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82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85" r:id="rId23"/>
    <p:sldId id="287" r:id="rId24"/>
    <p:sldId id="289" r:id="rId25"/>
    <p:sldId id="279" r:id="rId26"/>
    <p:sldId id="276" r:id="rId27"/>
    <p:sldId id="277" r:id="rId28"/>
    <p:sldId id="278" r:id="rId29"/>
    <p:sldId id="275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099"/>
    <a:srgbClr val="0033CC"/>
    <a:srgbClr val="C0C0C0"/>
    <a:srgbClr val="0000FF"/>
    <a:srgbClr val="00FF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16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66B8DE-0141-442B-9BDA-B04456CD5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1E1E4-8EB5-4205-9479-F9566645207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BF0E56D-11D1-463D-A2D2-6246F87D3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C74CA-AE65-4E73-A7DA-2FD0E515D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EC325-5492-40E8-AEBF-26EF64C0DA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1625" y="1676400"/>
            <a:ext cx="8540750" cy="44227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A6E0AB7B-7EEC-4193-98A7-C74110966B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04B0F-59EB-4633-9FB6-D44ADB53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93FB4-34A3-4D05-8E8F-4D048B2B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3FC07-CE7F-49E9-86AC-989ED34FB9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8B337-7200-488D-8204-1F9294293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F3DB2-FCC0-4D7D-A1B6-D019399AA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B6CBD-33CD-4FCE-9AA5-7F33495C3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C0D1A-0488-4E79-8700-253C79DC2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553D3-EBAC-4E12-943C-063EAE7FA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06/24/2003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The Ohio State University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7EFE1B04-FEA4-4503-87B4-53C5F38F9B3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QoPS: A QoS based Scheme for Parallel Job Scheduling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962400"/>
            <a:ext cx="6400800" cy="1676400"/>
          </a:xfrm>
        </p:spPr>
        <p:txBody>
          <a:bodyPr/>
          <a:lstStyle/>
          <a:p>
            <a:r>
              <a:rPr lang="en-US" sz="2000"/>
              <a:t>M. Islam	P. Balaji</a:t>
            </a:r>
          </a:p>
          <a:p>
            <a:r>
              <a:rPr lang="en-US" sz="2000"/>
              <a:t>P. Sadayappan   and   D. K. Panda</a:t>
            </a:r>
          </a:p>
          <a:p>
            <a:r>
              <a:rPr lang="en-US" sz="2000"/>
              <a:t>Computer and Information Science</a:t>
            </a:r>
          </a:p>
          <a:p>
            <a:r>
              <a:rPr lang="en-US" sz="2000"/>
              <a:t>The Ohio State University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362200" y="5867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</a:rPr>
              <a:t>Presented by Gerald Sabin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9031-21B4-4E27-A7EF-6568F755C3CC}" type="slidenum">
              <a:rPr lang="en-US"/>
              <a:pPr/>
              <a:t>10</a:t>
            </a:fld>
            <a:endParaRPr lang="en-US"/>
          </a:p>
        </p:txBody>
      </p:sp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Modified Real-Time (MRT) Algorithm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Modified Real-Time (MRT) Algorithm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RT was designed for non-periodic uni-processor jobs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All jobs are Statically available at the start of the execution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MRT involves two modifications to RT</a:t>
            </a:r>
          </a:p>
          <a:p>
            <a:pPr lvl="2">
              <a:lnSpc>
                <a:spcPct val="140000"/>
              </a:lnSpc>
            </a:pPr>
            <a:r>
              <a:rPr lang="en-US" sz="1800"/>
              <a:t>To allow dynamically arriving jobs</a:t>
            </a:r>
          </a:p>
          <a:p>
            <a:pPr lvl="3">
              <a:lnSpc>
                <a:spcPct val="140000"/>
              </a:lnSpc>
            </a:pPr>
            <a:r>
              <a:rPr lang="en-US" sz="1600"/>
              <a:t>Run the algorithm every time a job arrives</a:t>
            </a:r>
          </a:p>
          <a:p>
            <a:pPr lvl="2">
              <a:lnSpc>
                <a:spcPct val="140000"/>
              </a:lnSpc>
            </a:pPr>
            <a:r>
              <a:rPr lang="en-US" sz="1800"/>
              <a:t>To allow scheduling of parallel jobs</a:t>
            </a:r>
          </a:p>
          <a:p>
            <a:pPr lvl="3">
              <a:lnSpc>
                <a:spcPct val="140000"/>
              </a:lnSpc>
            </a:pPr>
            <a:r>
              <a:rPr lang="en-US" sz="1600"/>
              <a:t>Allowing backfilling of jobs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38EA-B0B8-442C-8CA7-166981DEFD4A}" type="slidenum">
              <a:rPr lang="en-US"/>
              <a:pPr/>
              <a:t>11</a:t>
            </a:fld>
            <a:endParaRPr lang="en-US"/>
          </a:p>
        </p:txBody>
      </p:sp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Related Work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FF0000"/>
                </a:solidFill>
              </a:rPr>
              <a:t> The QoPS Algorithm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Simulation Approach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Results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31CA-9A44-434E-926D-40EFE7E7A55A}" type="slidenum">
              <a:rPr lang="en-US"/>
              <a:pPr/>
              <a:t>12</a:t>
            </a:fld>
            <a:endParaRPr lang="en-US"/>
          </a:p>
        </p:txBody>
      </p:sp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</p:spPr>
        <p:txBody>
          <a:bodyPr/>
          <a:lstStyle/>
          <a:p>
            <a:r>
              <a:rPr lang="en-US"/>
              <a:t>The Basic QoPS Algorithm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43000"/>
            <a:ext cx="8540750" cy="52578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/>
              <a:t>Similar to the MSB algorithm, but…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Provides more flexibility in reordering scheduled jobs</a:t>
            </a:r>
          </a:p>
          <a:p>
            <a:pPr>
              <a:lnSpc>
                <a:spcPct val="105000"/>
              </a:lnSpc>
            </a:pPr>
            <a:r>
              <a:rPr lang="en-US" sz="2000"/>
              <a:t>When a job (J</a:t>
            </a:r>
            <a:r>
              <a:rPr lang="en-US" sz="2000" baseline="-25000"/>
              <a:t>N+1</a:t>
            </a:r>
            <a:r>
              <a:rPr lang="en-US" sz="2000"/>
              <a:t>) arrives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If J</a:t>
            </a:r>
            <a:r>
              <a:rPr lang="en-US" sz="1800" baseline="-25000"/>
              <a:t>1</a:t>
            </a:r>
            <a:r>
              <a:rPr lang="en-US" sz="1800"/>
              <a:t>, J</a:t>
            </a:r>
            <a:r>
              <a:rPr lang="en-US" sz="1800" baseline="-25000"/>
              <a:t>2</a:t>
            </a:r>
            <a:r>
              <a:rPr lang="en-US" sz="1800"/>
              <a:t>, …, J</a:t>
            </a:r>
            <a:r>
              <a:rPr lang="en-US" sz="1800" baseline="-25000"/>
              <a:t>N</a:t>
            </a:r>
            <a:r>
              <a:rPr lang="en-US" sz="1800"/>
              <a:t> are already present and scheduled in that order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Place the job (J</a:t>
            </a:r>
            <a:r>
              <a:rPr lang="en-US" sz="1800" baseline="-25000"/>
              <a:t>N+1</a:t>
            </a:r>
            <a:r>
              <a:rPr lang="en-US" sz="1800"/>
              <a:t>) at the start of all jobs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Try scheduling the jobs in that order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If all jobs are able to meet their deadlines, Great ! Admit it !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If some job fails, we have two options: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Option1: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Consider the failed job as a critical job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Push the failed job to the start of the schedule and retry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‘k’ number of such re-orderings of existing jobs are allowed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If (number of re-orderings &gt; k) switch to option 2</a:t>
            </a:r>
          </a:p>
          <a:p>
            <a:pPr lvl="1">
              <a:lnSpc>
                <a:spcPct val="105000"/>
              </a:lnSpc>
            </a:pPr>
            <a:r>
              <a:rPr lang="en-US" sz="1800"/>
              <a:t>Option2:</a:t>
            </a:r>
          </a:p>
          <a:p>
            <a:pPr lvl="2">
              <a:lnSpc>
                <a:spcPct val="105000"/>
              </a:lnSpc>
            </a:pPr>
            <a:r>
              <a:rPr lang="en-US" sz="1600"/>
              <a:t>Back off exponentially in the position at which you try placing job (J</a:t>
            </a:r>
            <a:r>
              <a:rPr lang="en-US" sz="1600" baseline="-25000"/>
              <a:t>N+1</a:t>
            </a:r>
            <a:r>
              <a:rPr lang="en-US" sz="1600"/>
              <a:t>) and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25C0-15B8-4F67-ADA0-90ADC197B86B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0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the QoPS Algorithm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28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762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895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7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362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8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3429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6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962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295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1828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9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4495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838200" y="12954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514600" y="4876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514600" y="4114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  <a:r>
              <a:rPr lang="en-US" b="1" baseline="-25000"/>
              <a:t>3</a:t>
            </a:r>
            <a:endParaRPr lang="en-US" b="1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3276600" y="4495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3276600" y="4114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276600" y="3733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3276600" y="4876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7" name="Text Box 33"/>
          <p:cNvSpPr txBox="1">
            <a:spLocks noChangeArrowheads="1"/>
          </p:cNvSpPr>
          <p:nvPr/>
        </p:nvSpPr>
        <p:spPr bwMode="auto">
          <a:xfrm>
            <a:off x="3962400" y="4114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3962400" y="3733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962400" y="3352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3962400" y="4495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3962400" y="4876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3962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6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495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6" name="Text Box 42"/>
          <p:cNvSpPr txBox="1">
            <a:spLocks noChangeArrowheads="1"/>
          </p:cNvSpPr>
          <p:nvPr/>
        </p:nvSpPr>
        <p:spPr bwMode="auto">
          <a:xfrm>
            <a:off x="34290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23949" name="Text Box 45"/>
          <p:cNvSpPr txBox="1">
            <a:spLocks noChangeArrowheads="1"/>
          </p:cNvSpPr>
          <p:nvPr/>
        </p:nvSpPr>
        <p:spPr bwMode="auto">
          <a:xfrm>
            <a:off x="5410200" y="5867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Max. Violations Allowed = 2</a:t>
            </a:r>
          </a:p>
        </p:txBody>
      </p:sp>
      <p:sp>
        <p:nvSpPr>
          <p:cNvPr id="123950" name="Text Box 46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0</a:t>
            </a:r>
          </a:p>
        </p:txBody>
      </p:sp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1</a:t>
            </a: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2</a:t>
            </a:r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mph" presetSubtype="6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45" dur="10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/>
      <p:bldP spid="123907" grpId="0" animBg="1"/>
      <p:bldP spid="123908" grpId="0" animBg="1"/>
      <p:bldP spid="123908" grpId="1" animBg="1"/>
      <p:bldP spid="123909" grpId="0" animBg="1"/>
      <p:bldP spid="123909" grpId="1" animBg="1"/>
      <p:bldP spid="123915" grpId="0" animBg="1"/>
      <p:bldP spid="123916" grpId="0" animBg="1"/>
      <p:bldP spid="123919" grpId="0" animBg="1"/>
      <p:bldP spid="123920" grpId="0" animBg="1"/>
      <p:bldP spid="123921" grpId="0" animBg="1"/>
      <p:bldP spid="123921" grpId="1" animBg="1"/>
      <p:bldP spid="123922" grpId="0" animBg="1"/>
      <p:bldP spid="123922" grpId="1" animBg="1"/>
      <p:bldP spid="123923" grpId="0" animBg="1"/>
      <p:bldP spid="123923" grpId="1" animBg="1"/>
      <p:bldP spid="123924" grpId="0" animBg="1"/>
      <p:bldP spid="123924" grpId="1" animBg="1"/>
      <p:bldP spid="123925" grpId="0" animBg="1"/>
      <p:bldP spid="123925" grpId="1" animBg="1"/>
      <p:bldP spid="123926" grpId="0" animBg="1"/>
      <p:bldP spid="123926" grpId="1" animBg="1"/>
      <p:bldP spid="123927" grpId="0" animBg="1"/>
      <p:bldP spid="123927" grpId="1" animBg="1"/>
      <p:bldP spid="123928" grpId="0" animBg="1"/>
      <p:bldP spid="123928" grpId="1" animBg="1"/>
      <p:bldP spid="123929" grpId="0" animBg="1"/>
      <p:bldP spid="123929" grpId="1" animBg="1"/>
      <p:bldP spid="123930" grpId="0" animBg="1"/>
      <p:bldP spid="123930" grpId="1" animBg="1"/>
      <p:bldP spid="123931" grpId="0" animBg="1"/>
      <p:bldP spid="123931" grpId="1" animBg="1"/>
      <p:bldP spid="123932" grpId="0" animBg="1"/>
      <p:bldP spid="123932" grpId="1" animBg="1"/>
      <p:bldP spid="123933" grpId="0" animBg="1"/>
      <p:bldP spid="123933" grpId="1" animBg="1"/>
      <p:bldP spid="123934" grpId="0" animBg="1"/>
      <p:bldP spid="123934" grpId="1" animBg="1"/>
      <p:bldP spid="123935" grpId="0" animBg="1"/>
      <p:bldP spid="123935" grpId="1" animBg="1"/>
      <p:bldP spid="123936" grpId="0" animBg="1"/>
      <p:bldP spid="123936" grpId="1" animBg="1"/>
      <p:bldP spid="123937" grpId="0" animBg="1"/>
      <p:bldP spid="123937" grpId="1" animBg="1"/>
      <p:bldP spid="123938" grpId="0" animBg="1"/>
      <p:bldP spid="123938" grpId="1" animBg="1"/>
      <p:bldP spid="123939" grpId="0" animBg="1"/>
      <p:bldP spid="123939" grpId="1" animBg="1"/>
      <p:bldP spid="123940" grpId="0" animBg="1"/>
      <p:bldP spid="123940" grpId="1" animBg="1"/>
      <p:bldP spid="123941" grpId="0" animBg="1"/>
      <p:bldP spid="123941" grpId="1" animBg="1"/>
      <p:bldP spid="123942" grpId="0" animBg="1"/>
      <p:bldP spid="123943" grpId="0" animBg="1"/>
      <p:bldP spid="123944" grpId="0" animBg="1"/>
      <p:bldP spid="123945" grpId="0" animBg="1"/>
      <p:bldP spid="123946" grpId="0" animBg="1"/>
      <p:bldP spid="123947" grpId="0" animBg="1"/>
      <p:bldP spid="123948" grpId="0" animBg="1"/>
      <p:bldP spid="123950" grpId="0"/>
      <p:bldP spid="123951" grpId="0"/>
      <p:bldP spid="123951" grpId="1"/>
      <p:bldP spid="123952" grpId="0"/>
      <p:bldP spid="123952" grpId="1"/>
      <p:bldP spid="123952" grpId="2"/>
      <p:bldP spid="1239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E176-7819-4B7C-95C7-B019688C1B20}" type="slidenum">
              <a:rPr lang="en-US"/>
              <a:pPr/>
              <a:t>14</a:t>
            </a:fld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Related Work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The QoPS Algorithm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FF0000"/>
                </a:solidFill>
              </a:rPr>
              <a:t> Simulation Approach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Results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38B1-D12A-45F4-8F17-0CA7E0285751}" type="slidenum">
              <a:rPr lang="en-US"/>
              <a:pPr/>
              <a:t>15</a:t>
            </a:fld>
            <a:endParaRPr lang="en-US"/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Approach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2819400" y="1676400"/>
            <a:ext cx="3124200" cy="381000"/>
          </a:xfrm>
          <a:prstGeom prst="parallelogram">
            <a:avLst>
              <a:gd name="adj" fmla="val 20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CTC/SDSC Trace</a:t>
            </a: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4267200" y="20574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048000" y="24384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Load Variation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4267200" y="28956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048000" y="32766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Deadline Calculator</a:t>
            </a:r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4267200" y="37338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AutoShape 10"/>
          <p:cNvSpPr>
            <a:spLocks noChangeArrowheads="1"/>
          </p:cNvSpPr>
          <p:nvPr/>
        </p:nvSpPr>
        <p:spPr bwMode="auto">
          <a:xfrm>
            <a:off x="2438400" y="4114800"/>
            <a:ext cx="3810000" cy="381000"/>
          </a:xfrm>
          <a:prstGeom prst="parallelogram">
            <a:avLst>
              <a:gd name="adj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Deadline-based Trace</a:t>
            </a: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2209800" y="4495800"/>
            <a:ext cx="990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762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QoPS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2667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MSB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572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MRT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477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EASY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>
            <a:off x="3581400" y="4495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5257800" y="4495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5867400" y="4267200"/>
            <a:ext cx="10668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6" name="AutoShape 22"/>
          <p:cNvSpPr>
            <a:spLocks noChangeArrowheads="1"/>
          </p:cNvSpPr>
          <p:nvPr/>
        </p:nvSpPr>
        <p:spPr bwMode="auto">
          <a:xfrm>
            <a:off x="5562600" y="2209800"/>
            <a:ext cx="2819400" cy="914400"/>
          </a:xfrm>
          <a:prstGeom prst="leftArrow">
            <a:avLst>
              <a:gd name="adj1" fmla="val 50000"/>
              <a:gd name="adj2" fmla="val 7708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Duplication/Expansion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4CA9-C334-464D-8BB8-C8978147B8B6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1066800"/>
          </a:xfrm>
        </p:spPr>
        <p:txBody>
          <a:bodyPr/>
          <a:lstStyle/>
          <a:p>
            <a:r>
              <a:rPr lang="en-US"/>
              <a:t>Trace Generation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43000"/>
            <a:ext cx="854075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Many job logs available, but no associated deadlines</a:t>
            </a:r>
          </a:p>
          <a:p>
            <a:pPr>
              <a:lnSpc>
                <a:spcPct val="120000"/>
              </a:lnSpc>
            </a:pPr>
            <a:r>
              <a:rPr lang="en-US" sz="2000"/>
              <a:t>Synthetic Deadline Generation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Generate a schedule for the job trace using EASY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For any job J, if the Turnaround time in this schedule is T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Deadline for J = Arrival Time + max (runtime, (1-SF) x T)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SF is the “Stringency factor” (0 &lt; SF &lt; 1)</a:t>
            </a:r>
          </a:p>
          <a:p>
            <a:pPr lvl="2">
              <a:lnSpc>
                <a:spcPct val="120000"/>
              </a:lnSpc>
            </a:pPr>
            <a:r>
              <a:rPr lang="en-US" sz="1600"/>
              <a:t>0 would give the least stringent deadlines and 1 the most stringent</a:t>
            </a:r>
          </a:p>
          <a:p>
            <a:pPr>
              <a:lnSpc>
                <a:spcPct val="120000"/>
              </a:lnSpc>
            </a:pPr>
            <a:r>
              <a:rPr lang="en-US" sz="2000"/>
              <a:t>Some jobs might not come with deadlines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Very lax deadlines to prevent starvation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If ‘T’ is the current expected Turnaround time,</a:t>
            </a:r>
          </a:p>
          <a:p>
            <a:pPr lvl="2">
              <a:lnSpc>
                <a:spcPct val="120000"/>
              </a:lnSpc>
            </a:pPr>
            <a:r>
              <a:rPr lang="en-US" sz="1600"/>
              <a:t>Deadline = Arrival Time + max (24hrs, R x T)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 is the “Relaxation Factor” of the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0820-7A73-47A5-9C09-7BE22B5B99C6}" type="slidenum">
              <a:rPr lang="en-US"/>
              <a:pPr/>
              <a:t>17</a:t>
            </a:fld>
            <a:endParaRPr lang="en-US"/>
          </a:p>
        </p:txBody>
      </p:sp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Related Work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The QoPS Algorithm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Simulation Approach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FF0000"/>
                </a:solidFill>
              </a:rPr>
              <a:t> Experimental Results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5D78-7D16-48BB-8D6C-3836BDB6231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510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Two evaluation scenarios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Scenario1: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All jobs have deadlines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Pure comparison of the three algorithms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Scenario2: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Mixed jobs: Some have deadlines, others are artificially provided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More realistic</a:t>
            </a:r>
          </a:p>
          <a:p>
            <a:pPr>
              <a:lnSpc>
                <a:spcPct val="120000"/>
              </a:lnSpc>
            </a:pPr>
            <a:r>
              <a:rPr lang="en-US" sz="2400"/>
              <a:t>Tests Conducted: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Job Acceptance rate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Impact on Non-deadline Jobs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Utilization Variation,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06E8-921B-4D12-A006-9E4C1C556071}" type="slidenum">
              <a:rPr lang="en-US"/>
              <a:pPr/>
              <a:t>19</a:t>
            </a:fld>
            <a:endParaRPr lang="en-US"/>
          </a:p>
        </p:txBody>
      </p:sp>
      <p:sp>
        <p:nvSpPr>
          <p:cNvPr id="9830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</p:spPr>
        <p:txBody>
          <a:bodyPr/>
          <a:lstStyle/>
          <a:p>
            <a:r>
              <a:rPr lang="en-US"/>
              <a:t>Admittance Capacity Comparison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All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QoPS admits the most number of jobs (and Processor Seconds)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B49F-144F-4632-8E82-A7C4AEE7B265}" type="slidenum">
              <a:rPr lang="en-US"/>
              <a:pPr/>
              <a:t>2</a:t>
            </a:fld>
            <a:endParaRPr lang="en-US"/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400"/>
              <a:t>Independent Parallel Job Scheduling Model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Dynamically arriving Independent Parallel Jobs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Resource mapping: Submitted Jobs to Resources present</a:t>
            </a:r>
          </a:p>
          <a:p>
            <a:pPr>
              <a:lnSpc>
                <a:spcPct val="115000"/>
              </a:lnSpc>
            </a:pPr>
            <a:r>
              <a:rPr lang="en-US" sz="2400"/>
              <a:t>Number of Techniques studied over the years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Backfilling (Ex: Conservative, EASY, No Guarantee)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Priority based scheduling</a:t>
            </a:r>
          </a:p>
          <a:p>
            <a:pPr lvl="2">
              <a:lnSpc>
                <a:spcPct val="115000"/>
              </a:lnSpc>
            </a:pPr>
            <a:r>
              <a:rPr lang="en-US" sz="1800"/>
              <a:t>Differentiated service to different classes of jobs</a:t>
            </a:r>
          </a:p>
          <a:p>
            <a:pPr lvl="2">
              <a:lnSpc>
                <a:spcPct val="115000"/>
              </a:lnSpc>
            </a:pPr>
            <a:r>
              <a:rPr lang="en-US" sz="1800"/>
              <a:t>Soft Real-time or Best Effort guarantees to the completion time</a:t>
            </a:r>
          </a:p>
          <a:p>
            <a:pPr>
              <a:lnSpc>
                <a:spcPct val="115000"/>
              </a:lnSpc>
            </a:pPr>
            <a:r>
              <a:rPr lang="en-US" sz="2400"/>
              <a:t>Hard Real-Time or “Deadline-based” scheduling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Allow Users to specify the deadline they desire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Cost model based on Resources Used AND Deadline Specified</a:t>
            </a:r>
          </a:p>
          <a:p>
            <a:pPr lvl="1">
              <a:lnSpc>
                <a:spcPct val="115000"/>
              </a:lnSpc>
            </a:pPr>
            <a:r>
              <a:rPr lang="en-US" sz="2000"/>
              <a:t>Requires a deadline-based scheduling algorithm: LONG OVERDUE !</a:t>
            </a:r>
          </a:p>
        </p:txBody>
      </p:sp>
      <p:sp>
        <p:nvSpPr>
          <p:cNvPr id="7782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  <a:noFill/>
          <a:ln/>
        </p:spPr>
        <p:txBody>
          <a:bodyPr/>
          <a:lstStyle/>
          <a:p>
            <a:r>
              <a:rPr lang="en-US"/>
              <a:t>Job Schedulers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EA37-AB84-4F5E-80BC-D3573B1FE512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</p:spPr>
        <p:txBody>
          <a:bodyPr/>
          <a:lstStyle/>
          <a:p>
            <a:r>
              <a:rPr lang="en-US"/>
              <a:t>Utilization Comparison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All jobs have deadlines;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Deadline-based schemes lose about 10% Utilization</a:t>
            </a: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847C9-B639-498D-9FCB-86F4321951D7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507413" cy="762000"/>
          </a:xfrm>
        </p:spPr>
        <p:txBody>
          <a:bodyPr/>
          <a:lstStyle/>
          <a:p>
            <a:r>
              <a:rPr lang="en-US" sz="4000"/>
              <a:t>Admittance Capacity Comparison (Mixed Jobs)</a:t>
            </a:r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20%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QoPS admits the most number of jobs (and Processor Seconds)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BA67-4F5E-4087-87A1-6ED325E543BF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37575" cy="914400"/>
          </a:xfrm>
        </p:spPr>
        <p:txBody>
          <a:bodyPr/>
          <a:lstStyle/>
          <a:p>
            <a:r>
              <a:rPr lang="en-US" sz="4000"/>
              <a:t>Response Time and Slow Down Vs Load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8458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/>
              <a:t> 20%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/>
              <a:t> QoPS gives the best slow-down in spite of accepting more jobs; Unfair to EASY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1DF7-8EBD-4D97-A919-7F5BFBBCFC8B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8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Utilization Vs Load (Mixed Jobs)</a:t>
            </a: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>
            <p:ph type="chart" idx="1"/>
          </p:nvPr>
        </p:nvGraphicFramePr>
        <p:xfrm>
          <a:off x="301625" y="1295400"/>
          <a:ext cx="8540750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Chart" r:id="rId3" imgW="8543849" imgH="4419600" progId="MSGraph.Chart.8">
                  <p:embed followColorScheme="full"/>
                </p:oleObj>
              </mc:Choice>
              <mc:Fallback>
                <p:oleObj name="Chart" r:id="rId3" imgW="8543849" imgH="441960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295400"/>
                        <a:ext cx="8540750" cy="441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620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EASY has a higher Utilization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Accepts more (all) jobs; Unfair to the deadline-based schemes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ECA9-D5B8-4590-ADCE-9F1D39584C7A}" type="slidenum">
              <a:rPr lang="en-US"/>
              <a:pPr/>
              <a:t>24</a:t>
            </a:fld>
            <a:endParaRPr lang="en-US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Response Time and Slow Down Vs Utilization</a:t>
            </a:r>
          </a:p>
        </p:txBody>
      </p:sp>
      <p:pic>
        <p:nvPicPr>
          <p:cNvPr id="132104" name="Picture 8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1600200"/>
            <a:ext cx="4194175" cy="3705225"/>
          </a:xfrm>
          <a:noFill/>
          <a:ln/>
        </p:spPr>
      </p:pic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33400" y="5410200"/>
            <a:ext cx="84582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/>
              <a:t> 20%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/>
              <a:t> Fairer Comparison; QoPS still performs better in most cases, especially Slow Down</a:t>
            </a:r>
          </a:p>
        </p:txBody>
      </p:sp>
      <p:pic>
        <p:nvPicPr>
          <p:cNvPr id="132106" name="Picture 10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00200"/>
            <a:ext cx="4194175" cy="37068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8897-67D0-4E3A-B984-6EA5FC659D93}" type="slidenum">
              <a:rPr lang="en-US"/>
              <a:pPr/>
              <a:t>25</a:t>
            </a:fld>
            <a:endParaRPr lang="en-US"/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Related Work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The QoPS Algorithm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Simulation Approach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>
                <a:solidFill>
                  <a:srgbClr val="3366CC"/>
                </a:solidFill>
              </a:rPr>
              <a:t> Experimental Results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b="1">
                <a:solidFill>
                  <a:srgbClr val="FF0000"/>
                </a:solidFill>
              </a:rPr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5BBD-0D7A-4A4D-84F5-79C778A3A50D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14400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075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66800"/>
            <a:ext cx="854075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“Deadline-based” scheduling is desirable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 such scheme for parallel jobs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Previous schemes can be extended, but…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Not proposed for this kind of scheduling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Might not fit in perfectly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Proposed the QoPS algorithm</a:t>
            </a:r>
          </a:p>
          <a:p>
            <a:pPr>
              <a:lnSpc>
                <a:spcPct val="120000"/>
              </a:lnSpc>
            </a:pPr>
            <a:r>
              <a:rPr lang="en-US" sz="2400"/>
              <a:t>Allows jobs to specify required deadlines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Admission control checks admissibility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Job Scheduler schedules admitted jobs</a:t>
            </a:r>
          </a:p>
          <a:p>
            <a:pPr>
              <a:lnSpc>
                <a:spcPct val="120000"/>
              </a:lnSpc>
            </a:pPr>
            <a:r>
              <a:rPr lang="en-US" sz="2400"/>
              <a:t>Outperforms extended previous schemes (MSB and MRT)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But, the main idea is not performance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Deadline Scheduling is a necessity and QoPS is an effort to meet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9DD-58F7-4CBC-B596-4E0658015806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76400"/>
            <a:ext cx="8232775" cy="4422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Cost Metric component in QoS</a:t>
            </a:r>
          </a:p>
          <a:p>
            <a:pPr>
              <a:lnSpc>
                <a:spcPct val="120000"/>
              </a:lnSpc>
            </a:pPr>
            <a:r>
              <a:rPr lang="en-US" sz="2400"/>
              <a:t>Currently using a first fit mechanism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Best fit is expected to do much better</a:t>
            </a:r>
          </a:p>
          <a:p>
            <a:pPr>
              <a:lnSpc>
                <a:spcPct val="120000"/>
              </a:lnSpc>
            </a:pPr>
            <a:r>
              <a:rPr lang="en-US" sz="2400"/>
              <a:t>Job Shedding  Vs  Non Job Shedding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deadline can’t be met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Should we reject the job (will the user try again?)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Should we give it the best available deadline</a:t>
            </a:r>
          </a:p>
          <a:p>
            <a:pPr>
              <a:lnSpc>
                <a:spcPct val="120000"/>
              </a:lnSpc>
            </a:pPr>
            <a:r>
              <a:rPr lang="en-US" sz="2400"/>
              <a:t>Grid based extensions to QoPS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9F4C-C2A9-440E-B831-DFECB3EFDAFE}" type="slidenum">
              <a:rPr lang="en-US"/>
              <a:pPr/>
              <a:t>28</a:t>
            </a:fld>
            <a:endParaRPr lang="en-US"/>
          </a:p>
        </p:txBody>
      </p:sp>
      <p:sp>
        <p:nvSpPr>
          <p:cNvPr id="109572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762000" y="2263775"/>
            <a:ext cx="7772400" cy="1470025"/>
          </a:xfrm>
        </p:spPr>
        <p:txBody>
          <a:bodyPr/>
          <a:lstStyle/>
          <a:p>
            <a:r>
              <a:rPr lang="en-US"/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3A1-A34E-401E-9EC0-972143B23D43}" type="slidenum">
              <a:rPr lang="en-US"/>
              <a:pPr/>
              <a:t>3</a:t>
            </a:fld>
            <a:endParaRPr lang="en-US"/>
          </a:p>
        </p:txBody>
      </p:sp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QoS for Job Scheduling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Two Components in providing QoS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Cost Model Component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Based on Resources Used AND Deadline Specified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More urgent jobs are charged more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Guarantees the service requested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Job Scheduling Component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Admission Control</a:t>
            </a:r>
          </a:p>
          <a:p>
            <a:pPr lvl="3">
              <a:lnSpc>
                <a:spcPct val="120000"/>
              </a:lnSpc>
            </a:pPr>
            <a:r>
              <a:rPr lang="en-US" sz="1600"/>
              <a:t>Can we meet the specified deadline?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Once admitted, cannot miss the specified deadline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120000"/>
              </a:lnSpc>
            </a:pPr>
            <a:r>
              <a:rPr lang="en-US" sz="2400"/>
              <a:t>We only deal with the Job Scheduling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6342-52F4-4130-B8A6-886C1C9BC25B}" type="slidenum">
              <a:rPr lang="en-US"/>
              <a:pPr/>
              <a:t>30</a:t>
            </a:fld>
            <a:endParaRPr lang="en-US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</p:spPr>
        <p:txBody>
          <a:bodyPr/>
          <a:lstStyle/>
          <a:p>
            <a:r>
              <a:rPr lang="en-US" sz="4000"/>
              <a:t>Admittance Capacity for SDSC trace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All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QoPS admits the most number of jobs (and Processor Seconds)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9E60-E568-42D8-9207-491FFDA7C7A4}" type="slidenum">
              <a:rPr lang="en-US"/>
              <a:pPr/>
              <a:t>31</a:t>
            </a:fld>
            <a:endParaRPr lang="en-US"/>
          </a:p>
        </p:txBody>
      </p:sp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507413" cy="838200"/>
          </a:xfrm>
        </p:spPr>
        <p:txBody>
          <a:bodyPr/>
          <a:lstStyle/>
          <a:p>
            <a:r>
              <a:rPr lang="en-US" sz="4000"/>
              <a:t>Admittance Capacity with Job Expansion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All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QoPS admits the most number of jobs (and Processor Seconds)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0AEF4-F5B0-48B6-9462-22CF02CAA7FF}" type="slidenum">
              <a:rPr lang="en-US"/>
              <a:pPr/>
              <a:t>32</a:t>
            </a:fld>
            <a:endParaRPr lang="en-US"/>
          </a:p>
        </p:txBody>
      </p:sp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507413" cy="838200"/>
          </a:xfrm>
        </p:spPr>
        <p:txBody>
          <a:bodyPr/>
          <a:lstStyle/>
          <a:p>
            <a:r>
              <a:rPr lang="en-US"/>
              <a:t>Impact of Relaxation Factor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8600" y="990600"/>
          <a:ext cx="4343400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name="Chart" r:id="rId3" imgW="4229100" imgH="4448251" progId="MSGraph.Chart.8">
                  <p:embed followColorScheme="full"/>
                </p:oleObj>
              </mc:Choice>
              <mc:Fallback>
                <p:oleObj name="Chart" r:id="rId3" imgW="4229100" imgH="4448251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343400" cy="441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419600" y="990600"/>
          <a:ext cx="4422775" cy="441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Chart" r:id="rId5" imgW="4229100" imgH="4448251" progId="MSGraph.Chart.8">
                  <p:embed followColorScheme="full"/>
                </p:oleObj>
              </mc:Choice>
              <mc:Fallback>
                <p:oleObj name="Chart" r:id="rId5" imgW="4229100" imgH="4448251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90600"/>
                        <a:ext cx="4422775" cy="441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7467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80% jobs have deadlines; Stringency Factor = 0.2; CTC Trace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With low “R”, Longer jobs perform better (reflects in Resp.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052-091C-4683-ABB1-FF474050D233}" type="slidenum">
              <a:rPr lang="en-US"/>
              <a:pPr/>
              <a:t>4</a:t>
            </a:fld>
            <a:endParaRPr lang="en-US"/>
          </a:p>
        </p:txBody>
      </p:sp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Related Work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The QoPS Algorithm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Simulation Approach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Experimental Results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4BB6-B121-4D60-BD39-D0407D579CB2}" type="slidenum">
              <a:rPr lang="en-US"/>
              <a:pPr/>
              <a:t>5</a:t>
            </a:fld>
            <a:endParaRPr lang="en-US"/>
          </a:p>
        </p:txBody>
      </p:sp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47800"/>
            <a:ext cx="8540750" cy="365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Feitelson’s Slack-Based (SB) Scheduling </a:t>
            </a:r>
            <a:r>
              <a:rPr lang="en-US" sz="2400" i="1"/>
              <a:t>[feit97]</a:t>
            </a:r>
            <a:endParaRPr lang="en-US" sz="2400"/>
          </a:p>
          <a:p>
            <a:pPr lvl="1">
              <a:lnSpc>
                <a:spcPct val="120000"/>
              </a:lnSpc>
            </a:pPr>
            <a:r>
              <a:rPr lang="en-US" sz="2000"/>
              <a:t>Focused on improving Utilization and Turnaround time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Jobs have an associated slack, based on their priority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This determines how much they can be delayed</a:t>
            </a:r>
          </a:p>
          <a:p>
            <a:pPr>
              <a:lnSpc>
                <a:spcPct val="120000"/>
              </a:lnSpc>
            </a:pPr>
            <a:r>
              <a:rPr lang="en-US" sz="2400"/>
              <a:t>Ramamritham’s Real-Time (RT) Scheduling </a:t>
            </a:r>
            <a:r>
              <a:rPr lang="en-US" sz="2400" i="1"/>
              <a:t>[krithi90]</a:t>
            </a:r>
            <a:endParaRPr lang="en-US" sz="2400"/>
          </a:p>
          <a:p>
            <a:pPr lvl="1">
              <a:lnSpc>
                <a:spcPct val="120000"/>
              </a:lnSpc>
            </a:pPr>
            <a:r>
              <a:rPr lang="en-US" sz="2000"/>
              <a:t>Deadline-based scheduling algorithm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Non-periodic Single Processor Jobs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Statically available at start time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400" y="5056188"/>
            <a:ext cx="8839200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[feit97]: “Supporting Priorities and Improving Utilization of the IBM SP2 Scheduler using Slack based Backfilling”, D. Talby, D. G. Feitelson, IPPS, Apr ’97</a:t>
            </a:r>
          </a:p>
          <a:p>
            <a:pPr>
              <a:spcBef>
                <a:spcPct val="50000"/>
              </a:spcBef>
            </a:pPr>
            <a:r>
              <a:rPr lang="en-US" sz="16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[krithi90]: “Efficient Scheduling Algorithms for Real-Time Multiprocessor Systems”, K. Ramamritham, J. A. Stankovic, P-F. Shiah, TPDS, Apr ‘90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6D55-DF28-4AE0-A427-B2C1C16F0B02}" type="slidenum">
              <a:rPr lang="en-US"/>
              <a:pPr/>
              <a:t>6</a:t>
            </a:fld>
            <a:endParaRPr lang="en-US"/>
          </a:p>
        </p:txBody>
      </p:sp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Slack-Based (SB) Scheduling Algorithm</a:t>
            </a:r>
          </a:p>
        </p:txBody>
      </p:sp>
      <p:sp>
        <p:nvSpPr>
          <p:cNvPr id="8397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2971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When a job (J</a:t>
            </a:r>
            <a:r>
              <a:rPr lang="en-US" sz="2000" baseline="-25000"/>
              <a:t>N+1</a:t>
            </a:r>
            <a:r>
              <a:rPr lang="en-US" sz="2000"/>
              <a:t>) arrives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Calculate its slack (based on its priority)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If J</a:t>
            </a:r>
            <a:r>
              <a:rPr lang="en-US" sz="1800" baseline="-25000"/>
              <a:t>1</a:t>
            </a:r>
            <a:r>
              <a:rPr lang="en-US" sz="1800"/>
              <a:t>, J</a:t>
            </a:r>
            <a:r>
              <a:rPr lang="en-US" sz="1800" baseline="-25000"/>
              <a:t>2</a:t>
            </a:r>
            <a:r>
              <a:rPr lang="en-US" sz="1800"/>
              <a:t>, …, J</a:t>
            </a:r>
            <a:r>
              <a:rPr lang="en-US" sz="1800" baseline="-25000"/>
              <a:t>N</a:t>
            </a:r>
            <a:r>
              <a:rPr lang="en-US" sz="1800"/>
              <a:t> are already present and scheduled in that order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Try placing the job (J</a:t>
            </a:r>
            <a:r>
              <a:rPr lang="en-US" sz="1800" baseline="-25000"/>
              <a:t>N+1</a:t>
            </a:r>
            <a:r>
              <a:rPr lang="en-US" sz="1800"/>
              <a:t>) in each possible position in this list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For each of the N+1 schedules feasible, calculate a cost function ‘f’</a:t>
            </a:r>
          </a:p>
          <a:p>
            <a:pPr lvl="2">
              <a:lnSpc>
                <a:spcPct val="120000"/>
              </a:lnSpc>
            </a:pPr>
            <a:r>
              <a:rPr lang="en-US" sz="1600"/>
              <a:t>A schedule is feasible if no job exceeds the slack given to it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Choose the schedule with the “best cost function value”</a:t>
            </a:r>
          </a:p>
        </p:txBody>
      </p:sp>
      <p:grpSp>
        <p:nvGrpSpPr>
          <p:cNvPr id="83997" name="Group 29"/>
          <p:cNvGrpSpPr>
            <a:grpSpLocks/>
          </p:cNvGrpSpPr>
          <p:nvPr/>
        </p:nvGrpSpPr>
        <p:grpSpPr bwMode="auto">
          <a:xfrm>
            <a:off x="1524000" y="4648200"/>
            <a:ext cx="4724400" cy="1524000"/>
            <a:chOff x="960" y="2928"/>
            <a:chExt cx="2976" cy="960"/>
          </a:xfrm>
        </p:grpSpPr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3552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3168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2784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2400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2016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1632" y="355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960" y="2928"/>
              <a:ext cx="38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7</a:t>
              </a:r>
              <a:endParaRPr lang="en-US"/>
            </a:p>
          </p:txBody>
        </p:sp>
      </p:grpSp>
      <p:grpSp>
        <p:nvGrpSpPr>
          <p:cNvPr id="84005" name="Group 37"/>
          <p:cNvGrpSpPr>
            <a:grpSpLocks/>
          </p:cNvGrpSpPr>
          <p:nvPr/>
        </p:nvGrpSpPr>
        <p:grpSpPr bwMode="auto">
          <a:xfrm>
            <a:off x="2590800" y="5638800"/>
            <a:ext cx="4267200" cy="533400"/>
            <a:chOff x="2592" y="2976"/>
            <a:chExt cx="2688" cy="336"/>
          </a:xfrm>
        </p:grpSpPr>
        <p:sp>
          <p:nvSpPr>
            <p:cNvPr id="83998" name="Rectangle 30"/>
            <p:cNvSpPr>
              <a:spLocks noChangeArrowheads="1"/>
            </p:cNvSpPr>
            <p:nvPr/>
          </p:nvSpPr>
          <p:spPr bwMode="auto">
            <a:xfrm>
              <a:off x="4512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3999" name="Rectangle 31"/>
            <p:cNvSpPr>
              <a:spLocks noChangeArrowheads="1"/>
            </p:cNvSpPr>
            <p:nvPr/>
          </p:nvSpPr>
          <p:spPr bwMode="auto">
            <a:xfrm>
              <a:off x="4128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3744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3360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2976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84003" name="Rectangle 35"/>
            <p:cNvSpPr>
              <a:spLocks noChangeArrowheads="1"/>
            </p:cNvSpPr>
            <p:nvPr/>
          </p:nvSpPr>
          <p:spPr bwMode="auto">
            <a:xfrm>
              <a:off x="2592" y="2976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84004" name="Rectangle 36"/>
            <p:cNvSpPr>
              <a:spLocks noChangeArrowheads="1"/>
            </p:cNvSpPr>
            <p:nvPr/>
          </p:nvSpPr>
          <p:spPr bwMode="auto">
            <a:xfrm>
              <a:off x="4896" y="2976"/>
              <a:ext cx="38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7</a:t>
              </a:r>
              <a:endParaRPr lang="en-US"/>
            </a:p>
          </p:txBody>
        </p:sp>
      </p:grp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590800" y="5638800"/>
            <a:ext cx="4267200" cy="533400"/>
            <a:chOff x="2544" y="2832"/>
            <a:chExt cx="2688" cy="336"/>
          </a:xfrm>
        </p:grpSpPr>
        <p:sp>
          <p:nvSpPr>
            <p:cNvPr id="84006" name="Rectangle 38"/>
            <p:cNvSpPr>
              <a:spLocks noChangeArrowheads="1"/>
            </p:cNvSpPr>
            <p:nvPr/>
          </p:nvSpPr>
          <p:spPr bwMode="auto">
            <a:xfrm>
              <a:off x="4848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4007" name="Rectangle 39"/>
            <p:cNvSpPr>
              <a:spLocks noChangeArrowheads="1"/>
            </p:cNvSpPr>
            <p:nvPr/>
          </p:nvSpPr>
          <p:spPr bwMode="auto">
            <a:xfrm>
              <a:off x="4080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4008" name="Rectangle 40"/>
            <p:cNvSpPr>
              <a:spLocks noChangeArrowheads="1"/>
            </p:cNvSpPr>
            <p:nvPr/>
          </p:nvSpPr>
          <p:spPr bwMode="auto">
            <a:xfrm>
              <a:off x="3696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84009" name="Rectangle 41"/>
            <p:cNvSpPr>
              <a:spLocks noChangeArrowheads="1"/>
            </p:cNvSpPr>
            <p:nvPr/>
          </p:nvSpPr>
          <p:spPr bwMode="auto">
            <a:xfrm>
              <a:off x="3312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84010" name="Rectangle 42"/>
            <p:cNvSpPr>
              <a:spLocks noChangeArrowheads="1"/>
            </p:cNvSpPr>
            <p:nvPr/>
          </p:nvSpPr>
          <p:spPr bwMode="auto">
            <a:xfrm>
              <a:off x="2928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2544" y="2832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84012" name="Rectangle 44"/>
            <p:cNvSpPr>
              <a:spLocks noChangeArrowheads="1"/>
            </p:cNvSpPr>
            <p:nvPr/>
          </p:nvSpPr>
          <p:spPr bwMode="auto">
            <a:xfrm>
              <a:off x="4464" y="2832"/>
              <a:ext cx="38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7</a:t>
              </a:r>
              <a:endParaRPr lang="en-US"/>
            </a:p>
          </p:txBody>
        </p:sp>
      </p:grpSp>
      <p:grpSp>
        <p:nvGrpSpPr>
          <p:cNvPr id="84021" name="Group 53"/>
          <p:cNvGrpSpPr>
            <a:grpSpLocks/>
          </p:cNvGrpSpPr>
          <p:nvPr/>
        </p:nvGrpSpPr>
        <p:grpSpPr bwMode="auto">
          <a:xfrm>
            <a:off x="2590800" y="5638800"/>
            <a:ext cx="4267200" cy="533400"/>
            <a:chOff x="2496" y="2880"/>
            <a:chExt cx="2688" cy="336"/>
          </a:xfrm>
        </p:grpSpPr>
        <p:sp>
          <p:nvSpPr>
            <p:cNvPr id="84014" name="Rectangle 46"/>
            <p:cNvSpPr>
              <a:spLocks noChangeArrowheads="1"/>
            </p:cNvSpPr>
            <p:nvPr/>
          </p:nvSpPr>
          <p:spPr bwMode="auto">
            <a:xfrm>
              <a:off x="4800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84015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84016" name="Rectangle 48"/>
            <p:cNvSpPr>
              <a:spLocks noChangeArrowheads="1"/>
            </p:cNvSpPr>
            <p:nvPr/>
          </p:nvSpPr>
          <p:spPr bwMode="auto">
            <a:xfrm>
              <a:off x="3648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84017" name="Rectangle 49"/>
            <p:cNvSpPr>
              <a:spLocks noChangeArrowheads="1"/>
            </p:cNvSpPr>
            <p:nvPr/>
          </p:nvSpPr>
          <p:spPr bwMode="auto">
            <a:xfrm>
              <a:off x="3264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auto">
            <a:xfrm>
              <a:off x="2880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84019" name="Rectangle 51"/>
            <p:cNvSpPr>
              <a:spLocks noChangeArrowheads="1"/>
            </p:cNvSpPr>
            <p:nvPr/>
          </p:nvSpPr>
          <p:spPr bwMode="auto">
            <a:xfrm>
              <a:off x="2496" y="2880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84020" name="Rectangle 52"/>
            <p:cNvSpPr>
              <a:spLocks noChangeArrowheads="1"/>
            </p:cNvSpPr>
            <p:nvPr/>
          </p:nvSpPr>
          <p:spPr bwMode="auto">
            <a:xfrm>
              <a:off x="4032" y="2880"/>
              <a:ext cx="38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  <a:r>
                <a:rPr lang="en-US" baseline="-25000"/>
                <a:t>7</a:t>
              </a:r>
              <a:endParaRPr lang="en-US"/>
            </a:p>
          </p:txBody>
        </p:sp>
      </p:grpSp>
      <p:sp>
        <p:nvSpPr>
          <p:cNvPr id="84024" name="AutoShape 56"/>
          <p:cNvSpPr>
            <a:spLocks noChangeArrowheads="1"/>
          </p:cNvSpPr>
          <p:nvPr/>
        </p:nvSpPr>
        <p:spPr bwMode="auto">
          <a:xfrm>
            <a:off x="2362200" y="4953000"/>
            <a:ext cx="4800600" cy="1524000"/>
          </a:xfrm>
          <a:prstGeom prst="upArrowCallout">
            <a:avLst>
              <a:gd name="adj1" fmla="val 78750"/>
              <a:gd name="adj2" fmla="val 78750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Cost Function Evaluation</a:t>
            </a:r>
          </a:p>
        </p:txBody>
      </p:sp>
      <p:sp>
        <p:nvSpPr>
          <p:cNvPr id="84025" name="AutoShape 57"/>
          <p:cNvSpPr>
            <a:spLocks noChangeArrowheads="1"/>
          </p:cNvSpPr>
          <p:nvPr/>
        </p:nvSpPr>
        <p:spPr bwMode="auto">
          <a:xfrm>
            <a:off x="2362200" y="4953000"/>
            <a:ext cx="4800600" cy="1524000"/>
          </a:xfrm>
          <a:prstGeom prst="upArrowCallout">
            <a:avLst>
              <a:gd name="adj1" fmla="val 78750"/>
              <a:gd name="adj2" fmla="val 78750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Cost Function Evaluation</a:t>
            </a:r>
          </a:p>
        </p:txBody>
      </p:sp>
      <p:sp>
        <p:nvSpPr>
          <p:cNvPr id="84026" name="AutoShape 58"/>
          <p:cNvSpPr>
            <a:spLocks noChangeArrowheads="1"/>
          </p:cNvSpPr>
          <p:nvPr/>
        </p:nvSpPr>
        <p:spPr bwMode="auto">
          <a:xfrm>
            <a:off x="2362200" y="4953000"/>
            <a:ext cx="4800600" cy="1524000"/>
          </a:xfrm>
          <a:prstGeom prst="upArrowCallout">
            <a:avLst>
              <a:gd name="adj1" fmla="val 78750"/>
              <a:gd name="adj2" fmla="val 78750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Cost Function Evaluation</a:t>
            </a: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30480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</a:t>
            </a:r>
            <a:r>
              <a:rPr lang="en-US" sz="2400" b="1" baseline="-25000"/>
              <a:t>0</a:t>
            </a:r>
            <a:endParaRPr lang="en-US" sz="2400" b="1"/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581400" y="4419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f</a:t>
            </a:r>
            <a:r>
              <a:rPr lang="en-US" sz="2400" b="1" baseline="-25000"/>
              <a:t>1</a:t>
            </a:r>
            <a:endParaRPr lang="en-US" sz="2400" b="1"/>
          </a:p>
        </p:txBody>
      </p:sp>
      <p:grpSp>
        <p:nvGrpSpPr>
          <p:cNvPr id="84034" name="Group 66"/>
          <p:cNvGrpSpPr>
            <a:grpSpLocks/>
          </p:cNvGrpSpPr>
          <p:nvPr/>
        </p:nvGrpSpPr>
        <p:grpSpPr bwMode="auto">
          <a:xfrm>
            <a:off x="4114800" y="4419600"/>
            <a:ext cx="2362200" cy="457200"/>
            <a:chOff x="2592" y="2784"/>
            <a:chExt cx="1488" cy="288"/>
          </a:xfrm>
        </p:grpSpPr>
        <p:sp>
          <p:nvSpPr>
            <p:cNvPr id="84029" name="Text Box 61"/>
            <p:cNvSpPr txBox="1">
              <a:spLocks noChangeArrowheads="1"/>
            </p:cNvSpPr>
            <p:nvPr/>
          </p:nvSpPr>
          <p:spPr bwMode="auto">
            <a:xfrm>
              <a:off x="2592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f</a:t>
              </a:r>
              <a:r>
                <a:rPr lang="en-US" sz="2400" b="1" baseline="-25000"/>
                <a:t>2</a:t>
              </a:r>
              <a:endParaRPr lang="en-US" sz="2400" b="1"/>
            </a:p>
          </p:txBody>
        </p:sp>
        <p:sp>
          <p:nvSpPr>
            <p:cNvPr id="84030" name="Text Box 62"/>
            <p:cNvSpPr txBox="1">
              <a:spLocks noChangeArrowheads="1"/>
            </p:cNvSpPr>
            <p:nvPr/>
          </p:nvSpPr>
          <p:spPr bwMode="auto">
            <a:xfrm>
              <a:off x="2880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f</a:t>
              </a:r>
              <a:r>
                <a:rPr lang="en-US" sz="2400" b="1" baseline="-25000"/>
                <a:t>3</a:t>
              </a:r>
              <a:endParaRPr lang="en-US" sz="2400" b="1"/>
            </a:p>
          </p:txBody>
        </p:sp>
        <p:sp>
          <p:nvSpPr>
            <p:cNvPr id="84031" name="Text Box 63"/>
            <p:cNvSpPr txBox="1">
              <a:spLocks noChangeArrowheads="1"/>
            </p:cNvSpPr>
            <p:nvPr/>
          </p:nvSpPr>
          <p:spPr bwMode="auto">
            <a:xfrm>
              <a:off x="3168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f</a:t>
              </a:r>
              <a:r>
                <a:rPr lang="en-US" sz="2400" b="1" baseline="-25000"/>
                <a:t>4</a:t>
              </a:r>
              <a:endParaRPr lang="en-US" sz="2400" b="1"/>
            </a:p>
          </p:txBody>
        </p:sp>
        <p:sp>
          <p:nvSpPr>
            <p:cNvPr id="84032" name="Text Box 64"/>
            <p:cNvSpPr txBox="1">
              <a:spLocks noChangeArrowheads="1"/>
            </p:cNvSpPr>
            <p:nvPr/>
          </p:nvSpPr>
          <p:spPr bwMode="auto">
            <a:xfrm>
              <a:off x="3504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f</a:t>
              </a:r>
              <a:r>
                <a:rPr lang="en-US" sz="2400" b="1" baseline="-25000"/>
                <a:t>5</a:t>
              </a:r>
              <a:endParaRPr lang="en-US" sz="2400" b="1"/>
            </a:p>
          </p:txBody>
        </p:sp>
        <p:sp>
          <p:nvSpPr>
            <p:cNvPr id="84033" name="Text Box 65"/>
            <p:cNvSpPr txBox="1">
              <a:spLocks noChangeArrowheads="1"/>
            </p:cNvSpPr>
            <p:nvPr/>
          </p:nvSpPr>
          <p:spPr bwMode="auto">
            <a:xfrm>
              <a:off x="3792" y="278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f</a:t>
              </a:r>
              <a:r>
                <a:rPr lang="en-US" sz="2400" b="1" baseline="-25000"/>
                <a:t>6</a:t>
              </a:r>
              <a:endParaRPr lang="en-US" sz="2400" b="1"/>
            </a:p>
          </p:txBody>
        </p:sp>
      </p:grpSp>
      <p:sp>
        <p:nvSpPr>
          <p:cNvPr id="84035" name="Oval 67"/>
          <p:cNvSpPr>
            <a:spLocks noChangeArrowheads="1"/>
          </p:cNvSpPr>
          <p:nvPr/>
        </p:nvSpPr>
        <p:spPr bwMode="auto">
          <a:xfrm>
            <a:off x="2743200" y="4343400"/>
            <a:ext cx="3962400" cy="685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6" name="AutoShape 68"/>
          <p:cNvSpPr>
            <a:spLocks noChangeArrowheads="1"/>
          </p:cNvSpPr>
          <p:nvPr/>
        </p:nvSpPr>
        <p:spPr bwMode="auto">
          <a:xfrm>
            <a:off x="6781800" y="4495800"/>
            <a:ext cx="838200" cy="304800"/>
          </a:xfrm>
          <a:custGeom>
            <a:avLst/>
            <a:gdLst>
              <a:gd name="G0" fmla="+- 17550 0 0"/>
              <a:gd name="G1" fmla="+- 5400 0 0"/>
              <a:gd name="G2" fmla="+- 21600 0 5400"/>
              <a:gd name="G3" fmla="+- 10800 0 5400"/>
              <a:gd name="G4" fmla="+- 21600 0 17550"/>
              <a:gd name="G5" fmla="*/ G4 G3 10800"/>
              <a:gd name="G6" fmla="+- 21600 0 G5"/>
              <a:gd name="T0" fmla="*/ 17550 w 21600"/>
              <a:gd name="T1" fmla="*/ 0 h 21600"/>
              <a:gd name="T2" fmla="*/ 0 w 21600"/>
              <a:gd name="T3" fmla="*/ 10800 h 21600"/>
              <a:gd name="T4" fmla="*/ 1755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550" y="0"/>
                </a:moveTo>
                <a:lnTo>
                  <a:pt x="1755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550" y="16200"/>
                </a:lnTo>
                <a:lnTo>
                  <a:pt x="1755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7" name="Text Box 69"/>
          <p:cNvSpPr txBox="1">
            <a:spLocks noChangeArrowheads="1"/>
          </p:cNvSpPr>
          <p:nvPr/>
        </p:nvSpPr>
        <p:spPr bwMode="auto">
          <a:xfrm>
            <a:off x="7772400" y="42672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f</a:t>
            </a:r>
            <a:r>
              <a:rPr lang="en-US" sz="3200" b="1" baseline="-25000">
                <a:solidFill>
                  <a:srgbClr val="FF0000"/>
                </a:solidFill>
              </a:rPr>
              <a:t>best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4" grpId="0" animBg="1"/>
      <p:bldP spid="84025" grpId="0" animBg="1"/>
      <p:bldP spid="84026" grpId="0" animBg="1"/>
      <p:bldP spid="84027" grpId="0"/>
      <p:bldP spid="84028" grpId="0"/>
      <p:bldP spid="84035" grpId="0" animBg="1"/>
      <p:bldP spid="84036" grpId="0" animBg="1"/>
      <p:bldP spid="840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6948-9A4C-4690-8104-1DD58A0A5236}" type="slidenum">
              <a:rPr lang="en-US"/>
              <a:pPr/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Real-Time (RT) Scheduling Algorithm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Static Scheme, so there’s no concept of new jobs arriving</a:t>
            </a:r>
          </a:p>
          <a:p>
            <a:pPr>
              <a:lnSpc>
                <a:spcPct val="120000"/>
              </a:lnSpc>
            </a:pPr>
            <a:r>
              <a:rPr lang="en-US" sz="2400"/>
              <a:t>Sort jobs based on a heuristic function</a:t>
            </a:r>
          </a:p>
          <a:p>
            <a:pPr>
              <a:lnSpc>
                <a:spcPct val="120000"/>
              </a:lnSpc>
            </a:pPr>
            <a:r>
              <a:rPr lang="en-US" sz="2400"/>
              <a:t>Start from a NULL schedule</a:t>
            </a:r>
          </a:p>
          <a:p>
            <a:pPr>
              <a:lnSpc>
                <a:spcPct val="120000"/>
              </a:lnSpc>
            </a:pPr>
            <a:r>
              <a:rPr lang="en-US" sz="2400"/>
              <a:t>For each of the jobs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placing the job in the current schedule misses its deadline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Backtrack to the last known feasible schedule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(number of backtracks &gt; p) Discard the Schedule</a:t>
            </a:r>
          </a:p>
          <a:p>
            <a:pPr>
              <a:lnSpc>
                <a:spcPct val="120000"/>
              </a:lnSpc>
            </a:pPr>
            <a:r>
              <a:rPr lang="en-US" sz="2400"/>
              <a:t>If all jobs have been placed within their deadlines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Accept the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EC73-A9CE-4210-BFCA-981F03067E2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2438400" y="4953000"/>
            <a:ext cx="990600" cy="914400"/>
            <a:chOff x="1536" y="3120"/>
            <a:chExt cx="624" cy="576"/>
          </a:xfrm>
        </p:grpSpPr>
        <p:sp>
          <p:nvSpPr>
            <p:cNvPr id="122883" name="Line 3"/>
            <p:cNvSpPr>
              <a:spLocks noChangeShapeType="1"/>
            </p:cNvSpPr>
            <p:nvPr/>
          </p:nvSpPr>
          <p:spPr bwMode="auto">
            <a:xfrm flipH="1">
              <a:off x="1920" y="3120"/>
              <a:ext cx="19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84" name="Oval 4"/>
            <p:cNvSpPr>
              <a:spLocks noChangeArrowheads="1"/>
            </p:cNvSpPr>
            <p:nvPr/>
          </p:nvSpPr>
          <p:spPr bwMode="auto">
            <a:xfrm>
              <a:off x="1536" y="3360"/>
              <a:ext cx="624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/>
                <a:t>J</a:t>
              </a:r>
              <a:r>
                <a:rPr lang="en-US" sz="2400" b="1" baseline="-25000"/>
                <a:t>4</a:t>
              </a:r>
              <a:endParaRPr lang="en-US" sz="2400" b="1"/>
            </a:p>
          </p:txBody>
        </p:sp>
      </p:grpSp>
      <p:grpSp>
        <p:nvGrpSpPr>
          <p:cNvPr id="122885" name="Group 5"/>
          <p:cNvGrpSpPr>
            <a:grpSpLocks/>
          </p:cNvGrpSpPr>
          <p:nvPr/>
        </p:nvGrpSpPr>
        <p:grpSpPr bwMode="auto">
          <a:xfrm>
            <a:off x="3124200" y="4038600"/>
            <a:ext cx="990600" cy="990600"/>
            <a:chOff x="1968" y="2544"/>
            <a:chExt cx="624" cy="624"/>
          </a:xfrm>
        </p:grpSpPr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 flipH="1">
              <a:off x="2352" y="2544"/>
              <a:ext cx="24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87" name="Oval 7"/>
            <p:cNvSpPr>
              <a:spLocks noChangeArrowheads="1"/>
            </p:cNvSpPr>
            <p:nvPr/>
          </p:nvSpPr>
          <p:spPr bwMode="auto">
            <a:xfrm>
              <a:off x="1968" y="2832"/>
              <a:ext cx="624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2"/>
                  </a:solidFill>
                </a:rPr>
                <a:t>J</a:t>
              </a:r>
              <a:r>
                <a:rPr lang="en-US" sz="2400" b="1" baseline="-25000">
                  <a:solidFill>
                    <a:schemeClr val="bg2"/>
                  </a:solidFill>
                </a:rPr>
                <a:t>2</a:t>
              </a:r>
              <a:endParaRPr lang="en-US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122888" name="Group 8"/>
          <p:cNvGrpSpPr>
            <a:grpSpLocks/>
          </p:cNvGrpSpPr>
          <p:nvPr/>
        </p:nvGrpSpPr>
        <p:grpSpPr bwMode="auto">
          <a:xfrm>
            <a:off x="4495800" y="4114800"/>
            <a:ext cx="990600" cy="838200"/>
            <a:chOff x="2832" y="2592"/>
            <a:chExt cx="624" cy="528"/>
          </a:xfrm>
        </p:grpSpPr>
        <p:sp>
          <p:nvSpPr>
            <p:cNvPr id="122889" name="Oval 9"/>
            <p:cNvSpPr>
              <a:spLocks noChangeArrowheads="1"/>
            </p:cNvSpPr>
            <p:nvPr/>
          </p:nvSpPr>
          <p:spPr bwMode="auto">
            <a:xfrm>
              <a:off x="2832" y="2784"/>
              <a:ext cx="624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2"/>
                  </a:solidFill>
                </a:rPr>
                <a:t>J</a:t>
              </a:r>
              <a:r>
                <a:rPr lang="en-US" sz="2400" b="1" baseline="-25000">
                  <a:solidFill>
                    <a:schemeClr val="bg2"/>
                  </a:solidFill>
                </a:rPr>
                <a:t>4</a:t>
              </a:r>
              <a:endParaRPr lang="en-US" sz="2400" b="1">
                <a:solidFill>
                  <a:schemeClr val="bg2"/>
                </a:solidFill>
              </a:endParaRPr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2832" y="2592"/>
              <a:ext cx="24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891" name="Group 11"/>
          <p:cNvGrpSpPr>
            <a:grpSpLocks/>
          </p:cNvGrpSpPr>
          <p:nvPr/>
        </p:nvGrpSpPr>
        <p:grpSpPr bwMode="auto">
          <a:xfrm>
            <a:off x="1371600" y="4267200"/>
            <a:ext cx="990600" cy="838200"/>
            <a:chOff x="960" y="2640"/>
            <a:chExt cx="624" cy="528"/>
          </a:xfrm>
        </p:grpSpPr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 flipH="1">
              <a:off x="1392" y="2640"/>
              <a:ext cx="192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960" y="2832"/>
              <a:ext cx="624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/>
                <a:t>J</a:t>
              </a:r>
              <a:r>
                <a:rPr lang="en-US" sz="2400" b="1" baseline="-25000"/>
                <a:t>3</a:t>
              </a:r>
              <a:endParaRPr lang="en-US" sz="2400" b="1"/>
            </a:p>
          </p:txBody>
        </p:sp>
      </p:grpSp>
      <p:grpSp>
        <p:nvGrpSpPr>
          <p:cNvPr id="122894" name="Group 14"/>
          <p:cNvGrpSpPr>
            <a:grpSpLocks/>
          </p:cNvGrpSpPr>
          <p:nvPr/>
        </p:nvGrpSpPr>
        <p:grpSpPr bwMode="auto">
          <a:xfrm>
            <a:off x="2133600" y="3505200"/>
            <a:ext cx="1066800" cy="762000"/>
            <a:chOff x="1344" y="2208"/>
            <a:chExt cx="672" cy="480"/>
          </a:xfrm>
        </p:grpSpPr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H="1">
              <a:off x="1824" y="2208"/>
              <a:ext cx="192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6" name="Oval 16"/>
            <p:cNvSpPr>
              <a:spLocks noChangeArrowheads="1"/>
            </p:cNvSpPr>
            <p:nvPr/>
          </p:nvSpPr>
          <p:spPr bwMode="auto">
            <a:xfrm>
              <a:off x="1344" y="2352"/>
              <a:ext cx="624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2"/>
                  </a:solidFill>
                </a:rPr>
                <a:t>J</a:t>
              </a:r>
              <a:r>
                <a:rPr lang="en-US" sz="2400" b="1" baseline="-25000">
                  <a:solidFill>
                    <a:schemeClr val="bg2"/>
                  </a:solidFill>
                </a:rPr>
                <a:t>2</a:t>
              </a:r>
              <a:endParaRPr lang="en-US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2895600" y="2743200"/>
            <a:ext cx="1219200" cy="838200"/>
            <a:chOff x="1824" y="1728"/>
            <a:chExt cx="768" cy="528"/>
          </a:xfrm>
        </p:grpSpPr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2304" y="1728"/>
              <a:ext cx="28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899" name="Oval 19"/>
            <p:cNvSpPr>
              <a:spLocks noChangeArrowheads="1"/>
            </p:cNvSpPr>
            <p:nvPr/>
          </p:nvSpPr>
          <p:spPr bwMode="auto">
            <a:xfrm>
              <a:off x="1824" y="1920"/>
              <a:ext cx="624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2"/>
                  </a:solidFill>
                </a:rPr>
                <a:t>J</a:t>
              </a:r>
              <a:r>
                <a:rPr lang="en-US" sz="2400" b="1" baseline="-25000">
                  <a:solidFill>
                    <a:schemeClr val="bg2"/>
                  </a:solidFill>
                </a:rPr>
                <a:t>1</a:t>
              </a:r>
              <a:endParaRPr lang="en-US" sz="2400" b="1">
                <a:solidFill>
                  <a:schemeClr val="bg2"/>
                </a:solidFill>
              </a:endParaRPr>
            </a:p>
          </p:txBody>
        </p:sp>
      </p:grpSp>
      <p:sp>
        <p:nvSpPr>
          <p:cNvPr id="122900" name="Rectangle 20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of the RT Algorithm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17525" y="1560513"/>
            <a:ext cx="4054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J</a:t>
            </a:r>
            <a:r>
              <a:rPr lang="en-US" sz="2000" b="1" baseline="-25000"/>
              <a:t>N    </a:t>
            </a:r>
            <a:r>
              <a:rPr lang="en-US" sz="2000" b="1"/>
              <a:t>J</a:t>
            </a:r>
            <a:r>
              <a:rPr lang="en-US" sz="2000" b="1" baseline="-25000"/>
              <a:t>N-1    </a:t>
            </a:r>
            <a:r>
              <a:rPr lang="en-US" sz="2000" b="1"/>
              <a:t>J</a:t>
            </a:r>
            <a:r>
              <a:rPr lang="en-US" sz="2000" b="1" baseline="-25000"/>
              <a:t>N-2  </a:t>
            </a:r>
            <a:r>
              <a:rPr lang="en-US" sz="2000" b="1"/>
              <a:t>. . . J</a:t>
            </a:r>
            <a:r>
              <a:rPr lang="en-US" sz="2000" b="1" baseline="-25000"/>
              <a:t>3    </a:t>
            </a:r>
            <a:r>
              <a:rPr lang="en-US" sz="2000" b="1"/>
              <a:t>J</a:t>
            </a:r>
            <a:r>
              <a:rPr lang="en-US" sz="2000" b="1" baseline="-25000"/>
              <a:t>2    </a:t>
            </a:r>
            <a:r>
              <a:rPr lang="en-US" sz="2000" b="1"/>
              <a:t>J</a:t>
            </a:r>
            <a:r>
              <a:rPr lang="en-US" sz="2000" b="1" baseline="-25000"/>
              <a:t>1			</a:t>
            </a:r>
            <a:endParaRPr lang="en-US" sz="2000" b="1"/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5562600" y="1447800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Sorted by Earliest Deadline first </a:t>
            </a:r>
            <a:r>
              <a:rPr lang="en-US" sz="2000" b="1" i="1"/>
              <a:t>(EDF</a:t>
            </a:r>
            <a:r>
              <a:rPr lang="en-US" sz="2000"/>
              <a:t>)</a:t>
            </a:r>
          </a:p>
        </p:txBody>
      </p:sp>
      <p:sp>
        <p:nvSpPr>
          <p:cNvPr id="122903" name="Oval 23"/>
          <p:cNvSpPr>
            <a:spLocks noChangeArrowheads="1"/>
          </p:cNvSpPr>
          <p:nvPr/>
        </p:nvSpPr>
        <p:spPr bwMode="auto">
          <a:xfrm>
            <a:off x="3581400" y="2286000"/>
            <a:ext cx="16764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122904" name="AutoShape 24"/>
          <p:cNvSpPr>
            <a:spLocks noChangeArrowheads="1"/>
          </p:cNvSpPr>
          <p:nvPr/>
        </p:nvSpPr>
        <p:spPr bwMode="auto">
          <a:xfrm>
            <a:off x="3886200" y="1524000"/>
            <a:ext cx="1295400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05" name="Group 25"/>
          <p:cNvGrpSpPr>
            <a:grpSpLocks/>
          </p:cNvGrpSpPr>
          <p:nvPr/>
        </p:nvGrpSpPr>
        <p:grpSpPr bwMode="auto">
          <a:xfrm>
            <a:off x="3733800" y="3505200"/>
            <a:ext cx="990600" cy="685800"/>
            <a:chOff x="2352" y="2208"/>
            <a:chExt cx="624" cy="432"/>
          </a:xfrm>
        </p:grpSpPr>
        <p:sp>
          <p:nvSpPr>
            <p:cNvPr id="122906" name="Oval 26"/>
            <p:cNvSpPr>
              <a:spLocks noChangeArrowheads="1"/>
            </p:cNvSpPr>
            <p:nvPr/>
          </p:nvSpPr>
          <p:spPr bwMode="auto">
            <a:xfrm>
              <a:off x="2352" y="2304"/>
              <a:ext cx="624" cy="33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2"/>
                  </a:solidFill>
                </a:rPr>
                <a:t>J</a:t>
              </a:r>
              <a:r>
                <a:rPr lang="en-US" sz="2400" b="1" baseline="-25000">
                  <a:solidFill>
                    <a:schemeClr val="bg2"/>
                  </a:solidFill>
                </a:rPr>
                <a:t>3</a:t>
              </a:r>
              <a:endParaRPr lang="en-US" sz="2400" b="1">
                <a:solidFill>
                  <a:schemeClr val="bg2"/>
                </a:solidFill>
              </a:endParaRPr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2352" y="2208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06/24/2003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Ohio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DD4-34A3-4A58-9E83-92DA05B3CC20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Modified Slack-Based (MSB) Algorithm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28800"/>
            <a:ext cx="8540750" cy="41179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Modified Slack-Based (MSB) Algorithm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Motivation of SB: To improve Utilization and Response Time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SB assigns slack to jobs based on job priorities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MSB assigns slack to jobs based on the deadline specified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Rest of the algorithm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1126</TotalTime>
  <Words>1741</Words>
  <Application>Microsoft Office PowerPoint</Application>
  <PresentationFormat>On-screen Show (4:3)</PresentationFormat>
  <Paragraphs>400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Wingdings</vt:lpstr>
      <vt:lpstr>Clouds</vt:lpstr>
      <vt:lpstr>Microsoft Graph Chart</vt:lpstr>
      <vt:lpstr>QoPS: A QoS based Scheme for Parallel Job Scheduling</vt:lpstr>
      <vt:lpstr>Job Schedulers Today</vt:lpstr>
      <vt:lpstr>QoS for Job Scheduling</vt:lpstr>
      <vt:lpstr>Overview</vt:lpstr>
      <vt:lpstr>Related Work</vt:lpstr>
      <vt:lpstr>Slack-Based (SB) Scheduling Algorithm</vt:lpstr>
      <vt:lpstr>Real-Time (RT) Scheduling Algorithm</vt:lpstr>
      <vt:lpstr>Working of the RT Algorithm</vt:lpstr>
      <vt:lpstr>Modified Slack-Based (MSB) Algorithm</vt:lpstr>
      <vt:lpstr>Modified Real-Time (MRT) Algorithm</vt:lpstr>
      <vt:lpstr>Overview</vt:lpstr>
      <vt:lpstr>The Basic QoPS Algorithm</vt:lpstr>
      <vt:lpstr>Working of the QoPS Algorithm</vt:lpstr>
      <vt:lpstr>Overview</vt:lpstr>
      <vt:lpstr>Simulation Approach</vt:lpstr>
      <vt:lpstr>Trace Generation</vt:lpstr>
      <vt:lpstr>Overview</vt:lpstr>
      <vt:lpstr>Experimental Results</vt:lpstr>
      <vt:lpstr>Admittance Capacity Comparison</vt:lpstr>
      <vt:lpstr>Utilization Comparison</vt:lpstr>
      <vt:lpstr>Admittance Capacity Comparison (Mixed Jobs)</vt:lpstr>
      <vt:lpstr>Response Time and Slow Down Vs Load</vt:lpstr>
      <vt:lpstr>Utilization Vs Load (Mixed Jobs)</vt:lpstr>
      <vt:lpstr>Response Time and Slow Down Vs Utilization</vt:lpstr>
      <vt:lpstr>Overview</vt:lpstr>
      <vt:lpstr>Conclusions</vt:lpstr>
      <vt:lpstr>Future Work</vt:lpstr>
      <vt:lpstr>Thank You !</vt:lpstr>
      <vt:lpstr>Backup Slides</vt:lpstr>
      <vt:lpstr>Admittance Capacity for SDSC trace</vt:lpstr>
      <vt:lpstr>Admittance Capacity with Job Expansion</vt:lpstr>
      <vt:lpstr>Impact of Relaxation Factor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QoPS: A QoS based Scheme for Parallel Job Scheduling</dc:title>
  <dc:creator>Pavan Balaji</dc:creator>
  <cp:lastModifiedBy>Pavan Balaji</cp:lastModifiedBy>
  <cp:revision>689</cp:revision>
  <dcterms:created xsi:type="dcterms:W3CDTF">2003-06-23T11:01:57Z</dcterms:created>
  <dcterms:modified xsi:type="dcterms:W3CDTF">2011-01-10T09:37:01Z</dcterms:modified>
</cp:coreProperties>
</file>