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7" r:id="rId25"/>
    <p:sldId id="288" r:id="rId26"/>
    <p:sldId id="289" r:id="rId27"/>
    <p:sldId id="283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19459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948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9482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48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484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D1F882-FE2C-401C-91C3-B2356246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911A7A-05D1-4670-B6E8-E484087A8B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44C5DE-2A86-405C-AEEE-CC2A8D8626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31CC36-3A0E-4A07-95CE-BFCB173F5E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6DFBBDE-73EE-4290-8A5A-AE562996BE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FC8C69-7427-49A5-A4B9-86A57016E5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6B8C6-9493-4816-9D64-2AB749228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8C90-BE6D-4430-9F1C-B01BE9F0D0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354083-2BC5-4342-AEE8-62D9485B1A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9BCD0C-D49B-4313-B1A6-37A461A05C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0FE55D-7D36-4EC9-8F3F-92A8E82913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899167-B9EE-49D8-8414-191C259E74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7A23B-0D62-4A20-8305-0973E10DD6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1843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5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5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845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155ABC5-CF88-4488-A076-BF42A65919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Opportune Job Shredding:</a:t>
            </a:r>
            <a:br>
              <a:rPr lang="en-US" sz="4400"/>
            </a:br>
            <a:r>
              <a:rPr lang="en-US" sz="4400"/>
              <a:t>An Efficient Approach for Scheduling Parameter Sweep Applications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876800"/>
            <a:ext cx="7391400" cy="1143000"/>
          </a:xfrm>
        </p:spPr>
        <p:txBody>
          <a:bodyPr/>
          <a:lstStyle/>
          <a:p>
            <a:r>
              <a:rPr lang="en-US" sz="2800"/>
              <a:t>Rohan Kurian, Pavan Balaji, P. Sadayappan</a:t>
            </a:r>
          </a:p>
          <a:p>
            <a:r>
              <a:rPr lang="en-US" sz="280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76800"/>
          </a:xfrm>
        </p:spPr>
        <p:txBody>
          <a:bodyPr/>
          <a:lstStyle/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Job Scheduling in Clusters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Multi-Site Job Scheduling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 b="1"/>
              <a:t> PSA Scheduling Strategies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Multi-Site Scheduling of PSAs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Performance Evaluation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PSA Scheduling Strategies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/>
              <a:t>Flooding based Job Shredding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Submit all chunks in the PSA at once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Greedy approach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Improves User and System metrics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Doesn’t ensure fairness to Non-PSA jobs</a:t>
            </a:r>
          </a:p>
          <a:p>
            <a:pPr>
              <a:lnSpc>
                <a:spcPct val="120000"/>
              </a:lnSpc>
            </a:pPr>
            <a:r>
              <a:rPr lang="en-US" sz="2800"/>
              <a:t>Opportune Job Shredding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Uses an additional Application-Level Scheduler</a:t>
            </a:r>
          </a:p>
          <a:p>
            <a:pPr lvl="2">
              <a:lnSpc>
                <a:spcPct val="120000"/>
              </a:lnSpc>
            </a:pPr>
            <a:r>
              <a:rPr lang="en-US" sz="2000"/>
              <a:t>Monitors the current schedule of the system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If no normal backfill is possible</a:t>
            </a:r>
          </a:p>
          <a:p>
            <a:pPr lvl="2">
              <a:lnSpc>
                <a:spcPct val="120000"/>
              </a:lnSpc>
            </a:pPr>
            <a:r>
              <a:rPr lang="en-US" sz="2000"/>
              <a:t>Allow PSA jobs to shred and backfill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Roadmap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76800"/>
          </a:xfrm>
        </p:spPr>
        <p:txBody>
          <a:bodyPr/>
          <a:lstStyle/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Job Scheduling in Clusters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Multi-Site Job Scheduling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PSA Scheduling Strategies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 b="1"/>
              <a:t> Multi-Site Scheduling of PSAs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Performance Evaluation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Multi-Site Scheduling for PSAs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Two-level Application Level Schedulers</a:t>
            </a:r>
          </a:p>
          <a:p>
            <a:pPr>
              <a:lnSpc>
                <a:spcPct val="140000"/>
              </a:lnSpc>
            </a:pPr>
            <a:r>
              <a:rPr lang="en-US"/>
              <a:t>No constraints on sites</a:t>
            </a:r>
          </a:p>
          <a:p>
            <a:pPr lvl="1">
              <a:lnSpc>
                <a:spcPct val="140000"/>
              </a:lnSpc>
            </a:pPr>
            <a:r>
              <a:rPr lang="en-US"/>
              <a:t>Allowed to have different speeds</a:t>
            </a:r>
          </a:p>
          <a:p>
            <a:pPr lvl="1">
              <a:lnSpc>
                <a:spcPct val="140000"/>
              </a:lnSpc>
            </a:pPr>
            <a:r>
              <a:rPr lang="en-US"/>
              <a:t>Allowed to have different scheduling policies</a:t>
            </a:r>
          </a:p>
          <a:p>
            <a:pPr>
              <a:lnSpc>
                <a:spcPct val="140000"/>
              </a:lnSpc>
            </a:pPr>
            <a:r>
              <a:rPr lang="en-US"/>
              <a:t>Similar to “Multiple Simultaneous Requests”</a:t>
            </a:r>
          </a:p>
          <a:p>
            <a:pPr lvl="1">
              <a:lnSpc>
                <a:spcPct val="140000"/>
              </a:lnSpc>
            </a:pPr>
            <a:r>
              <a:rPr lang="en-US"/>
              <a:t>Simultaneous requests only for PSAs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Multi-Site Scheduling for PSAs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00200" y="3581400"/>
            <a:ext cx="10668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App-Level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 Scheduler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38200" y="4572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Job Queue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38400" y="4572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200" b="1">
                <a:latin typeface="Arial" charset="0"/>
              </a:rPr>
              <a:t>   Local </a:t>
            </a:r>
          </a:p>
          <a:p>
            <a:pPr eaLnBrk="1" hangingPunct="1"/>
            <a:r>
              <a:rPr lang="en-US" sz="1200" b="1">
                <a:latin typeface="Arial" charset="0"/>
              </a:rPr>
              <a:t>Scheduler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447800" y="41148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7526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514600" y="4114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733800" y="4876800"/>
            <a:ext cx="10668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App-Level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 Scheduler</a:t>
            </a:r>
            <a:endParaRPr lang="en-US" b="1">
              <a:latin typeface="Arial" charset="0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971800" y="5867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Job Queue</a:t>
            </a:r>
            <a:endParaRPr lang="en-US" b="1">
              <a:latin typeface="Arial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572000" y="58674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   Local 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Scheduler</a:t>
            </a:r>
            <a:endParaRPr lang="en-US" b="1">
              <a:latin typeface="Arial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581400" y="54102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886200" y="6172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648200" y="54102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943600" y="3581400"/>
            <a:ext cx="10668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App-Level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 Scheduler</a:t>
            </a:r>
            <a:endParaRPr lang="en-US" b="1">
              <a:latin typeface="Arial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181600" y="4572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Job Queue</a:t>
            </a:r>
            <a:endParaRPr lang="en-US" b="1">
              <a:latin typeface="Arial" charset="0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781800" y="45720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   Local 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Scheduler</a:t>
            </a:r>
            <a:endParaRPr lang="en-US" b="1">
              <a:latin typeface="Arial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>
            <a:off x="5791200" y="41148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096000" y="4876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6858000" y="41148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505200" y="1828800"/>
            <a:ext cx="1447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b="1">
                <a:latin typeface="Arial" charset="0"/>
              </a:rPr>
              <a:t>Meta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Application-Level</a:t>
            </a:r>
          </a:p>
          <a:p>
            <a:pPr algn="ctr" eaLnBrk="1" hangingPunct="1"/>
            <a:r>
              <a:rPr lang="en-US" sz="1200" b="1">
                <a:latin typeface="Arial" charset="0"/>
              </a:rPr>
              <a:t>Scheduler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2362200" y="2590800"/>
            <a:ext cx="1676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4191000" y="2590800"/>
            <a:ext cx="762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4495800" y="25908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1670050" y="32146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1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6994525" y="35956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2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5562600" y="59801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Roadmap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76800"/>
          </a:xfrm>
        </p:spPr>
        <p:txBody>
          <a:bodyPr/>
          <a:lstStyle/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Job Scheduling in Clusters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Multi-Site Job Scheduling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PSA Scheduling Strategies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Multi-Site Scheduling of PSAs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 b="1"/>
              <a:t> Performance Evaluation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Metrics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Response Time</a:t>
            </a:r>
          </a:p>
          <a:p>
            <a:pPr lvl="1">
              <a:lnSpc>
                <a:spcPct val="120000"/>
              </a:lnSpc>
            </a:pPr>
            <a:r>
              <a:rPr lang="en-US"/>
              <a:t>Completion Time – Submit Time</a:t>
            </a:r>
          </a:p>
          <a:p>
            <a:pPr>
              <a:lnSpc>
                <a:spcPct val="120000"/>
              </a:lnSpc>
            </a:pPr>
            <a:r>
              <a:rPr lang="en-US"/>
              <a:t>Slowdown</a:t>
            </a:r>
          </a:p>
          <a:p>
            <a:pPr lvl="1">
              <a:lnSpc>
                <a:spcPct val="120000"/>
              </a:lnSpc>
            </a:pPr>
            <a:r>
              <a:rPr lang="en-US"/>
              <a:t>Response Time / Runtime</a:t>
            </a:r>
          </a:p>
          <a:p>
            <a:pPr>
              <a:lnSpc>
                <a:spcPct val="120000"/>
              </a:lnSpc>
            </a:pPr>
            <a:r>
              <a:rPr lang="en-US"/>
              <a:t>Loss of Capacity (LOC)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LOC = min {(waiting jobs procs), idle procs}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T = Time for which this state lasts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LOC = LOC x T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Scheme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800"/>
              <a:t>Simulation based Approach</a:t>
            </a:r>
          </a:p>
          <a:p>
            <a:pPr>
              <a:lnSpc>
                <a:spcPct val="160000"/>
              </a:lnSpc>
            </a:pPr>
            <a:r>
              <a:rPr lang="en-US" sz="2800"/>
              <a:t>CTC trace from Feitelson’s archive</a:t>
            </a:r>
          </a:p>
          <a:p>
            <a:pPr>
              <a:lnSpc>
                <a:spcPct val="160000"/>
              </a:lnSpc>
            </a:pPr>
            <a:r>
              <a:rPr lang="en-US" sz="2800"/>
              <a:t>EASY backfilling used</a:t>
            </a:r>
          </a:p>
          <a:p>
            <a:pPr>
              <a:lnSpc>
                <a:spcPct val="160000"/>
              </a:lnSpc>
            </a:pPr>
            <a:r>
              <a:rPr lang="en-US" sz="2800"/>
              <a:t>For multi-site evaluation</a:t>
            </a:r>
          </a:p>
          <a:p>
            <a:pPr lvl="1">
              <a:lnSpc>
                <a:spcPct val="160000"/>
              </a:lnSpc>
            </a:pPr>
            <a:r>
              <a:rPr lang="en-US" sz="2400"/>
              <a:t>CTC traces from 3 different months</a:t>
            </a:r>
          </a:p>
          <a:p>
            <a:pPr lvl="1">
              <a:lnSpc>
                <a:spcPct val="160000"/>
              </a:lnSpc>
            </a:pPr>
            <a:r>
              <a:rPr lang="en-US" sz="2400"/>
              <a:t>Processing speeds in the ratio 2:1:3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Based Job Shredding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1371600"/>
          <a:ext cx="40386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Chart" r:id="rId3" imgW="4038600" imgH="3886200" progId="MSGraph.Chart.8">
                  <p:embed followColorScheme="full"/>
                </p:oleObj>
              </mc:Choice>
              <mc:Fallback>
                <p:oleObj name="Chart" r:id="rId3" imgW="4038600" imgH="38862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3860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371600"/>
          <a:ext cx="40386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Chart" r:id="rId5" imgW="4038600" imgH="3886200" progId="MSGraph.Chart.8">
                  <p:embed followColorScheme="full"/>
                </p:oleObj>
              </mc:Choice>
              <mc:Fallback>
                <p:oleObj name="Chart" r:id="rId5" imgW="4038600" imgH="38862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403860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133600" y="5849938"/>
            <a:ext cx="5486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60% improvement for PSA Jobs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90% worse performance for Non-PSA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Flooding: Job Category wise breakup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04800" y="1371600"/>
          <a:ext cx="4038600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Chart" r:id="rId3" imgW="4038600" imgH="4267200" progId="MSGraph.Chart.8">
                  <p:embed followColorScheme="full"/>
                </p:oleObj>
              </mc:Choice>
              <mc:Fallback>
                <p:oleObj name="Chart" r:id="rId3" imgW="4038600" imgH="42672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4038600" cy="427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1371600"/>
          <a:ext cx="4038600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Chart" r:id="rId5" imgW="4038600" imgH="4267200" progId="MSGraph.Chart.8">
                  <p:embed followColorScheme="full"/>
                </p:oleObj>
              </mc:Choice>
              <mc:Fallback>
                <p:oleObj name="Chart" r:id="rId5" imgW="4038600" imgH="42672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38600" cy="427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133600" y="5849938"/>
            <a:ext cx="55626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Narrow Short Non-PSA jobs suffer most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Loss of back-filling opportunities is the main reason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Sweep Applications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00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/>
              <a:t>An important class of applications</a:t>
            </a:r>
          </a:p>
          <a:p>
            <a:pPr lvl="1">
              <a:lnSpc>
                <a:spcPct val="140000"/>
              </a:lnSpc>
            </a:pPr>
            <a:r>
              <a:rPr lang="en-US" sz="2400"/>
              <a:t>Set of independent tasks</a:t>
            </a:r>
          </a:p>
          <a:p>
            <a:pPr lvl="1">
              <a:lnSpc>
                <a:spcPct val="140000"/>
              </a:lnSpc>
            </a:pPr>
            <a:r>
              <a:rPr lang="en-US" sz="2400"/>
              <a:t>MCell Application</a:t>
            </a:r>
          </a:p>
          <a:p>
            <a:pPr lvl="2">
              <a:lnSpc>
                <a:spcPct val="140000"/>
              </a:lnSpc>
            </a:pPr>
            <a:r>
              <a:rPr lang="en-US" sz="2000"/>
              <a:t>3D simulations for sub-cellular architecture/physiology</a:t>
            </a:r>
          </a:p>
          <a:p>
            <a:pPr lvl="1">
              <a:lnSpc>
                <a:spcPct val="140000"/>
              </a:lnSpc>
            </a:pPr>
            <a:r>
              <a:rPr lang="en-US" sz="2400"/>
              <a:t>GTOMO (Parallel Tomography) Application</a:t>
            </a:r>
          </a:p>
          <a:p>
            <a:pPr lvl="2">
              <a:lnSpc>
                <a:spcPct val="140000"/>
              </a:lnSpc>
            </a:pPr>
            <a:r>
              <a:rPr lang="en-US" sz="2000"/>
              <a:t>Multiple view-point simulation</a:t>
            </a:r>
          </a:p>
          <a:p>
            <a:pPr>
              <a:lnSpc>
                <a:spcPct val="140000"/>
              </a:lnSpc>
            </a:pPr>
            <a:r>
              <a:rPr lang="en-US" sz="2800"/>
              <a:t>Systems exist for scheduling on the Grid</a:t>
            </a:r>
          </a:p>
          <a:p>
            <a:pPr>
              <a:lnSpc>
                <a:spcPct val="140000"/>
              </a:lnSpc>
            </a:pPr>
            <a:r>
              <a:rPr lang="en-US" sz="2800"/>
              <a:t>Cluster-based Scheduling?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Flooding: Loss of Capacity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6725" y="1603375"/>
          <a:ext cx="822325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Chart" r:id="rId3" imgW="8229600" imgH="4524451" progId="MSGraph.Chart.8">
                  <p:embed followColorScheme="full"/>
                </p:oleObj>
              </mc:Choice>
              <mc:Fallback>
                <p:oleObj name="Chart" r:id="rId3" imgW="8229600" imgH="45244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603375"/>
                        <a:ext cx="822325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133600" y="61864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75% improvement in the Loss of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Opportune Job Shredding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81000" y="1447800"/>
          <a:ext cx="4038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Chart" r:id="rId3" imgW="4038600" imgH="3886200" progId="MSGraph.Chart.8">
                  <p:embed followColorScheme="full"/>
                </p:oleObj>
              </mc:Choice>
              <mc:Fallback>
                <p:oleObj name="Chart" r:id="rId3" imgW="4038600" imgH="38862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40386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1447800"/>
          <a:ext cx="4038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Chart" r:id="rId5" imgW="4038600" imgH="3810000" progId="MSGraph.Chart.8">
                  <p:embed followColorScheme="full"/>
                </p:oleObj>
              </mc:Choice>
              <mc:Fallback>
                <p:oleObj name="Chart" r:id="rId5" imgW="4038600" imgH="38100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0386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600200" y="5849938"/>
            <a:ext cx="640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70% improvement for PSA Jobs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Less than 2% worsening in performance for Non-PSA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610600" cy="1139825"/>
          </a:xfrm>
        </p:spPr>
        <p:txBody>
          <a:bodyPr/>
          <a:lstStyle/>
          <a:p>
            <a:r>
              <a:rPr lang="en-US" sz="3800"/>
              <a:t>Opportune: Job Category wise breakup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600200"/>
          <a:ext cx="4038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Chart" r:id="rId3" imgW="4038600" imgH="3886200" progId="MSGraph.Chart.8">
                  <p:embed followColorScheme="full"/>
                </p:oleObj>
              </mc:Choice>
              <mc:Fallback>
                <p:oleObj name="Chart" r:id="rId3" imgW="4038600" imgH="38862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40386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648200" y="1600200"/>
          <a:ext cx="4038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Chart" r:id="rId5" imgW="4038600" imgH="3810000" progId="MSGraph.Chart.8">
                  <p:embed followColorScheme="full"/>
                </p:oleObj>
              </mc:Choice>
              <mc:Fallback>
                <p:oleObj name="Chart" r:id="rId5" imgW="4038600" imgH="38100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038600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057400" y="6186488"/>
            <a:ext cx="640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No category of Non-PSA jobs suffers more than 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Opportune: Loss of Capacity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9900" y="1603375"/>
          <a:ext cx="821690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Chart" r:id="rId3" imgW="8229600" imgH="3914851" progId="MSGraph.Chart.8">
                  <p:embed followColorScheme="full"/>
                </p:oleObj>
              </mc:Choice>
              <mc:Fallback>
                <p:oleObj name="Chart" r:id="rId3" imgW="8229600" imgH="39148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603375"/>
                        <a:ext cx="8216900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133600" y="61864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12% improvement in the Loss of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Opportune (Multi-Site)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04800" y="1295400"/>
          <a:ext cx="41894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Chart" r:id="rId3" imgW="4038600" imgH="4533900" progId="MSGraph.Chart.8">
                  <p:embed followColorScheme="full"/>
                </p:oleObj>
              </mc:Choice>
              <mc:Fallback>
                <p:oleObj name="Chart" r:id="rId3" imgW="4038600" imgH="45339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4189413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9788" y="1295400"/>
          <a:ext cx="403542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Chart" r:id="rId5" imgW="4038600" imgH="4533900" progId="MSGraph.Chart.8">
                  <p:embed followColorScheme="full"/>
                </p:oleObj>
              </mc:Choice>
              <mc:Fallback>
                <p:oleObj name="Chart" r:id="rId5" imgW="4038600" imgH="45339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295400"/>
                        <a:ext cx="4035425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600200" y="5926138"/>
            <a:ext cx="640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95% improvement for PSA Jobs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No significant loss of performance for Non-PSA jobs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Opportune (Multi-Site):</a:t>
            </a:r>
            <a:br>
              <a:rPr lang="en-US" sz="3800"/>
            </a:br>
            <a:r>
              <a:rPr lang="en-US" sz="3800"/>
              <a:t>Response Time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ph idx="1"/>
          </p:nvPr>
        </p:nvGraphicFramePr>
        <p:xfrm>
          <a:off x="460375" y="1371600"/>
          <a:ext cx="822325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Chart" r:id="rId3" imgW="8229600" imgH="4533900" progId="MSGraph.Chart.8">
                  <p:embed followColorScheme="full"/>
                </p:oleObj>
              </mc:Choice>
              <mc:Fallback>
                <p:oleObj name="Chart" r:id="rId3" imgW="8229600" imgH="45339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371600"/>
                        <a:ext cx="8223250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600200" y="5926138"/>
            <a:ext cx="640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75% improvement for PSA Jobs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No significant loss of performance for Non-PSA jobs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Opportune (Multi-Site):</a:t>
            </a:r>
            <a:br>
              <a:rPr lang="en-US" sz="3800"/>
            </a:br>
            <a:r>
              <a:rPr lang="en-US" sz="3800"/>
              <a:t>Slowdown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ph idx="1"/>
          </p:nvPr>
        </p:nvGraphicFramePr>
        <p:xfrm>
          <a:off x="460375" y="1295400"/>
          <a:ext cx="822325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Chart" r:id="rId3" imgW="8229600" imgH="4533900" progId="MSGraph.Chart.8">
                  <p:embed followColorScheme="full"/>
                </p:oleObj>
              </mc:Choice>
              <mc:Fallback>
                <p:oleObj name="Chart" r:id="rId3" imgW="8229600" imgH="45339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295400"/>
                        <a:ext cx="8223250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600200" y="5926138"/>
            <a:ext cx="6400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95% improvement for PSA Jobs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No significant loss of performance for Non-PSA jobs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Opportune (Multi-Site):</a:t>
            </a:r>
            <a:br>
              <a:rPr lang="en-US" sz="3800"/>
            </a:br>
            <a:r>
              <a:rPr lang="en-US" sz="3800"/>
              <a:t>Loss of Capacity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3550" y="1809750"/>
          <a:ext cx="82296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Chart" r:id="rId3" imgW="8229600" imgH="4134002" progId="MSGraph.Chart.8">
                  <p:embed followColorScheme="full"/>
                </p:oleObj>
              </mc:Choice>
              <mc:Fallback>
                <p:oleObj name="Chart" r:id="rId3" imgW="8229600" imgH="413400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809750"/>
                        <a:ext cx="8229600" cy="436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33600" y="6186488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1">
                <a:solidFill>
                  <a:schemeClr val="hlink"/>
                </a:solidFill>
              </a:rPr>
              <a:t> Up to 45% improvement in the Loss of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Opportune Job Shredding</a:t>
            </a:r>
          </a:p>
          <a:p>
            <a:pPr lvl="1">
              <a:lnSpc>
                <a:spcPct val="120000"/>
              </a:lnSpc>
            </a:pPr>
            <a:r>
              <a:rPr lang="en-US"/>
              <a:t>Efficient Scheduling of PSAs</a:t>
            </a:r>
          </a:p>
          <a:p>
            <a:pPr lvl="1">
              <a:lnSpc>
                <a:spcPct val="120000"/>
              </a:lnSpc>
            </a:pPr>
            <a:r>
              <a:rPr lang="en-US"/>
              <a:t>Single Site and Multi-Site versions</a:t>
            </a:r>
          </a:p>
          <a:p>
            <a:pPr lvl="1">
              <a:lnSpc>
                <a:spcPct val="120000"/>
              </a:lnSpc>
            </a:pPr>
            <a:r>
              <a:rPr lang="en-US"/>
              <a:t>Significant improvement for PSA jobs</a:t>
            </a:r>
          </a:p>
          <a:p>
            <a:pPr lvl="1">
              <a:lnSpc>
                <a:spcPct val="120000"/>
              </a:lnSpc>
            </a:pPr>
            <a:r>
              <a:rPr lang="en-US"/>
              <a:t>Ensures that Non-PSA jobs are not affected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Plan to integrate this with Prod. Schedulers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Level Schedulers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3021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Manage the scheduling of applications</a:t>
            </a:r>
          </a:p>
          <a:p>
            <a:pPr lvl="1">
              <a:lnSpc>
                <a:spcPct val="140000"/>
              </a:lnSpc>
            </a:pPr>
            <a:r>
              <a:rPr lang="en-US"/>
              <a:t>Break the application to appropriate chunks</a:t>
            </a:r>
          </a:p>
          <a:p>
            <a:pPr lvl="1">
              <a:lnSpc>
                <a:spcPct val="140000"/>
              </a:lnSpc>
            </a:pPr>
            <a:r>
              <a:rPr lang="en-US"/>
              <a:t>APST (AppLeS Parameter Sweep Template)</a:t>
            </a:r>
          </a:p>
          <a:p>
            <a:pPr lvl="1">
              <a:lnSpc>
                <a:spcPct val="140000"/>
              </a:lnSpc>
            </a:pPr>
            <a:r>
              <a:rPr lang="en-US"/>
              <a:t>NIMROD</a:t>
            </a:r>
          </a:p>
          <a:p>
            <a:pPr>
              <a:lnSpc>
                <a:spcPct val="140000"/>
              </a:lnSpc>
            </a:pPr>
            <a:r>
              <a:rPr lang="en-US"/>
              <a:t>Greedy approach to schedule PSA chunks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Roadmap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Job Scheduling in Clusters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Multi-Site Job Scheduling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PSA Scheduling Strategies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Multi-Site Scheduling of PSAs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Performance Evaluation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/>
              <a:t>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Scheduling in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82000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/>
              <a:t>Mapping arriving jobs to available resources</a:t>
            </a:r>
          </a:p>
          <a:p>
            <a:pPr>
              <a:lnSpc>
                <a:spcPct val="130000"/>
              </a:lnSpc>
            </a:pPr>
            <a:r>
              <a:rPr lang="en-US" sz="2400"/>
              <a:t>Multiple Schemes for Scheduling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First Come First Serve (FCFS)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Conservative Scheduling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Aggressive or EASY Scheduling</a:t>
            </a:r>
          </a:p>
          <a:p>
            <a:pPr>
              <a:lnSpc>
                <a:spcPct val="130000"/>
              </a:lnSpc>
            </a:pPr>
            <a:r>
              <a:rPr lang="en-US" sz="2400"/>
              <a:t>Fair-Share Constraints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user can not have more than ‘N’ queued jobs</a:t>
            </a:r>
          </a:p>
          <a:p>
            <a:pPr>
              <a:lnSpc>
                <a:spcPct val="130000"/>
              </a:lnSpc>
            </a:pPr>
            <a:r>
              <a:rPr lang="en-US" sz="2400"/>
              <a:t>Submitting the multiple chunks of a PSA job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Violation of Fair-Share constraints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Combine chunks to form a single parallel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Formation of PSAs in Clusters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00200" y="1600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90800" y="1600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81400" y="1600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72000" y="1600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562600" y="2057400"/>
            <a:ext cx="1143000" cy="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781800" y="1600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514600" y="3505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352800" y="3505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191000" y="3505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029200" y="3505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867400" y="3505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514600" y="4267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52800" y="4267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191000" y="4267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029200" y="4267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867400" y="4267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514600" y="5029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352800" y="5029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191000" y="5029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29200" y="5029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867400" y="5029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514600" y="5791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352800" y="5791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191000" y="5791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5029200" y="5791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867400" y="579120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AutoShape 29"/>
          <p:cNvSpPr>
            <a:spLocks noChangeArrowheads="1"/>
          </p:cNvSpPr>
          <p:nvPr/>
        </p:nvSpPr>
        <p:spPr bwMode="auto">
          <a:xfrm>
            <a:off x="4191000" y="2514600"/>
            <a:ext cx="762000" cy="838200"/>
          </a:xfrm>
          <a:prstGeom prst="downArrow">
            <a:avLst>
              <a:gd name="adj1" fmla="val 50000"/>
              <a:gd name="adj2" fmla="val 2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52400" y="1447800"/>
            <a:ext cx="152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Small Independent Tasks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04800" y="45720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Parallel Parameter Sweep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Roadmap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76800"/>
          </a:xfrm>
        </p:spPr>
        <p:txBody>
          <a:bodyPr/>
          <a:lstStyle/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bg1"/>
                </a:solidFill>
              </a:rPr>
              <a:t> Job Scheduling in Clusters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 b="1"/>
              <a:t> Multi-Site Job Scheduling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PSA Scheduling Strategies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Multi-Site Scheduling of PSAs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Performance Evaluation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Char char="F"/>
            </a:pPr>
            <a:r>
              <a:rPr lang="en-US">
                <a:solidFill>
                  <a:schemeClr val="accent1"/>
                </a:solidFill>
              </a:rPr>
              <a:t>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Multi-Site Job Scheduling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Multiple Simultaneous Requests</a:t>
            </a:r>
          </a:p>
          <a:p>
            <a:pPr lvl="1">
              <a:lnSpc>
                <a:spcPct val="140000"/>
              </a:lnSpc>
            </a:pPr>
            <a:r>
              <a:rPr lang="en-US"/>
              <a:t>Job submitted to multiple sites</a:t>
            </a:r>
          </a:p>
          <a:p>
            <a:pPr lvl="1">
              <a:lnSpc>
                <a:spcPct val="140000"/>
              </a:lnSpc>
            </a:pPr>
            <a:r>
              <a:rPr lang="en-US"/>
              <a:t>Started on the earliest cluster</a:t>
            </a:r>
          </a:p>
          <a:p>
            <a:pPr lvl="1">
              <a:lnSpc>
                <a:spcPct val="140000"/>
              </a:lnSpc>
            </a:pPr>
            <a:r>
              <a:rPr lang="en-US"/>
              <a:t>Existing schemes have limitations</a:t>
            </a:r>
          </a:p>
          <a:p>
            <a:pPr lvl="2">
              <a:lnSpc>
                <a:spcPct val="140000"/>
              </a:lnSpc>
            </a:pPr>
            <a:r>
              <a:rPr lang="en-US"/>
              <a:t>Heterogeneous Clusters</a:t>
            </a:r>
          </a:p>
          <a:p>
            <a:pPr lvl="2">
              <a:lnSpc>
                <a:spcPct val="140000"/>
              </a:lnSpc>
            </a:pPr>
            <a:r>
              <a:rPr lang="en-US"/>
              <a:t>Different Scheduling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Multiple-simultaneous-requests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807075" y="2325688"/>
            <a:ext cx="1676400" cy="1600200"/>
            <a:chOff x="816" y="1488"/>
            <a:chExt cx="1056" cy="1008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816" y="1488"/>
              <a:ext cx="105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960" y="1584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Meta Scheduler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960" y="2016"/>
              <a:ext cx="7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Local Scheduler</a:t>
              </a:r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1616075" y="2325688"/>
            <a:ext cx="1676400" cy="1600200"/>
            <a:chOff x="816" y="1488"/>
            <a:chExt cx="1056" cy="1008"/>
          </a:xfrm>
        </p:grpSpPr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816" y="1488"/>
              <a:ext cx="105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960" y="1584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Meta Scheduler</a:t>
              </a: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960" y="2016"/>
              <a:ext cx="7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Local Scheduler</a:t>
              </a:r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3825875" y="4230688"/>
            <a:ext cx="1676400" cy="1600200"/>
            <a:chOff x="816" y="1488"/>
            <a:chExt cx="1056" cy="1008"/>
          </a:xfrm>
        </p:grpSpPr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816" y="1488"/>
              <a:ext cx="105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960" y="1584"/>
              <a:ext cx="72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Meta Scheduler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960" y="2016"/>
              <a:ext cx="7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200" b="1">
                  <a:latin typeface="Arial" charset="0"/>
                </a:rPr>
                <a:t>Local Scheduler</a:t>
              </a:r>
            </a:p>
          </p:txBody>
        </p:sp>
      </p:grp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2987675" y="2554288"/>
            <a:ext cx="3048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2987675" y="2554288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2987675" y="2706688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 flipV="1">
            <a:off x="2987675" y="2706688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1082675" y="2706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1082675" y="270668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082675" y="52212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854075" y="544988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854075" y="255428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854075" y="25542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7254875" y="27066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8016875" y="270668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7940675" y="51450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H="1">
            <a:off x="5197475" y="51450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5197475" y="537368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8245475" y="255428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H="1">
            <a:off x="7331075" y="25542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1311275" y="468788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V="1">
            <a:off x="1311275" y="331628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1311275" y="3316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197475" y="468788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 flipV="1">
            <a:off x="7788275" y="331628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>
            <a:off x="7559675" y="33162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H="1">
            <a:off x="7254875" y="3316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flipH="1">
            <a:off x="1463675" y="3544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1463675" y="35448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>
            <a:off x="1463675" y="44592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7178675" y="3544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7635875" y="354488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 flipH="1">
            <a:off x="5273675" y="45354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14" name="Group 46"/>
          <p:cNvGrpSpPr>
            <a:grpSpLocks/>
          </p:cNvGrpSpPr>
          <p:nvPr/>
        </p:nvGrpSpPr>
        <p:grpSpPr bwMode="auto">
          <a:xfrm>
            <a:off x="2149475" y="1944688"/>
            <a:ext cx="539750" cy="533400"/>
            <a:chOff x="1392" y="1296"/>
            <a:chExt cx="340" cy="336"/>
          </a:xfrm>
        </p:grpSpPr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1392" y="1296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1">
                  <a:latin typeface="Arial" charset="0"/>
                </a:rPr>
                <a:t>Jobs</a:t>
              </a:r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>
              <a:off x="15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17" name="Group 49"/>
          <p:cNvGrpSpPr>
            <a:grpSpLocks/>
          </p:cNvGrpSpPr>
          <p:nvPr/>
        </p:nvGrpSpPr>
        <p:grpSpPr bwMode="auto">
          <a:xfrm>
            <a:off x="4359275" y="3849688"/>
            <a:ext cx="539750" cy="533400"/>
            <a:chOff x="1392" y="1296"/>
            <a:chExt cx="340" cy="336"/>
          </a:xfrm>
        </p:grpSpPr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1392" y="1296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1">
                  <a:latin typeface="Arial" charset="0"/>
                </a:rPr>
                <a:t>Jobs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15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20" name="Group 52"/>
          <p:cNvGrpSpPr>
            <a:grpSpLocks/>
          </p:cNvGrpSpPr>
          <p:nvPr/>
        </p:nvGrpSpPr>
        <p:grpSpPr bwMode="auto">
          <a:xfrm>
            <a:off x="6416675" y="1944688"/>
            <a:ext cx="539750" cy="533400"/>
            <a:chOff x="1392" y="1296"/>
            <a:chExt cx="340" cy="336"/>
          </a:xfrm>
        </p:grpSpPr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1392" y="1296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1">
                  <a:latin typeface="Arial" charset="0"/>
                </a:rPr>
                <a:t>Jobs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153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838200" y="19050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1</a:t>
            </a:r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5029200" y="19050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2</a:t>
            </a:r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562600" y="54864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Site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328</TotalTime>
  <Words>769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Symbol</vt:lpstr>
      <vt:lpstr>Curtain Call</vt:lpstr>
      <vt:lpstr>Microsoft Graph Chart</vt:lpstr>
      <vt:lpstr>Opportune Job Shredding: An Efficient Approach for Scheduling Parameter Sweep Applications</vt:lpstr>
      <vt:lpstr>Parameter Sweep Applications</vt:lpstr>
      <vt:lpstr>Application Level Schedulers</vt:lpstr>
      <vt:lpstr>Presentation Roadmap</vt:lpstr>
      <vt:lpstr>Job Scheduling in Clusters</vt:lpstr>
      <vt:lpstr>Formation of PSAs in Clusters</vt:lpstr>
      <vt:lpstr>Presentation Roadmap</vt:lpstr>
      <vt:lpstr>Multi-Site Job Scheduling</vt:lpstr>
      <vt:lpstr>Multiple-simultaneous-requests</vt:lpstr>
      <vt:lpstr>Presentation Roadmap</vt:lpstr>
      <vt:lpstr>PSA Scheduling Strategies</vt:lpstr>
      <vt:lpstr>Presentation Roadmap</vt:lpstr>
      <vt:lpstr>Multi-Site Scheduling for PSAs</vt:lpstr>
      <vt:lpstr>Multi-Site Scheduling for PSAs</vt:lpstr>
      <vt:lpstr>Presentation Roadmap</vt:lpstr>
      <vt:lpstr>Performance Metrics</vt:lpstr>
      <vt:lpstr>Evaluation Scheme</vt:lpstr>
      <vt:lpstr>Flooding Based Job Shredding</vt:lpstr>
      <vt:lpstr>Flooding: Job Category wise breakup</vt:lpstr>
      <vt:lpstr>Flooding: Loss of Capacity</vt:lpstr>
      <vt:lpstr>Opportune Job Shredding</vt:lpstr>
      <vt:lpstr>Opportune: Job Category wise breakup</vt:lpstr>
      <vt:lpstr>Opportune: Loss of Capacity</vt:lpstr>
      <vt:lpstr>Opportune (Multi-Site)</vt:lpstr>
      <vt:lpstr>Opportune (Multi-Site): Response Time</vt:lpstr>
      <vt:lpstr>Opportune (Multi-Site): Slowdown</vt:lpstr>
      <vt:lpstr>Opportune (Multi-Site): Loss of Capacity</vt:lpstr>
      <vt:lpstr>Concluding Remarks</vt:lpstr>
      <vt:lpstr>Thank You!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Opportune Job Shredding: An Efficient Approach for Scheduling Parameter Sweep Applications</dc:title>
  <dc:creator>Pavan Balaji</dc:creator>
  <cp:lastModifiedBy>Pavan Balaji</cp:lastModifiedBy>
  <cp:revision>413</cp:revision>
  <dcterms:created xsi:type="dcterms:W3CDTF">2003-10-26T05:17:09Z</dcterms:created>
  <dcterms:modified xsi:type="dcterms:W3CDTF">2011-01-10T09:37:31Z</dcterms:modified>
</cp:coreProperties>
</file>