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256" r:id="rId2"/>
    <p:sldId id="257" r:id="rId3"/>
    <p:sldId id="292" r:id="rId4"/>
    <p:sldId id="300" r:id="rId5"/>
    <p:sldId id="262" r:id="rId6"/>
    <p:sldId id="261" r:id="rId7"/>
    <p:sldId id="258" r:id="rId8"/>
    <p:sldId id="259" r:id="rId9"/>
    <p:sldId id="273" r:id="rId10"/>
    <p:sldId id="299" r:id="rId11"/>
    <p:sldId id="301" r:id="rId12"/>
    <p:sldId id="275" r:id="rId13"/>
    <p:sldId id="305" r:id="rId14"/>
    <p:sldId id="293" r:id="rId15"/>
    <p:sldId id="302" r:id="rId16"/>
    <p:sldId id="277" r:id="rId17"/>
    <p:sldId id="278" r:id="rId18"/>
    <p:sldId id="281" r:id="rId19"/>
    <p:sldId id="303" r:id="rId20"/>
    <p:sldId id="294" r:id="rId21"/>
    <p:sldId id="295" r:id="rId22"/>
    <p:sldId id="296" r:id="rId23"/>
    <p:sldId id="304" r:id="rId24"/>
    <p:sldId id="288" r:id="rId25"/>
    <p:sldId id="289" r:id="rId26"/>
    <p:sldId id="271" r:id="rId27"/>
    <p:sldId id="272" r:id="rId28"/>
    <p:sldId id="290" r:id="rId29"/>
    <p:sldId id="291" r:id="rId30"/>
    <p:sldId id="297" r:id="rId31"/>
    <p:sldId id="298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62091F7C-2F67-4BBD-9641-CCC15C3127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55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F63FED-6875-413E-8988-9A611148EC36}" type="slidenum">
              <a:rPr lang="en-US"/>
              <a:pPr/>
              <a:t>2</a:t>
            </a:fld>
            <a:endParaRPr lang="en-US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600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E2BF77A-6DE9-48F3-8CA5-FD6D0C2AE5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508DF-637A-4CA4-A1DF-7F1877A7ED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5383C-ACFB-4437-B3FD-96B1E82E55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04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1058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defRPr/>
            </a:lvl1pPr>
          </a:lstStyle>
          <a:p>
            <a:fld id="{7277E80C-C973-4441-9FA7-57AF1D7EF6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8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F086F-9957-49F0-B000-9B4E9BB6D7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04E0F-C316-4640-A632-CBE0ECC976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3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F80BE-392D-4E87-A7BE-AB1A8F3C30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7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58E10-78FB-49F2-BD05-80EFE91713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9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5C316-2271-448D-A4E2-B69D7C599B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4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E7131-B3B7-43FF-8793-5E91E713E2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0AF62-F8A8-4501-A7F9-139CA7A9CB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8AF44E-389A-4E4F-A762-54A56045B6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1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10588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5225"/>
            <a:ext cx="2286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6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5810939E-A920-4FA5-B253-3CFC1DDF848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3200"/>
              <a:t>Towards Provision of Quality of Service Guarantees in Job Scheduling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143000" y="4114800"/>
            <a:ext cx="6934200" cy="1752600"/>
          </a:xfrm>
        </p:spPr>
        <p:txBody>
          <a:bodyPr/>
          <a:lstStyle/>
          <a:p>
            <a:r>
              <a:rPr lang="en-US" sz="2000"/>
              <a:t>Mohammad Islam			Pavan Balaji</a:t>
            </a:r>
          </a:p>
          <a:p>
            <a:r>
              <a:rPr lang="en-US" sz="2000"/>
              <a:t>P. Sadayappan		D. K. Panda</a:t>
            </a:r>
          </a:p>
          <a:p>
            <a:endParaRPr lang="en-US" sz="700"/>
          </a:p>
          <a:p>
            <a:r>
              <a:rPr lang="en-US" sz="2000"/>
              <a:t>Computer Science and Engineering</a:t>
            </a:r>
          </a:p>
          <a:p>
            <a:r>
              <a:rPr lang="en-US" sz="2000"/>
              <a:t>The Ohio State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Cost Model Components</a:t>
            </a:r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447800"/>
            <a:ext cx="8461375" cy="41910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Resource Charge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Depends on the CPU, Memory, Disk Space, etc.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We only consider the CPU resource; extendable to other resources</a:t>
            </a:r>
          </a:p>
          <a:p>
            <a:pPr>
              <a:lnSpc>
                <a:spcPct val="140000"/>
              </a:lnSpc>
            </a:pPr>
            <a:r>
              <a:rPr lang="en-US" sz="2000"/>
              <a:t>QoS Charge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Depends on the urgency of the job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Depends on the difficulty in scheduling the job; based on two components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Current load in the system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Slowdown of the category to which the job belongs (Ex: Short-Wide)</a:t>
            </a:r>
          </a:p>
          <a:p>
            <a:pPr lvl="3">
              <a:lnSpc>
                <a:spcPct val="140000"/>
              </a:lnSpc>
            </a:pPr>
            <a:r>
              <a:rPr lang="en-US" sz="1400"/>
              <a:t>Slowdown depicts the factor by which the job is delayed compared to its runtime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1295400" y="5849938"/>
            <a:ext cx="67818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chemeClr val="folHlink"/>
                </a:solidFill>
              </a:rPr>
              <a:t>Resource Charge = Processors x Run-Time</a:t>
            </a:r>
          </a:p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chemeClr val="folHlink"/>
                </a:solidFill>
              </a:rPr>
              <a:t>QoS Charge = Category Slowdown / Requested Slowdown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Overview</a:t>
            </a:r>
          </a:p>
        </p:txBody>
      </p:sp>
      <p:sp>
        <p:nvSpPr>
          <p:cNvPr id="860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524000"/>
            <a:ext cx="8308975" cy="4876800"/>
          </a:xfrm>
        </p:spPr>
        <p:txBody>
          <a:bodyPr/>
          <a:lstStyle/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>
                <a:solidFill>
                  <a:srgbClr val="0066FF"/>
                </a:solidFill>
              </a:rPr>
              <a:t> Introduction and Motivation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>
                <a:solidFill>
                  <a:srgbClr val="0066FF"/>
                </a:solidFill>
              </a:rPr>
              <a:t> Cost Model for Supercomputer Centers</a:t>
            </a:r>
            <a:r>
              <a:rPr lang="en-US" sz="2000" b="1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 b="1">
                <a:solidFill>
                  <a:srgbClr val="FF0000"/>
                </a:solidFill>
              </a:rPr>
              <a:t> Understanding User-Tolerance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/>
              <a:t> Dealing with User-Tolerance</a:t>
            </a:r>
          </a:p>
          <a:p>
            <a:pPr lvl="1"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1800"/>
              <a:t> Artificial Slack</a:t>
            </a:r>
          </a:p>
          <a:p>
            <a:pPr lvl="1"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1800"/>
              <a:t> Kill-and-Restart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/>
              <a:t> Experimental Results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/>
              <a:t> 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Understanding User Tolerance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371600"/>
            <a:ext cx="8540750" cy="49530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sz="1800"/>
              <a:t>If the requested deadline cannot be met?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Some users might submit another job or to another supercomputer center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Some users might re-submit the job with another deadline</a:t>
            </a:r>
          </a:p>
          <a:p>
            <a:pPr lvl="2">
              <a:lnSpc>
                <a:spcPct val="160000"/>
              </a:lnSpc>
            </a:pPr>
            <a:r>
              <a:rPr lang="en-US" sz="1400"/>
              <a:t>What new deadline? Hit-and-Trial?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We modified QoPS to provide some feedback about the best possible deadline</a:t>
            </a:r>
          </a:p>
          <a:p>
            <a:pPr>
              <a:lnSpc>
                <a:spcPct val="160000"/>
              </a:lnSpc>
            </a:pPr>
            <a:r>
              <a:rPr lang="en-US" sz="1800"/>
              <a:t>We model user-tolerance based on a Tolerance Factor (TF)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Factor of extension in the requested deadline, the user can accept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If the (Earliest Possible Deadline) &lt; (TF x Requested Deadline)</a:t>
            </a:r>
          </a:p>
          <a:p>
            <a:pPr lvl="2">
              <a:lnSpc>
                <a:spcPct val="160000"/>
              </a:lnSpc>
            </a:pPr>
            <a:r>
              <a:rPr lang="en-US" sz="1400"/>
              <a:t>The user is assumed to accept the new deadline</a:t>
            </a:r>
          </a:p>
          <a:p>
            <a:pPr lvl="1">
              <a:lnSpc>
                <a:spcPct val="160000"/>
              </a:lnSpc>
            </a:pPr>
            <a:r>
              <a:rPr lang="en-US" sz="1600"/>
              <a:t>Else</a:t>
            </a:r>
          </a:p>
          <a:p>
            <a:pPr lvl="2">
              <a:lnSpc>
                <a:spcPct val="160000"/>
              </a:lnSpc>
            </a:pPr>
            <a:r>
              <a:rPr lang="en-US" sz="1400"/>
              <a:t>The user is assumed to reject the new deadline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Feedback based QoPS Algorithm</a:t>
            </a:r>
          </a:p>
        </p:txBody>
      </p:sp>
      <p:sp>
        <p:nvSpPr>
          <p:cNvPr id="911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This is for the case when the user requested deadline cannot be met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Say this deadline is D</a:t>
            </a:r>
            <a:r>
              <a:rPr lang="en-US" sz="1800" baseline="-25000"/>
              <a:t>1</a:t>
            </a:r>
            <a:endParaRPr lang="en-US" sz="1800"/>
          </a:p>
          <a:p>
            <a:pPr>
              <a:lnSpc>
                <a:spcPct val="140000"/>
              </a:lnSpc>
            </a:pPr>
            <a:r>
              <a:rPr lang="en-US" sz="2000"/>
              <a:t>When a new job arrives: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Try to place the new job without disturbing any other job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Calculate the completion time of the job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This is a definitely feasible deadline (D</a:t>
            </a:r>
            <a:r>
              <a:rPr lang="en-US" sz="1800" baseline="-25000"/>
              <a:t>2</a:t>
            </a:r>
            <a:r>
              <a:rPr lang="en-US" sz="1800"/>
              <a:t>)</a:t>
            </a:r>
          </a:p>
          <a:p>
            <a:pPr>
              <a:lnSpc>
                <a:spcPct val="140000"/>
              </a:lnSpc>
            </a:pPr>
            <a:r>
              <a:rPr lang="en-US" sz="2000"/>
              <a:t>Use a binary search for </a:t>
            </a:r>
            <a:r>
              <a:rPr lang="en-US" sz="2000" i="1"/>
              <a:t>N</a:t>
            </a:r>
            <a:r>
              <a:rPr lang="en-US" sz="2000"/>
              <a:t> iterations to find a better deadline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For each iteration, run QoPS with the new deadline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If feasible, try a tighter deadline; else try a looser deadline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Impact of User Tolerance</a:t>
            </a:r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228600" y="1066800"/>
          <a:ext cx="4191000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" name="Chart" r:id="rId3" imgW="4010014" imgH="4219696" progId="MSGraph.Chart.8">
                  <p:embed followColorScheme="full"/>
                </p:oleObj>
              </mc:Choice>
              <mc:Fallback>
                <p:oleObj name="Chart" r:id="rId3" imgW="4010014" imgH="4219696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4191000" cy="440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572000" y="1069975"/>
          <a:ext cx="4194175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9" name="Chart" r:id="rId5" imgW="4010014" imgH="4219696" progId="MSGraph.Chart.8">
                  <p:embed followColorScheme="full"/>
                </p:oleObj>
              </mc:Choice>
              <mc:Fallback>
                <p:oleObj name="Chart" r:id="rId5" imgW="4010014" imgH="4219696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069975"/>
                        <a:ext cx="4194175" cy="441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1219200" y="5643563"/>
            <a:ext cx="7696200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/>
              <a:t> Increase in Resource Charge: Intuitive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/>
              <a:t> Decrease in QoS Charge; as the users get more tolerant, the center loses QoS money !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200"/>
              <a:t> This is because of accepting cheaper jobs which would have otherwise been rejected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sz="1400"/>
              <a:t> Overall profit of the Supercomputer Center depends on the ratio of the two charges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Overview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524000"/>
            <a:ext cx="8308975" cy="4876800"/>
          </a:xfrm>
        </p:spPr>
        <p:txBody>
          <a:bodyPr/>
          <a:lstStyle/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>
                <a:solidFill>
                  <a:srgbClr val="0066FF"/>
                </a:solidFill>
              </a:rPr>
              <a:t> Introduction and Motivation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>
                <a:solidFill>
                  <a:srgbClr val="0066FF"/>
                </a:solidFill>
              </a:rPr>
              <a:t> Cost Model for Supercomputer Centers</a:t>
            </a:r>
            <a:r>
              <a:rPr lang="en-US" sz="2000" b="1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>
                <a:solidFill>
                  <a:srgbClr val="0066FF"/>
                </a:solidFill>
              </a:rPr>
              <a:t> Understanding User-Tolerance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 b="1">
                <a:solidFill>
                  <a:srgbClr val="FF0000"/>
                </a:solidFill>
              </a:rPr>
              <a:t> Dealing with User-Tolerance</a:t>
            </a:r>
          </a:p>
          <a:p>
            <a:pPr lvl="1"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1800" b="1">
                <a:solidFill>
                  <a:srgbClr val="FF0000"/>
                </a:solidFill>
              </a:rPr>
              <a:t> Artificial Slack</a:t>
            </a:r>
          </a:p>
          <a:p>
            <a:pPr lvl="1"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1800" b="1">
                <a:solidFill>
                  <a:srgbClr val="FF0000"/>
                </a:solidFill>
              </a:rPr>
              <a:t> Kill-and-Restart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/>
              <a:t> Experimental Results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/>
              <a:t> 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Dealing with User-Tolerance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47800"/>
            <a:ext cx="8540750" cy="4800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User-Tolerance is not an always win situation!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Depends on the QoS charge to Resource charge ratio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If QoS charge were 0, user-tolerance is always beneficial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If Resource charge were 0, user-tolerance is never beneficial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We need some way to deal with this behavior of user-tolerance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Allows us to maximize profit depending on the QoS and Resource charges</a:t>
            </a:r>
          </a:p>
          <a:p>
            <a:pPr>
              <a:lnSpc>
                <a:spcPct val="140000"/>
              </a:lnSpc>
            </a:pPr>
            <a:r>
              <a:rPr lang="en-US" sz="2000"/>
              <a:t>We propose two approaches to counter user-tolerance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Providing Artificial Slack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Kill and Restart Mechanism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Artificial Slack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47800"/>
            <a:ext cx="8540750" cy="4651375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sz="2000"/>
              <a:t>If a requested deadline cannot be met</a:t>
            </a:r>
          </a:p>
          <a:p>
            <a:pPr lvl="1">
              <a:lnSpc>
                <a:spcPct val="160000"/>
              </a:lnSpc>
            </a:pPr>
            <a:r>
              <a:rPr lang="en-US" sz="1800"/>
              <a:t>Provide the best possible deadline to the job</a:t>
            </a:r>
          </a:p>
          <a:p>
            <a:pPr lvl="2">
              <a:lnSpc>
                <a:spcPct val="160000"/>
              </a:lnSpc>
            </a:pPr>
            <a:r>
              <a:rPr lang="en-US" sz="1600"/>
              <a:t>Maximizes the revenue for the job</a:t>
            </a:r>
          </a:p>
          <a:p>
            <a:pPr lvl="2">
              <a:lnSpc>
                <a:spcPct val="160000"/>
              </a:lnSpc>
            </a:pPr>
            <a:r>
              <a:rPr lang="en-US" sz="1600"/>
              <a:t>Creates a very tight schedule; difficulty in accepting later arriving jobs</a:t>
            </a:r>
          </a:p>
          <a:p>
            <a:pPr lvl="1">
              <a:lnSpc>
                <a:spcPct val="160000"/>
              </a:lnSpc>
            </a:pPr>
            <a:r>
              <a:rPr lang="en-US" sz="1800"/>
              <a:t>Provide the job with an artificial slack</a:t>
            </a:r>
          </a:p>
          <a:p>
            <a:pPr lvl="2">
              <a:lnSpc>
                <a:spcPct val="160000"/>
              </a:lnSpc>
            </a:pPr>
            <a:r>
              <a:rPr lang="en-US" sz="1600"/>
              <a:t>Loses out on the revenue for the job</a:t>
            </a:r>
          </a:p>
          <a:p>
            <a:pPr lvl="2">
              <a:lnSpc>
                <a:spcPct val="160000"/>
              </a:lnSpc>
            </a:pPr>
            <a:r>
              <a:rPr lang="en-US" sz="1600"/>
              <a:t>The overall schedule is loose enough to accept later arriving jobs</a:t>
            </a:r>
          </a:p>
          <a:p>
            <a:pPr lvl="1">
              <a:lnSpc>
                <a:spcPct val="160000"/>
              </a:lnSpc>
            </a:pPr>
            <a:r>
              <a:rPr lang="en-US" sz="1800"/>
              <a:t>Offered Deadline extended</a:t>
            </a:r>
          </a:p>
          <a:p>
            <a:pPr lvl="2">
              <a:lnSpc>
                <a:spcPct val="160000"/>
              </a:lnSpc>
            </a:pPr>
            <a:r>
              <a:rPr lang="en-US" sz="1600"/>
              <a:t>Arrival Time + (Earliest Deadline – Arrival Time) x Slack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Kill and Restart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524000"/>
            <a:ext cx="8540750" cy="48768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sz="2000"/>
              <a:t>Some supercomputer centers support a kill-and-restart mechanism</a:t>
            </a:r>
          </a:p>
          <a:p>
            <a:pPr>
              <a:lnSpc>
                <a:spcPct val="160000"/>
              </a:lnSpc>
            </a:pPr>
            <a:r>
              <a:rPr lang="en-US" sz="2000"/>
              <a:t>A running job can be killed and restarted: No permanent modifications</a:t>
            </a:r>
          </a:p>
          <a:p>
            <a:pPr>
              <a:lnSpc>
                <a:spcPct val="160000"/>
              </a:lnSpc>
            </a:pPr>
            <a:r>
              <a:rPr lang="en-US" sz="2000"/>
              <a:t>Some centers such as the OSC support such mechanisms</a:t>
            </a:r>
          </a:p>
          <a:p>
            <a:pPr>
              <a:lnSpc>
                <a:spcPct val="160000"/>
              </a:lnSpc>
            </a:pPr>
            <a:r>
              <a:rPr lang="en-US" sz="2000"/>
              <a:t>Our approach utilizing the kill-and-restart mechanism</a:t>
            </a:r>
          </a:p>
          <a:p>
            <a:pPr lvl="1">
              <a:lnSpc>
                <a:spcPct val="160000"/>
              </a:lnSpc>
            </a:pPr>
            <a:r>
              <a:rPr lang="en-US" sz="1800"/>
              <a:t>If a jobs requested deadline cannot be met</a:t>
            </a:r>
          </a:p>
          <a:p>
            <a:pPr lvl="2">
              <a:lnSpc>
                <a:spcPct val="160000"/>
              </a:lnSpc>
            </a:pPr>
            <a:r>
              <a:rPr lang="en-US" sz="1600"/>
              <a:t>Kill a running job and try scheduling this job</a:t>
            </a:r>
          </a:p>
          <a:p>
            <a:pPr lvl="2">
              <a:lnSpc>
                <a:spcPct val="160000"/>
              </a:lnSpc>
            </a:pPr>
            <a:r>
              <a:rPr lang="en-US" sz="1600"/>
              <a:t>Verify that both the new job and the killed job can be scheduled</a:t>
            </a:r>
          </a:p>
          <a:p>
            <a:pPr lvl="2">
              <a:lnSpc>
                <a:spcPct val="160000"/>
              </a:lnSpc>
            </a:pPr>
            <a:r>
              <a:rPr lang="en-US" sz="1600"/>
              <a:t>If they can be scheduled, accept the schedule</a:t>
            </a:r>
          </a:p>
          <a:p>
            <a:pPr lvl="1">
              <a:lnSpc>
                <a:spcPct val="160000"/>
              </a:lnSpc>
            </a:pPr>
            <a:r>
              <a:rPr lang="en-US" sz="1800"/>
              <a:t>It is to be noted that this approach might result in wastage of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Overview</a:t>
            </a:r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524000"/>
            <a:ext cx="8308975" cy="4876800"/>
          </a:xfrm>
        </p:spPr>
        <p:txBody>
          <a:bodyPr/>
          <a:lstStyle/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>
                <a:solidFill>
                  <a:srgbClr val="0066FF"/>
                </a:solidFill>
              </a:rPr>
              <a:t> Introduction and Motivation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>
                <a:solidFill>
                  <a:srgbClr val="0066FF"/>
                </a:solidFill>
              </a:rPr>
              <a:t> Cost Model for Supercomputer Centers</a:t>
            </a:r>
            <a:r>
              <a:rPr lang="en-US" sz="2000" b="1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>
                <a:solidFill>
                  <a:srgbClr val="0066FF"/>
                </a:solidFill>
              </a:rPr>
              <a:t> Understanding User-Tolerance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>
                <a:solidFill>
                  <a:srgbClr val="0066FF"/>
                </a:solidFill>
              </a:rPr>
              <a:t> Dealing with User-Tolerance</a:t>
            </a:r>
          </a:p>
          <a:p>
            <a:pPr lvl="1"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1800">
                <a:solidFill>
                  <a:srgbClr val="0066FF"/>
                </a:solidFill>
              </a:rPr>
              <a:t> Artificial Slack</a:t>
            </a:r>
          </a:p>
          <a:p>
            <a:pPr lvl="1"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1800">
                <a:solidFill>
                  <a:srgbClr val="0066FF"/>
                </a:solidFill>
              </a:rPr>
              <a:t> Kill-and-Restart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 b="1">
                <a:solidFill>
                  <a:srgbClr val="FF0000"/>
                </a:solidFill>
              </a:rPr>
              <a:t> Experimental Results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/>
              <a:t> 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Publicly Usable Supercomputer Centers and Compute Clusters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Becoming increasingly common (OSC, SDSC, etc)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Allow people to run jobs and charge the user based on the job requirements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Job requirements include </a:t>
            </a:r>
            <a:r>
              <a:rPr lang="en-US" sz="1800">
                <a:solidFill>
                  <a:schemeClr val="folHlink"/>
                </a:solidFill>
              </a:rPr>
              <a:t>Number of CPUs,</a:t>
            </a:r>
            <a:r>
              <a:rPr lang="en-US" sz="1800"/>
              <a:t> </a:t>
            </a:r>
            <a:r>
              <a:rPr lang="en-US" sz="1800">
                <a:solidFill>
                  <a:schemeClr val="folHlink"/>
                </a:solidFill>
              </a:rPr>
              <a:t>CPU time</a:t>
            </a:r>
            <a:r>
              <a:rPr lang="en-US" sz="1800"/>
              <a:t>, memory, etc.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Jobs are submitted by the user with resource requirements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Scheduled to execute at a later time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Dedicated job scheduler schedules the submitted jobs (Ex: PBS, Maui, Silver)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Jobs provide an estimate of the run-time together with the job</a:t>
            </a:r>
          </a:p>
          <a:p>
            <a:pPr>
              <a:lnSpc>
                <a:spcPct val="140000"/>
              </a:lnSpc>
            </a:pPr>
            <a:r>
              <a:rPr lang="en-US" sz="2000"/>
              <a:t>Independent Parallel Job Scheduling Model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Dynamically arriving Independent Parallel Jobs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Resource mapping: Submitted Jobs to Resources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Viewed as a two dimensional chart: Processors vs. Time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990600"/>
          </a:xfrm>
          <a:noFill/>
          <a:ln/>
        </p:spPr>
        <p:txBody>
          <a:bodyPr/>
          <a:lstStyle/>
          <a:p>
            <a:r>
              <a:rPr lang="en-US" sz="3200"/>
              <a:t>Job Schedulers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5" name="Rectangle 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Impact of Slack Factor (SF)</a:t>
            </a:r>
          </a:p>
        </p:txBody>
      </p:sp>
      <p:graphicFrame>
        <p:nvGraphicFramePr>
          <p:cNvPr id="73736" name="Object 8"/>
          <p:cNvGraphicFramePr>
            <a:graphicFrameLocks noChangeAspect="1"/>
          </p:cNvGraphicFramePr>
          <p:nvPr>
            <p:ph sz="half" idx="1"/>
          </p:nvPr>
        </p:nvGraphicFramePr>
        <p:xfrm>
          <a:off x="301625" y="1143000"/>
          <a:ext cx="4191000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" name="Chart" r:id="rId3" imgW="4010014" imgH="4219696" progId="MSGraph.Chart.8">
                  <p:embed followColorScheme="full"/>
                </p:oleObj>
              </mc:Choice>
              <mc:Fallback>
                <p:oleObj name="Chart" r:id="rId3" imgW="4010014" imgH="4219696" progId="MSGraph.Chart.8">
                  <p:embed followColorScheme="full"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1143000"/>
                        <a:ext cx="4191000" cy="440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4648200" y="1146175"/>
          <a:ext cx="4194175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0" name="Chart" r:id="rId5" imgW="4010014" imgH="4219696" progId="MSGraph.Chart.8">
                  <p:embed followColorScheme="full"/>
                </p:oleObj>
              </mc:Choice>
              <mc:Fallback>
                <p:oleObj name="Chart" r:id="rId5" imgW="4010014" imgH="4219696" progId="MSGraph.Chart.8">
                  <p:embed followColorScheme="full"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146175"/>
                        <a:ext cx="4194175" cy="441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1371600" y="5686425"/>
            <a:ext cx="71628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Counter Impact as User Tolerance !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Drop of Resource charge; more smaller jobs accepted, force larger jobs to be rejected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Increase in QoS charge; additional slack forces significantly delayed jobs to be rejected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Impact of Kill-and-Restart (TF = 4.0)</a:t>
            </a:r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306388" y="1143000"/>
          <a:ext cx="4184650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Chart" r:id="rId3" imgW="4010014" imgH="4229089" progId="MSGraph.Chart.8">
                  <p:embed followColorScheme="full"/>
                </p:oleObj>
              </mc:Choice>
              <mc:Fallback>
                <p:oleObj name="Chart" r:id="rId3" imgW="4010014" imgH="4229089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143000"/>
                        <a:ext cx="4184650" cy="441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648200" y="1143000"/>
          <a:ext cx="4194175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Chart" r:id="rId5" imgW="4010014" imgH="4219696" progId="MSGraph.Chart.8">
                  <p:embed followColorScheme="full"/>
                </p:oleObj>
              </mc:Choice>
              <mc:Fallback>
                <p:oleObj name="Chart" r:id="rId5" imgW="4010014" imgH="4219696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143000"/>
                        <a:ext cx="4194175" cy="441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1219200" y="5791200"/>
            <a:ext cx="7543800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buFontTx/>
              <a:buChar char="•"/>
            </a:pPr>
            <a:r>
              <a:rPr lang="en-US" sz="1400"/>
              <a:t> Kill-and-Restart loses out on resource charge due to wastage of resources</a:t>
            </a:r>
          </a:p>
          <a:p>
            <a:pPr>
              <a:lnSpc>
                <a:spcPct val="140000"/>
              </a:lnSpc>
              <a:spcBef>
                <a:spcPct val="50000"/>
              </a:spcBef>
              <a:buFontTx/>
              <a:buChar char="•"/>
            </a:pPr>
            <a:r>
              <a:rPr lang="en-US" sz="1400"/>
              <a:t> Gains on the QoS charge due to its ability to accept later arriving expensive jobs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Impact of Non-deadline Jobs (20% deadline)</a:t>
            </a:r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304800" y="1220788"/>
          <a:ext cx="4194175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Chart" r:id="rId3" imgW="4010014" imgH="4219696" progId="MSGraph.Chart.8">
                  <p:embed followColorScheme="full"/>
                </p:oleObj>
              </mc:Choice>
              <mc:Fallback>
                <p:oleObj name="Chart" r:id="rId3" imgW="4010014" imgH="4219696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20788"/>
                        <a:ext cx="4194175" cy="441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4648200" y="1225550"/>
          <a:ext cx="4194175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Chart" r:id="rId5" imgW="4010014" imgH="4219696" progId="MSGraph.Chart.8">
                  <p:embed followColorScheme="full"/>
                </p:oleObj>
              </mc:Choice>
              <mc:Fallback>
                <p:oleObj name="Chart" r:id="rId5" imgW="4010014" imgH="4219696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25550"/>
                        <a:ext cx="4194175" cy="441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819400" y="5929313"/>
            <a:ext cx="381000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Benefits of Kill-and-Restart are even higher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/>
              <a:t> Benefits seen in both cost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Overview</a:t>
            </a:r>
          </a:p>
        </p:txBody>
      </p:sp>
      <p:sp>
        <p:nvSpPr>
          <p:cNvPr id="890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524000"/>
            <a:ext cx="8308975" cy="4876800"/>
          </a:xfrm>
        </p:spPr>
        <p:txBody>
          <a:bodyPr/>
          <a:lstStyle/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>
                <a:solidFill>
                  <a:srgbClr val="0066FF"/>
                </a:solidFill>
              </a:rPr>
              <a:t> Introduction and Motivation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>
                <a:solidFill>
                  <a:srgbClr val="0066FF"/>
                </a:solidFill>
              </a:rPr>
              <a:t> Cost Model for Supercomputer Centers</a:t>
            </a:r>
            <a:r>
              <a:rPr lang="en-US" sz="2000" b="1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>
                <a:solidFill>
                  <a:srgbClr val="0066FF"/>
                </a:solidFill>
              </a:rPr>
              <a:t> Understanding User-Tolerance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>
                <a:solidFill>
                  <a:srgbClr val="0066FF"/>
                </a:solidFill>
              </a:rPr>
              <a:t> Dealing with User-Tolerance</a:t>
            </a:r>
          </a:p>
          <a:p>
            <a:pPr lvl="1"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1800">
                <a:solidFill>
                  <a:srgbClr val="0066FF"/>
                </a:solidFill>
              </a:rPr>
              <a:t> Artificial Slack</a:t>
            </a:r>
          </a:p>
          <a:p>
            <a:pPr lvl="1"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1800">
                <a:solidFill>
                  <a:srgbClr val="0066FF"/>
                </a:solidFill>
              </a:rPr>
              <a:t> Kill-and-Restart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>
                <a:solidFill>
                  <a:srgbClr val="0066FF"/>
                </a:solidFill>
              </a:rPr>
              <a:t> Experimental Results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 b="1">
                <a:solidFill>
                  <a:srgbClr val="FF0000"/>
                </a:solidFill>
              </a:rPr>
              <a:t> 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Concluding Remarks</a:t>
            </a: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sz="2000"/>
              <a:t>Considerable Research on the topic of Parallel Job Scheduling</a:t>
            </a:r>
          </a:p>
          <a:p>
            <a:pPr>
              <a:lnSpc>
                <a:spcPct val="160000"/>
              </a:lnSpc>
            </a:pPr>
            <a:r>
              <a:rPr lang="en-US" sz="2000"/>
              <a:t>The issue of provision of QoS has received little attention</a:t>
            </a:r>
          </a:p>
          <a:p>
            <a:pPr>
              <a:lnSpc>
                <a:spcPct val="160000"/>
              </a:lnSpc>
            </a:pPr>
            <a:r>
              <a:rPr lang="en-US" sz="2000"/>
              <a:t>In this paper, we extend our previous QoS based scheme, QoPS</a:t>
            </a:r>
          </a:p>
          <a:p>
            <a:pPr lvl="1">
              <a:lnSpc>
                <a:spcPct val="160000"/>
              </a:lnSpc>
            </a:pPr>
            <a:r>
              <a:rPr lang="en-US" sz="1800"/>
              <a:t>A feedback mechanism to provide the best possible deadline</a:t>
            </a:r>
          </a:p>
          <a:p>
            <a:pPr lvl="1">
              <a:lnSpc>
                <a:spcPct val="160000"/>
              </a:lnSpc>
            </a:pPr>
            <a:r>
              <a:rPr lang="en-US" sz="1800"/>
              <a:t>Study the impact of user-tolerance on overall revenues</a:t>
            </a:r>
          </a:p>
          <a:p>
            <a:pPr lvl="1">
              <a:lnSpc>
                <a:spcPct val="160000"/>
              </a:lnSpc>
            </a:pPr>
            <a:r>
              <a:rPr lang="en-US" sz="1800"/>
              <a:t>Propose schemes to minimize the negative impacts of user-tolerance</a:t>
            </a:r>
          </a:p>
          <a:p>
            <a:pPr>
              <a:lnSpc>
                <a:spcPct val="160000"/>
              </a:lnSpc>
            </a:pPr>
            <a:r>
              <a:rPr lang="en-US" sz="2000"/>
              <a:t>Demonstrated capabilities and issues based on simulation studies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Future Work</a:t>
            </a:r>
          </a:p>
        </p:txBody>
      </p:sp>
      <p:sp>
        <p:nvSpPr>
          <p:cNvPr id="614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sz="2000"/>
              <a:t>Incorporate the QoPS scheme into Maui/Moab at the OSC</a:t>
            </a:r>
          </a:p>
          <a:p>
            <a:pPr>
              <a:lnSpc>
                <a:spcPct val="160000"/>
              </a:lnSpc>
            </a:pPr>
            <a:r>
              <a:rPr lang="en-US" sz="2000"/>
              <a:t>Study QoS aspects for multi-site schedulers</a:t>
            </a:r>
          </a:p>
          <a:p>
            <a:pPr>
              <a:lnSpc>
                <a:spcPct val="160000"/>
              </a:lnSpc>
            </a:pPr>
            <a:r>
              <a:rPr lang="en-US" sz="2000"/>
              <a:t>Clusters with heterogeneous systems</a:t>
            </a:r>
          </a:p>
          <a:p>
            <a:pPr>
              <a:lnSpc>
                <a:spcPct val="160000"/>
              </a:lnSpc>
            </a:pPr>
            <a:r>
              <a:rPr lang="en-US" sz="2000"/>
              <a:t>Extend the scheme to multiple resources</a:t>
            </a:r>
          </a:p>
          <a:p>
            <a:pPr>
              <a:lnSpc>
                <a:spcPct val="160000"/>
              </a:lnSpc>
            </a:pPr>
            <a:r>
              <a:rPr lang="en-US" sz="2000"/>
              <a:t>Study QoS aspects for network flow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762000" y="2263775"/>
            <a:ext cx="7772400" cy="26130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/>
              <a:t>Thank You !</a:t>
            </a:r>
            <a:br>
              <a:rPr lang="en-US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http://www.cse.ohio-state.edu/~saday</a:t>
            </a:r>
            <a:br>
              <a:rPr lang="en-US" sz="2400"/>
            </a:br>
            <a:r>
              <a:rPr lang="en-US" sz="2400"/>
              <a:t>{islammo, balaji, saday, panda}@cse.ohio-state.edu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Backup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990600"/>
          </a:xfrm>
        </p:spPr>
        <p:txBody>
          <a:bodyPr/>
          <a:lstStyle/>
          <a:p>
            <a:r>
              <a:rPr lang="en-US" sz="3200"/>
              <a:t>The Basic QoPS Algorithm</a:t>
            </a:r>
          </a:p>
        </p:txBody>
      </p:sp>
      <p:sp>
        <p:nvSpPr>
          <p:cNvPr id="686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143000"/>
            <a:ext cx="8540750" cy="5334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000"/>
              <a:t>When a job (J</a:t>
            </a:r>
            <a:r>
              <a:rPr lang="en-US" sz="2000" baseline="-25000"/>
              <a:t>N+1</a:t>
            </a:r>
            <a:r>
              <a:rPr lang="en-US" sz="2000"/>
              <a:t>) arrives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If J</a:t>
            </a:r>
            <a:r>
              <a:rPr lang="en-US" sz="1800" baseline="-25000"/>
              <a:t>1</a:t>
            </a:r>
            <a:r>
              <a:rPr lang="en-US" sz="1800"/>
              <a:t>, J</a:t>
            </a:r>
            <a:r>
              <a:rPr lang="en-US" sz="1800" baseline="-25000"/>
              <a:t>2</a:t>
            </a:r>
            <a:r>
              <a:rPr lang="en-US" sz="1800"/>
              <a:t>, …, J</a:t>
            </a:r>
            <a:r>
              <a:rPr lang="en-US" sz="1800" baseline="-25000"/>
              <a:t>N</a:t>
            </a:r>
            <a:r>
              <a:rPr lang="en-US" sz="1800"/>
              <a:t> are already present and scheduled in that order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Place the job (J</a:t>
            </a:r>
            <a:r>
              <a:rPr lang="en-US" sz="1800" baseline="-25000"/>
              <a:t>N+1</a:t>
            </a:r>
            <a:r>
              <a:rPr lang="en-US" sz="1800"/>
              <a:t>) at the start of all jobs</a:t>
            </a:r>
          </a:p>
          <a:p>
            <a:pPr lvl="2">
              <a:lnSpc>
                <a:spcPct val="130000"/>
              </a:lnSpc>
            </a:pPr>
            <a:r>
              <a:rPr lang="en-US" sz="1600"/>
              <a:t>Try scheduling the jobs in that order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If all jobs are able to meet their deadlines, Great ! Admit it !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If some job fails, we have two options: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Option1:</a:t>
            </a:r>
          </a:p>
          <a:p>
            <a:pPr lvl="2">
              <a:lnSpc>
                <a:spcPct val="130000"/>
              </a:lnSpc>
            </a:pPr>
            <a:r>
              <a:rPr lang="en-US" sz="1600"/>
              <a:t>Consider the failed job as a critical job</a:t>
            </a:r>
          </a:p>
          <a:p>
            <a:pPr lvl="2">
              <a:lnSpc>
                <a:spcPct val="130000"/>
              </a:lnSpc>
            </a:pPr>
            <a:r>
              <a:rPr lang="en-US" sz="1600"/>
              <a:t>Push the failed job to the start of the schedule and retry</a:t>
            </a:r>
          </a:p>
          <a:p>
            <a:pPr lvl="2">
              <a:lnSpc>
                <a:spcPct val="130000"/>
              </a:lnSpc>
            </a:pPr>
            <a:r>
              <a:rPr lang="en-US" sz="1600"/>
              <a:t>‘k’ number of such re-orderings of existing jobs are allowed</a:t>
            </a:r>
          </a:p>
          <a:p>
            <a:pPr lvl="2">
              <a:lnSpc>
                <a:spcPct val="130000"/>
              </a:lnSpc>
            </a:pPr>
            <a:r>
              <a:rPr lang="en-US" sz="1600"/>
              <a:t>If (number of re-orderings &gt; k) switch to option 2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Option2:</a:t>
            </a:r>
          </a:p>
          <a:p>
            <a:pPr lvl="2">
              <a:lnSpc>
                <a:spcPct val="130000"/>
              </a:lnSpc>
            </a:pPr>
            <a:r>
              <a:rPr lang="en-US" sz="1600"/>
              <a:t>Back off exponentially in the position at which you try placing job (J</a:t>
            </a:r>
            <a:r>
              <a:rPr lang="en-US" sz="1600" baseline="-25000"/>
              <a:t>N+1</a:t>
            </a:r>
            <a:r>
              <a:rPr lang="en-US" sz="1600"/>
              <a:t>) and retry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50292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55626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2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2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55626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38" name="Rectangle 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Working of the QoPS Algorithm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2286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12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7620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11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28956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7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3622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8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34290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6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39624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5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2954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10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8288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9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44958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4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60960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838200" y="1295400"/>
            <a:ext cx="5334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6629400" y="1981200"/>
            <a:ext cx="5334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2514600" y="4876800"/>
            <a:ext cx="5334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2514600" y="44958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2514600" y="41148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2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2514600" y="3733800"/>
            <a:ext cx="533400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J</a:t>
            </a:r>
            <a:r>
              <a:rPr lang="en-US" b="1" baseline="-25000"/>
              <a:t>3</a:t>
            </a:r>
            <a:endParaRPr lang="en-US" b="1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66294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6096000" y="1981200"/>
            <a:ext cx="5334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3276600" y="4495800"/>
            <a:ext cx="5334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3276600" y="41148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59" name="Text Box 27"/>
          <p:cNvSpPr txBox="1">
            <a:spLocks noChangeArrowheads="1"/>
          </p:cNvSpPr>
          <p:nvPr/>
        </p:nvSpPr>
        <p:spPr bwMode="auto">
          <a:xfrm>
            <a:off x="3276600" y="3733800"/>
            <a:ext cx="533400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J</a:t>
            </a:r>
            <a:r>
              <a:rPr lang="en-US" b="1" baseline="-25000"/>
              <a:t>2</a:t>
            </a:r>
            <a:endParaRPr lang="en-US" b="1"/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3276600" y="48768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50292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5562600" y="1981200"/>
            <a:ext cx="5334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66294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2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64" name="Text Box 32"/>
          <p:cNvSpPr txBox="1">
            <a:spLocks noChangeArrowheads="1"/>
          </p:cNvSpPr>
          <p:nvPr/>
        </p:nvSpPr>
        <p:spPr bwMode="auto">
          <a:xfrm>
            <a:off x="60960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auto">
          <a:xfrm>
            <a:off x="3962400" y="4114800"/>
            <a:ext cx="5334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auto">
          <a:xfrm>
            <a:off x="3962400" y="37338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67" name="Text Box 35"/>
          <p:cNvSpPr txBox="1">
            <a:spLocks noChangeArrowheads="1"/>
          </p:cNvSpPr>
          <p:nvPr/>
        </p:nvSpPr>
        <p:spPr bwMode="auto">
          <a:xfrm>
            <a:off x="3962400" y="3352800"/>
            <a:ext cx="533400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4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68" name="Text Box 36"/>
          <p:cNvSpPr txBox="1">
            <a:spLocks noChangeArrowheads="1"/>
          </p:cNvSpPr>
          <p:nvPr/>
        </p:nvSpPr>
        <p:spPr bwMode="auto">
          <a:xfrm>
            <a:off x="3962400" y="44958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69" name="Text Box 37"/>
          <p:cNvSpPr txBox="1">
            <a:spLocks noChangeArrowheads="1"/>
          </p:cNvSpPr>
          <p:nvPr/>
        </p:nvSpPr>
        <p:spPr bwMode="auto">
          <a:xfrm>
            <a:off x="3962400" y="48768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2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39624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6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71" name="Text Box 39"/>
          <p:cNvSpPr txBox="1">
            <a:spLocks noChangeArrowheads="1"/>
          </p:cNvSpPr>
          <p:nvPr/>
        </p:nvSpPr>
        <p:spPr bwMode="auto">
          <a:xfrm>
            <a:off x="44958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5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72" name="Text Box 40"/>
          <p:cNvSpPr txBox="1">
            <a:spLocks noChangeArrowheads="1"/>
          </p:cNvSpPr>
          <p:nvPr/>
        </p:nvSpPr>
        <p:spPr bwMode="auto">
          <a:xfrm>
            <a:off x="66294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4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73" name="Text Box 41"/>
          <p:cNvSpPr txBox="1">
            <a:spLocks noChangeArrowheads="1"/>
          </p:cNvSpPr>
          <p:nvPr/>
        </p:nvSpPr>
        <p:spPr bwMode="auto">
          <a:xfrm>
            <a:off x="50292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74" name="Text Box 42"/>
          <p:cNvSpPr txBox="1">
            <a:spLocks noChangeArrowheads="1"/>
          </p:cNvSpPr>
          <p:nvPr/>
        </p:nvSpPr>
        <p:spPr bwMode="auto">
          <a:xfrm>
            <a:off x="3429000" y="1981200"/>
            <a:ext cx="5334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13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75" name="Text Box 43"/>
          <p:cNvSpPr txBox="1">
            <a:spLocks noChangeArrowheads="1"/>
          </p:cNvSpPr>
          <p:nvPr/>
        </p:nvSpPr>
        <p:spPr bwMode="auto">
          <a:xfrm>
            <a:off x="60960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2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76" name="Text Box 44"/>
          <p:cNvSpPr txBox="1">
            <a:spLocks noChangeArrowheads="1"/>
          </p:cNvSpPr>
          <p:nvPr/>
        </p:nvSpPr>
        <p:spPr bwMode="auto">
          <a:xfrm>
            <a:off x="5562600" y="1981200"/>
            <a:ext cx="533400" cy="376238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J</a:t>
            </a:r>
            <a:r>
              <a:rPr lang="en-US" b="1" baseline="-25000">
                <a:solidFill>
                  <a:schemeClr val="bg2"/>
                </a:solidFill>
              </a:rPr>
              <a:t>3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69677" name="Text Box 45"/>
          <p:cNvSpPr txBox="1">
            <a:spLocks noChangeArrowheads="1"/>
          </p:cNvSpPr>
          <p:nvPr/>
        </p:nvSpPr>
        <p:spPr bwMode="auto">
          <a:xfrm>
            <a:off x="5410200" y="5867400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tx2"/>
                </a:solidFill>
              </a:rPr>
              <a:t>Max. Violations Allowed = 2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5562600" y="2743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99FF"/>
                </a:solidFill>
              </a:rPr>
              <a:t>Current Violations = 0</a:t>
            </a:r>
          </a:p>
        </p:txBody>
      </p:sp>
      <p:sp>
        <p:nvSpPr>
          <p:cNvPr id="69679" name="Text Box 47"/>
          <p:cNvSpPr txBox="1">
            <a:spLocks noChangeArrowheads="1"/>
          </p:cNvSpPr>
          <p:nvPr/>
        </p:nvSpPr>
        <p:spPr bwMode="auto">
          <a:xfrm>
            <a:off x="5562600" y="2743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99FF"/>
                </a:solidFill>
              </a:rPr>
              <a:t>Current Violations = 1</a:t>
            </a:r>
          </a:p>
        </p:txBody>
      </p:sp>
      <p:sp>
        <p:nvSpPr>
          <p:cNvPr id="69680" name="Text Box 48"/>
          <p:cNvSpPr txBox="1">
            <a:spLocks noChangeArrowheads="1"/>
          </p:cNvSpPr>
          <p:nvPr/>
        </p:nvSpPr>
        <p:spPr bwMode="auto">
          <a:xfrm>
            <a:off x="5562600" y="2743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99FF"/>
                </a:solidFill>
              </a:rPr>
              <a:t>Current Violations = 2</a:t>
            </a:r>
          </a:p>
        </p:txBody>
      </p:sp>
      <p:sp>
        <p:nvSpPr>
          <p:cNvPr id="69681" name="Text Box 49"/>
          <p:cNvSpPr txBox="1">
            <a:spLocks noChangeArrowheads="1"/>
          </p:cNvSpPr>
          <p:nvPr/>
        </p:nvSpPr>
        <p:spPr bwMode="auto">
          <a:xfrm>
            <a:off x="5562600" y="27432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99FF"/>
                </a:solidFill>
              </a:rPr>
              <a:t>Current Violations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9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9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9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9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9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mph" presetSubtype="6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hsl" dir="cw">
                                      <p:cBhvr override="childStyle">
                                        <p:cTn id="145" dur="1000" fill="hold"/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nimBg="1"/>
      <p:bldP spid="69635" grpId="0" animBg="1"/>
      <p:bldP spid="69636" grpId="0" animBg="1"/>
      <p:bldP spid="69636" grpId="1" animBg="1"/>
      <p:bldP spid="69637" grpId="0" animBg="1"/>
      <p:bldP spid="69637" grpId="1" animBg="1"/>
      <p:bldP spid="69643" grpId="0" animBg="1"/>
      <p:bldP spid="69644" grpId="0" animBg="1"/>
      <p:bldP spid="69647" grpId="0" animBg="1"/>
      <p:bldP spid="69648" grpId="0" animBg="1"/>
      <p:bldP spid="69649" grpId="0" animBg="1"/>
      <p:bldP spid="69649" grpId="1" animBg="1"/>
      <p:bldP spid="69650" grpId="0" animBg="1"/>
      <p:bldP spid="69650" grpId="1" animBg="1"/>
      <p:bldP spid="69651" grpId="0" animBg="1"/>
      <p:bldP spid="69651" grpId="1" animBg="1"/>
      <p:bldP spid="69652" grpId="0" animBg="1"/>
      <p:bldP spid="69652" grpId="1" animBg="1"/>
      <p:bldP spid="69653" grpId="0" animBg="1"/>
      <p:bldP spid="69653" grpId="1" animBg="1"/>
      <p:bldP spid="69654" grpId="0" animBg="1"/>
      <p:bldP spid="69654" grpId="1" animBg="1"/>
      <p:bldP spid="69655" grpId="0" animBg="1"/>
      <p:bldP spid="69655" grpId="1" animBg="1"/>
      <p:bldP spid="69656" grpId="0" animBg="1"/>
      <p:bldP spid="69656" grpId="1" animBg="1"/>
      <p:bldP spid="69657" grpId="0" animBg="1"/>
      <p:bldP spid="69657" grpId="1" animBg="1"/>
      <p:bldP spid="69658" grpId="0" animBg="1"/>
      <p:bldP spid="69658" grpId="1" animBg="1"/>
      <p:bldP spid="69659" grpId="0" animBg="1"/>
      <p:bldP spid="69659" grpId="1" animBg="1"/>
      <p:bldP spid="69660" grpId="0" animBg="1"/>
      <p:bldP spid="69660" grpId="1" animBg="1"/>
      <p:bldP spid="69661" grpId="0" animBg="1"/>
      <p:bldP spid="69661" grpId="1" animBg="1"/>
      <p:bldP spid="69662" grpId="0" animBg="1"/>
      <p:bldP spid="69662" grpId="1" animBg="1"/>
      <p:bldP spid="69663" grpId="0" animBg="1"/>
      <p:bldP spid="69663" grpId="1" animBg="1"/>
      <p:bldP spid="69664" grpId="0" animBg="1"/>
      <p:bldP spid="69664" grpId="1" animBg="1"/>
      <p:bldP spid="69665" grpId="0" animBg="1"/>
      <p:bldP spid="69665" grpId="1" animBg="1"/>
      <p:bldP spid="69666" grpId="0" animBg="1"/>
      <p:bldP spid="69666" grpId="1" animBg="1"/>
      <p:bldP spid="69667" grpId="0" animBg="1"/>
      <p:bldP spid="69667" grpId="1" animBg="1"/>
      <p:bldP spid="69668" grpId="0" animBg="1"/>
      <p:bldP spid="69668" grpId="1" animBg="1"/>
      <p:bldP spid="69669" grpId="0" animBg="1"/>
      <p:bldP spid="69669" grpId="1" animBg="1"/>
      <p:bldP spid="69670" grpId="0" animBg="1"/>
      <p:bldP spid="69671" grpId="0" animBg="1"/>
      <p:bldP spid="69672" grpId="0" animBg="1"/>
      <p:bldP spid="69673" grpId="0" animBg="1"/>
      <p:bldP spid="69674" grpId="0" animBg="1"/>
      <p:bldP spid="69675" grpId="0" animBg="1"/>
      <p:bldP spid="69676" grpId="0" animBg="1"/>
      <p:bldP spid="69678" grpId="0"/>
      <p:bldP spid="69679" grpId="0"/>
      <p:bldP spid="69679" grpId="1"/>
      <p:bldP spid="69680" grpId="0"/>
      <p:bldP spid="69680" grpId="1"/>
      <p:bldP spid="69680" grpId="2"/>
      <p:bldP spid="696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2209800" y="3581400"/>
            <a:ext cx="4419600" cy="2133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Two Dimensional Scheduling Grid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2209800" y="5334000"/>
            <a:ext cx="990600" cy="3810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2209800" y="4572000"/>
            <a:ext cx="609600" cy="7620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3276600" y="5943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3810000" y="59436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Time</a:t>
            </a: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 flipV="1">
            <a:off x="1981200" y="4038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 rot="16200000">
            <a:off x="1257300" y="45339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Processors</a:t>
            </a:r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2209800" y="4038600"/>
            <a:ext cx="14478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3</a:t>
            </a:r>
            <a:endParaRPr lang="en-US" sz="1400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2209800" y="5715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1676400" y="6172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Current Time</a:t>
            </a:r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4572000" y="2133600"/>
            <a:ext cx="2133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5</a:t>
            </a:r>
            <a:endParaRPr lang="en-US" sz="1400"/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7086600" y="22098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6</a:t>
            </a:r>
            <a:endParaRPr lang="en-US" sz="1400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3886200" y="1371600"/>
            <a:ext cx="3048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4</a:t>
            </a:r>
            <a:endParaRPr lang="en-US" sz="1400"/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1828800" y="210185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Job Queue</a:t>
            </a:r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>
            <a:off x="2971800" y="22860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0674" name="Group 18"/>
          <p:cNvGrpSpPr>
            <a:grpSpLocks/>
          </p:cNvGrpSpPr>
          <p:nvPr/>
        </p:nvGrpSpPr>
        <p:grpSpPr bwMode="auto">
          <a:xfrm>
            <a:off x="2895600" y="4267200"/>
            <a:ext cx="3124200" cy="1219200"/>
            <a:chOff x="1824" y="2592"/>
            <a:chExt cx="1968" cy="768"/>
          </a:xfrm>
        </p:grpSpPr>
        <p:sp>
          <p:nvSpPr>
            <p:cNvPr id="70675" name="Line 19"/>
            <p:cNvSpPr>
              <a:spLocks noChangeShapeType="1"/>
            </p:cNvSpPr>
            <p:nvPr/>
          </p:nvSpPr>
          <p:spPr bwMode="auto">
            <a:xfrm flipH="1" flipV="1">
              <a:off x="2352" y="2592"/>
              <a:ext cx="576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6" name="Line 20"/>
            <p:cNvSpPr>
              <a:spLocks noChangeShapeType="1"/>
            </p:cNvSpPr>
            <p:nvPr/>
          </p:nvSpPr>
          <p:spPr bwMode="auto">
            <a:xfrm flipH="1">
              <a:off x="1824" y="2832"/>
              <a:ext cx="110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7" name="Line 21"/>
            <p:cNvSpPr>
              <a:spLocks noChangeShapeType="1"/>
            </p:cNvSpPr>
            <p:nvPr/>
          </p:nvSpPr>
          <p:spPr bwMode="auto">
            <a:xfrm flipH="1">
              <a:off x="2064" y="2880"/>
              <a:ext cx="864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8" name="Text Box 22"/>
            <p:cNvSpPr txBox="1">
              <a:spLocks noChangeArrowheads="1"/>
            </p:cNvSpPr>
            <p:nvPr/>
          </p:nvSpPr>
          <p:spPr bwMode="auto">
            <a:xfrm>
              <a:off x="2928" y="2736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rgbClr val="FF0000"/>
                  </a:solidFill>
                </a:rPr>
                <a:t>Running Jobs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Simulation Approach</a:t>
            </a:r>
          </a:p>
        </p:txBody>
      </p:sp>
      <p:sp>
        <p:nvSpPr>
          <p:cNvPr id="80899" name="AutoShape 3"/>
          <p:cNvSpPr>
            <a:spLocks noChangeArrowheads="1"/>
          </p:cNvSpPr>
          <p:nvPr/>
        </p:nvSpPr>
        <p:spPr bwMode="auto">
          <a:xfrm>
            <a:off x="2819400" y="1676400"/>
            <a:ext cx="3124200" cy="381000"/>
          </a:xfrm>
          <a:prstGeom prst="parallelogram">
            <a:avLst>
              <a:gd name="adj" fmla="val 20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CTC/SDSC Trace</a:t>
            </a:r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>
            <a:off x="4267200" y="2057400"/>
            <a:ext cx="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3048000" y="2438400"/>
            <a:ext cx="2438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Load Variation</a:t>
            </a:r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4267200" y="2895600"/>
            <a:ext cx="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3048000" y="3276600"/>
            <a:ext cx="2438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Deadline Calculator</a:t>
            </a:r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4267200" y="3733800"/>
            <a:ext cx="0" cy="381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5" name="AutoShape 9"/>
          <p:cNvSpPr>
            <a:spLocks noChangeArrowheads="1"/>
          </p:cNvSpPr>
          <p:nvPr/>
        </p:nvSpPr>
        <p:spPr bwMode="auto">
          <a:xfrm>
            <a:off x="2438400" y="4114800"/>
            <a:ext cx="3810000" cy="381000"/>
          </a:xfrm>
          <a:prstGeom prst="parallelogram">
            <a:avLst>
              <a:gd name="adj" fmla="val 2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Deadline-based Trace</a:t>
            </a:r>
          </a:p>
        </p:txBody>
      </p:sp>
      <p:sp>
        <p:nvSpPr>
          <p:cNvPr id="80906" name="Line 10"/>
          <p:cNvSpPr>
            <a:spLocks noChangeShapeType="1"/>
          </p:cNvSpPr>
          <p:nvPr/>
        </p:nvSpPr>
        <p:spPr bwMode="auto">
          <a:xfrm flipH="1">
            <a:off x="2209800" y="4495800"/>
            <a:ext cx="99060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7" name="Oval 11"/>
          <p:cNvSpPr>
            <a:spLocks noChangeArrowheads="1"/>
          </p:cNvSpPr>
          <p:nvPr/>
        </p:nvSpPr>
        <p:spPr bwMode="auto">
          <a:xfrm>
            <a:off x="762000" y="4800600"/>
            <a:ext cx="1600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QoPS</a:t>
            </a:r>
          </a:p>
          <a:p>
            <a:pPr algn="ctr"/>
            <a:r>
              <a:rPr lang="en-US"/>
              <a:t>Simulation</a:t>
            </a:r>
          </a:p>
        </p:txBody>
      </p:sp>
      <p:sp>
        <p:nvSpPr>
          <p:cNvPr id="80908" name="Oval 12"/>
          <p:cNvSpPr>
            <a:spLocks noChangeArrowheads="1"/>
          </p:cNvSpPr>
          <p:nvPr/>
        </p:nvSpPr>
        <p:spPr bwMode="auto">
          <a:xfrm>
            <a:off x="2667000" y="4800600"/>
            <a:ext cx="1600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MSB</a:t>
            </a:r>
          </a:p>
          <a:p>
            <a:pPr algn="ctr"/>
            <a:r>
              <a:rPr lang="en-US"/>
              <a:t>Simulation</a:t>
            </a:r>
          </a:p>
        </p:txBody>
      </p:sp>
      <p:sp>
        <p:nvSpPr>
          <p:cNvPr id="80909" name="Oval 13"/>
          <p:cNvSpPr>
            <a:spLocks noChangeArrowheads="1"/>
          </p:cNvSpPr>
          <p:nvPr/>
        </p:nvSpPr>
        <p:spPr bwMode="auto">
          <a:xfrm>
            <a:off x="4572000" y="4800600"/>
            <a:ext cx="1600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MRT</a:t>
            </a:r>
          </a:p>
          <a:p>
            <a:pPr algn="ctr"/>
            <a:r>
              <a:rPr lang="en-US"/>
              <a:t>Simulation</a:t>
            </a:r>
          </a:p>
        </p:txBody>
      </p:sp>
      <p:sp>
        <p:nvSpPr>
          <p:cNvPr id="80910" name="Oval 14"/>
          <p:cNvSpPr>
            <a:spLocks noChangeArrowheads="1"/>
          </p:cNvSpPr>
          <p:nvPr/>
        </p:nvSpPr>
        <p:spPr bwMode="auto">
          <a:xfrm>
            <a:off x="6477000" y="4800600"/>
            <a:ext cx="16002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EASY</a:t>
            </a:r>
          </a:p>
          <a:p>
            <a:pPr algn="ctr"/>
            <a:r>
              <a:rPr lang="en-US"/>
              <a:t>Simulation</a:t>
            </a:r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>
            <a:off x="3581400" y="4495800"/>
            <a:ext cx="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>
            <a:off x="5257800" y="4495800"/>
            <a:ext cx="0" cy="304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3" name="Line 17"/>
          <p:cNvSpPr>
            <a:spLocks noChangeShapeType="1"/>
          </p:cNvSpPr>
          <p:nvPr/>
        </p:nvSpPr>
        <p:spPr bwMode="auto">
          <a:xfrm>
            <a:off x="5867400" y="4267200"/>
            <a:ext cx="1066800" cy="6096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4" name="AutoShape 18"/>
          <p:cNvSpPr>
            <a:spLocks noChangeArrowheads="1"/>
          </p:cNvSpPr>
          <p:nvPr/>
        </p:nvSpPr>
        <p:spPr bwMode="auto">
          <a:xfrm>
            <a:off x="5562600" y="2209800"/>
            <a:ext cx="2819400" cy="914400"/>
          </a:xfrm>
          <a:prstGeom prst="leftArrow">
            <a:avLst>
              <a:gd name="adj1" fmla="val 50000"/>
              <a:gd name="adj2" fmla="val 7708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Duplication/Expansion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10588" cy="1066800"/>
          </a:xfrm>
        </p:spPr>
        <p:txBody>
          <a:bodyPr/>
          <a:lstStyle/>
          <a:p>
            <a:r>
              <a:rPr lang="en-US" sz="3200"/>
              <a:t>Trace Generation</a:t>
            </a:r>
          </a:p>
        </p:txBody>
      </p:sp>
      <p:sp>
        <p:nvSpPr>
          <p:cNvPr id="819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143000"/>
            <a:ext cx="8540750" cy="5181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000"/>
              <a:t>Many job logs available, but no associated deadlines</a:t>
            </a:r>
          </a:p>
          <a:p>
            <a:pPr>
              <a:lnSpc>
                <a:spcPct val="130000"/>
              </a:lnSpc>
            </a:pPr>
            <a:r>
              <a:rPr lang="en-US" sz="2000"/>
              <a:t>Synthetic Deadline Generation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Generate a schedule for the job trace using EASY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For any job J, if the Turnaround time in this schedule is T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Deadline for J = Arrival Time + max (runtime, (1-SF) x T)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SF is the “Stringency factor” (0 &lt; SF &lt; 1)</a:t>
            </a:r>
          </a:p>
          <a:p>
            <a:pPr lvl="2">
              <a:lnSpc>
                <a:spcPct val="130000"/>
              </a:lnSpc>
            </a:pPr>
            <a:r>
              <a:rPr lang="en-US" sz="1600"/>
              <a:t>0 would give the least stringent deadlines and 1 the most stringent</a:t>
            </a:r>
          </a:p>
          <a:p>
            <a:pPr>
              <a:lnSpc>
                <a:spcPct val="130000"/>
              </a:lnSpc>
            </a:pPr>
            <a:r>
              <a:rPr lang="en-US" sz="2000"/>
              <a:t>Some jobs might not come with deadlines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Very lax deadlines to prevent starvation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If ‘T’ is the current expected Turnaround time,</a:t>
            </a:r>
          </a:p>
          <a:p>
            <a:pPr lvl="2">
              <a:lnSpc>
                <a:spcPct val="130000"/>
              </a:lnSpc>
            </a:pPr>
            <a:r>
              <a:rPr lang="en-US" sz="1600"/>
              <a:t>Deadline = Arrival Time + max (24hrs, R x T)</a:t>
            </a:r>
          </a:p>
          <a:p>
            <a:pPr lvl="1">
              <a:lnSpc>
                <a:spcPct val="130000"/>
              </a:lnSpc>
            </a:pPr>
            <a:r>
              <a:rPr lang="en-US" sz="1800"/>
              <a:t>R is the “Relaxation Factor” of the schedule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Job Scheduling Overview</a:t>
            </a:r>
          </a:p>
        </p:txBody>
      </p:sp>
      <p:sp>
        <p:nvSpPr>
          <p:cNvPr id="839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95400"/>
            <a:ext cx="8540750" cy="51054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Submit jobs have several associated parameters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Resources Required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Arrival Time (time with the job is submitted by the user)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Run-time estimate of the job (users need to provide a run-time estimate)</a:t>
            </a:r>
          </a:p>
          <a:p>
            <a:pPr>
              <a:lnSpc>
                <a:spcPct val="140000"/>
              </a:lnSpc>
            </a:pPr>
            <a:r>
              <a:rPr lang="en-US" sz="2000"/>
              <a:t>Queuing Order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FCFS (First Come First Served)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SJF (Shortest Job First)</a:t>
            </a:r>
          </a:p>
          <a:p>
            <a:pPr>
              <a:lnSpc>
                <a:spcPct val="140000"/>
              </a:lnSpc>
            </a:pPr>
            <a:r>
              <a:rPr lang="en-US" sz="2000"/>
              <a:t>Reservations are made for some of the jobs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Conservative backfilling model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EASY backfilling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2209800" y="3429000"/>
            <a:ext cx="4419600" cy="2133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Backfilling Models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209800" y="5181600"/>
            <a:ext cx="990600" cy="3810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2209800" y="4419600"/>
            <a:ext cx="609600" cy="762000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3276600" y="5791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3810000" y="579120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Time</a:t>
            </a: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V="1">
            <a:off x="1981200" y="3886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 rot="16200000">
            <a:off x="1257300" y="43815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Processors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2209800" y="3886200"/>
            <a:ext cx="14478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3</a:t>
            </a:r>
            <a:endParaRPr lang="en-US" sz="1400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2209800" y="5562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676400" y="6019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Current Time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4572000" y="1981200"/>
            <a:ext cx="2133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5</a:t>
            </a:r>
            <a:endParaRPr lang="en-US" sz="1400"/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7086600" y="20574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6</a:t>
            </a:r>
            <a:endParaRPr lang="en-US" sz="1400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3886200" y="1219200"/>
            <a:ext cx="3048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4</a:t>
            </a:r>
            <a:endParaRPr lang="en-US" sz="1400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828800" y="194945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Job Queue</a:t>
            </a: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2971800" y="21336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41" name="Group 33"/>
          <p:cNvGrpSpPr>
            <a:grpSpLocks/>
          </p:cNvGrpSpPr>
          <p:nvPr/>
        </p:nvGrpSpPr>
        <p:grpSpPr bwMode="auto">
          <a:xfrm>
            <a:off x="2895600" y="4114800"/>
            <a:ext cx="3124200" cy="1219200"/>
            <a:chOff x="1824" y="2592"/>
            <a:chExt cx="1968" cy="768"/>
          </a:xfrm>
        </p:grpSpPr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H="1" flipV="1">
              <a:off x="2352" y="2592"/>
              <a:ext cx="576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 flipH="1">
              <a:off x="1824" y="2832"/>
              <a:ext cx="110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 flipH="1">
              <a:off x="2064" y="2880"/>
              <a:ext cx="864" cy="4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Text Box 25"/>
            <p:cNvSpPr txBox="1">
              <a:spLocks noChangeArrowheads="1"/>
            </p:cNvSpPr>
            <p:nvPr/>
          </p:nvSpPr>
          <p:spPr bwMode="auto">
            <a:xfrm>
              <a:off x="2928" y="2736"/>
              <a:ext cx="8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rgbClr val="FF0000"/>
                  </a:solidFill>
                </a:rPr>
                <a:t>Running Jobs</a:t>
              </a:r>
            </a:p>
          </p:txBody>
        </p:sp>
      </p:grp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3657600" y="3505200"/>
            <a:ext cx="304800" cy="2057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4</a:t>
            </a:r>
            <a:endParaRPr lang="en-US" sz="1400"/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2209800" y="3505200"/>
            <a:ext cx="2133600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5</a:t>
            </a:r>
            <a:endParaRPr lang="en-US" sz="1400"/>
          </a:p>
        </p:txBody>
      </p:sp>
      <p:sp>
        <p:nvSpPr>
          <p:cNvPr id="17444" name="AutoShape 36"/>
          <p:cNvSpPr>
            <a:spLocks noChangeArrowheads="1"/>
          </p:cNvSpPr>
          <p:nvPr/>
        </p:nvSpPr>
        <p:spPr bwMode="auto">
          <a:xfrm>
            <a:off x="4419600" y="3505200"/>
            <a:ext cx="91440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5257800" y="3444875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srgbClr val="FF0000"/>
                </a:solidFill>
              </a:rPr>
              <a:t>Reservation Violation</a:t>
            </a:r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3962400" y="5181600"/>
            <a:ext cx="2133600" cy="3810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5</a:t>
            </a:r>
            <a:endParaRPr lang="en-US" sz="1400"/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2209800" y="3581400"/>
            <a:ext cx="685800" cy="304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J</a:t>
            </a:r>
            <a:r>
              <a:rPr lang="en-US" sz="1400" baseline="-25000"/>
              <a:t>6</a:t>
            </a:r>
            <a:endParaRPr lang="en-US" sz="1400"/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609600" y="6477000"/>
            <a:ext cx="762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Conservative gives reservations to all jobs; EASY gives reservations to just one job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2" grpId="0" animBg="1"/>
      <p:bldP spid="17443" grpId="0" animBg="1"/>
      <p:bldP spid="17443" grpId="1" animBg="1"/>
      <p:bldP spid="17444" grpId="0" animBg="1"/>
      <p:bldP spid="17444" grpId="1" animBg="1"/>
      <p:bldP spid="17445" grpId="0"/>
      <p:bldP spid="17445" grpId="1"/>
      <p:bldP spid="17446" grpId="0" animBg="1"/>
      <p:bldP spid="174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Guarantees in Service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76400"/>
            <a:ext cx="8689975" cy="442277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Number of Techniques studied over the years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Backfilling (Ex: Conservative, EASY, No Guarantee)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Priority based scheduling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Differentiated service to different classes of jobs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Soft Real-time or Best Effort guarantees to the completion time</a:t>
            </a:r>
          </a:p>
          <a:p>
            <a:pPr>
              <a:lnSpc>
                <a:spcPct val="140000"/>
              </a:lnSpc>
            </a:pPr>
            <a:r>
              <a:rPr lang="en-US" sz="2000"/>
              <a:t>Hard Real-Time or “Deadline-based” scheduling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Allow Users to specify the deadline they desire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Cost model based on Resources Used AND Deadline Specified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Requires a deadline-based scheduling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QoS for Job Scheduling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95400"/>
            <a:ext cx="8540750" cy="4876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Two Components in providing QoS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Job Scheduling Component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Admission Control</a:t>
            </a:r>
          </a:p>
          <a:p>
            <a:pPr lvl="3">
              <a:lnSpc>
                <a:spcPct val="140000"/>
              </a:lnSpc>
            </a:pPr>
            <a:r>
              <a:rPr lang="en-US" sz="1400"/>
              <a:t>Can we meet the specified deadline?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Once admitted, cannot miss the specified deadline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Studied as a part of our previous work </a:t>
            </a:r>
            <a:r>
              <a:rPr lang="en-US" sz="1600">
                <a:solidFill>
                  <a:schemeClr val="folHlink"/>
                </a:solidFill>
              </a:rPr>
              <a:t>[islam03:qops]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Cost Model Component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Based on Resources Used AND Deadline Specified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More urgent jobs are charged more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Role of user characteristics in the charging model</a:t>
            </a:r>
          </a:p>
          <a:p>
            <a:pPr lvl="3">
              <a:lnSpc>
                <a:spcPct val="140000"/>
              </a:lnSpc>
            </a:pPr>
            <a:r>
              <a:rPr lang="en-US" sz="1400"/>
              <a:t>Tolerance of users to missed deadlines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We deal with this component of QoS in this paper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6188075"/>
            <a:ext cx="8915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[islam03:qops]  </a:t>
            </a:r>
            <a:r>
              <a:rPr lang="en-US" sz="1400" i="1">
                <a:solidFill>
                  <a:schemeClr val="folHlink"/>
                </a:solidFill>
              </a:rPr>
              <a:t>“QoPS: A QoS based scheme for Parallel Job Scheduling”</a:t>
            </a:r>
            <a:r>
              <a:rPr lang="en-US" sz="1400">
                <a:solidFill>
                  <a:schemeClr val="folHlink"/>
                </a:solidFill>
              </a:rPr>
              <a:t>, M. Islam, P. Balaji, P. Sadayappan 		and D. K. Panda. Published in JSSPP ’03 and LNCS ‘04.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Overview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3400" y="1524000"/>
            <a:ext cx="8308975" cy="4876800"/>
          </a:xfrm>
        </p:spPr>
        <p:txBody>
          <a:bodyPr/>
          <a:lstStyle/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>
                <a:solidFill>
                  <a:srgbClr val="0066FF"/>
                </a:solidFill>
              </a:rPr>
              <a:t> Introduction and Motivation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 b="1">
                <a:solidFill>
                  <a:srgbClr val="FF0000"/>
                </a:solidFill>
              </a:rPr>
              <a:t> Cost Model for Supercomputer Centers 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/>
              <a:t> Understanding User-Tolerance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/>
              <a:t> Dealing with User-Tolerance</a:t>
            </a:r>
          </a:p>
          <a:p>
            <a:pPr lvl="1"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1800"/>
              <a:t> Artificial Slack</a:t>
            </a:r>
          </a:p>
          <a:p>
            <a:pPr lvl="1"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1800"/>
              <a:t> Kill-and-Restart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/>
              <a:t> Experimental Results</a:t>
            </a:r>
          </a:p>
          <a:p>
            <a:pPr>
              <a:lnSpc>
                <a:spcPct val="160000"/>
              </a:lnSpc>
              <a:buClr>
                <a:schemeClr val="tx1"/>
              </a:buClr>
              <a:buFont typeface="Wingdings" pitchFamily="2" charset="2"/>
              <a:buChar char="F"/>
            </a:pPr>
            <a:r>
              <a:rPr lang="en-US" sz="2000"/>
              <a:t> Conclusions and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Cost Model in Supercomputer Centers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295400"/>
            <a:ext cx="8540750" cy="51054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000"/>
              <a:t>Current Cost Model based on Resources used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Cost independent of the response time of the job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User cannot request for a quicker service</a:t>
            </a:r>
          </a:p>
          <a:p>
            <a:pPr>
              <a:lnSpc>
                <a:spcPct val="140000"/>
              </a:lnSpc>
            </a:pPr>
            <a:r>
              <a:rPr lang="en-US" sz="2000"/>
              <a:t>Some schedulers allow differentiated service (Ex: NERSC)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Use high priority, normal and low priority queues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High Priority queue charges more; Low Priority queue charges less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No guarantees provided to the user about the response time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Idea of charging the user based on the service/priority: Still Relevant !</a:t>
            </a:r>
          </a:p>
          <a:p>
            <a:pPr>
              <a:lnSpc>
                <a:spcPct val="140000"/>
              </a:lnSpc>
            </a:pPr>
            <a:r>
              <a:rPr lang="en-US" sz="2000"/>
              <a:t>Two components in the Cost Model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Resource Charge</a:t>
            </a:r>
          </a:p>
          <a:p>
            <a:pPr lvl="1">
              <a:lnSpc>
                <a:spcPct val="140000"/>
              </a:lnSpc>
            </a:pPr>
            <a:r>
              <a:rPr lang="en-US" sz="1800"/>
              <a:t>QoS Charge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s">
  <a:themeElements>
    <a:clrScheme name="Clouds 1">
      <a:dk1>
        <a:srgbClr val="4D4D4D"/>
      </a:dk1>
      <a:lt1>
        <a:srgbClr val="FFFFFF"/>
      </a:lt1>
      <a:dk2>
        <a:srgbClr val="0000A4"/>
      </a:dk2>
      <a:lt2>
        <a:srgbClr val="B7E7FF"/>
      </a:lt2>
      <a:accent1>
        <a:srgbClr val="0099CC"/>
      </a:accent1>
      <a:accent2>
        <a:srgbClr val="00CC99"/>
      </a:accent2>
      <a:accent3>
        <a:srgbClr val="AAAACF"/>
      </a:accent3>
      <a:accent4>
        <a:srgbClr val="DADADA"/>
      </a:accent4>
      <a:accent5>
        <a:srgbClr val="AACAE2"/>
      </a:accent5>
      <a:accent6>
        <a:srgbClr val="00B98A"/>
      </a:accent6>
      <a:hlink>
        <a:srgbClr val="FFCC00"/>
      </a:hlink>
      <a:folHlink>
        <a:srgbClr val="EE941C"/>
      </a:folHlink>
    </a:clrScheme>
    <a:fontScheme name="Clou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s 1">
        <a:dk1>
          <a:srgbClr val="4D4D4D"/>
        </a:dk1>
        <a:lt1>
          <a:srgbClr val="FFFFFF"/>
        </a:lt1>
        <a:dk2>
          <a:srgbClr val="0000A4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ADADA"/>
        </a:accent4>
        <a:accent5>
          <a:srgbClr val="AACAE2"/>
        </a:accent5>
        <a:accent6>
          <a:srgbClr val="00B98A"/>
        </a:accent6>
        <a:hlink>
          <a:srgbClr val="FFCC00"/>
        </a:hlink>
        <a:folHlink>
          <a:srgbClr val="EE941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2">
        <a:dk1>
          <a:srgbClr val="000066"/>
        </a:dk1>
        <a:lt1>
          <a:srgbClr val="FFFFFF"/>
        </a:lt1>
        <a:dk2>
          <a:srgbClr val="00A2DC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B"/>
        </a:accent3>
        <a:accent4>
          <a:srgbClr val="DADADA"/>
        </a:accent4>
        <a:accent5>
          <a:srgbClr val="AABECF"/>
        </a:accent5>
        <a:accent6>
          <a:srgbClr val="2DB9B9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3">
        <a:dk1>
          <a:srgbClr val="010199"/>
        </a:dk1>
        <a:lt1>
          <a:srgbClr val="FFFFFF"/>
        </a:lt1>
        <a:dk2>
          <a:srgbClr val="000092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ADADA"/>
        </a:accent4>
        <a:accent5>
          <a:srgbClr val="B8E2FF"/>
        </a:accent5>
        <a:accent6>
          <a:srgbClr val="29ABA8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4">
        <a:dk1>
          <a:srgbClr val="000000"/>
        </a:dk1>
        <a:lt1>
          <a:srgbClr val="FFFFFF"/>
        </a:lt1>
        <a:dk2>
          <a:srgbClr val="006A67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9B8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00FFFF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5">
        <a:dk1>
          <a:srgbClr val="4D4D4D"/>
        </a:dk1>
        <a:lt1>
          <a:srgbClr val="FFFFFF"/>
        </a:lt1>
        <a:dk2>
          <a:srgbClr val="650BB7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8"/>
        </a:accent3>
        <a:accent4>
          <a:srgbClr val="DADADA"/>
        </a:accent4>
        <a:accent5>
          <a:srgbClr val="FFB8FF"/>
        </a:accent5>
        <a:accent6>
          <a:srgbClr val="5C5C8A"/>
        </a:accent6>
        <a:hlink>
          <a:srgbClr val="E9E9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6">
        <a:dk1>
          <a:srgbClr val="FFFFFF"/>
        </a:dk1>
        <a:lt1>
          <a:srgbClr val="FFFFFF"/>
        </a:lt1>
        <a:dk2>
          <a:srgbClr val="005000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ADADA"/>
        </a:accent4>
        <a:accent5>
          <a:srgbClr val="CAE2AA"/>
        </a:accent5>
        <a:accent6>
          <a:srgbClr val="647316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7">
        <a:dk1>
          <a:srgbClr val="4F4F77"/>
        </a:dk1>
        <a:lt1>
          <a:srgbClr val="FFFFFF"/>
        </a:lt1>
        <a:dk2>
          <a:srgbClr val="7979A5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ADADA"/>
        </a:accent4>
        <a:accent5>
          <a:srgbClr val="B6B6C4"/>
        </a:accent5>
        <a:accent6>
          <a:srgbClr val="5CB9E7"/>
        </a:accent6>
        <a:hlink>
          <a:srgbClr val="CCEC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8">
        <a:dk1>
          <a:srgbClr val="000000"/>
        </a:dk1>
        <a:lt1>
          <a:srgbClr val="B9B9B9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D9D9D9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s 9">
        <a:dk1>
          <a:srgbClr val="000000"/>
        </a:dk1>
        <a:lt1>
          <a:srgbClr val="FEA24E"/>
        </a:lt1>
        <a:dk2>
          <a:srgbClr val="CC6600"/>
        </a:dk2>
        <a:lt2>
          <a:srgbClr val="808080"/>
        </a:lt2>
        <a:accent1>
          <a:srgbClr val="FBEECD"/>
        </a:accent1>
        <a:accent2>
          <a:srgbClr val="ECD044"/>
        </a:accent2>
        <a:accent3>
          <a:srgbClr val="FECEB2"/>
        </a:accent3>
        <a:accent4>
          <a:srgbClr val="000000"/>
        </a:accent4>
        <a:accent5>
          <a:srgbClr val="FDF5E3"/>
        </a:accent5>
        <a:accent6>
          <a:srgbClr val="D6BC3D"/>
        </a:accent6>
        <a:hlink>
          <a:srgbClr val="E42B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Clouds</Template>
  <TotalTime>740</TotalTime>
  <Words>1832</Words>
  <Application>Microsoft Office PowerPoint</Application>
  <PresentationFormat>On-screen Show (4:3)</PresentationFormat>
  <Paragraphs>326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Times New Roman</vt:lpstr>
      <vt:lpstr>Arial</vt:lpstr>
      <vt:lpstr>Wingdings</vt:lpstr>
      <vt:lpstr>Clouds</vt:lpstr>
      <vt:lpstr>Microsoft Graph Chart</vt:lpstr>
      <vt:lpstr>Towards Provision of Quality of Service Guarantees in Job Scheduling</vt:lpstr>
      <vt:lpstr>Job Schedulers Today</vt:lpstr>
      <vt:lpstr>Two Dimensional Scheduling Grid</vt:lpstr>
      <vt:lpstr>Job Scheduling Overview</vt:lpstr>
      <vt:lpstr>Backfilling Models</vt:lpstr>
      <vt:lpstr>Guarantees in Service</vt:lpstr>
      <vt:lpstr>QoS for Job Scheduling</vt:lpstr>
      <vt:lpstr>Overview</vt:lpstr>
      <vt:lpstr>Cost Model in Supercomputer Centers</vt:lpstr>
      <vt:lpstr>Cost Model Components</vt:lpstr>
      <vt:lpstr>Overview</vt:lpstr>
      <vt:lpstr>Understanding User Tolerance</vt:lpstr>
      <vt:lpstr>Feedback based QoPS Algorithm</vt:lpstr>
      <vt:lpstr>Impact of User Tolerance</vt:lpstr>
      <vt:lpstr>Overview</vt:lpstr>
      <vt:lpstr>Dealing with User-Tolerance</vt:lpstr>
      <vt:lpstr>Artificial Slack</vt:lpstr>
      <vt:lpstr>Kill and Restart</vt:lpstr>
      <vt:lpstr>Overview</vt:lpstr>
      <vt:lpstr>Impact of Slack Factor (SF)</vt:lpstr>
      <vt:lpstr>Impact of Kill-and-Restart (TF = 4.0)</vt:lpstr>
      <vt:lpstr>Impact of Non-deadline Jobs (20% deadline)</vt:lpstr>
      <vt:lpstr>Overview</vt:lpstr>
      <vt:lpstr>Concluding Remarks</vt:lpstr>
      <vt:lpstr>Future Work</vt:lpstr>
      <vt:lpstr>Thank You !  http://www.cse.ohio-state.edu/~saday {islammo, balaji, saday, panda}@cse.ohio-state.edu</vt:lpstr>
      <vt:lpstr>Backup Slides</vt:lpstr>
      <vt:lpstr>The Basic QoPS Algorithm</vt:lpstr>
      <vt:lpstr>Working of the QoPS Algorithm</vt:lpstr>
      <vt:lpstr>Simulation Approach</vt:lpstr>
      <vt:lpstr>Trace Generation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Balaji</dc:creator>
  <cp:lastModifiedBy>Pavan Balaji</cp:lastModifiedBy>
  <cp:revision>623</cp:revision>
  <dcterms:created xsi:type="dcterms:W3CDTF">1601-01-01T00:00:00Z</dcterms:created>
  <dcterms:modified xsi:type="dcterms:W3CDTF">2011-01-10T09:38:07Z</dcterms:modified>
</cp:coreProperties>
</file>