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56" r:id="rId2"/>
    <p:sldId id="257" r:id="rId3"/>
    <p:sldId id="258" r:id="rId4"/>
    <p:sldId id="266" r:id="rId5"/>
    <p:sldId id="269" r:id="rId6"/>
    <p:sldId id="292" r:id="rId7"/>
    <p:sldId id="270" r:id="rId8"/>
    <p:sldId id="271" r:id="rId9"/>
    <p:sldId id="272" r:id="rId10"/>
    <p:sldId id="273" r:id="rId11"/>
    <p:sldId id="274" r:id="rId12"/>
    <p:sldId id="275" r:id="rId13"/>
    <p:sldId id="289" r:id="rId14"/>
    <p:sldId id="276" r:id="rId15"/>
    <p:sldId id="277" r:id="rId16"/>
    <p:sldId id="261" r:id="rId17"/>
    <p:sldId id="262" r:id="rId18"/>
    <p:sldId id="284" r:id="rId19"/>
    <p:sldId id="291" r:id="rId20"/>
    <p:sldId id="285" r:id="rId21"/>
    <p:sldId id="286" r:id="rId22"/>
    <p:sldId id="281" r:id="rId23"/>
    <p:sldId id="282" r:id="rId24"/>
    <p:sldId id="283" r:id="rId25"/>
    <p:sldId id="287" r:id="rId26"/>
    <p:sldId id="267" r:id="rId27"/>
    <p:sldId id="293" r:id="rId28"/>
    <p:sldId id="295" r:id="rId29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99"/>
    <a:srgbClr val="B2B2B2"/>
    <a:srgbClr val="96969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5EE9BE5D-84A1-4896-BB89-31060060C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F0DA9-32FC-4ECD-BDD1-333E04B382B6}" type="slidenum">
              <a:rPr lang="en-US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all about the presentation. I would like to take any questions you might be having.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2FFCDC-7BCE-422E-B501-488A916F365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1230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1230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0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5FCF-B1FB-422A-BC75-84B65561C1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24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D9375-C8A4-46A1-BCD4-69E34DEBCB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99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3CD149-9AE1-49D0-8A4F-29494E1E01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65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1CC0C5-EA72-4561-9F50-F1636E9B53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83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C02461-674C-41A9-B4BD-9B2DEB9619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33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B7F5-9D68-4FA4-90FB-443C617A2E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49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86556-3910-451E-9037-6C48200B91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8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5A229-AECE-4FB2-90A1-0E1C9D4948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92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1C4A8-D070-413A-8770-C1BBA51AE4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0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E6967-A5AC-45FA-AC30-B3ADF11FD3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647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A7A66-52B7-4102-B22B-C656F28082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66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92E7D-595F-4C00-85C9-B40F1D2B14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47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A69C-1627-4C05-B9B4-AB9021A2EB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3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52D0493-DDB5-4874-AF02-E853EA34143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1127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1127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8" name="Picture 14" descr="Ohio State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is.ohio-state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Sockets Direct Protocol Over InfiniBand in Clusters: Is it Beneficial?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14800"/>
            <a:ext cx="8001000" cy="213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/>
              <a:t>P. Balaji, S. Narravula, K. Vaidyanathan, S. Krishnamoorthy, J. Wu and D. K. Panda</a:t>
            </a:r>
          </a:p>
          <a:p>
            <a:pPr>
              <a:lnSpc>
                <a:spcPct val="120000"/>
              </a:lnSpc>
            </a:pPr>
            <a:endParaRPr lang="en-US" sz="500" b="0"/>
          </a:p>
          <a:p>
            <a:pPr>
              <a:lnSpc>
                <a:spcPct val="120000"/>
              </a:lnSpc>
            </a:pPr>
            <a:r>
              <a:rPr lang="en-US" sz="1900" b="0"/>
              <a:t>Network Based Computing Laboratory</a:t>
            </a:r>
          </a:p>
          <a:p>
            <a:pPr>
              <a:lnSpc>
                <a:spcPct val="120000"/>
              </a:lnSpc>
            </a:pPr>
            <a:r>
              <a:rPr lang="en-US" sz="1900" b="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3-Tier Data-Center Test-bed at OSU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6767513" y="3309938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838950" y="361156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838950" y="397510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838950" y="4397375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838950" y="482123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7485063" y="3611563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7485063" y="397510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7485063" y="4397375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7485063" y="4821238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551613" y="2846388"/>
            <a:ext cx="1508125" cy="227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624638" y="2922588"/>
            <a:ext cx="1363662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Database Servers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592138" y="36718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592138" y="403542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592138" y="445770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592138" y="488156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1238250" y="367188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238250" y="4035425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238250" y="445770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238250" y="48815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304800" y="3008313"/>
            <a:ext cx="1508125" cy="21748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76238" y="3068638"/>
            <a:ext cx="13652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Clients</a:t>
            </a:r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4972050" y="47005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Oval 26"/>
          <p:cNvSpPr>
            <a:spLocks noChangeArrowheads="1"/>
          </p:cNvSpPr>
          <p:nvPr/>
        </p:nvSpPr>
        <p:spPr bwMode="auto">
          <a:xfrm>
            <a:off x="5043488" y="50450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043488" y="53657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5043488" y="56673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5043488" y="596900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5691188" y="50450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5691188" y="53657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5691188" y="56673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5691188" y="596900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4757738" y="4337050"/>
            <a:ext cx="1506537" cy="19351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829175" y="4397375"/>
            <a:ext cx="1363663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Application Servers</a:t>
            </a:r>
          </a:p>
        </p:txBody>
      </p:sp>
      <p:sp>
        <p:nvSpPr>
          <p:cNvPr id="34852" name="Oval 36"/>
          <p:cNvSpPr>
            <a:spLocks noChangeArrowheads="1"/>
          </p:cNvSpPr>
          <p:nvPr/>
        </p:nvSpPr>
        <p:spPr bwMode="auto">
          <a:xfrm>
            <a:off x="4922838" y="23431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Oval 37"/>
          <p:cNvSpPr>
            <a:spLocks noChangeArrowheads="1"/>
          </p:cNvSpPr>
          <p:nvPr/>
        </p:nvSpPr>
        <p:spPr bwMode="auto">
          <a:xfrm>
            <a:off x="4922838" y="270510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4922838" y="312896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Oval 39"/>
          <p:cNvSpPr>
            <a:spLocks noChangeArrowheads="1"/>
          </p:cNvSpPr>
          <p:nvPr/>
        </p:nvSpPr>
        <p:spPr bwMode="auto">
          <a:xfrm>
            <a:off x="4922838" y="355123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Oval 40"/>
          <p:cNvSpPr>
            <a:spLocks noChangeArrowheads="1"/>
          </p:cNvSpPr>
          <p:nvPr/>
        </p:nvSpPr>
        <p:spPr bwMode="auto">
          <a:xfrm>
            <a:off x="5568950" y="23431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>
            <a:off x="5568950" y="270510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5568950" y="31289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Oval 43"/>
          <p:cNvSpPr>
            <a:spLocks noChangeArrowheads="1"/>
          </p:cNvSpPr>
          <p:nvPr/>
        </p:nvSpPr>
        <p:spPr bwMode="auto">
          <a:xfrm>
            <a:off x="5568950" y="355123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4622800" y="1576388"/>
            <a:ext cx="1508125" cy="22780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4706938" y="1624013"/>
            <a:ext cx="1365250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Web Servers</a:t>
            </a:r>
          </a:p>
        </p:txBody>
      </p:sp>
      <p:sp>
        <p:nvSpPr>
          <p:cNvPr id="34862" name="Oval 46"/>
          <p:cNvSpPr>
            <a:spLocks noChangeArrowheads="1"/>
          </p:cNvSpPr>
          <p:nvPr/>
        </p:nvSpPr>
        <p:spPr bwMode="auto">
          <a:xfrm>
            <a:off x="2603500" y="3671888"/>
            <a:ext cx="285750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Oval 47"/>
          <p:cNvSpPr>
            <a:spLocks noChangeArrowheads="1"/>
          </p:cNvSpPr>
          <p:nvPr/>
        </p:nvSpPr>
        <p:spPr bwMode="auto">
          <a:xfrm>
            <a:off x="2603500" y="4035425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4" name="Oval 48"/>
          <p:cNvSpPr>
            <a:spLocks noChangeArrowheads="1"/>
          </p:cNvSpPr>
          <p:nvPr/>
        </p:nvSpPr>
        <p:spPr bwMode="auto">
          <a:xfrm>
            <a:off x="2603500" y="4457700"/>
            <a:ext cx="285750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2603500" y="4881563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6" name="Oval 50"/>
          <p:cNvSpPr>
            <a:spLocks noChangeArrowheads="1"/>
          </p:cNvSpPr>
          <p:nvPr/>
        </p:nvSpPr>
        <p:spPr bwMode="auto">
          <a:xfrm>
            <a:off x="3249613" y="36718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7" name="Oval 51"/>
          <p:cNvSpPr>
            <a:spLocks noChangeArrowheads="1"/>
          </p:cNvSpPr>
          <p:nvPr/>
        </p:nvSpPr>
        <p:spPr bwMode="auto">
          <a:xfrm>
            <a:off x="3249613" y="403542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8" name="Oval 52"/>
          <p:cNvSpPr>
            <a:spLocks noChangeArrowheads="1"/>
          </p:cNvSpPr>
          <p:nvPr/>
        </p:nvSpPr>
        <p:spPr bwMode="auto">
          <a:xfrm>
            <a:off x="3249613" y="445770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9" name="Oval 53"/>
          <p:cNvSpPr>
            <a:spLocks noChangeArrowheads="1"/>
          </p:cNvSpPr>
          <p:nvPr/>
        </p:nvSpPr>
        <p:spPr bwMode="auto">
          <a:xfrm>
            <a:off x="3249613" y="488156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2332038" y="2978150"/>
            <a:ext cx="1506537" cy="22336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2430463" y="3082925"/>
            <a:ext cx="1363662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Proxy Nodes</a:t>
            </a:r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1812925" y="37338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Line 57"/>
          <p:cNvSpPr>
            <a:spLocks noChangeShapeType="1"/>
          </p:cNvSpPr>
          <p:nvPr/>
        </p:nvSpPr>
        <p:spPr bwMode="auto">
          <a:xfrm flipH="1">
            <a:off x="1812925" y="41560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3822700" y="3128963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 flipH="1">
            <a:off x="3822700" y="3370263"/>
            <a:ext cx="77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3822700" y="464026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 flipH="1">
            <a:off x="3822700" y="49418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5116513" y="385445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 flipV="1">
            <a:off x="5330825" y="385445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6264275" y="4640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 flipH="1">
            <a:off x="6264275" y="48212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2530475" y="2705100"/>
            <a:ext cx="1006475" cy="1825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Tier 0</a:t>
            </a:r>
          </a:p>
        </p:txBody>
      </p:sp>
      <p:sp>
        <p:nvSpPr>
          <p:cNvPr id="34883" name="Rectangle 67"/>
          <p:cNvSpPr>
            <a:spLocks noChangeArrowheads="1"/>
          </p:cNvSpPr>
          <p:nvPr/>
        </p:nvSpPr>
        <p:spPr bwMode="auto">
          <a:xfrm>
            <a:off x="4071938" y="4014788"/>
            <a:ext cx="1004887" cy="1809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Tier 1</a:t>
            </a:r>
          </a:p>
        </p:txBody>
      </p:sp>
      <p:sp>
        <p:nvSpPr>
          <p:cNvPr id="34884" name="Rectangle 68"/>
          <p:cNvSpPr>
            <a:spLocks noChangeArrowheads="1"/>
          </p:cNvSpPr>
          <p:nvPr/>
        </p:nvSpPr>
        <p:spPr bwMode="auto">
          <a:xfrm>
            <a:off x="6759575" y="2578100"/>
            <a:ext cx="1006475" cy="1825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Tier 2</a:t>
            </a:r>
          </a:p>
        </p:txBody>
      </p:sp>
      <p:sp>
        <p:nvSpPr>
          <p:cNvPr id="34885" name="Text Box 69"/>
          <p:cNvSpPr txBox="1">
            <a:spLocks noChangeArrowheads="1"/>
          </p:cNvSpPr>
          <p:nvPr/>
        </p:nvSpPr>
        <p:spPr bwMode="auto">
          <a:xfrm>
            <a:off x="319088" y="5283200"/>
            <a:ext cx="1508125" cy="558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Generate requests for both web servers and database servers</a:t>
            </a:r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>
            <a:off x="2387600" y="5314950"/>
            <a:ext cx="1435100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TCP Termination</a:t>
            </a:r>
            <a:br>
              <a:rPr lang="en-US" sz="1000"/>
            </a:br>
            <a:r>
              <a:rPr lang="en-US" sz="1000"/>
              <a:t>Load Balancing</a:t>
            </a:r>
            <a:br>
              <a:rPr lang="en-US" sz="1000"/>
            </a:br>
            <a:r>
              <a:rPr lang="en-US" sz="1000"/>
              <a:t>Caching</a:t>
            </a:r>
          </a:p>
        </p:txBody>
      </p:sp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3868738" y="1727200"/>
            <a:ext cx="66992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/>
              <a:t>Caching</a:t>
            </a:r>
          </a:p>
        </p:txBody>
      </p:sp>
      <p:sp>
        <p:nvSpPr>
          <p:cNvPr id="34888" name="Text Box 72"/>
          <p:cNvSpPr txBox="1">
            <a:spLocks noChangeArrowheads="1"/>
          </p:cNvSpPr>
          <p:nvPr/>
        </p:nvSpPr>
        <p:spPr bwMode="auto">
          <a:xfrm>
            <a:off x="6337300" y="5803900"/>
            <a:ext cx="1651000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Dynamic Content Caching</a:t>
            </a:r>
            <a:br>
              <a:rPr lang="en-US" sz="1000"/>
            </a:br>
            <a:r>
              <a:rPr lang="en-US" sz="1000"/>
              <a:t>Persistent Connections</a:t>
            </a:r>
          </a:p>
        </p:txBody>
      </p: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6607175" y="5154613"/>
            <a:ext cx="1436688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File System evaluation</a:t>
            </a:r>
            <a:br>
              <a:rPr lang="en-US" sz="1000"/>
            </a:br>
            <a:r>
              <a:rPr lang="en-US" sz="1000"/>
              <a:t>Caching Schemes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4702175" y="1295400"/>
            <a:ext cx="1335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Apache</a:t>
            </a:r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7978775" y="3384550"/>
            <a:ext cx="1066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MySQL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DB2</a:t>
            </a:r>
          </a:p>
        </p:txBody>
      </p:sp>
      <p:sp>
        <p:nvSpPr>
          <p:cNvPr id="34892" name="Text Box 76"/>
          <p:cNvSpPr txBox="1">
            <a:spLocks noChangeArrowheads="1"/>
          </p:cNvSpPr>
          <p:nvPr/>
        </p:nvSpPr>
        <p:spPr bwMode="auto">
          <a:xfrm>
            <a:off x="4148138" y="5486400"/>
            <a:ext cx="782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PHP</a:t>
            </a:r>
          </a:p>
        </p:txBody>
      </p:sp>
      <p:sp>
        <p:nvSpPr>
          <p:cNvPr id="34893" name="Text Box 77"/>
          <p:cNvSpPr txBox="1">
            <a:spLocks noChangeArrowheads="1"/>
          </p:cNvSpPr>
          <p:nvPr/>
        </p:nvSpPr>
        <p:spPr bwMode="auto">
          <a:xfrm>
            <a:off x="2438400" y="5867400"/>
            <a:ext cx="1335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Apache</a:t>
            </a:r>
          </a:p>
        </p:txBody>
      </p:sp>
      <p:sp>
        <p:nvSpPr>
          <p:cNvPr id="34894" name="Text Box 78"/>
          <p:cNvSpPr txBox="1">
            <a:spLocks noChangeArrowheads="1"/>
          </p:cNvSpPr>
          <p:nvPr/>
        </p:nvSpPr>
        <p:spPr bwMode="auto">
          <a:xfrm>
            <a:off x="1752600" y="3810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/>
              <a:t>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Presentation Layout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Introduction and Background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Sockets Direct Protocol (SDP)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Multi-Tier Data-Centers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006699"/>
                </a:solidFill>
              </a:rPr>
              <a:t> Parallel Virtual File System (PVFS)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Evaluation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2286000" y="1600200"/>
            <a:ext cx="2438400" cy="3581400"/>
          </a:xfrm>
          <a:prstGeom prst="ellipse">
            <a:avLst/>
          </a:prstGeom>
          <a:solidFill>
            <a:srgbClr val="FF00FF">
              <a:alpha val="25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Network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Parallel Virtual File System (PVFS)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2514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90600" y="3429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990600" y="4343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4953000" y="16002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Meta-Data</a:t>
            </a:r>
          </a:p>
          <a:p>
            <a:pPr algn="ctr"/>
            <a:r>
              <a:rPr lang="en-US" sz="1400"/>
              <a:t>Manager</a:t>
            </a: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4953000" y="25146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4953000" y="34290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4953000" y="43434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7239000" y="1600200"/>
            <a:ext cx="762000" cy="6858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Meta</a:t>
            </a:r>
          </a:p>
          <a:p>
            <a:pPr algn="ctr"/>
            <a:r>
              <a:rPr lang="en-US" sz="1400"/>
              <a:t>Data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7239000" y="25146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7239000" y="34290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>
            <a:off x="7239000" y="43434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3246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63246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6324600" y="3810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324600" y="4724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2057400" y="1981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2057400" y="37338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2057400" y="4495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4419600" y="1981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4724400" y="28956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4724400" y="37338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4495800" y="4495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1828800" y="5410200"/>
            <a:ext cx="6629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i="1"/>
              <a:t> Relies on Striping of data across different nodes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i="1"/>
              <a:t> Tries to aggregate I/O bandwidth from multiple nodes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i="1"/>
              <a:t> Utilizes the local file system on the I/O Server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r>
              <a:rPr lang="en-US" sz="3600"/>
              <a:t>Parallel I/O in Clusters via PVFS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267200"/>
            <a:ext cx="7315200" cy="1524000"/>
          </a:xfrm>
        </p:spPr>
        <p:txBody>
          <a:bodyPr/>
          <a:lstStyle/>
          <a:p>
            <a:r>
              <a:rPr lang="en-US" sz="1800"/>
              <a:t>PVFS: Parallel Virtual File System</a:t>
            </a:r>
          </a:p>
          <a:p>
            <a:pPr lvl="1"/>
            <a:r>
              <a:rPr lang="en-US" sz="1400">
                <a:solidFill>
                  <a:schemeClr val="accent2"/>
                </a:solidFill>
              </a:rPr>
              <a:t>Parallel</a:t>
            </a:r>
            <a:r>
              <a:rPr lang="en-US" sz="1400"/>
              <a:t>: stripe/access data across multiple nodes</a:t>
            </a:r>
          </a:p>
          <a:p>
            <a:pPr lvl="1"/>
            <a:r>
              <a:rPr lang="en-US" sz="1400">
                <a:solidFill>
                  <a:schemeClr val="accent2"/>
                </a:solidFill>
              </a:rPr>
              <a:t>Virtual</a:t>
            </a:r>
            <a:r>
              <a:rPr lang="en-US" sz="1400"/>
              <a:t>: exists only as a set of user-space daemons</a:t>
            </a:r>
          </a:p>
          <a:p>
            <a:pPr lvl="1"/>
            <a:r>
              <a:rPr lang="en-US" sz="1400">
                <a:solidFill>
                  <a:schemeClr val="accent2"/>
                </a:solidFill>
              </a:rPr>
              <a:t>File system</a:t>
            </a:r>
            <a:r>
              <a:rPr lang="en-US" sz="1400"/>
              <a:t>: common file access methods (open, read/write)</a:t>
            </a:r>
          </a:p>
          <a:p>
            <a:r>
              <a:rPr lang="en-US" sz="1800"/>
              <a:t>Designed by ANL and Clemson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431925" y="3429000"/>
            <a:ext cx="1752600" cy="654050"/>
            <a:chOff x="912" y="2160"/>
            <a:chExt cx="1104" cy="412"/>
          </a:xfrm>
        </p:grpSpPr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912" y="2160"/>
              <a:ext cx="1101" cy="226"/>
            </a:xfrm>
            <a:prstGeom prst="rect">
              <a:avLst/>
            </a:prstGeom>
            <a:solidFill>
              <a:srgbClr val="99CC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iod</a:t>
              </a: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912" y="2366"/>
              <a:ext cx="1104" cy="20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Local file systems</a:t>
              </a:r>
            </a:p>
          </p:txBody>
        </p:sp>
      </p:grp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3946525" y="3429000"/>
            <a:ext cx="1752600" cy="654050"/>
            <a:chOff x="912" y="2160"/>
            <a:chExt cx="1104" cy="412"/>
          </a:xfrm>
        </p:grpSpPr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912" y="2160"/>
              <a:ext cx="1101" cy="226"/>
            </a:xfrm>
            <a:prstGeom prst="rect">
              <a:avLst/>
            </a:prstGeom>
            <a:solidFill>
              <a:srgbClr val="99CC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iod</a:t>
              </a:r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912" y="2366"/>
              <a:ext cx="1104" cy="20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Local file systems</a:t>
              </a:r>
            </a:p>
          </p:txBody>
        </p:sp>
      </p:grp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156325" y="3429000"/>
            <a:ext cx="1747838" cy="358775"/>
          </a:xfrm>
          <a:prstGeom prst="rect">
            <a:avLst/>
          </a:prstGeom>
          <a:solidFill>
            <a:srgbClr val="CC99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mgr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336925" y="3429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…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431925" y="2667000"/>
            <a:ext cx="6477000" cy="358775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Network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2270125" y="3048000"/>
            <a:ext cx="0" cy="381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860925" y="3048000"/>
            <a:ext cx="0" cy="381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7070725" y="3048000"/>
            <a:ext cx="0" cy="381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736725" y="1219200"/>
            <a:ext cx="2286000" cy="1120775"/>
            <a:chOff x="1872" y="816"/>
            <a:chExt cx="1440" cy="706"/>
          </a:xfrm>
        </p:grpSpPr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2064" y="864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1872" y="1104"/>
              <a:ext cx="624" cy="226"/>
            </a:xfrm>
            <a:prstGeom prst="rect">
              <a:avLst/>
            </a:prstGeom>
            <a:solidFill>
              <a:srgbClr val="00FFFF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Posix</a:t>
              </a: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2496" y="1104"/>
              <a:ext cx="624" cy="226"/>
            </a:xfrm>
            <a:prstGeom prst="rect">
              <a:avLst/>
            </a:prstGeom>
            <a:solidFill>
              <a:srgbClr val="33CCCC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MPI-IO</a:t>
              </a: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1872" y="1296"/>
              <a:ext cx="1440" cy="226"/>
            </a:xfrm>
            <a:prstGeom prst="rect">
              <a:avLst/>
            </a:prstGeom>
            <a:solidFill>
              <a:srgbClr val="00FFFF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libpvfs</a:t>
              </a:r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1872" y="816"/>
              <a:ext cx="1440" cy="672"/>
            </a:xfrm>
            <a:prstGeom prst="rect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2064" y="864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Applications</a:t>
              </a:r>
            </a:p>
          </p:txBody>
        </p:sp>
      </p:grp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2727325" y="2362200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5318125" y="1219200"/>
            <a:ext cx="2286000" cy="1120775"/>
            <a:chOff x="1872" y="816"/>
            <a:chExt cx="1440" cy="706"/>
          </a:xfrm>
        </p:grpSpPr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2064" y="864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1872" y="1104"/>
              <a:ext cx="624" cy="226"/>
            </a:xfrm>
            <a:prstGeom prst="rect">
              <a:avLst/>
            </a:prstGeom>
            <a:solidFill>
              <a:srgbClr val="00FFFF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Posix</a:t>
              </a: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496" y="1104"/>
              <a:ext cx="624" cy="226"/>
            </a:xfrm>
            <a:prstGeom prst="rect">
              <a:avLst/>
            </a:prstGeom>
            <a:solidFill>
              <a:srgbClr val="33CCCC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MPI-IO</a:t>
              </a:r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1872" y="1296"/>
              <a:ext cx="1440" cy="226"/>
            </a:xfrm>
            <a:prstGeom prst="rect">
              <a:avLst/>
            </a:prstGeom>
            <a:solidFill>
              <a:srgbClr val="00FFFF"/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libpvfs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1872" y="816"/>
              <a:ext cx="1440" cy="672"/>
            </a:xfrm>
            <a:prstGeom prst="rect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2064" y="864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Applications</a:t>
              </a:r>
            </a:p>
          </p:txBody>
        </p:sp>
      </p:grp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6461125" y="2362200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4479925" y="1371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…</a:t>
            </a:r>
          </a:p>
        </p:txBody>
      </p:sp>
      <p:grpSp>
        <p:nvGrpSpPr>
          <p:cNvPr id="58401" name="Group 33"/>
          <p:cNvGrpSpPr>
            <a:grpSpLocks/>
          </p:cNvGrpSpPr>
          <p:nvPr/>
        </p:nvGrpSpPr>
        <p:grpSpPr bwMode="auto">
          <a:xfrm>
            <a:off x="2879725" y="2133600"/>
            <a:ext cx="6019800" cy="1284288"/>
            <a:chOff x="1824" y="1344"/>
            <a:chExt cx="3792" cy="809"/>
          </a:xfrm>
        </p:grpSpPr>
        <p:cxnSp>
          <p:nvCxnSpPr>
            <p:cNvPr id="58402" name="AutoShape 34"/>
            <p:cNvCxnSpPr>
              <a:cxnSpLocks noChangeShapeType="1"/>
            </p:cNvCxnSpPr>
            <p:nvPr/>
          </p:nvCxnSpPr>
          <p:spPr bwMode="auto">
            <a:xfrm rot="16200000" flipH="1">
              <a:off x="2796" y="509"/>
              <a:ext cx="672" cy="2615"/>
            </a:xfrm>
            <a:prstGeom prst="curvedConnector3">
              <a:avLst>
                <a:gd name="adj1" fmla="val 50000"/>
              </a:avLst>
            </a:prstGeom>
            <a:noFill/>
            <a:ln w="222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03" name="AutoShape 35"/>
            <p:cNvSpPr>
              <a:spLocks noChangeArrowheads="1"/>
            </p:cNvSpPr>
            <p:nvPr/>
          </p:nvSpPr>
          <p:spPr bwMode="auto">
            <a:xfrm flipH="1">
              <a:off x="4896" y="1344"/>
              <a:ext cx="720" cy="288"/>
            </a:xfrm>
            <a:prstGeom prst="wedgeRoundRectCallout">
              <a:avLst>
                <a:gd name="adj1" fmla="val 144167"/>
                <a:gd name="adj2" fmla="val 170134"/>
                <a:gd name="adj3" fmla="val 16667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8404" name="Text Box 36"/>
            <p:cNvSpPr txBox="1">
              <a:spLocks noChangeArrowheads="1"/>
            </p:cNvSpPr>
            <p:nvPr/>
          </p:nvSpPr>
          <p:spPr bwMode="auto">
            <a:xfrm>
              <a:off x="4944" y="139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Control</a:t>
              </a:r>
            </a:p>
          </p:txBody>
        </p:sp>
      </p:grp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365125" y="2286000"/>
            <a:ext cx="3570288" cy="1322388"/>
            <a:chOff x="240" y="1440"/>
            <a:chExt cx="2249" cy="833"/>
          </a:xfrm>
        </p:grpSpPr>
        <p:grpSp>
          <p:nvGrpSpPr>
            <p:cNvPr id="58406" name="Group 38"/>
            <p:cNvGrpSpPr>
              <a:grpSpLocks/>
            </p:cNvGrpSpPr>
            <p:nvPr/>
          </p:nvGrpSpPr>
          <p:grpSpPr bwMode="auto">
            <a:xfrm>
              <a:off x="240" y="1440"/>
              <a:ext cx="624" cy="288"/>
              <a:chOff x="240" y="1440"/>
              <a:chExt cx="624" cy="288"/>
            </a:xfrm>
          </p:grpSpPr>
          <p:sp>
            <p:nvSpPr>
              <p:cNvPr id="58407" name="AutoShape 39"/>
              <p:cNvSpPr>
                <a:spLocks noChangeArrowheads="1"/>
              </p:cNvSpPr>
              <p:nvPr/>
            </p:nvSpPr>
            <p:spPr bwMode="auto">
              <a:xfrm flipH="1">
                <a:off x="240" y="1440"/>
                <a:ext cx="624" cy="288"/>
              </a:xfrm>
              <a:prstGeom prst="wedgeRoundRectCallout">
                <a:avLst>
                  <a:gd name="adj1" fmla="val -115546"/>
                  <a:gd name="adj2" fmla="val -7296"/>
                  <a:gd name="adj3" fmla="val 16667"/>
                </a:avLst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58408" name="Text Box 40"/>
              <p:cNvSpPr txBox="1">
                <a:spLocks noChangeArrowheads="1"/>
              </p:cNvSpPr>
              <p:nvPr/>
            </p:nvSpPr>
            <p:spPr bwMode="auto">
              <a:xfrm>
                <a:off x="336" y="14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Comic Sans MS" pitchFamily="66" charset="0"/>
                  </a:rPr>
                  <a:t>Data</a:t>
                </a:r>
              </a:p>
            </p:txBody>
          </p:sp>
        </p:grpSp>
        <p:grpSp>
          <p:nvGrpSpPr>
            <p:cNvPr id="58409" name="Group 41"/>
            <p:cNvGrpSpPr>
              <a:grpSpLocks/>
            </p:cNvGrpSpPr>
            <p:nvPr/>
          </p:nvGrpSpPr>
          <p:grpSpPr bwMode="auto">
            <a:xfrm>
              <a:off x="905" y="1488"/>
              <a:ext cx="1584" cy="785"/>
              <a:chOff x="905" y="1488"/>
              <a:chExt cx="1584" cy="785"/>
            </a:xfrm>
          </p:grpSpPr>
          <p:cxnSp>
            <p:nvCxnSpPr>
              <p:cNvPr id="58410" name="AutoShape 42"/>
              <p:cNvCxnSpPr>
                <a:cxnSpLocks noChangeShapeType="1"/>
                <a:endCxn id="58373" idx="1"/>
              </p:cNvCxnSpPr>
              <p:nvPr/>
            </p:nvCxnSpPr>
            <p:spPr bwMode="auto">
              <a:xfrm rot="5400000">
                <a:off x="708" y="1685"/>
                <a:ext cx="785" cy="391"/>
              </a:xfrm>
              <a:prstGeom prst="curvedConnector4">
                <a:avLst>
                  <a:gd name="adj1" fmla="val 42801"/>
                  <a:gd name="adj2" fmla="val 135037"/>
                </a:avLst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411" name="AutoShape 43"/>
              <p:cNvCxnSpPr>
                <a:cxnSpLocks noChangeShapeType="1"/>
                <a:endCxn id="58376" idx="1"/>
              </p:cNvCxnSpPr>
              <p:nvPr/>
            </p:nvCxnSpPr>
            <p:spPr bwMode="auto">
              <a:xfrm>
                <a:off x="1296" y="1488"/>
                <a:ext cx="1193" cy="785"/>
              </a:xfrm>
              <a:prstGeom prst="curvedConnector3">
                <a:avLst>
                  <a:gd name="adj1" fmla="val 50292"/>
                </a:avLst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533400" y="5867400"/>
            <a:ext cx="822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CC00"/>
                </a:solidFill>
              </a:rPr>
              <a:t>“PVFS over InfiniBand: Design and Performance Evaluation”, Jiesheng Wu, Pete Wyckoff and D. K. Panda. International Conference on Parallel Processing (ICPP),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Presentation Layout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Introduction and Background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Sockets Direct Protocol (SDP)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Multi-Tier Data-Centers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Parallel Virtual File System (PVFS)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006699"/>
                </a:solidFill>
              </a:rPr>
              <a:t> Experimental Evaluation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99"/>
                </a:solidFill>
              </a:rPr>
              <a:t> Micro-Benchmark Evaluation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99"/>
                </a:solidFill>
              </a:rPr>
              <a:t> Data-Center Performance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99"/>
                </a:solidFill>
              </a:rPr>
              <a:t> PVFS Performance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Experimental Test-bed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Eight Dual 2.4GHz Xeon processor nodes</a:t>
            </a:r>
          </a:p>
          <a:p>
            <a:pPr>
              <a:lnSpc>
                <a:spcPct val="120000"/>
              </a:lnSpc>
            </a:pPr>
            <a:r>
              <a:rPr lang="en-US" sz="2600"/>
              <a:t>64-bit 133MHz PCI-X interfaces</a:t>
            </a:r>
          </a:p>
          <a:p>
            <a:pPr>
              <a:lnSpc>
                <a:spcPct val="120000"/>
              </a:lnSpc>
            </a:pPr>
            <a:r>
              <a:rPr lang="en-US" sz="2600"/>
              <a:t>512KB L2-Cache and 400MHz Front Side Bus</a:t>
            </a:r>
          </a:p>
          <a:p>
            <a:pPr>
              <a:lnSpc>
                <a:spcPct val="120000"/>
              </a:lnSpc>
            </a:pPr>
            <a:r>
              <a:rPr lang="en-US" sz="2600"/>
              <a:t>Mellanox InfiniHost MT23108 Dual Port 4x HCAs</a:t>
            </a:r>
          </a:p>
          <a:p>
            <a:pPr>
              <a:lnSpc>
                <a:spcPct val="120000"/>
              </a:lnSpc>
            </a:pPr>
            <a:r>
              <a:rPr lang="en-US" sz="2600"/>
              <a:t>MT43132 eight 4x port Switch</a:t>
            </a:r>
          </a:p>
          <a:p>
            <a:pPr>
              <a:lnSpc>
                <a:spcPct val="120000"/>
              </a:lnSpc>
            </a:pPr>
            <a:r>
              <a:rPr lang="en-US" sz="2600"/>
              <a:t>SDK version 0.2.0</a:t>
            </a:r>
          </a:p>
          <a:p>
            <a:pPr>
              <a:lnSpc>
                <a:spcPct val="120000"/>
              </a:lnSpc>
            </a:pPr>
            <a:r>
              <a:rPr lang="en-US" sz="2600"/>
              <a:t>Firmware version 1.17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Latency and Bandwidth Comparison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5097463"/>
            <a:ext cx="7391400" cy="1150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600" i="1"/>
              <a:t>SDP achieves 500MBps bandwidth compared to 180MBps of IPoIB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600" i="1"/>
              <a:t>Latency of 27us compared to 31us of IPoIB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600" i="1"/>
              <a:t>Improved CPU Utilization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381000" y="1600200"/>
          <a:ext cx="41910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Chart" r:id="rId3" imgW="5048232" imgH="3876770" progId="Excel.Chart.8">
                  <p:embed/>
                </p:oleObj>
              </mc:Choice>
              <mc:Fallback>
                <p:oleObj name="Chart" r:id="rId3" imgW="5048232" imgH="387677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4191000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76800" y="1600200"/>
          <a:ext cx="4038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Chart" r:id="rId5" imgW="5048132" imgH="3581305" progId="Excel.Chart.8">
                  <p:embed/>
                </p:oleObj>
              </mc:Choice>
              <mc:Fallback>
                <p:oleObj name="Chart" r:id="rId5" imgW="5048132" imgH="3581305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4038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Hotspot Latency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66800" y="1447800"/>
          <a:ext cx="6477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hart" r:id="rId3" imgW="5676824" imgH="3648170" progId="Excel.Chart.8">
                  <p:embed/>
                </p:oleObj>
              </mc:Choice>
              <mc:Fallback>
                <p:oleObj name="Chart" r:id="rId3" imgW="5676824" imgH="364817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6477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5380038"/>
            <a:ext cx="6629400" cy="944562"/>
          </a:xfrm>
        </p:spPr>
        <p:txBody>
          <a:bodyPr/>
          <a:lstStyle/>
          <a:p>
            <a:r>
              <a:rPr lang="en-US" sz="1600" i="1"/>
              <a:t>SDP is more scalable in hot-spot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Data-Center Response Time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04800" y="11430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Chart" r:id="rId3" imgW="4038510" imgH="4524225" progId="MSGraph.Chart.8">
                  <p:embed followColorScheme="full"/>
                </p:oleObj>
              </mc:Choice>
              <mc:Fallback>
                <p:oleObj name="Chart" r:id="rId3" imgW="4038510" imgH="45242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1430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Chart" r:id="rId5" imgW="4038703" imgH="4524392" progId="MSGraph.Chart.8">
                  <p:embed followColorScheme="full"/>
                </p:oleObj>
              </mc:Choice>
              <mc:Fallback>
                <p:oleObj name="Chart" r:id="rId5" imgW="4038703" imgH="4524392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09600" y="5791200"/>
            <a:ext cx="81534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 i="1"/>
              <a:t> SDP shows very little improvement: Client network (Fast Ethernet) becomes the bottleneck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 i="1"/>
              <a:t> Client network bottleneck reflected in the web server delay: up to 3 times improvement with SDP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r>
              <a:rPr lang="en-US" sz="3200"/>
              <a:t>Data-Center Response Time (Fast Clients)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>
            <p:ph idx="1"/>
          </p:nvPr>
        </p:nvGraphicFramePr>
        <p:xfrm>
          <a:off x="457200" y="12192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Chart" r:id="rId3" imgW="8229497" imgH="4524392" progId="MSGraph.Chart.8">
                  <p:embed followColorScheme="full"/>
                </p:oleObj>
              </mc:Choice>
              <mc:Fallback>
                <p:oleObj name="Chart" r:id="rId3" imgW="8229497" imgH="4524392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76400" y="5791200"/>
            <a:ext cx="678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 i="1"/>
              <a:t> SDP performs well for large files; not very well for small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Presentation Layout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Introduction and Background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Sockets Direct Protocol (SDP)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Multi-Tier Data-Centers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Parallel Virtual File System (PVFS)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Evaluation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Data-Center Response Time Split-up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3733800" y="2209800"/>
          <a:ext cx="67818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Chart" r:id="rId3" imgW="6962672" imgH="3809862" progId="Excel.Chart.8">
                  <p:embed/>
                </p:oleObj>
              </mc:Choice>
              <mc:Fallback>
                <p:oleObj name="Chart" r:id="rId3" imgW="6962672" imgH="3809862" progId="Excel.Char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67818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-990600" y="2293938"/>
          <a:ext cx="7437438" cy="380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Chart" r:id="rId5" imgW="7715199" imgH="3943453" progId="Excel.Chart.8">
                  <p:embed/>
                </p:oleObj>
              </mc:Choice>
              <mc:Fallback>
                <p:oleObj name="Chart" r:id="rId5" imgW="7715199" imgH="3943453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0600" y="2293938"/>
                        <a:ext cx="7437438" cy="380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752600" y="1752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IPoIB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96000" y="1752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SDP</a:t>
            </a: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4495800" y="1676400"/>
            <a:ext cx="609600" cy="4191000"/>
          </a:xfrm>
          <a:custGeom>
            <a:avLst/>
            <a:gdLst>
              <a:gd name="T0" fmla="*/ 480 w 480"/>
              <a:gd name="T1" fmla="*/ 0 h 2640"/>
              <a:gd name="T2" fmla="*/ 96 w 480"/>
              <a:gd name="T3" fmla="*/ 768 h 2640"/>
              <a:gd name="T4" fmla="*/ 336 w 480"/>
              <a:gd name="T5" fmla="*/ 1248 h 2640"/>
              <a:gd name="T6" fmla="*/ 96 w 480"/>
              <a:gd name="T7" fmla="*/ 1584 h 2640"/>
              <a:gd name="T8" fmla="*/ 336 w 480"/>
              <a:gd name="T9" fmla="*/ 1872 h 2640"/>
              <a:gd name="T10" fmla="*/ 0 w 480"/>
              <a:gd name="T11" fmla="*/ 264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2640">
                <a:moveTo>
                  <a:pt x="480" y="0"/>
                </a:moveTo>
                <a:cubicBezTo>
                  <a:pt x="300" y="280"/>
                  <a:pt x="120" y="560"/>
                  <a:pt x="96" y="768"/>
                </a:cubicBezTo>
                <a:cubicBezTo>
                  <a:pt x="72" y="976"/>
                  <a:pt x="336" y="1112"/>
                  <a:pt x="336" y="1248"/>
                </a:cubicBezTo>
                <a:cubicBezTo>
                  <a:pt x="336" y="1384"/>
                  <a:pt x="96" y="1480"/>
                  <a:pt x="96" y="1584"/>
                </a:cubicBezTo>
                <a:cubicBezTo>
                  <a:pt x="96" y="1688"/>
                  <a:pt x="352" y="1696"/>
                  <a:pt x="336" y="1872"/>
                </a:cubicBezTo>
                <a:cubicBezTo>
                  <a:pt x="320" y="2048"/>
                  <a:pt x="160" y="2344"/>
                  <a:pt x="0" y="264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Data-Center Response Time without Connection Time Overhead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ph idx="1"/>
          </p:nvPr>
        </p:nvGraphicFramePr>
        <p:xfrm>
          <a:off x="457200" y="13716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Chart" r:id="rId3" imgW="8229497" imgH="4524392" progId="MSGraph.Chart.8">
                  <p:embed followColorScheme="full"/>
                </p:oleObj>
              </mc:Choice>
              <mc:Fallback>
                <p:oleObj name="Chart" r:id="rId3" imgW="8229497" imgH="4524392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24000" y="60198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 i="1"/>
              <a:t> Without the connection time, SDP would perform well for all file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000"/>
              <a:t>PVFS Performance using </a:t>
            </a:r>
            <a:r>
              <a:rPr lang="en-US" sz="4000" i="1"/>
              <a:t>ramfs</a:t>
            </a:r>
            <a:endParaRPr lang="en-US" sz="400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219200"/>
          <a:ext cx="3962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Chart" r:id="rId3" imgW="4038510" imgH="2181194" progId="MSGraph.Chart.8">
                  <p:embed followColorScheme="full"/>
                </p:oleObj>
              </mc:Choice>
              <mc:Fallback>
                <p:oleObj name="Chart" r:id="rId3" imgW="4038510" imgH="218119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39624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1322388"/>
          <a:ext cx="4038600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Chart" r:id="rId5" imgW="4038510" imgH="2181194" progId="MSGraph.Chart.8">
                  <p:embed followColorScheme="full"/>
                </p:oleObj>
              </mc:Choice>
              <mc:Fallback>
                <p:oleObj name="Chart" r:id="rId5" imgW="4038510" imgH="218119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22388"/>
                        <a:ext cx="4038600" cy="2563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81000" y="3979863"/>
          <a:ext cx="4049713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Chart" r:id="rId7" imgW="4038510" imgH="2219486" progId="MSGraph.Chart.8">
                  <p:embed followColorScheme="full"/>
                </p:oleObj>
              </mc:Choice>
              <mc:Fallback>
                <p:oleObj name="Chart" r:id="rId7" imgW="4038510" imgH="221948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79863"/>
                        <a:ext cx="4049713" cy="249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ph sz="quarter" idx="4"/>
          </p:nvPr>
        </p:nvGraphicFramePr>
        <p:xfrm>
          <a:off x="4651375" y="3886200"/>
          <a:ext cx="40322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Chart" r:id="rId9" imgW="4038510" imgH="2190586" progId="MSGraph.Chart.8">
                  <p:embed followColorScheme="full"/>
                </p:oleObj>
              </mc:Choice>
              <mc:Fallback>
                <p:oleObj name="Chart" r:id="rId9" imgW="4038510" imgH="2190586" progId="MSGraph.Chart.8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3886200"/>
                        <a:ext cx="403225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PVFS Performance with sync (ext3fs)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447800"/>
            <a:ext cx="5562600" cy="4246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371600" y="58674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 i="1"/>
              <a:t> Clients can push data faster to IODs using SDP; de-stage bandwidth remains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Conclusions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User-Level Sockets designed with two motives: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Compatibility for existing applications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High Performance for modern networks</a:t>
            </a:r>
          </a:p>
          <a:p>
            <a:pPr>
              <a:lnSpc>
                <a:spcPct val="120000"/>
              </a:lnSpc>
            </a:pPr>
            <a:r>
              <a:rPr lang="en-US" sz="2600"/>
              <a:t>SDP was proposed recently along similar lines</a:t>
            </a:r>
          </a:p>
          <a:p>
            <a:pPr>
              <a:lnSpc>
                <a:spcPct val="120000"/>
              </a:lnSpc>
            </a:pPr>
            <a:r>
              <a:rPr lang="en-US" sz="2600"/>
              <a:t>Sockets Direct Protocol: Is it Beneficial?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Evaluated it using micro-benchmarks and real applications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Multi-Tier Data-Centers and PVFS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Benefits in environments it’s good for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Communication intensive environments such as PVFS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Demonstrate environments it’s yet to mature for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Connection overhead involving environments such as Data-Centers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Future Work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/>
              <a:t>Connection Time bottleneck in SDP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Using dynamic registered buffer pools, FMR techniques, etc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Using QP pools</a:t>
            </a:r>
          </a:p>
          <a:p>
            <a:pPr>
              <a:lnSpc>
                <a:spcPct val="140000"/>
              </a:lnSpc>
            </a:pPr>
            <a:r>
              <a:rPr lang="en-US" sz="2600"/>
              <a:t>Power-Law Networks</a:t>
            </a:r>
          </a:p>
          <a:p>
            <a:pPr>
              <a:lnSpc>
                <a:spcPct val="140000"/>
              </a:lnSpc>
            </a:pPr>
            <a:r>
              <a:rPr lang="en-US" sz="2600"/>
              <a:t>Other applications: Streaming and Transaction</a:t>
            </a:r>
          </a:p>
          <a:p>
            <a:pPr>
              <a:lnSpc>
                <a:spcPct val="140000"/>
              </a:lnSpc>
            </a:pPr>
            <a:r>
              <a:rPr lang="en-US" sz="2600"/>
              <a:t>Comparison with other high performance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95400" y="3048000"/>
            <a:ext cx="6096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For more information, please visit the</a:t>
            </a: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hlinkClick r:id="rId3"/>
              </a:rPr>
              <a:t>http://nowlab.cis.ohio-state.edu</a:t>
            </a: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Network Based Computing Laboratory,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The Ohio State University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/>
              <a:t>Thank You!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09800" y="3597275"/>
            <a:ext cx="4060825" cy="704850"/>
            <a:chOff x="1223" y="1300"/>
            <a:chExt cx="2558" cy="455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223" y="1300"/>
              <a:ext cx="1255" cy="45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3300"/>
                  </a:solidFill>
                  <a:latin typeface="Times New Roman" pitchFamily="18" charset="0"/>
                </a:rPr>
                <a:t>NBC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2577" y="1364"/>
              <a:ext cx="1204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latin typeface="Times New Roman" pitchFamily="18" charset="0"/>
                </a:rPr>
                <a:t>Home Page</a:t>
              </a:r>
              <a:endParaRPr lang="en-US" sz="24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TCP Termination in SDP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486400" y="47990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800000"/>
                </a:solidFill>
                <a:latin typeface="Arial" charset="0"/>
              </a:rPr>
              <a:t>OS by pass</a:t>
            </a:r>
            <a:endParaRPr lang="en-US" sz="3200">
              <a:latin typeface="Arial" charset="0"/>
            </a:endParaRP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2971800" y="3687763"/>
            <a:ext cx="2819400" cy="2362200"/>
            <a:chOff x="2400" y="2294"/>
            <a:chExt cx="1776" cy="1488"/>
          </a:xfrm>
        </p:grpSpPr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2400" y="3371"/>
              <a:ext cx="720" cy="411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Ethernet</a:t>
              </a:r>
              <a:endParaRPr lang="en-US" sz="3200"/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2400" y="2961"/>
              <a:ext cx="720" cy="41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IP</a:t>
              </a:r>
              <a:endParaRPr lang="en-US" sz="3200"/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2400" y="2550"/>
              <a:ext cx="720" cy="411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TCP</a:t>
              </a:r>
              <a:endParaRPr lang="en-US" sz="3200"/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2400" y="2550"/>
              <a:ext cx="7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2400" y="3782"/>
              <a:ext cx="7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2400" y="2550"/>
              <a:ext cx="0" cy="12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3120" y="2550"/>
              <a:ext cx="0" cy="12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2400" y="296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2400" y="337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400" y="2294"/>
              <a:ext cx="1728" cy="288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Proxy</a:t>
              </a:r>
              <a:endParaRPr lang="en-US" sz="3200"/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3216" y="2582"/>
              <a:ext cx="912" cy="24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SDP</a:t>
              </a:r>
              <a:endParaRPr lang="en-US" sz="3200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3216" y="3446"/>
              <a:ext cx="960" cy="336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Infiniband HW</a:t>
              </a:r>
              <a:endParaRPr lang="en-US" sz="3200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552" y="282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 flipH="1">
              <a:off x="3600" y="311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4191000" y="4144963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4191000" y="3001963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97" name="Group 21"/>
          <p:cNvGrpSpPr>
            <a:grpSpLocks/>
          </p:cNvGrpSpPr>
          <p:nvPr/>
        </p:nvGrpSpPr>
        <p:grpSpPr bwMode="auto">
          <a:xfrm>
            <a:off x="609600" y="2560638"/>
            <a:ext cx="1600200" cy="3489325"/>
            <a:chOff x="528" y="1334"/>
            <a:chExt cx="1296" cy="2592"/>
          </a:xfrm>
        </p:grpSpPr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672" y="3422"/>
              <a:ext cx="1008" cy="408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b="1">
                  <a:solidFill>
                    <a:schemeClr val="bg1"/>
                  </a:solidFill>
                </a:rPr>
                <a:t>Ethernet</a:t>
              </a:r>
              <a:endParaRPr lang="en-US" sz="3200"/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672" y="3014"/>
              <a:ext cx="1008" cy="408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b="1">
                  <a:solidFill>
                    <a:schemeClr val="bg1"/>
                  </a:solidFill>
                </a:rPr>
                <a:t>IP</a:t>
              </a:r>
              <a:endParaRPr lang="en-US" sz="3200"/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672" y="2606"/>
              <a:ext cx="1008" cy="408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b="1">
                  <a:solidFill>
                    <a:schemeClr val="bg1"/>
                  </a:solidFill>
                </a:rPr>
                <a:t>TCP</a:t>
              </a:r>
              <a:endParaRPr lang="en-US" sz="3200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672" y="2198"/>
              <a:ext cx="1008" cy="408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 algn="ctr" defTabSz="4179888"/>
              <a:r>
                <a:rPr lang="en-US" b="1">
                  <a:solidFill>
                    <a:schemeClr val="bg1"/>
                  </a:solidFill>
                </a:rPr>
                <a:t>Sockets</a:t>
              </a:r>
              <a:endParaRPr lang="en-US" sz="3200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672" y="2198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672" y="3830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>
              <a:off x="672" y="2198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1680" y="2198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672" y="260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672" y="301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>
              <a:off x="672" y="342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624" y="1430"/>
              <a:ext cx="1056" cy="384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Browser</a:t>
              </a:r>
              <a:endParaRPr lang="en-US" sz="3200"/>
            </a:p>
          </p:txBody>
        </p: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528" y="1334"/>
              <a:ext cx="1296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2362200" y="30781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 flipH="1">
            <a:off x="2438400" y="33067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7038975" y="49530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814" name="Group 38"/>
          <p:cNvGrpSpPr>
            <a:grpSpLocks/>
          </p:cNvGrpSpPr>
          <p:nvPr/>
        </p:nvGrpSpPr>
        <p:grpSpPr bwMode="auto">
          <a:xfrm>
            <a:off x="6858000" y="2620963"/>
            <a:ext cx="1828800" cy="3435350"/>
            <a:chOff x="4320" y="1651"/>
            <a:chExt cx="1152" cy="2164"/>
          </a:xfrm>
        </p:grpSpPr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4409" y="2468"/>
              <a:ext cx="974" cy="204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Sockets</a:t>
              </a:r>
              <a:endParaRPr lang="en-US" sz="3200"/>
            </a:p>
          </p:txBody>
        </p:sp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4409" y="2672"/>
              <a:ext cx="974" cy="204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SDP</a:t>
              </a:r>
              <a:endParaRPr lang="en-US" sz="3200"/>
            </a:p>
          </p:txBody>
        </p:sp>
        <p:sp>
          <p:nvSpPr>
            <p:cNvPr id="75817" name="Rectangle 41"/>
            <p:cNvSpPr>
              <a:spLocks noChangeArrowheads="1"/>
            </p:cNvSpPr>
            <p:nvPr/>
          </p:nvSpPr>
          <p:spPr bwMode="auto">
            <a:xfrm>
              <a:off x="4409" y="3407"/>
              <a:ext cx="974" cy="327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Infiniband HW</a:t>
              </a:r>
              <a:endParaRPr lang="en-US" sz="3200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4896" y="2876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Rectangle 43"/>
            <p:cNvSpPr>
              <a:spLocks noChangeArrowheads="1"/>
            </p:cNvSpPr>
            <p:nvPr/>
          </p:nvSpPr>
          <p:spPr bwMode="auto">
            <a:xfrm>
              <a:off x="4409" y="1733"/>
              <a:ext cx="974" cy="326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tint val="7372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 defTabSz="4179888"/>
              <a:r>
                <a:rPr lang="en-US" sz="1600" b="1">
                  <a:solidFill>
                    <a:schemeClr val="bg1"/>
                  </a:solidFill>
                </a:rPr>
                <a:t>Web Server</a:t>
              </a:r>
              <a:endParaRPr lang="en-US" sz="3200"/>
            </a:p>
          </p:txBody>
        </p:sp>
        <p:sp>
          <p:nvSpPr>
            <p:cNvPr id="75820" name="Rectangle 44"/>
            <p:cNvSpPr>
              <a:spLocks noChangeArrowheads="1"/>
            </p:cNvSpPr>
            <p:nvPr/>
          </p:nvSpPr>
          <p:spPr bwMode="auto">
            <a:xfrm>
              <a:off x="4320" y="1651"/>
              <a:ext cx="1152" cy="2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4343400" y="30781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H="1">
            <a:off x="4267200" y="33067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3124200" y="274161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latin typeface="Arial" charset="0"/>
              </a:rPr>
              <a:t>HTTP</a:t>
            </a:r>
            <a:endParaRPr lang="en-US" sz="2800">
              <a:latin typeface="Arial" charset="0"/>
            </a:endParaRPr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4572000" y="274161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latin typeface="Arial" charset="0"/>
              </a:rPr>
              <a:t>HTTP</a:t>
            </a:r>
            <a:endParaRPr lang="en-US" sz="2800">
              <a:latin typeface="Arial" charset="0"/>
            </a:endParaRPr>
          </a:p>
        </p:txBody>
      </p:sp>
      <p:sp>
        <p:nvSpPr>
          <p:cNvPr id="75825" name="Text Box 49"/>
          <p:cNvSpPr txBox="1">
            <a:spLocks noChangeArrowheads="1"/>
          </p:cNvSpPr>
          <p:nvPr/>
        </p:nvSpPr>
        <p:spPr bwMode="auto">
          <a:xfrm>
            <a:off x="3124200" y="330676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latin typeface="Arial" charset="0"/>
              </a:rPr>
              <a:t>HTML</a:t>
            </a:r>
            <a:endParaRPr lang="en-US" sz="2800">
              <a:latin typeface="Arial" charset="0"/>
            </a:endParaRPr>
          </a:p>
        </p:txBody>
      </p:sp>
      <p:sp>
        <p:nvSpPr>
          <p:cNvPr id="75826" name="Text Box 50"/>
          <p:cNvSpPr txBox="1">
            <a:spLocks noChangeArrowheads="1"/>
          </p:cNvSpPr>
          <p:nvPr/>
        </p:nvSpPr>
        <p:spPr bwMode="auto">
          <a:xfrm>
            <a:off x="4572000" y="330676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latin typeface="Arial" charset="0"/>
              </a:rPr>
              <a:t>HTML</a:t>
            </a:r>
            <a:endParaRPr lang="en-US" sz="2800">
              <a:latin typeface="Arial" charset="0"/>
            </a:endParaRPr>
          </a:p>
        </p:txBody>
      </p:sp>
      <p:pic>
        <p:nvPicPr>
          <p:cNvPr id="75827" name="Picture 51" descr="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6513"/>
            <a:ext cx="952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28" name="Picture 52" descr="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30363"/>
            <a:ext cx="952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29" name="Picture 53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30363"/>
            <a:ext cx="19621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30" name="Text Box 54"/>
          <p:cNvSpPr txBox="1">
            <a:spLocks noChangeArrowheads="1"/>
          </p:cNvSpPr>
          <p:nvPr/>
        </p:nvSpPr>
        <p:spPr bwMode="auto">
          <a:xfrm>
            <a:off x="152400" y="2239963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 b="1">
                <a:latin typeface="Arial" charset="0"/>
              </a:rPr>
              <a:t>Personal Notebook/Computer</a:t>
            </a:r>
            <a:endParaRPr lang="en-US">
              <a:latin typeface="Arial" charset="0"/>
            </a:endParaRPr>
          </a:p>
        </p:txBody>
      </p:sp>
      <p:sp>
        <p:nvSpPr>
          <p:cNvPr id="75831" name="Text Box 55"/>
          <p:cNvSpPr txBox="1">
            <a:spLocks noChangeArrowheads="1"/>
          </p:cNvSpPr>
          <p:nvPr/>
        </p:nvSpPr>
        <p:spPr bwMode="auto">
          <a:xfrm>
            <a:off x="6629400" y="2239963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1798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179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 b="1">
                <a:latin typeface="Arial" charset="0"/>
              </a:rPr>
              <a:t>Blade Servers</a:t>
            </a:r>
            <a:endParaRPr lang="en-US" sz="1400">
              <a:latin typeface="Arial" charset="0"/>
            </a:endParaRP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3276600" y="2239963"/>
            <a:ext cx="2195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Network Service Tier</a:t>
            </a:r>
          </a:p>
        </p:txBody>
      </p:sp>
      <p:grpSp>
        <p:nvGrpSpPr>
          <p:cNvPr id="75833" name="Group 57"/>
          <p:cNvGrpSpPr>
            <a:grpSpLocks/>
          </p:cNvGrpSpPr>
          <p:nvPr/>
        </p:nvGrpSpPr>
        <p:grpSpPr bwMode="auto">
          <a:xfrm>
            <a:off x="1371600" y="6019800"/>
            <a:ext cx="2209800" cy="304800"/>
            <a:chOff x="864" y="3792"/>
            <a:chExt cx="1392" cy="192"/>
          </a:xfrm>
        </p:grpSpPr>
        <p:sp>
          <p:nvSpPr>
            <p:cNvPr id="75834" name="Line 58"/>
            <p:cNvSpPr>
              <a:spLocks noChangeShapeType="1"/>
            </p:cNvSpPr>
            <p:nvPr/>
          </p:nvSpPr>
          <p:spPr bwMode="auto">
            <a:xfrm flipV="1">
              <a:off x="864" y="37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35" name="Line 59"/>
            <p:cNvSpPr>
              <a:spLocks noChangeShapeType="1"/>
            </p:cNvSpPr>
            <p:nvPr/>
          </p:nvSpPr>
          <p:spPr bwMode="auto">
            <a:xfrm>
              <a:off x="864" y="398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36" name="Line 60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837" name="Text Box 61"/>
          <p:cNvSpPr txBox="1">
            <a:spLocks noChangeArrowheads="1"/>
          </p:cNvSpPr>
          <p:nvPr/>
        </p:nvSpPr>
        <p:spPr bwMode="auto">
          <a:xfrm>
            <a:off x="990600" y="63246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Ethernet Communication</a:t>
            </a:r>
          </a:p>
        </p:txBody>
      </p:sp>
      <p:grpSp>
        <p:nvGrpSpPr>
          <p:cNvPr id="75838" name="Group 62"/>
          <p:cNvGrpSpPr>
            <a:grpSpLocks/>
          </p:cNvGrpSpPr>
          <p:nvPr/>
        </p:nvGrpSpPr>
        <p:grpSpPr bwMode="auto">
          <a:xfrm>
            <a:off x="4953000" y="6019800"/>
            <a:ext cx="2819400" cy="304800"/>
            <a:chOff x="864" y="3792"/>
            <a:chExt cx="1392" cy="192"/>
          </a:xfrm>
        </p:grpSpPr>
        <p:sp>
          <p:nvSpPr>
            <p:cNvPr id="75839" name="Line 63"/>
            <p:cNvSpPr>
              <a:spLocks noChangeShapeType="1"/>
            </p:cNvSpPr>
            <p:nvPr/>
          </p:nvSpPr>
          <p:spPr bwMode="auto">
            <a:xfrm flipV="1">
              <a:off x="864" y="37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40" name="Line 64"/>
            <p:cNvSpPr>
              <a:spLocks noChangeShapeType="1"/>
            </p:cNvSpPr>
            <p:nvPr/>
          </p:nvSpPr>
          <p:spPr bwMode="auto">
            <a:xfrm>
              <a:off x="864" y="398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41" name="Line 65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842" name="Text Box 66"/>
          <p:cNvSpPr txBox="1">
            <a:spLocks noChangeArrowheads="1"/>
          </p:cNvSpPr>
          <p:nvPr/>
        </p:nvSpPr>
        <p:spPr bwMode="auto">
          <a:xfrm>
            <a:off x="4953000" y="63246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InfiniBand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64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Advent of High Performance Networks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Ex: InfiniBand, Myrinet, 10-Gigabit Ethernet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High Performance Protocols: VAPI / IBAL, GM, EMP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Good to build new applications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Not so beneficial for existing applications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Built around Portability: Should run on all platforms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TCP/IP based Sockets: A popular choice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Performance of Application depends on the Performance of Sockets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Several </a:t>
            </a:r>
            <a:r>
              <a:rPr lang="en-US" sz="1800" b="1" i="1">
                <a:solidFill>
                  <a:srgbClr val="FF0000"/>
                </a:solidFill>
              </a:rPr>
              <a:t>GENERIC</a:t>
            </a:r>
            <a:r>
              <a:rPr lang="en-US" sz="1800" b="1"/>
              <a:t> </a:t>
            </a:r>
            <a:r>
              <a:rPr lang="en-US" sz="1800"/>
              <a:t>optimizations for sockets to provide high performance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Jacobson Optimization: Integrated Checksum-Copy [Jacob89]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Header Prediction for Single Stream data transfer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9600" y="5943600"/>
            <a:ext cx="8229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i="1">
                <a:solidFill>
                  <a:srgbClr val="00CC00"/>
                </a:solidFill>
              </a:rPr>
              <a:t>[Jacob89]: “An analysis of TCP Processing Overhead”, D. Clark, V. Jacobson, J. Romkey and H. Salwen. IEEE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Network Specific Optimizations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Generic Optimizations Insufficient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Unable to saturate high performance networks</a:t>
            </a:r>
          </a:p>
          <a:p>
            <a:pPr>
              <a:lnSpc>
                <a:spcPct val="120000"/>
              </a:lnSpc>
            </a:pPr>
            <a:r>
              <a:rPr lang="en-US" sz="2600"/>
              <a:t>Sockets can utilize some network features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Interrupt Coalescing (can be considered generic)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Checksum Offload (TCP stack has to modified)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Insufficient!</a:t>
            </a:r>
          </a:p>
          <a:p>
            <a:pPr>
              <a:lnSpc>
                <a:spcPct val="120000"/>
              </a:lnSpc>
            </a:pPr>
            <a:r>
              <a:rPr lang="en-US" sz="2600"/>
              <a:t>Can we do better?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High Performance Sockets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TCP Offload Engines (TOE)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High Performance Sockets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4876800" y="2133600"/>
            <a:ext cx="4038600" cy="3429000"/>
            <a:chOff x="336" y="1392"/>
            <a:chExt cx="2544" cy="2160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104" y="3216"/>
              <a:ext cx="15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High Performance Network</a:t>
              </a:r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816" y="3120"/>
              <a:ext cx="20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104" y="1776"/>
              <a:ext cx="15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Pseudo sockets layer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104" y="1392"/>
              <a:ext cx="15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Application or Library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432" y="3273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/>
                <a:t>Hardware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432" y="2745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/>
                <a:t>Kernel</a:t>
              </a: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36" y="1833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/>
                <a:t>User Space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912" y="2688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Sockets</a:t>
              </a:r>
            </a:p>
            <a:p>
              <a:pPr algn="ctr" eaLnBrk="0" hangingPunct="0"/>
              <a:r>
                <a:rPr lang="en-US" sz="1400"/>
                <a:t>OS Agent</a:t>
              </a:r>
            </a:p>
          </p:txBody>
        </p:sp>
        <p:grpSp>
          <p:nvGrpSpPr>
            <p:cNvPr id="28684" name="Group 12"/>
            <p:cNvGrpSpPr>
              <a:grpSpLocks/>
            </p:cNvGrpSpPr>
            <p:nvPr/>
          </p:nvGrpSpPr>
          <p:grpSpPr bwMode="auto">
            <a:xfrm>
              <a:off x="816" y="2592"/>
              <a:ext cx="864" cy="528"/>
              <a:chOff x="912" y="3024"/>
              <a:chExt cx="864" cy="528"/>
            </a:xfrm>
          </p:grpSpPr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912" y="2160"/>
              <a:ext cx="1872" cy="864"/>
              <a:chOff x="1008" y="2592"/>
              <a:chExt cx="1872" cy="864"/>
            </a:xfrm>
          </p:grpSpPr>
          <p:sp>
            <p:nvSpPr>
              <p:cNvPr id="28688" name="Rectangle 16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8689" name="Rectangle 17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100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/>
                  <a:t>Network</a:t>
                </a:r>
              </a:p>
              <a:p>
                <a:pPr algn="ctr" eaLnBrk="0" hangingPunct="0"/>
                <a:r>
                  <a:rPr lang="en-US" sz="1400"/>
                  <a:t>Native Protocol</a:t>
                </a:r>
              </a:p>
            </p:txBody>
          </p:sp>
          <p:sp>
            <p:nvSpPr>
              <p:cNvPr id="28690" name="Line 18"/>
              <p:cNvSpPr>
                <a:spLocks noChangeShapeType="1"/>
              </p:cNvSpPr>
              <p:nvPr/>
            </p:nvSpPr>
            <p:spPr bwMode="auto">
              <a:xfrm>
                <a:off x="1872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371600" y="50292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NIC</a:t>
            </a: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1143000" y="48768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371600" y="4191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IP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371600" y="35814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TCP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371600" y="29718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Sockets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1371600" y="21336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Application or Library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1143000" y="28194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04800" y="5105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Hardware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09600" y="3657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Kernel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152400" y="22098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User Space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114800" y="37338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371600" y="15240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6699"/>
                </a:solidFill>
              </a:rPr>
              <a:t>Traditional Berkeley Sockets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6096000" y="1524000"/>
            <a:ext cx="259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006699"/>
                </a:solidFill>
              </a:rPr>
              <a:t>High Performance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InfiniBand Architecture 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/>
              <a:t>Industry Standard</a:t>
            </a:r>
          </a:p>
          <a:p>
            <a:pPr>
              <a:lnSpc>
                <a:spcPct val="140000"/>
              </a:lnSpc>
            </a:pPr>
            <a:r>
              <a:rPr lang="en-US" sz="2600"/>
              <a:t>Interconnect for connecting compute and I/O nodes</a:t>
            </a:r>
          </a:p>
          <a:p>
            <a:pPr>
              <a:lnSpc>
                <a:spcPct val="140000"/>
              </a:lnSpc>
            </a:pPr>
            <a:r>
              <a:rPr lang="en-US" sz="2600"/>
              <a:t>Provides High Performance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Low latency of lesser than 5us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Over 840MBps uni-directional bandwidth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Provides one-sided communication (RDMA, Remote Atomics)</a:t>
            </a:r>
          </a:p>
          <a:p>
            <a:pPr>
              <a:lnSpc>
                <a:spcPct val="140000"/>
              </a:lnSpc>
            </a:pPr>
            <a:r>
              <a:rPr lang="en-US" sz="2600"/>
              <a:t>Becoming increasingly popular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Sockets Direct Protocol (SDP*)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229600" cy="4754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IBA Specific Protocol for Data-Streaming</a:t>
            </a:r>
          </a:p>
          <a:p>
            <a:pPr>
              <a:lnSpc>
                <a:spcPct val="120000"/>
              </a:lnSpc>
            </a:pPr>
            <a:r>
              <a:rPr lang="en-US" sz="2200"/>
              <a:t>Defined to serve two purposes: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Maintain compatibility for existing applications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Deliver the high performance of IBA to the applications</a:t>
            </a:r>
          </a:p>
          <a:p>
            <a:pPr>
              <a:lnSpc>
                <a:spcPct val="120000"/>
              </a:lnSpc>
            </a:pPr>
            <a:r>
              <a:rPr lang="en-US" sz="2200"/>
              <a:t>Two approaches for data transfer: Copy-based and Z-Copy</a:t>
            </a:r>
          </a:p>
          <a:p>
            <a:pPr>
              <a:lnSpc>
                <a:spcPct val="120000"/>
              </a:lnSpc>
            </a:pPr>
            <a:r>
              <a:rPr lang="en-US" sz="2200"/>
              <a:t>Z-Copy specifies </a:t>
            </a:r>
            <a:r>
              <a:rPr lang="en-US" sz="2200" i="1"/>
              <a:t>Source-Avail</a:t>
            </a:r>
            <a:r>
              <a:rPr lang="en-US" sz="2200"/>
              <a:t> and </a:t>
            </a:r>
            <a:r>
              <a:rPr lang="en-US" sz="2200" i="1"/>
              <a:t>Sink-Avail</a:t>
            </a:r>
            <a:r>
              <a:rPr lang="en-US" sz="2200"/>
              <a:t> messages</a:t>
            </a:r>
          </a:p>
          <a:p>
            <a:pPr lvl="1">
              <a:lnSpc>
                <a:spcPct val="120000"/>
              </a:lnSpc>
            </a:pPr>
            <a:r>
              <a:rPr lang="en-US" sz="1800" i="1"/>
              <a:t>Source-Avail</a:t>
            </a:r>
            <a:r>
              <a:rPr lang="en-US" sz="1800"/>
              <a:t> allows destination to RDMA Read from source</a:t>
            </a:r>
          </a:p>
          <a:p>
            <a:pPr lvl="1">
              <a:lnSpc>
                <a:spcPct val="120000"/>
              </a:lnSpc>
            </a:pPr>
            <a:r>
              <a:rPr lang="en-US" sz="1800" i="1"/>
              <a:t>Sink-Avail</a:t>
            </a:r>
            <a:r>
              <a:rPr lang="en-US" sz="1800"/>
              <a:t> allows source to RDMA Write to the destination</a:t>
            </a:r>
            <a:endParaRPr lang="en-US" sz="1800" i="1"/>
          </a:p>
          <a:p>
            <a:pPr>
              <a:lnSpc>
                <a:spcPct val="120000"/>
              </a:lnSpc>
            </a:pPr>
            <a:r>
              <a:rPr lang="en-US" sz="2200"/>
              <a:t>Current implementation limitations: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Only supports the Copy-based implementation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Does not support </a:t>
            </a:r>
            <a:r>
              <a:rPr lang="en-US" sz="1800" i="1"/>
              <a:t>Source-Avail</a:t>
            </a:r>
            <a:r>
              <a:rPr lang="en-US" sz="1800"/>
              <a:t> and </a:t>
            </a:r>
            <a:r>
              <a:rPr lang="en-US" sz="1800" i="1"/>
              <a:t>Sink-Avail</a:t>
            </a:r>
            <a:endParaRPr lang="en-US" sz="18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28800" y="6096000"/>
            <a:ext cx="655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i="1">
                <a:solidFill>
                  <a:srgbClr val="FF0000"/>
                </a:solidFill>
              </a:rPr>
              <a:t>*SDP implementation from the Voltaire Software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Presentation Layout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Introduction and Background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B2B2B2"/>
                </a:solidFill>
              </a:rPr>
              <a:t> Sockets Direct Protocol (SDP)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006699"/>
                </a:solidFill>
              </a:rPr>
              <a:t> Multi-Tier Data-Centers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Parallel Virtual File System (PVFS)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Evaluation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Multi-Tier Data-Centers</a:t>
            </a:r>
          </a:p>
        </p:txBody>
      </p:sp>
      <p:pic>
        <p:nvPicPr>
          <p:cNvPr id="31750" name="Picture 6" descr="iba_data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19200"/>
            <a:ext cx="7467600" cy="284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4495800"/>
            <a:ext cx="7924800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Client Requests come over the WAN (TCP based + Ethernet Connectivity)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Traditional TCP based requests are forwarded to the inner tiers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Performance is limited due to TCP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1600"/>
              <a:t> Can we use SDP to improve the data-center performance?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1600"/>
              <a:t> SDP is not compatible with traditional sockets: Requires TCP termination!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487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>
                <a:solidFill>
                  <a:schemeClr val="hlink"/>
                </a:solidFill>
              </a:rPr>
              <a:t>(Courtesy Mellanox Corporation)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</Template>
  <TotalTime>578</TotalTime>
  <Words>1149</Words>
  <Application>Microsoft Office PowerPoint</Application>
  <PresentationFormat>On-screen Show (4:3)</PresentationFormat>
  <Paragraphs>264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Times New Roman</vt:lpstr>
      <vt:lpstr>Arial</vt:lpstr>
      <vt:lpstr>굴림</vt:lpstr>
      <vt:lpstr>Wingdings</vt:lpstr>
      <vt:lpstr>Comic Sans MS</vt:lpstr>
      <vt:lpstr>Tahoma</vt:lpstr>
      <vt:lpstr>nbc_osu</vt:lpstr>
      <vt:lpstr>Microsoft Excel Chart</vt:lpstr>
      <vt:lpstr>Microsoft Graph Chart</vt:lpstr>
      <vt:lpstr>Sockets Direct Protocol Over InfiniBand in Clusters: Is it Beneficial?</vt:lpstr>
      <vt:lpstr>Presentation Layout</vt:lpstr>
      <vt:lpstr>Introduction</vt:lpstr>
      <vt:lpstr>Network Specific Optimizations</vt:lpstr>
      <vt:lpstr>High Performance Sockets</vt:lpstr>
      <vt:lpstr>InfiniBand Architecture Overview</vt:lpstr>
      <vt:lpstr>Sockets Direct Protocol (SDP*)</vt:lpstr>
      <vt:lpstr>Presentation Layout</vt:lpstr>
      <vt:lpstr>Multi-Tier Data-Centers</vt:lpstr>
      <vt:lpstr>3-Tier Data-Center Test-bed at OSU</vt:lpstr>
      <vt:lpstr>Presentation Layout</vt:lpstr>
      <vt:lpstr>Parallel Virtual File System (PVFS)</vt:lpstr>
      <vt:lpstr>Parallel I/O in Clusters via PVFS</vt:lpstr>
      <vt:lpstr>Presentation Layout</vt:lpstr>
      <vt:lpstr>Experimental Test-bed</vt:lpstr>
      <vt:lpstr>Latency and Bandwidth Comparison</vt:lpstr>
      <vt:lpstr>Hotspot Latency</vt:lpstr>
      <vt:lpstr>Data-Center Response Time</vt:lpstr>
      <vt:lpstr>Data-Center Response Time (Fast Clients)</vt:lpstr>
      <vt:lpstr>Data-Center Response Time Split-up</vt:lpstr>
      <vt:lpstr>Data-Center Response Time without Connection Time Overhead</vt:lpstr>
      <vt:lpstr>PVFS Performance using ramfs</vt:lpstr>
      <vt:lpstr>PVFS Performance with sync (ext3fs)</vt:lpstr>
      <vt:lpstr>Conclusions</vt:lpstr>
      <vt:lpstr>Future Work</vt:lpstr>
      <vt:lpstr>PowerPoint Presentation</vt:lpstr>
      <vt:lpstr>Backup Slides</vt:lpstr>
      <vt:lpstr>TCP Termination in SDP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673</cp:revision>
  <dcterms:created xsi:type="dcterms:W3CDTF">1601-01-01T00:00:00Z</dcterms:created>
  <dcterms:modified xsi:type="dcterms:W3CDTF">2011-01-10T09:38:38Z</dcterms:modified>
</cp:coreProperties>
</file>