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74" r:id="rId4"/>
    <p:sldId id="258" r:id="rId5"/>
    <p:sldId id="261" r:id="rId6"/>
    <p:sldId id="296" r:id="rId7"/>
    <p:sldId id="292" r:id="rId8"/>
    <p:sldId id="259" r:id="rId9"/>
    <p:sldId id="268" r:id="rId10"/>
    <p:sldId id="273" r:id="rId11"/>
    <p:sldId id="275" r:id="rId12"/>
    <p:sldId id="276" r:id="rId13"/>
    <p:sldId id="262" r:id="rId14"/>
    <p:sldId id="286" r:id="rId15"/>
    <p:sldId id="278" r:id="rId16"/>
    <p:sldId id="284" r:id="rId17"/>
    <p:sldId id="285" r:id="rId18"/>
    <p:sldId id="295" r:id="rId19"/>
    <p:sldId id="281" r:id="rId20"/>
    <p:sldId id="283" r:id="rId21"/>
    <p:sldId id="263" r:id="rId22"/>
    <p:sldId id="287" r:id="rId23"/>
    <p:sldId id="291" r:id="rId24"/>
    <p:sldId id="264" r:id="rId25"/>
    <p:sldId id="288" r:id="rId26"/>
    <p:sldId id="290" r:id="rId27"/>
    <p:sldId id="265" r:id="rId28"/>
    <p:sldId id="270" r:id="rId29"/>
    <p:sldId id="271" r:id="rId30"/>
    <p:sldId id="267" r:id="rId31"/>
    <p:sldId id="266" r:id="rId3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CC00"/>
    <a:srgbClr val="33CCFF"/>
    <a:srgbClr val="0066FF"/>
    <a:srgbClr val="DDDDDD"/>
    <a:srgbClr val="C0C0C0"/>
    <a:srgbClr val="B2B2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7" autoAdjust="0"/>
  </p:normalViewPr>
  <p:slideViewPr>
    <p:cSldViewPr>
      <p:cViewPr varScale="1">
        <p:scale>
          <a:sx n="157" d="100"/>
          <a:sy n="157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fld id="{FA212852-6364-4082-977B-24D464CF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211A8-C9F4-4BA7-AD37-B706091F6122}" type="slidenum">
              <a:rPr lang="en-US"/>
              <a:pPr/>
              <a:t>30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That’s all about the presentation. I would like to take any questions you might be having.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DB6573-1739-45C3-A353-A0DB25C9D71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6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718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71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84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6C28C-E020-49A4-838E-09A90D232E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93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B057C-38BE-413E-B1E9-DAE2292997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05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50A634E-1AE9-45E2-B429-0AFD9E30FD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57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A0E2E0B-ED0B-4A06-8DDB-9A1691A407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6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E86C2-85D1-45BC-BB88-2AB895FE8E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8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8CA1B-B570-4185-B5A6-1047F471D2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97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CFEFD-68F2-42BF-99E7-4F1936B44E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8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B6C4-A015-4843-AB29-35596F5604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6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58878-D10A-4EA8-AB30-CA98FCF014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28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1784-BA92-497E-9690-D5F461D58A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9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D1836-561A-450C-A970-AC56ECBB31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6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80B71-633A-4DCE-82CD-1AA52C52CA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1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D84348E-678E-48BF-A90A-414863E2062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61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61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8" name="Picture 14" descr="Ohio State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owlab.cis.ohio-state.ed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0"/>
              <a:t>Sockets vs. RDMA Interface over</a:t>
            </a:r>
            <a:br>
              <a:rPr lang="en-US" sz="3200" b="0"/>
            </a:br>
            <a:r>
              <a:rPr lang="en-US" sz="3200" b="0"/>
              <a:t>10-Gigabit Networks: An In-depth</a:t>
            </a:r>
            <a:br>
              <a:rPr lang="en-US" sz="3200" b="0"/>
            </a:br>
            <a:r>
              <a:rPr lang="en-US" sz="3200" b="0"/>
              <a:t>Analysis of the Memory Traffic Bottleneck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343400"/>
            <a:ext cx="7467600" cy="45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b="0"/>
              <a:t>Pavan Balaji</a:t>
            </a:r>
            <a:r>
              <a:rPr lang="en-US" sz="1900" b="0" baseline="30000">
                <a:sym typeface="Wingdings" pitchFamily="2" charset="2"/>
              </a:rPr>
              <a:t></a:t>
            </a:r>
            <a:r>
              <a:rPr lang="en-US" sz="1900" b="0"/>
              <a:t>		Hemal V. Shah</a:t>
            </a:r>
            <a:r>
              <a:rPr lang="en-US" sz="1900" b="0" baseline="30000">
                <a:cs typeface="Arial" charset="0"/>
              </a:rPr>
              <a:t>¥</a:t>
            </a:r>
            <a:r>
              <a:rPr lang="en-US" sz="1900" b="0"/>
              <a:t>		D. K. Panda</a:t>
            </a:r>
            <a:r>
              <a:rPr lang="en-US" sz="1900" b="0" baseline="30000">
                <a:sym typeface="Wingdings" pitchFamily="2" charset="2"/>
              </a:rPr>
              <a:t></a:t>
            </a:r>
            <a:endParaRPr lang="en-US" sz="1900" b="0">
              <a:sym typeface="Wingdings" pitchFamily="2" charset="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0" y="4876800"/>
            <a:ext cx="388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700" baseline="30000">
                <a:sym typeface="Wingdings" pitchFamily="2" charset="2"/>
              </a:rPr>
              <a:t></a:t>
            </a:r>
            <a:r>
              <a:rPr lang="en-US" sz="1700">
                <a:sym typeface="Wingdings" pitchFamily="2" charset="2"/>
              </a:rPr>
              <a:t>Network Based Computing Lab</a:t>
            </a:r>
            <a:endParaRPr lang="en-US" sz="1700">
              <a:cs typeface="Arial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700">
                <a:cs typeface="Arial" charset="0"/>
              </a:rPr>
              <a:t>Computer Science and Engineering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700">
                <a:cs typeface="Arial" charset="0"/>
              </a:rPr>
              <a:t>Ohio State University</a:t>
            </a:r>
            <a:endParaRPr lang="en-US" sz="1700">
              <a:sym typeface="Wingdings" pitchFamily="2" charset="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419600" y="4876800"/>
            <a:ext cx="388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700" baseline="30000">
                <a:cs typeface="Arial" charset="0"/>
                <a:sym typeface="Wingdings" pitchFamily="2" charset="2"/>
              </a:rPr>
              <a:t>¥</a:t>
            </a:r>
            <a:r>
              <a:rPr lang="en-US" sz="1700">
                <a:cs typeface="Arial" charset="0"/>
                <a:sym typeface="Wingdings" pitchFamily="2" charset="2"/>
              </a:rPr>
              <a:t>Embedded IA Division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700">
                <a:cs typeface="Arial" charset="0"/>
                <a:sym typeface="Wingdings" pitchFamily="2" charset="2"/>
              </a:rPr>
              <a:t>Intel Corporation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700">
                <a:cs typeface="Arial" charset="0"/>
                <a:sym typeface="Wingdings" pitchFamily="2" charset="2"/>
              </a:rPr>
              <a:t>Austin, Texas</a:t>
            </a:r>
            <a:endParaRPr lang="en-US" sz="1700" baseline="30000">
              <a:cs typeface="Arial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TCP/IP Control Path (Receiver Side)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4114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Application</a:t>
            </a:r>
          </a:p>
          <a:p>
            <a:pPr algn="ctr"/>
            <a:r>
              <a:rPr lang="en-US" sz="1200"/>
              <a:t>Buffer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219200" y="23622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1981200" y="26670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Socket Buffer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1981200" y="44196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NIC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505200" y="3429000"/>
            <a:ext cx="914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Driver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1219200" y="39624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3962400" y="2743200"/>
            <a:ext cx="12192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Wait for read()</a:t>
            </a:r>
          </a:p>
        </p:txBody>
      </p:sp>
      <p:sp>
        <p:nvSpPr>
          <p:cNvPr id="35872" name="Freeform 32"/>
          <p:cNvSpPr>
            <a:spLocks/>
          </p:cNvSpPr>
          <p:nvPr/>
        </p:nvSpPr>
        <p:spPr bwMode="auto">
          <a:xfrm rot="626513">
            <a:off x="3200400" y="3733800"/>
            <a:ext cx="609600" cy="1066800"/>
          </a:xfrm>
          <a:custGeom>
            <a:avLst/>
            <a:gdLst>
              <a:gd name="T0" fmla="*/ 0 w 624"/>
              <a:gd name="T1" fmla="*/ 624 h 624"/>
              <a:gd name="T2" fmla="*/ 144 w 624"/>
              <a:gd name="T3" fmla="*/ 336 h 624"/>
              <a:gd name="T4" fmla="*/ 336 w 624"/>
              <a:gd name="T5" fmla="*/ 480 h 624"/>
              <a:gd name="T6" fmla="*/ 624 w 624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24">
                <a:moveTo>
                  <a:pt x="0" y="624"/>
                </a:moveTo>
                <a:cubicBezTo>
                  <a:pt x="44" y="492"/>
                  <a:pt x="88" y="360"/>
                  <a:pt x="144" y="336"/>
                </a:cubicBezTo>
                <a:cubicBezTo>
                  <a:pt x="200" y="312"/>
                  <a:pt x="256" y="536"/>
                  <a:pt x="336" y="480"/>
                </a:cubicBezTo>
                <a:cubicBezTo>
                  <a:pt x="416" y="424"/>
                  <a:pt x="520" y="212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Dot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2514600" y="4953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V="1">
            <a:off x="2514600" y="3048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3124200" y="2895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V="1">
            <a:off x="45720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4572000" y="208756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read()</a:t>
            </a: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5029200" y="1905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Freeform 39"/>
          <p:cNvSpPr>
            <a:spLocks/>
          </p:cNvSpPr>
          <p:nvPr/>
        </p:nvSpPr>
        <p:spPr bwMode="auto">
          <a:xfrm>
            <a:off x="5029200" y="1905000"/>
            <a:ext cx="558800" cy="990600"/>
          </a:xfrm>
          <a:custGeom>
            <a:avLst/>
            <a:gdLst>
              <a:gd name="T0" fmla="*/ 96 w 352"/>
              <a:gd name="T1" fmla="*/ 624 h 624"/>
              <a:gd name="T2" fmla="*/ 336 w 352"/>
              <a:gd name="T3" fmla="*/ 288 h 624"/>
              <a:gd name="T4" fmla="*/ 0 w 352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" h="624">
                <a:moveTo>
                  <a:pt x="96" y="624"/>
                </a:moveTo>
                <a:cubicBezTo>
                  <a:pt x="224" y="508"/>
                  <a:pt x="352" y="392"/>
                  <a:pt x="336" y="288"/>
                </a:cubicBezTo>
                <a:cubicBezTo>
                  <a:pt x="320" y="184"/>
                  <a:pt x="160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029200" y="1630363"/>
            <a:ext cx="1828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Application gets data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5410200" y="2438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Copy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2438400" y="338296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DMA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438400" y="50593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Packet Arrives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3581400" y="4267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INTR on Arrival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1143000" y="5638800"/>
            <a:ext cx="762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/>
              <a:t> Data might need to be buffered on the receiver side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/>
              <a:t> Pick-and-Post techniques force a memory copy on the receiver side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67175" y="2541588"/>
            <a:ext cx="1668463" cy="11176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North Bridge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96988" y="2159000"/>
            <a:ext cx="971550" cy="1871663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b="1">
              <a:latin typeface="Comic Sans MS" pitchFamily="66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558088" y="2159000"/>
            <a:ext cx="1044575" cy="187166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b="1">
              <a:latin typeface="Comic Sans MS" pitchFamily="66" charset="0"/>
            </a:endParaRP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157413" y="1919288"/>
            <a:ext cx="5545137" cy="1446212"/>
            <a:chOff x="1359" y="1209"/>
            <a:chExt cx="3493" cy="911"/>
          </a:xfrm>
        </p:grpSpPr>
        <p:sp>
          <p:nvSpPr>
            <p:cNvPr id="38918" name="Freeform 6"/>
            <p:cNvSpPr>
              <a:spLocks/>
            </p:cNvSpPr>
            <p:nvPr/>
          </p:nvSpPr>
          <p:spPr bwMode="auto">
            <a:xfrm>
              <a:off x="1359" y="1669"/>
              <a:ext cx="3493" cy="451"/>
            </a:xfrm>
            <a:custGeom>
              <a:avLst/>
              <a:gdLst>
                <a:gd name="T0" fmla="*/ 3484 w 3484"/>
                <a:gd name="T1" fmla="*/ 377 h 396"/>
                <a:gd name="T2" fmla="*/ 1829 w 3484"/>
                <a:gd name="T3" fmla="*/ 3 h 396"/>
                <a:gd name="T4" fmla="*/ 0 w 3484"/>
                <a:gd name="T5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4" h="396">
                  <a:moveTo>
                    <a:pt x="3484" y="377"/>
                  </a:moveTo>
                  <a:cubicBezTo>
                    <a:pt x="2947" y="188"/>
                    <a:pt x="2410" y="0"/>
                    <a:pt x="1829" y="3"/>
                  </a:cubicBezTo>
                  <a:cubicBezTo>
                    <a:pt x="1248" y="6"/>
                    <a:pt x="624" y="201"/>
                    <a:pt x="0" y="39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1362" y="1209"/>
              <a:ext cx="3484" cy="437"/>
              <a:chOff x="1362" y="1209"/>
              <a:chExt cx="3484" cy="437"/>
            </a:xfrm>
          </p:grpSpPr>
          <p:sp>
            <p:nvSpPr>
              <p:cNvPr id="38920" name="Freeform 8"/>
              <p:cNvSpPr>
                <a:spLocks/>
              </p:cNvSpPr>
              <p:nvPr/>
            </p:nvSpPr>
            <p:spPr bwMode="auto">
              <a:xfrm>
                <a:off x="1362" y="1619"/>
                <a:ext cx="3484" cy="27"/>
              </a:xfrm>
              <a:custGeom>
                <a:avLst/>
                <a:gdLst>
                  <a:gd name="T0" fmla="*/ 3484 w 3484"/>
                  <a:gd name="T1" fmla="*/ 377 h 396"/>
                  <a:gd name="T2" fmla="*/ 1829 w 3484"/>
                  <a:gd name="T3" fmla="*/ 3 h 396"/>
                  <a:gd name="T4" fmla="*/ 0 w 3484"/>
                  <a:gd name="T5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4" h="396">
                    <a:moveTo>
                      <a:pt x="3484" y="377"/>
                    </a:moveTo>
                    <a:cubicBezTo>
                      <a:pt x="2947" y="188"/>
                      <a:pt x="2410" y="0"/>
                      <a:pt x="1829" y="3"/>
                    </a:cubicBezTo>
                    <a:cubicBezTo>
                      <a:pt x="1248" y="6"/>
                      <a:pt x="624" y="201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1" name="Text Box 9"/>
              <p:cNvSpPr txBox="1">
                <a:spLocks noChangeArrowheads="1"/>
              </p:cNvSpPr>
              <p:nvPr/>
            </p:nvSpPr>
            <p:spPr bwMode="auto">
              <a:xfrm>
                <a:off x="1563" y="1209"/>
                <a:ext cx="320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b="1">
                    <a:latin typeface="Comic Sans MS" pitchFamily="66" charset="0"/>
                  </a:rPr>
                  <a:t>Application and Socket buffers fetched to L2 $</a:t>
                </a:r>
              </a:p>
            </p:txBody>
          </p:sp>
        </p:grpSp>
      </p:grpSp>
      <p:grpSp>
        <p:nvGrpSpPr>
          <p:cNvPr id="38922" name="Group 10"/>
          <p:cNvGrpSpPr>
            <a:grpSpLocks/>
          </p:cNvGrpSpPr>
          <p:nvPr/>
        </p:nvGrpSpPr>
        <p:grpSpPr bwMode="auto">
          <a:xfrm>
            <a:off x="2143125" y="1900238"/>
            <a:ext cx="5530850" cy="708025"/>
            <a:chOff x="1368" y="1314"/>
            <a:chExt cx="3484" cy="446"/>
          </a:xfrm>
        </p:grpSpPr>
        <p:sp>
          <p:nvSpPr>
            <p:cNvPr id="38923" name="Freeform 11"/>
            <p:cNvSpPr>
              <a:spLocks/>
            </p:cNvSpPr>
            <p:nvPr/>
          </p:nvSpPr>
          <p:spPr bwMode="auto">
            <a:xfrm>
              <a:off x="1368" y="1733"/>
              <a:ext cx="3484" cy="27"/>
            </a:xfrm>
            <a:custGeom>
              <a:avLst/>
              <a:gdLst>
                <a:gd name="T0" fmla="*/ 3484 w 3484"/>
                <a:gd name="T1" fmla="*/ 377 h 396"/>
                <a:gd name="T2" fmla="*/ 1829 w 3484"/>
                <a:gd name="T3" fmla="*/ 3 h 396"/>
                <a:gd name="T4" fmla="*/ 0 w 3484"/>
                <a:gd name="T5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4" h="396">
                  <a:moveTo>
                    <a:pt x="3484" y="377"/>
                  </a:moveTo>
                  <a:cubicBezTo>
                    <a:pt x="2947" y="188"/>
                    <a:pt x="2410" y="0"/>
                    <a:pt x="1829" y="3"/>
                  </a:cubicBezTo>
                  <a:cubicBezTo>
                    <a:pt x="1248" y="6"/>
                    <a:pt x="624" y="201"/>
                    <a:pt x="0" y="39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1560" y="1314"/>
              <a:ext cx="3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Application Buffer written back to memory</a:t>
              </a:r>
            </a:p>
          </p:txBody>
        </p:sp>
      </p:grpSp>
      <p:sp>
        <p:nvSpPr>
          <p:cNvPr id="389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Memory Bus Traffic for TCP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93700" y="2163763"/>
            <a:ext cx="827088" cy="18716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254500" y="5094288"/>
            <a:ext cx="1262063" cy="652462"/>
          </a:xfrm>
          <a:prstGeom prst="rect">
            <a:avLst/>
          </a:prstGeom>
          <a:solidFill>
            <a:srgbClr val="9933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NIC</a:t>
            </a:r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auto">
          <a:xfrm>
            <a:off x="2287588" y="2625725"/>
            <a:ext cx="1771650" cy="942975"/>
          </a:xfrm>
          <a:prstGeom prst="leftRightArrow">
            <a:avLst>
              <a:gd name="adj1" fmla="val 50000"/>
              <a:gd name="adj2" fmla="val 37576"/>
            </a:avLst>
          </a:prstGeom>
          <a:solidFill>
            <a:srgbClr val="FFCC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FSB</a:t>
            </a:r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auto">
          <a:xfrm>
            <a:off x="5768975" y="2620963"/>
            <a:ext cx="1771650" cy="942975"/>
          </a:xfrm>
          <a:prstGeom prst="leftRightArrow">
            <a:avLst>
              <a:gd name="adj1" fmla="val 50000"/>
              <a:gd name="adj2" fmla="val 37576"/>
            </a:avLst>
          </a:prstGeom>
          <a:solidFill>
            <a:srgbClr val="FFCC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Memory Bus</a:t>
            </a:r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4413250" y="3659188"/>
            <a:ext cx="985838" cy="1408112"/>
          </a:xfrm>
          <a:prstGeom prst="upDownArrow">
            <a:avLst>
              <a:gd name="adj1" fmla="val 50000"/>
              <a:gd name="adj2" fmla="val 285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I/O Bus</a:t>
            </a:r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403225" y="4733925"/>
            <a:ext cx="8596313" cy="1362075"/>
            <a:chOff x="254" y="2982"/>
            <a:chExt cx="5415" cy="858"/>
          </a:xfrm>
        </p:grpSpPr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254" y="3029"/>
              <a:ext cx="2175" cy="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en-US" sz="1600"/>
                <a:t>Each network byte requires 4 bytes to be transferred on the Memory Bus (unidirectional traffic)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3447" y="2982"/>
              <a:ext cx="2222" cy="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en-US" sz="1600"/>
                <a:t>Assuming 70% memory efficiency, TCP can support at most 4-5Gbps bidirectional on 10Gbps (400MHz/64bit FSB)</a:t>
              </a:r>
            </a:p>
          </p:txBody>
        </p:sp>
      </p:grp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1349375" y="2482850"/>
            <a:ext cx="885825" cy="550863"/>
          </a:xfrm>
          <a:prstGeom prst="ellipse">
            <a:avLst/>
          </a:prstGeom>
          <a:solidFill>
            <a:srgbClr val="99CC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omic Sans MS" pitchFamily="66" charset="0"/>
              </a:rPr>
              <a:t>Appln.</a:t>
            </a:r>
          </a:p>
          <a:p>
            <a:pPr algn="ctr" eaLnBrk="0" hangingPunct="0"/>
            <a:r>
              <a:rPr lang="en-US" sz="1200" b="1">
                <a:latin typeface="Comic Sans MS" pitchFamily="66" charset="0"/>
              </a:rPr>
              <a:t>Buffer</a:t>
            </a:r>
          </a:p>
        </p:txBody>
      </p:sp>
      <p:sp>
        <p:nvSpPr>
          <p:cNvPr id="38935" name="Oval 23"/>
          <p:cNvSpPr>
            <a:spLocks noChangeArrowheads="1"/>
          </p:cNvSpPr>
          <p:nvPr/>
        </p:nvSpPr>
        <p:spPr bwMode="auto">
          <a:xfrm>
            <a:off x="1344613" y="3249613"/>
            <a:ext cx="885825" cy="550862"/>
          </a:xfrm>
          <a:prstGeom prst="ellipse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omic Sans MS" pitchFamily="66" charset="0"/>
              </a:rPr>
              <a:t>Socket</a:t>
            </a:r>
          </a:p>
          <a:p>
            <a:pPr algn="ctr" eaLnBrk="0" hangingPunct="0"/>
            <a:r>
              <a:rPr lang="en-US" sz="1200" b="1">
                <a:latin typeface="Comic Sans MS" pitchFamily="66" charset="0"/>
              </a:rPr>
              <a:t>Buffer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1335088" y="1841500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Comic Sans MS" pitchFamily="66" charset="0"/>
              </a:rPr>
              <a:t>L2 $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7556500" y="1835150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Comic Sans MS" pitchFamily="66" charset="0"/>
              </a:rPr>
              <a:t>Memory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7645400" y="2478088"/>
            <a:ext cx="885825" cy="550862"/>
          </a:xfrm>
          <a:prstGeom prst="ellipse">
            <a:avLst/>
          </a:prstGeom>
          <a:solidFill>
            <a:srgbClr val="99CC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omic Sans MS" pitchFamily="66" charset="0"/>
              </a:rPr>
              <a:t>Appln.</a:t>
            </a:r>
          </a:p>
          <a:p>
            <a:pPr algn="ctr" eaLnBrk="0" hangingPunct="0"/>
            <a:r>
              <a:rPr lang="en-US" sz="1200" b="1">
                <a:latin typeface="Comic Sans MS" pitchFamily="66" charset="0"/>
              </a:rPr>
              <a:t>Buffer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7640638" y="3244850"/>
            <a:ext cx="885825" cy="550863"/>
          </a:xfrm>
          <a:prstGeom prst="ellipse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Comic Sans MS" pitchFamily="66" charset="0"/>
              </a:rPr>
              <a:t>Socket</a:t>
            </a:r>
          </a:p>
          <a:p>
            <a:pPr algn="ctr" eaLnBrk="0" hangingPunct="0"/>
            <a:r>
              <a:rPr lang="en-US" sz="1200" b="1">
                <a:latin typeface="Comic Sans MS" pitchFamily="66" charset="0"/>
              </a:rPr>
              <a:t>Buffer</a:t>
            </a:r>
          </a:p>
        </p:txBody>
      </p: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4773613" y="3236913"/>
            <a:ext cx="2889250" cy="1816100"/>
            <a:chOff x="3007" y="2039"/>
            <a:chExt cx="1820" cy="1144"/>
          </a:xfrm>
        </p:grpSpPr>
        <p:sp>
          <p:nvSpPr>
            <p:cNvPr id="38941" name="Freeform 29"/>
            <p:cNvSpPr>
              <a:spLocks/>
            </p:cNvSpPr>
            <p:nvPr/>
          </p:nvSpPr>
          <p:spPr bwMode="auto">
            <a:xfrm>
              <a:off x="3007" y="2039"/>
              <a:ext cx="1820" cy="1144"/>
            </a:xfrm>
            <a:custGeom>
              <a:avLst/>
              <a:gdLst>
                <a:gd name="T0" fmla="*/ 182 w 1444"/>
                <a:gd name="T1" fmla="*/ 1088 h 1088"/>
                <a:gd name="T2" fmla="*/ 210 w 1444"/>
                <a:gd name="T3" fmla="*/ 155 h 1088"/>
                <a:gd name="T4" fmla="*/ 1444 w 1444"/>
                <a:gd name="T5" fmla="*/ 155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" h="1088">
                  <a:moveTo>
                    <a:pt x="182" y="1088"/>
                  </a:moveTo>
                  <a:cubicBezTo>
                    <a:pt x="91" y="699"/>
                    <a:pt x="0" y="310"/>
                    <a:pt x="210" y="155"/>
                  </a:cubicBezTo>
                  <a:cubicBezTo>
                    <a:pt x="420" y="0"/>
                    <a:pt x="932" y="77"/>
                    <a:pt x="1444" y="15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3466" y="2197"/>
              <a:ext cx="1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Data DMA</a:t>
              </a:r>
            </a:p>
          </p:txBody>
        </p:sp>
      </p:grpSp>
      <p:grpSp>
        <p:nvGrpSpPr>
          <p:cNvPr id="38943" name="Group 31"/>
          <p:cNvGrpSpPr>
            <a:grpSpLocks/>
          </p:cNvGrpSpPr>
          <p:nvPr/>
        </p:nvGrpSpPr>
        <p:grpSpPr bwMode="auto">
          <a:xfrm>
            <a:off x="2230438" y="2759075"/>
            <a:ext cx="1371600" cy="1079500"/>
            <a:chOff x="1405" y="1738"/>
            <a:chExt cx="864" cy="680"/>
          </a:xfrm>
        </p:grpSpPr>
        <p:cxnSp>
          <p:nvCxnSpPr>
            <p:cNvPr id="38944" name="AutoShape 32"/>
            <p:cNvCxnSpPr>
              <a:cxnSpLocks noChangeShapeType="1"/>
              <a:stCxn id="38935" idx="6"/>
              <a:endCxn id="38934" idx="6"/>
            </p:cNvCxnSpPr>
            <p:nvPr/>
          </p:nvCxnSpPr>
          <p:spPr bwMode="auto">
            <a:xfrm flipV="1">
              <a:off x="1405" y="1738"/>
              <a:ext cx="3" cy="483"/>
            </a:xfrm>
            <a:prstGeom prst="curvedConnector3">
              <a:avLst>
                <a:gd name="adj1" fmla="val 6133333"/>
              </a:avLst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5" name="Text Box 33"/>
            <p:cNvSpPr txBox="1">
              <a:spLocks noChangeArrowheads="1"/>
            </p:cNvSpPr>
            <p:nvPr/>
          </p:nvSpPr>
          <p:spPr bwMode="auto">
            <a:xfrm>
              <a:off x="1418" y="2187"/>
              <a:ext cx="8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Data Copy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Network to Memory Traffic Ratio</a:t>
            </a:r>
          </a:p>
        </p:txBody>
      </p:sp>
      <p:graphicFrame>
        <p:nvGraphicFramePr>
          <p:cNvPr id="39974" name="Group 38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2211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 Buffer Fits in Cache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 Buffer Doesn’t fit in Cache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(Worst Case)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Transmit (Best Case)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(Worst Case)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Receive (Best Case)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04800" y="5638800"/>
            <a:ext cx="8382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This table shows the minimum memory traffic associated with network data</a:t>
            </a:r>
          </a:p>
          <a:p>
            <a:pPr algn="ctr">
              <a:spcBef>
                <a:spcPct val="50000"/>
              </a:spcBef>
            </a:pPr>
            <a:r>
              <a:rPr lang="en-US" sz="1400"/>
              <a:t>In reality socket buffer cache misses, control messages and noise traffic may cause these to be higher</a:t>
            </a:r>
          </a:p>
          <a:p>
            <a:pPr algn="ctr">
              <a:spcBef>
                <a:spcPct val="50000"/>
              </a:spcBef>
            </a:pPr>
            <a:r>
              <a:rPr lang="en-US" sz="1400" b="1" i="1">
                <a:solidFill>
                  <a:srgbClr val="FF0000"/>
                </a:solidFill>
              </a:rPr>
              <a:t>Details of other cases present in the paper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TCP/IP Control Path and Memory Traffic</a:t>
            </a:r>
          </a:p>
          <a:p>
            <a:pPr>
              <a:lnSpc>
                <a:spcPct val="140000"/>
              </a:lnSpc>
            </a:pPr>
            <a:r>
              <a:rPr lang="en-US" sz="2600" b="1">
                <a:solidFill>
                  <a:srgbClr val="FF0000"/>
                </a:solidFill>
              </a:rPr>
              <a:t>10-Gigabit network performance for TCP/IP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10-Gigabit network performance for RDMA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Memory Traffic Analysis for 10-Gigabit networks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Experimental Test-bed (10-Gig Ethernet)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/>
              <a:t>Two Dell2600 Xeon 2.4GHz 2-way SMP node</a:t>
            </a:r>
          </a:p>
          <a:p>
            <a:pPr>
              <a:lnSpc>
                <a:spcPct val="120000"/>
              </a:lnSpc>
            </a:pPr>
            <a:r>
              <a:rPr lang="en-US" sz="2200"/>
              <a:t>1GB main memory (333MHz, DDR)</a:t>
            </a:r>
          </a:p>
          <a:p>
            <a:pPr>
              <a:lnSpc>
                <a:spcPct val="120000"/>
              </a:lnSpc>
            </a:pPr>
            <a:r>
              <a:rPr lang="en-US" sz="2200"/>
              <a:t>Intel E7501 Chipset</a:t>
            </a:r>
          </a:p>
          <a:p>
            <a:pPr>
              <a:lnSpc>
                <a:spcPct val="120000"/>
              </a:lnSpc>
            </a:pPr>
            <a:r>
              <a:rPr lang="en-US" sz="2200"/>
              <a:t>32K L1, 512K L2, 400MHz/64bit FSB</a:t>
            </a:r>
          </a:p>
          <a:p>
            <a:pPr>
              <a:lnSpc>
                <a:spcPct val="120000"/>
              </a:lnSpc>
            </a:pPr>
            <a:r>
              <a:rPr lang="en-US" sz="2200"/>
              <a:t>PCI-X 133MHz/64bit I/O bus</a:t>
            </a:r>
          </a:p>
          <a:p>
            <a:pPr>
              <a:lnSpc>
                <a:spcPct val="120000"/>
              </a:lnSpc>
            </a:pPr>
            <a:r>
              <a:rPr lang="en-US" sz="2200"/>
              <a:t>Intel 10GbE/Pro 10-Gigabit Ethernet adapters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000"/>
          </a:p>
          <a:p>
            <a:pPr>
              <a:lnSpc>
                <a:spcPct val="120000"/>
              </a:lnSpc>
            </a:pPr>
            <a:r>
              <a:rPr lang="en-US" sz="2200"/>
              <a:t>8 P4 2.0 GHz nodes (IBM xSeries 305; 8673-12X)</a:t>
            </a:r>
          </a:p>
          <a:p>
            <a:pPr>
              <a:lnSpc>
                <a:spcPct val="120000"/>
              </a:lnSpc>
            </a:pPr>
            <a:r>
              <a:rPr lang="en-US" sz="2200"/>
              <a:t>Intel Pro/1000 MT Server Gig-E adapters</a:t>
            </a:r>
          </a:p>
          <a:p>
            <a:pPr>
              <a:lnSpc>
                <a:spcPct val="120000"/>
              </a:lnSpc>
            </a:pPr>
            <a:r>
              <a:rPr lang="en-US" sz="2200"/>
              <a:t>256K main memory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10-Gigabit Ethernet: Latency and Bandwidth</a:t>
            </a:r>
          </a:p>
        </p:txBody>
      </p:sp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1524000"/>
          <a:ext cx="4191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Chart" r:id="rId3" imgW="5905500" imgH="3962400" progId="Excel.Chart.8">
                  <p:embed/>
                </p:oleObj>
              </mc:Choice>
              <mc:Fallback>
                <p:oleObj name="Chart" r:id="rId3" imgW="5905500" imgH="3962400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4191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524000"/>
          <a:ext cx="4191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Chart" r:id="rId5" imgW="5905500" imgH="3962400" progId="Excel.Chart.8">
                  <p:embed/>
                </p:oleObj>
              </mc:Choice>
              <mc:Fallback>
                <p:oleObj name="Chart" r:id="rId5" imgW="5905500" imgH="3962400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4191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143000" y="5181600"/>
            <a:ext cx="75438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TCP/IP achieves a latency of 37us (Win Server 2003) – 20us on Linux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1400"/>
              <a:t> About 50% CPU utilization on both platforms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Peak Throughput of about 2500Mbps; 80-100% CPU Utilization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Application buffer is always in Cache 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z="3600" b="0"/>
              <a:t>TCP Stack Pareto Analysis (64 byte)</a:t>
            </a:r>
          </a:p>
        </p:txBody>
      </p:sp>
      <p:graphicFrame>
        <p:nvGraphicFramePr>
          <p:cNvPr id="5734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1184275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Chart" r:id="rId3" imgW="3695835" imgH="4686424" progId="MSGraph.Chart.8">
                  <p:embed followColorScheme="full"/>
                </p:oleObj>
              </mc:Choice>
              <mc:Fallback>
                <p:oleObj name="Chart" r:id="rId3" imgW="3695835" imgH="468642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4275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37075" y="1149350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Chart" r:id="rId5" imgW="3695700" imgH="4686300" progId="MSGraph.Chart.8">
                  <p:embed followColorScheme="full"/>
                </p:oleObj>
              </mc:Choice>
              <mc:Fallback>
                <p:oleObj name="Chart" r:id="rId5" imgW="3695700" imgH="46863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1149350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600200" y="11430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Sender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638800" y="11430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Receiver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660525" y="6056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b="1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676400" y="6019800"/>
            <a:ext cx="655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Kernel, Kernel Libraries and TCP/IP contribute to the Offloadable TCP/IP 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z="3600" b="0"/>
              <a:t>TCP Stack Pareto Analysis (16K byte)</a:t>
            </a:r>
          </a:p>
        </p:txBody>
      </p:sp>
      <p:graphicFrame>
        <p:nvGraphicFramePr>
          <p:cNvPr id="5837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1295400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Chart" r:id="rId3" imgW="3695835" imgH="4686424" progId="MSGraph.Chart.8">
                  <p:embed followColorScheme="full"/>
                </p:oleObj>
              </mc:Choice>
              <mc:Fallback>
                <p:oleObj name="Chart" r:id="rId3" imgW="3695835" imgH="468642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260475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Chart" r:id="rId5" imgW="3695700" imgH="4686300" progId="MSGraph.Chart.8">
                  <p:embed followColorScheme="full"/>
                </p:oleObj>
              </mc:Choice>
              <mc:Fallback>
                <p:oleObj name="Chart" r:id="rId5" imgW="3695700" imgH="46863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60475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600200" y="118745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Sender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562600" y="1219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Receiver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981200" y="6019800"/>
            <a:ext cx="6477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TCP and other protocol overhead takes up most of the CPU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Offload is beneficial when buffers fit into cache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z="3600" b="0"/>
              <a:t>TCP Stack Pareto Analysis (16K byte)</a:t>
            </a:r>
          </a:p>
        </p:txBody>
      </p:sp>
      <p:graphicFrame>
        <p:nvGraphicFramePr>
          <p:cNvPr id="727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1295400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Chart" r:id="rId3" imgW="3695835" imgH="4686424" progId="MSGraph.Chart.8">
                  <p:embed followColorScheme="full"/>
                </p:oleObj>
              </mc:Choice>
              <mc:Fallback>
                <p:oleObj name="Chart" r:id="rId3" imgW="3695835" imgH="468642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260475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Chart" r:id="rId5" imgW="3695835" imgH="4686424" progId="MSGraph.Chart.8">
                  <p:embed followColorScheme="full"/>
                </p:oleObj>
              </mc:Choice>
              <mc:Fallback>
                <p:oleObj name="Chart" r:id="rId5" imgW="3695835" imgH="468642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60475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600200" y="118745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Sender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562600" y="1219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Receiver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981200" y="6019800"/>
            <a:ext cx="6477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TCP and other protocol overhead takes up most of the CPU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Offload is beneficial when buffers fit into cache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z="3600" b="0"/>
              <a:t>Throughput (Fan-in/Fan-out)</a:t>
            </a:r>
          </a:p>
        </p:txBody>
      </p:sp>
      <p:graphicFrame>
        <p:nvGraphicFramePr>
          <p:cNvPr id="5325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600" y="1184275"/>
          <a:ext cx="43434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Chart" r:id="rId3" imgW="3695700" imgH="4686300" progId="MSGraph.Chart.8">
                  <p:embed followColorScheme="full"/>
                </p:oleObj>
              </mc:Choice>
              <mc:Fallback>
                <p:oleObj name="Chart" r:id="rId3" imgW="3695700" imgH="46863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84275"/>
                        <a:ext cx="434340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1149350"/>
          <a:ext cx="43434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Chart" r:id="rId5" imgW="3695700" imgH="4686300" progId="MSGraph.Chart.8">
                  <p:embed followColorScheme="full"/>
                </p:oleObj>
              </mc:Choice>
              <mc:Fallback>
                <p:oleObj name="Chart" r:id="rId5" imgW="3695700" imgH="46863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9350"/>
                        <a:ext cx="434340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1219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/>
              <a:t>SB = 128K; MTU=9K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09600" y="6096000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Peak throughput of 3500Mbps for Fan-In and 4200Mbps for Fan-out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Introduction and Motivation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Advent of High Performance Networks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Ex: InfiniBand, 10-Gigabit Ethernet, Myrinet, etc.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High Performance Protocols: VAPI / IBAL, GM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Good to build new applications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Not so beneficial for existing applications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Built around portability: Should run on all platforms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TCP/IP based sockets: A popular choice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Several </a:t>
            </a:r>
            <a:r>
              <a:rPr lang="en-US" sz="1600" b="1" i="1">
                <a:solidFill>
                  <a:srgbClr val="FF0000"/>
                </a:solidFill>
              </a:rPr>
              <a:t>GENERIC</a:t>
            </a:r>
            <a:r>
              <a:rPr lang="en-US" sz="1600"/>
              <a:t> optimizations proposed and implemented for TCP/IP</a:t>
            </a:r>
          </a:p>
          <a:p>
            <a:pPr lvl="3">
              <a:lnSpc>
                <a:spcPct val="140000"/>
              </a:lnSpc>
            </a:pPr>
            <a:r>
              <a:rPr lang="en-US" sz="1600"/>
              <a:t>Jacobson Optimization: Integrated Checksum-Copy [Jacob89]</a:t>
            </a:r>
          </a:p>
          <a:p>
            <a:pPr lvl="3">
              <a:lnSpc>
                <a:spcPct val="140000"/>
              </a:lnSpc>
            </a:pPr>
            <a:r>
              <a:rPr lang="en-US" sz="1600"/>
              <a:t>Header Prediction for Single Stream data transfer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5867400"/>
            <a:ext cx="822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00CC00"/>
                </a:solidFill>
              </a:rPr>
              <a:t>[Jacob89]: “An analysis of TCP Processing Overhead”, D. Clark, V. Jacobson, J. Romkey and H. Salwen. IEEE Communications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Bi-Directional Throughput</a:t>
            </a:r>
          </a:p>
        </p:txBody>
      </p:sp>
      <p:graphicFrame>
        <p:nvGraphicFramePr>
          <p:cNvPr id="553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90538" y="1219200"/>
          <a:ext cx="816292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Chart" r:id="rId3" imgW="7781959" imgH="4314704" progId="MSGraph.Chart.8">
                  <p:embed followColorScheme="full"/>
                </p:oleObj>
              </mc:Choice>
              <mc:Fallback>
                <p:oleObj name="Chart" r:id="rId3" imgW="7781959" imgH="431470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219200"/>
                        <a:ext cx="8162925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981200" y="5715000"/>
            <a:ext cx="678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/>
              <a:t> Not the traditional Bi-directional Bandwidth test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/>
              <a:t> Fan-in with half the nodes and Fan-out with the other half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TCP/IP Control Path and Memory Traffic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10-Gigabit network performance for TCP/IP</a:t>
            </a:r>
          </a:p>
          <a:p>
            <a:pPr>
              <a:lnSpc>
                <a:spcPct val="140000"/>
              </a:lnSpc>
            </a:pPr>
            <a:r>
              <a:rPr lang="en-US" sz="2600" b="1">
                <a:solidFill>
                  <a:srgbClr val="FF0000"/>
                </a:solidFill>
              </a:rPr>
              <a:t>10-Gigabit network performance for RDMA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Memory Traffic Analysis for 10-Gigabit networks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Experimental Test-bed (InfiniBand)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200"/>
              <a:t>8 SuperMicro SUPER P4DL6 nodes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Xeon 2.4GHz 2-way SMP nodes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512MB main memory (DDR)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PCI-X 133MHZ/64bit I/O bus</a:t>
            </a:r>
          </a:p>
          <a:p>
            <a:pPr>
              <a:lnSpc>
                <a:spcPct val="120000"/>
              </a:lnSpc>
            </a:pPr>
            <a:r>
              <a:rPr lang="en-US" sz="2200"/>
              <a:t>Mellanox InfiniHost MT23108 DualPort 4x HCA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InfiniHost SDK version 0.2.0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HCA firmware version 1.17</a:t>
            </a:r>
          </a:p>
          <a:p>
            <a:pPr>
              <a:lnSpc>
                <a:spcPct val="120000"/>
              </a:lnSpc>
            </a:pPr>
            <a:r>
              <a:rPr lang="en-US" sz="2200"/>
              <a:t>Mellanox InfiniScale MT43132 8-port switch (4x)</a:t>
            </a:r>
          </a:p>
          <a:p>
            <a:pPr>
              <a:lnSpc>
                <a:spcPct val="120000"/>
              </a:lnSpc>
            </a:pPr>
            <a:r>
              <a:rPr lang="en-US" sz="2200"/>
              <a:t>Linux kernel version 2.4.7-10smp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InfiniBand RDMA: Latency and Bandwidth</a:t>
            </a:r>
          </a:p>
        </p:txBody>
      </p:sp>
      <p:graphicFrame>
        <p:nvGraphicFramePr>
          <p:cNvPr id="6554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228725"/>
          <a:ext cx="4038600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Chart" r:id="rId3" imgW="3867173" imgH="4314704" progId="MSGraph.Chart.8">
                  <p:embed followColorScheme="full"/>
                </p:oleObj>
              </mc:Choice>
              <mc:Fallback>
                <p:oleObj name="Chart" r:id="rId3" imgW="3867173" imgH="431470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28725"/>
                        <a:ext cx="4038600" cy="450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228725"/>
          <a:ext cx="4038600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Chart" r:id="rId5" imgW="3867173" imgH="4314704" progId="MSGraph.Chart.8">
                  <p:embed followColorScheme="full"/>
                </p:oleObj>
              </mc:Choice>
              <mc:Fallback>
                <p:oleObj name="Chart" r:id="rId5" imgW="3867173" imgH="4314704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28725"/>
                        <a:ext cx="4038600" cy="450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838200" y="5715000"/>
            <a:ext cx="8153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Performance improvement due to hardware support and zero-copy data transfer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Near zero CPU Utilization at the data sink for large messages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Performance limited by PCI-X I/O bus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TCP/IP Control Path and Memory Traffic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10-Gigabit network performance for TCP/IP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10-Gigabit network performance for RDMA</a:t>
            </a:r>
          </a:p>
          <a:p>
            <a:pPr>
              <a:lnSpc>
                <a:spcPct val="140000"/>
              </a:lnSpc>
            </a:pPr>
            <a:r>
              <a:rPr lang="en-US" sz="2600" b="1">
                <a:solidFill>
                  <a:srgbClr val="FF0000"/>
                </a:solidFill>
              </a:rPr>
              <a:t>Memory Traffic Analysis for 10-Gigabit networks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z="3600" b="0"/>
              <a:t>Throughput test: Memory Traffic</a:t>
            </a: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495800" y="1141413"/>
          <a:ext cx="403860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Chart" r:id="rId3" imgW="3695700" imgH="4686300" progId="MSGraph.Chart.8">
                  <p:embed followColorScheme="full"/>
                </p:oleObj>
              </mc:Choice>
              <mc:Fallback>
                <p:oleObj name="Chart" r:id="rId3" imgW="3695700" imgH="46863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1413"/>
                        <a:ext cx="4038600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1128713"/>
          <a:ext cx="3692525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Chart" r:id="rId5" imgW="3695700" imgH="4686300" progId="MSGraph.Chart.8">
                  <p:embed followColorScheme="full"/>
                </p:oleObj>
              </mc:Choice>
              <mc:Fallback>
                <p:oleObj name="Chart" r:id="rId5" imgW="3695700" imgH="46863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28713"/>
                        <a:ext cx="3692525" cy="468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239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Sockets can force up to 4 times more memory traffic compared to the network traffic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RDMA allows has a ratio of 1 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Multi-Stream Tests: Memory Traffic</a:t>
            </a:r>
          </a:p>
        </p:txBody>
      </p:sp>
      <p:graphicFrame>
        <p:nvGraphicFramePr>
          <p:cNvPr id="634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90538" y="1219200"/>
          <a:ext cx="816292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Chart" r:id="rId3" imgW="7781959" imgH="4314704" progId="MSGraph.Chart.8">
                  <p:embed followColorScheme="full"/>
                </p:oleObj>
              </mc:Choice>
              <mc:Fallback>
                <p:oleObj name="Chart" r:id="rId3" imgW="7781959" imgH="431470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219200"/>
                        <a:ext cx="8162925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524000" y="5867400"/>
            <a:ext cx="7086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/>
              <a:t> Memory Traffic is significantly higher than the network traffic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/>
              <a:t> Comes to within 5% of the practically attainable peak memory bandwidth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TCP/IP Control Path and Memory Traffic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10-Gigabit network performance for TCP/IP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10-Gigabit network performance for RDMA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Memory Traffic Analysis for 10-Gigabit networks</a:t>
            </a:r>
          </a:p>
          <a:p>
            <a:pPr>
              <a:lnSpc>
                <a:spcPct val="140000"/>
              </a:lnSpc>
            </a:pPr>
            <a:r>
              <a:rPr lang="en-US" sz="2600" b="1">
                <a:solidFill>
                  <a:srgbClr val="FF0000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Conclusions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TCP/IP performance on High Performance Networks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High Performance Sockets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TCP Offload Engines</a:t>
            </a:r>
          </a:p>
          <a:p>
            <a:pPr>
              <a:lnSpc>
                <a:spcPct val="140000"/>
              </a:lnSpc>
            </a:pPr>
            <a:r>
              <a:rPr lang="en-US" sz="2200"/>
              <a:t>10-Gigabit Networks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 new dimension of complexity – </a:t>
            </a:r>
            <a:r>
              <a:rPr lang="en-US" sz="1800" i="1"/>
              <a:t>Memory Traffic</a:t>
            </a:r>
          </a:p>
          <a:p>
            <a:pPr>
              <a:lnSpc>
                <a:spcPct val="140000"/>
              </a:lnSpc>
            </a:pPr>
            <a:r>
              <a:rPr lang="en-US" sz="2200"/>
              <a:t>Sockets API can require significant memory traffic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Up to 4 times more than the network traffic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Allows saturation on less than 35% of the network bandwidth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Shows potential benefits of providing RDMA over IP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Significant benefits in performance, CPU and memory traffic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Future Work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200"/>
              <a:t>Memory Traffic Analysis for 64-bit systems</a:t>
            </a:r>
          </a:p>
          <a:p>
            <a:pPr>
              <a:lnSpc>
                <a:spcPct val="160000"/>
              </a:lnSpc>
            </a:pPr>
            <a:r>
              <a:rPr lang="en-US" sz="2200"/>
              <a:t>Potential of the L3-Cache available in some systems</a:t>
            </a:r>
          </a:p>
          <a:p>
            <a:pPr>
              <a:lnSpc>
                <a:spcPct val="160000"/>
              </a:lnSpc>
            </a:pPr>
            <a:r>
              <a:rPr lang="en-US" sz="2200"/>
              <a:t>Evaluation of various applications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Transactional (SpecWeb)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Streaming (Multimedia Services)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Generic Optimizations Insufficient!</a:t>
            </a: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5800" y="12192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Chart" r:id="rId3" imgW="7772400" imgH="4114800" progId="MSGraph.Chart.8">
                  <p:embed followColorScheme="full"/>
                </p:oleObj>
              </mc:Choice>
              <mc:Fallback>
                <p:oleObj name="Chart" r:id="rId3" imgW="7772400" imgH="41148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772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246938" y="2057400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Comic Sans MS" pitchFamily="66" charset="0"/>
              </a:rPr>
              <a:t>10GigE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437313" y="3886200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Comic Sans MS" pitchFamily="66" charset="0"/>
              </a:rPr>
              <a:t>1GigE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600200" y="5599113"/>
            <a:ext cx="6172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Processor Speed DOES NOT scale with Network Speeds</a:t>
            </a:r>
          </a:p>
          <a:p>
            <a:pPr algn="l" ea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Protocol processing too expensive for current day systems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057400" y="5181600"/>
            <a:ext cx="548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http://www.intel.com/research/silicon/mooreslaw.htm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95400" y="3048000"/>
            <a:ext cx="6096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For more information, please visit the</a:t>
            </a:r>
          </a:p>
          <a:p>
            <a:pPr algn="ctr"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hlinkClick r:id="rId3"/>
              </a:rPr>
              <a:t>http://nowlab.cis.ohio-state.edu</a:t>
            </a: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Network Based Computing Laboratory,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The Ohio State University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/>
              <a:t>Thank You!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209800" y="3597275"/>
            <a:ext cx="4060825" cy="704850"/>
            <a:chOff x="1223" y="1300"/>
            <a:chExt cx="2558" cy="455"/>
          </a:xfrm>
        </p:grpSpPr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1223" y="1300"/>
              <a:ext cx="1255" cy="45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003300"/>
                  </a:solidFill>
                  <a:latin typeface="Times New Roman" pitchFamily="18" charset="0"/>
                </a:rPr>
                <a:t>NBC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577" y="1364"/>
              <a:ext cx="1204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latin typeface="Times New Roman" pitchFamily="18" charset="0"/>
                </a:rPr>
                <a:t>Home Page</a:t>
              </a:r>
              <a:endParaRPr lang="en-US" sz="24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Network Specific Optimizations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Sockets can utilize some network features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Hardware support for protocol processing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Interrupt Coalescing (can be considered generic)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Checksum Offload (TCP stack has to modified)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Insufficient!</a:t>
            </a:r>
          </a:p>
          <a:p>
            <a:pPr>
              <a:lnSpc>
                <a:spcPct val="140000"/>
              </a:lnSpc>
            </a:pPr>
            <a:r>
              <a:rPr lang="en-US" sz="2200"/>
              <a:t>Network Specific Optimizations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High Performance Sockets [shah99, balaji02]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TCP Offload Engines (TOE)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5334000"/>
            <a:ext cx="82296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00CC00"/>
                </a:solidFill>
              </a:rPr>
              <a:t>[shah99]: “High Performance Sockets and RPC over Virtual Interface (VI) Architecture”, H. Shah, C. Pu, R. S. Madukkarumukumana, In CANPC ‘99</a:t>
            </a:r>
          </a:p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00CC00"/>
                </a:solidFill>
              </a:rPr>
              <a:t>[balaji02]: “Impact of High Performance Sockets on Data Intensive Applications”, P. Balaji, J. Wu, T. Kurc, U. Catalyurek, D. K. Panda, J. Saltz, In HPDC ‘03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Memory Traffic Bottleneck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Offloaded Transport Layers provide some performance gains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Protocol processing is offloaded; lesser host CPU overhead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Better network performance for slower hosts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Quite effective for 1-2 Gigabit networks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Effective for faster (10-Gigabit) networks in some scenarios</a:t>
            </a:r>
          </a:p>
          <a:p>
            <a:pPr>
              <a:lnSpc>
                <a:spcPct val="160000"/>
              </a:lnSpc>
            </a:pPr>
            <a:r>
              <a:rPr lang="en-US" sz="2000"/>
              <a:t>Memory Traffic Constraints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Offloaded Transport Layers rely on the sockets interface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Sockets API forces memory access operations in several scenarios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Transactional protocols such as RPC, File I/O, etc.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For 10-Gigabit networks memory access operations can limit network performance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10-Gigabit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/>
              <a:t>10-Gigabit Ethernet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Recently released as a successor in the Ethernet family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Some adapters support TCP/IP checksum and Segmentation offload</a:t>
            </a:r>
          </a:p>
          <a:p>
            <a:pPr>
              <a:lnSpc>
                <a:spcPct val="130000"/>
              </a:lnSpc>
            </a:pPr>
            <a:r>
              <a:rPr lang="en-US" sz="2000"/>
              <a:t>InfiniBand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Open Industry Standard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Interconnect for connecting compute and I/O nodes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Provides High Performance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Offloaded Transport Layer; Zero-Copy data-transfer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Provides one-sided communication (RDMA, Remote Atomics)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Becoming increasingly popular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An example RDMA capable 10-Gigabit 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Objective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New standards proposed for RDMA over IP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Utilizes an offloaded TCP/IP stack on the network adapter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Supports additional logic for zero-copy data transfer to the application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Compatible with existing Layer 3 and 4 switches</a:t>
            </a:r>
          </a:p>
          <a:p>
            <a:pPr>
              <a:lnSpc>
                <a:spcPct val="140000"/>
              </a:lnSpc>
            </a:pPr>
            <a:r>
              <a:rPr lang="en-US" sz="2200"/>
              <a:t>What’s the impact of an RDMA interface over TCP/IP?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Implications on CPU Utilization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Implications on Memory Traffic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Is it beneficial?</a:t>
            </a:r>
          </a:p>
          <a:p>
            <a:pPr>
              <a:lnSpc>
                <a:spcPct val="140000"/>
              </a:lnSpc>
            </a:pPr>
            <a:r>
              <a:rPr lang="en-US" sz="2000"/>
              <a:t>We analyze these issues using InfiniBand’s RDMA capabilities!</a:t>
            </a:r>
            <a:endParaRPr lang="en-US" sz="21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40000"/>
              </a:lnSpc>
            </a:pPr>
            <a:r>
              <a:rPr lang="en-US" sz="2600" b="1">
                <a:solidFill>
                  <a:srgbClr val="FF0000"/>
                </a:solidFill>
              </a:rPr>
              <a:t>TCP/IP Control Path and Memory Traffic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10-Gigabit network performance for TCP/IP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10-Gigabit network performance for RDMA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Memory Traffic Analysis for 10-Gigabit networks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33CCFF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TCP/IP Control Path (Sender Side)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447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Application</a:t>
            </a:r>
          </a:p>
          <a:p>
            <a:pPr algn="ctr"/>
            <a:r>
              <a:rPr lang="en-US" sz="1200"/>
              <a:t>Buffer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219200" y="23622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124200" y="26670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Socket Buffer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4495800" y="44196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NIC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5943600" y="3276600"/>
            <a:ext cx="914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Driver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219200" y="39624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905000" y="2895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1905000" y="2057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905000" y="208756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write()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905000" y="2667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Checksum and Copy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4267200" y="2895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267200" y="2667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Post TX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1054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 rot="1500000">
            <a:off x="5105400" y="28956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Kick Driver</a:t>
            </a:r>
          </a:p>
        </p:txBody>
      </p:sp>
      <p:sp>
        <p:nvSpPr>
          <p:cNvPr id="28694" name="Freeform 22"/>
          <p:cNvSpPr>
            <a:spLocks/>
          </p:cNvSpPr>
          <p:nvPr/>
        </p:nvSpPr>
        <p:spPr bwMode="auto">
          <a:xfrm rot="626513">
            <a:off x="5181600" y="1905000"/>
            <a:ext cx="609600" cy="1066800"/>
          </a:xfrm>
          <a:custGeom>
            <a:avLst/>
            <a:gdLst>
              <a:gd name="T0" fmla="*/ 0 w 624"/>
              <a:gd name="T1" fmla="*/ 624 h 624"/>
              <a:gd name="T2" fmla="*/ 144 w 624"/>
              <a:gd name="T3" fmla="*/ 336 h 624"/>
              <a:gd name="T4" fmla="*/ 336 w 624"/>
              <a:gd name="T5" fmla="*/ 480 h 624"/>
              <a:gd name="T6" fmla="*/ 624 w 624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24">
                <a:moveTo>
                  <a:pt x="0" y="624"/>
                </a:moveTo>
                <a:cubicBezTo>
                  <a:pt x="44" y="492"/>
                  <a:pt x="88" y="360"/>
                  <a:pt x="144" y="336"/>
                </a:cubicBezTo>
                <a:cubicBezTo>
                  <a:pt x="200" y="312"/>
                  <a:pt x="256" y="536"/>
                  <a:pt x="336" y="480"/>
                </a:cubicBezTo>
                <a:cubicBezTo>
                  <a:pt x="416" y="424"/>
                  <a:pt x="520" y="212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Dot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5867400" y="1981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867400" y="1676400"/>
            <a:ext cx="167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Return to Application</a:t>
            </a:r>
          </a:p>
        </p:txBody>
      </p:sp>
      <p:sp>
        <p:nvSpPr>
          <p:cNvPr id="28697" name="Freeform 25"/>
          <p:cNvSpPr>
            <a:spLocks/>
          </p:cNvSpPr>
          <p:nvPr/>
        </p:nvSpPr>
        <p:spPr bwMode="auto">
          <a:xfrm>
            <a:off x="4940300" y="3263900"/>
            <a:ext cx="1003300" cy="1155700"/>
          </a:xfrm>
          <a:custGeom>
            <a:avLst/>
            <a:gdLst>
              <a:gd name="T0" fmla="*/ 632 w 632"/>
              <a:gd name="T1" fmla="*/ 104 h 728"/>
              <a:gd name="T2" fmla="*/ 104 w 632"/>
              <a:gd name="T3" fmla="*/ 104 h 728"/>
              <a:gd name="T4" fmla="*/ 8 w 632"/>
              <a:gd name="T5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2" h="728">
                <a:moveTo>
                  <a:pt x="632" y="104"/>
                </a:moveTo>
                <a:cubicBezTo>
                  <a:pt x="420" y="52"/>
                  <a:pt x="208" y="0"/>
                  <a:pt x="104" y="104"/>
                </a:cubicBezTo>
                <a:cubicBezTo>
                  <a:pt x="0" y="208"/>
                  <a:pt x="4" y="468"/>
                  <a:pt x="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Freeform 26"/>
          <p:cNvSpPr>
            <a:spLocks/>
          </p:cNvSpPr>
          <p:nvPr/>
        </p:nvSpPr>
        <p:spPr bwMode="auto">
          <a:xfrm rot="626513">
            <a:off x="5257800" y="3429000"/>
            <a:ext cx="609600" cy="1066800"/>
          </a:xfrm>
          <a:custGeom>
            <a:avLst/>
            <a:gdLst>
              <a:gd name="T0" fmla="*/ 0 w 624"/>
              <a:gd name="T1" fmla="*/ 624 h 624"/>
              <a:gd name="T2" fmla="*/ 144 w 624"/>
              <a:gd name="T3" fmla="*/ 336 h 624"/>
              <a:gd name="T4" fmla="*/ 336 w 624"/>
              <a:gd name="T5" fmla="*/ 480 h 624"/>
              <a:gd name="T6" fmla="*/ 624 w 624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24">
                <a:moveTo>
                  <a:pt x="0" y="624"/>
                </a:moveTo>
                <a:cubicBezTo>
                  <a:pt x="44" y="492"/>
                  <a:pt x="88" y="360"/>
                  <a:pt x="144" y="336"/>
                </a:cubicBezTo>
                <a:cubicBezTo>
                  <a:pt x="200" y="312"/>
                  <a:pt x="256" y="536"/>
                  <a:pt x="336" y="480"/>
                </a:cubicBezTo>
                <a:cubicBezTo>
                  <a:pt x="416" y="424"/>
                  <a:pt x="520" y="212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Dot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3733800" y="4648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3733800" y="30480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4191000" y="33829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Post Descriptor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5486400" y="4068763"/>
            <a:ext cx="2057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INTR on transmit success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124200" y="3535363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DMA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609600" y="5257800"/>
            <a:ext cx="80772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Checksum, Copy and DMA are the data touching portions in TCP/IP</a:t>
            </a:r>
          </a:p>
          <a:p>
            <a:pPr algn="l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sz="1600"/>
              <a:t> Offloaded protocol stacks avoid checksum at the host; copy and DMA are still present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5638800" y="4648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638800" y="46021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Packet Leaves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reconf_slides</Template>
  <TotalTime>565</TotalTime>
  <Words>1674</Words>
  <Application>Microsoft Macintosh PowerPoint</Application>
  <PresentationFormat>On-screen Show (4:3)</PresentationFormat>
  <Paragraphs>263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nbc_osu</vt:lpstr>
      <vt:lpstr>Chart</vt:lpstr>
      <vt:lpstr>Sockets vs. RDMA Interface over 10-Gigabit Networks: An In-depth Analysis of the Memory Traffic Bottleneck</vt:lpstr>
      <vt:lpstr>Introduction and Motivation</vt:lpstr>
      <vt:lpstr>Generic Optimizations Insufficient!</vt:lpstr>
      <vt:lpstr>Network Specific Optimizations</vt:lpstr>
      <vt:lpstr>Memory Traffic Bottleneck</vt:lpstr>
      <vt:lpstr>10-Gigabit Networks</vt:lpstr>
      <vt:lpstr>Objective</vt:lpstr>
      <vt:lpstr>Presentation Outline</vt:lpstr>
      <vt:lpstr>TCP/IP Control Path (Sender Side)</vt:lpstr>
      <vt:lpstr>TCP/IP Control Path (Receiver Side)</vt:lpstr>
      <vt:lpstr>Memory Bus Traffic for TCP</vt:lpstr>
      <vt:lpstr>Network to Memory Traffic Ratio</vt:lpstr>
      <vt:lpstr>Presentation Outline</vt:lpstr>
      <vt:lpstr>Experimental Test-bed (10-Gig Ethernet)</vt:lpstr>
      <vt:lpstr>10-Gigabit Ethernet: Latency and Bandwidth</vt:lpstr>
      <vt:lpstr>TCP Stack Pareto Analysis (64 byte)</vt:lpstr>
      <vt:lpstr>TCP Stack Pareto Analysis (16K byte)</vt:lpstr>
      <vt:lpstr>TCP Stack Pareto Analysis (16K byte)</vt:lpstr>
      <vt:lpstr>Throughput (Fan-in/Fan-out)</vt:lpstr>
      <vt:lpstr>Bi-Directional Throughput</vt:lpstr>
      <vt:lpstr>Presentation Outline</vt:lpstr>
      <vt:lpstr>Experimental Test-bed (InfiniBand)</vt:lpstr>
      <vt:lpstr>InfiniBand RDMA: Latency and Bandwidth</vt:lpstr>
      <vt:lpstr>Presentation Outline</vt:lpstr>
      <vt:lpstr>Throughput test: Memory Traffic</vt:lpstr>
      <vt:lpstr>Multi-Stream Tests: Memory Traffic</vt:lpstr>
      <vt:lpstr>Presentation Outline</vt:lpstr>
      <vt:lpstr>Conclusions</vt:lpstr>
      <vt:lpstr>Future Work</vt:lpstr>
      <vt:lpstr>PowerPoint Presentation</vt:lpstr>
      <vt:lpstr>Backup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532</cp:revision>
  <dcterms:created xsi:type="dcterms:W3CDTF">1601-01-01T00:00:00Z</dcterms:created>
  <dcterms:modified xsi:type="dcterms:W3CDTF">2014-07-27T03:50:52Z</dcterms:modified>
</cp:coreProperties>
</file>