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311" r:id="rId5"/>
    <p:sldId id="303" r:id="rId6"/>
    <p:sldId id="283" r:id="rId7"/>
    <p:sldId id="285" r:id="rId8"/>
    <p:sldId id="286" r:id="rId9"/>
    <p:sldId id="309" r:id="rId10"/>
    <p:sldId id="287" r:id="rId11"/>
    <p:sldId id="259" r:id="rId12"/>
    <p:sldId id="261" r:id="rId13"/>
    <p:sldId id="262" r:id="rId14"/>
    <p:sldId id="296" r:id="rId15"/>
    <p:sldId id="266" r:id="rId16"/>
    <p:sldId id="310" r:id="rId17"/>
    <p:sldId id="298" r:id="rId18"/>
    <p:sldId id="305" r:id="rId19"/>
    <p:sldId id="300" r:id="rId20"/>
    <p:sldId id="297" r:id="rId21"/>
    <p:sldId id="313" r:id="rId22"/>
    <p:sldId id="280" r:id="rId23"/>
    <p:sldId id="288" r:id="rId24"/>
    <p:sldId id="289" r:id="rId25"/>
    <p:sldId id="316" r:id="rId26"/>
    <p:sldId id="290" r:id="rId27"/>
    <p:sldId id="317" r:id="rId28"/>
    <p:sldId id="291" r:id="rId29"/>
    <p:sldId id="301" r:id="rId30"/>
    <p:sldId id="292" r:id="rId31"/>
    <p:sldId id="312" r:id="rId32"/>
    <p:sldId id="294" r:id="rId33"/>
    <p:sldId id="275" r:id="rId34"/>
    <p:sldId id="302" r:id="rId35"/>
    <p:sldId id="295" r:id="rId36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5427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600AB8-5AA5-4A3E-A975-D7CCA6E0AE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96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88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EAC388-D8EC-4E84-BE46-DEF5C733E4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735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EDF3FC-059C-4691-A148-32709FC7BBB7}" type="slidenum">
              <a:rPr lang="en-US"/>
              <a:pPr/>
              <a:t>3</a:t>
            </a:fld>
            <a:endParaRPr lang="en-US"/>
          </a:p>
        </p:txBody>
      </p:sp>
      <p:sp>
        <p:nvSpPr>
          <p:cNvPr id="798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Earlier single powerful servers were used. Now clusters are being used for many components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BCDAF5-4E82-4E52-BA88-0CA58B8ED7CA}" type="slidenum">
              <a:rPr lang="en-US"/>
              <a:pPr/>
              <a:t>8</a:t>
            </a:fld>
            <a:endParaRPr lang="en-US"/>
          </a:p>
        </p:txBody>
      </p:sp>
      <p:sp>
        <p:nvSpPr>
          <p:cNvPr id="972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Load increases on back end servers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0731BD-0330-45A8-BB43-5DCFC936DBD7}" type="slidenum">
              <a:rPr lang="en-US"/>
              <a:pPr/>
              <a:t>12</a:t>
            </a:fld>
            <a:endParaRPr lang="en-US"/>
          </a:p>
        </p:txBody>
      </p:sp>
      <p:sp>
        <p:nvSpPr>
          <p:cNvPr id="860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Single logical cache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F8A1E5-CE3E-496C-A188-B25C5D49B9FC}" type="slidenum">
              <a:rPr lang="en-US"/>
              <a:pPr/>
              <a:t>32</a:t>
            </a:fld>
            <a:endParaRPr lang="en-US"/>
          </a:p>
        </p:txBody>
      </p:sp>
      <p:sp>
        <p:nvSpPr>
          <p:cNvPr id="829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One sided communication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A11A0FF-BCB9-4122-9BE9-F3C6B184C0B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018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5215D8-9DA3-4B7D-84E1-A2D3307E30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713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4B6382-F7BE-4EFC-9C73-3DD2FFB2EF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7248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B8D4714-CEF5-48F7-A224-612AFA00FD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196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EB3D71-0D14-4469-8E13-A0AA7FA575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193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615332-6FF3-4082-91C4-B36D6E5F22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72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BF253B-8FBE-4B8E-A22C-7BFFA752EF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534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35E31D-46BC-44A6-8EBD-FD6E5B6E1E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41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41B849-C921-4AC2-8592-5269971E09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000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14D1DB-B34B-453B-810F-38E0415059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938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D24F4E-F11A-4C35-B724-71AB299023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860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3425F9-2A5A-4ACB-9A94-A9B628B774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920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323038B4-34CF-4979-8F12-9ADC9AD411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915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371600"/>
            <a:ext cx="7623175" cy="2438400"/>
          </a:xfrm>
        </p:spPr>
        <p:txBody>
          <a:bodyPr/>
          <a:lstStyle/>
          <a:p>
            <a:r>
              <a:rPr lang="en-US" sz="3800" b="1"/>
              <a:t>Supporting Strong Cache Coherency for Active Caches in Multi-Tier Data-Centers over InfiniBand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962400"/>
            <a:ext cx="7086600" cy="17526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2400"/>
              <a:t>S. Narravula, P. Balaji, K. Vaidyanathan,     </a:t>
            </a:r>
          </a:p>
          <a:p>
            <a:pPr algn="ctr">
              <a:lnSpc>
                <a:spcPct val="90000"/>
              </a:lnSpc>
            </a:pPr>
            <a:r>
              <a:rPr lang="en-US" sz="2400"/>
              <a:t>S. Krishnamoorthy, J. Wu and D. K. Panda</a:t>
            </a:r>
          </a:p>
          <a:p>
            <a:pPr algn="ctr">
              <a:lnSpc>
                <a:spcPct val="90000"/>
              </a:lnSpc>
            </a:pPr>
            <a:endParaRPr lang="en-US" sz="2400"/>
          </a:p>
          <a:p>
            <a:pPr algn="ctr">
              <a:lnSpc>
                <a:spcPct val="90000"/>
              </a:lnSpc>
            </a:pPr>
            <a:r>
              <a:rPr lang="en-US" sz="2400"/>
              <a:t>The Ohio State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Caching 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4724400" cy="4530725"/>
          </a:xfrm>
        </p:spPr>
        <p:txBody>
          <a:bodyPr/>
          <a:lstStyle/>
          <a:p>
            <a:r>
              <a:rPr lang="en-US"/>
              <a:t>Can avoid re-fetching of content </a:t>
            </a:r>
          </a:p>
          <a:p>
            <a:r>
              <a:rPr lang="en-US"/>
              <a:t>Beneficial if requests repeat</a:t>
            </a:r>
          </a:p>
          <a:p>
            <a:r>
              <a:rPr lang="en-US"/>
              <a:t>Static content caching</a:t>
            </a:r>
          </a:p>
          <a:p>
            <a:pPr lvl="1"/>
            <a:r>
              <a:rPr lang="en-US"/>
              <a:t>Well studied in the past</a:t>
            </a:r>
          </a:p>
          <a:p>
            <a:pPr lvl="1"/>
            <a:r>
              <a:rPr lang="en-US"/>
              <a:t>Widely used</a:t>
            </a:r>
          </a:p>
        </p:txBody>
      </p:sp>
      <p:sp>
        <p:nvSpPr>
          <p:cNvPr id="61453" name="AutoShape 13"/>
          <p:cNvSpPr>
            <a:spLocks noChangeArrowheads="1"/>
          </p:cNvSpPr>
          <p:nvPr/>
        </p:nvSpPr>
        <p:spPr bwMode="auto">
          <a:xfrm flipV="1">
            <a:off x="5715000" y="2667000"/>
            <a:ext cx="2057400" cy="2438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4" name="Line 14"/>
          <p:cNvSpPr>
            <a:spLocks noChangeShapeType="1"/>
          </p:cNvSpPr>
          <p:nvPr/>
        </p:nvSpPr>
        <p:spPr bwMode="auto">
          <a:xfrm>
            <a:off x="6019800" y="3276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6248400" y="3810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6" name="Line 16"/>
          <p:cNvSpPr>
            <a:spLocks noChangeShapeType="1"/>
          </p:cNvSpPr>
          <p:nvPr/>
        </p:nvSpPr>
        <p:spPr bwMode="auto">
          <a:xfrm>
            <a:off x="64770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7761288" y="2743200"/>
            <a:ext cx="13827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Front-End </a:t>
            </a:r>
          </a:p>
          <a:p>
            <a:pPr algn="ctr"/>
            <a:r>
              <a:rPr lang="en-US" sz="2000"/>
              <a:t>Tiers</a:t>
            </a:r>
          </a:p>
        </p:txBody>
      </p:sp>
      <p:sp>
        <p:nvSpPr>
          <p:cNvPr id="61458" name="Text Box 18"/>
          <p:cNvSpPr txBox="1">
            <a:spLocks noChangeArrowheads="1"/>
          </p:cNvSpPr>
          <p:nvPr/>
        </p:nvSpPr>
        <p:spPr bwMode="auto">
          <a:xfrm>
            <a:off x="7775575" y="4343400"/>
            <a:ext cx="1355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Back-End </a:t>
            </a:r>
          </a:p>
          <a:p>
            <a:pPr algn="ctr"/>
            <a:r>
              <a:rPr lang="en-US" sz="2000"/>
              <a:t>Tiers</a:t>
            </a:r>
          </a:p>
        </p:txBody>
      </p:sp>
      <p:sp>
        <p:nvSpPr>
          <p:cNvPr id="61459" name="Line 19"/>
          <p:cNvSpPr>
            <a:spLocks noChangeShapeType="1"/>
          </p:cNvSpPr>
          <p:nvPr/>
        </p:nvSpPr>
        <p:spPr bwMode="auto">
          <a:xfrm>
            <a:off x="5334000" y="42672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0" name="Text Box 20"/>
          <p:cNvSpPr txBox="1">
            <a:spLocks noChangeArrowheads="1"/>
          </p:cNvSpPr>
          <p:nvPr/>
        </p:nvSpPr>
        <p:spPr bwMode="auto">
          <a:xfrm>
            <a:off x="4724400" y="3276600"/>
            <a:ext cx="13684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Number of</a:t>
            </a:r>
          </a:p>
          <a:p>
            <a:r>
              <a:rPr lang="en-US" sz="2000"/>
              <a:t>Requests</a:t>
            </a:r>
          </a:p>
          <a:p>
            <a:r>
              <a:rPr lang="en-US" sz="2000"/>
              <a:t>Decrease</a:t>
            </a:r>
          </a:p>
        </p:txBody>
      </p:sp>
      <p:sp>
        <p:nvSpPr>
          <p:cNvPr id="61461" name="Line 21"/>
          <p:cNvSpPr>
            <a:spLocks noChangeShapeType="1"/>
          </p:cNvSpPr>
          <p:nvPr/>
        </p:nvSpPr>
        <p:spPr bwMode="auto">
          <a:xfrm flipV="1">
            <a:off x="5334000" y="26670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Active Caching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864475" cy="2667000"/>
          </a:xfrm>
        </p:spPr>
        <p:txBody>
          <a:bodyPr/>
          <a:lstStyle/>
          <a:p>
            <a:r>
              <a:rPr lang="en-US" sz="2600"/>
              <a:t>Dynamic Data</a:t>
            </a:r>
          </a:p>
          <a:p>
            <a:pPr lvl="1"/>
            <a:r>
              <a:rPr lang="en-US" sz="2000"/>
              <a:t>Stock Quotes, Scores, Personalized Content, etc</a:t>
            </a:r>
          </a:p>
          <a:p>
            <a:r>
              <a:rPr lang="en-US" sz="2600"/>
              <a:t>Simple caching methods not suited</a:t>
            </a:r>
          </a:p>
          <a:p>
            <a:r>
              <a:rPr lang="en-US" sz="2600"/>
              <a:t>Issues</a:t>
            </a:r>
          </a:p>
          <a:p>
            <a:pPr lvl="1"/>
            <a:r>
              <a:rPr lang="en-US" sz="2200"/>
              <a:t>Consistency</a:t>
            </a:r>
          </a:p>
          <a:p>
            <a:pPr lvl="1"/>
            <a:r>
              <a:rPr lang="en-US" sz="2200"/>
              <a:t>Coherency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514600" y="4114800"/>
            <a:ext cx="1752600" cy="1981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ahoma" pitchFamily="34" charset="0"/>
              </a:rPr>
              <a:t>Proxy Node</a:t>
            </a:r>
          </a:p>
          <a:p>
            <a:pPr algn="ctr" eaLnBrk="0" hangingPunct="0"/>
            <a:r>
              <a:rPr lang="en-US" sz="2400">
                <a:latin typeface="Tahoma" pitchFamily="34" charset="0"/>
              </a:rPr>
              <a:t>Cache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181600" y="4114800"/>
            <a:ext cx="1828800" cy="1981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ahoma" pitchFamily="34" charset="0"/>
              </a:rPr>
              <a:t>Back-End</a:t>
            </a:r>
          </a:p>
          <a:p>
            <a:pPr algn="ctr" eaLnBrk="0" hangingPunct="0"/>
            <a:r>
              <a:rPr lang="en-US" sz="2400">
                <a:latin typeface="Tahoma" pitchFamily="34" charset="0"/>
              </a:rPr>
              <a:t>Data</a:t>
            </a:r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4267200" y="5105400"/>
            <a:ext cx="914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5334000" y="5638800"/>
            <a:ext cx="304800" cy="3048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990600" y="5105400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762000" y="4495800"/>
            <a:ext cx="1714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Tahoma" pitchFamily="34" charset="0"/>
              </a:rPr>
              <a:t>User Request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5334000" y="5638800"/>
            <a:ext cx="304800" cy="3048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5334000" y="5638800"/>
            <a:ext cx="3048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990600" y="5486400"/>
            <a:ext cx="1524000" cy="0"/>
          </a:xfrm>
          <a:prstGeom prst="line">
            <a:avLst/>
          </a:prstGeom>
          <a:noFill/>
          <a:ln w="19050">
            <a:solidFill>
              <a:srgbClr val="FF00FF"/>
            </a:solidFill>
            <a:prstDash val="dash"/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 flipH="1">
            <a:off x="5638800" y="5791200"/>
            <a:ext cx="304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7467600" y="5334000"/>
            <a:ext cx="1003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Update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38728E-6 L -0.0783 -0.05318 C -0.09479 -0.0652 -0.11927 -0.07191 -0.14479 -0.07191 C -0.17395 -0.07191 -0.19722 -0.0652 -0.21371 -0.05318 L -0.29166 1.38728E-6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3" y="-36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autoRev="1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autoRev="1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500" autoRev="1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autoRev="1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" grpId="0" animBg="1"/>
      <p:bldP spid="18442" grpId="1" animBg="1"/>
      <p:bldP spid="18443" grpId="0" animBg="1"/>
      <p:bldP spid="18444" grpId="0" animBg="1"/>
      <p:bldP spid="18446" grpId="0" animBg="1"/>
      <p:bldP spid="184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 Consistency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470025"/>
          </a:xfrm>
        </p:spPr>
        <p:txBody>
          <a:bodyPr/>
          <a:lstStyle/>
          <a:p>
            <a:r>
              <a:rPr lang="en-US"/>
              <a:t>Non-decreasing views of system state</a:t>
            </a:r>
          </a:p>
          <a:p>
            <a:r>
              <a:rPr lang="en-US"/>
              <a:t>Updates seen by all or none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895600" y="4800600"/>
            <a:ext cx="1371600" cy="914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2895600" y="3352800"/>
            <a:ext cx="1371600" cy="914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257800" y="4038600"/>
            <a:ext cx="1371600" cy="914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flipH="1">
            <a:off x="4267200" y="4495800"/>
            <a:ext cx="990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 flipH="1" flipV="1">
            <a:off x="4267200" y="3733800"/>
            <a:ext cx="990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5410200" y="4495800"/>
            <a:ext cx="304800" cy="304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5410200" y="4495800"/>
            <a:ext cx="304800" cy="304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5410200" y="4495800"/>
            <a:ext cx="304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Line 22"/>
          <p:cNvSpPr>
            <a:spLocks noChangeShapeType="1"/>
          </p:cNvSpPr>
          <p:nvPr/>
        </p:nvSpPr>
        <p:spPr bwMode="auto">
          <a:xfrm>
            <a:off x="1447800" y="54864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1066800" y="4343400"/>
            <a:ext cx="1831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Tahoma" pitchFamily="34" charset="0"/>
              </a:rPr>
              <a:t>User Requests</a:t>
            </a:r>
          </a:p>
        </p:txBody>
      </p:sp>
      <p:sp>
        <p:nvSpPr>
          <p:cNvPr id="20504" name="Line 24"/>
          <p:cNvSpPr>
            <a:spLocks noChangeShapeType="1"/>
          </p:cNvSpPr>
          <p:nvPr/>
        </p:nvSpPr>
        <p:spPr bwMode="auto">
          <a:xfrm>
            <a:off x="1447800" y="38100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>
            <a:off x="1447800" y="5105400"/>
            <a:ext cx="1371600" cy="0"/>
          </a:xfrm>
          <a:prstGeom prst="line">
            <a:avLst/>
          </a:prstGeom>
          <a:noFill/>
          <a:ln w="28575">
            <a:solidFill>
              <a:srgbClr val="FF00FF"/>
            </a:solidFill>
            <a:prstDash val="dash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2803525" y="2830513"/>
            <a:ext cx="163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Proxy Nodes</a:t>
            </a:r>
          </a:p>
        </p:txBody>
      </p: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5165725" y="3287713"/>
            <a:ext cx="2090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Back-End Nodes</a:t>
            </a:r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 flipH="1">
            <a:off x="5715000" y="4648200"/>
            <a:ext cx="304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7543800" y="4191000"/>
            <a:ext cx="1003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Update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46821E-7 L -0.25833 0.1109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17" y="55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46821E-7 L -0.25833 -0.0887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05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17" y="-44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7" grpId="0" animBg="1"/>
      <p:bldP spid="20501" grpId="0" animBg="1"/>
      <p:bldP spid="20501" grpId="1" animBg="1"/>
      <p:bldP spid="20502" grpId="0" animBg="1"/>
      <p:bldP spid="20504" grpId="0" animBg="1"/>
      <p:bldP spid="20505" grpId="0" animBg="1"/>
      <p:bldP spid="20508" grpId="0" animBg="1"/>
      <p:bldP spid="2050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 Coherency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530725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/>
              <a:t>Refers to the average staleness of the document served from cache</a:t>
            </a:r>
          </a:p>
          <a:p>
            <a:pPr>
              <a:lnSpc>
                <a:spcPct val="115000"/>
              </a:lnSpc>
            </a:pPr>
            <a:r>
              <a:rPr lang="en-US"/>
              <a:t>Two models of coherence</a:t>
            </a:r>
          </a:p>
          <a:p>
            <a:pPr lvl="1">
              <a:lnSpc>
                <a:spcPct val="115000"/>
              </a:lnSpc>
            </a:pPr>
            <a:r>
              <a:rPr lang="en-US"/>
              <a:t>Bounded staleness (Weak Coherency)</a:t>
            </a:r>
          </a:p>
          <a:p>
            <a:pPr lvl="1">
              <a:lnSpc>
                <a:spcPct val="115000"/>
              </a:lnSpc>
            </a:pPr>
            <a:r>
              <a:rPr lang="en-US"/>
              <a:t>Strong or immediate (Strong Coherency)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Strong Cache Coherency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en-US"/>
              <a:t>An absolute necessity for certain kinds of data</a:t>
            </a:r>
          </a:p>
          <a:p>
            <a:pPr lvl="1">
              <a:lnSpc>
                <a:spcPct val="115000"/>
              </a:lnSpc>
            </a:pPr>
            <a:r>
              <a:rPr lang="en-US"/>
              <a:t>Online shopping, Travel ticket availability, Stock Quotes, Online auctions</a:t>
            </a:r>
          </a:p>
          <a:p>
            <a:pPr lvl="1">
              <a:lnSpc>
                <a:spcPct val="115000"/>
              </a:lnSpc>
            </a:pPr>
            <a:r>
              <a:rPr lang="en-US"/>
              <a:t>Example: Online banking</a:t>
            </a:r>
          </a:p>
          <a:p>
            <a:pPr lvl="2">
              <a:lnSpc>
                <a:spcPct val="115000"/>
              </a:lnSpc>
            </a:pPr>
            <a:r>
              <a:rPr lang="en-US"/>
              <a:t>Cannot afford to show different values to different concurrent requests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Caching policies</a:t>
            </a:r>
          </a:p>
        </p:txBody>
      </p:sp>
      <p:graphicFrame>
        <p:nvGraphicFramePr>
          <p:cNvPr id="25636" name="Group 36"/>
          <p:cNvGraphicFramePr>
            <a:graphicFrameLocks noGrp="1"/>
          </p:cNvGraphicFramePr>
          <p:nvPr>
            <p:ph idx="1"/>
          </p:nvPr>
        </p:nvGraphicFramePr>
        <p:xfrm>
          <a:off x="685800" y="1143000"/>
          <a:ext cx="7848600" cy="4438650"/>
        </p:xfrm>
        <a:graphic>
          <a:graphicData uri="http://schemas.openxmlformats.org/drawingml/2006/table">
            <a:tbl>
              <a:tblPr/>
              <a:tblGrid>
                <a:gridCol w="2616200"/>
                <a:gridCol w="2616200"/>
                <a:gridCol w="2616200"/>
              </a:tblGrid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Consistency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Coherency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Caching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5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5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Client Polling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5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5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Invalidation 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5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5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0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TTL/Adaptive TTL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5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5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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34" name="Rectangle 34"/>
          <p:cNvSpPr>
            <a:spLocks noChangeArrowheads="1"/>
          </p:cNvSpPr>
          <p:nvPr/>
        </p:nvSpPr>
        <p:spPr bwMode="auto">
          <a:xfrm>
            <a:off x="685800" y="1752600"/>
            <a:ext cx="7848600" cy="1828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5" name="Text Box 35"/>
          <p:cNvSpPr txBox="1">
            <a:spLocks noChangeArrowheads="1"/>
          </p:cNvSpPr>
          <p:nvPr/>
        </p:nvSpPr>
        <p:spPr bwMode="auto">
          <a:xfrm>
            <a:off x="762000" y="6216650"/>
            <a:ext cx="77120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*D. Li, P. Cao, and M. Dahlin. WCIP: Web Cache Invalidation Protocol. IETF Internet Draft, November 2000.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Outline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9211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600"/>
              <a:t>Introduction/Motivation</a:t>
            </a:r>
          </a:p>
          <a:p>
            <a:pPr lvl="1">
              <a:lnSpc>
                <a:spcPct val="110000"/>
              </a:lnSpc>
            </a:pPr>
            <a:r>
              <a:rPr lang="en-US" sz="2200"/>
              <a:t>Introduction</a:t>
            </a:r>
          </a:p>
          <a:p>
            <a:pPr lvl="1">
              <a:lnSpc>
                <a:spcPct val="110000"/>
              </a:lnSpc>
            </a:pPr>
            <a:r>
              <a:rPr lang="en-US" sz="2200"/>
              <a:t>Multi-Tier Data-Centers</a:t>
            </a:r>
          </a:p>
          <a:p>
            <a:pPr lvl="1">
              <a:lnSpc>
                <a:spcPct val="110000"/>
              </a:lnSpc>
            </a:pPr>
            <a:r>
              <a:rPr lang="en-US" sz="2200"/>
              <a:t>Active Caches</a:t>
            </a:r>
          </a:p>
          <a:p>
            <a:pPr lvl="1">
              <a:lnSpc>
                <a:spcPct val="110000"/>
              </a:lnSpc>
            </a:pPr>
            <a:r>
              <a:rPr lang="en-US" sz="2200">
                <a:solidFill>
                  <a:srgbClr val="FF3300"/>
                </a:solidFill>
              </a:rPr>
              <a:t>InfiniBand</a:t>
            </a:r>
          </a:p>
          <a:p>
            <a:pPr>
              <a:lnSpc>
                <a:spcPct val="110000"/>
              </a:lnSpc>
            </a:pPr>
            <a:r>
              <a:rPr lang="en-US" sz="2600"/>
              <a:t>Design and Implementation</a:t>
            </a:r>
          </a:p>
          <a:p>
            <a:pPr>
              <a:lnSpc>
                <a:spcPct val="110000"/>
              </a:lnSpc>
            </a:pPr>
            <a:r>
              <a:rPr lang="en-US" sz="2600"/>
              <a:t>Experimental Results</a:t>
            </a:r>
          </a:p>
          <a:p>
            <a:pPr>
              <a:lnSpc>
                <a:spcPct val="110000"/>
              </a:lnSpc>
            </a:pPr>
            <a:r>
              <a:rPr lang="en-US" sz="2600"/>
              <a:t>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/>
              <a:t>InfiniBand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r>
              <a:rPr lang="en-US" sz="2600"/>
              <a:t>High Performance</a:t>
            </a:r>
          </a:p>
          <a:p>
            <a:pPr lvl="1"/>
            <a:r>
              <a:rPr lang="en-US" sz="2200"/>
              <a:t>Low latency</a:t>
            </a:r>
          </a:p>
          <a:p>
            <a:pPr lvl="1"/>
            <a:r>
              <a:rPr lang="en-US" sz="2200"/>
              <a:t>High Bandwidth</a:t>
            </a:r>
          </a:p>
          <a:p>
            <a:r>
              <a:rPr lang="en-US" sz="2600"/>
              <a:t>Open Industry Standard</a:t>
            </a:r>
          </a:p>
          <a:p>
            <a:r>
              <a:rPr lang="en-US" sz="2600"/>
              <a:t>Provides rich features</a:t>
            </a:r>
          </a:p>
          <a:p>
            <a:pPr lvl="1"/>
            <a:r>
              <a:rPr lang="en-US" sz="2200"/>
              <a:t>RDMA, Remote Atomic operations, etc</a:t>
            </a:r>
          </a:p>
          <a:p>
            <a:r>
              <a:rPr lang="en-US" sz="2600"/>
              <a:t>Targeted for Data-Centers</a:t>
            </a:r>
          </a:p>
          <a:p>
            <a:r>
              <a:rPr lang="en-US" sz="2600"/>
              <a:t>Transport Layers</a:t>
            </a:r>
          </a:p>
          <a:p>
            <a:pPr lvl="1"/>
            <a:r>
              <a:rPr lang="en-US" sz="2200"/>
              <a:t>VAPI</a:t>
            </a:r>
          </a:p>
          <a:p>
            <a:pPr lvl="1"/>
            <a:r>
              <a:rPr lang="en-US" sz="2200"/>
              <a:t>IPoIB</a:t>
            </a:r>
          </a:p>
          <a:p>
            <a:pPr lvl="1"/>
            <a:r>
              <a:rPr lang="en-US" sz="2200"/>
              <a:t>SDP</a:t>
            </a:r>
          </a:p>
          <a:p>
            <a:endParaRPr lang="en-US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</a:t>
            </a:r>
          </a:p>
        </p:txBody>
      </p:sp>
      <p:graphicFrame>
        <p:nvGraphicFramePr>
          <p:cNvPr id="88069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0" y="1295400"/>
          <a:ext cx="4248150" cy="362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3" name="Chart" r:id="rId3" imgW="4257547" imgH="3629025" progId="MSGraph.Chart.8">
                  <p:embed followColorScheme="full"/>
                </p:oleObj>
              </mc:Choice>
              <mc:Fallback>
                <p:oleObj name="Chart" r:id="rId3" imgW="4257547" imgH="3629025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95400"/>
                        <a:ext cx="4248150" cy="3621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0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4267200" y="1219200"/>
          <a:ext cx="4646613" cy="372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4" name="Chart" r:id="rId5" imgW="4124253" imgH="3667030" progId="MSGraph.Chart.8">
                  <p:embed followColorScheme="full"/>
                </p:oleObj>
              </mc:Choice>
              <mc:Fallback>
                <p:oleObj name="Chart" r:id="rId5" imgW="4124253" imgH="3667030" progId="MSGraph.Chart.8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219200"/>
                        <a:ext cx="4646613" cy="372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1447800" y="5486400"/>
            <a:ext cx="48164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Low latencies of less than 5us achieved</a:t>
            </a:r>
          </a:p>
          <a:p>
            <a:pPr>
              <a:buFontTx/>
              <a:buChar char="•"/>
            </a:pPr>
            <a:r>
              <a:rPr lang="en-US" sz="2000"/>
              <a:t> Bandwidth over 840 MB/s</a:t>
            </a: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1524000" y="6308725"/>
            <a:ext cx="5529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FF00FF"/>
                </a:solidFill>
              </a:rPr>
              <a:t>* SDP and IPoIB from Voltaire’s Software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990600" y="5470525"/>
            <a:ext cx="6337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Receiver side CPU utilization is very low</a:t>
            </a:r>
          </a:p>
          <a:p>
            <a:pPr>
              <a:buFontTx/>
              <a:buChar char="•"/>
            </a:pPr>
            <a:r>
              <a:rPr lang="en-US" sz="2000"/>
              <a:t> Leveraging the benefits of One sided communication </a:t>
            </a:r>
          </a:p>
        </p:txBody>
      </p:sp>
      <p:graphicFrame>
        <p:nvGraphicFramePr>
          <p:cNvPr id="76806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685800" y="990600"/>
          <a:ext cx="7772400" cy="440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9" name="Chart" r:id="rId3" imgW="5210247" imgH="3209830" progId="Excel.Chart.8">
                  <p:embed/>
                </p:oleObj>
              </mc:Choice>
              <mc:Fallback>
                <p:oleObj name="Chart" r:id="rId3" imgW="5210247" imgH="3209830" progId="Excel.Char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90600"/>
                        <a:ext cx="7772400" cy="440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Outline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229600" cy="3921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>
                <a:solidFill>
                  <a:srgbClr val="FF3300"/>
                </a:solidFill>
              </a:rPr>
              <a:t>Introduction/Motivation</a:t>
            </a:r>
          </a:p>
          <a:p>
            <a:pPr>
              <a:lnSpc>
                <a:spcPct val="120000"/>
              </a:lnSpc>
            </a:pPr>
            <a:r>
              <a:rPr lang="en-US"/>
              <a:t>Design and Implementation</a:t>
            </a:r>
          </a:p>
          <a:p>
            <a:pPr>
              <a:lnSpc>
                <a:spcPct val="120000"/>
              </a:lnSpc>
            </a:pPr>
            <a:r>
              <a:rPr lang="en-US"/>
              <a:t>Experimental Results</a:t>
            </a:r>
          </a:p>
          <a:p>
            <a:pPr>
              <a:lnSpc>
                <a:spcPct val="120000"/>
              </a:lnSpc>
            </a:pPr>
            <a:r>
              <a:rPr lang="en-US"/>
              <a:t>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Caching policies</a:t>
            </a:r>
          </a:p>
        </p:txBody>
      </p:sp>
      <p:graphicFrame>
        <p:nvGraphicFramePr>
          <p:cNvPr id="71683" name="Group 3"/>
          <p:cNvGraphicFramePr>
            <a:graphicFrameLocks noGrp="1"/>
          </p:cNvGraphicFramePr>
          <p:nvPr>
            <p:ph idx="1"/>
          </p:nvPr>
        </p:nvGraphicFramePr>
        <p:xfrm>
          <a:off x="685800" y="1524000"/>
          <a:ext cx="7848600" cy="4440238"/>
        </p:xfrm>
        <a:graphic>
          <a:graphicData uri="http://schemas.openxmlformats.org/drawingml/2006/table">
            <a:tbl>
              <a:tblPr/>
              <a:tblGrid>
                <a:gridCol w="2616200"/>
                <a:gridCol w="2616200"/>
                <a:gridCol w="2616200"/>
              </a:tblGrid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Consistency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Coherency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Caching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5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5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Client Polling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5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5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Invalidation</a:t>
                      </a:r>
                      <a:b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5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5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0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TTL/Adaptive TTL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5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5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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709" name="Oval 29"/>
          <p:cNvSpPr>
            <a:spLocks noChangeArrowheads="1"/>
          </p:cNvSpPr>
          <p:nvPr/>
        </p:nvSpPr>
        <p:spPr bwMode="auto">
          <a:xfrm>
            <a:off x="6477000" y="3124200"/>
            <a:ext cx="1676400" cy="685800"/>
          </a:xfrm>
          <a:prstGeom prst="ellips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27275"/>
            <a:ext cx="8229600" cy="354012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sz="3400"/>
              <a:t>To design an architecture that very efficiently supports strong cache coherency on InfiniBand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Outline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229600" cy="38449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Introduction/Motivation</a:t>
            </a:r>
          </a:p>
          <a:p>
            <a:pPr>
              <a:lnSpc>
                <a:spcPct val="120000"/>
              </a:lnSpc>
            </a:pPr>
            <a:r>
              <a:rPr lang="en-US">
                <a:solidFill>
                  <a:srgbClr val="FF3300"/>
                </a:solidFill>
              </a:rPr>
              <a:t>Design and Implementation</a:t>
            </a:r>
          </a:p>
          <a:p>
            <a:pPr>
              <a:lnSpc>
                <a:spcPct val="120000"/>
              </a:lnSpc>
            </a:pPr>
            <a:r>
              <a:rPr lang="en-US"/>
              <a:t>Experimental Results</a:t>
            </a:r>
          </a:p>
          <a:p>
            <a:pPr>
              <a:lnSpc>
                <a:spcPct val="120000"/>
              </a:lnSpc>
            </a:pPr>
            <a:r>
              <a:rPr lang="en-US"/>
              <a:t>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Architecture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External modules are used</a:t>
            </a:r>
          </a:p>
          <a:p>
            <a:pPr marL="742950" lvl="1" indent="-285750"/>
            <a:r>
              <a:rPr lang="en-US"/>
              <a:t>Module communication can use any transport</a:t>
            </a:r>
          </a:p>
          <a:p>
            <a:r>
              <a:rPr lang="en-US"/>
              <a:t>Versioning:</a:t>
            </a:r>
          </a:p>
          <a:p>
            <a:pPr marL="742950" lvl="1" indent="-285750"/>
            <a:r>
              <a:rPr lang="en-US"/>
              <a:t>Application servers version dynamic data </a:t>
            </a:r>
          </a:p>
          <a:p>
            <a:pPr marL="742950" lvl="1" indent="-285750"/>
            <a:r>
              <a:rPr lang="en-US"/>
              <a:t>Version value of data passed to front end with every request to back-end</a:t>
            </a:r>
          </a:p>
          <a:p>
            <a:pPr marL="742950" lvl="1" indent="-285750"/>
            <a:r>
              <a:rPr lang="en-US"/>
              <a:t>Version maintained by front end along with cached value of response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Mechanism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r>
              <a:rPr lang="en-US" sz="3400"/>
              <a:t>Cache Hit:</a:t>
            </a:r>
          </a:p>
          <a:p>
            <a:pPr marL="742950" lvl="1" indent="-285750"/>
            <a:r>
              <a:rPr lang="en-US" sz="3000"/>
              <a:t>Back-end Version Check</a:t>
            </a:r>
          </a:p>
          <a:p>
            <a:pPr marL="742950" lvl="1" indent="-285750"/>
            <a:r>
              <a:rPr lang="en-US" sz="3000"/>
              <a:t>If version current, use cache</a:t>
            </a:r>
          </a:p>
          <a:p>
            <a:pPr marL="742950" lvl="1" indent="-285750"/>
            <a:r>
              <a:rPr lang="en-US" sz="3000"/>
              <a:t>Invalidate data for failed version check</a:t>
            </a:r>
          </a:p>
          <a:p>
            <a:r>
              <a:rPr lang="en-US" sz="3400"/>
              <a:t>Cache Miss</a:t>
            </a:r>
          </a:p>
          <a:p>
            <a:pPr marL="742950" lvl="1" indent="-285750"/>
            <a:r>
              <a:rPr lang="en-US" sz="3000"/>
              <a:t>Get data to cache</a:t>
            </a:r>
          </a:p>
          <a:p>
            <a:pPr marL="742950" lvl="1" indent="-285750"/>
            <a:r>
              <a:rPr lang="en-US" sz="3000"/>
              <a:t>Initialize local versions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</a:t>
            </a:r>
          </a:p>
        </p:txBody>
      </p:sp>
      <p:sp>
        <p:nvSpPr>
          <p:cNvPr id="107526" name="Rectangle 6"/>
          <p:cNvSpPr>
            <a:spLocks noChangeArrowheads="1"/>
          </p:cNvSpPr>
          <p:nvPr/>
        </p:nvSpPr>
        <p:spPr bwMode="auto">
          <a:xfrm>
            <a:off x="2438400" y="1219200"/>
            <a:ext cx="1600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Front-End</a:t>
            </a:r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5562600" y="12192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Back-End</a:t>
            </a:r>
          </a:p>
        </p:txBody>
      </p:sp>
      <p:sp>
        <p:nvSpPr>
          <p:cNvPr id="107529" name="Line 9"/>
          <p:cNvSpPr>
            <a:spLocks noChangeShapeType="1"/>
          </p:cNvSpPr>
          <p:nvPr/>
        </p:nvSpPr>
        <p:spPr bwMode="auto">
          <a:xfrm>
            <a:off x="2819400" y="1981200"/>
            <a:ext cx="0" cy="403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0" name="Line 10"/>
          <p:cNvSpPr>
            <a:spLocks noChangeShapeType="1"/>
          </p:cNvSpPr>
          <p:nvPr/>
        </p:nvSpPr>
        <p:spPr bwMode="auto">
          <a:xfrm>
            <a:off x="3200400" y="1981200"/>
            <a:ext cx="0" cy="4038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1" name="Line 11"/>
          <p:cNvSpPr>
            <a:spLocks noChangeShapeType="1"/>
          </p:cNvSpPr>
          <p:nvPr/>
        </p:nvSpPr>
        <p:spPr bwMode="auto">
          <a:xfrm>
            <a:off x="5943600" y="1981200"/>
            <a:ext cx="0" cy="403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2" name="Line 12"/>
          <p:cNvSpPr>
            <a:spLocks noChangeShapeType="1"/>
          </p:cNvSpPr>
          <p:nvPr/>
        </p:nvSpPr>
        <p:spPr bwMode="auto">
          <a:xfrm>
            <a:off x="6324600" y="1981200"/>
            <a:ext cx="0" cy="4038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5" name="Line 15"/>
          <p:cNvSpPr>
            <a:spLocks noChangeShapeType="1"/>
          </p:cNvSpPr>
          <p:nvPr/>
        </p:nvSpPr>
        <p:spPr bwMode="auto">
          <a:xfrm>
            <a:off x="1524000" y="2362200"/>
            <a:ext cx="1295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6" name="Line 16"/>
          <p:cNvSpPr>
            <a:spLocks noChangeShapeType="1"/>
          </p:cNvSpPr>
          <p:nvPr/>
        </p:nvSpPr>
        <p:spPr bwMode="auto">
          <a:xfrm>
            <a:off x="2819400" y="2362200"/>
            <a:ext cx="381000" cy="76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7" name="Line 17"/>
          <p:cNvSpPr>
            <a:spLocks noChangeShapeType="1"/>
          </p:cNvSpPr>
          <p:nvPr/>
        </p:nvSpPr>
        <p:spPr bwMode="auto">
          <a:xfrm>
            <a:off x="3200400" y="2438400"/>
            <a:ext cx="31242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8" name="Line 18"/>
          <p:cNvSpPr>
            <a:spLocks noChangeShapeType="1"/>
          </p:cNvSpPr>
          <p:nvPr/>
        </p:nvSpPr>
        <p:spPr bwMode="auto">
          <a:xfrm flipH="1">
            <a:off x="3200400" y="2971800"/>
            <a:ext cx="31242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9" name="Line 19"/>
          <p:cNvSpPr>
            <a:spLocks noChangeShapeType="1"/>
          </p:cNvSpPr>
          <p:nvPr/>
        </p:nvSpPr>
        <p:spPr bwMode="auto">
          <a:xfrm flipH="1">
            <a:off x="2819400" y="3352800"/>
            <a:ext cx="381000" cy="76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0" name="Line 20"/>
          <p:cNvSpPr>
            <a:spLocks noChangeShapeType="1"/>
          </p:cNvSpPr>
          <p:nvPr/>
        </p:nvSpPr>
        <p:spPr bwMode="auto">
          <a:xfrm flipH="1">
            <a:off x="1600200" y="3429000"/>
            <a:ext cx="1219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1" name="Text Box 21"/>
          <p:cNvSpPr txBox="1">
            <a:spLocks noChangeArrowheads="1"/>
          </p:cNvSpPr>
          <p:nvPr/>
        </p:nvSpPr>
        <p:spPr bwMode="auto">
          <a:xfrm>
            <a:off x="533400" y="1955800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Request</a:t>
            </a:r>
          </a:p>
        </p:txBody>
      </p:sp>
      <p:sp>
        <p:nvSpPr>
          <p:cNvPr id="107542" name="Text Box 22"/>
          <p:cNvSpPr txBox="1">
            <a:spLocks noChangeArrowheads="1"/>
          </p:cNvSpPr>
          <p:nvPr/>
        </p:nvSpPr>
        <p:spPr bwMode="auto">
          <a:xfrm>
            <a:off x="1050925" y="2932113"/>
            <a:ext cx="1187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Cache Hit</a:t>
            </a:r>
          </a:p>
        </p:txBody>
      </p:sp>
      <p:sp>
        <p:nvSpPr>
          <p:cNvPr id="107543" name="Line 23"/>
          <p:cNvSpPr>
            <a:spLocks noChangeShapeType="1"/>
          </p:cNvSpPr>
          <p:nvPr/>
        </p:nvSpPr>
        <p:spPr bwMode="auto">
          <a:xfrm>
            <a:off x="2819400" y="3581400"/>
            <a:ext cx="31242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4" name="Line 24"/>
          <p:cNvSpPr>
            <a:spLocks noChangeShapeType="1"/>
          </p:cNvSpPr>
          <p:nvPr/>
        </p:nvSpPr>
        <p:spPr bwMode="auto">
          <a:xfrm flipH="1">
            <a:off x="2819400" y="5029200"/>
            <a:ext cx="31242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5" name="Line 25"/>
          <p:cNvSpPr>
            <a:spLocks noChangeShapeType="1"/>
          </p:cNvSpPr>
          <p:nvPr/>
        </p:nvSpPr>
        <p:spPr bwMode="auto">
          <a:xfrm flipH="1">
            <a:off x="1524000" y="5410200"/>
            <a:ext cx="1219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6" name="Text Box 26"/>
          <p:cNvSpPr txBox="1">
            <a:spLocks noChangeArrowheads="1"/>
          </p:cNvSpPr>
          <p:nvPr/>
        </p:nvSpPr>
        <p:spPr bwMode="auto">
          <a:xfrm>
            <a:off x="1219200" y="4800600"/>
            <a:ext cx="1377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Cache Miss</a:t>
            </a:r>
          </a:p>
        </p:txBody>
      </p:sp>
      <p:sp>
        <p:nvSpPr>
          <p:cNvPr id="107547" name="Text Box 27"/>
          <p:cNvSpPr txBox="1">
            <a:spLocks noChangeArrowheads="1"/>
          </p:cNvSpPr>
          <p:nvPr/>
        </p:nvSpPr>
        <p:spPr bwMode="auto">
          <a:xfrm>
            <a:off x="365125" y="3973513"/>
            <a:ext cx="1328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Response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029200"/>
          </a:xfrm>
        </p:spPr>
        <p:txBody>
          <a:bodyPr/>
          <a:lstStyle/>
          <a:p>
            <a:r>
              <a:rPr lang="en-US"/>
              <a:t>Every server has an associated module that uses IPoIB, SDP or VAPI to communicate </a:t>
            </a:r>
          </a:p>
          <a:p>
            <a:r>
              <a:rPr lang="en-US"/>
              <a:t>VAPI:</a:t>
            </a:r>
          </a:p>
          <a:p>
            <a:pPr marL="742950" lvl="1" indent="-285750"/>
            <a:r>
              <a:rPr lang="en-US"/>
              <a:t>When a request arrives at proxy, VAPI module is contacted.</a:t>
            </a:r>
          </a:p>
          <a:p>
            <a:pPr marL="742950" lvl="1" indent="-285750"/>
            <a:r>
              <a:rPr lang="en-US"/>
              <a:t>Module reads latest version of the data from the back-end using one-sided RDMA Read operation</a:t>
            </a:r>
          </a:p>
          <a:p>
            <a:pPr marL="742950" lvl="1" indent="-285750"/>
            <a:r>
              <a:rPr lang="en-US"/>
              <a:t>If versions do not match, cached value is invalidated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VAPI Architecture</a:t>
            </a:r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2438400" y="1219200"/>
            <a:ext cx="1600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Front-End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5562600" y="12192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Back-End</a:t>
            </a:r>
          </a:p>
        </p:txBody>
      </p:sp>
      <p:sp>
        <p:nvSpPr>
          <p:cNvPr id="109573" name="Line 5"/>
          <p:cNvSpPr>
            <a:spLocks noChangeShapeType="1"/>
          </p:cNvSpPr>
          <p:nvPr/>
        </p:nvSpPr>
        <p:spPr bwMode="auto">
          <a:xfrm>
            <a:off x="2819400" y="1981200"/>
            <a:ext cx="0" cy="403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74" name="Line 6"/>
          <p:cNvSpPr>
            <a:spLocks noChangeShapeType="1"/>
          </p:cNvSpPr>
          <p:nvPr/>
        </p:nvSpPr>
        <p:spPr bwMode="auto">
          <a:xfrm>
            <a:off x="3200400" y="1981200"/>
            <a:ext cx="0" cy="4038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75" name="Line 7"/>
          <p:cNvSpPr>
            <a:spLocks noChangeShapeType="1"/>
          </p:cNvSpPr>
          <p:nvPr/>
        </p:nvSpPr>
        <p:spPr bwMode="auto">
          <a:xfrm>
            <a:off x="5943600" y="1981200"/>
            <a:ext cx="0" cy="403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76" name="Line 8"/>
          <p:cNvSpPr>
            <a:spLocks noChangeShapeType="1"/>
          </p:cNvSpPr>
          <p:nvPr/>
        </p:nvSpPr>
        <p:spPr bwMode="auto">
          <a:xfrm>
            <a:off x="6324600" y="1981200"/>
            <a:ext cx="0" cy="4038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77" name="Line 9"/>
          <p:cNvSpPr>
            <a:spLocks noChangeShapeType="1"/>
          </p:cNvSpPr>
          <p:nvPr/>
        </p:nvSpPr>
        <p:spPr bwMode="auto">
          <a:xfrm>
            <a:off x="1524000" y="2362200"/>
            <a:ext cx="1295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78" name="Line 10"/>
          <p:cNvSpPr>
            <a:spLocks noChangeShapeType="1"/>
          </p:cNvSpPr>
          <p:nvPr/>
        </p:nvSpPr>
        <p:spPr bwMode="auto">
          <a:xfrm>
            <a:off x="2819400" y="2362200"/>
            <a:ext cx="381000" cy="76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81" name="Line 13"/>
          <p:cNvSpPr>
            <a:spLocks noChangeShapeType="1"/>
          </p:cNvSpPr>
          <p:nvPr/>
        </p:nvSpPr>
        <p:spPr bwMode="auto">
          <a:xfrm flipH="1">
            <a:off x="2819400" y="3352800"/>
            <a:ext cx="381000" cy="76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82" name="Line 14"/>
          <p:cNvSpPr>
            <a:spLocks noChangeShapeType="1"/>
          </p:cNvSpPr>
          <p:nvPr/>
        </p:nvSpPr>
        <p:spPr bwMode="auto">
          <a:xfrm flipH="1">
            <a:off x="1600200" y="3429000"/>
            <a:ext cx="1219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83" name="Text Box 15"/>
          <p:cNvSpPr txBox="1">
            <a:spLocks noChangeArrowheads="1"/>
          </p:cNvSpPr>
          <p:nvPr/>
        </p:nvSpPr>
        <p:spPr bwMode="auto">
          <a:xfrm>
            <a:off x="533400" y="1955800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Request</a:t>
            </a:r>
          </a:p>
        </p:txBody>
      </p:sp>
      <p:sp>
        <p:nvSpPr>
          <p:cNvPr id="109584" name="Text Box 16"/>
          <p:cNvSpPr txBox="1">
            <a:spLocks noChangeArrowheads="1"/>
          </p:cNvSpPr>
          <p:nvPr/>
        </p:nvSpPr>
        <p:spPr bwMode="auto">
          <a:xfrm>
            <a:off x="1050925" y="2932113"/>
            <a:ext cx="1187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Cache Hit</a:t>
            </a:r>
          </a:p>
        </p:txBody>
      </p:sp>
      <p:sp>
        <p:nvSpPr>
          <p:cNvPr id="109585" name="Line 17"/>
          <p:cNvSpPr>
            <a:spLocks noChangeShapeType="1"/>
          </p:cNvSpPr>
          <p:nvPr/>
        </p:nvSpPr>
        <p:spPr bwMode="auto">
          <a:xfrm>
            <a:off x="2819400" y="3581400"/>
            <a:ext cx="30480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86" name="Line 18"/>
          <p:cNvSpPr>
            <a:spLocks noChangeShapeType="1"/>
          </p:cNvSpPr>
          <p:nvPr/>
        </p:nvSpPr>
        <p:spPr bwMode="auto">
          <a:xfrm flipH="1">
            <a:off x="2819400" y="5029200"/>
            <a:ext cx="31242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87" name="Line 19"/>
          <p:cNvSpPr>
            <a:spLocks noChangeShapeType="1"/>
          </p:cNvSpPr>
          <p:nvPr/>
        </p:nvSpPr>
        <p:spPr bwMode="auto">
          <a:xfrm flipH="1">
            <a:off x="1524000" y="5410200"/>
            <a:ext cx="1219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88" name="Text Box 20"/>
          <p:cNvSpPr txBox="1">
            <a:spLocks noChangeArrowheads="1"/>
          </p:cNvSpPr>
          <p:nvPr/>
        </p:nvSpPr>
        <p:spPr bwMode="auto">
          <a:xfrm>
            <a:off x="1219200" y="4800600"/>
            <a:ext cx="1377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Cache Miss</a:t>
            </a:r>
          </a:p>
        </p:txBody>
      </p:sp>
      <p:sp>
        <p:nvSpPr>
          <p:cNvPr id="109589" name="Text Box 21"/>
          <p:cNvSpPr txBox="1">
            <a:spLocks noChangeArrowheads="1"/>
          </p:cNvSpPr>
          <p:nvPr/>
        </p:nvSpPr>
        <p:spPr bwMode="auto">
          <a:xfrm>
            <a:off x="365125" y="3973513"/>
            <a:ext cx="1328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Response</a:t>
            </a:r>
          </a:p>
        </p:txBody>
      </p:sp>
      <p:sp>
        <p:nvSpPr>
          <p:cNvPr id="109590" name="AutoShape 22"/>
          <p:cNvSpPr>
            <a:spLocks noChangeArrowheads="1"/>
          </p:cNvSpPr>
          <p:nvPr/>
        </p:nvSpPr>
        <p:spPr bwMode="auto">
          <a:xfrm>
            <a:off x="3200400" y="2438400"/>
            <a:ext cx="3124200" cy="1143000"/>
          </a:xfrm>
          <a:prstGeom prst="curvedLeftArrow">
            <a:avLst>
              <a:gd name="adj1" fmla="val 8542"/>
              <a:gd name="adj2" fmla="val 34505"/>
              <a:gd name="adj3" fmla="val 91111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91" name="Text Box 23"/>
          <p:cNvSpPr txBox="1">
            <a:spLocks noChangeArrowheads="1"/>
          </p:cNvSpPr>
          <p:nvPr/>
        </p:nvSpPr>
        <p:spPr bwMode="auto">
          <a:xfrm>
            <a:off x="3717925" y="2703513"/>
            <a:ext cx="1466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RDMA Read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Socket-based Implementation:</a:t>
            </a:r>
          </a:p>
          <a:p>
            <a:pPr marL="742950" lvl="1" indent="-285750"/>
            <a:r>
              <a:rPr lang="en-US"/>
              <a:t>IPoIB and SDP are used</a:t>
            </a:r>
          </a:p>
          <a:p>
            <a:pPr marL="742950" lvl="1" indent="-285750"/>
            <a:r>
              <a:rPr lang="en-US"/>
              <a:t>Back-end version check is done using two-sided communication from the module</a:t>
            </a:r>
          </a:p>
          <a:p>
            <a:r>
              <a:rPr lang="en-US"/>
              <a:t>Requests to read and update are mutually excluded at the back-end module to avoid simultaneous readers and writers accessing the same data.</a:t>
            </a:r>
          </a:p>
          <a:p>
            <a:r>
              <a:rPr lang="en-US"/>
              <a:t>Minimal changes to existing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Outline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229600" cy="40735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Introduction/Motivation</a:t>
            </a:r>
          </a:p>
          <a:p>
            <a:pPr>
              <a:lnSpc>
                <a:spcPct val="120000"/>
              </a:lnSpc>
            </a:pPr>
            <a:r>
              <a:rPr lang="en-US"/>
              <a:t>Design and Implementation</a:t>
            </a:r>
          </a:p>
          <a:p>
            <a:pPr>
              <a:lnSpc>
                <a:spcPct val="120000"/>
              </a:lnSpc>
            </a:pPr>
            <a:r>
              <a:rPr lang="en-US">
                <a:solidFill>
                  <a:srgbClr val="FF3300"/>
                </a:solidFill>
              </a:rPr>
              <a:t>Experimental Results</a:t>
            </a:r>
          </a:p>
          <a:p>
            <a:pPr>
              <a:lnSpc>
                <a:spcPct val="120000"/>
              </a:lnSpc>
            </a:pPr>
            <a:r>
              <a:rPr lang="en-US"/>
              <a:t>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r>
              <a:rPr lang="en-US" sz="2600"/>
              <a:t>Fast Internet Growth</a:t>
            </a:r>
          </a:p>
          <a:p>
            <a:pPr lvl="1"/>
            <a:r>
              <a:rPr lang="en-US" sz="2200"/>
              <a:t>Number of Users</a:t>
            </a:r>
          </a:p>
          <a:p>
            <a:pPr lvl="1"/>
            <a:r>
              <a:rPr lang="en-US" sz="2200"/>
              <a:t>Amount of data</a:t>
            </a:r>
          </a:p>
          <a:p>
            <a:pPr lvl="1"/>
            <a:r>
              <a:rPr lang="en-US" sz="2200"/>
              <a:t>Types of services</a:t>
            </a:r>
          </a:p>
          <a:p>
            <a:r>
              <a:rPr lang="en-US" sz="2600"/>
              <a:t>Several uses</a:t>
            </a:r>
          </a:p>
          <a:p>
            <a:pPr lvl="1"/>
            <a:r>
              <a:rPr lang="en-US" sz="2100"/>
              <a:t>E-Commerce, Online Banking, Online Auctions, etc</a:t>
            </a:r>
          </a:p>
          <a:p>
            <a:r>
              <a:rPr lang="en-US" sz="2600"/>
              <a:t>Types of Content</a:t>
            </a:r>
          </a:p>
          <a:p>
            <a:pPr lvl="1"/>
            <a:r>
              <a:rPr lang="en-US" sz="2200"/>
              <a:t>Images, documents, audio clips, video clips, etc - Static Content</a:t>
            </a:r>
          </a:p>
          <a:p>
            <a:pPr lvl="1"/>
            <a:r>
              <a:rPr lang="en-US" sz="2200"/>
              <a:t>Stock Quotes, Online Stores (Amazon), Online Banking, etc. - Dynamic Content (Active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Data-Center: Performance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609600" y="5257800"/>
            <a:ext cx="8397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The VAPI module can sustain performance even with heavy load on the</a:t>
            </a:r>
          </a:p>
          <a:p>
            <a:r>
              <a:rPr lang="en-US" sz="2000"/>
              <a:t> back-end servers</a:t>
            </a:r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533400" y="1066800"/>
          <a:ext cx="7620000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7" name="Chart" r:id="rId3" imgW="4676866" imgH="3295555" progId="Excel.Chart.8">
                  <p:embed/>
                </p:oleObj>
              </mc:Choice>
              <mc:Fallback>
                <p:oleObj name="Chart" r:id="rId3" imgW="4676866" imgH="3295555" progId="Excel.Char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066800"/>
                        <a:ext cx="7620000" cy="4240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Data-Center: Performance</a:t>
            </a: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609600" y="5257800"/>
            <a:ext cx="73675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The VAPI module responds faster even with heavy load on the</a:t>
            </a:r>
          </a:p>
          <a:p>
            <a:r>
              <a:rPr lang="en-US" sz="2000"/>
              <a:t> back-end servers</a:t>
            </a:r>
          </a:p>
        </p:txBody>
      </p:sp>
      <p:graphicFrame>
        <p:nvGraphicFramePr>
          <p:cNvPr id="98309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838200" y="1066800"/>
          <a:ext cx="7772400" cy="419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1" name="Chart" r:id="rId3" imgW="4676866" imgH="3286125" progId="Excel.Chart.8">
                  <p:embed/>
                </p:oleObj>
              </mc:Choice>
              <mc:Fallback>
                <p:oleObj name="Chart" r:id="rId3" imgW="4676866" imgH="3286125" progId="Excel.Char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066800"/>
                        <a:ext cx="7772400" cy="419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Response Time Breakup</a:t>
            </a:r>
          </a:p>
        </p:txBody>
      </p:sp>
      <p:graphicFrame>
        <p:nvGraphicFramePr>
          <p:cNvPr id="68611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0" y="1295400"/>
          <a:ext cx="4495800" cy="361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4" name="Chart" r:id="rId4" imgW="4686300" imgH="3771900" progId="Excel.Chart.8">
                  <p:embed/>
                </p:oleObj>
              </mc:Choice>
              <mc:Fallback>
                <p:oleObj name="Chart" r:id="rId4" imgW="4686300" imgH="3771900" progId="Excel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95400"/>
                        <a:ext cx="4495800" cy="361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228600" y="5105400"/>
            <a:ext cx="83391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Worst case Module Overhead  less than 10% of the response time</a:t>
            </a:r>
          </a:p>
          <a:p>
            <a:pPr>
              <a:buFontTx/>
              <a:buChar char="•"/>
            </a:pPr>
            <a:r>
              <a:rPr lang="en-US" sz="2000"/>
              <a:t> Minimal overhead for VAPI based version check even for 200 compute </a:t>
            </a:r>
          </a:p>
          <a:p>
            <a:r>
              <a:rPr lang="en-US" sz="2000"/>
              <a:t>threads</a:t>
            </a:r>
            <a:endParaRPr lang="en-US" sz="2000">
              <a:latin typeface="Tahoma" pitchFamily="34" charset="0"/>
            </a:endParaRPr>
          </a:p>
        </p:txBody>
      </p:sp>
      <p:graphicFrame>
        <p:nvGraphicFramePr>
          <p:cNvPr id="68613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4419600" y="1287463"/>
          <a:ext cx="4686300" cy="360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5" name="Chart" r:id="rId6" imgW="4572000" imgH="3429000" progId="Excel.Chart.8">
                  <p:embed/>
                </p:oleObj>
              </mc:Choice>
              <mc:Fallback>
                <p:oleObj name="Chart" r:id="rId6" imgW="4572000" imgH="3429000" progId="Excel.Char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287463"/>
                        <a:ext cx="4686300" cy="360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Data-Center: Throughput</a:t>
            </a:r>
          </a:p>
        </p:txBody>
      </p:sp>
      <p:graphicFrame>
        <p:nvGraphicFramePr>
          <p:cNvPr id="35847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228600" y="1524000"/>
          <a:ext cx="45720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" name="Chart" r:id="rId3" imgW="4676866" imgH="3181255" progId="Excel.Chart.8">
                  <p:embed/>
                </p:oleObj>
              </mc:Choice>
              <mc:Fallback>
                <p:oleObj name="Chart" r:id="rId3" imgW="4676866" imgH="3181255" progId="Excel.Char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524000"/>
                        <a:ext cx="4572000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11"/>
          <p:cNvGraphicFramePr>
            <a:graphicFrameLocks noChangeAspect="1"/>
          </p:cNvGraphicFramePr>
          <p:nvPr>
            <p:ph sz="half" idx="1"/>
          </p:nvPr>
        </p:nvGraphicFramePr>
        <p:xfrm>
          <a:off x="4724400" y="1524000"/>
          <a:ext cx="44196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5" name="Chart" r:id="rId5" imgW="5133940" imgH="3190970" progId="Excel.Chart.8">
                  <p:embed/>
                </p:oleObj>
              </mc:Choice>
              <mc:Fallback>
                <p:oleObj name="Chart" r:id="rId5" imgW="5133940" imgH="3190970" progId="Excel.Char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524000"/>
                        <a:ext cx="4419600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609600" y="5156200"/>
            <a:ext cx="74755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The drop in the throughput of VAPI in World cup trace is due to </a:t>
            </a:r>
          </a:p>
          <a:p>
            <a:r>
              <a:rPr lang="en-US" sz="2000"/>
              <a:t>the higher penalty for cache misses under increased load</a:t>
            </a:r>
          </a:p>
          <a:p>
            <a:pPr>
              <a:buFontTx/>
              <a:buChar char="•"/>
            </a:pPr>
            <a:r>
              <a:rPr lang="en-US" sz="2000"/>
              <a:t> </a:t>
            </a:r>
            <a:r>
              <a:rPr lang="en-US" sz="2000">
                <a:latin typeface="Tahoma" pitchFamily="34" charset="0"/>
              </a:rPr>
              <a:t>VAPI implementation does better for real trace too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/>
              <a:t>An architecture for supporting Strong Cache Coherence</a:t>
            </a:r>
          </a:p>
          <a:p>
            <a:r>
              <a:rPr lang="en-US" sz="2600"/>
              <a:t>External module based design</a:t>
            </a:r>
          </a:p>
          <a:p>
            <a:pPr lvl="1"/>
            <a:r>
              <a:rPr lang="en-US" sz="2200"/>
              <a:t>Freedom in choice of transport</a:t>
            </a:r>
          </a:p>
          <a:p>
            <a:pPr lvl="1"/>
            <a:r>
              <a:rPr lang="en-US" sz="2200"/>
              <a:t>Minimal changes to existing software</a:t>
            </a:r>
          </a:p>
          <a:p>
            <a:r>
              <a:rPr lang="en-US" sz="2600"/>
              <a:t>Sockets API inherent limitation </a:t>
            </a:r>
          </a:p>
          <a:p>
            <a:pPr lvl="1"/>
            <a:r>
              <a:rPr lang="en-US" sz="2200"/>
              <a:t>Two-sided communication</a:t>
            </a:r>
          </a:p>
          <a:p>
            <a:pPr lvl="1"/>
            <a:r>
              <a:rPr lang="en-US" sz="2200"/>
              <a:t>High performance Sockets not the solution (SDP)</a:t>
            </a:r>
          </a:p>
          <a:p>
            <a:r>
              <a:rPr lang="en-US" sz="2600"/>
              <a:t>Main benefit </a:t>
            </a:r>
          </a:p>
          <a:p>
            <a:pPr lvl="1"/>
            <a:r>
              <a:rPr lang="en-US" sz="2200"/>
              <a:t>One sided nature of RDMA calls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Web Pointers</a:t>
            </a:r>
            <a:endParaRPr lang="en-US" sz="2900"/>
          </a:p>
        </p:txBody>
      </p:sp>
      <p:grpSp>
        <p:nvGrpSpPr>
          <p:cNvPr id="69635" name="Group 3"/>
          <p:cNvGrpSpPr>
            <a:grpSpLocks/>
          </p:cNvGrpSpPr>
          <p:nvPr/>
        </p:nvGrpSpPr>
        <p:grpSpPr bwMode="auto">
          <a:xfrm>
            <a:off x="744538" y="2620963"/>
            <a:ext cx="7724775" cy="2749550"/>
            <a:chOff x="469" y="2056"/>
            <a:chExt cx="4866" cy="1732"/>
          </a:xfrm>
        </p:grpSpPr>
        <p:sp>
          <p:nvSpPr>
            <p:cNvPr id="69636" name="Text Box 4"/>
            <p:cNvSpPr txBox="1">
              <a:spLocks noChangeArrowheads="1"/>
            </p:cNvSpPr>
            <p:nvPr/>
          </p:nvSpPr>
          <p:spPr bwMode="auto">
            <a:xfrm>
              <a:off x="918" y="2654"/>
              <a:ext cx="39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>
                  <a:solidFill>
                    <a:srgbClr val="FF3399"/>
                  </a:solidFill>
                  <a:latin typeface="Tahoma" pitchFamily="34" charset="0"/>
                </a:rPr>
                <a:t>http://nowlab.cis.ohio-state.edu/</a:t>
              </a:r>
              <a:endParaRPr lang="en-US" sz="2400" b="1">
                <a:latin typeface="Tahoma" pitchFamily="34" charset="0"/>
              </a:endParaRPr>
            </a:p>
          </p:txBody>
        </p:sp>
        <p:sp>
          <p:nvSpPr>
            <p:cNvPr id="69637" name="Text Box 5"/>
            <p:cNvSpPr txBox="1">
              <a:spLocks noChangeArrowheads="1"/>
            </p:cNvSpPr>
            <p:nvPr/>
          </p:nvSpPr>
          <p:spPr bwMode="auto">
            <a:xfrm>
              <a:off x="469" y="3270"/>
              <a:ext cx="486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latin typeface="Tahoma" pitchFamily="34" charset="0"/>
                </a:rPr>
                <a:t>E-mail: {narravul, balaji, vaidyana, savitha, wuj, panda}</a:t>
              </a:r>
            </a:p>
            <a:p>
              <a:pPr algn="ctr" eaLnBrk="0" hangingPunct="0"/>
              <a:r>
                <a:rPr lang="en-US" sz="2400">
                  <a:latin typeface="Tahoma" pitchFamily="34" charset="0"/>
                </a:rPr>
                <a:t>@cis.ohio-state.edu</a:t>
              </a:r>
              <a:endParaRPr lang="en-US" sz="2000">
                <a:latin typeface="Tahoma" pitchFamily="34" charset="0"/>
              </a:endParaRPr>
            </a:p>
          </p:txBody>
        </p:sp>
        <p:grpSp>
          <p:nvGrpSpPr>
            <p:cNvPr id="69638" name="Group 6"/>
            <p:cNvGrpSpPr>
              <a:grpSpLocks/>
            </p:cNvGrpSpPr>
            <p:nvPr/>
          </p:nvGrpSpPr>
          <p:grpSpPr bwMode="auto">
            <a:xfrm>
              <a:off x="1632" y="2056"/>
              <a:ext cx="2636" cy="444"/>
              <a:chOff x="1223" y="1300"/>
              <a:chExt cx="2636" cy="455"/>
            </a:xfrm>
          </p:grpSpPr>
          <p:sp>
            <p:nvSpPr>
              <p:cNvPr id="69639" name="Oval 7"/>
              <p:cNvSpPr>
                <a:spLocks noChangeArrowheads="1"/>
              </p:cNvSpPr>
              <p:nvPr/>
            </p:nvSpPr>
            <p:spPr bwMode="auto">
              <a:xfrm>
                <a:off x="1223" y="1300"/>
                <a:ext cx="1255" cy="455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 b="1">
                    <a:latin typeface="Tahoma" pitchFamily="34" charset="0"/>
                  </a:rPr>
                  <a:t>NBC</a:t>
                </a:r>
              </a:p>
            </p:txBody>
          </p:sp>
          <p:sp>
            <p:nvSpPr>
              <p:cNvPr id="69640" name="Text Box 8"/>
              <p:cNvSpPr txBox="1">
                <a:spLocks noChangeArrowheads="1"/>
              </p:cNvSpPr>
              <p:nvPr/>
            </p:nvSpPr>
            <p:spPr bwMode="auto">
              <a:xfrm>
                <a:off x="2500" y="1353"/>
                <a:ext cx="1359" cy="3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>
                    <a:latin typeface="Tahoma" pitchFamily="34" charset="0"/>
                  </a:rPr>
                  <a:t>home page</a:t>
                </a:r>
                <a:endParaRPr lang="en-US" sz="2400" b="1">
                  <a:latin typeface="Tahoma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Outline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9211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600"/>
              <a:t>Introduction/Motivation</a:t>
            </a:r>
          </a:p>
          <a:p>
            <a:pPr lvl="1">
              <a:lnSpc>
                <a:spcPct val="110000"/>
              </a:lnSpc>
            </a:pPr>
            <a:r>
              <a:rPr lang="en-US" sz="2200">
                <a:solidFill>
                  <a:srgbClr val="FF3300"/>
                </a:solidFill>
              </a:rPr>
              <a:t>Multi-Tier Data-Centers</a:t>
            </a:r>
          </a:p>
          <a:p>
            <a:pPr lvl="1">
              <a:lnSpc>
                <a:spcPct val="110000"/>
              </a:lnSpc>
            </a:pPr>
            <a:r>
              <a:rPr lang="en-US" sz="2200"/>
              <a:t>Active Caches</a:t>
            </a:r>
          </a:p>
          <a:p>
            <a:pPr lvl="1">
              <a:lnSpc>
                <a:spcPct val="110000"/>
              </a:lnSpc>
            </a:pPr>
            <a:r>
              <a:rPr lang="en-US" sz="2200"/>
              <a:t>InfiniBand</a:t>
            </a:r>
          </a:p>
          <a:p>
            <a:pPr>
              <a:lnSpc>
                <a:spcPct val="110000"/>
              </a:lnSpc>
            </a:pPr>
            <a:r>
              <a:rPr lang="en-US" sz="2600"/>
              <a:t>Design and Implementation</a:t>
            </a:r>
          </a:p>
          <a:p>
            <a:pPr>
              <a:lnSpc>
                <a:spcPct val="110000"/>
              </a:lnSpc>
            </a:pPr>
            <a:r>
              <a:rPr lang="en-US" sz="2600"/>
              <a:t>Experimental Results</a:t>
            </a:r>
          </a:p>
          <a:p>
            <a:pPr>
              <a:lnSpc>
                <a:spcPct val="110000"/>
              </a:lnSpc>
            </a:pPr>
            <a:r>
              <a:rPr lang="en-US" sz="2600"/>
              <a:t>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Multi-Tier Data-Centers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Single Powerful Computers</a:t>
            </a:r>
          </a:p>
          <a:p>
            <a:r>
              <a:rPr lang="en-US"/>
              <a:t>Clusters</a:t>
            </a:r>
          </a:p>
          <a:p>
            <a:pPr lvl="1"/>
            <a:r>
              <a:rPr lang="en-US"/>
              <a:t>Low ‘</a:t>
            </a:r>
            <a:r>
              <a:rPr lang="en-US" i="1"/>
              <a:t>Cost to Performance’ </a:t>
            </a:r>
            <a:r>
              <a:rPr lang="en-US"/>
              <a:t>Ratio</a:t>
            </a:r>
          </a:p>
          <a:p>
            <a:pPr lvl="1"/>
            <a:r>
              <a:rPr lang="en-US"/>
              <a:t>Increasingly Popular</a:t>
            </a:r>
          </a:p>
          <a:p>
            <a:r>
              <a:rPr lang="en-US"/>
              <a:t>Multi-Tier Data-Centers</a:t>
            </a:r>
          </a:p>
          <a:p>
            <a:pPr lvl="1"/>
            <a:r>
              <a:rPr lang="en-US"/>
              <a:t>Scalability – an important issue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Typical Multi-Tier Data-Center</a:t>
            </a:r>
          </a:p>
        </p:txBody>
      </p:sp>
      <p:sp>
        <p:nvSpPr>
          <p:cNvPr id="57347" name="Oval 3"/>
          <p:cNvSpPr>
            <a:spLocks noChangeArrowheads="1"/>
          </p:cNvSpPr>
          <p:nvPr/>
        </p:nvSpPr>
        <p:spPr bwMode="auto">
          <a:xfrm>
            <a:off x="7089775" y="3028950"/>
            <a:ext cx="287338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7161213" y="3330575"/>
            <a:ext cx="287337" cy="182563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7161213" y="3694113"/>
            <a:ext cx="287337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7161213" y="4116388"/>
            <a:ext cx="287337" cy="182562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7161213" y="4540250"/>
            <a:ext cx="287337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7807325" y="3330575"/>
            <a:ext cx="287338" cy="182563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7807325" y="3694113"/>
            <a:ext cx="287338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Oval 10"/>
          <p:cNvSpPr>
            <a:spLocks noChangeArrowheads="1"/>
          </p:cNvSpPr>
          <p:nvPr/>
        </p:nvSpPr>
        <p:spPr bwMode="auto">
          <a:xfrm>
            <a:off x="7807325" y="4116388"/>
            <a:ext cx="287338" cy="182562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5" name="Oval 11"/>
          <p:cNvSpPr>
            <a:spLocks noChangeArrowheads="1"/>
          </p:cNvSpPr>
          <p:nvPr/>
        </p:nvSpPr>
        <p:spPr bwMode="auto">
          <a:xfrm>
            <a:off x="7807325" y="4540250"/>
            <a:ext cx="287338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6873875" y="2565400"/>
            <a:ext cx="1508125" cy="22764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6946900" y="2641600"/>
            <a:ext cx="1363663" cy="590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Database Servers</a:t>
            </a:r>
          </a:p>
        </p:txBody>
      </p:sp>
      <p:sp>
        <p:nvSpPr>
          <p:cNvPr id="57358" name="Oval 14"/>
          <p:cNvSpPr>
            <a:spLocks noChangeArrowheads="1"/>
          </p:cNvSpPr>
          <p:nvPr/>
        </p:nvSpPr>
        <p:spPr bwMode="auto">
          <a:xfrm>
            <a:off x="515938" y="3330575"/>
            <a:ext cx="287337" cy="182563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9" name="Oval 15"/>
          <p:cNvSpPr>
            <a:spLocks noChangeArrowheads="1"/>
          </p:cNvSpPr>
          <p:nvPr/>
        </p:nvSpPr>
        <p:spPr bwMode="auto">
          <a:xfrm>
            <a:off x="515938" y="3694113"/>
            <a:ext cx="287337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0" name="Oval 16"/>
          <p:cNvSpPr>
            <a:spLocks noChangeArrowheads="1"/>
          </p:cNvSpPr>
          <p:nvPr/>
        </p:nvSpPr>
        <p:spPr bwMode="auto">
          <a:xfrm>
            <a:off x="515938" y="4116388"/>
            <a:ext cx="287337" cy="182562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1" name="Oval 17"/>
          <p:cNvSpPr>
            <a:spLocks noChangeArrowheads="1"/>
          </p:cNvSpPr>
          <p:nvPr/>
        </p:nvSpPr>
        <p:spPr bwMode="auto">
          <a:xfrm>
            <a:off x="515938" y="4540250"/>
            <a:ext cx="287337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2" name="Oval 18"/>
          <p:cNvSpPr>
            <a:spLocks noChangeArrowheads="1"/>
          </p:cNvSpPr>
          <p:nvPr/>
        </p:nvSpPr>
        <p:spPr bwMode="auto">
          <a:xfrm>
            <a:off x="1162050" y="3330575"/>
            <a:ext cx="287338" cy="182563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3" name="Oval 19"/>
          <p:cNvSpPr>
            <a:spLocks noChangeArrowheads="1"/>
          </p:cNvSpPr>
          <p:nvPr/>
        </p:nvSpPr>
        <p:spPr bwMode="auto">
          <a:xfrm>
            <a:off x="1162050" y="3694113"/>
            <a:ext cx="287338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4" name="Oval 20"/>
          <p:cNvSpPr>
            <a:spLocks noChangeArrowheads="1"/>
          </p:cNvSpPr>
          <p:nvPr/>
        </p:nvSpPr>
        <p:spPr bwMode="auto">
          <a:xfrm>
            <a:off x="1162050" y="4116388"/>
            <a:ext cx="287338" cy="182562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5" name="Oval 21"/>
          <p:cNvSpPr>
            <a:spLocks noChangeArrowheads="1"/>
          </p:cNvSpPr>
          <p:nvPr/>
        </p:nvSpPr>
        <p:spPr bwMode="auto">
          <a:xfrm>
            <a:off x="1162050" y="4540250"/>
            <a:ext cx="287338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6" name="Rectangle 22"/>
          <p:cNvSpPr>
            <a:spLocks noChangeArrowheads="1"/>
          </p:cNvSpPr>
          <p:nvPr/>
        </p:nvSpPr>
        <p:spPr bwMode="auto">
          <a:xfrm>
            <a:off x="228600" y="2667000"/>
            <a:ext cx="1508125" cy="21748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7367" name="Text Box 23"/>
          <p:cNvSpPr txBox="1">
            <a:spLocks noChangeArrowheads="1"/>
          </p:cNvSpPr>
          <p:nvPr/>
        </p:nvSpPr>
        <p:spPr bwMode="auto">
          <a:xfrm>
            <a:off x="300038" y="2727325"/>
            <a:ext cx="136525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Clients</a:t>
            </a:r>
          </a:p>
        </p:txBody>
      </p:sp>
      <p:sp>
        <p:nvSpPr>
          <p:cNvPr id="57368" name="Oval 24"/>
          <p:cNvSpPr>
            <a:spLocks noChangeArrowheads="1"/>
          </p:cNvSpPr>
          <p:nvPr/>
        </p:nvSpPr>
        <p:spPr bwMode="auto">
          <a:xfrm>
            <a:off x="5294313" y="4419600"/>
            <a:ext cx="287337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9" name="Oval 25"/>
          <p:cNvSpPr>
            <a:spLocks noChangeArrowheads="1"/>
          </p:cNvSpPr>
          <p:nvPr/>
        </p:nvSpPr>
        <p:spPr bwMode="auto">
          <a:xfrm>
            <a:off x="5365750" y="4764088"/>
            <a:ext cx="287338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0" name="Oval 26"/>
          <p:cNvSpPr>
            <a:spLocks noChangeArrowheads="1"/>
          </p:cNvSpPr>
          <p:nvPr/>
        </p:nvSpPr>
        <p:spPr bwMode="auto">
          <a:xfrm>
            <a:off x="5365750" y="5084763"/>
            <a:ext cx="287338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1" name="Oval 27"/>
          <p:cNvSpPr>
            <a:spLocks noChangeArrowheads="1"/>
          </p:cNvSpPr>
          <p:nvPr/>
        </p:nvSpPr>
        <p:spPr bwMode="auto">
          <a:xfrm>
            <a:off x="5365750" y="5386388"/>
            <a:ext cx="287338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2" name="Oval 28"/>
          <p:cNvSpPr>
            <a:spLocks noChangeArrowheads="1"/>
          </p:cNvSpPr>
          <p:nvPr/>
        </p:nvSpPr>
        <p:spPr bwMode="auto">
          <a:xfrm>
            <a:off x="5365750" y="5688013"/>
            <a:ext cx="287338" cy="182562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3" name="Oval 29"/>
          <p:cNvSpPr>
            <a:spLocks noChangeArrowheads="1"/>
          </p:cNvSpPr>
          <p:nvPr/>
        </p:nvSpPr>
        <p:spPr bwMode="auto">
          <a:xfrm>
            <a:off x="6013450" y="4764088"/>
            <a:ext cx="287338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4" name="Oval 30"/>
          <p:cNvSpPr>
            <a:spLocks noChangeArrowheads="1"/>
          </p:cNvSpPr>
          <p:nvPr/>
        </p:nvSpPr>
        <p:spPr bwMode="auto">
          <a:xfrm>
            <a:off x="6013450" y="5084763"/>
            <a:ext cx="287338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5" name="Oval 31"/>
          <p:cNvSpPr>
            <a:spLocks noChangeArrowheads="1"/>
          </p:cNvSpPr>
          <p:nvPr/>
        </p:nvSpPr>
        <p:spPr bwMode="auto">
          <a:xfrm>
            <a:off x="6013450" y="5386388"/>
            <a:ext cx="287338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6" name="Oval 32"/>
          <p:cNvSpPr>
            <a:spLocks noChangeArrowheads="1"/>
          </p:cNvSpPr>
          <p:nvPr/>
        </p:nvSpPr>
        <p:spPr bwMode="auto">
          <a:xfrm>
            <a:off x="6013450" y="5688013"/>
            <a:ext cx="287338" cy="182562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7" name="Rectangle 33"/>
          <p:cNvSpPr>
            <a:spLocks noChangeArrowheads="1"/>
          </p:cNvSpPr>
          <p:nvPr/>
        </p:nvSpPr>
        <p:spPr bwMode="auto">
          <a:xfrm>
            <a:off x="5080000" y="4056063"/>
            <a:ext cx="1506538" cy="193516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8" name="Text Box 34"/>
          <p:cNvSpPr txBox="1">
            <a:spLocks noChangeArrowheads="1"/>
          </p:cNvSpPr>
          <p:nvPr/>
        </p:nvSpPr>
        <p:spPr bwMode="auto">
          <a:xfrm>
            <a:off x="5151438" y="4116388"/>
            <a:ext cx="1363662" cy="590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Application Servers</a:t>
            </a:r>
          </a:p>
        </p:txBody>
      </p:sp>
      <p:sp>
        <p:nvSpPr>
          <p:cNvPr id="57379" name="Oval 35"/>
          <p:cNvSpPr>
            <a:spLocks noChangeArrowheads="1"/>
          </p:cNvSpPr>
          <p:nvPr/>
        </p:nvSpPr>
        <p:spPr bwMode="auto">
          <a:xfrm>
            <a:off x="5245100" y="2062163"/>
            <a:ext cx="287338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0" name="Oval 36"/>
          <p:cNvSpPr>
            <a:spLocks noChangeArrowheads="1"/>
          </p:cNvSpPr>
          <p:nvPr/>
        </p:nvSpPr>
        <p:spPr bwMode="auto">
          <a:xfrm>
            <a:off x="5245100" y="2424113"/>
            <a:ext cx="287338" cy="182562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1" name="Oval 37"/>
          <p:cNvSpPr>
            <a:spLocks noChangeArrowheads="1"/>
          </p:cNvSpPr>
          <p:nvPr/>
        </p:nvSpPr>
        <p:spPr bwMode="auto">
          <a:xfrm>
            <a:off x="5245100" y="2847975"/>
            <a:ext cx="287338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2" name="Oval 38"/>
          <p:cNvSpPr>
            <a:spLocks noChangeArrowheads="1"/>
          </p:cNvSpPr>
          <p:nvPr/>
        </p:nvSpPr>
        <p:spPr bwMode="auto">
          <a:xfrm>
            <a:off x="5245100" y="3270250"/>
            <a:ext cx="287338" cy="182563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3" name="Oval 39"/>
          <p:cNvSpPr>
            <a:spLocks noChangeArrowheads="1"/>
          </p:cNvSpPr>
          <p:nvPr/>
        </p:nvSpPr>
        <p:spPr bwMode="auto">
          <a:xfrm>
            <a:off x="5891213" y="2062163"/>
            <a:ext cx="287337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4" name="Oval 40"/>
          <p:cNvSpPr>
            <a:spLocks noChangeArrowheads="1"/>
          </p:cNvSpPr>
          <p:nvPr/>
        </p:nvSpPr>
        <p:spPr bwMode="auto">
          <a:xfrm>
            <a:off x="5891213" y="2424113"/>
            <a:ext cx="287337" cy="182562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5" name="Oval 41"/>
          <p:cNvSpPr>
            <a:spLocks noChangeArrowheads="1"/>
          </p:cNvSpPr>
          <p:nvPr/>
        </p:nvSpPr>
        <p:spPr bwMode="auto">
          <a:xfrm>
            <a:off x="5891213" y="2847975"/>
            <a:ext cx="287337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6" name="Oval 42"/>
          <p:cNvSpPr>
            <a:spLocks noChangeArrowheads="1"/>
          </p:cNvSpPr>
          <p:nvPr/>
        </p:nvSpPr>
        <p:spPr bwMode="auto">
          <a:xfrm>
            <a:off x="5891213" y="3270250"/>
            <a:ext cx="287337" cy="182563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7" name="Rectangle 43"/>
          <p:cNvSpPr>
            <a:spLocks noChangeArrowheads="1"/>
          </p:cNvSpPr>
          <p:nvPr/>
        </p:nvSpPr>
        <p:spPr bwMode="auto">
          <a:xfrm>
            <a:off x="4945063" y="1295400"/>
            <a:ext cx="1508125" cy="2278063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8" name="Text Box 44"/>
          <p:cNvSpPr txBox="1">
            <a:spLocks noChangeArrowheads="1"/>
          </p:cNvSpPr>
          <p:nvPr/>
        </p:nvSpPr>
        <p:spPr bwMode="auto">
          <a:xfrm>
            <a:off x="5029200" y="1343025"/>
            <a:ext cx="1365250" cy="590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Web Servers</a:t>
            </a:r>
          </a:p>
        </p:txBody>
      </p:sp>
      <p:sp>
        <p:nvSpPr>
          <p:cNvPr id="57389" name="Oval 45"/>
          <p:cNvSpPr>
            <a:spLocks noChangeArrowheads="1"/>
          </p:cNvSpPr>
          <p:nvPr/>
        </p:nvSpPr>
        <p:spPr bwMode="auto">
          <a:xfrm>
            <a:off x="2925763" y="3390900"/>
            <a:ext cx="285750" cy="182563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0" name="Oval 46"/>
          <p:cNvSpPr>
            <a:spLocks noChangeArrowheads="1"/>
          </p:cNvSpPr>
          <p:nvPr/>
        </p:nvSpPr>
        <p:spPr bwMode="auto">
          <a:xfrm>
            <a:off x="2925763" y="3754438"/>
            <a:ext cx="285750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1" name="Oval 47"/>
          <p:cNvSpPr>
            <a:spLocks noChangeArrowheads="1"/>
          </p:cNvSpPr>
          <p:nvPr/>
        </p:nvSpPr>
        <p:spPr bwMode="auto">
          <a:xfrm>
            <a:off x="2925763" y="4176713"/>
            <a:ext cx="285750" cy="182562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2" name="Oval 48"/>
          <p:cNvSpPr>
            <a:spLocks noChangeArrowheads="1"/>
          </p:cNvSpPr>
          <p:nvPr/>
        </p:nvSpPr>
        <p:spPr bwMode="auto">
          <a:xfrm>
            <a:off x="2925763" y="4600575"/>
            <a:ext cx="285750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3" name="Oval 49"/>
          <p:cNvSpPr>
            <a:spLocks noChangeArrowheads="1"/>
          </p:cNvSpPr>
          <p:nvPr/>
        </p:nvSpPr>
        <p:spPr bwMode="auto">
          <a:xfrm>
            <a:off x="3571875" y="3390900"/>
            <a:ext cx="287338" cy="182563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4" name="Oval 50"/>
          <p:cNvSpPr>
            <a:spLocks noChangeArrowheads="1"/>
          </p:cNvSpPr>
          <p:nvPr/>
        </p:nvSpPr>
        <p:spPr bwMode="auto">
          <a:xfrm>
            <a:off x="3571875" y="3754438"/>
            <a:ext cx="287338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5" name="Oval 51"/>
          <p:cNvSpPr>
            <a:spLocks noChangeArrowheads="1"/>
          </p:cNvSpPr>
          <p:nvPr/>
        </p:nvSpPr>
        <p:spPr bwMode="auto">
          <a:xfrm>
            <a:off x="3571875" y="4176713"/>
            <a:ext cx="287338" cy="182562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6" name="Oval 52"/>
          <p:cNvSpPr>
            <a:spLocks noChangeArrowheads="1"/>
          </p:cNvSpPr>
          <p:nvPr/>
        </p:nvSpPr>
        <p:spPr bwMode="auto">
          <a:xfrm>
            <a:off x="3571875" y="4600575"/>
            <a:ext cx="287338" cy="180975"/>
          </a:xfrm>
          <a:prstGeom prst="ellipse">
            <a:avLst/>
          </a:prstGeom>
          <a:solidFill>
            <a:srgbClr val="FDDC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7" name="Rectangle 53"/>
          <p:cNvSpPr>
            <a:spLocks noChangeArrowheads="1"/>
          </p:cNvSpPr>
          <p:nvPr/>
        </p:nvSpPr>
        <p:spPr bwMode="auto">
          <a:xfrm>
            <a:off x="2654300" y="2697163"/>
            <a:ext cx="1506538" cy="223361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8" name="Text Box 54"/>
          <p:cNvSpPr txBox="1">
            <a:spLocks noChangeArrowheads="1"/>
          </p:cNvSpPr>
          <p:nvPr/>
        </p:nvSpPr>
        <p:spPr bwMode="auto">
          <a:xfrm>
            <a:off x="2752725" y="2801938"/>
            <a:ext cx="1363663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Proxy Nodes</a:t>
            </a:r>
          </a:p>
        </p:txBody>
      </p:sp>
      <p:sp>
        <p:nvSpPr>
          <p:cNvPr id="57399" name="Line 55"/>
          <p:cNvSpPr>
            <a:spLocks noChangeShapeType="1"/>
          </p:cNvSpPr>
          <p:nvPr/>
        </p:nvSpPr>
        <p:spPr bwMode="auto">
          <a:xfrm>
            <a:off x="1752600" y="3505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00" name="Line 56"/>
          <p:cNvSpPr>
            <a:spLocks noChangeShapeType="1"/>
          </p:cNvSpPr>
          <p:nvPr/>
        </p:nvSpPr>
        <p:spPr bwMode="auto">
          <a:xfrm flipH="1">
            <a:off x="1752600" y="3886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01" name="Line 57"/>
          <p:cNvSpPr>
            <a:spLocks noChangeShapeType="1"/>
          </p:cNvSpPr>
          <p:nvPr/>
        </p:nvSpPr>
        <p:spPr bwMode="auto">
          <a:xfrm>
            <a:off x="4144963" y="2847975"/>
            <a:ext cx="822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02" name="Line 58"/>
          <p:cNvSpPr>
            <a:spLocks noChangeShapeType="1"/>
          </p:cNvSpPr>
          <p:nvPr/>
        </p:nvSpPr>
        <p:spPr bwMode="auto">
          <a:xfrm flipH="1">
            <a:off x="4144963" y="3089275"/>
            <a:ext cx="779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03" name="Line 59"/>
          <p:cNvSpPr>
            <a:spLocks noChangeShapeType="1"/>
          </p:cNvSpPr>
          <p:nvPr/>
        </p:nvSpPr>
        <p:spPr bwMode="auto">
          <a:xfrm>
            <a:off x="4144963" y="4359275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04" name="Line 60"/>
          <p:cNvSpPr>
            <a:spLocks noChangeShapeType="1"/>
          </p:cNvSpPr>
          <p:nvPr/>
        </p:nvSpPr>
        <p:spPr bwMode="auto">
          <a:xfrm flipH="1">
            <a:off x="4144963" y="4660900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05" name="Line 61"/>
          <p:cNvSpPr>
            <a:spLocks noChangeShapeType="1"/>
          </p:cNvSpPr>
          <p:nvPr/>
        </p:nvSpPr>
        <p:spPr bwMode="auto">
          <a:xfrm>
            <a:off x="5438775" y="3573463"/>
            <a:ext cx="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06" name="Line 62"/>
          <p:cNvSpPr>
            <a:spLocks noChangeShapeType="1"/>
          </p:cNvSpPr>
          <p:nvPr/>
        </p:nvSpPr>
        <p:spPr bwMode="auto">
          <a:xfrm flipV="1">
            <a:off x="5653088" y="3573463"/>
            <a:ext cx="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07" name="Line 63"/>
          <p:cNvSpPr>
            <a:spLocks noChangeShapeType="1"/>
          </p:cNvSpPr>
          <p:nvPr/>
        </p:nvSpPr>
        <p:spPr bwMode="auto">
          <a:xfrm>
            <a:off x="6586538" y="4359275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08" name="Line 64"/>
          <p:cNvSpPr>
            <a:spLocks noChangeShapeType="1"/>
          </p:cNvSpPr>
          <p:nvPr/>
        </p:nvSpPr>
        <p:spPr bwMode="auto">
          <a:xfrm flipH="1">
            <a:off x="6586538" y="454025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09" name="Rectangle 65"/>
          <p:cNvSpPr>
            <a:spLocks noChangeArrowheads="1"/>
          </p:cNvSpPr>
          <p:nvPr/>
        </p:nvSpPr>
        <p:spPr bwMode="auto">
          <a:xfrm>
            <a:off x="2852738" y="2424113"/>
            <a:ext cx="1006475" cy="18256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Tier 0</a:t>
            </a:r>
          </a:p>
        </p:txBody>
      </p:sp>
      <p:sp>
        <p:nvSpPr>
          <p:cNvPr id="57410" name="Rectangle 66"/>
          <p:cNvSpPr>
            <a:spLocks noChangeArrowheads="1"/>
          </p:cNvSpPr>
          <p:nvPr/>
        </p:nvSpPr>
        <p:spPr bwMode="auto">
          <a:xfrm>
            <a:off x="4394200" y="3733800"/>
            <a:ext cx="1004888" cy="18097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Tier 1</a:t>
            </a:r>
          </a:p>
        </p:txBody>
      </p:sp>
      <p:sp>
        <p:nvSpPr>
          <p:cNvPr id="57411" name="Rectangle 67"/>
          <p:cNvSpPr>
            <a:spLocks noChangeArrowheads="1"/>
          </p:cNvSpPr>
          <p:nvPr/>
        </p:nvSpPr>
        <p:spPr bwMode="auto">
          <a:xfrm>
            <a:off x="7081838" y="2297113"/>
            <a:ext cx="1006475" cy="18256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Tier 2</a:t>
            </a:r>
          </a:p>
        </p:txBody>
      </p:sp>
      <p:sp>
        <p:nvSpPr>
          <p:cNvPr id="57412" name="Text Box 68"/>
          <p:cNvSpPr txBox="1">
            <a:spLocks noChangeArrowheads="1"/>
          </p:cNvSpPr>
          <p:nvPr/>
        </p:nvSpPr>
        <p:spPr bwMode="auto">
          <a:xfrm>
            <a:off x="6483350" y="1384300"/>
            <a:ext cx="1335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0066FF"/>
                </a:solidFill>
                <a:latin typeface="Comic Sans MS" pitchFamily="66" charset="0"/>
              </a:rPr>
              <a:t>Apache</a:t>
            </a:r>
          </a:p>
        </p:txBody>
      </p:sp>
      <p:sp>
        <p:nvSpPr>
          <p:cNvPr id="57413" name="Text Box 69"/>
          <p:cNvSpPr txBox="1">
            <a:spLocks noChangeArrowheads="1"/>
          </p:cNvSpPr>
          <p:nvPr/>
        </p:nvSpPr>
        <p:spPr bwMode="auto">
          <a:xfrm>
            <a:off x="4240213" y="5511800"/>
            <a:ext cx="7826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0066FF"/>
                </a:solidFill>
                <a:latin typeface="Comic Sans MS" pitchFamily="66" charset="0"/>
              </a:rPr>
              <a:t>PHP</a:t>
            </a:r>
          </a:p>
        </p:txBody>
      </p:sp>
      <p:sp>
        <p:nvSpPr>
          <p:cNvPr id="57415" name="Text Box 71"/>
          <p:cNvSpPr txBox="1">
            <a:spLocks noChangeArrowheads="1"/>
          </p:cNvSpPr>
          <p:nvPr/>
        </p:nvSpPr>
        <p:spPr bwMode="auto">
          <a:xfrm>
            <a:off x="1828800" y="3505200"/>
            <a:ext cx="71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7813"/>
            <a:ext cx="8763000" cy="1139825"/>
          </a:xfrm>
        </p:spPr>
        <p:txBody>
          <a:bodyPr/>
          <a:lstStyle/>
          <a:p>
            <a:r>
              <a:rPr lang="en-US"/>
              <a:t>Tiers of a Typical Multi-Tier Data-Center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30725"/>
          </a:xfrm>
        </p:spPr>
        <p:txBody>
          <a:bodyPr/>
          <a:lstStyle/>
          <a:p>
            <a:r>
              <a:rPr lang="en-US"/>
              <a:t>Proxy Nodes </a:t>
            </a:r>
          </a:p>
          <a:p>
            <a:pPr lvl="1"/>
            <a:r>
              <a:rPr lang="en-US"/>
              <a:t>Handle Caching, load balancing, security, etc</a:t>
            </a:r>
          </a:p>
          <a:p>
            <a:r>
              <a:rPr lang="en-US"/>
              <a:t>Web Servers</a:t>
            </a:r>
          </a:p>
          <a:p>
            <a:pPr lvl="1"/>
            <a:r>
              <a:rPr lang="en-US"/>
              <a:t>Handle the HTML content</a:t>
            </a:r>
          </a:p>
          <a:p>
            <a:r>
              <a:rPr lang="en-US"/>
              <a:t>Application Servers</a:t>
            </a:r>
          </a:p>
          <a:p>
            <a:pPr lvl="1"/>
            <a:r>
              <a:rPr lang="en-US"/>
              <a:t>Handle Dynamic Content, Provide Services</a:t>
            </a:r>
          </a:p>
          <a:p>
            <a:r>
              <a:rPr lang="en-US"/>
              <a:t>Database Servers</a:t>
            </a:r>
          </a:p>
          <a:p>
            <a:pPr lvl="1"/>
            <a:r>
              <a:rPr lang="en-US"/>
              <a:t>Handle persistent 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Data-Center Characteristics</a:t>
            </a:r>
          </a:p>
        </p:txBody>
      </p:sp>
      <p:sp>
        <p:nvSpPr>
          <p:cNvPr id="60420" name="AutoShape 4"/>
          <p:cNvSpPr>
            <a:spLocks noChangeArrowheads="1"/>
          </p:cNvSpPr>
          <p:nvPr/>
        </p:nvSpPr>
        <p:spPr bwMode="auto">
          <a:xfrm>
            <a:off x="2057400" y="1295400"/>
            <a:ext cx="3276600" cy="3657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3" name="Line 7"/>
          <p:cNvSpPr>
            <a:spLocks noChangeShapeType="1"/>
          </p:cNvSpPr>
          <p:nvPr/>
        </p:nvSpPr>
        <p:spPr bwMode="auto">
          <a:xfrm>
            <a:off x="3352800" y="21336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2971800" y="297180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2514600" y="396240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7" name="Text Box 21"/>
          <p:cNvSpPr txBox="1">
            <a:spLocks noChangeArrowheads="1"/>
          </p:cNvSpPr>
          <p:nvPr/>
        </p:nvSpPr>
        <p:spPr bwMode="auto">
          <a:xfrm>
            <a:off x="1203325" y="2449513"/>
            <a:ext cx="162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Computation</a:t>
            </a:r>
          </a:p>
        </p:txBody>
      </p:sp>
      <p:sp>
        <p:nvSpPr>
          <p:cNvPr id="60438" name="Line 22"/>
          <p:cNvSpPr>
            <a:spLocks noChangeShapeType="1"/>
          </p:cNvSpPr>
          <p:nvPr/>
        </p:nvSpPr>
        <p:spPr bwMode="auto">
          <a:xfrm>
            <a:off x="1752600" y="2819400"/>
            <a:ext cx="0" cy="213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9" name="Line 23"/>
          <p:cNvSpPr>
            <a:spLocks noChangeShapeType="1"/>
          </p:cNvSpPr>
          <p:nvPr/>
        </p:nvSpPr>
        <p:spPr bwMode="auto">
          <a:xfrm flipV="1">
            <a:off x="1752600" y="12954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2" name="Text Box 26"/>
          <p:cNvSpPr txBox="1">
            <a:spLocks noChangeArrowheads="1"/>
          </p:cNvSpPr>
          <p:nvPr/>
        </p:nvSpPr>
        <p:spPr bwMode="auto">
          <a:xfrm>
            <a:off x="5181600" y="1600200"/>
            <a:ext cx="1947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Front-End Tiers</a:t>
            </a:r>
          </a:p>
        </p:txBody>
      </p:sp>
      <p:sp>
        <p:nvSpPr>
          <p:cNvPr id="60443" name="Text Box 27"/>
          <p:cNvSpPr txBox="1">
            <a:spLocks noChangeArrowheads="1"/>
          </p:cNvSpPr>
          <p:nvPr/>
        </p:nvSpPr>
        <p:spPr bwMode="auto">
          <a:xfrm>
            <a:off x="5257800" y="3962400"/>
            <a:ext cx="192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Back-End Tiers</a:t>
            </a:r>
          </a:p>
        </p:txBody>
      </p:sp>
      <p:sp>
        <p:nvSpPr>
          <p:cNvPr id="60444" name="Text Box 28"/>
          <p:cNvSpPr txBox="1">
            <a:spLocks noChangeArrowheads="1"/>
          </p:cNvSpPr>
          <p:nvPr/>
        </p:nvSpPr>
        <p:spPr bwMode="auto">
          <a:xfrm>
            <a:off x="746125" y="5192713"/>
            <a:ext cx="77025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The amount of computation required for processing each request </a:t>
            </a:r>
          </a:p>
          <a:p>
            <a:r>
              <a:rPr lang="en-US" sz="2000"/>
              <a:t>increases as we go to the inner tiers of the Data-Center</a:t>
            </a:r>
          </a:p>
          <a:p>
            <a:pPr>
              <a:buFontTx/>
              <a:buChar char="•"/>
            </a:pPr>
            <a:r>
              <a:rPr lang="en-US" sz="2000"/>
              <a:t> Caching at the front tiers is an important factor for scalability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Outline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9211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600"/>
              <a:t>Introduction/Motivation</a:t>
            </a:r>
          </a:p>
          <a:p>
            <a:pPr lvl="1">
              <a:lnSpc>
                <a:spcPct val="110000"/>
              </a:lnSpc>
            </a:pPr>
            <a:r>
              <a:rPr lang="en-US" sz="2200"/>
              <a:t>Introduction</a:t>
            </a:r>
          </a:p>
          <a:p>
            <a:pPr lvl="1">
              <a:lnSpc>
                <a:spcPct val="110000"/>
              </a:lnSpc>
            </a:pPr>
            <a:r>
              <a:rPr lang="en-US" sz="2200"/>
              <a:t>Multi-Tier Data-Centers</a:t>
            </a:r>
          </a:p>
          <a:p>
            <a:pPr lvl="1">
              <a:lnSpc>
                <a:spcPct val="110000"/>
              </a:lnSpc>
            </a:pPr>
            <a:r>
              <a:rPr lang="en-US" sz="2200">
                <a:solidFill>
                  <a:srgbClr val="FF3300"/>
                </a:solidFill>
              </a:rPr>
              <a:t>Active Caches</a:t>
            </a:r>
          </a:p>
          <a:p>
            <a:pPr lvl="1">
              <a:lnSpc>
                <a:spcPct val="110000"/>
              </a:lnSpc>
            </a:pPr>
            <a:r>
              <a:rPr lang="en-US" sz="2200"/>
              <a:t>InfiniBand</a:t>
            </a:r>
          </a:p>
          <a:p>
            <a:pPr>
              <a:lnSpc>
                <a:spcPct val="110000"/>
              </a:lnSpc>
            </a:pPr>
            <a:r>
              <a:rPr lang="en-US" sz="2600"/>
              <a:t>Design and Implementation</a:t>
            </a:r>
          </a:p>
          <a:p>
            <a:pPr>
              <a:lnSpc>
                <a:spcPct val="110000"/>
              </a:lnSpc>
            </a:pPr>
            <a:r>
              <a:rPr lang="en-US" sz="2600"/>
              <a:t>Experimental Results</a:t>
            </a:r>
          </a:p>
          <a:p>
            <a:pPr>
              <a:lnSpc>
                <a:spcPct val="110000"/>
              </a:lnSpc>
            </a:pPr>
            <a:r>
              <a:rPr lang="en-US" sz="2600"/>
              <a:t>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948</TotalTime>
  <Words>982</Words>
  <Application>Microsoft Office PowerPoint</Application>
  <PresentationFormat>On-screen Show (4:3)</PresentationFormat>
  <Paragraphs>266</Paragraphs>
  <Slides>35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Garamond</vt:lpstr>
      <vt:lpstr>Times New Roman</vt:lpstr>
      <vt:lpstr>Wingdings</vt:lpstr>
      <vt:lpstr>Comic Sans MS</vt:lpstr>
      <vt:lpstr>Tahoma</vt:lpstr>
      <vt:lpstr>Edge</vt:lpstr>
      <vt:lpstr>Microsoft Graph Chart</vt:lpstr>
      <vt:lpstr>Microsoft Excel Chart</vt:lpstr>
      <vt:lpstr>Supporting Strong Cache Coherency for Active Caches in Multi-Tier Data-Centers over InfiniBand</vt:lpstr>
      <vt:lpstr>Presentation Outline</vt:lpstr>
      <vt:lpstr>Introduction</vt:lpstr>
      <vt:lpstr>Presentation Outline</vt:lpstr>
      <vt:lpstr>Multi-Tier Data-Centers</vt:lpstr>
      <vt:lpstr>A Typical Multi-Tier Data-Center</vt:lpstr>
      <vt:lpstr>Tiers of a Typical Multi-Tier Data-Center</vt:lpstr>
      <vt:lpstr>Data-Center Characteristics</vt:lpstr>
      <vt:lpstr>Presentation Outline</vt:lpstr>
      <vt:lpstr>Caching </vt:lpstr>
      <vt:lpstr>Active Caching</vt:lpstr>
      <vt:lpstr>Cache Consistency</vt:lpstr>
      <vt:lpstr>Cache Coherency</vt:lpstr>
      <vt:lpstr>Strong Cache Coherency</vt:lpstr>
      <vt:lpstr>Caching policies</vt:lpstr>
      <vt:lpstr>Presentation Outline</vt:lpstr>
      <vt:lpstr>InfiniBand</vt:lpstr>
      <vt:lpstr>Performance</vt:lpstr>
      <vt:lpstr>Performance</vt:lpstr>
      <vt:lpstr>Caching policies</vt:lpstr>
      <vt:lpstr>Objective</vt:lpstr>
      <vt:lpstr>Presentation Outline</vt:lpstr>
      <vt:lpstr>Basic Architecture</vt:lpstr>
      <vt:lpstr>Mechanism</vt:lpstr>
      <vt:lpstr>Architecture</vt:lpstr>
      <vt:lpstr>Design</vt:lpstr>
      <vt:lpstr>VAPI Architecture</vt:lpstr>
      <vt:lpstr>Implementation</vt:lpstr>
      <vt:lpstr>Presentation Outline</vt:lpstr>
      <vt:lpstr>Data-Center: Performance</vt:lpstr>
      <vt:lpstr>Data-Center: Performance</vt:lpstr>
      <vt:lpstr>Response Time Breakup</vt:lpstr>
      <vt:lpstr>Data-Center: Throughput</vt:lpstr>
      <vt:lpstr>Conclusions</vt:lpstr>
      <vt:lpstr>Web Pointers</vt:lpstr>
    </vt:vector>
  </TitlesOfParts>
  <Company>OHIO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Supporting Strong Cache Coherency for Active Caches in Multi-Tier Data-Centers over InfiniBand</dc:title>
  <dc:creator>narravul</dc:creator>
  <cp:lastModifiedBy>Pavan Balaji</cp:lastModifiedBy>
  <cp:revision>84</cp:revision>
  <dcterms:created xsi:type="dcterms:W3CDTF">2004-01-08T16:54:02Z</dcterms:created>
  <dcterms:modified xsi:type="dcterms:W3CDTF">2011-01-10T09:40:05Z</dcterms:modified>
</cp:coreProperties>
</file>