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311" r:id="rId5"/>
    <p:sldId id="283" r:id="rId6"/>
    <p:sldId id="326" r:id="rId7"/>
    <p:sldId id="309" r:id="rId8"/>
    <p:sldId id="287" r:id="rId9"/>
    <p:sldId id="259" r:id="rId10"/>
    <p:sldId id="262" r:id="rId11"/>
    <p:sldId id="330" r:id="rId12"/>
    <p:sldId id="319" r:id="rId13"/>
    <p:sldId id="333" r:id="rId14"/>
    <p:sldId id="313" r:id="rId15"/>
    <p:sldId id="280" r:id="rId16"/>
    <p:sldId id="334" r:id="rId17"/>
    <p:sldId id="338" r:id="rId18"/>
    <p:sldId id="288" r:id="rId19"/>
    <p:sldId id="321" r:id="rId20"/>
    <p:sldId id="336" r:id="rId21"/>
    <p:sldId id="320" r:id="rId22"/>
    <p:sldId id="301" r:id="rId23"/>
    <p:sldId id="318" r:id="rId24"/>
    <p:sldId id="324" r:id="rId25"/>
    <p:sldId id="325" r:id="rId26"/>
    <p:sldId id="292" r:id="rId27"/>
    <p:sldId id="322" r:id="rId28"/>
    <p:sldId id="275" r:id="rId29"/>
    <p:sldId id="323" r:id="rId30"/>
    <p:sldId id="302" r:id="rId31"/>
    <p:sldId id="295" r:id="rId32"/>
    <p:sldId id="328" r:id="rId33"/>
    <p:sldId id="327" r:id="rId34"/>
    <p:sldId id="332" r:id="rId35"/>
    <p:sldId id="331" r:id="rId36"/>
    <p:sldId id="335" r:id="rId37"/>
    <p:sldId id="337" r:id="rId3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542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8" autoAdjust="0"/>
  </p:normalViewPr>
  <p:slideViewPr>
    <p:cSldViewPr>
      <p:cViewPr varScale="1">
        <p:scale>
          <a:sx n="102" d="100"/>
          <a:sy n="102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344CBB3F-57CE-4984-9198-E92F7F6AF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F4C3FCD0-8DF8-47E5-8BBC-8EB185E9FD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7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59F38-A119-4FF1-BF00-225F9B3DB1E1}" type="slidenum">
              <a:rPr lang="en-US"/>
              <a:pPr/>
              <a:t>3</a:t>
            </a:fld>
            <a:endParaRPr lang="en-US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Earlier single powerful servers were used. Now clusters are being used for many components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6C992-C79C-441E-9DE2-D771676B30C3}" type="slidenum">
              <a:rPr lang="en-US"/>
              <a:pPr/>
              <a:t>5</a:t>
            </a:fld>
            <a:endParaRPr lang="en-US"/>
          </a:p>
        </p:txBody>
      </p:sp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Cover: Kinds of requests 1. reads 2. updates</a:t>
            </a:r>
          </a:p>
          <a:p>
            <a:r>
              <a:rPr lang="en-US"/>
              <a:t>	work processing overheads</a:t>
            </a:r>
          </a:p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9D221-1728-4D73-BC24-7073EC45A6C5}" type="slidenum">
              <a:rPr lang="en-US"/>
              <a:pPr/>
              <a:t>33</a:t>
            </a:fld>
            <a:endParaRPr 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logical cache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2CD1339-0A0B-4D67-8F6C-6DBB998E44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018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83749-9253-48D2-81E2-D73EB7143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6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E5F06-A062-48CF-94C9-70B0BECF8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46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CBB9A6-CD58-40BC-BA1D-3D5408273E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94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B41F0-E3C5-4FCF-8405-A2F510A3A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2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68103-FB37-4300-BDAF-D8CE4669D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4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3847-94C9-438F-9A2F-662B10D25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30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FF095-E1A4-485A-8C4E-986EB3F6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18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38B7D-30F1-4A88-94AB-D0E0B33569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35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2AAC1-B2EA-4C53-B6BA-B1450FFF9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49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2F77E-CB74-4FBD-94C7-6FEE24EF2A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64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2C9BE-13F8-49B6-89FF-BC64E480E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6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u="none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+mj-lt"/>
              </a:defRPr>
            </a:lvl1pPr>
          </a:lstStyle>
          <a:p>
            <a:fld id="{9150958D-3E45-48DB-A5C3-500B3BD783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91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623175" cy="2438400"/>
          </a:xfrm>
        </p:spPr>
        <p:txBody>
          <a:bodyPr/>
          <a:lstStyle/>
          <a:p>
            <a:r>
              <a:rPr lang="en-US" sz="3800" b="1"/>
              <a:t>Architecture for Caching Responses with Multiple Dynamic Dependencies in Multi-Tier Data-Centers over InfiniBand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962400"/>
            <a:ext cx="7086600" cy="17526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400"/>
              <a:t>S. Narravula, P. Balaji, K. Vaidyanathan,     </a:t>
            </a:r>
          </a:p>
          <a:p>
            <a:pPr algn="ctr">
              <a:lnSpc>
                <a:spcPct val="90000"/>
              </a:lnSpc>
            </a:pPr>
            <a:r>
              <a:rPr lang="en-US" sz="2400"/>
              <a:t>H.-W. Jin and D. K. Panda</a:t>
            </a:r>
          </a:p>
          <a:p>
            <a:pPr algn="ctr">
              <a:lnSpc>
                <a:spcPct val="90000"/>
              </a:lnSpc>
            </a:pPr>
            <a:endParaRPr lang="en-US" sz="2400"/>
          </a:p>
          <a:p>
            <a:pPr algn="ctr">
              <a:lnSpc>
                <a:spcPct val="90000"/>
              </a:lnSpc>
            </a:pPr>
            <a:r>
              <a:rPr lang="en-US" sz="2400"/>
              <a:t>The 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Coherency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5814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Refers to the average staleness of the document served from cache</a:t>
            </a:r>
          </a:p>
          <a:p>
            <a:pPr>
              <a:lnSpc>
                <a:spcPct val="115000"/>
              </a:lnSpc>
            </a:pPr>
            <a:r>
              <a:rPr lang="en-US"/>
              <a:t>Strong or immediate (Strong Coherency)</a:t>
            </a:r>
          </a:p>
          <a:p>
            <a:pPr lvl="1">
              <a:lnSpc>
                <a:spcPct val="115000"/>
              </a:lnSpc>
            </a:pPr>
            <a:r>
              <a:rPr lang="en-US"/>
              <a:t>Required for certain kinds of data</a:t>
            </a:r>
          </a:p>
          <a:p>
            <a:pPr lvl="1">
              <a:lnSpc>
                <a:spcPct val="115000"/>
              </a:lnSpc>
            </a:pPr>
            <a:r>
              <a:rPr lang="en-US"/>
              <a:t>Cache Disabling</a:t>
            </a:r>
          </a:p>
          <a:p>
            <a:pPr lvl="1">
              <a:lnSpc>
                <a:spcPct val="115000"/>
              </a:lnSpc>
            </a:pPr>
            <a:r>
              <a:rPr lang="en-US"/>
              <a:t>Client Polling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39825"/>
          </a:xfrm>
        </p:spPr>
        <p:txBody>
          <a:bodyPr/>
          <a:lstStyle/>
          <a:p>
            <a:r>
              <a:rPr lang="en-US"/>
              <a:t>Basic Client Polling *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2438400" y="1219200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u="none"/>
              <a:t>Front-End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5562600" y="1219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u="none"/>
              <a:t>Back-End</a:t>
            </a:r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28194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32004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59436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>
            <a:off x="63246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>
            <a:off x="1524000" y="2362200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2819400" y="2362200"/>
            <a:ext cx="3810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 flipH="1">
            <a:off x="2819400" y="3352800"/>
            <a:ext cx="3810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 flipH="1">
            <a:off x="1600200" y="34290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533400" y="1955800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Request</a:t>
            </a: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1050925" y="29321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Cache Hit</a:t>
            </a: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2819400" y="3581400"/>
            <a:ext cx="3048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 flipH="1">
            <a:off x="2819400" y="5029200"/>
            <a:ext cx="3124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 flipH="1">
            <a:off x="1524000" y="54102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1219200" y="48006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Cache Miss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365125" y="3973513"/>
            <a:ext cx="1328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Response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200400" y="2438400"/>
            <a:ext cx="3124200" cy="1143000"/>
          </a:xfrm>
          <a:prstGeom prst="curvedLeftArrow">
            <a:avLst>
              <a:gd name="adj1" fmla="val 8542"/>
              <a:gd name="adj2" fmla="val 34505"/>
              <a:gd name="adj3" fmla="val 9111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717925" y="270351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Version Read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609600" y="6210300"/>
            <a:ext cx="803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5427AF"/>
                </a:solidFill>
              </a:rPr>
              <a:t>* SAN04: Supporting Strong Cache Coherency for Active Caches in Multi-Tier</a:t>
            </a:r>
          </a:p>
          <a:p>
            <a:r>
              <a:rPr lang="en-GB">
                <a:solidFill>
                  <a:srgbClr val="5427AF"/>
                </a:solidFill>
              </a:rPr>
              <a:t>Data-Centers over InfiniBand. Narravula, et.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Object Dependencies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/>
              <a:t>Cache documents contain multiple objects</a:t>
            </a:r>
          </a:p>
          <a:p>
            <a:pPr>
              <a:lnSpc>
                <a:spcPct val="90000"/>
              </a:lnSpc>
            </a:pPr>
            <a:r>
              <a:rPr lang="en-GB" sz="2600"/>
              <a:t>A Many-to-Many mapping</a:t>
            </a:r>
          </a:p>
          <a:p>
            <a:pPr lvl="1">
              <a:lnSpc>
                <a:spcPct val="90000"/>
              </a:lnSpc>
            </a:pPr>
            <a:r>
              <a:rPr lang="en-GB" sz="2200"/>
              <a:t>Single Cache document can contain Multiple Objects</a:t>
            </a:r>
          </a:p>
          <a:p>
            <a:pPr lvl="1">
              <a:lnSpc>
                <a:spcPct val="90000"/>
              </a:lnSpc>
            </a:pPr>
            <a:r>
              <a:rPr lang="en-GB" sz="2200"/>
              <a:t>Single Object can be a part of multiple Documents</a:t>
            </a:r>
          </a:p>
          <a:p>
            <a:pPr>
              <a:lnSpc>
                <a:spcPct val="90000"/>
              </a:lnSpc>
            </a:pPr>
            <a:r>
              <a:rPr lang="en-GB" sz="2600"/>
              <a:t>Complexity!!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886200" y="449580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3886200" y="510540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3886200" y="480060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2971800" y="47244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2971800" y="41910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3" name="Line 23"/>
          <p:cNvSpPr>
            <a:spLocks noChangeShapeType="1"/>
          </p:cNvSpPr>
          <p:nvPr/>
        </p:nvSpPr>
        <p:spPr bwMode="auto">
          <a:xfrm flipH="1">
            <a:off x="3276600" y="4572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 flipH="1">
            <a:off x="32766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 flipH="1" flipV="1">
            <a:off x="3276600" y="4876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 flipH="1" flipV="1">
            <a:off x="32766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2209800" y="5181600"/>
            <a:ext cx="1339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/>
              <a:t>Cache </a:t>
            </a:r>
          </a:p>
          <a:p>
            <a:pPr algn="ctr"/>
            <a:r>
              <a:rPr lang="en-GB"/>
              <a:t>Documents</a:t>
            </a: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3794125" y="537051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39825"/>
          </a:xfrm>
        </p:spPr>
        <p:txBody>
          <a:bodyPr/>
          <a:lstStyle/>
          <a:p>
            <a:r>
              <a:rPr lang="en-US"/>
              <a:t>Client Polling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438400" y="1219200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u="none"/>
              <a:t>Front-End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562600" y="1219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u="none"/>
              <a:t>Back-End</a:t>
            </a: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28194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32004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59436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63246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1524000" y="2362200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2819400" y="2362200"/>
            <a:ext cx="3810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H="1">
            <a:off x="2819400" y="3352800"/>
            <a:ext cx="3810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 flipH="1">
            <a:off x="1600200" y="34290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533400" y="1955800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Request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050925" y="29321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Cache Hit</a:t>
            </a: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2819400" y="3581400"/>
            <a:ext cx="3048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 flipH="1">
            <a:off x="2819400" y="5029200"/>
            <a:ext cx="3124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 flipH="1">
            <a:off x="1524000" y="54102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1219200" y="48006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Cache Miss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365125" y="3973513"/>
            <a:ext cx="1328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Response</a:t>
            </a:r>
          </a:p>
        </p:txBody>
      </p:sp>
      <p:sp>
        <p:nvSpPr>
          <p:cNvPr id="137236" name="AutoShape 20"/>
          <p:cNvSpPr>
            <a:spLocks noChangeArrowheads="1"/>
          </p:cNvSpPr>
          <p:nvPr/>
        </p:nvSpPr>
        <p:spPr bwMode="auto">
          <a:xfrm>
            <a:off x="3200400" y="2438400"/>
            <a:ext cx="3124200" cy="1143000"/>
          </a:xfrm>
          <a:prstGeom prst="curvedLeftArrow">
            <a:avLst>
              <a:gd name="adj1" fmla="val 8542"/>
              <a:gd name="adj2" fmla="val 34505"/>
              <a:gd name="adj3" fmla="val 9111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3717925" y="270351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Version Read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6865938" y="2478088"/>
            <a:ext cx="19827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400">
                <a:solidFill>
                  <a:srgbClr val="FF3300"/>
                </a:solidFill>
              </a:rPr>
              <a:t>Single Check</a:t>
            </a:r>
          </a:p>
          <a:p>
            <a:pPr algn="ctr"/>
            <a:r>
              <a:rPr lang="en-GB" sz="2400">
                <a:solidFill>
                  <a:srgbClr val="FF3300"/>
                </a:solidFill>
              </a:rPr>
              <a:t>Possible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898525" y="6284913"/>
            <a:ext cx="654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Single Lookup counter essential for correct and efficient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27275"/>
            <a:ext cx="8229600" cy="3540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3400"/>
              <a:t>To design an architecture that very efficiently supports strong cache coherency with multiple dynamic dependencies on InfiniBand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38449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Introduction/Motivation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Design and Implementation</a:t>
            </a:r>
          </a:p>
          <a:p>
            <a:pPr>
              <a:lnSpc>
                <a:spcPct val="120000"/>
              </a:lnSpc>
            </a:pPr>
            <a:r>
              <a:rPr lang="en-US"/>
              <a:t>Experimental Results</a:t>
            </a:r>
          </a:p>
          <a:p>
            <a:pPr>
              <a:lnSpc>
                <a:spcPct val="12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System Architecture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219200" y="1219200"/>
            <a:ext cx="2209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2286000" y="2209800"/>
            <a:ext cx="7620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524000" y="1524000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Server Node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2362200" y="2362200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Mod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5715000" y="4114800"/>
            <a:ext cx="2209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6781800" y="5105400"/>
            <a:ext cx="7620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6019800" y="4419600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Server Node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6858000" y="5257800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Mod</a:t>
            </a: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5638800" y="1219200"/>
            <a:ext cx="2209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6705600" y="2209800"/>
            <a:ext cx="7620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5943600" y="1524000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Server Node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6781800" y="2362200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Mod</a:t>
            </a:r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1219200" y="4114800"/>
            <a:ext cx="2209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2286000" y="5105400"/>
            <a:ext cx="7620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524000" y="4419600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Server Node</a:t>
            </a: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2362200" y="5257800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Mod</a:t>
            </a:r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1752600" y="3276600"/>
            <a:ext cx="0" cy="68580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3" name="Line 23"/>
          <p:cNvSpPr>
            <a:spLocks noChangeShapeType="1"/>
          </p:cNvSpPr>
          <p:nvPr/>
        </p:nvSpPr>
        <p:spPr bwMode="auto">
          <a:xfrm>
            <a:off x="7543800" y="3276600"/>
            <a:ext cx="0" cy="68580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4" name="Line 24"/>
          <p:cNvSpPr>
            <a:spLocks noChangeShapeType="1"/>
          </p:cNvSpPr>
          <p:nvPr/>
        </p:nvSpPr>
        <p:spPr bwMode="auto">
          <a:xfrm flipH="1" flipV="1">
            <a:off x="6172200" y="3962400"/>
            <a:ext cx="609600" cy="1447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5" name="Line 25"/>
          <p:cNvSpPr>
            <a:spLocks noChangeShapeType="1"/>
          </p:cNvSpPr>
          <p:nvPr/>
        </p:nvSpPr>
        <p:spPr bwMode="auto">
          <a:xfrm flipV="1">
            <a:off x="3048000" y="2590800"/>
            <a:ext cx="358140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6" name="Line 26"/>
          <p:cNvSpPr>
            <a:spLocks noChangeShapeType="1"/>
          </p:cNvSpPr>
          <p:nvPr/>
        </p:nvSpPr>
        <p:spPr bwMode="auto">
          <a:xfrm>
            <a:off x="3048000" y="2514600"/>
            <a:ext cx="358140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7" name="Line 27"/>
          <p:cNvSpPr>
            <a:spLocks noChangeShapeType="1"/>
          </p:cNvSpPr>
          <p:nvPr/>
        </p:nvSpPr>
        <p:spPr bwMode="auto">
          <a:xfrm flipH="1">
            <a:off x="6172200" y="2514600"/>
            <a:ext cx="5334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5410200" y="34290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Cooperation</a:t>
            </a:r>
          </a:p>
        </p:txBody>
      </p:sp>
      <p:sp>
        <p:nvSpPr>
          <p:cNvPr id="138269" name="Line 29"/>
          <p:cNvSpPr>
            <a:spLocks noChangeShapeType="1"/>
          </p:cNvSpPr>
          <p:nvPr/>
        </p:nvSpPr>
        <p:spPr bwMode="auto">
          <a:xfrm>
            <a:off x="3048000" y="2514600"/>
            <a:ext cx="31242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0" name="Line 30"/>
          <p:cNvSpPr>
            <a:spLocks noChangeShapeType="1"/>
          </p:cNvSpPr>
          <p:nvPr/>
        </p:nvSpPr>
        <p:spPr bwMode="auto">
          <a:xfrm>
            <a:off x="3048000" y="5410200"/>
            <a:ext cx="3352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1127125" y="6284913"/>
            <a:ext cx="644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Cache Lookup Counter maintained on the Application Servers</a:t>
            </a:r>
          </a:p>
        </p:txBody>
      </p: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136525" y="3313113"/>
            <a:ext cx="97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Proxy</a:t>
            </a:r>
          </a:p>
          <a:p>
            <a:pPr algn="ctr"/>
            <a:r>
              <a:rPr lang="en-US"/>
              <a:t>Servers</a:t>
            </a:r>
          </a:p>
        </p:txBody>
      </p:sp>
      <p:sp>
        <p:nvSpPr>
          <p:cNvPr id="138273" name="Text Box 33"/>
          <p:cNvSpPr txBox="1">
            <a:spLocks noChangeArrowheads="1"/>
          </p:cNvSpPr>
          <p:nvPr/>
        </p:nvSpPr>
        <p:spPr bwMode="auto">
          <a:xfrm>
            <a:off x="7842250" y="3200400"/>
            <a:ext cx="130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Application</a:t>
            </a:r>
          </a:p>
          <a:p>
            <a:pPr algn="ctr"/>
            <a:r>
              <a:rPr lang="en-US"/>
              <a:t>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Design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Home Node based Client Polling</a:t>
            </a:r>
          </a:p>
          <a:p>
            <a:pPr lvl="1"/>
            <a:r>
              <a:rPr lang="en-US"/>
              <a:t>Cache Documents assigned home nodes</a:t>
            </a:r>
          </a:p>
          <a:p>
            <a:r>
              <a:rPr lang="en-US"/>
              <a:t>Proxy Server Modules</a:t>
            </a:r>
          </a:p>
          <a:p>
            <a:pPr lvl="1"/>
            <a:r>
              <a:rPr lang="en-US" i="1"/>
              <a:t>Client polling </a:t>
            </a:r>
            <a:r>
              <a:rPr lang="en-US"/>
              <a:t>functionality</a:t>
            </a:r>
          </a:p>
          <a:p>
            <a:r>
              <a:rPr lang="en-US"/>
              <a:t>Application Server Modules</a:t>
            </a:r>
          </a:p>
          <a:p>
            <a:pPr lvl="1"/>
            <a:r>
              <a:rPr lang="en-US"/>
              <a:t>Support “Version Reads” for </a:t>
            </a:r>
            <a:r>
              <a:rPr lang="en-US" i="1"/>
              <a:t>client polling</a:t>
            </a:r>
          </a:p>
          <a:p>
            <a:pPr lvl="1"/>
            <a:r>
              <a:rPr lang="en-US"/>
              <a:t>Handle updates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Mappings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Mapping of updates to dynamic objects</a:t>
            </a:r>
          </a:p>
          <a:p>
            <a:r>
              <a:rPr lang="en-US"/>
              <a:t>Mapping of dynamic objects with Lookup counters</a:t>
            </a:r>
          </a:p>
          <a:p>
            <a:r>
              <a:rPr lang="en-US"/>
              <a:t>Efficiency</a:t>
            </a:r>
          </a:p>
          <a:p>
            <a:pPr marL="742950" lvl="1" indent="-285750"/>
            <a:r>
              <a:rPr lang="en-US"/>
              <a:t>Factor of dependency</a:t>
            </a: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H="1">
            <a:off x="4953000" y="510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2438400" y="5105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400800" y="48768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Updates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717925" y="491331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Objects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990600" y="4800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/>
              <a:t>Lookup</a:t>
            </a:r>
          </a:p>
          <a:p>
            <a:pPr algn="ctr"/>
            <a:r>
              <a:rPr lang="en-GB"/>
              <a:t>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updates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276600"/>
          </a:xfrm>
        </p:spPr>
        <p:txBody>
          <a:bodyPr/>
          <a:lstStyle/>
          <a:p>
            <a:r>
              <a:rPr lang="en-US"/>
              <a:t>Non-Trivial solution</a:t>
            </a:r>
          </a:p>
          <a:p>
            <a:r>
              <a:rPr lang="en-US"/>
              <a:t>Three possibilities</a:t>
            </a:r>
          </a:p>
          <a:p>
            <a:pPr lvl="1"/>
            <a:r>
              <a:rPr lang="en-US"/>
              <a:t>Database schema, constraints and dependencies are known</a:t>
            </a:r>
          </a:p>
          <a:p>
            <a:pPr lvl="1"/>
            <a:r>
              <a:rPr lang="en-US"/>
              <a:t>Per query dependencies are known</a:t>
            </a:r>
          </a:p>
          <a:p>
            <a:pPr lvl="1"/>
            <a:r>
              <a:rPr lang="en-US"/>
              <a:t>No dependency information 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3921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Introduction/Motivation</a:t>
            </a:r>
          </a:p>
          <a:p>
            <a:pPr>
              <a:lnSpc>
                <a:spcPct val="120000"/>
              </a:lnSpc>
            </a:pPr>
            <a:r>
              <a:rPr lang="en-US"/>
              <a:t>Design and Implementation</a:t>
            </a:r>
          </a:p>
          <a:p>
            <a:pPr>
              <a:lnSpc>
                <a:spcPct val="120000"/>
              </a:lnSpc>
            </a:pPr>
            <a:r>
              <a:rPr lang="en-US"/>
              <a:t>Experimental Results</a:t>
            </a:r>
          </a:p>
          <a:p>
            <a:pPr>
              <a:lnSpc>
                <a:spcPct val="12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Schemes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Dependency Lists</a:t>
            </a:r>
          </a:p>
          <a:p>
            <a:pPr lvl="1"/>
            <a:r>
              <a:rPr lang="en-US"/>
              <a:t>Home node based</a:t>
            </a:r>
          </a:p>
          <a:p>
            <a:pPr lvl="1"/>
            <a:r>
              <a:rPr lang="en-US"/>
              <a:t>Complete dependency lists</a:t>
            </a:r>
          </a:p>
          <a:p>
            <a:r>
              <a:rPr lang="en-US"/>
              <a:t>Invalidate All</a:t>
            </a:r>
          </a:p>
          <a:p>
            <a:pPr lvl="1"/>
            <a:r>
              <a:rPr lang="en-US"/>
              <a:t>Single Lookup Counter for a given class of queries</a:t>
            </a:r>
          </a:p>
          <a:p>
            <a:pPr lvl="1"/>
            <a:r>
              <a:rPr lang="en-US"/>
              <a:t>Low application server overheads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Updates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7239000" y="5381625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u="none"/>
              <a:t>Database</a:t>
            </a:r>
          </a:p>
          <a:p>
            <a:pPr algn="ctr"/>
            <a:r>
              <a:rPr lang="en-US" sz="2400" u="none"/>
              <a:t>Server</a:t>
            </a: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8001000" y="2105025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 rot="540000">
            <a:off x="3884613" y="3017838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Ack (Atomic)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5029200" y="5381625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u="none">
                <a:solidFill>
                  <a:srgbClr val="FF0000"/>
                </a:solidFill>
              </a:rPr>
              <a:t>Application</a:t>
            </a:r>
          </a:p>
          <a:p>
            <a:pPr algn="ctr"/>
            <a:r>
              <a:rPr lang="en-US" sz="2400" u="none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5791200" y="2105025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2895600" y="5381625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u="none">
                <a:solidFill>
                  <a:srgbClr val="FF0000"/>
                </a:solidFill>
              </a:rPr>
              <a:t>Application</a:t>
            </a:r>
          </a:p>
          <a:p>
            <a:pPr algn="ctr"/>
            <a:r>
              <a:rPr lang="en-US" sz="2400" u="none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3657600" y="2105025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Rectangle 29"/>
          <p:cNvSpPr>
            <a:spLocks noChangeArrowheads="1"/>
          </p:cNvSpPr>
          <p:nvPr/>
        </p:nvSpPr>
        <p:spPr bwMode="auto">
          <a:xfrm>
            <a:off x="685800" y="5381625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u="none">
                <a:solidFill>
                  <a:srgbClr val="FF0000"/>
                </a:solidFill>
              </a:rPr>
              <a:t>Application</a:t>
            </a:r>
          </a:p>
          <a:p>
            <a:pPr algn="ctr"/>
            <a:r>
              <a:rPr lang="en-US" sz="2400" u="none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1447800" y="2105025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5257800" y="1495425"/>
            <a:ext cx="0" cy="685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5257800" y="2181225"/>
            <a:ext cx="5334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 flipH="1">
            <a:off x="1447800" y="2257425"/>
            <a:ext cx="4343400" cy="381000"/>
          </a:xfrm>
          <a:prstGeom prst="line">
            <a:avLst/>
          </a:prstGeom>
          <a:noFill/>
          <a:ln w="57150">
            <a:solidFill>
              <a:srgbClr val="80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 flipH="1">
            <a:off x="3657600" y="2257425"/>
            <a:ext cx="2133600" cy="457200"/>
          </a:xfrm>
          <a:prstGeom prst="line">
            <a:avLst/>
          </a:prstGeom>
          <a:noFill/>
          <a:ln w="57150">
            <a:solidFill>
              <a:srgbClr val="80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35"/>
          <p:cNvSpPr>
            <a:spLocks noChangeShapeType="1"/>
          </p:cNvSpPr>
          <p:nvPr/>
        </p:nvSpPr>
        <p:spPr bwMode="auto">
          <a:xfrm>
            <a:off x="3657600" y="2867025"/>
            <a:ext cx="2133600" cy="304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>
            <a:off x="1447800" y="2867025"/>
            <a:ext cx="4343400" cy="685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>
            <a:off x="5791200" y="3705225"/>
            <a:ext cx="2209800" cy="304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Line 38"/>
          <p:cNvSpPr>
            <a:spLocks noChangeShapeType="1"/>
          </p:cNvSpPr>
          <p:nvPr/>
        </p:nvSpPr>
        <p:spPr bwMode="auto">
          <a:xfrm flipH="1">
            <a:off x="5791200" y="4086225"/>
            <a:ext cx="2209800" cy="3810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7" name="Line 39"/>
          <p:cNvSpPr>
            <a:spLocks noChangeShapeType="1"/>
          </p:cNvSpPr>
          <p:nvPr/>
        </p:nvSpPr>
        <p:spPr bwMode="auto">
          <a:xfrm flipH="1">
            <a:off x="5257800" y="4619625"/>
            <a:ext cx="5334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8" name="Line 40"/>
          <p:cNvSpPr>
            <a:spLocks noChangeShapeType="1"/>
          </p:cNvSpPr>
          <p:nvPr/>
        </p:nvSpPr>
        <p:spPr bwMode="auto">
          <a:xfrm>
            <a:off x="5257800" y="4619625"/>
            <a:ext cx="0" cy="533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9" name="Text Box 41"/>
          <p:cNvSpPr txBox="1">
            <a:spLocks noChangeArrowheads="1"/>
          </p:cNvSpPr>
          <p:nvPr/>
        </p:nvSpPr>
        <p:spPr bwMode="auto">
          <a:xfrm rot="21300000">
            <a:off x="2457450" y="2009775"/>
            <a:ext cx="255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Update        Notification</a:t>
            </a:r>
          </a:p>
        </p:txBody>
      </p:sp>
      <p:sp>
        <p:nvSpPr>
          <p:cNvPr id="114730" name="Text Box 42"/>
          <p:cNvSpPr txBox="1">
            <a:spLocks noChangeArrowheads="1"/>
          </p:cNvSpPr>
          <p:nvPr/>
        </p:nvSpPr>
        <p:spPr bwMode="auto">
          <a:xfrm rot="21300000">
            <a:off x="2241550" y="2500313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VAPI Send</a:t>
            </a:r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152400" y="2309813"/>
            <a:ext cx="12779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u="none"/>
              <a:t>Local</a:t>
            </a:r>
          </a:p>
          <a:p>
            <a:pPr algn="ctr"/>
            <a:r>
              <a:rPr lang="en-US" sz="1600" b="1" u="none"/>
              <a:t>Search and</a:t>
            </a:r>
          </a:p>
          <a:p>
            <a:pPr algn="ctr"/>
            <a:r>
              <a:rPr lang="en-US" sz="1600" b="1" u="none"/>
              <a:t>Coherent</a:t>
            </a:r>
          </a:p>
          <a:p>
            <a:pPr algn="ctr"/>
            <a:r>
              <a:rPr lang="en-US" sz="1600" b="1" u="none"/>
              <a:t>Invalidate</a:t>
            </a:r>
          </a:p>
        </p:txBody>
      </p:sp>
      <p:sp>
        <p:nvSpPr>
          <p:cNvPr id="114732" name="Text Box 44"/>
          <p:cNvSpPr txBox="1">
            <a:spLocks noChangeArrowheads="1"/>
          </p:cNvSpPr>
          <p:nvPr/>
        </p:nvSpPr>
        <p:spPr bwMode="auto">
          <a:xfrm>
            <a:off x="4608513" y="914400"/>
            <a:ext cx="939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u="none"/>
              <a:t>HTTP</a:t>
            </a:r>
          </a:p>
          <a:p>
            <a:pPr algn="ctr"/>
            <a:r>
              <a:rPr lang="en-US" sz="1600" u="none"/>
              <a:t>Request</a:t>
            </a:r>
          </a:p>
        </p:txBody>
      </p:sp>
      <p:sp>
        <p:nvSpPr>
          <p:cNvPr id="114733" name="Text Box 45"/>
          <p:cNvSpPr txBox="1">
            <a:spLocks noChangeArrowheads="1"/>
          </p:cNvSpPr>
          <p:nvPr/>
        </p:nvSpPr>
        <p:spPr bwMode="auto">
          <a:xfrm>
            <a:off x="4135438" y="4495800"/>
            <a:ext cx="10969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u="none"/>
              <a:t>HTTP</a:t>
            </a:r>
          </a:p>
          <a:p>
            <a:pPr algn="ctr"/>
            <a:r>
              <a:rPr lang="en-US" sz="1600" u="none"/>
              <a:t>Response</a:t>
            </a:r>
          </a:p>
        </p:txBody>
      </p:sp>
      <p:sp>
        <p:nvSpPr>
          <p:cNvPr id="114734" name="Text Box 46"/>
          <p:cNvSpPr txBox="1">
            <a:spLocks noChangeArrowheads="1"/>
          </p:cNvSpPr>
          <p:nvPr/>
        </p:nvSpPr>
        <p:spPr bwMode="auto">
          <a:xfrm rot="540000">
            <a:off x="5943600" y="348615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DB Query (TCP)</a:t>
            </a:r>
          </a:p>
        </p:txBody>
      </p:sp>
      <p:sp>
        <p:nvSpPr>
          <p:cNvPr id="114735" name="Text Box 47"/>
          <p:cNvSpPr txBox="1">
            <a:spLocks noChangeArrowheads="1"/>
          </p:cNvSpPr>
          <p:nvPr/>
        </p:nvSpPr>
        <p:spPr bwMode="auto">
          <a:xfrm rot="20940000">
            <a:off x="6102350" y="4335463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DB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Introduction/Motivation</a:t>
            </a:r>
          </a:p>
          <a:p>
            <a:pPr>
              <a:lnSpc>
                <a:spcPct val="120000"/>
              </a:lnSpc>
            </a:pPr>
            <a:r>
              <a:rPr lang="en-US"/>
              <a:t>Design and Implementation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Experimental Results</a:t>
            </a:r>
          </a:p>
          <a:p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Experimental Test-bed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100" b="1">
                <a:solidFill>
                  <a:srgbClr val="FF0000"/>
                </a:solidFill>
              </a:rPr>
              <a:t>Cluster 1</a:t>
            </a:r>
            <a:r>
              <a:rPr lang="en-US" sz="2100"/>
              <a:t>: Eight Dual 3.0 GHz Xeon processor nodes with 64-bit 133MHz PCI-X interface, 512KB L2-Cache and 533 MHz Front Side Bus</a:t>
            </a:r>
          </a:p>
          <a:p>
            <a:pPr>
              <a:lnSpc>
                <a:spcPct val="120000"/>
              </a:lnSpc>
            </a:pPr>
            <a:r>
              <a:rPr lang="en-US" sz="2100" b="1">
                <a:solidFill>
                  <a:srgbClr val="FF0000"/>
                </a:solidFill>
              </a:rPr>
              <a:t>Cluster 2</a:t>
            </a:r>
            <a:r>
              <a:rPr lang="en-US" sz="2100"/>
              <a:t>: Eight Dual 2.4 GHz Xeon processor nodes with 64-bit 133MHz PCI-X interface, 512KB L2-Cache and 400 MHz Front Side Bus</a:t>
            </a:r>
          </a:p>
          <a:p>
            <a:pPr>
              <a:lnSpc>
                <a:spcPct val="120000"/>
              </a:lnSpc>
            </a:pPr>
            <a:r>
              <a:rPr lang="en-US" sz="2100"/>
              <a:t>Mellanox InfiniHost MT23108 Dual Port 4x HCAs</a:t>
            </a:r>
          </a:p>
          <a:p>
            <a:pPr>
              <a:lnSpc>
                <a:spcPct val="120000"/>
              </a:lnSpc>
            </a:pPr>
            <a:r>
              <a:rPr lang="en-US" sz="2100"/>
              <a:t>MT43132 eight 4x port Switch</a:t>
            </a:r>
          </a:p>
          <a:p>
            <a:pPr>
              <a:lnSpc>
                <a:spcPct val="120000"/>
              </a:lnSpc>
            </a:pPr>
            <a:r>
              <a:rPr lang="en-US" sz="2100"/>
              <a:t>Mellanox Golden CD 0.5.0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Experimental Outline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r>
              <a:rPr lang="en-US"/>
              <a:t>Basic Data-Center Performance</a:t>
            </a:r>
          </a:p>
          <a:p>
            <a:r>
              <a:rPr lang="en-US"/>
              <a:t>Cache Misses in Active Caching </a:t>
            </a:r>
          </a:p>
          <a:p>
            <a:r>
              <a:rPr lang="en-US"/>
              <a:t>Impact of Cache Size</a:t>
            </a:r>
          </a:p>
          <a:p>
            <a:r>
              <a:rPr lang="en-US"/>
              <a:t>Impact of Varying Dependencies</a:t>
            </a:r>
          </a:p>
          <a:p>
            <a:r>
              <a:rPr lang="en-US"/>
              <a:t>Impact of Load in Backend Servers</a:t>
            </a:r>
          </a:p>
          <a:p>
            <a:pPr>
              <a:lnSpc>
                <a:spcPct val="120000"/>
              </a:lnSpc>
            </a:pPr>
            <a:r>
              <a:rPr lang="en-US"/>
              <a:t>Traces Used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/>
              <a:t>Traces 1-5 with increasing update rate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/>
              <a:t>Trace 6: Zipf like 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Data-Center Performance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28650" y="1600200"/>
          <a:ext cx="3695700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Chart" r:id="rId3" imgW="3695700" imgH="2571902" progId="Excel.Chart.8">
                  <p:embed/>
                </p:oleObj>
              </mc:Choice>
              <mc:Fallback>
                <p:oleObj name="Chart" r:id="rId3" imgW="3695700" imgH="2571902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00200"/>
                        <a:ext cx="3695700" cy="355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802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u="none"/>
              <a:t> Maintaining Dependency Lists perform significantly well for all traces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814888" y="1600200"/>
          <a:ext cx="3705225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Chart" r:id="rId5" imgW="3705149" imgH="2581351" progId="Excel.Chart.8">
                  <p:embed/>
                </p:oleObj>
              </mc:Choice>
              <mc:Fallback>
                <p:oleObj name="Chart" r:id="rId5" imgW="3705149" imgH="2581351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1600200"/>
                        <a:ext cx="3705225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Misses in Active Caching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09600" y="5257800"/>
            <a:ext cx="7923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u="none"/>
              <a:t> Cache misses for </a:t>
            </a:r>
            <a:r>
              <a:rPr lang="en-US" sz="2000" u="none">
                <a:solidFill>
                  <a:srgbClr val="FF0000"/>
                </a:solidFill>
              </a:rPr>
              <a:t>Invalidate All</a:t>
            </a:r>
            <a:r>
              <a:rPr lang="en-US" sz="2000" u="none"/>
              <a:t> increases drastically with increasing</a:t>
            </a:r>
            <a:br>
              <a:rPr lang="en-US" sz="2000" u="none"/>
            </a:br>
            <a:r>
              <a:rPr lang="en-US" sz="2000" u="none"/>
              <a:t>update rates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>
            <p:ph idx="1"/>
          </p:nvPr>
        </p:nvGraphicFramePr>
        <p:xfrm>
          <a:off x="1676400" y="1143000"/>
          <a:ext cx="5743575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Chart" r:id="rId3" imgW="3714902" imgH="2590800" progId="Excel.Chart.8">
                  <p:embed/>
                </p:oleObj>
              </mc:Choice>
              <mc:Fallback>
                <p:oleObj name="Chart" r:id="rId3" imgW="3714902" imgH="2590800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5743575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Cache Size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8020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u="none"/>
              <a:t> Maintaining Dependency Lists perform significantly well for all traces</a:t>
            </a:r>
          </a:p>
          <a:p>
            <a:pPr>
              <a:buFontTx/>
              <a:buChar char="•"/>
            </a:pPr>
            <a:r>
              <a:rPr lang="en-US" sz="2000" u="none"/>
              <a:t> Possible to cache a select few and still extract performance</a:t>
            </a:r>
          </a:p>
        </p:txBody>
      </p:sp>
      <p:graphicFrame>
        <p:nvGraphicFramePr>
          <p:cNvPr id="121864" name="Object 8"/>
          <p:cNvGraphicFramePr>
            <a:graphicFrameLocks noChangeAspect="1"/>
          </p:cNvGraphicFramePr>
          <p:nvPr>
            <p:ph idx="1"/>
          </p:nvPr>
        </p:nvGraphicFramePr>
        <p:xfrm>
          <a:off x="1447800" y="1066800"/>
          <a:ext cx="5962650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Chart" r:id="rId3" imgW="3695700" imgH="2571902" progId="Excel.Chart.8">
                  <p:embed/>
                </p:oleObj>
              </mc:Choice>
              <mc:Fallback>
                <p:oleObj name="Chart" r:id="rId3" imgW="3695700" imgH="2571902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5962650" cy="41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Varying Dependencies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09600" y="5156200"/>
            <a:ext cx="817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u="none"/>
              <a:t> Throughput drops significantly with increase in the average number of</a:t>
            </a:r>
            <a:br>
              <a:rPr lang="en-US" sz="2000" u="none"/>
            </a:br>
            <a:r>
              <a:rPr lang="en-US" sz="2000" u="none"/>
              <a:t>dependencies per cache file </a:t>
            </a:r>
          </a:p>
        </p:txBody>
      </p:sp>
      <p:graphicFrame>
        <p:nvGraphicFramePr>
          <p:cNvPr id="35856" name="Object 16"/>
          <p:cNvGraphicFramePr>
            <a:graphicFrameLocks noChangeAspect="1"/>
          </p:cNvGraphicFramePr>
          <p:nvPr>
            <p:ph idx="1"/>
          </p:nvPr>
        </p:nvGraphicFramePr>
        <p:xfrm>
          <a:off x="1143000" y="1219200"/>
          <a:ext cx="6586538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Chart" r:id="rId3" imgW="4638751" imgH="2533802" progId="Excel.Chart.8">
                  <p:embed/>
                </p:oleObj>
              </mc:Choice>
              <mc:Fallback>
                <p:oleObj name="Chart" r:id="rId3" imgW="4638751" imgH="2533802" progId="Excel.Char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6586538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Load in Backend Servers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09600" y="5156200"/>
            <a:ext cx="7707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u="none"/>
              <a:t> Our design can sustain high performance even under high loaded</a:t>
            </a:r>
            <a:br>
              <a:rPr lang="en-US" sz="2000" u="none"/>
            </a:br>
            <a:r>
              <a:rPr lang="en-US" sz="2000" u="none"/>
              <a:t>conditions with a factor of improvement close to 22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>
            <p:ph idx="1"/>
          </p:nvPr>
        </p:nvGraphicFramePr>
        <p:xfrm>
          <a:off x="1143000" y="1295400"/>
          <a:ext cx="6586538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Chart" r:id="rId3" imgW="4638751" imgH="2533802" progId="Excel.Chart.8">
                  <p:embed/>
                </p:oleObj>
              </mc:Choice>
              <mc:Fallback>
                <p:oleObj name="Chart" r:id="rId3" imgW="4638751" imgH="2533802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6586538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r>
              <a:rPr lang="en-US"/>
              <a:t>Fast Internet Growth</a:t>
            </a:r>
          </a:p>
          <a:p>
            <a:pPr lvl="1"/>
            <a:r>
              <a:rPr lang="en-US"/>
              <a:t>Number of Users</a:t>
            </a:r>
          </a:p>
          <a:p>
            <a:pPr lvl="1"/>
            <a:r>
              <a:rPr lang="en-US"/>
              <a:t>Amount of data</a:t>
            </a:r>
          </a:p>
          <a:p>
            <a:pPr lvl="1"/>
            <a:r>
              <a:rPr lang="en-US"/>
              <a:t>Types of services</a:t>
            </a:r>
          </a:p>
          <a:p>
            <a:r>
              <a:rPr lang="en-US"/>
              <a:t>Several uses</a:t>
            </a:r>
          </a:p>
          <a:p>
            <a:pPr lvl="1"/>
            <a:r>
              <a:rPr lang="en-US" sz="2500"/>
              <a:t>E-Commerce, Online Banking, Online Auctions, etc</a:t>
            </a:r>
          </a:p>
          <a:p>
            <a:r>
              <a:rPr lang="en-US" sz="2900"/>
              <a:t>Web Server Scalability</a:t>
            </a:r>
          </a:p>
          <a:p>
            <a:pPr lvl="1"/>
            <a:r>
              <a:rPr lang="en-US" sz="2500"/>
              <a:t>Multi-Tier Data-Centers</a:t>
            </a:r>
          </a:p>
          <a:p>
            <a:pPr lvl="1"/>
            <a:r>
              <a:rPr lang="en-US" sz="2500"/>
              <a:t>Caching – An Important Technique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r>
              <a:rPr lang="en-US"/>
              <a:t>An architecture for supporting Strong Cache Coherence with multiple dynamic dependencies</a:t>
            </a:r>
          </a:p>
          <a:p>
            <a:r>
              <a:rPr lang="en-US"/>
              <a:t>Efficiently handle multiple dynamic dependencies</a:t>
            </a:r>
          </a:p>
          <a:p>
            <a:pPr lvl="1"/>
            <a:r>
              <a:rPr lang="en-US"/>
              <a:t>Supporting RDMA-based Client polling</a:t>
            </a:r>
          </a:p>
          <a:p>
            <a:r>
              <a:rPr lang="en-US"/>
              <a:t>Resilient to load on back-end servers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Web Pointers</a:t>
            </a:r>
            <a:endParaRPr lang="en-US" sz="2900"/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231900" y="2620963"/>
            <a:ext cx="6751638" cy="2749550"/>
            <a:chOff x="776" y="2056"/>
            <a:chExt cx="4253" cy="1732"/>
          </a:xfrm>
        </p:grpSpPr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918" y="2654"/>
              <a:ext cx="3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u="none">
                  <a:solidFill>
                    <a:srgbClr val="FF3399"/>
                  </a:solidFill>
                  <a:latin typeface="Tahoma" pitchFamily="34" charset="0"/>
                </a:rPr>
                <a:t>http://nowlab.cis.ohio-state.edu/</a:t>
              </a:r>
              <a:endParaRPr lang="en-US" sz="2400" b="1" u="none">
                <a:latin typeface="Tahoma" pitchFamily="34" charset="0"/>
              </a:endParaRPr>
            </a:p>
          </p:txBody>
        </p:sp>
        <p:sp>
          <p:nvSpPr>
            <p:cNvPr id="69637" name="Text Box 5"/>
            <p:cNvSpPr txBox="1">
              <a:spLocks noChangeArrowheads="1"/>
            </p:cNvSpPr>
            <p:nvPr/>
          </p:nvSpPr>
          <p:spPr bwMode="auto">
            <a:xfrm>
              <a:off x="776" y="3270"/>
              <a:ext cx="425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u="none">
                  <a:latin typeface="Tahoma" pitchFamily="34" charset="0"/>
                </a:rPr>
                <a:t>E-mail: {narravul, balaji, vaidyana, jinhy, panda}</a:t>
              </a:r>
            </a:p>
            <a:p>
              <a:pPr algn="ctr" eaLnBrk="0" hangingPunct="0"/>
              <a:r>
                <a:rPr lang="en-US" sz="2400" u="none">
                  <a:latin typeface="Tahoma" pitchFamily="34" charset="0"/>
                </a:rPr>
                <a:t>@cse.ohio-state.edu</a:t>
              </a:r>
              <a:endParaRPr lang="en-US" sz="2000" u="none">
                <a:latin typeface="Tahoma" pitchFamily="34" charset="0"/>
              </a:endParaRPr>
            </a:p>
          </p:txBody>
        </p:sp>
        <p:grpSp>
          <p:nvGrpSpPr>
            <p:cNvPr id="69638" name="Group 6"/>
            <p:cNvGrpSpPr>
              <a:grpSpLocks/>
            </p:cNvGrpSpPr>
            <p:nvPr/>
          </p:nvGrpSpPr>
          <p:grpSpPr bwMode="auto">
            <a:xfrm>
              <a:off x="1632" y="2056"/>
              <a:ext cx="2636" cy="444"/>
              <a:chOff x="1223" y="1300"/>
              <a:chExt cx="2636" cy="455"/>
            </a:xfrm>
          </p:grpSpPr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1223" y="1300"/>
                <a:ext cx="1255" cy="455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1" u="none">
                    <a:latin typeface="Tahoma" pitchFamily="34" charset="0"/>
                  </a:rPr>
                  <a:t>NBC</a:t>
                </a:r>
              </a:p>
            </p:txBody>
          </p:sp>
          <p:sp>
            <p:nvSpPr>
              <p:cNvPr id="69640" name="Text Box 8"/>
              <p:cNvSpPr txBox="1">
                <a:spLocks noChangeArrowheads="1"/>
              </p:cNvSpPr>
              <p:nvPr/>
            </p:nvSpPr>
            <p:spPr bwMode="auto">
              <a:xfrm>
                <a:off x="2500" y="1353"/>
                <a:ext cx="1359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u="none">
                    <a:latin typeface="Tahoma" pitchFamily="34" charset="0"/>
                  </a:rPr>
                  <a:t>home page</a:t>
                </a:r>
                <a:endParaRPr lang="en-US" sz="2400" b="1" u="none"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752600"/>
          </a:xfrm>
        </p:spPr>
        <p:txBody>
          <a:bodyPr/>
          <a:lstStyle/>
          <a:p>
            <a:r>
              <a:rPr lang="en-GB"/>
              <a:t>Back-up Slides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Consistency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/>
              <a:t>Non-decreasing views of system state</a:t>
            </a:r>
          </a:p>
          <a:p>
            <a:r>
              <a:rPr lang="en-US"/>
              <a:t>Updates seen by all or none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895600" y="4800600"/>
            <a:ext cx="13716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2895600" y="3352800"/>
            <a:ext cx="13716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5257800" y="4038600"/>
            <a:ext cx="13716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4267200" y="44958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 flipV="1">
            <a:off x="4267200" y="37338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5410200" y="4495800"/>
            <a:ext cx="304800" cy="304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5410200" y="4495800"/>
            <a:ext cx="304800" cy="304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5410200" y="4495800"/>
            <a:ext cx="304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1447800" y="54864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1066800" y="4343400"/>
            <a:ext cx="1831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u="none">
                <a:latin typeface="Tahoma" pitchFamily="34" charset="0"/>
              </a:rPr>
              <a:t>User Requests</a:t>
            </a:r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1447800" y="3810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447800" y="5105400"/>
            <a:ext cx="1371600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2803525" y="2830513"/>
            <a:ext cx="163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Proxy Nodes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5165725" y="3287713"/>
            <a:ext cx="209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Back-End Nodes</a:t>
            </a:r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 flipH="1">
            <a:off x="5715000" y="46482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7543800" y="4191000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5" grpId="0" animBg="1"/>
      <p:bldP spid="129036" grpId="0" animBg="1"/>
      <p:bldP spid="129038" grpId="0" animBg="1"/>
      <p:bldP spid="129039" grpId="0" animBg="1"/>
      <p:bldP spid="129042" grpId="0" animBg="1"/>
      <p:bldP spid="12904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990600" y="5470525"/>
            <a:ext cx="633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u="none"/>
              <a:t> Receiver side CPU utilization is very low</a:t>
            </a:r>
          </a:p>
          <a:p>
            <a:pPr>
              <a:buFontTx/>
              <a:buChar char="•"/>
            </a:pPr>
            <a:r>
              <a:rPr lang="en-US" sz="2000" u="none"/>
              <a:t> Leveraging the benefits of One sided communication 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85800" y="990600"/>
          <a:ext cx="77724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7" name="Chart" r:id="rId3" imgW="5210247" imgH="3209830" progId="Excel.Chart.8">
                  <p:embed/>
                </p:oleObj>
              </mc:Choice>
              <mc:Fallback>
                <p:oleObj name="Chart" r:id="rId3" imgW="5210247" imgH="3209830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772400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RDMA based Client Polling *</a:t>
            </a:r>
          </a:p>
        </p:txBody>
      </p:sp>
      <p:sp>
        <p:nvSpPr>
          <p:cNvPr id="135171" name="Text Box 1027"/>
          <p:cNvSpPr txBox="1">
            <a:spLocks noChangeArrowheads="1"/>
          </p:cNvSpPr>
          <p:nvPr/>
        </p:nvSpPr>
        <p:spPr bwMode="auto">
          <a:xfrm>
            <a:off x="609600" y="5257800"/>
            <a:ext cx="8397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u="none"/>
              <a:t> The VAPI module can sustain performance even with heavy load on the</a:t>
            </a:r>
          </a:p>
          <a:p>
            <a:r>
              <a:rPr lang="en-US" sz="2000" u="none"/>
              <a:t> back-end servers</a:t>
            </a:r>
          </a:p>
        </p:txBody>
      </p:sp>
      <p:graphicFrame>
        <p:nvGraphicFramePr>
          <p:cNvPr id="135172" name="Object 1028"/>
          <p:cNvGraphicFramePr>
            <a:graphicFrameLocks noChangeAspect="1"/>
          </p:cNvGraphicFramePr>
          <p:nvPr>
            <p:ph sz="half" idx="1"/>
          </p:nvPr>
        </p:nvGraphicFramePr>
        <p:xfrm>
          <a:off x="1263650" y="1066800"/>
          <a:ext cx="61595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Chart" r:id="rId3" imgW="4677156" imgH="3219907" progId="Excel.Chart.8">
                  <p:embed/>
                </p:oleObj>
              </mc:Choice>
              <mc:Fallback>
                <p:oleObj name="Chart" r:id="rId3" imgW="4677156" imgH="3219907" progId="Excel.Char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066800"/>
                        <a:ext cx="615950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1029"/>
          <p:cNvSpPr txBox="1">
            <a:spLocks noChangeArrowheads="1"/>
          </p:cNvSpPr>
          <p:nvPr/>
        </p:nvSpPr>
        <p:spPr bwMode="auto">
          <a:xfrm>
            <a:off x="609600" y="6216650"/>
            <a:ext cx="803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5427AF"/>
                </a:solidFill>
              </a:rPr>
              <a:t>* SAN04: Supporting Strong Cache Coherency for Active Caches in Multi-Tier</a:t>
            </a:r>
          </a:p>
          <a:p>
            <a:r>
              <a:rPr lang="en-GB">
                <a:solidFill>
                  <a:srgbClr val="5427AF"/>
                </a:solidFill>
              </a:rPr>
              <a:t>Data-Centers over InfiniBand. Narravula, et.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Mechanism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sz="3400"/>
              <a:t>Cache Hit:</a:t>
            </a:r>
          </a:p>
          <a:p>
            <a:pPr marL="742950" lvl="1" indent="-285750"/>
            <a:r>
              <a:rPr lang="en-US" sz="3000"/>
              <a:t>Back-end Version Check</a:t>
            </a:r>
          </a:p>
          <a:p>
            <a:pPr marL="742950" lvl="1" indent="-285750"/>
            <a:r>
              <a:rPr lang="en-US" sz="3000"/>
              <a:t>If version current, use cache</a:t>
            </a:r>
          </a:p>
          <a:p>
            <a:pPr marL="742950" lvl="1" indent="-285750"/>
            <a:r>
              <a:rPr lang="en-US" sz="3000"/>
              <a:t>Invalidate data for failed version check</a:t>
            </a:r>
          </a:p>
          <a:p>
            <a:pPr marL="742950" lvl="1" indent="-285750"/>
            <a:r>
              <a:rPr lang="en-US" sz="3000"/>
              <a:t>Use of RDMA-Read</a:t>
            </a:r>
          </a:p>
          <a:p>
            <a:r>
              <a:rPr lang="en-US" sz="3400"/>
              <a:t>Cache Miss</a:t>
            </a:r>
          </a:p>
          <a:p>
            <a:pPr marL="742950" lvl="1" indent="-285750"/>
            <a:r>
              <a:rPr lang="en-US" sz="3000"/>
              <a:t>Get data to cache</a:t>
            </a:r>
          </a:p>
          <a:p>
            <a:pPr marL="742950" lvl="1" indent="-285750"/>
            <a:r>
              <a:rPr lang="en-US" sz="3000"/>
              <a:t>Initialize local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Implementation Details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Requests to read and update are mutually excluded at the back-end module to avoid simultaneous readers and writers accessing the same data.</a:t>
            </a:r>
          </a:p>
          <a:p>
            <a:r>
              <a:rPr lang="en-US"/>
              <a:t>Minimal changes to existing application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921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Introduction/Motivation</a:t>
            </a:r>
          </a:p>
          <a:p>
            <a:pPr lvl="1">
              <a:lnSpc>
                <a:spcPct val="110000"/>
              </a:lnSpc>
            </a:pPr>
            <a:r>
              <a:rPr lang="en-US">
                <a:solidFill>
                  <a:srgbClr val="FF3300"/>
                </a:solidFill>
              </a:rPr>
              <a:t>Multi-Tier Data-Centers</a:t>
            </a:r>
          </a:p>
          <a:p>
            <a:pPr lvl="1">
              <a:lnSpc>
                <a:spcPct val="110000"/>
              </a:lnSpc>
            </a:pPr>
            <a:r>
              <a:rPr lang="en-US"/>
              <a:t>Active Caches</a:t>
            </a:r>
          </a:p>
          <a:p>
            <a:pPr>
              <a:lnSpc>
                <a:spcPct val="110000"/>
              </a:lnSpc>
            </a:pPr>
            <a:r>
              <a:rPr lang="en-US"/>
              <a:t>Design and Implementation</a:t>
            </a:r>
          </a:p>
          <a:p>
            <a:pPr>
              <a:lnSpc>
                <a:spcPct val="110000"/>
              </a:lnSpc>
            </a:pPr>
            <a:r>
              <a:rPr lang="en-US"/>
              <a:t>Experimental Results</a:t>
            </a:r>
          </a:p>
          <a:p>
            <a:pPr>
              <a:lnSpc>
                <a:spcPct val="11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Multi-Tier Data-Center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7089775" y="3028950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7161213" y="3330575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7161213" y="3694113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161213" y="4116388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7161213" y="454025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7807325" y="3330575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7807325" y="369411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7807325" y="4116388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807325" y="4540250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6873875" y="2565400"/>
            <a:ext cx="1508125" cy="227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6946900" y="2641600"/>
            <a:ext cx="1363663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u="none"/>
              <a:t>Database Servers</a:t>
            </a:r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515938" y="3330575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515938" y="3694113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515938" y="4116388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515938" y="454025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1162050" y="3330575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1162050" y="369411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1162050" y="4116388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1162050" y="4540250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228600" y="2667000"/>
            <a:ext cx="1508125" cy="21748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u="none"/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00038" y="2727325"/>
            <a:ext cx="13652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u="none"/>
              <a:t>Clients</a:t>
            </a:r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5294313" y="441960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5365750" y="476408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5365750" y="508476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5365750" y="538638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5365750" y="5688013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6013450" y="476408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6013450" y="508476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6013450" y="538638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6013450" y="5688013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5080000" y="4056063"/>
            <a:ext cx="1506538" cy="193516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5151438" y="4116388"/>
            <a:ext cx="1363662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u="none"/>
              <a:t>Application Servers</a:t>
            </a:r>
          </a:p>
        </p:txBody>
      </p:sp>
      <p:sp>
        <p:nvSpPr>
          <p:cNvPr id="57379" name="Oval 35"/>
          <p:cNvSpPr>
            <a:spLocks noChangeArrowheads="1"/>
          </p:cNvSpPr>
          <p:nvPr/>
        </p:nvSpPr>
        <p:spPr bwMode="auto">
          <a:xfrm>
            <a:off x="5245100" y="206216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Oval 36"/>
          <p:cNvSpPr>
            <a:spLocks noChangeArrowheads="1"/>
          </p:cNvSpPr>
          <p:nvPr/>
        </p:nvSpPr>
        <p:spPr bwMode="auto">
          <a:xfrm>
            <a:off x="5245100" y="2424113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Oval 37"/>
          <p:cNvSpPr>
            <a:spLocks noChangeArrowheads="1"/>
          </p:cNvSpPr>
          <p:nvPr/>
        </p:nvSpPr>
        <p:spPr bwMode="auto">
          <a:xfrm>
            <a:off x="5245100" y="2847975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Oval 38"/>
          <p:cNvSpPr>
            <a:spLocks noChangeArrowheads="1"/>
          </p:cNvSpPr>
          <p:nvPr/>
        </p:nvSpPr>
        <p:spPr bwMode="auto">
          <a:xfrm>
            <a:off x="5245100" y="3270250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Oval 39"/>
          <p:cNvSpPr>
            <a:spLocks noChangeArrowheads="1"/>
          </p:cNvSpPr>
          <p:nvPr/>
        </p:nvSpPr>
        <p:spPr bwMode="auto">
          <a:xfrm>
            <a:off x="5891213" y="2062163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Oval 40"/>
          <p:cNvSpPr>
            <a:spLocks noChangeArrowheads="1"/>
          </p:cNvSpPr>
          <p:nvPr/>
        </p:nvSpPr>
        <p:spPr bwMode="auto">
          <a:xfrm>
            <a:off x="5891213" y="2424113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Oval 41"/>
          <p:cNvSpPr>
            <a:spLocks noChangeArrowheads="1"/>
          </p:cNvSpPr>
          <p:nvPr/>
        </p:nvSpPr>
        <p:spPr bwMode="auto">
          <a:xfrm>
            <a:off x="5891213" y="2847975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6" name="Oval 42"/>
          <p:cNvSpPr>
            <a:spLocks noChangeArrowheads="1"/>
          </p:cNvSpPr>
          <p:nvPr/>
        </p:nvSpPr>
        <p:spPr bwMode="auto">
          <a:xfrm>
            <a:off x="5891213" y="3270250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Rectangle 43"/>
          <p:cNvSpPr>
            <a:spLocks noChangeArrowheads="1"/>
          </p:cNvSpPr>
          <p:nvPr/>
        </p:nvSpPr>
        <p:spPr bwMode="auto">
          <a:xfrm>
            <a:off x="4945063" y="1295400"/>
            <a:ext cx="1508125" cy="227806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8" name="Text Box 44"/>
          <p:cNvSpPr txBox="1">
            <a:spLocks noChangeArrowheads="1"/>
          </p:cNvSpPr>
          <p:nvPr/>
        </p:nvSpPr>
        <p:spPr bwMode="auto">
          <a:xfrm>
            <a:off x="5029200" y="1343025"/>
            <a:ext cx="136525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u="none"/>
              <a:t>Web Servers</a:t>
            </a:r>
          </a:p>
        </p:txBody>
      </p:sp>
      <p:sp>
        <p:nvSpPr>
          <p:cNvPr id="57389" name="Oval 45"/>
          <p:cNvSpPr>
            <a:spLocks noChangeArrowheads="1"/>
          </p:cNvSpPr>
          <p:nvPr/>
        </p:nvSpPr>
        <p:spPr bwMode="auto">
          <a:xfrm>
            <a:off x="2925763" y="3390900"/>
            <a:ext cx="285750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0" name="Oval 46"/>
          <p:cNvSpPr>
            <a:spLocks noChangeArrowheads="1"/>
          </p:cNvSpPr>
          <p:nvPr/>
        </p:nvSpPr>
        <p:spPr bwMode="auto">
          <a:xfrm>
            <a:off x="2925763" y="3754438"/>
            <a:ext cx="285750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1" name="Oval 47"/>
          <p:cNvSpPr>
            <a:spLocks noChangeArrowheads="1"/>
          </p:cNvSpPr>
          <p:nvPr/>
        </p:nvSpPr>
        <p:spPr bwMode="auto">
          <a:xfrm>
            <a:off x="2925763" y="4176713"/>
            <a:ext cx="285750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2" name="Oval 48"/>
          <p:cNvSpPr>
            <a:spLocks noChangeArrowheads="1"/>
          </p:cNvSpPr>
          <p:nvPr/>
        </p:nvSpPr>
        <p:spPr bwMode="auto">
          <a:xfrm>
            <a:off x="2925763" y="4600575"/>
            <a:ext cx="285750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Oval 49"/>
          <p:cNvSpPr>
            <a:spLocks noChangeArrowheads="1"/>
          </p:cNvSpPr>
          <p:nvPr/>
        </p:nvSpPr>
        <p:spPr bwMode="auto">
          <a:xfrm>
            <a:off x="3571875" y="3390900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4" name="Oval 50"/>
          <p:cNvSpPr>
            <a:spLocks noChangeArrowheads="1"/>
          </p:cNvSpPr>
          <p:nvPr/>
        </p:nvSpPr>
        <p:spPr bwMode="auto">
          <a:xfrm>
            <a:off x="3571875" y="375443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5" name="Oval 51"/>
          <p:cNvSpPr>
            <a:spLocks noChangeArrowheads="1"/>
          </p:cNvSpPr>
          <p:nvPr/>
        </p:nvSpPr>
        <p:spPr bwMode="auto">
          <a:xfrm>
            <a:off x="3571875" y="4176713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6" name="Oval 52"/>
          <p:cNvSpPr>
            <a:spLocks noChangeArrowheads="1"/>
          </p:cNvSpPr>
          <p:nvPr/>
        </p:nvSpPr>
        <p:spPr bwMode="auto">
          <a:xfrm>
            <a:off x="3571875" y="4600575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7" name="Rectangle 53"/>
          <p:cNvSpPr>
            <a:spLocks noChangeArrowheads="1"/>
          </p:cNvSpPr>
          <p:nvPr/>
        </p:nvSpPr>
        <p:spPr bwMode="auto">
          <a:xfrm>
            <a:off x="2654300" y="2697163"/>
            <a:ext cx="1506538" cy="223361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8" name="Text Box 54"/>
          <p:cNvSpPr txBox="1">
            <a:spLocks noChangeArrowheads="1"/>
          </p:cNvSpPr>
          <p:nvPr/>
        </p:nvSpPr>
        <p:spPr bwMode="auto">
          <a:xfrm>
            <a:off x="2752725" y="2801938"/>
            <a:ext cx="1363663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u="none"/>
              <a:t>Proxy Nodes</a:t>
            </a:r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>
            <a:off x="1752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 flipH="1">
            <a:off x="17526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4144963" y="284797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 flipH="1">
            <a:off x="4144963" y="3089275"/>
            <a:ext cx="77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>
            <a:off x="4144963" y="43592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4" name="Line 60"/>
          <p:cNvSpPr>
            <a:spLocks noChangeShapeType="1"/>
          </p:cNvSpPr>
          <p:nvPr/>
        </p:nvSpPr>
        <p:spPr bwMode="auto">
          <a:xfrm flipH="1">
            <a:off x="4144963" y="4660900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5" name="Line 61"/>
          <p:cNvSpPr>
            <a:spLocks noChangeShapeType="1"/>
          </p:cNvSpPr>
          <p:nvPr/>
        </p:nvSpPr>
        <p:spPr bwMode="auto">
          <a:xfrm>
            <a:off x="5438775" y="3573463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 flipV="1">
            <a:off x="5653088" y="3573463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7" name="Line 63"/>
          <p:cNvSpPr>
            <a:spLocks noChangeShapeType="1"/>
          </p:cNvSpPr>
          <p:nvPr/>
        </p:nvSpPr>
        <p:spPr bwMode="auto">
          <a:xfrm>
            <a:off x="6586538" y="43592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8" name="Line 64"/>
          <p:cNvSpPr>
            <a:spLocks noChangeShapeType="1"/>
          </p:cNvSpPr>
          <p:nvPr/>
        </p:nvSpPr>
        <p:spPr bwMode="auto">
          <a:xfrm flipH="1">
            <a:off x="6586538" y="454025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9" name="Rectangle 65"/>
          <p:cNvSpPr>
            <a:spLocks noChangeArrowheads="1"/>
          </p:cNvSpPr>
          <p:nvPr/>
        </p:nvSpPr>
        <p:spPr bwMode="auto">
          <a:xfrm>
            <a:off x="2852738" y="2424113"/>
            <a:ext cx="1006475" cy="182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Tier 0</a:t>
            </a:r>
          </a:p>
        </p:txBody>
      </p:sp>
      <p:sp>
        <p:nvSpPr>
          <p:cNvPr id="57410" name="Rectangle 66"/>
          <p:cNvSpPr>
            <a:spLocks noChangeArrowheads="1"/>
          </p:cNvSpPr>
          <p:nvPr/>
        </p:nvSpPr>
        <p:spPr bwMode="auto">
          <a:xfrm>
            <a:off x="4394200" y="3733800"/>
            <a:ext cx="1004888" cy="1809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Tier 1</a:t>
            </a:r>
          </a:p>
        </p:txBody>
      </p:sp>
      <p:sp>
        <p:nvSpPr>
          <p:cNvPr id="57411" name="Rectangle 67"/>
          <p:cNvSpPr>
            <a:spLocks noChangeArrowheads="1"/>
          </p:cNvSpPr>
          <p:nvPr/>
        </p:nvSpPr>
        <p:spPr bwMode="auto">
          <a:xfrm>
            <a:off x="7081838" y="2297113"/>
            <a:ext cx="1006475" cy="182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u="none"/>
              <a:t>Tier 2</a:t>
            </a:r>
          </a:p>
        </p:txBody>
      </p:sp>
      <p:sp>
        <p:nvSpPr>
          <p:cNvPr id="57412" name="Text Box 68"/>
          <p:cNvSpPr txBox="1">
            <a:spLocks noChangeArrowheads="1"/>
          </p:cNvSpPr>
          <p:nvPr/>
        </p:nvSpPr>
        <p:spPr bwMode="auto">
          <a:xfrm>
            <a:off x="6483350" y="1384300"/>
            <a:ext cx="1335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u="none">
                <a:solidFill>
                  <a:srgbClr val="0066FF"/>
                </a:solidFill>
                <a:latin typeface="Comic Sans MS" pitchFamily="66" charset="0"/>
              </a:rPr>
              <a:t>Apache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4240213" y="5511800"/>
            <a:ext cx="782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u="none">
                <a:solidFill>
                  <a:srgbClr val="0066FF"/>
                </a:solidFill>
                <a:latin typeface="Comic Sans MS" pitchFamily="66" charset="0"/>
              </a:rPr>
              <a:t>PHP</a:t>
            </a:r>
          </a:p>
        </p:txBody>
      </p:sp>
      <p:sp>
        <p:nvSpPr>
          <p:cNvPr id="57415" name="Text Box 71"/>
          <p:cNvSpPr txBox="1">
            <a:spLocks noChangeArrowheads="1"/>
          </p:cNvSpPr>
          <p:nvPr/>
        </p:nvSpPr>
        <p:spPr bwMode="auto">
          <a:xfrm>
            <a:off x="1828800" y="3505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none"/>
              <a:t>WAN</a:t>
            </a:r>
          </a:p>
        </p:txBody>
      </p:sp>
      <p:sp>
        <p:nvSpPr>
          <p:cNvPr id="57416" name="Line 72"/>
          <p:cNvSpPr>
            <a:spLocks noChangeShapeType="1"/>
          </p:cNvSpPr>
          <p:nvPr/>
        </p:nvSpPr>
        <p:spPr bwMode="auto">
          <a:xfrm>
            <a:off x="6096000" y="6324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8" name="Line 74"/>
          <p:cNvSpPr>
            <a:spLocks noChangeShapeType="1"/>
          </p:cNvSpPr>
          <p:nvPr/>
        </p:nvSpPr>
        <p:spPr bwMode="auto">
          <a:xfrm flipH="1">
            <a:off x="2438400" y="6324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9" name="Text Box 75"/>
          <p:cNvSpPr txBox="1">
            <a:spLocks noChangeArrowheads="1"/>
          </p:cNvSpPr>
          <p:nvPr/>
        </p:nvSpPr>
        <p:spPr bwMode="auto">
          <a:xfrm>
            <a:off x="5470525" y="6132513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InfiniBand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High Performance</a:t>
            </a:r>
          </a:p>
          <a:p>
            <a:pPr lvl="1">
              <a:lnSpc>
                <a:spcPct val="90000"/>
              </a:lnSpc>
            </a:pPr>
            <a:r>
              <a:rPr lang="en-US"/>
              <a:t>Low latency</a:t>
            </a:r>
          </a:p>
          <a:p>
            <a:pPr lvl="1">
              <a:lnSpc>
                <a:spcPct val="90000"/>
              </a:lnSpc>
            </a:pPr>
            <a:r>
              <a:rPr lang="en-US"/>
              <a:t>High Bandwidth</a:t>
            </a:r>
          </a:p>
          <a:p>
            <a:pPr>
              <a:lnSpc>
                <a:spcPct val="90000"/>
              </a:lnSpc>
            </a:pPr>
            <a:r>
              <a:rPr lang="en-US"/>
              <a:t>Open Industry Standard</a:t>
            </a:r>
          </a:p>
          <a:p>
            <a:pPr>
              <a:lnSpc>
                <a:spcPct val="90000"/>
              </a:lnSpc>
            </a:pPr>
            <a:r>
              <a:rPr lang="en-US"/>
              <a:t>Provides rich features</a:t>
            </a:r>
          </a:p>
          <a:p>
            <a:pPr lvl="1">
              <a:lnSpc>
                <a:spcPct val="90000"/>
              </a:lnSpc>
            </a:pPr>
            <a:r>
              <a:rPr lang="en-US"/>
              <a:t>RDMA, Remote Atomic operations, etc</a:t>
            </a:r>
          </a:p>
          <a:p>
            <a:pPr>
              <a:lnSpc>
                <a:spcPct val="90000"/>
              </a:lnSpc>
            </a:pPr>
            <a:r>
              <a:rPr lang="en-US"/>
              <a:t>Targeted for Data-Centers</a:t>
            </a:r>
          </a:p>
          <a:p>
            <a:pPr>
              <a:lnSpc>
                <a:spcPct val="90000"/>
              </a:lnSpc>
            </a:pPr>
            <a:r>
              <a:rPr lang="en-US"/>
              <a:t>Transport Layers</a:t>
            </a:r>
          </a:p>
          <a:p>
            <a:pPr lvl="1">
              <a:lnSpc>
                <a:spcPct val="90000"/>
              </a:lnSpc>
            </a:pPr>
            <a:r>
              <a:rPr lang="en-US"/>
              <a:t>VAPI</a:t>
            </a:r>
          </a:p>
          <a:p>
            <a:pPr lvl="1">
              <a:lnSpc>
                <a:spcPct val="90000"/>
              </a:lnSpc>
            </a:pPr>
            <a:r>
              <a:rPr lang="en-US"/>
              <a:t>IPoIB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921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Introduction/Motivation</a:t>
            </a:r>
          </a:p>
          <a:p>
            <a:pPr lvl="1">
              <a:lnSpc>
                <a:spcPct val="110000"/>
              </a:lnSpc>
            </a:pPr>
            <a:r>
              <a:rPr lang="en-US"/>
              <a:t>Multi-Tier Data-Centers</a:t>
            </a:r>
          </a:p>
          <a:p>
            <a:pPr lvl="1">
              <a:lnSpc>
                <a:spcPct val="110000"/>
              </a:lnSpc>
            </a:pPr>
            <a:r>
              <a:rPr lang="en-US">
                <a:solidFill>
                  <a:srgbClr val="FF3300"/>
                </a:solidFill>
              </a:rPr>
              <a:t>Active Caches</a:t>
            </a:r>
          </a:p>
          <a:p>
            <a:pPr>
              <a:lnSpc>
                <a:spcPct val="110000"/>
              </a:lnSpc>
            </a:pPr>
            <a:r>
              <a:rPr lang="en-US"/>
              <a:t>Design and Implementation</a:t>
            </a:r>
          </a:p>
          <a:p>
            <a:pPr>
              <a:lnSpc>
                <a:spcPct val="110000"/>
              </a:lnSpc>
            </a:pPr>
            <a:r>
              <a:rPr lang="en-US"/>
              <a:t>Experimental Results</a:t>
            </a:r>
          </a:p>
          <a:p>
            <a:pPr>
              <a:lnSpc>
                <a:spcPct val="11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724400" cy="4530725"/>
          </a:xfrm>
        </p:spPr>
        <p:txBody>
          <a:bodyPr/>
          <a:lstStyle/>
          <a:p>
            <a:r>
              <a:rPr lang="en-US"/>
              <a:t>Can avoid re-fetching of content </a:t>
            </a:r>
          </a:p>
          <a:p>
            <a:r>
              <a:rPr lang="en-US"/>
              <a:t>Beneficial if requests repeat</a:t>
            </a:r>
          </a:p>
          <a:p>
            <a:r>
              <a:rPr lang="en-US"/>
              <a:t>Important for scalability</a:t>
            </a:r>
          </a:p>
          <a:p>
            <a:r>
              <a:rPr lang="en-US"/>
              <a:t>Static content caching</a:t>
            </a:r>
          </a:p>
          <a:p>
            <a:pPr lvl="1"/>
            <a:r>
              <a:rPr lang="en-US"/>
              <a:t>Well studied in the past</a:t>
            </a:r>
          </a:p>
          <a:p>
            <a:pPr lvl="1"/>
            <a:r>
              <a:rPr lang="en-US"/>
              <a:t>Widely used</a:t>
            </a:r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 flipV="1">
            <a:off x="5715000" y="2667000"/>
            <a:ext cx="2057400" cy="2438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60198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62484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6477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7761288" y="2743200"/>
            <a:ext cx="1382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u="none"/>
              <a:t>Front-End </a:t>
            </a:r>
          </a:p>
          <a:p>
            <a:pPr algn="ctr"/>
            <a:r>
              <a:rPr lang="en-US" sz="2000" u="none"/>
              <a:t>Tiers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7775575" y="4343400"/>
            <a:ext cx="1355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u="none"/>
              <a:t>Back-End </a:t>
            </a:r>
          </a:p>
          <a:p>
            <a:pPr algn="ctr"/>
            <a:r>
              <a:rPr lang="en-US" sz="2000" u="none"/>
              <a:t>Tiers</a:t>
            </a: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5334000" y="4267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4724400" y="3276600"/>
            <a:ext cx="1368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Number of</a:t>
            </a:r>
          </a:p>
          <a:p>
            <a:r>
              <a:rPr lang="en-US" sz="2000" u="none"/>
              <a:t>Requests</a:t>
            </a:r>
          </a:p>
          <a:p>
            <a:r>
              <a:rPr lang="en-US" sz="2000" u="none"/>
              <a:t>Decrease</a:t>
            </a: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V="1">
            <a:off x="5334000" y="266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Caching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864475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Dynamic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Stock Quotes, Scores, Personalized Content, etc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Complexity of content</a:t>
            </a:r>
          </a:p>
          <a:p>
            <a:pPr>
              <a:lnSpc>
                <a:spcPct val="90000"/>
              </a:lnSpc>
            </a:pPr>
            <a:r>
              <a:rPr lang="en-US" sz="2600"/>
              <a:t>Simple caching methods not suited</a:t>
            </a:r>
          </a:p>
          <a:p>
            <a:pPr>
              <a:lnSpc>
                <a:spcPct val="90000"/>
              </a:lnSpc>
            </a:pPr>
            <a:r>
              <a:rPr lang="en-US" sz="2600"/>
              <a:t>Issues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Coherency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14600" y="4114800"/>
            <a:ext cx="1752600" cy="198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u="none">
                <a:latin typeface="Tahoma" pitchFamily="34" charset="0"/>
              </a:rPr>
              <a:t>Proxy Node</a:t>
            </a:r>
          </a:p>
          <a:p>
            <a:pPr algn="ctr" eaLnBrk="0" hangingPunct="0"/>
            <a:r>
              <a:rPr lang="en-US" sz="2400" u="none">
                <a:latin typeface="Tahoma" pitchFamily="34" charset="0"/>
              </a:rPr>
              <a:t>Cache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181600" y="4114800"/>
            <a:ext cx="1828800" cy="198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u="none">
                <a:latin typeface="Tahoma" pitchFamily="34" charset="0"/>
              </a:rPr>
              <a:t>Back-End</a:t>
            </a:r>
          </a:p>
          <a:p>
            <a:pPr algn="ctr" eaLnBrk="0" hangingPunct="0"/>
            <a:r>
              <a:rPr lang="en-US" sz="2400" u="none">
                <a:latin typeface="Tahoma" pitchFamily="34" charset="0"/>
              </a:rPr>
              <a:t>Data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67200" y="51054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334000" y="5638800"/>
            <a:ext cx="304800" cy="304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990600" y="51054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2000" y="4495800"/>
            <a:ext cx="171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u="none">
                <a:latin typeface="Tahoma" pitchFamily="34" charset="0"/>
              </a:rPr>
              <a:t>User Request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334000" y="5638800"/>
            <a:ext cx="304800" cy="304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334000" y="56388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990600" y="5486400"/>
            <a:ext cx="1524000" cy="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5638800" y="57912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467600" y="5334000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/>
              <a:t>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8728E-6 L -0.0783 -0.05318 C -0.09479 -0.0652 -0.11927 -0.07191 -0.14479 -0.07191 C -0.17395 -0.07191 -0.19722 -0.0652 -0.21371 -0.05318 L -0.29166 1.38728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36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autoRev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nimBg="1"/>
      <p:bldP spid="18442" grpId="1" animBg="1"/>
      <p:bldP spid="18443" grpId="0" animBg="1"/>
      <p:bldP spid="18444" grpId="0" animBg="1"/>
      <p:bldP spid="18446" grpId="0" animBg="1"/>
      <p:bldP spid="18447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1431</TotalTime>
  <Words>962</Words>
  <Application>Microsoft Office PowerPoint</Application>
  <PresentationFormat>On-screen Show (4:3)</PresentationFormat>
  <Paragraphs>274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Garamond</vt:lpstr>
      <vt:lpstr>Times New Roman</vt:lpstr>
      <vt:lpstr>Wingdings</vt:lpstr>
      <vt:lpstr>Comic Sans MS</vt:lpstr>
      <vt:lpstr>Tahoma</vt:lpstr>
      <vt:lpstr>Edge</vt:lpstr>
      <vt:lpstr>Microsoft Excel Chart</vt:lpstr>
      <vt:lpstr>Architecture for Caching Responses with Multiple Dynamic Dependencies in Multi-Tier Data-Centers over InfiniBand</vt:lpstr>
      <vt:lpstr>Presentation Outline</vt:lpstr>
      <vt:lpstr>Introduction</vt:lpstr>
      <vt:lpstr>Presentation Outline</vt:lpstr>
      <vt:lpstr>A Typical Multi-Tier Data-Center</vt:lpstr>
      <vt:lpstr>InfiniBand</vt:lpstr>
      <vt:lpstr>Presentation Outline</vt:lpstr>
      <vt:lpstr>Caching </vt:lpstr>
      <vt:lpstr>Active Caching</vt:lpstr>
      <vt:lpstr>Cache Coherency</vt:lpstr>
      <vt:lpstr>Basic Client Polling *</vt:lpstr>
      <vt:lpstr>Multiple Object Dependencies</vt:lpstr>
      <vt:lpstr>Client Polling</vt:lpstr>
      <vt:lpstr>Objective</vt:lpstr>
      <vt:lpstr>Presentation Outline</vt:lpstr>
      <vt:lpstr>Basic System Architecture</vt:lpstr>
      <vt:lpstr>Basic Design</vt:lpstr>
      <vt:lpstr>Many-to-Many Mappings</vt:lpstr>
      <vt:lpstr>Mapping of updates</vt:lpstr>
      <vt:lpstr>Mapping Schemes</vt:lpstr>
      <vt:lpstr>Handling Updates</vt:lpstr>
      <vt:lpstr>Presentation Outline</vt:lpstr>
      <vt:lpstr>Experimental Test-bed</vt:lpstr>
      <vt:lpstr>Experimental Outline</vt:lpstr>
      <vt:lpstr>Basic Data-Center Performance</vt:lpstr>
      <vt:lpstr>Cache Misses in Active Caching</vt:lpstr>
      <vt:lpstr>Impact of Cache Size</vt:lpstr>
      <vt:lpstr>Impact of Varying Dependencies</vt:lpstr>
      <vt:lpstr>Impact of Load in Backend Servers</vt:lpstr>
      <vt:lpstr>Conclusions</vt:lpstr>
      <vt:lpstr>Web Pointers</vt:lpstr>
      <vt:lpstr>PowerPoint Presentation</vt:lpstr>
      <vt:lpstr>Cache Consistency</vt:lpstr>
      <vt:lpstr>Performance</vt:lpstr>
      <vt:lpstr>RDMA based Client Polling *</vt:lpstr>
      <vt:lpstr>Mechanism</vt:lpstr>
      <vt:lpstr>Other Implementation Details</vt:lpstr>
    </vt:vector>
  </TitlesOfParts>
  <Company>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Strong Cache Coherency for Active Caches in Multi-Tier Data-Centers over InfiniBand</dc:title>
  <dc:creator>narravul</dc:creator>
  <cp:lastModifiedBy>Pavan Balaji</cp:lastModifiedBy>
  <cp:revision>198</cp:revision>
  <dcterms:created xsi:type="dcterms:W3CDTF">2004-01-08T16:54:02Z</dcterms:created>
  <dcterms:modified xsi:type="dcterms:W3CDTF">2011-01-10T09:41:29Z</dcterms:modified>
</cp:coreProperties>
</file>