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72" r:id="rId6"/>
    <p:sldId id="276" r:id="rId7"/>
    <p:sldId id="261" r:id="rId8"/>
    <p:sldId id="277" r:id="rId9"/>
    <p:sldId id="273" r:id="rId10"/>
    <p:sldId id="279" r:id="rId11"/>
    <p:sldId id="287" r:id="rId12"/>
    <p:sldId id="288" r:id="rId13"/>
    <p:sldId id="289" r:id="rId14"/>
    <p:sldId id="265" r:id="rId15"/>
    <p:sldId id="290" r:id="rId16"/>
    <p:sldId id="267" r:id="rId17"/>
    <p:sldId id="282" r:id="rId18"/>
    <p:sldId id="268" r:id="rId19"/>
    <p:sldId id="284" r:id="rId20"/>
    <p:sldId id="269" r:id="rId21"/>
    <p:sldId id="270" r:id="rId22"/>
    <p:sldId id="285" r:id="rId23"/>
    <p:sldId id="271" r:id="rId24"/>
    <p:sldId id="278" r:id="rId25"/>
    <p:sldId id="280" r:id="rId26"/>
    <p:sldId id="281" r:id="rId27"/>
    <p:sldId id="286" r:id="rId28"/>
    <p:sldId id="262" r:id="rId29"/>
    <p:sldId id="263" r:id="rId30"/>
    <p:sldId id="27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DC637A-22BE-4462-A563-1A072F7011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B414F-F8CC-4051-A427-8496FAF8CD20}" type="slidenum">
              <a:rPr lang="en-US"/>
              <a:pPr/>
              <a:t>6</a:t>
            </a:fld>
            <a:endParaRPr lang="en-US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Reverse order!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EFAAC-0892-4975-83C4-7D6A070B5CBF}" type="slidenum">
              <a:rPr lang="en-US"/>
              <a:pPr/>
              <a:t>17</a:t>
            </a:fld>
            <a:endParaRPr lang="en-US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data-cutter applications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6CFE8A-9380-47E1-A679-55558865DA0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513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513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36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386A0-BE81-4366-88CE-2BC8BA23F3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651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00D43-4F5E-42B8-8AC9-32485F2541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75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4571FF-7145-458B-B201-CA81027DBE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282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486FFAF-45A4-4219-A481-A3395A49C5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94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E2C9-A0A7-4C57-81B0-370BB48A04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522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03C00-B512-4D9E-BE6C-05AA181C6C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2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B3706-6090-4686-9735-4DF596ADA6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44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D8387-EC27-477D-BE1C-2F406522A8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55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3D83E-1E42-4E7B-8556-6C7D3447F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343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26E1-2C15-479A-9DB4-2B6BE366AB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905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D6EE0-A86B-4CBE-84FD-13FAECE8E4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7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24D47-7526-4209-BC65-2D66291A67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1D4BBB-EA8C-4269-83FE-05A3992AAB9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4107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410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10" name="Picture 14" descr="Ohio State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hyperlink" Target="http://www.datacutter.org/" TargetMode="Externa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.lanl.gov/radiant/index.html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nowlab.cse.ohio-state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anda@cse.ohio-state.edu" TargetMode="External"/><Relationship Id="rId5" Type="http://schemas.openxmlformats.org/officeDocument/2006/relationships/hyperlink" Target="mailto:feng@lanl.gov" TargetMode="External"/><Relationship Id="rId4" Type="http://schemas.openxmlformats.org/officeDocument/2006/relationships/hyperlink" Target="mailto:balaji@cse.ohio-state.edu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b="0"/>
              <a:t>Head-to-TOE Evaluation of High Performance Sockets over Protocol Offload Engines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3806825"/>
            <a:ext cx="6400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60000"/>
              </a:lnSpc>
              <a:spcBef>
                <a:spcPct val="20000"/>
              </a:spcBef>
            </a:pPr>
            <a:r>
              <a:rPr lang="en-US" sz="1600" b="1"/>
              <a:t>P. Balaji</a:t>
            </a:r>
            <a:r>
              <a:rPr lang="en-US" sz="1600" b="1" baseline="30000">
                <a:cs typeface="Arial" charset="0"/>
              </a:rPr>
              <a:t>¥</a:t>
            </a:r>
            <a:r>
              <a:rPr lang="en-US" sz="1600"/>
              <a:t>		W. Feng</a:t>
            </a:r>
            <a:r>
              <a:rPr lang="el-GR" sz="1600" baseline="30000">
                <a:cs typeface="Arial" charset="0"/>
              </a:rPr>
              <a:t>α</a:t>
            </a:r>
            <a:r>
              <a:rPr lang="en-US" sz="1600" baseline="30000">
                <a:cs typeface="Arial" charset="0"/>
              </a:rPr>
              <a:t>		</a:t>
            </a:r>
            <a:r>
              <a:rPr lang="en-US" sz="1600"/>
              <a:t>Q. Gao</a:t>
            </a:r>
            <a:r>
              <a:rPr lang="en-US" sz="1600" baseline="30000">
                <a:cs typeface="Arial" charset="0"/>
              </a:rPr>
              <a:t>¥</a:t>
            </a:r>
          </a:p>
          <a:p>
            <a:pPr algn="ctr">
              <a:lnSpc>
                <a:spcPct val="160000"/>
              </a:lnSpc>
              <a:spcBef>
                <a:spcPct val="20000"/>
              </a:spcBef>
            </a:pPr>
            <a:r>
              <a:rPr lang="en-US" sz="1600"/>
              <a:t>R. Noronha</a:t>
            </a:r>
            <a:r>
              <a:rPr lang="en-US" sz="1600" baseline="30000">
                <a:cs typeface="Arial" charset="0"/>
              </a:rPr>
              <a:t>¥		</a:t>
            </a:r>
            <a:r>
              <a:rPr lang="en-US" sz="1600"/>
              <a:t>W. Yu</a:t>
            </a:r>
            <a:r>
              <a:rPr lang="en-US" sz="1600" baseline="30000">
                <a:cs typeface="Arial" charset="0"/>
              </a:rPr>
              <a:t>¥</a:t>
            </a:r>
            <a:r>
              <a:rPr lang="en-US" sz="1600"/>
              <a:t>		D. K. Panda </a:t>
            </a:r>
            <a:r>
              <a:rPr lang="en-US" sz="1600" baseline="30000">
                <a:cs typeface="Arial" charset="0"/>
              </a:rPr>
              <a:t>¥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76400" y="5102225"/>
            <a:ext cx="3048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aseline="30000"/>
              <a:t>¥</a:t>
            </a:r>
            <a:r>
              <a:rPr lang="en-US" sz="1400"/>
              <a:t>Network Based Computing Lab,</a:t>
            </a:r>
          </a:p>
          <a:p>
            <a:pPr algn="ctr">
              <a:lnSpc>
                <a:spcPct val="140000"/>
              </a:lnSpc>
            </a:pPr>
            <a:r>
              <a:rPr lang="en-US" sz="1400"/>
              <a:t>Ohio State University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953000" y="5102225"/>
            <a:ext cx="28956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l-GR" sz="1400" baseline="30000">
                <a:cs typeface="Arial" charset="0"/>
              </a:rPr>
              <a:t>α</a:t>
            </a:r>
            <a:r>
              <a:rPr lang="en-US" sz="1400">
                <a:cs typeface="Arial" charset="0"/>
              </a:rPr>
              <a:t>Advanced Computing Lab,</a:t>
            </a:r>
          </a:p>
          <a:p>
            <a:pPr algn="ctr">
              <a:lnSpc>
                <a:spcPct val="140000"/>
              </a:lnSpc>
            </a:pPr>
            <a:r>
              <a:rPr lang="en-US" sz="1400">
                <a:cs typeface="Arial" charset="0"/>
              </a:rPr>
              <a:t>Los Alamos National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Experimental Test-bed and Evaluation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51355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600"/>
              <a:t>4 node cluster: Dual Xeon 3.0GHz; SuperMicro SUPER X5DL8-GG nodes</a:t>
            </a:r>
          </a:p>
          <a:p>
            <a:pPr>
              <a:lnSpc>
                <a:spcPct val="140000"/>
              </a:lnSpc>
            </a:pPr>
            <a:r>
              <a:rPr lang="en-US" sz="1600"/>
              <a:t>512 KB L2 cache; 2GB of 266MHz DDR SDRAM memory; PCI-X 64-bit 133MHz</a:t>
            </a:r>
          </a:p>
          <a:p>
            <a:pPr>
              <a:lnSpc>
                <a:spcPct val="140000"/>
              </a:lnSpc>
            </a:pPr>
            <a:r>
              <a:rPr lang="en-US" sz="1600"/>
              <a:t>InfiniBand</a:t>
            </a:r>
          </a:p>
          <a:p>
            <a:pPr lvl="1">
              <a:lnSpc>
                <a:spcPct val="140000"/>
              </a:lnSpc>
            </a:pPr>
            <a:r>
              <a:rPr lang="en-US" sz="1400"/>
              <a:t>Mellanox MT23108 Dual Port 4x HCAs </a:t>
            </a:r>
            <a:r>
              <a:rPr lang="en-US" sz="1400" b="1"/>
              <a:t>(10Gbps link bandwidth)</a:t>
            </a:r>
            <a:r>
              <a:rPr lang="en-US" sz="1400"/>
              <a:t>; MT43132 24-port switch</a:t>
            </a:r>
          </a:p>
          <a:p>
            <a:pPr lvl="1">
              <a:lnSpc>
                <a:spcPct val="140000"/>
              </a:lnSpc>
            </a:pPr>
            <a:r>
              <a:rPr lang="en-US" sz="1400"/>
              <a:t>Voltaire IBHost-3.0.0-16 stack</a:t>
            </a:r>
          </a:p>
          <a:p>
            <a:pPr>
              <a:lnSpc>
                <a:spcPct val="140000"/>
              </a:lnSpc>
            </a:pPr>
            <a:r>
              <a:rPr lang="en-US" sz="1600"/>
              <a:t>Myrinet</a:t>
            </a:r>
          </a:p>
          <a:p>
            <a:pPr lvl="1">
              <a:lnSpc>
                <a:spcPct val="140000"/>
              </a:lnSpc>
            </a:pPr>
            <a:r>
              <a:rPr lang="en-US" sz="1400"/>
              <a:t>Myrinet-2000 dual port adapters </a:t>
            </a:r>
            <a:r>
              <a:rPr lang="en-US" sz="1400" b="1"/>
              <a:t>(4Gbps link bandwidth)</a:t>
            </a:r>
          </a:p>
          <a:p>
            <a:pPr lvl="1">
              <a:lnSpc>
                <a:spcPct val="140000"/>
              </a:lnSpc>
            </a:pPr>
            <a:r>
              <a:rPr lang="en-US" sz="1400"/>
              <a:t>SDP/Myrinet v1.7.9 over GM v2.1.9</a:t>
            </a:r>
          </a:p>
          <a:p>
            <a:pPr>
              <a:lnSpc>
                <a:spcPct val="140000"/>
              </a:lnSpc>
            </a:pPr>
            <a:r>
              <a:rPr lang="en-US" sz="1600"/>
              <a:t>10GigE</a:t>
            </a:r>
          </a:p>
          <a:p>
            <a:pPr lvl="1">
              <a:lnSpc>
                <a:spcPct val="140000"/>
              </a:lnSpc>
            </a:pPr>
            <a:r>
              <a:rPr lang="en-US" sz="1400"/>
              <a:t>Chelsio T110 adapters </a:t>
            </a:r>
            <a:r>
              <a:rPr lang="en-US" sz="1400" b="1"/>
              <a:t>(10Gbps link bandwidth)</a:t>
            </a:r>
            <a:r>
              <a:rPr lang="en-US" sz="1400"/>
              <a:t>; Foundry 16-port SuperX switch</a:t>
            </a:r>
          </a:p>
          <a:p>
            <a:pPr lvl="1">
              <a:lnSpc>
                <a:spcPct val="140000"/>
              </a:lnSpc>
            </a:pPr>
            <a:r>
              <a:rPr lang="en-US" sz="1400"/>
              <a:t>Driver v1.2.0 for the adapters; Firmware v2.2.0 for the switch</a:t>
            </a:r>
          </a:p>
          <a:p>
            <a:pPr>
              <a:lnSpc>
                <a:spcPct val="140000"/>
              </a:lnSpc>
            </a:pPr>
            <a:r>
              <a:rPr lang="en-US" sz="1600"/>
              <a:t>Experimental Results:</a:t>
            </a:r>
          </a:p>
          <a:p>
            <a:pPr lvl="1">
              <a:lnSpc>
                <a:spcPct val="140000"/>
              </a:lnSpc>
            </a:pPr>
            <a:r>
              <a:rPr lang="en-US" sz="1400"/>
              <a:t>Micro-benchmarks (latency, bandwidth, bi-dir bandwidth, multi-stream, hot-spot, fan-tests)</a:t>
            </a:r>
          </a:p>
          <a:p>
            <a:pPr lvl="1">
              <a:lnSpc>
                <a:spcPct val="140000"/>
              </a:lnSpc>
            </a:pPr>
            <a:r>
              <a:rPr lang="en-US" sz="1400"/>
              <a:t>Application-level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Ping-Pong Latency Measurements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09675"/>
          <a:ext cx="40386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Chart" r:id="rId3" imgW="3133534" imgH="3495866" progId="MSGraph.Chart.8">
                  <p:embed followColorScheme="full"/>
                </p:oleObj>
              </mc:Choice>
              <mc:Fallback>
                <p:oleObj name="Chart" r:id="rId3" imgW="3133534" imgH="3495866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09675"/>
                        <a:ext cx="4038600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09675"/>
          <a:ext cx="40386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Chart" r:id="rId5" imgW="3133534" imgH="3495866" progId="MSGraph.Chart.8">
                  <p:embed followColorScheme="full"/>
                </p:oleObj>
              </mc:Choice>
              <mc:Fallback>
                <p:oleObj name="Chart" r:id="rId5" imgW="3133534" imgH="3495866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09675"/>
                        <a:ext cx="4038600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85800" y="5715000"/>
            <a:ext cx="7848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SDP/Myrinet achieves the best small message latency at 11.3us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200"/>
              <a:t> 10GigE and IBA achieve latencies of 17.7us and 24.4us respectively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As message size increases, IBA performs the best </a:t>
            </a:r>
            <a:r>
              <a:rPr lang="en-US" sz="1400">
                <a:sym typeface="Wingdings" pitchFamily="2" charset="2"/>
              </a:rPr>
              <a:t> Myrinet cards are 4Gbps links right now !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Unidirectional Throughput Measurements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09675"/>
          <a:ext cx="40386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Chart" r:id="rId3" imgW="3133534" imgH="3495866" progId="MSGraph.Chart.8">
                  <p:embed followColorScheme="full"/>
                </p:oleObj>
              </mc:Choice>
              <mc:Fallback>
                <p:oleObj name="Chart" r:id="rId3" imgW="3133534" imgH="3495866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09675"/>
                        <a:ext cx="4038600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09675"/>
          <a:ext cx="40386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Chart" r:id="rId5" imgW="3133534" imgH="3495866" progId="MSGraph.Chart.8">
                  <p:embed followColorScheme="full"/>
                </p:oleObj>
              </mc:Choice>
              <mc:Fallback>
                <p:oleObj name="Chart" r:id="rId5" imgW="3133534" imgH="3495866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09675"/>
                        <a:ext cx="4038600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57200" y="5821363"/>
            <a:ext cx="845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10GigE achieves the highest throughput at 6.4Gbps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200"/>
              <a:t> IBA and Myrinet achieve about 5.3Gbps and 3.8Gbps </a:t>
            </a:r>
            <a:r>
              <a:rPr lang="en-US" sz="1200">
                <a:sym typeface="Wingdings" pitchFamily="2" charset="2"/>
              </a:rPr>
              <a:t> Myrinet is only a 4Gbps link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Snapshot Results </a:t>
            </a:r>
            <a:r>
              <a:rPr lang="en-US" sz="2000" b="0"/>
              <a:t>(“Apples-to-Oranges” comparison)</a:t>
            </a:r>
            <a:br>
              <a:rPr lang="en-US" sz="2000" b="0"/>
            </a:br>
            <a:r>
              <a:rPr lang="en-US" sz="1600">
                <a:solidFill>
                  <a:schemeClr val="hlink"/>
                </a:solidFill>
              </a:rPr>
              <a:t>10GigE: Opteron 2.2GHz	IBA: Xeon 3.6GHz		Myrinet: Xeon 3.0GHz</a:t>
            </a:r>
            <a:r>
              <a:rPr lang="en-US" sz="1600">
                <a:solidFill>
                  <a:srgbClr val="FF3300"/>
                </a:solidFill>
              </a:rPr>
              <a:t/>
            </a:r>
            <a:br>
              <a:rPr lang="en-US" sz="1600">
                <a:solidFill>
                  <a:srgbClr val="FF3300"/>
                </a:solidFill>
              </a:rPr>
            </a:br>
            <a:r>
              <a:rPr lang="en-US" sz="1800">
                <a:solidFill>
                  <a:srgbClr val="FF3300"/>
                </a:solidFill>
              </a:rPr>
              <a:t>Provide a reference point ! Only valid for THIS slide !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452563"/>
          <a:ext cx="40386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Chart" r:id="rId3" imgW="3133534" imgH="3495866" progId="MSGraph.Chart.8">
                  <p:embed followColorScheme="full"/>
                </p:oleObj>
              </mc:Choice>
              <mc:Fallback>
                <p:oleObj name="Chart" r:id="rId3" imgW="3133534" imgH="3495866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52563"/>
                        <a:ext cx="4038600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457200" y="1452563"/>
          <a:ext cx="40386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Chart" r:id="rId5" imgW="3133534" imgH="3495866" progId="MSGraph.Chart.8">
                  <p:embed followColorScheme="full"/>
                </p:oleObj>
              </mc:Choice>
              <mc:Fallback>
                <p:oleObj name="Chart" r:id="rId5" imgW="3133534" imgH="3495866" progId="MSGraph.Chart.8">
                  <p:embed followColorScheme="full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52563"/>
                        <a:ext cx="4038600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85800" y="5881688"/>
            <a:ext cx="8153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200"/>
              <a:t> SDP/Myrinet with MX allows polling and achieves about 4.6us latency (event-based is better for SDP/GM ~ 11.3us)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200"/>
              <a:t> 10GigE achieves the lowest event-based latency of 8.9us on Opteron systems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200"/>
              <a:t> IBA achieves a 9Gbps throughput with their DDR cards (link speed of 20Gbps)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Bidirectional and Multi-Stream Throughput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457200" y="1609725"/>
          <a:ext cx="40386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Chart" r:id="rId3" imgW="3133534" imgH="3495866" progId="MSGraph.Chart.8">
                  <p:embed followColorScheme="full"/>
                </p:oleObj>
              </mc:Choice>
              <mc:Fallback>
                <p:oleObj name="Chart" r:id="rId3" imgW="3133534" imgH="3495866" progId="MSGraph.Chart.8">
                  <p:embed followColorScheme="full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9725"/>
                        <a:ext cx="4038600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609725"/>
          <a:ext cx="40386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Chart" r:id="rId5" imgW="3133534" imgH="3495866" progId="MSGraph.Chart.8">
                  <p:embed followColorScheme="full"/>
                </p:oleObj>
              </mc:Choice>
              <mc:Fallback>
                <p:oleObj name="Chart" r:id="rId5" imgW="3133534" imgH="3495866" progId="MSGraph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9725"/>
                        <a:ext cx="4038600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Hot-Spot Latency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ph idx="1"/>
          </p:nvPr>
        </p:nvGraphicFramePr>
        <p:xfrm>
          <a:off x="493713" y="1066800"/>
          <a:ext cx="8147050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Chart" r:id="rId3" imgW="6305360" imgH="3838766" progId="MSGraph.Chart.8">
                  <p:embed followColorScheme="full"/>
                </p:oleObj>
              </mc:Choice>
              <mc:Fallback>
                <p:oleObj name="Chart" r:id="rId3" imgW="6305360" imgH="3838766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1066800"/>
                        <a:ext cx="8147050" cy="495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14400" y="5943600"/>
            <a:ext cx="80772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10GigE and IBA demonstrate similar scalability with increasing number of clients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Myrinet’s performance deteriorates faster than the other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Fan-in and Fan-out Throughput Test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954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Chart" r:id="rId3" imgW="4038790" imgH="4524566" progId="MSGraph.Chart.8">
                  <p:embed followColorScheme="full"/>
                </p:oleObj>
              </mc:Choice>
              <mc:Fallback>
                <p:oleObj name="Chart" r:id="rId3" imgW="4038790" imgH="4524566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954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Chart" r:id="rId5" imgW="4038790" imgH="4524566" progId="MSGraph.Chart.8">
                  <p:embed followColorScheme="full"/>
                </p:oleObj>
              </mc:Choice>
              <mc:Fallback>
                <p:oleObj name="Chart" r:id="rId5" imgW="4038790" imgH="4524566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5800" y="5943600"/>
            <a:ext cx="8001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10GigE and IBA achieve a similar performance for the fan-in test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10GigE performs slightly better for the fan-out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Data-Cutter Run-time Library</a:t>
            </a:r>
            <a:br>
              <a:rPr lang="en-US" sz="2800" b="0"/>
            </a:br>
            <a:r>
              <a:rPr lang="en-US" sz="2000" b="0"/>
              <a:t>(Software Support for Data Driven Applications)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2071688"/>
          <a:ext cx="40386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Slide" r:id="rId4" imgW="4532509" imgH="3398588" progId="PowerPoint.Slide.8">
                  <p:embed/>
                </p:oleObj>
              </mc:Choice>
              <mc:Fallback>
                <p:oleObj name="Slide" r:id="rId4" imgW="4532509" imgH="3398588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71688"/>
                        <a:ext cx="40386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419600" y="5029200"/>
            <a:ext cx="434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029200" y="5210175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hlinkClick r:id="rId6"/>
              </a:rPr>
              <a:t>http://www.datacutter.org</a:t>
            </a:r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33400" y="1377950"/>
            <a:ext cx="39624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Designed by Univ. of Maryland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Component framework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User-defined pipeline of components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Each component is a filter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The collection of components is a filter group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Replicated filters as well as filter groups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Illusion of a single stream in the filter group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Stream based communication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Flow control between components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Unit of Work (UOW) based flow control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Each UOW contains about 16 to 64KB of data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Several applications supported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Virtual Microscope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ISO Surface Oil Reservoir Simulator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Data-Cutter Performance Evaluation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954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Chart" r:id="rId3" imgW="4038790" imgH="4524566" progId="MSGraph.Chart.8">
                  <p:embed followColorScheme="full"/>
                </p:oleObj>
              </mc:Choice>
              <mc:Fallback>
                <p:oleObj name="Chart" r:id="rId3" imgW="4038790" imgH="4524566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954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Chart" r:id="rId5" imgW="4038790" imgH="4524566" progId="MSGraph.Chart.8">
                  <p:embed followColorScheme="full"/>
                </p:oleObj>
              </mc:Choice>
              <mc:Fallback>
                <p:oleObj name="Chart" r:id="rId5" imgW="4038790" imgH="4524566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78486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InfiniBand performs the best for both the data-cutter applications (especially Virtual Microscope)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The filter-based approach makes the environment medium message latency sensitive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2286000" y="1600200"/>
            <a:ext cx="2438400" cy="3581400"/>
          </a:xfrm>
          <a:prstGeom prst="ellipse">
            <a:avLst/>
          </a:prstGeom>
          <a:solidFill>
            <a:srgbClr val="FF00FF">
              <a:alpha val="25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Network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Parallel Virtual File System (PVFS)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906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Compute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90600" y="2514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Compute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990600" y="34290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Compute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990600" y="4343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Compute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4953000" y="16002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Meta-Data</a:t>
            </a:r>
          </a:p>
          <a:p>
            <a:pPr algn="ctr"/>
            <a:r>
              <a:rPr lang="en-US" sz="1400"/>
              <a:t>Manager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4953000" y="25146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I/O Server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4953000" y="34290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I/O Server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4953000" y="43434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I/O Server</a:t>
            </a:r>
          </a:p>
          <a:p>
            <a:pPr algn="ctr"/>
            <a:r>
              <a:rPr lang="en-US" sz="1400"/>
              <a:t>Node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7239000" y="1600200"/>
            <a:ext cx="762000" cy="6858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Meta</a:t>
            </a:r>
          </a:p>
          <a:p>
            <a:pPr algn="ctr"/>
            <a:r>
              <a:rPr lang="en-US" sz="1400"/>
              <a:t>Data</a:t>
            </a:r>
          </a:p>
        </p:txBody>
      </p: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7239000" y="2514600"/>
            <a:ext cx="762000" cy="68580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Data</a:t>
            </a:r>
          </a:p>
        </p:txBody>
      </p:sp>
      <p:sp>
        <p:nvSpPr>
          <p:cNvPr id="38926" name="AutoShape 14"/>
          <p:cNvSpPr>
            <a:spLocks noChangeArrowheads="1"/>
          </p:cNvSpPr>
          <p:nvPr/>
        </p:nvSpPr>
        <p:spPr bwMode="auto">
          <a:xfrm>
            <a:off x="7239000" y="3429000"/>
            <a:ext cx="762000" cy="68580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Data</a:t>
            </a:r>
          </a:p>
        </p:txBody>
      </p:sp>
      <p:sp>
        <p:nvSpPr>
          <p:cNvPr id="38927" name="AutoShape 15"/>
          <p:cNvSpPr>
            <a:spLocks noChangeArrowheads="1"/>
          </p:cNvSpPr>
          <p:nvPr/>
        </p:nvSpPr>
        <p:spPr bwMode="auto">
          <a:xfrm>
            <a:off x="7239000" y="4343400"/>
            <a:ext cx="762000" cy="68580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Data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63246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6324600" y="2895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6324600" y="3810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6324600" y="4724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2057400" y="1981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2057400" y="2895600"/>
            <a:ext cx="228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2057400" y="3733800"/>
            <a:ext cx="228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2057400" y="44958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flipV="1">
            <a:off x="4419600" y="1981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4724400" y="2895600"/>
            <a:ext cx="228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4724400" y="3733800"/>
            <a:ext cx="228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4495800" y="44958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1828800" y="5257800"/>
            <a:ext cx="66294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sz="1400" i="1"/>
              <a:t>	Designed by ANL and Clemson University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Relies on Striping of data across different nodes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Tries to aggregate I/O bandwidth from multiple nodes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Utilizes the local file system on the I/O Server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Ethernet Trends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Ethernet is the most widely used network architecture today</a:t>
            </a:r>
          </a:p>
          <a:p>
            <a:pPr>
              <a:lnSpc>
                <a:spcPct val="140000"/>
              </a:lnSpc>
            </a:pPr>
            <a:r>
              <a:rPr lang="en-US" sz="2000"/>
              <a:t>Traditionally Ethernet has been notorious for performance issues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Near an order-of-magnitude performance gap compared to InfiniBand, Myrinet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Cost conscious architecture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Relied on host-based TCP/IP for network and transport layer support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Compatibility with existing infrastructure (switch buffering, MTU)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Used by 42.4% of the Top500 supercomputers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Key: Extremely high performance per unit cost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GigE can give about 900Mbps (performance) / 0$ (cost)</a:t>
            </a:r>
          </a:p>
          <a:p>
            <a:pPr>
              <a:lnSpc>
                <a:spcPct val="140000"/>
              </a:lnSpc>
            </a:pPr>
            <a:r>
              <a:rPr lang="en-US" sz="2000"/>
              <a:t>10-Gigabit Ethernet (10GigE) recently introduced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10-fold (theoretical) increase in performance while retaining existing features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Can 10GigE bridge the performance between Ethernet and InfiniBand/Myrinet?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PVFS Contiguous I/O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192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Chart" r:id="rId3" imgW="4038790" imgH="4524566" progId="MSGraph.Chart.8">
                  <p:embed followColorScheme="full"/>
                </p:oleObj>
              </mc:Choice>
              <mc:Fallback>
                <p:oleObj name="Chart" r:id="rId3" imgW="4038790" imgH="4524566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192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Chart" r:id="rId5" imgW="4038790" imgH="4524566" progId="MSGraph.Chart.8">
                  <p:embed followColorScheme="full"/>
                </p:oleObj>
              </mc:Choice>
              <mc:Fallback>
                <p:oleObj name="Chart" r:id="rId5" imgW="4038790" imgH="4524566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192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43000" y="5821363"/>
            <a:ext cx="723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Performance trends are similar to the throughput test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200"/>
              <a:t> Experiment is throughput intensive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MPI-Tile I/O (PVFS Non-contiguous I/O)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219200"/>
          <a:ext cx="8229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Chart" r:id="rId3" imgW="8229600" imgH="4524566" progId="MSGraph.Chart.8">
                  <p:embed followColorScheme="full"/>
                </p:oleObj>
              </mc:Choice>
              <mc:Fallback>
                <p:oleObj name="Chart" r:id="rId3" imgW="8229600" imgH="4524566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229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38200" y="5791200"/>
            <a:ext cx="79248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10GigE and IBA perform quite equally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Myrinet is very close behind inspite of being only a 4Gbps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Ganglia Cluster Management Infrastructure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895600" y="18288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2133600" y="25908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1828800" y="35814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4800600" y="46482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733800" y="46482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4114800" y="16764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2057400" y="2073275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Cluster Nodes</a:t>
            </a:r>
          </a:p>
        </p:txBody>
      </p:sp>
      <p:sp>
        <p:nvSpPr>
          <p:cNvPr id="39952" name="AutoShape 16"/>
          <p:cNvSpPr>
            <a:spLocks noChangeArrowheads="1"/>
          </p:cNvSpPr>
          <p:nvPr/>
        </p:nvSpPr>
        <p:spPr bwMode="auto">
          <a:xfrm>
            <a:off x="3352800" y="3276600"/>
            <a:ext cx="1905000" cy="4572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Management Node</a:t>
            </a:r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5867400" y="44196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6324600" y="34290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5943600" y="25146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5181600" y="1981200"/>
            <a:ext cx="4572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4343400" y="2133600"/>
            <a:ext cx="990600" cy="1143000"/>
            <a:chOff x="2736" y="1344"/>
            <a:chExt cx="624" cy="720"/>
          </a:xfrm>
        </p:grpSpPr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 flipV="1">
              <a:off x="2736" y="134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2736" y="1632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connect()</a:t>
              </a:r>
            </a:p>
          </p:txBody>
        </p:sp>
      </p:grpSp>
      <p:grpSp>
        <p:nvGrpSpPr>
          <p:cNvPr id="39963" name="Group 27"/>
          <p:cNvGrpSpPr>
            <a:grpSpLocks/>
          </p:cNvGrpSpPr>
          <p:nvPr/>
        </p:nvGrpSpPr>
        <p:grpSpPr bwMode="auto">
          <a:xfrm>
            <a:off x="4267200" y="2133600"/>
            <a:ext cx="1219200" cy="1143000"/>
            <a:chOff x="2688" y="1344"/>
            <a:chExt cx="768" cy="720"/>
          </a:xfrm>
        </p:grpSpPr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 flipV="1">
              <a:off x="2736" y="134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Text Box 26"/>
            <p:cNvSpPr txBox="1">
              <a:spLocks noChangeArrowheads="1"/>
            </p:cNvSpPr>
            <p:nvPr/>
          </p:nvSpPr>
          <p:spPr bwMode="auto">
            <a:xfrm>
              <a:off x="2688" y="1584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Request Information</a:t>
              </a:r>
            </a:p>
          </p:txBody>
        </p:sp>
      </p:grp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4343400" y="2133600"/>
            <a:ext cx="990600" cy="1143000"/>
            <a:chOff x="2736" y="1344"/>
            <a:chExt cx="624" cy="720"/>
          </a:xfrm>
        </p:grpSpPr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 flipV="1">
              <a:off x="2736" y="134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2736" y="1584"/>
              <a:ext cx="6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Receive Data</a:t>
              </a:r>
            </a:p>
          </p:txBody>
        </p:sp>
      </p:grp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762000" y="5486400"/>
            <a:ext cx="8001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Developed by UC Berkeley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For each transaction, one connection and one medium sized message (~6KB) transfer is required</a:t>
            </a:r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43434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52578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Oval 33"/>
          <p:cNvSpPr>
            <a:spLocks noChangeArrowheads="1"/>
          </p:cNvSpPr>
          <p:nvPr/>
        </p:nvSpPr>
        <p:spPr bwMode="auto">
          <a:xfrm>
            <a:off x="60198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6400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Oval 35"/>
          <p:cNvSpPr>
            <a:spLocks noChangeArrowheads="1"/>
          </p:cNvSpPr>
          <p:nvPr/>
        </p:nvSpPr>
        <p:spPr bwMode="auto">
          <a:xfrm>
            <a:off x="59436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Oval 36"/>
          <p:cNvSpPr>
            <a:spLocks noChangeArrowheads="1"/>
          </p:cNvSpPr>
          <p:nvPr/>
        </p:nvSpPr>
        <p:spPr bwMode="auto">
          <a:xfrm>
            <a:off x="50292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Oval 37"/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>
            <a:off x="29718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Oval 39"/>
          <p:cNvSpPr>
            <a:spLocks noChangeArrowheads="1"/>
          </p:cNvSpPr>
          <p:nvPr/>
        </p:nvSpPr>
        <p:spPr bwMode="auto">
          <a:xfrm>
            <a:off x="20574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Oval 40"/>
          <p:cNvSpPr>
            <a:spLocks noChangeArrowheads="1"/>
          </p:cNvSpPr>
          <p:nvPr/>
        </p:nvSpPr>
        <p:spPr bwMode="auto">
          <a:xfrm>
            <a:off x="2362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Oval 41"/>
          <p:cNvSpPr>
            <a:spLocks noChangeArrowheads="1"/>
          </p:cNvSpPr>
          <p:nvPr/>
        </p:nvSpPr>
        <p:spPr bwMode="auto">
          <a:xfrm>
            <a:off x="3124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6248400" y="19812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Ganglia Daemon</a:t>
            </a:r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 flipH="1">
            <a:off x="5410200" y="22098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Ganglia Performance Evaluation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143000"/>
          <a:ext cx="8229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Chart" r:id="rId3" imgW="8229600" imgH="4524566" progId="MSGraph.Chart.8">
                  <p:embed followColorScheme="full"/>
                </p:oleObj>
              </mc:Choice>
              <mc:Fallback>
                <p:oleObj name="Chart" r:id="rId3" imgW="8229600" imgH="4524566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229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5800" y="5622925"/>
            <a:ext cx="8001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Performance is dominated by connection time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200"/>
              <a:t> IBA, Myrinet take about a millisecond to establish connections while 10GigE takes about 60us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200"/>
              <a:t> Optimizations for SDP/IBA and SDP/Myrinet such as connection caching are possible (being implemented)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>
                <a:solidFill>
                  <a:srgbClr val="C0C0C0"/>
                </a:solidFill>
              </a:rPr>
              <a:t>High Performance Sockets over Protocol Offload Engines</a:t>
            </a:r>
          </a:p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>
                <a:solidFill>
                  <a:srgbClr val="C0C0C0"/>
                </a:solidFill>
              </a:rPr>
              <a:t>Experimental Evaluation</a:t>
            </a:r>
          </a:p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 b="1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Concluding Remarks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/>
              <a:t>Ethernet has traditionally been notorious for performance reasons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Close to an order-of-magnitude performance gap compared to IBA/Myrinet</a:t>
            </a:r>
          </a:p>
          <a:p>
            <a:pPr>
              <a:lnSpc>
                <a:spcPct val="150000"/>
              </a:lnSpc>
            </a:pPr>
            <a:r>
              <a:rPr lang="en-US" sz="2000"/>
              <a:t>10GigE: Recently introduced as a successor in the Ethernet family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Can 10GigE help bridge the gap for Ethernet with IBA/Myrinet?</a:t>
            </a:r>
          </a:p>
          <a:p>
            <a:pPr>
              <a:lnSpc>
                <a:spcPct val="150000"/>
              </a:lnSpc>
            </a:pPr>
            <a:r>
              <a:rPr lang="en-US" sz="2000"/>
              <a:t>We showed comparisons between Ethernet, IBA and Myrinet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Sockets Interface was used for the comparison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Micro-benchmark as well as application-level evaluations have been shown</a:t>
            </a:r>
          </a:p>
          <a:p>
            <a:pPr>
              <a:lnSpc>
                <a:spcPct val="150000"/>
              </a:lnSpc>
            </a:pPr>
            <a:r>
              <a:rPr lang="en-US" sz="2000"/>
              <a:t>10GigE performs quite comparably with the IBA and Myrinet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Better in some cases and worse in others; but around the same ballpark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Quite ubiquitous in Grid and WAN environments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Comparable performance in SAN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Continuing and Future Work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/>
              <a:t>Sockets is only one end of the comparison chart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Other middleware are quite widely used too (e.g., MPI)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IBA/Myrinet might have an advantage due to RDMA/multicast capabilities</a:t>
            </a:r>
          </a:p>
          <a:p>
            <a:pPr>
              <a:lnSpc>
                <a:spcPct val="130000"/>
              </a:lnSpc>
            </a:pPr>
            <a:r>
              <a:rPr lang="en-US" sz="2000"/>
              <a:t>Network interfaces and software stacks change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Myrinet coming out with 10Gig adapters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10GigE might release a PCI-Express based card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IBA has a zero-copy sockets interface for improved performance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IBM’s 12x InfiniBand adapters increase the performance of IBA by 3 fold</a:t>
            </a:r>
          </a:p>
          <a:p>
            <a:pPr lvl="1">
              <a:lnSpc>
                <a:spcPct val="130000"/>
              </a:lnSpc>
            </a:pPr>
            <a:r>
              <a:rPr lang="en-US" sz="1600" i="1"/>
              <a:t>These results keep changing with time; more snapshots needed for fairness</a:t>
            </a:r>
          </a:p>
          <a:p>
            <a:pPr>
              <a:lnSpc>
                <a:spcPct val="130000"/>
              </a:lnSpc>
            </a:pPr>
            <a:r>
              <a:rPr lang="en-US" sz="2000"/>
              <a:t>Multi-NIC comparison for Sockets/MPI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Awful lot of work at the host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Scalability might be bound by the host</a:t>
            </a:r>
          </a:p>
          <a:p>
            <a:pPr>
              <a:lnSpc>
                <a:spcPct val="130000"/>
              </a:lnSpc>
            </a:pPr>
            <a:r>
              <a:rPr lang="en-US" sz="2000"/>
              <a:t>iWARP compatibility and features for 10GigE TOE adapters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Acknowledgements</a:t>
            </a:r>
            <a:endParaRPr lang="en-US" altLang="zh-CN" sz="3200">
              <a:ea typeface="SimSun" pitchFamily="2" charset="-122"/>
            </a:endParaRPr>
          </a:p>
        </p:txBody>
      </p:sp>
      <p:pic>
        <p:nvPicPr>
          <p:cNvPr id="46083" name="Picture 3" descr="DOE Office of Science -- Logo (gif)"/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3429000"/>
            <a:ext cx="1338263" cy="415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NSF -- Logo (gif)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0025" y="3124200"/>
            <a:ext cx="866775" cy="900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09600" y="1987550"/>
            <a:ext cx="835183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2400">
                <a:latin typeface="Comic Sans MS" pitchFamily="66" charset="0"/>
                <a:ea typeface="SimSun" pitchFamily="2" charset="-122"/>
              </a:rPr>
              <a:t>Our research is supported by the following organizations</a:t>
            </a:r>
          </a:p>
          <a:p>
            <a:endParaRPr lang="en-US" altLang="zh-CN" sz="1400">
              <a:latin typeface="Comic Sans MS" pitchFamily="66" charset="0"/>
              <a:ea typeface="SimSun" pitchFamily="2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latin typeface="Comic Sans MS" pitchFamily="66" charset="0"/>
                <a:ea typeface="SimSun" pitchFamily="2" charset="-122"/>
              </a:rPr>
              <a:t> Funding support by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46113" y="4200525"/>
            <a:ext cx="372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2400">
                <a:latin typeface="Comic Sans MS" pitchFamily="66" charset="0"/>
                <a:ea typeface="SimSun" pitchFamily="2" charset="-122"/>
              </a:rPr>
              <a:t>Equipment donations by</a:t>
            </a:r>
          </a:p>
        </p:txBody>
      </p:sp>
      <p:pic>
        <p:nvPicPr>
          <p:cNvPr id="46088" name="Picture 8" descr="Mellanox -- Logo (jpeg)"/>
          <p:cNvPicPr>
            <a:picLocks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5688" y="3200400"/>
            <a:ext cx="1331912" cy="809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11" descr="Mellanox -- Logo (jpeg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5063"/>
            <a:ext cx="12573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100" name="Picture 20" descr="B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29200"/>
            <a:ext cx="14668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1" name="Picture 21" descr="logo_chels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05375"/>
            <a:ext cx="23526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1838"/>
            <a:ext cx="8229600" cy="868362"/>
          </a:xfrm>
        </p:spPr>
        <p:txBody>
          <a:bodyPr/>
          <a:lstStyle/>
          <a:p>
            <a:pPr algn="ctr"/>
            <a:r>
              <a:rPr lang="en-US" sz="3600" b="0"/>
              <a:t>Web Pointers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667000" y="1828800"/>
            <a:ext cx="990600" cy="914400"/>
            <a:chOff x="1584" y="1008"/>
            <a:chExt cx="624" cy="576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1657" y="1051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1731" y="1122"/>
              <a:ext cx="111" cy="71"/>
              <a:chOff x="1440" y="1200"/>
              <a:chExt cx="864" cy="720"/>
            </a:xfrm>
          </p:grpSpPr>
          <p:sp>
            <p:nvSpPr>
              <p:cNvPr id="14342" name="Rectangle 6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" name="Oval 10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Line 11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8" name="Line 1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9" name="Line 1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0" name="Line 1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1" name="Line 15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2" name="Line 16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3" name="Group 17"/>
            <p:cNvGrpSpPr>
              <a:grpSpLocks/>
            </p:cNvGrpSpPr>
            <p:nvPr/>
          </p:nvGrpSpPr>
          <p:grpSpPr bwMode="auto">
            <a:xfrm>
              <a:off x="1977" y="1322"/>
              <a:ext cx="110" cy="71"/>
              <a:chOff x="1440" y="1200"/>
              <a:chExt cx="864" cy="720"/>
            </a:xfrm>
          </p:grpSpPr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Rectangle 19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6" name="Rectangle 2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Rectangle 2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8" name="Oval 22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2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1" name="Line 2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2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5" name="Group 29"/>
            <p:cNvGrpSpPr>
              <a:grpSpLocks/>
            </p:cNvGrpSpPr>
            <p:nvPr/>
          </p:nvGrpSpPr>
          <p:grpSpPr bwMode="auto">
            <a:xfrm>
              <a:off x="1854" y="1393"/>
              <a:ext cx="110" cy="71"/>
              <a:chOff x="1440" y="1200"/>
              <a:chExt cx="864" cy="720"/>
            </a:xfrm>
          </p:grpSpPr>
          <p:sp>
            <p:nvSpPr>
              <p:cNvPr id="14366" name="Rectangle 30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Rectangle 3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Rectangle 32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9" name="Rectangle 3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Oval 34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35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3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Line 3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4" name="Line 3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Line 39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6" name="Line 4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77" name="Group 41"/>
            <p:cNvGrpSpPr>
              <a:grpSpLocks/>
            </p:cNvGrpSpPr>
            <p:nvPr/>
          </p:nvGrpSpPr>
          <p:grpSpPr bwMode="auto">
            <a:xfrm>
              <a:off x="1964" y="1134"/>
              <a:ext cx="111" cy="71"/>
              <a:chOff x="1440" y="1200"/>
              <a:chExt cx="864" cy="720"/>
            </a:xfrm>
          </p:grpSpPr>
          <p:sp>
            <p:nvSpPr>
              <p:cNvPr id="14378" name="Rectangle 42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Rectangle 4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Rectangle 44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1" name="Rectangle 4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2" name="Oval 46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3" name="Line 47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4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4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50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51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Line 52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89" name="Group 53"/>
            <p:cNvGrpSpPr>
              <a:grpSpLocks/>
            </p:cNvGrpSpPr>
            <p:nvPr/>
          </p:nvGrpSpPr>
          <p:grpSpPr bwMode="auto">
            <a:xfrm>
              <a:off x="1719" y="1334"/>
              <a:ext cx="110" cy="71"/>
              <a:chOff x="1440" y="1200"/>
              <a:chExt cx="864" cy="720"/>
            </a:xfrm>
          </p:grpSpPr>
          <p:sp>
            <p:nvSpPr>
              <p:cNvPr id="14390" name="Rectangle 54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55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56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57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Oval 58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Line 59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6" name="Line 6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7" name="Line 6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63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Line 64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01" name="Group 65"/>
            <p:cNvGrpSpPr>
              <a:grpSpLocks/>
            </p:cNvGrpSpPr>
            <p:nvPr/>
          </p:nvGrpSpPr>
          <p:grpSpPr bwMode="auto">
            <a:xfrm>
              <a:off x="1682" y="1228"/>
              <a:ext cx="110" cy="71"/>
              <a:chOff x="1440" y="1200"/>
              <a:chExt cx="864" cy="720"/>
            </a:xfrm>
          </p:grpSpPr>
          <p:sp>
            <p:nvSpPr>
              <p:cNvPr id="14402" name="Rectangle 66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3" name="Rectangle 6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4" name="Rectangle 68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5" name="Rectangle 6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6" name="Oval 70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7" name="Line 71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8" name="Line 7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9" name="Line 7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0" name="Line 7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1" name="Line 75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2" name="Line 76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13" name="Group 77"/>
            <p:cNvGrpSpPr>
              <a:grpSpLocks/>
            </p:cNvGrpSpPr>
            <p:nvPr/>
          </p:nvGrpSpPr>
          <p:grpSpPr bwMode="auto">
            <a:xfrm>
              <a:off x="1854" y="1075"/>
              <a:ext cx="110" cy="71"/>
              <a:chOff x="1440" y="1200"/>
              <a:chExt cx="864" cy="720"/>
            </a:xfrm>
          </p:grpSpPr>
          <p:sp>
            <p:nvSpPr>
              <p:cNvPr id="14414" name="Rectangle 78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5" name="Rectangle 79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Rectangle 8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7" name="Rectangle 8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8" name="Oval 82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9" name="Line 83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0" name="Line 8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1" name="Line 8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2" name="Line 8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3" name="Line 87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4" name="Line 88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25" name="Group 89"/>
            <p:cNvGrpSpPr>
              <a:grpSpLocks/>
            </p:cNvGrpSpPr>
            <p:nvPr/>
          </p:nvGrpSpPr>
          <p:grpSpPr bwMode="auto">
            <a:xfrm>
              <a:off x="2013" y="1228"/>
              <a:ext cx="111" cy="71"/>
              <a:chOff x="1440" y="1200"/>
              <a:chExt cx="864" cy="720"/>
            </a:xfrm>
          </p:grpSpPr>
          <p:sp>
            <p:nvSpPr>
              <p:cNvPr id="14426" name="Rectangle 90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7" name="Rectangle 9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8" name="Rectangle 92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9" name="Rectangle 9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0" name="Oval 94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1" name="Line 95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2" name="Line 9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3" name="Line 9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4" name="Line 9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5" name="Line 99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6" name="Line 10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37" name="Rectangle 101"/>
            <p:cNvSpPr>
              <a:spLocks noChangeArrowheads="1"/>
            </p:cNvSpPr>
            <p:nvPr/>
          </p:nvSpPr>
          <p:spPr bwMode="auto">
            <a:xfrm>
              <a:off x="1891" y="1193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8" name="Line 102"/>
            <p:cNvSpPr>
              <a:spLocks noChangeShapeType="1"/>
            </p:cNvSpPr>
            <p:nvPr/>
          </p:nvSpPr>
          <p:spPr bwMode="auto">
            <a:xfrm>
              <a:off x="1817" y="1181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" name="Line 103"/>
            <p:cNvSpPr>
              <a:spLocks noChangeShapeType="1"/>
            </p:cNvSpPr>
            <p:nvPr/>
          </p:nvSpPr>
          <p:spPr bwMode="auto">
            <a:xfrm>
              <a:off x="1792" y="1263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" name="Line 104"/>
            <p:cNvSpPr>
              <a:spLocks noChangeShapeType="1"/>
            </p:cNvSpPr>
            <p:nvPr/>
          </p:nvSpPr>
          <p:spPr bwMode="auto">
            <a:xfrm flipV="1">
              <a:off x="1817" y="1287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" name="Line 105"/>
            <p:cNvSpPr>
              <a:spLocks noChangeShapeType="1"/>
            </p:cNvSpPr>
            <p:nvPr/>
          </p:nvSpPr>
          <p:spPr bwMode="auto">
            <a:xfrm flipH="1">
              <a:off x="1915" y="118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" name="Line 106"/>
            <p:cNvSpPr>
              <a:spLocks noChangeShapeType="1"/>
            </p:cNvSpPr>
            <p:nvPr/>
          </p:nvSpPr>
          <p:spPr bwMode="auto">
            <a:xfrm flipH="1">
              <a:off x="1915" y="1263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" name="Line 107"/>
            <p:cNvSpPr>
              <a:spLocks noChangeShapeType="1"/>
            </p:cNvSpPr>
            <p:nvPr/>
          </p:nvSpPr>
          <p:spPr bwMode="auto">
            <a:xfrm flipH="1" flipV="1">
              <a:off x="1915" y="1287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" name="Line 108"/>
            <p:cNvSpPr>
              <a:spLocks noChangeShapeType="1"/>
            </p:cNvSpPr>
            <p:nvPr/>
          </p:nvSpPr>
          <p:spPr bwMode="auto">
            <a:xfrm flipV="1">
              <a:off x="1903" y="1358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" name="Line 109"/>
            <p:cNvSpPr>
              <a:spLocks noChangeShapeType="1"/>
            </p:cNvSpPr>
            <p:nvPr/>
          </p:nvSpPr>
          <p:spPr bwMode="auto">
            <a:xfrm>
              <a:off x="1903" y="1146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1584" y="1008"/>
              <a:ext cx="624" cy="5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pPr algn="ctr"/>
              <a:r>
                <a:rPr lang="en-US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14447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668" y="1475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  <p:sp>
        <p:nvSpPr>
          <p:cNvPr id="14448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1447800" y="3581400"/>
            <a:ext cx="7162800" cy="29718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Websites: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		</a:t>
            </a:r>
            <a:r>
              <a:rPr lang="en-US" sz="1800">
                <a:solidFill>
                  <a:srgbClr val="0066FF"/>
                </a:solidFill>
                <a:hlinkClick r:id="rId2"/>
              </a:rPr>
              <a:t>http://nowlab.cse.ohio-state.edu</a:t>
            </a:r>
            <a:endParaRPr lang="en-US" sz="1800">
              <a:solidFill>
                <a:srgbClr val="0066FF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		</a:t>
            </a:r>
            <a:r>
              <a:rPr lang="en-US" sz="1800">
                <a:solidFill>
                  <a:srgbClr val="0066FF"/>
                </a:solidFill>
                <a:hlinkClick r:id="rId3"/>
              </a:rPr>
              <a:t>http://public.lanl.gov/radiant/index.html</a:t>
            </a:r>
            <a:endParaRPr lang="en-US" sz="1800">
              <a:solidFill>
                <a:srgbClr val="0066FF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Emails: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		</a:t>
            </a:r>
            <a:r>
              <a:rPr lang="en-US" sz="1800">
                <a:solidFill>
                  <a:srgbClr val="0066FF"/>
                </a:solidFill>
                <a:hlinkClick r:id="rId4"/>
              </a:rPr>
              <a:t>balaji@cse.ohio-state.edu</a:t>
            </a:r>
            <a:endParaRPr lang="en-US" sz="1800">
              <a:solidFill>
                <a:srgbClr val="0066FF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		</a:t>
            </a:r>
            <a:r>
              <a:rPr lang="en-US" sz="1800">
                <a:solidFill>
                  <a:srgbClr val="0066FF"/>
                </a:solidFill>
                <a:hlinkClick r:id="rId5"/>
              </a:rPr>
              <a:t>feng@lanl.gov</a:t>
            </a:r>
            <a:endParaRPr lang="en-US" sz="1800">
              <a:solidFill>
                <a:srgbClr val="0066FF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		</a:t>
            </a:r>
            <a:r>
              <a:rPr lang="en-US" sz="1800">
                <a:solidFill>
                  <a:srgbClr val="0066FF"/>
                </a:solidFill>
                <a:hlinkClick r:id="rId6"/>
              </a:rPr>
              <a:t>panda@cse.ohio-state.edu</a:t>
            </a:r>
            <a:endParaRPr lang="en-US" sz="1800">
              <a:solidFill>
                <a:srgbClr val="0066FF"/>
              </a:solidFill>
            </a:endParaRPr>
          </a:p>
        </p:txBody>
      </p:sp>
      <p:sp>
        <p:nvSpPr>
          <p:cNvPr id="14449" name="Text Box 113"/>
          <p:cNvSpPr txBox="1">
            <a:spLocks noChangeArrowheads="1"/>
          </p:cNvSpPr>
          <p:nvPr/>
        </p:nvSpPr>
        <p:spPr bwMode="auto">
          <a:xfrm>
            <a:off x="4114800" y="19812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CC3300"/>
                </a:solidFill>
              </a:rPr>
              <a:t>NBCL</a:t>
            </a:r>
          </a:p>
        </p:txBody>
      </p:sp>
      <p:pic>
        <p:nvPicPr>
          <p:cNvPr id="14450" name="Picture 114" descr="button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40386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51" name="Text Box 115"/>
          <p:cNvSpPr txBox="1">
            <a:spLocks noChangeArrowheads="1"/>
          </p:cNvSpPr>
          <p:nvPr/>
        </p:nvSpPr>
        <p:spPr bwMode="auto">
          <a:xfrm>
            <a:off x="5562600" y="2879725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CC3300"/>
                </a:solidFill>
              </a:rPr>
              <a:t>LANL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0"/>
              <a:t>Backup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InfiniBand, Myrinet and 10GigE: Brief 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/>
              <a:t>InfiniBand (IBA)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Industry Standard Network Architecture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Supports 10Gbps and higher network bandwidths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Offloaded Protocol Stack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Rich feature set (one-sided, zero-copy communication, multicast, etc.)</a:t>
            </a:r>
          </a:p>
          <a:p>
            <a:pPr>
              <a:lnSpc>
                <a:spcPct val="120000"/>
              </a:lnSpc>
            </a:pPr>
            <a:r>
              <a:rPr lang="en-US" sz="2000"/>
              <a:t>Myrinet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Proprietary network by Myricom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Supports up to 4Gbps with dual ports (10G adapter announced !)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Offloaded Protocol Stack and rich feature set like IBA</a:t>
            </a:r>
          </a:p>
          <a:p>
            <a:pPr>
              <a:lnSpc>
                <a:spcPct val="120000"/>
              </a:lnSpc>
            </a:pPr>
            <a:r>
              <a:rPr lang="en-US" sz="2000"/>
              <a:t>10-Gigabit Ethernet (10GigE)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The next step for the Ethernet family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Supports up to 10Gbps link bandwidth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Offloaded Protocol Stack</a:t>
            </a:r>
          </a:p>
          <a:p>
            <a:pPr lvl="1">
              <a:lnSpc>
                <a:spcPct val="120000"/>
              </a:lnSpc>
            </a:pPr>
            <a:r>
              <a:rPr lang="en-US" sz="1600"/>
              <a:t>Promises a richer feature set too with the upcoming iWARP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10GigE: Technology 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Broken into three levels of technologies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Regular Ethernet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Layer-2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Rely on host-based TCP/IP to provide network/transport functionality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Could achieve a high performance with optimizations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TCP Offload Engines (TOEs)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Layer-4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Have the entire TCP/IP stack offloaded on to hardware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Sockets layer retained in the host space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iWARP-aware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Layer-4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Entire TCP/IP stack offloaded on to hardware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Support more features than TCP Offload Engines</a:t>
            </a:r>
          </a:p>
          <a:p>
            <a:pPr lvl="3">
              <a:lnSpc>
                <a:spcPct val="140000"/>
              </a:lnSpc>
            </a:pPr>
            <a:r>
              <a:rPr lang="en-US" sz="1200"/>
              <a:t>No sockets ! Richer iWARP interface !</a:t>
            </a:r>
          </a:p>
          <a:p>
            <a:pPr lvl="3">
              <a:lnSpc>
                <a:spcPct val="140000"/>
              </a:lnSpc>
            </a:pPr>
            <a:r>
              <a:rPr lang="en-US" sz="1200"/>
              <a:t>E.g., Out-of-order placement of data, RDMA semantics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663950" y="1643063"/>
            <a:ext cx="2835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i="1">
                <a:solidFill>
                  <a:srgbClr val="FF3300"/>
                </a:solidFill>
              </a:rPr>
              <a:t>[feng03:hoti, feng03:sc, balaji03:rait]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890963" y="3062288"/>
            <a:ext cx="1176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i="1">
                <a:solidFill>
                  <a:srgbClr val="FF3300"/>
                </a:solidFill>
              </a:rPr>
              <a:t>[balaji05:hoti]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533400" y="3048000"/>
            <a:ext cx="6858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Characterizing the Performance Gap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Each High Performance Interconnect has its own interface</a:t>
            </a:r>
            <a:endParaRPr lang="en-US" sz="1900"/>
          </a:p>
          <a:p>
            <a:pPr lvl="1">
              <a:lnSpc>
                <a:spcPct val="140000"/>
              </a:lnSpc>
            </a:pPr>
            <a:r>
              <a:rPr lang="en-US" sz="1600"/>
              <a:t>Characterizing the performance gap is no longer straight forward</a:t>
            </a:r>
          </a:p>
          <a:p>
            <a:pPr>
              <a:lnSpc>
                <a:spcPct val="140000"/>
              </a:lnSpc>
            </a:pPr>
            <a:r>
              <a:rPr lang="en-US" sz="1900"/>
              <a:t>Portability in Application Development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Portability across various networks is a must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Message Passing Interface (MPI)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De facto standard for Scientific Applications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Sockets Interface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Legacy Scientific Applications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Grid-based or Heterogeneous computing applications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File and Storage Systems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Other Commercial Applications</a:t>
            </a:r>
          </a:p>
          <a:p>
            <a:pPr>
              <a:lnSpc>
                <a:spcPct val="140000"/>
              </a:lnSpc>
            </a:pPr>
            <a:r>
              <a:rPr lang="en-US" sz="2000"/>
              <a:t>Sockets and MPI are the right choices to characterize the GAP</a:t>
            </a:r>
          </a:p>
          <a:p>
            <a:pPr lvl="1">
              <a:lnSpc>
                <a:spcPct val="140000"/>
              </a:lnSpc>
            </a:pPr>
            <a:r>
              <a:rPr lang="en-US" sz="1600">
                <a:solidFill>
                  <a:srgbClr val="FF3300"/>
                </a:solidFill>
              </a:rPr>
              <a:t>In this paper we concentrate only on the Sockets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 b="1"/>
              <a:t>Protocol Offload Engines</a:t>
            </a:r>
          </a:p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/>
              <a:t>Experimental Evaluation</a:t>
            </a:r>
          </a:p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Interfacing with Protocol Offload Engines</a:t>
            </a:r>
          </a:p>
        </p:txBody>
      </p:sp>
      <p:grpSp>
        <p:nvGrpSpPr>
          <p:cNvPr id="30780" name="Group 60"/>
          <p:cNvGrpSpPr>
            <a:grpSpLocks/>
          </p:cNvGrpSpPr>
          <p:nvPr/>
        </p:nvGrpSpPr>
        <p:grpSpPr bwMode="auto">
          <a:xfrm>
            <a:off x="304800" y="1371600"/>
            <a:ext cx="4114800" cy="5137150"/>
            <a:chOff x="3024" y="864"/>
            <a:chExt cx="2592" cy="3236"/>
          </a:xfrm>
        </p:grpSpPr>
        <p:grpSp>
          <p:nvGrpSpPr>
            <p:cNvPr id="30723" name="Group 3"/>
            <p:cNvGrpSpPr>
              <a:grpSpLocks/>
            </p:cNvGrpSpPr>
            <p:nvPr/>
          </p:nvGrpSpPr>
          <p:grpSpPr bwMode="auto">
            <a:xfrm>
              <a:off x="3024" y="864"/>
              <a:ext cx="2592" cy="2928"/>
              <a:chOff x="3024" y="1104"/>
              <a:chExt cx="2592" cy="2928"/>
            </a:xfrm>
          </p:grpSpPr>
          <p:sp>
            <p:nvSpPr>
              <p:cNvPr id="30724" name="AutoShape 4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/>
                  <a:t>Application or Library</a:t>
                </a:r>
              </a:p>
            </p:txBody>
          </p:sp>
          <p:sp>
            <p:nvSpPr>
              <p:cNvPr id="30725" name="AutoShape 5"/>
              <p:cNvSpPr>
                <a:spLocks noChangeArrowheads="1"/>
              </p:cNvSpPr>
              <p:nvPr/>
            </p:nvSpPr>
            <p:spPr bwMode="auto">
              <a:xfrm>
                <a:off x="3216" y="2256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/>
                  <a:t>Traditional</a:t>
                </a:r>
              </a:p>
              <a:p>
                <a:pPr algn="ctr"/>
                <a:r>
                  <a:rPr lang="en-US" sz="1400"/>
                  <a:t>Sockets Interface</a:t>
                </a: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>
                <a:off x="3216" y="1440"/>
                <a:ext cx="2352" cy="288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/>
                  <a:t>High Performance Sockets</a:t>
                </a:r>
              </a:p>
            </p:txBody>
          </p:sp>
          <p:sp>
            <p:nvSpPr>
              <p:cNvPr id="30727" name="AutoShape 7"/>
              <p:cNvSpPr>
                <a:spLocks noChangeArrowheads="1"/>
              </p:cNvSpPr>
              <p:nvPr/>
            </p:nvSpPr>
            <p:spPr bwMode="auto">
              <a:xfrm>
                <a:off x="4416" y="1776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/>
                  <a:t>User-level Protocol</a:t>
                </a:r>
              </a:p>
            </p:txBody>
          </p:sp>
          <p:sp>
            <p:nvSpPr>
              <p:cNvPr id="30728" name="AutoShape 8"/>
              <p:cNvSpPr>
                <a:spLocks noChangeArrowheads="1"/>
              </p:cNvSpPr>
              <p:nvPr/>
            </p:nvSpPr>
            <p:spPr bwMode="auto">
              <a:xfrm>
                <a:off x="3216" y="2592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/>
                  <a:t>TCP/IP</a:t>
                </a:r>
              </a:p>
            </p:txBody>
          </p:sp>
          <p:sp>
            <p:nvSpPr>
              <p:cNvPr id="30729" name="AutoShape 9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1584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/>
                  <a:t>Device Driver</a:t>
                </a:r>
              </a:p>
            </p:txBody>
          </p:sp>
          <p:sp>
            <p:nvSpPr>
              <p:cNvPr id="30730" name="Line 10"/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25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1" name="AutoShape 11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208" cy="67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400"/>
              </a:p>
              <a:p>
                <a:pPr algn="ctr"/>
                <a:endParaRPr lang="en-US" sz="1400"/>
              </a:p>
              <a:p>
                <a:pPr algn="ctr"/>
                <a:endParaRPr lang="en-US" sz="1400"/>
              </a:p>
              <a:p>
                <a:pPr algn="ctr"/>
                <a:r>
                  <a:rPr lang="en-US" sz="1400"/>
                  <a:t>High Performance Network Adapter</a:t>
                </a:r>
              </a:p>
            </p:txBody>
          </p:sp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25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AutoShape 13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1344" cy="336"/>
              </a:xfrm>
              <a:prstGeom prst="flowChartProcess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CC0099"/>
                    </a:solidFill>
                  </a:rPr>
                  <a:t>Network Features</a:t>
                </a:r>
              </a:p>
              <a:p>
                <a:pPr algn="ctr"/>
                <a:r>
                  <a:rPr lang="en-US" sz="1400" b="1">
                    <a:solidFill>
                      <a:srgbClr val="CC0099"/>
                    </a:solidFill>
                  </a:rPr>
                  <a:t>(e.g., Offloaded Protocol)</a:t>
                </a:r>
              </a:p>
            </p:txBody>
          </p:sp>
          <p:sp>
            <p:nvSpPr>
              <p:cNvPr id="30734" name="Line 14"/>
              <p:cNvSpPr>
                <a:spLocks noChangeShapeType="1"/>
              </p:cNvSpPr>
              <p:nvPr/>
            </p:nvSpPr>
            <p:spPr bwMode="auto">
              <a:xfrm>
                <a:off x="4368" y="134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Line 15"/>
              <p:cNvSpPr>
                <a:spLocks noChangeShapeType="1"/>
              </p:cNvSpPr>
              <p:nvPr/>
            </p:nvSpPr>
            <p:spPr bwMode="auto">
              <a:xfrm>
                <a:off x="4464" y="134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Line 16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624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Line 17"/>
              <p:cNvSpPr>
                <a:spLocks noChangeShapeType="1"/>
              </p:cNvSpPr>
              <p:nvPr/>
            </p:nvSpPr>
            <p:spPr bwMode="auto">
              <a:xfrm>
                <a:off x="3888" y="1680"/>
                <a:ext cx="0" cy="624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Line 18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Line 19"/>
              <p:cNvSpPr>
                <a:spLocks noChangeShapeType="1"/>
              </p:cNvSpPr>
              <p:nvPr/>
            </p:nvSpPr>
            <p:spPr bwMode="auto">
              <a:xfrm>
                <a:off x="5040" y="168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Line 20"/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Line 21"/>
              <p:cNvSpPr>
                <a:spLocks noChangeShapeType="1"/>
              </p:cNvSpPr>
              <p:nvPr/>
            </p:nvSpPr>
            <p:spPr bwMode="auto">
              <a:xfrm>
                <a:off x="3888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Line 22"/>
              <p:cNvSpPr>
                <a:spLocks noChangeShapeType="1"/>
              </p:cNvSpPr>
              <p:nvPr/>
            </p:nvSpPr>
            <p:spPr bwMode="auto">
              <a:xfrm>
                <a:off x="3792" y="283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Line 23"/>
              <p:cNvSpPr>
                <a:spLocks noChangeShapeType="1"/>
              </p:cNvSpPr>
              <p:nvPr/>
            </p:nvSpPr>
            <p:spPr bwMode="auto">
              <a:xfrm>
                <a:off x="3888" y="283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Line 24"/>
              <p:cNvSpPr>
                <a:spLocks noChangeShapeType="1"/>
              </p:cNvSpPr>
              <p:nvPr/>
            </p:nvSpPr>
            <p:spPr bwMode="auto">
              <a:xfrm>
                <a:off x="3792" y="316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Line 25"/>
              <p:cNvSpPr>
                <a:spLocks noChangeShapeType="1"/>
              </p:cNvSpPr>
              <p:nvPr/>
            </p:nvSpPr>
            <p:spPr bwMode="auto">
              <a:xfrm>
                <a:off x="3888" y="316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Line 26"/>
              <p:cNvSpPr>
                <a:spLocks noChangeShapeType="1"/>
              </p:cNvSpPr>
              <p:nvPr/>
            </p:nvSpPr>
            <p:spPr bwMode="auto">
              <a:xfrm>
                <a:off x="4944" y="2016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27"/>
              <p:cNvSpPr>
                <a:spLocks noChangeShapeType="1"/>
              </p:cNvSpPr>
              <p:nvPr/>
            </p:nvSpPr>
            <p:spPr bwMode="auto">
              <a:xfrm>
                <a:off x="5040" y="2016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Line 28"/>
              <p:cNvSpPr>
                <a:spLocks noChangeShapeType="1"/>
              </p:cNvSpPr>
              <p:nvPr/>
            </p:nvSpPr>
            <p:spPr bwMode="auto">
              <a:xfrm>
                <a:off x="4560" y="201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Line 29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AutoShape 3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480" cy="1872"/>
              </a:xfrm>
              <a:prstGeom prst="downArrow">
                <a:avLst>
                  <a:gd name="adj1" fmla="val 50000"/>
                  <a:gd name="adj2" fmla="val 97500"/>
                </a:avLst>
              </a:prstGeom>
              <a:solidFill>
                <a:srgbClr val="FF000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3312" y="3888"/>
              <a:ext cx="23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High Performance Sockets</a:t>
              </a:r>
            </a:p>
          </p:txBody>
        </p:sp>
      </p:grpSp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4648200" y="1752600"/>
            <a:ext cx="4114800" cy="4756150"/>
            <a:chOff x="240" y="1104"/>
            <a:chExt cx="2592" cy="2996"/>
          </a:xfrm>
        </p:grpSpPr>
        <p:sp>
          <p:nvSpPr>
            <p:cNvPr id="30775" name="AutoShape 55"/>
            <p:cNvSpPr>
              <a:spLocks noChangeArrowheads="1"/>
            </p:cNvSpPr>
            <p:nvPr/>
          </p:nvSpPr>
          <p:spPr bwMode="auto">
            <a:xfrm>
              <a:off x="432" y="1920"/>
              <a:ext cx="2256" cy="288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toedev</a:t>
              </a:r>
            </a:p>
          </p:txBody>
        </p:sp>
        <p:sp>
          <p:nvSpPr>
            <p:cNvPr id="30751" name="AutoShape 31"/>
            <p:cNvSpPr>
              <a:spLocks noChangeArrowheads="1"/>
            </p:cNvSpPr>
            <p:nvPr/>
          </p:nvSpPr>
          <p:spPr bwMode="auto">
            <a:xfrm>
              <a:off x="1632" y="2256"/>
              <a:ext cx="1056" cy="288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TOM</a:t>
              </a:r>
            </a:p>
          </p:txBody>
        </p:sp>
        <p:sp>
          <p:nvSpPr>
            <p:cNvPr id="30752" name="AutoShape 32"/>
            <p:cNvSpPr>
              <a:spLocks noChangeArrowheads="1"/>
            </p:cNvSpPr>
            <p:nvPr/>
          </p:nvSpPr>
          <p:spPr bwMode="auto">
            <a:xfrm>
              <a:off x="1008" y="1104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Application or Library</a:t>
              </a:r>
            </a:p>
          </p:txBody>
        </p:sp>
        <p:sp>
          <p:nvSpPr>
            <p:cNvPr id="30753" name="AutoShape 33"/>
            <p:cNvSpPr>
              <a:spLocks noChangeArrowheads="1"/>
            </p:cNvSpPr>
            <p:nvPr/>
          </p:nvSpPr>
          <p:spPr bwMode="auto">
            <a:xfrm>
              <a:off x="432" y="1584"/>
              <a:ext cx="225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Traditional Sockets Interface</a:t>
              </a:r>
            </a:p>
          </p:txBody>
        </p:sp>
        <p:sp>
          <p:nvSpPr>
            <p:cNvPr id="30754" name="AutoShape 34"/>
            <p:cNvSpPr>
              <a:spLocks noChangeArrowheads="1"/>
            </p:cNvSpPr>
            <p:nvPr/>
          </p:nvSpPr>
          <p:spPr bwMode="auto">
            <a:xfrm>
              <a:off x="432" y="2256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TCP/IP</a:t>
              </a:r>
            </a:p>
          </p:txBody>
        </p:sp>
        <p:sp>
          <p:nvSpPr>
            <p:cNvPr id="30755" name="AutoShape 35"/>
            <p:cNvSpPr>
              <a:spLocks noChangeArrowheads="1"/>
            </p:cNvSpPr>
            <p:nvPr/>
          </p:nvSpPr>
          <p:spPr bwMode="auto">
            <a:xfrm>
              <a:off x="432" y="2592"/>
              <a:ext cx="15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Device Driver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240" y="2976"/>
              <a:ext cx="25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AutoShape 37"/>
            <p:cNvSpPr>
              <a:spLocks noChangeArrowheads="1"/>
            </p:cNvSpPr>
            <p:nvPr/>
          </p:nvSpPr>
          <p:spPr bwMode="auto">
            <a:xfrm>
              <a:off x="528" y="3024"/>
              <a:ext cx="2208" cy="6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  <a:p>
              <a:pPr algn="ctr"/>
              <a:endParaRPr lang="en-US" sz="1400"/>
            </a:p>
            <a:p>
              <a:pPr algn="ctr"/>
              <a:endParaRPr lang="en-US" sz="1400"/>
            </a:p>
            <a:p>
              <a:pPr algn="ctr"/>
              <a:r>
                <a:rPr lang="en-US" sz="1400"/>
                <a:t>High Performance Network Adapter</a:t>
              </a:r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240" y="1488"/>
              <a:ext cx="25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AutoShape 39"/>
            <p:cNvSpPr>
              <a:spLocks noChangeArrowheads="1"/>
            </p:cNvSpPr>
            <p:nvPr/>
          </p:nvSpPr>
          <p:spPr bwMode="auto">
            <a:xfrm>
              <a:off x="1296" y="3120"/>
              <a:ext cx="1344" cy="336"/>
            </a:xfrm>
            <a:prstGeom prst="flowChartProcess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CC0099"/>
                  </a:solidFill>
                </a:rPr>
                <a:t>Network Features</a:t>
              </a:r>
            </a:p>
            <a:p>
              <a:pPr algn="ctr"/>
              <a:r>
                <a:rPr lang="en-US" sz="1400" b="1">
                  <a:solidFill>
                    <a:srgbClr val="CC0099"/>
                  </a:solidFill>
                </a:rPr>
                <a:t>(e.g., Offloaded Protocol)</a:t>
              </a:r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1584" y="13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1680" y="13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43"/>
            <p:cNvSpPr>
              <a:spLocks noChangeShapeType="1"/>
            </p:cNvSpPr>
            <p:nvPr/>
          </p:nvSpPr>
          <p:spPr bwMode="auto">
            <a:xfrm>
              <a:off x="1104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1008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104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Line 46"/>
            <p:cNvSpPr>
              <a:spLocks noChangeShapeType="1"/>
            </p:cNvSpPr>
            <p:nvPr/>
          </p:nvSpPr>
          <p:spPr bwMode="auto">
            <a:xfrm>
              <a:off x="1008" y="283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>
              <a:off x="1104" y="283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2160" y="2496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Line 49"/>
            <p:cNvSpPr>
              <a:spLocks noChangeShapeType="1"/>
            </p:cNvSpPr>
            <p:nvPr/>
          </p:nvSpPr>
          <p:spPr bwMode="auto">
            <a:xfrm>
              <a:off x="2256" y="2496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Line 50"/>
            <p:cNvSpPr>
              <a:spLocks noChangeShapeType="1"/>
            </p:cNvSpPr>
            <p:nvPr/>
          </p:nvSpPr>
          <p:spPr bwMode="auto">
            <a:xfrm>
              <a:off x="2112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Line 51"/>
            <p:cNvSpPr>
              <a:spLocks noChangeShapeType="1"/>
            </p:cNvSpPr>
            <p:nvPr/>
          </p:nvSpPr>
          <p:spPr bwMode="auto">
            <a:xfrm>
              <a:off x="2208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AutoShape 52"/>
            <p:cNvSpPr>
              <a:spLocks noChangeArrowheads="1"/>
            </p:cNvSpPr>
            <p:nvPr/>
          </p:nvSpPr>
          <p:spPr bwMode="auto">
            <a:xfrm>
              <a:off x="1968" y="2448"/>
              <a:ext cx="480" cy="864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774" name="Text Box 54"/>
            <p:cNvSpPr txBox="1">
              <a:spLocks noChangeArrowheads="1"/>
            </p:cNvSpPr>
            <p:nvPr/>
          </p:nvSpPr>
          <p:spPr bwMode="auto">
            <a:xfrm>
              <a:off x="480" y="3888"/>
              <a:ext cx="23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TCP Stack Override</a:t>
              </a:r>
            </a:p>
          </p:txBody>
        </p:sp>
        <p:sp>
          <p:nvSpPr>
            <p:cNvPr id="30776" name="Line 56"/>
            <p:cNvSpPr>
              <a:spLocks noChangeShapeType="1"/>
            </p:cNvSpPr>
            <p:nvPr/>
          </p:nvSpPr>
          <p:spPr bwMode="auto">
            <a:xfrm>
              <a:off x="1008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57"/>
            <p:cNvSpPr>
              <a:spLocks noChangeShapeType="1"/>
            </p:cNvSpPr>
            <p:nvPr/>
          </p:nvSpPr>
          <p:spPr bwMode="auto">
            <a:xfrm>
              <a:off x="1104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2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Line 59"/>
            <p:cNvSpPr>
              <a:spLocks noChangeShapeType="1"/>
            </p:cNvSpPr>
            <p:nvPr/>
          </p:nvSpPr>
          <p:spPr bwMode="auto">
            <a:xfrm>
              <a:off x="2208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High Performance Sockets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sz="2000"/>
              <a:t>Pseudo Sockets-like Interface</a:t>
            </a:r>
          </a:p>
          <a:p>
            <a:pPr lvl="1">
              <a:lnSpc>
                <a:spcPct val="170000"/>
              </a:lnSpc>
            </a:pPr>
            <a:r>
              <a:rPr lang="en-US" sz="1600"/>
              <a:t>Smooth transition for existing sockets applications</a:t>
            </a:r>
          </a:p>
          <a:p>
            <a:pPr lvl="2">
              <a:lnSpc>
                <a:spcPct val="170000"/>
              </a:lnSpc>
            </a:pPr>
            <a:r>
              <a:rPr lang="en-US" sz="1400"/>
              <a:t>Existing applications do not have to rewritten or recompiled !</a:t>
            </a:r>
          </a:p>
          <a:p>
            <a:pPr lvl="1">
              <a:lnSpc>
                <a:spcPct val="170000"/>
              </a:lnSpc>
            </a:pPr>
            <a:r>
              <a:rPr lang="en-US" sz="1600"/>
              <a:t>Improved Performance by using the Offloaded Protocol Stack on networks</a:t>
            </a:r>
          </a:p>
          <a:p>
            <a:pPr>
              <a:lnSpc>
                <a:spcPct val="170000"/>
              </a:lnSpc>
            </a:pPr>
            <a:r>
              <a:rPr lang="en-US" sz="2000"/>
              <a:t>High Performance Sockets exist for many networks</a:t>
            </a:r>
          </a:p>
          <a:p>
            <a:pPr lvl="1">
              <a:lnSpc>
                <a:spcPct val="170000"/>
              </a:lnSpc>
            </a:pPr>
            <a:r>
              <a:rPr lang="en-US" sz="1600"/>
              <a:t>Initial implementations on VIA</a:t>
            </a:r>
          </a:p>
          <a:p>
            <a:pPr lvl="1">
              <a:lnSpc>
                <a:spcPct val="170000"/>
              </a:lnSpc>
            </a:pPr>
            <a:r>
              <a:rPr lang="en-US" sz="1600"/>
              <a:t>Follow-up implementations on Myrinet and Gigabit Ethernet</a:t>
            </a:r>
          </a:p>
          <a:p>
            <a:pPr lvl="1">
              <a:lnSpc>
                <a:spcPct val="170000"/>
              </a:lnSpc>
            </a:pPr>
            <a:r>
              <a:rPr lang="en-US" sz="1600"/>
              <a:t>Sockets Direct Protocol is an industry standard specification for IBA</a:t>
            </a:r>
          </a:p>
          <a:p>
            <a:pPr lvl="2">
              <a:lnSpc>
                <a:spcPct val="170000"/>
              </a:lnSpc>
            </a:pPr>
            <a:r>
              <a:rPr lang="en-US" sz="1400"/>
              <a:t>Implementations by Voltaire, Mellanox and OSU exist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62400" y="3886200"/>
            <a:ext cx="3425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i="1">
                <a:solidFill>
                  <a:srgbClr val="FF3300"/>
                </a:solidFill>
              </a:rPr>
              <a:t>[shah98:canpc, kim00:cluster, balaji02:hpdc]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629400" y="4343400"/>
            <a:ext cx="1393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i="1">
                <a:solidFill>
                  <a:srgbClr val="FF3300"/>
                </a:solidFill>
              </a:rPr>
              <a:t>[balaji02:cluster]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921375" y="5211763"/>
            <a:ext cx="2614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i="1">
                <a:solidFill>
                  <a:srgbClr val="FF3300"/>
                </a:solidFill>
              </a:rPr>
              <a:t>[balaji03:ispass, mellanox05:hoti]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TCP Stack Override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1800"/>
              <a:t>Similar to the High Performance Sockets approach, but…</a:t>
            </a:r>
          </a:p>
          <a:p>
            <a:pPr lvl="1">
              <a:lnSpc>
                <a:spcPct val="160000"/>
              </a:lnSpc>
            </a:pPr>
            <a:r>
              <a:rPr lang="en-US" sz="1400"/>
              <a:t>Overrides the TCP layer instead of the Sockets layer</a:t>
            </a:r>
          </a:p>
          <a:p>
            <a:pPr>
              <a:lnSpc>
                <a:spcPct val="160000"/>
              </a:lnSpc>
            </a:pPr>
            <a:r>
              <a:rPr lang="en-US" sz="1800"/>
              <a:t>Advantages compared to High Performance Sockets</a:t>
            </a:r>
          </a:p>
          <a:p>
            <a:pPr lvl="1">
              <a:lnSpc>
                <a:spcPct val="160000"/>
              </a:lnSpc>
            </a:pPr>
            <a:r>
              <a:rPr lang="en-US" sz="1400"/>
              <a:t>Sockets features do not have to be duplicated</a:t>
            </a:r>
          </a:p>
          <a:p>
            <a:pPr lvl="2">
              <a:lnSpc>
                <a:spcPct val="160000"/>
              </a:lnSpc>
            </a:pPr>
            <a:r>
              <a:rPr lang="en-US" sz="1200"/>
              <a:t>E.g., Buffer management, Memory registration</a:t>
            </a:r>
          </a:p>
          <a:p>
            <a:pPr lvl="1">
              <a:lnSpc>
                <a:spcPct val="160000"/>
              </a:lnSpc>
            </a:pPr>
            <a:r>
              <a:rPr lang="en-US" sz="1400"/>
              <a:t>Features implemented in the Berkeley sockets implementation can be used</a:t>
            </a:r>
          </a:p>
          <a:p>
            <a:pPr>
              <a:lnSpc>
                <a:spcPct val="160000"/>
              </a:lnSpc>
            </a:pPr>
            <a:r>
              <a:rPr lang="en-US" sz="1800"/>
              <a:t>Disadvantages compared to High Performance Sockets</a:t>
            </a:r>
          </a:p>
          <a:p>
            <a:pPr lvl="1">
              <a:lnSpc>
                <a:spcPct val="160000"/>
              </a:lnSpc>
            </a:pPr>
            <a:r>
              <a:rPr lang="en-US" sz="1400"/>
              <a:t>A kernel patch is required</a:t>
            </a:r>
          </a:p>
          <a:p>
            <a:pPr lvl="1">
              <a:lnSpc>
                <a:spcPct val="160000"/>
              </a:lnSpc>
            </a:pPr>
            <a:r>
              <a:rPr lang="en-US" sz="1400"/>
              <a:t>Some TCP functionality has to be duplicated</a:t>
            </a:r>
          </a:p>
          <a:p>
            <a:pPr>
              <a:lnSpc>
                <a:spcPct val="160000"/>
              </a:lnSpc>
            </a:pPr>
            <a:r>
              <a:rPr lang="en-US" sz="1800"/>
              <a:t>This approach is used by Chelsio in their 10GigE adapters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>
                <a:solidFill>
                  <a:srgbClr val="C0C0C0"/>
                </a:solidFill>
              </a:rPr>
              <a:t>High Performance Sockets over Protocol Offload Engines</a:t>
            </a:r>
          </a:p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 b="1"/>
              <a:t>Experimental Evaluation</a:t>
            </a:r>
          </a:p>
          <a:p>
            <a:pPr>
              <a:lnSpc>
                <a:spcPct val="260000"/>
              </a:lnSpc>
              <a:buFont typeface="Arial" charset="0"/>
              <a:buChar char="۩"/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bc_osu">
  <a:themeElements>
    <a:clrScheme name="1_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pavan-10gige</Template>
  <TotalTime>575</TotalTime>
  <Words>1512</Words>
  <Application>Microsoft Office PowerPoint</Application>
  <PresentationFormat>On-screen Show (4:3)</PresentationFormat>
  <Paragraphs>280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굴림</vt:lpstr>
      <vt:lpstr>Wingdings</vt:lpstr>
      <vt:lpstr>SimSun</vt:lpstr>
      <vt:lpstr>Comic Sans MS</vt:lpstr>
      <vt:lpstr>1_nbc_osu</vt:lpstr>
      <vt:lpstr>Microsoft Graph Chart</vt:lpstr>
      <vt:lpstr>Microsoft PowerPoint Slide</vt:lpstr>
      <vt:lpstr>Head-to-TOE Evaluation of High Performance Sockets over Protocol Offload Engines</vt:lpstr>
      <vt:lpstr>Ethernet Trends</vt:lpstr>
      <vt:lpstr>InfiniBand, Myrinet and 10GigE: Brief Overview</vt:lpstr>
      <vt:lpstr>Characterizing the Performance Gap</vt:lpstr>
      <vt:lpstr>Presentation Overview</vt:lpstr>
      <vt:lpstr>Interfacing with Protocol Offload Engines</vt:lpstr>
      <vt:lpstr>High Performance Sockets</vt:lpstr>
      <vt:lpstr>TCP Stack Override</vt:lpstr>
      <vt:lpstr>Presentation Overview</vt:lpstr>
      <vt:lpstr>Experimental Test-bed and Evaluation</vt:lpstr>
      <vt:lpstr>Ping-Pong Latency Measurements</vt:lpstr>
      <vt:lpstr>Unidirectional Throughput Measurements</vt:lpstr>
      <vt:lpstr>Snapshot Results (“Apples-to-Oranges” comparison) 10GigE: Opteron 2.2GHz IBA: Xeon 3.6GHz  Myrinet: Xeon 3.0GHz Provide a reference point ! Only valid for THIS slide !</vt:lpstr>
      <vt:lpstr>Bidirectional and Multi-Stream Throughput</vt:lpstr>
      <vt:lpstr>Hot-Spot Latency</vt:lpstr>
      <vt:lpstr>Fan-in and Fan-out Throughput Test</vt:lpstr>
      <vt:lpstr>Data-Cutter Run-time Library (Software Support for Data Driven Applications)</vt:lpstr>
      <vt:lpstr>Data-Cutter Performance Evaluation</vt:lpstr>
      <vt:lpstr>Parallel Virtual File System (PVFS)</vt:lpstr>
      <vt:lpstr>PVFS Contiguous I/O</vt:lpstr>
      <vt:lpstr>MPI-Tile I/O (PVFS Non-contiguous I/O)</vt:lpstr>
      <vt:lpstr>Ganglia Cluster Management Infrastructure</vt:lpstr>
      <vt:lpstr>Ganglia Performance Evaluation</vt:lpstr>
      <vt:lpstr>Presentation Overview</vt:lpstr>
      <vt:lpstr>Concluding Remarks</vt:lpstr>
      <vt:lpstr>Continuing and Future Work</vt:lpstr>
      <vt:lpstr>Acknowledgements</vt:lpstr>
      <vt:lpstr>Web Pointers</vt:lpstr>
      <vt:lpstr>Backup Slides</vt:lpstr>
      <vt:lpstr>10GigE: Technology Overview</vt:lpstr>
    </vt:vector>
  </TitlesOfParts>
  <Company>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Head-to-TOE Charact</dc:title>
  <dc:creator>Pavan Balaji</dc:creator>
  <cp:lastModifiedBy>Pavan Balaji</cp:lastModifiedBy>
  <cp:revision>787</cp:revision>
  <dcterms:created xsi:type="dcterms:W3CDTF">2005-09-24T03:15:27Z</dcterms:created>
  <dcterms:modified xsi:type="dcterms:W3CDTF">2011-01-10T09:42:15Z</dcterms:modified>
</cp:coreProperties>
</file>