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7" r:id="rId3"/>
    <p:sldId id="258" r:id="rId4"/>
    <p:sldId id="286" r:id="rId5"/>
    <p:sldId id="284" r:id="rId6"/>
    <p:sldId id="290" r:id="rId7"/>
    <p:sldId id="278" r:id="rId8"/>
    <p:sldId id="295" r:id="rId9"/>
    <p:sldId id="279" r:id="rId10"/>
    <p:sldId id="293" r:id="rId11"/>
    <p:sldId id="259" r:id="rId12"/>
    <p:sldId id="298" r:id="rId13"/>
    <p:sldId id="299" r:id="rId14"/>
    <p:sldId id="300" r:id="rId15"/>
    <p:sldId id="291" r:id="rId16"/>
    <p:sldId id="294" r:id="rId17"/>
    <p:sldId id="292" r:id="rId18"/>
    <p:sldId id="296" r:id="rId19"/>
    <p:sldId id="282" r:id="rId20"/>
    <p:sldId id="283" r:id="rId21"/>
    <p:sldId id="297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  <a:srgbClr val="FF6600"/>
    <a:srgbClr val="FF3300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40AF42-0323-4264-95DE-8FA1BEF5DFC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0" name="Picture 8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1" name="Picture 9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22" name="Group 10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1332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13326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8" name="Picture 16" descr="Ohio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17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/>
          <a:stretch>
            <a:fillRect/>
          </a:stretch>
        </p:blipFill>
        <p:spPr bwMode="auto">
          <a:xfrm>
            <a:off x="0" y="36576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D3844-4092-4DB4-A02E-03F5F6FD30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95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30CFE-8BB7-421C-8D86-57EF745066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92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73EFDA8-4CB1-4135-A8C1-3EDDFE567D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262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BBC6-4007-4F6A-A585-DF3A37D567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816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26293-62CB-453E-B8BF-CBF4D8F90B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86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4A4E0-BB40-4AC3-8B3D-FB1CCC16CA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05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ACA86-C449-4AAA-8B8E-C7A19C7D91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8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D1B47-DE4F-4E50-9C4D-5896B10C3B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4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4CA8F-021C-4F22-92B5-1F31700956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466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6CBFF-0841-47E0-8882-230DB1F05B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5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709DE-19F0-4414-8051-60F0BC23D8C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12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51F815-FF0A-40EF-BC4A-BD116923E51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12299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1230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302" name="Picture 14" descr="Ohio State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se.ohio-state.edu/" TargetMode="External"/><Relationship Id="rId2" Type="http://schemas.openxmlformats.org/officeDocument/2006/relationships/hyperlink" Target="http://public.lanl.gov/radian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800"/>
              <a:t>Performance Characterization of a</a:t>
            </a:r>
            <a:br>
              <a:rPr lang="en-US" sz="2800"/>
            </a:br>
            <a:r>
              <a:rPr lang="en-US" sz="2800"/>
              <a:t>10-Gigabit Ethernet TOE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066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1600" b="0"/>
              <a:t>W. Feng</a:t>
            </a:r>
            <a:r>
              <a:rPr lang="en-US" sz="1600" b="0" baseline="30000">
                <a:cs typeface="Arial" charset="0"/>
              </a:rPr>
              <a:t>¥</a:t>
            </a:r>
            <a:r>
              <a:rPr lang="en-US" sz="1600" b="0"/>
              <a:t>		</a:t>
            </a:r>
            <a:r>
              <a:rPr lang="en-US" sz="1600"/>
              <a:t>P. Balaji</a:t>
            </a:r>
            <a:r>
              <a:rPr lang="el-GR" sz="1600" baseline="30000">
                <a:cs typeface="Arial" charset="0"/>
              </a:rPr>
              <a:t>α</a:t>
            </a:r>
            <a:r>
              <a:rPr lang="en-US" sz="1600" b="0" baseline="30000">
                <a:cs typeface="Arial" charset="0"/>
              </a:rPr>
              <a:t>		</a:t>
            </a:r>
            <a:r>
              <a:rPr lang="en-US" sz="1600" b="0"/>
              <a:t>C. Baron</a:t>
            </a:r>
            <a:r>
              <a:rPr lang="en-US" sz="1600" b="0" baseline="30000">
                <a:cs typeface="Arial" charset="0"/>
              </a:rPr>
              <a:t>£</a:t>
            </a:r>
          </a:p>
          <a:p>
            <a:pPr>
              <a:lnSpc>
                <a:spcPct val="160000"/>
              </a:lnSpc>
            </a:pPr>
            <a:r>
              <a:rPr lang="en-US" sz="1600" b="0"/>
              <a:t>L. N. Bhuyan</a:t>
            </a:r>
            <a:r>
              <a:rPr lang="en-US" sz="1600" b="0" baseline="30000">
                <a:cs typeface="Arial" charset="0"/>
              </a:rPr>
              <a:t>£</a:t>
            </a:r>
            <a:r>
              <a:rPr lang="en-US" sz="1600" b="0"/>
              <a:t>	D. K. Panda</a:t>
            </a:r>
            <a:r>
              <a:rPr lang="el-GR" sz="1600" b="0" baseline="30000">
                <a:cs typeface="Arial" charset="0"/>
              </a:rPr>
              <a:t>α</a:t>
            </a:r>
            <a:endParaRPr lang="en-US" sz="1600" b="0" baseline="30000">
              <a:cs typeface="Arial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85800" y="4953000"/>
            <a:ext cx="25146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aseline="30000"/>
              <a:t>¥</a:t>
            </a:r>
            <a:r>
              <a:rPr lang="en-US" sz="1400"/>
              <a:t>Advanced Computing Lab,</a:t>
            </a:r>
          </a:p>
          <a:p>
            <a:pPr>
              <a:lnSpc>
                <a:spcPct val="140000"/>
              </a:lnSpc>
            </a:pPr>
            <a:r>
              <a:rPr lang="en-US" sz="1400"/>
              <a:t>Los Alamos National Lab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276600" y="4953000"/>
            <a:ext cx="28956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l-GR" sz="1400" baseline="30000">
                <a:cs typeface="Arial" charset="0"/>
              </a:rPr>
              <a:t>α</a:t>
            </a:r>
            <a:r>
              <a:rPr lang="en-US" sz="1400">
                <a:cs typeface="Arial" charset="0"/>
              </a:rPr>
              <a:t>Network Based Computing Lab,</a:t>
            </a:r>
          </a:p>
          <a:p>
            <a:pPr>
              <a:lnSpc>
                <a:spcPct val="140000"/>
              </a:lnSpc>
            </a:pPr>
            <a:r>
              <a:rPr lang="en-US" sz="1400">
                <a:cs typeface="Arial" charset="0"/>
              </a:rPr>
              <a:t>Ohio State University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96000" y="4953000"/>
            <a:ext cx="28956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baseline="30000">
                <a:cs typeface="Arial" charset="0"/>
              </a:rPr>
              <a:t>£</a:t>
            </a:r>
            <a:r>
              <a:rPr lang="en-US" sz="1400">
                <a:cs typeface="Arial" charset="0"/>
              </a:rPr>
              <a:t>CARES Group,</a:t>
            </a:r>
          </a:p>
          <a:p>
            <a:pPr>
              <a:lnSpc>
                <a:spcPct val="140000"/>
              </a:lnSpc>
            </a:pPr>
            <a:r>
              <a:rPr lang="en-US" sz="1400">
                <a:cs typeface="Arial" charset="0"/>
              </a:rPr>
              <a:t>U. C. Riverside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Latency and Bandwidth Evaluation (MTU 9000)</a:t>
            </a: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81000" y="11430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Chart" r:id="rId3" imgW="4038421" imgH="4524315" progId="MSGraph.Chart.8">
                  <p:embed followColorScheme="full"/>
                </p:oleObj>
              </mc:Choice>
              <mc:Fallback>
                <p:oleObj name="Chart" r:id="rId3" imgW="4038421" imgH="452431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419600" y="1219200"/>
          <a:ext cx="42672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Chart" r:id="rId5" imgW="4038421" imgH="4524315" progId="MSGraph.Chart.8">
                  <p:embed followColorScheme="full"/>
                </p:oleObj>
              </mc:Choice>
              <mc:Fallback>
                <p:oleObj name="Chart" r:id="rId5" imgW="4038421" imgH="452431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42672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685800" y="5715000"/>
            <a:ext cx="8305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TOE achieves a latency of about 8.6us and a bandwidth of 7.6Gbps at the sockets layer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Host-based TCP/IP achieves a latency of about 10.5us (25% higher) and a bandwidth of 7.2Gbps (5% lower)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For Jumbo frames, host-based TCP/IP performs quite close to the TOE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262313" y="1190625"/>
            <a:ext cx="588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US" sz="1400"/>
              <a:t>9000)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Latency and Bandwidth Evaluation (MTU 1500)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381000" y="1114425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Chart" r:id="rId3" imgW="4038421" imgH="4524315" progId="MSGraph.Chart.8">
                  <p:embed followColorScheme="full"/>
                </p:oleObj>
              </mc:Choice>
              <mc:Fallback>
                <p:oleObj name="Chart" r:id="rId3" imgW="4038421" imgH="4524315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4425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419600" y="1190625"/>
          <a:ext cx="42672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Chart" r:id="rId5" imgW="4038421" imgH="4524315" progId="MSGraph.Chart.8">
                  <p:embed followColorScheme="full"/>
                </p:oleObj>
              </mc:Choice>
              <mc:Fallback>
                <p:oleObj name="Chart" r:id="rId5" imgW="4038421" imgH="4524315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0625"/>
                        <a:ext cx="42672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85800" y="5638800"/>
            <a:ext cx="8305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No difference in latency for either stack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The bandwidth of host-based TCP/IP drops to 4.9Gbps (more interrupts; higher overhead)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For standard sized frames, TOE significantly outperforms host-based TCP/IP (segmentation offload is the key)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Multi-Stream Bandwidth</a:t>
            </a:r>
          </a:p>
        </p:txBody>
      </p:sp>
      <p:graphicFrame>
        <p:nvGraphicFramePr>
          <p:cNvPr id="98313" name="Object 9"/>
          <p:cNvGraphicFramePr>
            <a:graphicFrameLocks noChangeAspect="1"/>
          </p:cNvGraphicFramePr>
          <p:nvPr>
            <p:ph idx="1"/>
          </p:nvPr>
        </p:nvGraphicFramePr>
        <p:xfrm>
          <a:off x="457200" y="1295400"/>
          <a:ext cx="8229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Chart" r:id="rId3" imgW="8229600" imgH="4524451" progId="MSGraph.Chart.8">
                  <p:embed followColorScheme="full"/>
                </p:oleObj>
              </mc:Choice>
              <mc:Fallback>
                <p:oleObj name="Chart" r:id="rId3" imgW="8229600" imgH="4524451" progId="MSGraph.Chart.8">
                  <p:embed followColorScheme="full"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229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1066800" y="6096000"/>
            <a:ext cx="723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The throughput of the TOE stays between 7.2 and 7.6Gbps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Hot Spot Latency Test (1 byte)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>
            <p:ph idx="1"/>
          </p:nvPr>
        </p:nvGraphicFramePr>
        <p:xfrm>
          <a:off x="457200" y="1295400"/>
          <a:ext cx="8229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" name="Chart" r:id="rId3" imgW="8229600" imgH="4524451" progId="MSGraph.Chart.8">
                  <p:embed followColorScheme="full"/>
                </p:oleObj>
              </mc:Choice>
              <mc:Fallback>
                <p:oleObj name="Chart" r:id="rId3" imgW="8229600" imgH="45244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229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066800" y="5715000"/>
            <a:ext cx="7239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1400"/>
              <a:t>Connection scalability tested up to 12 connections; TOE achieves similar or better scalability as the host-based TCP/IP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Fan-in and Fan-out Throughput Tests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192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Chart" r:id="rId3" imgW="4038600" imgH="4524451" progId="MSGraph.Chart.8">
                  <p:embed followColorScheme="full"/>
                </p:oleObj>
              </mc:Choice>
              <mc:Fallback>
                <p:oleObj name="Chart" r:id="rId3" imgW="4038600" imgH="45244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192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Chart" r:id="rId5" imgW="4038600" imgH="4524451" progId="MSGraph.Chart.8">
                  <p:embed followColorScheme="full"/>
                </p:oleObj>
              </mc:Choice>
              <mc:Fallback>
                <p:oleObj name="Chart" r:id="rId5" imgW="4038600" imgH="4524451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192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1066800" y="5762625"/>
            <a:ext cx="7239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1400"/>
              <a:t>Fan-in and Fan-out tests show similar 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MPI-level Comparison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81000" y="15240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Chart" r:id="rId3" imgW="4038600" imgH="4524451" progId="MSGraph.Chart.8">
                  <p:embed followColorScheme="full"/>
                </p:oleObj>
              </mc:Choice>
              <mc:Fallback>
                <p:oleObj name="Chart" r:id="rId3" imgW="4038600" imgH="45244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419600" y="1524000"/>
          <a:ext cx="42672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Chart" r:id="rId5" imgW="4038421" imgH="4524315" progId="MSGraph.Chart.8">
                  <p:embed followColorScheme="full"/>
                </p:oleObj>
              </mc:Choice>
              <mc:Fallback>
                <p:oleObj name="Chart" r:id="rId5" imgW="4038421" imgH="452431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524000"/>
                        <a:ext cx="42672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066800" y="5969000"/>
            <a:ext cx="7239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1400"/>
              <a:t>MPI latency and bandwidth show similar trends as socket-level latency and bandwidth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Application-level Evaluation: Apache Web-Server</a:t>
            </a:r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auto">
          <a:xfrm>
            <a:off x="1295400" y="1676400"/>
            <a:ext cx="1371600" cy="2133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Oval 6"/>
          <p:cNvSpPr>
            <a:spLocks noChangeArrowheads="1"/>
          </p:cNvSpPr>
          <p:nvPr/>
        </p:nvSpPr>
        <p:spPr bwMode="auto">
          <a:xfrm>
            <a:off x="1752600" y="1752600"/>
            <a:ext cx="5334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143000" y="12954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Apache Web-server</a:t>
            </a:r>
          </a:p>
        </p:txBody>
      </p:sp>
      <p:grpSp>
        <p:nvGrpSpPr>
          <p:cNvPr id="87050" name="Group 10"/>
          <p:cNvGrpSpPr>
            <a:grpSpLocks/>
          </p:cNvGrpSpPr>
          <p:nvPr/>
        </p:nvGrpSpPr>
        <p:grpSpPr bwMode="auto">
          <a:xfrm>
            <a:off x="3276600" y="1524000"/>
            <a:ext cx="2895600" cy="3657600"/>
            <a:chOff x="2064" y="1056"/>
            <a:chExt cx="1824" cy="2304"/>
          </a:xfrm>
        </p:grpSpPr>
        <p:sp>
          <p:nvSpPr>
            <p:cNvPr id="87048" name="AutoShape 8"/>
            <p:cNvSpPr>
              <a:spLocks noChangeArrowheads="1"/>
            </p:cNvSpPr>
            <p:nvPr/>
          </p:nvSpPr>
          <p:spPr bwMode="auto">
            <a:xfrm>
              <a:off x="2064" y="1056"/>
              <a:ext cx="1824" cy="1392"/>
            </a:xfrm>
            <a:prstGeom prst="cloudCallout">
              <a:avLst>
                <a:gd name="adj1" fmla="val -36787"/>
                <a:gd name="adj2" fmla="val 11056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2256" y="2544"/>
              <a:ext cx="624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6400800" y="12954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AutoShape 12"/>
          <p:cNvSpPr>
            <a:spLocks noChangeArrowheads="1"/>
          </p:cNvSpPr>
          <p:nvPr/>
        </p:nvSpPr>
        <p:spPr bwMode="auto">
          <a:xfrm>
            <a:off x="6781800" y="23622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AutoShape 13"/>
          <p:cNvSpPr>
            <a:spLocks noChangeArrowheads="1"/>
          </p:cNvSpPr>
          <p:nvPr/>
        </p:nvSpPr>
        <p:spPr bwMode="auto">
          <a:xfrm>
            <a:off x="6400800" y="34290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7086600" y="3505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Web Client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7467600" y="259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Web Client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7086600" y="13716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Web Client</a:t>
            </a:r>
          </a:p>
        </p:txBody>
      </p:sp>
      <p:sp>
        <p:nvSpPr>
          <p:cNvPr id="87059" name="Oval 19"/>
          <p:cNvSpPr>
            <a:spLocks noChangeArrowheads="1"/>
          </p:cNvSpPr>
          <p:nvPr/>
        </p:nvSpPr>
        <p:spPr bwMode="auto">
          <a:xfrm>
            <a:off x="1752600" y="2286000"/>
            <a:ext cx="5334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Freeform 21"/>
          <p:cNvSpPr>
            <a:spLocks/>
          </p:cNvSpPr>
          <p:nvPr/>
        </p:nvSpPr>
        <p:spPr bwMode="auto">
          <a:xfrm>
            <a:off x="2133600" y="1600200"/>
            <a:ext cx="4419600" cy="901700"/>
          </a:xfrm>
          <a:custGeom>
            <a:avLst/>
            <a:gdLst>
              <a:gd name="T0" fmla="*/ 2784 w 2784"/>
              <a:gd name="T1" fmla="*/ 0 h 568"/>
              <a:gd name="T2" fmla="*/ 1728 w 2784"/>
              <a:gd name="T3" fmla="*/ 528 h 568"/>
              <a:gd name="T4" fmla="*/ 0 w 2784"/>
              <a:gd name="T5" fmla="*/ 24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4" h="568">
                <a:moveTo>
                  <a:pt x="2784" y="0"/>
                </a:moveTo>
                <a:cubicBezTo>
                  <a:pt x="2488" y="244"/>
                  <a:pt x="2192" y="488"/>
                  <a:pt x="1728" y="528"/>
                </a:cubicBezTo>
                <a:cubicBezTo>
                  <a:pt x="1264" y="568"/>
                  <a:pt x="632" y="404"/>
                  <a:pt x="0" y="24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2" name="Freeform 22"/>
          <p:cNvSpPr>
            <a:spLocks/>
          </p:cNvSpPr>
          <p:nvPr/>
        </p:nvSpPr>
        <p:spPr bwMode="auto">
          <a:xfrm>
            <a:off x="2133600" y="1676400"/>
            <a:ext cx="4495800" cy="1295400"/>
          </a:xfrm>
          <a:custGeom>
            <a:avLst/>
            <a:gdLst>
              <a:gd name="T0" fmla="*/ 0 w 2832"/>
              <a:gd name="T1" fmla="*/ 576 h 816"/>
              <a:gd name="T2" fmla="*/ 1728 w 2832"/>
              <a:gd name="T3" fmla="*/ 720 h 816"/>
              <a:gd name="T4" fmla="*/ 2832 w 2832"/>
              <a:gd name="T5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816">
                <a:moveTo>
                  <a:pt x="0" y="576"/>
                </a:moveTo>
                <a:cubicBezTo>
                  <a:pt x="628" y="696"/>
                  <a:pt x="1256" y="816"/>
                  <a:pt x="1728" y="720"/>
                </a:cubicBezTo>
                <a:cubicBezTo>
                  <a:pt x="2200" y="624"/>
                  <a:pt x="2516" y="312"/>
                  <a:pt x="28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3" name="Freeform 23"/>
          <p:cNvSpPr>
            <a:spLocks/>
          </p:cNvSpPr>
          <p:nvPr/>
        </p:nvSpPr>
        <p:spPr bwMode="auto">
          <a:xfrm>
            <a:off x="2133600" y="2133600"/>
            <a:ext cx="4724400" cy="1003300"/>
          </a:xfrm>
          <a:custGeom>
            <a:avLst/>
            <a:gdLst>
              <a:gd name="T0" fmla="*/ 2976 w 2976"/>
              <a:gd name="T1" fmla="*/ 336 h 632"/>
              <a:gd name="T2" fmla="*/ 1632 w 2976"/>
              <a:gd name="T3" fmla="*/ 576 h 632"/>
              <a:gd name="T4" fmla="*/ 0 w 2976"/>
              <a:gd name="T5" fmla="*/ 0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632">
                <a:moveTo>
                  <a:pt x="2976" y="336"/>
                </a:moveTo>
                <a:cubicBezTo>
                  <a:pt x="2552" y="484"/>
                  <a:pt x="2128" y="632"/>
                  <a:pt x="1632" y="576"/>
                </a:cubicBezTo>
                <a:cubicBezTo>
                  <a:pt x="1136" y="520"/>
                  <a:pt x="568" y="260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4" name="Oval 24"/>
          <p:cNvSpPr>
            <a:spLocks noChangeArrowheads="1"/>
          </p:cNvSpPr>
          <p:nvPr/>
        </p:nvSpPr>
        <p:spPr bwMode="auto">
          <a:xfrm>
            <a:off x="1752600" y="2819400"/>
            <a:ext cx="5334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Freeform 25"/>
          <p:cNvSpPr>
            <a:spLocks/>
          </p:cNvSpPr>
          <p:nvPr/>
        </p:nvSpPr>
        <p:spPr bwMode="auto">
          <a:xfrm>
            <a:off x="2209800" y="2743200"/>
            <a:ext cx="4724400" cy="825500"/>
          </a:xfrm>
          <a:custGeom>
            <a:avLst/>
            <a:gdLst>
              <a:gd name="T0" fmla="*/ 0 w 2976"/>
              <a:gd name="T1" fmla="*/ 240 h 520"/>
              <a:gd name="T2" fmla="*/ 1632 w 2976"/>
              <a:gd name="T3" fmla="*/ 480 h 520"/>
              <a:gd name="T4" fmla="*/ 2976 w 2976"/>
              <a:gd name="T5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520">
                <a:moveTo>
                  <a:pt x="0" y="240"/>
                </a:moveTo>
                <a:cubicBezTo>
                  <a:pt x="568" y="380"/>
                  <a:pt x="1136" y="520"/>
                  <a:pt x="1632" y="480"/>
                </a:cubicBezTo>
                <a:cubicBezTo>
                  <a:pt x="2128" y="440"/>
                  <a:pt x="2552" y="220"/>
                  <a:pt x="297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228600" y="4038600"/>
            <a:ext cx="8763000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We perform two kinds of evaluations with the Apache web-server: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sz="1600"/>
              <a:t>Single file traces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All clients always request the same file of a given size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Not diluted by other system and workload parameters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sz="1600"/>
              <a:t>Zipf-based traces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The probability of requesting the I</a:t>
            </a:r>
            <a:r>
              <a:rPr lang="en-US" sz="1400" baseline="30000"/>
              <a:t>th</a:t>
            </a:r>
            <a:r>
              <a:rPr lang="en-US" sz="1400"/>
              <a:t> most popular document is inversely proportional to I</a:t>
            </a:r>
            <a:r>
              <a:rPr lang="en-US" sz="1400" baseline="30000">
                <a:cs typeface="Arial" charset="0"/>
              </a:rPr>
              <a:t>α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l-GR" sz="1400">
                <a:cs typeface="Arial" charset="0"/>
              </a:rPr>
              <a:t>α</a:t>
            </a:r>
            <a:r>
              <a:rPr lang="en-US" sz="1400">
                <a:cs typeface="Arial" charset="0"/>
              </a:rPr>
              <a:t> is constant for a given trace; it represents the temporal locality of a trace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>
                <a:cs typeface="Arial" charset="0"/>
              </a:rPr>
              <a:t>A high </a:t>
            </a:r>
            <a:r>
              <a:rPr lang="el-GR" sz="1400">
                <a:cs typeface="Arial" charset="0"/>
              </a:rPr>
              <a:t>α</a:t>
            </a:r>
            <a:r>
              <a:rPr lang="en-US" sz="1400">
                <a:cs typeface="Arial" charset="0"/>
              </a:rPr>
              <a:t> value represents a high percent of requests for small files</a:t>
            </a:r>
            <a:endParaRPr lang="el-G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9" grpId="0" animBg="1"/>
      <p:bldP spid="87061" grpId="0" animBg="1"/>
      <p:bldP spid="87062" grpId="0" animBg="1"/>
      <p:bldP spid="87063" grpId="0" animBg="1"/>
      <p:bldP spid="87064" grpId="0" animBg="1"/>
      <p:bldP spid="870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Apache Web-server Evaluation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" y="12954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Chart" r:id="rId3" imgW="4038600" imgH="4524451" progId="MSGraph.Chart.8">
                  <p:embed followColorScheme="full"/>
                </p:oleObj>
              </mc:Choice>
              <mc:Fallback>
                <p:oleObj name="Chart" r:id="rId3" imgW="4038600" imgH="45244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95400"/>
          <a:ext cx="4038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Chart" r:id="rId5" imgW="4038421" imgH="4524315" progId="MSGraph.Chart.8">
                  <p:embed followColorScheme="full"/>
                </p:oleObj>
              </mc:Choice>
              <mc:Fallback>
                <p:oleObj name="Chart" r:id="rId5" imgW="4038421" imgH="452431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95400"/>
                        <a:ext cx="4038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Presentation Overview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2000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300000"/>
              </a:lnSpc>
            </a:pPr>
            <a:r>
              <a:rPr lang="en-US" sz="2000">
                <a:solidFill>
                  <a:srgbClr val="C0C0C0"/>
                </a:solidFill>
              </a:rPr>
              <a:t>TCP Offload Engines Overview</a:t>
            </a:r>
          </a:p>
          <a:p>
            <a:pPr>
              <a:lnSpc>
                <a:spcPct val="300000"/>
              </a:lnSpc>
            </a:pPr>
            <a:r>
              <a:rPr lang="en-US" sz="2000">
                <a:solidFill>
                  <a:srgbClr val="C0C0C0"/>
                </a:solidFill>
              </a:rPr>
              <a:t>Experimental Evaluation</a:t>
            </a:r>
          </a:p>
          <a:p>
            <a:pPr>
              <a:lnSpc>
                <a:spcPct val="300000"/>
              </a:lnSpc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Conclusions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/>
              <a:t>For a wide-spread acceptance of 10-GigE in clusters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Compatibility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Performance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Feature-rich interface</a:t>
            </a:r>
          </a:p>
          <a:p>
            <a:pPr>
              <a:lnSpc>
                <a:spcPct val="130000"/>
              </a:lnSpc>
            </a:pPr>
            <a:r>
              <a:rPr lang="en-US" sz="2000"/>
              <a:t>Network as well as Application-level compatibility is available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On-the-wire protocol is still TCP/IP/Ethernet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Application interface is still the sockets interface</a:t>
            </a:r>
          </a:p>
          <a:p>
            <a:pPr>
              <a:lnSpc>
                <a:spcPct val="130000"/>
              </a:lnSpc>
            </a:pPr>
            <a:r>
              <a:rPr lang="en-US" sz="2000"/>
              <a:t>Performance Capabilities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Significant performance improvements compared to the host-stack</a:t>
            </a:r>
          </a:p>
          <a:p>
            <a:pPr lvl="2">
              <a:lnSpc>
                <a:spcPct val="130000"/>
              </a:lnSpc>
            </a:pPr>
            <a:r>
              <a:rPr lang="en-US" sz="1400"/>
              <a:t>Close to 65% improvement in bandwidth for standard sized (1500byte) frames</a:t>
            </a:r>
          </a:p>
          <a:p>
            <a:pPr>
              <a:lnSpc>
                <a:spcPct val="130000"/>
              </a:lnSpc>
            </a:pPr>
            <a:r>
              <a:rPr lang="en-US" sz="2000"/>
              <a:t>Feature-rich interface: Not quite there yet !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Extended Sockets Interface</a:t>
            </a:r>
          </a:p>
          <a:p>
            <a:pPr lvl="1">
              <a:lnSpc>
                <a:spcPct val="130000"/>
              </a:lnSpc>
            </a:pPr>
            <a:r>
              <a:rPr lang="en-US" sz="1600"/>
              <a:t>iWARP offload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Ethernet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Ethernet is the most widely used network infrastructure today</a:t>
            </a:r>
          </a:p>
          <a:p>
            <a:pPr>
              <a:lnSpc>
                <a:spcPct val="140000"/>
              </a:lnSpc>
            </a:pPr>
            <a:r>
              <a:rPr lang="en-US" sz="2000"/>
              <a:t>Traditionally Ethernet has been notorious for performance issues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Near an order-of-magnitude performance gap compared to IBA, Myrinet, etc.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Cost conscious architecture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Most Ethernet adapters were </a:t>
            </a:r>
            <a:r>
              <a:rPr lang="en-US" sz="1400" i="1"/>
              <a:t>regular (layer 2)</a:t>
            </a:r>
            <a:r>
              <a:rPr lang="en-US" sz="1400"/>
              <a:t>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Relied on host-based TCP/IP for network and transport layer support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Compatibility with existing infrastructure (switch buffering, MTU)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Used by 42.4% of the Top500 supercomputers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Key: Reasonable performance at low cost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TCP/IP over Gigabit Ethernet (GigE) can nearly saturate the link for current systems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Several local stores give out GigE cards free of cost ! </a:t>
            </a:r>
            <a:r>
              <a:rPr lang="en-US" sz="1400">
                <a:sym typeface="Wingdings" pitchFamily="82" charset="2"/>
              </a:rPr>
              <a:t></a:t>
            </a:r>
            <a:endParaRPr lang="en-US" sz="1400"/>
          </a:p>
          <a:p>
            <a:pPr>
              <a:lnSpc>
                <a:spcPct val="140000"/>
              </a:lnSpc>
            </a:pPr>
            <a:r>
              <a:rPr lang="en-US" sz="2000"/>
              <a:t>10-Gigabit Ethernet (10GigE) recently introduced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10-fold (theoretical) increase in performance while retaining existing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Continuing and Future Work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/>
              <a:t>Comparing 10GigE TOEs to other interconnects</a:t>
            </a:r>
          </a:p>
          <a:p>
            <a:pPr lvl="1">
              <a:lnSpc>
                <a:spcPct val="200000"/>
              </a:lnSpc>
            </a:pPr>
            <a:r>
              <a:rPr lang="en-US" sz="1700"/>
              <a:t>Sockets Interface [cluster05]</a:t>
            </a:r>
          </a:p>
          <a:p>
            <a:pPr lvl="1">
              <a:lnSpc>
                <a:spcPct val="200000"/>
              </a:lnSpc>
            </a:pPr>
            <a:r>
              <a:rPr lang="en-US" sz="1700"/>
              <a:t>MPI Interface</a:t>
            </a:r>
          </a:p>
          <a:p>
            <a:pPr lvl="1">
              <a:lnSpc>
                <a:spcPct val="200000"/>
              </a:lnSpc>
            </a:pPr>
            <a:r>
              <a:rPr lang="en-US" sz="1700"/>
              <a:t>File and I/O sub-systems</a:t>
            </a:r>
          </a:p>
          <a:p>
            <a:pPr>
              <a:lnSpc>
                <a:spcPct val="200000"/>
              </a:lnSpc>
            </a:pPr>
            <a:r>
              <a:rPr lang="en-US" sz="2000"/>
              <a:t>Extending the sockets interface to support iWARP capabilities [rait05]</a:t>
            </a:r>
          </a:p>
          <a:p>
            <a:pPr>
              <a:lnSpc>
                <a:spcPct val="200000"/>
              </a:lnSpc>
            </a:pPr>
            <a:r>
              <a:rPr lang="en-US" sz="2000"/>
              <a:t>Extending the TOE stack to allow protocol offload for UDP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cs typeface="Arial" charset="0"/>
              </a:rPr>
              <a:t>Web Pointers</a:t>
            </a:r>
          </a:p>
        </p:txBody>
      </p:sp>
      <p:sp>
        <p:nvSpPr>
          <p:cNvPr id="91247" name="Rectangle 111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4267200"/>
            <a:ext cx="4038600" cy="1858963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2000">
                <a:solidFill>
                  <a:srgbClr val="0066FF"/>
                </a:solidFill>
                <a:cs typeface="Arial" charset="0"/>
                <a:hlinkClick r:id="rId2"/>
              </a:rPr>
              <a:t>http://public.lanl.gov/radiant</a:t>
            </a:r>
            <a:endParaRPr lang="en-US" sz="2000">
              <a:solidFill>
                <a:srgbClr val="0066FF"/>
              </a:solidFill>
              <a:cs typeface="Arial" charset="0"/>
            </a:endParaRPr>
          </a:p>
          <a:p>
            <a:pPr algn="ctr">
              <a:buFontTx/>
              <a:buNone/>
            </a:pPr>
            <a:r>
              <a:rPr lang="en-US" sz="2000">
                <a:solidFill>
                  <a:srgbClr val="0066FF"/>
                </a:solidFill>
                <a:cs typeface="Arial" charset="0"/>
                <a:hlinkClick r:id="rId3"/>
              </a:rPr>
              <a:t>http://nowlab.cse.ohio-state.edu</a:t>
            </a:r>
            <a:endParaRPr lang="en-US" sz="2000">
              <a:solidFill>
                <a:srgbClr val="0066FF"/>
              </a:solidFill>
              <a:cs typeface="Arial" charset="0"/>
            </a:endParaRPr>
          </a:p>
          <a:p>
            <a:endParaRPr lang="en-US" sz="2000">
              <a:solidFill>
                <a:srgbClr val="0066FF"/>
              </a:solidFill>
              <a:cs typeface="Arial" charset="0"/>
            </a:endParaRPr>
          </a:p>
          <a:p>
            <a:pPr algn="ctr">
              <a:buFontTx/>
              <a:buNone/>
            </a:pPr>
            <a:r>
              <a:rPr lang="en-US" sz="1800">
                <a:solidFill>
                  <a:srgbClr val="0066FF"/>
                </a:solidFill>
                <a:cs typeface="Arial" charset="0"/>
              </a:rPr>
              <a:t>feng@lanl.gov</a:t>
            </a:r>
          </a:p>
          <a:p>
            <a:pPr algn="ctr">
              <a:buFontTx/>
              <a:buNone/>
            </a:pPr>
            <a:r>
              <a:rPr lang="en-US" sz="1800">
                <a:solidFill>
                  <a:srgbClr val="0066FF"/>
                </a:solidFill>
                <a:cs typeface="Arial" charset="0"/>
              </a:rPr>
              <a:t>balaji@cse.ohio-state.edu</a:t>
            </a:r>
          </a:p>
          <a:p>
            <a:pPr lvl="1">
              <a:lnSpc>
                <a:spcPct val="140000"/>
              </a:lnSpc>
              <a:buFontTx/>
              <a:buNone/>
            </a:pPr>
            <a:endParaRPr lang="en-US" sz="1000">
              <a:solidFill>
                <a:srgbClr val="0066FF"/>
              </a:solidFill>
              <a:cs typeface="Arial" charset="0"/>
            </a:endParaRPr>
          </a:p>
        </p:txBody>
      </p:sp>
      <p:grpSp>
        <p:nvGrpSpPr>
          <p:cNvPr id="91251" name="Group 115"/>
          <p:cNvGrpSpPr>
            <a:grpSpLocks/>
          </p:cNvGrpSpPr>
          <p:nvPr/>
        </p:nvGrpSpPr>
        <p:grpSpPr bwMode="auto">
          <a:xfrm>
            <a:off x="2514600" y="2667000"/>
            <a:ext cx="990600" cy="914400"/>
            <a:chOff x="1584" y="1152"/>
            <a:chExt cx="624" cy="576"/>
          </a:xfrm>
        </p:grpSpPr>
        <p:sp>
          <p:nvSpPr>
            <p:cNvPr id="91139" name="Oval 3"/>
            <p:cNvSpPr>
              <a:spLocks noChangeArrowheads="1"/>
            </p:cNvSpPr>
            <p:nvPr/>
          </p:nvSpPr>
          <p:spPr bwMode="auto">
            <a:xfrm>
              <a:off x="1657" y="1195"/>
              <a:ext cx="479" cy="42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40000"/>
                </a:gs>
              </a:gsLst>
              <a:path path="rect">
                <a:fillToRect r="100000" b="100000"/>
              </a:path>
            </a:gradFill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140" name="Group 4"/>
            <p:cNvGrpSpPr>
              <a:grpSpLocks/>
            </p:cNvGrpSpPr>
            <p:nvPr/>
          </p:nvGrpSpPr>
          <p:grpSpPr bwMode="auto">
            <a:xfrm>
              <a:off x="1731" y="1266"/>
              <a:ext cx="111" cy="71"/>
              <a:chOff x="1440" y="1200"/>
              <a:chExt cx="864" cy="720"/>
            </a:xfrm>
          </p:grpSpPr>
          <p:sp>
            <p:nvSpPr>
              <p:cNvPr id="91141" name="Rectangle 5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2" name="Rectangle 6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3" name="Rectangle 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4" name="Rectangle 8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5" name="Oval 9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46" name="Line 10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47" name="Line 1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48" name="Line 1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49" name="Line 13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50" name="Line 14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51" name="Line 15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152" name="Group 16"/>
            <p:cNvGrpSpPr>
              <a:grpSpLocks/>
            </p:cNvGrpSpPr>
            <p:nvPr/>
          </p:nvGrpSpPr>
          <p:grpSpPr bwMode="auto">
            <a:xfrm>
              <a:off x="1977" y="1466"/>
              <a:ext cx="110" cy="71"/>
              <a:chOff x="1440" y="1200"/>
              <a:chExt cx="864" cy="720"/>
            </a:xfrm>
          </p:grpSpPr>
          <p:sp>
            <p:nvSpPr>
              <p:cNvPr id="91153" name="Rectangle 1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4" name="Rectangle 1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5" name="Rectangle 1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6" name="Rectangle 2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7" name="Oval 2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58" name="Line 2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59" name="Line 2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0" name="Line 2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1" name="Line 2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2" name="Line 2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63" name="Line 2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164" name="Group 28"/>
            <p:cNvGrpSpPr>
              <a:grpSpLocks/>
            </p:cNvGrpSpPr>
            <p:nvPr/>
          </p:nvGrpSpPr>
          <p:grpSpPr bwMode="auto">
            <a:xfrm>
              <a:off x="1854" y="1537"/>
              <a:ext cx="110" cy="71"/>
              <a:chOff x="1440" y="1200"/>
              <a:chExt cx="864" cy="720"/>
            </a:xfrm>
          </p:grpSpPr>
          <p:sp>
            <p:nvSpPr>
              <p:cNvPr id="91165" name="Rectangle 2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66" name="Rectangle 3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67" name="Rectangle 3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68" name="Rectangle 3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69" name="Oval 3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70" name="Line 3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1" name="Line 3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2" name="Line 3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3" name="Line 3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4" name="Line 3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75" name="Line 3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176" name="Group 40"/>
            <p:cNvGrpSpPr>
              <a:grpSpLocks/>
            </p:cNvGrpSpPr>
            <p:nvPr/>
          </p:nvGrpSpPr>
          <p:grpSpPr bwMode="auto">
            <a:xfrm>
              <a:off x="1964" y="1278"/>
              <a:ext cx="111" cy="71"/>
              <a:chOff x="1440" y="1200"/>
              <a:chExt cx="864" cy="720"/>
            </a:xfrm>
          </p:grpSpPr>
          <p:sp>
            <p:nvSpPr>
              <p:cNvPr id="91177" name="Rectangle 41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78" name="Rectangle 4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79" name="Rectangle 43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0" name="Rectangle 44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1" name="Oval 45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82" name="Line 46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3" name="Line 47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4" name="Line 48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5" name="Line 49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6" name="Line 50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87" name="Line 51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188" name="Group 52"/>
            <p:cNvGrpSpPr>
              <a:grpSpLocks/>
            </p:cNvGrpSpPr>
            <p:nvPr/>
          </p:nvGrpSpPr>
          <p:grpSpPr bwMode="auto">
            <a:xfrm>
              <a:off x="1719" y="1478"/>
              <a:ext cx="110" cy="71"/>
              <a:chOff x="1440" y="1200"/>
              <a:chExt cx="864" cy="720"/>
            </a:xfrm>
          </p:grpSpPr>
          <p:sp>
            <p:nvSpPr>
              <p:cNvPr id="91189" name="Rectangle 53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0" name="Rectangle 54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1" name="Rectangle 55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2" name="Rectangle 5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3" name="Oval 57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4" name="Line 58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5" name="Line 59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6" name="Line 60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7" name="Line 61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8" name="Line 62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99" name="Line 63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200" name="Group 64"/>
            <p:cNvGrpSpPr>
              <a:grpSpLocks/>
            </p:cNvGrpSpPr>
            <p:nvPr/>
          </p:nvGrpSpPr>
          <p:grpSpPr bwMode="auto">
            <a:xfrm>
              <a:off x="1682" y="1372"/>
              <a:ext cx="110" cy="71"/>
              <a:chOff x="1440" y="1200"/>
              <a:chExt cx="864" cy="720"/>
            </a:xfrm>
          </p:grpSpPr>
          <p:sp>
            <p:nvSpPr>
              <p:cNvPr id="91201" name="Rectangle 65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2" name="Rectangle 66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3" name="Rectangle 67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4" name="Rectangle 68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5" name="Oval 69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6" name="Line 70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7" name="Line 71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8" name="Line 72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09" name="Line 73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0" name="Line 74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1" name="Line 75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212" name="Group 76"/>
            <p:cNvGrpSpPr>
              <a:grpSpLocks/>
            </p:cNvGrpSpPr>
            <p:nvPr/>
          </p:nvGrpSpPr>
          <p:grpSpPr bwMode="auto">
            <a:xfrm>
              <a:off x="1854" y="1219"/>
              <a:ext cx="110" cy="71"/>
              <a:chOff x="1440" y="1200"/>
              <a:chExt cx="864" cy="720"/>
            </a:xfrm>
          </p:grpSpPr>
          <p:sp>
            <p:nvSpPr>
              <p:cNvPr id="91213" name="Rectangle 77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4" name="Rectangle 78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5" name="Rectangle 79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6" name="Rectangle 80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7" name="Oval 8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8" name="Line 82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19" name="Line 83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0" name="Line 8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1" name="Line 85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2" name="Line 86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3" name="Line 87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224" name="Group 88"/>
            <p:cNvGrpSpPr>
              <a:grpSpLocks/>
            </p:cNvGrpSpPr>
            <p:nvPr/>
          </p:nvGrpSpPr>
          <p:grpSpPr bwMode="auto">
            <a:xfrm>
              <a:off x="2013" y="1372"/>
              <a:ext cx="111" cy="71"/>
              <a:chOff x="1440" y="1200"/>
              <a:chExt cx="864" cy="720"/>
            </a:xfrm>
          </p:grpSpPr>
          <p:sp>
            <p:nvSpPr>
              <p:cNvPr id="91225" name="Rectangle 89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6" name="Rectangle 90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7" name="Rectangle 91"/>
              <p:cNvSpPr>
                <a:spLocks noChangeArrowheads="1"/>
              </p:cNvSpPr>
              <p:nvPr/>
            </p:nvSpPr>
            <p:spPr bwMode="auto">
              <a:xfrm>
                <a:off x="1632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8" name="Rectangle 9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rgbClr val="FF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29" name="Oval 9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64" cy="720"/>
              </a:xfrm>
              <a:prstGeom prst="ellipse">
                <a:avLst/>
              </a:prstGeom>
              <a:noFill/>
              <a:ln w="9525" algn="ctr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30" name="Line 94"/>
              <p:cNvSpPr>
                <a:spLocks noChangeShapeType="1"/>
              </p:cNvSpPr>
              <p:nvPr/>
            </p:nvSpPr>
            <p:spPr bwMode="auto">
              <a:xfrm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1" name="Line 95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2" name="Line 96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3" name="Line 97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4" name="Line 9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5" name="Line 99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236" name="Rectangle 100"/>
            <p:cNvSpPr>
              <a:spLocks noChangeArrowheads="1"/>
            </p:cNvSpPr>
            <p:nvPr/>
          </p:nvSpPr>
          <p:spPr bwMode="auto">
            <a:xfrm>
              <a:off x="1891" y="1337"/>
              <a:ext cx="24" cy="16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37" name="Line 101"/>
            <p:cNvSpPr>
              <a:spLocks noChangeShapeType="1"/>
            </p:cNvSpPr>
            <p:nvPr/>
          </p:nvSpPr>
          <p:spPr bwMode="auto">
            <a:xfrm>
              <a:off x="1817" y="1325"/>
              <a:ext cx="74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38" name="Line 102"/>
            <p:cNvSpPr>
              <a:spLocks noChangeShapeType="1"/>
            </p:cNvSpPr>
            <p:nvPr/>
          </p:nvSpPr>
          <p:spPr bwMode="auto">
            <a:xfrm>
              <a:off x="1792" y="1407"/>
              <a:ext cx="99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39" name="Line 103"/>
            <p:cNvSpPr>
              <a:spLocks noChangeShapeType="1"/>
            </p:cNvSpPr>
            <p:nvPr/>
          </p:nvSpPr>
          <p:spPr bwMode="auto">
            <a:xfrm flipV="1">
              <a:off x="1817" y="1431"/>
              <a:ext cx="74" cy="71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40" name="Line 104"/>
            <p:cNvSpPr>
              <a:spLocks noChangeShapeType="1"/>
            </p:cNvSpPr>
            <p:nvPr/>
          </p:nvSpPr>
          <p:spPr bwMode="auto">
            <a:xfrm flipH="1">
              <a:off x="1915" y="1325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41" name="Line 105"/>
            <p:cNvSpPr>
              <a:spLocks noChangeShapeType="1"/>
            </p:cNvSpPr>
            <p:nvPr/>
          </p:nvSpPr>
          <p:spPr bwMode="auto">
            <a:xfrm flipH="1">
              <a:off x="1915" y="1407"/>
              <a:ext cx="9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42" name="Line 106"/>
            <p:cNvSpPr>
              <a:spLocks noChangeShapeType="1"/>
            </p:cNvSpPr>
            <p:nvPr/>
          </p:nvSpPr>
          <p:spPr bwMode="auto">
            <a:xfrm flipH="1" flipV="1">
              <a:off x="1915" y="1431"/>
              <a:ext cx="62" cy="59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43" name="Line 107"/>
            <p:cNvSpPr>
              <a:spLocks noChangeShapeType="1"/>
            </p:cNvSpPr>
            <p:nvPr/>
          </p:nvSpPr>
          <p:spPr bwMode="auto">
            <a:xfrm flipV="1">
              <a:off x="1903" y="1502"/>
              <a:ext cx="0" cy="35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44" name="Line 108"/>
            <p:cNvSpPr>
              <a:spLocks noChangeShapeType="1"/>
            </p:cNvSpPr>
            <p:nvPr/>
          </p:nvSpPr>
          <p:spPr bwMode="auto">
            <a:xfrm>
              <a:off x="1903" y="1290"/>
              <a:ext cx="0" cy="4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45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1584" y="1152"/>
              <a:ext cx="624" cy="5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9381227"/>
                </a:avLst>
              </a:prstTxWarp>
            </a:bodyPr>
            <a:lstStyle/>
            <a:p>
              <a:r>
                <a:rPr lang="en-US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Garamond"/>
                </a:rPr>
                <a:t>Network Based Computing</a:t>
              </a:r>
            </a:p>
          </p:txBody>
        </p:sp>
        <p:sp>
          <p:nvSpPr>
            <p:cNvPr id="91246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1668" y="1619"/>
              <a:ext cx="44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80000"/>
                      </a:srgbClr>
                    </a:outerShdw>
                  </a:effectLst>
                  <a:latin typeface="Garamond"/>
                </a:rPr>
                <a:t>Laboratory</a:t>
              </a:r>
            </a:p>
          </p:txBody>
        </p:sp>
      </p:grpSp>
      <p:sp>
        <p:nvSpPr>
          <p:cNvPr id="91248" name="Text Box 112"/>
          <p:cNvSpPr txBox="1">
            <a:spLocks noChangeArrowheads="1"/>
          </p:cNvSpPr>
          <p:nvPr/>
        </p:nvSpPr>
        <p:spPr bwMode="auto">
          <a:xfrm>
            <a:off x="3962400" y="28194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>
                <a:solidFill>
                  <a:srgbClr val="CC3300"/>
                </a:solidFill>
                <a:cs typeface="Arial" charset="0"/>
              </a:rPr>
              <a:t>NOWLAB</a:t>
            </a:r>
          </a:p>
        </p:txBody>
      </p:sp>
      <p:pic>
        <p:nvPicPr>
          <p:cNvPr id="91249" name="Picture 113" descr="radiant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981200"/>
            <a:ext cx="4038600" cy="466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10GigE: Technology Trends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Broken into three levels of technologies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Regular 10GigE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Layer-2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Rely on host-based TCP/IP to provide network/transport functionality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Could achieve a high performance with optimizations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TCP Offload Engines (TOEs)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Layer-4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Have the entire TCP/IP stack offloaded on to hardware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Sockets layer retained in the host space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RDDP-aware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Layer-4 adapters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Entire TCP/IP stack offloaded on to hardware</a:t>
            </a:r>
          </a:p>
          <a:p>
            <a:pPr lvl="2">
              <a:lnSpc>
                <a:spcPct val="140000"/>
              </a:lnSpc>
            </a:pPr>
            <a:r>
              <a:rPr lang="en-US" sz="1400"/>
              <a:t>Support more features than TCP Offload Engines</a:t>
            </a:r>
          </a:p>
          <a:p>
            <a:pPr lvl="3">
              <a:lnSpc>
                <a:spcPct val="140000"/>
              </a:lnSpc>
            </a:pPr>
            <a:r>
              <a:rPr lang="en-US" sz="1200"/>
              <a:t>No sockets ! Richer RDDP interface !</a:t>
            </a:r>
          </a:p>
          <a:p>
            <a:pPr lvl="3">
              <a:lnSpc>
                <a:spcPct val="140000"/>
              </a:lnSpc>
            </a:pPr>
            <a:r>
              <a:rPr lang="en-US" sz="1200"/>
              <a:t>E.g., Out-of-order placement of data, RDMA semantics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609600" y="3048000"/>
            <a:ext cx="6096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822950" y="2690813"/>
            <a:ext cx="19034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 i="1">
                <a:solidFill>
                  <a:srgbClr val="FF3300"/>
                </a:solidFill>
              </a:rPr>
              <a:t>[feng03:hoti, feng03:sc]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962400" y="3078163"/>
            <a:ext cx="4057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 i="1">
                <a:solidFill>
                  <a:srgbClr val="FF3300"/>
                </a:solidFill>
              </a:rPr>
              <a:t>[Evaluation based on the Chelsio T110 TOE adapters]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/>
      <p:bldP spid="102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Presentation Overview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2000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300000"/>
              </a:lnSpc>
            </a:pPr>
            <a:r>
              <a:rPr lang="en-US" sz="2000"/>
              <a:t>TCP Offload Engines Overview</a:t>
            </a:r>
          </a:p>
          <a:p>
            <a:pPr>
              <a:lnSpc>
                <a:spcPct val="300000"/>
              </a:lnSpc>
            </a:pPr>
            <a:r>
              <a:rPr lang="en-US" sz="2000"/>
              <a:t>Experimental Evaluation</a:t>
            </a:r>
          </a:p>
          <a:p>
            <a:pPr>
              <a:lnSpc>
                <a:spcPct val="300000"/>
              </a:lnSpc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34" name="AutoShape 50"/>
          <p:cNvSpPr>
            <a:spLocks noChangeArrowheads="1"/>
          </p:cNvSpPr>
          <p:nvPr/>
        </p:nvSpPr>
        <p:spPr bwMode="auto">
          <a:xfrm>
            <a:off x="1066800" y="28194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Sockets Interface</a:t>
            </a:r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auto">
          <a:xfrm>
            <a:off x="1066800" y="22860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Application or Library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What is a TCP Offload Engine (TOE)?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914400" y="27432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52400" y="4830763"/>
            <a:ext cx="914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/>
              <a:t>Hardware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04800" y="23923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/>
              <a:t>User</a:t>
            </a:r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2133600" y="2590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2209800" y="2590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228600" y="391636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/>
              <a:t>Kernel</a:t>
            </a:r>
          </a:p>
        </p:txBody>
      </p:sp>
      <p:sp>
        <p:nvSpPr>
          <p:cNvPr id="67635" name="AutoShape 51"/>
          <p:cNvSpPr>
            <a:spLocks noChangeArrowheads="1"/>
          </p:cNvSpPr>
          <p:nvPr/>
        </p:nvSpPr>
        <p:spPr bwMode="auto">
          <a:xfrm>
            <a:off x="1066800" y="32766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TCP</a:t>
            </a:r>
          </a:p>
        </p:txBody>
      </p:sp>
      <p:sp>
        <p:nvSpPr>
          <p:cNvPr id="67636" name="Line 52"/>
          <p:cNvSpPr>
            <a:spLocks noChangeShapeType="1"/>
          </p:cNvSpPr>
          <p:nvPr/>
        </p:nvSpPr>
        <p:spPr bwMode="auto">
          <a:xfrm>
            <a:off x="21336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7" name="Line 53"/>
          <p:cNvSpPr>
            <a:spLocks noChangeShapeType="1"/>
          </p:cNvSpPr>
          <p:nvPr/>
        </p:nvSpPr>
        <p:spPr bwMode="auto">
          <a:xfrm>
            <a:off x="22098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8" name="AutoShape 54"/>
          <p:cNvSpPr>
            <a:spLocks noChangeArrowheads="1"/>
          </p:cNvSpPr>
          <p:nvPr/>
        </p:nvSpPr>
        <p:spPr bwMode="auto">
          <a:xfrm>
            <a:off x="1066800" y="37338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IP</a:t>
            </a:r>
          </a:p>
        </p:txBody>
      </p:sp>
      <p:sp>
        <p:nvSpPr>
          <p:cNvPr id="67639" name="Line 55"/>
          <p:cNvSpPr>
            <a:spLocks noChangeShapeType="1"/>
          </p:cNvSpPr>
          <p:nvPr/>
        </p:nvSpPr>
        <p:spPr bwMode="auto">
          <a:xfrm>
            <a:off x="21336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0" name="Line 56"/>
          <p:cNvSpPr>
            <a:spLocks noChangeShapeType="1"/>
          </p:cNvSpPr>
          <p:nvPr/>
        </p:nvSpPr>
        <p:spPr bwMode="auto">
          <a:xfrm>
            <a:off x="22098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1" name="AutoShape 57"/>
          <p:cNvSpPr>
            <a:spLocks noChangeArrowheads="1"/>
          </p:cNvSpPr>
          <p:nvPr/>
        </p:nvSpPr>
        <p:spPr bwMode="auto">
          <a:xfrm>
            <a:off x="1066800" y="4191000"/>
            <a:ext cx="2133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Device Driver</a:t>
            </a:r>
          </a:p>
        </p:txBody>
      </p:sp>
      <p:sp>
        <p:nvSpPr>
          <p:cNvPr id="67642" name="Line 58"/>
          <p:cNvSpPr>
            <a:spLocks noChangeShapeType="1"/>
          </p:cNvSpPr>
          <p:nvPr/>
        </p:nvSpPr>
        <p:spPr bwMode="auto">
          <a:xfrm>
            <a:off x="21336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3" name="Line 59"/>
          <p:cNvSpPr>
            <a:spLocks noChangeShapeType="1"/>
          </p:cNvSpPr>
          <p:nvPr/>
        </p:nvSpPr>
        <p:spPr bwMode="auto">
          <a:xfrm>
            <a:off x="22098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4" name="AutoShape 60"/>
          <p:cNvSpPr>
            <a:spLocks noChangeArrowheads="1"/>
          </p:cNvSpPr>
          <p:nvPr/>
        </p:nvSpPr>
        <p:spPr bwMode="auto">
          <a:xfrm>
            <a:off x="1066800" y="4724400"/>
            <a:ext cx="2133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Network Adapter</a:t>
            </a:r>
          </a:p>
          <a:p>
            <a:r>
              <a:rPr lang="en-US" sz="1200"/>
              <a:t>(e.g., 10GigE)</a:t>
            </a:r>
          </a:p>
        </p:txBody>
      </p:sp>
      <p:sp>
        <p:nvSpPr>
          <p:cNvPr id="67645" name="Line 61"/>
          <p:cNvSpPr>
            <a:spLocks noChangeShapeType="1"/>
          </p:cNvSpPr>
          <p:nvPr/>
        </p:nvSpPr>
        <p:spPr bwMode="auto">
          <a:xfrm>
            <a:off x="914400" y="46482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6" name="Line 62"/>
          <p:cNvSpPr>
            <a:spLocks noChangeShapeType="1"/>
          </p:cNvSpPr>
          <p:nvPr/>
        </p:nvSpPr>
        <p:spPr bwMode="auto">
          <a:xfrm>
            <a:off x="2133600" y="4495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7" name="Line 63"/>
          <p:cNvSpPr>
            <a:spLocks noChangeShapeType="1"/>
          </p:cNvSpPr>
          <p:nvPr/>
        </p:nvSpPr>
        <p:spPr bwMode="auto">
          <a:xfrm>
            <a:off x="2209800" y="4495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6096000" y="2362200"/>
            <a:ext cx="2286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Sockets Interface</a:t>
            </a:r>
          </a:p>
        </p:txBody>
      </p:sp>
      <p:sp>
        <p:nvSpPr>
          <p:cNvPr id="67649" name="AutoShape 65"/>
          <p:cNvSpPr>
            <a:spLocks noChangeArrowheads="1"/>
          </p:cNvSpPr>
          <p:nvPr/>
        </p:nvSpPr>
        <p:spPr bwMode="auto">
          <a:xfrm>
            <a:off x="6096000" y="1828800"/>
            <a:ext cx="2286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Application or Library</a:t>
            </a:r>
          </a:p>
        </p:txBody>
      </p:sp>
      <p:sp>
        <p:nvSpPr>
          <p:cNvPr id="67650" name="Line 66"/>
          <p:cNvSpPr>
            <a:spLocks noChangeShapeType="1"/>
          </p:cNvSpPr>
          <p:nvPr/>
        </p:nvSpPr>
        <p:spPr bwMode="auto">
          <a:xfrm>
            <a:off x="5943600" y="228600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1" name="Text Box 67"/>
          <p:cNvSpPr txBox="1">
            <a:spLocks noChangeArrowheads="1"/>
          </p:cNvSpPr>
          <p:nvPr/>
        </p:nvSpPr>
        <p:spPr bwMode="auto">
          <a:xfrm>
            <a:off x="5181600" y="4800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/>
              <a:t>Hardware</a:t>
            </a:r>
          </a:p>
        </p:txBody>
      </p:sp>
      <p:sp>
        <p:nvSpPr>
          <p:cNvPr id="67652" name="Text Box 68"/>
          <p:cNvSpPr txBox="1">
            <a:spLocks noChangeArrowheads="1"/>
          </p:cNvSpPr>
          <p:nvPr/>
        </p:nvSpPr>
        <p:spPr bwMode="auto">
          <a:xfrm>
            <a:off x="5334000" y="19351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/>
              <a:t>User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7162800" y="2133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4" name="Line 70"/>
          <p:cNvSpPr>
            <a:spLocks noChangeShapeType="1"/>
          </p:cNvSpPr>
          <p:nvPr/>
        </p:nvSpPr>
        <p:spPr bwMode="auto">
          <a:xfrm>
            <a:off x="7239000" y="2133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5257800" y="345916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/>
              <a:t>Kernel</a:t>
            </a:r>
          </a:p>
        </p:txBody>
      </p:sp>
      <p:sp>
        <p:nvSpPr>
          <p:cNvPr id="67656" name="AutoShape 72"/>
          <p:cNvSpPr>
            <a:spLocks noChangeArrowheads="1"/>
          </p:cNvSpPr>
          <p:nvPr/>
        </p:nvSpPr>
        <p:spPr bwMode="auto">
          <a:xfrm>
            <a:off x="6096000" y="28194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TCP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670560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6781800" y="2667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9" name="AutoShape 75"/>
          <p:cNvSpPr>
            <a:spLocks noChangeArrowheads="1"/>
          </p:cNvSpPr>
          <p:nvPr/>
        </p:nvSpPr>
        <p:spPr bwMode="auto">
          <a:xfrm>
            <a:off x="6096000" y="32766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IP</a:t>
            </a:r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67056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6781800" y="3124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2" name="AutoShape 78"/>
          <p:cNvSpPr>
            <a:spLocks noChangeArrowheads="1"/>
          </p:cNvSpPr>
          <p:nvPr/>
        </p:nvSpPr>
        <p:spPr bwMode="auto">
          <a:xfrm>
            <a:off x="6096000" y="37338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Device Driver</a:t>
            </a:r>
          </a:p>
        </p:txBody>
      </p:sp>
      <p:sp>
        <p:nvSpPr>
          <p:cNvPr id="67663" name="Line 79"/>
          <p:cNvSpPr>
            <a:spLocks noChangeShapeType="1"/>
          </p:cNvSpPr>
          <p:nvPr/>
        </p:nvSpPr>
        <p:spPr bwMode="auto">
          <a:xfrm>
            <a:off x="67056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4" name="Line 80"/>
          <p:cNvSpPr>
            <a:spLocks noChangeShapeType="1"/>
          </p:cNvSpPr>
          <p:nvPr/>
        </p:nvSpPr>
        <p:spPr bwMode="auto">
          <a:xfrm>
            <a:off x="6781800" y="3581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5" name="AutoShape 81"/>
          <p:cNvSpPr>
            <a:spLocks noChangeArrowheads="1"/>
          </p:cNvSpPr>
          <p:nvPr/>
        </p:nvSpPr>
        <p:spPr bwMode="auto">
          <a:xfrm>
            <a:off x="6096000" y="4267200"/>
            <a:ext cx="22860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r>
              <a:rPr lang="en-US" sz="1200"/>
              <a:t>Network Adapter (e.g., 10GigE)</a:t>
            </a:r>
          </a:p>
        </p:txBody>
      </p:sp>
      <p:sp>
        <p:nvSpPr>
          <p:cNvPr id="67666" name="Line 82"/>
          <p:cNvSpPr>
            <a:spLocks noChangeShapeType="1"/>
          </p:cNvSpPr>
          <p:nvPr/>
        </p:nvSpPr>
        <p:spPr bwMode="auto">
          <a:xfrm>
            <a:off x="5943600" y="419100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Line 83"/>
          <p:cNvSpPr>
            <a:spLocks noChangeShapeType="1"/>
          </p:cNvSpPr>
          <p:nvPr/>
        </p:nvSpPr>
        <p:spPr bwMode="auto">
          <a:xfrm>
            <a:off x="6705600" y="4038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8" name="Line 84"/>
          <p:cNvSpPr>
            <a:spLocks noChangeShapeType="1"/>
          </p:cNvSpPr>
          <p:nvPr/>
        </p:nvSpPr>
        <p:spPr bwMode="auto">
          <a:xfrm>
            <a:off x="6781800" y="4038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0" name="AutoShape 86"/>
          <p:cNvSpPr>
            <a:spLocks noChangeArrowheads="1"/>
          </p:cNvSpPr>
          <p:nvPr/>
        </p:nvSpPr>
        <p:spPr bwMode="auto">
          <a:xfrm>
            <a:off x="3581400" y="3352800"/>
            <a:ext cx="1447800" cy="838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AutoShape 87"/>
          <p:cNvSpPr>
            <a:spLocks noChangeArrowheads="1"/>
          </p:cNvSpPr>
          <p:nvPr/>
        </p:nvSpPr>
        <p:spPr bwMode="auto">
          <a:xfrm>
            <a:off x="7086600" y="4343400"/>
            <a:ext cx="1219200" cy="304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Offloaded TCP</a:t>
            </a:r>
          </a:p>
        </p:txBody>
      </p:sp>
      <p:sp>
        <p:nvSpPr>
          <p:cNvPr id="67672" name="AutoShape 88"/>
          <p:cNvSpPr>
            <a:spLocks noChangeArrowheads="1"/>
          </p:cNvSpPr>
          <p:nvPr/>
        </p:nvSpPr>
        <p:spPr bwMode="auto">
          <a:xfrm>
            <a:off x="7086600" y="4724400"/>
            <a:ext cx="1219200" cy="304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Offloaded IP</a:t>
            </a:r>
          </a:p>
        </p:txBody>
      </p:sp>
      <p:sp>
        <p:nvSpPr>
          <p:cNvPr id="67673" name="Line 89"/>
          <p:cNvSpPr>
            <a:spLocks noChangeShapeType="1"/>
          </p:cNvSpPr>
          <p:nvPr/>
        </p:nvSpPr>
        <p:spPr bwMode="auto">
          <a:xfrm>
            <a:off x="7924800" y="26670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4" name="Line 90"/>
          <p:cNvSpPr>
            <a:spLocks noChangeShapeType="1"/>
          </p:cNvSpPr>
          <p:nvPr/>
        </p:nvSpPr>
        <p:spPr bwMode="auto">
          <a:xfrm>
            <a:off x="8001000" y="26670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5" name="Line 91"/>
          <p:cNvSpPr>
            <a:spLocks noChangeShapeType="1"/>
          </p:cNvSpPr>
          <p:nvPr/>
        </p:nvSpPr>
        <p:spPr bwMode="auto">
          <a:xfrm>
            <a:off x="7391400" y="2667000"/>
            <a:ext cx="0" cy="1143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6" name="Line 92"/>
          <p:cNvSpPr>
            <a:spLocks noChangeShapeType="1"/>
          </p:cNvSpPr>
          <p:nvPr/>
        </p:nvSpPr>
        <p:spPr bwMode="auto">
          <a:xfrm>
            <a:off x="7467600" y="2667000"/>
            <a:ext cx="0" cy="1143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7" name="Text Box 93"/>
          <p:cNvSpPr txBox="1">
            <a:spLocks noChangeArrowheads="1"/>
          </p:cNvSpPr>
          <p:nvPr/>
        </p:nvSpPr>
        <p:spPr bwMode="auto">
          <a:xfrm>
            <a:off x="1066800" y="1600200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Traditional TCP/IP stack</a:t>
            </a:r>
          </a:p>
        </p:txBody>
      </p:sp>
      <p:sp>
        <p:nvSpPr>
          <p:cNvPr id="67678" name="Text Box 94"/>
          <p:cNvSpPr txBox="1">
            <a:spLocks noChangeArrowheads="1"/>
          </p:cNvSpPr>
          <p:nvPr/>
        </p:nvSpPr>
        <p:spPr bwMode="auto">
          <a:xfrm>
            <a:off x="6172200" y="13716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TOE stack</a:t>
            </a:r>
          </a:p>
        </p:txBody>
      </p:sp>
      <p:sp>
        <p:nvSpPr>
          <p:cNvPr id="67679" name="AutoShape 95"/>
          <p:cNvSpPr>
            <a:spLocks noChangeArrowheads="1"/>
          </p:cNvSpPr>
          <p:nvPr/>
        </p:nvSpPr>
        <p:spPr bwMode="auto">
          <a:xfrm>
            <a:off x="7620000" y="2667000"/>
            <a:ext cx="762000" cy="1752600"/>
          </a:xfrm>
          <a:prstGeom prst="downArrow">
            <a:avLst>
              <a:gd name="adj1" fmla="val 50000"/>
              <a:gd name="adj2" fmla="val 5750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/>
          <p:cNvSpPr>
            <a:spLocks noChangeArrowheads="1"/>
          </p:cNvSpPr>
          <p:nvPr/>
        </p:nvSpPr>
        <p:spPr bwMode="auto">
          <a:xfrm>
            <a:off x="5105400" y="2438400"/>
            <a:ext cx="35814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Sockets Layer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Interfacing with the TOE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1447800" y="1752600"/>
            <a:ext cx="1828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Application or Library</a:t>
            </a: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533400" y="3048000"/>
            <a:ext cx="1828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Traditional</a:t>
            </a:r>
          </a:p>
          <a:p>
            <a:r>
              <a:rPr lang="en-US" sz="1200"/>
              <a:t>Sockets Interface</a:t>
            </a:r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533400" y="2133600"/>
            <a:ext cx="3733800" cy="304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High Performance Sockets</a:t>
            </a:r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2438400" y="2514600"/>
            <a:ext cx="1828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User-level Protocol</a:t>
            </a:r>
          </a:p>
        </p:txBody>
      </p:sp>
      <p:sp>
        <p:nvSpPr>
          <p:cNvPr id="82953" name="AutoShape 9"/>
          <p:cNvSpPr>
            <a:spLocks noChangeArrowheads="1"/>
          </p:cNvSpPr>
          <p:nvPr/>
        </p:nvSpPr>
        <p:spPr bwMode="auto">
          <a:xfrm>
            <a:off x="533400" y="3505200"/>
            <a:ext cx="1828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TCP/IP</a:t>
            </a:r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>
            <a:off x="533400" y="3886200"/>
            <a:ext cx="2514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Device Driver</a:t>
            </a: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228600" y="4267200"/>
            <a:ext cx="4114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AutoShape 12"/>
          <p:cNvSpPr>
            <a:spLocks noChangeArrowheads="1"/>
          </p:cNvSpPr>
          <p:nvPr/>
        </p:nvSpPr>
        <p:spPr bwMode="auto">
          <a:xfrm>
            <a:off x="685800" y="4343400"/>
            <a:ext cx="3505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High Performance Network Adapter</a:t>
            </a:r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228600" y="2895600"/>
            <a:ext cx="4114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AutoShape 14"/>
          <p:cNvSpPr>
            <a:spLocks noChangeArrowheads="1"/>
          </p:cNvSpPr>
          <p:nvPr/>
        </p:nvSpPr>
        <p:spPr bwMode="auto">
          <a:xfrm>
            <a:off x="1905000" y="4495800"/>
            <a:ext cx="2133600" cy="533400"/>
          </a:xfrm>
          <a:prstGeom prst="flowChartProcess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b="1">
                <a:solidFill>
                  <a:srgbClr val="CC0099"/>
                </a:solidFill>
              </a:rPr>
              <a:t>Network Features</a:t>
            </a:r>
          </a:p>
          <a:p>
            <a:r>
              <a:rPr lang="en-US" sz="1200" b="1">
                <a:solidFill>
                  <a:srgbClr val="CC0099"/>
                </a:solidFill>
              </a:rPr>
              <a:t>(e.g., Offloaded Protocol)</a:t>
            </a: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2362200" y="1981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2514600" y="1981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1447800" y="2438400"/>
            <a:ext cx="0" cy="685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>
            <a:off x="1600200" y="2438400"/>
            <a:ext cx="0" cy="685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3276600" y="2362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3429000" y="2362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1447800" y="3352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1600200" y="3352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1447800" y="3733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1600200" y="3733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>
            <a:off x="1447800" y="4114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>
            <a:off x="1600200" y="4114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3276600" y="2743200"/>
            <a:ext cx="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>
            <a:off x="3429000" y="2743200"/>
            <a:ext cx="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>
            <a:off x="2667000" y="2743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4" name="Line 30"/>
          <p:cNvSpPr>
            <a:spLocks noChangeShapeType="1"/>
          </p:cNvSpPr>
          <p:nvPr/>
        </p:nvSpPr>
        <p:spPr bwMode="auto">
          <a:xfrm>
            <a:off x="2819400" y="2743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5" name="AutoShape 31"/>
          <p:cNvSpPr>
            <a:spLocks noChangeArrowheads="1"/>
          </p:cNvSpPr>
          <p:nvPr/>
        </p:nvSpPr>
        <p:spPr bwMode="auto">
          <a:xfrm>
            <a:off x="2971800" y="2362200"/>
            <a:ext cx="762000" cy="2209800"/>
          </a:xfrm>
          <a:prstGeom prst="downArrow">
            <a:avLst>
              <a:gd name="adj1" fmla="val 50000"/>
              <a:gd name="adj2" fmla="val 7250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976" name="AutoShape 32"/>
          <p:cNvSpPr>
            <a:spLocks noChangeArrowheads="1"/>
          </p:cNvSpPr>
          <p:nvPr/>
        </p:nvSpPr>
        <p:spPr bwMode="auto">
          <a:xfrm>
            <a:off x="7010400" y="3200400"/>
            <a:ext cx="1676400" cy="304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TOM</a:t>
            </a:r>
          </a:p>
        </p:txBody>
      </p:sp>
      <p:sp>
        <p:nvSpPr>
          <p:cNvPr id="82977" name="AutoShape 33"/>
          <p:cNvSpPr>
            <a:spLocks noChangeArrowheads="1"/>
          </p:cNvSpPr>
          <p:nvPr/>
        </p:nvSpPr>
        <p:spPr bwMode="auto">
          <a:xfrm>
            <a:off x="6019800" y="1981200"/>
            <a:ext cx="1828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Application or Library</a:t>
            </a:r>
          </a:p>
        </p:txBody>
      </p:sp>
      <p:sp>
        <p:nvSpPr>
          <p:cNvPr id="82978" name="AutoShape 34"/>
          <p:cNvSpPr>
            <a:spLocks noChangeArrowheads="1"/>
          </p:cNvSpPr>
          <p:nvPr/>
        </p:nvSpPr>
        <p:spPr bwMode="auto">
          <a:xfrm>
            <a:off x="5105400" y="2819400"/>
            <a:ext cx="3581400" cy="304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i="1"/>
              <a:t>toedev</a:t>
            </a:r>
            <a:endParaRPr lang="en-US" sz="1200"/>
          </a:p>
        </p:txBody>
      </p:sp>
      <p:sp>
        <p:nvSpPr>
          <p:cNvPr id="82979" name="AutoShape 35"/>
          <p:cNvSpPr>
            <a:spLocks noChangeArrowheads="1"/>
          </p:cNvSpPr>
          <p:nvPr/>
        </p:nvSpPr>
        <p:spPr bwMode="auto">
          <a:xfrm>
            <a:off x="5105400" y="3200400"/>
            <a:ext cx="18288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TCP/IP</a:t>
            </a:r>
          </a:p>
        </p:txBody>
      </p:sp>
      <p:sp>
        <p:nvSpPr>
          <p:cNvPr id="82980" name="AutoShape 36"/>
          <p:cNvSpPr>
            <a:spLocks noChangeArrowheads="1"/>
          </p:cNvSpPr>
          <p:nvPr/>
        </p:nvSpPr>
        <p:spPr bwMode="auto">
          <a:xfrm>
            <a:off x="5105400" y="3581400"/>
            <a:ext cx="2514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/>
              <a:t>Device Driver</a:t>
            </a:r>
          </a:p>
        </p:txBody>
      </p:sp>
      <p:sp>
        <p:nvSpPr>
          <p:cNvPr id="82981" name="Line 37"/>
          <p:cNvSpPr>
            <a:spLocks noChangeShapeType="1"/>
          </p:cNvSpPr>
          <p:nvPr/>
        </p:nvSpPr>
        <p:spPr bwMode="auto">
          <a:xfrm>
            <a:off x="4800600" y="3962400"/>
            <a:ext cx="4114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2" name="AutoShape 38"/>
          <p:cNvSpPr>
            <a:spLocks noChangeArrowheads="1"/>
          </p:cNvSpPr>
          <p:nvPr/>
        </p:nvSpPr>
        <p:spPr bwMode="auto">
          <a:xfrm>
            <a:off x="5257800" y="4038600"/>
            <a:ext cx="3505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High Performance Network Adapter</a:t>
            </a:r>
          </a:p>
        </p:txBody>
      </p:sp>
      <p:sp>
        <p:nvSpPr>
          <p:cNvPr id="82983" name="Line 39"/>
          <p:cNvSpPr>
            <a:spLocks noChangeShapeType="1"/>
          </p:cNvSpPr>
          <p:nvPr/>
        </p:nvSpPr>
        <p:spPr bwMode="auto">
          <a:xfrm>
            <a:off x="4800600" y="2362200"/>
            <a:ext cx="4114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84" name="AutoShape 40"/>
          <p:cNvSpPr>
            <a:spLocks noChangeArrowheads="1"/>
          </p:cNvSpPr>
          <p:nvPr/>
        </p:nvSpPr>
        <p:spPr bwMode="auto">
          <a:xfrm>
            <a:off x="6477000" y="4191000"/>
            <a:ext cx="2133600" cy="533400"/>
          </a:xfrm>
          <a:prstGeom prst="flowChartProcess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b="1">
                <a:solidFill>
                  <a:srgbClr val="CC0099"/>
                </a:solidFill>
              </a:rPr>
              <a:t>Network Features</a:t>
            </a:r>
          </a:p>
          <a:p>
            <a:r>
              <a:rPr lang="en-US" sz="1200" b="1">
                <a:solidFill>
                  <a:srgbClr val="CC0099"/>
                </a:solidFill>
              </a:rPr>
              <a:t>(e.g., Offloaded Protocol)</a:t>
            </a:r>
          </a:p>
        </p:txBody>
      </p:sp>
      <p:sp>
        <p:nvSpPr>
          <p:cNvPr id="82985" name="Line 41"/>
          <p:cNvSpPr>
            <a:spLocks noChangeShapeType="1"/>
          </p:cNvSpPr>
          <p:nvPr/>
        </p:nvSpPr>
        <p:spPr bwMode="auto">
          <a:xfrm>
            <a:off x="69342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6" name="Line 42"/>
          <p:cNvSpPr>
            <a:spLocks noChangeShapeType="1"/>
          </p:cNvSpPr>
          <p:nvPr/>
        </p:nvSpPr>
        <p:spPr bwMode="auto">
          <a:xfrm>
            <a:off x="70866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7" name="Line 43"/>
          <p:cNvSpPr>
            <a:spLocks noChangeShapeType="1"/>
          </p:cNvSpPr>
          <p:nvPr/>
        </p:nvSpPr>
        <p:spPr bwMode="auto">
          <a:xfrm>
            <a:off x="6019800" y="3048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8" name="Line 44"/>
          <p:cNvSpPr>
            <a:spLocks noChangeShapeType="1"/>
          </p:cNvSpPr>
          <p:nvPr/>
        </p:nvSpPr>
        <p:spPr bwMode="auto">
          <a:xfrm>
            <a:off x="6172200" y="3048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9" name="Line 45"/>
          <p:cNvSpPr>
            <a:spLocks noChangeShapeType="1"/>
          </p:cNvSpPr>
          <p:nvPr/>
        </p:nvSpPr>
        <p:spPr bwMode="auto">
          <a:xfrm>
            <a:off x="60198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0" name="Line 46"/>
          <p:cNvSpPr>
            <a:spLocks noChangeShapeType="1"/>
          </p:cNvSpPr>
          <p:nvPr/>
        </p:nvSpPr>
        <p:spPr bwMode="auto">
          <a:xfrm>
            <a:off x="6172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1" name="Line 47"/>
          <p:cNvSpPr>
            <a:spLocks noChangeShapeType="1"/>
          </p:cNvSpPr>
          <p:nvPr/>
        </p:nvSpPr>
        <p:spPr bwMode="auto">
          <a:xfrm>
            <a:off x="6019800" y="3810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2" name="Line 48"/>
          <p:cNvSpPr>
            <a:spLocks noChangeShapeType="1"/>
          </p:cNvSpPr>
          <p:nvPr/>
        </p:nvSpPr>
        <p:spPr bwMode="auto">
          <a:xfrm>
            <a:off x="6172200" y="3810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3" name="Line 49"/>
          <p:cNvSpPr>
            <a:spLocks noChangeShapeType="1"/>
          </p:cNvSpPr>
          <p:nvPr/>
        </p:nvSpPr>
        <p:spPr bwMode="auto">
          <a:xfrm>
            <a:off x="7772400" y="3429000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4" name="Line 50"/>
          <p:cNvSpPr>
            <a:spLocks noChangeShapeType="1"/>
          </p:cNvSpPr>
          <p:nvPr/>
        </p:nvSpPr>
        <p:spPr bwMode="auto">
          <a:xfrm>
            <a:off x="7924800" y="3429000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5" name="Line 51"/>
          <p:cNvSpPr>
            <a:spLocks noChangeShapeType="1"/>
          </p:cNvSpPr>
          <p:nvPr/>
        </p:nvSpPr>
        <p:spPr bwMode="auto">
          <a:xfrm>
            <a:off x="7772400" y="3048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6" name="Line 52"/>
          <p:cNvSpPr>
            <a:spLocks noChangeShapeType="1"/>
          </p:cNvSpPr>
          <p:nvPr/>
        </p:nvSpPr>
        <p:spPr bwMode="auto">
          <a:xfrm>
            <a:off x="7924800" y="3048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7" name="AutoShape 53"/>
          <p:cNvSpPr>
            <a:spLocks noChangeArrowheads="1"/>
          </p:cNvSpPr>
          <p:nvPr/>
        </p:nvSpPr>
        <p:spPr bwMode="auto">
          <a:xfrm>
            <a:off x="7467600" y="2667000"/>
            <a:ext cx="762000" cy="1676400"/>
          </a:xfrm>
          <a:prstGeom prst="downArrow">
            <a:avLst>
              <a:gd name="adj1" fmla="val 50000"/>
              <a:gd name="adj2" fmla="val 5500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998" name="Line 54"/>
          <p:cNvSpPr>
            <a:spLocks noChangeShapeType="1"/>
          </p:cNvSpPr>
          <p:nvPr/>
        </p:nvSpPr>
        <p:spPr bwMode="auto">
          <a:xfrm>
            <a:off x="6934200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9" name="Line 55"/>
          <p:cNvSpPr>
            <a:spLocks noChangeShapeType="1"/>
          </p:cNvSpPr>
          <p:nvPr/>
        </p:nvSpPr>
        <p:spPr bwMode="auto">
          <a:xfrm>
            <a:off x="7086600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0" name="Text Box 56"/>
          <p:cNvSpPr txBox="1">
            <a:spLocks noChangeArrowheads="1"/>
          </p:cNvSpPr>
          <p:nvPr/>
        </p:nvSpPr>
        <p:spPr bwMode="auto">
          <a:xfrm>
            <a:off x="685800" y="1295400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High Performance Sockets</a:t>
            </a:r>
          </a:p>
        </p:txBody>
      </p:sp>
      <p:sp>
        <p:nvSpPr>
          <p:cNvPr id="83001" name="Text Box 57"/>
          <p:cNvSpPr txBox="1">
            <a:spLocks noChangeArrowheads="1"/>
          </p:cNvSpPr>
          <p:nvPr/>
        </p:nvSpPr>
        <p:spPr bwMode="auto">
          <a:xfrm>
            <a:off x="5105400" y="1524000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TCP Stack Override</a:t>
            </a:r>
          </a:p>
        </p:txBody>
      </p:sp>
      <p:sp>
        <p:nvSpPr>
          <p:cNvPr id="83002" name="Text Box 58"/>
          <p:cNvSpPr txBox="1">
            <a:spLocks noChangeArrowheads="1"/>
          </p:cNvSpPr>
          <p:nvPr/>
        </p:nvSpPr>
        <p:spPr bwMode="auto">
          <a:xfrm>
            <a:off x="838200" y="5638800"/>
            <a:ext cx="3581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No changes required to the core kernel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Some of the sockets functionality duplicated</a:t>
            </a:r>
          </a:p>
        </p:txBody>
      </p:sp>
      <p:sp>
        <p:nvSpPr>
          <p:cNvPr id="83003" name="Text Box 59"/>
          <p:cNvSpPr txBox="1">
            <a:spLocks noChangeArrowheads="1"/>
          </p:cNvSpPr>
          <p:nvPr/>
        </p:nvSpPr>
        <p:spPr bwMode="auto">
          <a:xfrm>
            <a:off x="5334000" y="5486400"/>
            <a:ext cx="3581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Kernel needs to be patched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Some of the TCP functionality duplicated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200"/>
              <a:t> No duplication in the sockets functionality</a:t>
            </a:r>
          </a:p>
        </p:txBody>
      </p:sp>
      <p:sp>
        <p:nvSpPr>
          <p:cNvPr id="83004" name="Text Box 60"/>
          <p:cNvSpPr txBox="1">
            <a:spLocks noChangeArrowheads="1"/>
          </p:cNvSpPr>
          <p:nvPr/>
        </p:nvSpPr>
        <p:spPr bwMode="auto">
          <a:xfrm>
            <a:off x="2362200" y="3200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ControlPath</a:t>
            </a:r>
          </a:p>
        </p:txBody>
      </p:sp>
      <p:sp>
        <p:nvSpPr>
          <p:cNvPr id="83005" name="Text Box 61"/>
          <p:cNvSpPr txBox="1">
            <a:spLocks noChangeArrowheads="1"/>
          </p:cNvSpPr>
          <p:nvPr/>
        </p:nvSpPr>
        <p:spPr bwMode="auto">
          <a:xfrm>
            <a:off x="2971800" y="3200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99" name="Text Box 55"/>
          <p:cNvSpPr txBox="1">
            <a:spLocks noChangeArrowheads="1"/>
          </p:cNvSpPr>
          <p:nvPr/>
        </p:nvSpPr>
        <p:spPr bwMode="auto">
          <a:xfrm>
            <a:off x="5029200" y="1371600"/>
            <a:ext cx="38100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200000"/>
              </a:lnSpc>
              <a:buFontTx/>
              <a:buAutoNum type="arabicPeriod"/>
            </a:pPr>
            <a:r>
              <a:rPr lang="en-US" sz="1400" b="1"/>
              <a:t>Compatibility:</a:t>
            </a:r>
            <a:r>
              <a:rPr lang="en-US" sz="1400"/>
              <a:t> Network-level compatibility with existing TCP/IP/Ethernet; Application-level compatibility with the sockets interface</a:t>
            </a:r>
          </a:p>
          <a:p>
            <a:pPr>
              <a:lnSpc>
                <a:spcPct val="200000"/>
              </a:lnSpc>
              <a:buFontTx/>
              <a:buAutoNum type="arabicPeriod"/>
            </a:pPr>
            <a:r>
              <a:rPr lang="en-US" sz="1400" b="1"/>
              <a:t>Performance:</a:t>
            </a:r>
            <a:r>
              <a:rPr lang="en-US" sz="1400"/>
              <a:t> Application performance no longer restricted by the performance of traditional host-based TCP/IP stack</a:t>
            </a:r>
          </a:p>
          <a:p>
            <a:pPr>
              <a:lnSpc>
                <a:spcPct val="200000"/>
              </a:lnSpc>
              <a:buFontTx/>
              <a:buAutoNum type="arabicPeriod"/>
            </a:pPr>
            <a:r>
              <a:rPr lang="en-US" sz="1400" b="1"/>
              <a:t>Feature-rich interface:</a:t>
            </a:r>
            <a:r>
              <a:rPr lang="en-US" sz="1400"/>
              <a:t> Application interface restricted to the sockets interface !</a:t>
            </a:r>
            <a:endParaRPr lang="en-US" sz="1400" i="1">
              <a:solidFill>
                <a:srgbClr val="FF6600"/>
              </a:solidFill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/>
              <a:t>What does the TOE (NOT) provide?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1524000" y="4953000"/>
            <a:ext cx="30480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1524000" y="2286000"/>
            <a:ext cx="2971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09600" y="5029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/>
              <a:t>Hardware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57200" y="3505200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Kernel  or Hardware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85800" y="17526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/>
              <a:t>User</a:t>
            </a:r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1676400" y="16764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Application or Library</a:t>
            </a:r>
          </a:p>
        </p:txBody>
      </p:sp>
      <p:sp>
        <p:nvSpPr>
          <p:cNvPr id="57354" name="AutoShape 10"/>
          <p:cNvSpPr>
            <a:spLocks noChangeArrowheads="1"/>
          </p:cNvSpPr>
          <p:nvPr/>
        </p:nvSpPr>
        <p:spPr bwMode="auto">
          <a:xfrm>
            <a:off x="1676400" y="2438400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Traditional</a:t>
            </a:r>
          </a:p>
          <a:p>
            <a:r>
              <a:rPr lang="en-US" sz="1400"/>
              <a:t>Sockets Interface</a:t>
            </a:r>
          </a:p>
        </p:txBody>
      </p:sp>
      <p:sp>
        <p:nvSpPr>
          <p:cNvPr id="57355" name="AutoShape 11"/>
          <p:cNvSpPr>
            <a:spLocks noChangeArrowheads="1"/>
          </p:cNvSpPr>
          <p:nvPr/>
        </p:nvSpPr>
        <p:spPr bwMode="auto">
          <a:xfrm>
            <a:off x="1676400" y="3276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Transport Layer (TCP)</a:t>
            </a:r>
          </a:p>
        </p:txBody>
      </p:sp>
      <p:sp>
        <p:nvSpPr>
          <p:cNvPr id="57356" name="AutoShape 12"/>
          <p:cNvSpPr>
            <a:spLocks noChangeArrowheads="1"/>
          </p:cNvSpPr>
          <p:nvPr/>
        </p:nvSpPr>
        <p:spPr bwMode="auto">
          <a:xfrm>
            <a:off x="1676400" y="38100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Network Layer (IP)</a:t>
            </a:r>
          </a:p>
        </p:txBody>
      </p:sp>
      <p:sp>
        <p:nvSpPr>
          <p:cNvPr id="57357" name="AutoShape 13"/>
          <p:cNvSpPr>
            <a:spLocks noChangeArrowheads="1"/>
          </p:cNvSpPr>
          <p:nvPr/>
        </p:nvSpPr>
        <p:spPr bwMode="auto">
          <a:xfrm>
            <a:off x="1676400" y="43434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Device Driver</a:t>
            </a:r>
          </a:p>
        </p:txBody>
      </p:sp>
      <p:sp>
        <p:nvSpPr>
          <p:cNvPr id="57358" name="AutoShape 14"/>
          <p:cNvSpPr>
            <a:spLocks noChangeArrowheads="1"/>
          </p:cNvSpPr>
          <p:nvPr/>
        </p:nvSpPr>
        <p:spPr bwMode="auto">
          <a:xfrm>
            <a:off x="1676400" y="51054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Network Adapter (e.g., 10GigE)</a:t>
            </a: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2514600" y="2057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2667000" y="2057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>
            <a:off x="25146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>
            <a:off x="26670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>
            <a:off x="2514600" y="3657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>
            <a:off x="2667000" y="3657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2514600" y="4191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>
            <a:off x="2667000" y="4191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2514600" y="472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>
            <a:off x="2667000" y="472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685800" y="2514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/>
              <a:t>Kernel</a:t>
            </a:r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1524000" y="3124200"/>
            <a:ext cx="2971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2" name="Text Box 58"/>
          <p:cNvSpPr txBox="1">
            <a:spLocks noChangeArrowheads="1"/>
          </p:cNvSpPr>
          <p:nvPr/>
        </p:nvSpPr>
        <p:spPr bwMode="auto">
          <a:xfrm>
            <a:off x="457200" y="5867400"/>
            <a:ext cx="8534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1200" b="1" i="1">
                <a:solidFill>
                  <a:srgbClr val="FF6600"/>
                </a:solidFill>
              </a:rPr>
              <a:t>[rait05]: Support iWARP compatibility and features for regular network adapters. P. Balaji, H. –W. Jin, K. Vaidyanathan and D. K. Panda. In the RAIT workshop; held in conjunction with Cluster Computing, Aug 26</a:t>
            </a:r>
            <a:r>
              <a:rPr lang="en-US" sz="1200" b="1" i="1" baseline="30000">
                <a:solidFill>
                  <a:srgbClr val="FF6600"/>
                </a:solidFill>
              </a:rPr>
              <a:t>th</a:t>
            </a:r>
            <a:r>
              <a:rPr lang="en-US" sz="1200" b="1" i="1">
                <a:solidFill>
                  <a:srgbClr val="FF6600"/>
                </a:solidFill>
              </a:rPr>
              <a:t>, 2005.</a:t>
            </a:r>
          </a:p>
        </p:txBody>
      </p:sp>
      <p:grpSp>
        <p:nvGrpSpPr>
          <p:cNvPr id="57405" name="Group 61"/>
          <p:cNvGrpSpPr>
            <a:grpSpLocks/>
          </p:cNvGrpSpPr>
          <p:nvPr/>
        </p:nvGrpSpPr>
        <p:grpSpPr bwMode="auto">
          <a:xfrm>
            <a:off x="5029200" y="1600200"/>
            <a:ext cx="381000" cy="228600"/>
            <a:chOff x="144" y="816"/>
            <a:chExt cx="240" cy="144"/>
          </a:xfrm>
        </p:grpSpPr>
        <p:sp>
          <p:nvSpPr>
            <p:cNvPr id="57403" name="Line 59"/>
            <p:cNvSpPr>
              <a:spLocks noChangeShapeType="1"/>
            </p:cNvSpPr>
            <p:nvPr/>
          </p:nvSpPr>
          <p:spPr bwMode="auto">
            <a:xfrm>
              <a:off x="144" y="912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4" name="Line 60"/>
            <p:cNvSpPr>
              <a:spLocks noChangeShapeType="1"/>
            </p:cNvSpPr>
            <p:nvPr/>
          </p:nvSpPr>
          <p:spPr bwMode="auto">
            <a:xfrm flipV="1">
              <a:off x="192" y="816"/>
              <a:ext cx="192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410" name="Group 66"/>
          <p:cNvGrpSpPr>
            <a:grpSpLocks/>
          </p:cNvGrpSpPr>
          <p:nvPr/>
        </p:nvGrpSpPr>
        <p:grpSpPr bwMode="auto">
          <a:xfrm>
            <a:off x="5029200" y="4572000"/>
            <a:ext cx="304800" cy="228600"/>
            <a:chOff x="3024" y="1296"/>
            <a:chExt cx="192" cy="144"/>
          </a:xfrm>
        </p:grpSpPr>
        <p:sp>
          <p:nvSpPr>
            <p:cNvPr id="57408" name="Line 64"/>
            <p:cNvSpPr>
              <a:spLocks noChangeShapeType="1"/>
            </p:cNvSpPr>
            <p:nvPr/>
          </p:nvSpPr>
          <p:spPr bwMode="auto">
            <a:xfrm flipV="1">
              <a:off x="3024" y="1296"/>
              <a:ext cx="192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9" name="Line 65"/>
            <p:cNvSpPr>
              <a:spLocks noChangeShapeType="1"/>
            </p:cNvSpPr>
            <p:nvPr/>
          </p:nvSpPr>
          <p:spPr bwMode="auto">
            <a:xfrm flipH="1" flipV="1">
              <a:off x="3024" y="1296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12" name="AutoShape 68"/>
          <p:cNvSpPr>
            <a:spLocks noChangeArrowheads="1"/>
          </p:cNvSpPr>
          <p:nvPr/>
        </p:nvSpPr>
        <p:spPr bwMode="auto">
          <a:xfrm>
            <a:off x="4876800" y="3200400"/>
            <a:ext cx="4572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6324600" y="5334000"/>
            <a:ext cx="762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1200" b="1" i="1">
                <a:solidFill>
                  <a:srgbClr val="FF6600"/>
                </a:solidFill>
              </a:rPr>
              <a:t>[rait05]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2" grpId="0"/>
      <p:bldP spid="57412" grpId="0" animBg="1"/>
      <p:bldP spid="574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Presentation Overview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2000">
                <a:solidFill>
                  <a:srgbClr val="C0C0C0"/>
                </a:solidFill>
              </a:rPr>
              <a:t>Introduction and Motivation</a:t>
            </a:r>
          </a:p>
          <a:p>
            <a:pPr>
              <a:lnSpc>
                <a:spcPct val="300000"/>
              </a:lnSpc>
            </a:pPr>
            <a:r>
              <a:rPr lang="en-US" sz="2000">
                <a:solidFill>
                  <a:srgbClr val="C0C0C0"/>
                </a:solidFill>
              </a:rPr>
              <a:t>TCP Offload Engines Overview</a:t>
            </a:r>
          </a:p>
          <a:p>
            <a:pPr>
              <a:lnSpc>
                <a:spcPct val="300000"/>
              </a:lnSpc>
            </a:pPr>
            <a:r>
              <a:rPr lang="en-US" sz="2000"/>
              <a:t>Experimental Evaluation</a:t>
            </a:r>
          </a:p>
          <a:p>
            <a:pPr>
              <a:lnSpc>
                <a:spcPct val="300000"/>
              </a:lnSpc>
            </a:pPr>
            <a:r>
              <a:rPr lang="en-US" sz="2000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Experimental Test-bed and the Experiments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/>
              <a:t>Two test-beds used for the evaluation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Two 2.2GHz Opteron machines with 1GB of 400MHz DDR SDRAM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Nodes connected back-to-back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Four 2.0GHz quad-Opteron machines with 4GB of 333MHz DDR SDRAM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Nodes connected with a Fujitsu XG1200 switch (450ns flow-through latency)</a:t>
            </a:r>
          </a:p>
          <a:p>
            <a:pPr>
              <a:lnSpc>
                <a:spcPct val="150000"/>
              </a:lnSpc>
            </a:pPr>
            <a:r>
              <a:rPr lang="en-US" sz="2000"/>
              <a:t>Evaluations in three categories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Sockets-level evaluation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Single-connection Micro-benchmarks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Multi-connection Micro-benchmarks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MPI-level Micro-benchmark evaluation</a:t>
            </a:r>
          </a:p>
          <a:p>
            <a:pPr lvl="1">
              <a:lnSpc>
                <a:spcPct val="150000"/>
              </a:lnSpc>
            </a:pPr>
            <a:r>
              <a:rPr lang="en-US" sz="1700"/>
              <a:t>Application-level evaluation with the Apache Web-server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bc_osu">
  <a:themeElements>
    <a:clrScheme name="1_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reconf_slides</Template>
  <TotalTime>883</TotalTime>
  <Words>1059</Words>
  <Application>Microsoft Office PowerPoint</Application>
  <PresentationFormat>On-screen Show (4:3)</PresentationFormat>
  <Paragraphs>205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굴림</vt:lpstr>
      <vt:lpstr>Wingdings</vt:lpstr>
      <vt:lpstr>1_nbc_osu</vt:lpstr>
      <vt:lpstr>Microsoft Graph Chart</vt:lpstr>
      <vt:lpstr>Performance Characterization of a 10-Gigabit Ethernet TOE</vt:lpstr>
      <vt:lpstr>Ethernet Overview</vt:lpstr>
      <vt:lpstr>10GigE: Technology Trends</vt:lpstr>
      <vt:lpstr>Presentation Overview</vt:lpstr>
      <vt:lpstr>What is a TCP Offload Engine (TOE)?</vt:lpstr>
      <vt:lpstr>Interfacing with the TOE</vt:lpstr>
      <vt:lpstr>What does the TOE (NOT) provide?</vt:lpstr>
      <vt:lpstr>Presentation Overview</vt:lpstr>
      <vt:lpstr>Experimental Test-bed and the Experiments</vt:lpstr>
      <vt:lpstr>Latency and Bandwidth Evaluation (MTU 9000)</vt:lpstr>
      <vt:lpstr>Latency and Bandwidth Evaluation (MTU 1500)</vt:lpstr>
      <vt:lpstr>Multi-Stream Bandwidth</vt:lpstr>
      <vt:lpstr>Hot Spot Latency Test (1 byte)</vt:lpstr>
      <vt:lpstr>Fan-in and Fan-out Throughput Tests</vt:lpstr>
      <vt:lpstr>MPI-level Comparison</vt:lpstr>
      <vt:lpstr>Application-level Evaluation: Apache Web-Server</vt:lpstr>
      <vt:lpstr>Apache Web-server Evaluation</vt:lpstr>
      <vt:lpstr>Presentation Overview</vt:lpstr>
      <vt:lpstr>Conclusions</vt:lpstr>
      <vt:lpstr>Continuing and Future Work</vt:lpstr>
      <vt:lpstr>Web Pointers</vt:lpstr>
    </vt:vector>
  </TitlesOfParts>
  <Company>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Characterization of 10-Gigabit Ethernet: From Head to TOE</dc:title>
  <dc:creator>Pavan Balaji</dc:creator>
  <cp:lastModifiedBy>Pavan Balaji</cp:lastModifiedBy>
  <cp:revision>565</cp:revision>
  <dcterms:created xsi:type="dcterms:W3CDTF">2005-06-22T23:45:15Z</dcterms:created>
  <dcterms:modified xsi:type="dcterms:W3CDTF">2011-01-10T09:42:58Z</dcterms:modified>
</cp:coreProperties>
</file>