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0" r:id="rId4"/>
    <p:sldId id="261" r:id="rId5"/>
    <p:sldId id="288" r:id="rId6"/>
    <p:sldId id="291" r:id="rId7"/>
    <p:sldId id="262" r:id="rId8"/>
    <p:sldId id="289" r:id="rId9"/>
    <p:sldId id="263" r:id="rId10"/>
    <p:sldId id="290" r:id="rId11"/>
    <p:sldId id="292" r:id="rId12"/>
    <p:sldId id="279" r:id="rId13"/>
    <p:sldId id="265" r:id="rId14"/>
    <p:sldId id="280" r:id="rId15"/>
    <p:sldId id="266" r:id="rId16"/>
    <p:sldId id="281" r:id="rId17"/>
    <p:sldId id="267" r:id="rId18"/>
    <p:sldId id="282" r:id="rId19"/>
    <p:sldId id="268" r:id="rId20"/>
    <p:sldId id="295" r:id="rId21"/>
    <p:sldId id="293" r:id="rId22"/>
    <p:sldId id="271" r:id="rId23"/>
    <p:sldId id="272" r:id="rId24"/>
    <p:sldId id="257" r:id="rId25"/>
    <p:sldId id="25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FF33"/>
    <a:srgbClr val="FF99CC"/>
    <a:srgbClr val="FF3300"/>
    <a:srgbClr val="3333C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2" autoAdjust="0"/>
    <p:restoredTop sz="94718" autoAdjust="0"/>
  </p:normalViewPr>
  <p:slideViewPr>
    <p:cSldViewPr>
      <p:cViewPr varScale="1">
        <p:scale>
          <a:sx n="108" d="100"/>
          <a:sy n="108" d="100"/>
        </p:scale>
        <p:origin x="-1062" y="-90"/>
      </p:cViewPr>
      <p:guideLst>
        <p:guide orient="horz" pos="216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BCC73A08-D555-49AE-8A72-CCAD0989C7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1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8D3E6A7-1AB8-4326-A411-039F57E855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4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C7607-4088-42A5-822F-5840C734941E}" type="slidenum">
              <a:rPr lang="en-US"/>
              <a:pPr/>
              <a:t>1</a:t>
            </a:fld>
            <a:endParaRPr lang="en-US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6A2C0-414C-4587-B99E-04240644DFE0}" type="slidenum">
              <a:rPr lang="en-US"/>
              <a:pPr/>
              <a:t>10</a:t>
            </a:fld>
            <a:endParaRPr lang="en-US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B48D6-0B08-41D1-8B0A-89085571F05A}" type="slidenum">
              <a:rPr lang="en-US"/>
              <a:pPr/>
              <a:t>11</a:t>
            </a:fld>
            <a:endParaRPr lang="en-US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90E2C-F80B-4B4A-B4EE-7561658CEFAE}" type="slidenum">
              <a:rPr lang="en-US"/>
              <a:pPr/>
              <a:t>12</a:t>
            </a:fld>
            <a:endParaRPr lang="en-US"/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C9F0B-05D2-4ACD-A753-F37AF9119E17}" type="slidenum">
              <a:rPr lang="en-US"/>
              <a:pPr/>
              <a:t>13</a:t>
            </a:fld>
            <a:endParaRPr lang="en-US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BE9A9-3066-4778-BD38-5C1295677590}" type="slidenum">
              <a:rPr lang="en-US"/>
              <a:pPr/>
              <a:t>14</a:t>
            </a:fld>
            <a:endParaRPr lang="en-US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927EB-B936-41AD-9DAB-96AD2D3CB3A7}" type="slidenum">
              <a:rPr lang="en-US"/>
              <a:pPr/>
              <a:t>15</a:t>
            </a:fld>
            <a:endParaRPr 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C7B4B-2F00-430E-A870-84A9A923334B}" type="slidenum">
              <a:rPr lang="en-US"/>
              <a:pPr/>
              <a:t>16</a:t>
            </a:fld>
            <a:endParaRPr lang="en-US"/>
          </a:p>
        </p:txBody>
      </p:sp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720D4-0681-43B1-B919-E82860F29299}" type="slidenum">
              <a:rPr lang="en-US"/>
              <a:pPr/>
              <a:t>17</a:t>
            </a:fld>
            <a:endParaRPr lang="en-US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AD1EE-8682-405C-AFC5-17513003A98D}" type="slidenum">
              <a:rPr lang="en-US"/>
              <a:pPr/>
              <a:t>18</a:t>
            </a:fld>
            <a:endParaRPr lang="en-US"/>
          </a:p>
        </p:txBody>
      </p:sp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3699D-F9AF-4F8D-883E-ECEE3A7EC056}" type="slidenum">
              <a:rPr lang="en-US"/>
              <a:pPr/>
              <a:t>19</a:t>
            </a:fld>
            <a:endParaRPr lang="en-US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CC5B1-EB75-4875-9CFF-94B4D38037BD}" type="slidenum">
              <a:rPr lang="en-US"/>
              <a:pPr/>
              <a:t>2</a:t>
            </a:fld>
            <a:endParaRPr lang="en-US"/>
          </a:p>
        </p:txBody>
      </p:sp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DDE6F-08C6-4DB8-8C11-5EAC8A38079A}" type="slidenum">
              <a:rPr lang="en-US"/>
              <a:pPr/>
              <a:t>20</a:t>
            </a:fld>
            <a:endParaRPr lang="en-US"/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57734-16B0-4317-8E82-7774426C5466}" type="slidenum">
              <a:rPr lang="en-US"/>
              <a:pPr/>
              <a:t>21</a:t>
            </a:fld>
            <a:endParaRPr lang="en-US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A78F1-D79E-4FF2-A96F-D35C0A6CB50D}" type="slidenum">
              <a:rPr lang="en-US"/>
              <a:pPr/>
              <a:t>22</a:t>
            </a:fld>
            <a:endParaRPr lang="en-US"/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E2131-49B5-44AA-923C-B3F0DE921A5E}" type="slidenum">
              <a:rPr lang="en-US"/>
              <a:pPr/>
              <a:t>23</a:t>
            </a:fld>
            <a:endParaRPr lang="en-US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80DB9-5BBF-46BA-B491-E7E25FD2D3D0}" type="slidenum">
              <a:rPr lang="en-US"/>
              <a:pPr/>
              <a:t>24</a:t>
            </a:fld>
            <a:endParaRPr lang="en-US"/>
          </a:p>
        </p:txBody>
      </p:sp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FFCE6F-5CA5-4C71-80E2-A8D71F20B616}" type="slidenum">
              <a:rPr lang="en-US"/>
              <a:pPr/>
              <a:t>25</a:t>
            </a:fld>
            <a:endParaRPr lang="en-US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23F45-91FC-461F-BDAD-5707E896A9CF}" type="slidenum">
              <a:rPr lang="en-US"/>
              <a:pPr/>
              <a:t>3</a:t>
            </a:fld>
            <a:endParaRPr lang="en-US"/>
          </a:p>
        </p:txBody>
      </p:sp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1226C-2EF9-4ACA-9164-A8DFE47058CF}" type="slidenum">
              <a:rPr lang="en-US"/>
              <a:pPr/>
              <a:t>4</a:t>
            </a:fld>
            <a:endParaRPr lang="en-US"/>
          </a:p>
        </p:txBody>
      </p:sp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8398F-54B4-45F0-BA6A-D6B1091A68FA}" type="slidenum">
              <a:rPr lang="en-US"/>
              <a:pPr/>
              <a:t>5</a:t>
            </a:fld>
            <a:endParaRPr lang="en-US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FFF2A-1076-49A5-819D-EFBA2269AAC4}" type="slidenum">
              <a:rPr lang="en-US"/>
              <a:pPr/>
              <a:t>6</a:t>
            </a:fld>
            <a:endParaRPr lang="en-US"/>
          </a:p>
        </p:txBody>
      </p:sp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9CC0C-8F70-4614-9E5C-79F29D76BFAE}" type="slidenum">
              <a:rPr lang="en-US"/>
              <a:pPr/>
              <a:t>7</a:t>
            </a:fld>
            <a:endParaRPr lang="en-US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0BEF1-528C-42C4-870F-1354E9285D4A}" type="slidenum">
              <a:rPr lang="en-US"/>
              <a:pPr/>
              <a:t>8</a:t>
            </a:fld>
            <a:endParaRPr lang="en-US"/>
          </a:p>
        </p:txBody>
      </p:sp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0ABFA-1BBB-4270-8857-1EE84E6BFDFA}" type="slidenum">
              <a:rPr lang="en-US"/>
              <a:pPr/>
              <a:t>9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638138-5446-4118-AC8B-150D70134B1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4" name="Picture 8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7391400" y="-30163"/>
            <a:ext cx="1295400" cy="487363"/>
            <a:chOff x="3875" y="1949"/>
            <a:chExt cx="960" cy="403"/>
          </a:xfrm>
        </p:grpSpPr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3875" y="1949"/>
              <a:ext cx="960" cy="4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3936" y="1997"/>
              <a:ext cx="858" cy="9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4109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3929" y="2107"/>
              <a:ext cx="858" cy="9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4110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3934" y="2217"/>
              <a:ext cx="858" cy="9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16" descr="Ohio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7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8"/>
          <a:stretch>
            <a:fillRect/>
          </a:stretch>
        </p:blipFill>
        <p:spPr bwMode="auto">
          <a:xfrm>
            <a:off x="0" y="36576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A829F-65FA-43B2-8738-1B57A4B9F7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163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A85E6-A622-43FC-B559-F87EFC693F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533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3CBD8-E760-4A55-8081-04B20B86E7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224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78669-93A1-47D8-A27D-7A698AD090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17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29E39-46A9-4206-99D2-1D86A7D947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25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9BF52-0D49-4DC2-AD66-8C70068EFD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981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44F60-481A-4CCA-928B-64AAE29B7B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2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B354D-FBBD-450C-9AB9-3FA4960DDA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56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95F19-8899-43E1-B08F-F018F88C970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341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26086-CBAE-487A-9BE9-F30198B272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960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fld id="{4A6A249E-005D-4499-9BB3-6DA96364B0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7391400" y="-30163"/>
            <a:ext cx="1295400" cy="487363"/>
            <a:chOff x="4656" y="-19"/>
            <a:chExt cx="816" cy="307"/>
          </a:xfrm>
        </p:grpSpPr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3083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308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86" name="Picture 14" descr="Ohio State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hyperlink" Target="http://www.foundrynet.com/index.html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475" y="685800"/>
            <a:ext cx="8915400" cy="1470025"/>
          </a:xfrm>
        </p:spPr>
        <p:txBody>
          <a:bodyPr/>
          <a:lstStyle/>
          <a:p>
            <a:r>
              <a:rPr lang="en-US" altLang="ko-KR" sz="3600">
                <a:ea typeface="굴림" pitchFamily="50" charset="-127"/>
              </a:rPr>
              <a:t>Performance Evaluation of RDMA over IP:</a:t>
            </a:r>
            <a:br>
              <a:rPr lang="en-US" altLang="ko-KR" sz="3600">
                <a:ea typeface="굴림" pitchFamily="50" charset="-127"/>
              </a:rPr>
            </a:br>
            <a:r>
              <a:rPr lang="en-US" altLang="ko-KR" sz="2800">
                <a:ea typeface="굴림" pitchFamily="50" charset="-127"/>
              </a:rPr>
              <a:t>A Case Study with the Ammasso Gigabit Ethernet NIC</a:t>
            </a:r>
            <a:endParaRPr lang="en-US" altLang="ko-KR" sz="3600">
              <a:ea typeface="굴림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4813" y="3048000"/>
            <a:ext cx="8382000" cy="3352800"/>
          </a:xfrm>
        </p:spPr>
        <p:txBody>
          <a:bodyPr/>
          <a:lstStyle/>
          <a:p>
            <a:r>
              <a:rPr lang="en-US" altLang="ko-KR" sz="2600">
                <a:ea typeface="굴림" pitchFamily="50" charset="-127"/>
              </a:rPr>
              <a:t>H.-W. Jin,   S. Narravula,   G. Brown, </a:t>
            </a:r>
          </a:p>
          <a:p>
            <a:r>
              <a:rPr lang="en-US" altLang="ko-KR" sz="2600">
                <a:ea typeface="굴림" pitchFamily="50" charset="-127"/>
              </a:rPr>
              <a:t>K. Vaidyanathan,   P. Balaji,  and  D.K. Panda</a:t>
            </a:r>
          </a:p>
          <a:p>
            <a:endParaRPr lang="en-US" altLang="ko-KR" sz="1600">
              <a:ea typeface="굴림" pitchFamily="50" charset="-127"/>
            </a:endParaRPr>
          </a:p>
          <a:p>
            <a:r>
              <a:rPr lang="en-US" altLang="ko-KR" sz="2000">
                <a:ea typeface="굴림" pitchFamily="50" charset="-127"/>
              </a:rPr>
              <a:t>Network-Based Computing Laboratory</a:t>
            </a:r>
          </a:p>
          <a:p>
            <a:r>
              <a:rPr lang="en-US" altLang="ko-KR" sz="2000">
                <a:ea typeface="굴림" pitchFamily="50" charset="-127"/>
              </a:rPr>
              <a:t>Department of Computer Science and Engineering</a:t>
            </a:r>
          </a:p>
          <a:p>
            <a:r>
              <a:rPr lang="en-US" altLang="ko-KR" sz="2000">
                <a:ea typeface="굴림" pitchFamily="50" charset="-127"/>
              </a:rPr>
              <a:t>The Ohio State University</a:t>
            </a:r>
          </a:p>
          <a:p>
            <a:endParaRPr lang="en-US" altLang="ko-KR" sz="1600">
              <a:ea typeface="굴림" pitchFamily="50" charset="-127"/>
            </a:endParaRPr>
          </a:p>
          <a:p>
            <a:r>
              <a:rPr lang="en-US" altLang="ko-KR" sz="2000">
                <a:ea typeface="굴림" pitchFamily="50" charset="-127"/>
              </a:rPr>
              <a:t>{ jinhy, narravul, browngre, vaidyana, balaji, panda}@cse.ohio-state.edu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 wrap="none" lIns="0" rIns="0"/>
          <a:lstStyle/>
          <a:p>
            <a:r>
              <a:rPr lang="en-US" sz="3500"/>
              <a:t>Kernel Patch for CCIL WAN Communication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/>
              <a:t>Ammasso Setup</a:t>
            </a:r>
          </a:p>
          <a:p>
            <a:pPr lvl="1"/>
            <a:r>
              <a:rPr lang="en-US" sz="2400"/>
              <a:t>Ammasso 1100</a:t>
            </a:r>
          </a:p>
          <a:p>
            <a:pPr lvl="1"/>
            <a:r>
              <a:rPr lang="en-US" sz="2400"/>
              <a:t>Ammasso software version amso1100-1.2-ga2</a:t>
            </a:r>
          </a:p>
          <a:p>
            <a:pPr lvl="1"/>
            <a:endParaRPr lang="en-US" sz="2400"/>
          </a:p>
          <a:p>
            <a:r>
              <a:rPr lang="en-US" sz="2800"/>
              <a:t>Packet Drops for CCIL WAN Communication</a:t>
            </a:r>
          </a:p>
          <a:p>
            <a:pPr lvl="1"/>
            <a:r>
              <a:rPr lang="en-US" sz="2400"/>
              <a:t>Timeout</a:t>
            </a:r>
          </a:p>
          <a:p>
            <a:pPr lvl="1"/>
            <a:r>
              <a:rPr lang="en-US" sz="2400"/>
              <a:t>Retransmission</a:t>
            </a:r>
          </a:p>
          <a:p>
            <a:pPr lvl="1"/>
            <a:endParaRPr lang="en-US" sz="2400"/>
          </a:p>
          <a:p>
            <a:r>
              <a:rPr lang="en-US" sz="2800"/>
              <a:t>Kernel Patch on 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Contents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ko-KR" sz="2800">
                <a:solidFill>
                  <a:srgbClr val="969696"/>
                </a:solidFill>
                <a:ea typeface="굴림" pitchFamily="50" charset="-127"/>
              </a:rPr>
              <a:t>Introduction</a:t>
            </a:r>
          </a:p>
          <a:p>
            <a:r>
              <a:rPr lang="en-US" altLang="ko-KR" sz="2800">
                <a:solidFill>
                  <a:srgbClr val="969696"/>
                </a:solidFill>
                <a:ea typeface="굴림" pitchFamily="50" charset="-127"/>
              </a:rPr>
              <a:t>WAN Emulator for Cluster-of-Clusters</a:t>
            </a:r>
          </a:p>
          <a:p>
            <a:r>
              <a:rPr lang="en-US" altLang="ko-KR" sz="2800">
                <a:ea typeface="굴림" pitchFamily="50" charset="-127"/>
              </a:rPr>
              <a:t>Performance Evaluation of RDMA over IP</a:t>
            </a:r>
          </a:p>
          <a:p>
            <a:pPr lvl="1"/>
            <a:r>
              <a:rPr lang="en-US" altLang="ko-KR" sz="2400">
                <a:ea typeface="굴림" pitchFamily="50" charset="-127"/>
              </a:rPr>
              <a:t>Basic communication latency</a:t>
            </a:r>
          </a:p>
          <a:p>
            <a:pPr lvl="1"/>
            <a:r>
              <a:rPr lang="en-US" altLang="ko-KR" sz="2400">
                <a:ea typeface="굴림" pitchFamily="50" charset="-127"/>
              </a:rPr>
              <a:t>Computation and communication overlap</a:t>
            </a:r>
          </a:p>
          <a:p>
            <a:pPr lvl="1"/>
            <a:r>
              <a:rPr lang="en-US" altLang="ko-KR" sz="2400">
                <a:ea typeface="굴림" pitchFamily="50" charset="-127"/>
              </a:rPr>
              <a:t>Communication progress</a:t>
            </a:r>
          </a:p>
          <a:p>
            <a:pPr lvl="1"/>
            <a:r>
              <a:rPr lang="en-US" altLang="ko-KR" sz="2400">
                <a:ea typeface="굴림" pitchFamily="50" charset="-127"/>
              </a:rPr>
              <a:t>CPU resource requirements</a:t>
            </a:r>
          </a:p>
          <a:p>
            <a:pPr lvl="1"/>
            <a:r>
              <a:rPr lang="en-US" altLang="ko-KR" sz="2400">
                <a:ea typeface="굴림" pitchFamily="50" charset="-127"/>
              </a:rPr>
              <a:t>Unification of communication interface</a:t>
            </a:r>
          </a:p>
          <a:p>
            <a:pPr lvl="1"/>
            <a:r>
              <a:rPr lang="en-US" altLang="ko-KR" sz="2400">
                <a:ea typeface="굴림" pitchFamily="50" charset="-127"/>
              </a:rPr>
              <a:t>Bandwidth (throughput)</a:t>
            </a:r>
          </a:p>
          <a:p>
            <a:r>
              <a:rPr lang="en-US" altLang="ko-KR" sz="2800">
                <a:solidFill>
                  <a:srgbClr val="969696"/>
                </a:solidFill>
                <a:ea typeface="굴림" pitchFamily="50" charset="-127"/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Basic Communication Latency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28600" y="1733550"/>
          <a:ext cx="40767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Chart" r:id="rId4" imgW="4076901" imgH="3448491" progId="MSGraph.Chart.5">
                  <p:embed followColorScheme="full"/>
                </p:oleObj>
              </mc:Choice>
              <mc:Fallback>
                <p:oleObj name="Chart" r:id="rId4" imgW="4076901" imgH="3448491" progId="MSGraph.Chart.5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33550"/>
                        <a:ext cx="4076700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687888" y="1728788"/>
          <a:ext cx="4071937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Chart" r:id="rId6" imgW="4076901" imgH="3343816" progId="MSGraph.Chart.5">
                  <p:embed followColorScheme="full"/>
                </p:oleObj>
              </mc:Choice>
              <mc:Fallback>
                <p:oleObj name="Chart" r:id="rId6" imgW="4076901" imgH="3343816" progId="MSGraph.Chart.5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1728788"/>
                        <a:ext cx="4071937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74675" y="5410200"/>
            <a:ext cx="6359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>
                <a:ea typeface="굴림" pitchFamily="50" charset="-127"/>
              </a:rPr>
              <a:t> No impact of zero-copy on the basic communication latency</a:t>
            </a:r>
          </a:p>
          <a:p>
            <a:pPr>
              <a:buFontTx/>
              <a:buChar char="•"/>
            </a:pPr>
            <a:r>
              <a:rPr lang="en-US" altLang="ko-KR">
                <a:ea typeface="굴림" pitchFamily="50" charset="-127"/>
              </a:rPr>
              <a:t> Basic communication is not an important metric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351713" y="1676400"/>
            <a:ext cx="14112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 b="1">
                <a:ea typeface="굴림" pitchFamily="50" charset="-127"/>
              </a:rPr>
              <a:t>1KB Message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0" name="Oval 32"/>
          <p:cNvSpPr>
            <a:spLocks noChangeArrowheads="1"/>
          </p:cNvSpPr>
          <p:nvPr/>
        </p:nvSpPr>
        <p:spPr bwMode="auto">
          <a:xfrm>
            <a:off x="5638800" y="1676400"/>
            <a:ext cx="2667000" cy="1066800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762000" y="1676400"/>
            <a:ext cx="2667000" cy="1066800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  <a:ln/>
        </p:spPr>
        <p:txBody>
          <a:bodyPr lIns="0" rIns="0"/>
          <a:lstStyle/>
          <a:p>
            <a:r>
              <a:rPr lang="en-US" altLang="ko-KR" sz="3700">
                <a:ea typeface="굴림" pitchFamily="50" charset="-127"/>
              </a:rPr>
              <a:t>Computation and Communication Overlap</a:t>
            </a:r>
          </a:p>
        </p:txBody>
      </p: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990600" y="1905000"/>
            <a:ext cx="7092950" cy="609600"/>
            <a:chOff x="624" y="1152"/>
            <a:chExt cx="4468" cy="384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566" y="1152"/>
              <a:ext cx="579" cy="38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Router</a:t>
              </a:r>
            </a:p>
          </p:txBody>
        </p:sp>
        <p:grpSp>
          <p:nvGrpSpPr>
            <p:cNvPr id="12296" name="Group 8"/>
            <p:cNvGrpSpPr>
              <a:grpSpLocks/>
            </p:cNvGrpSpPr>
            <p:nvPr/>
          </p:nvGrpSpPr>
          <p:grpSpPr bwMode="auto">
            <a:xfrm>
              <a:off x="3145" y="1190"/>
              <a:ext cx="1943" cy="308"/>
              <a:chOff x="3216" y="1008"/>
              <a:chExt cx="2256" cy="384"/>
            </a:xfrm>
          </p:grpSpPr>
          <p:sp>
            <p:nvSpPr>
              <p:cNvPr id="12297" name="Line 9"/>
              <p:cNvSpPr>
                <a:spLocks noChangeShapeType="1"/>
              </p:cNvSpPr>
              <p:nvPr/>
            </p:nvSpPr>
            <p:spPr bwMode="auto">
              <a:xfrm>
                <a:off x="3216" y="120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528" cy="3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Oval 11"/>
              <p:cNvSpPr>
                <a:spLocks noChangeArrowheads="1"/>
              </p:cNvSpPr>
              <p:nvPr/>
            </p:nvSpPr>
            <p:spPr bwMode="auto">
              <a:xfrm>
                <a:off x="5136" y="1008"/>
                <a:ext cx="336" cy="33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00" name="Group 12"/>
            <p:cNvGrpSpPr>
              <a:grpSpLocks/>
            </p:cNvGrpSpPr>
            <p:nvPr/>
          </p:nvGrpSpPr>
          <p:grpSpPr bwMode="auto">
            <a:xfrm flipH="1">
              <a:off x="624" y="1190"/>
              <a:ext cx="1942" cy="308"/>
              <a:chOff x="3216" y="1008"/>
              <a:chExt cx="2256" cy="384"/>
            </a:xfrm>
          </p:grpSpPr>
          <p:sp>
            <p:nvSpPr>
              <p:cNvPr id="12301" name="Line 13"/>
              <p:cNvSpPr>
                <a:spLocks noChangeShapeType="1"/>
              </p:cNvSpPr>
              <p:nvPr/>
            </p:nvSpPr>
            <p:spPr bwMode="auto">
              <a:xfrm>
                <a:off x="3216" y="120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2" name="Rectangle 14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528" cy="3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" name="Oval 15"/>
              <p:cNvSpPr>
                <a:spLocks noChangeArrowheads="1"/>
              </p:cNvSpPr>
              <p:nvPr/>
            </p:nvSpPr>
            <p:spPr bwMode="auto">
              <a:xfrm>
                <a:off x="5136" y="1008"/>
                <a:ext cx="336" cy="33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3772" y="1220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Switch</a:t>
              </a:r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1416" y="1226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Switch</a:t>
              </a:r>
            </a:p>
          </p:txBody>
        </p:sp>
        <p:sp>
          <p:nvSpPr>
            <p:cNvPr id="12306" name="Text Box 18"/>
            <p:cNvSpPr txBox="1">
              <a:spLocks noChangeArrowheads="1"/>
            </p:cNvSpPr>
            <p:nvPr/>
          </p:nvSpPr>
          <p:spPr bwMode="auto">
            <a:xfrm>
              <a:off x="647" y="120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n0</a:t>
              </a:r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4816" y="12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n1</a:t>
              </a:r>
            </a:p>
          </p:txBody>
        </p:sp>
      </p:grp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2133600" y="2895600"/>
            <a:ext cx="5791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1143000" y="3505200"/>
            <a:ext cx="2209800" cy="1371600"/>
            <a:chOff x="4272" y="2016"/>
            <a:chExt cx="1392" cy="864"/>
          </a:xfrm>
        </p:grpSpPr>
        <p:sp>
          <p:nvSpPr>
            <p:cNvPr id="12310" name="AutoShape 22"/>
            <p:cNvSpPr>
              <a:spLocks noChangeArrowheads="1"/>
            </p:cNvSpPr>
            <p:nvPr/>
          </p:nvSpPr>
          <p:spPr bwMode="auto">
            <a:xfrm>
              <a:off x="4272" y="2016"/>
              <a:ext cx="1392" cy="864"/>
            </a:xfrm>
            <a:prstGeom prst="irregularSeal1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4488" y="2256"/>
              <a:ext cx="9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ea typeface="굴림" pitchFamily="50" charset="-127"/>
                </a:rPr>
                <a:t>Computation</a:t>
              </a:r>
            </a:p>
            <a:p>
              <a:pPr algn="ctr"/>
              <a:r>
                <a:rPr lang="en-US" altLang="ko-KR">
                  <a:ea typeface="굴림" pitchFamily="50" charset="-127"/>
                </a:rPr>
                <a:t>(</a:t>
              </a:r>
              <a:r>
                <a:rPr lang="en-US" altLang="ko-KR" b="1">
                  <a:latin typeface="Courier New" pitchFamily="49" charset="0"/>
                  <a:ea typeface="굴림" pitchFamily="50" charset="-127"/>
                </a:rPr>
                <a:t>t1</a:t>
              </a:r>
              <a:r>
                <a:rPr lang="en-US" altLang="ko-KR">
                  <a:ea typeface="굴림" pitchFamily="50" charset="-127"/>
                </a:rPr>
                <a:t>)</a:t>
              </a:r>
            </a:p>
          </p:txBody>
        </p:sp>
      </p:grpSp>
      <p:sp>
        <p:nvSpPr>
          <p:cNvPr id="12312" name="Line 24"/>
          <p:cNvSpPr>
            <a:spLocks noChangeShapeType="1"/>
          </p:cNvSpPr>
          <p:nvPr/>
        </p:nvSpPr>
        <p:spPr bwMode="auto">
          <a:xfrm flipH="1">
            <a:off x="2133600" y="4267200"/>
            <a:ext cx="57912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AutoShape 25"/>
          <p:cNvSpPr>
            <a:spLocks/>
          </p:cNvSpPr>
          <p:nvPr/>
        </p:nvSpPr>
        <p:spPr bwMode="auto">
          <a:xfrm>
            <a:off x="838200" y="2819400"/>
            <a:ext cx="304800" cy="2895600"/>
          </a:xfrm>
          <a:prstGeom prst="leftBrace">
            <a:avLst>
              <a:gd name="adj1" fmla="val 7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22250" y="3810000"/>
            <a:ext cx="692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pitchFamily="50" charset="-127"/>
              </a:rPr>
              <a:t>Total</a:t>
            </a:r>
          </a:p>
          <a:p>
            <a:pPr algn="ctr"/>
            <a:r>
              <a:rPr lang="en-US" altLang="ko-KR">
                <a:ea typeface="굴림" pitchFamily="50" charset="-127"/>
              </a:rPr>
              <a:t>Time</a:t>
            </a:r>
          </a:p>
          <a:p>
            <a:pPr algn="ctr"/>
            <a:r>
              <a:rPr lang="en-US" altLang="ko-KR">
                <a:ea typeface="굴림" pitchFamily="50" charset="-127"/>
              </a:rPr>
              <a:t>(</a:t>
            </a:r>
            <a:r>
              <a:rPr lang="en-US" altLang="ko-KR" b="1">
                <a:latin typeface="Courier New" pitchFamily="49" charset="0"/>
                <a:ea typeface="굴림" pitchFamily="50" charset="-127"/>
              </a:rPr>
              <a:t>t2</a:t>
            </a:r>
            <a:r>
              <a:rPr lang="en-US" altLang="ko-KR">
                <a:ea typeface="굴림" pitchFamily="50" charset="-127"/>
              </a:rPr>
              <a:t>)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382963" y="57912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Overlap Ratio = </a:t>
            </a:r>
            <a:r>
              <a:rPr lang="en-US" altLang="ko-KR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t1</a:t>
            </a:r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/ </a:t>
            </a:r>
            <a:r>
              <a:rPr lang="en-US" altLang="ko-KR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t2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1143000" y="268128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Send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1123950" y="550068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Receive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lIns="0" rIns="0"/>
          <a:lstStyle/>
          <a:p>
            <a:r>
              <a:rPr lang="en-US" altLang="ko-KR" sz="3700">
                <a:ea typeface="굴림" pitchFamily="50" charset="-127"/>
              </a:rPr>
              <a:t>Computation and Communication Overlap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28600" y="1733550"/>
          <a:ext cx="40767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Chart" r:id="rId4" imgW="4076901" imgH="3448491" progId="MSGraph.Chart.5">
                  <p:embed followColorScheme="full"/>
                </p:oleObj>
              </mc:Choice>
              <mc:Fallback>
                <p:oleObj name="Chart" r:id="rId4" imgW="4076901" imgH="3448491" progId="MSGraph.Chart.5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33550"/>
                        <a:ext cx="4076700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687888" y="1728788"/>
          <a:ext cx="4071937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Chart" r:id="rId6" imgW="4076901" imgH="3343816" progId="MSGraph.Chart.5">
                  <p:embed followColorScheme="full"/>
                </p:oleObj>
              </mc:Choice>
              <mc:Fallback>
                <p:oleObj name="Chart" r:id="rId6" imgW="4076901" imgH="3343816" progId="MSGraph.Chart.5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1728788"/>
                        <a:ext cx="4071937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74675" y="5410200"/>
            <a:ext cx="728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>
                <a:ea typeface="굴림" pitchFamily="50" charset="-127"/>
              </a:rPr>
              <a:t> RDMA can achieve a better computation and communication overlap</a:t>
            </a:r>
          </a:p>
          <a:p>
            <a:pPr>
              <a:buFontTx/>
              <a:buChar char="•"/>
            </a:pPr>
            <a:r>
              <a:rPr lang="en-US" altLang="ko-KR">
                <a:ea typeface="굴림" pitchFamily="50" charset="-127"/>
              </a:rPr>
              <a:t> Its benefit reduces as the network delay increases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932113" y="1676400"/>
            <a:ext cx="14112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 b="1">
                <a:ea typeface="굴림" pitchFamily="50" charset="-127"/>
              </a:rPr>
              <a:t>1KB Message Size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243763" y="1676400"/>
            <a:ext cx="15192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 b="1">
                <a:ea typeface="굴림" pitchFamily="50" charset="-127"/>
              </a:rPr>
              <a:t>242ms Computation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410200" y="1524000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1098%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994650" y="405288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114%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5638800" y="1676400"/>
            <a:ext cx="2667000" cy="1066800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Oval 28"/>
          <p:cNvSpPr>
            <a:spLocks noChangeArrowheads="1"/>
          </p:cNvSpPr>
          <p:nvPr/>
        </p:nvSpPr>
        <p:spPr bwMode="auto">
          <a:xfrm>
            <a:off x="762000" y="1676400"/>
            <a:ext cx="2667000" cy="1066800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Communication Progress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990600" y="1905000"/>
            <a:ext cx="7092950" cy="609600"/>
            <a:chOff x="624" y="1152"/>
            <a:chExt cx="4468" cy="384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2566" y="1152"/>
              <a:ext cx="579" cy="38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Router</a:t>
              </a:r>
            </a:p>
          </p:txBody>
        </p:sp>
        <p:grpSp>
          <p:nvGrpSpPr>
            <p:cNvPr id="13318" name="Group 6"/>
            <p:cNvGrpSpPr>
              <a:grpSpLocks/>
            </p:cNvGrpSpPr>
            <p:nvPr/>
          </p:nvGrpSpPr>
          <p:grpSpPr bwMode="auto">
            <a:xfrm>
              <a:off x="3145" y="1190"/>
              <a:ext cx="1943" cy="308"/>
              <a:chOff x="3216" y="1008"/>
              <a:chExt cx="2256" cy="384"/>
            </a:xfrm>
          </p:grpSpPr>
          <p:sp>
            <p:nvSpPr>
              <p:cNvPr id="13319" name="Line 7"/>
              <p:cNvSpPr>
                <a:spLocks noChangeShapeType="1"/>
              </p:cNvSpPr>
              <p:nvPr/>
            </p:nvSpPr>
            <p:spPr bwMode="auto">
              <a:xfrm>
                <a:off x="3216" y="120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Rectangle 8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528" cy="3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1" name="Oval 9"/>
              <p:cNvSpPr>
                <a:spLocks noChangeArrowheads="1"/>
              </p:cNvSpPr>
              <p:nvPr/>
            </p:nvSpPr>
            <p:spPr bwMode="auto">
              <a:xfrm>
                <a:off x="5136" y="1008"/>
                <a:ext cx="336" cy="33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22" name="Group 10"/>
            <p:cNvGrpSpPr>
              <a:grpSpLocks/>
            </p:cNvGrpSpPr>
            <p:nvPr/>
          </p:nvGrpSpPr>
          <p:grpSpPr bwMode="auto">
            <a:xfrm flipH="1">
              <a:off x="624" y="1190"/>
              <a:ext cx="1942" cy="308"/>
              <a:chOff x="3216" y="1008"/>
              <a:chExt cx="2256" cy="384"/>
            </a:xfrm>
          </p:grpSpPr>
          <p:sp>
            <p:nvSpPr>
              <p:cNvPr id="13323" name="Line 11"/>
              <p:cNvSpPr>
                <a:spLocks noChangeShapeType="1"/>
              </p:cNvSpPr>
              <p:nvPr/>
            </p:nvSpPr>
            <p:spPr bwMode="auto">
              <a:xfrm>
                <a:off x="3216" y="120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4" name="Rectangle 12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528" cy="3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5" name="Oval 13"/>
              <p:cNvSpPr>
                <a:spLocks noChangeArrowheads="1"/>
              </p:cNvSpPr>
              <p:nvPr/>
            </p:nvSpPr>
            <p:spPr bwMode="auto">
              <a:xfrm>
                <a:off x="5136" y="1008"/>
                <a:ext cx="336" cy="33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772" y="1220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Switch</a:t>
              </a:r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1416" y="1226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Switch</a:t>
              </a:r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647" y="120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n0</a:t>
              </a:r>
            </a:p>
          </p:txBody>
        </p:sp>
        <p:sp>
          <p:nvSpPr>
            <p:cNvPr id="13329" name="Text Box 17"/>
            <p:cNvSpPr txBox="1">
              <a:spLocks noChangeArrowheads="1"/>
            </p:cNvSpPr>
            <p:nvPr/>
          </p:nvSpPr>
          <p:spPr bwMode="auto">
            <a:xfrm>
              <a:off x="4816" y="12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n1</a:t>
              </a:r>
            </a:p>
          </p:txBody>
        </p:sp>
      </p:grp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1524000" y="2895600"/>
            <a:ext cx="6019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34" name="Group 22"/>
          <p:cNvGrpSpPr>
            <a:grpSpLocks/>
          </p:cNvGrpSpPr>
          <p:nvPr/>
        </p:nvGrpSpPr>
        <p:grpSpPr bwMode="auto">
          <a:xfrm>
            <a:off x="6781800" y="3581400"/>
            <a:ext cx="2209800" cy="1371600"/>
            <a:chOff x="4272" y="2016"/>
            <a:chExt cx="1392" cy="864"/>
          </a:xfrm>
        </p:grpSpPr>
        <p:sp>
          <p:nvSpPr>
            <p:cNvPr id="13332" name="AutoShape 20"/>
            <p:cNvSpPr>
              <a:spLocks noChangeArrowheads="1"/>
            </p:cNvSpPr>
            <p:nvPr/>
          </p:nvSpPr>
          <p:spPr bwMode="auto">
            <a:xfrm>
              <a:off x="4272" y="2016"/>
              <a:ext cx="1392" cy="864"/>
            </a:xfrm>
            <a:prstGeom prst="irregularSeal1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4368" y="2256"/>
              <a:ext cx="11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ea typeface="굴림" pitchFamily="50" charset="-127"/>
                </a:rPr>
                <a:t>Response Delay</a:t>
              </a:r>
            </a:p>
            <a:p>
              <a:pPr algn="ctr"/>
              <a:r>
                <a:rPr lang="en-US" altLang="ko-KR">
                  <a:ea typeface="굴림" pitchFamily="50" charset="-127"/>
                </a:rPr>
                <a:t>By Load</a:t>
              </a:r>
            </a:p>
          </p:txBody>
        </p:sp>
      </p:grpSp>
      <p:sp>
        <p:nvSpPr>
          <p:cNvPr id="13333" name="Line 21"/>
          <p:cNvSpPr>
            <a:spLocks noChangeShapeType="1"/>
          </p:cNvSpPr>
          <p:nvPr/>
        </p:nvSpPr>
        <p:spPr bwMode="auto">
          <a:xfrm flipH="1">
            <a:off x="1524000" y="5181600"/>
            <a:ext cx="6019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AutoShape 23"/>
          <p:cNvSpPr>
            <a:spLocks/>
          </p:cNvSpPr>
          <p:nvPr/>
        </p:nvSpPr>
        <p:spPr bwMode="auto">
          <a:xfrm>
            <a:off x="1143000" y="28956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2550" y="3810000"/>
            <a:ext cx="1060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Data</a:t>
            </a:r>
          </a:p>
          <a:p>
            <a:pPr algn="r"/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Fetching</a:t>
            </a:r>
          </a:p>
          <a:p>
            <a:pPr algn="r"/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Latency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3413125" y="3084513"/>
            <a:ext cx="103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Request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3429000" y="550068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Communication Progress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28600" y="1733550"/>
          <a:ext cx="40767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Chart" r:id="rId4" imgW="4076901" imgH="3448491" progId="MSGraph.Chart.5">
                  <p:embed followColorScheme="full"/>
                </p:oleObj>
              </mc:Choice>
              <mc:Fallback>
                <p:oleObj name="Chart" r:id="rId4" imgW="4076901" imgH="3448491" progId="MSGraph.Chart.5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33550"/>
                        <a:ext cx="4076700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687888" y="1728788"/>
          <a:ext cx="4071937" cy="347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Chart" r:id="rId6" imgW="4076901" imgH="3467621" progId="MSGraph.Chart.5">
                  <p:embed followColorScheme="full"/>
                </p:oleObj>
              </mc:Choice>
              <mc:Fallback>
                <p:oleObj name="Chart" r:id="rId6" imgW="4076901" imgH="3467621" progId="MSGraph.Chart.5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1728788"/>
                        <a:ext cx="4071937" cy="347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74675" y="5410200"/>
            <a:ext cx="5673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>
                <a:ea typeface="굴림" pitchFamily="50" charset="-127"/>
              </a:rPr>
              <a:t> RDMA can achieve a better communication progress</a:t>
            </a:r>
          </a:p>
          <a:p>
            <a:pPr>
              <a:buFontTx/>
              <a:buChar char="•"/>
            </a:pPr>
            <a:r>
              <a:rPr lang="en-US" altLang="ko-KR">
                <a:ea typeface="굴림" pitchFamily="50" charset="-127"/>
              </a:rPr>
              <a:t> Its benefit reduces as the network delay increases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086600" y="1676400"/>
            <a:ext cx="16605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 b="1">
                <a:ea typeface="굴림" pitchFamily="50" charset="-127"/>
              </a:rPr>
              <a:t>16ms Response Delay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932113" y="1676400"/>
            <a:ext cx="14112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 b="1">
                <a:ea typeface="굴림" pitchFamily="50" charset="-127"/>
              </a:rPr>
              <a:t>1KB Message Size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562600" y="19954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98%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8077200" y="19050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65%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0" name="Oval 54"/>
          <p:cNvSpPr>
            <a:spLocks noChangeArrowheads="1"/>
          </p:cNvSpPr>
          <p:nvPr/>
        </p:nvSpPr>
        <p:spPr bwMode="auto">
          <a:xfrm>
            <a:off x="5638800" y="1600200"/>
            <a:ext cx="2667000" cy="1066800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762000" y="1600200"/>
            <a:ext cx="2667000" cy="1066800"/>
          </a:xfrm>
          <a:prstGeom prst="ellips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CPU Resource Requirements</a:t>
            </a:r>
          </a:p>
        </p:txBody>
      </p:sp>
      <p:grpSp>
        <p:nvGrpSpPr>
          <p:cNvPr id="14389" name="Group 53"/>
          <p:cNvGrpSpPr>
            <a:grpSpLocks/>
          </p:cNvGrpSpPr>
          <p:nvPr/>
        </p:nvGrpSpPr>
        <p:grpSpPr bwMode="auto">
          <a:xfrm>
            <a:off x="990600" y="1828800"/>
            <a:ext cx="7092950" cy="609600"/>
            <a:chOff x="624" y="1152"/>
            <a:chExt cx="4468" cy="384"/>
          </a:xfrm>
        </p:grpSpPr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2566" y="1152"/>
              <a:ext cx="579" cy="38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Router</a:t>
              </a:r>
            </a:p>
          </p:txBody>
        </p:sp>
        <p:grpSp>
          <p:nvGrpSpPr>
            <p:cNvPr id="14365" name="Group 29"/>
            <p:cNvGrpSpPr>
              <a:grpSpLocks/>
            </p:cNvGrpSpPr>
            <p:nvPr/>
          </p:nvGrpSpPr>
          <p:grpSpPr bwMode="auto">
            <a:xfrm>
              <a:off x="3145" y="1190"/>
              <a:ext cx="1943" cy="308"/>
              <a:chOff x="3216" y="1008"/>
              <a:chExt cx="2256" cy="384"/>
            </a:xfrm>
          </p:grpSpPr>
          <p:sp>
            <p:nvSpPr>
              <p:cNvPr id="14366" name="Line 30"/>
              <p:cNvSpPr>
                <a:spLocks noChangeShapeType="1"/>
              </p:cNvSpPr>
              <p:nvPr/>
            </p:nvSpPr>
            <p:spPr bwMode="auto">
              <a:xfrm>
                <a:off x="3216" y="120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7" name="Rectangle 31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528" cy="3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8" name="Oval 32"/>
              <p:cNvSpPr>
                <a:spLocks noChangeArrowheads="1"/>
              </p:cNvSpPr>
              <p:nvPr/>
            </p:nvSpPr>
            <p:spPr bwMode="auto">
              <a:xfrm>
                <a:off x="5136" y="1008"/>
                <a:ext cx="336" cy="33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69" name="Group 33"/>
            <p:cNvGrpSpPr>
              <a:grpSpLocks/>
            </p:cNvGrpSpPr>
            <p:nvPr/>
          </p:nvGrpSpPr>
          <p:grpSpPr bwMode="auto">
            <a:xfrm flipH="1">
              <a:off x="624" y="1190"/>
              <a:ext cx="1942" cy="308"/>
              <a:chOff x="3216" y="1008"/>
              <a:chExt cx="2256" cy="384"/>
            </a:xfrm>
          </p:grpSpPr>
          <p:sp>
            <p:nvSpPr>
              <p:cNvPr id="14370" name="Line 34"/>
              <p:cNvSpPr>
                <a:spLocks noChangeShapeType="1"/>
              </p:cNvSpPr>
              <p:nvPr/>
            </p:nvSpPr>
            <p:spPr bwMode="auto">
              <a:xfrm>
                <a:off x="3216" y="120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1" name="Rectangle 35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528" cy="3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Oval 36"/>
              <p:cNvSpPr>
                <a:spLocks noChangeArrowheads="1"/>
              </p:cNvSpPr>
              <p:nvPr/>
            </p:nvSpPr>
            <p:spPr bwMode="auto">
              <a:xfrm>
                <a:off x="5136" y="1008"/>
                <a:ext cx="336" cy="33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3772" y="1220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Switch</a:t>
              </a:r>
            </a:p>
          </p:txBody>
        </p:sp>
        <p:sp>
          <p:nvSpPr>
            <p:cNvPr id="14374" name="Text Box 38"/>
            <p:cNvSpPr txBox="1">
              <a:spLocks noChangeArrowheads="1"/>
            </p:cNvSpPr>
            <p:nvPr/>
          </p:nvSpPr>
          <p:spPr bwMode="auto">
            <a:xfrm>
              <a:off x="1416" y="1226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Switch</a:t>
              </a:r>
            </a:p>
          </p:txBody>
        </p:sp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647" y="120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n0</a:t>
              </a:r>
            </a:p>
          </p:txBody>
        </p:sp>
        <p:sp>
          <p:nvSpPr>
            <p:cNvPr id="14376" name="Text Box 40"/>
            <p:cNvSpPr txBox="1">
              <a:spLocks noChangeArrowheads="1"/>
            </p:cNvSpPr>
            <p:nvPr/>
          </p:nvSpPr>
          <p:spPr bwMode="auto">
            <a:xfrm>
              <a:off x="4816" y="12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n1</a:t>
              </a:r>
            </a:p>
          </p:txBody>
        </p:sp>
      </p:grpSp>
      <p:grpSp>
        <p:nvGrpSpPr>
          <p:cNvPr id="14383" name="Group 47"/>
          <p:cNvGrpSpPr>
            <a:grpSpLocks/>
          </p:cNvGrpSpPr>
          <p:nvPr/>
        </p:nvGrpSpPr>
        <p:grpSpPr bwMode="auto">
          <a:xfrm>
            <a:off x="1219200" y="4343400"/>
            <a:ext cx="6248400" cy="838200"/>
            <a:chOff x="528" y="2640"/>
            <a:chExt cx="4560" cy="528"/>
          </a:xfrm>
        </p:grpSpPr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>
              <a:off x="528" y="2640"/>
              <a:ext cx="4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528" y="2736"/>
              <a:ext cx="4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Line 43"/>
            <p:cNvSpPr>
              <a:spLocks noChangeShapeType="1"/>
            </p:cNvSpPr>
            <p:nvPr/>
          </p:nvSpPr>
          <p:spPr bwMode="auto">
            <a:xfrm>
              <a:off x="528" y="2832"/>
              <a:ext cx="4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44"/>
            <p:cNvSpPr>
              <a:spLocks noChangeShapeType="1"/>
            </p:cNvSpPr>
            <p:nvPr/>
          </p:nvSpPr>
          <p:spPr bwMode="auto">
            <a:xfrm>
              <a:off x="528" y="3168"/>
              <a:ext cx="4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Text Box 45"/>
            <p:cNvSpPr txBox="1">
              <a:spLocks noChangeArrowheads="1"/>
            </p:cNvSpPr>
            <p:nvPr/>
          </p:nvSpPr>
          <p:spPr bwMode="auto">
            <a:xfrm>
              <a:off x="2689" y="2899"/>
              <a:ext cx="33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en-US" altLang="ko-KR" b="1">
                  <a:ea typeface="굴림" pitchFamily="50" charset="-127"/>
                </a:rPr>
                <a:t>…</a:t>
              </a:r>
            </a:p>
          </p:txBody>
        </p:sp>
      </p:grpSp>
      <p:sp>
        <p:nvSpPr>
          <p:cNvPr id="14384" name="AutoShape 48"/>
          <p:cNvSpPr>
            <a:spLocks/>
          </p:cNvSpPr>
          <p:nvPr/>
        </p:nvSpPr>
        <p:spPr bwMode="auto">
          <a:xfrm>
            <a:off x="7467600" y="42672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7772400" y="4572000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40 Streams</a:t>
            </a:r>
          </a:p>
        </p:txBody>
      </p:sp>
      <p:sp>
        <p:nvSpPr>
          <p:cNvPr id="14386" name="Oval 50"/>
          <p:cNvSpPr>
            <a:spLocks noChangeArrowheads="1"/>
          </p:cNvSpPr>
          <p:nvPr/>
        </p:nvSpPr>
        <p:spPr bwMode="auto">
          <a:xfrm>
            <a:off x="7543800" y="3086100"/>
            <a:ext cx="6858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7232650" y="2743200"/>
            <a:ext cx="130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Application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3028950" y="5715000"/>
            <a:ext cx="306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Application Execution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CPU Resource Requirements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28600" y="1733550"/>
          <a:ext cx="40767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Chart" r:id="rId4" imgW="4076901" imgH="3448491" progId="MSGraph.Chart.5">
                  <p:embed followColorScheme="full"/>
                </p:oleObj>
              </mc:Choice>
              <mc:Fallback>
                <p:oleObj name="Chart" r:id="rId4" imgW="4076901" imgH="3448491" progId="MSGraph.Chart.5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33550"/>
                        <a:ext cx="4076700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4687888" y="1728788"/>
          <a:ext cx="4071937" cy="347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Chart" r:id="rId6" imgW="4076901" imgH="3467621" progId="MSGraph.Chart.5">
                  <p:embed followColorScheme="full"/>
                </p:oleObj>
              </mc:Choice>
              <mc:Fallback>
                <p:oleObj name="Chart" r:id="rId6" imgW="4076901" imgH="3467621" progId="MSGraph.Chart.5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1728788"/>
                        <a:ext cx="4071937" cy="347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74675" y="5410200"/>
            <a:ext cx="8188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>
                <a:ea typeface="굴림" pitchFamily="50" charset="-127"/>
              </a:rPr>
              <a:t> RDMA-based communication does not affect to the application execution time</a:t>
            </a:r>
          </a:p>
          <a:p>
            <a:pPr>
              <a:buFontTx/>
              <a:buChar char="•"/>
            </a:pPr>
            <a:r>
              <a:rPr lang="en-US" altLang="ko-KR">
                <a:ea typeface="굴림" pitchFamily="50" charset="-127"/>
              </a:rPr>
              <a:t> </a:t>
            </a:r>
            <a:r>
              <a:rPr lang="en-US" altLang="ko-KR">
                <a:solidFill>
                  <a:srgbClr val="3333CC"/>
                </a:solidFill>
                <a:ea typeface="굴림" pitchFamily="50" charset="-127"/>
              </a:rPr>
              <a:t>RDMA has a strong potential of saving the CPU resource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315200" y="1676400"/>
            <a:ext cx="148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 b="1">
                <a:ea typeface="굴림" pitchFamily="50" charset="-127"/>
              </a:rPr>
              <a:t>16KB Message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altLang="ko-KR" sz="4000">
                <a:ea typeface="굴림" pitchFamily="50" charset="-127"/>
              </a:rPr>
              <a:t>Unification of Communication Interface</a:t>
            </a:r>
          </a:p>
        </p:txBody>
      </p:sp>
      <p:grpSp>
        <p:nvGrpSpPr>
          <p:cNvPr id="15378" name="Group 18"/>
          <p:cNvGrpSpPr>
            <a:grpSpLocks/>
          </p:cNvGrpSpPr>
          <p:nvPr/>
        </p:nvGrpSpPr>
        <p:grpSpPr bwMode="auto">
          <a:xfrm>
            <a:off x="228600" y="1828800"/>
            <a:ext cx="1752600" cy="1600200"/>
            <a:chOff x="144" y="1152"/>
            <a:chExt cx="1104" cy="1008"/>
          </a:xfrm>
        </p:grpSpPr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144" y="1152"/>
              <a:ext cx="1104" cy="1008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821" y="1512"/>
              <a:ext cx="302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>
                  <a:ea typeface="굴림" pitchFamily="50" charset="-127"/>
                </a:rPr>
                <a:t>switch</a:t>
              </a:r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370" y="1296"/>
              <a:ext cx="150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370" y="1488"/>
              <a:ext cx="150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370" y="1680"/>
              <a:ext cx="150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370" y="1872"/>
              <a:ext cx="150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520" y="1392"/>
              <a:ext cx="301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520" y="1728"/>
              <a:ext cx="30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520" y="1560"/>
              <a:ext cx="301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flipV="1">
              <a:off x="520" y="1680"/>
              <a:ext cx="301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9" name="Group 19"/>
          <p:cNvGrpSpPr>
            <a:grpSpLocks/>
          </p:cNvGrpSpPr>
          <p:nvPr/>
        </p:nvGrpSpPr>
        <p:grpSpPr bwMode="auto">
          <a:xfrm flipH="1">
            <a:off x="2476500" y="3187700"/>
            <a:ext cx="1752600" cy="1600200"/>
            <a:chOff x="144" y="1152"/>
            <a:chExt cx="1104" cy="1008"/>
          </a:xfrm>
        </p:grpSpPr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144" y="1152"/>
              <a:ext cx="1104" cy="1008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821" y="1512"/>
              <a:ext cx="302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>
                  <a:ea typeface="굴림" pitchFamily="50" charset="-127"/>
                </a:rPr>
                <a:t>switch</a:t>
              </a:r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370" y="1296"/>
              <a:ext cx="150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370" y="1488"/>
              <a:ext cx="150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370" y="1680"/>
              <a:ext cx="150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370" y="1872"/>
              <a:ext cx="150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520" y="1392"/>
              <a:ext cx="301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 flipV="1">
              <a:off x="520" y="1728"/>
              <a:ext cx="30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520" y="1560"/>
              <a:ext cx="301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 flipV="1">
              <a:off x="520" y="1680"/>
              <a:ext cx="301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90" name="Freeform 30"/>
          <p:cNvSpPr>
            <a:spLocks/>
          </p:cNvSpPr>
          <p:nvPr/>
        </p:nvSpPr>
        <p:spPr bwMode="auto">
          <a:xfrm>
            <a:off x="1752600" y="2590800"/>
            <a:ext cx="914400" cy="1371600"/>
          </a:xfrm>
          <a:custGeom>
            <a:avLst/>
            <a:gdLst>
              <a:gd name="T0" fmla="*/ 0 w 528"/>
              <a:gd name="T1" fmla="*/ 0 h 864"/>
              <a:gd name="T2" fmla="*/ 336 w 528"/>
              <a:gd name="T3" fmla="*/ 240 h 864"/>
              <a:gd name="T4" fmla="*/ 96 w 528"/>
              <a:gd name="T5" fmla="*/ 624 h 864"/>
              <a:gd name="T6" fmla="*/ 528 w 528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864">
                <a:moveTo>
                  <a:pt x="0" y="0"/>
                </a:moveTo>
                <a:cubicBezTo>
                  <a:pt x="160" y="68"/>
                  <a:pt x="320" y="136"/>
                  <a:pt x="336" y="240"/>
                </a:cubicBezTo>
                <a:cubicBezTo>
                  <a:pt x="352" y="344"/>
                  <a:pt x="64" y="520"/>
                  <a:pt x="96" y="624"/>
                </a:cubicBezTo>
                <a:cubicBezTo>
                  <a:pt x="128" y="728"/>
                  <a:pt x="328" y="796"/>
                  <a:pt x="528" y="8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99" name="Group 39"/>
          <p:cNvGrpSpPr>
            <a:grpSpLocks/>
          </p:cNvGrpSpPr>
          <p:nvPr/>
        </p:nvGrpSpPr>
        <p:grpSpPr bwMode="auto">
          <a:xfrm>
            <a:off x="838200" y="2057400"/>
            <a:ext cx="2873375" cy="1905000"/>
            <a:chOff x="528" y="1296"/>
            <a:chExt cx="1810" cy="1200"/>
          </a:xfrm>
        </p:grpSpPr>
        <p:sp>
          <p:nvSpPr>
            <p:cNvPr id="15394" name="Freeform 34"/>
            <p:cNvSpPr>
              <a:spLocks/>
            </p:cNvSpPr>
            <p:nvPr/>
          </p:nvSpPr>
          <p:spPr bwMode="auto">
            <a:xfrm>
              <a:off x="528" y="1296"/>
              <a:ext cx="1728" cy="1200"/>
            </a:xfrm>
            <a:custGeom>
              <a:avLst/>
              <a:gdLst>
                <a:gd name="T0" fmla="*/ 0 w 1728"/>
                <a:gd name="T1" fmla="*/ 0 h 1200"/>
                <a:gd name="T2" fmla="*/ 1152 w 1728"/>
                <a:gd name="T3" fmla="*/ 384 h 1200"/>
                <a:gd name="T4" fmla="*/ 912 w 1728"/>
                <a:gd name="T5" fmla="*/ 960 h 1200"/>
                <a:gd name="T6" fmla="*/ 1728 w 1728"/>
                <a:gd name="T7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8" h="1200">
                  <a:moveTo>
                    <a:pt x="0" y="0"/>
                  </a:moveTo>
                  <a:cubicBezTo>
                    <a:pt x="500" y="112"/>
                    <a:pt x="1000" y="224"/>
                    <a:pt x="1152" y="384"/>
                  </a:cubicBezTo>
                  <a:cubicBezTo>
                    <a:pt x="1304" y="544"/>
                    <a:pt x="816" y="824"/>
                    <a:pt x="912" y="960"/>
                  </a:cubicBezTo>
                  <a:cubicBezTo>
                    <a:pt x="1008" y="1096"/>
                    <a:pt x="1368" y="1148"/>
                    <a:pt x="1728" y="1200"/>
                  </a:cubicBezTo>
                </a:path>
              </a:pathLst>
            </a:custGeom>
            <a:noFill/>
            <a:ln w="38100">
              <a:solidFill>
                <a:srgbClr val="FF99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1430" y="1344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Inter-Cluster</a:t>
              </a:r>
            </a:p>
          </p:txBody>
        </p:sp>
      </p:grpSp>
      <p:grpSp>
        <p:nvGrpSpPr>
          <p:cNvPr id="15398" name="Group 38"/>
          <p:cNvGrpSpPr>
            <a:grpSpLocks/>
          </p:cNvGrpSpPr>
          <p:nvPr/>
        </p:nvGrpSpPr>
        <p:grpSpPr bwMode="auto">
          <a:xfrm>
            <a:off x="463550" y="2667000"/>
            <a:ext cx="1441450" cy="838200"/>
            <a:chOff x="292" y="1680"/>
            <a:chExt cx="908" cy="528"/>
          </a:xfrm>
        </p:grpSpPr>
        <p:sp>
          <p:nvSpPr>
            <p:cNvPr id="15391" name="Freeform 31"/>
            <p:cNvSpPr>
              <a:spLocks/>
            </p:cNvSpPr>
            <p:nvPr/>
          </p:nvSpPr>
          <p:spPr bwMode="auto">
            <a:xfrm>
              <a:off x="480" y="1680"/>
              <a:ext cx="344" cy="288"/>
            </a:xfrm>
            <a:custGeom>
              <a:avLst/>
              <a:gdLst>
                <a:gd name="T0" fmla="*/ 0 w 296"/>
                <a:gd name="T1" fmla="*/ 0 h 288"/>
                <a:gd name="T2" fmla="*/ 288 w 296"/>
                <a:gd name="T3" fmla="*/ 48 h 288"/>
                <a:gd name="T4" fmla="*/ 48 w 29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" h="288">
                  <a:moveTo>
                    <a:pt x="0" y="0"/>
                  </a:moveTo>
                  <a:cubicBezTo>
                    <a:pt x="140" y="0"/>
                    <a:pt x="280" y="0"/>
                    <a:pt x="288" y="48"/>
                  </a:cubicBezTo>
                  <a:cubicBezTo>
                    <a:pt x="296" y="96"/>
                    <a:pt x="172" y="192"/>
                    <a:pt x="48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92" y="1977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Intra-Cluster</a:t>
              </a:r>
            </a:p>
          </p:txBody>
        </p:sp>
      </p:grpSp>
      <p:grpSp>
        <p:nvGrpSpPr>
          <p:cNvPr id="15402" name="Group 42"/>
          <p:cNvGrpSpPr>
            <a:grpSpLocks/>
          </p:cNvGrpSpPr>
          <p:nvPr/>
        </p:nvGrpSpPr>
        <p:grpSpPr bwMode="auto">
          <a:xfrm>
            <a:off x="574675" y="1733550"/>
            <a:ext cx="8226425" cy="4318000"/>
            <a:chOff x="362" y="1092"/>
            <a:chExt cx="5182" cy="2720"/>
          </a:xfrm>
        </p:grpSpPr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2976" y="1092"/>
            <a:ext cx="2568" cy="2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" name="Chart" r:id="rId4" imgW="4076745" imgH="3448140" progId="MSGraph.Chart.5">
                    <p:embed followColorScheme="full"/>
                  </p:oleObj>
                </mc:Choice>
                <mc:Fallback>
                  <p:oleObj name="Chart" r:id="rId4" imgW="4076745" imgH="3448140" progId="MSGraph.Chart.5">
                    <p:embed followColorScheme="full"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092"/>
                          <a:ext cx="2568" cy="2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362" y="3408"/>
              <a:ext cx="436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>
                  <a:ea typeface="굴림" pitchFamily="50" charset="-127"/>
                </a:rPr>
                <a:t> RDMA over IP can provide a unified communication interface</a:t>
              </a:r>
            </a:p>
            <a:p>
              <a:pPr>
                <a:buFontTx/>
                <a:buChar char="•"/>
              </a:pPr>
              <a:r>
                <a:rPr lang="en-US" altLang="ko-KR">
                  <a:ea typeface="굴림" pitchFamily="50" charset="-127"/>
                </a:rPr>
                <a:t> RDMA can achieve lower latency for intra-cluster communication </a:t>
              </a:r>
            </a:p>
          </p:txBody>
        </p:sp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360" y="235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38%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Contents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Introduction</a:t>
            </a:r>
          </a:p>
          <a:p>
            <a:pPr lvl="2"/>
            <a:endParaRPr lang="en-US" altLang="ko-KR">
              <a:solidFill>
                <a:srgbClr val="969696"/>
              </a:solidFill>
              <a:ea typeface="굴림" pitchFamily="50" charset="-127"/>
            </a:endParaRPr>
          </a:p>
          <a:p>
            <a:r>
              <a:rPr lang="en-US" altLang="ko-KR">
                <a:solidFill>
                  <a:srgbClr val="969696"/>
                </a:solidFill>
                <a:ea typeface="굴림" pitchFamily="50" charset="-127"/>
              </a:rPr>
              <a:t>WAN Emulator for Cluster-of-Clusters</a:t>
            </a:r>
          </a:p>
          <a:p>
            <a:pPr lvl="2"/>
            <a:endParaRPr lang="en-US" altLang="ko-KR">
              <a:solidFill>
                <a:srgbClr val="969696"/>
              </a:solidFill>
              <a:ea typeface="굴림" pitchFamily="50" charset="-127"/>
            </a:endParaRPr>
          </a:p>
          <a:p>
            <a:r>
              <a:rPr lang="en-US" altLang="ko-KR">
                <a:solidFill>
                  <a:srgbClr val="969696"/>
                </a:solidFill>
                <a:ea typeface="굴림" pitchFamily="50" charset="-127"/>
              </a:rPr>
              <a:t>Performance Evaluation of RDMA over IP</a:t>
            </a:r>
          </a:p>
          <a:p>
            <a:pPr lvl="2"/>
            <a:endParaRPr lang="en-US" altLang="ko-KR">
              <a:solidFill>
                <a:srgbClr val="969696"/>
              </a:solidFill>
              <a:ea typeface="굴림" pitchFamily="50" charset="-127"/>
            </a:endParaRPr>
          </a:p>
          <a:p>
            <a:r>
              <a:rPr lang="en-US" altLang="ko-KR">
                <a:solidFill>
                  <a:srgbClr val="969696"/>
                </a:solidFill>
                <a:ea typeface="굴림" pitchFamily="50" charset="-127"/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Bandwidth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708275" y="5484813"/>
            <a:ext cx="38449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>
                <a:ea typeface="굴림" pitchFamily="50" charset="-127"/>
              </a:rPr>
              <a:t> Where is the bottleneck?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itchFamily="50" charset="-127"/>
              </a:rPr>
              <a:t> Ethernet devices on the router</a:t>
            </a:r>
          </a:p>
          <a:p>
            <a:pPr lvl="1">
              <a:buFontTx/>
              <a:buChar char="•"/>
            </a:pPr>
            <a:r>
              <a:rPr lang="en-US" altLang="ko-KR">
                <a:ea typeface="굴림" pitchFamily="50" charset="-127"/>
              </a:rPr>
              <a:t> TCP window size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7273925" y="1644650"/>
            <a:ext cx="148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 b="1">
                <a:ea typeface="굴림" pitchFamily="50" charset="-127"/>
              </a:rPr>
              <a:t>16KB Message Size</a:t>
            </a: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228600" y="1733550"/>
          <a:ext cx="40767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Chart" r:id="rId4" imgW="4076745" imgH="3448140" progId="MSGraph.Chart.5">
                  <p:embed followColorScheme="full"/>
                </p:oleObj>
              </mc:Choice>
              <mc:Fallback>
                <p:oleObj name="Chart" r:id="rId4" imgW="4076745" imgH="3448140" progId="MSGraph.Chart.5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33550"/>
                        <a:ext cx="4076700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4687888" y="1728788"/>
          <a:ext cx="4071937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Chart" r:id="rId6" imgW="4076745" imgH="3343410" progId="MSGraph.Chart.5">
                  <p:embed followColorScheme="full"/>
                </p:oleObj>
              </mc:Choice>
              <mc:Fallback>
                <p:oleObj name="Chart" r:id="rId6" imgW="4076745" imgH="3343410" progId="MSGraph.Chart.5">
                  <p:embed followColorScheme="full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1728788"/>
                        <a:ext cx="4071937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Contents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969696"/>
                </a:solidFill>
                <a:ea typeface="굴림" pitchFamily="50" charset="-127"/>
              </a:rPr>
              <a:t>Introduction</a:t>
            </a:r>
          </a:p>
          <a:p>
            <a:pPr lvl="2"/>
            <a:endParaRPr lang="en-US" altLang="ko-KR">
              <a:solidFill>
                <a:srgbClr val="969696"/>
              </a:solidFill>
              <a:ea typeface="굴림" pitchFamily="50" charset="-127"/>
            </a:endParaRPr>
          </a:p>
          <a:p>
            <a:r>
              <a:rPr lang="en-US" altLang="ko-KR">
                <a:solidFill>
                  <a:srgbClr val="969696"/>
                </a:solidFill>
                <a:ea typeface="굴림" pitchFamily="50" charset="-127"/>
              </a:rPr>
              <a:t>WAN Emulator for Cluster-of-Clusters</a:t>
            </a:r>
          </a:p>
          <a:p>
            <a:pPr lvl="2"/>
            <a:endParaRPr lang="en-US" altLang="ko-KR">
              <a:solidFill>
                <a:srgbClr val="969696"/>
              </a:solidFill>
              <a:ea typeface="굴림" pitchFamily="50" charset="-127"/>
            </a:endParaRPr>
          </a:p>
          <a:p>
            <a:r>
              <a:rPr lang="en-US" altLang="ko-KR">
                <a:solidFill>
                  <a:srgbClr val="969696"/>
                </a:solidFill>
                <a:ea typeface="굴림" pitchFamily="50" charset="-127"/>
              </a:rPr>
              <a:t>Performance Evaluation of RDMA over IP</a:t>
            </a:r>
          </a:p>
          <a:p>
            <a:pPr lvl="2"/>
            <a:endParaRPr lang="en-US" altLang="ko-KR">
              <a:solidFill>
                <a:srgbClr val="969696"/>
              </a:solidFill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Conclusions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>
                <a:solidFill>
                  <a:srgbClr val="FF3300"/>
                </a:solidFill>
                <a:ea typeface="굴림" pitchFamily="50" charset="-127"/>
              </a:rPr>
              <a:t>The first quantitative study of RDMA over IP on a WAN setup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solidFill>
                  <a:srgbClr val="3333CC"/>
                </a:solidFill>
                <a:ea typeface="굴림" pitchFamily="50" charset="-127"/>
              </a:rPr>
              <a:t>WAN Emulator</a:t>
            </a:r>
            <a:r>
              <a:rPr lang="en-US" altLang="ko-KR" sz="2800">
                <a:ea typeface="굴림" pitchFamily="50" charset="-127"/>
              </a:rPr>
              <a:t> for Custer-of-Clusters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Degen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solidFill>
                  <a:srgbClr val="3333CC"/>
                </a:solidFill>
                <a:ea typeface="굴림" pitchFamily="50" charset="-127"/>
              </a:rPr>
              <a:t>RDMA over IP Can</a:t>
            </a:r>
            <a:r>
              <a:rPr lang="en-US" altLang="ko-KR" sz="2800">
                <a:ea typeface="굴림" pitchFamily="50" charset="-127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Save CPU resource on the server side even on a high delay WAN environment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Achieve better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pitchFamily="50" charset="-127"/>
              </a:rPr>
              <a:t>computation and communication overlap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pitchFamily="50" charset="-127"/>
              </a:rPr>
              <a:t>communication progress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pitchFamily="50" charset="-127"/>
              </a:rPr>
              <a:t>peak bandwidth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Provide unified interface </a:t>
            </a:r>
          </a:p>
          <a:p>
            <a:pPr lvl="1">
              <a:lnSpc>
                <a:spcPct val="80000"/>
              </a:lnSpc>
            </a:pPr>
            <a:endParaRPr lang="en-US" altLang="ko-KR" sz="240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Future Work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>
                <a:ea typeface="굴림" pitchFamily="50" charset="-127"/>
              </a:rPr>
              <a:t>Performance Evaluations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Other performance factors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pitchFamily="50" charset="-127"/>
              </a:rPr>
              <a:t>impact of address exchange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pitchFamily="50" charset="-127"/>
              </a:rPr>
              <a:t>bandwidth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Application-level performance</a:t>
            </a:r>
          </a:p>
          <a:p>
            <a:pPr lvl="3">
              <a:lnSpc>
                <a:spcPct val="80000"/>
              </a:lnSpc>
            </a:pPr>
            <a:endParaRPr lang="en-US" altLang="ko-KR" sz="1800"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itchFamily="50" charset="-127"/>
              </a:rPr>
              <a:t>WAN Emulator for Cluster-of-Clusters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Delay model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Other components</a:t>
            </a:r>
          </a:p>
          <a:p>
            <a:pPr lvl="3">
              <a:lnSpc>
                <a:spcPct val="80000"/>
              </a:lnSpc>
            </a:pPr>
            <a:endParaRPr lang="en-US" altLang="ko-KR" sz="1800"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itchFamily="50" charset="-127"/>
              </a:rPr>
              <a:t>RDMA-aware Middleware for Widely Distributed Systems over 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pic>
        <p:nvPicPr>
          <p:cNvPr id="5123" name="Picture 3" descr="DOE Office of Science -- Logo (gif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151188"/>
            <a:ext cx="12636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4" descr="NSF -- Logo (gif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14650"/>
            <a:ext cx="8191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 descr="Intel -- Logo (gif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3094038"/>
            <a:ext cx="1330325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04800" y="1719263"/>
            <a:ext cx="8613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  <a:r>
              <a:rPr lang="en-US" sz="2600"/>
              <a:t>Our research is supported by the following organizations:</a:t>
            </a:r>
          </a:p>
          <a:p>
            <a:endParaRPr lang="en-US" sz="1400"/>
          </a:p>
          <a:p>
            <a:pPr>
              <a:buFontTx/>
              <a:buChar char="•"/>
            </a:pPr>
            <a:r>
              <a:rPr lang="en-US" sz="2400"/>
              <a:t> Current Funding support by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14325" y="3959225"/>
            <a:ext cx="474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Current Equipment donations by</a:t>
            </a:r>
          </a:p>
        </p:txBody>
      </p:sp>
      <p:pic>
        <p:nvPicPr>
          <p:cNvPr id="5128" name="Picture 8" descr="Mellanox -- Logo (jpeg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2859088"/>
            <a:ext cx="12573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9" name="Picture 9" descr="AMD -- Logo (gif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4927600"/>
            <a:ext cx="1304925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Apple -- Logo (jpeg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4756150"/>
            <a:ext cx="747712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Mellanox -- Logo (jpeg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4724400"/>
            <a:ext cx="12573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2" name="Picture 12" descr="Intel -- Logo (gif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4897438"/>
            <a:ext cx="1330325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3" name="Picture 13" descr="sun_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901950"/>
            <a:ext cx="1219200" cy="679450"/>
          </a:xfrm>
          <a:prstGeom prst="rect">
            <a:avLst/>
          </a:prstGeom>
          <a:solidFill>
            <a:srgbClr val="0066FF"/>
          </a:solidFill>
        </p:spPr>
      </p:pic>
      <p:pic>
        <p:nvPicPr>
          <p:cNvPr id="5134" name="Picture 14" descr="logobloc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800600"/>
            <a:ext cx="1573212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FOUNDRY NETWORKS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4724400"/>
            <a:ext cx="2217737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Thank You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72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ko-KR" sz="2800">
                <a:ea typeface="굴림" pitchFamily="50" charset="-127"/>
              </a:rPr>
              <a:t>{ jinhy, narravul, browngre, vaidyana, balaji, panda}@</a:t>
            </a:r>
          </a:p>
          <a:p>
            <a:pPr algn="ctr">
              <a:buFontTx/>
              <a:buNone/>
            </a:pPr>
            <a:r>
              <a:rPr lang="en-US" altLang="ko-KR" sz="2800">
                <a:ea typeface="굴림" pitchFamily="50" charset="-127"/>
              </a:rPr>
              <a:t>cse.ohio-state.edu</a:t>
            </a:r>
            <a:endParaRPr lang="en-US" altLang="zh-CN" sz="2800">
              <a:ea typeface="宋体" pitchFamily="2" charset="-122"/>
            </a:endParaRPr>
          </a:p>
          <a:p>
            <a:endParaRPr lang="en-US" altLang="zh-CN" sz="2800">
              <a:ea typeface="宋体" pitchFamily="2" charset="-122"/>
            </a:endParaRPr>
          </a:p>
          <a:p>
            <a:endParaRPr lang="en-US" altLang="zh-CN" sz="2800">
              <a:ea typeface="宋体" pitchFamily="2" charset="-122"/>
            </a:endParaRPr>
          </a:p>
          <a:p>
            <a:endParaRPr lang="en-US" altLang="zh-CN" sz="2800">
              <a:ea typeface="宋体" pitchFamily="2" charset="-122"/>
            </a:endParaRPr>
          </a:p>
          <a:p>
            <a:endParaRPr lang="en-US" altLang="zh-CN" sz="2800">
              <a:ea typeface="宋体" pitchFamily="2" charset="-122"/>
            </a:endParaRPr>
          </a:p>
          <a:p>
            <a:endParaRPr lang="en-US" altLang="zh-CN" sz="2800">
              <a:ea typeface="宋体" pitchFamily="2" charset="-122"/>
            </a:endParaRPr>
          </a:p>
          <a:p>
            <a:pPr algn="ctr">
              <a:buFontTx/>
              <a:buNone/>
            </a:pPr>
            <a:r>
              <a:rPr lang="en-US" altLang="zh-CN" sz="2800">
                <a:ea typeface="宋体" pitchFamily="2" charset="-122"/>
              </a:rPr>
              <a:t>Network-Based Computing Laboratory</a:t>
            </a:r>
          </a:p>
          <a:p>
            <a:pPr algn="ctr">
              <a:buFontTx/>
              <a:buNone/>
            </a:pPr>
            <a:r>
              <a:rPr lang="en-US" altLang="zh-CN" sz="2800">
                <a:ea typeface="宋体" pitchFamily="2" charset="-122"/>
              </a:rPr>
              <a:t>http://nowlab.cse.ohio-state.edu/</a:t>
            </a:r>
            <a:endParaRPr lang="en-US" altLang="ko-KR" sz="2800">
              <a:ea typeface="宋体" pitchFamily="2" charset="-122"/>
            </a:endParaRPr>
          </a:p>
        </p:txBody>
      </p:sp>
      <p:grpSp>
        <p:nvGrpSpPr>
          <p:cNvPr id="6370" name="Group 226"/>
          <p:cNvGrpSpPr>
            <a:grpSpLocks/>
          </p:cNvGrpSpPr>
          <p:nvPr/>
        </p:nvGrpSpPr>
        <p:grpSpPr bwMode="auto">
          <a:xfrm>
            <a:off x="3657600" y="3009900"/>
            <a:ext cx="1828800" cy="1943100"/>
            <a:chOff x="2304" y="1896"/>
            <a:chExt cx="1152" cy="1224"/>
          </a:xfrm>
        </p:grpSpPr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2439" y="1987"/>
              <a:ext cx="884" cy="90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40000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2304" y="1896"/>
              <a:ext cx="1152" cy="113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9194701"/>
                </a:avLst>
              </a:prstTxWarp>
            </a:bodyPr>
            <a:lstStyle/>
            <a:p>
              <a:pPr algn="ctr"/>
              <a:r>
                <a:rPr lang="en-US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Garamond"/>
                </a:rPr>
                <a:t>Network Based Computing</a:t>
              </a:r>
            </a:p>
          </p:txBody>
        </p:sp>
        <p:sp>
          <p:nvSpPr>
            <p:cNvPr id="6256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2459" y="2888"/>
              <a:ext cx="820" cy="23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Garamond"/>
                </a:rPr>
                <a:t>Laboratory</a:t>
              </a:r>
            </a:p>
          </p:txBody>
        </p:sp>
        <p:grpSp>
          <p:nvGrpSpPr>
            <p:cNvPr id="6369" name="Group 225"/>
            <p:cNvGrpSpPr>
              <a:grpSpLocks/>
            </p:cNvGrpSpPr>
            <p:nvPr/>
          </p:nvGrpSpPr>
          <p:grpSpPr bwMode="auto">
            <a:xfrm>
              <a:off x="2472" y="2024"/>
              <a:ext cx="816" cy="827"/>
              <a:chOff x="4000" y="2160"/>
              <a:chExt cx="816" cy="827"/>
            </a:xfrm>
          </p:grpSpPr>
          <p:grpSp>
            <p:nvGrpSpPr>
              <p:cNvPr id="6259" name="Group 115"/>
              <p:cNvGrpSpPr>
                <a:grpSpLocks/>
              </p:cNvGrpSpPr>
              <p:nvPr/>
            </p:nvGrpSpPr>
            <p:grpSpPr bwMode="auto">
              <a:xfrm>
                <a:off x="4058" y="2268"/>
                <a:ext cx="205" cy="151"/>
                <a:chOff x="1440" y="1200"/>
                <a:chExt cx="864" cy="720"/>
              </a:xfrm>
            </p:grpSpPr>
            <p:sp>
              <p:nvSpPr>
                <p:cNvPr id="6260" name="Rectangle 116"/>
                <p:cNvSpPr>
                  <a:spLocks noChangeArrowheads="1"/>
                </p:cNvSpPr>
                <p:nvPr/>
              </p:nvSpPr>
              <p:spPr bwMode="auto">
                <a:xfrm>
                  <a:off x="1632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1" name="Rectangle 117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2" name="Rectangle 118"/>
                <p:cNvSpPr>
                  <a:spLocks noChangeArrowheads="1"/>
                </p:cNvSpPr>
                <p:nvPr/>
              </p:nvSpPr>
              <p:spPr bwMode="auto">
                <a:xfrm>
                  <a:off x="1632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3" name="Rectangle 119"/>
                <p:cNvSpPr>
                  <a:spLocks noChangeArrowheads="1"/>
                </p:cNvSpPr>
                <p:nvPr/>
              </p:nvSpPr>
              <p:spPr bwMode="auto">
                <a:xfrm>
                  <a:off x="1968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4" name="Oval 120"/>
                <p:cNvSpPr>
                  <a:spLocks noChangeArrowheads="1"/>
                </p:cNvSpPr>
                <p:nvPr/>
              </p:nvSpPr>
              <p:spPr bwMode="auto">
                <a:xfrm>
                  <a:off x="1440" y="1200"/>
                  <a:ext cx="864" cy="720"/>
                </a:xfrm>
                <a:prstGeom prst="ellipse">
                  <a:avLst/>
                </a:prstGeom>
                <a:noFill/>
                <a:ln w="9525" algn="ctr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5" name="Line 121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6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7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8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" name="Line 125"/>
                <p:cNvSpPr>
                  <a:spLocks noChangeShapeType="1"/>
                </p:cNvSpPr>
                <p:nvPr/>
              </p:nvSpPr>
              <p:spPr bwMode="auto">
                <a:xfrm>
                  <a:off x="1824" y="139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" name="Line 126"/>
                <p:cNvSpPr>
                  <a:spLocks noChangeShapeType="1"/>
                </p:cNvSpPr>
                <p:nvPr/>
              </p:nvSpPr>
              <p:spPr bwMode="auto">
                <a:xfrm>
                  <a:off x="1824" y="17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71" name="Group 127"/>
              <p:cNvGrpSpPr>
                <a:grpSpLocks/>
              </p:cNvGrpSpPr>
              <p:nvPr/>
            </p:nvGrpSpPr>
            <p:grpSpPr bwMode="auto">
              <a:xfrm>
                <a:off x="4549" y="2701"/>
                <a:ext cx="203" cy="151"/>
                <a:chOff x="1440" y="1200"/>
                <a:chExt cx="864" cy="720"/>
              </a:xfrm>
            </p:grpSpPr>
            <p:sp>
              <p:nvSpPr>
                <p:cNvPr id="6272" name="Rectangle 128"/>
                <p:cNvSpPr>
                  <a:spLocks noChangeArrowheads="1"/>
                </p:cNvSpPr>
                <p:nvPr/>
              </p:nvSpPr>
              <p:spPr bwMode="auto">
                <a:xfrm>
                  <a:off x="1632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3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4" name="Rectangle 130"/>
                <p:cNvSpPr>
                  <a:spLocks noChangeArrowheads="1"/>
                </p:cNvSpPr>
                <p:nvPr/>
              </p:nvSpPr>
              <p:spPr bwMode="auto">
                <a:xfrm>
                  <a:off x="1632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5" name="Rectangle 131"/>
                <p:cNvSpPr>
                  <a:spLocks noChangeArrowheads="1"/>
                </p:cNvSpPr>
                <p:nvPr/>
              </p:nvSpPr>
              <p:spPr bwMode="auto">
                <a:xfrm>
                  <a:off x="1968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6" name="Oval 132"/>
                <p:cNvSpPr>
                  <a:spLocks noChangeArrowheads="1"/>
                </p:cNvSpPr>
                <p:nvPr/>
              </p:nvSpPr>
              <p:spPr bwMode="auto">
                <a:xfrm>
                  <a:off x="1440" y="1200"/>
                  <a:ext cx="864" cy="720"/>
                </a:xfrm>
                <a:prstGeom prst="ellipse">
                  <a:avLst/>
                </a:prstGeom>
                <a:noFill/>
                <a:ln w="9525" algn="ctr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7" name="Line 133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" name="Line 136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" name="Line 137"/>
                <p:cNvSpPr>
                  <a:spLocks noChangeShapeType="1"/>
                </p:cNvSpPr>
                <p:nvPr/>
              </p:nvSpPr>
              <p:spPr bwMode="auto">
                <a:xfrm>
                  <a:off x="1824" y="139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" name="Line 138"/>
                <p:cNvSpPr>
                  <a:spLocks noChangeShapeType="1"/>
                </p:cNvSpPr>
                <p:nvPr/>
              </p:nvSpPr>
              <p:spPr bwMode="auto">
                <a:xfrm>
                  <a:off x="1824" y="17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83" name="Group 139"/>
              <p:cNvGrpSpPr>
                <a:grpSpLocks/>
              </p:cNvGrpSpPr>
              <p:nvPr/>
            </p:nvGrpSpPr>
            <p:grpSpPr bwMode="auto">
              <a:xfrm>
                <a:off x="4301" y="2836"/>
                <a:ext cx="204" cy="151"/>
                <a:chOff x="1440" y="1200"/>
                <a:chExt cx="864" cy="720"/>
              </a:xfrm>
            </p:grpSpPr>
            <p:sp>
              <p:nvSpPr>
                <p:cNvPr id="6284" name="Rectangle 140"/>
                <p:cNvSpPr>
                  <a:spLocks noChangeArrowheads="1"/>
                </p:cNvSpPr>
                <p:nvPr/>
              </p:nvSpPr>
              <p:spPr bwMode="auto">
                <a:xfrm>
                  <a:off x="1632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5" name="Rectangle 141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6" name="Rectangle 142"/>
                <p:cNvSpPr>
                  <a:spLocks noChangeArrowheads="1"/>
                </p:cNvSpPr>
                <p:nvPr/>
              </p:nvSpPr>
              <p:spPr bwMode="auto">
                <a:xfrm>
                  <a:off x="1632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968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8" name="Oval 144"/>
                <p:cNvSpPr>
                  <a:spLocks noChangeArrowheads="1"/>
                </p:cNvSpPr>
                <p:nvPr/>
              </p:nvSpPr>
              <p:spPr bwMode="auto">
                <a:xfrm>
                  <a:off x="1440" y="1200"/>
                  <a:ext cx="864" cy="720"/>
                </a:xfrm>
                <a:prstGeom prst="ellipse">
                  <a:avLst/>
                </a:prstGeom>
                <a:noFill/>
                <a:ln w="9525" algn="ctr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9" name="Line 145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" name="Line 148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" name="Line 149"/>
                <p:cNvSpPr>
                  <a:spLocks noChangeShapeType="1"/>
                </p:cNvSpPr>
                <p:nvPr/>
              </p:nvSpPr>
              <p:spPr bwMode="auto">
                <a:xfrm>
                  <a:off x="1824" y="139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" name="Line 150"/>
                <p:cNvSpPr>
                  <a:spLocks noChangeShapeType="1"/>
                </p:cNvSpPr>
                <p:nvPr/>
              </p:nvSpPr>
              <p:spPr bwMode="auto">
                <a:xfrm>
                  <a:off x="1824" y="17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95" name="Group 151"/>
              <p:cNvGrpSpPr>
                <a:grpSpLocks/>
              </p:cNvGrpSpPr>
              <p:nvPr/>
            </p:nvGrpSpPr>
            <p:grpSpPr bwMode="auto">
              <a:xfrm>
                <a:off x="4548" y="2270"/>
                <a:ext cx="204" cy="151"/>
                <a:chOff x="1440" y="1200"/>
                <a:chExt cx="864" cy="720"/>
              </a:xfrm>
            </p:grpSpPr>
            <p:sp>
              <p:nvSpPr>
                <p:cNvPr id="6296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97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98" name="Rectangle 154"/>
                <p:cNvSpPr>
                  <a:spLocks noChangeArrowheads="1"/>
                </p:cNvSpPr>
                <p:nvPr/>
              </p:nvSpPr>
              <p:spPr bwMode="auto">
                <a:xfrm>
                  <a:off x="1632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99" name="Rectangle 155"/>
                <p:cNvSpPr>
                  <a:spLocks noChangeArrowheads="1"/>
                </p:cNvSpPr>
                <p:nvPr/>
              </p:nvSpPr>
              <p:spPr bwMode="auto">
                <a:xfrm>
                  <a:off x="1968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00" name="Oval 156"/>
                <p:cNvSpPr>
                  <a:spLocks noChangeArrowheads="1"/>
                </p:cNvSpPr>
                <p:nvPr/>
              </p:nvSpPr>
              <p:spPr bwMode="auto">
                <a:xfrm>
                  <a:off x="1440" y="1200"/>
                  <a:ext cx="864" cy="720"/>
                </a:xfrm>
                <a:prstGeom prst="ellipse">
                  <a:avLst/>
                </a:prstGeom>
                <a:noFill/>
                <a:ln w="9525" algn="ctr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01" name="Line 157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2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3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4" name="Line 160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5" name="Line 161"/>
                <p:cNvSpPr>
                  <a:spLocks noChangeShapeType="1"/>
                </p:cNvSpPr>
                <p:nvPr/>
              </p:nvSpPr>
              <p:spPr bwMode="auto">
                <a:xfrm>
                  <a:off x="1824" y="139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6" name="Line 162"/>
                <p:cNvSpPr>
                  <a:spLocks noChangeShapeType="1"/>
                </p:cNvSpPr>
                <p:nvPr/>
              </p:nvSpPr>
              <p:spPr bwMode="auto">
                <a:xfrm>
                  <a:off x="1824" y="17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307" name="Group 163"/>
              <p:cNvGrpSpPr>
                <a:grpSpLocks/>
              </p:cNvGrpSpPr>
              <p:nvPr/>
            </p:nvGrpSpPr>
            <p:grpSpPr bwMode="auto">
              <a:xfrm>
                <a:off x="4060" y="2711"/>
                <a:ext cx="203" cy="151"/>
                <a:chOff x="1440" y="1200"/>
                <a:chExt cx="864" cy="720"/>
              </a:xfrm>
            </p:grpSpPr>
            <p:sp>
              <p:nvSpPr>
                <p:cNvPr id="6308" name="Rectangle 164"/>
                <p:cNvSpPr>
                  <a:spLocks noChangeArrowheads="1"/>
                </p:cNvSpPr>
                <p:nvPr/>
              </p:nvSpPr>
              <p:spPr bwMode="auto">
                <a:xfrm>
                  <a:off x="1632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09" name="Rectangle 165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0" name="Rectangle 166"/>
                <p:cNvSpPr>
                  <a:spLocks noChangeArrowheads="1"/>
                </p:cNvSpPr>
                <p:nvPr/>
              </p:nvSpPr>
              <p:spPr bwMode="auto">
                <a:xfrm>
                  <a:off x="1632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1" name="Rectangle 167"/>
                <p:cNvSpPr>
                  <a:spLocks noChangeArrowheads="1"/>
                </p:cNvSpPr>
                <p:nvPr/>
              </p:nvSpPr>
              <p:spPr bwMode="auto">
                <a:xfrm>
                  <a:off x="1968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2" name="Oval 168"/>
                <p:cNvSpPr>
                  <a:spLocks noChangeArrowheads="1"/>
                </p:cNvSpPr>
                <p:nvPr/>
              </p:nvSpPr>
              <p:spPr bwMode="auto">
                <a:xfrm>
                  <a:off x="1440" y="1200"/>
                  <a:ext cx="864" cy="720"/>
                </a:xfrm>
                <a:prstGeom prst="ellipse">
                  <a:avLst/>
                </a:prstGeom>
                <a:noFill/>
                <a:ln w="9525" algn="ctr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3" name="Line 169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14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15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16" name="Line 172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17" name="Line 173"/>
                <p:cNvSpPr>
                  <a:spLocks noChangeShapeType="1"/>
                </p:cNvSpPr>
                <p:nvPr/>
              </p:nvSpPr>
              <p:spPr bwMode="auto">
                <a:xfrm>
                  <a:off x="1824" y="139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18" name="Line 174"/>
                <p:cNvSpPr>
                  <a:spLocks noChangeShapeType="1"/>
                </p:cNvSpPr>
                <p:nvPr/>
              </p:nvSpPr>
              <p:spPr bwMode="auto">
                <a:xfrm>
                  <a:off x="1824" y="17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319" name="Group 175"/>
              <p:cNvGrpSpPr>
                <a:grpSpLocks/>
              </p:cNvGrpSpPr>
              <p:nvPr/>
            </p:nvGrpSpPr>
            <p:grpSpPr bwMode="auto">
              <a:xfrm>
                <a:off x="4000" y="2486"/>
                <a:ext cx="203" cy="150"/>
                <a:chOff x="1440" y="1200"/>
                <a:chExt cx="864" cy="720"/>
              </a:xfrm>
            </p:grpSpPr>
            <p:sp>
              <p:nvSpPr>
                <p:cNvPr id="6320" name="Rectangle 176"/>
                <p:cNvSpPr>
                  <a:spLocks noChangeArrowheads="1"/>
                </p:cNvSpPr>
                <p:nvPr/>
              </p:nvSpPr>
              <p:spPr bwMode="auto">
                <a:xfrm>
                  <a:off x="1632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1" name="Rectangle 177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2" name="Rectangle 178"/>
                <p:cNvSpPr>
                  <a:spLocks noChangeArrowheads="1"/>
                </p:cNvSpPr>
                <p:nvPr/>
              </p:nvSpPr>
              <p:spPr bwMode="auto">
                <a:xfrm>
                  <a:off x="1632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3" name="Rectangle 179"/>
                <p:cNvSpPr>
                  <a:spLocks noChangeArrowheads="1"/>
                </p:cNvSpPr>
                <p:nvPr/>
              </p:nvSpPr>
              <p:spPr bwMode="auto">
                <a:xfrm>
                  <a:off x="1968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4" name="Oval 180"/>
                <p:cNvSpPr>
                  <a:spLocks noChangeArrowheads="1"/>
                </p:cNvSpPr>
                <p:nvPr/>
              </p:nvSpPr>
              <p:spPr bwMode="auto">
                <a:xfrm>
                  <a:off x="1440" y="1200"/>
                  <a:ext cx="864" cy="720"/>
                </a:xfrm>
                <a:prstGeom prst="ellipse">
                  <a:avLst/>
                </a:prstGeom>
                <a:noFill/>
                <a:ln w="9525" algn="ctr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5" name="Line 181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26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27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28" name="Line 184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29" name="Line 185"/>
                <p:cNvSpPr>
                  <a:spLocks noChangeShapeType="1"/>
                </p:cNvSpPr>
                <p:nvPr/>
              </p:nvSpPr>
              <p:spPr bwMode="auto">
                <a:xfrm>
                  <a:off x="1824" y="139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30" name="Line 186"/>
                <p:cNvSpPr>
                  <a:spLocks noChangeShapeType="1"/>
                </p:cNvSpPr>
                <p:nvPr/>
              </p:nvSpPr>
              <p:spPr bwMode="auto">
                <a:xfrm>
                  <a:off x="1824" y="17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331" name="Group 187"/>
              <p:cNvGrpSpPr>
                <a:grpSpLocks/>
              </p:cNvGrpSpPr>
              <p:nvPr/>
            </p:nvGrpSpPr>
            <p:grpSpPr bwMode="auto">
              <a:xfrm>
                <a:off x="4301" y="2160"/>
                <a:ext cx="204" cy="151"/>
                <a:chOff x="1440" y="1200"/>
                <a:chExt cx="864" cy="720"/>
              </a:xfrm>
            </p:grpSpPr>
            <p:sp>
              <p:nvSpPr>
                <p:cNvPr id="6332" name="Rectangle 188"/>
                <p:cNvSpPr>
                  <a:spLocks noChangeArrowheads="1"/>
                </p:cNvSpPr>
                <p:nvPr/>
              </p:nvSpPr>
              <p:spPr bwMode="auto">
                <a:xfrm>
                  <a:off x="1632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33" name="Rectangle 189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34" name="Rectangle 190"/>
                <p:cNvSpPr>
                  <a:spLocks noChangeArrowheads="1"/>
                </p:cNvSpPr>
                <p:nvPr/>
              </p:nvSpPr>
              <p:spPr bwMode="auto">
                <a:xfrm>
                  <a:off x="1632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35" name="Rectangle 191"/>
                <p:cNvSpPr>
                  <a:spLocks noChangeArrowheads="1"/>
                </p:cNvSpPr>
                <p:nvPr/>
              </p:nvSpPr>
              <p:spPr bwMode="auto">
                <a:xfrm>
                  <a:off x="1968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36" name="Oval 192"/>
                <p:cNvSpPr>
                  <a:spLocks noChangeArrowheads="1"/>
                </p:cNvSpPr>
                <p:nvPr/>
              </p:nvSpPr>
              <p:spPr bwMode="auto">
                <a:xfrm>
                  <a:off x="1440" y="1200"/>
                  <a:ext cx="864" cy="720"/>
                </a:xfrm>
                <a:prstGeom prst="ellipse">
                  <a:avLst/>
                </a:prstGeom>
                <a:noFill/>
                <a:ln w="9525" algn="ctr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37" name="Line 193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38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39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40" name="Line 196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41" name="Line 197"/>
                <p:cNvSpPr>
                  <a:spLocks noChangeShapeType="1"/>
                </p:cNvSpPr>
                <p:nvPr/>
              </p:nvSpPr>
              <p:spPr bwMode="auto">
                <a:xfrm>
                  <a:off x="1824" y="139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42" name="Line 198"/>
                <p:cNvSpPr>
                  <a:spLocks noChangeShapeType="1"/>
                </p:cNvSpPr>
                <p:nvPr/>
              </p:nvSpPr>
              <p:spPr bwMode="auto">
                <a:xfrm>
                  <a:off x="1824" y="17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343" name="Group 199"/>
              <p:cNvGrpSpPr>
                <a:grpSpLocks/>
              </p:cNvGrpSpPr>
              <p:nvPr/>
            </p:nvGrpSpPr>
            <p:grpSpPr bwMode="auto">
              <a:xfrm>
                <a:off x="4611" y="2486"/>
                <a:ext cx="205" cy="150"/>
                <a:chOff x="1440" y="1200"/>
                <a:chExt cx="864" cy="720"/>
              </a:xfrm>
            </p:grpSpPr>
            <p:sp>
              <p:nvSpPr>
                <p:cNvPr id="6344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45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46" name="Rectangle 202"/>
                <p:cNvSpPr>
                  <a:spLocks noChangeArrowheads="1"/>
                </p:cNvSpPr>
                <p:nvPr/>
              </p:nvSpPr>
              <p:spPr bwMode="auto">
                <a:xfrm>
                  <a:off x="1632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47" name="Rectangle 203"/>
                <p:cNvSpPr>
                  <a:spLocks noChangeArrowheads="1"/>
                </p:cNvSpPr>
                <p:nvPr/>
              </p:nvSpPr>
              <p:spPr bwMode="auto">
                <a:xfrm>
                  <a:off x="1968" y="1632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48" name="Oval 204"/>
                <p:cNvSpPr>
                  <a:spLocks noChangeArrowheads="1"/>
                </p:cNvSpPr>
                <p:nvPr/>
              </p:nvSpPr>
              <p:spPr bwMode="auto">
                <a:xfrm>
                  <a:off x="1440" y="1200"/>
                  <a:ext cx="864" cy="720"/>
                </a:xfrm>
                <a:prstGeom prst="ellipse">
                  <a:avLst/>
                </a:prstGeom>
                <a:noFill/>
                <a:ln w="9525" algn="ctr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49" name="Line 205"/>
                <p:cNvSpPr>
                  <a:spLocks noChangeShapeType="1"/>
                </p:cNvSpPr>
                <p:nvPr/>
              </p:nvSpPr>
              <p:spPr bwMode="auto">
                <a:xfrm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0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1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2" name="Line 208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3" name="Line 209"/>
                <p:cNvSpPr>
                  <a:spLocks noChangeShapeType="1"/>
                </p:cNvSpPr>
                <p:nvPr/>
              </p:nvSpPr>
              <p:spPr bwMode="auto">
                <a:xfrm>
                  <a:off x="1824" y="139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4" name="Line 210"/>
                <p:cNvSpPr>
                  <a:spLocks noChangeShapeType="1"/>
                </p:cNvSpPr>
                <p:nvPr/>
              </p:nvSpPr>
              <p:spPr bwMode="auto">
                <a:xfrm>
                  <a:off x="1824" y="17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55" name="Rectangle 211"/>
              <p:cNvSpPr>
                <a:spLocks noChangeArrowheads="1"/>
              </p:cNvSpPr>
              <p:nvPr/>
            </p:nvSpPr>
            <p:spPr bwMode="auto">
              <a:xfrm>
                <a:off x="4386" y="2411"/>
                <a:ext cx="44" cy="351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rgbClr val="FFFF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6" name="Line 212"/>
              <p:cNvSpPr>
                <a:spLocks noChangeShapeType="1"/>
              </p:cNvSpPr>
              <p:nvPr/>
            </p:nvSpPr>
            <p:spPr bwMode="auto">
              <a:xfrm>
                <a:off x="4249" y="2386"/>
                <a:ext cx="137" cy="125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7" name="Line 213"/>
              <p:cNvSpPr>
                <a:spLocks noChangeShapeType="1"/>
              </p:cNvSpPr>
              <p:nvPr/>
            </p:nvSpPr>
            <p:spPr bwMode="auto">
              <a:xfrm>
                <a:off x="4203" y="2560"/>
                <a:ext cx="183" cy="0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8" name="Line 214"/>
              <p:cNvSpPr>
                <a:spLocks noChangeShapeType="1"/>
              </p:cNvSpPr>
              <p:nvPr/>
            </p:nvSpPr>
            <p:spPr bwMode="auto">
              <a:xfrm flipV="1">
                <a:off x="4249" y="2611"/>
                <a:ext cx="137" cy="151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0" name="Line 216"/>
              <p:cNvSpPr>
                <a:spLocks noChangeShapeType="1"/>
              </p:cNvSpPr>
              <p:nvPr/>
            </p:nvSpPr>
            <p:spPr bwMode="auto">
              <a:xfrm flipH="1">
                <a:off x="4430" y="2560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2" name="Line 218"/>
              <p:cNvSpPr>
                <a:spLocks noChangeShapeType="1"/>
              </p:cNvSpPr>
              <p:nvPr/>
            </p:nvSpPr>
            <p:spPr bwMode="auto">
              <a:xfrm flipV="1">
                <a:off x="4408" y="2762"/>
                <a:ext cx="0" cy="74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3" name="Line 219"/>
              <p:cNvSpPr>
                <a:spLocks noChangeShapeType="1"/>
              </p:cNvSpPr>
              <p:nvPr/>
            </p:nvSpPr>
            <p:spPr bwMode="auto">
              <a:xfrm>
                <a:off x="4408" y="2311"/>
                <a:ext cx="0" cy="100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7" name="Line 223"/>
              <p:cNvSpPr>
                <a:spLocks noChangeShapeType="1"/>
              </p:cNvSpPr>
              <p:nvPr/>
            </p:nvSpPr>
            <p:spPr bwMode="auto">
              <a:xfrm flipH="1">
                <a:off x="4423" y="2384"/>
                <a:ext cx="137" cy="125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8" name="Line 224"/>
              <p:cNvSpPr>
                <a:spLocks noChangeShapeType="1"/>
              </p:cNvSpPr>
              <p:nvPr/>
            </p:nvSpPr>
            <p:spPr bwMode="auto">
              <a:xfrm flipH="1" flipV="1">
                <a:off x="4423" y="2609"/>
                <a:ext cx="137" cy="151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r>
              <a:rPr lang="en-US" altLang="ko-KR" sz="2800">
                <a:ea typeface="굴림" pitchFamily="50" charset="-127"/>
              </a:rPr>
              <a:t>Sockets over TCP/IP</a:t>
            </a:r>
          </a:p>
          <a:p>
            <a:r>
              <a:rPr lang="en-US" altLang="ko-KR" sz="2800">
                <a:ea typeface="굴림" pitchFamily="50" charset="-127"/>
              </a:rPr>
              <a:t>RDMA over LAN</a:t>
            </a:r>
          </a:p>
          <a:p>
            <a:pPr lvl="1"/>
            <a:r>
              <a:rPr lang="en-US" altLang="ko-KR" sz="2400">
                <a:ea typeface="굴림" pitchFamily="50" charset="-127"/>
              </a:rPr>
              <a:t>InfiniBand, Myrinet, Quadrics</a:t>
            </a:r>
          </a:p>
          <a:p>
            <a:pPr lvl="1"/>
            <a:r>
              <a:rPr lang="en-US" altLang="ko-KR" sz="2400">
                <a:ea typeface="굴림" pitchFamily="50" charset="-127"/>
              </a:rPr>
              <a:t> HPC middleware (MPI) and file systems (PVFS)</a:t>
            </a:r>
          </a:p>
          <a:p>
            <a:r>
              <a:rPr lang="en-US" altLang="ko-KR" sz="2800">
                <a:ea typeface="굴림" pitchFamily="50" charset="-127"/>
              </a:rPr>
              <a:t>RDMA over WAN</a:t>
            </a:r>
          </a:p>
          <a:p>
            <a:pPr lvl="1"/>
            <a:r>
              <a:rPr lang="en-US" altLang="ko-KR" sz="2400">
                <a:ea typeface="굴림" pitchFamily="50" charset="-127"/>
              </a:rPr>
              <a:t>iWARP, RDDP</a:t>
            </a:r>
          </a:p>
          <a:p>
            <a:pPr lvl="1"/>
            <a:r>
              <a:rPr lang="en-US" altLang="ko-KR" sz="2400">
                <a:ea typeface="굴림" pitchFamily="50" charset="-127"/>
              </a:rPr>
              <a:t>Grid and Internet applications</a:t>
            </a:r>
          </a:p>
          <a:p>
            <a:r>
              <a:rPr lang="en-US" altLang="ko-KR" sz="2800">
                <a:ea typeface="굴림" pitchFamily="50" charset="-127"/>
              </a:rPr>
              <a:t>RDMA-enabled Gigabit Ethernet NIC</a:t>
            </a:r>
          </a:p>
          <a:p>
            <a:pPr lvl="1"/>
            <a:r>
              <a:rPr lang="en-US" altLang="ko-KR" sz="2400">
                <a:solidFill>
                  <a:srgbClr val="3333CC"/>
                </a:solidFill>
                <a:ea typeface="굴림" pitchFamily="50" charset="-127"/>
              </a:rPr>
              <a:t>Ammasso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Freeform 22"/>
          <p:cNvSpPr>
            <a:spLocks/>
          </p:cNvSpPr>
          <p:nvPr/>
        </p:nvSpPr>
        <p:spPr bwMode="auto">
          <a:xfrm>
            <a:off x="1676400" y="2667000"/>
            <a:ext cx="5791200" cy="3886200"/>
          </a:xfrm>
          <a:custGeom>
            <a:avLst/>
            <a:gdLst>
              <a:gd name="T0" fmla="*/ 1872 w 3648"/>
              <a:gd name="T1" fmla="*/ 0 h 2448"/>
              <a:gd name="T2" fmla="*/ 3648 w 3648"/>
              <a:gd name="T3" fmla="*/ 0 h 2448"/>
              <a:gd name="T4" fmla="*/ 3648 w 3648"/>
              <a:gd name="T5" fmla="*/ 2448 h 2448"/>
              <a:gd name="T6" fmla="*/ 0 w 3648"/>
              <a:gd name="T7" fmla="*/ 2448 h 2448"/>
              <a:gd name="T8" fmla="*/ 0 w 3648"/>
              <a:gd name="T9" fmla="*/ 1920 h 2448"/>
              <a:gd name="T10" fmla="*/ 1872 w 3648"/>
              <a:gd name="T11" fmla="*/ 1920 h 2448"/>
              <a:gd name="T12" fmla="*/ 1872 w 3648"/>
              <a:gd name="T13" fmla="*/ 0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48" h="2448">
                <a:moveTo>
                  <a:pt x="1872" y="0"/>
                </a:moveTo>
                <a:lnTo>
                  <a:pt x="3648" y="0"/>
                </a:lnTo>
                <a:lnTo>
                  <a:pt x="3648" y="2448"/>
                </a:lnTo>
                <a:lnTo>
                  <a:pt x="0" y="2448"/>
                </a:lnTo>
                <a:lnTo>
                  <a:pt x="0" y="1920"/>
                </a:lnTo>
                <a:lnTo>
                  <a:pt x="1872" y="1920"/>
                </a:lnTo>
                <a:lnTo>
                  <a:pt x="1872" y="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1676400" y="2667000"/>
            <a:ext cx="2819400" cy="2895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AutoShape 25"/>
          <p:cNvSpPr>
            <a:spLocks noChangeArrowheads="1"/>
          </p:cNvSpPr>
          <p:nvPr/>
        </p:nvSpPr>
        <p:spPr bwMode="auto">
          <a:xfrm>
            <a:off x="2743200" y="2514600"/>
            <a:ext cx="685800" cy="3352800"/>
          </a:xfrm>
          <a:prstGeom prst="downArrow">
            <a:avLst>
              <a:gd name="adj1" fmla="val 53750"/>
              <a:gd name="adj2" fmla="val 65502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16" name="AutoShape 24"/>
          <p:cNvSpPr>
            <a:spLocks noChangeArrowheads="1"/>
          </p:cNvSpPr>
          <p:nvPr/>
        </p:nvSpPr>
        <p:spPr bwMode="auto">
          <a:xfrm>
            <a:off x="5715000" y="2514600"/>
            <a:ext cx="685800" cy="3352800"/>
          </a:xfrm>
          <a:prstGeom prst="downArrow">
            <a:avLst>
              <a:gd name="adj1" fmla="val 53750"/>
              <a:gd name="adj2" fmla="val 6550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Ammasso Gigabit Ethernet NIC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828800" y="1295400"/>
            <a:ext cx="548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Applications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828800" y="1981200"/>
            <a:ext cx="25146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Sockets Interface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800600" y="1981200"/>
            <a:ext cx="25146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CCIL</a:t>
            </a:r>
          </a:p>
          <a:p>
            <a:pPr algn="ctr"/>
            <a:r>
              <a:rPr lang="en-US" altLang="ko-KR" sz="1400">
                <a:ea typeface="굴림" pitchFamily="50" charset="-127"/>
              </a:rPr>
              <a:t>(Cluster Core Interface Lang.)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828800" y="2819400"/>
            <a:ext cx="25146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Sockets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828800" y="3505200"/>
            <a:ext cx="25146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TCP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828800" y="4191000"/>
            <a:ext cx="25146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IP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828800" y="4876800"/>
            <a:ext cx="25146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Device Driver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828800" y="5867400"/>
            <a:ext cx="54864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Gigabit Ethernet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800600" y="2819400"/>
            <a:ext cx="25146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RDMA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4800600" y="3505200"/>
            <a:ext cx="2514600" cy="1219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TOE</a:t>
            </a:r>
          </a:p>
          <a:p>
            <a:pPr algn="ctr"/>
            <a:r>
              <a:rPr lang="en-US" altLang="ko-KR" sz="1400">
                <a:ea typeface="굴림" pitchFamily="50" charset="-127"/>
              </a:rPr>
              <a:t>(TCP/IP Offload Engine)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 rot="5400000">
            <a:off x="5788025" y="4254500"/>
            <a:ext cx="372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Ammasso Gigabit Ethernet NIC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 rot="-5400000">
            <a:off x="386557" y="3494881"/>
            <a:ext cx="2214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There have been no comprehensive </a:t>
            </a:r>
            <a:r>
              <a:rPr lang="en-US">
                <a:solidFill>
                  <a:srgbClr val="FF3300"/>
                </a:solidFill>
              </a:rPr>
              <a:t>quantitative</a:t>
            </a:r>
            <a:r>
              <a:rPr lang="en-US"/>
              <a:t> evaluations of RDMA over </a:t>
            </a:r>
            <a:r>
              <a:rPr lang="en-US">
                <a:solidFill>
                  <a:srgbClr val="FF3300"/>
                </a:solidFill>
              </a:rPr>
              <a:t>WAN</a:t>
            </a:r>
            <a:r>
              <a:rPr lang="en-US"/>
              <a:t> environment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How</a:t>
            </a:r>
            <a:r>
              <a:rPr lang="en-US"/>
              <a:t> to Emulate the WAN Environment?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What</a:t>
            </a:r>
            <a:r>
              <a:rPr lang="en-US"/>
              <a:t> Kind of Performance Metrics?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Sockets vs. CCIL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Contents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969696"/>
                </a:solidFill>
                <a:ea typeface="굴림" pitchFamily="50" charset="-127"/>
              </a:rPr>
              <a:t>Introduction</a:t>
            </a:r>
          </a:p>
          <a:p>
            <a:pPr lvl="2"/>
            <a:endParaRPr lang="en-US" altLang="ko-KR">
              <a:solidFill>
                <a:srgbClr val="969696"/>
              </a:solidFill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WAN Emulator for Cluster-of-Clusters</a:t>
            </a:r>
          </a:p>
          <a:p>
            <a:pPr lvl="2"/>
            <a:endParaRPr lang="en-US" altLang="ko-KR">
              <a:solidFill>
                <a:srgbClr val="969696"/>
              </a:solidFill>
              <a:ea typeface="굴림" pitchFamily="50" charset="-127"/>
            </a:endParaRPr>
          </a:p>
          <a:p>
            <a:r>
              <a:rPr lang="en-US" altLang="ko-KR">
                <a:solidFill>
                  <a:srgbClr val="969696"/>
                </a:solidFill>
                <a:ea typeface="굴림" pitchFamily="50" charset="-127"/>
              </a:rPr>
              <a:t>Performance Evaluation of RDMA over IP</a:t>
            </a:r>
          </a:p>
          <a:p>
            <a:pPr lvl="2"/>
            <a:endParaRPr lang="en-US" altLang="ko-KR">
              <a:solidFill>
                <a:srgbClr val="969696"/>
              </a:solidFill>
              <a:ea typeface="굴림" pitchFamily="50" charset="-127"/>
            </a:endParaRPr>
          </a:p>
          <a:p>
            <a:r>
              <a:rPr lang="en-US" altLang="ko-KR">
                <a:solidFill>
                  <a:srgbClr val="969696"/>
                </a:solidFill>
                <a:ea typeface="굴림" pitchFamily="50" charset="-127"/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Experimental WAN Setup</a:t>
            </a:r>
          </a:p>
        </p:txBody>
      </p: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152400" y="2362200"/>
            <a:ext cx="3352800" cy="3200400"/>
            <a:chOff x="96" y="1488"/>
            <a:chExt cx="2112" cy="2016"/>
          </a:xfrm>
        </p:grpSpPr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96" y="1488"/>
              <a:ext cx="2112" cy="2016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1392" y="2208"/>
              <a:ext cx="576" cy="52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GigE</a:t>
              </a:r>
            </a:p>
            <a:p>
              <a:pPr algn="ctr"/>
              <a:r>
                <a:rPr lang="en-US" altLang="ko-KR">
                  <a:ea typeface="굴림" pitchFamily="50" charset="-127"/>
                </a:rPr>
                <a:t>Switch</a:t>
              </a:r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528" y="1776"/>
              <a:ext cx="288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528" y="2160"/>
              <a:ext cx="288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528" y="2544"/>
              <a:ext cx="288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528" y="2928"/>
              <a:ext cx="288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816" y="1968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V="1">
              <a:off x="816" y="264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816" y="2304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 flipV="1">
              <a:off x="816" y="2544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2" name="Group 16"/>
          <p:cNvGrpSpPr>
            <a:grpSpLocks/>
          </p:cNvGrpSpPr>
          <p:nvPr/>
        </p:nvGrpSpPr>
        <p:grpSpPr bwMode="auto">
          <a:xfrm flipH="1">
            <a:off x="5638800" y="2362200"/>
            <a:ext cx="3352800" cy="3200400"/>
            <a:chOff x="96" y="1488"/>
            <a:chExt cx="2112" cy="2016"/>
          </a:xfrm>
        </p:grpSpPr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96" y="1488"/>
              <a:ext cx="2112" cy="2016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1392" y="2208"/>
              <a:ext cx="576" cy="52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GigE</a:t>
              </a:r>
            </a:p>
            <a:p>
              <a:pPr algn="ctr"/>
              <a:r>
                <a:rPr lang="en-US" altLang="ko-KR">
                  <a:ea typeface="굴림" pitchFamily="50" charset="-127"/>
                </a:rPr>
                <a:t>Switch</a:t>
              </a:r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528" y="1776"/>
              <a:ext cx="288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528" y="2160"/>
              <a:ext cx="288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528" y="2544"/>
              <a:ext cx="288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528" y="2928"/>
              <a:ext cx="288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816" y="1968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V="1">
              <a:off x="816" y="264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816" y="2304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 flipV="1">
              <a:off x="816" y="2544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3733800" y="2819400"/>
            <a:ext cx="1676400" cy="45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IP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3733800" y="3733800"/>
            <a:ext cx="838200" cy="45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eth0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572000" y="3733800"/>
            <a:ext cx="838200" cy="45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eth1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3733800" y="3276600"/>
            <a:ext cx="1676400" cy="45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Device Driver</a:t>
            </a:r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31242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54102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3219450" y="4311650"/>
            <a:ext cx="269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pitchFamily="50" charset="-127"/>
              </a:rPr>
              <a:t>Linux Workstation-based</a:t>
            </a:r>
          </a:p>
          <a:p>
            <a:pPr algn="ctr"/>
            <a:r>
              <a:rPr lang="en-US" altLang="ko-KR">
                <a:ea typeface="굴림" pitchFamily="50" charset="-127"/>
              </a:rPr>
              <a:t>Router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1073150" y="1981200"/>
            <a:ext cx="151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pitchFamily="50" charset="-127"/>
              </a:rPr>
              <a:t>IP Network A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6559550" y="1981200"/>
            <a:ext cx="151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pitchFamily="50" charset="-127"/>
              </a:rPr>
              <a:t>IP Network B</a:t>
            </a:r>
          </a:p>
        </p:txBody>
      </p:sp>
      <p:sp>
        <p:nvSpPr>
          <p:cNvPr id="9258" name="AutoShape 42"/>
          <p:cNvSpPr>
            <a:spLocks noChangeArrowheads="1"/>
          </p:cNvSpPr>
          <p:nvPr/>
        </p:nvSpPr>
        <p:spPr bwMode="auto">
          <a:xfrm>
            <a:off x="3581400" y="1905000"/>
            <a:ext cx="2057400" cy="1066800"/>
          </a:xfrm>
          <a:prstGeom prst="irregularSeal1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WAN</a:t>
            </a:r>
          </a:p>
          <a:p>
            <a:pPr algn="ctr"/>
            <a:r>
              <a:rPr lang="en-US" altLang="ko-KR">
                <a:ea typeface="굴림" pitchFamily="50" charset="-127"/>
              </a:rPr>
              <a:t>Emulation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WAN Emulator for Cluster-of-Clusters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/>
              <a:t>Characteristics of WAN Environments</a:t>
            </a:r>
          </a:p>
          <a:p>
            <a:pPr lvl="1"/>
            <a:r>
              <a:rPr lang="en-US">
                <a:solidFill>
                  <a:srgbClr val="3333CC"/>
                </a:solidFill>
              </a:rPr>
              <a:t>High network delay</a:t>
            </a:r>
          </a:p>
          <a:p>
            <a:pPr lvl="1"/>
            <a:r>
              <a:rPr lang="en-US"/>
              <a:t>Packet loss</a:t>
            </a:r>
          </a:p>
          <a:p>
            <a:pPr lvl="1"/>
            <a:r>
              <a:rPr lang="en-US"/>
              <a:t>Etc.</a:t>
            </a:r>
          </a:p>
          <a:p>
            <a:pPr lvl="1"/>
            <a:endParaRPr lang="en-US"/>
          </a:p>
          <a:p>
            <a:r>
              <a:rPr lang="en-US"/>
              <a:t>User-Level or </a:t>
            </a:r>
            <a:r>
              <a:rPr lang="en-US">
                <a:solidFill>
                  <a:srgbClr val="3333CC"/>
                </a:solidFill>
              </a:rPr>
              <a:t>Kernel-Level </a:t>
            </a:r>
            <a:r>
              <a:rPr lang="en-US"/>
              <a:t>Emulator?</a:t>
            </a:r>
          </a:p>
          <a:p>
            <a:pPr lvl="1"/>
            <a:endParaRPr lang="en-US"/>
          </a:p>
          <a:p>
            <a:r>
              <a:rPr lang="en-US"/>
              <a:t>Blocking or </a:t>
            </a:r>
            <a:r>
              <a:rPr lang="en-US">
                <a:solidFill>
                  <a:srgbClr val="3333CC"/>
                </a:solidFill>
              </a:rPr>
              <a:t>Queueing </a:t>
            </a:r>
            <a:r>
              <a:rPr lang="en-US"/>
              <a:t>based Delay Adding?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1676400" y="2286000"/>
            <a:ext cx="47244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Degen: </a:t>
            </a:r>
            <a:r>
              <a:rPr lang="en-US" altLang="ko-KR" u="sng">
                <a:ea typeface="굴림" pitchFamily="50" charset="-127"/>
              </a:rPr>
              <a:t>De</a:t>
            </a:r>
            <a:r>
              <a:rPr lang="en-US" altLang="ko-KR">
                <a:ea typeface="굴림" pitchFamily="50" charset="-127"/>
              </a:rPr>
              <a:t>lay </a:t>
            </a:r>
            <a:r>
              <a:rPr lang="en-US" altLang="ko-KR" u="sng">
                <a:ea typeface="굴림" pitchFamily="50" charset="-127"/>
              </a:rPr>
              <a:t>gen</a:t>
            </a:r>
            <a:r>
              <a:rPr lang="en-US" altLang="ko-KR">
                <a:ea typeface="굴림" pitchFamily="50" charset="-127"/>
              </a:rPr>
              <a:t>erator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81200" y="5257800"/>
            <a:ext cx="19050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eth0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191000" y="5257800"/>
            <a:ext cx="19050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eth1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1981200" y="4419600"/>
            <a:ext cx="19050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Device Driver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191000" y="4419600"/>
            <a:ext cx="19050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Device Driver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981200" y="2514600"/>
            <a:ext cx="19050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Routing Decision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4191000" y="2514600"/>
            <a:ext cx="19050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Degen Netfilter</a:t>
            </a:r>
          </a:p>
        </p:txBody>
      </p:sp>
      <p:sp>
        <p:nvSpPr>
          <p:cNvPr id="10265" name="Freeform 25"/>
          <p:cNvSpPr>
            <a:spLocks/>
          </p:cNvSpPr>
          <p:nvPr/>
        </p:nvSpPr>
        <p:spPr bwMode="auto">
          <a:xfrm>
            <a:off x="1143000" y="5867400"/>
            <a:ext cx="1752600" cy="457200"/>
          </a:xfrm>
          <a:custGeom>
            <a:avLst/>
            <a:gdLst>
              <a:gd name="T0" fmla="*/ 0 w 1104"/>
              <a:gd name="T1" fmla="*/ 288 h 288"/>
              <a:gd name="T2" fmla="*/ 1104 w 1104"/>
              <a:gd name="T3" fmla="*/ 288 h 288"/>
              <a:gd name="T4" fmla="*/ 1104 w 110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288">
                <a:moveTo>
                  <a:pt x="0" y="288"/>
                </a:moveTo>
                <a:lnTo>
                  <a:pt x="1104" y="288"/>
                </a:lnTo>
                <a:lnTo>
                  <a:pt x="110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981200" y="3352800"/>
            <a:ext cx="19050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Timestamp</a:t>
            </a:r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2895600" y="5029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 flipV="1">
            <a:off x="2895600" y="3962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V="1">
            <a:off x="2895600" y="3124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38862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84" name="Group 44"/>
          <p:cNvGrpSpPr>
            <a:grpSpLocks/>
          </p:cNvGrpSpPr>
          <p:nvPr/>
        </p:nvGrpSpPr>
        <p:grpSpPr bwMode="auto">
          <a:xfrm>
            <a:off x="4191000" y="3276600"/>
            <a:ext cx="2057400" cy="609600"/>
            <a:chOff x="2544" y="2112"/>
            <a:chExt cx="1296" cy="384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2592" y="2112"/>
              <a:ext cx="203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2940" y="2112"/>
              <a:ext cx="203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89" y="2112"/>
              <a:ext cx="203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3637" y="2112"/>
              <a:ext cx="203" cy="19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2795" y="2167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>
              <a:off x="3143" y="2167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3492" y="2167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2544" y="2265"/>
              <a:ext cx="9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delay queue</a:t>
              </a:r>
            </a:p>
          </p:txBody>
        </p:sp>
      </p:grpSp>
      <p:grpSp>
        <p:nvGrpSpPr>
          <p:cNvPr id="10285" name="Group 45"/>
          <p:cNvGrpSpPr>
            <a:grpSpLocks/>
          </p:cNvGrpSpPr>
          <p:nvPr/>
        </p:nvGrpSpPr>
        <p:grpSpPr bwMode="auto">
          <a:xfrm>
            <a:off x="5099050" y="3886200"/>
            <a:ext cx="1758950" cy="2438400"/>
            <a:chOff x="3116" y="2496"/>
            <a:chExt cx="1108" cy="1536"/>
          </a:xfrm>
        </p:grpSpPr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3120" y="32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>
              <a:off x="3120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Text Box 35"/>
            <p:cNvSpPr txBox="1">
              <a:spLocks noChangeArrowheads="1"/>
            </p:cNvSpPr>
            <p:nvPr/>
          </p:nvSpPr>
          <p:spPr bwMode="auto">
            <a:xfrm>
              <a:off x="3116" y="2505"/>
              <a:ext cx="7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50" charset="-127"/>
                </a:rPr>
                <a:t>reinjection</a:t>
              </a:r>
            </a:p>
          </p:txBody>
        </p:sp>
        <p:sp>
          <p:nvSpPr>
            <p:cNvPr id="10277" name="Freeform 37"/>
            <p:cNvSpPr>
              <a:spLocks/>
            </p:cNvSpPr>
            <p:nvPr/>
          </p:nvSpPr>
          <p:spPr bwMode="auto">
            <a:xfrm flipH="1">
              <a:off x="3120" y="3744"/>
              <a:ext cx="1104" cy="288"/>
            </a:xfrm>
            <a:custGeom>
              <a:avLst/>
              <a:gdLst>
                <a:gd name="T0" fmla="*/ 0 w 1104"/>
                <a:gd name="T1" fmla="*/ 288 h 288"/>
                <a:gd name="T2" fmla="*/ 1104 w 1104"/>
                <a:gd name="T3" fmla="*/ 288 h 288"/>
                <a:gd name="T4" fmla="*/ 1104 w 110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288">
                  <a:moveTo>
                    <a:pt x="0" y="288"/>
                  </a:moveTo>
                  <a:lnTo>
                    <a:pt x="1104" y="288"/>
                  </a:lnTo>
                  <a:lnTo>
                    <a:pt x="110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2743200" y="19050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IP</a:t>
            </a:r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6781800" y="2514600"/>
            <a:ext cx="19050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Degen </a:t>
            </a:r>
          </a:p>
          <a:p>
            <a:pPr algn="ctr"/>
            <a:r>
              <a:rPr lang="en-US" altLang="ko-KR">
                <a:ea typeface="굴림" pitchFamily="50" charset="-127"/>
              </a:rPr>
              <a:t>Kernel Module</a:t>
            </a:r>
          </a:p>
        </p:txBody>
      </p:sp>
      <p:grpSp>
        <p:nvGrpSpPr>
          <p:cNvPr id="10289" name="Group 49"/>
          <p:cNvGrpSpPr>
            <a:grpSpLocks/>
          </p:cNvGrpSpPr>
          <p:nvPr/>
        </p:nvGrpSpPr>
        <p:grpSpPr bwMode="auto">
          <a:xfrm>
            <a:off x="6324600" y="1600200"/>
            <a:ext cx="2362200" cy="2514600"/>
            <a:chOff x="3984" y="1008"/>
            <a:chExt cx="1488" cy="1584"/>
          </a:xfrm>
        </p:grpSpPr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4272" y="1008"/>
              <a:ext cx="1200" cy="38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Dgen Daemon</a:t>
              </a:r>
            </a:p>
          </p:txBody>
        </p:sp>
        <p:sp>
          <p:nvSpPr>
            <p:cNvPr id="10281" name="Line 41"/>
            <p:cNvSpPr>
              <a:spLocks noChangeShapeType="1"/>
            </p:cNvSpPr>
            <p:nvPr/>
          </p:nvSpPr>
          <p:spPr bwMode="auto">
            <a:xfrm>
              <a:off x="4848" y="139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Freeform 42"/>
            <p:cNvSpPr>
              <a:spLocks/>
            </p:cNvSpPr>
            <p:nvPr/>
          </p:nvSpPr>
          <p:spPr bwMode="auto">
            <a:xfrm>
              <a:off x="3984" y="1968"/>
              <a:ext cx="864" cy="624"/>
            </a:xfrm>
            <a:custGeom>
              <a:avLst/>
              <a:gdLst>
                <a:gd name="T0" fmla="*/ 0 w 1104"/>
                <a:gd name="T1" fmla="*/ 288 h 288"/>
                <a:gd name="T2" fmla="*/ 1104 w 1104"/>
                <a:gd name="T3" fmla="*/ 288 h 288"/>
                <a:gd name="T4" fmla="*/ 1104 w 110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288">
                  <a:moveTo>
                    <a:pt x="0" y="288"/>
                  </a:moveTo>
                  <a:lnTo>
                    <a:pt x="1104" y="288"/>
                  </a:lnTo>
                  <a:lnTo>
                    <a:pt x="110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4114800" y="1524000"/>
            <a:ext cx="4648200" cy="2743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4114800" y="1524000"/>
            <a:ext cx="208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WAN Emulator for </a:t>
            </a:r>
          </a:p>
          <a:p>
            <a:r>
              <a:rPr lang="en-US"/>
              <a:t>Cluster-of-Clusters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bc_osu">
  <a:themeElements>
    <a:clrScheme name="nbc_os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bc_o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bc_os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C:\HyunWook\nbc_osu.pot</Template>
  <TotalTime>736</TotalTime>
  <Words>724</Words>
  <Application>Microsoft Office PowerPoint</Application>
  <PresentationFormat>On-screen Show (4:3)</PresentationFormat>
  <Paragraphs>264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Times New Roman</vt:lpstr>
      <vt:lpstr>Arial</vt:lpstr>
      <vt:lpstr>굴림</vt:lpstr>
      <vt:lpstr>Courier New</vt:lpstr>
      <vt:lpstr>Wingdings</vt:lpstr>
      <vt:lpstr>宋体</vt:lpstr>
      <vt:lpstr>nbc_osu</vt:lpstr>
      <vt:lpstr>Microsoft Graph 5.0</vt:lpstr>
      <vt:lpstr>Performance Evaluation of RDMA over IP: A Case Study with the Ammasso Gigabit Ethernet NIC</vt:lpstr>
      <vt:lpstr>Contents</vt:lpstr>
      <vt:lpstr>Introduction</vt:lpstr>
      <vt:lpstr>Ammasso Gigabit Ethernet NIC</vt:lpstr>
      <vt:lpstr>Problem Statement</vt:lpstr>
      <vt:lpstr>Contents</vt:lpstr>
      <vt:lpstr>Experimental WAN Setup</vt:lpstr>
      <vt:lpstr>WAN Emulator for Cluster-of-Clusters</vt:lpstr>
      <vt:lpstr>Degen: Delay generator</vt:lpstr>
      <vt:lpstr>Kernel Patch for CCIL WAN Communication</vt:lpstr>
      <vt:lpstr>Contents</vt:lpstr>
      <vt:lpstr>Basic Communication Latency</vt:lpstr>
      <vt:lpstr>Computation and Communication Overlap</vt:lpstr>
      <vt:lpstr>Computation and Communication Overlap</vt:lpstr>
      <vt:lpstr>Communication Progress</vt:lpstr>
      <vt:lpstr>Communication Progress</vt:lpstr>
      <vt:lpstr>CPU Resource Requirements</vt:lpstr>
      <vt:lpstr>CPU Resource Requirements</vt:lpstr>
      <vt:lpstr>Unification of Communication Interface</vt:lpstr>
      <vt:lpstr>Bandwidth</vt:lpstr>
      <vt:lpstr>Contents</vt:lpstr>
      <vt:lpstr>Conclusions</vt:lpstr>
      <vt:lpstr>Future Work</vt:lpstr>
      <vt:lpstr>Acknowledgements</vt:lpstr>
      <vt:lpstr>Thank You</vt:lpstr>
    </vt:vector>
  </TitlesOfParts>
  <Company>5028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RDMA over IP: A Case Study with the Ammasso Gigabit Ethernet NIC</dc:title>
  <dc:creator>c6</dc:creator>
  <cp:lastModifiedBy>Pavan Balaji</cp:lastModifiedBy>
  <cp:revision>24</cp:revision>
  <dcterms:created xsi:type="dcterms:W3CDTF">2005-07-20T04:22:36Z</dcterms:created>
  <dcterms:modified xsi:type="dcterms:W3CDTF">2011-01-10T09:44:16Z</dcterms:modified>
</cp:coreProperties>
</file>