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93" r:id="rId3"/>
    <p:sldId id="258" r:id="rId4"/>
    <p:sldId id="260" r:id="rId5"/>
    <p:sldId id="261" r:id="rId6"/>
    <p:sldId id="264" r:id="rId7"/>
    <p:sldId id="265" r:id="rId8"/>
    <p:sldId id="263" r:id="rId9"/>
    <p:sldId id="267" r:id="rId10"/>
    <p:sldId id="268" r:id="rId11"/>
    <p:sldId id="269" r:id="rId12"/>
    <p:sldId id="280" r:id="rId13"/>
    <p:sldId id="271" r:id="rId14"/>
    <p:sldId id="279" r:id="rId15"/>
    <p:sldId id="281" r:id="rId16"/>
    <p:sldId id="282" r:id="rId17"/>
    <p:sldId id="283" r:id="rId18"/>
    <p:sldId id="272" r:id="rId19"/>
    <p:sldId id="270" r:id="rId20"/>
    <p:sldId id="294" r:id="rId21"/>
    <p:sldId id="289" r:id="rId22"/>
    <p:sldId id="292" r:id="rId23"/>
    <p:sldId id="288" r:id="rId24"/>
    <p:sldId id="290" r:id="rId25"/>
    <p:sldId id="291" r:id="rId26"/>
    <p:sldId id="273" r:id="rId27"/>
    <p:sldId id="284" r:id="rId28"/>
    <p:sldId id="28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13041B-E0C1-4CE9-9205-99760EDE4A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975E2-233B-4B3E-99E8-DC0C13FD6B0D}" type="slidenum">
              <a:rPr lang="en-US"/>
              <a:pPr/>
              <a:t>3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more abt RDMA read/write and compare and swap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D990-DE55-4AF1-9B04-5DD330185496}" type="slidenum">
              <a:rPr lang="en-US"/>
              <a:pPr/>
              <a:t>22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burst length, second graph.. Say Time scale instead of interations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6C73C-3220-4744-AAAB-B3A61DBC5553}" type="slidenum">
              <a:rPr lang="en-US"/>
              <a:pPr/>
              <a:t>23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Reconf performance varies a lot for all cases… we want some kind of guaranteed performance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41CA4-B924-42F3-AFAB-97687F166D42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need to explain too much. Stick to load increasing part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016BA-85A2-4C91-A210-930E1415DC4C}" type="slidenum">
              <a:rPr lang="en-US"/>
              <a:pPr/>
              <a:t>5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inherent assumption of load balancers, give examples of IBM., HP… in reality most data-centers host unrelated services (multiple websites)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740D3-68F8-40F4-A2F4-8B528007E9D6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Load balancer – network hardware can help becoz of remote memory operation, explain pros and cons of both the approaches</a:t>
            </a:r>
          </a:p>
          <a:p>
            <a:r>
              <a:rPr lang="en-US"/>
              <a:t>Mention Over-selling resources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26DAD-8DC6-4F6B-A9D7-17A81DE80112}" type="slidenum">
              <a:rPr lang="en-US"/>
              <a:pPr/>
              <a:t>10</a:t>
            </a:fld>
            <a:endParaRPr 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load resilient design, server doesn’t send messages… so completely load resilient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9F957-D746-4F38-9F49-D6D0D0A6D94B}" type="slidenum">
              <a:rPr lang="en-US"/>
              <a:pPr/>
              <a:t>16</a:t>
            </a:fld>
            <a:endParaRPr 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figure to accommodate.. Hard QoS – A:1, B:2, C:3.. Soft Qos.. C:4. B:3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8F602-0F60-4E1D-B6FB-471BC1C7894A}" type="slidenum">
              <a:rPr lang="en-US"/>
              <a:pPr/>
              <a:t>17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DF749-26C0-4AB9-ADE2-507F91F6560C}" type="slidenum">
              <a:rPr lang="en-US"/>
              <a:pPr/>
              <a:t>20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Move case 1,2,3 to two slides later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C85CF-2EC7-4251-AF98-E4BEFD31F6E1}" type="slidenum">
              <a:rPr lang="en-US"/>
              <a:pPr/>
              <a:t>21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data-center environment… load in the back-end increasing… explicit message (load) vs implicit message (network).. Since the network hardware doing everything, its good for us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FBC1A85-7445-43C5-BBBE-E6FE8FF1205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6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718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718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84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FE837-9806-46BC-9EDD-139041356E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9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C0953-A432-4B47-BA9B-D01C614451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709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ECA27B5-A4E2-4BF3-BF66-475AD5F195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22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0CD6C-04E0-4B45-B3CE-BAC65DC207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2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CC2B9-D055-42C7-97BF-AC7EB975ED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18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1FE26-8FCD-42E8-B48A-B581627F8C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45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EBB76-4BF5-4015-93A5-8DB2D7DE73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98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8D2C1-2042-43FB-A12B-BFF0F9D4E9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634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4248C-5E17-4921-907C-C424478318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236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7688E-DECC-4E82-8042-7810B32DC5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48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1CE59-3D4E-4A84-8D11-7CFBBF43CF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9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27BE90-B9C6-4063-AC20-426C4E23B066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615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615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58" name="Picture 14" descr="Ohio State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nowlab.cis.ohio-state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8763000" cy="2209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400"/>
              <a:t>On the Provision of Prioritization and Soft QoS in Dynamically Reconfigurable Shared Data-Centers over InfiniBand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724400"/>
            <a:ext cx="8001000" cy="1600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800" b="0"/>
              <a:t>P. Balaji, S. Narravula, </a:t>
            </a:r>
            <a:r>
              <a:rPr lang="en-US" sz="1800" b="0">
                <a:solidFill>
                  <a:srgbClr val="FF0000"/>
                </a:solidFill>
              </a:rPr>
              <a:t>K. Vaidyanathan</a:t>
            </a:r>
            <a:r>
              <a:rPr lang="en-US" sz="1800" b="0"/>
              <a:t>, H. –W. Jin and D. K. Panda</a:t>
            </a:r>
          </a:p>
          <a:p>
            <a:pPr>
              <a:lnSpc>
                <a:spcPct val="140000"/>
              </a:lnSpc>
            </a:pPr>
            <a:r>
              <a:rPr lang="en-US" sz="1800" b="0"/>
              <a:t>Network Based Computing Laboratory (NBCL)</a:t>
            </a:r>
          </a:p>
          <a:p>
            <a:pPr>
              <a:lnSpc>
                <a:spcPct val="140000"/>
              </a:lnSpc>
            </a:pPr>
            <a:r>
              <a:rPr lang="en-US" sz="1800" b="0"/>
              <a:t>The 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Utilizing InfiniBand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Two-level hierarchical locking mechanism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Both locks performed remotely using InfiniBand Atomic Operations</a:t>
            </a:r>
          </a:p>
          <a:p>
            <a:pPr>
              <a:lnSpc>
                <a:spcPct val="140000"/>
              </a:lnSpc>
            </a:pPr>
            <a:r>
              <a:rPr lang="en-US" sz="1900"/>
              <a:t>Completely load resilient design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6200" y="5029200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8" name="Rectangle 138"/>
          <p:cNvSpPr>
            <a:spLocks noChangeArrowheads="1"/>
          </p:cNvSpPr>
          <p:nvPr/>
        </p:nvSpPr>
        <p:spPr bwMode="auto">
          <a:xfrm>
            <a:off x="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0" name="AutoShape 180"/>
          <p:cNvSpPr>
            <a:spLocks noChangeArrowheads="1"/>
          </p:cNvSpPr>
          <p:nvPr/>
        </p:nvSpPr>
        <p:spPr bwMode="auto">
          <a:xfrm>
            <a:off x="2895600" y="2743200"/>
            <a:ext cx="838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Server</a:t>
            </a:r>
          </a:p>
          <a:p>
            <a:pPr algn="ctr"/>
            <a:r>
              <a:rPr lang="en-US" sz="1200"/>
              <a:t>Website A</a:t>
            </a:r>
          </a:p>
        </p:txBody>
      </p:sp>
      <p:sp>
        <p:nvSpPr>
          <p:cNvPr id="20661" name="AutoShape 181"/>
          <p:cNvSpPr>
            <a:spLocks noChangeArrowheads="1"/>
          </p:cNvSpPr>
          <p:nvPr/>
        </p:nvSpPr>
        <p:spPr bwMode="auto">
          <a:xfrm>
            <a:off x="4038600" y="2743200"/>
            <a:ext cx="838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Load</a:t>
            </a:r>
          </a:p>
          <a:p>
            <a:pPr algn="ctr"/>
            <a:r>
              <a:rPr lang="en-US" sz="1200"/>
              <a:t>Balancer B</a:t>
            </a:r>
          </a:p>
        </p:txBody>
      </p:sp>
      <p:sp>
        <p:nvSpPr>
          <p:cNvPr id="20662" name="AutoShape 182"/>
          <p:cNvSpPr>
            <a:spLocks noChangeArrowheads="1"/>
          </p:cNvSpPr>
          <p:nvPr/>
        </p:nvSpPr>
        <p:spPr bwMode="auto">
          <a:xfrm>
            <a:off x="5105400" y="2743200"/>
            <a:ext cx="838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Server</a:t>
            </a:r>
          </a:p>
          <a:p>
            <a:pPr algn="ctr"/>
            <a:r>
              <a:rPr lang="en-US" sz="1200"/>
              <a:t>Website B</a:t>
            </a:r>
          </a:p>
        </p:txBody>
      </p:sp>
      <p:sp>
        <p:nvSpPr>
          <p:cNvPr id="20663" name="Line 183"/>
          <p:cNvSpPr>
            <a:spLocks noChangeShapeType="1"/>
          </p:cNvSpPr>
          <p:nvPr/>
        </p:nvSpPr>
        <p:spPr bwMode="auto">
          <a:xfrm>
            <a:off x="3276600" y="32004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4" name="Line 184"/>
          <p:cNvSpPr>
            <a:spLocks noChangeShapeType="1"/>
          </p:cNvSpPr>
          <p:nvPr/>
        </p:nvSpPr>
        <p:spPr bwMode="auto">
          <a:xfrm>
            <a:off x="4419600" y="32004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5" name="Line 185"/>
          <p:cNvSpPr>
            <a:spLocks noChangeShapeType="1"/>
          </p:cNvSpPr>
          <p:nvPr/>
        </p:nvSpPr>
        <p:spPr bwMode="auto">
          <a:xfrm>
            <a:off x="5486400" y="32004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6" name="Line 186"/>
          <p:cNvSpPr>
            <a:spLocks noChangeShapeType="1"/>
          </p:cNvSpPr>
          <p:nvPr/>
        </p:nvSpPr>
        <p:spPr bwMode="auto">
          <a:xfrm>
            <a:off x="31242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7" name="Text Box 187"/>
          <p:cNvSpPr txBox="1">
            <a:spLocks noChangeArrowheads="1"/>
          </p:cNvSpPr>
          <p:nvPr/>
        </p:nvSpPr>
        <p:spPr bwMode="auto">
          <a:xfrm>
            <a:off x="2286000" y="33829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Not Loaded</a:t>
            </a:r>
          </a:p>
        </p:txBody>
      </p:sp>
      <p:sp>
        <p:nvSpPr>
          <p:cNvPr id="20668" name="Text Box 188"/>
          <p:cNvSpPr txBox="1">
            <a:spLocks noChangeArrowheads="1"/>
          </p:cNvSpPr>
          <p:nvPr/>
        </p:nvSpPr>
        <p:spPr bwMode="auto">
          <a:xfrm>
            <a:off x="5486400" y="33528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Loaded</a:t>
            </a:r>
          </a:p>
        </p:txBody>
      </p:sp>
      <p:sp>
        <p:nvSpPr>
          <p:cNvPr id="20669" name="Line 189"/>
          <p:cNvSpPr>
            <a:spLocks noChangeShapeType="1"/>
          </p:cNvSpPr>
          <p:nvPr/>
        </p:nvSpPr>
        <p:spPr bwMode="auto">
          <a:xfrm>
            <a:off x="53340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0" name="AutoShape 190"/>
          <p:cNvSpPr>
            <a:spLocks noChangeArrowheads="1"/>
          </p:cNvSpPr>
          <p:nvPr/>
        </p:nvSpPr>
        <p:spPr bwMode="auto">
          <a:xfrm>
            <a:off x="4419600" y="3657600"/>
            <a:ext cx="1066800" cy="304800"/>
          </a:xfrm>
          <a:prstGeom prst="curvedLeftArrow">
            <a:avLst>
              <a:gd name="adj1" fmla="val 20000"/>
              <a:gd name="adj2" fmla="val 40000"/>
              <a:gd name="adj3" fmla="val 1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1" name="Text Box 191"/>
          <p:cNvSpPr txBox="1">
            <a:spLocks noChangeArrowheads="1"/>
          </p:cNvSpPr>
          <p:nvPr/>
        </p:nvSpPr>
        <p:spPr bwMode="auto">
          <a:xfrm>
            <a:off x="5486400" y="36576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 Query</a:t>
            </a:r>
          </a:p>
        </p:txBody>
      </p:sp>
      <p:sp>
        <p:nvSpPr>
          <p:cNvPr id="20672" name="AutoShape 192"/>
          <p:cNvSpPr>
            <a:spLocks noChangeArrowheads="1"/>
          </p:cNvSpPr>
          <p:nvPr/>
        </p:nvSpPr>
        <p:spPr bwMode="auto">
          <a:xfrm>
            <a:off x="3276600" y="3733800"/>
            <a:ext cx="1143000" cy="304800"/>
          </a:xfrm>
          <a:prstGeom prst="curvedRightArrow">
            <a:avLst>
              <a:gd name="adj1" fmla="val 20000"/>
              <a:gd name="adj2" fmla="val 40000"/>
              <a:gd name="adj3" fmla="val 1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3" name="Text Box 193"/>
          <p:cNvSpPr txBox="1">
            <a:spLocks noChangeArrowheads="1"/>
          </p:cNvSpPr>
          <p:nvPr/>
        </p:nvSpPr>
        <p:spPr bwMode="auto">
          <a:xfrm>
            <a:off x="2286000" y="37338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 Query</a:t>
            </a:r>
          </a:p>
        </p:txBody>
      </p:sp>
      <p:sp>
        <p:nvSpPr>
          <p:cNvPr id="20674" name="AutoShape 194"/>
          <p:cNvSpPr>
            <a:spLocks noChangeArrowheads="1"/>
          </p:cNvSpPr>
          <p:nvPr/>
        </p:nvSpPr>
        <p:spPr bwMode="auto">
          <a:xfrm>
            <a:off x="4419600" y="4191000"/>
            <a:ext cx="1066800" cy="304800"/>
          </a:xfrm>
          <a:prstGeom prst="curvedLeftArrow">
            <a:avLst>
              <a:gd name="adj1" fmla="val 20000"/>
              <a:gd name="adj2" fmla="val 40000"/>
              <a:gd name="adj3" fmla="val 1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5" name="Text Box 195"/>
          <p:cNvSpPr txBox="1">
            <a:spLocks noChangeArrowheads="1"/>
          </p:cNvSpPr>
          <p:nvPr/>
        </p:nvSpPr>
        <p:spPr bwMode="auto">
          <a:xfrm>
            <a:off x="5410200" y="41148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Lock</a:t>
            </a:r>
          </a:p>
        </p:txBody>
      </p:sp>
      <p:sp>
        <p:nvSpPr>
          <p:cNvPr id="20676" name="AutoShape 196"/>
          <p:cNvSpPr>
            <a:spLocks noChangeArrowheads="1"/>
          </p:cNvSpPr>
          <p:nvPr/>
        </p:nvSpPr>
        <p:spPr bwMode="auto">
          <a:xfrm>
            <a:off x="4419600" y="4572000"/>
            <a:ext cx="1066800" cy="304800"/>
          </a:xfrm>
          <a:prstGeom prst="curvedLeftArrow">
            <a:avLst>
              <a:gd name="adj1" fmla="val 20000"/>
              <a:gd name="adj2" fmla="val 40000"/>
              <a:gd name="adj3" fmla="val 1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7" name="Text Box 197"/>
          <p:cNvSpPr txBox="1">
            <a:spLocks noChangeArrowheads="1"/>
          </p:cNvSpPr>
          <p:nvPr/>
        </p:nvSpPr>
        <p:spPr bwMode="auto">
          <a:xfrm>
            <a:off x="5486400" y="44958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Data Sharing</a:t>
            </a:r>
          </a:p>
        </p:txBody>
      </p:sp>
      <p:sp>
        <p:nvSpPr>
          <p:cNvPr id="20678" name="AutoShape 198"/>
          <p:cNvSpPr>
            <a:spLocks noChangeArrowheads="1"/>
          </p:cNvSpPr>
          <p:nvPr/>
        </p:nvSpPr>
        <p:spPr bwMode="auto">
          <a:xfrm>
            <a:off x="3276600" y="4953000"/>
            <a:ext cx="1143000" cy="304800"/>
          </a:xfrm>
          <a:prstGeom prst="curvedRightArrow">
            <a:avLst>
              <a:gd name="adj1" fmla="val 20000"/>
              <a:gd name="adj2" fmla="val 40000"/>
              <a:gd name="adj3" fmla="val 1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9" name="Text Box 199"/>
          <p:cNvSpPr txBox="1">
            <a:spLocks noChangeArrowheads="1"/>
          </p:cNvSpPr>
          <p:nvPr/>
        </p:nvSpPr>
        <p:spPr bwMode="auto">
          <a:xfrm>
            <a:off x="2286000" y="4953000"/>
            <a:ext cx="106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Reconfigure Node</a:t>
            </a:r>
            <a:br>
              <a:rPr lang="en-US" sz="1200"/>
            </a:br>
            <a:r>
              <a:rPr lang="en-US" sz="1200"/>
              <a:t>(Atomic)</a:t>
            </a:r>
          </a:p>
        </p:txBody>
      </p:sp>
      <p:sp>
        <p:nvSpPr>
          <p:cNvPr id="20680" name="AutoShape 200"/>
          <p:cNvSpPr>
            <a:spLocks noChangeArrowheads="1"/>
          </p:cNvSpPr>
          <p:nvPr/>
        </p:nvSpPr>
        <p:spPr bwMode="auto">
          <a:xfrm>
            <a:off x="4419600" y="5257800"/>
            <a:ext cx="1066800" cy="304800"/>
          </a:xfrm>
          <a:prstGeom prst="curvedLeftArrow">
            <a:avLst>
              <a:gd name="adj1" fmla="val 20000"/>
              <a:gd name="adj2" fmla="val 40000"/>
              <a:gd name="adj3" fmla="val 1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1" name="Text Box 201"/>
          <p:cNvSpPr txBox="1">
            <a:spLocks noChangeArrowheads="1"/>
          </p:cNvSpPr>
          <p:nvPr/>
        </p:nvSpPr>
        <p:spPr bwMode="auto">
          <a:xfrm>
            <a:off x="5410200" y="51816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Unlock</a:t>
            </a:r>
          </a:p>
        </p:txBody>
      </p:sp>
      <p:sp>
        <p:nvSpPr>
          <p:cNvPr id="20682" name="Line 202"/>
          <p:cNvSpPr>
            <a:spLocks noChangeShapeType="1"/>
          </p:cNvSpPr>
          <p:nvPr/>
        </p:nvSpPr>
        <p:spPr bwMode="auto">
          <a:xfrm>
            <a:off x="3124200" y="601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3" name="Line 203"/>
          <p:cNvSpPr>
            <a:spLocks noChangeShapeType="1"/>
          </p:cNvSpPr>
          <p:nvPr/>
        </p:nvSpPr>
        <p:spPr bwMode="auto">
          <a:xfrm>
            <a:off x="53340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4" name="Text Box 204"/>
          <p:cNvSpPr txBox="1">
            <a:spLocks noChangeArrowheads="1"/>
          </p:cNvSpPr>
          <p:nvPr/>
        </p:nvSpPr>
        <p:spPr bwMode="auto">
          <a:xfrm>
            <a:off x="2209800" y="6049963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 Shared</a:t>
            </a:r>
          </a:p>
        </p:txBody>
      </p:sp>
      <p:sp>
        <p:nvSpPr>
          <p:cNvPr id="20685" name="Text Box 205"/>
          <p:cNvSpPr txBox="1">
            <a:spLocks noChangeArrowheads="1"/>
          </p:cNvSpPr>
          <p:nvPr/>
        </p:nvSpPr>
        <p:spPr bwMode="auto">
          <a:xfrm>
            <a:off x="5486400" y="5668963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Load 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Overview of Dynamic Reconfigurability over InfiniBand</a:t>
            </a:r>
          </a:p>
          <a:p>
            <a:pPr>
              <a:lnSpc>
                <a:spcPct val="180000"/>
              </a:lnSpc>
            </a:pPr>
            <a:r>
              <a:rPr lang="en-US" sz="2000" b="1">
                <a:solidFill>
                  <a:srgbClr val="FF0000"/>
                </a:solidFill>
              </a:rPr>
              <a:t>Issues with Basic Dynamic Reconfigurability</a:t>
            </a:r>
          </a:p>
          <a:p>
            <a:pPr>
              <a:lnSpc>
                <a:spcPct val="180000"/>
              </a:lnSpc>
            </a:pPr>
            <a:r>
              <a:rPr lang="en-US" sz="2000"/>
              <a:t>Dynamic Reconfigurability for Prioritization and Soft QoS</a:t>
            </a:r>
          </a:p>
          <a:p>
            <a:pPr>
              <a:lnSpc>
                <a:spcPct val="180000"/>
              </a:lnSpc>
            </a:pPr>
            <a:r>
              <a:rPr lang="en-US" sz="2000"/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Issues with Reconf on High Priority Requests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5638800" y="14478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419600" y="19050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6019800" y="1905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705600" y="1905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5638800" y="28956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419600" y="33528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60198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67056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5715000" y="43434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495800" y="48006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auto">
          <a:xfrm>
            <a:off x="6096000" y="4800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6781800" y="4800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AutoShape 15"/>
          <p:cNvSpPr>
            <a:spLocks noChangeArrowheads="1"/>
          </p:cNvSpPr>
          <p:nvPr/>
        </p:nvSpPr>
        <p:spPr bwMode="auto">
          <a:xfrm>
            <a:off x="4267200" y="16764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AutoShape 18"/>
          <p:cNvSpPr>
            <a:spLocks noChangeArrowheads="1"/>
          </p:cNvSpPr>
          <p:nvPr/>
        </p:nvSpPr>
        <p:spPr bwMode="auto">
          <a:xfrm>
            <a:off x="1371600" y="2057400"/>
            <a:ext cx="2590800" cy="3124200"/>
          </a:xfrm>
          <a:prstGeom prst="cloudCallout">
            <a:avLst>
              <a:gd name="adj1" fmla="val -66176"/>
              <a:gd name="adj2" fmla="val 614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r>
              <a:rPr lang="en-US" sz="2400">
                <a:latin typeface="Times New Roman" pitchFamily="18" charset="0"/>
              </a:rPr>
              <a:t>WAN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838200" y="4648200"/>
            <a:ext cx="914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3276600" y="42672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32766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3352800" y="21336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4800600" y="3429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4800600" y="4876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4800600" y="2057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V="1">
            <a:off x="838200" y="44196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flipV="1">
            <a:off x="762000" y="40386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 flipV="1">
            <a:off x="762000" y="3505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838200" y="25146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990600" y="19050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533400" y="2133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533400" y="3733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810000" y="12192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A)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810000" y="25908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B)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3810000" y="4038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C)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7696200" y="13716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A (low priority)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7467600" y="2819400"/>
            <a:ext cx="1600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B (medium priority)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7772400" y="42672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C (high priority)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6172200" y="1600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6172200" y="3048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6172200" y="4495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34858" name="AutoShape 42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AutoShape 43"/>
          <p:cNvSpPr>
            <a:spLocks noChangeArrowheads="1"/>
          </p:cNvSpPr>
          <p:nvPr/>
        </p:nvSpPr>
        <p:spPr bwMode="auto">
          <a:xfrm>
            <a:off x="73914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AutoShape 44"/>
          <p:cNvSpPr>
            <a:spLocks noChangeArrowheads="1"/>
          </p:cNvSpPr>
          <p:nvPr/>
        </p:nvSpPr>
        <p:spPr bwMode="auto">
          <a:xfrm>
            <a:off x="80772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AutoShape 45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533400" y="5791200"/>
            <a:ext cx="8153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/>
              <a:t>High Priority website may get lesser number of servers compared to medium/low priority websites since Reconf does not have any idea about Prioritization between websites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4648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Times New Roman" pitchFamily="18" charset="0"/>
              </a:rPr>
              <a:t>SCARCITY</a:t>
            </a:r>
          </a:p>
        </p:txBody>
      </p:sp>
      <p:sp>
        <p:nvSpPr>
          <p:cNvPr id="34864" name="Freeform 48"/>
          <p:cNvSpPr>
            <a:spLocks/>
          </p:cNvSpPr>
          <p:nvPr/>
        </p:nvSpPr>
        <p:spPr bwMode="auto">
          <a:xfrm>
            <a:off x="4648200" y="2273300"/>
            <a:ext cx="1574800" cy="1003300"/>
          </a:xfrm>
          <a:custGeom>
            <a:avLst/>
            <a:gdLst>
              <a:gd name="T0" fmla="*/ 0 w 992"/>
              <a:gd name="T1" fmla="*/ 584 h 632"/>
              <a:gd name="T2" fmla="*/ 768 w 992"/>
              <a:gd name="T3" fmla="*/ 56 h 632"/>
              <a:gd name="T4" fmla="*/ 864 w 992"/>
              <a:gd name="T5" fmla="*/ 248 h 632"/>
              <a:gd name="T6" fmla="*/ 0 w 992"/>
              <a:gd name="T7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2" h="632">
                <a:moveTo>
                  <a:pt x="0" y="584"/>
                </a:moveTo>
                <a:cubicBezTo>
                  <a:pt x="312" y="348"/>
                  <a:pt x="624" y="112"/>
                  <a:pt x="768" y="56"/>
                </a:cubicBezTo>
                <a:cubicBezTo>
                  <a:pt x="912" y="0"/>
                  <a:pt x="992" y="152"/>
                  <a:pt x="864" y="248"/>
                </a:cubicBezTo>
                <a:cubicBezTo>
                  <a:pt x="736" y="344"/>
                  <a:pt x="368" y="488"/>
                  <a:pt x="0" y="6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Freeform 49"/>
          <p:cNvSpPr>
            <a:spLocks/>
          </p:cNvSpPr>
          <p:nvPr/>
        </p:nvSpPr>
        <p:spPr bwMode="auto">
          <a:xfrm>
            <a:off x="4648200" y="3657600"/>
            <a:ext cx="1676400" cy="1066800"/>
          </a:xfrm>
          <a:custGeom>
            <a:avLst/>
            <a:gdLst>
              <a:gd name="T0" fmla="*/ 0 w 1152"/>
              <a:gd name="T1" fmla="*/ 48 h 752"/>
              <a:gd name="T2" fmla="*/ 864 w 1152"/>
              <a:gd name="T3" fmla="*/ 672 h 752"/>
              <a:gd name="T4" fmla="*/ 1008 w 1152"/>
              <a:gd name="T5" fmla="*/ 528 h 752"/>
              <a:gd name="T6" fmla="*/ 0 w 1152"/>
              <a:gd name="T7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752">
                <a:moveTo>
                  <a:pt x="0" y="48"/>
                </a:moveTo>
                <a:cubicBezTo>
                  <a:pt x="348" y="320"/>
                  <a:pt x="696" y="592"/>
                  <a:pt x="864" y="672"/>
                </a:cubicBezTo>
                <a:cubicBezTo>
                  <a:pt x="1032" y="752"/>
                  <a:pt x="1152" y="640"/>
                  <a:pt x="1008" y="528"/>
                </a:cubicBezTo>
                <a:cubicBezTo>
                  <a:pt x="864" y="416"/>
                  <a:pt x="432" y="208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Freeform 50"/>
          <p:cNvSpPr>
            <a:spLocks/>
          </p:cNvSpPr>
          <p:nvPr/>
        </p:nvSpPr>
        <p:spPr bwMode="auto">
          <a:xfrm>
            <a:off x="4648200" y="2032000"/>
            <a:ext cx="1727200" cy="2692400"/>
          </a:xfrm>
          <a:custGeom>
            <a:avLst/>
            <a:gdLst>
              <a:gd name="T0" fmla="*/ 0 w 1088"/>
              <a:gd name="T1" fmla="*/ 1600 h 1696"/>
              <a:gd name="T2" fmla="*/ 768 w 1088"/>
              <a:gd name="T3" fmla="*/ 208 h 1696"/>
              <a:gd name="T4" fmla="*/ 960 w 1088"/>
              <a:gd name="T5" fmla="*/ 352 h 1696"/>
              <a:gd name="T6" fmla="*/ 0 w 1088"/>
              <a:gd name="T7" fmla="*/ 1696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696">
                <a:moveTo>
                  <a:pt x="0" y="1600"/>
                </a:moveTo>
                <a:cubicBezTo>
                  <a:pt x="304" y="1008"/>
                  <a:pt x="608" y="416"/>
                  <a:pt x="768" y="208"/>
                </a:cubicBezTo>
                <a:cubicBezTo>
                  <a:pt x="928" y="0"/>
                  <a:pt x="1088" y="104"/>
                  <a:pt x="960" y="352"/>
                </a:cubicBezTo>
                <a:cubicBezTo>
                  <a:pt x="832" y="600"/>
                  <a:pt x="416" y="1148"/>
                  <a:pt x="0" y="16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Freeform 51"/>
          <p:cNvSpPr>
            <a:spLocks/>
          </p:cNvSpPr>
          <p:nvPr/>
        </p:nvSpPr>
        <p:spPr bwMode="auto">
          <a:xfrm>
            <a:off x="4648200" y="3657600"/>
            <a:ext cx="1524000" cy="1600200"/>
          </a:xfrm>
          <a:custGeom>
            <a:avLst/>
            <a:gdLst>
              <a:gd name="T0" fmla="*/ 0 w 1088"/>
              <a:gd name="T1" fmla="*/ 1600 h 1696"/>
              <a:gd name="T2" fmla="*/ 768 w 1088"/>
              <a:gd name="T3" fmla="*/ 208 h 1696"/>
              <a:gd name="T4" fmla="*/ 960 w 1088"/>
              <a:gd name="T5" fmla="*/ 352 h 1696"/>
              <a:gd name="T6" fmla="*/ 0 w 1088"/>
              <a:gd name="T7" fmla="*/ 1696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696">
                <a:moveTo>
                  <a:pt x="0" y="1600"/>
                </a:moveTo>
                <a:cubicBezTo>
                  <a:pt x="304" y="1008"/>
                  <a:pt x="608" y="416"/>
                  <a:pt x="768" y="208"/>
                </a:cubicBezTo>
                <a:cubicBezTo>
                  <a:pt x="928" y="0"/>
                  <a:pt x="1088" y="104"/>
                  <a:pt x="960" y="352"/>
                </a:cubicBezTo>
                <a:cubicBezTo>
                  <a:pt x="832" y="600"/>
                  <a:pt x="416" y="1148"/>
                  <a:pt x="0" y="16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AutoShape 52"/>
          <p:cNvSpPr>
            <a:spLocks noChangeArrowheads="1"/>
          </p:cNvSpPr>
          <p:nvPr/>
        </p:nvSpPr>
        <p:spPr bwMode="auto">
          <a:xfrm>
            <a:off x="6400800" y="2286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9" name="AutoShape 53"/>
          <p:cNvSpPr>
            <a:spLocks noChangeArrowheads="1"/>
          </p:cNvSpPr>
          <p:nvPr/>
        </p:nvSpPr>
        <p:spPr bwMode="auto">
          <a:xfrm>
            <a:off x="6477000" y="5181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0" name="AutoShape 54"/>
          <p:cNvSpPr>
            <a:spLocks noChangeArrowheads="1"/>
          </p:cNvSpPr>
          <p:nvPr/>
        </p:nvSpPr>
        <p:spPr bwMode="auto">
          <a:xfrm>
            <a:off x="73914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80772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64008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30" grpId="0" animBg="1"/>
      <p:bldP spid="34858" grpId="0" animBg="1"/>
      <p:bldP spid="34859" grpId="0" animBg="1"/>
      <p:bldP spid="34860" grpId="0" animBg="1"/>
      <p:bldP spid="34861" grpId="0" animBg="1"/>
      <p:bldP spid="34863" grpId="0"/>
      <p:bldP spid="34864" grpId="0" animBg="1"/>
      <p:bldP spid="34864" grpId="1" animBg="1"/>
      <p:bldP spid="34865" grpId="0" animBg="1"/>
      <p:bldP spid="34865" grpId="1" animBg="1"/>
      <p:bldP spid="34866" grpId="0" animBg="1"/>
      <p:bldP spid="34866" grpId="1" animBg="1"/>
      <p:bldP spid="34867" grpId="0" animBg="1"/>
      <p:bldP spid="34867" grpId="1" animBg="1"/>
      <p:bldP spid="34868" grpId="0" animBg="1"/>
      <p:bldP spid="34869" grpId="0" animBg="1"/>
      <p:bldP spid="34870" grpId="0" animBg="1"/>
      <p:bldP spid="348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Overview of Dynamic Reconfigurability over InfiniBand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Issues with Basic Dynamic Reconfigurability</a:t>
            </a:r>
          </a:p>
          <a:p>
            <a:pPr>
              <a:lnSpc>
                <a:spcPct val="180000"/>
              </a:lnSpc>
            </a:pPr>
            <a:r>
              <a:rPr lang="en-US" sz="2000" b="1">
                <a:solidFill>
                  <a:srgbClr val="FF0000"/>
                </a:solidFill>
              </a:rPr>
              <a:t>Dynamic Reconfigurability for Prioritization and Soft QoS</a:t>
            </a:r>
          </a:p>
          <a:p>
            <a:pPr>
              <a:lnSpc>
                <a:spcPct val="180000"/>
              </a:lnSpc>
            </a:pPr>
            <a:r>
              <a:rPr lang="en-US" sz="2000"/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/>
              <a:t>Dynamic Reconfigurability with Prioritization (Reconf-P)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81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/>
              <a:t>Prioritization support for Reconf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Reconf requires additional logic to be priority aware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Pre-defined rules for prioritization amongst various websites</a:t>
            </a:r>
          </a:p>
          <a:p>
            <a:pPr>
              <a:lnSpc>
                <a:spcPct val="140000"/>
              </a:lnSpc>
            </a:pPr>
            <a:r>
              <a:rPr lang="en-US" sz="2800"/>
              <a:t>Reconfiguration is website priority aware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A node is said to be a free node if one of the following is true:</a:t>
            </a:r>
          </a:p>
          <a:p>
            <a:pPr lvl="2">
              <a:lnSpc>
                <a:spcPct val="140000"/>
              </a:lnSpc>
            </a:pPr>
            <a:r>
              <a:rPr lang="en-US" sz="1800"/>
              <a:t>It is lightly loaded</a:t>
            </a:r>
          </a:p>
          <a:p>
            <a:pPr lvl="2">
              <a:lnSpc>
                <a:spcPct val="140000"/>
              </a:lnSpc>
            </a:pPr>
            <a:r>
              <a:rPr lang="en-US" sz="1800"/>
              <a:t>It is serving a website with a lower priority than the requesting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sz="3600" b="0"/>
              <a:t>Reconf with Prioritization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5638800" y="14478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419600" y="19050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6019800" y="1905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6705600" y="1905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638800" y="28956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419600" y="33528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60198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67056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5715000" y="43434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495800" y="48006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AutoShape 13"/>
          <p:cNvSpPr>
            <a:spLocks noChangeArrowheads="1"/>
          </p:cNvSpPr>
          <p:nvPr/>
        </p:nvSpPr>
        <p:spPr bwMode="auto">
          <a:xfrm>
            <a:off x="6096000" y="4800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AutoShape 14"/>
          <p:cNvSpPr>
            <a:spLocks noChangeArrowheads="1"/>
          </p:cNvSpPr>
          <p:nvPr/>
        </p:nvSpPr>
        <p:spPr bwMode="auto">
          <a:xfrm>
            <a:off x="6781800" y="4800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>
            <a:off x="4267200" y="16764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AutoShape 18"/>
          <p:cNvSpPr>
            <a:spLocks noChangeArrowheads="1"/>
          </p:cNvSpPr>
          <p:nvPr/>
        </p:nvSpPr>
        <p:spPr bwMode="auto">
          <a:xfrm>
            <a:off x="1371600" y="2057400"/>
            <a:ext cx="2590800" cy="3124200"/>
          </a:xfrm>
          <a:prstGeom prst="cloudCallout">
            <a:avLst>
              <a:gd name="adj1" fmla="val -66176"/>
              <a:gd name="adj2" fmla="val 614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r>
              <a:rPr lang="en-US" sz="2400">
                <a:latin typeface="Times New Roman" pitchFamily="18" charset="0"/>
              </a:rPr>
              <a:t>WAN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838200" y="4648200"/>
            <a:ext cx="914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3276600" y="42672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2766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V="1">
            <a:off x="3352800" y="21336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4800600" y="3429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4800600" y="4876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4800600" y="2057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V="1">
            <a:off x="838200" y="44196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762000" y="40386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762000" y="3505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838200" y="25146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990600" y="19050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533400" y="2133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533400" y="3733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3810000" y="12192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A)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3810000" y="25908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B)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3810000" y="4038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C)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7696200" y="13716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A (low priority)</a:t>
            </a: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7467600" y="2819400"/>
            <a:ext cx="1600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B (medium priority)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7772400" y="42672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C (high priority)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6172200" y="1600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6172200" y="3048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6172200" y="4495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37930" name="AutoShape 42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AutoShape 43"/>
          <p:cNvSpPr>
            <a:spLocks noChangeArrowheads="1"/>
          </p:cNvSpPr>
          <p:nvPr/>
        </p:nvSpPr>
        <p:spPr bwMode="auto">
          <a:xfrm>
            <a:off x="73914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2" name="AutoShape 44"/>
          <p:cNvSpPr>
            <a:spLocks noChangeArrowheads="1"/>
          </p:cNvSpPr>
          <p:nvPr/>
        </p:nvSpPr>
        <p:spPr bwMode="auto">
          <a:xfrm>
            <a:off x="80772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3" name="AutoShape 45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533400" y="5791200"/>
            <a:ext cx="8153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/>
              <a:t>Low Priority websites may never get guaranteed number of servers since Reconf-P does not have any idea about QoS guarantees for websites</a:t>
            </a: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4572000" y="3429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Times New Roman" pitchFamily="18" charset="0"/>
              </a:rPr>
              <a:t>SCARCITY</a:t>
            </a:r>
          </a:p>
        </p:txBody>
      </p:sp>
      <p:sp>
        <p:nvSpPr>
          <p:cNvPr id="37936" name="Freeform 48"/>
          <p:cNvSpPr>
            <a:spLocks/>
          </p:cNvSpPr>
          <p:nvPr/>
        </p:nvSpPr>
        <p:spPr bwMode="auto">
          <a:xfrm>
            <a:off x="4648200" y="2273300"/>
            <a:ext cx="1574800" cy="1003300"/>
          </a:xfrm>
          <a:custGeom>
            <a:avLst/>
            <a:gdLst>
              <a:gd name="T0" fmla="*/ 0 w 992"/>
              <a:gd name="T1" fmla="*/ 584 h 632"/>
              <a:gd name="T2" fmla="*/ 768 w 992"/>
              <a:gd name="T3" fmla="*/ 56 h 632"/>
              <a:gd name="T4" fmla="*/ 864 w 992"/>
              <a:gd name="T5" fmla="*/ 248 h 632"/>
              <a:gd name="T6" fmla="*/ 0 w 992"/>
              <a:gd name="T7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2" h="632">
                <a:moveTo>
                  <a:pt x="0" y="584"/>
                </a:moveTo>
                <a:cubicBezTo>
                  <a:pt x="312" y="348"/>
                  <a:pt x="624" y="112"/>
                  <a:pt x="768" y="56"/>
                </a:cubicBezTo>
                <a:cubicBezTo>
                  <a:pt x="912" y="0"/>
                  <a:pt x="992" y="152"/>
                  <a:pt x="864" y="248"/>
                </a:cubicBezTo>
                <a:cubicBezTo>
                  <a:pt x="736" y="344"/>
                  <a:pt x="368" y="488"/>
                  <a:pt x="0" y="6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Freeform 49"/>
          <p:cNvSpPr>
            <a:spLocks/>
          </p:cNvSpPr>
          <p:nvPr/>
        </p:nvSpPr>
        <p:spPr bwMode="auto">
          <a:xfrm>
            <a:off x="4648200" y="3657600"/>
            <a:ext cx="1676400" cy="1066800"/>
          </a:xfrm>
          <a:custGeom>
            <a:avLst/>
            <a:gdLst>
              <a:gd name="T0" fmla="*/ 0 w 1152"/>
              <a:gd name="T1" fmla="*/ 48 h 752"/>
              <a:gd name="T2" fmla="*/ 864 w 1152"/>
              <a:gd name="T3" fmla="*/ 672 h 752"/>
              <a:gd name="T4" fmla="*/ 1008 w 1152"/>
              <a:gd name="T5" fmla="*/ 528 h 752"/>
              <a:gd name="T6" fmla="*/ 0 w 1152"/>
              <a:gd name="T7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752">
                <a:moveTo>
                  <a:pt x="0" y="48"/>
                </a:moveTo>
                <a:cubicBezTo>
                  <a:pt x="348" y="320"/>
                  <a:pt x="696" y="592"/>
                  <a:pt x="864" y="672"/>
                </a:cubicBezTo>
                <a:cubicBezTo>
                  <a:pt x="1032" y="752"/>
                  <a:pt x="1152" y="640"/>
                  <a:pt x="1008" y="528"/>
                </a:cubicBezTo>
                <a:cubicBezTo>
                  <a:pt x="864" y="416"/>
                  <a:pt x="432" y="208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Freeform 50"/>
          <p:cNvSpPr>
            <a:spLocks/>
          </p:cNvSpPr>
          <p:nvPr/>
        </p:nvSpPr>
        <p:spPr bwMode="auto">
          <a:xfrm>
            <a:off x="4648200" y="2032000"/>
            <a:ext cx="1727200" cy="2692400"/>
          </a:xfrm>
          <a:custGeom>
            <a:avLst/>
            <a:gdLst>
              <a:gd name="T0" fmla="*/ 0 w 1088"/>
              <a:gd name="T1" fmla="*/ 1600 h 1696"/>
              <a:gd name="T2" fmla="*/ 768 w 1088"/>
              <a:gd name="T3" fmla="*/ 208 h 1696"/>
              <a:gd name="T4" fmla="*/ 960 w 1088"/>
              <a:gd name="T5" fmla="*/ 352 h 1696"/>
              <a:gd name="T6" fmla="*/ 0 w 1088"/>
              <a:gd name="T7" fmla="*/ 1696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696">
                <a:moveTo>
                  <a:pt x="0" y="1600"/>
                </a:moveTo>
                <a:cubicBezTo>
                  <a:pt x="304" y="1008"/>
                  <a:pt x="608" y="416"/>
                  <a:pt x="768" y="208"/>
                </a:cubicBezTo>
                <a:cubicBezTo>
                  <a:pt x="928" y="0"/>
                  <a:pt x="1088" y="104"/>
                  <a:pt x="960" y="352"/>
                </a:cubicBezTo>
                <a:cubicBezTo>
                  <a:pt x="832" y="600"/>
                  <a:pt x="416" y="1148"/>
                  <a:pt x="0" y="16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Freeform 51"/>
          <p:cNvSpPr>
            <a:spLocks/>
          </p:cNvSpPr>
          <p:nvPr/>
        </p:nvSpPr>
        <p:spPr bwMode="auto">
          <a:xfrm>
            <a:off x="4648200" y="3657600"/>
            <a:ext cx="1524000" cy="1600200"/>
          </a:xfrm>
          <a:custGeom>
            <a:avLst/>
            <a:gdLst>
              <a:gd name="T0" fmla="*/ 0 w 1088"/>
              <a:gd name="T1" fmla="*/ 1600 h 1696"/>
              <a:gd name="T2" fmla="*/ 768 w 1088"/>
              <a:gd name="T3" fmla="*/ 208 h 1696"/>
              <a:gd name="T4" fmla="*/ 960 w 1088"/>
              <a:gd name="T5" fmla="*/ 352 h 1696"/>
              <a:gd name="T6" fmla="*/ 0 w 1088"/>
              <a:gd name="T7" fmla="*/ 1696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696">
                <a:moveTo>
                  <a:pt x="0" y="1600"/>
                </a:moveTo>
                <a:cubicBezTo>
                  <a:pt x="304" y="1008"/>
                  <a:pt x="608" y="416"/>
                  <a:pt x="768" y="208"/>
                </a:cubicBezTo>
                <a:cubicBezTo>
                  <a:pt x="928" y="0"/>
                  <a:pt x="1088" y="104"/>
                  <a:pt x="960" y="352"/>
                </a:cubicBezTo>
                <a:cubicBezTo>
                  <a:pt x="832" y="600"/>
                  <a:pt x="416" y="1148"/>
                  <a:pt x="0" y="16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AutoShape 52"/>
          <p:cNvSpPr>
            <a:spLocks noChangeArrowheads="1"/>
          </p:cNvSpPr>
          <p:nvPr/>
        </p:nvSpPr>
        <p:spPr bwMode="auto">
          <a:xfrm>
            <a:off x="6400800" y="2286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1" name="AutoShape 53"/>
          <p:cNvSpPr>
            <a:spLocks noChangeArrowheads="1"/>
          </p:cNvSpPr>
          <p:nvPr/>
        </p:nvSpPr>
        <p:spPr bwMode="auto">
          <a:xfrm>
            <a:off x="6477000" y="5181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AutoShape 54"/>
          <p:cNvSpPr>
            <a:spLocks noChangeArrowheads="1"/>
          </p:cNvSpPr>
          <p:nvPr/>
        </p:nvSpPr>
        <p:spPr bwMode="auto">
          <a:xfrm>
            <a:off x="73914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AutoShape 55"/>
          <p:cNvSpPr>
            <a:spLocks noChangeArrowheads="1"/>
          </p:cNvSpPr>
          <p:nvPr/>
        </p:nvSpPr>
        <p:spPr bwMode="auto">
          <a:xfrm>
            <a:off x="80772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AutoShape 56"/>
          <p:cNvSpPr>
            <a:spLocks noChangeArrowheads="1"/>
          </p:cNvSpPr>
          <p:nvPr/>
        </p:nvSpPr>
        <p:spPr bwMode="auto">
          <a:xfrm>
            <a:off x="64008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5" name="AutoShape 57"/>
          <p:cNvSpPr>
            <a:spLocks noChangeArrowheads="1"/>
          </p:cNvSpPr>
          <p:nvPr/>
        </p:nvSpPr>
        <p:spPr bwMode="auto">
          <a:xfrm>
            <a:off x="7467600" y="4800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6" name="AutoShape 58"/>
          <p:cNvSpPr>
            <a:spLocks noChangeArrowheads="1"/>
          </p:cNvSpPr>
          <p:nvPr/>
        </p:nvSpPr>
        <p:spPr bwMode="auto">
          <a:xfrm>
            <a:off x="8153400" y="4800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7" name="AutoShape 59"/>
          <p:cNvSpPr>
            <a:spLocks noChangeArrowheads="1"/>
          </p:cNvSpPr>
          <p:nvPr/>
        </p:nvSpPr>
        <p:spPr bwMode="auto">
          <a:xfrm>
            <a:off x="7467600" y="5181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8" name="AutoShape 60"/>
          <p:cNvSpPr>
            <a:spLocks noChangeArrowheads="1"/>
          </p:cNvSpPr>
          <p:nvPr/>
        </p:nvSpPr>
        <p:spPr bwMode="auto">
          <a:xfrm>
            <a:off x="8153400" y="5181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37898" grpId="0" animBg="1"/>
      <p:bldP spid="37902" grpId="0" animBg="1"/>
      <p:bldP spid="37902" grpId="1" animBg="1"/>
      <p:bldP spid="37930" grpId="0" animBg="1"/>
      <p:bldP spid="37931" grpId="0" animBg="1"/>
      <p:bldP spid="37931" grpId="1" animBg="1"/>
      <p:bldP spid="37932" grpId="0" animBg="1"/>
      <p:bldP spid="37932" grpId="1" animBg="1"/>
      <p:bldP spid="37933" grpId="0" animBg="1"/>
      <p:bldP spid="37935" grpId="0"/>
      <p:bldP spid="37936" grpId="0" animBg="1"/>
      <p:bldP spid="37936" grpId="1" animBg="1"/>
      <p:bldP spid="37937" grpId="0" animBg="1"/>
      <p:bldP spid="37937" grpId="1" animBg="1"/>
      <p:bldP spid="37938" grpId="0" animBg="1"/>
      <p:bldP spid="37938" grpId="1" animBg="1"/>
      <p:bldP spid="37939" grpId="0" animBg="1"/>
      <p:bldP spid="37939" grpId="1" animBg="1"/>
      <p:bldP spid="37940" grpId="0" animBg="1"/>
      <p:bldP spid="37941" grpId="0" animBg="1"/>
      <p:bldP spid="37941" grpId="1" animBg="1"/>
      <p:bldP spid="37942" grpId="0" animBg="1"/>
      <p:bldP spid="37942" grpId="1" animBg="1"/>
      <p:bldP spid="37943" grpId="0" animBg="1"/>
      <p:bldP spid="37943" grpId="1" animBg="1"/>
      <p:bldP spid="37944" grpId="0" animBg="1"/>
      <p:bldP spid="37945" grpId="0" animBg="1"/>
      <p:bldP spid="37946" grpId="0" animBg="1"/>
      <p:bldP spid="37947" grpId="0" animBg="1"/>
      <p:bldP spid="379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/>
              <a:t>Dynamic Reconfigurability with Prioritization and Soft QoS Guarantees (Reconf-PQ)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334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/>
              <a:t>Prioritization based Dynamic Reconfigurability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Allows high paying websites to achieve a better performance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Can result in scarcity of resources for low priority websites</a:t>
            </a:r>
          </a:p>
          <a:p>
            <a:pPr>
              <a:lnSpc>
                <a:spcPct val="130000"/>
              </a:lnSpc>
            </a:pPr>
            <a:r>
              <a:rPr lang="en-US" sz="2000"/>
              <a:t>QoS guarantees required to ensure scarcity-free reconfiguration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Static allocation always provides QoS guarantees</a:t>
            </a:r>
          </a:p>
          <a:p>
            <a:pPr lvl="2">
              <a:lnSpc>
                <a:spcPct val="130000"/>
              </a:lnSpc>
            </a:pPr>
            <a:r>
              <a:rPr lang="en-US" sz="1400"/>
              <a:t>Low priority requests are given resources statically and never taken away</a:t>
            </a:r>
          </a:p>
          <a:p>
            <a:pPr lvl="2">
              <a:lnSpc>
                <a:spcPct val="130000"/>
              </a:lnSpc>
            </a:pPr>
            <a:r>
              <a:rPr lang="en-US" sz="1400"/>
              <a:t>QoS provided based on the resources available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Reconf-PQ based design</a:t>
            </a:r>
          </a:p>
          <a:p>
            <a:pPr lvl="2">
              <a:lnSpc>
                <a:spcPct val="130000"/>
              </a:lnSpc>
            </a:pPr>
            <a:r>
              <a:rPr lang="en-US" sz="1400"/>
              <a:t>We want to ensure that low priority requests have some guaranteed resources (Hard QoS)</a:t>
            </a:r>
          </a:p>
          <a:p>
            <a:pPr lvl="2">
              <a:lnSpc>
                <a:spcPct val="130000"/>
              </a:lnSpc>
            </a:pPr>
            <a:r>
              <a:rPr lang="en-US" sz="1400"/>
              <a:t>We also want to achieve greater revenue by over-selling our resources</a:t>
            </a:r>
          </a:p>
          <a:p>
            <a:pPr lvl="2">
              <a:lnSpc>
                <a:spcPct val="130000"/>
              </a:lnSpc>
            </a:pPr>
            <a:r>
              <a:rPr lang="en-US" sz="1400" i="1"/>
              <a:t>Soft QoS Guarantees: </a:t>
            </a:r>
            <a:r>
              <a:rPr lang="en-US" sz="1400"/>
              <a:t>Maximum resources we can allot based on other requests !</a:t>
            </a:r>
          </a:p>
          <a:p>
            <a:pPr lvl="2">
              <a:lnSpc>
                <a:spcPct val="130000"/>
              </a:lnSpc>
            </a:pPr>
            <a:r>
              <a:rPr lang="en-US" sz="1400"/>
              <a:t>Soft QoS ensures that a websites allocation does not deny other websites of their Hard QoS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Reconf with Prioritization and QoS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5638800" y="14478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419600" y="19050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6019800" y="1905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6705600" y="1905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5638800" y="28956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419600" y="33528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0198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67056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5715000" y="43434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4495800" y="48006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AutoShape 13"/>
          <p:cNvSpPr>
            <a:spLocks noChangeArrowheads="1"/>
          </p:cNvSpPr>
          <p:nvPr/>
        </p:nvSpPr>
        <p:spPr bwMode="auto">
          <a:xfrm>
            <a:off x="6096000" y="4800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AutoShape 14"/>
          <p:cNvSpPr>
            <a:spLocks noChangeArrowheads="1"/>
          </p:cNvSpPr>
          <p:nvPr/>
        </p:nvSpPr>
        <p:spPr bwMode="auto">
          <a:xfrm>
            <a:off x="6781800" y="4800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4267200" y="16764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AutoShape 16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1371600" y="2057400"/>
            <a:ext cx="2590800" cy="3124200"/>
          </a:xfrm>
          <a:prstGeom prst="cloudCallout">
            <a:avLst>
              <a:gd name="adj1" fmla="val -66176"/>
              <a:gd name="adj2" fmla="val 614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r>
              <a:rPr lang="en-US" sz="2400">
                <a:latin typeface="Times New Roman" pitchFamily="18" charset="0"/>
              </a:rPr>
              <a:t>WAN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838200" y="4648200"/>
            <a:ext cx="914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3276600" y="42672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32766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V="1">
            <a:off x="3352800" y="21336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4800600" y="3429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4800600" y="4876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800600" y="2057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V="1">
            <a:off x="838200" y="44196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V="1">
            <a:off x="762000" y="40386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V="1">
            <a:off x="762000" y="3505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838200" y="25146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990600" y="19050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533400" y="2133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533400" y="3733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3810000" y="12192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A)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3810000" y="25908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B)</a:t>
            </a: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3810000" y="4038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C)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7696200" y="13716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A (low priority)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7467600" y="2819400"/>
            <a:ext cx="1600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B (medium priority)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7772400" y="42672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C (high priority)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6172200" y="1600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6172200" y="3048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6172200" y="4495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39978" name="AutoShape 42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AutoShape 43"/>
          <p:cNvSpPr>
            <a:spLocks noChangeArrowheads="1"/>
          </p:cNvSpPr>
          <p:nvPr/>
        </p:nvSpPr>
        <p:spPr bwMode="auto">
          <a:xfrm>
            <a:off x="7391400" y="3352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AutoShape 45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533400" y="5791200"/>
            <a:ext cx="8153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600"/>
              <a:t>Reconf-PQ reconfigures nodes for different websites but also guarantees fixed number of nodes to low priority requests</a:t>
            </a:r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4572000" y="34290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Times New Roman" pitchFamily="18" charset="0"/>
              </a:rPr>
              <a:t>Hard QoS Maintained</a:t>
            </a:r>
          </a:p>
        </p:txBody>
      </p:sp>
      <p:sp>
        <p:nvSpPr>
          <p:cNvPr id="39984" name="Freeform 48"/>
          <p:cNvSpPr>
            <a:spLocks/>
          </p:cNvSpPr>
          <p:nvPr/>
        </p:nvSpPr>
        <p:spPr bwMode="auto">
          <a:xfrm>
            <a:off x="4648200" y="2273300"/>
            <a:ext cx="1574800" cy="1003300"/>
          </a:xfrm>
          <a:custGeom>
            <a:avLst/>
            <a:gdLst>
              <a:gd name="T0" fmla="*/ 0 w 992"/>
              <a:gd name="T1" fmla="*/ 584 h 632"/>
              <a:gd name="T2" fmla="*/ 768 w 992"/>
              <a:gd name="T3" fmla="*/ 56 h 632"/>
              <a:gd name="T4" fmla="*/ 864 w 992"/>
              <a:gd name="T5" fmla="*/ 248 h 632"/>
              <a:gd name="T6" fmla="*/ 0 w 992"/>
              <a:gd name="T7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2" h="632">
                <a:moveTo>
                  <a:pt x="0" y="584"/>
                </a:moveTo>
                <a:cubicBezTo>
                  <a:pt x="312" y="348"/>
                  <a:pt x="624" y="112"/>
                  <a:pt x="768" y="56"/>
                </a:cubicBezTo>
                <a:cubicBezTo>
                  <a:pt x="912" y="0"/>
                  <a:pt x="992" y="152"/>
                  <a:pt x="864" y="248"/>
                </a:cubicBezTo>
                <a:cubicBezTo>
                  <a:pt x="736" y="344"/>
                  <a:pt x="368" y="488"/>
                  <a:pt x="0" y="6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Freeform 49"/>
          <p:cNvSpPr>
            <a:spLocks/>
          </p:cNvSpPr>
          <p:nvPr/>
        </p:nvSpPr>
        <p:spPr bwMode="auto">
          <a:xfrm>
            <a:off x="4648200" y="3657600"/>
            <a:ext cx="1676400" cy="1066800"/>
          </a:xfrm>
          <a:custGeom>
            <a:avLst/>
            <a:gdLst>
              <a:gd name="T0" fmla="*/ 0 w 1152"/>
              <a:gd name="T1" fmla="*/ 48 h 752"/>
              <a:gd name="T2" fmla="*/ 864 w 1152"/>
              <a:gd name="T3" fmla="*/ 672 h 752"/>
              <a:gd name="T4" fmla="*/ 1008 w 1152"/>
              <a:gd name="T5" fmla="*/ 528 h 752"/>
              <a:gd name="T6" fmla="*/ 0 w 1152"/>
              <a:gd name="T7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752">
                <a:moveTo>
                  <a:pt x="0" y="48"/>
                </a:moveTo>
                <a:cubicBezTo>
                  <a:pt x="348" y="320"/>
                  <a:pt x="696" y="592"/>
                  <a:pt x="864" y="672"/>
                </a:cubicBezTo>
                <a:cubicBezTo>
                  <a:pt x="1032" y="752"/>
                  <a:pt x="1152" y="640"/>
                  <a:pt x="1008" y="528"/>
                </a:cubicBezTo>
                <a:cubicBezTo>
                  <a:pt x="864" y="416"/>
                  <a:pt x="432" y="208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Freeform 50"/>
          <p:cNvSpPr>
            <a:spLocks/>
          </p:cNvSpPr>
          <p:nvPr/>
        </p:nvSpPr>
        <p:spPr bwMode="auto">
          <a:xfrm>
            <a:off x="4648200" y="2032000"/>
            <a:ext cx="1727200" cy="2692400"/>
          </a:xfrm>
          <a:custGeom>
            <a:avLst/>
            <a:gdLst>
              <a:gd name="T0" fmla="*/ 0 w 1088"/>
              <a:gd name="T1" fmla="*/ 1600 h 1696"/>
              <a:gd name="T2" fmla="*/ 768 w 1088"/>
              <a:gd name="T3" fmla="*/ 208 h 1696"/>
              <a:gd name="T4" fmla="*/ 960 w 1088"/>
              <a:gd name="T5" fmla="*/ 352 h 1696"/>
              <a:gd name="T6" fmla="*/ 0 w 1088"/>
              <a:gd name="T7" fmla="*/ 1696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696">
                <a:moveTo>
                  <a:pt x="0" y="1600"/>
                </a:moveTo>
                <a:cubicBezTo>
                  <a:pt x="304" y="1008"/>
                  <a:pt x="608" y="416"/>
                  <a:pt x="768" y="208"/>
                </a:cubicBezTo>
                <a:cubicBezTo>
                  <a:pt x="928" y="0"/>
                  <a:pt x="1088" y="104"/>
                  <a:pt x="960" y="352"/>
                </a:cubicBezTo>
                <a:cubicBezTo>
                  <a:pt x="832" y="600"/>
                  <a:pt x="416" y="1148"/>
                  <a:pt x="0" y="16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Freeform 51"/>
          <p:cNvSpPr>
            <a:spLocks/>
          </p:cNvSpPr>
          <p:nvPr/>
        </p:nvSpPr>
        <p:spPr bwMode="auto">
          <a:xfrm>
            <a:off x="4648200" y="3657600"/>
            <a:ext cx="1524000" cy="1600200"/>
          </a:xfrm>
          <a:custGeom>
            <a:avLst/>
            <a:gdLst>
              <a:gd name="T0" fmla="*/ 0 w 1088"/>
              <a:gd name="T1" fmla="*/ 1600 h 1696"/>
              <a:gd name="T2" fmla="*/ 768 w 1088"/>
              <a:gd name="T3" fmla="*/ 208 h 1696"/>
              <a:gd name="T4" fmla="*/ 960 w 1088"/>
              <a:gd name="T5" fmla="*/ 352 h 1696"/>
              <a:gd name="T6" fmla="*/ 0 w 1088"/>
              <a:gd name="T7" fmla="*/ 1696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696">
                <a:moveTo>
                  <a:pt x="0" y="1600"/>
                </a:moveTo>
                <a:cubicBezTo>
                  <a:pt x="304" y="1008"/>
                  <a:pt x="608" y="416"/>
                  <a:pt x="768" y="208"/>
                </a:cubicBezTo>
                <a:cubicBezTo>
                  <a:pt x="928" y="0"/>
                  <a:pt x="1088" y="104"/>
                  <a:pt x="960" y="352"/>
                </a:cubicBezTo>
                <a:cubicBezTo>
                  <a:pt x="832" y="600"/>
                  <a:pt x="416" y="1148"/>
                  <a:pt x="0" y="16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AutoShape 52"/>
          <p:cNvSpPr>
            <a:spLocks noChangeArrowheads="1"/>
          </p:cNvSpPr>
          <p:nvPr/>
        </p:nvSpPr>
        <p:spPr bwMode="auto">
          <a:xfrm>
            <a:off x="6400800" y="2286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9" name="AutoShape 53"/>
          <p:cNvSpPr>
            <a:spLocks noChangeArrowheads="1"/>
          </p:cNvSpPr>
          <p:nvPr/>
        </p:nvSpPr>
        <p:spPr bwMode="auto">
          <a:xfrm>
            <a:off x="6477000" y="5181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AutoShape 54"/>
          <p:cNvSpPr>
            <a:spLocks noChangeArrowheads="1"/>
          </p:cNvSpPr>
          <p:nvPr/>
        </p:nvSpPr>
        <p:spPr bwMode="auto">
          <a:xfrm>
            <a:off x="73914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AutoShape 56"/>
          <p:cNvSpPr>
            <a:spLocks noChangeArrowheads="1"/>
          </p:cNvSpPr>
          <p:nvPr/>
        </p:nvSpPr>
        <p:spPr bwMode="auto">
          <a:xfrm>
            <a:off x="64008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AutoShape 57"/>
          <p:cNvSpPr>
            <a:spLocks noChangeArrowheads="1"/>
          </p:cNvSpPr>
          <p:nvPr/>
        </p:nvSpPr>
        <p:spPr bwMode="auto">
          <a:xfrm>
            <a:off x="7467600" y="4800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95" name="AutoShape 59"/>
          <p:cNvSpPr>
            <a:spLocks noChangeArrowheads="1"/>
          </p:cNvSpPr>
          <p:nvPr/>
        </p:nvSpPr>
        <p:spPr bwMode="auto">
          <a:xfrm>
            <a:off x="7467600" y="5181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8" grpId="0" animBg="1"/>
      <p:bldP spid="39979" grpId="0" animBg="1"/>
      <p:bldP spid="39979" grpId="1" animBg="1"/>
      <p:bldP spid="39981" grpId="0" animBg="1"/>
      <p:bldP spid="39983" grpId="0"/>
      <p:bldP spid="39984" grpId="0" animBg="1"/>
      <p:bldP spid="39984" grpId="1" animBg="1"/>
      <p:bldP spid="39985" grpId="0" animBg="1"/>
      <p:bldP spid="39985" grpId="1" animBg="1"/>
      <p:bldP spid="39986" grpId="0" animBg="1"/>
      <p:bldP spid="39986" grpId="1" animBg="1"/>
      <p:bldP spid="39987" grpId="0" animBg="1"/>
      <p:bldP spid="39987" grpId="1" animBg="1"/>
      <p:bldP spid="39988" grpId="0" animBg="1"/>
      <p:bldP spid="39989" grpId="0" animBg="1"/>
      <p:bldP spid="39989" grpId="1" animBg="1"/>
      <p:bldP spid="39990" grpId="0" animBg="1"/>
      <p:bldP spid="39990" grpId="1" animBg="1"/>
      <p:bldP spid="39992" grpId="0" animBg="1"/>
      <p:bldP spid="39993" grpId="0" animBg="1"/>
      <p:bldP spid="399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Overview of Dynamic Reconfigurability over InfiniBand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Issues with Basic Dynamic Reconfigurability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Dynamic Reconfigurability for Prioritization and Soft QoS</a:t>
            </a:r>
          </a:p>
          <a:p>
            <a:pPr>
              <a:lnSpc>
                <a:spcPct val="180000"/>
              </a:lnSpc>
            </a:pPr>
            <a:r>
              <a:rPr lang="en-US" sz="2000" b="1">
                <a:solidFill>
                  <a:srgbClr val="FF0000"/>
                </a:solidFill>
              </a:rPr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Experimental Test-bed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381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/>
              <a:t>Cluster 1 with: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8 SuperMicro SUPER X5DL8-GG nodes; Dual Intel Xeon 3.0 GHz processors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512 KB L2 cache, 2 GB memory; PCI-X 64-bit 133 MHz</a:t>
            </a:r>
          </a:p>
          <a:p>
            <a:pPr>
              <a:lnSpc>
                <a:spcPct val="150000"/>
              </a:lnSpc>
            </a:pPr>
            <a:r>
              <a:rPr lang="en-US" sz="2000"/>
              <a:t>Cluster 2 with: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8 SuperMicro SUPER P4DL6 nodes; Dual Intel Xeon 2.4 GHz processors</a:t>
            </a:r>
          </a:p>
          <a:p>
            <a:pPr lvl="1">
              <a:lnSpc>
                <a:spcPct val="150000"/>
              </a:lnSpc>
            </a:pPr>
            <a:r>
              <a:rPr lang="en-US" sz="1800"/>
              <a:t>512 KB L2 cache, 512 MB memory; PCI-X 64-bit 133 MHz</a:t>
            </a:r>
          </a:p>
          <a:p>
            <a:pPr>
              <a:lnSpc>
                <a:spcPct val="150000"/>
              </a:lnSpc>
            </a:pPr>
            <a:r>
              <a:rPr lang="en-US" sz="2000"/>
              <a:t>InfiniBand Interconnect with: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Mellanox MT23108 Dual Port 4x HCAs; MT43132 24-port switch</a:t>
            </a:r>
          </a:p>
          <a:p>
            <a:pPr>
              <a:lnSpc>
                <a:spcPct val="150000"/>
              </a:lnSpc>
            </a:pPr>
            <a:r>
              <a:rPr lang="en-US" sz="2000"/>
              <a:t>Apache </a:t>
            </a:r>
            <a:r>
              <a:rPr lang="en-US" sz="1800"/>
              <a:t>2.0.50 Web and PHP 4.3.7 servers; MySQL 4.0.12 Database</a:t>
            </a:r>
            <a:r>
              <a:rPr lang="en-US" sz="1800" b="1"/>
              <a:t> </a:t>
            </a:r>
            <a:r>
              <a:rPr lang="en-US" sz="2000"/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000" b="1">
                <a:solidFill>
                  <a:srgbClr val="FF0000"/>
                </a:solidFill>
              </a:rPr>
              <a:t>Introduction and Motivation</a:t>
            </a:r>
          </a:p>
          <a:p>
            <a:pPr>
              <a:lnSpc>
                <a:spcPct val="180000"/>
              </a:lnSpc>
            </a:pPr>
            <a:r>
              <a:rPr lang="en-US" sz="2000"/>
              <a:t>Overview of Dynamic Reconfigurability over InfiniBand</a:t>
            </a:r>
          </a:p>
          <a:p>
            <a:pPr>
              <a:lnSpc>
                <a:spcPct val="180000"/>
              </a:lnSpc>
            </a:pPr>
            <a:r>
              <a:rPr lang="en-US" sz="2000"/>
              <a:t>Issues with Basic Dynamic Reconfigurability</a:t>
            </a:r>
          </a:p>
          <a:p>
            <a:pPr>
              <a:lnSpc>
                <a:spcPct val="180000"/>
              </a:lnSpc>
            </a:pPr>
            <a:r>
              <a:rPr lang="en-US" sz="2000"/>
              <a:t>Dynamic Reconfigurability with Prioritization and Soft QoS</a:t>
            </a:r>
          </a:p>
          <a:p>
            <a:pPr>
              <a:lnSpc>
                <a:spcPct val="180000"/>
              </a:lnSpc>
            </a:pPr>
            <a:r>
              <a:rPr lang="en-US" sz="2000"/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Experimental Outline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/>
              <a:t>Load resilience capabilities of InfiniBand in the data-center environment</a:t>
            </a:r>
          </a:p>
          <a:p>
            <a:pPr>
              <a:lnSpc>
                <a:spcPct val="150000"/>
              </a:lnSpc>
            </a:pPr>
            <a:r>
              <a:rPr lang="en-US" sz="2500"/>
              <a:t>Performance of Reconf comparing with static allocation schemes</a:t>
            </a:r>
          </a:p>
          <a:p>
            <a:pPr>
              <a:lnSpc>
                <a:spcPct val="150000"/>
              </a:lnSpc>
            </a:pPr>
            <a:r>
              <a:rPr lang="en-US" sz="2500"/>
              <a:t>Performance of Reconf, Reconf-P, Reconf-PQ</a:t>
            </a:r>
          </a:p>
          <a:p>
            <a:pPr>
              <a:lnSpc>
                <a:spcPct val="150000"/>
              </a:lnSpc>
            </a:pPr>
            <a:r>
              <a:rPr lang="en-US" sz="2500"/>
              <a:t>QoS meeting capabilities for Reconf, Reconf-P, Reconf-PQ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200"/>
              <a:t>Load resilience capabilities of InfiniBand</a:t>
            </a:r>
            <a:br>
              <a:rPr lang="en-US" sz="3200"/>
            </a:br>
            <a:endParaRPr lang="en-US" sz="320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08088"/>
          <a:ext cx="4038600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Chart" r:id="rId4" imgW="3867302" imgH="4314749" progId="MSGraph.Chart.8">
                  <p:embed followColorScheme="full"/>
                </p:oleObj>
              </mc:Choice>
              <mc:Fallback>
                <p:oleObj name="Chart" r:id="rId4" imgW="3867302" imgH="431474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08088"/>
                        <a:ext cx="4038600" cy="450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08088"/>
          <a:ext cx="4038600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Chart" r:id="rId6" imgW="3867302" imgH="4314749" progId="MSGraph.Chart.8">
                  <p:embed followColorScheme="full"/>
                </p:oleObj>
              </mc:Choice>
              <mc:Fallback>
                <p:oleObj name="Chart" r:id="rId6" imgW="3867302" imgH="431474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08088"/>
                        <a:ext cx="4038600" cy="450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90600" y="5849938"/>
            <a:ext cx="769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Remote memory operations are not affected AT ALL with remote server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Basic Reconfigurability Performance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457200" y="1524000"/>
          <a:ext cx="403701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Chart" r:id="rId4" imgW="6648602" imgH="4676851" progId="Excel.Chart.8">
                  <p:embed/>
                </p:oleObj>
              </mc:Choice>
              <mc:Fallback>
                <p:oleObj name="Chart" r:id="rId4" imgW="6648602" imgH="4676851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4037013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33400" y="5300663"/>
            <a:ext cx="792480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Large Burst Length allows reconfiguration of the system closer to the best case; reconfiguration time is negligible;</a:t>
            </a:r>
            <a:endParaRPr lang="en-US" sz="14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Performs comparably with the static scheme for small burst sizes</a:t>
            </a:r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524000"/>
          <a:ext cx="4038600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Chart" r:id="rId6" imgW="4286402" imgH="2857500" progId="Excel.Chart.8">
                  <p:embed/>
                </p:oleObj>
              </mc:Choice>
              <mc:Fallback>
                <p:oleObj name="Chart" r:id="rId6" imgW="4286402" imgH="2857500" progId="Excel.Char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4000"/>
                        <a:ext cx="4038600" cy="353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Reconfigurability Performance with QoS and Prioritization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457200" y="1524000"/>
          <a:ext cx="4037013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Chart" r:id="rId4" imgW="6477000" imgH="3924300" progId="Excel.Chart.8">
                  <p:embed/>
                </p:oleObj>
              </mc:Choice>
              <mc:Fallback>
                <p:oleObj name="Chart" r:id="rId4" imgW="6477000" imgH="3924300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4037013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572000" y="4795838"/>
            <a:ext cx="4191000" cy="168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Reconf does not perform any additional reconfiguration</a:t>
            </a:r>
            <a:endParaRPr lang="en-US" sz="14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Reconf and Reconf-P allocate maximum number of nodes to the low-priority website whereas Reconf-PQ allocates nodes to the QoS guaranteed to that website.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524000"/>
          <a:ext cx="4038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Chart" r:id="rId6" imgW="6486449" imgH="3933749" progId="Excel.Chart.8">
                  <p:embed/>
                </p:oleObj>
              </mc:Choice>
              <mc:Fallback>
                <p:oleObj name="Chart" r:id="rId6" imgW="6486449" imgH="3933749" progId="Excel.Char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4000"/>
                        <a:ext cx="40386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81000" y="4648200"/>
            <a:ext cx="4038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1400"/>
              <a:t> </a:t>
            </a:r>
            <a:r>
              <a:rPr lang="en-US" sz="1500" b="1"/>
              <a:t>Case 1:</a:t>
            </a:r>
            <a:r>
              <a:rPr lang="en-US" sz="1500"/>
              <a:t> A load of high priority requests arrives when a load of low priority requests already exists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1500"/>
              <a:t> </a:t>
            </a:r>
            <a:r>
              <a:rPr lang="en-US" sz="1500" b="1"/>
              <a:t>Case 2:</a:t>
            </a:r>
            <a:r>
              <a:rPr lang="en-US" sz="1500"/>
              <a:t> A load of low priority requests arrives when a load of high priority requests already exists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1500"/>
              <a:t> </a:t>
            </a:r>
            <a:r>
              <a:rPr lang="en-US" sz="1500" b="1"/>
              <a:t>Case 3:</a:t>
            </a:r>
            <a:r>
              <a:rPr lang="en-US" sz="1500"/>
              <a:t> Both high and low priority requests arrive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QoS Meeting Capability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19200"/>
          <a:ext cx="4037013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Chart" r:id="rId3" imgW="6477000" imgH="3924300" progId="Excel.Chart.8">
                  <p:embed/>
                </p:oleObj>
              </mc:Choice>
              <mc:Fallback>
                <p:oleObj name="Chart" r:id="rId3" imgW="6477000" imgH="3924300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4037013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" y="5257800"/>
            <a:ext cx="84582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Reconf and Reconf-P perform well only in some cases and lack consistency in providing the guaranteed QoS requirements to both websites</a:t>
            </a:r>
            <a:endParaRPr lang="en-US" sz="14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Reconf-PQ meets the guaranteed QoS requirements in all cases</a:t>
            </a: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19200"/>
          <a:ext cx="40386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Chart" r:id="rId5" imgW="6477000" imgH="3924300" progId="Excel.Chart.8">
                  <p:embed/>
                </p:oleObj>
              </mc:Choice>
              <mc:Fallback>
                <p:oleObj name="Chart" r:id="rId5" imgW="6477000" imgH="3924300" progId="Excel.Char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19200"/>
                        <a:ext cx="4038600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QoS Meeting Capability – Zipf and Worldcup Traces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457200" y="1524000"/>
          <a:ext cx="403701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Chart" r:id="rId3" imgW="6477000" imgH="3924300" progId="Excel.Chart.8">
                  <p:embed/>
                </p:oleObj>
              </mc:Choice>
              <mc:Fallback>
                <p:oleObj name="Chart" r:id="rId3" imgW="6477000" imgH="3924300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403701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09600" y="5867400"/>
            <a:ext cx="7848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Similar trends are seen for Zipf and Worldcup traces with QoS meeting capability of nearly 100% for Reconf-PQ</a:t>
            </a:r>
            <a:endParaRPr lang="en-US" sz="1400"/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524000"/>
          <a:ext cx="4038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Chart" r:id="rId5" imgW="6477000" imgH="3924300" progId="Excel.Chart.8">
                  <p:embed/>
                </p:oleObj>
              </mc:Choice>
              <mc:Fallback>
                <p:oleObj name="Chart" r:id="rId5" imgW="6477000" imgH="3924300" progId="Excel.Char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4000"/>
                        <a:ext cx="4038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Overview of Dynamic Reconfigurability over InfiniBand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Issues with Basic Dynamic Reconfigurability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Dynamic Reconfigurability for Prioritization and Soft QoS</a:t>
            </a:r>
          </a:p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sz="2000" b="1">
                <a:solidFill>
                  <a:srgbClr val="FF0000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Concluding Remarks &amp; Future Work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/>
              <a:t>Shared Data-Centers are commonly used by several ISPs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Resource Fragmentation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Prioritization for high paying websites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QoS guarantees for all websites</a:t>
            </a:r>
          </a:p>
          <a:p>
            <a:pPr>
              <a:lnSpc>
                <a:spcPct val="130000"/>
              </a:lnSpc>
            </a:pPr>
            <a:r>
              <a:rPr lang="en-US" sz="2000"/>
              <a:t>Extended our previous Dynamic Reconfigurability scheme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Prioritization improves the performance of high priority websites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QoS guarantees protect the low priority websites from scarcity of resources</a:t>
            </a:r>
          </a:p>
          <a:p>
            <a:pPr>
              <a:lnSpc>
                <a:spcPct val="130000"/>
              </a:lnSpc>
            </a:pPr>
            <a:r>
              <a:rPr lang="en-US" sz="2000"/>
              <a:t>Multi-Stage Reconfigurations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Least loaded servers might not be the best server to reconfigure, Caching constraints, Hardware heterogeneity</a:t>
            </a:r>
          </a:p>
          <a:p>
            <a:pPr>
              <a:lnSpc>
                <a:spcPct val="130000"/>
              </a:lnSpc>
            </a:pPr>
            <a:r>
              <a:rPr lang="en-US" sz="1900"/>
              <a:t>Fine Grained Resource Reconfigurations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Have done some initial study on file system reconfigurations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Memory reconfiguration: utilizing remote memory in clusters as secondary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1838"/>
            <a:ext cx="8229600" cy="868362"/>
          </a:xfrm>
        </p:spPr>
        <p:txBody>
          <a:bodyPr/>
          <a:lstStyle/>
          <a:p>
            <a:pPr algn="ctr"/>
            <a:r>
              <a:rPr lang="en-US" sz="3600" b="0"/>
              <a:t>Web Pointers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514600" y="2133600"/>
            <a:ext cx="990600" cy="914400"/>
            <a:chOff x="1584" y="1008"/>
            <a:chExt cx="624" cy="576"/>
          </a:xfrm>
        </p:grpSpPr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1657" y="1051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85" name="Group 5"/>
            <p:cNvGrpSpPr>
              <a:grpSpLocks/>
            </p:cNvGrpSpPr>
            <p:nvPr/>
          </p:nvGrpSpPr>
          <p:grpSpPr bwMode="auto">
            <a:xfrm>
              <a:off x="1731" y="1122"/>
              <a:ext cx="111" cy="71"/>
              <a:chOff x="1440" y="1200"/>
              <a:chExt cx="864" cy="720"/>
            </a:xfrm>
          </p:grpSpPr>
          <p:sp>
            <p:nvSpPr>
              <p:cNvPr id="46086" name="Rectangle 6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7" name="Rectangle 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9" name="Rectangle 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0" name="Oval 10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3" name="Line 1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4" name="Line 1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5" name="Line 15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6" name="Line 16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7" name="Group 17"/>
            <p:cNvGrpSpPr>
              <a:grpSpLocks/>
            </p:cNvGrpSpPr>
            <p:nvPr/>
          </p:nvGrpSpPr>
          <p:grpSpPr bwMode="auto">
            <a:xfrm>
              <a:off x="1977" y="1322"/>
              <a:ext cx="110" cy="71"/>
              <a:chOff x="1440" y="1200"/>
              <a:chExt cx="864" cy="720"/>
            </a:xfrm>
          </p:grpSpPr>
          <p:sp>
            <p:nvSpPr>
              <p:cNvPr id="46098" name="Rectangle 18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9" name="Rectangle 19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2" name="Oval 22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3" name="Line 23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4" name="Line 2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5" name="Line 2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6" name="Line 2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7" name="Line 27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Line 28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09" name="Group 29"/>
            <p:cNvGrpSpPr>
              <a:grpSpLocks/>
            </p:cNvGrpSpPr>
            <p:nvPr/>
          </p:nvGrpSpPr>
          <p:grpSpPr bwMode="auto">
            <a:xfrm>
              <a:off x="1854" y="1393"/>
              <a:ext cx="110" cy="71"/>
              <a:chOff x="1440" y="1200"/>
              <a:chExt cx="864" cy="720"/>
            </a:xfrm>
          </p:grpSpPr>
          <p:sp>
            <p:nvSpPr>
              <p:cNvPr id="46110" name="Rectangle 30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Rectangle 3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2" name="Rectangle 32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Rectangle 3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Oval 34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5" name="Line 35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6" name="Line 3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7" name="Line 3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8" name="Line 3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9" name="Line 39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0" name="Line 4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1" name="Group 41"/>
            <p:cNvGrpSpPr>
              <a:grpSpLocks/>
            </p:cNvGrpSpPr>
            <p:nvPr/>
          </p:nvGrpSpPr>
          <p:grpSpPr bwMode="auto">
            <a:xfrm>
              <a:off x="1964" y="1134"/>
              <a:ext cx="111" cy="71"/>
              <a:chOff x="1440" y="1200"/>
              <a:chExt cx="864" cy="720"/>
            </a:xfrm>
          </p:grpSpPr>
          <p:sp>
            <p:nvSpPr>
              <p:cNvPr id="46122" name="Rectangle 42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3" name="Rectangle 4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Rectangle 44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5" name="Rectangle 4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6" name="Oval 46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7" name="Line 47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8" name="Line 4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9" name="Line 4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0" name="Line 50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1" name="Line 51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2" name="Line 52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3" name="Group 53"/>
            <p:cNvGrpSpPr>
              <a:grpSpLocks/>
            </p:cNvGrpSpPr>
            <p:nvPr/>
          </p:nvGrpSpPr>
          <p:grpSpPr bwMode="auto">
            <a:xfrm>
              <a:off x="1719" y="1334"/>
              <a:ext cx="110" cy="71"/>
              <a:chOff x="1440" y="1200"/>
              <a:chExt cx="864" cy="720"/>
            </a:xfrm>
          </p:grpSpPr>
          <p:sp>
            <p:nvSpPr>
              <p:cNvPr id="46134" name="Rectangle 54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Rectangle 55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6" name="Rectangle 56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7" name="Rectangle 57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8" name="Oval 58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9" name="Line 59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0" name="Line 6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1" name="Line 6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2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3" name="Line 63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4" name="Line 64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45" name="Group 65"/>
            <p:cNvGrpSpPr>
              <a:grpSpLocks/>
            </p:cNvGrpSpPr>
            <p:nvPr/>
          </p:nvGrpSpPr>
          <p:grpSpPr bwMode="auto">
            <a:xfrm>
              <a:off x="1682" y="1228"/>
              <a:ext cx="110" cy="71"/>
              <a:chOff x="1440" y="1200"/>
              <a:chExt cx="864" cy="720"/>
            </a:xfrm>
          </p:grpSpPr>
          <p:sp>
            <p:nvSpPr>
              <p:cNvPr id="46146" name="Rectangle 66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7" name="Rectangle 6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8" name="Rectangle 68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9" name="Rectangle 6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0" name="Oval 70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1" name="Line 71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2" name="Line 7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3" name="Line 7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4" name="Line 7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5" name="Line 75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6" name="Line 76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57" name="Group 77"/>
            <p:cNvGrpSpPr>
              <a:grpSpLocks/>
            </p:cNvGrpSpPr>
            <p:nvPr/>
          </p:nvGrpSpPr>
          <p:grpSpPr bwMode="auto">
            <a:xfrm>
              <a:off x="1854" y="1075"/>
              <a:ext cx="110" cy="71"/>
              <a:chOff x="1440" y="1200"/>
              <a:chExt cx="864" cy="720"/>
            </a:xfrm>
          </p:grpSpPr>
          <p:sp>
            <p:nvSpPr>
              <p:cNvPr id="46158" name="Rectangle 78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9" name="Rectangle 79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0" name="Rectangle 8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1" name="Rectangle 8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2" name="Oval 82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3" name="Line 83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4" name="Line 8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5" name="Line 8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6" name="Line 8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7" name="Line 87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8" name="Line 88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69" name="Group 89"/>
            <p:cNvGrpSpPr>
              <a:grpSpLocks/>
            </p:cNvGrpSpPr>
            <p:nvPr/>
          </p:nvGrpSpPr>
          <p:grpSpPr bwMode="auto">
            <a:xfrm>
              <a:off x="2013" y="1228"/>
              <a:ext cx="111" cy="71"/>
              <a:chOff x="1440" y="1200"/>
              <a:chExt cx="864" cy="720"/>
            </a:xfrm>
          </p:grpSpPr>
          <p:sp>
            <p:nvSpPr>
              <p:cNvPr id="46170" name="Rectangle 90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1" name="Rectangle 9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2" name="Rectangle 92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3" name="Rectangle 9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4" name="Oval 94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5" name="Line 95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6" name="Line 9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7" name="Line 9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8" name="Line 9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9" name="Line 99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0" name="Line 10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81" name="Rectangle 101"/>
            <p:cNvSpPr>
              <a:spLocks noChangeArrowheads="1"/>
            </p:cNvSpPr>
            <p:nvPr/>
          </p:nvSpPr>
          <p:spPr bwMode="auto">
            <a:xfrm>
              <a:off x="1891" y="1193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2" name="Line 102"/>
            <p:cNvSpPr>
              <a:spLocks noChangeShapeType="1"/>
            </p:cNvSpPr>
            <p:nvPr/>
          </p:nvSpPr>
          <p:spPr bwMode="auto">
            <a:xfrm>
              <a:off x="1817" y="1181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" name="Line 103"/>
            <p:cNvSpPr>
              <a:spLocks noChangeShapeType="1"/>
            </p:cNvSpPr>
            <p:nvPr/>
          </p:nvSpPr>
          <p:spPr bwMode="auto">
            <a:xfrm>
              <a:off x="1792" y="1263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" name="Line 104"/>
            <p:cNvSpPr>
              <a:spLocks noChangeShapeType="1"/>
            </p:cNvSpPr>
            <p:nvPr/>
          </p:nvSpPr>
          <p:spPr bwMode="auto">
            <a:xfrm flipV="1">
              <a:off x="1817" y="1287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" name="Line 105"/>
            <p:cNvSpPr>
              <a:spLocks noChangeShapeType="1"/>
            </p:cNvSpPr>
            <p:nvPr/>
          </p:nvSpPr>
          <p:spPr bwMode="auto">
            <a:xfrm flipH="1">
              <a:off x="1915" y="118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6" name="Line 106"/>
            <p:cNvSpPr>
              <a:spLocks noChangeShapeType="1"/>
            </p:cNvSpPr>
            <p:nvPr/>
          </p:nvSpPr>
          <p:spPr bwMode="auto">
            <a:xfrm flipH="1">
              <a:off x="1915" y="1263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7" name="Line 107"/>
            <p:cNvSpPr>
              <a:spLocks noChangeShapeType="1"/>
            </p:cNvSpPr>
            <p:nvPr/>
          </p:nvSpPr>
          <p:spPr bwMode="auto">
            <a:xfrm flipH="1" flipV="1">
              <a:off x="1915" y="1287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8" name="Line 108"/>
            <p:cNvSpPr>
              <a:spLocks noChangeShapeType="1"/>
            </p:cNvSpPr>
            <p:nvPr/>
          </p:nvSpPr>
          <p:spPr bwMode="auto">
            <a:xfrm flipV="1">
              <a:off x="1903" y="1358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9" name="Line 109"/>
            <p:cNvSpPr>
              <a:spLocks noChangeShapeType="1"/>
            </p:cNvSpPr>
            <p:nvPr/>
          </p:nvSpPr>
          <p:spPr bwMode="auto">
            <a:xfrm>
              <a:off x="1903" y="1146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0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1584" y="1008"/>
              <a:ext cx="624" cy="5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pPr algn="ctr"/>
              <a:r>
                <a:rPr lang="en-US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46191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668" y="1475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  <p:sp>
        <p:nvSpPr>
          <p:cNvPr id="46192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305800" cy="1676400"/>
          </a:xfrm>
          <a:noFill/>
          <a:ln/>
        </p:spPr>
        <p:txBody>
          <a:bodyPr/>
          <a:lstStyle/>
          <a:p>
            <a:pPr algn="ctr">
              <a:lnSpc>
                <a:spcPct val="160000"/>
              </a:lnSpc>
              <a:buFontTx/>
              <a:buNone/>
            </a:pPr>
            <a:r>
              <a:rPr lang="en-US" sz="2000">
                <a:solidFill>
                  <a:srgbClr val="0066FF"/>
                </a:solidFill>
              </a:rPr>
              <a:t>Group Homepage: </a:t>
            </a:r>
            <a:r>
              <a:rPr lang="en-US" sz="2000">
                <a:solidFill>
                  <a:srgbClr val="0066FF"/>
                </a:solidFill>
                <a:hlinkClick r:id="rId2"/>
              </a:rPr>
              <a:t>http://nowlab.cis.ohio-state.edu</a:t>
            </a:r>
            <a:endParaRPr lang="en-US" sz="2000">
              <a:solidFill>
                <a:srgbClr val="0066FF"/>
              </a:solidFill>
            </a:endParaRPr>
          </a:p>
          <a:p>
            <a:pPr algn="ctr">
              <a:lnSpc>
                <a:spcPct val="160000"/>
              </a:lnSpc>
              <a:buFontTx/>
              <a:buNone/>
            </a:pPr>
            <a:r>
              <a:rPr lang="en-US" sz="2000">
                <a:solidFill>
                  <a:srgbClr val="0066FF"/>
                </a:solidFill>
              </a:rPr>
              <a:t>Emails: {balaji, narravul, vaidyana, jinhy, panda}@cse.ohio-state.edu</a:t>
            </a:r>
          </a:p>
        </p:txBody>
      </p:sp>
      <p:sp>
        <p:nvSpPr>
          <p:cNvPr id="46193" name="Text Box 113"/>
          <p:cNvSpPr txBox="1">
            <a:spLocks noChangeArrowheads="1"/>
          </p:cNvSpPr>
          <p:nvPr/>
        </p:nvSpPr>
        <p:spPr bwMode="auto">
          <a:xfrm>
            <a:off x="3962400" y="22860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>
                <a:solidFill>
                  <a:srgbClr val="CC3300"/>
                </a:solidFill>
              </a:rPr>
              <a:t>NBC-LAB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COTS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Commodity-Off-the-Shelf (COTS) Clusters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High Performance-to-Cost Ratio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Enabled through High Performance Networks</a:t>
            </a:r>
          </a:p>
          <a:p>
            <a:pPr>
              <a:lnSpc>
                <a:spcPct val="140000"/>
              </a:lnSpc>
            </a:pPr>
            <a:r>
              <a:rPr lang="en-US" sz="2000"/>
              <a:t>Advent of High Performance Networks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Ex: InfiniBand, Myrinet, Quadrics, 10-Gigabit Ethernet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High Performance Protocols: VAPI / IBAL, GM, EMP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Provide applications direct and protected access to the network</a:t>
            </a:r>
          </a:p>
          <a:p>
            <a:pPr>
              <a:lnSpc>
                <a:spcPct val="140000"/>
              </a:lnSpc>
            </a:pPr>
            <a:r>
              <a:rPr lang="en-US" sz="1900"/>
              <a:t>InfiniBand: An Industry Standard High Performance Network Architecture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Low latency (&lt; 4us) and high throughput (near wire speed = 10Gbps)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Offloaded Protocol Stack, Zero-copy data transfer, One-sided communication (RDMA read/write, atomics, etc)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InfiniBand-based COTS Clusters are becoming extremely popular !</a:t>
            </a: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Cluster-based Data-Centers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77200" cy="2362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Increasing adoption of Internet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Primary means of electronic interaction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Highly Scalable and Available Web-Servers: Critical !</a:t>
            </a:r>
          </a:p>
          <a:p>
            <a:pPr>
              <a:lnSpc>
                <a:spcPct val="140000"/>
              </a:lnSpc>
            </a:pPr>
            <a:r>
              <a:rPr lang="en-US" sz="2000"/>
              <a:t>Utilizing Clusters for Data-Center environments?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Studied and Proposed by the Industry and Research communities</a:t>
            </a:r>
          </a:p>
          <a:p>
            <a:pPr lvl="1">
              <a:lnSpc>
                <a:spcPct val="140000"/>
              </a:lnSpc>
            </a:pPr>
            <a:endParaRPr lang="en-US" sz="1600"/>
          </a:p>
        </p:txBody>
      </p:sp>
      <p:pic>
        <p:nvPicPr>
          <p:cNvPr id="1229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643313"/>
            <a:ext cx="3905250" cy="2336800"/>
          </a:xfrm>
          <a:noFill/>
          <a:ln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85850" y="6019800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(Courtesy CSP Architecture Design)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800600" y="3810000"/>
            <a:ext cx="4114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Nodes are logically partitioned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Interact depending on the query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1600"/>
              <a:t>Provide services requested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Load increases in the inner tiers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828800" y="39624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Edge</a:t>
            </a:r>
          </a:p>
          <a:p>
            <a:pPr algn="ctr"/>
            <a:r>
              <a:rPr lang="en-US" sz="800"/>
              <a:t>Services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362200" y="36576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Front tier</a:t>
            </a:r>
          </a:p>
          <a:p>
            <a:pPr algn="ctr"/>
            <a:r>
              <a:rPr lang="en-US" sz="800"/>
              <a:t>Applications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200400" y="35814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Mid tier</a:t>
            </a:r>
          </a:p>
          <a:p>
            <a:pPr algn="ctr"/>
            <a:r>
              <a:rPr lang="en-US" sz="800"/>
              <a:t>Applications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962400" y="36576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Back end</a:t>
            </a:r>
          </a:p>
          <a:p>
            <a:pPr algn="ctr"/>
            <a:r>
              <a:rPr lang="en-US" sz="800"/>
              <a:t>Applications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14400" y="4800600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Internet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048000" y="55626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Enterprise</a:t>
            </a:r>
          </a:p>
          <a:p>
            <a:pPr algn="ctr"/>
            <a:r>
              <a:rPr lang="en-US" sz="800"/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Shared Multi-Tier Data-Centers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5638800" y="16002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419600" y="20574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6019800" y="1828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705600" y="1828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6705600" y="2286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5638800" y="30480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419600" y="35052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6019800" y="3276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6705600" y="3276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AutoShape 14"/>
          <p:cNvSpPr>
            <a:spLocks noChangeArrowheads="1"/>
          </p:cNvSpPr>
          <p:nvPr/>
        </p:nvSpPr>
        <p:spPr bwMode="auto">
          <a:xfrm>
            <a:off x="6705600" y="3733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5715000" y="44958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495800" y="49530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AutoShape 17"/>
          <p:cNvSpPr>
            <a:spLocks noChangeArrowheads="1"/>
          </p:cNvSpPr>
          <p:nvPr/>
        </p:nvSpPr>
        <p:spPr bwMode="auto">
          <a:xfrm>
            <a:off x="6096000" y="4724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6781800" y="4724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6781800" y="5181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AutoShape 21"/>
          <p:cNvSpPr>
            <a:spLocks noChangeArrowheads="1"/>
          </p:cNvSpPr>
          <p:nvPr/>
        </p:nvSpPr>
        <p:spPr bwMode="auto">
          <a:xfrm>
            <a:off x="4267200" y="1828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AutoShape 22"/>
          <p:cNvSpPr>
            <a:spLocks noChangeArrowheads="1"/>
          </p:cNvSpPr>
          <p:nvPr/>
        </p:nvSpPr>
        <p:spPr bwMode="auto">
          <a:xfrm>
            <a:off x="4267200" y="32004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AutoShape 23"/>
          <p:cNvSpPr>
            <a:spLocks noChangeArrowheads="1"/>
          </p:cNvSpPr>
          <p:nvPr/>
        </p:nvSpPr>
        <p:spPr bwMode="auto">
          <a:xfrm>
            <a:off x="4267200" y="46482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AutoShape 24"/>
          <p:cNvSpPr>
            <a:spLocks noChangeArrowheads="1"/>
          </p:cNvSpPr>
          <p:nvPr/>
        </p:nvSpPr>
        <p:spPr bwMode="auto">
          <a:xfrm>
            <a:off x="1371600" y="2209800"/>
            <a:ext cx="2590800" cy="3124200"/>
          </a:xfrm>
          <a:prstGeom prst="cloudCallout">
            <a:avLst>
              <a:gd name="adj1" fmla="val -66176"/>
              <a:gd name="adj2" fmla="val 614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r>
              <a:rPr lang="en-US" sz="2400">
                <a:latin typeface="Times New Roman" pitchFamily="18" charset="0"/>
              </a:rPr>
              <a:t>WAN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838200" y="4800600"/>
            <a:ext cx="914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3276600" y="44196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3276600" y="3581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3352800" y="22860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48006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48006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4800600" y="2209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V="1">
            <a:off x="838200" y="4572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V="1">
            <a:off x="762000" y="41910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V="1">
            <a:off x="762000" y="3657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838200" y="26670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990600" y="20574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533400" y="2286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533400" y="3886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3810000" y="1371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A)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3810000" y="27432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B)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810000" y="41910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C)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7467600" y="1524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A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7467600" y="2971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B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7543800" y="4419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C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1200" y="2286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5791200" y="3733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867400" y="5181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762000" y="5486400"/>
            <a:ext cx="7696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  Fragmentation of resources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  Service differentiation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  QoS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Objective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1910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Fragmentation of resources needs to be curbed </a:t>
            </a:r>
            <a:r>
              <a:rPr lang="en-US" sz="1800">
                <a:solidFill>
                  <a:srgbClr val="FF0000"/>
                </a:solidFill>
              </a:rPr>
              <a:t>[balaji04_reconf]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Dynamically configuring nodes allotted to each service</a:t>
            </a:r>
          </a:p>
          <a:p>
            <a:pPr>
              <a:lnSpc>
                <a:spcPct val="160000"/>
              </a:lnSpc>
            </a:pPr>
            <a:r>
              <a:rPr lang="en-US" sz="2000"/>
              <a:t>Service differentiation for different websites hosted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Intelligent dynamic reconfiguration based on pre-defined prioritization rules</a:t>
            </a:r>
          </a:p>
          <a:p>
            <a:pPr>
              <a:lnSpc>
                <a:spcPct val="160000"/>
              </a:lnSpc>
            </a:pPr>
            <a:r>
              <a:rPr lang="en-US" sz="2000"/>
              <a:t>QoS guarantees for low-priority requests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Ensure that low priority websites are given certain minimal resources at all times</a:t>
            </a:r>
            <a:endParaRPr lang="en-US" sz="1000"/>
          </a:p>
          <a:p>
            <a:pPr>
              <a:lnSpc>
                <a:spcPct val="160000"/>
              </a:lnSpc>
            </a:pPr>
            <a:r>
              <a:rPr lang="en-US" sz="2000" i="1"/>
              <a:t>Can the advanced features provided by InfiniBand help in providing dynamic reconfigurability with QoS and prioritization for different websites?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5618163"/>
            <a:ext cx="83820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1200" b="1">
                <a:solidFill>
                  <a:srgbClr val="FF0000"/>
                </a:solidFill>
              </a:rPr>
              <a:t>balaji04_reconf: “Exploiting Remote Memory Operations to Design Efficient Reconfiguration for Shared Data-Centers over InfiniBand”. P. Balaji, K. Vaidyanathan, S. Narravula, S. Krishnamoorthy, H. –W. Jin and D. K. Panda. In the RAIT workshop, held in conjunction with Cluster 2004.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Presentation 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000">
                <a:solidFill>
                  <a:srgbClr val="DDDDDD"/>
                </a:solidFill>
              </a:rPr>
              <a:t>Introduction and Motivation</a:t>
            </a:r>
          </a:p>
          <a:p>
            <a:pPr>
              <a:lnSpc>
                <a:spcPct val="180000"/>
              </a:lnSpc>
            </a:pPr>
            <a:r>
              <a:rPr lang="en-US" sz="2000" b="1">
                <a:solidFill>
                  <a:srgbClr val="FF0000"/>
                </a:solidFill>
              </a:rPr>
              <a:t>Overview of Dynamic Reconfigurability over InfiniBand</a:t>
            </a:r>
          </a:p>
          <a:p>
            <a:pPr>
              <a:lnSpc>
                <a:spcPct val="180000"/>
              </a:lnSpc>
            </a:pPr>
            <a:r>
              <a:rPr lang="en-US" sz="2000"/>
              <a:t>Issues with Basic Dynamic Reconfigurability</a:t>
            </a:r>
          </a:p>
          <a:p>
            <a:pPr>
              <a:lnSpc>
                <a:spcPct val="180000"/>
              </a:lnSpc>
            </a:pPr>
            <a:r>
              <a:rPr lang="en-US" sz="2000"/>
              <a:t>Dynamic Reconfigurability with Prioritization and Soft QoS</a:t>
            </a:r>
          </a:p>
          <a:p>
            <a:pPr>
              <a:lnSpc>
                <a:spcPct val="180000"/>
              </a:lnSpc>
            </a:pPr>
            <a:r>
              <a:rPr lang="en-US" sz="2000"/>
              <a:t>Experimental Results</a:t>
            </a:r>
          </a:p>
          <a:p>
            <a:pPr>
              <a:lnSpc>
                <a:spcPct val="180000"/>
              </a:lnSpc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Basic Dynamic Reconfigurability (Reconf)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5638800" y="14478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19600" y="19050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6019800" y="1676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6705600" y="1676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705600" y="21336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5638800" y="28956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19600" y="33528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6019800" y="3124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6705600" y="3124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6705600" y="3581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5715000" y="4343400"/>
            <a:ext cx="2209800" cy="1295400"/>
          </a:xfrm>
          <a:prstGeom prst="cloudCallout">
            <a:avLst>
              <a:gd name="adj1" fmla="val -99713"/>
              <a:gd name="adj2" fmla="val -575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495800" y="48006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60960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67818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6781800" y="5029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4267200" y="16764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1371600" y="2057400"/>
            <a:ext cx="2590800" cy="3124200"/>
          </a:xfrm>
          <a:prstGeom prst="cloudCallout">
            <a:avLst>
              <a:gd name="adj1" fmla="val -66176"/>
              <a:gd name="adj2" fmla="val 614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endParaRPr lang="en-US" sz="2400">
              <a:latin typeface="Times New Roman" pitchFamily="18" charset="0"/>
            </a:endParaRPr>
          </a:p>
          <a:p>
            <a:pPr algn="ctr"/>
            <a:r>
              <a:rPr lang="en-US" sz="2400">
                <a:latin typeface="Times New Roman" pitchFamily="18" charset="0"/>
              </a:rPr>
              <a:t>WAN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838200" y="4648200"/>
            <a:ext cx="914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3276600" y="42672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32766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3352800" y="21336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4800600" y="3429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4800600" y="4876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4800600" y="2057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V="1">
            <a:off x="838200" y="44196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flipV="1">
            <a:off x="762000" y="40386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 flipV="1">
            <a:off x="762000" y="3505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838200" y="25146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990600" y="19050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533400" y="2133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533400" y="3733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Clients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3810000" y="12192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A)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810000" y="25908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B)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810000" y="4038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Load Balancing Cluster (Site C)</a:t>
            </a: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7467600" y="1371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A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467600" y="2819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B</a:t>
            </a: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7543800" y="4267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Website C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5791200" y="2133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5791200" y="3581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5867400" y="5029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Servers</a:t>
            </a:r>
          </a:p>
        </p:txBody>
      </p:sp>
      <p:sp>
        <p:nvSpPr>
          <p:cNvPr id="15408" name="AutoShape 48"/>
          <p:cNvSpPr>
            <a:spLocks noChangeArrowheads="1"/>
          </p:cNvSpPr>
          <p:nvPr/>
        </p:nvSpPr>
        <p:spPr bwMode="auto">
          <a:xfrm>
            <a:off x="4267200" y="30480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AutoShape 49"/>
          <p:cNvSpPr>
            <a:spLocks noChangeArrowheads="1"/>
          </p:cNvSpPr>
          <p:nvPr/>
        </p:nvSpPr>
        <p:spPr bwMode="auto">
          <a:xfrm>
            <a:off x="7391400" y="3124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AutoShape 50"/>
          <p:cNvSpPr>
            <a:spLocks noChangeArrowheads="1"/>
          </p:cNvSpPr>
          <p:nvPr/>
        </p:nvSpPr>
        <p:spPr bwMode="auto">
          <a:xfrm>
            <a:off x="7391400" y="3581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8077200" y="3124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AutoShape 52"/>
          <p:cNvSpPr>
            <a:spLocks noChangeArrowheads="1"/>
          </p:cNvSpPr>
          <p:nvPr/>
        </p:nvSpPr>
        <p:spPr bwMode="auto">
          <a:xfrm>
            <a:off x="8077200" y="35814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AutoShape 53"/>
          <p:cNvSpPr>
            <a:spLocks noChangeArrowheads="1"/>
          </p:cNvSpPr>
          <p:nvPr/>
        </p:nvSpPr>
        <p:spPr bwMode="auto">
          <a:xfrm>
            <a:off x="4267200" y="4495800"/>
            <a:ext cx="3810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AutoShape 54"/>
          <p:cNvSpPr>
            <a:spLocks noChangeArrowheads="1"/>
          </p:cNvSpPr>
          <p:nvPr/>
        </p:nvSpPr>
        <p:spPr bwMode="auto">
          <a:xfrm>
            <a:off x="67818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AutoShape 55"/>
          <p:cNvSpPr>
            <a:spLocks noChangeArrowheads="1"/>
          </p:cNvSpPr>
          <p:nvPr/>
        </p:nvSpPr>
        <p:spPr bwMode="auto">
          <a:xfrm>
            <a:off x="6781800" y="5029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AutoShape 56"/>
          <p:cNvSpPr>
            <a:spLocks noChangeArrowheads="1"/>
          </p:cNvSpPr>
          <p:nvPr/>
        </p:nvSpPr>
        <p:spPr bwMode="auto">
          <a:xfrm>
            <a:off x="74676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AutoShape 57"/>
          <p:cNvSpPr>
            <a:spLocks noChangeArrowheads="1"/>
          </p:cNvSpPr>
          <p:nvPr/>
        </p:nvSpPr>
        <p:spPr bwMode="auto">
          <a:xfrm>
            <a:off x="7467600" y="5029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AutoShape 58"/>
          <p:cNvSpPr>
            <a:spLocks noChangeArrowheads="1"/>
          </p:cNvSpPr>
          <p:nvPr/>
        </p:nvSpPr>
        <p:spPr bwMode="auto">
          <a:xfrm>
            <a:off x="8153400" y="4572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AutoShape 59"/>
          <p:cNvSpPr>
            <a:spLocks noChangeArrowheads="1"/>
          </p:cNvSpPr>
          <p:nvPr/>
        </p:nvSpPr>
        <p:spPr bwMode="auto">
          <a:xfrm>
            <a:off x="8153400" y="50292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533400" y="5943600"/>
            <a:ext cx="815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Nodes reconfigure themselves to highly loaded websites at run-time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  <p:bldP spid="15368" grpId="0" animBg="1"/>
      <p:bldP spid="15373" grpId="0" animBg="1"/>
      <p:bldP spid="15374" grpId="0" animBg="1"/>
      <p:bldP spid="15379" grpId="0" animBg="1"/>
      <p:bldP spid="15380" grpId="0" animBg="1"/>
      <p:bldP spid="15408" grpId="0" animBg="1"/>
      <p:bldP spid="15408" grpId="1" animBg="1"/>
      <p:bldP spid="15409" grpId="0" animBg="1"/>
      <p:bldP spid="15409" grpId="1" animBg="1"/>
      <p:bldP spid="15410" grpId="0" animBg="1"/>
      <p:bldP spid="15410" grpId="1" animBg="1"/>
      <p:bldP spid="15411" grpId="0" animBg="1"/>
      <p:bldP spid="15411" grpId="1" animBg="1"/>
      <p:bldP spid="15412" grpId="0" animBg="1"/>
      <p:bldP spid="15412" grpId="1" animBg="1"/>
      <p:bldP spid="15413" grpId="0" animBg="1"/>
      <p:bldP spid="15413" grpId="1" animBg="1"/>
      <p:bldP spid="15414" grpId="0" animBg="1"/>
      <p:bldP spid="15415" grpId="0" animBg="1"/>
      <p:bldP spid="15416" grpId="0" animBg="1"/>
      <p:bldP spid="15417" grpId="0" animBg="1"/>
      <p:bldP spid="15418" grpId="0" animBg="1"/>
      <p:bldP spid="154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Reconf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/>
              <a:t>Support for Existing Applications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Utilizing </a:t>
            </a:r>
            <a:r>
              <a:rPr lang="en-US" sz="1800" i="1"/>
              <a:t>External Helper Modules </a:t>
            </a:r>
            <a:r>
              <a:rPr lang="en-US" sz="1800"/>
              <a:t>(external programs running on each node) to take care of load monitoring, reconfiguration, etc.</a:t>
            </a:r>
          </a:p>
          <a:p>
            <a:pPr>
              <a:lnSpc>
                <a:spcPct val="140000"/>
              </a:lnSpc>
            </a:pPr>
            <a:r>
              <a:rPr lang="en-US" sz="2400"/>
              <a:t>Load-Balancer based vs. Server based Reconfiguration</a:t>
            </a:r>
          </a:p>
          <a:p>
            <a:pPr>
              <a:lnSpc>
                <a:spcPct val="140000"/>
              </a:lnSpc>
            </a:pPr>
            <a:r>
              <a:rPr lang="en-US" sz="2400"/>
              <a:t>Remote Memory Operations based Design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Locking and Data Sharing are based on InfiniBand one-sided operations and atomics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Load-balancers remotely monitor and reconfigure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c_osu">
  <a:themeElements>
    <a:clrScheme name="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reconf_slides</Template>
  <TotalTime>610</TotalTime>
  <Words>1764</Words>
  <Application>Microsoft Office PowerPoint</Application>
  <PresentationFormat>On-screen Show (4:3)</PresentationFormat>
  <Paragraphs>294</Paragraphs>
  <Slides>28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굴림</vt:lpstr>
      <vt:lpstr>Times New Roman</vt:lpstr>
      <vt:lpstr>Wingdings</vt:lpstr>
      <vt:lpstr>nbc_osu</vt:lpstr>
      <vt:lpstr>Microsoft Graph Chart</vt:lpstr>
      <vt:lpstr>Microsoft Excel Chart</vt:lpstr>
      <vt:lpstr>On the Provision of Prioritization and Soft QoS in Dynamically Reconfigurable Shared Data-Centers over InfiniBand</vt:lpstr>
      <vt:lpstr>Presentation Outline</vt:lpstr>
      <vt:lpstr>COTS Clusters</vt:lpstr>
      <vt:lpstr>Cluster-based Data-Centers</vt:lpstr>
      <vt:lpstr>Shared Multi-Tier Data-Centers</vt:lpstr>
      <vt:lpstr>Objective</vt:lpstr>
      <vt:lpstr>Presentation Outline</vt:lpstr>
      <vt:lpstr>Basic Dynamic Reconfigurability (Reconf)</vt:lpstr>
      <vt:lpstr>Reconf Design</vt:lpstr>
      <vt:lpstr>Utilizing InfiniBand Features</vt:lpstr>
      <vt:lpstr>Presentation Outline</vt:lpstr>
      <vt:lpstr>Issues with Reconf on High Priority Requests</vt:lpstr>
      <vt:lpstr>Presentation Outline</vt:lpstr>
      <vt:lpstr>Dynamic Reconfigurability with Prioritization (Reconf-P)</vt:lpstr>
      <vt:lpstr>Reconf with Prioritization</vt:lpstr>
      <vt:lpstr>Dynamic Reconfigurability with Prioritization and Soft QoS Guarantees (Reconf-PQ)</vt:lpstr>
      <vt:lpstr>Reconf with Prioritization and QoS</vt:lpstr>
      <vt:lpstr>Presentation Outline</vt:lpstr>
      <vt:lpstr>Experimental Test-bed</vt:lpstr>
      <vt:lpstr>Experimental Outline</vt:lpstr>
      <vt:lpstr>Load resilience capabilities of InfiniBand </vt:lpstr>
      <vt:lpstr>Basic Reconfigurability Performance</vt:lpstr>
      <vt:lpstr>Reconfigurability Performance with QoS and Prioritization</vt:lpstr>
      <vt:lpstr>QoS Meeting Capability</vt:lpstr>
      <vt:lpstr>QoS Meeting Capability – Zipf and Worldcup Traces</vt:lpstr>
      <vt:lpstr>Presentation Outline</vt:lpstr>
      <vt:lpstr>Concluding Remarks &amp; Future Work</vt:lpstr>
      <vt:lpstr>Web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443</cp:revision>
  <cp:lastPrinted>1601-01-01T00:00:00Z</cp:lastPrinted>
  <dcterms:created xsi:type="dcterms:W3CDTF">1601-01-01T00:00:00Z</dcterms:created>
  <dcterms:modified xsi:type="dcterms:W3CDTF">2011-01-10T09:45:00Z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