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sldIdLst>
    <p:sldId id="256" r:id="rId2"/>
    <p:sldId id="261" r:id="rId3"/>
    <p:sldId id="262" r:id="rId4"/>
    <p:sldId id="263" r:id="rId5"/>
    <p:sldId id="264" r:id="rId6"/>
    <p:sldId id="265" r:id="rId7"/>
    <p:sldId id="269" r:id="rId8"/>
    <p:sldId id="270" r:id="rId9"/>
    <p:sldId id="266" r:id="rId10"/>
    <p:sldId id="271" r:id="rId11"/>
    <p:sldId id="297" r:id="rId12"/>
    <p:sldId id="273" r:id="rId13"/>
    <p:sldId id="288" r:id="rId14"/>
    <p:sldId id="289" r:id="rId15"/>
    <p:sldId id="296" r:id="rId16"/>
    <p:sldId id="267" r:id="rId17"/>
    <p:sldId id="291" r:id="rId18"/>
    <p:sldId id="292" r:id="rId19"/>
    <p:sldId id="293" r:id="rId20"/>
    <p:sldId id="298" r:id="rId21"/>
    <p:sldId id="268" r:id="rId22"/>
    <p:sldId id="294" r:id="rId23"/>
    <p:sldId id="295" r:id="rId24"/>
    <p:sldId id="299" r:id="rId25"/>
    <p:sldId id="260" r:id="rId26"/>
    <p:sldId id="287" r:id="rId27"/>
    <p:sldId id="275" r:id="rId28"/>
    <p:sldId id="276" r:id="rId29"/>
    <p:sldId id="277" r:id="rId30"/>
    <p:sldId id="278" r:id="rId31"/>
    <p:sldId id="279" r:id="rId32"/>
    <p:sldId id="280" r:id="rId33"/>
    <p:sldId id="281" r:id="rId34"/>
    <p:sldId id="282" r:id="rId35"/>
    <p:sldId id="283" r:id="rId36"/>
    <p:sldId id="285" r:id="rId37"/>
    <p:sldId id="286" r:id="rId3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66"/>
    <a:srgbClr val="FF9900"/>
    <a:srgbClr val="B2B2B2"/>
    <a:srgbClr val="C0C0C0"/>
    <a:srgbClr val="DDDDDD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05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image" Target="../media/image5.emf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ko-KR" altLang="en-US" noProof="0" smtClean="0"/>
              <a:t>마스터 제목 스타일 편집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 b="1"/>
            </a:lvl1pPr>
          </a:lstStyle>
          <a:p>
            <a:pPr lvl="0"/>
            <a:r>
              <a:rPr lang="ko-KR" altLang="en-US" noProof="0" smtClean="0"/>
              <a:t>마스터 부제목 스타일 편집</a:t>
            </a:r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FD2F42E2-7B8E-49AC-B4C7-77D858BBD384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9223" name="Rectangle 7"/>
          <p:cNvSpPr>
            <a:spLocks noChangeArrowheads="1"/>
          </p:cNvSpPr>
          <p:nvPr/>
        </p:nvSpPr>
        <p:spPr bwMode="auto">
          <a:xfrm>
            <a:off x="0" y="0"/>
            <a:ext cx="9159875" cy="228600"/>
          </a:xfrm>
          <a:prstGeom prst="rect">
            <a:avLst/>
          </a:prstGeom>
          <a:gradFill rotWithShape="1">
            <a:gsLst>
              <a:gs pos="0">
                <a:srgbClr val="CC0000"/>
              </a:gs>
              <a:gs pos="100000">
                <a:srgbClr val="777777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9224" name="Picture 8" descr="Ohsu-MCU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030303"/>
              </a:clrFrom>
              <a:clrTo>
                <a:srgbClr val="030303">
                  <a:alpha val="0"/>
                </a:srgbClr>
              </a:clrTo>
            </a:clrChange>
            <a:lum bright="54000"/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718"/>
          <a:stretch>
            <a:fillRect/>
          </a:stretch>
        </p:blipFill>
        <p:spPr bwMode="auto">
          <a:xfrm>
            <a:off x="7620000" y="457200"/>
            <a:ext cx="1524000" cy="2944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5" name="Picture 9" descr="Ohsu-MCU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030303"/>
              </a:clrFrom>
              <a:clrTo>
                <a:srgbClr val="030303">
                  <a:alpha val="0"/>
                </a:srgbClr>
              </a:clrTo>
            </a:clrChange>
            <a:lum bright="54000"/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718"/>
          <a:stretch>
            <a:fillRect/>
          </a:stretch>
        </p:blipFill>
        <p:spPr bwMode="auto">
          <a:xfrm>
            <a:off x="7620000" y="457200"/>
            <a:ext cx="1524000" cy="2944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226" name="Group 10"/>
          <p:cNvGrpSpPr>
            <a:grpSpLocks/>
          </p:cNvGrpSpPr>
          <p:nvPr/>
        </p:nvGrpSpPr>
        <p:grpSpPr bwMode="auto">
          <a:xfrm>
            <a:off x="7620000" y="-30163"/>
            <a:ext cx="1295400" cy="487363"/>
            <a:chOff x="4656" y="-19"/>
            <a:chExt cx="816" cy="307"/>
          </a:xfrm>
        </p:grpSpPr>
        <p:sp>
          <p:nvSpPr>
            <p:cNvPr id="9227" name="Rectangle 11"/>
            <p:cNvSpPr>
              <a:spLocks noChangeArrowheads="1"/>
            </p:cNvSpPr>
            <p:nvPr/>
          </p:nvSpPr>
          <p:spPr bwMode="auto">
            <a:xfrm>
              <a:off x="4656" y="-19"/>
              <a:ext cx="816" cy="30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8" name="WordArt 12"/>
            <p:cNvSpPr>
              <a:spLocks noChangeArrowheads="1" noChangeShapeType="1" noTextEdit="1"/>
            </p:cNvSpPr>
            <p:nvPr/>
          </p:nvSpPr>
          <p:spPr bwMode="auto">
            <a:xfrm>
              <a:off x="4708" y="18"/>
              <a:ext cx="729" cy="73"/>
            </a:xfrm>
            <a:prstGeom prst="rect">
              <a:avLst/>
            </a:prstGeom>
            <a:extLst>
              <a:ext uri="{91240B29-F687-4F45-9708-019B960494DF}">
                <a14:hiddenLine xmlns:a14="http://schemas.microsoft.com/office/drawing/2010/main" w="6350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1200" kern="10">
                  <a:solidFill>
                    <a:srgbClr val="CC0000"/>
                  </a:solidFill>
                  <a:latin typeface="Arial"/>
                  <a:cs typeface="Arial"/>
                </a:rPr>
                <a:t>NETWORK-BASED</a:t>
              </a:r>
            </a:p>
          </p:txBody>
        </p:sp>
        <p:sp>
          <p:nvSpPr>
            <p:cNvPr id="9229" name="WordArt 13"/>
            <p:cNvSpPr>
              <a:spLocks noChangeArrowheads="1" noChangeShapeType="1" noTextEdit="1"/>
            </p:cNvSpPr>
            <p:nvPr/>
          </p:nvSpPr>
          <p:spPr bwMode="auto">
            <a:xfrm>
              <a:off x="4702" y="101"/>
              <a:ext cx="729" cy="73"/>
            </a:xfrm>
            <a:prstGeom prst="rect">
              <a:avLst/>
            </a:prstGeom>
            <a:extLst>
              <a:ext uri="{91240B29-F687-4F45-9708-019B960494DF}">
                <a14:hiddenLine xmlns:a14="http://schemas.microsoft.com/office/drawing/2010/main" w="6350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1200" kern="10">
                  <a:solidFill>
                    <a:srgbClr val="CC0000"/>
                  </a:solidFill>
                  <a:latin typeface="Arial"/>
                  <a:cs typeface="Arial"/>
                </a:rPr>
                <a:t>COMPUTING</a:t>
              </a:r>
            </a:p>
          </p:txBody>
        </p:sp>
        <p:sp>
          <p:nvSpPr>
            <p:cNvPr id="9230" name="WordArt 14"/>
            <p:cNvSpPr>
              <a:spLocks noChangeArrowheads="1" noChangeShapeType="1" noTextEdit="1"/>
            </p:cNvSpPr>
            <p:nvPr/>
          </p:nvSpPr>
          <p:spPr bwMode="auto">
            <a:xfrm>
              <a:off x="4706" y="185"/>
              <a:ext cx="729" cy="73"/>
            </a:xfrm>
            <a:prstGeom prst="rect">
              <a:avLst/>
            </a:prstGeom>
            <a:extLst>
              <a:ext uri="{91240B29-F687-4F45-9708-019B960494DF}">
                <a14:hiddenLine xmlns:a14="http://schemas.microsoft.com/office/drawing/2010/main" w="6350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1200" kern="10">
                  <a:solidFill>
                    <a:srgbClr val="CC0000"/>
                  </a:solidFill>
                  <a:latin typeface="Arial"/>
                  <a:cs typeface="Arial"/>
                </a:rPr>
                <a:t>LABORATORY</a:t>
              </a:r>
            </a:p>
          </p:txBody>
        </p:sp>
      </p:grpSp>
      <p:sp>
        <p:nvSpPr>
          <p:cNvPr id="9231" name="Rectangle 15"/>
          <p:cNvSpPr>
            <a:spLocks noChangeArrowheads="1"/>
          </p:cNvSpPr>
          <p:nvPr/>
        </p:nvSpPr>
        <p:spPr bwMode="auto">
          <a:xfrm>
            <a:off x="0" y="6640513"/>
            <a:ext cx="9159875" cy="228600"/>
          </a:xfrm>
          <a:prstGeom prst="rect">
            <a:avLst/>
          </a:prstGeom>
          <a:gradFill rotWithShape="1">
            <a:gsLst>
              <a:gs pos="0">
                <a:srgbClr val="CC0000"/>
              </a:gs>
              <a:gs pos="100000">
                <a:srgbClr val="777777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9232" name="Picture 16" descr="Ohio State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6486525"/>
            <a:ext cx="50482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33" name="Picture 17" descr="Ohsu-MCU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030303"/>
              </a:clrFrom>
              <a:clrTo>
                <a:srgbClr val="030303">
                  <a:alpha val="0"/>
                </a:srgbClr>
              </a:clrTo>
            </a:clrChange>
            <a:lum bright="54000"/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718"/>
          <a:stretch>
            <a:fillRect/>
          </a:stretch>
        </p:blipFill>
        <p:spPr bwMode="auto">
          <a:xfrm>
            <a:off x="0" y="3657600"/>
            <a:ext cx="1524000" cy="2944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FCD062-76BB-4A86-A5A4-6195CEBB9387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47337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84440A-D26D-4771-B446-5E838CDEFCA9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00999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E2BD86-B1EE-4AA4-BD5B-68B06D6A9CDB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29369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86BE5B-73B8-4BDA-9085-AEAA46F1CD4E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78551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F5A93B-4734-4557-9F1E-8EF3D75E67AE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32137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5AB91A-BA91-493F-9105-AC9FAA3EFB8A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97053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4A1880-9C69-4624-9D3E-26C9771C8A8D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59575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139AB1-2E00-4E58-B485-30154AEBE2FE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63965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E324DE-62F3-415F-87B5-1BECF3BA994F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2508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449808-868E-41BC-9D26-2F86C86D5243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34032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ko-KR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ko-KR"/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FA4E0FEE-DE22-4C00-A30E-62C02596A87A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8199" name="Rectangle 7"/>
          <p:cNvSpPr>
            <a:spLocks noChangeArrowheads="1"/>
          </p:cNvSpPr>
          <p:nvPr/>
        </p:nvSpPr>
        <p:spPr bwMode="auto">
          <a:xfrm>
            <a:off x="0" y="0"/>
            <a:ext cx="9159875" cy="228600"/>
          </a:xfrm>
          <a:prstGeom prst="rect">
            <a:avLst/>
          </a:prstGeom>
          <a:gradFill rotWithShape="1">
            <a:gsLst>
              <a:gs pos="0">
                <a:srgbClr val="CC0000"/>
              </a:gs>
              <a:gs pos="100000">
                <a:srgbClr val="777777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8200" name="Group 8"/>
          <p:cNvGrpSpPr>
            <a:grpSpLocks/>
          </p:cNvGrpSpPr>
          <p:nvPr/>
        </p:nvGrpSpPr>
        <p:grpSpPr bwMode="auto">
          <a:xfrm>
            <a:off x="7620000" y="-30163"/>
            <a:ext cx="1295400" cy="487363"/>
            <a:chOff x="4656" y="-19"/>
            <a:chExt cx="816" cy="307"/>
          </a:xfrm>
        </p:grpSpPr>
        <p:sp>
          <p:nvSpPr>
            <p:cNvPr id="8201" name="Rectangle 9"/>
            <p:cNvSpPr>
              <a:spLocks noChangeArrowheads="1"/>
            </p:cNvSpPr>
            <p:nvPr/>
          </p:nvSpPr>
          <p:spPr bwMode="auto">
            <a:xfrm>
              <a:off x="4656" y="-19"/>
              <a:ext cx="816" cy="30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2" name="WordArt 10"/>
            <p:cNvSpPr>
              <a:spLocks noChangeArrowheads="1" noChangeShapeType="1" noTextEdit="1"/>
            </p:cNvSpPr>
            <p:nvPr/>
          </p:nvSpPr>
          <p:spPr bwMode="auto">
            <a:xfrm>
              <a:off x="4708" y="18"/>
              <a:ext cx="729" cy="73"/>
            </a:xfrm>
            <a:prstGeom prst="rect">
              <a:avLst/>
            </a:prstGeom>
            <a:extLst>
              <a:ext uri="{91240B29-F687-4F45-9708-019B960494DF}">
                <a14:hiddenLine xmlns:a14="http://schemas.microsoft.com/office/drawing/2010/main" w="6350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1200" kern="10">
                  <a:solidFill>
                    <a:srgbClr val="CC0000"/>
                  </a:solidFill>
                  <a:latin typeface="Arial"/>
                  <a:cs typeface="Arial"/>
                </a:rPr>
                <a:t>NETWORK-BASED</a:t>
              </a:r>
            </a:p>
          </p:txBody>
        </p:sp>
        <p:sp>
          <p:nvSpPr>
            <p:cNvPr id="8203" name="WordArt 11"/>
            <p:cNvSpPr>
              <a:spLocks noChangeArrowheads="1" noChangeShapeType="1" noTextEdit="1"/>
            </p:cNvSpPr>
            <p:nvPr/>
          </p:nvSpPr>
          <p:spPr bwMode="auto">
            <a:xfrm>
              <a:off x="4702" y="101"/>
              <a:ext cx="729" cy="73"/>
            </a:xfrm>
            <a:prstGeom prst="rect">
              <a:avLst/>
            </a:prstGeom>
            <a:extLst>
              <a:ext uri="{91240B29-F687-4F45-9708-019B960494DF}">
                <a14:hiddenLine xmlns:a14="http://schemas.microsoft.com/office/drawing/2010/main" w="6350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1200" kern="10">
                  <a:solidFill>
                    <a:srgbClr val="CC0000"/>
                  </a:solidFill>
                  <a:latin typeface="Arial"/>
                  <a:cs typeface="Arial"/>
                </a:rPr>
                <a:t>COMPUTING</a:t>
              </a:r>
            </a:p>
          </p:txBody>
        </p:sp>
        <p:sp>
          <p:nvSpPr>
            <p:cNvPr id="8204" name="WordArt 12"/>
            <p:cNvSpPr>
              <a:spLocks noChangeArrowheads="1" noChangeShapeType="1" noTextEdit="1"/>
            </p:cNvSpPr>
            <p:nvPr/>
          </p:nvSpPr>
          <p:spPr bwMode="auto">
            <a:xfrm>
              <a:off x="4706" y="185"/>
              <a:ext cx="729" cy="73"/>
            </a:xfrm>
            <a:prstGeom prst="rect">
              <a:avLst/>
            </a:prstGeom>
            <a:extLst>
              <a:ext uri="{91240B29-F687-4F45-9708-019B960494DF}">
                <a14:hiddenLine xmlns:a14="http://schemas.microsoft.com/office/drawing/2010/main" w="6350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1200" kern="10">
                  <a:solidFill>
                    <a:srgbClr val="CC0000"/>
                  </a:solidFill>
                  <a:latin typeface="Arial"/>
                  <a:cs typeface="Arial"/>
                </a:rPr>
                <a:t>LABORATORY</a:t>
              </a:r>
            </a:p>
          </p:txBody>
        </p:sp>
      </p:grpSp>
      <p:sp>
        <p:nvSpPr>
          <p:cNvPr id="8205" name="Rectangle 13"/>
          <p:cNvSpPr>
            <a:spLocks noChangeArrowheads="1"/>
          </p:cNvSpPr>
          <p:nvPr/>
        </p:nvSpPr>
        <p:spPr bwMode="auto">
          <a:xfrm>
            <a:off x="0" y="6640513"/>
            <a:ext cx="9159875" cy="228600"/>
          </a:xfrm>
          <a:prstGeom prst="rect">
            <a:avLst/>
          </a:prstGeom>
          <a:gradFill rotWithShape="1">
            <a:gsLst>
              <a:gs pos="0">
                <a:srgbClr val="CC0000"/>
              </a:gs>
              <a:gs pos="100000">
                <a:srgbClr val="777777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8206" name="Picture 14" descr="Ohio State Logo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6486525"/>
            <a:ext cx="50482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xStyles>
    <p:titleStyle>
      <a:lvl1pPr algn="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2pPr>
      <a:lvl3pPr algn="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3pPr>
      <a:lvl4pPr algn="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4pPr>
      <a:lvl5pPr algn="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5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nowlab.cse.ohio-state.edu/" TargetMode="External"/><Relationship Id="rId2" Type="http://schemas.openxmlformats.org/officeDocument/2006/relationships/hyperlink" Target="mailto:panda@cse.ohio-state.edu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nowlab.cse.ohio-state.edu/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lnSpc>
                <a:spcPct val="140000"/>
              </a:lnSpc>
            </a:pPr>
            <a:r>
              <a:rPr lang="en-US" sz="2800" b="0"/>
              <a:t>Supporting iWARP Compatibility and Features for Regular Network Adapters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4191000"/>
            <a:ext cx="8229600" cy="1447800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en-US" sz="1600" b="0"/>
              <a:t>P. Balaji		H. –W. Jin	K. Vaidyanathan		D. K. Panda</a:t>
            </a:r>
          </a:p>
          <a:p>
            <a:pPr>
              <a:lnSpc>
                <a:spcPct val="140000"/>
              </a:lnSpc>
            </a:pPr>
            <a:r>
              <a:rPr lang="en-US" sz="1600" b="0"/>
              <a:t>Network Based Computing Laboratory (NBCL)</a:t>
            </a:r>
          </a:p>
          <a:p>
            <a:pPr>
              <a:lnSpc>
                <a:spcPct val="140000"/>
              </a:lnSpc>
            </a:pPr>
            <a:r>
              <a:rPr lang="en-US" sz="1600" b="0"/>
              <a:t>Ohio State University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0"/>
              <a:t>Proposed Software Stack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pPr>
              <a:lnSpc>
                <a:spcPct val="160000"/>
              </a:lnSpc>
            </a:pPr>
            <a:r>
              <a:rPr lang="en-US" sz="2000"/>
              <a:t>The Proposed Software stack is broken into two layers</a:t>
            </a:r>
          </a:p>
          <a:p>
            <a:pPr lvl="1">
              <a:lnSpc>
                <a:spcPct val="160000"/>
              </a:lnSpc>
            </a:pPr>
            <a:r>
              <a:rPr lang="en-US" sz="1600"/>
              <a:t>Software iWARP implementation</a:t>
            </a:r>
          </a:p>
          <a:p>
            <a:pPr lvl="2">
              <a:lnSpc>
                <a:spcPct val="160000"/>
              </a:lnSpc>
            </a:pPr>
            <a:r>
              <a:rPr lang="en-US" sz="1400"/>
              <a:t>Provides wire compatibility with iWARP-compliant adapters</a:t>
            </a:r>
          </a:p>
          <a:p>
            <a:pPr lvl="2">
              <a:lnSpc>
                <a:spcPct val="160000"/>
              </a:lnSpc>
            </a:pPr>
            <a:r>
              <a:rPr lang="en-US" sz="1400"/>
              <a:t>Exposes the iWARP feature set to the upper layers</a:t>
            </a:r>
          </a:p>
          <a:p>
            <a:pPr lvl="2">
              <a:lnSpc>
                <a:spcPct val="160000"/>
              </a:lnSpc>
            </a:pPr>
            <a:r>
              <a:rPr lang="en-US" sz="1400"/>
              <a:t>Two implementations provided: User-level iWARP and Kernel-level iWARP</a:t>
            </a:r>
          </a:p>
          <a:p>
            <a:pPr lvl="1">
              <a:lnSpc>
                <a:spcPct val="160000"/>
              </a:lnSpc>
            </a:pPr>
            <a:r>
              <a:rPr lang="en-US" sz="1600"/>
              <a:t>Extended Sockets Interface</a:t>
            </a:r>
          </a:p>
          <a:p>
            <a:pPr lvl="2">
              <a:lnSpc>
                <a:spcPct val="160000"/>
              </a:lnSpc>
            </a:pPr>
            <a:r>
              <a:rPr lang="en-US" sz="1400"/>
              <a:t>Extends the sockets interface to encompass the iWARP features</a:t>
            </a:r>
          </a:p>
          <a:p>
            <a:pPr lvl="2">
              <a:lnSpc>
                <a:spcPct val="160000"/>
              </a:lnSpc>
            </a:pPr>
            <a:r>
              <a:rPr lang="en-US" sz="1400"/>
              <a:t>Maps a single file descriptor to both the iWARP as well as the normal TCP connection</a:t>
            </a:r>
          </a:p>
          <a:p>
            <a:pPr lvl="2">
              <a:lnSpc>
                <a:spcPct val="160000"/>
              </a:lnSpc>
            </a:pPr>
            <a:r>
              <a:rPr lang="en-US" sz="1400"/>
              <a:t>Standard sockets applications can run WITHOUT any modifications</a:t>
            </a:r>
          </a:p>
          <a:p>
            <a:pPr lvl="2">
              <a:lnSpc>
                <a:spcPct val="160000"/>
              </a:lnSpc>
            </a:pPr>
            <a:r>
              <a:rPr lang="en-US" sz="1400"/>
              <a:t>Minor modifications to applications required to utilize the richer feature set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sz="2800" b="0"/>
              <a:t>Software iWARP and Extended Sockets Interface</a:t>
            </a:r>
          </a:p>
        </p:txBody>
      </p:sp>
      <p:grpSp>
        <p:nvGrpSpPr>
          <p:cNvPr id="63491" name="Group 3"/>
          <p:cNvGrpSpPr>
            <a:grpSpLocks/>
          </p:cNvGrpSpPr>
          <p:nvPr/>
        </p:nvGrpSpPr>
        <p:grpSpPr bwMode="auto">
          <a:xfrm>
            <a:off x="152400" y="2133600"/>
            <a:ext cx="1905000" cy="3124200"/>
            <a:chOff x="192" y="1008"/>
            <a:chExt cx="1200" cy="1968"/>
          </a:xfrm>
        </p:grpSpPr>
        <p:sp>
          <p:nvSpPr>
            <p:cNvPr id="63492" name="AutoShape 4"/>
            <p:cNvSpPr>
              <a:spLocks noChangeArrowheads="1"/>
            </p:cNvSpPr>
            <p:nvPr/>
          </p:nvSpPr>
          <p:spPr bwMode="auto">
            <a:xfrm>
              <a:off x="240" y="1008"/>
              <a:ext cx="1104" cy="19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200"/>
                <a:t>Application</a:t>
              </a:r>
            </a:p>
          </p:txBody>
        </p:sp>
        <p:sp>
          <p:nvSpPr>
            <p:cNvPr id="63493" name="AutoShape 5"/>
            <p:cNvSpPr>
              <a:spLocks noChangeArrowheads="1"/>
            </p:cNvSpPr>
            <p:nvPr/>
          </p:nvSpPr>
          <p:spPr bwMode="auto">
            <a:xfrm>
              <a:off x="240" y="1248"/>
              <a:ext cx="1104" cy="192"/>
            </a:xfrm>
            <a:prstGeom prst="roundRect">
              <a:avLst>
                <a:gd name="adj" fmla="val 16667"/>
              </a:avLst>
            </a:prstGeom>
            <a:solidFill>
              <a:srgbClr val="C0C0C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000"/>
                <a:t>Extended Sockets Interface</a:t>
              </a:r>
            </a:p>
          </p:txBody>
        </p:sp>
        <p:sp>
          <p:nvSpPr>
            <p:cNvPr id="63494" name="AutoShape 6"/>
            <p:cNvSpPr>
              <a:spLocks noChangeArrowheads="1"/>
            </p:cNvSpPr>
            <p:nvPr/>
          </p:nvSpPr>
          <p:spPr bwMode="auto">
            <a:xfrm>
              <a:off x="672" y="1488"/>
              <a:ext cx="672" cy="192"/>
            </a:xfrm>
            <a:prstGeom prst="roundRect">
              <a:avLst>
                <a:gd name="adj" fmla="val 16667"/>
              </a:avLst>
            </a:prstGeom>
            <a:solidFill>
              <a:srgbClr val="C0C0C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000"/>
                <a:t>User-level iWARP</a:t>
              </a:r>
            </a:p>
          </p:txBody>
        </p:sp>
        <p:sp>
          <p:nvSpPr>
            <p:cNvPr id="63495" name="AutoShape 7"/>
            <p:cNvSpPr>
              <a:spLocks noChangeArrowheads="1"/>
            </p:cNvSpPr>
            <p:nvPr/>
          </p:nvSpPr>
          <p:spPr bwMode="auto">
            <a:xfrm>
              <a:off x="240" y="2256"/>
              <a:ext cx="1104" cy="19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000"/>
                <a:t>IP</a:t>
              </a:r>
            </a:p>
          </p:txBody>
        </p:sp>
        <p:sp>
          <p:nvSpPr>
            <p:cNvPr id="63496" name="AutoShape 8"/>
            <p:cNvSpPr>
              <a:spLocks noChangeArrowheads="1"/>
            </p:cNvSpPr>
            <p:nvPr/>
          </p:nvSpPr>
          <p:spPr bwMode="auto">
            <a:xfrm>
              <a:off x="240" y="1776"/>
              <a:ext cx="1104" cy="19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200"/>
                <a:t>Sockets</a:t>
              </a:r>
            </a:p>
          </p:txBody>
        </p:sp>
        <p:sp>
          <p:nvSpPr>
            <p:cNvPr id="63497" name="AutoShape 9"/>
            <p:cNvSpPr>
              <a:spLocks noChangeArrowheads="1"/>
            </p:cNvSpPr>
            <p:nvPr/>
          </p:nvSpPr>
          <p:spPr bwMode="auto">
            <a:xfrm>
              <a:off x="240" y="2016"/>
              <a:ext cx="1104" cy="19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000"/>
                <a:t>TCP</a:t>
              </a:r>
            </a:p>
          </p:txBody>
        </p:sp>
        <p:sp>
          <p:nvSpPr>
            <p:cNvPr id="63498" name="Line 10"/>
            <p:cNvSpPr>
              <a:spLocks noChangeShapeType="1"/>
            </p:cNvSpPr>
            <p:nvPr/>
          </p:nvSpPr>
          <p:spPr bwMode="auto">
            <a:xfrm>
              <a:off x="192" y="1728"/>
              <a:ext cx="12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499" name="AutoShape 11"/>
            <p:cNvSpPr>
              <a:spLocks noChangeArrowheads="1"/>
            </p:cNvSpPr>
            <p:nvPr/>
          </p:nvSpPr>
          <p:spPr bwMode="auto">
            <a:xfrm>
              <a:off x="240" y="2496"/>
              <a:ext cx="1104" cy="19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000"/>
                <a:t>Device Driver</a:t>
              </a:r>
            </a:p>
          </p:txBody>
        </p:sp>
        <p:sp>
          <p:nvSpPr>
            <p:cNvPr id="63500" name="AutoShape 12"/>
            <p:cNvSpPr>
              <a:spLocks noChangeArrowheads="1"/>
            </p:cNvSpPr>
            <p:nvPr/>
          </p:nvSpPr>
          <p:spPr bwMode="auto">
            <a:xfrm>
              <a:off x="240" y="2784"/>
              <a:ext cx="1104" cy="19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000"/>
                <a:t>Network Adapter</a:t>
              </a:r>
            </a:p>
          </p:txBody>
        </p:sp>
        <p:sp>
          <p:nvSpPr>
            <p:cNvPr id="63501" name="Line 13"/>
            <p:cNvSpPr>
              <a:spLocks noChangeShapeType="1"/>
            </p:cNvSpPr>
            <p:nvPr/>
          </p:nvSpPr>
          <p:spPr bwMode="auto">
            <a:xfrm>
              <a:off x="192" y="2736"/>
              <a:ext cx="12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02" name="Line 14"/>
            <p:cNvSpPr>
              <a:spLocks noChangeShapeType="1"/>
            </p:cNvSpPr>
            <p:nvPr/>
          </p:nvSpPr>
          <p:spPr bwMode="auto">
            <a:xfrm>
              <a:off x="480" y="115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03" name="Line 15"/>
            <p:cNvSpPr>
              <a:spLocks noChangeShapeType="1"/>
            </p:cNvSpPr>
            <p:nvPr/>
          </p:nvSpPr>
          <p:spPr bwMode="auto">
            <a:xfrm>
              <a:off x="960" y="139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04" name="Line 16"/>
            <p:cNvSpPr>
              <a:spLocks noChangeShapeType="1"/>
            </p:cNvSpPr>
            <p:nvPr/>
          </p:nvSpPr>
          <p:spPr bwMode="auto">
            <a:xfrm>
              <a:off x="480" y="1392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05" name="Line 17"/>
            <p:cNvSpPr>
              <a:spLocks noChangeShapeType="1"/>
            </p:cNvSpPr>
            <p:nvPr/>
          </p:nvSpPr>
          <p:spPr bwMode="auto">
            <a:xfrm>
              <a:off x="768" y="192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06" name="Line 18"/>
            <p:cNvSpPr>
              <a:spLocks noChangeShapeType="1"/>
            </p:cNvSpPr>
            <p:nvPr/>
          </p:nvSpPr>
          <p:spPr bwMode="auto">
            <a:xfrm>
              <a:off x="768" y="216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07" name="Line 19"/>
            <p:cNvSpPr>
              <a:spLocks noChangeShapeType="1"/>
            </p:cNvSpPr>
            <p:nvPr/>
          </p:nvSpPr>
          <p:spPr bwMode="auto">
            <a:xfrm>
              <a:off x="768" y="240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08" name="Line 20"/>
            <p:cNvSpPr>
              <a:spLocks noChangeShapeType="1"/>
            </p:cNvSpPr>
            <p:nvPr/>
          </p:nvSpPr>
          <p:spPr bwMode="auto">
            <a:xfrm>
              <a:off x="768" y="264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09" name="Line 21"/>
            <p:cNvSpPr>
              <a:spLocks noChangeShapeType="1"/>
            </p:cNvSpPr>
            <p:nvPr/>
          </p:nvSpPr>
          <p:spPr bwMode="auto">
            <a:xfrm>
              <a:off x="528" y="115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10" name="Line 22"/>
            <p:cNvSpPr>
              <a:spLocks noChangeShapeType="1"/>
            </p:cNvSpPr>
            <p:nvPr/>
          </p:nvSpPr>
          <p:spPr bwMode="auto">
            <a:xfrm>
              <a:off x="1008" y="139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11" name="Line 23"/>
            <p:cNvSpPr>
              <a:spLocks noChangeShapeType="1"/>
            </p:cNvSpPr>
            <p:nvPr/>
          </p:nvSpPr>
          <p:spPr bwMode="auto">
            <a:xfrm>
              <a:off x="816" y="192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12" name="Line 24"/>
            <p:cNvSpPr>
              <a:spLocks noChangeShapeType="1"/>
            </p:cNvSpPr>
            <p:nvPr/>
          </p:nvSpPr>
          <p:spPr bwMode="auto">
            <a:xfrm>
              <a:off x="816" y="216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13" name="Line 25"/>
            <p:cNvSpPr>
              <a:spLocks noChangeShapeType="1"/>
            </p:cNvSpPr>
            <p:nvPr/>
          </p:nvSpPr>
          <p:spPr bwMode="auto">
            <a:xfrm>
              <a:off x="816" y="240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14" name="Line 26"/>
            <p:cNvSpPr>
              <a:spLocks noChangeShapeType="1"/>
            </p:cNvSpPr>
            <p:nvPr/>
          </p:nvSpPr>
          <p:spPr bwMode="auto">
            <a:xfrm>
              <a:off x="816" y="264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15" name="Line 27"/>
            <p:cNvSpPr>
              <a:spLocks noChangeShapeType="1"/>
            </p:cNvSpPr>
            <p:nvPr/>
          </p:nvSpPr>
          <p:spPr bwMode="auto">
            <a:xfrm>
              <a:off x="528" y="1392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3516" name="Line 28"/>
          <p:cNvSpPr>
            <a:spLocks noChangeShapeType="1"/>
          </p:cNvSpPr>
          <p:nvPr/>
        </p:nvSpPr>
        <p:spPr bwMode="auto">
          <a:xfrm>
            <a:off x="2133600" y="2895600"/>
            <a:ext cx="1905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17" name="AutoShape 29"/>
          <p:cNvSpPr>
            <a:spLocks noChangeArrowheads="1"/>
          </p:cNvSpPr>
          <p:nvPr/>
        </p:nvSpPr>
        <p:spPr bwMode="auto">
          <a:xfrm>
            <a:off x="2209800" y="2133600"/>
            <a:ext cx="1752600" cy="304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200"/>
              <a:t>Application</a:t>
            </a:r>
          </a:p>
        </p:txBody>
      </p:sp>
      <p:sp>
        <p:nvSpPr>
          <p:cNvPr id="63518" name="Line 30"/>
          <p:cNvSpPr>
            <a:spLocks noChangeShapeType="1"/>
          </p:cNvSpPr>
          <p:nvPr/>
        </p:nvSpPr>
        <p:spPr bwMode="auto">
          <a:xfrm>
            <a:off x="2133600" y="4876800"/>
            <a:ext cx="1905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63519" name="Group 31"/>
          <p:cNvGrpSpPr>
            <a:grpSpLocks/>
          </p:cNvGrpSpPr>
          <p:nvPr/>
        </p:nvGrpSpPr>
        <p:grpSpPr bwMode="auto">
          <a:xfrm>
            <a:off x="2209800" y="2362200"/>
            <a:ext cx="1752600" cy="2895600"/>
            <a:chOff x="1536" y="1152"/>
            <a:chExt cx="1104" cy="1824"/>
          </a:xfrm>
        </p:grpSpPr>
        <p:sp>
          <p:nvSpPr>
            <p:cNvPr id="63520" name="AutoShape 32"/>
            <p:cNvSpPr>
              <a:spLocks noChangeArrowheads="1"/>
            </p:cNvSpPr>
            <p:nvPr/>
          </p:nvSpPr>
          <p:spPr bwMode="auto">
            <a:xfrm>
              <a:off x="1536" y="1248"/>
              <a:ext cx="1104" cy="192"/>
            </a:xfrm>
            <a:prstGeom prst="roundRect">
              <a:avLst>
                <a:gd name="adj" fmla="val 16667"/>
              </a:avLst>
            </a:prstGeom>
            <a:solidFill>
              <a:srgbClr val="C0C0C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000"/>
                <a:t>Extended Sockets Interface</a:t>
              </a:r>
            </a:p>
          </p:txBody>
        </p:sp>
        <p:sp>
          <p:nvSpPr>
            <p:cNvPr id="63521" name="AutoShape 33"/>
            <p:cNvSpPr>
              <a:spLocks noChangeArrowheads="1"/>
            </p:cNvSpPr>
            <p:nvPr/>
          </p:nvSpPr>
          <p:spPr bwMode="auto">
            <a:xfrm>
              <a:off x="2112" y="1536"/>
              <a:ext cx="528" cy="288"/>
            </a:xfrm>
            <a:prstGeom prst="roundRect">
              <a:avLst>
                <a:gd name="adj" fmla="val 16667"/>
              </a:avLst>
            </a:prstGeom>
            <a:solidFill>
              <a:srgbClr val="C0C0C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000"/>
                <a:t>Kernel-level</a:t>
              </a:r>
            </a:p>
            <a:p>
              <a:pPr algn="ctr"/>
              <a:r>
                <a:rPr lang="en-US" sz="1000"/>
                <a:t>iWARP</a:t>
              </a:r>
            </a:p>
          </p:txBody>
        </p:sp>
        <p:sp>
          <p:nvSpPr>
            <p:cNvPr id="63522" name="AutoShape 34"/>
            <p:cNvSpPr>
              <a:spLocks noChangeArrowheads="1"/>
            </p:cNvSpPr>
            <p:nvPr/>
          </p:nvSpPr>
          <p:spPr bwMode="auto">
            <a:xfrm>
              <a:off x="1536" y="1872"/>
              <a:ext cx="1104" cy="240"/>
            </a:xfrm>
            <a:prstGeom prst="roundRect">
              <a:avLst>
                <a:gd name="adj" fmla="val 16667"/>
              </a:avLst>
            </a:prstGeom>
            <a:solidFill>
              <a:srgbClr val="C0C0C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000"/>
                <a:t>TCP (Modified with MPA)</a:t>
              </a:r>
            </a:p>
          </p:txBody>
        </p:sp>
        <p:sp>
          <p:nvSpPr>
            <p:cNvPr id="63523" name="Line 35"/>
            <p:cNvSpPr>
              <a:spLocks noChangeShapeType="1"/>
            </p:cNvSpPr>
            <p:nvPr/>
          </p:nvSpPr>
          <p:spPr bwMode="auto">
            <a:xfrm>
              <a:off x="1776" y="115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24" name="Line 36"/>
            <p:cNvSpPr>
              <a:spLocks noChangeShapeType="1"/>
            </p:cNvSpPr>
            <p:nvPr/>
          </p:nvSpPr>
          <p:spPr bwMode="auto">
            <a:xfrm>
              <a:off x="2304" y="139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25" name="Line 37"/>
            <p:cNvSpPr>
              <a:spLocks noChangeShapeType="1"/>
            </p:cNvSpPr>
            <p:nvPr/>
          </p:nvSpPr>
          <p:spPr bwMode="auto">
            <a:xfrm>
              <a:off x="1824" y="115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26" name="Line 38"/>
            <p:cNvSpPr>
              <a:spLocks noChangeShapeType="1"/>
            </p:cNvSpPr>
            <p:nvPr/>
          </p:nvSpPr>
          <p:spPr bwMode="auto">
            <a:xfrm>
              <a:off x="2352" y="139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27" name="AutoShape 39"/>
            <p:cNvSpPr>
              <a:spLocks noChangeArrowheads="1"/>
            </p:cNvSpPr>
            <p:nvPr/>
          </p:nvSpPr>
          <p:spPr bwMode="auto">
            <a:xfrm>
              <a:off x="1536" y="2160"/>
              <a:ext cx="1104" cy="24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000"/>
                <a:t>IP</a:t>
              </a:r>
            </a:p>
          </p:txBody>
        </p:sp>
        <p:sp>
          <p:nvSpPr>
            <p:cNvPr id="63528" name="AutoShape 40"/>
            <p:cNvSpPr>
              <a:spLocks noChangeArrowheads="1"/>
            </p:cNvSpPr>
            <p:nvPr/>
          </p:nvSpPr>
          <p:spPr bwMode="auto">
            <a:xfrm>
              <a:off x="1536" y="2448"/>
              <a:ext cx="1104" cy="24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000"/>
                <a:t>Device Driver</a:t>
              </a:r>
            </a:p>
          </p:txBody>
        </p:sp>
        <p:sp>
          <p:nvSpPr>
            <p:cNvPr id="63529" name="AutoShape 41"/>
            <p:cNvSpPr>
              <a:spLocks noChangeArrowheads="1"/>
            </p:cNvSpPr>
            <p:nvPr/>
          </p:nvSpPr>
          <p:spPr bwMode="auto">
            <a:xfrm>
              <a:off x="1536" y="2784"/>
              <a:ext cx="1104" cy="19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000"/>
                <a:t>Network Adapter</a:t>
              </a:r>
            </a:p>
          </p:txBody>
        </p:sp>
        <p:sp>
          <p:nvSpPr>
            <p:cNvPr id="63530" name="Line 42"/>
            <p:cNvSpPr>
              <a:spLocks noChangeShapeType="1"/>
            </p:cNvSpPr>
            <p:nvPr/>
          </p:nvSpPr>
          <p:spPr bwMode="auto">
            <a:xfrm>
              <a:off x="1776" y="206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31" name="Line 43"/>
            <p:cNvSpPr>
              <a:spLocks noChangeShapeType="1"/>
            </p:cNvSpPr>
            <p:nvPr/>
          </p:nvSpPr>
          <p:spPr bwMode="auto">
            <a:xfrm>
              <a:off x="1776" y="235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32" name="Line 44"/>
            <p:cNvSpPr>
              <a:spLocks noChangeShapeType="1"/>
            </p:cNvSpPr>
            <p:nvPr/>
          </p:nvSpPr>
          <p:spPr bwMode="auto">
            <a:xfrm>
              <a:off x="1776" y="259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33" name="Line 45"/>
            <p:cNvSpPr>
              <a:spLocks noChangeShapeType="1"/>
            </p:cNvSpPr>
            <p:nvPr/>
          </p:nvSpPr>
          <p:spPr bwMode="auto">
            <a:xfrm>
              <a:off x="1824" y="206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34" name="Line 46"/>
            <p:cNvSpPr>
              <a:spLocks noChangeShapeType="1"/>
            </p:cNvSpPr>
            <p:nvPr/>
          </p:nvSpPr>
          <p:spPr bwMode="auto">
            <a:xfrm>
              <a:off x="1824" y="235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35" name="Line 47"/>
            <p:cNvSpPr>
              <a:spLocks noChangeShapeType="1"/>
            </p:cNvSpPr>
            <p:nvPr/>
          </p:nvSpPr>
          <p:spPr bwMode="auto">
            <a:xfrm>
              <a:off x="1824" y="259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36" name="AutoShape 48"/>
            <p:cNvSpPr>
              <a:spLocks noChangeArrowheads="1"/>
            </p:cNvSpPr>
            <p:nvPr/>
          </p:nvSpPr>
          <p:spPr bwMode="auto">
            <a:xfrm>
              <a:off x="1536" y="1536"/>
              <a:ext cx="528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000"/>
                <a:t>Sockets</a:t>
              </a:r>
            </a:p>
          </p:txBody>
        </p:sp>
        <p:sp>
          <p:nvSpPr>
            <p:cNvPr id="63537" name="Line 49"/>
            <p:cNvSpPr>
              <a:spLocks noChangeShapeType="1"/>
            </p:cNvSpPr>
            <p:nvPr/>
          </p:nvSpPr>
          <p:spPr bwMode="auto">
            <a:xfrm>
              <a:off x="1776" y="139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38" name="Line 50"/>
            <p:cNvSpPr>
              <a:spLocks noChangeShapeType="1"/>
            </p:cNvSpPr>
            <p:nvPr/>
          </p:nvSpPr>
          <p:spPr bwMode="auto">
            <a:xfrm>
              <a:off x="1824" y="139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39" name="Line 51"/>
            <p:cNvSpPr>
              <a:spLocks noChangeShapeType="1"/>
            </p:cNvSpPr>
            <p:nvPr/>
          </p:nvSpPr>
          <p:spPr bwMode="auto">
            <a:xfrm>
              <a:off x="1776" y="172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40" name="Line 52"/>
            <p:cNvSpPr>
              <a:spLocks noChangeShapeType="1"/>
            </p:cNvSpPr>
            <p:nvPr/>
          </p:nvSpPr>
          <p:spPr bwMode="auto">
            <a:xfrm>
              <a:off x="1824" y="172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3541" name="Group 53"/>
          <p:cNvGrpSpPr>
            <a:grpSpLocks/>
          </p:cNvGrpSpPr>
          <p:nvPr/>
        </p:nvGrpSpPr>
        <p:grpSpPr bwMode="auto">
          <a:xfrm>
            <a:off x="4191000" y="2133600"/>
            <a:ext cx="2286000" cy="3200400"/>
            <a:chOff x="2784" y="1008"/>
            <a:chExt cx="1440" cy="2016"/>
          </a:xfrm>
        </p:grpSpPr>
        <p:sp>
          <p:nvSpPr>
            <p:cNvPr id="63542" name="AutoShape 54"/>
            <p:cNvSpPr>
              <a:spLocks noChangeArrowheads="1"/>
            </p:cNvSpPr>
            <p:nvPr/>
          </p:nvSpPr>
          <p:spPr bwMode="auto">
            <a:xfrm>
              <a:off x="2832" y="1008"/>
              <a:ext cx="1344" cy="144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200"/>
                <a:t>Application</a:t>
              </a:r>
            </a:p>
          </p:txBody>
        </p:sp>
        <p:sp>
          <p:nvSpPr>
            <p:cNvPr id="63543" name="AutoShape 55"/>
            <p:cNvSpPr>
              <a:spLocks noChangeArrowheads="1"/>
            </p:cNvSpPr>
            <p:nvPr/>
          </p:nvSpPr>
          <p:spPr bwMode="auto">
            <a:xfrm>
              <a:off x="2832" y="1200"/>
              <a:ext cx="1344" cy="144"/>
            </a:xfrm>
            <a:prstGeom prst="roundRect">
              <a:avLst>
                <a:gd name="adj" fmla="val 16667"/>
              </a:avLst>
            </a:prstGeom>
            <a:solidFill>
              <a:srgbClr val="C0C0C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000"/>
                <a:t>Extended Sockets Interface</a:t>
              </a:r>
            </a:p>
          </p:txBody>
        </p:sp>
        <p:sp>
          <p:nvSpPr>
            <p:cNvPr id="63544" name="AutoShape 56"/>
            <p:cNvSpPr>
              <a:spLocks noChangeArrowheads="1"/>
            </p:cNvSpPr>
            <p:nvPr/>
          </p:nvSpPr>
          <p:spPr bwMode="auto">
            <a:xfrm>
              <a:off x="2832" y="1392"/>
              <a:ext cx="912" cy="144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900" b="1"/>
                <a:t>High Performance Sockets</a:t>
              </a:r>
            </a:p>
          </p:txBody>
        </p:sp>
        <p:sp>
          <p:nvSpPr>
            <p:cNvPr id="63545" name="AutoShape 57"/>
            <p:cNvSpPr>
              <a:spLocks noChangeArrowheads="1"/>
            </p:cNvSpPr>
            <p:nvPr/>
          </p:nvSpPr>
          <p:spPr bwMode="auto">
            <a:xfrm>
              <a:off x="2832" y="1632"/>
              <a:ext cx="624" cy="19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900" b="1"/>
                <a:t>Sockets</a:t>
              </a:r>
            </a:p>
          </p:txBody>
        </p:sp>
        <p:sp>
          <p:nvSpPr>
            <p:cNvPr id="63546" name="Line 58"/>
            <p:cNvSpPr>
              <a:spLocks noChangeShapeType="1"/>
            </p:cNvSpPr>
            <p:nvPr/>
          </p:nvSpPr>
          <p:spPr bwMode="auto">
            <a:xfrm>
              <a:off x="2784" y="1584"/>
              <a:ext cx="13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47" name="AutoShape 59"/>
            <p:cNvSpPr>
              <a:spLocks noChangeArrowheads="1"/>
            </p:cNvSpPr>
            <p:nvPr/>
          </p:nvSpPr>
          <p:spPr bwMode="auto">
            <a:xfrm>
              <a:off x="2832" y="2496"/>
              <a:ext cx="1392" cy="52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1000"/>
            </a:p>
            <a:p>
              <a:pPr algn="ctr"/>
              <a:endParaRPr lang="en-US" sz="1000"/>
            </a:p>
            <a:p>
              <a:pPr algn="ctr"/>
              <a:endParaRPr lang="en-US" sz="1000"/>
            </a:p>
            <a:p>
              <a:pPr algn="ctr"/>
              <a:endParaRPr lang="en-US" sz="1000"/>
            </a:p>
            <a:p>
              <a:pPr algn="ctr"/>
              <a:r>
                <a:rPr lang="en-US" sz="1000"/>
                <a:t>Network Adapter</a:t>
              </a:r>
            </a:p>
          </p:txBody>
        </p:sp>
        <p:sp>
          <p:nvSpPr>
            <p:cNvPr id="63548" name="Line 60"/>
            <p:cNvSpPr>
              <a:spLocks noChangeShapeType="1"/>
            </p:cNvSpPr>
            <p:nvPr/>
          </p:nvSpPr>
          <p:spPr bwMode="auto">
            <a:xfrm>
              <a:off x="2784" y="2448"/>
              <a:ext cx="14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49" name="Line 61"/>
            <p:cNvSpPr>
              <a:spLocks noChangeShapeType="1"/>
            </p:cNvSpPr>
            <p:nvPr/>
          </p:nvSpPr>
          <p:spPr bwMode="auto">
            <a:xfrm>
              <a:off x="3072" y="110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50" name="Line 62"/>
            <p:cNvSpPr>
              <a:spLocks noChangeShapeType="1"/>
            </p:cNvSpPr>
            <p:nvPr/>
          </p:nvSpPr>
          <p:spPr bwMode="auto">
            <a:xfrm>
              <a:off x="3072" y="129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51" name="Line 63"/>
            <p:cNvSpPr>
              <a:spLocks noChangeShapeType="1"/>
            </p:cNvSpPr>
            <p:nvPr/>
          </p:nvSpPr>
          <p:spPr bwMode="auto">
            <a:xfrm>
              <a:off x="3120" y="110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52" name="Line 64"/>
            <p:cNvSpPr>
              <a:spLocks noChangeShapeType="1"/>
            </p:cNvSpPr>
            <p:nvPr/>
          </p:nvSpPr>
          <p:spPr bwMode="auto">
            <a:xfrm>
              <a:off x="3120" y="129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53" name="AutoShape 65"/>
            <p:cNvSpPr>
              <a:spLocks noChangeArrowheads="1"/>
            </p:cNvSpPr>
            <p:nvPr/>
          </p:nvSpPr>
          <p:spPr bwMode="auto">
            <a:xfrm>
              <a:off x="2832" y="1872"/>
              <a:ext cx="624" cy="144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900" b="1"/>
                <a:t>TCP</a:t>
              </a:r>
            </a:p>
          </p:txBody>
        </p:sp>
        <p:sp>
          <p:nvSpPr>
            <p:cNvPr id="63554" name="AutoShape 66"/>
            <p:cNvSpPr>
              <a:spLocks noChangeArrowheads="1"/>
            </p:cNvSpPr>
            <p:nvPr/>
          </p:nvSpPr>
          <p:spPr bwMode="auto">
            <a:xfrm>
              <a:off x="2832" y="2064"/>
              <a:ext cx="624" cy="144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900" b="1"/>
                <a:t>IP</a:t>
              </a:r>
            </a:p>
          </p:txBody>
        </p:sp>
        <p:sp>
          <p:nvSpPr>
            <p:cNvPr id="63555" name="AutoShape 67"/>
            <p:cNvSpPr>
              <a:spLocks noChangeArrowheads="1"/>
            </p:cNvSpPr>
            <p:nvPr/>
          </p:nvSpPr>
          <p:spPr bwMode="auto">
            <a:xfrm>
              <a:off x="2832" y="2256"/>
              <a:ext cx="768" cy="144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900" b="1"/>
                <a:t>Device Driver</a:t>
              </a:r>
            </a:p>
          </p:txBody>
        </p:sp>
        <p:sp>
          <p:nvSpPr>
            <p:cNvPr id="63556" name="Line 68"/>
            <p:cNvSpPr>
              <a:spLocks noChangeShapeType="1"/>
            </p:cNvSpPr>
            <p:nvPr/>
          </p:nvSpPr>
          <p:spPr bwMode="auto">
            <a:xfrm>
              <a:off x="3168" y="235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57" name="Line 69"/>
            <p:cNvSpPr>
              <a:spLocks noChangeShapeType="1"/>
            </p:cNvSpPr>
            <p:nvPr/>
          </p:nvSpPr>
          <p:spPr bwMode="auto">
            <a:xfrm>
              <a:off x="3216" y="235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58" name="Line 70"/>
            <p:cNvSpPr>
              <a:spLocks noChangeShapeType="1"/>
            </p:cNvSpPr>
            <p:nvPr/>
          </p:nvSpPr>
          <p:spPr bwMode="auto">
            <a:xfrm>
              <a:off x="3168" y="17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59" name="Line 71"/>
            <p:cNvSpPr>
              <a:spLocks noChangeShapeType="1"/>
            </p:cNvSpPr>
            <p:nvPr/>
          </p:nvSpPr>
          <p:spPr bwMode="auto">
            <a:xfrm>
              <a:off x="3216" y="17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60" name="Line 72"/>
            <p:cNvSpPr>
              <a:spLocks noChangeShapeType="1"/>
            </p:cNvSpPr>
            <p:nvPr/>
          </p:nvSpPr>
          <p:spPr bwMode="auto">
            <a:xfrm>
              <a:off x="3168" y="196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61" name="Line 73"/>
            <p:cNvSpPr>
              <a:spLocks noChangeShapeType="1"/>
            </p:cNvSpPr>
            <p:nvPr/>
          </p:nvSpPr>
          <p:spPr bwMode="auto">
            <a:xfrm>
              <a:off x="3216" y="196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62" name="Line 74"/>
            <p:cNvSpPr>
              <a:spLocks noChangeShapeType="1"/>
            </p:cNvSpPr>
            <p:nvPr/>
          </p:nvSpPr>
          <p:spPr bwMode="auto">
            <a:xfrm>
              <a:off x="3168" y="216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63" name="Line 75"/>
            <p:cNvSpPr>
              <a:spLocks noChangeShapeType="1"/>
            </p:cNvSpPr>
            <p:nvPr/>
          </p:nvSpPr>
          <p:spPr bwMode="auto">
            <a:xfrm>
              <a:off x="3216" y="216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64" name="AutoShape 76"/>
            <p:cNvSpPr>
              <a:spLocks noChangeArrowheads="1"/>
            </p:cNvSpPr>
            <p:nvPr/>
          </p:nvSpPr>
          <p:spPr bwMode="auto">
            <a:xfrm>
              <a:off x="3504" y="2544"/>
              <a:ext cx="672" cy="144"/>
            </a:xfrm>
            <a:prstGeom prst="roundRect">
              <a:avLst>
                <a:gd name="adj" fmla="val 16667"/>
              </a:avLst>
            </a:prstGeom>
            <a:solidFill>
              <a:srgbClr val="C0C0C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900" b="1"/>
                <a:t>Offloaded TCP</a:t>
              </a:r>
            </a:p>
          </p:txBody>
        </p:sp>
        <p:sp>
          <p:nvSpPr>
            <p:cNvPr id="63565" name="AutoShape 77"/>
            <p:cNvSpPr>
              <a:spLocks noChangeArrowheads="1"/>
            </p:cNvSpPr>
            <p:nvPr/>
          </p:nvSpPr>
          <p:spPr bwMode="auto">
            <a:xfrm>
              <a:off x="3504" y="2736"/>
              <a:ext cx="672" cy="144"/>
            </a:xfrm>
            <a:prstGeom prst="roundRect">
              <a:avLst>
                <a:gd name="adj" fmla="val 16667"/>
              </a:avLst>
            </a:prstGeom>
            <a:solidFill>
              <a:srgbClr val="C0C0C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900" b="1"/>
                <a:t>Offloaded IP</a:t>
              </a:r>
            </a:p>
          </p:txBody>
        </p:sp>
        <p:sp>
          <p:nvSpPr>
            <p:cNvPr id="63566" name="AutoShape 78"/>
            <p:cNvSpPr>
              <a:spLocks noChangeArrowheads="1"/>
            </p:cNvSpPr>
            <p:nvPr/>
          </p:nvSpPr>
          <p:spPr bwMode="auto">
            <a:xfrm>
              <a:off x="3744" y="1632"/>
              <a:ext cx="432" cy="288"/>
            </a:xfrm>
            <a:prstGeom prst="roundRect">
              <a:avLst>
                <a:gd name="adj" fmla="val 16667"/>
              </a:avLst>
            </a:prstGeom>
            <a:solidFill>
              <a:srgbClr val="C0C0C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900" b="1"/>
                <a:t>Software</a:t>
              </a:r>
            </a:p>
            <a:p>
              <a:pPr algn="ctr"/>
              <a:r>
                <a:rPr lang="en-US" sz="900" b="1"/>
                <a:t>iWARP</a:t>
              </a:r>
            </a:p>
          </p:txBody>
        </p:sp>
        <p:sp>
          <p:nvSpPr>
            <p:cNvPr id="63567" name="Line 79"/>
            <p:cNvSpPr>
              <a:spLocks noChangeShapeType="1"/>
            </p:cNvSpPr>
            <p:nvPr/>
          </p:nvSpPr>
          <p:spPr bwMode="auto">
            <a:xfrm>
              <a:off x="3984" y="1296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68" name="Line 80"/>
            <p:cNvSpPr>
              <a:spLocks noChangeShapeType="1"/>
            </p:cNvSpPr>
            <p:nvPr/>
          </p:nvSpPr>
          <p:spPr bwMode="auto">
            <a:xfrm>
              <a:off x="3936" y="1296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69" name="Line 81"/>
            <p:cNvSpPr>
              <a:spLocks noChangeShapeType="1"/>
            </p:cNvSpPr>
            <p:nvPr/>
          </p:nvSpPr>
          <p:spPr bwMode="auto">
            <a:xfrm>
              <a:off x="3984" y="1872"/>
              <a:ext cx="0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70" name="Line 82"/>
            <p:cNvSpPr>
              <a:spLocks noChangeShapeType="1"/>
            </p:cNvSpPr>
            <p:nvPr/>
          </p:nvSpPr>
          <p:spPr bwMode="auto">
            <a:xfrm>
              <a:off x="3936" y="1872"/>
              <a:ext cx="0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71" name="Line 83"/>
            <p:cNvSpPr>
              <a:spLocks noChangeShapeType="1"/>
            </p:cNvSpPr>
            <p:nvPr/>
          </p:nvSpPr>
          <p:spPr bwMode="auto">
            <a:xfrm>
              <a:off x="3648" y="1488"/>
              <a:ext cx="0" cy="10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72" name="Line 84"/>
            <p:cNvSpPr>
              <a:spLocks noChangeShapeType="1"/>
            </p:cNvSpPr>
            <p:nvPr/>
          </p:nvSpPr>
          <p:spPr bwMode="auto">
            <a:xfrm>
              <a:off x="3696" y="1488"/>
              <a:ext cx="0" cy="10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73" name="Line 85"/>
            <p:cNvSpPr>
              <a:spLocks noChangeShapeType="1"/>
            </p:cNvSpPr>
            <p:nvPr/>
          </p:nvSpPr>
          <p:spPr bwMode="auto">
            <a:xfrm>
              <a:off x="3504" y="1488"/>
              <a:ext cx="0" cy="81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74" name="Line 86"/>
            <p:cNvSpPr>
              <a:spLocks noChangeShapeType="1"/>
            </p:cNvSpPr>
            <p:nvPr/>
          </p:nvSpPr>
          <p:spPr bwMode="auto">
            <a:xfrm>
              <a:off x="3552" y="1488"/>
              <a:ext cx="0" cy="81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3575" name="AutoShape 87"/>
          <p:cNvSpPr>
            <a:spLocks noChangeArrowheads="1"/>
          </p:cNvSpPr>
          <p:nvPr/>
        </p:nvSpPr>
        <p:spPr bwMode="auto">
          <a:xfrm>
            <a:off x="6705600" y="2133600"/>
            <a:ext cx="2133600" cy="2286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200"/>
              <a:t>Application</a:t>
            </a:r>
          </a:p>
        </p:txBody>
      </p:sp>
      <p:sp>
        <p:nvSpPr>
          <p:cNvPr id="63576" name="AutoShape 88"/>
          <p:cNvSpPr>
            <a:spLocks noChangeArrowheads="1"/>
          </p:cNvSpPr>
          <p:nvPr/>
        </p:nvSpPr>
        <p:spPr bwMode="auto">
          <a:xfrm>
            <a:off x="6705600" y="2438400"/>
            <a:ext cx="2133600" cy="228600"/>
          </a:xfrm>
          <a:prstGeom prst="roundRect">
            <a:avLst>
              <a:gd name="adj" fmla="val 16667"/>
            </a:avLst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000"/>
              <a:t>Extended Sockets Interface</a:t>
            </a:r>
          </a:p>
        </p:txBody>
      </p:sp>
      <p:sp>
        <p:nvSpPr>
          <p:cNvPr id="63577" name="AutoShape 89"/>
          <p:cNvSpPr>
            <a:spLocks noChangeArrowheads="1"/>
          </p:cNvSpPr>
          <p:nvPr/>
        </p:nvSpPr>
        <p:spPr bwMode="auto">
          <a:xfrm>
            <a:off x="6705600" y="2743200"/>
            <a:ext cx="1600200" cy="2286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900" b="1"/>
              <a:t>High Performance Sockets</a:t>
            </a:r>
          </a:p>
        </p:txBody>
      </p:sp>
      <p:sp>
        <p:nvSpPr>
          <p:cNvPr id="63578" name="AutoShape 90"/>
          <p:cNvSpPr>
            <a:spLocks noChangeArrowheads="1"/>
          </p:cNvSpPr>
          <p:nvPr/>
        </p:nvSpPr>
        <p:spPr bwMode="auto">
          <a:xfrm>
            <a:off x="6705600" y="3124200"/>
            <a:ext cx="1143000" cy="2286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900" b="1"/>
              <a:t>Sockets</a:t>
            </a:r>
          </a:p>
        </p:txBody>
      </p:sp>
      <p:sp>
        <p:nvSpPr>
          <p:cNvPr id="63579" name="Line 91"/>
          <p:cNvSpPr>
            <a:spLocks noChangeShapeType="1"/>
          </p:cNvSpPr>
          <p:nvPr/>
        </p:nvSpPr>
        <p:spPr bwMode="auto">
          <a:xfrm>
            <a:off x="6629400" y="3048000"/>
            <a:ext cx="2209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80" name="AutoShape 92"/>
          <p:cNvSpPr>
            <a:spLocks noChangeArrowheads="1"/>
          </p:cNvSpPr>
          <p:nvPr/>
        </p:nvSpPr>
        <p:spPr bwMode="auto">
          <a:xfrm>
            <a:off x="6705600" y="4419600"/>
            <a:ext cx="2209800" cy="914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000"/>
          </a:p>
          <a:p>
            <a:pPr algn="ctr"/>
            <a:endParaRPr lang="en-US" sz="1000"/>
          </a:p>
          <a:p>
            <a:pPr algn="ctr"/>
            <a:endParaRPr lang="en-US" sz="1000"/>
          </a:p>
          <a:p>
            <a:pPr algn="ctr"/>
            <a:endParaRPr lang="en-US" sz="1000"/>
          </a:p>
          <a:p>
            <a:pPr algn="ctr"/>
            <a:r>
              <a:rPr lang="en-US" sz="1000"/>
              <a:t>Network Adapter</a:t>
            </a:r>
          </a:p>
        </p:txBody>
      </p:sp>
      <p:sp>
        <p:nvSpPr>
          <p:cNvPr id="63581" name="Line 93"/>
          <p:cNvSpPr>
            <a:spLocks noChangeShapeType="1"/>
          </p:cNvSpPr>
          <p:nvPr/>
        </p:nvSpPr>
        <p:spPr bwMode="auto">
          <a:xfrm>
            <a:off x="6629400" y="4343400"/>
            <a:ext cx="2286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82" name="Line 94"/>
          <p:cNvSpPr>
            <a:spLocks noChangeShapeType="1"/>
          </p:cNvSpPr>
          <p:nvPr/>
        </p:nvSpPr>
        <p:spPr bwMode="auto">
          <a:xfrm>
            <a:off x="7086600" y="22860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83" name="Line 95"/>
          <p:cNvSpPr>
            <a:spLocks noChangeShapeType="1"/>
          </p:cNvSpPr>
          <p:nvPr/>
        </p:nvSpPr>
        <p:spPr bwMode="auto">
          <a:xfrm>
            <a:off x="7086600" y="25908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84" name="Line 96"/>
          <p:cNvSpPr>
            <a:spLocks noChangeShapeType="1"/>
          </p:cNvSpPr>
          <p:nvPr/>
        </p:nvSpPr>
        <p:spPr bwMode="auto">
          <a:xfrm>
            <a:off x="7162800" y="22860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85" name="Line 97"/>
          <p:cNvSpPr>
            <a:spLocks noChangeShapeType="1"/>
          </p:cNvSpPr>
          <p:nvPr/>
        </p:nvSpPr>
        <p:spPr bwMode="auto">
          <a:xfrm>
            <a:off x="7162800" y="25908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86" name="AutoShape 98"/>
          <p:cNvSpPr>
            <a:spLocks noChangeArrowheads="1"/>
          </p:cNvSpPr>
          <p:nvPr/>
        </p:nvSpPr>
        <p:spPr bwMode="auto">
          <a:xfrm>
            <a:off x="6705600" y="3429000"/>
            <a:ext cx="990600" cy="2286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900" b="1"/>
              <a:t>TCP</a:t>
            </a:r>
          </a:p>
        </p:txBody>
      </p:sp>
      <p:sp>
        <p:nvSpPr>
          <p:cNvPr id="63587" name="AutoShape 99"/>
          <p:cNvSpPr>
            <a:spLocks noChangeArrowheads="1"/>
          </p:cNvSpPr>
          <p:nvPr/>
        </p:nvSpPr>
        <p:spPr bwMode="auto">
          <a:xfrm>
            <a:off x="6705600" y="3733800"/>
            <a:ext cx="990600" cy="2286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900" b="1"/>
              <a:t>IP</a:t>
            </a:r>
          </a:p>
        </p:txBody>
      </p:sp>
      <p:sp>
        <p:nvSpPr>
          <p:cNvPr id="63588" name="AutoShape 100"/>
          <p:cNvSpPr>
            <a:spLocks noChangeArrowheads="1"/>
          </p:cNvSpPr>
          <p:nvPr/>
        </p:nvSpPr>
        <p:spPr bwMode="auto">
          <a:xfrm>
            <a:off x="6705600" y="4038600"/>
            <a:ext cx="1371600" cy="2286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900" b="1"/>
              <a:t>Device Driver</a:t>
            </a:r>
          </a:p>
        </p:txBody>
      </p:sp>
      <p:sp>
        <p:nvSpPr>
          <p:cNvPr id="63589" name="Line 101"/>
          <p:cNvSpPr>
            <a:spLocks noChangeShapeType="1"/>
          </p:cNvSpPr>
          <p:nvPr/>
        </p:nvSpPr>
        <p:spPr bwMode="auto">
          <a:xfrm>
            <a:off x="7162800" y="4191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90" name="Line 102"/>
          <p:cNvSpPr>
            <a:spLocks noChangeShapeType="1"/>
          </p:cNvSpPr>
          <p:nvPr/>
        </p:nvSpPr>
        <p:spPr bwMode="auto">
          <a:xfrm>
            <a:off x="7239000" y="4191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91" name="Line 103"/>
          <p:cNvSpPr>
            <a:spLocks noChangeShapeType="1"/>
          </p:cNvSpPr>
          <p:nvPr/>
        </p:nvSpPr>
        <p:spPr bwMode="auto">
          <a:xfrm>
            <a:off x="7162800" y="32766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92" name="Line 104"/>
          <p:cNvSpPr>
            <a:spLocks noChangeShapeType="1"/>
          </p:cNvSpPr>
          <p:nvPr/>
        </p:nvSpPr>
        <p:spPr bwMode="auto">
          <a:xfrm>
            <a:off x="7239000" y="32766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93" name="Line 105"/>
          <p:cNvSpPr>
            <a:spLocks noChangeShapeType="1"/>
          </p:cNvSpPr>
          <p:nvPr/>
        </p:nvSpPr>
        <p:spPr bwMode="auto">
          <a:xfrm>
            <a:off x="7162800" y="35814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94" name="Line 106"/>
          <p:cNvSpPr>
            <a:spLocks noChangeShapeType="1"/>
          </p:cNvSpPr>
          <p:nvPr/>
        </p:nvSpPr>
        <p:spPr bwMode="auto">
          <a:xfrm>
            <a:off x="7239000" y="35814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95" name="Line 107"/>
          <p:cNvSpPr>
            <a:spLocks noChangeShapeType="1"/>
          </p:cNvSpPr>
          <p:nvPr/>
        </p:nvSpPr>
        <p:spPr bwMode="auto">
          <a:xfrm>
            <a:off x="7162800" y="38862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96" name="Line 108"/>
          <p:cNvSpPr>
            <a:spLocks noChangeShapeType="1"/>
          </p:cNvSpPr>
          <p:nvPr/>
        </p:nvSpPr>
        <p:spPr bwMode="auto">
          <a:xfrm>
            <a:off x="7239000" y="38862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97" name="AutoShape 109"/>
          <p:cNvSpPr>
            <a:spLocks noChangeArrowheads="1"/>
          </p:cNvSpPr>
          <p:nvPr/>
        </p:nvSpPr>
        <p:spPr bwMode="auto">
          <a:xfrm>
            <a:off x="7772400" y="4724400"/>
            <a:ext cx="1066800" cy="152400"/>
          </a:xfrm>
          <a:prstGeom prst="roundRect">
            <a:avLst>
              <a:gd name="adj" fmla="val 16667"/>
            </a:avLst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900" b="1"/>
              <a:t>Offloaded TCP</a:t>
            </a:r>
          </a:p>
        </p:txBody>
      </p:sp>
      <p:sp>
        <p:nvSpPr>
          <p:cNvPr id="63598" name="AutoShape 110"/>
          <p:cNvSpPr>
            <a:spLocks noChangeArrowheads="1"/>
          </p:cNvSpPr>
          <p:nvPr/>
        </p:nvSpPr>
        <p:spPr bwMode="auto">
          <a:xfrm>
            <a:off x="7772400" y="4953000"/>
            <a:ext cx="1066800" cy="152400"/>
          </a:xfrm>
          <a:prstGeom prst="roundRect">
            <a:avLst>
              <a:gd name="adj" fmla="val 16667"/>
            </a:avLst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900" b="1"/>
              <a:t>Offloaded IP</a:t>
            </a:r>
          </a:p>
        </p:txBody>
      </p:sp>
      <p:sp>
        <p:nvSpPr>
          <p:cNvPr id="63599" name="Line 111"/>
          <p:cNvSpPr>
            <a:spLocks noChangeShapeType="1"/>
          </p:cNvSpPr>
          <p:nvPr/>
        </p:nvSpPr>
        <p:spPr bwMode="auto">
          <a:xfrm>
            <a:off x="8534400" y="2667000"/>
            <a:ext cx="0" cy="190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600" name="Line 112"/>
          <p:cNvSpPr>
            <a:spLocks noChangeShapeType="1"/>
          </p:cNvSpPr>
          <p:nvPr/>
        </p:nvSpPr>
        <p:spPr bwMode="auto">
          <a:xfrm>
            <a:off x="8458200" y="2667000"/>
            <a:ext cx="0" cy="190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601" name="Line 113"/>
          <p:cNvSpPr>
            <a:spLocks noChangeShapeType="1"/>
          </p:cNvSpPr>
          <p:nvPr/>
        </p:nvSpPr>
        <p:spPr bwMode="auto">
          <a:xfrm>
            <a:off x="8153400" y="2895600"/>
            <a:ext cx="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602" name="Line 114"/>
          <p:cNvSpPr>
            <a:spLocks noChangeShapeType="1"/>
          </p:cNvSpPr>
          <p:nvPr/>
        </p:nvSpPr>
        <p:spPr bwMode="auto">
          <a:xfrm>
            <a:off x="8229600" y="2895600"/>
            <a:ext cx="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603" name="Line 115"/>
          <p:cNvSpPr>
            <a:spLocks noChangeShapeType="1"/>
          </p:cNvSpPr>
          <p:nvPr/>
        </p:nvSpPr>
        <p:spPr bwMode="auto">
          <a:xfrm>
            <a:off x="7924800" y="2895600"/>
            <a:ext cx="0" cy="11430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604" name="Line 116"/>
          <p:cNvSpPr>
            <a:spLocks noChangeShapeType="1"/>
          </p:cNvSpPr>
          <p:nvPr/>
        </p:nvSpPr>
        <p:spPr bwMode="auto">
          <a:xfrm>
            <a:off x="8001000" y="2895600"/>
            <a:ext cx="0" cy="11430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605" name="AutoShape 117"/>
          <p:cNvSpPr>
            <a:spLocks noChangeArrowheads="1"/>
          </p:cNvSpPr>
          <p:nvPr/>
        </p:nvSpPr>
        <p:spPr bwMode="auto">
          <a:xfrm>
            <a:off x="7772400" y="4495800"/>
            <a:ext cx="1066800" cy="152400"/>
          </a:xfrm>
          <a:prstGeom prst="roundRect">
            <a:avLst>
              <a:gd name="adj" fmla="val 16667"/>
            </a:avLst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900" b="1"/>
              <a:t>Offloaded iWARP</a:t>
            </a:r>
          </a:p>
        </p:txBody>
      </p:sp>
      <p:sp>
        <p:nvSpPr>
          <p:cNvPr id="63606" name="Text Box 118"/>
          <p:cNvSpPr txBox="1">
            <a:spLocks noChangeArrowheads="1"/>
          </p:cNvSpPr>
          <p:nvPr/>
        </p:nvSpPr>
        <p:spPr bwMode="auto">
          <a:xfrm>
            <a:off x="762000" y="5562600"/>
            <a:ext cx="28956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b="1"/>
              <a:t>Regular Ethernet Adapters</a:t>
            </a:r>
          </a:p>
        </p:txBody>
      </p:sp>
      <p:sp>
        <p:nvSpPr>
          <p:cNvPr id="63607" name="Text Box 119"/>
          <p:cNvSpPr txBox="1">
            <a:spLocks noChangeArrowheads="1"/>
          </p:cNvSpPr>
          <p:nvPr/>
        </p:nvSpPr>
        <p:spPr bwMode="auto">
          <a:xfrm>
            <a:off x="4495800" y="5562600"/>
            <a:ext cx="18288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b="1"/>
              <a:t>TCP Offload Engines</a:t>
            </a:r>
          </a:p>
        </p:txBody>
      </p:sp>
      <p:sp>
        <p:nvSpPr>
          <p:cNvPr id="63608" name="Text Box 120"/>
          <p:cNvSpPr txBox="1">
            <a:spLocks noChangeArrowheads="1"/>
          </p:cNvSpPr>
          <p:nvPr/>
        </p:nvSpPr>
        <p:spPr bwMode="auto">
          <a:xfrm>
            <a:off x="6934200" y="5562600"/>
            <a:ext cx="1828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b="1"/>
              <a:t>iWARP compliant Adapters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0"/>
              <a:t>Designing the Software Stack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5029200"/>
          </a:xfrm>
        </p:spPr>
        <p:txBody>
          <a:bodyPr/>
          <a:lstStyle/>
          <a:p>
            <a:pPr>
              <a:lnSpc>
                <a:spcPct val="160000"/>
              </a:lnSpc>
            </a:pPr>
            <a:r>
              <a:rPr lang="en-US" sz="2000"/>
              <a:t>User-level iWARP implementation</a:t>
            </a:r>
          </a:p>
          <a:p>
            <a:pPr lvl="1">
              <a:lnSpc>
                <a:spcPct val="160000"/>
              </a:lnSpc>
            </a:pPr>
            <a:r>
              <a:rPr lang="en-US" sz="1600"/>
              <a:t>Non-blocking Communication Operations</a:t>
            </a:r>
          </a:p>
          <a:p>
            <a:pPr lvl="1">
              <a:lnSpc>
                <a:spcPct val="160000"/>
              </a:lnSpc>
            </a:pPr>
            <a:r>
              <a:rPr lang="en-US" sz="1600"/>
              <a:t>Asynchronous Communication Progress</a:t>
            </a:r>
          </a:p>
          <a:p>
            <a:pPr>
              <a:lnSpc>
                <a:spcPct val="160000"/>
              </a:lnSpc>
            </a:pPr>
            <a:r>
              <a:rPr lang="en-US" sz="2000"/>
              <a:t>Kernel-level iWARP implementation</a:t>
            </a:r>
          </a:p>
          <a:p>
            <a:pPr lvl="1">
              <a:lnSpc>
                <a:spcPct val="160000"/>
              </a:lnSpc>
            </a:pPr>
            <a:r>
              <a:rPr lang="en-US" sz="1600"/>
              <a:t>Zero-copy data transmission and single-copy data reception</a:t>
            </a:r>
          </a:p>
          <a:p>
            <a:pPr lvl="1">
              <a:lnSpc>
                <a:spcPct val="160000"/>
              </a:lnSpc>
            </a:pPr>
            <a:r>
              <a:rPr lang="en-US" sz="1600"/>
              <a:t>Handling Out-of-order segments</a:t>
            </a:r>
          </a:p>
          <a:p>
            <a:pPr>
              <a:lnSpc>
                <a:spcPct val="160000"/>
              </a:lnSpc>
            </a:pPr>
            <a:r>
              <a:rPr lang="en-US" sz="2000"/>
              <a:t>Extended Sockets Interface</a:t>
            </a:r>
          </a:p>
          <a:p>
            <a:pPr lvl="1">
              <a:lnSpc>
                <a:spcPct val="160000"/>
              </a:lnSpc>
            </a:pPr>
            <a:r>
              <a:rPr lang="en-US" sz="1600"/>
              <a:t>Generic Design to work over any iWARP implementation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0"/>
              <a:t>Non-Blocking and Asynchronous Communication</a:t>
            </a:r>
          </a:p>
        </p:txBody>
      </p:sp>
      <p:sp>
        <p:nvSpPr>
          <p:cNvPr id="49155" name="Line 3"/>
          <p:cNvSpPr>
            <a:spLocks noChangeShapeType="1"/>
          </p:cNvSpPr>
          <p:nvPr/>
        </p:nvSpPr>
        <p:spPr bwMode="auto">
          <a:xfrm>
            <a:off x="1447800" y="1295400"/>
            <a:ext cx="0" cy="434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56" name="Line 4"/>
          <p:cNvSpPr>
            <a:spLocks noChangeShapeType="1"/>
          </p:cNvSpPr>
          <p:nvPr/>
        </p:nvSpPr>
        <p:spPr bwMode="auto">
          <a:xfrm flipH="1">
            <a:off x="2209800" y="1676400"/>
            <a:ext cx="0" cy="83820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57" name="Line 5"/>
          <p:cNvSpPr>
            <a:spLocks noChangeShapeType="1"/>
          </p:cNvSpPr>
          <p:nvPr/>
        </p:nvSpPr>
        <p:spPr bwMode="auto">
          <a:xfrm>
            <a:off x="2590800" y="1981200"/>
            <a:ext cx="7938" cy="365760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58" name="Text Box 6"/>
          <p:cNvSpPr txBox="1">
            <a:spLocks noChangeArrowheads="1"/>
          </p:cNvSpPr>
          <p:nvPr/>
        </p:nvSpPr>
        <p:spPr bwMode="auto">
          <a:xfrm>
            <a:off x="381000" y="2209800"/>
            <a:ext cx="1143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200"/>
              <a:t>Post_send()</a:t>
            </a:r>
          </a:p>
        </p:txBody>
      </p:sp>
      <p:sp>
        <p:nvSpPr>
          <p:cNvPr id="49159" name="Text Box 7"/>
          <p:cNvSpPr txBox="1">
            <a:spLocks noChangeArrowheads="1"/>
          </p:cNvSpPr>
          <p:nvPr/>
        </p:nvSpPr>
        <p:spPr bwMode="auto">
          <a:xfrm>
            <a:off x="228600" y="1600200"/>
            <a:ext cx="1295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400"/>
              <a:t>setsockopt()</a:t>
            </a:r>
          </a:p>
        </p:txBody>
      </p:sp>
      <p:sp>
        <p:nvSpPr>
          <p:cNvPr id="49160" name="Line 8"/>
          <p:cNvSpPr>
            <a:spLocks noChangeShapeType="1"/>
          </p:cNvSpPr>
          <p:nvPr/>
        </p:nvSpPr>
        <p:spPr bwMode="auto">
          <a:xfrm>
            <a:off x="1447800" y="2362200"/>
            <a:ext cx="7620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61" name="Line 9"/>
          <p:cNvSpPr>
            <a:spLocks noChangeShapeType="1"/>
          </p:cNvSpPr>
          <p:nvPr/>
        </p:nvSpPr>
        <p:spPr bwMode="auto">
          <a:xfrm>
            <a:off x="1447800" y="4191000"/>
            <a:ext cx="1143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62" name="Line 10"/>
          <p:cNvSpPr>
            <a:spLocks noChangeShapeType="1"/>
          </p:cNvSpPr>
          <p:nvPr/>
        </p:nvSpPr>
        <p:spPr bwMode="auto">
          <a:xfrm>
            <a:off x="1447800" y="1524000"/>
            <a:ext cx="7620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63" name="Line 11"/>
          <p:cNvSpPr>
            <a:spLocks noChangeShapeType="1"/>
          </p:cNvSpPr>
          <p:nvPr/>
        </p:nvSpPr>
        <p:spPr bwMode="auto">
          <a:xfrm>
            <a:off x="1447800" y="1752600"/>
            <a:ext cx="1143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64" name="Line 12"/>
          <p:cNvSpPr>
            <a:spLocks noChangeShapeType="1"/>
          </p:cNvSpPr>
          <p:nvPr/>
        </p:nvSpPr>
        <p:spPr bwMode="auto">
          <a:xfrm flipH="1">
            <a:off x="2209800" y="25146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65" name="Line 13"/>
          <p:cNvSpPr>
            <a:spLocks noChangeShapeType="1"/>
          </p:cNvSpPr>
          <p:nvPr/>
        </p:nvSpPr>
        <p:spPr bwMode="auto">
          <a:xfrm>
            <a:off x="2209800" y="2590800"/>
            <a:ext cx="388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66" name="Line 14"/>
          <p:cNvSpPr>
            <a:spLocks noChangeShapeType="1"/>
          </p:cNvSpPr>
          <p:nvPr/>
        </p:nvSpPr>
        <p:spPr bwMode="auto">
          <a:xfrm>
            <a:off x="2209800" y="2667000"/>
            <a:ext cx="388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67" name="Line 15"/>
          <p:cNvSpPr>
            <a:spLocks noChangeShapeType="1"/>
          </p:cNvSpPr>
          <p:nvPr/>
        </p:nvSpPr>
        <p:spPr bwMode="auto">
          <a:xfrm>
            <a:off x="2209800" y="2743200"/>
            <a:ext cx="388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68" name="Line 16"/>
          <p:cNvSpPr>
            <a:spLocks noChangeShapeType="1"/>
          </p:cNvSpPr>
          <p:nvPr/>
        </p:nvSpPr>
        <p:spPr bwMode="auto">
          <a:xfrm>
            <a:off x="2209800" y="2819400"/>
            <a:ext cx="388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69" name="Line 17"/>
          <p:cNvSpPr>
            <a:spLocks noChangeShapeType="1"/>
          </p:cNvSpPr>
          <p:nvPr/>
        </p:nvSpPr>
        <p:spPr bwMode="auto">
          <a:xfrm>
            <a:off x="2209800" y="2895600"/>
            <a:ext cx="388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70" name="Text Box 18"/>
          <p:cNvSpPr txBox="1">
            <a:spLocks noChangeArrowheads="1"/>
          </p:cNvSpPr>
          <p:nvPr/>
        </p:nvSpPr>
        <p:spPr bwMode="auto">
          <a:xfrm>
            <a:off x="3962400" y="2590800"/>
            <a:ext cx="762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200">
                <a:latin typeface="Tahoma" pitchFamily="34" charset="0"/>
              </a:rPr>
              <a:t>write()</a:t>
            </a:r>
          </a:p>
        </p:txBody>
      </p:sp>
      <p:sp>
        <p:nvSpPr>
          <p:cNvPr id="49171" name="Line 19"/>
          <p:cNvSpPr>
            <a:spLocks noChangeShapeType="1"/>
          </p:cNvSpPr>
          <p:nvPr/>
        </p:nvSpPr>
        <p:spPr bwMode="auto">
          <a:xfrm flipH="1">
            <a:off x="1447800" y="2971800"/>
            <a:ext cx="7620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72" name="Line 20"/>
          <p:cNvSpPr>
            <a:spLocks noChangeShapeType="1"/>
          </p:cNvSpPr>
          <p:nvPr/>
        </p:nvSpPr>
        <p:spPr bwMode="auto">
          <a:xfrm>
            <a:off x="7459663" y="1295400"/>
            <a:ext cx="0" cy="434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73" name="Line 21"/>
          <p:cNvSpPr>
            <a:spLocks noChangeShapeType="1"/>
          </p:cNvSpPr>
          <p:nvPr/>
        </p:nvSpPr>
        <p:spPr bwMode="auto">
          <a:xfrm flipH="1">
            <a:off x="6248400" y="1676400"/>
            <a:ext cx="0" cy="205740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74" name="Line 22"/>
          <p:cNvSpPr>
            <a:spLocks noChangeShapeType="1"/>
          </p:cNvSpPr>
          <p:nvPr/>
        </p:nvSpPr>
        <p:spPr bwMode="auto">
          <a:xfrm>
            <a:off x="6629400" y="1981200"/>
            <a:ext cx="7938" cy="365760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75" name="Text Box 23"/>
          <p:cNvSpPr txBox="1">
            <a:spLocks noChangeArrowheads="1"/>
          </p:cNvSpPr>
          <p:nvPr/>
        </p:nvSpPr>
        <p:spPr bwMode="auto">
          <a:xfrm>
            <a:off x="7391400" y="2209800"/>
            <a:ext cx="1143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200"/>
              <a:t>Post_recv()</a:t>
            </a:r>
          </a:p>
        </p:txBody>
      </p:sp>
      <p:sp>
        <p:nvSpPr>
          <p:cNvPr id="49176" name="Text Box 24"/>
          <p:cNvSpPr txBox="1">
            <a:spLocks noChangeArrowheads="1"/>
          </p:cNvSpPr>
          <p:nvPr/>
        </p:nvSpPr>
        <p:spPr bwMode="auto">
          <a:xfrm>
            <a:off x="7391400" y="1447800"/>
            <a:ext cx="1295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400"/>
              <a:t>setsockopt()</a:t>
            </a:r>
          </a:p>
        </p:txBody>
      </p:sp>
      <p:sp>
        <p:nvSpPr>
          <p:cNvPr id="49177" name="Line 25"/>
          <p:cNvSpPr>
            <a:spLocks noChangeShapeType="1"/>
          </p:cNvSpPr>
          <p:nvPr/>
        </p:nvSpPr>
        <p:spPr bwMode="auto">
          <a:xfrm flipH="1">
            <a:off x="6248400" y="2362200"/>
            <a:ext cx="1211263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78" name="Line 26"/>
          <p:cNvSpPr>
            <a:spLocks noChangeShapeType="1"/>
          </p:cNvSpPr>
          <p:nvPr/>
        </p:nvSpPr>
        <p:spPr bwMode="auto">
          <a:xfrm>
            <a:off x="6248400" y="4114800"/>
            <a:ext cx="1143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79" name="Line 27"/>
          <p:cNvSpPr>
            <a:spLocks noChangeShapeType="1"/>
          </p:cNvSpPr>
          <p:nvPr/>
        </p:nvSpPr>
        <p:spPr bwMode="auto">
          <a:xfrm flipH="1">
            <a:off x="6248400" y="1524000"/>
            <a:ext cx="1211263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80" name="Line 28"/>
          <p:cNvSpPr>
            <a:spLocks noChangeShapeType="1"/>
          </p:cNvSpPr>
          <p:nvPr/>
        </p:nvSpPr>
        <p:spPr bwMode="auto">
          <a:xfrm flipH="1">
            <a:off x="6248400" y="36576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81" name="Line 29"/>
          <p:cNvSpPr>
            <a:spLocks noChangeShapeType="1"/>
          </p:cNvSpPr>
          <p:nvPr/>
        </p:nvSpPr>
        <p:spPr bwMode="auto">
          <a:xfrm flipH="1">
            <a:off x="6637338" y="1905000"/>
            <a:ext cx="830262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82" name="Text Box 30"/>
          <p:cNvSpPr txBox="1">
            <a:spLocks noChangeArrowheads="1"/>
          </p:cNvSpPr>
          <p:nvPr/>
        </p:nvSpPr>
        <p:spPr bwMode="auto">
          <a:xfrm>
            <a:off x="7391400" y="3429000"/>
            <a:ext cx="1143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200"/>
              <a:t>Recv_Done()</a:t>
            </a:r>
          </a:p>
        </p:txBody>
      </p:sp>
      <p:sp>
        <p:nvSpPr>
          <p:cNvPr id="49183" name="Line 31"/>
          <p:cNvSpPr>
            <a:spLocks noChangeShapeType="1"/>
          </p:cNvSpPr>
          <p:nvPr/>
        </p:nvSpPr>
        <p:spPr bwMode="auto">
          <a:xfrm flipH="1">
            <a:off x="6248400" y="3581400"/>
            <a:ext cx="1211263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84" name="Text Box 32"/>
          <p:cNvSpPr txBox="1">
            <a:spLocks noChangeArrowheads="1"/>
          </p:cNvSpPr>
          <p:nvPr/>
        </p:nvSpPr>
        <p:spPr bwMode="auto">
          <a:xfrm>
            <a:off x="1447800" y="6186488"/>
            <a:ext cx="6172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User-level iWARP is a multi-threaded implementation</a:t>
            </a:r>
          </a:p>
        </p:txBody>
      </p:sp>
      <p:sp>
        <p:nvSpPr>
          <p:cNvPr id="49185" name="Text Box 33"/>
          <p:cNvSpPr txBox="1">
            <a:spLocks noChangeArrowheads="1"/>
          </p:cNvSpPr>
          <p:nvPr/>
        </p:nvSpPr>
        <p:spPr bwMode="auto">
          <a:xfrm>
            <a:off x="1066800" y="5562600"/>
            <a:ext cx="7620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/>
              <a:t>Main Thread</a:t>
            </a:r>
          </a:p>
        </p:txBody>
      </p:sp>
      <p:sp>
        <p:nvSpPr>
          <p:cNvPr id="49186" name="Text Box 34"/>
          <p:cNvSpPr txBox="1">
            <a:spLocks noChangeArrowheads="1"/>
          </p:cNvSpPr>
          <p:nvPr/>
        </p:nvSpPr>
        <p:spPr bwMode="auto">
          <a:xfrm>
            <a:off x="2209800" y="5486400"/>
            <a:ext cx="8382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/>
              <a:t>Async Thread</a:t>
            </a:r>
          </a:p>
        </p:txBody>
      </p:sp>
      <p:sp>
        <p:nvSpPr>
          <p:cNvPr id="49187" name="Text Box 35"/>
          <p:cNvSpPr txBox="1">
            <a:spLocks noChangeArrowheads="1"/>
          </p:cNvSpPr>
          <p:nvPr/>
        </p:nvSpPr>
        <p:spPr bwMode="auto">
          <a:xfrm>
            <a:off x="7086600" y="5578475"/>
            <a:ext cx="7620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/>
              <a:t>Main Thread</a:t>
            </a:r>
          </a:p>
        </p:txBody>
      </p:sp>
      <p:sp>
        <p:nvSpPr>
          <p:cNvPr id="49188" name="Text Box 36"/>
          <p:cNvSpPr txBox="1">
            <a:spLocks noChangeArrowheads="1"/>
          </p:cNvSpPr>
          <p:nvPr/>
        </p:nvSpPr>
        <p:spPr bwMode="auto">
          <a:xfrm>
            <a:off x="6248400" y="5502275"/>
            <a:ext cx="8382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/>
              <a:t>Async Thread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0"/>
              <a:t>Zero-copy Transmission in Kernel-level iWARP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2057400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en-US" sz="2000"/>
              <a:t>Memory map user buffers to kernel buffers</a:t>
            </a:r>
          </a:p>
          <a:p>
            <a:pPr>
              <a:lnSpc>
                <a:spcPct val="140000"/>
              </a:lnSpc>
            </a:pPr>
            <a:r>
              <a:rPr lang="en-US" sz="2000"/>
              <a:t>Mapping needs to be in place till the reliability ACK is received</a:t>
            </a:r>
          </a:p>
          <a:p>
            <a:pPr>
              <a:lnSpc>
                <a:spcPct val="140000"/>
              </a:lnSpc>
            </a:pPr>
            <a:r>
              <a:rPr lang="en-US" sz="2000"/>
              <a:t>Buffers are mapped during memory registration</a:t>
            </a:r>
          </a:p>
          <a:p>
            <a:pPr lvl="1">
              <a:lnSpc>
                <a:spcPct val="140000"/>
              </a:lnSpc>
            </a:pPr>
            <a:r>
              <a:rPr lang="en-US" sz="1600"/>
              <a:t>Avoids mapping overhead during data transmission</a:t>
            </a:r>
          </a:p>
        </p:txBody>
      </p:sp>
      <p:sp>
        <p:nvSpPr>
          <p:cNvPr id="51222" name="Rectangle 22"/>
          <p:cNvSpPr>
            <a:spLocks noChangeArrowheads="1"/>
          </p:cNvSpPr>
          <p:nvPr/>
        </p:nvSpPr>
        <p:spPr bwMode="auto">
          <a:xfrm>
            <a:off x="1295400" y="3352800"/>
            <a:ext cx="3429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23" name="Line 23"/>
          <p:cNvSpPr>
            <a:spLocks noChangeShapeType="1"/>
          </p:cNvSpPr>
          <p:nvPr/>
        </p:nvSpPr>
        <p:spPr bwMode="auto">
          <a:xfrm>
            <a:off x="1981200" y="3352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24" name="Line 24"/>
          <p:cNvSpPr>
            <a:spLocks noChangeShapeType="1"/>
          </p:cNvSpPr>
          <p:nvPr/>
        </p:nvSpPr>
        <p:spPr bwMode="auto">
          <a:xfrm>
            <a:off x="2667000" y="3352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25" name="Line 25"/>
          <p:cNvSpPr>
            <a:spLocks noChangeShapeType="1"/>
          </p:cNvSpPr>
          <p:nvPr/>
        </p:nvSpPr>
        <p:spPr bwMode="auto">
          <a:xfrm>
            <a:off x="3352800" y="3352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26" name="Line 26"/>
          <p:cNvSpPr>
            <a:spLocks noChangeShapeType="1"/>
          </p:cNvSpPr>
          <p:nvPr/>
        </p:nvSpPr>
        <p:spPr bwMode="auto">
          <a:xfrm>
            <a:off x="4038600" y="3352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56" name="Text Box 56"/>
          <p:cNvSpPr txBox="1">
            <a:spLocks noChangeArrowheads="1"/>
          </p:cNvSpPr>
          <p:nvPr/>
        </p:nvSpPr>
        <p:spPr bwMode="auto">
          <a:xfrm>
            <a:off x="5867400" y="3429000"/>
            <a:ext cx="2438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/>
              <a:t>User Virtual Address Space</a:t>
            </a:r>
          </a:p>
        </p:txBody>
      </p:sp>
      <p:grpSp>
        <p:nvGrpSpPr>
          <p:cNvPr id="51267" name="Group 67"/>
          <p:cNvGrpSpPr>
            <a:grpSpLocks/>
          </p:cNvGrpSpPr>
          <p:nvPr/>
        </p:nvGrpSpPr>
        <p:grpSpPr bwMode="auto">
          <a:xfrm>
            <a:off x="838200" y="3886200"/>
            <a:ext cx="7467600" cy="1066800"/>
            <a:chOff x="528" y="2448"/>
            <a:chExt cx="4704" cy="672"/>
          </a:xfrm>
        </p:grpSpPr>
        <p:sp>
          <p:nvSpPr>
            <p:cNvPr id="51213" name="Line 13"/>
            <p:cNvSpPr>
              <a:spLocks noChangeShapeType="1"/>
            </p:cNvSpPr>
            <p:nvPr/>
          </p:nvSpPr>
          <p:spPr bwMode="auto">
            <a:xfrm>
              <a:off x="816" y="2448"/>
              <a:ext cx="0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14" name="Line 14"/>
            <p:cNvSpPr>
              <a:spLocks noChangeShapeType="1"/>
            </p:cNvSpPr>
            <p:nvPr/>
          </p:nvSpPr>
          <p:spPr bwMode="auto">
            <a:xfrm>
              <a:off x="1248" y="2448"/>
              <a:ext cx="0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15" name="Line 15"/>
            <p:cNvSpPr>
              <a:spLocks noChangeShapeType="1"/>
            </p:cNvSpPr>
            <p:nvPr/>
          </p:nvSpPr>
          <p:spPr bwMode="auto">
            <a:xfrm>
              <a:off x="1248" y="2448"/>
              <a:ext cx="96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16" name="Line 16"/>
            <p:cNvSpPr>
              <a:spLocks noChangeShapeType="1"/>
            </p:cNvSpPr>
            <p:nvPr/>
          </p:nvSpPr>
          <p:spPr bwMode="auto">
            <a:xfrm>
              <a:off x="1680" y="2448"/>
              <a:ext cx="96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28" name="Rectangle 28"/>
            <p:cNvSpPr>
              <a:spLocks noChangeArrowheads="1"/>
            </p:cNvSpPr>
            <p:nvPr/>
          </p:nvSpPr>
          <p:spPr bwMode="auto">
            <a:xfrm>
              <a:off x="816" y="2784"/>
              <a:ext cx="432" cy="336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29" name="Rectangle 29"/>
            <p:cNvSpPr>
              <a:spLocks noChangeArrowheads="1"/>
            </p:cNvSpPr>
            <p:nvPr/>
          </p:nvSpPr>
          <p:spPr bwMode="auto">
            <a:xfrm>
              <a:off x="1344" y="2784"/>
              <a:ext cx="432" cy="336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30" name="Rectangle 30"/>
            <p:cNvSpPr>
              <a:spLocks noChangeArrowheads="1"/>
            </p:cNvSpPr>
            <p:nvPr/>
          </p:nvSpPr>
          <p:spPr bwMode="auto">
            <a:xfrm>
              <a:off x="1872" y="2784"/>
              <a:ext cx="432" cy="336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31" name="Rectangle 31"/>
            <p:cNvSpPr>
              <a:spLocks noChangeArrowheads="1"/>
            </p:cNvSpPr>
            <p:nvPr/>
          </p:nvSpPr>
          <p:spPr bwMode="auto">
            <a:xfrm>
              <a:off x="2400" y="2784"/>
              <a:ext cx="432" cy="336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32" name="Rectangle 32"/>
            <p:cNvSpPr>
              <a:spLocks noChangeArrowheads="1"/>
            </p:cNvSpPr>
            <p:nvPr/>
          </p:nvSpPr>
          <p:spPr bwMode="auto">
            <a:xfrm>
              <a:off x="2928" y="2784"/>
              <a:ext cx="432" cy="336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33" name="Line 33"/>
            <p:cNvSpPr>
              <a:spLocks noChangeShapeType="1"/>
            </p:cNvSpPr>
            <p:nvPr/>
          </p:nvSpPr>
          <p:spPr bwMode="auto">
            <a:xfrm>
              <a:off x="1680" y="2448"/>
              <a:ext cx="192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34" name="Line 34"/>
            <p:cNvSpPr>
              <a:spLocks noChangeShapeType="1"/>
            </p:cNvSpPr>
            <p:nvPr/>
          </p:nvSpPr>
          <p:spPr bwMode="auto">
            <a:xfrm>
              <a:off x="2112" y="2448"/>
              <a:ext cx="192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35" name="Line 35"/>
            <p:cNvSpPr>
              <a:spLocks noChangeShapeType="1"/>
            </p:cNvSpPr>
            <p:nvPr/>
          </p:nvSpPr>
          <p:spPr bwMode="auto">
            <a:xfrm>
              <a:off x="2112" y="2448"/>
              <a:ext cx="288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36" name="Line 36"/>
            <p:cNvSpPr>
              <a:spLocks noChangeShapeType="1"/>
            </p:cNvSpPr>
            <p:nvPr/>
          </p:nvSpPr>
          <p:spPr bwMode="auto">
            <a:xfrm>
              <a:off x="2544" y="2448"/>
              <a:ext cx="288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37" name="Line 37"/>
            <p:cNvSpPr>
              <a:spLocks noChangeShapeType="1"/>
            </p:cNvSpPr>
            <p:nvPr/>
          </p:nvSpPr>
          <p:spPr bwMode="auto">
            <a:xfrm>
              <a:off x="2544" y="2448"/>
              <a:ext cx="384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38" name="Line 38"/>
            <p:cNvSpPr>
              <a:spLocks noChangeShapeType="1"/>
            </p:cNvSpPr>
            <p:nvPr/>
          </p:nvSpPr>
          <p:spPr bwMode="auto">
            <a:xfrm>
              <a:off x="2976" y="2448"/>
              <a:ext cx="384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39" name="Line 39"/>
            <p:cNvSpPr>
              <a:spLocks noChangeShapeType="1"/>
            </p:cNvSpPr>
            <p:nvPr/>
          </p:nvSpPr>
          <p:spPr bwMode="auto">
            <a:xfrm>
              <a:off x="528" y="2640"/>
              <a:ext cx="30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57" name="Text Box 57"/>
            <p:cNvSpPr txBox="1">
              <a:spLocks noChangeArrowheads="1"/>
            </p:cNvSpPr>
            <p:nvPr/>
          </p:nvSpPr>
          <p:spPr bwMode="auto">
            <a:xfrm>
              <a:off x="3696" y="2832"/>
              <a:ext cx="15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/>
                <a:t>Physical Address Space</a:t>
              </a:r>
            </a:p>
          </p:txBody>
        </p:sp>
      </p:grpSp>
      <p:grpSp>
        <p:nvGrpSpPr>
          <p:cNvPr id="51268" name="Group 68"/>
          <p:cNvGrpSpPr>
            <a:grpSpLocks/>
          </p:cNvGrpSpPr>
          <p:nvPr/>
        </p:nvGrpSpPr>
        <p:grpSpPr bwMode="auto">
          <a:xfrm>
            <a:off x="838200" y="4953000"/>
            <a:ext cx="7772400" cy="990600"/>
            <a:chOff x="528" y="3120"/>
            <a:chExt cx="4896" cy="624"/>
          </a:xfrm>
        </p:grpSpPr>
        <p:sp>
          <p:nvSpPr>
            <p:cNvPr id="51240" name="Line 40"/>
            <p:cNvSpPr>
              <a:spLocks noChangeShapeType="1"/>
            </p:cNvSpPr>
            <p:nvPr/>
          </p:nvSpPr>
          <p:spPr bwMode="auto">
            <a:xfrm>
              <a:off x="528" y="3264"/>
              <a:ext cx="30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58" name="Text Box 58"/>
            <p:cNvSpPr txBox="1">
              <a:spLocks noChangeArrowheads="1"/>
            </p:cNvSpPr>
            <p:nvPr/>
          </p:nvSpPr>
          <p:spPr bwMode="auto">
            <a:xfrm>
              <a:off x="3696" y="3456"/>
              <a:ext cx="172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/>
                <a:t>Kernel Virtual Address Space</a:t>
              </a:r>
            </a:p>
          </p:txBody>
        </p:sp>
        <p:sp>
          <p:nvSpPr>
            <p:cNvPr id="51241" name="Rectangle 41"/>
            <p:cNvSpPr>
              <a:spLocks noChangeArrowheads="1"/>
            </p:cNvSpPr>
            <p:nvPr/>
          </p:nvSpPr>
          <p:spPr bwMode="auto">
            <a:xfrm>
              <a:off x="816" y="3408"/>
              <a:ext cx="432" cy="336"/>
            </a:xfrm>
            <a:prstGeom prst="rect">
              <a:avLst/>
            </a:prstGeom>
            <a:solidFill>
              <a:srgbClr val="00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42" name="Rectangle 42"/>
            <p:cNvSpPr>
              <a:spLocks noChangeArrowheads="1"/>
            </p:cNvSpPr>
            <p:nvPr/>
          </p:nvSpPr>
          <p:spPr bwMode="auto">
            <a:xfrm>
              <a:off x="1344" y="3408"/>
              <a:ext cx="432" cy="336"/>
            </a:xfrm>
            <a:prstGeom prst="rect">
              <a:avLst/>
            </a:prstGeom>
            <a:solidFill>
              <a:srgbClr val="00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43" name="Rectangle 43"/>
            <p:cNvSpPr>
              <a:spLocks noChangeArrowheads="1"/>
            </p:cNvSpPr>
            <p:nvPr/>
          </p:nvSpPr>
          <p:spPr bwMode="auto">
            <a:xfrm>
              <a:off x="1872" y="3408"/>
              <a:ext cx="432" cy="336"/>
            </a:xfrm>
            <a:prstGeom prst="rect">
              <a:avLst/>
            </a:prstGeom>
            <a:solidFill>
              <a:srgbClr val="00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44" name="Rectangle 44"/>
            <p:cNvSpPr>
              <a:spLocks noChangeArrowheads="1"/>
            </p:cNvSpPr>
            <p:nvPr/>
          </p:nvSpPr>
          <p:spPr bwMode="auto">
            <a:xfrm>
              <a:off x="2400" y="3408"/>
              <a:ext cx="432" cy="336"/>
            </a:xfrm>
            <a:prstGeom prst="rect">
              <a:avLst/>
            </a:prstGeom>
            <a:solidFill>
              <a:srgbClr val="00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45" name="Rectangle 45"/>
            <p:cNvSpPr>
              <a:spLocks noChangeArrowheads="1"/>
            </p:cNvSpPr>
            <p:nvPr/>
          </p:nvSpPr>
          <p:spPr bwMode="auto">
            <a:xfrm>
              <a:off x="2928" y="3408"/>
              <a:ext cx="432" cy="336"/>
            </a:xfrm>
            <a:prstGeom prst="rect">
              <a:avLst/>
            </a:prstGeom>
            <a:solidFill>
              <a:srgbClr val="00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46" name="Line 46"/>
            <p:cNvSpPr>
              <a:spLocks noChangeShapeType="1"/>
            </p:cNvSpPr>
            <p:nvPr/>
          </p:nvSpPr>
          <p:spPr bwMode="auto">
            <a:xfrm>
              <a:off x="816" y="3120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47" name="Line 47"/>
            <p:cNvSpPr>
              <a:spLocks noChangeShapeType="1"/>
            </p:cNvSpPr>
            <p:nvPr/>
          </p:nvSpPr>
          <p:spPr bwMode="auto">
            <a:xfrm>
              <a:off x="1248" y="3120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48" name="Line 48"/>
            <p:cNvSpPr>
              <a:spLocks noChangeShapeType="1"/>
            </p:cNvSpPr>
            <p:nvPr/>
          </p:nvSpPr>
          <p:spPr bwMode="auto">
            <a:xfrm>
              <a:off x="1344" y="3120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49" name="Line 49"/>
            <p:cNvSpPr>
              <a:spLocks noChangeShapeType="1"/>
            </p:cNvSpPr>
            <p:nvPr/>
          </p:nvSpPr>
          <p:spPr bwMode="auto">
            <a:xfrm>
              <a:off x="1776" y="3120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50" name="Line 50"/>
            <p:cNvSpPr>
              <a:spLocks noChangeShapeType="1"/>
            </p:cNvSpPr>
            <p:nvPr/>
          </p:nvSpPr>
          <p:spPr bwMode="auto">
            <a:xfrm>
              <a:off x="1872" y="3120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51" name="Line 51"/>
            <p:cNvSpPr>
              <a:spLocks noChangeShapeType="1"/>
            </p:cNvSpPr>
            <p:nvPr/>
          </p:nvSpPr>
          <p:spPr bwMode="auto">
            <a:xfrm>
              <a:off x="2304" y="3120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52" name="Line 52"/>
            <p:cNvSpPr>
              <a:spLocks noChangeShapeType="1"/>
            </p:cNvSpPr>
            <p:nvPr/>
          </p:nvSpPr>
          <p:spPr bwMode="auto">
            <a:xfrm>
              <a:off x="2400" y="3120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53" name="Line 53"/>
            <p:cNvSpPr>
              <a:spLocks noChangeShapeType="1"/>
            </p:cNvSpPr>
            <p:nvPr/>
          </p:nvSpPr>
          <p:spPr bwMode="auto">
            <a:xfrm>
              <a:off x="2832" y="3120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54" name="Line 54"/>
            <p:cNvSpPr>
              <a:spLocks noChangeShapeType="1"/>
            </p:cNvSpPr>
            <p:nvPr/>
          </p:nvSpPr>
          <p:spPr bwMode="auto">
            <a:xfrm>
              <a:off x="2928" y="3120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55" name="Line 55"/>
            <p:cNvSpPr>
              <a:spLocks noChangeShapeType="1"/>
            </p:cNvSpPr>
            <p:nvPr/>
          </p:nvSpPr>
          <p:spPr bwMode="auto">
            <a:xfrm>
              <a:off x="3360" y="3120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1265" name="AutoShape 65"/>
          <p:cNvSpPr>
            <a:spLocks noChangeArrowheads="1"/>
          </p:cNvSpPr>
          <p:nvPr/>
        </p:nvSpPr>
        <p:spPr bwMode="auto">
          <a:xfrm>
            <a:off x="5638800" y="5867400"/>
            <a:ext cx="2286000" cy="609600"/>
          </a:xfrm>
          <a:prstGeom prst="wedgeRoundRectCallout">
            <a:avLst>
              <a:gd name="adj1" fmla="val -63333"/>
              <a:gd name="adj2" fmla="val -147398"/>
              <a:gd name="adj3" fmla="val 16667"/>
            </a:avLst>
          </a:prstGeom>
          <a:solidFill>
            <a:srgbClr val="CC99FF">
              <a:alpha val="52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/>
          <a:p>
            <a:pPr algn="ctr"/>
            <a:r>
              <a:rPr lang="en-US" sz="1400" b="1"/>
              <a:t>Memory Registration</a:t>
            </a:r>
          </a:p>
        </p:txBody>
      </p:sp>
      <p:grpSp>
        <p:nvGrpSpPr>
          <p:cNvPr id="51262" name="Group 62"/>
          <p:cNvGrpSpPr>
            <a:grpSpLocks/>
          </p:cNvGrpSpPr>
          <p:nvPr/>
        </p:nvGrpSpPr>
        <p:grpSpPr bwMode="auto">
          <a:xfrm>
            <a:off x="1066800" y="5334000"/>
            <a:ext cx="4419600" cy="1219200"/>
            <a:chOff x="672" y="3360"/>
            <a:chExt cx="2784" cy="768"/>
          </a:xfrm>
        </p:grpSpPr>
        <p:sp>
          <p:nvSpPr>
            <p:cNvPr id="51259" name="AutoShape 59"/>
            <p:cNvSpPr>
              <a:spLocks noChangeArrowheads="1"/>
            </p:cNvSpPr>
            <p:nvPr/>
          </p:nvSpPr>
          <p:spPr bwMode="auto">
            <a:xfrm>
              <a:off x="672" y="3360"/>
              <a:ext cx="2784" cy="432"/>
            </a:xfrm>
            <a:prstGeom prst="roundRect">
              <a:avLst>
                <a:gd name="adj" fmla="val 16667"/>
              </a:avLst>
            </a:prstGeom>
            <a:solidFill>
              <a:srgbClr val="FF00FF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60" name="AutoShape 60"/>
            <p:cNvSpPr>
              <a:spLocks noChangeArrowheads="1"/>
            </p:cNvSpPr>
            <p:nvPr/>
          </p:nvSpPr>
          <p:spPr bwMode="auto">
            <a:xfrm>
              <a:off x="2016" y="3600"/>
              <a:ext cx="336" cy="528"/>
            </a:xfrm>
            <a:prstGeom prst="downArrow">
              <a:avLst>
                <a:gd name="adj1" fmla="val 50000"/>
                <a:gd name="adj2" fmla="val 39286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51261" name="Text Box 61"/>
            <p:cNvSpPr txBox="1">
              <a:spLocks noChangeArrowheads="1"/>
            </p:cNvSpPr>
            <p:nvPr/>
          </p:nvSpPr>
          <p:spPr bwMode="auto">
            <a:xfrm>
              <a:off x="2352" y="3936"/>
              <a:ext cx="105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/>
                <a:t>Data Transmission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1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51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2" dur="500"/>
                                        <p:tgtEl>
                                          <p:spTgt spid="512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65" grpId="0" animBg="1"/>
      <p:bldP spid="51265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r>
              <a:rPr lang="en-US" sz="2800" b="0"/>
              <a:t>Handling Out-of-order Segments</a:t>
            </a:r>
          </a:p>
        </p:txBody>
      </p:sp>
      <p:grpSp>
        <p:nvGrpSpPr>
          <p:cNvPr id="61443" name="Group 3"/>
          <p:cNvGrpSpPr>
            <a:grpSpLocks/>
          </p:cNvGrpSpPr>
          <p:nvPr/>
        </p:nvGrpSpPr>
        <p:grpSpPr bwMode="auto">
          <a:xfrm>
            <a:off x="2097088" y="4568825"/>
            <a:ext cx="1327150" cy="504825"/>
            <a:chOff x="2507" y="2247"/>
            <a:chExt cx="836" cy="318"/>
          </a:xfrm>
        </p:grpSpPr>
        <p:sp>
          <p:nvSpPr>
            <p:cNvPr id="61444" name="Line 4"/>
            <p:cNvSpPr>
              <a:spLocks noChangeShapeType="1"/>
            </p:cNvSpPr>
            <p:nvPr/>
          </p:nvSpPr>
          <p:spPr bwMode="auto">
            <a:xfrm flipV="1">
              <a:off x="2507" y="2247"/>
              <a:ext cx="0" cy="22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445" name="Text Box 5"/>
            <p:cNvSpPr txBox="1">
              <a:spLocks noChangeArrowheads="1"/>
            </p:cNvSpPr>
            <p:nvPr/>
          </p:nvSpPr>
          <p:spPr bwMode="auto">
            <a:xfrm>
              <a:off x="2575" y="2277"/>
              <a:ext cx="76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1200" b="1" i="1"/>
                <a:t>Out-of-Order Packet arrives</a:t>
              </a:r>
            </a:p>
          </p:txBody>
        </p:sp>
      </p:grpSp>
      <p:grpSp>
        <p:nvGrpSpPr>
          <p:cNvPr id="61446" name="Group 6"/>
          <p:cNvGrpSpPr>
            <a:grpSpLocks/>
          </p:cNvGrpSpPr>
          <p:nvPr/>
        </p:nvGrpSpPr>
        <p:grpSpPr bwMode="auto">
          <a:xfrm>
            <a:off x="2646363" y="4159250"/>
            <a:ext cx="1905000" cy="317500"/>
            <a:chOff x="1536" y="2016"/>
            <a:chExt cx="1200" cy="200"/>
          </a:xfrm>
        </p:grpSpPr>
        <p:sp>
          <p:nvSpPr>
            <p:cNvPr id="61447" name="Freeform 7"/>
            <p:cNvSpPr>
              <a:spLocks/>
            </p:cNvSpPr>
            <p:nvPr/>
          </p:nvSpPr>
          <p:spPr bwMode="auto">
            <a:xfrm>
              <a:off x="1536" y="2064"/>
              <a:ext cx="384" cy="152"/>
            </a:xfrm>
            <a:custGeom>
              <a:avLst/>
              <a:gdLst>
                <a:gd name="T0" fmla="*/ 0 w 384"/>
                <a:gd name="T1" fmla="*/ 144 h 152"/>
                <a:gd name="T2" fmla="*/ 192 w 384"/>
                <a:gd name="T3" fmla="*/ 48 h 152"/>
                <a:gd name="T4" fmla="*/ 240 w 384"/>
                <a:gd name="T5" fmla="*/ 144 h 152"/>
                <a:gd name="T6" fmla="*/ 384 w 384"/>
                <a:gd name="T7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4" h="152">
                  <a:moveTo>
                    <a:pt x="0" y="144"/>
                  </a:moveTo>
                  <a:cubicBezTo>
                    <a:pt x="76" y="96"/>
                    <a:pt x="152" y="48"/>
                    <a:pt x="192" y="48"/>
                  </a:cubicBezTo>
                  <a:cubicBezTo>
                    <a:pt x="232" y="48"/>
                    <a:pt x="208" y="152"/>
                    <a:pt x="240" y="144"/>
                  </a:cubicBezTo>
                  <a:cubicBezTo>
                    <a:pt x="272" y="136"/>
                    <a:pt x="328" y="68"/>
                    <a:pt x="384" y="0"/>
                  </a:cubicBezTo>
                </a:path>
              </a:pathLst>
            </a:custGeom>
            <a:noFill/>
            <a:ln w="19050" cmpd="sng">
              <a:solidFill>
                <a:srgbClr val="FF9900"/>
              </a:solidFill>
              <a:round/>
              <a:headEnd type="none" w="med" len="med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48" name="Text Box 8"/>
            <p:cNvSpPr txBox="1">
              <a:spLocks noChangeArrowheads="1"/>
            </p:cNvSpPr>
            <p:nvPr/>
          </p:nvSpPr>
          <p:spPr bwMode="auto">
            <a:xfrm>
              <a:off x="1920" y="2016"/>
              <a:ext cx="816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1200" b="1" i="1"/>
                <a:t>INTR on arrival</a:t>
              </a:r>
            </a:p>
          </p:txBody>
        </p:sp>
      </p:grpSp>
      <p:sp>
        <p:nvSpPr>
          <p:cNvPr id="61456" name="Line 16"/>
          <p:cNvSpPr>
            <a:spLocks noChangeShapeType="1"/>
          </p:cNvSpPr>
          <p:nvPr/>
        </p:nvSpPr>
        <p:spPr bwMode="auto">
          <a:xfrm>
            <a:off x="1211263" y="2843213"/>
            <a:ext cx="7391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57" name="Rectangle 17"/>
          <p:cNvSpPr>
            <a:spLocks noChangeArrowheads="1"/>
          </p:cNvSpPr>
          <p:nvPr/>
        </p:nvSpPr>
        <p:spPr bwMode="auto">
          <a:xfrm>
            <a:off x="3175000" y="2847975"/>
            <a:ext cx="228600" cy="2286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endParaRPr lang="en-US" sz="2000" b="1">
              <a:solidFill>
                <a:schemeClr val="bg2"/>
              </a:solidFill>
            </a:endParaRPr>
          </a:p>
        </p:txBody>
      </p:sp>
      <p:grpSp>
        <p:nvGrpSpPr>
          <p:cNvPr id="61458" name="Group 18"/>
          <p:cNvGrpSpPr>
            <a:grpSpLocks/>
          </p:cNvGrpSpPr>
          <p:nvPr/>
        </p:nvGrpSpPr>
        <p:grpSpPr bwMode="auto">
          <a:xfrm>
            <a:off x="1816100" y="3417888"/>
            <a:ext cx="533400" cy="339725"/>
            <a:chOff x="844" y="3373"/>
            <a:chExt cx="336" cy="214"/>
          </a:xfrm>
        </p:grpSpPr>
        <p:sp>
          <p:nvSpPr>
            <p:cNvPr id="61459" name="Rectangle 19"/>
            <p:cNvSpPr>
              <a:spLocks noChangeArrowheads="1"/>
            </p:cNvSpPr>
            <p:nvPr/>
          </p:nvSpPr>
          <p:spPr bwMode="auto">
            <a:xfrm rot="10800000" flipV="1">
              <a:off x="844" y="3373"/>
              <a:ext cx="112" cy="214"/>
            </a:xfrm>
            <a:prstGeom prst="rect">
              <a:avLst/>
            </a:prstGeom>
            <a:solidFill>
              <a:srgbClr val="A5002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460" name="Rectangle 20"/>
            <p:cNvSpPr>
              <a:spLocks noChangeArrowheads="1"/>
            </p:cNvSpPr>
            <p:nvPr/>
          </p:nvSpPr>
          <p:spPr bwMode="auto">
            <a:xfrm rot="10800000" flipV="1">
              <a:off x="956" y="3373"/>
              <a:ext cx="112" cy="214"/>
            </a:xfrm>
            <a:prstGeom prst="rect">
              <a:avLst/>
            </a:prstGeom>
            <a:solidFill>
              <a:srgbClr val="A5002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461" name="Rectangle 21"/>
            <p:cNvSpPr>
              <a:spLocks noChangeArrowheads="1"/>
            </p:cNvSpPr>
            <p:nvPr/>
          </p:nvSpPr>
          <p:spPr bwMode="auto">
            <a:xfrm rot="10800000" flipV="1">
              <a:off x="1068" y="3373"/>
              <a:ext cx="112" cy="214"/>
            </a:xfrm>
            <a:prstGeom prst="rect">
              <a:avLst/>
            </a:prstGeom>
            <a:solidFill>
              <a:srgbClr val="A5002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1462" name="Text Box 22"/>
          <p:cNvSpPr txBox="1">
            <a:spLocks noChangeArrowheads="1"/>
          </p:cNvSpPr>
          <p:nvPr/>
        </p:nvSpPr>
        <p:spPr bwMode="auto">
          <a:xfrm>
            <a:off x="1595438" y="4319588"/>
            <a:ext cx="990600" cy="317500"/>
          </a:xfrm>
          <a:prstGeom prst="rect">
            <a:avLst/>
          </a:prstGeom>
          <a:gradFill rotWithShape="0">
            <a:gsLst>
              <a:gs pos="0">
                <a:srgbClr val="808080">
                  <a:gamma/>
                  <a:shade val="46275"/>
                  <a:invGamma/>
                </a:srgbClr>
              </a:gs>
              <a:gs pos="100000">
                <a:srgbClr val="808080"/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400" b="1"/>
              <a:t>NIC</a:t>
            </a:r>
          </a:p>
        </p:txBody>
      </p:sp>
      <p:sp>
        <p:nvSpPr>
          <p:cNvPr id="61463" name="Text Box 23"/>
          <p:cNvSpPr txBox="1">
            <a:spLocks noChangeArrowheads="1"/>
          </p:cNvSpPr>
          <p:nvPr/>
        </p:nvSpPr>
        <p:spPr bwMode="auto">
          <a:xfrm>
            <a:off x="2306638" y="3721100"/>
            <a:ext cx="1593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400">
                <a:latin typeface="Tahoma" pitchFamily="34" charset="0"/>
              </a:rPr>
              <a:t>socket buffers</a:t>
            </a:r>
          </a:p>
        </p:txBody>
      </p:sp>
      <p:grpSp>
        <p:nvGrpSpPr>
          <p:cNvPr id="61464" name="Group 24"/>
          <p:cNvGrpSpPr>
            <a:grpSpLocks/>
          </p:cNvGrpSpPr>
          <p:nvPr/>
        </p:nvGrpSpPr>
        <p:grpSpPr bwMode="auto">
          <a:xfrm>
            <a:off x="5314950" y="2214563"/>
            <a:ext cx="457200" cy="382587"/>
            <a:chOff x="3048" y="2615"/>
            <a:chExt cx="288" cy="241"/>
          </a:xfrm>
        </p:grpSpPr>
        <p:sp>
          <p:nvSpPr>
            <p:cNvPr id="61465" name="Rectangle 25"/>
            <p:cNvSpPr>
              <a:spLocks noChangeArrowheads="1"/>
            </p:cNvSpPr>
            <p:nvPr/>
          </p:nvSpPr>
          <p:spPr bwMode="auto">
            <a:xfrm rot="10800000" flipV="1">
              <a:off x="3048" y="2615"/>
              <a:ext cx="96" cy="241"/>
            </a:xfrm>
            <a:prstGeom prst="rect">
              <a:avLst/>
            </a:prstGeom>
            <a:solidFill>
              <a:srgbClr val="0080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466" name="Rectangle 26"/>
            <p:cNvSpPr>
              <a:spLocks noChangeArrowheads="1"/>
            </p:cNvSpPr>
            <p:nvPr/>
          </p:nvSpPr>
          <p:spPr bwMode="auto">
            <a:xfrm rot="10800000" flipV="1">
              <a:off x="3144" y="2615"/>
              <a:ext cx="96" cy="241"/>
            </a:xfrm>
            <a:prstGeom prst="rect">
              <a:avLst/>
            </a:prstGeom>
            <a:solidFill>
              <a:srgbClr val="0080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467" name="Rectangle 27"/>
            <p:cNvSpPr>
              <a:spLocks noChangeArrowheads="1"/>
            </p:cNvSpPr>
            <p:nvPr/>
          </p:nvSpPr>
          <p:spPr bwMode="auto">
            <a:xfrm rot="10800000" flipV="1">
              <a:off x="3240" y="2615"/>
              <a:ext cx="96" cy="241"/>
            </a:xfrm>
            <a:prstGeom prst="rect">
              <a:avLst/>
            </a:prstGeom>
            <a:solidFill>
              <a:srgbClr val="0080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1468" name="Text Box 28"/>
          <p:cNvSpPr txBox="1">
            <a:spLocks noChangeArrowheads="1"/>
          </p:cNvSpPr>
          <p:nvPr/>
        </p:nvSpPr>
        <p:spPr bwMode="auto">
          <a:xfrm>
            <a:off x="2286000" y="3048000"/>
            <a:ext cx="1917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200" b="1"/>
              <a:t>Wait for Intermediate packets</a:t>
            </a:r>
          </a:p>
        </p:txBody>
      </p:sp>
      <p:sp>
        <p:nvSpPr>
          <p:cNvPr id="61469" name="Text Box 29"/>
          <p:cNvSpPr txBox="1">
            <a:spLocks noChangeArrowheads="1"/>
          </p:cNvSpPr>
          <p:nvPr/>
        </p:nvSpPr>
        <p:spPr bwMode="auto">
          <a:xfrm>
            <a:off x="776288" y="3405188"/>
            <a:ext cx="1058862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200" b="1" i="1"/>
              <a:t>checksum</a:t>
            </a:r>
          </a:p>
        </p:txBody>
      </p:sp>
      <p:grpSp>
        <p:nvGrpSpPr>
          <p:cNvPr id="61470" name="Group 30"/>
          <p:cNvGrpSpPr>
            <a:grpSpLocks/>
          </p:cNvGrpSpPr>
          <p:nvPr/>
        </p:nvGrpSpPr>
        <p:grpSpPr bwMode="auto">
          <a:xfrm>
            <a:off x="1108075" y="2962275"/>
            <a:ext cx="2066925" cy="1374775"/>
            <a:chOff x="599" y="2145"/>
            <a:chExt cx="1302" cy="866"/>
          </a:xfrm>
        </p:grpSpPr>
        <p:cxnSp>
          <p:nvCxnSpPr>
            <p:cNvPr id="61471" name="AutoShape 31"/>
            <p:cNvCxnSpPr>
              <a:cxnSpLocks noChangeShapeType="1"/>
              <a:stCxn id="61460" idx="0"/>
              <a:endCxn id="61457" idx="1"/>
            </p:cNvCxnSpPr>
            <p:nvPr/>
          </p:nvCxnSpPr>
          <p:spPr bwMode="auto">
            <a:xfrm rot="16200000">
              <a:off x="1413" y="1945"/>
              <a:ext cx="287" cy="688"/>
            </a:xfrm>
            <a:prstGeom prst="bentConnector2">
              <a:avLst/>
            </a:prstGeom>
            <a:noFill/>
            <a:ln w="28575">
              <a:solidFill>
                <a:schemeClr val="tx1"/>
              </a:solidFill>
              <a:miter lim="800000"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61472" name="Group 32"/>
            <p:cNvGrpSpPr>
              <a:grpSpLocks/>
            </p:cNvGrpSpPr>
            <p:nvPr/>
          </p:nvGrpSpPr>
          <p:grpSpPr bwMode="auto">
            <a:xfrm>
              <a:off x="599" y="2632"/>
              <a:ext cx="609" cy="379"/>
              <a:chOff x="398" y="3618"/>
              <a:chExt cx="609" cy="379"/>
            </a:xfrm>
          </p:grpSpPr>
          <p:sp>
            <p:nvSpPr>
              <p:cNvPr id="61473" name="Line 33"/>
              <p:cNvSpPr>
                <a:spLocks noChangeShapeType="1"/>
              </p:cNvSpPr>
              <p:nvPr/>
            </p:nvSpPr>
            <p:spPr bwMode="auto">
              <a:xfrm flipV="1">
                <a:off x="1007" y="3618"/>
                <a:ext cx="0" cy="37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474" name="Text Box 34"/>
              <p:cNvSpPr txBox="1">
                <a:spLocks noChangeArrowheads="1"/>
              </p:cNvSpPr>
              <p:nvPr/>
            </p:nvSpPr>
            <p:spPr bwMode="auto">
              <a:xfrm>
                <a:off x="398" y="3657"/>
                <a:ext cx="48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US" sz="1400" b="1">
                    <a:latin typeface="Tahoma" pitchFamily="34" charset="0"/>
                  </a:rPr>
                  <a:t>DMA</a:t>
                </a:r>
              </a:p>
            </p:txBody>
          </p:sp>
        </p:grpSp>
      </p:grpSp>
      <p:sp>
        <p:nvSpPr>
          <p:cNvPr id="61477" name="Text Box 37"/>
          <p:cNvSpPr txBox="1">
            <a:spLocks noChangeArrowheads="1"/>
          </p:cNvSpPr>
          <p:nvPr/>
        </p:nvSpPr>
        <p:spPr bwMode="auto">
          <a:xfrm>
            <a:off x="1219200" y="5562600"/>
            <a:ext cx="7086600" cy="703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sz="1600"/>
              <a:t> Data is retained in the Socket buffer even after it is placed !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1600"/>
              <a:t> This ensures that TCP/IP handles reliability and not the iWARP stack</a:t>
            </a:r>
          </a:p>
        </p:txBody>
      </p:sp>
      <p:sp>
        <p:nvSpPr>
          <p:cNvPr id="61482" name="Text Box 42"/>
          <p:cNvSpPr txBox="1">
            <a:spLocks noChangeArrowheads="1"/>
          </p:cNvSpPr>
          <p:nvPr/>
        </p:nvSpPr>
        <p:spPr bwMode="auto">
          <a:xfrm>
            <a:off x="4267200" y="2286000"/>
            <a:ext cx="10668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200">
                <a:latin typeface="Tahoma" pitchFamily="34" charset="0"/>
              </a:rPr>
              <a:t>Iwarp_wait()</a:t>
            </a:r>
          </a:p>
        </p:txBody>
      </p:sp>
      <p:grpSp>
        <p:nvGrpSpPr>
          <p:cNvPr id="61486" name="Group 46"/>
          <p:cNvGrpSpPr>
            <a:grpSpLocks/>
          </p:cNvGrpSpPr>
          <p:nvPr/>
        </p:nvGrpSpPr>
        <p:grpSpPr bwMode="auto">
          <a:xfrm>
            <a:off x="2597150" y="2043113"/>
            <a:ext cx="6089650" cy="1538287"/>
            <a:chOff x="628" y="567"/>
            <a:chExt cx="3836" cy="969"/>
          </a:xfrm>
        </p:grpSpPr>
        <p:sp>
          <p:nvSpPr>
            <p:cNvPr id="61479" name="Text Box 39"/>
            <p:cNvSpPr txBox="1">
              <a:spLocks noChangeArrowheads="1"/>
            </p:cNvSpPr>
            <p:nvPr/>
          </p:nvSpPr>
          <p:spPr bwMode="auto">
            <a:xfrm>
              <a:off x="3134" y="567"/>
              <a:ext cx="1330" cy="3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400">
                  <a:latin typeface="Tahoma" pitchFamily="34" charset="0"/>
                </a:rPr>
                <a:t>Data Placed</a:t>
              </a:r>
            </a:p>
            <a:p>
              <a:pPr algn="ctr" eaLnBrk="0" hangingPunct="0">
                <a:spcBef>
                  <a:spcPct val="50000"/>
                </a:spcBef>
              </a:pPr>
              <a:r>
                <a:rPr lang="en-US" sz="1400">
                  <a:latin typeface="Tahoma" pitchFamily="34" charset="0"/>
                </a:rPr>
                <a:t>Application NOT notified</a:t>
              </a:r>
            </a:p>
          </p:txBody>
        </p:sp>
        <p:sp>
          <p:nvSpPr>
            <p:cNvPr id="61481" name="Line 41"/>
            <p:cNvSpPr>
              <a:spLocks noChangeShapeType="1"/>
            </p:cNvSpPr>
            <p:nvPr/>
          </p:nvSpPr>
          <p:spPr bwMode="auto">
            <a:xfrm>
              <a:off x="1141" y="1107"/>
              <a:ext cx="132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483" name="Text Box 43"/>
            <p:cNvSpPr txBox="1">
              <a:spLocks noChangeArrowheads="1"/>
            </p:cNvSpPr>
            <p:nvPr/>
          </p:nvSpPr>
          <p:spPr bwMode="auto">
            <a:xfrm>
              <a:off x="2284" y="1337"/>
              <a:ext cx="57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200" b="1" i="1"/>
                <a:t>copy</a:t>
              </a:r>
            </a:p>
          </p:txBody>
        </p:sp>
        <p:sp>
          <p:nvSpPr>
            <p:cNvPr id="61484" name="Freeform 44"/>
            <p:cNvSpPr>
              <a:spLocks/>
            </p:cNvSpPr>
            <p:nvPr/>
          </p:nvSpPr>
          <p:spPr bwMode="auto">
            <a:xfrm>
              <a:off x="628" y="921"/>
              <a:ext cx="1914" cy="615"/>
            </a:xfrm>
            <a:custGeom>
              <a:avLst/>
              <a:gdLst>
                <a:gd name="T0" fmla="*/ 0 w 518"/>
                <a:gd name="T1" fmla="*/ 544 h 545"/>
                <a:gd name="T2" fmla="*/ 429 w 518"/>
                <a:gd name="T3" fmla="*/ 454 h 545"/>
                <a:gd name="T4" fmla="*/ 518 w 518"/>
                <a:gd name="T5" fmla="*/ 0 h 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18" h="545">
                  <a:moveTo>
                    <a:pt x="0" y="544"/>
                  </a:moveTo>
                  <a:cubicBezTo>
                    <a:pt x="171" y="544"/>
                    <a:pt x="343" y="545"/>
                    <a:pt x="429" y="454"/>
                  </a:cubicBezTo>
                  <a:cubicBezTo>
                    <a:pt x="515" y="363"/>
                    <a:pt x="516" y="181"/>
                    <a:pt x="518" y="0"/>
                  </a:cubicBez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485" name="Line 45"/>
            <p:cNvSpPr>
              <a:spLocks noChangeShapeType="1"/>
            </p:cNvSpPr>
            <p:nvPr/>
          </p:nvSpPr>
          <p:spPr bwMode="auto">
            <a:xfrm>
              <a:off x="2645" y="761"/>
              <a:ext cx="64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1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1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1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61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61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8" grpId="0"/>
      <p:bldP spid="61469" grpId="0"/>
      <p:bldP spid="61477" grpId="0"/>
      <p:bldP spid="6148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0"/>
              <a:t>Presentation Overview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240000"/>
              </a:lnSpc>
              <a:buFont typeface="Arial" charset="0"/>
              <a:buChar char="۩"/>
            </a:pPr>
            <a:r>
              <a:rPr lang="en-US" sz="2000">
                <a:solidFill>
                  <a:srgbClr val="B2B2B2"/>
                </a:solidFill>
              </a:rPr>
              <a:t>Introduction and Motivation</a:t>
            </a:r>
          </a:p>
          <a:p>
            <a:pPr>
              <a:lnSpc>
                <a:spcPct val="240000"/>
              </a:lnSpc>
              <a:buFont typeface="Arial" charset="0"/>
              <a:buChar char="۩"/>
            </a:pPr>
            <a:r>
              <a:rPr lang="en-US" sz="2000">
                <a:solidFill>
                  <a:srgbClr val="B2B2B2"/>
                </a:solidFill>
              </a:rPr>
              <a:t>TCP Offload Engines and iWARP</a:t>
            </a:r>
          </a:p>
          <a:p>
            <a:pPr>
              <a:lnSpc>
                <a:spcPct val="240000"/>
              </a:lnSpc>
              <a:buFont typeface="Arial" charset="0"/>
              <a:buChar char="۩"/>
            </a:pPr>
            <a:r>
              <a:rPr lang="en-US" sz="2000">
                <a:solidFill>
                  <a:srgbClr val="B2B2B2"/>
                </a:solidFill>
              </a:rPr>
              <a:t>Overview of the Proposed Software Stack</a:t>
            </a:r>
          </a:p>
          <a:p>
            <a:pPr>
              <a:lnSpc>
                <a:spcPct val="240000"/>
              </a:lnSpc>
              <a:buFont typeface="Arial" charset="0"/>
              <a:buChar char="۩"/>
            </a:pPr>
            <a:r>
              <a:rPr lang="en-US" sz="2000" b="1"/>
              <a:t>Performance Evaluation</a:t>
            </a:r>
          </a:p>
          <a:p>
            <a:pPr>
              <a:lnSpc>
                <a:spcPct val="240000"/>
              </a:lnSpc>
              <a:buFont typeface="Arial" charset="0"/>
              <a:buChar char="۩"/>
            </a:pPr>
            <a:r>
              <a:rPr lang="en-US" sz="2000"/>
              <a:t>Conclusions and Future Work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0"/>
              <a:t>Experimental Test-bed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sz="2000"/>
              <a:t>Cluster of Four Node P-III 700MHz Quad-nodes</a:t>
            </a:r>
          </a:p>
          <a:p>
            <a:pPr>
              <a:lnSpc>
                <a:spcPct val="200000"/>
              </a:lnSpc>
            </a:pPr>
            <a:r>
              <a:rPr lang="en-US" sz="2000"/>
              <a:t>1GB 266MHz SDRAM</a:t>
            </a:r>
          </a:p>
          <a:p>
            <a:pPr>
              <a:lnSpc>
                <a:spcPct val="200000"/>
              </a:lnSpc>
            </a:pPr>
            <a:r>
              <a:rPr lang="en-US" sz="2000"/>
              <a:t>Alteon Gigabit Ethernet Network Adapters</a:t>
            </a:r>
          </a:p>
          <a:p>
            <a:pPr>
              <a:lnSpc>
                <a:spcPct val="200000"/>
              </a:lnSpc>
            </a:pPr>
            <a:r>
              <a:rPr lang="en-US" sz="2000"/>
              <a:t>Packet Engine 4-port Gigabit Ethernet switch</a:t>
            </a:r>
          </a:p>
          <a:p>
            <a:pPr>
              <a:lnSpc>
                <a:spcPct val="200000"/>
              </a:lnSpc>
            </a:pPr>
            <a:r>
              <a:rPr lang="en-US" sz="2000"/>
              <a:t>Linux 2.4.18-smp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0"/>
              <a:t>Ping-Pong Latency Test</a:t>
            </a:r>
          </a:p>
        </p:txBody>
      </p:sp>
      <p:graphicFrame>
        <p:nvGraphicFramePr>
          <p:cNvPr id="55300" name="Object 4"/>
          <p:cNvGraphicFramePr>
            <a:graphicFrameLocks noChangeAspect="1"/>
          </p:cNvGraphicFramePr>
          <p:nvPr>
            <p:ph sz="half" idx="1"/>
          </p:nvPr>
        </p:nvGraphicFramePr>
        <p:xfrm>
          <a:off x="457200" y="1425575"/>
          <a:ext cx="4038600" cy="451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02" name="Chart" r:id="rId3" imgW="3685961" imgH="4124516" progId="MSGraph.Chart.8">
                  <p:embed followColorScheme="full"/>
                </p:oleObj>
              </mc:Choice>
              <mc:Fallback>
                <p:oleObj name="Chart" r:id="rId3" imgW="3685961" imgH="4124516" progId="MSGraph.Chart.8">
                  <p:embed followColorScheme="full"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425575"/>
                        <a:ext cx="4038600" cy="4518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1" name="Object 5"/>
          <p:cNvGraphicFramePr>
            <a:graphicFrameLocks noChangeAspect="1"/>
          </p:cNvGraphicFramePr>
          <p:nvPr>
            <p:ph sz="half" idx="2"/>
          </p:nvPr>
        </p:nvGraphicFramePr>
        <p:xfrm>
          <a:off x="4648200" y="1425575"/>
          <a:ext cx="4038600" cy="451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03" name="Chart" r:id="rId5" imgW="3685961" imgH="4124516" progId="MSGraph.Chart.8">
                  <p:embed followColorScheme="full"/>
                </p:oleObj>
              </mc:Choice>
              <mc:Fallback>
                <p:oleObj name="Chart" r:id="rId5" imgW="3685961" imgH="4124516" progId="MSGraph.Chart.8">
                  <p:embed followColorScheme="full"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1425575"/>
                        <a:ext cx="4038600" cy="4518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0"/>
              <a:t>Uni-directional Stream Bandwidth Test</a:t>
            </a:r>
          </a:p>
        </p:txBody>
      </p:sp>
      <p:graphicFrame>
        <p:nvGraphicFramePr>
          <p:cNvPr id="57348" name="Object 4"/>
          <p:cNvGraphicFramePr>
            <a:graphicFrameLocks noChangeAspect="1"/>
          </p:cNvGraphicFramePr>
          <p:nvPr>
            <p:ph sz="half" idx="1"/>
          </p:nvPr>
        </p:nvGraphicFramePr>
        <p:xfrm>
          <a:off x="457200" y="1371600"/>
          <a:ext cx="4038600" cy="451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50" name="Chart" r:id="rId3" imgW="3685961" imgH="4124516" progId="MSGraph.Chart.8">
                  <p:embed followColorScheme="full"/>
                </p:oleObj>
              </mc:Choice>
              <mc:Fallback>
                <p:oleObj name="Chart" r:id="rId3" imgW="3685961" imgH="4124516" progId="MSGraph.Chart.8">
                  <p:embed followColorScheme="full"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371600"/>
                        <a:ext cx="4038600" cy="4518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49" name="Object 5"/>
          <p:cNvGraphicFramePr>
            <a:graphicFrameLocks noChangeAspect="1"/>
          </p:cNvGraphicFramePr>
          <p:nvPr>
            <p:ph sz="half" idx="2"/>
          </p:nvPr>
        </p:nvGraphicFramePr>
        <p:xfrm>
          <a:off x="4648200" y="1371600"/>
          <a:ext cx="4038600" cy="451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51" name="Chart" r:id="rId5" imgW="3685961" imgH="4124516" progId="MSGraph.Chart.8">
                  <p:embed followColorScheme="full"/>
                </p:oleObj>
              </mc:Choice>
              <mc:Fallback>
                <p:oleObj name="Chart" r:id="rId5" imgW="3685961" imgH="4124516" progId="MSGraph.Chart.8">
                  <p:embed followColorScheme="full"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1371600"/>
                        <a:ext cx="4038600" cy="4518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0"/>
              <a:t>Ethernet Overview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5257800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en-US" sz="2000"/>
              <a:t>Ethernet is the most widely used network infrastructure today</a:t>
            </a:r>
          </a:p>
          <a:p>
            <a:pPr>
              <a:lnSpc>
                <a:spcPct val="140000"/>
              </a:lnSpc>
            </a:pPr>
            <a:r>
              <a:rPr lang="en-US" sz="2000"/>
              <a:t>Traditionally Ethernet has been notorious for performance issues</a:t>
            </a:r>
          </a:p>
          <a:p>
            <a:pPr lvl="1">
              <a:lnSpc>
                <a:spcPct val="140000"/>
              </a:lnSpc>
            </a:pPr>
            <a:r>
              <a:rPr lang="en-US" sz="1600"/>
              <a:t>Near an order-of-magnitude performance gap compared to other networks</a:t>
            </a:r>
          </a:p>
          <a:p>
            <a:pPr lvl="2">
              <a:lnSpc>
                <a:spcPct val="140000"/>
              </a:lnSpc>
            </a:pPr>
            <a:r>
              <a:rPr lang="en-US" sz="1400"/>
              <a:t>Cost conscious architecture</a:t>
            </a:r>
          </a:p>
          <a:p>
            <a:pPr lvl="2">
              <a:lnSpc>
                <a:spcPct val="140000"/>
              </a:lnSpc>
            </a:pPr>
            <a:r>
              <a:rPr lang="en-US" sz="1400"/>
              <a:t>Most Ethernet adapters were </a:t>
            </a:r>
            <a:r>
              <a:rPr lang="en-US" sz="1400" i="1"/>
              <a:t>regular (layer 2)</a:t>
            </a:r>
            <a:r>
              <a:rPr lang="en-US" sz="1400"/>
              <a:t> adapters</a:t>
            </a:r>
          </a:p>
          <a:p>
            <a:pPr lvl="2">
              <a:lnSpc>
                <a:spcPct val="140000"/>
              </a:lnSpc>
            </a:pPr>
            <a:r>
              <a:rPr lang="en-US" sz="1400"/>
              <a:t>Relied on host-based TCP/IP for network and transport layer support</a:t>
            </a:r>
          </a:p>
          <a:p>
            <a:pPr lvl="2">
              <a:lnSpc>
                <a:spcPct val="140000"/>
              </a:lnSpc>
            </a:pPr>
            <a:r>
              <a:rPr lang="en-US" sz="1400"/>
              <a:t>Compatibility with existing infrastructure (switch buffering, MTU)</a:t>
            </a:r>
          </a:p>
          <a:p>
            <a:pPr lvl="1">
              <a:lnSpc>
                <a:spcPct val="140000"/>
              </a:lnSpc>
            </a:pPr>
            <a:r>
              <a:rPr lang="en-US" sz="1600"/>
              <a:t>Used by 42.4% of the Top500 supercomputers</a:t>
            </a:r>
          </a:p>
          <a:p>
            <a:pPr lvl="1">
              <a:lnSpc>
                <a:spcPct val="140000"/>
              </a:lnSpc>
            </a:pPr>
            <a:r>
              <a:rPr lang="en-US" sz="1600"/>
              <a:t>Key: Reasonable performance at low cost</a:t>
            </a:r>
          </a:p>
          <a:p>
            <a:pPr lvl="2">
              <a:lnSpc>
                <a:spcPct val="140000"/>
              </a:lnSpc>
            </a:pPr>
            <a:r>
              <a:rPr lang="en-US" sz="1400"/>
              <a:t>TCP/IP over Gigabit Ethernet (GigE) can nearly saturate the link for current systems</a:t>
            </a:r>
          </a:p>
          <a:p>
            <a:pPr lvl="2">
              <a:lnSpc>
                <a:spcPct val="140000"/>
              </a:lnSpc>
            </a:pPr>
            <a:r>
              <a:rPr lang="en-US" sz="1400"/>
              <a:t>Several local stores give out GigE cards free of cost !</a:t>
            </a:r>
          </a:p>
          <a:p>
            <a:pPr>
              <a:lnSpc>
                <a:spcPct val="140000"/>
              </a:lnSpc>
            </a:pPr>
            <a:r>
              <a:rPr lang="en-US" sz="2000"/>
              <a:t>10-Gigabit Ethernet (10GigE) recently introduced</a:t>
            </a:r>
          </a:p>
          <a:p>
            <a:pPr lvl="1">
              <a:lnSpc>
                <a:spcPct val="140000"/>
              </a:lnSpc>
            </a:pPr>
            <a:r>
              <a:rPr lang="en-US" sz="1600"/>
              <a:t>10-fold (theoretical) increase in performance while retaining existing features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0"/>
              <a:t>Software Distribution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sz="2000"/>
              <a:t>Public Distribution of User-level and Kernel-level Implementations</a:t>
            </a:r>
          </a:p>
          <a:p>
            <a:pPr lvl="1">
              <a:lnSpc>
                <a:spcPct val="200000"/>
              </a:lnSpc>
            </a:pPr>
            <a:r>
              <a:rPr lang="en-US" sz="1700"/>
              <a:t>User-level Library</a:t>
            </a:r>
          </a:p>
          <a:p>
            <a:pPr lvl="1">
              <a:lnSpc>
                <a:spcPct val="200000"/>
              </a:lnSpc>
            </a:pPr>
            <a:r>
              <a:rPr lang="en-US" sz="1700"/>
              <a:t>Kernel module for 2.4 kernels</a:t>
            </a:r>
          </a:p>
          <a:p>
            <a:pPr lvl="1">
              <a:lnSpc>
                <a:spcPct val="200000"/>
              </a:lnSpc>
            </a:pPr>
            <a:r>
              <a:rPr lang="en-US" sz="1700"/>
              <a:t>Kernel patch for 2.4.18 kernel</a:t>
            </a:r>
          </a:p>
          <a:p>
            <a:pPr lvl="1">
              <a:lnSpc>
                <a:spcPct val="200000"/>
              </a:lnSpc>
            </a:pPr>
            <a:r>
              <a:rPr lang="en-US" sz="1700"/>
              <a:t>Extended Sockets Interface for software iWARP</a:t>
            </a:r>
          </a:p>
          <a:p>
            <a:pPr>
              <a:lnSpc>
                <a:spcPct val="200000"/>
              </a:lnSpc>
            </a:pPr>
            <a:r>
              <a:rPr lang="en-US" sz="2000"/>
              <a:t>Contact Information</a:t>
            </a:r>
          </a:p>
          <a:p>
            <a:pPr lvl="1">
              <a:lnSpc>
                <a:spcPct val="200000"/>
              </a:lnSpc>
            </a:pPr>
            <a:r>
              <a:rPr lang="en-US" sz="1700">
                <a:hlinkClick r:id="rId2"/>
              </a:rPr>
              <a:t>{panda, balaji}@cse.ohio-state.edu</a:t>
            </a:r>
            <a:endParaRPr lang="en-US" sz="1700"/>
          </a:p>
          <a:p>
            <a:pPr lvl="1">
              <a:lnSpc>
                <a:spcPct val="200000"/>
              </a:lnSpc>
            </a:pPr>
            <a:r>
              <a:rPr lang="en-US" sz="1700">
                <a:hlinkClick r:id="rId3"/>
              </a:rPr>
              <a:t>http://nowlab.cse.ohio-state.edu</a:t>
            </a:r>
            <a:endParaRPr lang="en-US" sz="17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0"/>
              <a:t>Presentation Overview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240000"/>
              </a:lnSpc>
              <a:buFont typeface="Arial" charset="0"/>
              <a:buChar char="۩"/>
            </a:pPr>
            <a:r>
              <a:rPr lang="en-US" sz="2000">
                <a:solidFill>
                  <a:srgbClr val="B2B2B2"/>
                </a:solidFill>
              </a:rPr>
              <a:t>Introduction and Motivation</a:t>
            </a:r>
          </a:p>
          <a:p>
            <a:pPr>
              <a:lnSpc>
                <a:spcPct val="240000"/>
              </a:lnSpc>
              <a:buFont typeface="Arial" charset="0"/>
              <a:buChar char="۩"/>
            </a:pPr>
            <a:r>
              <a:rPr lang="en-US" sz="2000">
                <a:solidFill>
                  <a:srgbClr val="B2B2B2"/>
                </a:solidFill>
              </a:rPr>
              <a:t>TCP Offload Engines and iWARP</a:t>
            </a:r>
          </a:p>
          <a:p>
            <a:pPr>
              <a:lnSpc>
                <a:spcPct val="240000"/>
              </a:lnSpc>
              <a:buFont typeface="Arial" charset="0"/>
              <a:buChar char="۩"/>
            </a:pPr>
            <a:r>
              <a:rPr lang="en-US" sz="2000">
                <a:solidFill>
                  <a:srgbClr val="B2B2B2"/>
                </a:solidFill>
              </a:rPr>
              <a:t>Overview of the Proposed Software Stack</a:t>
            </a:r>
          </a:p>
          <a:p>
            <a:pPr>
              <a:lnSpc>
                <a:spcPct val="240000"/>
              </a:lnSpc>
              <a:buFont typeface="Arial" charset="0"/>
              <a:buChar char="۩"/>
            </a:pPr>
            <a:r>
              <a:rPr lang="en-US" sz="2000">
                <a:solidFill>
                  <a:srgbClr val="B2B2B2"/>
                </a:solidFill>
              </a:rPr>
              <a:t>Performance Evaluation</a:t>
            </a:r>
          </a:p>
          <a:p>
            <a:pPr>
              <a:lnSpc>
                <a:spcPct val="240000"/>
              </a:lnSpc>
              <a:buFont typeface="Arial" charset="0"/>
              <a:buChar char="۩"/>
            </a:pPr>
            <a:r>
              <a:rPr lang="en-US" sz="2000" b="1"/>
              <a:t>Conclusions and Future Work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0"/>
              <a:t>Concluding Remarks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000"/>
              <a:t>Ethernet has been broken down into three technology levels</a:t>
            </a:r>
          </a:p>
          <a:p>
            <a:pPr lvl="1">
              <a:lnSpc>
                <a:spcPct val="150000"/>
              </a:lnSpc>
            </a:pPr>
            <a:r>
              <a:rPr lang="en-US" sz="1600"/>
              <a:t>Regular Ethernet, TCP Offload Engines and iWARP-compliant adapters</a:t>
            </a:r>
          </a:p>
          <a:p>
            <a:pPr lvl="1">
              <a:lnSpc>
                <a:spcPct val="150000"/>
              </a:lnSpc>
            </a:pPr>
            <a:r>
              <a:rPr lang="en-US" sz="1600"/>
              <a:t>Compatibility between these technologies is important</a:t>
            </a:r>
          </a:p>
          <a:p>
            <a:pPr>
              <a:lnSpc>
                <a:spcPct val="150000"/>
              </a:lnSpc>
            </a:pPr>
            <a:r>
              <a:rPr lang="en-US" sz="2000"/>
              <a:t>Regular Ethernet and TOE are completely compatible</a:t>
            </a:r>
          </a:p>
          <a:p>
            <a:pPr lvl="1">
              <a:lnSpc>
                <a:spcPct val="150000"/>
              </a:lnSpc>
            </a:pPr>
            <a:r>
              <a:rPr lang="en-US" sz="1600"/>
              <a:t>Both the wire protocol and the ULP interface are the same</a:t>
            </a:r>
          </a:p>
          <a:p>
            <a:pPr lvl="1">
              <a:lnSpc>
                <a:spcPct val="150000"/>
              </a:lnSpc>
            </a:pPr>
            <a:r>
              <a:rPr lang="en-US" sz="1600"/>
              <a:t>iWARP does not share such compatibility</a:t>
            </a:r>
          </a:p>
          <a:p>
            <a:pPr>
              <a:lnSpc>
                <a:spcPct val="150000"/>
              </a:lnSpc>
            </a:pPr>
            <a:r>
              <a:rPr lang="en-US" sz="2000"/>
              <a:t>Two primary requirements for a wide-spread acceptance of iWARP</a:t>
            </a:r>
          </a:p>
          <a:p>
            <a:pPr lvl="1">
              <a:lnSpc>
                <a:spcPct val="150000"/>
              </a:lnSpc>
            </a:pPr>
            <a:r>
              <a:rPr lang="en-US" sz="1600"/>
              <a:t>Software Compatibility for Regular Ethernet with iWARP capable adapters</a:t>
            </a:r>
          </a:p>
          <a:p>
            <a:pPr lvl="1">
              <a:lnSpc>
                <a:spcPct val="150000"/>
              </a:lnSpc>
            </a:pPr>
            <a:r>
              <a:rPr lang="en-US" sz="1600"/>
              <a:t>A common interface which is similar to sockets and has the features of iWARP</a:t>
            </a:r>
          </a:p>
          <a:p>
            <a:pPr>
              <a:lnSpc>
                <a:spcPct val="150000"/>
              </a:lnSpc>
            </a:pPr>
            <a:r>
              <a:rPr lang="en-US" sz="2000"/>
              <a:t>We provided a software stack which meets these requirements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0"/>
              <a:t>Continuing and Future Work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7638"/>
            <a:ext cx="8229600" cy="4525962"/>
          </a:xfrm>
        </p:spPr>
        <p:txBody>
          <a:bodyPr/>
          <a:lstStyle/>
          <a:p>
            <a:pPr>
              <a:lnSpc>
                <a:spcPct val="160000"/>
              </a:lnSpc>
            </a:pPr>
            <a:r>
              <a:rPr lang="en-US" sz="2000"/>
              <a:t>The current Software iWARP is only built for Regular Ethernet</a:t>
            </a:r>
          </a:p>
          <a:p>
            <a:pPr lvl="1">
              <a:lnSpc>
                <a:spcPct val="160000"/>
              </a:lnSpc>
            </a:pPr>
            <a:r>
              <a:rPr lang="en-US" sz="1600"/>
              <a:t>TCP Offload Engines provide more features than Regular Ethernet</a:t>
            </a:r>
          </a:p>
          <a:p>
            <a:pPr lvl="1">
              <a:lnSpc>
                <a:spcPct val="160000"/>
              </a:lnSpc>
            </a:pPr>
            <a:r>
              <a:rPr lang="en-US" sz="1600"/>
              <a:t>Needs to be extended to all kinds of Ethernet networks</a:t>
            </a:r>
          </a:p>
          <a:p>
            <a:pPr lvl="2">
              <a:lnSpc>
                <a:spcPct val="160000"/>
              </a:lnSpc>
            </a:pPr>
            <a:r>
              <a:rPr lang="en-US" sz="1400"/>
              <a:t>E.g., TCP Offload Engines, iWARP-compliant adapters, Myrinet 10G adapters</a:t>
            </a:r>
          </a:p>
          <a:p>
            <a:pPr>
              <a:lnSpc>
                <a:spcPct val="160000"/>
              </a:lnSpc>
            </a:pPr>
            <a:r>
              <a:rPr lang="en-US" sz="2000"/>
              <a:t>Interoperability with Ammasso RNICs</a:t>
            </a:r>
          </a:p>
          <a:p>
            <a:pPr lvl="1">
              <a:lnSpc>
                <a:spcPct val="160000"/>
              </a:lnSpc>
            </a:pPr>
            <a:r>
              <a:rPr lang="en-US" sz="1600"/>
              <a:t>Modularized approach to enable/disable components in the iWARP stack</a:t>
            </a:r>
          </a:p>
          <a:p>
            <a:pPr>
              <a:lnSpc>
                <a:spcPct val="160000"/>
              </a:lnSpc>
            </a:pPr>
            <a:r>
              <a:rPr lang="en-US" sz="2000"/>
              <a:t>Simulated Framework for studying NIC architectures</a:t>
            </a:r>
          </a:p>
          <a:p>
            <a:pPr lvl="1">
              <a:lnSpc>
                <a:spcPct val="160000"/>
              </a:lnSpc>
            </a:pPr>
            <a:r>
              <a:rPr lang="en-US" sz="1600"/>
              <a:t>NUMA Architectures on the NIC for iWARP Offload</a:t>
            </a:r>
          </a:p>
          <a:p>
            <a:pPr>
              <a:lnSpc>
                <a:spcPct val="160000"/>
              </a:lnSpc>
            </a:pPr>
            <a:r>
              <a:rPr lang="en-US" sz="2000"/>
              <a:t>Flow Control/Buffer Management Features for Extended Sockets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0"/>
              <a:t>Acknowledgments</a:t>
            </a:r>
          </a:p>
        </p:txBody>
      </p:sp>
      <p:pic>
        <p:nvPicPr>
          <p:cNvPr id="67587" name="Picture 3" descr="seafire_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3800" y="3429000"/>
            <a:ext cx="4318000" cy="81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588" name="Picture 4" descr="doesea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875" y="1524000"/>
            <a:ext cx="5810250" cy="156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590" name="Picture 6" descr="ammass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2375" y="4953000"/>
            <a:ext cx="1647825" cy="66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31838"/>
            <a:ext cx="8229600" cy="868362"/>
          </a:xfrm>
        </p:spPr>
        <p:txBody>
          <a:bodyPr/>
          <a:lstStyle/>
          <a:p>
            <a:pPr algn="ctr"/>
            <a:r>
              <a:rPr lang="en-US" sz="3600" b="0"/>
              <a:t>Web Pointers</a:t>
            </a:r>
          </a:p>
        </p:txBody>
      </p:sp>
      <p:grpSp>
        <p:nvGrpSpPr>
          <p:cNvPr id="15363" name="Group 3"/>
          <p:cNvGrpSpPr>
            <a:grpSpLocks/>
          </p:cNvGrpSpPr>
          <p:nvPr/>
        </p:nvGrpSpPr>
        <p:grpSpPr bwMode="auto">
          <a:xfrm>
            <a:off x="2514600" y="2133600"/>
            <a:ext cx="990600" cy="914400"/>
            <a:chOff x="1584" y="1008"/>
            <a:chExt cx="624" cy="576"/>
          </a:xfrm>
        </p:grpSpPr>
        <p:sp>
          <p:nvSpPr>
            <p:cNvPr id="15364" name="Oval 4"/>
            <p:cNvSpPr>
              <a:spLocks noChangeArrowheads="1"/>
            </p:cNvSpPr>
            <p:nvPr/>
          </p:nvSpPr>
          <p:spPr bwMode="auto">
            <a:xfrm>
              <a:off x="1657" y="1051"/>
              <a:ext cx="479" cy="424"/>
            </a:xfrm>
            <a:prstGeom prst="ellipse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rgbClr val="440000"/>
                </a:gs>
              </a:gsLst>
              <a:path path="rect">
                <a:fillToRect r="100000" b="100000"/>
              </a:path>
            </a:gradFill>
            <a:ln w="9525" algn="ctr">
              <a:solidFill>
                <a:srgbClr val="FF3399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5365" name="Group 5"/>
            <p:cNvGrpSpPr>
              <a:grpSpLocks/>
            </p:cNvGrpSpPr>
            <p:nvPr/>
          </p:nvGrpSpPr>
          <p:grpSpPr bwMode="auto">
            <a:xfrm>
              <a:off x="1731" y="1122"/>
              <a:ext cx="111" cy="71"/>
              <a:chOff x="1440" y="1200"/>
              <a:chExt cx="864" cy="720"/>
            </a:xfrm>
          </p:grpSpPr>
          <p:sp>
            <p:nvSpPr>
              <p:cNvPr id="15366" name="Rectangle 6"/>
              <p:cNvSpPr>
                <a:spLocks noChangeArrowheads="1"/>
              </p:cNvSpPr>
              <p:nvPr/>
            </p:nvSpPr>
            <p:spPr bwMode="auto">
              <a:xfrm>
                <a:off x="1632" y="1296"/>
                <a:ext cx="192" cy="192"/>
              </a:xfrm>
              <a:prstGeom prst="rect">
                <a:avLst/>
              </a:prstGeom>
              <a:noFill/>
              <a:ln w="9525" algn="ctr">
                <a:solidFill>
                  <a:srgbClr val="FF3399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67" name="Rectangle 7"/>
              <p:cNvSpPr>
                <a:spLocks noChangeArrowheads="1"/>
              </p:cNvSpPr>
              <p:nvPr/>
            </p:nvSpPr>
            <p:spPr bwMode="auto">
              <a:xfrm>
                <a:off x="1968" y="1296"/>
                <a:ext cx="192" cy="192"/>
              </a:xfrm>
              <a:prstGeom prst="rect">
                <a:avLst/>
              </a:prstGeom>
              <a:noFill/>
              <a:ln w="9525" algn="ctr">
                <a:solidFill>
                  <a:srgbClr val="FF3399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68" name="Rectangle 8"/>
              <p:cNvSpPr>
                <a:spLocks noChangeArrowheads="1"/>
              </p:cNvSpPr>
              <p:nvPr/>
            </p:nvSpPr>
            <p:spPr bwMode="auto">
              <a:xfrm>
                <a:off x="1632" y="1632"/>
                <a:ext cx="192" cy="192"/>
              </a:xfrm>
              <a:prstGeom prst="rect">
                <a:avLst/>
              </a:prstGeom>
              <a:noFill/>
              <a:ln w="9525" algn="ctr">
                <a:solidFill>
                  <a:srgbClr val="FF3399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69" name="Rectangle 9"/>
              <p:cNvSpPr>
                <a:spLocks noChangeArrowheads="1"/>
              </p:cNvSpPr>
              <p:nvPr/>
            </p:nvSpPr>
            <p:spPr bwMode="auto">
              <a:xfrm>
                <a:off x="1968" y="1632"/>
                <a:ext cx="192" cy="192"/>
              </a:xfrm>
              <a:prstGeom prst="rect">
                <a:avLst/>
              </a:prstGeom>
              <a:noFill/>
              <a:ln w="9525" algn="ctr">
                <a:solidFill>
                  <a:srgbClr val="FF3399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70" name="Oval 10"/>
              <p:cNvSpPr>
                <a:spLocks noChangeArrowheads="1"/>
              </p:cNvSpPr>
              <p:nvPr/>
            </p:nvSpPr>
            <p:spPr bwMode="auto">
              <a:xfrm>
                <a:off x="1440" y="1200"/>
                <a:ext cx="864" cy="720"/>
              </a:xfrm>
              <a:prstGeom prst="ellipse">
                <a:avLst/>
              </a:prstGeom>
              <a:noFill/>
              <a:ln w="9525" algn="ctr">
                <a:solidFill>
                  <a:srgbClr val="FF33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71" name="Line 11"/>
              <p:cNvSpPr>
                <a:spLocks noChangeShapeType="1"/>
              </p:cNvSpPr>
              <p:nvPr/>
            </p:nvSpPr>
            <p:spPr bwMode="auto">
              <a:xfrm>
                <a:off x="1728" y="1488"/>
                <a:ext cx="336" cy="144"/>
              </a:xfrm>
              <a:prstGeom prst="line">
                <a:avLst/>
              </a:prstGeom>
              <a:noFill/>
              <a:ln w="9525">
                <a:solidFill>
                  <a:srgbClr val="FF33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2" name="Line 12"/>
              <p:cNvSpPr>
                <a:spLocks noChangeShapeType="1"/>
              </p:cNvSpPr>
              <p:nvPr/>
            </p:nvSpPr>
            <p:spPr bwMode="auto">
              <a:xfrm flipV="1">
                <a:off x="1728" y="1488"/>
                <a:ext cx="336" cy="144"/>
              </a:xfrm>
              <a:prstGeom prst="line">
                <a:avLst/>
              </a:prstGeom>
              <a:noFill/>
              <a:ln w="9525">
                <a:solidFill>
                  <a:srgbClr val="FF33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3" name="Line 13"/>
              <p:cNvSpPr>
                <a:spLocks noChangeShapeType="1"/>
              </p:cNvSpPr>
              <p:nvPr/>
            </p:nvSpPr>
            <p:spPr bwMode="auto">
              <a:xfrm flipV="1">
                <a:off x="1728" y="1488"/>
                <a:ext cx="0" cy="144"/>
              </a:xfrm>
              <a:prstGeom prst="line">
                <a:avLst/>
              </a:prstGeom>
              <a:noFill/>
              <a:ln w="9525">
                <a:solidFill>
                  <a:srgbClr val="FF33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4" name="Line 14"/>
              <p:cNvSpPr>
                <a:spLocks noChangeShapeType="1"/>
              </p:cNvSpPr>
              <p:nvPr/>
            </p:nvSpPr>
            <p:spPr bwMode="auto">
              <a:xfrm>
                <a:off x="2064" y="1488"/>
                <a:ext cx="0" cy="144"/>
              </a:xfrm>
              <a:prstGeom prst="line">
                <a:avLst/>
              </a:prstGeom>
              <a:noFill/>
              <a:ln w="9525">
                <a:solidFill>
                  <a:srgbClr val="FF33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5" name="Line 15"/>
              <p:cNvSpPr>
                <a:spLocks noChangeShapeType="1"/>
              </p:cNvSpPr>
              <p:nvPr/>
            </p:nvSpPr>
            <p:spPr bwMode="auto">
              <a:xfrm>
                <a:off x="1824" y="1392"/>
                <a:ext cx="144" cy="0"/>
              </a:xfrm>
              <a:prstGeom prst="line">
                <a:avLst/>
              </a:prstGeom>
              <a:noFill/>
              <a:ln w="9525">
                <a:solidFill>
                  <a:srgbClr val="FF33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6" name="Line 16"/>
              <p:cNvSpPr>
                <a:spLocks noChangeShapeType="1"/>
              </p:cNvSpPr>
              <p:nvPr/>
            </p:nvSpPr>
            <p:spPr bwMode="auto">
              <a:xfrm>
                <a:off x="1824" y="1728"/>
                <a:ext cx="144" cy="0"/>
              </a:xfrm>
              <a:prstGeom prst="line">
                <a:avLst/>
              </a:prstGeom>
              <a:noFill/>
              <a:ln w="9525">
                <a:solidFill>
                  <a:srgbClr val="FF33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5377" name="Group 17"/>
            <p:cNvGrpSpPr>
              <a:grpSpLocks/>
            </p:cNvGrpSpPr>
            <p:nvPr/>
          </p:nvGrpSpPr>
          <p:grpSpPr bwMode="auto">
            <a:xfrm>
              <a:off x="1977" y="1322"/>
              <a:ext cx="110" cy="71"/>
              <a:chOff x="1440" y="1200"/>
              <a:chExt cx="864" cy="720"/>
            </a:xfrm>
          </p:grpSpPr>
          <p:sp>
            <p:nvSpPr>
              <p:cNvPr id="15378" name="Rectangle 18"/>
              <p:cNvSpPr>
                <a:spLocks noChangeArrowheads="1"/>
              </p:cNvSpPr>
              <p:nvPr/>
            </p:nvSpPr>
            <p:spPr bwMode="auto">
              <a:xfrm>
                <a:off x="1632" y="1296"/>
                <a:ext cx="192" cy="192"/>
              </a:xfrm>
              <a:prstGeom prst="rect">
                <a:avLst/>
              </a:prstGeom>
              <a:noFill/>
              <a:ln w="9525" algn="ctr">
                <a:solidFill>
                  <a:srgbClr val="FF3399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79" name="Rectangle 19"/>
              <p:cNvSpPr>
                <a:spLocks noChangeArrowheads="1"/>
              </p:cNvSpPr>
              <p:nvPr/>
            </p:nvSpPr>
            <p:spPr bwMode="auto">
              <a:xfrm>
                <a:off x="1968" y="1296"/>
                <a:ext cx="192" cy="192"/>
              </a:xfrm>
              <a:prstGeom prst="rect">
                <a:avLst/>
              </a:prstGeom>
              <a:noFill/>
              <a:ln w="9525" algn="ctr">
                <a:solidFill>
                  <a:srgbClr val="FF3399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80" name="Rectangle 20"/>
              <p:cNvSpPr>
                <a:spLocks noChangeArrowheads="1"/>
              </p:cNvSpPr>
              <p:nvPr/>
            </p:nvSpPr>
            <p:spPr bwMode="auto">
              <a:xfrm>
                <a:off x="1632" y="1632"/>
                <a:ext cx="192" cy="192"/>
              </a:xfrm>
              <a:prstGeom prst="rect">
                <a:avLst/>
              </a:prstGeom>
              <a:noFill/>
              <a:ln w="9525" algn="ctr">
                <a:solidFill>
                  <a:srgbClr val="FF3399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81" name="Rectangle 21"/>
              <p:cNvSpPr>
                <a:spLocks noChangeArrowheads="1"/>
              </p:cNvSpPr>
              <p:nvPr/>
            </p:nvSpPr>
            <p:spPr bwMode="auto">
              <a:xfrm>
                <a:off x="1968" y="1632"/>
                <a:ext cx="192" cy="192"/>
              </a:xfrm>
              <a:prstGeom prst="rect">
                <a:avLst/>
              </a:prstGeom>
              <a:noFill/>
              <a:ln w="9525" algn="ctr">
                <a:solidFill>
                  <a:srgbClr val="FF3399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82" name="Oval 22"/>
              <p:cNvSpPr>
                <a:spLocks noChangeArrowheads="1"/>
              </p:cNvSpPr>
              <p:nvPr/>
            </p:nvSpPr>
            <p:spPr bwMode="auto">
              <a:xfrm>
                <a:off x="1440" y="1200"/>
                <a:ext cx="864" cy="720"/>
              </a:xfrm>
              <a:prstGeom prst="ellipse">
                <a:avLst/>
              </a:prstGeom>
              <a:noFill/>
              <a:ln w="9525" algn="ctr">
                <a:solidFill>
                  <a:srgbClr val="FF33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83" name="Line 23"/>
              <p:cNvSpPr>
                <a:spLocks noChangeShapeType="1"/>
              </p:cNvSpPr>
              <p:nvPr/>
            </p:nvSpPr>
            <p:spPr bwMode="auto">
              <a:xfrm>
                <a:off x="1728" y="1488"/>
                <a:ext cx="336" cy="144"/>
              </a:xfrm>
              <a:prstGeom prst="line">
                <a:avLst/>
              </a:prstGeom>
              <a:noFill/>
              <a:ln w="9525">
                <a:solidFill>
                  <a:srgbClr val="FF33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84" name="Line 24"/>
              <p:cNvSpPr>
                <a:spLocks noChangeShapeType="1"/>
              </p:cNvSpPr>
              <p:nvPr/>
            </p:nvSpPr>
            <p:spPr bwMode="auto">
              <a:xfrm flipV="1">
                <a:off x="1728" y="1488"/>
                <a:ext cx="336" cy="144"/>
              </a:xfrm>
              <a:prstGeom prst="line">
                <a:avLst/>
              </a:prstGeom>
              <a:noFill/>
              <a:ln w="9525">
                <a:solidFill>
                  <a:srgbClr val="FF33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85" name="Line 25"/>
              <p:cNvSpPr>
                <a:spLocks noChangeShapeType="1"/>
              </p:cNvSpPr>
              <p:nvPr/>
            </p:nvSpPr>
            <p:spPr bwMode="auto">
              <a:xfrm flipV="1">
                <a:off x="1728" y="1488"/>
                <a:ext cx="0" cy="144"/>
              </a:xfrm>
              <a:prstGeom prst="line">
                <a:avLst/>
              </a:prstGeom>
              <a:noFill/>
              <a:ln w="9525">
                <a:solidFill>
                  <a:srgbClr val="FF33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86" name="Line 26"/>
              <p:cNvSpPr>
                <a:spLocks noChangeShapeType="1"/>
              </p:cNvSpPr>
              <p:nvPr/>
            </p:nvSpPr>
            <p:spPr bwMode="auto">
              <a:xfrm>
                <a:off x="2064" y="1488"/>
                <a:ext cx="0" cy="144"/>
              </a:xfrm>
              <a:prstGeom prst="line">
                <a:avLst/>
              </a:prstGeom>
              <a:noFill/>
              <a:ln w="9525">
                <a:solidFill>
                  <a:srgbClr val="FF33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87" name="Line 27"/>
              <p:cNvSpPr>
                <a:spLocks noChangeShapeType="1"/>
              </p:cNvSpPr>
              <p:nvPr/>
            </p:nvSpPr>
            <p:spPr bwMode="auto">
              <a:xfrm>
                <a:off x="1824" y="1392"/>
                <a:ext cx="144" cy="0"/>
              </a:xfrm>
              <a:prstGeom prst="line">
                <a:avLst/>
              </a:prstGeom>
              <a:noFill/>
              <a:ln w="9525">
                <a:solidFill>
                  <a:srgbClr val="FF33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88" name="Line 28"/>
              <p:cNvSpPr>
                <a:spLocks noChangeShapeType="1"/>
              </p:cNvSpPr>
              <p:nvPr/>
            </p:nvSpPr>
            <p:spPr bwMode="auto">
              <a:xfrm>
                <a:off x="1824" y="1728"/>
                <a:ext cx="144" cy="0"/>
              </a:xfrm>
              <a:prstGeom prst="line">
                <a:avLst/>
              </a:prstGeom>
              <a:noFill/>
              <a:ln w="9525">
                <a:solidFill>
                  <a:srgbClr val="FF33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5389" name="Group 29"/>
            <p:cNvGrpSpPr>
              <a:grpSpLocks/>
            </p:cNvGrpSpPr>
            <p:nvPr/>
          </p:nvGrpSpPr>
          <p:grpSpPr bwMode="auto">
            <a:xfrm>
              <a:off x="1854" y="1393"/>
              <a:ext cx="110" cy="71"/>
              <a:chOff x="1440" y="1200"/>
              <a:chExt cx="864" cy="720"/>
            </a:xfrm>
          </p:grpSpPr>
          <p:sp>
            <p:nvSpPr>
              <p:cNvPr id="15390" name="Rectangle 30"/>
              <p:cNvSpPr>
                <a:spLocks noChangeArrowheads="1"/>
              </p:cNvSpPr>
              <p:nvPr/>
            </p:nvSpPr>
            <p:spPr bwMode="auto">
              <a:xfrm>
                <a:off x="1632" y="1296"/>
                <a:ext cx="192" cy="192"/>
              </a:xfrm>
              <a:prstGeom prst="rect">
                <a:avLst/>
              </a:prstGeom>
              <a:noFill/>
              <a:ln w="9525" algn="ctr">
                <a:solidFill>
                  <a:srgbClr val="FF3399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91" name="Rectangle 31"/>
              <p:cNvSpPr>
                <a:spLocks noChangeArrowheads="1"/>
              </p:cNvSpPr>
              <p:nvPr/>
            </p:nvSpPr>
            <p:spPr bwMode="auto">
              <a:xfrm>
                <a:off x="1968" y="1296"/>
                <a:ext cx="192" cy="192"/>
              </a:xfrm>
              <a:prstGeom prst="rect">
                <a:avLst/>
              </a:prstGeom>
              <a:noFill/>
              <a:ln w="9525" algn="ctr">
                <a:solidFill>
                  <a:srgbClr val="FF3399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92" name="Rectangle 32"/>
              <p:cNvSpPr>
                <a:spLocks noChangeArrowheads="1"/>
              </p:cNvSpPr>
              <p:nvPr/>
            </p:nvSpPr>
            <p:spPr bwMode="auto">
              <a:xfrm>
                <a:off x="1632" y="1632"/>
                <a:ext cx="192" cy="192"/>
              </a:xfrm>
              <a:prstGeom prst="rect">
                <a:avLst/>
              </a:prstGeom>
              <a:noFill/>
              <a:ln w="9525" algn="ctr">
                <a:solidFill>
                  <a:srgbClr val="FF3399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93" name="Rectangle 33"/>
              <p:cNvSpPr>
                <a:spLocks noChangeArrowheads="1"/>
              </p:cNvSpPr>
              <p:nvPr/>
            </p:nvSpPr>
            <p:spPr bwMode="auto">
              <a:xfrm>
                <a:off x="1968" y="1632"/>
                <a:ext cx="192" cy="192"/>
              </a:xfrm>
              <a:prstGeom prst="rect">
                <a:avLst/>
              </a:prstGeom>
              <a:noFill/>
              <a:ln w="9525" algn="ctr">
                <a:solidFill>
                  <a:srgbClr val="FF3399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94" name="Oval 34"/>
              <p:cNvSpPr>
                <a:spLocks noChangeArrowheads="1"/>
              </p:cNvSpPr>
              <p:nvPr/>
            </p:nvSpPr>
            <p:spPr bwMode="auto">
              <a:xfrm>
                <a:off x="1440" y="1200"/>
                <a:ext cx="864" cy="720"/>
              </a:xfrm>
              <a:prstGeom prst="ellipse">
                <a:avLst/>
              </a:prstGeom>
              <a:noFill/>
              <a:ln w="9525" algn="ctr">
                <a:solidFill>
                  <a:srgbClr val="FF33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95" name="Line 35"/>
              <p:cNvSpPr>
                <a:spLocks noChangeShapeType="1"/>
              </p:cNvSpPr>
              <p:nvPr/>
            </p:nvSpPr>
            <p:spPr bwMode="auto">
              <a:xfrm>
                <a:off x="1728" y="1488"/>
                <a:ext cx="336" cy="144"/>
              </a:xfrm>
              <a:prstGeom prst="line">
                <a:avLst/>
              </a:prstGeom>
              <a:noFill/>
              <a:ln w="9525">
                <a:solidFill>
                  <a:srgbClr val="FF33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96" name="Line 36"/>
              <p:cNvSpPr>
                <a:spLocks noChangeShapeType="1"/>
              </p:cNvSpPr>
              <p:nvPr/>
            </p:nvSpPr>
            <p:spPr bwMode="auto">
              <a:xfrm flipV="1">
                <a:off x="1728" y="1488"/>
                <a:ext cx="336" cy="144"/>
              </a:xfrm>
              <a:prstGeom prst="line">
                <a:avLst/>
              </a:prstGeom>
              <a:noFill/>
              <a:ln w="9525">
                <a:solidFill>
                  <a:srgbClr val="FF33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97" name="Line 37"/>
              <p:cNvSpPr>
                <a:spLocks noChangeShapeType="1"/>
              </p:cNvSpPr>
              <p:nvPr/>
            </p:nvSpPr>
            <p:spPr bwMode="auto">
              <a:xfrm flipV="1">
                <a:off x="1728" y="1488"/>
                <a:ext cx="0" cy="144"/>
              </a:xfrm>
              <a:prstGeom prst="line">
                <a:avLst/>
              </a:prstGeom>
              <a:noFill/>
              <a:ln w="9525">
                <a:solidFill>
                  <a:srgbClr val="FF33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98" name="Line 38"/>
              <p:cNvSpPr>
                <a:spLocks noChangeShapeType="1"/>
              </p:cNvSpPr>
              <p:nvPr/>
            </p:nvSpPr>
            <p:spPr bwMode="auto">
              <a:xfrm>
                <a:off x="2064" y="1488"/>
                <a:ext cx="0" cy="144"/>
              </a:xfrm>
              <a:prstGeom prst="line">
                <a:avLst/>
              </a:prstGeom>
              <a:noFill/>
              <a:ln w="9525">
                <a:solidFill>
                  <a:srgbClr val="FF33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99" name="Line 39"/>
              <p:cNvSpPr>
                <a:spLocks noChangeShapeType="1"/>
              </p:cNvSpPr>
              <p:nvPr/>
            </p:nvSpPr>
            <p:spPr bwMode="auto">
              <a:xfrm>
                <a:off x="1824" y="1392"/>
                <a:ext cx="144" cy="0"/>
              </a:xfrm>
              <a:prstGeom prst="line">
                <a:avLst/>
              </a:prstGeom>
              <a:noFill/>
              <a:ln w="9525">
                <a:solidFill>
                  <a:srgbClr val="FF33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00" name="Line 40"/>
              <p:cNvSpPr>
                <a:spLocks noChangeShapeType="1"/>
              </p:cNvSpPr>
              <p:nvPr/>
            </p:nvSpPr>
            <p:spPr bwMode="auto">
              <a:xfrm>
                <a:off x="1824" y="1728"/>
                <a:ext cx="144" cy="0"/>
              </a:xfrm>
              <a:prstGeom prst="line">
                <a:avLst/>
              </a:prstGeom>
              <a:noFill/>
              <a:ln w="9525">
                <a:solidFill>
                  <a:srgbClr val="FF33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5401" name="Group 41"/>
            <p:cNvGrpSpPr>
              <a:grpSpLocks/>
            </p:cNvGrpSpPr>
            <p:nvPr/>
          </p:nvGrpSpPr>
          <p:grpSpPr bwMode="auto">
            <a:xfrm>
              <a:off x="1964" y="1134"/>
              <a:ext cx="111" cy="71"/>
              <a:chOff x="1440" y="1200"/>
              <a:chExt cx="864" cy="720"/>
            </a:xfrm>
          </p:grpSpPr>
          <p:sp>
            <p:nvSpPr>
              <p:cNvPr id="15402" name="Rectangle 42"/>
              <p:cNvSpPr>
                <a:spLocks noChangeArrowheads="1"/>
              </p:cNvSpPr>
              <p:nvPr/>
            </p:nvSpPr>
            <p:spPr bwMode="auto">
              <a:xfrm>
                <a:off x="1632" y="1296"/>
                <a:ext cx="192" cy="192"/>
              </a:xfrm>
              <a:prstGeom prst="rect">
                <a:avLst/>
              </a:prstGeom>
              <a:noFill/>
              <a:ln w="9525" algn="ctr">
                <a:solidFill>
                  <a:srgbClr val="FF3399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03" name="Rectangle 43"/>
              <p:cNvSpPr>
                <a:spLocks noChangeArrowheads="1"/>
              </p:cNvSpPr>
              <p:nvPr/>
            </p:nvSpPr>
            <p:spPr bwMode="auto">
              <a:xfrm>
                <a:off x="1968" y="1296"/>
                <a:ext cx="192" cy="192"/>
              </a:xfrm>
              <a:prstGeom prst="rect">
                <a:avLst/>
              </a:prstGeom>
              <a:noFill/>
              <a:ln w="9525" algn="ctr">
                <a:solidFill>
                  <a:srgbClr val="FF3399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04" name="Rectangle 44"/>
              <p:cNvSpPr>
                <a:spLocks noChangeArrowheads="1"/>
              </p:cNvSpPr>
              <p:nvPr/>
            </p:nvSpPr>
            <p:spPr bwMode="auto">
              <a:xfrm>
                <a:off x="1632" y="1632"/>
                <a:ext cx="192" cy="192"/>
              </a:xfrm>
              <a:prstGeom prst="rect">
                <a:avLst/>
              </a:prstGeom>
              <a:noFill/>
              <a:ln w="9525" algn="ctr">
                <a:solidFill>
                  <a:srgbClr val="FF3399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05" name="Rectangle 45"/>
              <p:cNvSpPr>
                <a:spLocks noChangeArrowheads="1"/>
              </p:cNvSpPr>
              <p:nvPr/>
            </p:nvSpPr>
            <p:spPr bwMode="auto">
              <a:xfrm>
                <a:off x="1968" y="1632"/>
                <a:ext cx="192" cy="192"/>
              </a:xfrm>
              <a:prstGeom prst="rect">
                <a:avLst/>
              </a:prstGeom>
              <a:noFill/>
              <a:ln w="9525" algn="ctr">
                <a:solidFill>
                  <a:srgbClr val="FF3399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06" name="Oval 46"/>
              <p:cNvSpPr>
                <a:spLocks noChangeArrowheads="1"/>
              </p:cNvSpPr>
              <p:nvPr/>
            </p:nvSpPr>
            <p:spPr bwMode="auto">
              <a:xfrm>
                <a:off x="1440" y="1200"/>
                <a:ext cx="864" cy="720"/>
              </a:xfrm>
              <a:prstGeom prst="ellipse">
                <a:avLst/>
              </a:prstGeom>
              <a:noFill/>
              <a:ln w="9525" algn="ctr">
                <a:solidFill>
                  <a:srgbClr val="FF33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07" name="Line 47"/>
              <p:cNvSpPr>
                <a:spLocks noChangeShapeType="1"/>
              </p:cNvSpPr>
              <p:nvPr/>
            </p:nvSpPr>
            <p:spPr bwMode="auto">
              <a:xfrm>
                <a:off x="1728" y="1488"/>
                <a:ext cx="336" cy="144"/>
              </a:xfrm>
              <a:prstGeom prst="line">
                <a:avLst/>
              </a:prstGeom>
              <a:noFill/>
              <a:ln w="9525">
                <a:solidFill>
                  <a:srgbClr val="FF33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08" name="Line 48"/>
              <p:cNvSpPr>
                <a:spLocks noChangeShapeType="1"/>
              </p:cNvSpPr>
              <p:nvPr/>
            </p:nvSpPr>
            <p:spPr bwMode="auto">
              <a:xfrm flipV="1">
                <a:off x="1728" y="1488"/>
                <a:ext cx="336" cy="144"/>
              </a:xfrm>
              <a:prstGeom prst="line">
                <a:avLst/>
              </a:prstGeom>
              <a:noFill/>
              <a:ln w="9525">
                <a:solidFill>
                  <a:srgbClr val="FF33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09" name="Line 49"/>
              <p:cNvSpPr>
                <a:spLocks noChangeShapeType="1"/>
              </p:cNvSpPr>
              <p:nvPr/>
            </p:nvSpPr>
            <p:spPr bwMode="auto">
              <a:xfrm flipV="1">
                <a:off x="1728" y="1488"/>
                <a:ext cx="0" cy="144"/>
              </a:xfrm>
              <a:prstGeom prst="line">
                <a:avLst/>
              </a:prstGeom>
              <a:noFill/>
              <a:ln w="9525">
                <a:solidFill>
                  <a:srgbClr val="FF33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10" name="Line 50"/>
              <p:cNvSpPr>
                <a:spLocks noChangeShapeType="1"/>
              </p:cNvSpPr>
              <p:nvPr/>
            </p:nvSpPr>
            <p:spPr bwMode="auto">
              <a:xfrm>
                <a:off x="2064" y="1488"/>
                <a:ext cx="0" cy="144"/>
              </a:xfrm>
              <a:prstGeom prst="line">
                <a:avLst/>
              </a:prstGeom>
              <a:noFill/>
              <a:ln w="9525">
                <a:solidFill>
                  <a:srgbClr val="FF33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11" name="Line 51"/>
              <p:cNvSpPr>
                <a:spLocks noChangeShapeType="1"/>
              </p:cNvSpPr>
              <p:nvPr/>
            </p:nvSpPr>
            <p:spPr bwMode="auto">
              <a:xfrm>
                <a:off x="1824" y="1392"/>
                <a:ext cx="144" cy="0"/>
              </a:xfrm>
              <a:prstGeom prst="line">
                <a:avLst/>
              </a:prstGeom>
              <a:noFill/>
              <a:ln w="9525">
                <a:solidFill>
                  <a:srgbClr val="FF33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12" name="Line 52"/>
              <p:cNvSpPr>
                <a:spLocks noChangeShapeType="1"/>
              </p:cNvSpPr>
              <p:nvPr/>
            </p:nvSpPr>
            <p:spPr bwMode="auto">
              <a:xfrm>
                <a:off x="1824" y="1728"/>
                <a:ext cx="144" cy="0"/>
              </a:xfrm>
              <a:prstGeom prst="line">
                <a:avLst/>
              </a:prstGeom>
              <a:noFill/>
              <a:ln w="9525">
                <a:solidFill>
                  <a:srgbClr val="FF33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5413" name="Group 53"/>
            <p:cNvGrpSpPr>
              <a:grpSpLocks/>
            </p:cNvGrpSpPr>
            <p:nvPr/>
          </p:nvGrpSpPr>
          <p:grpSpPr bwMode="auto">
            <a:xfrm>
              <a:off x="1719" y="1334"/>
              <a:ext cx="110" cy="71"/>
              <a:chOff x="1440" y="1200"/>
              <a:chExt cx="864" cy="720"/>
            </a:xfrm>
          </p:grpSpPr>
          <p:sp>
            <p:nvSpPr>
              <p:cNvPr id="15414" name="Rectangle 54"/>
              <p:cNvSpPr>
                <a:spLocks noChangeArrowheads="1"/>
              </p:cNvSpPr>
              <p:nvPr/>
            </p:nvSpPr>
            <p:spPr bwMode="auto">
              <a:xfrm>
                <a:off x="1632" y="1296"/>
                <a:ext cx="192" cy="192"/>
              </a:xfrm>
              <a:prstGeom prst="rect">
                <a:avLst/>
              </a:prstGeom>
              <a:noFill/>
              <a:ln w="9525" algn="ctr">
                <a:solidFill>
                  <a:srgbClr val="FF3399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15" name="Rectangle 55"/>
              <p:cNvSpPr>
                <a:spLocks noChangeArrowheads="1"/>
              </p:cNvSpPr>
              <p:nvPr/>
            </p:nvSpPr>
            <p:spPr bwMode="auto">
              <a:xfrm>
                <a:off x="1968" y="1296"/>
                <a:ext cx="192" cy="192"/>
              </a:xfrm>
              <a:prstGeom prst="rect">
                <a:avLst/>
              </a:prstGeom>
              <a:noFill/>
              <a:ln w="9525" algn="ctr">
                <a:solidFill>
                  <a:srgbClr val="FF3399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16" name="Rectangle 56"/>
              <p:cNvSpPr>
                <a:spLocks noChangeArrowheads="1"/>
              </p:cNvSpPr>
              <p:nvPr/>
            </p:nvSpPr>
            <p:spPr bwMode="auto">
              <a:xfrm>
                <a:off x="1632" y="1632"/>
                <a:ext cx="192" cy="192"/>
              </a:xfrm>
              <a:prstGeom prst="rect">
                <a:avLst/>
              </a:prstGeom>
              <a:noFill/>
              <a:ln w="9525" algn="ctr">
                <a:solidFill>
                  <a:srgbClr val="FF3399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17" name="Rectangle 57"/>
              <p:cNvSpPr>
                <a:spLocks noChangeArrowheads="1"/>
              </p:cNvSpPr>
              <p:nvPr/>
            </p:nvSpPr>
            <p:spPr bwMode="auto">
              <a:xfrm>
                <a:off x="1968" y="1632"/>
                <a:ext cx="192" cy="192"/>
              </a:xfrm>
              <a:prstGeom prst="rect">
                <a:avLst/>
              </a:prstGeom>
              <a:noFill/>
              <a:ln w="9525" algn="ctr">
                <a:solidFill>
                  <a:srgbClr val="FF3399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18" name="Oval 58"/>
              <p:cNvSpPr>
                <a:spLocks noChangeArrowheads="1"/>
              </p:cNvSpPr>
              <p:nvPr/>
            </p:nvSpPr>
            <p:spPr bwMode="auto">
              <a:xfrm>
                <a:off x="1440" y="1200"/>
                <a:ext cx="864" cy="720"/>
              </a:xfrm>
              <a:prstGeom prst="ellipse">
                <a:avLst/>
              </a:prstGeom>
              <a:noFill/>
              <a:ln w="9525" algn="ctr">
                <a:solidFill>
                  <a:srgbClr val="FF33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19" name="Line 59"/>
              <p:cNvSpPr>
                <a:spLocks noChangeShapeType="1"/>
              </p:cNvSpPr>
              <p:nvPr/>
            </p:nvSpPr>
            <p:spPr bwMode="auto">
              <a:xfrm>
                <a:off x="1728" y="1488"/>
                <a:ext cx="336" cy="144"/>
              </a:xfrm>
              <a:prstGeom prst="line">
                <a:avLst/>
              </a:prstGeom>
              <a:noFill/>
              <a:ln w="9525">
                <a:solidFill>
                  <a:srgbClr val="FF33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20" name="Line 60"/>
              <p:cNvSpPr>
                <a:spLocks noChangeShapeType="1"/>
              </p:cNvSpPr>
              <p:nvPr/>
            </p:nvSpPr>
            <p:spPr bwMode="auto">
              <a:xfrm flipV="1">
                <a:off x="1728" y="1488"/>
                <a:ext cx="336" cy="144"/>
              </a:xfrm>
              <a:prstGeom prst="line">
                <a:avLst/>
              </a:prstGeom>
              <a:noFill/>
              <a:ln w="9525">
                <a:solidFill>
                  <a:srgbClr val="FF33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21" name="Line 61"/>
              <p:cNvSpPr>
                <a:spLocks noChangeShapeType="1"/>
              </p:cNvSpPr>
              <p:nvPr/>
            </p:nvSpPr>
            <p:spPr bwMode="auto">
              <a:xfrm flipV="1">
                <a:off x="1728" y="1488"/>
                <a:ext cx="0" cy="144"/>
              </a:xfrm>
              <a:prstGeom prst="line">
                <a:avLst/>
              </a:prstGeom>
              <a:noFill/>
              <a:ln w="9525">
                <a:solidFill>
                  <a:srgbClr val="FF33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22" name="Line 62"/>
              <p:cNvSpPr>
                <a:spLocks noChangeShapeType="1"/>
              </p:cNvSpPr>
              <p:nvPr/>
            </p:nvSpPr>
            <p:spPr bwMode="auto">
              <a:xfrm>
                <a:off x="2064" y="1488"/>
                <a:ext cx="0" cy="144"/>
              </a:xfrm>
              <a:prstGeom prst="line">
                <a:avLst/>
              </a:prstGeom>
              <a:noFill/>
              <a:ln w="9525">
                <a:solidFill>
                  <a:srgbClr val="FF33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23" name="Line 63"/>
              <p:cNvSpPr>
                <a:spLocks noChangeShapeType="1"/>
              </p:cNvSpPr>
              <p:nvPr/>
            </p:nvSpPr>
            <p:spPr bwMode="auto">
              <a:xfrm>
                <a:off x="1824" y="1392"/>
                <a:ext cx="144" cy="0"/>
              </a:xfrm>
              <a:prstGeom prst="line">
                <a:avLst/>
              </a:prstGeom>
              <a:noFill/>
              <a:ln w="9525">
                <a:solidFill>
                  <a:srgbClr val="FF33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24" name="Line 64"/>
              <p:cNvSpPr>
                <a:spLocks noChangeShapeType="1"/>
              </p:cNvSpPr>
              <p:nvPr/>
            </p:nvSpPr>
            <p:spPr bwMode="auto">
              <a:xfrm>
                <a:off x="1824" y="1728"/>
                <a:ext cx="144" cy="0"/>
              </a:xfrm>
              <a:prstGeom prst="line">
                <a:avLst/>
              </a:prstGeom>
              <a:noFill/>
              <a:ln w="9525">
                <a:solidFill>
                  <a:srgbClr val="FF33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5425" name="Group 65"/>
            <p:cNvGrpSpPr>
              <a:grpSpLocks/>
            </p:cNvGrpSpPr>
            <p:nvPr/>
          </p:nvGrpSpPr>
          <p:grpSpPr bwMode="auto">
            <a:xfrm>
              <a:off x="1682" y="1228"/>
              <a:ext cx="110" cy="71"/>
              <a:chOff x="1440" y="1200"/>
              <a:chExt cx="864" cy="720"/>
            </a:xfrm>
          </p:grpSpPr>
          <p:sp>
            <p:nvSpPr>
              <p:cNvPr id="15426" name="Rectangle 66"/>
              <p:cNvSpPr>
                <a:spLocks noChangeArrowheads="1"/>
              </p:cNvSpPr>
              <p:nvPr/>
            </p:nvSpPr>
            <p:spPr bwMode="auto">
              <a:xfrm>
                <a:off x="1632" y="1296"/>
                <a:ext cx="192" cy="192"/>
              </a:xfrm>
              <a:prstGeom prst="rect">
                <a:avLst/>
              </a:prstGeom>
              <a:noFill/>
              <a:ln w="9525" algn="ctr">
                <a:solidFill>
                  <a:srgbClr val="FF3399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27" name="Rectangle 67"/>
              <p:cNvSpPr>
                <a:spLocks noChangeArrowheads="1"/>
              </p:cNvSpPr>
              <p:nvPr/>
            </p:nvSpPr>
            <p:spPr bwMode="auto">
              <a:xfrm>
                <a:off x="1968" y="1296"/>
                <a:ext cx="192" cy="192"/>
              </a:xfrm>
              <a:prstGeom prst="rect">
                <a:avLst/>
              </a:prstGeom>
              <a:noFill/>
              <a:ln w="9525" algn="ctr">
                <a:solidFill>
                  <a:srgbClr val="FF3399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28" name="Rectangle 68"/>
              <p:cNvSpPr>
                <a:spLocks noChangeArrowheads="1"/>
              </p:cNvSpPr>
              <p:nvPr/>
            </p:nvSpPr>
            <p:spPr bwMode="auto">
              <a:xfrm>
                <a:off x="1632" y="1632"/>
                <a:ext cx="192" cy="192"/>
              </a:xfrm>
              <a:prstGeom prst="rect">
                <a:avLst/>
              </a:prstGeom>
              <a:noFill/>
              <a:ln w="9525" algn="ctr">
                <a:solidFill>
                  <a:srgbClr val="FF3399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29" name="Rectangle 69"/>
              <p:cNvSpPr>
                <a:spLocks noChangeArrowheads="1"/>
              </p:cNvSpPr>
              <p:nvPr/>
            </p:nvSpPr>
            <p:spPr bwMode="auto">
              <a:xfrm>
                <a:off x="1968" y="1632"/>
                <a:ext cx="192" cy="192"/>
              </a:xfrm>
              <a:prstGeom prst="rect">
                <a:avLst/>
              </a:prstGeom>
              <a:noFill/>
              <a:ln w="9525" algn="ctr">
                <a:solidFill>
                  <a:srgbClr val="FF3399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30" name="Oval 70"/>
              <p:cNvSpPr>
                <a:spLocks noChangeArrowheads="1"/>
              </p:cNvSpPr>
              <p:nvPr/>
            </p:nvSpPr>
            <p:spPr bwMode="auto">
              <a:xfrm>
                <a:off x="1440" y="1200"/>
                <a:ext cx="864" cy="720"/>
              </a:xfrm>
              <a:prstGeom prst="ellipse">
                <a:avLst/>
              </a:prstGeom>
              <a:noFill/>
              <a:ln w="9525" algn="ctr">
                <a:solidFill>
                  <a:srgbClr val="FF33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31" name="Line 71"/>
              <p:cNvSpPr>
                <a:spLocks noChangeShapeType="1"/>
              </p:cNvSpPr>
              <p:nvPr/>
            </p:nvSpPr>
            <p:spPr bwMode="auto">
              <a:xfrm>
                <a:off x="1728" y="1488"/>
                <a:ext cx="336" cy="144"/>
              </a:xfrm>
              <a:prstGeom prst="line">
                <a:avLst/>
              </a:prstGeom>
              <a:noFill/>
              <a:ln w="9525">
                <a:solidFill>
                  <a:srgbClr val="FF33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32" name="Line 72"/>
              <p:cNvSpPr>
                <a:spLocks noChangeShapeType="1"/>
              </p:cNvSpPr>
              <p:nvPr/>
            </p:nvSpPr>
            <p:spPr bwMode="auto">
              <a:xfrm flipV="1">
                <a:off x="1728" y="1488"/>
                <a:ext cx="336" cy="144"/>
              </a:xfrm>
              <a:prstGeom prst="line">
                <a:avLst/>
              </a:prstGeom>
              <a:noFill/>
              <a:ln w="9525">
                <a:solidFill>
                  <a:srgbClr val="FF33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33" name="Line 73"/>
              <p:cNvSpPr>
                <a:spLocks noChangeShapeType="1"/>
              </p:cNvSpPr>
              <p:nvPr/>
            </p:nvSpPr>
            <p:spPr bwMode="auto">
              <a:xfrm flipV="1">
                <a:off x="1728" y="1488"/>
                <a:ext cx="0" cy="144"/>
              </a:xfrm>
              <a:prstGeom prst="line">
                <a:avLst/>
              </a:prstGeom>
              <a:noFill/>
              <a:ln w="9525">
                <a:solidFill>
                  <a:srgbClr val="FF33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34" name="Line 74"/>
              <p:cNvSpPr>
                <a:spLocks noChangeShapeType="1"/>
              </p:cNvSpPr>
              <p:nvPr/>
            </p:nvSpPr>
            <p:spPr bwMode="auto">
              <a:xfrm>
                <a:off x="2064" y="1488"/>
                <a:ext cx="0" cy="144"/>
              </a:xfrm>
              <a:prstGeom prst="line">
                <a:avLst/>
              </a:prstGeom>
              <a:noFill/>
              <a:ln w="9525">
                <a:solidFill>
                  <a:srgbClr val="FF33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35" name="Line 75"/>
              <p:cNvSpPr>
                <a:spLocks noChangeShapeType="1"/>
              </p:cNvSpPr>
              <p:nvPr/>
            </p:nvSpPr>
            <p:spPr bwMode="auto">
              <a:xfrm>
                <a:off x="1824" y="1392"/>
                <a:ext cx="144" cy="0"/>
              </a:xfrm>
              <a:prstGeom prst="line">
                <a:avLst/>
              </a:prstGeom>
              <a:noFill/>
              <a:ln w="9525">
                <a:solidFill>
                  <a:srgbClr val="FF33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36" name="Line 76"/>
              <p:cNvSpPr>
                <a:spLocks noChangeShapeType="1"/>
              </p:cNvSpPr>
              <p:nvPr/>
            </p:nvSpPr>
            <p:spPr bwMode="auto">
              <a:xfrm>
                <a:off x="1824" y="1728"/>
                <a:ext cx="144" cy="0"/>
              </a:xfrm>
              <a:prstGeom prst="line">
                <a:avLst/>
              </a:prstGeom>
              <a:noFill/>
              <a:ln w="9525">
                <a:solidFill>
                  <a:srgbClr val="FF33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5437" name="Group 77"/>
            <p:cNvGrpSpPr>
              <a:grpSpLocks/>
            </p:cNvGrpSpPr>
            <p:nvPr/>
          </p:nvGrpSpPr>
          <p:grpSpPr bwMode="auto">
            <a:xfrm>
              <a:off x="1854" y="1075"/>
              <a:ext cx="110" cy="71"/>
              <a:chOff x="1440" y="1200"/>
              <a:chExt cx="864" cy="720"/>
            </a:xfrm>
          </p:grpSpPr>
          <p:sp>
            <p:nvSpPr>
              <p:cNvPr id="15438" name="Rectangle 78"/>
              <p:cNvSpPr>
                <a:spLocks noChangeArrowheads="1"/>
              </p:cNvSpPr>
              <p:nvPr/>
            </p:nvSpPr>
            <p:spPr bwMode="auto">
              <a:xfrm>
                <a:off x="1632" y="1296"/>
                <a:ext cx="192" cy="192"/>
              </a:xfrm>
              <a:prstGeom prst="rect">
                <a:avLst/>
              </a:prstGeom>
              <a:noFill/>
              <a:ln w="9525" algn="ctr">
                <a:solidFill>
                  <a:srgbClr val="FF3399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39" name="Rectangle 79"/>
              <p:cNvSpPr>
                <a:spLocks noChangeArrowheads="1"/>
              </p:cNvSpPr>
              <p:nvPr/>
            </p:nvSpPr>
            <p:spPr bwMode="auto">
              <a:xfrm>
                <a:off x="1968" y="1296"/>
                <a:ext cx="192" cy="192"/>
              </a:xfrm>
              <a:prstGeom prst="rect">
                <a:avLst/>
              </a:prstGeom>
              <a:noFill/>
              <a:ln w="9525" algn="ctr">
                <a:solidFill>
                  <a:srgbClr val="FF3399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40" name="Rectangle 80"/>
              <p:cNvSpPr>
                <a:spLocks noChangeArrowheads="1"/>
              </p:cNvSpPr>
              <p:nvPr/>
            </p:nvSpPr>
            <p:spPr bwMode="auto">
              <a:xfrm>
                <a:off x="1632" y="1632"/>
                <a:ext cx="192" cy="192"/>
              </a:xfrm>
              <a:prstGeom prst="rect">
                <a:avLst/>
              </a:prstGeom>
              <a:noFill/>
              <a:ln w="9525" algn="ctr">
                <a:solidFill>
                  <a:srgbClr val="FF3399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41" name="Rectangle 81"/>
              <p:cNvSpPr>
                <a:spLocks noChangeArrowheads="1"/>
              </p:cNvSpPr>
              <p:nvPr/>
            </p:nvSpPr>
            <p:spPr bwMode="auto">
              <a:xfrm>
                <a:off x="1968" y="1632"/>
                <a:ext cx="192" cy="192"/>
              </a:xfrm>
              <a:prstGeom prst="rect">
                <a:avLst/>
              </a:prstGeom>
              <a:noFill/>
              <a:ln w="9525" algn="ctr">
                <a:solidFill>
                  <a:srgbClr val="FF3399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42" name="Oval 82"/>
              <p:cNvSpPr>
                <a:spLocks noChangeArrowheads="1"/>
              </p:cNvSpPr>
              <p:nvPr/>
            </p:nvSpPr>
            <p:spPr bwMode="auto">
              <a:xfrm>
                <a:off x="1440" y="1200"/>
                <a:ext cx="864" cy="720"/>
              </a:xfrm>
              <a:prstGeom prst="ellipse">
                <a:avLst/>
              </a:prstGeom>
              <a:noFill/>
              <a:ln w="9525" algn="ctr">
                <a:solidFill>
                  <a:srgbClr val="FF33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43" name="Line 83"/>
              <p:cNvSpPr>
                <a:spLocks noChangeShapeType="1"/>
              </p:cNvSpPr>
              <p:nvPr/>
            </p:nvSpPr>
            <p:spPr bwMode="auto">
              <a:xfrm>
                <a:off x="1728" y="1488"/>
                <a:ext cx="336" cy="144"/>
              </a:xfrm>
              <a:prstGeom prst="line">
                <a:avLst/>
              </a:prstGeom>
              <a:noFill/>
              <a:ln w="9525">
                <a:solidFill>
                  <a:srgbClr val="FF33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44" name="Line 84"/>
              <p:cNvSpPr>
                <a:spLocks noChangeShapeType="1"/>
              </p:cNvSpPr>
              <p:nvPr/>
            </p:nvSpPr>
            <p:spPr bwMode="auto">
              <a:xfrm flipV="1">
                <a:off x="1728" y="1488"/>
                <a:ext cx="336" cy="144"/>
              </a:xfrm>
              <a:prstGeom prst="line">
                <a:avLst/>
              </a:prstGeom>
              <a:noFill/>
              <a:ln w="9525">
                <a:solidFill>
                  <a:srgbClr val="FF33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45" name="Line 85"/>
              <p:cNvSpPr>
                <a:spLocks noChangeShapeType="1"/>
              </p:cNvSpPr>
              <p:nvPr/>
            </p:nvSpPr>
            <p:spPr bwMode="auto">
              <a:xfrm flipV="1">
                <a:off x="1728" y="1488"/>
                <a:ext cx="0" cy="144"/>
              </a:xfrm>
              <a:prstGeom prst="line">
                <a:avLst/>
              </a:prstGeom>
              <a:noFill/>
              <a:ln w="9525">
                <a:solidFill>
                  <a:srgbClr val="FF33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46" name="Line 86"/>
              <p:cNvSpPr>
                <a:spLocks noChangeShapeType="1"/>
              </p:cNvSpPr>
              <p:nvPr/>
            </p:nvSpPr>
            <p:spPr bwMode="auto">
              <a:xfrm>
                <a:off x="2064" y="1488"/>
                <a:ext cx="0" cy="144"/>
              </a:xfrm>
              <a:prstGeom prst="line">
                <a:avLst/>
              </a:prstGeom>
              <a:noFill/>
              <a:ln w="9525">
                <a:solidFill>
                  <a:srgbClr val="FF33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47" name="Line 87"/>
              <p:cNvSpPr>
                <a:spLocks noChangeShapeType="1"/>
              </p:cNvSpPr>
              <p:nvPr/>
            </p:nvSpPr>
            <p:spPr bwMode="auto">
              <a:xfrm>
                <a:off x="1824" y="1392"/>
                <a:ext cx="144" cy="0"/>
              </a:xfrm>
              <a:prstGeom prst="line">
                <a:avLst/>
              </a:prstGeom>
              <a:noFill/>
              <a:ln w="9525">
                <a:solidFill>
                  <a:srgbClr val="FF33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48" name="Line 88"/>
              <p:cNvSpPr>
                <a:spLocks noChangeShapeType="1"/>
              </p:cNvSpPr>
              <p:nvPr/>
            </p:nvSpPr>
            <p:spPr bwMode="auto">
              <a:xfrm>
                <a:off x="1824" y="1728"/>
                <a:ext cx="144" cy="0"/>
              </a:xfrm>
              <a:prstGeom prst="line">
                <a:avLst/>
              </a:prstGeom>
              <a:noFill/>
              <a:ln w="9525">
                <a:solidFill>
                  <a:srgbClr val="FF33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5449" name="Group 89"/>
            <p:cNvGrpSpPr>
              <a:grpSpLocks/>
            </p:cNvGrpSpPr>
            <p:nvPr/>
          </p:nvGrpSpPr>
          <p:grpSpPr bwMode="auto">
            <a:xfrm>
              <a:off x="2013" y="1228"/>
              <a:ext cx="111" cy="71"/>
              <a:chOff x="1440" y="1200"/>
              <a:chExt cx="864" cy="720"/>
            </a:xfrm>
          </p:grpSpPr>
          <p:sp>
            <p:nvSpPr>
              <p:cNvPr id="15450" name="Rectangle 90"/>
              <p:cNvSpPr>
                <a:spLocks noChangeArrowheads="1"/>
              </p:cNvSpPr>
              <p:nvPr/>
            </p:nvSpPr>
            <p:spPr bwMode="auto">
              <a:xfrm>
                <a:off x="1632" y="1296"/>
                <a:ext cx="192" cy="192"/>
              </a:xfrm>
              <a:prstGeom prst="rect">
                <a:avLst/>
              </a:prstGeom>
              <a:noFill/>
              <a:ln w="9525" algn="ctr">
                <a:solidFill>
                  <a:srgbClr val="FF3399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51" name="Rectangle 91"/>
              <p:cNvSpPr>
                <a:spLocks noChangeArrowheads="1"/>
              </p:cNvSpPr>
              <p:nvPr/>
            </p:nvSpPr>
            <p:spPr bwMode="auto">
              <a:xfrm>
                <a:off x="1968" y="1296"/>
                <a:ext cx="192" cy="192"/>
              </a:xfrm>
              <a:prstGeom prst="rect">
                <a:avLst/>
              </a:prstGeom>
              <a:noFill/>
              <a:ln w="9525" algn="ctr">
                <a:solidFill>
                  <a:srgbClr val="FF3399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52" name="Rectangle 92"/>
              <p:cNvSpPr>
                <a:spLocks noChangeArrowheads="1"/>
              </p:cNvSpPr>
              <p:nvPr/>
            </p:nvSpPr>
            <p:spPr bwMode="auto">
              <a:xfrm>
                <a:off x="1632" y="1632"/>
                <a:ext cx="192" cy="192"/>
              </a:xfrm>
              <a:prstGeom prst="rect">
                <a:avLst/>
              </a:prstGeom>
              <a:noFill/>
              <a:ln w="9525" algn="ctr">
                <a:solidFill>
                  <a:srgbClr val="FF3399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53" name="Rectangle 93"/>
              <p:cNvSpPr>
                <a:spLocks noChangeArrowheads="1"/>
              </p:cNvSpPr>
              <p:nvPr/>
            </p:nvSpPr>
            <p:spPr bwMode="auto">
              <a:xfrm>
                <a:off x="1968" y="1632"/>
                <a:ext cx="192" cy="192"/>
              </a:xfrm>
              <a:prstGeom prst="rect">
                <a:avLst/>
              </a:prstGeom>
              <a:noFill/>
              <a:ln w="9525" algn="ctr">
                <a:solidFill>
                  <a:srgbClr val="FF3399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54" name="Oval 94"/>
              <p:cNvSpPr>
                <a:spLocks noChangeArrowheads="1"/>
              </p:cNvSpPr>
              <p:nvPr/>
            </p:nvSpPr>
            <p:spPr bwMode="auto">
              <a:xfrm>
                <a:off x="1440" y="1200"/>
                <a:ext cx="864" cy="720"/>
              </a:xfrm>
              <a:prstGeom prst="ellipse">
                <a:avLst/>
              </a:prstGeom>
              <a:noFill/>
              <a:ln w="9525" algn="ctr">
                <a:solidFill>
                  <a:srgbClr val="FF33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55" name="Line 95"/>
              <p:cNvSpPr>
                <a:spLocks noChangeShapeType="1"/>
              </p:cNvSpPr>
              <p:nvPr/>
            </p:nvSpPr>
            <p:spPr bwMode="auto">
              <a:xfrm>
                <a:off x="1728" y="1488"/>
                <a:ext cx="336" cy="144"/>
              </a:xfrm>
              <a:prstGeom prst="line">
                <a:avLst/>
              </a:prstGeom>
              <a:noFill/>
              <a:ln w="9525">
                <a:solidFill>
                  <a:srgbClr val="FF33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56" name="Line 96"/>
              <p:cNvSpPr>
                <a:spLocks noChangeShapeType="1"/>
              </p:cNvSpPr>
              <p:nvPr/>
            </p:nvSpPr>
            <p:spPr bwMode="auto">
              <a:xfrm flipV="1">
                <a:off x="1728" y="1488"/>
                <a:ext cx="336" cy="144"/>
              </a:xfrm>
              <a:prstGeom prst="line">
                <a:avLst/>
              </a:prstGeom>
              <a:noFill/>
              <a:ln w="9525">
                <a:solidFill>
                  <a:srgbClr val="FF33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57" name="Line 97"/>
              <p:cNvSpPr>
                <a:spLocks noChangeShapeType="1"/>
              </p:cNvSpPr>
              <p:nvPr/>
            </p:nvSpPr>
            <p:spPr bwMode="auto">
              <a:xfrm flipV="1">
                <a:off x="1728" y="1488"/>
                <a:ext cx="0" cy="144"/>
              </a:xfrm>
              <a:prstGeom prst="line">
                <a:avLst/>
              </a:prstGeom>
              <a:noFill/>
              <a:ln w="9525">
                <a:solidFill>
                  <a:srgbClr val="FF33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58" name="Line 98"/>
              <p:cNvSpPr>
                <a:spLocks noChangeShapeType="1"/>
              </p:cNvSpPr>
              <p:nvPr/>
            </p:nvSpPr>
            <p:spPr bwMode="auto">
              <a:xfrm>
                <a:off x="2064" y="1488"/>
                <a:ext cx="0" cy="144"/>
              </a:xfrm>
              <a:prstGeom prst="line">
                <a:avLst/>
              </a:prstGeom>
              <a:noFill/>
              <a:ln w="9525">
                <a:solidFill>
                  <a:srgbClr val="FF33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59" name="Line 99"/>
              <p:cNvSpPr>
                <a:spLocks noChangeShapeType="1"/>
              </p:cNvSpPr>
              <p:nvPr/>
            </p:nvSpPr>
            <p:spPr bwMode="auto">
              <a:xfrm>
                <a:off x="1824" y="1392"/>
                <a:ext cx="144" cy="0"/>
              </a:xfrm>
              <a:prstGeom prst="line">
                <a:avLst/>
              </a:prstGeom>
              <a:noFill/>
              <a:ln w="9525">
                <a:solidFill>
                  <a:srgbClr val="FF33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60" name="Line 100"/>
              <p:cNvSpPr>
                <a:spLocks noChangeShapeType="1"/>
              </p:cNvSpPr>
              <p:nvPr/>
            </p:nvSpPr>
            <p:spPr bwMode="auto">
              <a:xfrm>
                <a:off x="1824" y="1728"/>
                <a:ext cx="144" cy="0"/>
              </a:xfrm>
              <a:prstGeom prst="line">
                <a:avLst/>
              </a:prstGeom>
              <a:noFill/>
              <a:ln w="9525">
                <a:solidFill>
                  <a:srgbClr val="FF33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5461" name="Rectangle 101"/>
            <p:cNvSpPr>
              <a:spLocks noChangeArrowheads="1"/>
            </p:cNvSpPr>
            <p:nvPr/>
          </p:nvSpPr>
          <p:spPr bwMode="auto">
            <a:xfrm>
              <a:off x="1891" y="1193"/>
              <a:ext cx="24" cy="165"/>
            </a:xfrm>
            <a:prstGeom prst="rect">
              <a:avLst/>
            </a:prstGeom>
            <a:solidFill>
              <a:srgbClr val="FF3399"/>
            </a:solidFill>
            <a:ln w="9525" algn="ctr">
              <a:solidFill>
                <a:srgbClr val="FF3399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62" name="Line 102"/>
            <p:cNvSpPr>
              <a:spLocks noChangeShapeType="1"/>
            </p:cNvSpPr>
            <p:nvPr/>
          </p:nvSpPr>
          <p:spPr bwMode="auto">
            <a:xfrm>
              <a:off x="1817" y="1181"/>
              <a:ext cx="74" cy="59"/>
            </a:xfrm>
            <a:prstGeom prst="line">
              <a:avLst/>
            </a:prstGeom>
            <a:noFill/>
            <a:ln w="28575">
              <a:solidFill>
                <a:srgbClr val="FF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63" name="Line 103"/>
            <p:cNvSpPr>
              <a:spLocks noChangeShapeType="1"/>
            </p:cNvSpPr>
            <p:nvPr/>
          </p:nvSpPr>
          <p:spPr bwMode="auto">
            <a:xfrm>
              <a:off x="1792" y="1263"/>
              <a:ext cx="99" cy="0"/>
            </a:xfrm>
            <a:prstGeom prst="line">
              <a:avLst/>
            </a:prstGeom>
            <a:noFill/>
            <a:ln w="28575">
              <a:solidFill>
                <a:srgbClr val="FF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64" name="Line 104"/>
            <p:cNvSpPr>
              <a:spLocks noChangeShapeType="1"/>
            </p:cNvSpPr>
            <p:nvPr/>
          </p:nvSpPr>
          <p:spPr bwMode="auto">
            <a:xfrm flipV="1">
              <a:off x="1817" y="1287"/>
              <a:ext cx="74" cy="71"/>
            </a:xfrm>
            <a:prstGeom prst="line">
              <a:avLst/>
            </a:prstGeom>
            <a:noFill/>
            <a:ln w="28575">
              <a:solidFill>
                <a:srgbClr val="FF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65" name="Line 105"/>
            <p:cNvSpPr>
              <a:spLocks noChangeShapeType="1"/>
            </p:cNvSpPr>
            <p:nvPr/>
          </p:nvSpPr>
          <p:spPr bwMode="auto">
            <a:xfrm flipH="1">
              <a:off x="1915" y="1181"/>
              <a:ext cx="62" cy="59"/>
            </a:xfrm>
            <a:prstGeom prst="line">
              <a:avLst/>
            </a:prstGeom>
            <a:noFill/>
            <a:ln w="28575">
              <a:solidFill>
                <a:srgbClr val="FF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66" name="Line 106"/>
            <p:cNvSpPr>
              <a:spLocks noChangeShapeType="1"/>
            </p:cNvSpPr>
            <p:nvPr/>
          </p:nvSpPr>
          <p:spPr bwMode="auto">
            <a:xfrm flipH="1">
              <a:off x="1915" y="1263"/>
              <a:ext cx="98" cy="0"/>
            </a:xfrm>
            <a:prstGeom prst="line">
              <a:avLst/>
            </a:prstGeom>
            <a:noFill/>
            <a:ln w="28575">
              <a:solidFill>
                <a:srgbClr val="FF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67" name="Line 107"/>
            <p:cNvSpPr>
              <a:spLocks noChangeShapeType="1"/>
            </p:cNvSpPr>
            <p:nvPr/>
          </p:nvSpPr>
          <p:spPr bwMode="auto">
            <a:xfrm flipH="1" flipV="1">
              <a:off x="1915" y="1287"/>
              <a:ext cx="62" cy="59"/>
            </a:xfrm>
            <a:prstGeom prst="line">
              <a:avLst/>
            </a:prstGeom>
            <a:noFill/>
            <a:ln w="28575">
              <a:solidFill>
                <a:srgbClr val="FF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68" name="Line 108"/>
            <p:cNvSpPr>
              <a:spLocks noChangeShapeType="1"/>
            </p:cNvSpPr>
            <p:nvPr/>
          </p:nvSpPr>
          <p:spPr bwMode="auto">
            <a:xfrm flipV="1">
              <a:off x="1903" y="1358"/>
              <a:ext cx="0" cy="35"/>
            </a:xfrm>
            <a:prstGeom prst="line">
              <a:avLst/>
            </a:prstGeom>
            <a:noFill/>
            <a:ln w="28575">
              <a:solidFill>
                <a:srgbClr val="FF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69" name="Line 109"/>
            <p:cNvSpPr>
              <a:spLocks noChangeShapeType="1"/>
            </p:cNvSpPr>
            <p:nvPr/>
          </p:nvSpPr>
          <p:spPr bwMode="auto">
            <a:xfrm>
              <a:off x="1903" y="1146"/>
              <a:ext cx="0" cy="47"/>
            </a:xfrm>
            <a:prstGeom prst="line">
              <a:avLst/>
            </a:prstGeom>
            <a:noFill/>
            <a:ln w="28575">
              <a:solidFill>
                <a:srgbClr val="FF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70" name="WordArt 110"/>
            <p:cNvSpPr>
              <a:spLocks noChangeArrowheads="1" noChangeShapeType="1" noTextEdit="1"/>
            </p:cNvSpPr>
            <p:nvPr/>
          </p:nvSpPr>
          <p:spPr bwMode="auto">
            <a:xfrm>
              <a:off x="1584" y="1008"/>
              <a:ext cx="624" cy="533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spcFirstLastPara="1" wrap="none" fromWordArt="1">
              <a:prstTxWarp prst="textArchUp">
                <a:avLst>
                  <a:gd name="adj" fmla="val 9381227"/>
                </a:avLst>
              </a:prstTxWarp>
            </a:bodyPr>
            <a:lstStyle/>
            <a:p>
              <a:pPr algn="ctr"/>
              <a:r>
                <a:rPr lang="en-US" sz="28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FF"/>
                  </a:solidFill>
                  <a:latin typeface="Garamond"/>
                </a:rPr>
                <a:t>Network Based Computing</a:t>
              </a:r>
            </a:p>
          </p:txBody>
        </p:sp>
        <p:sp>
          <p:nvSpPr>
            <p:cNvPr id="15471" name="WordArt 111"/>
            <p:cNvSpPr>
              <a:spLocks noChangeArrowheads="1" noChangeShapeType="1" noTextEdit="1"/>
            </p:cNvSpPr>
            <p:nvPr/>
          </p:nvSpPr>
          <p:spPr bwMode="auto">
            <a:xfrm>
              <a:off x="1668" y="1475"/>
              <a:ext cx="444" cy="109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solidFill>
                    <a:srgbClr val="0000FF"/>
                  </a:solidFill>
                  <a:effectLst>
                    <a:outerShdw dist="45791" dir="2021404" algn="ctr" rotWithShape="0">
                      <a:srgbClr val="B2B2B2">
                        <a:alpha val="80000"/>
                      </a:srgbClr>
                    </a:outerShdw>
                  </a:effectLst>
                  <a:latin typeface="Garamond"/>
                </a:rPr>
                <a:t>Laboratory</a:t>
              </a:r>
            </a:p>
          </p:txBody>
        </p:sp>
      </p:grpSp>
      <p:sp>
        <p:nvSpPr>
          <p:cNvPr id="15472" name="Rectangle 112"/>
          <p:cNvSpPr>
            <a:spLocks noGrp="1" noChangeArrowheads="1"/>
          </p:cNvSpPr>
          <p:nvPr>
            <p:ph type="body" idx="1"/>
          </p:nvPr>
        </p:nvSpPr>
        <p:spPr>
          <a:xfrm>
            <a:off x="381000" y="3733800"/>
            <a:ext cx="8305800" cy="1905000"/>
          </a:xfrm>
          <a:noFill/>
          <a:ln/>
        </p:spPr>
        <p:txBody>
          <a:bodyPr/>
          <a:lstStyle/>
          <a:p>
            <a:pPr algn="ctr">
              <a:lnSpc>
                <a:spcPct val="160000"/>
              </a:lnSpc>
              <a:buFontTx/>
              <a:buNone/>
            </a:pPr>
            <a:r>
              <a:rPr lang="en-US" sz="2000">
                <a:solidFill>
                  <a:srgbClr val="0066FF"/>
                </a:solidFill>
              </a:rPr>
              <a:t>Website: http://www.cse.ohio-state.edu/~balaji</a:t>
            </a:r>
          </a:p>
          <a:p>
            <a:pPr algn="ctr">
              <a:lnSpc>
                <a:spcPct val="160000"/>
              </a:lnSpc>
              <a:buFontTx/>
              <a:buNone/>
            </a:pPr>
            <a:r>
              <a:rPr lang="en-US" sz="2000">
                <a:solidFill>
                  <a:srgbClr val="0066FF"/>
                </a:solidFill>
              </a:rPr>
              <a:t>Group Homepage: </a:t>
            </a:r>
            <a:r>
              <a:rPr lang="en-US" sz="2000">
                <a:solidFill>
                  <a:srgbClr val="0066FF"/>
                </a:solidFill>
                <a:hlinkClick r:id="rId2"/>
              </a:rPr>
              <a:t>http://nowlab.cse.ohio-state.edu</a:t>
            </a:r>
            <a:endParaRPr lang="en-US" sz="2000">
              <a:solidFill>
                <a:srgbClr val="0066FF"/>
              </a:solidFill>
            </a:endParaRPr>
          </a:p>
          <a:p>
            <a:pPr algn="ctr">
              <a:lnSpc>
                <a:spcPct val="160000"/>
              </a:lnSpc>
              <a:buFontTx/>
              <a:buNone/>
            </a:pPr>
            <a:r>
              <a:rPr lang="en-US" sz="2000">
                <a:solidFill>
                  <a:srgbClr val="0066FF"/>
                </a:solidFill>
              </a:rPr>
              <a:t>Email: balaji@cse.ohio-state.edu</a:t>
            </a:r>
          </a:p>
        </p:txBody>
      </p:sp>
      <p:sp>
        <p:nvSpPr>
          <p:cNvPr id="15473" name="Text Box 113"/>
          <p:cNvSpPr txBox="1">
            <a:spLocks noChangeArrowheads="1"/>
          </p:cNvSpPr>
          <p:nvPr/>
        </p:nvSpPr>
        <p:spPr bwMode="auto">
          <a:xfrm>
            <a:off x="3962400" y="2286000"/>
            <a:ext cx="25908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4000">
                <a:solidFill>
                  <a:srgbClr val="CC3300"/>
                </a:solidFill>
              </a:rPr>
              <a:t>NBCL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b="0"/>
              <a:t>Backup Slides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0"/>
              <a:t>DDP Architecture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60000"/>
              </a:lnSpc>
            </a:pPr>
            <a:r>
              <a:rPr lang="en-US" sz="2000"/>
              <a:t>Extended sockets API</a:t>
            </a:r>
          </a:p>
          <a:p>
            <a:pPr lvl="1">
              <a:lnSpc>
                <a:spcPct val="160000"/>
              </a:lnSpc>
            </a:pPr>
            <a:r>
              <a:rPr lang="en-US" sz="1700"/>
              <a:t>Connection management handled by the standard sockets API</a:t>
            </a:r>
          </a:p>
          <a:p>
            <a:pPr lvl="1">
              <a:lnSpc>
                <a:spcPct val="160000"/>
              </a:lnSpc>
            </a:pPr>
            <a:r>
              <a:rPr lang="en-US" sz="1700"/>
              <a:t>Data transfer carried out using two communication models</a:t>
            </a:r>
          </a:p>
          <a:p>
            <a:pPr lvl="2">
              <a:lnSpc>
                <a:spcPct val="160000"/>
              </a:lnSpc>
            </a:pPr>
            <a:r>
              <a:rPr lang="en-US" sz="1500"/>
              <a:t>Untagged Communication Model</a:t>
            </a:r>
          </a:p>
          <a:p>
            <a:pPr lvl="2">
              <a:lnSpc>
                <a:spcPct val="160000"/>
              </a:lnSpc>
            </a:pPr>
            <a:r>
              <a:rPr lang="en-US" sz="1500"/>
              <a:t>Tagged Communication Model</a:t>
            </a:r>
          </a:p>
          <a:p>
            <a:pPr>
              <a:lnSpc>
                <a:spcPct val="160000"/>
              </a:lnSpc>
            </a:pPr>
            <a:r>
              <a:rPr lang="en-US" sz="2000"/>
              <a:t>Out-of-Order Placement; In-order Delivery</a:t>
            </a:r>
          </a:p>
          <a:p>
            <a:pPr>
              <a:lnSpc>
                <a:spcPct val="160000"/>
              </a:lnSpc>
            </a:pPr>
            <a:r>
              <a:rPr lang="en-US" sz="2000"/>
              <a:t>Segmentation and Re-assembly of messages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b="0"/>
              <a:t>DDP Untagged Communication Model</a:t>
            </a:r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6019800" y="2133600"/>
            <a:ext cx="838200" cy="3276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2286000" y="2133600"/>
            <a:ext cx="838200" cy="3276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5" name="Rectangle 5"/>
          <p:cNvSpPr>
            <a:spLocks noChangeArrowheads="1"/>
          </p:cNvSpPr>
          <p:nvPr/>
        </p:nvSpPr>
        <p:spPr bwMode="auto">
          <a:xfrm>
            <a:off x="1295400" y="2133600"/>
            <a:ext cx="838200" cy="3276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6" name="Rectangle 6"/>
          <p:cNvSpPr>
            <a:spLocks noChangeArrowheads="1"/>
          </p:cNvSpPr>
          <p:nvPr/>
        </p:nvSpPr>
        <p:spPr bwMode="auto">
          <a:xfrm>
            <a:off x="7010400" y="2133600"/>
            <a:ext cx="838200" cy="3276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7" name="Text Box 7"/>
          <p:cNvSpPr txBox="1">
            <a:spLocks noChangeArrowheads="1"/>
          </p:cNvSpPr>
          <p:nvPr/>
        </p:nvSpPr>
        <p:spPr bwMode="auto">
          <a:xfrm>
            <a:off x="1447800" y="1600200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4" tIns="45718" rIns="91434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Tahoma" pitchFamily="34" charset="0"/>
              </a:rPr>
              <a:t>SQ</a:t>
            </a:r>
          </a:p>
        </p:txBody>
      </p:sp>
      <p:sp>
        <p:nvSpPr>
          <p:cNvPr id="35848" name="Text Box 8"/>
          <p:cNvSpPr txBox="1">
            <a:spLocks noChangeArrowheads="1"/>
          </p:cNvSpPr>
          <p:nvPr/>
        </p:nvSpPr>
        <p:spPr bwMode="auto">
          <a:xfrm>
            <a:off x="2362200" y="1600200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4" tIns="45718" rIns="91434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Tahoma" pitchFamily="34" charset="0"/>
              </a:rPr>
              <a:t>RQ</a:t>
            </a:r>
          </a:p>
        </p:txBody>
      </p:sp>
      <p:sp>
        <p:nvSpPr>
          <p:cNvPr id="35849" name="Text Box 9"/>
          <p:cNvSpPr txBox="1">
            <a:spLocks noChangeArrowheads="1"/>
          </p:cNvSpPr>
          <p:nvPr/>
        </p:nvSpPr>
        <p:spPr bwMode="auto">
          <a:xfrm>
            <a:off x="6172200" y="1600200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4" tIns="45718" rIns="91434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Tahoma" pitchFamily="34" charset="0"/>
              </a:rPr>
              <a:t>SQ</a:t>
            </a:r>
          </a:p>
        </p:txBody>
      </p:sp>
      <p:sp>
        <p:nvSpPr>
          <p:cNvPr id="35850" name="Text Box 10"/>
          <p:cNvSpPr txBox="1">
            <a:spLocks noChangeArrowheads="1"/>
          </p:cNvSpPr>
          <p:nvPr/>
        </p:nvSpPr>
        <p:spPr bwMode="auto">
          <a:xfrm>
            <a:off x="7086600" y="1600200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4" tIns="45718" rIns="91434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Tahoma" pitchFamily="34" charset="0"/>
              </a:rPr>
              <a:t>RQ</a:t>
            </a:r>
          </a:p>
        </p:txBody>
      </p:sp>
      <p:sp>
        <p:nvSpPr>
          <p:cNvPr id="35851" name="Oval 11"/>
          <p:cNvSpPr>
            <a:spLocks noChangeArrowheads="1"/>
          </p:cNvSpPr>
          <p:nvPr/>
        </p:nvSpPr>
        <p:spPr bwMode="auto">
          <a:xfrm>
            <a:off x="7162800" y="4648200"/>
            <a:ext cx="533400" cy="3810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5852" name="Group 12"/>
          <p:cNvGrpSpPr>
            <a:grpSpLocks/>
          </p:cNvGrpSpPr>
          <p:nvPr/>
        </p:nvGrpSpPr>
        <p:grpSpPr bwMode="auto">
          <a:xfrm>
            <a:off x="1447800" y="4648200"/>
            <a:ext cx="6019800" cy="1600200"/>
            <a:chOff x="960" y="3120"/>
            <a:chExt cx="3792" cy="1008"/>
          </a:xfrm>
        </p:grpSpPr>
        <p:sp>
          <p:nvSpPr>
            <p:cNvPr id="35853" name="Oval 13"/>
            <p:cNvSpPr>
              <a:spLocks noChangeArrowheads="1"/>
            </p:cNvSpPr>
            <p:nvPr/>
          </p:nvSpPr>
          <p:spPr bwMode="auto">
            <a:xfrm>
              <a:off x="960" y="3120"/>
              <a:ext cx="336" cy="240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54" name="Freeform 14"/>
            <p:cNvSpPr>
              <a:spLocks/>
            </p:cNvSpPr>
            <p:nvPr/>
          </p:nvSpPr>
          <p:spPr bwMode="auto">
            <a:xfrm>
              <a:off x="1200" y="3600"/>
              <a:ext cx="3552" cy="528"/>
            </a:xfrm>
            <a:custGeom>
              <a:avLst/>
              <a:gdLst>
                <a:gd name="T0" fmla="*/ 0 w 3360"/>
                <a:gd name="T1" fmla="*/ 0 h 432"/>
                <a:gd name="T2" fmla="*/ 1728 w 3360"/>
                <a:gd name="T3" fmla="*/ 432 h 432"/>
                <a:gd name="T4" fmla="*/ 3360 w 3360"/>
                <a:gd name="T5" fmla="*/ 0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360" h="432">
                  <a:moveTo>
                    <a:pt x="0" y="0"/>
                  </a:moveTo>
                  <a:cubicBezTo>
                    <a:pt x="584" y="216"/>
                    <a:pt x="1168" y="432"/>
                    <a:pt x="1728" y="432"/>
                  </a:cubicBezTo>
                  <a:cubicBezTo>
                    <a:pt x="2288" y="432"/>
                    <a:pt x="3088" y="72"/>
                    <a:pt x="3360" y="0"/>
                  </a:cubicBezTo>
                </a:path>
              </a:pathLst>
            </a:custGeom>
            <a:noFill/>
            <a:ln w="57150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35855" name="Group 15"/>
          <p:cNvGrpSpPr>
            <a:grpSpLocks/>
          </p:cNvGrpSpPr>
          <p:nvPr/>
        </p:nvGrpSpPr>
        <p:grpSpPr bwMode="auto">
          <a:xfrm>
            <a:off x="1447800" y="4114800"/>
            <a:ext cx="6019800" cy="2133600"/>
            <a:chOff x="960" y="2784"/>
            <a:chExt cx="3792" cy="1344"/>
          </a:xfrm>
        </p:grpSpPr>
        <p:sp>
          <p:nvSpPr>
            <p:cNvPr id="35856" name="Oval 16"/>
            <p:cNvSpPr>
              <a:spLocks noChangeArrowheads="1"/>
            </p:cNvSpPr>
            <p:nvPr/>
          </p:nvSpPr>
          <p:spPr bwMode="auto">
            <a:xfrm>
              <a:off x="960" y="2784"/>
              <a:ext cx="336" cy="240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57" name="Freeform 17"/>
            <p:cNvSpPr>
              <a:spLocks/>
            </p:cNvSpPr>
            <p:nvPr/>
          </p:nvSpPr>
          <p:spPr bwMode="auto">
            <a:xfrm>
              <a:off x="1200" y="3600"/>
              <a:ext cx="3552" cy="528"/>
            </a:xfrm>
            <a:custGeom>
              <a:avLst/>
              <a:gdLst>
                <a:gd name="T0" fmla="*/ 0 w 3360"/>
                <a:gd name="T1" fmla="*/ 0 h 432"/>
                <a:gd name="T2" fmla="*/ 1728 w 3360"/>
                <a:gd name="T3" fmla="*/ 432 h 432"/>
                <a:gd name="T4" fmla="*/ 3360 w 3360"/>
                <a:gd name="T5" fmla="*/ 0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360" h="432">
                  <a:moveTo>
                    <a:pt x="0" y="0"/>
                  </a:moveTo>
                  <a:cubicBezTo>
                    <a:pt x="584" y="216"/>
                    <a:pt x="1168" y="432"/>
                    <a:pt x="1728" y="432"/>
                  </a:cubicBezTo>
                  <a:cubicBezTo>
                    <a:pt x="2288" y="432"/>
                    <a:pt x="3088" y="72"/>
                    <a:pt x="3360" y="0"/>
                  </a:cubicBezTo>
                </a:path>
              </a:pathLst>
            </a:custGeom>
            <a:noFill/>
            <a:ln w="57150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35858" name="Group 18"/>
          <p:cNvGrpSpPr>
            <a:grpSpLocks/>
          </p:cNvGrpSpPr>
          <p:nvPr/>
        </p:nvGrpSpPr>
        <p:grpSpPr bwMode="auto">
          <a:xfrm>
            <a:off x="1447800" y="3581400"/>
            <a:ext cx="6019800" cy="2667000"/>
            <a:chOff x="960" y="2448"/>
            <a:chExt cx="3792" cy="1680"/>
          </a:xfrm>
        </p:grpSpPr>
        <p:sp>
          <p:nvSpPr>
            <p:cNvPr id="35859" name="Oval 19"/>
            <p:cNvSpPr>
              <a:spLocks noChangeArrowheads="1"/>
            </p:cNvSpPr>
            <p:nvPr/>
          </p:nvSpPr>
          <p:spPr bwMode="auto">
            <a:xfrm>
              <a:off x="960" y="2448"/>
              <a:ext cx="336" cy="240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60" name="Freeform 20"/>
            <p:cNvSpPr>
              <a:spLocks/>
            </p:cNvSpPr>
            <p:nvPr/>
          </p:nvSpPr>
          <p:spPr bwMode="auto">
            <a:xfrm>
              <a:off x="1200" y="3600"/>
              <a:ext cx="3552" cy="528"/>
            </a:xfrm>
            <a:custGeom>
              <a:avLst/>
              <a:gdLst>
                <a:gd name="T0" fmla="*/ 0 w 3360"/>
                <a:gd name="T1" fmla="*/ 0 h 432"/>
                <a:gd name="T2" fmla="*/ 1728 w 3360"/>
                <a:gd name="T3" fmla="*/ 432 h 432"/>
                <a:gd name="T4" fmla="*/ 3360 w 3360"/>
                <a:gd name="T5" fmla="*/ 0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360" h="432">
                  <a:moveTo>
                    <a:pt x="0" y="0"/>
                  </a:moveTo>
                  <a:cubicBezTo>
                    <a:pt x="584" y="216"/>
                    <a:pt x="1168" y="432"/>
                    <a:pt x="1728" y="432"/>
                  </a:cubicBezTo>
                  <a:cubicBezTo>
                    <a:pt x="2288" y="432"/>
                    <a:pt x="3088" y="72"/>
                    <a:pt x="3360" y="0"/>
                  </a:cubicBezTo>
                </a:path>
              </a:pathLst>
            </a:custGeom>
            <a:noFill/>
            <a:ln w="57150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35861" name="Group 21"/>
          <p:cNvGrpSpPr>
            <a:grpSpLocks/>
          </p:cNvGrpSpPr>
          <p:nvPr/>
        </p:nvGrpSpPr>
        <p:grpSpPr bwMode="auto">
          <a:xfrm>
            <a:off x="1447800" y="3048000"/>
            <a:ext cx="6019800" cy="3200400"/>
            <a:chOff x="960" y="2112"/>
            <a:chExt cx="3792" cy="2016"/>
          </a:xfrm>
        </p:grpSpPr>
        <p:sp>
          <p:nvSpPr>
            <p:cNvPr id="35862" name="Oval 22"/>
            <p:cNvSpPr>
              <a:spLocks noChangeArrowheads="1"/>
            </p:cNvSpPr>
            <p:nvPr/>
          </p:nvSpPr>
          <p:spPr bwMode="auto">
            <a:xfrm>
              <a:off x="960" y="2112"/>
              <a:ext cx="336" cy="240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63" name="Freeform 23"/>
            <p:cNvSpPr>
              <a:spLocks/>
            </p:cNvSpPr>
            <p:nvPr/>
          </p:nvSpPr>
          <p:spPr bwMode="auto">
            <a:xfrm>
              <a:off x="1200" y="3600"/>
              <a:ext cx="3552" cy="528"/>
            </a:xfrm>
            <a:custGeom>
              <a:avLst/>
              <a:gdLst>
                <a:gd name="T0" fmla="*/ 0 w 3360"/>
                <a:gd name="T1" fmla="*/ 0 h 432"/>
                <a:gd name="T2" fmla="*/ 1728 w 3360"/>
                <a:gd name="T3" fmla="*/ 432 h 432"/>
                <a:gd name="T4" fmla="*/ 3360 w 3360"/>
                <a:gd name="T5" fmla="*/ 0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360" h="432">
                  <a:moveTo>
                    <a:pt x="0" y="0"/>
                  </a:moveTo>
                  <a:cubicBezTo>
                    <a:pt x="584" y="216"/>
                    <a:pt x="1168" y="432"/>
                    <a:pt x="1728" y="432"/>
                  </a:cubicBezTo>
                  <a:cubicBezTo>
                    <a:pt x="2288" y="432"/>
                    <a:pt x="3088" y="72"/>
                    <a:pt x="3360" y="0"/>
                  </a:cubicBezTo>
                </a:path>
              </a:pathLst>
            </a:custGeom>
            <a:noFill/>
            <a:ln w="57150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35864" name="Oval 24"/>
          <p:cNvSpPr>
            <a:spLocks noChangeArrowheads="1"/>
          </p:cNvSpPr>
          <p:nvPr/>
        </p:nvSpPr>
        <p:spPr bwMode="auto">
          <a:xfrm>
            <a:off x="1447800" y="4648200"/>
            <a:ext cx="533400" cy="3810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65" name="Oval 25"/>
          <p:cNvSpPr>
            <a:spLocks noChangeArrowheads="1"/>
          </p:cNvSpPr>
          <p:nvPr/>
        </p:nvSpPr>
        <p:spPr bwMode="auto">
          <a:xfrm>
            <a:off x="1447800" y="4114800"/>
            <a:ext cx="533400" cy="3810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66" name="Oval 26"/>
          <p:cNvSpPr>
            <a:spLocks noChangeArrowheads="1"/>
          </p:cNvSpPr>
          <p:nvPr/>
        </p:nvSpPr>
        <p:spPr bwMode="auto">
          <a:xfrm>
            <a:off x="1447800" y="3581400"/>
            <a:ext cx="533400" cy="3810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67" name="Oval 27"/>
          <p:cNvSpPr>
            <a:spLocks noChangeArrowheads="1"/>
          </p:cNvSpPr>
          <p:nvPr/>
        </p:nvSpPr>
        <p:spPr bwMode="auto">
          <a:xfrm>
            <a:off x="1447800" y="3048000"/>
            <a:ext cx="533400" cy="3810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68" name="Oval 28"/>
          <p:cNvSpPr>
            <a:spLocks noChangeArrowheads="1"/>
          </p:cNvSpPr>
          <p:nvPr/>
        </p:nvSpPr>
        <p:spPr bwMode="auto">
          <a:xfrm>
            <a:off x="7162800" y="4114800"/>
            <a:ext cx="533400" cy="3810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69" name="Oval 29"/>
          <p:cNvSpPr>
            <a:spLocks noChangeArrowheads="1"/>
          </p:cNvSpPr>
          <p:nvPr/>
        </p:nvSpPr>
        <p:spPr bwMode="auto">
          <a:xfrm>
            <a:off x="7162800" y="3581400"/>
            <a:ext cx="533400" cy="3810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70" name="Oval 30"/>
          <p:cNvSpPr>
            <a:spLocks noChangeArrowheads="1"/>
          </p:cNvSpPr>
          <p:nvPr/>
        </p:nvSpPr>
        <p:spPr bwMode="auto">
          <a:xfrm>
            <a:off x="7162800" y="3048000"/>
            <a:ext cx="533400" cy="3810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71" name="Oval 31"/>
          <p:cNvSpPr>
            <a:spLocks noChangeArrowheads="1"/>
          </p:cNvSpPr>
          <p:nvPr/>
        </p:nvSpPr>
        <p:spPr bwMode="auto">
          <a:xfrm>
            <a:off x="7162800" y="4648200"/>
            <a:ext cx="533400" cy="3810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72" name="Oval 32"/>
          <p:cNvSpPr>
            <a:spLocks noChangeArrowheads="1"/>
          </p:cNvSpPr>
          <p:nvPr/>
        </p:nvSpPr>
        <p:spPr bwMode="auto">
          <a:xfrm>
            <a:off x="7162800" y="4114800"/>
            <a:ext cx="533400" cy="3810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73" name="Oval 33"/>
          <p:cNvSpPr>
            <a:spLocks noChangeArrowheads="1"/>
          </p:cNvSpPr>
          <p:nvPr/>
        </p:nvSpPr>
        <p:spPr bwMode="auto">
          <a:xfrm>
            <a:off x="7162800" y="3581400"/>
            <a:ext cx="533400" cy="3810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74" name="Oval 34"/>
          <p:cNvSpPr>
            <a:spLocks noChangeArrowheads="1"/>
          </p:cNvSpPr>
          <p:nvPr/>
        </p:nvSpPr>
        <p:spPr bwMode="auto">
          <a:xfrm>
            <a:off x="7162800" y="3048000"/>
            <a:ext cx="533400" cy="3810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51" grpId="0" animBg="1"/>
      <p:bldP spid="35864" grpId="0" animBg="1"/>
      <p:bldP spid="35865" grpId="0" animBg="1"/>
      <p:bldP spid="35866" grpId="0" animBg="1"/>
      <p:bldP spid="35867" grpId="0" animBg="1"/>
      <p:bldP spid="35868" grpId="0" animBg="1"/>
      <p:bldP spid="35869" grpId="0" animBg="1"/>
      <p:bldP spid="35870" grpId="0" animBg="1"/>
      <p:bldP spid="35871" grpId="0" animBg="1"/>
      <p:bldP spid="35872" grpId="0" animBg="1"/>
      <p:bldP spid="35873" grpId="0" animBg="1"/>
      <p:bldP spid="3587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0"/>
              <a:t>DDP Untagged Model Specifications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60000"/>
              </a:lnSpc>
            </a:pPr>
            <a:r>
              <a:rPr lang="en-US" sz="2000"/>
              <a:t>Simple send-receive based communication model</a:t>
            </a:r>
          </a:p>
          <a:p>
            <a:pPr>
              <a:lnSpc>
                <a:spcPct val="160000"/>
              </a:lnSpc>
            </a:pPr>
            <a:r>
              <a:rPr lang="en-US" sz="2000"/>
              <a:t>Receiver has to inform DDP about a buffer before hand</a:t>
            </a:r>
          </a:p>
          <a:p>
            <a:pPr>
              <a:lnSpc>
                <a:spcPct val="160000"/>
              </a:lnSpc>
            </a:pPr>
            <a:r>
              <a:rPr lang="en-US" sz="2000"/>
              <a:t>When data arrives, it is placed in the buffer directly</a:t>
            </a:r>
          </a:p>
          <a:p>
            <a:pPr>
              <a:lnSpc>
                <a:spcPct val="160000"/>
              </a:lnSpc>
            </a:pPr>
            <a:r>
              <a:rPr lang="en-US" sz="2000"/>
              <a:t>Zero-Copy data transfer</a:t>
            </a:r>
          </a:p>
          <a:p>
            <a:pPr>
              <a:lnSpc>
                <a:spcPct val="160000"/>
              </a:lnSpc>
            </a:pPr>
            <a:r>
              <a:rPr lang="en-US" sz="2000"/>
              <a:t>No flow control guaranteed by DDP; application takes care of this</a:t>
            </a:r>
          </a:p>
          <a:p>
            <a:pPr>
              <a:lnSpc>
                <a:spcPct val="160000"/>
              </a:lnSpc>
            </a:pPr>
            <a:r>
              <a:rPr lang="en-US" sz="2000"/>
              <a:t>Explicit message delivery required on the receiver side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0"/>
              <a:t>Ethernet: Technology Trends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229600" cy="5410200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en-US" sz="2000"/>
              <a:t>Broken into three levels of technologies</a:t>
            </a:r>
          </a:p>
          <a:p>
            <a:pPr lvl="1">
              <a:lnSpc>
                <a:spcPct val="140000"/>
              </a:lnSpc>
            </a:pPr>
            <a:r>
              <a:rPr lang="en-US" sz="1600"/>
              <a:t>Regular Ethernet adapters</a:t>
            </a:r>
          </a:p>
          <a:p>
            <a:pPr lvl="2">
              <a:lnSpc>
                <a:spcPct val="140000"/>
              </a:lnSpc>
            </a:pPr>
            <a:r>
              <a:rPr lang="en-US" sz="1400"/>
              <a:t>Layer-2 adapters</a:t>
            </a:r>
          </a:p>
          <a:p>
            <a:pPr lvl="2">
              <a:lnSpc>
                <a:spcPct val="140000"/>
              </a:lnSpc>
            </a:pPr>
            <a:r>
              <a:rPr lang="en-US" sz="1400"/>
              <a:t>Rely on host-based TCP/IP to provide network/transport functionality</a:t>
            </a:r>
          </a:p>
          <a:p>
            <a:pPr lvl="2">
              <a:lnSpc>
                <a:spcPct val="140000"/>
              </a:lnSpc>
            </a:pPr>
            <a:r>
              <a:rPr lang="en-US" sz="1400"/>
              <a:t>Could achieve a high performance with optimizations</a:t>
            </a:r>
          </a:p>
          <a:p>
            <a:pPr lvl="1">
              <a:lnSpc>
                <a:spcPct val="140000"/>
              </a:lnSpc>
            </a:pPr>
            <a:r>
              <a:rPr lang="en-US" sz="1600"/>
              <a:t>TCP Offload Engines (TOEs)</a:t>
            </a:r>
          </a:p>
          <a:p>
            <a:pPr lvl="2">
              <a:lnSpc>
                <a:spcPct val="140000"/>
              </a:lnSpc>
            </a:pPr>
            <a:r>
              <a:rPr lang="en-US" sz="1400"/>
              <a:t>Layer-4 adapters</a:t>
            </a:r>
          </a:p>
          <a:p>
            <a:pPr lvl="2">
              <a:lnSpc>
                <a:spcPct val="140000"/>
              </a:lnSpc>
            </a:pPr>
            <a:r>
              <a:rPr lang="en-US" sz="1400"/>
              <a:t>Have the entire TCP/IP stack offloaded on to hardware</a:t>
            </a:r>
          </a:p>
          <a:p>
            <a:pPr lvl="2">
              <a:lnSpc>
                <a:spcPct val="140000"/>
              </a:lnSpc>
            </a:pPr>
            <a:r>
              <a:rPr lang="en-US" sz="1400"/>
              <a:t>Sockets layer retained in the host space</a:t>
            </a:r>
          </a:p>
          <a:p>
            <a:pPr lvl="1">
              <a:lnSpc>
                <a:spcPct val="140000"/>
              </a:lnSpc>
            </a:pPr>
            <a:r>
              <a:rPr lang="en-US" sz="1600"/>
              <a:t>iWARP-aware adapters</a:t>
            </a:r>
          </a:p>
          <a:p>
            <a:pPr lvl="2">
              <a:lnSpc>
                <a:spcPct val="140000"/>
              </a:lnSpc>
            </a:pPr>
            <a:r>
              <a:rPr lang="en-US" sz="1400"/>
              <a:t>Layer-4 adapters</a:t>
            </a:r>
          </a:p>
          <a:p>
            <a:pPr lvl="2">
              <a:lnSpc>
                <a:spcPct val="140000"/>
              </a:lnSpc>
            </a:pPr>
            <a:r>
              <a:rPr lang="en-US" sz="1400"/>
              <a:t>Entire TCP/IP stack offloaded on to hardware</a:t>
            </a:r>
          </a:p>
          <a:p>
            <a:pPr lvl="2">
              <a:lnSpc>
                <a:spcPct val="140000"/>
              </a:lnSpc>
            </a:pPr>
            <a:r>
              <a:rPr lang="en-US" sz="1400"/>
              <a:t>Support more features than TCP Offload Engines</a:t>
            </a:r>
          </a:p>
          <a:p>
            <a:pPr lvl="3">
              <a:lnSpc>
                <a:spcPct val="140000"/>
              </a:lnSpc>
            </a:pPr>
            <a:r>
              <a:rPr lang="en-US" sz="1200"/>
              <a:t>No sockets ! Richer iWARP interface !</a:t>
            </a:r>
          </a:p>
          <a:p>
            <a:pPr lvl="3">
              <a:lnSpc>
                <a:spcPct val="140000"/>
              </a:lnSpc>
            </a:pPr>
            <a:r>
              <a:rPr lang="en-US" sz="1200"/>
              <a:t>E.g., Out-of-order placement of data, RDMA semantics</a:t>
            </a:r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3663950" y="1643063"/>
            <a:ext cx="283527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 b="1" i="1">
                <a:solidFill>
                  <a:srgbClr val="FF3300"/>
                </a:solidFill>
              </a:rPr>
              <a:t>[feng03:hoti, feng03:sc, balaji04:rait]</a:t>
            </a:r>
          </a:p>
        </p:txBody>
      </p:sp>
      <p:sp>
        <p:nvSpPr>
          <p:cNvPr id="19461" name="Text Box 5"/>
          <p:cNvSpPr txBox="1">
            <a:spLocks noChangeArrowheads="1"/>
          </p:cNvSpPr>
          <p:nvPr/>
        </p:nvSpPr>
        <p:spPr bwMode="auto">
          <a:xfrm>
            <a:off x="3890963" y="3062288"/>
            <a:ext cx="2370137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 b="1" i="1">
                <a:solidFill>
                  <a:srgbClr val="FF3300"/>
                </a:solidFill>
              </a:rPr>
              <a:t>[balaji05:hoti, balaji05:cluster]</a:t>
            </a:r>
          </a:p>
        </p:txBody>
      </p:sp>
      <p:sp>
        <p:nvSpPr>
          <p:cNvPr id="19462" name="Text Box 6"/>
          <p:cNvSpPr txBox="1">
            <a:spLocks noChangeArrowheads="1"/>
          </p:cNvSpPr>
          <p:nvPr/>
        </p:nvSpPr>
        <p:spPr bwMode="auto">
          <a:xfrm>
            <a:off x="3376613" y="4476750"/>
            <a:ext cx="220027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 b="1" i="1">
                <a:solidFill>
                  <a:srgbClr val="FF3300"/>
                </a:solidFill>
              </a:rPr>
              <a:t>[jin05:hpidc, wyckoff05:rait]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0"/>
              <a:t>DDP Tagged Communication Model</a:t>
            </a:r>
          </a:p>
        </p:txBody>
      </p:sp>
      <p:sp>
        <p:nvSpPr>
          <p:cNvPr id="37891" name="Rectangle 3"/>
          <p:cNvSpPr>
            <a:spLocks noChangeArrowheads="1"/>
          </p:cNvSpPr>
          <p:nvPr/>
        </p:nvSpPr>
        <p:spPr bwMode="auto">
          <a:xfrm>
            <a:off x="6096000" y="2438400"/>
            <a:ext cx="838200" cy="3276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892" name="Rectangle 4"/>
          <p:cNvSpPr>
            <a:spLocks noChangeArrowheads="1"/>
          </p:cNvSpPr>
          <p:nvPr/>
        </p:nvSpPr>
        <p:spPr bwMode="auto">
          <a:xfrm>
            <a:off x="2362200" y="2438400"/>
            <a:ext cx="838200" cy="3276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893" name="Rectangle 5"/>
          <p:cNvSpPr>
            <a:spLocks noChangeArrowheads="1"/>
          </p:cNvSpPr>
          <p:nvPr/>
        </p:nvSpPr>
        <p:spPr bwMode="auto">
          <a:xfrm>
            <a:off x="1371600" y="2438400"/>
            <a:ext cx="838200" cy="3276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894" name="Rectangle 6"/>
          <p:cNvSpPr>
            <a:spLocks noChangeArrowheads="1"/>
          </p:cNvSpPr>
          <p:nvPr/>
        </p:nvSpPr>
        <p:spPr bwMode="auto">
          <a:xfrm>
            <a:off x="7086600" y="2438400"/>
            <a:ext cx="838200" cy="3276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895" name="Text Box 7"/>
          <p:cNvSpPr txBox="1">
            <a:spLocks noChangeArrowheads="1"/>
          </p:cNvSpPr>
          <p:nvPr/>
        </p:nvSpPr>
        <p:spPr bwMode="auto">
          <a:xfrm>
            <a:off x="1524000" y="1905000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4" tIns="45718" rIns="91434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Tahoma" pitchFamily="34" charset="0"/>
              </a:rPr>
              <a:t>SQ</a:t>
            </a:r>
          </a:p>
        </p:txBody>
      </p:sp>
      <p:sp>
        <p:nvSpPr>
          <p:cNvPr id="37896" name="Text Box 8"/>
          <p:cNvSpPr txBox="1">
            <a:spLocks noChangeArrowheads="1"/>
          </p:cNvSpPr>
          <p:nvPr/>
        </p:nvSpPr>
        <p:spPr bwMode="auto">
          <a:xfrm>
            <a:off x="2438400" y="1905000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4" tIns="45718" rIns="91434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Tahoma" pitchFamily="34" charset="0"/>
              </a:rPr>
              <a:t>RQ</a:t>
            </a:r>
          </a:p>
        </p:txBody>
      </p:sp>
      <p:sp>
        <p:nvSpPr>
          <p:cNvPr id="37897" name="Text Box 9"/>
          <p:cNvSpPr txBox="1">
            <a:spLocks noChangeArrowheads="1"/>
          </p:cNvSpPr>
          <p:nvPr/>
        </p:nvSpPr>
        <p:spPr bwMode="auto">
          <a:xfrm>
            <a:off x="6248400" y="1905000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4" tIns="45718" rIns="91434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Tahoma" pitchFamily="34" charset="0"/>
              </a:rPr>
              <a:t>SQ</a:t>
            </a:r>
          </a:p>
        </p:txBody>
      </p:sp>
      <p:sp>
        <p:nvSpPr>
          <p:cNvPr id="37898" name="Text Box 10"/>
          <p:cNvSpPr txBox="1">
            <a:spLocks noChangeArrowheads="1"/>
          </p:cNvSpPr>
          <p:nvPr/>
        </p:nvSpPr>
        <p:spPr bwMode="auto">
          <a:xfrm>
            <a:off x="7162800" y="1905000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4" tIns="45718" rIns="91434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Tahoma" pitchFamily="34" charset="0"/>
              </a:rPr>
              <a:t>RQ</a:t>
            </a:r>
          </a:p>
        </p:txBody>
      </p:sp>
      <p:sp>
        <p:nvSpPr>
          <p:cNvPr id="37899" name="Oval 11"/>
          <p:cNvSpPr>
            <a:spLocks noChangeArrowheads="1"/>
          </p:cNvSpPr>
          <p:nvPr/>
        </p:nvSpPr>
        <p:spPr bwMode="auto">
          <a:xfrm>
            <a:off x="8229600" y="1905000"/>
            <a:ext cx="533400" cy="3810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7900" name="Group 12"/>
          <p:cNvGrpSpPr>
            <a:grpSpLocks/>
          </p:cNvGrpSpPr>
          <p:nvPr/>
        </p:nvGrpSpPr>
        <p:grpSpPr bwMode="auto">
          <a:xfrm>
            <a:off x="1524000" y="4953000"/>
            <a:ext cx="6019800" cy="1600200"/>
            <a:chOff x="960" y="3120"/>
            <a:chExt cx="3792" cy="1008"/>
          </a:xfrm>
        </p:grpSpPr>
        <p:sp>
          <p:nvSpPr>
            <p:cNvPr id="37901" name="Oval 13"/>
            <p:cNvSpPr>
              <a:spLocks noChangeArrowheads="1"/>
            </p:cNvSpPr>
            <p:nvPr/>
          </p:nvSpPr>
          <p:spPr bwMode="auto">
            <a:xfrm>
              <a:off x="960" y="3120"/>
              <a:ext cx="336" cy="240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02" name="Freeform 14"/>
            <p:cNvSpPr>
              <a:spLocks/>
            </p:cNvSpPr>
            <p:nvPr/>
          </p:nvSpPr>
          <p:spPr bwMode="auto">
            <a:xfrm>
              <a:off x="1200" y="3600"/>
              <a:ext cx="3552" cy="528"/>
            </a:xfrm>
            <a:custGeom>
              <a:avLst/>
              <a:gdLst>
                <a:gd name="T0" fmla="*/ 0 w 3360"/>
                <a:gd name="T1" fmla="*/ 0 h 432"/>
                <a:gd name="T2" fmla="*/ 1728 w 3360"/>
                <a:gd name="T3" fmla="*/ 432 h 432"/>
                <a:gd name="T4" fmla="*/ 3360 w 3360"/>
                <a:gd name="T5" fmla="*/ 0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360" h="432">
                  <a:moveTo>
                    <a:pt x="0" y="0"/>
                  </a:moveTo>
                  <a:cubicBezTo>
                    <a:pt x="584" y="216"/>
                    <a:pt x="1168" y="432"/>
                    <a:pt x="1728" y="432"/>
                  </a:cubicBezTo>
                  <a:cubicBezTo>
                    <a:pt x="2288" y="432"/>
                    <a:pt x="3088" y="72"/>
                    <a:pt x="3360" y="0"/>
                  </a:cubicBezTo>
                </a:path>
              </a:pathLst>
            </a:custGeom>
            <a:noFill/>
            <a:ln w="57150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37903" name="Group 15"/>
          <p:cNvGrpSpPr>
            <a:grpSpLocks/>
          </p:cNvGrpSpPr>
          <p:nvPr/>
        </p:nvGrpSpPr>
        <p:grpSpPr bwMode="auto">
          <a:xfrm>
            <a:off x="1524000" y="4419600"/>
            <a:ext cx="6019800" cy="2133600"/>
            <a:chOff x="960" y="2784"/>
            <a:chExt cx="3792" cy="1344"/>
          </a:xfrm>
        </p:grpSpPr>
        <p:sp>
          <p:nvSpPr>
            <p:cNvPr id="37904" name="Oval 16"/>
            <p:cNvSpPr>
              <a:spLocks noChangeArrowheads="1"/>
            </p:cNvSpPr>
            <p:nvPr/>
          </p:nvSpPr>
          <p:spPr bwMode="auto">
            <a:xfrm>
              <a:off x="960" y="2784"/>
              <a:ext cx="336" cy="240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05" name="Freeform 17"/>
            <p:cNvSpPr>
              <a:spLocks/>
            </p:cNvSpPr>
            <p:nvPr/>
          </p:nvSpPr>
          <p:spPr bwMode="auto">
            <a:xfrm>
              <a:off x="1200" y="3600"/>
              <a:ext cx="3552" cy="528"/>
            </a:xfrm>
            <a:custGeom>
              <a:avLst/>
              <a:gdLst>
                <a:gd name="T0" fmla="*/ 0 w 3360"/>
                <a:gd name="T1" fmla="*/ 0 h 432"/>
                <a:gd name="T2" fmla="*/ 1728 w 3360"/>
                <a:gd name="T3" fmla="*/ 432 h 432"/>
                <a:gd name="T4" fmla="*/ 3360 w 3360"/>
                <a:gd name="T5" fmla="*/ 0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360" h="432">
                  <a:moveTo>
                    <a:pt x="0" y="0"/>
                  </a:moveTo>
                  <a:cubicBezTo>
                    <a:pt x="584" y="216"/>
                    <a:pt x="1168" y="432"/>
                    <a:pt x="1728" y="432"/>
                  </a:cubicBezTo>
                  <a:cubicBezTo>
                    <a:pt x="2288" y="432"/>
                    <a:pt x="3088" y="72"/>
                    <a:pt x="3360" y="0"/>
                  </a:cubicBezTo>
                </a:path>
              </a:pathLst>
            </a:custGeom>
            <a:noFill/>
            <a:ln w="57150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37906" name="Group 18"/>
          <p:cNvGrpSpPr>
            <a:grpSpLocks/>
          </p:cNvGrpSpPr>
          <p:nvPr/>
        </p:nvGrpSpPr>
        <p:grpSpPr bwMode="auto">
          <a:xfrm>
            <a:off x="1524000" y="3886200"/>
            <a:ext cx="6019800" cy="2667000"/>
            <a:chOff x="960" y="2448"/>
            <a:chExt cx="3792" cy="1680"/>
          </a:xfrm>
        </p:grpSpPr>
        <p:sp>
          <p:nvSpPr>
            <p:cNvPr id="37907" name="Oval 19"/>
            <p:cNvSpPr>
              <a:spLocks noChangeArrowheads="1"/>
            </p:cNvSpPr>
            <p:nvPr/>
          </p:nvSpPr>
          <p:spPr bwMode="auto">
            <a:xfrm>
              <a:off x="960" y="2448"/>
              <a:ext cx="336" cy="240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08" name="Freeform 20"/>
            <p:cNvSpPr>
              <a:spLocks/>
            </p:cNvSpPr>
            <p:nvPr/>
          </p:nvSpPr>
          <p:spPr bwMode="auto">
            <a:xfrm>
              <a:off x="1200" y="3600"/>
              <a:ext cx="3552" cy="528"/>
            </a:xfrm>
            <a:custGeom>
              <a:avLst/>
              <a:gdLst>
                <a:gd name="T0" fmla="*/ 0 w 3360"/>
                <a:gd name="T1" fmla="*/ 0 h 432"/>
                <a:gd name="T2" fmla="*/ 1728 w 3360"/>
                <a:gd name="T3" fmla="*/ 432 h 432"/>
                <a:gd name="T4" fmla="*/ 3360 w 3360"/>
                <a:gd name="T5" fmla="*/ 0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360" h="432">
                  <a:moveTo>
                    <a:pt x="0" y="0"/>
                  </a:moveTo>
                  <a:cubicBezTo>
                    <a:pt x="584" y="216"/>
                    <a:pt x="1168" y="432"/>
                    <a:pt x="1728" y="432"/>
                  </a:cubicBezTo>
                  <a:cubicBezTo>
                    <a:pt x="2288" y="432"/>
                    <a:pt x="3088" y="72"/>
                    <a:pt x="3360" y="0"/>
                  </a:cubicBezTo>
                </a:path>
              </a:pathLst>
            </a:custGeom>
            <a:noFill/>
            <a:ln w="57150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37909" name="Group 21"/>
          <p:cNvGrpSpPr>
            <a:grpSpLocks/>
          </p:cNvGrpSpPr>
          <p:nvPr/>
        </p:nvGrpSpPr>
        <p:grpSpPr bwMode="auto">
          <a:xfrm>
            <a:off x="1524000" y="3352800"/>
            <a:ext cx="6019800" cy="3200400"/>
            <a:chOff x="960" y="2112"/>
            <a:chExt cx="3792" cy="2016"/>
          </a:xfrm>
        </p:grpSpPr>
        <p:sp>
          <p:nvSpPr>
            <p:cNvPr id="37910" name="Oval 22"/>
            <p:cNvSpPr>
              <a:spLocks noChangeArrowheads="1"/>
            </p:cNvSpPr>
            <p:nvPr/>
          </p:nvSpPr>
          <p:spPr bwMode="auto">
            <a:xfrm>
              <a:off x="960" y="2112"/>
              <a:ext cx="336" cy="240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11" name="Freeform 23"/>
            <p:cNvSpPr>
              <a:spLocks/>
            </p:cNvSpPr>
            <p:nvPr/>
          </p:nvSpPr>
          <p:spPr bwMode="auto">
            <a:xfrm>
              <a:off x="1200" y="3600"/>
              <a:ext cx="3552" cy="528"/>
            </a:xfrm>
            <a:custGeom>
              <a:avLst/>
              <a:gdLst>
                <a:gd name="T0" fmla="*/ 0 w 3360"/>
                <a:gd name="T1" fmla="*/ 0 h 432"/>
                <a:gd name="T2" fmla="*/ 1728 w 3360"/>
                <a:gd name="T3" fmla="*/ 432 h 432"/>
                <a:gd name="T4" fmla="*/ 3360 w 3360"/>
                <a:gd name="T5" fmla="*/ 0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360" h="432">
                  <a:moveTo>
                    <a:pt x="0" y="0"/>
                  </a:moveTo>
                  <a:cubicBezTo>
                    <a:pt x="584" y="216"/>
                    <a:pt x="1168" y="432"/>
                    <a:pt x="1728" y="432"/>
                  </a:cubicBezTo>
                  <a:cubicBezTo>
                    <a:pt x="2288" y="432"/>
                    <a:pt x="3088" y="72"/>
                    <a:pt x="3360" y="0"/>
                  </a:cubicBezTo>
                </a:path>
              </a:pathLst>
            </a:custGeom>
            <a:noFill/>
            <a:ln w="57150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37912" name="Oval 24"/>
          <p:cNvSpPr>
            <a:spLocks noChangeArrowheads="1"/>
          </p:cNvSpPr>
          <p:nvPr/>
        </p:nvSpPr>
        <p:spPr bwMode="auto">
          <a:xfrm>
            <a:off x="1524000" y="4953000"/>
            <a:ext cx="533400" cy="3810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13" name="Oval 25"/>
          <p:cNvSpPr>
            <a:spLocks noChangeArrowheads="1"/>
          </p:cNvSpPr>
          <p:nvPr/>
        </p:nvSpPr>
        <p:spPr bwMode="auto">
          <a:xfrm>
            <a:off x="1524000" y="4419600"/>
            <a:ext cx="533400" cy="3810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14" name="Oval 26"/>
          <p:cNvSpPr>
            <a:spLocks noChangeArrowheads="1"/>
          </p:cNvSpPr>
          <p:nvPr/>
        </p:nvSpPr>
        <p:spPr bwMode="auto">
          <a:xfrm>
            <a:off x="1524000" y="3886200"/>
            <a:ext cx="533400" cy="3810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15" name="Oval 27"/>
          <p:cNvSpPr>
            <a:spLocks noChangeArrowheads="1"/>
          </p:cNvSpPr>
          <p:nvPr/>
        </p:nvSpPr>
        <p:spPr bwMode="auto">
          <a:xfrm>
            <a:off x="1524000" y="3352800"/>
            <a:ext cx="533400" cy="3810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16" name="Freeform 28"/>
          <p:cNvSpPr>
            <a:spLocks/>
          </p:cNvSpPr>
          <p:nvPr/>
        </p:nvSpPr>
        <p:spPr bwMode="auto">
          <a:xfrm>
            <a:off x="1905000" y="5715000"/>
            <a:ext cx="5562600" cy="838200"/>
          </a:xfrm>
          <a:custGeom>
            <a:avLst/>
            <a:gdLst>
              <a:gd name="T0" fmla="*/ 3552 w 3552"/>
              <a:gd name="T1" fmla="*/ 0 h 528"/>
              <a:gd name="T2" fmla="*/ 1872 w 3552"/>
              <a:gd name="T3" fmla="*/ 528 h 528"/>
              <a:gd name="T4" fmla="*/ 0 w 3552"/>
              <a:gd name="T5" fmla="*/ 0 h 5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552" h="528">
                <a:moveTo>
                  <a:pt x="3552" y="0"/>
                </a:moveTo>
                <a:cubicBezTo>
                  <a:pt x="3008" y="264"/>
                  <a:pt x="2464" y="528"/>
                  <a:pt x="1872" y="528"/>
                </a:cubicBezTo>
                <a:cubicBezTo>
                  <a:pt x="1280" y="528"/>
                  <a:pt x="640" y="264"/>
                  <a:pt x="0" y="0"/>
                </a:cubicBezTo>
              </a:path>
            </a:pathLst>
          </a:custGeom>
          <a:noFill/>
          <a:ln w="57150" cap="flat" cmpd="sng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9" grpId="0" animBg="1"/>
      <p:bldP spid="37912" grpId="0" animBg="1"/>
      <p:bldP spid="37913" grpId="0" animBg="1"/>
      <p:bldP spid="37914" grpId="0" animBg="1"/>
      <p:bldP spid="37915" grpId="0" animBg="1"/>
      <p:bldP spid="3791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0"/>
              <a:t>DDP Tagged Model Specifications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60000"/>
              </a:lnSpc>
            </a:pPr>
            <a:r>
              <a:rPr lang="en-US" sz="2000"/>
              <a:t>One-sided communication model</a:t>
            </a:r>
          </a:p>
          <a:p>
            <a:pPr>
              <a:lnSpc>
                <a:spcPct val="160000"/>
              </a:lnSpc>
            </a:pPr>
            <a:r>
              <a:rPr lang="en-US" sz="2000"/>
              <a:t>Receiver has to inform the sender about a buffer before hand</a:t>
            </a:r>
          </a:p>
          <a:p>
            <a:pPr>
              <a:lnSpc>
                <a:spcPct val="160000"/>
              </a:lnSpc>
            </a:pPr>
            <a:r>
              <a:rPr lang="en-US" sz="2000"/>
              <a:t>Sender can directly read or write to the receiver buffer</a:t>
            </a:r>
          </a:p>
          <a:p>
            <a:pPr>
              <a:lnSpc>
                <a:spcPct val="160000"/>
              </a:lnSpc>
            </a:pPr>
            <a:r>
              <a:rPr lang="en-US" sz="2000"/>
              <a:t>Zero-Copy data transfer</a:t>
            </a:r>
          </a:p>
          <a:p>
            <a:pPr>
              <a:lnSpc>
                <a:spcPct val="160000"/>
              </a:lnSpc>
            </a:pPr>
            <a:r>
              <a:rPr lang="en-US" sz="2000"/>
              <a:t>No flow control required since the receiver is not involved at all</a:t>
            </a:r>
          </a:p>
          <a:p>
            <a:pPr>
              <a:lnSpc>
                <a:spcPct val="160000"/>
              </a:lnSpc>
            </a:pPr>
            <a:r>
              <a:rPr lang="en-US" sz="2000"/>
              <a:t>No message delivery on the receiver side; only data placement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0"/>
              <a:t>Out-of-Order Data Placement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40000"/>
              </a:lnSpc>
            </a:pPr>
            <a:r>
              <a:rPr lang="en-US" sz="2000"/>
              <a:t>DDP allows out-of-order data placement</a:t>
            </a:r>
          </a:p>
          <a:p>
            <a:pPr lvl="1">
              <a:lnSpc>
                <a:spcPct val="140000"/>
              </a:lnSpc>
            </a:pPr>
            <a:r>
              <a:rPr lang="en-US" sz="1700"/>
              <a:t>Two segments in a message can be transmitted out of order</a:t>
            </a:r>
          </a:p>
          <a:p>
            <a:pPr lvl="1">
              <a:lnSpc>
                <a:spcPct val="140000"/>
              </a:lnSpc>
            </a:pPr>
            <a:r>
              <a:rPr lang="en-US" sz="1700"/>
              <a:t>Two segments in a message can be placed out of order</a:t>
            </a:r>
          </a:p>
          <a:p>
            <a:pPr lvl="1">
              <a:lnSpc>
                <a:spcPct val="140000"/>
              </a:lnSpc>
            </a:pPr>
            <a:r>
              <a:rPr lang="en-US" sz="1700"/>
              <a:t>A message cannot be delivered till all segments in it are placed</a:t>
            </a:r>
          </a:p>
          <a:p>
            <a:pPr lvl="1">
              <a:lnSpc>
                <a:spcPct val="140000"/>
              </a:lnSpc>
            </a:pPr>
            <a:r>
              <a:rPr lang="en-US" sz="1700"/>
              <a:t>A message cannot be delivered till all previous messages are delivered</a:t>
            </a:r>
          </a:p>
          <a:p>
            <a:pPr>
              <a:lnSpc>
                <a:spcPct val="140000"/>
              </a:lnSpc>
            </a:pPr>
            <a:r>
              <a:rPr lang="en-US" sz="2000"/>
              <a:t>Reduced buffer requirements</a:t>
            </a:r>
          </a:p>
          <a:p>
            <a:pPr>
              <a:lnSpc>
                <a:spcPct val="140000"/>
              </a:lnSpc>
            </a:pPr>
            <a:r>
              <a:rPr lang="en-US" sz="2000"/>
              <a:t>Most beneficial for slightly congested networks</a:t>
            </a:r>
          </a:p>
          <a:p>
            <a:pPr lvl="1">
              <a:lnSpc>
                <a:spcPct val="140000"/>
              </a:lnSpc>
            </a:pPr>
            <a:r>
              <a:rPr lang="en-US" sz="1700"/>
              <a:t>TCP Fast retransmit avoids performance degradation</a:t>
            </a:r>
          </a:p>
          <a:p>
            <a:pPr lvl="1">
              <a:lnSpc>
                <a:spcPct val="140000"/>
              </a:lnSpc>
            </a:pPr>
            <a:r>
              <a:rPr lang="en-US" sz="1700"/>
              <a:t>Out-of-order placement avoids extra copies and buffering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0"/>
              <a:t>Segmentation and Reassembly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40000"/>
              </a:lnSpc>
            </a:pPr>
            <a:r>
              <a:rPr lang="en-US" sz="2000"/>
              <a:t>DDP does not deal with IP fragmentation</a:t>
            </a:r>
          </a:p>
          <a:p>
            <a:pPr>
              <a:lnSpc>
                <a:spcPct val="140000"/>
              </a:lnSpc>
            </a:pPr>
            <a:r>
              <a:rPr lang="en-US" sz="2000"/>
              <a:t>IP layer does IP reassembly and hands over to DDP</a:t>
            </a:r>
          </a:p>
          <a:p>
            <a:pPr>
              <a:lnSpc>
                <a:spcPct val="140000"/>
              </a:lnSpc>
            </a:pPr>
            <a:r>
              <a:rPr lang="en-US" sz="2000"/>
              <a:t>Segmentation is tricky in DDP</a:t>
            </a:r>
          </a:p>
          <a:p>
            <a:pPr lvl="1">
              <a:lnSpc>
                <a:spcPct val="140000"/>
              </a:lnSpc>
            </a:pPr>
            <a:r>
              <a:rPr lang="en-US" sz="1700"/>
              <a:t>Message boundaries need to be retained unlike TCP streaming</a:t>
            </a:r>
          </a:p>
          <a:p>
            <a:pPr lvl="1">
              <a:lnSpc>
                <a:spcPct val="140000"/>
              </a:lnSpc>
            </a:pPr>
            <a:r>
              <a:rPr lang="en-US" sz="1700"/>
              <a:t>Sender performs segmentation while maintaining boundaries</a:t>
            </a:r>
          </a:p>
          <a:p>
            <a:pPr lvl="1">
              <a:lnSpc>
                <a:spcPct val="140000"/>
              </a:lnSpc>
            </a:pPr>
            <a:r>
              <a:rPr lang="en-US" sz="1700"/>
              <a:t>Receiver can perform reassembly as long as boundaries are maintained</a:t>
            </a:r>
          </a:p>
          <a:p>
            <a:pPr lvl="1">
              <a:lnSpc>
                <a:spcPct val="140000"/>
              </a:lnSpc>
            </a:pPr>
            <a:r>
              <a:rPr lang="en-US" sz="1700"/>
              <a:t>What about TCP segmentation/reassembly on intermediate nodes?</a:t>
            </a:r>
          </a:p>
          <a:p>
            <a:pPr lvl="1">
              <a:lnSpc>
                <a:spcPct val="140000"/>
              </a:lnSpc>
            </a:pPr>
            <a:r>
              <a:rPr lang="en-US" sz="1700"/>
              <a:t>Layer-4 switches such as Load-Balancers</a:t>
            </a:r>
          </a:p>
          <a:p>
            <a:pPr lvl="2">
              <a:lnSpc>
                <a:spcPct val="140000"/>
              </a:lnSpc>
            </a:pPr>
            <a:r>
              <a:rPr lang="en-US" sz="1500"/>
              <a:t>TCP aware; can assume TCP streaming semantics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0"/>
              <a:t>Layer-4 Switches</a:t>
            </a:r>
          </a:p>
        </p:txBody>
      </p:sp>
      <p:sp>
        <p:nvSpPr>
          <p:cNvPr id="41987" name="Rectangle 3"/>
          <p:cNvSpPr>
            <a:spLocks noChangeArrowheads="1"/>
          </p:cNvSpPr>
          <p:nvPr/>
        </p:nvSpPr>
        <p:spPr bwMode="auto">
          <a:xfrm>
            <a:off x="685800" y="19812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8" name="Rectangle 4"/>
          <p:cNvSpPr>
            <a:spLocks noChangeArrowheads="1"/>
          </p:cNvSpPr>
          <p:nvPr/>
        </p:nvSpPr>
        <p:spPr bwMode="auto">
          <a:xfrm>
            <a:off x="685800" y="25908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9" name="Rectangle 5"/>
          <p:cNvSpPr>
            <a:spLocks noChangeArrowheads="1"/>
          </p:cNvSpPr>
          <p:nvPr/>
        </p:nvSpPr>
        <p:spPr bwMode="auto">
          <a:xfrm>
            <a:off x="685800" y="32004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0" name="Rectangle 6"/>
          <p:cNvSpPr>
            <a:spLocks noChangeArrowheads="1"/>
          </p:cNvSpPr>
          <p:nvPr/>
        </p:nvSpPr>
        <p:spPr bwMode="auto">
          <a:xfrm>
            <a:off x="685800" y="38100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1" name="Rectangle 7"/>
          <p:cNvSpPr>
            <a:spLocks noChangeArrowheads="1"/>
          </p:cNvSpPr>
          <p:nvPr/>
        </p:nvSpPr>
        <p:spPr bwMode="auto">
          <a:xfrm>
            <a:off x="685800" y="44196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2" name="Rectangle 8"/>
          <p:cNvSpPr>
            <a:spLocks noChangeArrowheads="1"/>
          </p:cNvSpPr>
          <p:nvPr/>
        </p:nvSpPr>
        <p:spPr bwMode="auto">
          <a:xfrm>
            <a:off x="685800" y="50292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3" name="Oval 9"/>
          <p:cNvSpPr>
            <a:spLocks noChangeArrowheads="1"/>
          </p:cNvSpPr>
          <p:nvPr/>
        </p:nvSpPr>
        <p:spPr bwMode="auto">
          <a:xfrm>
            <a:off x="2362200" y="3429000"/>
            <a:ext cx="1371600" cy="762000"/>
          </a:xfrm>
          <a:prstGeom prst="ellipse">
            <a:avLst/>
          </a:prstGeom>
          <a:solidFill>
            <a:srgbClr val="80008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Load</a:t>
            </a:r>
          </a:p>
          <a:p>
            <a:pPr algn="ctr"/>
            <a:r>
              <a:rPr lang="en-US"/>
              <a:t>Balancer</a:t>
            </a:r>
          </a:p>
        </p:txBody>
      </p:sp>
      <p:sp>
        <p:nvSpPr>
          <p:cNvPr id="41994" name="AutoShape 10"/>
          <p:cNvSpPr>
            <a:spLocks noChangeArrowheads="1"/>
          </p:cNvSpPr>
          <p:nvPr/>
        </p:nvSpPr>
        <p:spPr bwMode="auto">
          <a:xfrm>
            <a:off x="4267200" y="2819400"/>
            <a:ext cx="2590800" cy="2362200"/>
          </a:xfrm>
          <a:prstGeom prst="cloudCallout">
            <a:avLst>
              <a:gd name="adj1" fmla="val -62134"/>
              <a:gd name="adj2" fmla="val 90593"/>
            </a:avLst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/>
          <a:p>
            <a:pPr algn="ctr"/>
            <a:r>
              <a:rPr lang="en-US" sz="2400" b="1"/>
              <a:t>WAN</a:t>
            </a:r>
          </a:p>
        </p:txBody>
      </p:sp>
      <p:sp>
        <p:nvSpPr>
          <p:cNvPr id="41995" name="Rectangle 11"/>
          <p:cNvSpPr>
            <a:spLocks noChangeArrowheads="1"/>
          </p:cNvSpPr>
          <p:nvPr/>
        </p:nvSpPr>
        <p:spPr bwMode="auto">
          <a:xfrm>
            <a:off x="3810000" y="5105400"/>
            <a:ext cx="990600" cy="1143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6" name="Rectangle 12"/>
          <p:cNvSpPr>
            <a:spLocks noChangeArrowheads="1"/>
          </p:cNvSpPr>
          <p:nvPr/>
        </p:nvSpPr>
        <p:spPr bwMode="auto">
          <a:xfrm>
            <a:off x="7620000" y="3505200"/>
            <a:ext cx="685800" cy="6858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grpSp>
        <p:nvGrpSpPr>
          <p:cNvPr id="41997" name="Group 13"/>
          <p:cNvGrpSpPr>
            <a:grpSpLocks/>
          </p:cNvGrpSpPr>
          <p:nvPr/>
        </p:nvGrpSpPr>
        <p:grpSpPr bwMode="auto">
          <a:xfrm>
            <a:off x="1143000" y="2209800"/>
            <a:ext cx="6477000" cy="3048000"/>
            <a:chOff x="720" y="1392"/>
            <a:chExt cx="4080" cy="1920"/>
          </a:xfrm>
        </p:grpSpPr>
        <p:sp>
          <p:nvSpPr>
            <p:cNvPr id="41998" name="Line 14"/>
            <p:cNvSpPr>
              <a:spLocks noChangeShapeType="1"/>
            </p:cNvSpPr>
            <p:nvPr/>
          </p:nvSpPr>
          <p:spPr bwMode="auto">
            <a:xfrm flipH="1" flipV="1">
              <a:off x="720" y="1392"/>
              <a:ext cx="1008" cy="81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stealth" w="lg" len="lg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999" name="Line 15"/>
            <p:cNvSpPr>
              <a:spLocks noChangeShapeType="1"/>
            </p:cNvSpPr>
            <p:nvPr/>
          </p:nvSpPr>
          <p:spPr bwMode="auto">
            <a:xfrm flipH="1" flipV="1">
              <a:off x="720" y="1776"/>
              <a:ext cx="816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stealth" w="lg" len="lg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00" name="Line 16"/>
            <p:cNvSpPr>
              <a:spLocks noChangeShapeType="1"/>
            </p:cNvSpPr>
            <p:nvPr/>
          </p:nvSpPr>
          <p:spPr bwMode="auto">
            <a:xfrm flipH="1" flipV="1">
              <a:off x="720" y="2160"/>
              <a:ext cx="768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stealth" w="lg" len="lg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01" name="Line 17"/>
            <p:cNvSpPr>
              <a:spLocks noChangeShapeType="1"/>
            </p:cNvSpPr>
            <p:nvPr/>
          </p:nvSpPr>
          <p:spPr bwMode="auto">
            <a:xfrm flipH="1">
              <a:off x="720" y="2496"/>
              <a:ext cx="816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stealth" w="lg" len="lg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02" name="Line 18"/>
            <p:cNvSpPr>
              <a:spLocks noChangeShapeType="1"/>
            </p:cNvSpPr>
            <p:nvPr/>
          </p:nvSpPr>
          <p:spPr bwMode="auto">
            <a:xfrm flipH="1">
              <a:off x="720" y="2544"/>
              <a:ext cx="864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stealth" w="lg" len="lg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03" name="Line 19"/>
            <p:cNvSpPr>
              <a:spLocks noChangeShapeType="1"/>
            </p:cNvSpPr>
            <p:nvPr/>
          </p:nvSpPr>
          <p:spPr bwMode="auto">
            <a:xfrm flipH="1">
              <a:off x="720" y="2592"/>
              <a:ext cx="1008" cy="72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stealth" w="lg" len="lg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04" name="Line 20"/>
            <p:cNvSpPr>
              <a:spLocks noChangeShapeType="1"/>
            </p:cNvSpPr>
            <p:nvPr/>
          </p:nvSpPr>
          <p:spPr bwMode="auto">
            <a:xfrm flipH="1">
              <a:off x="4272" y="2400"/>
              <a:ext cx="528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05" name="Line 21"/>
            <p:cNvSpPr>
              <a:spLocks noChangeShapeType="1"/>
            </p:cNvSpPr>
            <p:nvPr/>
          </p:nvSpPr>
          <p:spPr bwMode="auto">
            <a:xfrm flipH="1">
              <a:off x="2352" y="2400"/>
              <a:ext cx="336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2006" name="Text Box 22"/>
          <p:cNvSpPr txBox="1">
            <a:spLocks noChangeArrowheads="1"/>
          </p:cNvSpPr>
          <p:nvPr/>
        </p:nvSpPr>
        <p:spPr bwMode="auto">
          <a:xfrm>
            <a:off x="2514600" y="4267200"/>
            <a:ext cx="1066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b="1"/>
              <a:t>Google</a:t>
            </a:r>
          </a:p>
        </p:txBody>
      </p:sp>
      <p:sp>
        <p:nvSpPr>
          <p:cNvPr id="42007" name="Freeform 23"/>
          <p:cNvSpPr>
            <a:spLocks/>
          </p:cNvSpPr>
          <p:nvPr/>
        </p:nvSpPr>
        <p:spPr bwMode="auto">
          <a:xfrm>
            <a:off x="1143000" y="3797300"/>
            <a:ext cx="6477000" cy="1460500"/>
          </a:xfrm>
          <a:custGeom>
            <a:avLst/>
            <a:gdLst>
              <a:gd name="T0" fmla="*/ 0 w 4080"/>
              <a:gd name="T1" fmla="*/ 920 h 920"/>
              <a:gd name="T2" fmla="*/ 1200 w 4080"/>
              <a:gd name="T3" fmla="*/ 152 h 920"/>
              <a:gd name="T4" fmla="*/ 4080 w 4080"/>
              <a:gd name="T5" fmla="*/ 8 h 9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080" h="920">
                <a:moveTo>
                  <a:pt x="0" y="920"/>
                </a:moveTo>
                <a:cubicBezTo>
                  <a:pt x="260" y="612"/>
                  <a:pt x="520" y="304"/>
                  <a:pt x="1200" y="152"/>
                </a:cubicBezTo>
                <a:cubicBezTo>
                  <a:pt x="1880" y="0"/>
                  <a:pt x="2980" y="4"/>
                  <a:pt x="4080" y="8"/>
                </a:cubicBezTo>
              </a:path>
            </a:pathLst>
          </a:custGeom>
          <a:noFill/>
          <a:ln w="57150" cmpd="sng">
            <a:solidFill>
              <a:schemeClr val="tx1"/>
            </a:solidFill>
            <a:round/>
            <a:headEnd type="stealth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08" name="Text Box 24"/>
          <p:cNvSpPr txBox="1">
            <a:spLocks noChangeArrowheads="1"/>
          </p:cNvSpPr>
          <p:nvPr/>
        </p:nvSpPr>
        <p:spPr bwMode="auto">
          <a:xfrm>
            <a:off x="381000" y="5500688"/>
            <a:ext cx="1066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b="1"/>
              <a:t>Servers</a:t>
            </a:r>
          </a:p>
        </p:txBody>
      </p:sp>
      <p:sp>
        <p:nvSpPr>
          <p:cNvPr id="42009" name="Text Box 25"/>
          <p:cNvSpPr txBox="1">
            <a:spLocks noChangeArrowheads="1"/>
          </p:cNvSpPr>
          <p:nvPr/>
        </p:nvSpPr>
        <p:spPr bwMode="auto">
          <a:xfrm>
            <a:off x="7391400" y="3124200"/>
            <a:ext cx="990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b="1"/>
              <a:t>Client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00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0"/>
              <a:t>TCP Splicing</a:t>
            </a:r>
          </a:p>
        </p:txBody>
      </p:sp>
      <p:sp>
        <p:nvSpPr>
          <p:cNvPr id="43011" name="Text Box 3"/>
          <p:cNvSpPr txBox="1">
            <a:spLocks noChangeArrowheads="1"/>
          </p:cNvSpPr>
          <p:nvPr/>
        </p:nvSpPr>
        <p:spPr bwMode="auto">
          <a:xfrm>
            <a:off x="2133600" y="1447800"/>
            <a:ext cx="4800600" cy="762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/>
          <a:p>
            <a:pPr algn="ctr">
              <a:spcBef>
                <a:spcPct val="50000"/>
              </a:spcBef>
            </a:pPr>
            <a:r>
              <a:rPr lang="en-US" sz="2400">
                <a:latin typeface="Tahoma" pitchFamily="34" charset="0"/>
              </a:rPr>
              <a:t>Load Balancing Application</a:t>
            </a:r>
          </a:p>
        </p:txBody>
      </p:sp>
      <p:sp>
        <p:nvSpPr>
          <p:cNvPr id="43012" name="Text Box 4"/>
          <p:cNvSpPr txBox="1">
            <a:spLocks noChangeArrowheads="1"/>
          </p:cNvSpPr>
          <p:nvPr/>
        </p:nvSpPr>
        <p:spPr bwMode="auto">
          <a:xfrm>
            <a:off x="2133600" y="2362200"/>
            <a:ext cx="4800600" cy="19812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/>
          <a:p>
            <a:pPr algn="ctr">
              <a:spcBef>
                <a:spcPct val="50000"/>
              </a:spcBef>
            </a:pPr>
            <a:r>
              <a:rPr lang="en-US" sz="2400">
                <a:latin typeface="Tahoma" pitchFamily="34" charset="0"/>
              </a:rPr>
              <a:t>TCP/IP Stack with TCP Splicing</a:t>
            </a:r>
          </a:p>
        </p:txBody>
      </p:sp>
      <p:sp>
        <p:nvSpPr>
          <p:cNvPr id="43013" name="Text Box 5"/>
          <p:cNvSpPr txBox="1">
            <a:spLocks noChangeArrowheads="1"/>
          </p:cNvSpPr>
          <p:nvPr/>
        </p:nvSpPr>
        <p:spPr bwMode="auto">
          <a:xfrm>
            <a:off x="2133600" y="4495800"/>
            <a:ext cx="4800600" cy="731838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/>
          <a:p>
            <a:pPr algn="ctr">
              <a:spcBef>
                <a:spcPct val="50000"/>
              </a:spcBef>
            </a:pPr>
            <a:r>
              <a:rPr lang="en-US" sz="2400">
                <a:latin typeface="Tahoma" pitchFamily="34" charset="0"/>
              </a:rPr>
              <a:t>Network Interface Card</a:t>
            </a:r>
          </a:p>
        </p:txBody>
      </p:sp>
      <p:grpSp>
        <p:nvGrpSpPr>
          <p:cNvPr id="43014" name="Group 6"/>
          <p:cNvGrpSpPr>
            <a:grpSpLocks/>
          </p:cNvGrpSpPr>
          <p:nvPr/>
        </p:nvGrpSpPr>
        <p:grpSpPr bwMode="auto">
          <a:xfrm>
            <a:off x="2667000" y="2057400"/>
            <a:ext cx="3581400" cy="2819400"/>
            <a:chOff x="1632" y="1872"/>
            <a:chExt cx="2256" cy="1776"/>
          </a:xfrm>
        </p:grpSpPr>
        <p:sp>
          <p:nvSpPr>
            <p:cNvPr id="43015" name="AutoShape 7"/>
            <p:cNvSpPr>
              <a:spLocks noChangeArrowheads="1"/>
            </p:cNvSpPr>
            <p:nvPr/>
          </p:nvSpPr>
          <p:spPr bwMode="auto">
            <a:xfrm>
              <a:off x="1632" y="2832"/>
              <a:ext cx="144" cy="816"/>
            </a:xfrm>
            <a:prstGeom prst="upArrow">
              <a:avLst>
                <a:gd name="adj1" fmla="val 50000"/>
                <a:gd name="adj2" fmla="val 141667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16" name="AutoShape 8"/>
            <p:cNvSpPr>
              <a:spLocks noChangeArrowheads="1"/>
            </p:cNvSpPr>
            <p:nvPr/>
          </p:nvSpPr>
          <p:spPr bwMode="auto">
            <a:xfrm>
              <a:off x="1632" y="1872"/>
              <a:ext cx="144" cy="528"/>
            </a:xfrm>
            <a:prstGeom prst="upArrow">
              <a:avLst>
                <a:gd name="adj1" fmla="val 50000"/>
                <a:gd name="adj2" fmla="val 91667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17" name="AutoShape 9"/>
            <p:cNvSpPr>
              <a:spLocks noChangeArrowheads="1"/>
            </p:cNvSpPr>
            <p:nvPr/>
          </p:nvSpPr>
          <p:spPr bwMode="auto">
            <a:xfrm>
              <a:off x="3744" y="1872"/>
              <a:ext cx="144" cy="576"/>
            </a:xfrm>
            <a:prstGeom prst="downArrow">
              <a:avLst>
                <a:gd name="adj1" fmla="val 50000"/>
                <a:gd name="adj2" fmla="val 100000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18" name="AutoShape 10"/>
            <p:cNvSpPr>
              <a:spLocks noChangeArrowheads="1"/>
            </p:cNvSpPr>
            <p:nvPr/>
          </p:nvSpPr>
          <p:spPr bwMode="auto">
            <a:xfrm>
              <a:off x="3744" y="2832"/>
              <a:ext cx="144" cy="768"/>
            </a:xfrm>
            <a:prstGeom prst="downArrow">
              <a:avLst>
                <a:gd name="adj1" fmla="val 50000"/>
                <a:gd name="adj2" fmla="val 133333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3019" name="Group 11"/>
          <p:cNvGrpSpPr>
            <a:grpSpLocks/>
          </p:cNvGrpSpPr>
          <p:nvPr/>
        </p:nvGrpSpPr>
        <p:grpSpPr bwMode="auto">
          <a:xfrm>
            <a:off x="2590800" y="2590800"/>
            <a:ext cx="2362200" cy="2286000"/>
            <a:chOff x="1584" y="2208"/>
            <a:chExt cx="1488" cy="1440"/>
          </a:xfrm>
        </p:grpSpPr>
        <p:sp>
          <p:nvSpPr>
            <p:cNvPr id="43020" name="AutoShape 12"/>
            <p:cNvSpPr>
              <a:spLocks noChangeArrowheads="1"/>
            </p:cNvSpPr>
            <p:nvPr/>
          </p:nvSpPr>
          <p:spPr bwMode="auto">
            <a:xfrm>
              <a:off x="1584" y="2208"/>
              <a:ext cx="1248" cy="336"/>
            </a:xfrm>
            <a:prstGeom prst="curvedDownArrow">
              <a:avLst>
                <a:gd name="adj1" fmla="val 74286"/>
                <a:gd name="adj2" fmla="val 148571"/>
                <a:gd name="adj3" fmla="val 33333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21" name="AutoShape 13"/>
            <p:cNvSpPr>
              <a:spLocks noChangeArrowheads="1"/>
            </p:cNvSpPr>
            <p:nvPr/>
          </p:nvSpPr>
          <p:spPr bwMode="auto">
            <a:xfrm>
              <a:off x="2496" y="2832"/>
              <a:ext cx="576" cy="720"/>
            </a:xfrm>
            <a:prstGeom prst="downArrow">
              <a:avLst>
                <a:gd name="adj1" fmla="val 50000"/>
                <a:gd name="adj2" fmla="val 31250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22" name="AutoShape 14"/>
            <p:cNvSpPr>
              <a:spLocks noChangeArrowheads="1"/>
            </p:cNvSpPr>
            <p:nvPr/>
          </p:nvSpPr>
          <p:spPr bwMode="auto">
            <a:xfrm>
              <a:off x="1632" y="2832"/>
              <a:ext cx="144" cy="816"/>
            </a:xfrm>
            <a:prstGeom prst="upArrow">
              <a:avLst>
                <a:gd name="adj1" fmla="val 50000"/>
                <a:gd name="adj2" fmla="val 141667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3023" name="Text Box 15"/>
          <p:cNvSpPr txBox="1">
            <a:spLocks noChangeArrowheads="1"/>
          </p:cNvSpPr>
          <p:nvPr/>
        </p:nvSpPr>
        <p:spPr bwMode="auto">
          <a:xfrm>
            <a:off x="914400" y="5422900"/>
            <a:ext cx="7620000" cy="1220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  <a:buFontTx/>
              <a:buChar char="•"/>
            </a:pPr>
            <a:r>
              <a:rPr lang="en-US"/>
              <a:t> The TCP stack can assume streaming</a:t>
            </a:r>
          </a:p>
          <a:p>
            <a:pPr>
              <a:lnSpc>
                <a:spcPct val="120000"/>
              </a:lnSpc>
              <a:spcBef>
                <a:spcPct val="50000"/>
              </a:spcBef>
              <a:buFontTx/>
              <a:buChar char="•"/>
            </a:pPr>
            <a:r>
              <a:rPr lang="en-US"/>
              <a:t> No one-to-one correspondence between the received segments and transmitted segments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3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0"/>
              <a:t>Marker PDU Aligned Protocol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40000"/>
              </a:lnSpc>
            </a:pPr>
            <a:r>
              <a:rPr lang="en-US" sz="2000"/>
              <a:t>DDP segments created by sender need not be retained</a:t>
            </a:r>
          </a:p>
          <a:p>
            <a:pPr lvl="1">
              <a:lnSpc>
                <a:spcPct val="140000"/>
              </a:lnSpc>
            </a:pPr>
            <a:r>
              <a:rPr lang="en-US" sz="1700"/>
              <a:t>TCP Splicing</a:t>
            </a:r>
          </a:p>
          <a:p>
            <a:pPr>
              <a:lnSpc>
                <a:spcPct val="140000"/>
              </a:lnSpc>
            </a:pPr>
            <a:r>
              <a:rPr lang="en-US" sz="2000"/>
              <a:t>DDP header needs to be recognized</a:t>
            </a:r>
          </a:p>
          <a:p>
            <a:pPr lvl="1">
              <a:lnSpc>
                <a:spcPct val="140000"/>
              </a:lnSpc>
            </a:pPr>
            <a:r>
              <a:rPr lang="en-US" sz="1700"/>
              <a:t>If message boundaries are not retained, this is not possible !</a:t>
            </a:r>
          </a:p>
          <a:p>
            <a:pPr lvl="1">
              <a:lnSpc>
                <a:spcPct val="140000"/>
              </a:lnSpc>
            </a:pPr>
            <a:r>
              <a:rPr lang="en-US" sz="1700"/>
              <a:t>Need a solution independent of message segmentation</a:t>
            </a:r>
          </a:p>
          <a:p>
            <a:pPr>
              <a:lnSpc>
                <a:spcPct val="140000"/>
              </a:lnSpc>
            </a:pPr>
            <a:r>
              <a:rPr lang="en-US" sz="2000"/>
              <a:t>MPA Protocol</a:t>
            </a:r>
          </a:p>
          <a:p>
            <a:pPr lvl="1">
              <a:lnSpc>
                <a:spcPct val="140000"/>
              </a:lnSpc>
            </a:pPr>
            <a:r>
              <a:rPr lang="en-US" sz="1700"/>
              <a:t>Places strips of data at regular intervals</a:t>
            </a:r>
          </a:p>
          <a:p>
            <a:pPr lvl="2">
              <a:lnSpc>
                <a:spcPct val="140000"/>
              </a:lnSpc>
            </a:pPr>
            <a:r>
              <a:rPr lang="en-US" sz="1500"/>
              <a:t>Interval denoted by the TCP sequence number</a:t>
            </a:r>
          </a:p>
          <a:p>
            <a:pPr lvl="1">
              <a:lnSpc>
                <a:spcPct val="140000"/>
              </a:lnSpc>
            </a:pPr>
            <a:r>
              <a:rPr lang="en-US" sz="1700"/>
              <a:t>Each strip points to the DDP header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Freeform 2"/>
          <p:cNvSpPr>
            <a:spLocks/>
          </p:cNvSpPr>
          <p:nvPr/>
        </p:nvSpPr>
        <p:spPr bwMode="auto">
          <a:xfrm>
            <a:off x="304800" y="3200400"/>
            <a:ext cx="6324600" cy="1219200"/>
          </a:xfrm>
          <a:custGeom>
            <a:avLst/>
            <a:gdLst>
              <a:gd name="T0" fmla="*/ 0 w 912"/>
              <a:gd name="T1" fmla="*/ 144 h 144"/>
              <a:gd name="T2" fmla="*/ 480 w 912"/>
              <a:gd name="T3" fmla="*/ 0 h 144"/>
              <a:gd name="T4" fmla="*/ 912 w 912"/>
              <a:gd name="T5" fmla="*/ 144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12" h="144">
                <a:moveTo>
                  <a:pt x="0" y="144"/>
                </a:moveTo>
                <a:cubicBezTo>
                  <a:pt x="164" y="72"/>
                  <a:pt x="328" y="0"/>
                  <a:pt x="480" y="0"/>
                </a:cubicBezTo>
                <a:cubicBezTo>
                  <a:pt x="632" y="0"/>
                  <a:pt x="772" y="72"/>
                  <a:pt x="912" y="144"/>
                </a:cubicBezTo>
              </a:path>
            </a:pathLst>
          </a:custGeom>
          <a:noFill/>
          <a:ln w="57150" cap="flat" cmpd="sng">
            <a:solidFill>
              <a:schemeClr val="tx1"/>
            </a:solidFill>
            <a:prstDash val="solid"/>
            <a:miter lim="800000"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0"/>
              <a:t>MPA Protocol</a:t>
            </a:r>
          </a:p>
        </p:txBody>
      </p:sp>
      <p:sp>
        <p:nvSpPr>
          <p:cNvPr id="46084" name="Rectangle 4"/>
          <p:cNvSpPr>
            <a:spLocks noChangeArrowheads="1"/>
          </p:cNvSpPr>
          <p:nvPr/>
        </p:nvSpPr>
        <p:spPr bwMode="auto">
          <a:xfrm>
            <a:off x="838200" y="1676400"/>
            <a:ext cx="7696200" cy="1295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85" name="Line 5"/>
          <p:cNvSpPr>
            <a:spLocks noChangeShapeType="1"/>
          </p:cNvSpPr>
          <p:nvPr/>
        </p:nvSpPr>
        <p:spPr bwMode="auto">
          <a:xfrm>
            <a:off x="2209800" y="16764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6086" name="Text Box 6"/>
          <p:cNvSpPr txBox="1">
            <a:spLocks noChangeArrowheads="1"/>
          </p:cNvSpPr>
          <p:nvPr/>
        </p:nvSpPr>
        <p:spPr bwMode="auto">
          <a:xfrm>
            <a:off x="914400" y="1844675"/>
            <a:ext cx="12192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>
                <a:latin typeface="Tahoma" pitchFamily="34" charset="0"/>
              </a:rPr>
              <a:t>DDP Header</a:t>
            </a:r>
          </a:p>
        </p:txBody>
      </p:sp>
      <p:sp>
        <p:nvSpPr>
          <p:cNvPr id="46087" name="Text Box 7"/>
          <p:cNvSpPr txBox="1">
            <a:spLocks noChangeArrowheads="1"/>
          </p:cNvSpPr>
          <p:nvPr/>
        </p:nvSpPr>
        <p:spPr bwMode="auto">
          <a:xfrm>
            <a:off x="2362200" y="1981200"/>
            <a:ext cx="5867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>
                <a:latin typeface="Tahoma" pitchFamily="34" charset="0"/>
              </a:rPr>
              <a:t>ULP Payload (if any)</a:t>
            </a:r>
          </a:p>
        </p:txBody>
      </p:sp>
      <p:sp>
        <p:nvSpPr>
          <p:cNvPr id="46088" name="Freeform 8"/>
          <p:cNvSpPr>
            <a:spLocks/>
          </p:cNvSpPr>
          <p:nvPr/>
        </p:nvSpPr>
        <p:spPr bwMode="auto">
          <a:xfrm>
            <a:off x="304800" y="4114800"/>
            <a:ext cx="1447800" cy="304800"/>
          </a:xfrm>
          <a:custGeom>
            <a:avLst/>
            <a:gdLst>
              <a:gd name="T0" fmla="*/ 0 w 912"/>
              <a:gd name="T1" fmla="*/ 144 h 144"/>
              <a:gd name="T2" fmla="*/ 480 w 912"/>
              <a:gd name="T3" fmla="*/ 0 h 144"/>
              <a:gd name="T4" fmla="*/ 912 w 912"/>
              <a:gd name="T5" fmla="*/ 144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12" h="144">
                <a:moveTo>
                  <a:pt x="0" y="144"/>
                </a:moveTo>
                <a:cubicBezTo>
                  <a:pt x="164" y="72"/>
                  <a:pt x="328" y="0"/>
                  <a:pt x="480" y="0"/>
                </a:cubicBezTo>
                <a:cubicBezTo>
                  <a:pt x="632" y="0"/>
                  <a:pt x="772" y="72"/>
                  <a:pt x="912" y="144"/>
                </a:cubicBezTo>
              </a:path>
            </a:pathLst>
          </a:custGeom>
          <a:noFill/>
          <a:ln w="57150" cap="flat" cmpd="sng">
            <a:solidFill>
              <a:schemeClr val="tx1"/>
            </a:solidFill>
            <a:prstDash val="solid"/>
            <a:miter lim="800000"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6089" name="Freeform 9"/>
          <p:cNvSpPr>
            <a:spLocks/>
          </p:cNvSpPr>
          <p:nvPr/>
        </p:nvSpPr>
        <p:spPr bwMode="auto">
          <a:xfrm>
            <a:off x="304800" y="3657600"/>
            <a:ext cx="3886200" cy="762000"/>
          </a:xfrm>
          <a:custGeom>
            <a:avLst/>
            <a:gdLst>
              <a:gd name="T0" fmla="*/ 0 w 912"/>
              <a:gd name="T1" fmla="*/ 144 h 144"/>
              <a:gd name="T2" fmla="*/ 480 w 912"/>
              <a:gd name="T3" fmla="*/ 0 h 144"/>
              <a:gd name="T4" fmla="*/ 912 w 912"/>
              <a:gd name="T5" fmla="*/ 144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12" h="144">
                <a:moveTo>
                  <a:pt x="0" y="144"/>
                </a:moveTo>
                <a:cubicBezTo>
                  <a:pt x="164" y="72"/>
                  <a:pt x="328" y="0"/>
                  <a:pt x="480" y="0"/>
                </a:cubicBezTo>
                <a:cubicBezTo>
                  <a:pt x="632" y="0"/>
                  <a:pt x="772" y="72"/>
                  <a:pt x="912" y="144"/>
                </a:cubicBezTo>
              </a:path>
            </a:pathLst>
          </a:custGeom>
          <a:noFill/>
          <a:ln w="57150" cap="flat" cmpd="sng">
            <a:solidFill>
              <a:schemeClr val="tx1"/>
            </a:solidFill>
            <a:prstDash val="solid"/>
            <a:miter lim="800000"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46090" name="Group 10"/>
          <p:cNvGrpSpPr>
            <a:grpSpLocks/>
          </p:cNvGrpSpPr>
          <p:nvPr/>
        </p:nvGrpSpPr>
        <p:grpSpPr bwMode="auto">
          <a:xfrm>
            <a:off x="304800" y="3124200"/>
            <a:ext cx="8534400" cy="2590800"/>
            <a:chOff x="192" y="2160"/>
            <a:chExt cx="5376" cy="1632"/>
          </a:xfrm>
        </p:grpSpPr>
        <p:grpSp>
          <p:nvGrpSpPr>
            <p:cNvPr id="46091" name="Group 11"/>
            <p:cNvGrpSpPr>
              <a:grpSpLocks/>
            </p:cNvGrpSpPr>
            <p:nvPr/>
          </p:nvGrpSpPr>
          <p:grpSpPr bwMode="auto">
            <a:xfrm>
              <a:off x="192" y="2160"/>
              <a:ext cx="5376" cy="1632"/>
              <a:chOff x="192" y="2160"/>
              <a:chExt cx="5376" cy="1632"/>
            </a:xfrm>
          </p:grpSpPr>
          <p:grpSp>
            <p:nvGrpSpPr>
              <p:cNvPr id="46092" name="Group 12"/>
              <p:cNvGrpSpPr>
                <a:grpSpLocks/>
              </p:cNvGrpSpPr>
              <p:nvPr/>
            </p:nvGrpSpPr>
            <p:grpSpPr bwMode="auto">
              <a:xfrm>
                <a:off x="192" y="2160"/>
                <a:ext cx="5280" cy="1632"/>
                <a:chOff x="144" y="2448"/>
                <a:chExt cx="5280" cy="1632"/>
              </a:xfrm>
            </p:grpSpPr>
            <p:sp>
              <p:nvSpPr>
                <p:cNvPr id="46093" name="AutoShape 13"/>
                <p:cNvSpPr>
                  <a:spLocks noChangeArrowheads="1"/>
                </p:cNvSpPr>
                <p:nvPr/>
              </p:nvSpPr>
              <p:spPr bwMode="auto">
                <a:xfrm>
                  <a:off x="2592" y="2448"/>
                  <a:ext cx="288" cy="672"/>
                </a:xfrm>
                <a:prstGeom prst="downArrow">
                  <a:avLst>
                    <a:gd name="adj1" fmla="val 50000"/>
                    <a:gd name="adj2" fmla="val 58333"/>
                  </a:avLst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6094" name="Rectangle 14"/>
                <p:cNvSpPr>
                  <a:spLocks noChangeArrowheads="1"/>
                </p:cNvSpPr>
                <p:nvPr/>
              </p:nvSpPr>
              <p:spPr bwMode="auto">
                <a:xfrm>
                  <a:off x="384" y="3264"/>
                  <a:ext cx="5040" cy="816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6095" name="Line 15"/>
                <p:cNvSpPr>
                  <a:spLocks noChangeShapeType="1"/>
                </p:cNvSpPr>
                <p:nvPr/>
              </p:nvSpPr>
              <p:spPr bwMode="auto">
                <a:xfrm>
                  <a:off x="1344" y="3264"/>
                  <a:ext cx="0" cy="81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6096" name="Rectangle 16"/>
                <p:cNvSpPr>
                  <a:spLocks noChangeArrowheads="1"/>
                </p:cNvSpPr>
                <p:nvPr/>
              </p:nvSpPr>
              <p:spPr bwMode="auto">
                <a:xfrm>
                  <a:off x="1008" y="3264"/>
                  <a:ext cx="96" cy="816"/>
                </a:xfrm>
                <a:prstGeom prst="rect">
                  <a:avLst/>
                </a:prstGeom>
                <a:solidFill>
                  <a:schemeClr val="accent2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6097" name="Rectangle 17"/>
                <p:cNvSpPr>
                  <a:spLocks noChangeArrowheads="1"/>
                </p:cNvSpPr>
                <p:nvPr/>
              </p:nvSpPr>
              <p:spPr bwMode="auto">
                <a:xfrm>
                  <a:off x="2544" y="3264"/>
                  <a:ext cx="96" cy="816"/>
                </a:xfrm>
                <a:prstGeom prst="rect">
                  <a:avLst/>
                </a:prstGeom>
                <a:solidFill>
                  <a:schemeClr val="accent2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6098" name="Rectangle 18"/>
                <p:cNvSpPr>
                  <a:spLocks noChangeArrowheads="1"/>
                </p:cNvSpPr>
                <p:nvPr/>
              </p:nvSpPr>
              <p:spPr bwMode="auto">
                <a:xfrm>
                  <a:off x="4080" y="3264"/>
                  <a:ext cx="96" cy="816"/>
                </a:xfrm>
                <a:prstGeom prst="rect">
                  <a:avLst/>
                </a:prstGeom>
                <a:solidFill>
                  <a:schemeClr val="accent2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6099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528" y="3418"/>
                  <a:ext cx="768" cy="51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2400">
                      <a:latin typeface="Tahoma" pitchFamily="34" charset="0"/>
                    </a:rPr>
                    <a:t>DDP Header</a:t>
                  </a:r>
                </a:p>
              </p:txBody>
            </p:sp>
            <p:sp>
              <p:nvSpPr>
                <p:cNvPr id="46100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1536" y="3552"/>
                  <a:ext cx="3696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2400">
                      <a:latin typeface="Tahoma" pitchFamily="34" charset="0"/>
                    </a:rPr>
                    <a:t>ULP Payload (if any)</a:t>
                  </a:r>
                </a:p>
              </p:txBody>
            </p:sp>
            <p:sp>
              <p:nvSpPr>
                <p:cNvPr id="46101" name="Rectangle 21"/>
                <p:cNvSpPr>
                  <a:spLocks noChangeArrowheads="1"/>
                </p:cNvSpPr>
                <p:nvPr/>
              </p:nvSpPr>
              <p:spPr bwMode="auto">
                <a:xfrm>
                  <a:off x="144" y="3264"/>
                  <a:ext cx="240" cy="816"/>
                </a:xfrm>
                <a:prstGeom prst="rect">
                  <a:avLst/>
                </a:prstGeom>
                <a:solidFill>
                  <a:srgbClr val="C0C0C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46102" name="Rectangle 22"/>
              <p:cNvSpPr>
                <a:spLocks noChangeArrowheads="1"/>
              </p:cNvSpPr>
              <p:nvPr/>
            </p:nvSpPr>
            <p:spPr bwMode="auto">
              <a:xfrm>
                <a:off x="5472" y="2976"/>
                <a:ext cx="96" cy="816"/>
              </a:xfrm>
              <a:prstGeom prst="rect">
                <a:avLst/>
              </a:prstGeom>
              <a:solidFill>
                <a:srgbClr val="0066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6103" name="Rectangle 23"/>
            <p:cNvSpPr>
              <a:spLocks noChangeArrowheads="1"/>
            </p:cNvSpPr>
            <p:nvPr/>
          </p:nvSpPr>
          <p:spPr bwMode="auto">
            <a:xfrm>
              <a:off x="5376" y="2976"/>
              <a:ext cx="96" cy="816"/>
            </a:xfrm>
            <a:prstGeom prst="rect">
              <a:avLst/>
            </a:prstGeom>
            <a:solidFill>
              <a:srgbClr val="A1439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6104" name="AutoShape 24"/>
          <p:cNvSpPr>
            <a:spLocks noChangeArrowheads="1"/>
          </p:cNvSpPr>
          <p:nvPr/>
        </p:nvSpPr>
        <p:spPr bwMode="auto">
          <a:xfrm>
            <a:off x="7391400" y="3124200"/>
            <a:ext cx="1447800" cy="914400"/>
          </a:xfrm>
          <a:prstGeom prst="wedgeRoundRectCallout">
            <a:avLst>
              <a:gd name="adj1" fmla="val 46708"/>
              <a:gd name="adj2" fmla="val 108509"/>
              <a:gd name="adj3" fmla="val 16667"/>
            </a:avLst>
          </a:prstGeom>
          <a:solidFill>
            <a:srgbClr val="00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/>
          <a:p>
            <a:pPr algn="ctr"/>
            <a:r>
              <a:rPr lang="en-US" sz="2400">
                <a:latin typeface="Tahoma" pitchFamily="34" charset="0"/>
              </a:rPr>
              <a:t>CRC</a:t>
            </a:r>
          </a:p>
        </p:txBody>
      </p:sp>
      <p:sp>
        <p:nvSpPr>
          <p:cNvPr id="46105" name="AutoShape 25"/>
          <p:cNvSpPr>
            <a:spLocks noChangeArrowheads="1"/>
          </p:cNvSpPr>
          <p:nvPr/>
        </p:nvSpPr>
        <p:spPr bwMode="auto">
          <a:xfrm>
            <a:off x="6019800" y="3200400"/>
            <a:ext cx="1905000" cy="762000"/>
          </a:xfrm>
          <a:prstGeom prst="wedgeRoundRectCallout">
            <a:avLst>
              <a:gd name="adj1" fmla="val 84500"/>
              <a:gd name="adj2" fmla="val 129375"/>
              <a:gd name="adj3" fmla="val 16667"/>
            </a:avLst>
          </a:prstGeom>
          <a:solidFill>
            <a:srgbClr val="A1439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/>
          <a:p>
            <a:pPr algn="ctr"/>
            <a:r>
              <a:rPr lang="en-US" sz="2400">
                <a:latin typeface="Tahoma" pitchFamily="34" charset="0"/>
              </a:rPr>
              <a:t>Pad</a:t>
            </a:r>
          </a:p>
        </p:txBody>
      </p:sp>
      <p:sp>
        <p:nvSpPr>
          <p:cNvPr id="46106" name="AutoShape 26"/>
          <p:cNvSpPr>
            <a:spLocks noChangeArrowheads="1"/>
          </p:cNvSpPr>
          <p:nvPr/>
        </p:nvSpPr>
        <p:spPr bwMode="auto">
          <a:xfrm>
            <a:off x="381000" y="3200400"/>
            <a:ext cx="2286000" cy="838200"/>
          </a:xfrm>
          <a:prstGeom prst="wedgeRoundRectCallout">
            <a:avLst>
              <a:gd name="adj1" fmla="val -48958"/>
              <a:gd name="adj2" fmla="val 114394"/>
              <a:gd name="adj3" fmla="val 16667"/>
            </a:avLst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2400">
                <a:latin typeface="Tahoma" pitchFamily="34" charset="0"/>
              </a:rPr>
              <a:t>Segment Length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6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6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6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2" grpId="0" animBg="1"/>
      <p:bldP spid="46088" grpId="0" animBg="1"/>
      <p:bldP spid="46089" grpId="0" animBg="1"/>
      <p:bldP spid="46104" grpId="0" animBg="1" autoUpdateAnimBg="0"/>
      <p:bldP spid="46105" grpId="0" animBg="1" autoUpdateAnimBg="0"/>
      <p:bldP spid="46106" grpId="0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0"/>
              <a:t>Current Usage of Ethernet</a:t>
            </a:r>
          </a:p>
        </p:txBody>
      </p:sp>
      <p:sp>
        <p:nvSpPr>
          <p:cNvPr id="20483" name="AutoShape 3"/>
          <p:cNvSpPr>
            <a:spLocks noChangeArrowheads="1"/>
          </p:cNvSpPr>
          <p:nvPr/>
        </p:nvSpPr>
        <p:spPr bwMode="auto">
          <a:xfrm>
            <a:off x="1828800" y="2895600"/>
            <a:ext cx="533400" cy="457200"/>
          </a:xfrm>
          <a:prstGeom prst="hexagon">
            <a:avLst>
              <a:gd name="adj" fmla="val 28205"/>
              <a:gd name="vf" fmla="val 115470"/>
            </a:avLst>
          </a:prstGeom>
          <a:solidFill>
            <a:srgbClr val="CC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84" name="Oval 4"/>
          <p:cNvSpPr>
            <a:spLocks noChangeArrowheads="1"/>
          </p:cNvSpPr>
          <p:nvPr/>
        </p:nvSpPr>
        <p:spPr bwMode="auto">
          <a:xfrm>
            <a:off x="1295400" y="22860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85" name="Oval 5"/>
          <p:cNvSpPr>
            <a:spLocks noChangeArrowheads="1"/>
          </p:cNvSpPr>
          <p:nvPr/>
        </p:nvSpPr>
        <p:spPr bwMode="auto">
          <a:xfrm>
            <a:off x="1905000" y="21336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86" name="Oval 6"/>
          <p:cNvSpPr>
            <a:spLocks noChangeArrowheads="1"/>
          </p:cNvSpPr>
          <p:nvPr/>
        </p:nvSpPr>
        <p:spPr bwMode="auto">
          <a:xfrm>
            <a:off x="2514600" y="22860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87" name="Oval 7"/>
          <p:cNvSpPr>
            <a:spLocks noChangeArrowheads="1"/>
          </p:cNvSpPr>
          <p:nvPr/>
        </p:nvSpPr>
        <p:spPr bwMode="auto">
          <a:xfrm>
            <a:off x="2743200" y="28956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88" name="Oval 8"/>
          <p:cNvSpPr>
            <a:spLocks noChangeArrowheads="1"/>
          </p:cNvSpPr>
          <p:nvPr/>
        </p:nvSpPr>
        <p:spPr bwMode="auto">
          <a:xfrm>
            <a:off x="2514600" y="35052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89" name="Oval 9"/>
          <p:cNvSpPr>
            <a:spLocks noChangeArrowheads="1"/>
          </p:cNvSpPr>
          <p:nvPr/>
        </p:nvSpPr>
        <p:spPr bwMode="auto">
          <a:xfrm>
            <a:off x="1066800" y="28956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90" name="Oval 10"/>
          <p:cNvSpPr>
            <a:spLocks noChangeArrowheads="1"/>
          </p:cNvSpPr>
          <p:nvPr/>
        </p:nvSpPr>
        <p:spPr bwMode="auto">
          <a:xfrm>
            <a:off x="1295400" y="35052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91" name="Oval 11"/>
          <p:cNvSpPr>
            <a:spLocks noChangeArrowheads="1"/>
          </p:cNvSpPr>
          <p:nvPr/>
        </p:nvSpPr>
        <p:spPr bwMode="auto">
          <a:xfrm>
            <a:off x="1905000" y="37338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92" name="Line 12"/>
          <p:cNvSpPr>
            <a:spLocks noChangeShapeType="1"/>
          </p:cNvSpPr>
          <p:nvPr/>
        </p:nvSpPr>
        <p:spPr bwMode="auto">
          <a:xfrm flipV="1">
            <a:off x="2209800" y="2514600"/>
            <a:ext cx="4572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stealth" w="med" len="lg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3" name="Line 13"/>
          <p:cNvSpPr>
            <a:spLocks noChangeShapeType="1"/>
          </p:cNvSpPr>
          <p:nvPr/>
        </p:nvSpPr>
        <p:spPr bwMode="auto">
          <a:xfrm flipV="1">
            <a:off x="2209800" y="3124200"/>
            <a:ext cx="609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stealth" w="med" len="lg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4" name="Line 14"/>
          <p:cNvSpPr>
            <a:spLocks noChangeShapeType="1"/>
          </p:cNvSpPr>
          <p:nvPr/>
        </p:nvSpPr>
        <p:spPr bwMode="auto">
          <a:xfrm>
            <a:off x="2209800" y="3276600"/>
            <a:ext cx="4572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stealth" w="med" len="lg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5" name="Line 15"/>
          <p:cNvSpPr>
            <a:spLocks noChangeShapeType="1"/>
          </p:cNvSpPr>
          <p:nvPr/>
        </p:nvSpPr>
        <p:spPr bwMode="auto">
          <a:xfrm>
            <a:off x="2057400" y="3276600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stealth" w="med" len="lg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6" name="Line 16"/>
          <p:cNvSpPr>
            <a:spLocks noChangeShapeType="1"/>
          </p:cNvSpPr>
          <p:nvPr/>
        </p:nvSpPr>
        <p:spPr bwMode="auto">
          <a:xfrm flipH="1">
            <a:off x="1600200" y="3200400"/>
            <a:ext cx="3810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stealth" w="med" len="lg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7" name="Line 17"/>
          <p:cNvSpPr>
            <a:spLocks noChangeShapeType="1"/>
          </p:cNvSpPr>
          <p:nvPr/>
        </p:nvSpPr>
        <p:spPr bwMode="auto">
          <a:xfrm flipH="1">
            <a:off x="1371600" y="3124200"/>
            <a:ext cx="533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stealth" w="med" len="lg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8" name="Line 18"/>
          <p:cNvSpPr>
            <a:spLocks noChangeShapeType="1"/>
          </p:cNvSpPr>
          <p:nvPr/>
        </p:nvSpPr>
        <p:spPr bwMode="auto">
          <a:xfrm flipH="1" flipV="1">
            <a:off x="1524000" y="2514600"/>
            <a:ext cx="4572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stealth" w="med" len="lg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9" name="Line 19"/>
          <p:cNvSpPr>
            <a:spLocks noChangeShapeType="1"/>
          </p:cNvSpPr>
          <p:nvPr/>
        </p:nvSpPr>
        <p:spPr bwMode="auto">
          <a:xfrm flipH="1" flipV="1">
            <a:off x="2133600" y="2362200"/>
            <a:ext cx="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stealth" w="med" len="lg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00" name="Text Box 20"/>
          <p:cNvSpPr txBox="1">
            <a:spLocks noChangeArrowheads="1"/>
          </p:cNvSpPr>
          <p:nvPr/>
        </p:nvSpPr>
        <p:spPr bwMode="auto">
          <a:xfrm>
            <a:off x="990600" y="4295775"/>
            <a:ext cx="24384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 b="1"/>
              <a:t>System Area Network or Cluster Environment</a:t>
            </a:r>
          </a:p>
        </p:txBody>
      </p:sp>
      <p:grpSp>
        <p:nvGrpSpPr>
          <p:cNvPr id="20501" name="Group 21"/>
          <p:cNvGrpSpPr>
            <a:grpSpLocks/>
          </p:cNvGrpSpPr>
          <p:nvPr/>
        </p:nvGrpSpPr>
        <p:grpSpPr bwMode="auto">
          <a:xfrm>
            <a:off x="4953000" y="1676400"/>
            <a:ext cx="914400" cy="990600"/>
            <a:chOff x="336" y="1488"/>
            <a:chExt cx="1296" cy="1248"/>
          </a:xfrm>
        </p:grpSpPr>
        <p:sp>
          <p:nvSpPr>
            <p:cNvPr id="20502" name="AutoShape 22"/>
            <p:cNvSpPr>
              <a:spLocks noChangeArrowheads="1"/>
            </p:cNvSpPr>
            <p:nvPr/>
          </p:nvSpPr>
          <p:spPr bwMode="auto">
            <a:xfrm>
              <a:off x="816" y="1968"/>
              <a:ext cx="336" cy="288"/>
            </a:xfrm>
            <a:prstGeom prst="hexagon">
              <a:avLst>
                <a:gd name="adj" fmla="val 28205"/>
                <a:gd name="vf" fmla="val 115470"/>
              </a:avLst>
            </a:prstGeom>
            <a:solidFill>
              <a:srgbClr val="CC00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3" name="Oval 23"/>
            <p:cNvSpPr>
              <a:spLocks noChangeArrowheads="1"/>
            </p:cNvSpPr>
            <p:nvPr/>
          </p:nvSpPr>
          <p:spPr bwMode="auto">
            <a:xfrm>
              <a:off x="480" y="1584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4" name="Oval 24"/>
            <p:cNvSpPr>
              <a:spLocks noChangeArrowheads="1"/>
            </p:cNvSpPr>
            <p:nvPr/>
          </p:nvSpPr>
          <p:spPr bwMode="auto">
            <a:xfrm>
              <a:off x="864" y="1488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5" name="Oval 25"/>
            <p:cNvSpPr>
              <a:spLocks noChangeArrowheads="1"/>
            </p:cNvSpPr>
            <p:nvPr/>
          </p:nvSpPr>
          <p:spPr bwMode="auto">
            <a:xfrm>
              <a:off x="1248" y="1584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6" name="Oval 26"/>
            <p:cNvSpPr>
              <a:spLocks noChangeArrowheads="1"/>
            </p:cNvSpPr>
            <p:nvPr/>
          </p:nvSpPr>
          <p:spPr bwMode="auto">
            <a:xfrm>
              <a:off x="1392" y="1968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7" name="Oval 27"/>
            <p:cNvSpPr>
              <a:spLocks noChangeArrowheads="1"/>
            </p:cNvSpPr>
            <p:nvPr/>
          </p:nvSpPr>
          <p:spPr bwMode="auto">
            <a:xfrm>
              <a:off x="1248" y="2352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8" name="Oval 28"/>
            <p:cNvSpPr>
              <a:spLocks noChangeArrowheads="1"/>
            </p:cNvSpPr>
            <p:nvPr/>
          </p:nvSpPr>
          <p:spPr bwMode="auto">
            <a:xfrm>
              <a:off x="336" y="1968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9" name="Oval 29"/>
            <p:cNvSpPr>
              <a:spLocks noChangeArrowheads="1"/>
            </p:cNvSpPr>
            <p:nvPr/>
          </p:nvSpPr>
          <p:spPr bwMode="auto">
            <a:xfrm>
              <a:off x="480" y="2352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10" name="Oval 30"/>
            <p:cNvSpPr>
              <a:spLocks noChangeArrowheads="1"/>
            </p:cNvSpPr>
            <p:nvPr/>
          </p:nvSpPr>
          <p:spPr bwMode="auto">
            <a:xfrm>
              <a:off x="864" y="2496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11" name="Line 31"/>
            <p:cNvSpPr>
              <a:spLocks noChangeShapeType="1"/>
            </p:cNvSpPr>
            <p:nvPr/>
          </p:nvSpPr>
          <p:spPr bwMode="auto">
            <a:xfrm flipV="1">
              <a:off x="1056" y="1728"/>
              <a:ext cx="288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stealth" w="med" len="lg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12" name="Line 32"/>
            <p:cNvSpPr>
              <a:spLocks noChangeShapeType="1"/>
            </p:cNvSpPr>
            <p:nvPr/>
          </p:nvSpPr>
          <p:spPr bwMode="auto">
            <a:xfrm flipV="1">
              <a:off x="1056" y="2112"/>
              <a:ext cx="38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stealth" w="med" len="lg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13" name="Line 33"/>
            <p:cNvSpPr>
              <a:spLocks noChangeShapeType="1"/>
            </p:cNvSpPr>
            <p:nvPr/>
          </p:nvSpPr>
          <p:spPr bwMode="auto">
            <a:xfrm>
              <a:off x="1056" y="2208"/>
              <a:ext cx="288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stealth" w="med" len="lg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14" name="Line 34"/>
            <p:cNvSpPr>
              <a:spLocks noChangeShapeType="1"/>
            </p:cNvSpPr>
            <p:nvPr/>
          </p:nvSpPr>
          <p:spPr bwMode="auto">
            <a:xfrm>
              <a:off x="960" y="2208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stealth" w="med" len="lg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15" name="Line 35"/>
            <p:cNvSpPr>
              <a:spLocks noChangeShapeType="1"/>
            </p:cNvSpPr>
            <p:nvPr/>
          </p:nvSpPr>
          <p:spPr bwMode="auto">
            <a:xfrm flipH="1">
              <a:off x="672" y="2160"/>
              <a:ext cx="24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stealth" w="med" len="lg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16" name="Line 36"/>
            <p:cNvSpPr>
              <a:spLocks noChangeShapeType="1"/>
            </p:cNvSpPr>
            <p:nvPr/>
          </p:nvSpPr>
          <p:spPr bwMode="auto">
            <a:xfrm flipH="1">
              <a:off x="528" y="2112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stealth" w="med" len="lg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17" name="Line 37"/>
            <p:cNvSpPr>
              <a:spLocks noChangeShapeType="1"/>
            </p:cNvSpPr>
            <p:nvPr/>
          </p:nvSpPr>
          <p:spPr bwMode="auto">
            <a:xfrm flipH="1" flipV="1">
              <a:off x="624" y="1728"/>
              <a:ext cx="288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stealth" w="med" len="lg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18" name="Line 38"/>
            <p:cNvSpPr>
              <a:spLocks noChangeShapeType="1"/>
            </p:cNvSpPr>
            <p:nvPr/>
          </p:nvSpPr>
          <p:spPr bwMode="auto">
            <a:xfrm flipH="1" flipV="1">
              <a:off x="1008" y="1632"/>
              <a:ext cx="0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stealth" w="med" len="lg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0519" name="AutoShape 39"/>
          <p:cNvSpPr>
            <a:spLocks noChangeArrowheads="1"/>
          </p:cNvSpPr>
          <p:nvPr/>
        </p:nvSpPr>
        <p:spPr bwMode="auto">
          <a:xfrm>
            <a:off x="4876800" y="1600200"/>
            <a:ext cx="1066800" cy="1143000"/>
          </a:xfrm>
          <a:prstGeom prst="roundRect">
            <a:avLst>
              <a:gd name="adj" fmla="val 16667"/>
            </a:avLst>
          </a:prstGeom>
          <a:solidFill>
            <a:srgbClr val="FF6600">
              <a:alpha val="3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0520" name="Group 40"/>
          <p:cNvGrpSpPr>
            <a:grpSpLocks/>
          </p:cNvGrpSpPr>
          <p:nvPr/>
        </p:nvGrpSpPr>
        <p:grpSpPr bwMode="auto">
          <a:xfrm>
            <a:off x="7620000" y="1524000"/>
            <a:ext cx="914400" cy="990600"/>
            <a:chOff x="336" y="1488"/>
            <a:chExt cx="1296" cy="1248"/>
          </a:xfrm>
        </p:grpSpPr>
        <p:sp>
          <p:nvSpPr>
            <p:cNvPr id="20521" name="AutoShape 41"/>
            <p:cNvSpPr>
              <a:spLocks noChangeArrowheads="1"/>
            </p:cNvSpPr>
            <p:nvPr/>
          </p:nvSpPr>
          <p:spPr bwMode="auto">
            <a:xfrm>
              <a:off x="816" y="1968"/>
              <a:ext cx="336" cy="288"/>
            </a:xfrm>
            <a:prstGeom prst="hexagon">
              <a:avLst>
                <a:gd name="adj" fmla="val 28205"/>
                <a:gd name="vf" fmla="val 115470"/>
              </a:avLst>
            </a:prstGeom>
            <a:solidFill>
              <a:srgbClr val="CC00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22" name="Oval 42"/>
            <p:cNvSpPr>
              <a:spLocks noChangeArrowheads="1"/>
            </p:cNvSpPr>
            <p:nvPr/>
          </p:nvSpPr>
          <p:spPr bwMode="auto">
            <a:xfrm>
              <a:off x="480" y="1584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23" name="Oval 43"/>
            <p:cNvSpPr>
              <a:spLocks noChangeArrowheads="1"/>
            </p:cNvSpPr>
            <p:nvPr/>
          </p:nvSpPr>
          <p:spPr bwMode="auto">
            <a:xfrm>
              <a:off x="864" y="1488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24" name="Oval 44"/>
            <p:cNvSpPr>
              <a:spLocks noChangeArrowheads="1"/>
            </p:cNvSpPr>
            <p:nvPr/>
          </p:nvSpPr>
          <p:spPr bwMode="auto">
            <a:xfrm>
              <a:off x="1248" y="1584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25" name="Oval 45"/>
            <p:cNvSpPr>
              <a:spLocks noChangeArrowheads="1"/>
            </p:cNvSpPr>
            <p:nvPr/>
          </p:nvSpPr>
          <p:spPr bwMode="auto">
            <a:xfrm>
              <a:off x="1392" y="1968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26" name="Oval 46"/>
            <p:cNvSpPr>
              <a:spLocks noChangeArrowheads="1"/>
            </p:cNvSpPr>
            <p:nvPr/>
          </p:nvSpPr>
          <p:spPr bwMode="auto">
            <a:xfrm>
              <a:off x="1248" y="2352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27" name="Oval 47"/>
            <p:cNvSpPr>
              <a:spLocks noChangeArrowheads="1"/>
            </p:cNvSpPr>
            <p:nvPr/>
          </p:nvSpPr>
          <p:spPr bwMode="auto">
            <a:xfrm>
              <a:off x="336" y="1968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28" name="Oval 48"/>
            <p:cNvSpPr>
              <a:spLocks noChangeArrowheads="1"/>
            </p:cNvSpPr>
            <p:nvPr/>
          </p:nvSpPr>
          <p:spPr bwMode="auto">
            <a:xfrm>
              <a:off x="480" y="2352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29" name="Oval 49"/>
            <p:cNvSpPr>
              <a:spLocks noChangeArrowheads="1"/>
            </p:cNvSpPr>
            <p:nvPr/>
          </p:nvSpPr>
          <p:spPr bwMode="auto">
            <a:xfrm>
              <a:off x="864" y="2496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30" name="Line 50"/>
            <p:cNvSpPr>
              <a:spLocks noChangeShapeType="1"/>
            </p:cNvSpPr>
            <p:nvPr/>
          </p:nvSpPr>
          <p:spPr bwMode="auto">
            <a:xfrm flipV="1">
              <a:off x="1056" y="1728"/>
              <a:ext cx="288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stealth" w="med" len="lg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31" name="Line 51"/>
            <p:cNvSpPr>
              <a:spLocks noChangeShapeType="1"/>
            </p:cNvSpPr>
            <p:nvPr/>
          </p:nvSpPr>
          <p:spPr bwMode="auto">
            <a:xfrm flipV="1">
              <a:off x="1056" y="2112"/>
              <a:ext cx="38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stealth" w="med" len="lg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32" name="Line 52"/>
            <p:cNvSpPr>
              <a:spLocks noChangeShapeType="1"/>
            </p:cNvSpPr>
            <p:nvPr/>
          </p:nvSpPr>
          <p:spPr bwMode="auto">
            <a:xfrm>
              <a:off x="1056" y="2208"/>
              <a:ext cx="288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stealth" w="med" len="lg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33" name="Line 53"/>
            <p:cNvSpPr>
              <a:spLocks noChangeShapeType="1"/>
            </p:cNvSpPr>
            <p:nvPr/>
          </p:nvSpPr>
          <p:spPr bwMode="auto">
            <a:xfrm>
              <a:off x="960" y="2208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stealth" w="med" len="lg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34" name="Line 54"/>
            <p:cNvSpPr>
              <a:spLocks noChangeShapeType="1"/>
            </p:cNvSpPr>
            <p:nvPr/>
          </p:nvSpPr>
          <p:spPr bwMode="auto">
            <a:xfrm flipH="1">
              <a:off x="672" y="2160"/>
              <a:ext cx="24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stealth" w="med" len="lg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35" name="Line 55"/>
            <p:cNvSpPr>
              <a:spLocks noChangeShapeType="1"/>
            </p:cNvSpPr>
            <p:nvPr/>
          </p:nvSpPr>
          <p:spPr bwMode="auto">
            <a:xfrm flipH="1">
              <a:off x="528" y="2112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stealth" w="med" len="lg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36" name="Line 56"/>
            <p:cNvSpPr>
              <a:spLocks noChangeShapeType="1"/>
            </p:cNvSpPr>
            <p:nvPr/>
          </p:nvSpPr>
          <p:spPr bwMode="auto">
            <a:xfrm flipH="1" flipV="1">
              <a:off x="624" y="1728"/>
              <a:ext cx="288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stealth" w="med" len="lg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37" name="Line 57"/>
            <p:cNvSpPr>
              <a:spLocks noChangeShapeType="1"/>
            </p:cNvSpPr>
            <p:nvPr/>
          </p:nvSpPr>
          <p:spPr bwMode="auto">
            <a:xfrm flipH="1" flipV="1">
              <a:off x="1008" y="1632"/>
              <a:ext cx="0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stealth" w="med" len="lg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0538" name="AutoShape 58"/>
          <p:cNvSpPr>
            <a:spLocks noChangeArrowheads="1"/>
          </p:cNvSpPr>
          <p:nvPr/>
        </p:nvSpPr>
        <p:spPr bwMode="auto">
          <a:xfrm>
            <a:off x="7543800" y="1447800"/>
            <a:ext cx="1066800" cy="1143000"/>
          </a:xfrm>
          <a:prstGeom prst="roundRect">
            <a:avLst>
              <a:gd name="adj" fmla="val 16667"/>
            </a:avLst>
          </a:prstGeom>
          <a:solidFill>
            <a:srgbClr val="FFFF00">
              <a:alpha val="3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39" name="AutoShape 59"/>
          <p:cNvSpPr>
            <a:spLocks noChangeArrowheads="1"/>
          </p:cNvSpPr>
          <p:nvPr/>
        </p:nvSpPr>
        <p:spPr bwMode="auto">
          <a:xfrm>
            <a:off x="6172200" y="2743200"/>
            <a:ext cx="1524000" cy="1143000"/>
          </a:xfrm>
          <a:prstGeom prst="cloudCallout">
            <a:avLst>
              <a:gd name="adj1" fmla="val -84375"/>
              <a:gd name="adj2" fmla="val 103194"/>
            </a:avLst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/>
          <a:p>
            <a:pPr algn="ctr"/>
            <a:r>
              <a:rPr lang="en-US"/>
              <a:t>Wide</a:t>
            </a:r>
          </a:p>
          <a:p>
            <a:pPr algn="ctr"/>
            <a:r>
              <a:rPr lang="en-US"/>
              <a:t>Area</a:t>
            </a:r>
          </a:p>
          <a:p>
            <a:pPr algn="ctr"/>
            <a:r>
              <a:rPr lang="en-US"/>
              <a:t>Network</a:t>
            </a:r>
          </a:p>
        </p:txBody>
      </p:sp>
      <p:sp>
        <p:nvSpPr>
          <p:cNvPr id="20540" name="Rectangle 60"/>
          <p:cNvSpPr>
            <a:spLocks noChangeArrowheads="1"/>
          </p:cNvSpPr>
          <p:nvPr/>
        </p:nvSpPr>
        <p:spPr bwMode="auto">
          <a:xfrm>
            <a:off x="5334000" y="3810000"/>
            <a:ext cx="1066800" cy="762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0541" name="Group 61"/>
          <p:cNvGrpSpPr>
            <a:grpSpLocks/>
          </p:cNvGrpSpPr>
          <p:nvPr/>
        </p:nvGrpSpPr>
        <p:grpSpPr bwMode="auto">
          <a:xfrm>
            <a:off x="6096000" y="4495800"/>
            <a:ext cx="914400" cy="990600"/>
            <a:chOff x="336" y="1488"/>
            <a:chExt cx="1296" cy="1248"/>
          </a:xfrm>
        </p:grpSpPr>
        <p:sp>
          <p:nvSpPr>
            <p:cNvPr id="20542" name="AutoShape 62"/>
            <p:cNvSpPr>
              <a:spLocks noChangeArrowheads="1"/>
            </p:cNvSpPr>
            <p:nvPr/>
          </p:nvSpPr>
          <p:spPr bwMode="auto">
            <a:xfrm>
              <a:off x="816" y="1968"/>
              <a:ext cx="336" cy="288"/>
            </a:xfrm>
            <a:prstGeom prst="hexagon">
              <a:avLst>
                <a:gd name="adj" fmla="val 28205"/>
                <a:gd name="vf" fmla="val 115470"/>
              </a:avLst>
            </a:prstGeom>
            <a:solidFill>
              <a:srgbClr val="CC00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43" name="Oval 63"/>
            <p:cNvSpPr>
              <a:spLocks noChangeArrowheads="1"/>
            </p:cNvSpPr>
            <p:nvPr/>
          </p:nvSpPr>
          <p:spPr bwMode="auto">
            <a:xfrm>
              <a:off x="480" y="1584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44" name="Oval 64"/>
            <p:cNvSpPr>
              <a:spLocks noChangeArrowheads="1"/>
            </p:cNvSpPr>
            <p:nvPr/>
          </p:nvSpPr>
          <p:spPr bwMode="auto">
            <a:xfrm>
              <a:off x="864" y="1488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45" name="Oval 65"/>
            <p:cNvSpPr>
              <a:spLocks noChangeArrowheads="1"/>
            </p:cNvSpPr>
            <p:nvPr/>
          </p:nvSpPr>
          <p:spPr bwMode="auto">
            <a:xfrm>
              <a:off x="1248" y="1584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46" name="Oval 66"/>
            <p:cNvSpPr>
              <a:spLocks noChangeArrowheads="1"/>
            </p:cNvSpPr>
            <p:nvPr/>
          </p:nvSpPr>
          <p:spPr bwMode="auto">
            <a:xfrm>
              <a:off x="1392" y="1968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47" name="Oval 67"/>
            <p:cNvSpPr>
              <a:spLocks noChangeArrowheads="1"/>
            </p:cNvSpPr>
            <p:nvPr/>
          </p:nvSpPr>
          <p:spPr bwMode="auto">
            <a:xfrm>
              <a:off x="1248" y="2352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48" name="Oval 68"/>
            <p:cNvSpPr>
              <a:spLocks noChangeArrowheads="1"/>
            </p:cNvSpPr>
            <p:nvPr/>
          </p:nvSpPr>
          <p:spPr bwMode="auto">
            <a:xfrm>
              <a:off x="336" y="1968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49" name="Oval 69"/>
            <p:cNvSpPr>
              <a:spLocks noChangeArrowheads="1"/>
            </p:cNvSpPr>
            <p:nvPr/>
          </p:nvSpPr>
          <p:spPr bwMode="auto">
            <a:xfrm>
              <a:off x="480" y="2352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50" name="Oval 70"/>
            <p:cNvSpPr>
              <a:spLocks noChangeArrowheads="1"/>
            </p:cNvSpPr>
            <p:nvPr/>
          </p:nvSpPr>
          <p:spPr bwMode="auto">
            <a:xfrm>
              <a:off x="864" y="2496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51" name="Line 71"/>
            <p:cNvSpPr>
              <a:spLocks noChangeShapeType="1"/>
            </p:cNvSpPr>
            <p:nvPr/>
          </p:nvSpPr>
          <p:spPr bwMode="auto">
            <a:xfrm flipV="1">
              <a:off x="1056" y="1728"/>
              <a:ext cx="288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stealth" w="med" len="lg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52" name="Line 72"/>
            <p:cNvSpPr>
              <a:spLocks noChangeShapeType="1"/>
            </p:cNvSpPr>
            <p:nvPr/>
          </p:nvSpPr>
          <p:spPr bwMode="auto">
            <a:xfrm flipV="1">
              <a:off x="1056" y="2112"/>
              <a:ext cx="38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stealth" w="med" len="lg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53" name="Line 73"/>
            <p:cNvSpPr>
              <a:spLocks noChangeShapeType="1"/>
            </p:cNvSpPr>
            <p:nvPr/>
          </p:nvSpPr>
          <p:spPr bwMode="auto">
            <a:xfrm>
              <a:off x="1056" y="2208"/>
              <a:ext cx="288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stealth" w="med" len="lg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54" name="Line 74"/>
            <p:cNvSpPr>
              <a:spLocks noChangeShapeType="1"/>
            </p:cNvSpPr>
            <p:nvPr/>
          </p:nvSpPr>
          <p:spPr bwMode="auto">
            <a:xfrm>
              <a:off x="960" y="2208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stealth" w="med" len="lg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55" name="Line 75"/>
            <p:cNvSpPr>
              <a:spLocks noChangeShapeType="1"/>
            </p:cNvSpPr>
            <p:nvPr/>
          </p:nvSpPr>
          <p:spPr bwMode="auto">
            <a:xfrm flipH="1">
              <a:off x="672" y="2160"/>
              <a:ext cx="24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stealth" w="med" len="lg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56" name="Line 76"/>
            <p:cNvSpPr>
              <a:spLocks noChangeShapeType="1"/>
            </p:cNvSpPr>
            <p:nvPr/>
          </p:nvSpPr>
          <p:spPr bwMode="auto">
            <a:xfrm flipH="1">
              <a:off x="528" y="2112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stealth" w="med" len="lg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57" name="Line 77"/>
            <p:cNvSpPr>
              <a:spLocks noChangeShapeType="1"/>
            </p:cNvSpPr>
            <p:nvPr/>
          </p:nvSpPr>
          <p:spPr bwMode="auto">
            <a:xfrm flipH="1" flipV="1">
              <a:off x="624" y="1728"/>
              <a:ext cx="288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stealth" w="med" len="lg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58" name="Line 78"/>
            <p:cNvSpPr>
              <a:spLocks noChangeShapeType="1"/>
            </p:cNvSpPr>
            <p:nvPr/>
          </p:nvSpPr>
          <p:spPr bwMode="auto">
            <a:xfrm flipH="1" flipV="1">
              <a:off x="1008" y="1632"/>
              <a:ext cx="0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stealth" w="med" len="lg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0559" name="AutoShape 79"/>
          <p:cNvSpPr>
            <a:spLocks noChangeArrowheads="1"/>
          </p:cNvSpPr>
          <p:nvPr/>
        </p:nvSpPr>
        <p:spPr bwMode="auto">
          <a:xfrm>
            <a:off x="6019800" y="4419600"/>
            <a:ext cx="1066800" cy="1143000"/>
          </a:xfrm>
          <a:prstGeom prst="roundRect">
            <a:avLst>
              <a:gd name="adj" fmla="val 16667"/>
            </a:avLst>
          </a:prstGeom>
          <a:solidFill>
            <a:srgbClr val="0000FF">
              <a:alpha val="3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60" name="Line 80"/>
          <p:cNvSpPr>
            <a:spLocks noChangeShapeType="1"/>
          </p:cNvSpPr>
          <p:nvPr/>
        </p:nvSpPr>
        <p:spPr bwMode="auto">
          <a:xfrm flipH="1">
            <a:off x="6705600" y="3733800"/>
            <a:ext cx="152400" cy="7620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 type="stealth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61" name="Line 81"/>
          <p:cNvSpPr>
            <a:spLocks noChangeShapeType="1"/>
          </p:cNvSpPr>
          <p:nvPr/>
        </p:nvSpPr>
        <p:spPr bwMode="auto">
          <a:xfrm>
            <a:off x="5867400" y="2514600"/>
            <a:ext cx="685800" cy="5334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 type="stealth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62" name="Line 82"/>
          <p:cNvSpPr>
            <a:spLocks noChangeShapeType="1"/>
          </p:cNvSpPr>
          <p:nvPr/>
        </p:nvSpPr>
        <p:spPr bwMode="auto">
          <a:xfrm flipH="1">
            <a:off x="7391400" y="2438400"/>
            <a:ext cx="304800" cy="6096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 type="stealth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63" name="Text Box 83"/>
          <p:cNvSpPr txBox="1">
            <a:spLocks noChangeArrowheads="1"/>
          </p:cNvSpPr>
          <p:nvPr/>
        </p:nvSpPr>
        <p:spPr bwMode="auto">
          <a:xfrm>
            <a:off x="5257800" y="5743575"/>
            <a:ext cx="28956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 b="1"/>
              <a:t>Distributed Cluster Environment</a:t>
            </a:r>
          </a:p>
        </p:txBody>
      </p:sp>
      <p:sp>
        <p:nvSpPr>
          <p:cNvPr id="20564" name="Freeform 84"/>
          <p:cNvSpPr>
            <a:spLocks/>
          </p:cNvSpPr>
          <p:nvPr/>
        </p:nvSpPr>
        <p:spPr bwMode="auto">
          <a:xfrm>
            <a:off x="3352800" y="1600200"/>
            <a:ext cx="1676400" cy="4724400"/>
          </a:xfrm>
          <a:custGeom>
            <a:avLst/>
            <a:gdLst>
              <a:gd name="T0" fmla="*/ 1056 w 1056"/>
              <a:gd name="T1" fmla="*/ 3072 h 3072"/>
              <a:gd name="T2" fmla="*/ 432 w 1056"/>
              <a:gd name="T3" fmla="*/ 2400 h 3072"/>
              <a:gd name="T4" fmla="*/ 864 w 1056"/>
              <a:gd name="T5" fmla="*/ 1152 h 3072"/>
              <a:gd name="T6" fmla="*/ 0 w 1056"/>
              <a:gd name="T7" fmla="*/ 0 h 30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56" h="3072">
                <a:moveTo>
                  <a:pt x="1056" y="3072"/>
                </a:moveTo>
                <a:cubicBezTo>
                  <a:pt x="760" y="2896"/>
                  <a:pt x="464" y="2720"/>
                  <a:pt x="432" y="2400"/>
                </a:cubicBezTo>
                <a:cubicBezTo>
                  <a:pt x="400" y="2080"/>
                  <a:pt x="936" y="1552"/>
                  <a:pt x="864" y="1152"/>
                </a:cubicBezTo>
                <a:cubicBezTo>
                  <a:pt x="792" y="752"/>
                  <a:pt x="396" y="376"/>
                  <a:pt x="0" y="0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65" name="Text Box 85"/>
          <p:cNvSpPr txBox="1">
            <a:spLocks noChangeArrowheads="1"/>
          </p:cNvSpPr>
          <p:nvPr/>
        </p:nvSpPr>
        <p:spPr bwMode="auto">
          <a:xfrm>
            <a:off x="457200" y="2133600"/>
            <a:ext cx="9906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/>
              <a:t>Regular Ethernet</a:t>
            </a:r>
          </a:p>
        </p:txBody>
      </p:sp>
      <p:sp>
        <p:nvSpPr>
          <p:cNvPr id="20566" name="Text Box 86"/>
          <p:cNvSpPr txBox="1">
            <a:spLocks noChangeArrowheads="1"/>
          </p:cNvSpPr>
          <p:nvPr/>
        </p:nvSpPr>
        <p:spPr bwMode="auto">
          <a:xfrm>
            <a:off x="2743200" y="2209800"/>
            <a:ext cx="838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/>
              <a:t>TOE</a:t>
            </a:r>
          </a:p>
        </p:txBody>
      </p:sp>
      <p:sp>
        <p:nvSpPr>
          <p:cNvPr id="20567" name="Text Box 87"/>
          <p:cNvSpPr txBox="1">
            <a:spLocks noChangeArrowheads="1"/>
          </p:cNvSpPr>
          <p:nvPr/>
        </p:nvSpPr>
        <p:spPr bwMode="auto">
          <a:xfrm>
            <a:off x="2819400" y="3505200"/>
            <a:ext cx="838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/>
              <a:t>iWARP</a:t>
            </a:r>
          </a:p>
        </p:txBody>
      </p:sp>
      <p:sp>
        <p:nvSpPr>
          <p:cNvPr id="20568" name="Text Box 88"/>
          <p:cNvSpPr txBox="1">
            <a:spLocks noChangeArrowheads="1"/>
          </p:cNvSpPr>
          <p:nvPr/>
        </p:nvSpPr>
        <p:spPr bwMode="auto">
          <a:xfrm>
            <a:off x="4648200" y="2743200"/>
            <a:ext cx="15240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/>
              <a:t>Regular Ethernet Cluster</a:t>
            </a:r>
          </a:p>
        </p:txBody>
      </p:sp>
      <p:sp>
        <p:nvSpPr>
          <p:cNvPr id="20569" name="Text Box 89"/>
          <p:cNvSpPr txBox="1">
            <a:spLocks noChangeArrowheads="1"/>
          </p:cNvSpPr>
          <p:nvPr/>
        </p:nvSpPr>
        <p:spPr bwMode="auto">
          <a:xfrm>
            <a:off x="7391400" y="2590800"/>
            <a:ext cx="152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/>
              <a:t>TOE Cluster</a:t>
            </a:r>
          </a:p>
        </p:txBody>
      </p:sp>
      <p:sp>
        <p:nvSpPr>
          <p:cNvPr id="20570" name="Text Box 90"/>
          <p:cNvSpPr txBox="1">
            <a:spLocks noChangeArrowheads="1"/>
          </p:cNvSpPr>
          <p:nvPr/>
        </p:nvSpPr>
        <p:spPr bwMode="auto">
          <a:xfrm>
            <a:off x="7010400" y="4419600"/>
            <a:ext cx="152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/>
              <a:t>iWARP Cluster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0"/>
              <a:t>Problem Statement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12838"/>
            <a:ext cx="8229600" cy="5211762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en-US" sz="2000"/>
              <a:t>Regular Ethernet adapters and TOEs are completely compatible</a:t>
            </a:r>
          </a:p>
          <a:p>
            <a:pPr lvl="1">
              <a:lnSpc>
                <a:spcPct val="140000"/>
              </a:lnSpc>
            </a:pPr>
            <a:r>
              <a:rPr lang="en-US" sz="1600"/>
              <a:t>Network level compatibility (Ethernet + IP + TCP + application payload)</a:t>
            </a:r>
          </a:p>
          <a:p>
            <a:pPr lvl="1">
              <a:lnSpc>
                <a:spcPct val="140000"/>
              </a:lnSpc>
            </a:pPr>
            <a:r>
              <a:rPr lang="en-US" sz="1600"/>
              <a:t>Interface level compatibility (both expose the sockets interface)</a:t>
            </a:r>
          </a:p>
          <a:p>
            <a:pPr>
              <a:lnSpc>
                <a:spcPct val="140000"/>
              </a:lnSpc>
            </a:pPr>
            <a:r>
              <a:rPr lang="en-US" sz="2000"/>
              <a:t>With the advent of iWARP, this compatibility is disturbed</a:t>
            </a:r>
          </a:p>
          <a:p>
            <a:pPr lvl="1">
              <a:lnSpc>
                <a:spcPct val="140000"/>
              </a:lnSpc>
            </a:pPr>
            <a:r>
              <a:rPr lang="en-US" sz="1600"/>
              <a:t>Both ends of a connection need to be iWARP compliant</a:t>
            </a:r>
          </a:p>
          <a:p>
            <a:pPr lvl="2">
              <a:lnSpc>
                <a:spcPct val="140000"/>
              </a:lnSpc>
            </a:pPr>
            <a:r>
              <a:rPr lang="en-US" sz="1400"/>
              <a:t>Intermediate nodes do not need to understand iWARP</a:t>
            </a:r>
          </a:p>
          <a:p>
            <a:pPr lvl="1">
              <a:lnSpc>
                <a:spcPct val="140000"/>
              </a:lnSpc>
            </a:pPr>
            <a:r>
              <a:rPr lang="en-US" sz="1600"/>
              <a:t>The interface exposed is no longer sockets</a:t>
            </a:r>
          </a:p>
          <a:p>
            <a:pPr lvl="2">
              <a:lnSpc>
                <a:spcPct val="140000"/>
              </a:lnSpc>
            </a:pPr>
            <a:r>
              <a:rPr lang="en-US" sz="1400"/>
              <a:t>iWARP exposes a much richer and newer API</a:t>
            </a:r>
          </a:p>
          <a:p>
            <a:pPr lvl="2">
              <a:lnSpc>
                <a:spcPct val="140000"/>
              </a:lnSpc>
            </a:pPr>
            <a:r>
              <a:rPr lang="en-US" sz="1400"/>
              <a:t>Zero-copy, asynchronous and one-sided communication primitives</a:t>
            </a:r>
          </a:p>
          <a:p>
            <a:pPr lvl="2">
              <a:lnSpc>
                <a:spcPct val="140000"/>
              </a:lnSpc>
            </a:pPr>
            <a:r>
              <a:rPr lang="en-US" sz="1400"/>
              <a:t>Not very good for existing applications</a:t>
            </a:r>
          </a:p>
          <a:p>
            <a:pPr>
              <a:lnSpc>
                <a:spcPct val="140000"/>
              </a:lnSpc>
            </a:pPr>
            <a:r>
              <a:rPr lang="en-US" sz="2000">
                <a:solidFill>
                  <a:srgbClr val="FF3300"/>
                </a:solidFill>
              </a:rPr>
              <a:t>Two primary requirements for a wide-spread acceptance of iWARP</a:t>
            </a:r>
          </a:p>
          <a:p>
            <a:pPr lvl="1">
              <a:lnSpc>
                <a:spcPct val="140000"/>
              </a:lnSpc>
            </a:pPr>
            <a:r>
              <a:rPr lang="en-US" sz="1600">
                <a:solidFill>
                  <a:srgbClr val="FF3300"/>
                </a:solidFill>
              </a:rPr>
              <a:t>Software Compatibility for Regular Ethernet with iWARP capable adapters</a:t>
            </a:r>
          </a:p>
          <a:p>
            <a:pPr lvl="1">
              <a:lnSpc>
                <a:spcPct val="140000"/>
              </a:lnSpc>
            </a:pPr>
            <a:r>
              <a:rPr lang="en-US" sz="1600">
                <a:solidFill>
                  <a:srgbClr val="FF3300"/>
                </a:solidFill>
              </a:rPr>
              <a:t>A common interface which is similar to sockets and has the features of iWARP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0"/>
              <a:t>Presentation Overview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240000"/>
              </a:lnSpc>
              <a:buFont typeface="Arial" charset="0"/>
              <a:buChar char="۩"/>
            </a:pPr>
            <a:r>
              <a:rPr lang="en-US" sz="2000">
                <a:solidFill>
                  <a:srgbClr val="B2B2B2"/>
                </a:solidFill>
              </a:rPr>
              <a:t>Introduction and Motivation</a:t>
            </a:r>
          </a:p>
          <a:p>
            <a:pPr>
              <a:lnSpc>
                <a:spcPct val="240000"/>
              </a:lnSpc>
              <a:buFont typeface="Arial" charset="0"/>
              <a:buChar char="۩"/>
            </a:pPr>
            <a:r>
              <a:rPr lang="en-US" sz="2000" b="1"/>
              <a:t>TCP Offload Engines and iWARP</a:t>
            </a:r>
          </a:p>
          <a:p>
            <a:pPr>
              <a:lnSpc>
                <a:spcPct val="240000"/>
              </a:lnSpc>
              <a:buFont typeface="Arial" charset="0"/>
              <a:buChar char="۩"/>
            </a:pPr>
            <a:r>
              <a:rPr lang="en-US" sz="2000"/>
              <a:t>Overview of the Proposed Software Stack</a:t>
            </a:r>
          </a:p>
          <a:p>
            <a:pPr>
              <a:lnSpc>
                <a:spcPct val="240000"/>
              </a:lnSpc>
              <a:buFont typeface="Arial" charset="0"/>
              <a:buChar char="۩"/>
            </a:pPr>
            <a:r>
              <a:rPr lang="en-US" sz="2000"/>
              <a:t>Performance Evaluation</a:t>
            </a:r>
          </a:p>
          <a:p>
            <a:pPr>
              <a:lnSpc>
                <a:spcPct val="240000"/>
              </a:lnSpc>
              <a:buFont typeface="Arial" charset="0"/>
              <a:buChar char="۩"/>
            </a:pPr>
            <a:r>
              <a:rPr lang="en-US" sz="2000"/>
              <a:t>Conclusions and Future Work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AutoShape 2"/>
          <p:cNvSpPr>
            <a:spLocks noChangeArrowheads="1"/>
          </p:cNvSpPr>
          <p:nvPr/>
        </p:nvSpPr>
        <p:spPr bwMode="auto">
          <a:xfrm>
            <a:off x="1066800" y="2819400"/>
            <a:ext cx="2133600" cy="381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200"/>
              <a:t>Sockets Interface</a:t>
            </a:r>
          </a:p>
        </p:txBody>
      </p:sp>
      <p:sp>
        <p:nvSpPr>
          <p:cNvPr id="26627" name="AutoShape 3"/>
          <p:cNvSpPr>
            <a:spLocks noChangeArrowheads="1"/>
          </p:cNvSpPr>
          <p:nvPr/>
        </p:nvSpPr>
        <p:spPr bwMode="auto">
          <a:xfrm>
            <a:off x="1066800" y="2286000"/>
            <a:ext cx="2133600" cy="381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200"/>
              <a:t>Application or Library</a:t>
            </a:r>
          </a:p>
        </p:txBody>
      </p:sp>
      <p:sp>
        <p:nvSpPr>
          <p:cNvPr id="2662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0"/>
              <a:t>What is a TCP Offload Engine (TOE)?</a:t>
            </a:r>
          </a:p>
        </p:txBody>
      </p:sp>
      <p:sp>
        <p:nvSpPr>
          <p:cNvPr id="26629" name="Line 5"/>
          <p:cNvSpPr>
            <a:spLocks noChangeShapeType="1"/>
          </p:cNvSpPr>
          <p:nvPr/>
        </p:nvSpPr>
        <p:spPr bwMode="auto">
          <a:xfrm>
            <a:off x="914400" y="2743200"/>
            <a:ext cx="2362200" cy="0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0" name="Text Box 6"/>
          <p:cNvSpPr txBox="1">
            <a:spLocks noChangeArrowheads="1"/>
          </p:cNvSpPr>
          <p:nvPr/>
        </p:nvSpPr>
        <p:spPr bwMode="auto">
          <a:xfrm>
            <a:off x="152400" y="4830763"/>
            <a:ext cx="9144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200"/>
              <a:t>Hardware</a:t>
            </a:r>
          </a:p>
        </p:txBody>
      </p:sp>
      <p:sp>
        <p:nvSpPr>
          <p:cNvPr id="26631" name="Text Box 7"/>
          <p:cNvSpPr txBox="1">
            <a:spLocks noChangeArrowheads="1"/>
          </p:cNvSpPr>
          <p:nvPr/>
        </p:nvSpPr>
        <p:spPr bwMode="auto">
          <a:xfrm>
            <a:off x="304800" y="2392363"/>
            <a:ext cx="5334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200"/>
              <a:t>User</a:t>
            </a:r>
          </a:p>
        </p:txBody>
      </p:sp>
      <p:sp>
        <p:nvSpPr>
          <p:cNvPr id="26632" name="Line 8"/>
          <p:cNvSpPr>
            <a:spLocks noChangeShapeType="1"/>
          </p:cNvSpPr>
          <p:nvPr/>
        </p:nvSpPr>
        <p:spPr bwMode="auto">
          <a:xfrm>
            <a:off x="2133600" y="2590800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3" name="Line 9"/>
          <p:cNvSpPr>
            <a:spLocks noChangeShapeType="1"/>
          </p:cNvSpPr>
          <p:nvPr/>
        </p:nvSpPr>
        <p:spPr bwMode="auto">
          <a:xfrm>
            <a:off x="2209800" y="2590800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stealth" w="med" len="lg"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4" name="Text Box 10"/>
          <p:cNvSpPr txBox="1">
            <a:spLocks noChangeArrowheads="1"/>
          </p:cNvSpPr>
          <p:nvPr/>
        </p:nvSpPr>
        <p:spPr bwMode="auto">
          <a:xfrm>
            <a:off x="228600" y="3916363"/>
            <a:ext cx="6858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200"/>
              <a:t>Kernel</a:t>
            </a:r>
          </a:p>
        </p:txBody>
      </p:sp>
      <p:sp>
        <p:nvSpPr>
          <p:cNvPr id="26635" name="AutoShape 11"/>
          <p:cNvSpPr>
            <a:spLocks noChangeArrowheads="1"/>
          </p:cNvSpPr>
          <p:nvPr/>
        </p:nvSpPr>
        <p:spPr bwMode="auto">
          <a:xfrm>
            <a:off x="1066800" y="3276600"/>
            <a:ext cx="2133600" cy="381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200"/>
              <a:t>TCP</a:t>
            </a:r>
          </a:p>
        </p:txBody>
      </p:sp>
      <p:sp>
        <p:nvSpPr>
          <p:cNvPr id="26636" name="Line 12"/>
          <p:cNvSpPr>
            <a:spLocks noChangeShapeType="1"/>
          </p:cNvSpPr>
          <p:nvPr/>
        </p:nvSpPr>
        <p:spPr bwMode="auto">
          <a:xfrm>
            <a:off x="2133600" y="31242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7" name="Line 13"/>
          <p:cNvSpPr>
            <a:spLocks noChangeShapeType="1"/>
          </p:cNvSpPr>
          <p:nvPr/>
        </p:nvSpPr>
        <p:spPr bwMode="auto">
          <a:xfrm>
            <a:off x="2209800" y="31242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stealth" w="med" len="lg"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8" name="AutoShape 14"/>
          <p:cNvSpPr>
            <a:spLocks noChangeArrowheads="1"/>
          </p:cNvSpPr>
          <p:nvPr/>
        </p:nvSpPr>
        <p:spPr bwMode="auto">
          <a:xfrm>
            <a:off x="1066800" y="3733800"/>
            <a:ext cx="2133600" cy="381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200"/>
              <a:t>IP</a:t>
            </a:r>
          </a:p>
        </p:txBody>
      </p:sp>
      <p:sp>
        <p:nvSpPr>
          <p:cNvPr id="26639" name="Line 15"/>
          <p:cNvSpPr>
            <a:spLocks noChangeShapeType="1"/>
          </p:cNvSpPr>
          <p:nvPr/>
        </p:nvSpPr>
        <p:spPr bwMode="auto">
          <a:xfrm>
            <a:off x="2133600" y="35814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40" name="Line 16"/>
          <p:cNvSpPr>
            <a:spLocks noChangeShapeType="1"/>
          </p:cNvSpPr>
          <p:nvPr/>
        </p:nvSpPr>
        <p:spPr bwMode="auto">
          <a:xfrm>
            <a:off x="2209800" y="35814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stealth" w="med" len="lg"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41" name="AutoShape 17"/>
          <p:cNvSpPr>
            <a:spLocks noChangeArrowheads="1"/>
          </p:cNvSpPr>
          <p:nvPr/>
        </p:nvSpPr>
        <p:spPr bwMode="auto">
          <a:xfrm>
            <a:off x="1066800" y="4191000"/>
            <a:ext cx="2133600" cy="381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200"/>
              <a:t>Device Driver</a:t>
            </a:r>
          </a:p>
        </p:txBody>
      </p:sp>
      <p:sp>
        <p:nvSpPr>
          <p:cNvPr id="26642" name="Line 18"/>
          <p:cNvSpPr>
            <a:spLocks noChangeShapeType="1"/>
          </p:cNvSpPr>
          <p:nvPr/>
        </p:nvSpPr>
        <p:spPr bwMode="auto">
          <a:xfrm>
            <a:off x="2133600" y="40386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43" name="Line 19"/>
          <p:cNvSpPr>
            <a:spLocks noChangeShapeType="1"/>
          </p:cNvSpPr>
          <p:nvPr/>
        </p:nvSpPr>
        <p:spPr bwMode="auto">
          <a:xfrm>
            <a:off x="2209800" y="40386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stealth" w="med" len="lg"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44" name="AutoShape 20"/>
          <p:cNvSpPr>
            <a:spLocks noChangeArrowheads="1"/>
          </p:cNvSpPr>
          <p:nvPr/>
        </p:nvSpPr>
        <p:spPr bwMode="auto">
          <a:xfrm>
            <a:off x="1066800" y="4724400"/>
            <a:ext cx="2133600" cy="533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200"/>
              <a:t>Network Adapter</a:t>
            </a:r>
          </a:p>
          <a:p>
            <a:pPr algn="ctr"/>
            <a:r>
              <a:rPr lang="en-US" sz="1200"/>
              <a:t>(e.g., 10GigE)</a:t>
            </a:r>
          </a:p>
        </p:txBody>
      </p:sp>
      <p:sp>
        <p:nvSpPr>
          <p:cNvPr id="26645" name="Line 21"/>
          <p:cNvSpPr>
            <a:spLocks noChangeShapeType="1"/>
          </p:cNvSpPr>
          <p:nvPr/>
        </p:nvSpPr>
        <p:spPr bwMode="auto">
          <a:xfrm>
            <a:off x="914400" y="4648200"/>
            <a:ext cx="2362200" cy="0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46" name="Line 22"/>
          <p:cNvSpPr>
            <a:spLocks noChangeShapeType="1"/>
          </p:cNvSpPr>
          <p:nvPr/>
        </p:nvSpPr>
        <p:spPr bwMode="auto">
          <a:xfrm>
            <a:off x="2133600" y="4495800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47" name="Line 23"/>
          <p:cNvSpPr>
            <a:spLocks noChangeShapeType="1"/>
          </p:cNvSpPr>
          <p:nvPr/>
        </p:nvSpPr>
        <p:spPr bwMode="auto">
          <a:xfrm>
            <a:off x="2209800" y="4495800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stealth" w="med" len="lg"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48" name="AutoShape 24"/>
          <p:cNvSpPr>
            <a:spLocks noChangeArrowheads="1"/>
          </p:cNvSpPr>
          <p:nvPr/>
        </p:nvSpPr>
        <p:spPr bwMode="auto">
          <a:xfrm>
            <a:off x="6096000" y="2362200"/>
            <a:ext cx="2286000" cy="381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200"/>
              <a:t>Sockets Interface</a:t>
            </a:r>
          </a:p>
        </p:txBody>
      </p:sp>
      <p:sp>
        <p:nvSpPr>
          <p:cNvPr id="26649" name="AutoShape 25"/>
          <p:cNvSpPr>
            <a:spLocks noChangeArrowheads="1"/>
          </p:cNvSpPr>
          <p:nvPr/>
        </p:nvSpPr>
        <p:spPr bwMode="auto">
          <a:xfrm>
            <a:off x="6096000" y="1828800"/>
            <a:ext cx="2286000" cy="381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200"/>
              <a:t>Application or Library</a:t>
            </a:r>
          </a:p>
        </p:txBody>
      </p:sp>
      <p:sp>
        <p:nvSpPr>
          <p:cNvPr id="26650" name="Line 26"/>
          <p:cNvSpPr>
            <a:spLocks noChangeShapeType="1"/>
          </p:cNvSpPr>
          <p:nvPr/>
        </p:nvSpPr>
        <p:spPr bwMode="auto">
          <a:xfrm>
            <a:off x="5943600" y="2286000"/>
            <a:ext cx="2590800" cy="0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51" name="Text Box 27"/>
          <p:cNvSpPr txBox="1">
            <a:spLocks noChangeArrowheads="1"/>
          </p:cNvSpPr>
          <p:nvPr/>
        </p:nvSpPr>
        <p:spPr bwMode="auto">
          <a:xfrm>
            <a:off x="5181600" y="4800600"/>
            <a:ext cx="914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200"/>
              <a:t>Hardware</a:t>
            </a:r>
          </a:p>
        </p:txBody>
      </p:sp>
      <p:sp>
        <p:nvSpPr>
          <p:cNvPr id="26652" name="Text Box 28"/>
          <p:cNvSpPr txBox="1">
            <a:spLocks noChangeArrowheads="1"/>
          </p:cNvSpPr>
          <p:nvPr/>
        </p:nvSpPr>
        <p:spPr bwMode="auto">
          <a:xfrm>
            <a:off x="5334000" y="1935163"/>
            <a:ext cx="5334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200"/>
              <a:t>User</a:t>
            </a:r>
          </a:p>
        </p:txBody>
      </p:sp>
      <p:sp>
        <p:nvSpPr>
          <p:cNvPr id="26653" name="Line 29"/>
          <p:cNvSpPr>
            <a:spLocks noChangeShapeType="1"/>
          </p:cNvSpPr>
          <p:nvPr/>
        </p:nvSpPr>
        <p:spPr bwMode="auto">
          <a:xfrm>
            <a:off x="7162800" y="2133600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54" name="Line 30"/>
          <p:cNvSpPr>
            <a:spLocks noChangeShapeType="1"/>
          </p:cNvSpPr>
          <p:nvPr/>
        </p:nvSpPr>
        <p:spPr bwMode="auto">
          <a:xfrm>
            <a:off x="7239000" y="2133600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stealth" w="med" len="lg"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55" name="Text Box 31"/>
          <p:cNvSpPr txBox="1">
            <a:spLocks noChangeArrowheads="1"/>
          </p:cNvSpPr>
          <p:nvPr/>
        </p:nvSpPr>
        <p:spPr bwMode="auto">
          <a:xfrm>
            <a:off x="5257800" y="3459163"/>
            <a:ext cx="6858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200"/>
              <a:t>Kernel</a:t>
            </a:r>
          </a:p>
        </p:txBody>
      </p:sp>
      <p:sp>
        <p:nvSpPr>
          <p:cNvPr id="26656" name="AutoShape 32"/>
          <p:cNvSpPr>
            <a:spLocks noChangeArrowheads="1"/>
          </p:cNvSpPr>
          <p:nvPr/>
        </p:nvSpPr>
        <p:spPr bwMode="auto">
          <a:xfrm>
            <a:off x="6096000" y="2819400"/>
            <a:ext cx="1219200" cy="381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200"/>
              <a:t>TCP</a:t>
            </a:r>
          </a:p>
        </p:txBody>
      </p:sp>
      <p:sp>
        <p:nvSpPr>
          <p:cNvPr id="26657" name="Line 33"/>
          <p:cNvSpPr>
            <a:spLocks noChangeShapeType="1"/>
          </p:cNvSpPr>
          <p:nvPr/>
        </p:nvSpPr>
        <p:spPr bwMode="auto">
          <a:xfrm>
            <a:off x="6705600" y="26670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58" name="Line 34"/>
          <p:cNvSpPr>
            <a:spLocks noChangeShapeType="1"/>
          </p:cNvSpPr>
          <p:nvPr/>
        </p:nvSpPr>
        <p:spPr bwMode="auto">
          <a:xfrm>
            <a:off x="6781800" y="26670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stealth" w="med" len="lg"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59" name="AutoShape 35"/>
          <p:cNvSpPr>
            <a:spLocks noChangeArrowheads="1"/>
          </p:cNvSpPr>
          <p:nvPr/>
        </p:nvSpPr>
        <p:spPr bwMode="auto">
          <a:xfrm>
            <a:off x="6096000" y="3276600"/>
            <a:ext cx="1219200" cy="381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200"/>
              <a:t>IP</a:t>
            </a:r>
          </a:p>
        </p:txBody>
      </p:sp>
      <p:sp>
        <p:nvSpPr>
          <p:cNvPr id="26660" name="Line 36"/>
          <p:cNvSpPr>
            <a:spLocks noChangeShapeType="1"/>
          </p:cNvSpPr>
          <p:nvPr/>
        </p:nvSpPr>
        <p:spPr bwMode="auto">
          <a:xfrm>
            <a:off x="6705600" y="31242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61" name="Line 37"/>
          <p:cNvSpPr>
            <a:spLocks noChangeShapeType="1"/>
          </p:cNvSpPr>
          <p:nvPr/>
        </p:nvSpPr>
        <p:spPr bwMode="auto">
          <a:xfrm>
            <a:off x="6781800" y="31242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stealth" w="med" len="lg"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62" name="AutoShape 38"/>
          <p:cNvSpPr>
            <a:spLocks noChangeArrowheads="1"/>
          </p:cNvSpPr>
          <p:nvPr/>
        </p:nvSpPr>
        <p:spPr bwMode="auto">
          <a:xfrm>
            <a:off x="6096000" y="3733800"/>
            <a:ext cx="1524000" cy="381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200"/>
              <a:t>Device Driver</a:t>
            </a:r>
          </a:p>
        </p:txBody>
      </p:sp>
      <p:sp>
        <p:nvSpPr>
          <p:cNvPr id="26663" name="Line 39"/>
          <p:cNvSpPr>
            <a:spLocks noChangeShapeType="1"/>
          </p:cNvSpPr>
          <p:nvPr/>
        </p:nvSpPr>
        <p:spPr bwMode="auto">
          <a:xfrm>
            <a:off x="6705600" y="35814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64" name="Line 40"/>
          <p:cNvSpPr>
            <a:spLocks noChangeShapeType="1"/>
          </p:cNvSpPr>
          <p:nvPr/>
        </p:nvSpPr>
        <p:spPr bwMode="auto">
          <a:xfrm>
            <a:off x="6781800" y="35814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stealth" w="med" len="lg"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65" name="AutoShape 41"/>
          <p:cNvSpPr>
            <a:spLocks noChangeArrowheads="1"/>
          </p:cNvSpPr>
          <p:nvPr/>
        </p:nvSpPr>
        <p:spPr bwMode="auto">
          <a:xfrm>
            <a:off x="6096000" y="4267200"/>
            <a:ext cx="2286000" cy="13716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b"/>
          <a:lstStyle/>
          <a:p>
            <a:pPr algn="ctr"/>
            <a:r>
              <a:rPr lang="en-US" sz="1200"/>
              <a:t>Network Adapter (e.g., 10GigE)</a:t>
            </a:r>
          </a:p>
        </p:txBody>
      </p:sp>
      <p:sp>
        <p:nvSpPr>
          <p:cNvPr id="26666" name="Line 42"/>
          <p:cNvSpPr>
            <a:spLocks noChangeShapeType="1"/>
          </p:cNvSpPr>
          <p:nvPr/>
        </p:nvSpPr>
        <p:spPr bwMode="auto">
          <a:xfrm>
            <a:off x="5943600" y="4191000"/>
            <a:ext cx="2590800" cy="0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67" name="Line 43"/>
          <p:cNvSpPr>
            <a:spLocks noChangeShapeType="1"/>
          </p:cNvSpPr>
          <p:nvPr/>
        </p:nvSpPr>
        <p:spPr bwMode="auto">
          <a:xfrm>
            <a:off x="6705600" y="4038600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68" name="Line 44"/>
          <p:cNvSpPr>
            <a:spLocks noChangeShapeType="1"/>
          </p:cNvSpPr>
          <p:nvPr/>
        </p:nvSpPr>
        <p:spPr bwMode="auto">
          <a:xfrm>
            <a:off x="6781800" y="4038600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stealth" w="med" len="lg"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69" name="AutoShape 45"/>
          <p:cNvSpPr>
            <a:spLocks noChangeArrowheads="1"/>
          </p:cNvSpPr>
          <p:nvPr/>
        </p:nvSpPr>
        <p:spPr bwMode="auto">
          <a:xfrm>
            <a:off x="3581400" y="3352800"/>
            <a:ext cx="1447800" cy="838200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70" name="AutoShape 46"/>
          <p:cNvSpPr>
            <a:spLocks noChangeArrowheads="1"/>
          </p:cNvSpPr>
          <p:nvPr/>
        </p:nvSpPr>
        <p:spPr bwMode="auto">
          <a:xfrm>
            <a:off x="7086600" y="4343400"/>
            <a:ext cx="1219200" cy="304800"/>
          </a:xfrm>
          <a:prstGeom prst="roundRect">
            <a:avLst>
              <a:gd name="adj" fmla="val 16667"/>
            </a:avLst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200"/>
              <a:t>Offloaded TCP</a:t>
            </a:r>
          </a:p>
        </p:txBody>
      </p:sp>
      <p:sp>
        <p:nvSpPr>
          <p:cNvPr id="26671" name="AutoShape 47"/>
          <p:cNvSpPr>
            <a:spLocks noChangeArrowheads="1"/>
          </p:cNvSpPr>
          <p:nvPr/>
        </p:nvSpPr>
        <p:spPr bwMode="auto">
          <a:xfrm>
            <a:off x="7086600" y="4724400"/>
            <a:ext cx="1219200" cy="304800"/>
          </a:xfrm>
          <a:prstGeom prst="roundRect">
            <a:avLst>
              <a:gd name="adj" fmla="val 16667"/>
            </a:avLst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200"/>
              <a:t>Offloaded IP</a:t>
            </a:r>
          </a:p>
        </p:txBody>
      </p:sp>
      <p:sp>
        <p:nvSpPr>
          <p:cNvPr id="26672" name="Line 48"/>
          <p:cNvSpPr>
            <a:spLocks noChangeShapeType="1"/>
          </p:cNvSpPr>
          <p:nvPr/>
        </p:nvSpPr>
        <p:spPr bwMode="auto">
          <a:xfrm>
            <a:off x="7924800" y="2667000"/>
            <a:ext cx="0" cy="175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73" name="Line 49"/>
          <p:cNvSpPr>
            <a:spLocks noChangeShapeType="1"/>
          </p:cNvSpPr>
          <p:nvPr/>
        </p:nvSpPr>
        <p:spPr bwMode="auto">
          <a:xfrm>
            <a:off x="8001000" y="2667000"/>
            <a:ext cx="0" cy="175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stealth" w="med" len="lg"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74" name="Line 50"/>
          <p:cNvSpPr>
            <a:spLocks noChangeShapeType="1"/>
          </p:cNvSpPr>
          <p:nvPr/>
        </p:nvSpPr>
        <p:spPr bwMode="auto">
          <a:xfrm>
            <a:off x="7391400" y="2667000"/>
            <a:ext cx="0" cy="114300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75" name="Line 51"/>
          <p:cNvSpPr>
            <a:spLocks noChangeShapeType="1"/>
          </p:cNvSpPr>
          <p:nvPr/>
        </p:nvSpPr>
        <p:spPr bwMode="auto">
          <a:xfrm>
            <a:off x="7467600" y="2667000"/>
            <a:ext cx="0" cy="114300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 type="stealth" w="med" len="lg"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76" name="Text Box 52"/>
          <p:cNvSpPr txBox="1">
            <a:spLocks noChangeArrowheads="1"/>
          </p:cNvSpPr>
          <p:nvPr/>
        </p:nvSpPr>
        <p:spPr bwMode="auto">
          <a:xfrm>
            <a:off x="1066800" y="1600200"/>
            <a:ext cx="22098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 b="1"/>
              <a:t>Traditional TCP/IP stack</a:t>
            </a:r>
          </a:p>
        </p:txBody>
      </p:sp>
      <p:sp>
        <p:nvSpPr>
          <p:cNvPr id="26677" name="Text Box 53"/>
          <p:cNvSpPr txBox="1">
            <a:spLocks noChangeArrowheads="1"/>
          </p:cNvSpPr>
          <p:nvPr/>
        </p:nvSpPr>
        <p:spPr bwMode="auto">
          <a:xfrm>
            <a:off x="6172200" y="1371600"/>
            <a:ext cx="2209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 b="1"/>
              <a:t>TOE stack</a:t>
            </a:r>
          </a:p>
        </p:txBody>
      </p:sp>
      <p:grpSp>
        <p:nvGrpSpPr>
          <p:cNvPr id="26680" name="Group 56"/>
          <p:cNvGrpSpPr>
            <a:grpSpLocks/>
          </p:cNvGrpSpPr>
          <p:nvPr/>
        </p:nvGrpSpPr>
        <p:grpSpPr bwMode="auto">
          <a:xfrm>
            <a:off x="7620000" y="2667000"/>
            <a:ext cx="762000" cy="1752600"/>
            <a:chOff x="4800" y="1680"/>
            <a:chExt cx="480" cy="1104"/>
          </a:xfrm>
        </p:grpSpPr>
        <p:sp>
          <p:nvSpPr>
            <p:cNvPr id="26678" name="AutoShape 54"/>
            <p:cNvSpPr>
              <a:spLocks noChangeArrowheads="1"/>
            </p:cNvSpPr>
            <p:nvPr/>
          </p:nvSpPr>
          <p:spPr bwMode="auto">
            <a:xfrm>
              <a:off x="4800" y="1680"/>
              <a:ext cx="480" cy="1104"/>
            </a:xfrm>
            <a:prstGeom prst="downArrow">
              <a:avLst>
                <a:gd name="adj1" fmla="val 50000"/>
                <a:gd name="adj2" fmla="val 57500"/>
              </a:avLst>
            </a:prstGeom>
            <a:solidFill>
              <a:srgbClr val="FF0000">
                <a:alpha val="5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pPr algn="ctr"/>
              <a:endParaRPr lang="en-US" sz="1600"/>
            </a:p>
          </p:txBody>
        </p:sp>
        <p:sp>
          <p:nvSpPr>
            <p:cNvPr id="26679" name="Text Box 55"/>
            <p:cNvSpPr txBox="1">
              <a:spLocks noChangeArrowheads="1"/>
            </p:cNvSpPr>
            <p:nvPr/>
          </p:nvSpPr>
          <p:spPr bwMode="auto">
            <a:xfrm>
              <a:off x="4800" y="1968"/>
              <a:ext cx="480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400"/>
                <a:t>Data Path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7" name="AutoShape 9"/>
          <p:cNvSpPr>
            <a:spLocks noChangeArrowheads="1"/>
          </p:cNvSpPr>
          <p:nvPr/>
        </p:nvSpPr>
        <p:spPr bwMode="auto">
          <a:xfrm>
            <a:off x="2286000" y="3352800"/>
            <a:ext cx="1600200" cy="4572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MPA</a:t>
            </a:r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0"/>
              <a:t>iWARP Protocol Suite</a:t>
            </a:r>
          </a:p>
        </p:txBody>
      </p:sp>
      <p:sp>
        <p:nvSpPr>
          <p:cNvPr id="27653" name="AutoShape 5"/>
          <p:cNvSpPr>
            <a:spLocks noChangeArrowheads="1"/>
          </p:cNvSpPr>
          <p:nvPr/>
        </p:nvSpPr>
        <p:spPr bwMode="auto">
          <a:xfrm>
            <a:off x="3962400" y="1752600"/>
            <a:ext cx="1600200" cy="4572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RDMAP ULP</a:t>
            </a:r>
          </a:p>
        </p:txBody>
      </p:sp>
      <p:sp>
        <p:nvSpPr>
          <p:cNvPr id="27654" name="AutoShape 6"/>
          <p:cNvSpPr>
            <a:spLocks noChangeArrowheads="1"/>
          </p:cNvSpPr>
          <p:nvPr/>
        </p:nvSpPr>
        <p:spPr bwMode="auto">
          <a:xfrm>
            <a:off x="3962400" y="2286000"/>
            <a:ext cx="1600200" cy="4572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RDMAP</a:t>
            </a:r>
          </a:p>
        </p:txBody>
      </p:sp>
      <p:sp>
        <p:nvSpPr>
          <p:cNvPr id="27655" name="AutoShape 7"/>
          <p:cNvSpPr>
            <a:spLocks noChangeArrowheads="1"/>
          </p:cNvSpPr>
          <p:nvPr/>
        </p:nvSpPr>
        <p:spPr bwMode="auto">
          <a:xfrm>
            <a:off x="2286000" y="2286000"/>
            <a:ext cx="1600200" cy="4572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RDDP ULP</a:t>
            </a:r>
          </a:p>
        </p:txBody>
      </p:sp>
      <p:sp>
        <p:nvSpPr>
          <p:cNvPr id="27656" name="AutoShape 8"/>
          <p:cNvSpPr>
            <a:spLocks noChangeArrowheads="1"/>
          </p:cNvSpPr>
          <p:nvPr/>
        </p:nvSpPr>
        <p:spPr bwMode="auto">
          <a:xfrm>
            <a:off x="2286000" y="2819400"/>
            <a:ext cx="3276600" cy="4572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RDDP</a:t>
            </a:r>
          </a:p>
        </p:txBody>
      </p:sp>
      <p:sp>
        <p:nvSpPr>
          <p:cNvPr id="27658" name="AutoShape 10"/>
          <p:cNvSpPr>
            <a:spLocks noChangeArrowheads="1"/>
          </p:cNvSpPr>
          <p:nvPr/>
        </p:nvSpPr>
        <p:spPr bwMode="auto">
          <a:xfrm>
            <a:off x="2286000" y="3886200"/>
            <a:ext cx="1600200" cy="4572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TCP</a:t>
            </a:r>
          </a:p>
        </p:txBody>
      </p:sp>
      <p:sp>
        <p:nvSpPr>
          <p:cNvPr id="27659" name="AutoShape 11"/>
          <p:cNvSpPr>
            <a:spLocks noChangeArrowheads="1"/>
          </p:cNvSpPr>
          <p:nvPr/>
        </p:nvSpPr>
        <p:spPr bwMode="auto">
          <a:xfrm>
            <a:off x="3962400" y="3352800"/>
            <a:ext cx="1600200" cy="9906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SCTP</a:t>
            </a:r>
          </a:p>
        </p:txBody>
      </p:sp>
      <p:sp>
        <p:nvSpPr>
          <p:cNvPr id="27660" name="AutoShape 12"/>
          <p:cNvSpPr>
            <a:spLocks noChangeArrowheads="1"/>
          </p:cNvSpPr>
          <p:nvPr/>
        </p:nvSpPr>
        <p:spPr bwMode="auto">
          <a:xfrm>
            <a:off x="2286000" y="4419600"/>
            <a:ext cx="3276600" cy="533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IP</a:t>
            </a:r>
          </a:p>
        </p:txBody>
      </p:sp>
      <p:sp>
        <p:nvSpPr>
          <p:cNvPr id="27661" name="Text Box 13"/>
          <p:cNvSpPr txBox="1">
            <a:spLocks noChangeArrowheads="1"/>
          </p:cNvSpPr>
          <p:nvPr/>
        </p:nvSpPr>
        <p:spPr bwMode="auto">
          <a:xfrm>
            <a:off x="2362200" y="5181600"/>
            <a:ext cx="3200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 b="1" i="1">
                <a:solidFill>
                  <a:srgbClr val="FF3300"/>
                </a:solidFill>
              </a:rPr>
              <a:t>Courtesy iWARP Specification</a:t>
            </a:r>
          </a:p>
        </p:txBody>
      </p:sp>
      <p:sp>
        <p:nvSpPr>
          <p:cNvPr id="27662" name="AutoShape 14"/>
          <p:cNvSpPr>
            <a:spLocks noChangeArrowheads="1"/>
          </p:cNvSpPr>
          <p:nvPr/>
        </p:nvSpPr>
        <p:spPr bwMode="auto">
          <a:xfrm>
            <a:off x="5638800" y="2895600"/>
            <a:ext cx="838200" cy="304800"/>
          </a:xfrm>
          <a:prstGeom prst="rightArrow">
            <a:avLst>
              <a:gd name="adj1" fmla="val 50000"/>
              <a:gd name="adj2" fmla="val 68750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63" name="Text Box 15"/>
          <p:cNvSpPr txBox="1">
            <a:spLocks noChangeArrowheads="1"/>
          </p:cNvSpPr>
          <p:nvPr/>
        </p:nvSpPr>
        <p:spPr bwMode="auto">
          <a:xfrm>
            <a:off x="6400800" y="2759075"/>
            <a:ext cx="25146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400"/>
              <a:t>In-order Delivery and Out-of-order Placement</a:t>
            </a:r>
          </a:p>
        </p:txBody>
      </p:sp>
      <p:sp>
        <p:nvSpPr>
          <p:cNvPr id="27665" name="AutoShape 17"/>
          <p:cNvSpPr>
            <a:spLocks noChangeArrowheads="1"/>
          </p:cNvSpPr>
          <p:nvPr/>
        </p:nvSpPr>
        <p:spPr bwMode="auto">
          <a:xfrm>
            <a:off x="1447800" y="3429000"/>
            <a:ext cx="762000" cy="304800"/>
          </a:xfrm>
          <a:prstGeom prst="leftArrow">
            <a:avLst>
              <a:gd name="adj1" fmla="val 50000"/>
              <a:gd name="adj2" fmla="val 62500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66" name="Text Box 18"/>
          <p:cNvSpPr txBox="1">
            <a:spLocks noChangeArrowheads="1"/>
          </p:cNvSpPr>
          <p:nvPr/>
        </p:nvSpPr>
        <p:spPr bwMode="auto">
          <a:xfrm>
            <a:off x="76200" y="3352800"/>
            <a:ext cx="15240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/>
              <a:t>Middle Box Fragmentation</a:t>
            </a:r>
          </a:p>
        </p:txBody>
      </p:sp>
      <p:sp>
        <p:nvSpPr>
          <p:cNvPr id="27667" name="AutoShape 19"/>
          <p:cNvSpPr>
            <a:spLocks noChangeArrowheads="1"/>
          </p:cNvSpPr>
          <p:nvPr/>
        </p:nvSpPr>
        <p:spPr bwMode="auto">
          <a:xfrm>
            <a:off x="5638800" y="2362200"/>
            <a:ext cx="838200" cy="304800"/>
          </a:xfrm>
          <a:prstGeom prst="rightArrow">
            <a:avLst>
              <a:gd name="adj1" fmla="val 50000"/>
              <a:gd name="adj2" fmla="val 68750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68" name="Text Box 20"/>
          <p:cNvSpPr txBox="1">
            <a:spLocks noChangeArrowheads="1"/>
          </p:cNvSpPr>
          <p:nvPr/>
        </p:nvSpPr>
        <p:spPr bwMode="auto">
          <a:xfrm>
            <a:off x="6172200" y="2362200"/>
            <a:ext cx="2514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400"/>
              <a:t>Feature Rich Interface</a:t>
            </a:r>
          </a:p>
        </p:txBody>
      </p:sp>
      <p:sp>
        <p:nvSpPr>
          <p:cNvPr id="27669" name="Text Box 21"/>
          <p:cNvSpPr txBox="1">
            <a:spLocks noChangeArrowheads="1"/>
          </p:cNvSpPr>
          <p:nvPr/>
        </p:nvSpPr>
        <p:spPr bwMode="auto">
          <a:xfrm>
            <a:off x="1219200" y="5867400"/>
            <a:ext cx="6629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/>
              <a:t>More details provided in the paper or in the iWARP Specification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0"/>
              <a:t>Presentation Overview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240000"/>
              </a:lnSpc>
              <a:buFont typeface="Arial" charset="0"/>
              <a:buChar char="۩"/>
            </a:pPr>
            <a:r>
              <a:rPr lang="en-US" sz="2000">
                <a:solidFill>
                  <a:srgbClr val="B2B2B2"/>
                </a:solidFill>
              </a:rPr>
              <a:t>Introduction and Motivation</a:t>
            </a:r>
          </a:p>
          <a:p>
            <a:pPr>
              <a:lnSpc>
                <a:spcPct val="240000"/>
              </a:lnSpc>
              <a:buFont typeface="Arial" charset="0"/>
              <a:buChar char="۩"/>
            </a:pPr>
            <a:r>
              <a:rPr lang="en-US" sz="2000">
                <a:solidFill>
                  <a:srgbClr val="B2B2B2"/>
                </a:solidFill>
              </a:rPr>
              <a:t>TCP Offload Engines and iWARP</a:t>
            </a:r>
          </a:p>
          <a:p>
            <a:pPr>
              <a:lnSpc>
                <a:spcPct val="240000"/>
              </a:lnSpc>
              <a:buFont typeface="Arial" charset="0"/>
              <a:buChar char="۩"/>
            </a:pPr>
            <a:r>
              <a:rPr lang="en-US" sz="2000" b="1"/>
              <a:t>Overview of the Proposed Software Stack</a:t>
            </a:r>
          </a:p>
          <a:p>
            <a:pPr>
              <a:lnSpc>
                <a:spcPct val="240000"/>
              </a:lnSpc>
              <a:buFont typeface="Arial" charset="0"/>
              <a:buChar char="۩"/>
            </a:pPr>
            <a:r>
              <a:rPr lang="en-US" sz="2000"/>
              <a:t>Performance Evaluation</a:t>
            </a:r>
          </a:p>
          <a:p>
            <a:pPr>
              <a:lnSpc>
                <a:spcPct val="240000"/>
              </a:lnSpc>
              <a:buFont typeface="Arial" charset="0"/>
              <a:buChar char="۩"/>
            </a:pPr>
            <a:r>
              <a:rPr lang="en-US" sz="2000"/>
              <a:t>Conclusions and Future Work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nbc_osu">
  <a:themeElements>
    <a:clrScheme name="1_nbc_osu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nbc_osu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nbc_osu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bc_osu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bc_osu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bc_osu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bc_osu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bc_osu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bc_osu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bc_osu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bc_osu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bc_osu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bc_osu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bc_osu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sdp_compare</Template>
  <TotalTime>458</TotalTime>
  <Words>1607</Words>
  <Application>Microsoft Office PowerPoint</Application>
  <PresentationFormat>On-screen Show (4:3)</PresentationFormat>
  <Paragraphs>364</Paragraphs>
  <Slides>37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Arial</vt:lpstr>
      <vt:lpstr>굴림</vt:lpstr>
      <vt:lpstr>Tahoma</vt:lpstr>
      <vt:lpstr>Times New Roman</vt:lpstr>
      <vt:lpstr>1_nbc_osu</vt:lpstr>
      <vt:lpstr>Microsoft Graph Chart</vt:lpstr>
      <vt:lpstr>Supporting iWARP Compatibility and Features for Regular Network Adapters</vt:lpstr>
      <vt:lpstr>Ethernet Overview</vt:lpstr>
      <vt:lpstr>Ethernet: Technology Trends</vt:lpstr>
      <vt:lpstr>Current Usage of Ethernet</vt:lpstr>
      <vt:lpstr>Problem Statement</vt:lpstr>
      <vt:lpstr>Presentation Overview</vt:lpstr>
      <vt:lpstr>What is a TCP Offload Engine (TOE)?</vt:lpstr>
      <vt:lpstr>iWARP Protocol Suite</vt:lpstr>
      <vt:lpstr>Presentation Overview</vt:lpstr>
      <vt:lpstr>Proposed Software Stack</vt:lpstr>
      <vt:lpstr>Software iWARP and Extended Sockets Interface</vt:lpstr>
      <vt:lpstr>Designing the Software Stack</vt:lpstr>
      <vt:lpstr>Non-Blocking and Asynchronous Communication</vt:lpstr>
      <vt:lpstr>Zero-copy Transmission in Kernel-level iWARP</vt:lpstr>
      <vt:lpstr>Handling Out-of-order Segments</vt:lpstr>
      <vt:lpstr>Presentation Overview</vt:lpstr>
      <vt:lpstr>Experimental Test-bed</vt:lpstr>
      <vt:lpstr>Ping-Pong Latency Test</vt:lpstr>
      <vt:lpstr>Uni-directional Stream Bandwidth Test</vt:lpstr>
      <vt:lpstr>Software Distribution</vt:lpstr>
      <vt:lpstr>Presentation Overview</vt:lpstr>
      <vt:lpstr>Concluding Remarks</vt:lpstr>
      <vt:lpstr>Continuing and Future Work</vt:lpstr>
      <vt:lpstr>Acknowledgments</vt:lpstr>
      <vt:lpstr>Web Pointers</vt:lpstr>
      <vt:lpstr>Backup Slides</vt:lpstr>
      <vt:lpstr>DDP Architecture</vt:lpstr>
      <vt:lpstr>DDP Untagged Communication Model</vt:lpstr>
      <vt:lpstr>DDP Untagged Model Specifications</vt:lpstr>
      <vt:lpstr>DDP Tagged Communication Model</vt:lpstr>
      <vt:lpstr>DDP Tagged Model Specifications</vt:lpstr>
      <vt:lpstr>Out-of-Order Data Placement</vt:lpstr>
      <vt:lpstr>Segmentation and Reassembly</vt:lpstr>
      <vt:lpstr>Layer-4 Switches</vt:lpstr>
      <vt:lpstr>TCP Splicing</vt:lpstr>
      <vt:lpstr>Marker PDU Aligned Protocol</vt:lpstr>
      <vt:lpstr>MPA Protocol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Pavan Balaji</dc:creator>
  <cp:lastModifiedBy>Pavan Balaji</cp:lastModifiedBy>
  <cp:revision>391</cp:revision>
  <cp:lastPrinted>1601-01-01T00:00:00Z</cp:lastPrinted>
  <dcterms:created xsi:type="dcterms:W3CDTF">1601-01-01T00:00:00Z</dcterms:created>
  <dcterms:modified xsi:type="dcterms:W3CDTF">2011-01-10T09:46:18Z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