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8"/>
  </p:notesMasterIdLst>
  <p:sldIdLst>
    <p:sldId id="472" r:id="rId2"/>
    <p:sldId id="481" r:id="rId3"/>
    <p:sldId id="483" r:id="rId4"/>
    <p:sldId id="537" r:id="rId5"/>
    <p:sldId id="478" r:id="rId6"/>
    <p:sldId id="540" r:id="rId7"/>
    <p:sldId id="514" r:id="rId8"/>
    <p:sldId id="449" r:id="rId9"/>
    <p:sldId id="522" r:id="rId10"/>
    <p:sldId id="517" r:id="rId11"/>
    <p:sldId id="458" r:id="rId12"/>
    <p:sldId id="441" r:id="rId13"/>
    <p:sldId id="525" r:id="rId14"/>
    <p:sldId id="527" r:id="rId15"/>
    <p:sldId id="518" r:id="rId16"/>
    <p:sldId id="464" r:id="rId17"/>
    <p:sldId id="530" r:id="rId18"/>
    <p:sldId id="532" r:id="rId19"/>
    <p:sldId id="519" r:id="rId20"/>
    <p:sldId id="470" r:id="rId21"/>
    <p:sldId id="541" r:id="rId22"/>
    <p:sldId id="471" r:id="rId23"/>
    <p:sldId id="469" r:id="rId24"/>
    <p:sldId id="484" r:id="rId25"/>
    <p:sldId id="539" r:id="rId26"/>
    <p:sldId id="498" r:id="rId27"/>
    <p:sldId id="499" r:id="rId28"/>
    <p:sldId id="465" r:id="rId29"/>
    <p:sldId id="466" r:id="rId30"/>
    <p:sldId id="467" r:id="rId31"/>
    <p:sldId id="468" r:id="rId32"/>
    <p:sldId id="504" r:id="rId33"/>
    <p:sldId id="505" r:id="rId34"/>
    <p:sldId id="506" r:id="rId35"/>
    <p:sldId id="507" r:id="rId36"/>
    <p:sldId id="529" r:id="rId3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DDDDDD"/>
    <a:srgbClr val="0000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fld id="{004687F2-F955-4EE4-AB45-B53F0CC0A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9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690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370691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2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3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4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5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6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7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8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9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0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1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702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370703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4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5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6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8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9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10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711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0712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370713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14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15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07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707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0718" name="Rectangle 30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370719" name="Rectangle 3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370720" name="Rectangle 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A8D7DBA-F9BA-474F-8D63-2F74D69C46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86683-254D-49F9-8389-324446195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9197F-9B2C-4939-BE8D-ADE99010C5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810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15AA6BB-99F5-4FF5-9814-DEAB6D5C1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F3094-7DA2-47F2-908F-088A27299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5E681-747B-4EBA-A182-699939A0E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00DCF-0DB0-4FBD-B60E-41707E9C9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24729-9D20-4DA3-9956-E0DBE1B52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5EA80-524D-4BB7-B914-435FEDEAA7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37EE-C15E-4C61-BCE8-AC5AC4A3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084D6-F73E-40EF-A9F7-0666DEC4BF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F855C-BF82-4C35-AA4B-972028834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66" name="Group 2"/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369667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668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369669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0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1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2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3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4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5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6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677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8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9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0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6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968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968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04/25/06</a:t>
            </a:r>
          </a:p>
        </p:txBody>
      </p:sp>
      <p:sp>
        <p:nvSpPr>
          <p:cNvPr id="36968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Pavan Balaji (The Ohio State University)</a:t>
            </a:r>
          </a:p>
        </p:txBody>
      </p:sp>
      <p:sp>
        <p:nvSpPr>
          <p:cNvPr id="36968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0">
                <a:solidFill>
                  <a:schemeClr val="accent1"/>
                </a:solidFill>
              </a:defRPr>
            </a:lvl1pPr>
          </a:lstStyle>
          <a:p>
            <a:fld id="{21B05C42-0E7F-4278-9FB4-97E592A3CE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hyperlink" Target="http://www.cse.ohio-state.edu/~balaj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05000"/>
            <a:ext cx="8991600" cy="1695450"/>
          </a:xfrm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/>
              <a:t>Asynchronous Zero-copy Communication for Synchronous Sockets in the</a:t>
            </a:r>
            <a:br>
              <a:rPr lang="en-US" sz="3200"/>
            </a:br>
            <a:r>
              <a:rPr lang="en-US" sz="3200"/>
              <a:t>Sockets Direct Protocol over InfiniBand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14800"/>
            <a:ext cx="79248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FF0000"/>
                </a:solidFill>
              </a:rPr>
              <a:t>P. Balaji, S. Bhagvat, H. –W. Jin and D. K. Panda</a:t>
            </a:r>
            <a:endParaRPr lang="en-US" sz="200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b="0">
                <a:solidFill>
                  <a:srgbClr val="0000FF"/>
                </a:solidFill>
              </a:rPr>
              <a:t>Network Based Computing Laboratory (NBCL)</a:t>
            </a:r>
          </a:p>
          <a:p>
            <a:pPr>
              <a:lnSpc>
                <a:spcPct val="120000"/>
              </a:lnSpc>
            </a:pPr>
            <a:r>
              <a:rPr lang="en-US" sz="2000" b="0">
                <a:solidFill>
                  <a:srgbClr val="0000FF"/>
                </a:solidFill>
              </a:rPr>
              <a:t>Computer Science and Engineering</a:t>
            </a:r>
          </a:p>
          <a:p>
            <a:pPr>
              <a:lnSpc>
                <a:spcPct val="120000"/>
              </a:lnSpc>
            </a:pPr>
            <a:r>
              <a:rPr lang="en-US" sz="2000" b="0">
                <a:solidFill>
                  <a:srgbClr val="0000FF"/>
                </a:solidFill>
              </a:rPr>
              <a:t>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Presentation Layout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Introduction and Background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Understanding Asynchronous Zero-copy 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accent2"/>
                </a:solidFill>
              </a:rPr>
              <a:t>Design Issues in AZ-SDP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Performance Evaluation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09600"/>
            <a:ext cx="8915400" cy="1143000"/>
          </a:xfrm>
          <a:ln/>
        </p:spPr>
        <p:txBody>
          <a:bodyPr/>
          <a:lstStyle/>
          <a:p>
            <a:r>
              <a:rPr lang="en-US" sz="4000"/>
              <a:t>Design Issues in AZ-SDP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Handling a Page Fault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Block-on-Write: Wait till the communication has finished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Copy-on-Write: Copy data to internal buffer and carry on communication</a:t>
            </a:r>
          </a:p>
          <a:p>
            <a:pPr>
              <a:lnSpc>
                <a:spcPct val="130000"/>
              </a:lnSpc>
            </a:pPr>
            <a:r>
              <a:rPr lang="en-US" sz="2400" b="0"/>
              <a:t>Handling Buffer Sharing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Buffers shared through mmap()</a:t>
            </a:r>
          </a:p>
          <a:p>
            <a:pPr>
              <a:lnSpc>
                <a:spcPct val="130000"/>
              </a:lnSpc>
            </a:pPr>
            <a:r>
              <a:rPr lang="en-US" sz="2400" b="0"/>
              <a:t>Handling Unaligned Buffers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Memory protection is only in the granularity of a page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Malloc hook overheads</a:t>
            </a: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>
            <a:off x="304800" y="1828800"/>
            <a:ext cx="685800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Handling a Page Fault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b="0"/>
              <a:t>Memory protection needed to disallow the application from accessing an occupied communication buffer</a:t>
            </a:r>
          </a:p>
          <a:p>
            <a:pPr>
              <a:lnSpc>
                <a:spcPct val="140000"/>
              </a:lnSpc>
            </a:pPr>
            <a:r>
              <a:rPr lang="en-US" sz="2400" b="0"/>
              <a:t>Page fault generated on access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Number of page faults generated are application dependent</a:t>
            </a:r>
          </a:p>
          <a:p>
            <a:pPr>
              <a:lnSpc>
                <a:spcPct val="140000"/>
              </a:lnSpc>
            </a:pPr>
            <a:r>
              <a:rPr lang="en-US" sz="2400" b="0"/>
              <a:t>Two approaches for handling the page-fault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Block on Write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Copy on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66980" name="Freeform 36"/>
          <p:cNvSpPr>
            <a:spLocks/>
          </p:cNvSpPr>
          <p:nvPr/>
        </p:nvSpPr>
        <p:spPr bwMode="auto">
          <a:xfrm>
            <a:off x="6096000" y="3657600"/>
            <a:ext cx="609600" cy="457200"/>
          </a:xfrm>
          <a:custGeom>
            <a:avLst/>
            <a:gdLst>
              <a:gd name="T0" fmla="*/ 240 w 240"/>
              <a:gd name="T1" fmla="*/ 0 h 384"/>
              <a:gd name="T2" fmla="*/ 48 w 240"/>
              <a:gd name="T3" fmla="*/ 192 h 384"/>
              <a:gd name="T4" fmla="*/ 192 w 240"/>
              <a:gd name="T5" fmla="*/ 192 h 384"/>
              <a:gd name="T6" fmla="*/ 0 w 240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84">
                <a:moveTo>
                  <a:pt x="240" y="0"/>
                </a:moveTo>
                <a:cubicBezTo>
                  <a:pt x="148" y="80"/>
                  <a:pt x="56" y="160"/>
                  <a:pt x="48" y="192"/>
                </a:cubicBezTo>
                <a:cubicBezTo>
                  <a:pt x="40" y="224"/>
                  <a:pt x="200" y="160"/>
                  <a:pt x="192" y="192"/>
                </a:cubicBezTo>
                <a:cubicBezTo>
                  <a:pt x="184" y="224"/>
                  <a:pt x="92" y="304"/>
                  <a:pt x="0" y="38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5867400" y="2209800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Protect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Block-on-Write</a:t>
            </a:r>
          </a:p>
        </p:txBody>
      </p:sp>
      <p:sp>
        <p:nvSpPr>
          <p:cNvPr id="466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006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Optimistic approach to avoid blocking for communication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ZSDP blocks during the communication call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AZ-SDP delays blocking</a:t>
            </a:r>
          </a:p>
          <a:p>
            <a:pPr>
              <a:lnSpc>
                <a:spcPct val="120000"/>
              </a:lnSpc>
            </a:pPr>
            <a:r>
              <a:rPr lang="en-US" sz="2400" b="0"/>
              <a:t>Advantage: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Zero-copy communication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SDP specification compliant</a:t>
            </a:r>
          </a:p>
          <a:p>
            <a:pPr>
              <a:lnSpc>
                <a:spcPct val="120000"/>
              </a:lnSpc>
            </a:pPr>
            <a:r>
              <a:rPr lang="en-US" sz="2400" b="0"/>
              <a:t>Disadvantage: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Not skew tolerant</a:t>
            </a:r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 flipH="1">
            <a:off x="6705600" y="1981200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6705600" y="22748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6858000" y="2122488"/>
            <a:ext cx="101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>
            <a:off x="5867400" y="2667000"/>
            <a:ext cx="838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5943600" y="1981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66955" name="Line 11"/>
          <p:cNvSpPr>
            <a:spLocks noChangeShapeType="1"/>
          </p:cNvSpPr>
          <p:nvPr/>
        </p:nvSpPr>
        <p:spPr bwMode="auto">
          <a:xfrm>
            <a:off x="5715000" y="2255838"/>
            <a:ext cx="990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6" name="Rectangle 12"/>
          <p:cNvSpPr>
            <a:spLocks noChangeArrowheads="1"/>
          </p:cNvSpPr>
          <p:nvPr/>
        </p:nvSpPr>
        <p:spPr bwMode="auto">
          <a:xfrm>
            <a:off x="5105400" y="2179638"/>
            <a:ext cx="7620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6963" name="AutoShape 19"/>
          <p:cNvSpPr>
            <a:spLocks noChangeArrowheads="1"/>
          </p:cNvSpPr>
          <p:nvPr/>
        </p:nvSpPr>
        <p:spPr bwMode="auto">
          <a:xfrm>
            <a:off x="6705600" y="4065588"/>
            <a:ext cx="1524000" cy="1143000"/>
          </a:xfrm>
          <a:prstGeom prst="curvedRightArrow">
            <a:avLst>
              <a:gd name="adj1" fmla="val 8056"/>
              <a:gd name="adj2" fmla="val 28056"/>
              <a:gd name="adj3" fmla="val 44444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64" name="Text Box 20"/>
          <p:cNvSpPr txBox="1">
            <a:spLocks noChangeArrowheads="1"/>
          </p:cNvSpPr>
          <p:nvPr/>
        </p:nvSpPr>
        <p:spPr bwMode="auto">
          <a:xfrm>
            <a:off x="4800600" y="2819400"/>
            <a:ext cx="10001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Unprotect</a:t>
            </a:r>
          </a:p>
        </p:txBody>
      </p:sp>
      <p:sp>
        <p:nvSpPr>
          <p:cNvPr id="466965" name="Line 21"/>
          <p:cNvSpPr>
            <a:spLocks noChangeShapeType="1"/>
          </p:cNvSpPr>
          <p:nvPr/>
        </p:nvSpPr>
        <p:spPr bwMode="auto">
          <a:xfrm flipV="1">
            <a:off x="6686550" y="5132388"/>
            <a:ext cx="152400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67" name="Text Box 23"/>
          <p:cNvSpPr txBox="1">
            <a:spLocks noChangeArrowheads="1"/>
          </p:cNvSpPr>
          <p:nvPr/>
        </p:nvSpPr>
        <p:spPr bwMode="auto">
          <a:xfrm>
            <a:off x="6858000" y="54403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COMPLETE</a:t>
            </a:r>
          </a:p>
        </p:txBody>
      </p:sp>
      <p:sp>
        <p:nvSpPr>
          <p:cNvPr id="466968" name="Line 24"/>
          <p:cNvSpPr>
            <a:spLocks noChangeShapeType="1"/>
          </p:cNvSpPr>
          <p:nvPr/>
        </p:nvSpPr>
        <p:spPr bwMode="auto">
          <a:xfrm flipH="1">
            <a:off x="8229600" y="1981200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8382000" y="4675188"/>
            <a:ext cx="685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6971" name="Text Box 27"/>
          <p:cNvSpPr txBox="1">
            <a:spLocks noChangeArrowheads="1"/>
          </p:cNvSpPr>
          <p:nvPr/>
        </p:nvSpPr>
        <p:spPr bwMode="auto">
          <a:xfrm>
            <a:off x="6096000" y="57451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Source</a:t>
            </a:r>
          </a:p>
        </p:txBody>
      </p:sp>
      <p:sp>
        <p:nvSpPr>
          <p:cNvPr id="466972" name="Text Box 28"/>
          <p:cNvSpPr txBox="1">
            <a:spLocks noChangeArrowheads="1"/>
          </p:cNvSpPr>
          <p:nvPr/>
        </p:nvSpPr>
        <p:spPr bwMode="auto">
          <a:xfrm>
            <a:off x="7620000" y="57451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Sink</a:t>
            </a:r>
          </a:p>
        </p:txBody>
      </p:sp>
      <p:sp>
        <p:nvSpPr>
          <p:cNvPr id="466973" name="Text Box 29"/>
          <p:cNvSpPr txBox="1">
            <a:spLocks noChangeArrowheads="1"/>
          </p:cNvSpPr>
          <p:nvPr/>
        </p:nvSpPr>
        <p:spPr bwMode="auto">
          <a:xfrm>
            <a:off x="6934200" y="4419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Data</a:t>
            </a:r>
          </a:p>
        </p:txBody>
      </p:sp>
      <p:sp>
        <p:nvSpPr>
          <p:cNvPr id="466975" name="Freeform 31"/>
          <p:cNvSpPr>
            <a:spLocks/>
          </p:cNvSpPr>
          <p:nvPr/>
        </p:nvSpPr>
        <p:spPr bwMode="auto">
          <a:xfrm rot="-360060">
            <a:off x="4740275" y="2439988"/>
            <a:ext cx="1757363" cy="3200400"/>
          </a:xfrm>
          <a:custGeom>
            <a:avLst/>
            <a:gdLst>
              <a:gd name="T0" fmla="*/ 1416 w 1416"/>
              <a:gd name="T1" fmla="*/ 1728 h 1728"/>
              <a:gd name="T2" fmla="*/ 168 w 1416"/>
              <a:gd name="T3" fmla="*/ 1008 h 1728"/>
              <a:gd name="T4" fmla="*/ 408 w 1416"/>
              <a:gd name="T5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6" h="1728">
                <a:moveTo>
                  <a:pt x="1416" y="1728"/>
                </a:moveTo>
                <a:cubicBezTo>
                  <a:pt x="876" y="1512"/>
                  <a:pt x="336" y="1296"/>
                  <a:pt x="168" y="1008"/>
                </a:cubicBezTo>
                <a:cubicBezTo>
                  <a:pt x="0" y="720"/>
                  <a:pt x="204" y="360"/>
                  <a:pt x="40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77" name="Line 33"/>
          <p:cNvSpPr>
            <a:spLocks noChangeShapeType="1"/>
          </p:cNvSpPr>
          <p:nvPr/>
        </p:nvSpPr>
        <p:spPr bwMode="auto">
          <a:xfrm>
            <a:off x="6400800" y="2667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78" name="Line 34"/>
          <p:cNvSpPr>
            <a:spLocks noChangeShapeType="1"/>
          </p:cNvSpPr>
          <p:nvPr/>
        </p:nvSpPr>
        <p:spPr bwMode="auto">
          <a:xfrm>
            <a:off x="5410200" y="3657600"/>
            <a:ext cx="1295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79" name="Text Box 35"/>
          <p:cNvSpPr txBox="1">
            <a:spLocks noChangeArrowheads="1"/>
          </p:cNvSpPr>
          <p:nvPr/>
        </p:nvSpPr>
        <p:spPr bwMode="auto">
          <a:xfrm>
            <a:off x="6629400" y="3429000"/>
            <a:ext cx="133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Application touches buffer</a:t>
            </a:r>
          </a:p>
        </p:txBody>
      </p:sp>
      <p:sp>
        <p:nvSpPr>
          <p:cNvPr id="466981" name="Text Box 37"/>
          <p:cNvSpPr txBox="1">
            <a:spLocks noChangeArrowheads="1"/>
          </p:cNvSpPr>
          <p:nvPr/>
        </p:nvSpPr>
        <p:spPr bwMode="auto">
          <a:xfrm>
            <a:off x="4953000" y="3810000"/>
            <a:ext cx="133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PAGE FAULT generated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 flipH="1">
            <a:off x="6400800" y="3657600"/>
            <a:ext cx="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5715000" y="45259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0000"/>
                </a:solidFill>
              </a:rPr>
              <a:t>Block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5410200" y="5562600"/>
            <a:ext cx="1295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80" grpId="0" animBg="1"/>
      <p:bldP spid="466980" grpId="1" animBg="1"/>
      <p:bldP spid="466977" grpId="0" animBg="1"/>
      <p:bldP spid="466978" grpId="0" animBg="1"/>
      <p:bldP spid="466979" grpId="0"/>
      <p:bldP spid="466981" grpId="0"/>
      <p:bldP spid="466983" grpId="0" animBg="1"/>
      <p:bldP spid="466984" grpId="0"/>
      <p:bldP spid="4669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68994" name="Freeform 2"/>
          <p:cNvSpPr>
            <a:spLocks/>
          </p:cNvSpPr>
          <p:nvPr/>
        </p:nvSpPr>
        <p:spPr bwMode="auto">
          <a:xfrm>
            <a:off x="6096000" y="3200400"/>
            <a:ext cx="609600" cy="457200"/>
          </a:xfrm>
          <a:custGeom>
            <a:avLst/>
            <a:gdLst>
              <a:gd name="T0" fmla="*/ 240 w 240"/>
              <a:gd name="T1" fmla="*/ 0 h 384"/>
              <a:gd name="T2" fmla="*/ 48 w 240"/>
              <a:gd name="T3" fmla="*/ 192 h 384"/>
              <a:gd name="T4" fmla="*/ 192 w 240"/>
              <a:gd name="T5" fmla="*/ 192 h 384"/>
              <a:gd name="T6" fmla="*/ 0 w 240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84">
                <a:moveTo>
                  <a:pt x="240" y="0"/>
                </a:moveTo>
                <a:cubicBezTo>
                  <a:pt x="148" y="80"/>
                  <a:pt x="56" y="160"/>
                  <a:pt x="48" y="192"/>
                </a:cubicBezTo>
                <a:cubicBezTo>
                  <a:pt x="40" y="224"/>
                  <a:pt x="200" y="160"/>
                  <a:pt x="192" y="192"/>
                </a:cubicBezTo>
                <a:cubicBezTo>
                  <a:pt x="184" y="224"/>
                  <a:pt x="92" y="304"/>
                  <a:pt x="0" y="38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5867400" y="2209800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Protect</a:t>
            </a:r>
          </a:p>
        </p:txBody>
      </p:sp>
      <p:sp>
        <p:nvSpPr>
          <p:cNvPr id="46899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Copy-on-Write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006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Enhances the functionality of Block-on-Write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Does not blindly block</a:t>
            </a:r>
          </a:p>
          <a:p>
            <a:pPr>
              <a:lnSpc>
                <a:spcPct val="120000"/>
              </a:lnSpc>
            </a:pPr>
            <a:r>
              <a:rPr lang="en-US" sz="2400" b="0"/>
              <a:t>Advantage: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Zero-copy communication when possible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Skew tolerant when receiver is not ready</a:t>
            </a:r>
          </a:p>
          <a:p>
            <a:pPr>
              <a:lnSpc>
                <a:spcPct val="120000"/>
              </a:lnSpc>
            </a:pPr>
            <a:r>
              <a:rPr lang="en-US" sz="2400" b="0"/>
              <a:t>Disadvantage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Not SDP specification compliant</a:t>
            </a:r>
          </a:p>
        </p:txBody>
      </p:sp>
      <p:sp>
        <p:nvSpPr>
          <p:cNvPr id="468998" name="Line 6"/>
          <p:cNvSpPr>
            <a:spLocks noChangeShapeType="1"/>
          </p:cNvSpPr>
          <p:nvPr/>
        </p:nvSpPr>
        <p:spPr bwMode="auto">
          <a:xfrm flipH="1">
            <a:off x="6705600" y="1981200"/>
            <a:ext cx="0" cy="411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999" name="Line 7"/>
          <p:cNvSpPr>
            <a:spLocks noChangeShapeType="1"/>
          </p:cNvSpPr>
          <p:nvPr/>
        </p:nvSpPr>
        <p:spPr bwMode="auto">
          <a:xfrm>
            <a:off x="6705600" y="22748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6858000" y="2122488"/>
            <a:ext cx="101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69001" name="Line 9"/>
          <p:cNvSpPr>
            <a:spLocks noChangeShapeType="1"/>
          </p:cNvSpPr>
          <p:nvPr/>
        </p:nvSpPr>
        <p:spPr bwMode="auto">
          <a:xfrm>
            <a:off x="5867400" y="2667000"/>
            <a:ext cx="838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5943600" y="1981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69003" name="Line 11"/>
          <p:cNvSpPr>
            <a:spLocks noChangeShapeType="1"/>
          </p:cNvSpPr>
          <p:nvPr/>
        </p:nvSpPr>
        <p:spPr bwMode="auto">
          <a:xfrm>
            <a:off x="5715000" y="2255838"/>
            <a:ext cx="990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5105400" y="2179638"/>
            <a:ext cx="7620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6705600" y="3151188"/>
            <a:ext cx="1524000" cy="1143000"/>
          </a:xfrm>
          <a:prstGeom prst="curvedRightArrow">
            <a:avLst>
              <a:gd name="adj1" fmla="val 8056"/>
              <a:gd name="adj2" fmla="val 28056"/>
              <a:gd name="adj3" fmla="val 44444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06" name="Text Box 14"/>
          <p:cNvSpPr txBox="1">
            <a:spLocks noChangeArrowheads="1"/>
          </p:cNvSpPr>
          <p:nvPr/>
        </p:nvSpPr>
        <p:spPr bwMode="auto">
          <a:xfrm>
            <a:off x="4800600" y="2743200"/>
            <a:ext cx="10001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Unprotect</a:t>
            </a:r>
          </a:p>
        </p:txBody>
      </p:sp>
      <p:sp>
        <p:nvSpPr>
          <p:cNvPr id="469007" name="Line 15"/>
          <p:cNvSpPr>
            <a:spLocks noChangeShapeType="1"/>
          </p:cNvSpPr>
          <p:nvPr/>
        </p:nvSpPr>
        <p:spPr bwMode="auto">
          <a:xfrm flipV="1">
            <a:off x="6686550" y="4217988"/>
            <a:ext cx="1524000" cy="430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6858000" y="45259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COMPLETE</a:t>
            </a:r>
          </a:p>
        </p:txBody>
      </p:sp>
      <p:sp>
        <p:nvSpPr>
          <p:cNvPr id="469009" name="Line 17"/>
          <p:cNvSpPr>
            <a:spLocks noChangeShapeType="1"/>
          </p:cNvSpPr>
          <p:nvPr/>
        </p:nvSpPr>
        <p:spPr bwMode="auto">
          <a:xfrm flipH="1">
            <a:off x="8229600" y="1981200"/>
            <a:ext cx="0" cy="411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0" name="Rectangle 18"/>
          <p:cNvSpPr>
            <a:spLocks noChangeArrowheads="1"/>
          </p:cNvSpPr>
          <p:nvPr/>
        </p:nvSpPr>
        <p:spPr bwMode="auto">
          <a:xfrm>
            <a:off x="8382000" y="3760788"/>
            <a:ext cx="685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6096000" y="61261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Source</a:t>
            </a:r>
          </a:p>
        </p:txBody>
      </p:sp>
      <p:sp>
        <p:nvSpPr>
          <p:cNvPr id="469012" name="Text Box 20"/>
          <p:cNvSpPr txBox="1">
            <a:spLocks noChangeArrowheads="1"/>
          </p:cNvSpPr>
          <p:nvPr/>
        </p:nvSpPr>
        <p:spPr bwMode="auto">
          <a:xfrm>
            <a:off x="7620000" y="61261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Sink</a:t>
            </a:r>
          </a:p>
        </p:txBody>
      </p:sp>
      <p:sp>
        <p:nvSpPr>
          <p:cNvPr id="469014" name="Freeform 22"/>
          <p:cNvSpPr>
            <a:spLocks/>
          </p:cNvSpPr>
          <p:nvPr/>
        </p:nvSpPr>
        <p:spPr bwMode="auto">
          <a:xfrm rot="-360060">
            <a:off x="4689475" y="2438400"/>
            <a:ext cx="1812925" cy="2286000"/>
          </a:xfrm>
          <a:custGeom>
            <a:avLst/>
            <a:gdLst>
              <a:gd name="T0" fmla="*/ 1416 w 1416"/>
              <a:gd name="T1" fmla="*/ 1728 h 1728"/>
              <a:gd name="T2" fmla="*/ 168 w 1416"/>
              <a:gd name="T3" fmla="*/ 1008 h 1728"/>
              <a:gd name="T4" fmla="*/ 408 w 1416"/>
              <a:gd name="T5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6" h="1728">
                <a:moveTo>
                  <a:pt x="1416" y="1728"/>
                </a:moveTo>
                <a:cubicBezTo>
                  <a:pt x="876" y="1512"/>
                  <a:pt x="336" y="1296"/>
                  <a:pt x="168" y="1008"/>
                </a:cubicBezTo>
                <a:cubicBezTo>
                  <a:pt x="0" y="720"/>
                  <a:pt x="204" y="360"/>
                  <a:pt x="40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15" name="Line 23"/>
          <p:cNvSpPr>
            <a:spLocks noChangeShapeType="1"/>
          </p:cNvSpPr>
          <p:nvPr/>
        </p:nvSpPr>
        <p:spPr bwMode="auto">
          <a:xfrm>
            <a:off x="6400800" y="2667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16" name="Line 24"/>
          <p:cNvSpPr>
            <a:spLocks noChangeShapeType="1"/>
          </p:cNvSpPr>
          <p:nvPr/>
        </p:nvSpPr>
        <p:spPr bwMode="auto">
          <a:xfrm>
            <a:off x="5410200" y="3200400"/>
            <a:ext cx="1295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17" name="Text Box 25"/>
          <p:cNvSpPr txBox="1">
            <a:spLocks noChangeArrowheads="1"/>
          </p:cNvSpPr>
          <p:nvPr/>
        </p:nvSpPr>
        <p:spPr bwMode="auto">
          <a:xfrm>
            <a:off x="6629400" y="2743200"/>
            <a:ext cx="133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Application touches buffer</a:t>
            </a:r>
          </a:p>
        </p:txBody>
      </p:sp>
      <p:sp>
        <p:nvSpPr>
          <p:cNvPr id="469018" name="Text Box 26"/>
          <p:cNvSpPr txBox="1">
            <a:spLocks noChangeArrowheads="1"/>
          </p:cNvSpPr>
          <p:nvPr/>
        </p:nvSpPr>
        <p:spPr bwMode="auto">
          <a:xfrm>
            <a:off x="5029200" y="3276600"/>
            <a:ext cx="133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PAGE FAULT generated</a:t>
            </a:r>
          </a:p>
        </p:txBody>
      </p:sp>
      <p:sp>
        <p:nvSpPr>
          <p:cNvPr id="469019" name="Line 27"/>
          <p:cNvSpPr>
            <a:spLocks noChangeShapeType="1"/>
          </p:cNvSpPr>
          <p:nvPr/>
        </p:nvSpPr>
        <p:spPr bwMode="auto">
          <a:xfrm flipH="1">
            <a:off x="6400800" y="381000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20" name="Text Box 28"/>
          <p:cNvSpPr txBox="1">
            <a:spLocks noChangeArrowheads="1"/>
          </p:cNvSpPr>
          <p:nvPr/>
        </p:nvSpPr>
        <p:spPr bwMode="auto">
          <a:xfrm>
            <a:off x="5715000" y="40687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3300"/>
                </a:solidFill>
              </a:rPr>
              <a:t>Block</a:t>
            </a:r>
          </a:p>
        </p:txBody>
      </p:sp>
      <p:sp>
        <p:nvSpPr>
          <p:cNvPr id="469021" name="Line 29"/>
          <p:cNvSpPr>
            <a:spLocks noChangeShapeType="1"/>
          </p:cNvSpPr>
          <p:nvPr/>
        </p:nvSpPr>
        <p:spPr bwMode="auto">
          <a:xfrm>
            <a:off x="5410200" y="4648200"/>
            <a:ext cx="1295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23" name="AutoShape 31"/>
          <p:cNvSpPr>
            <a:spLocks noChangeArrowheads="1"/>
          </p:cNvSpPr>
          <p:nvPr/>
        </p:nvSpPr>
        <p:spPr bwMode="auto">
          <a:xfrm rot="21591791" flipH="1">
            <a:off x="6742113" y="3200400"/>
            <a:ext cx="1449387" cy="685800"/>
          </a:xfrm>
          <a:prstGeom prst="curvedRightArrow">
            <a:avLst>
              <a:gd name="adj1" fmla="val 593"/>
              <a:gd name="adj2" fmla="val 26935"/>
              <a:gd name="adj3" fmla="val 17387"/>
            </a:avLst>
          </a:prstGeom>
          <a:solidFill>
            <a:srgbClr val="00CCFF">
              <a:alpha val="49001"/>
            </a:srgbClr>
          </a:solidFill>
          <a:ln w="28575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24" name="Text Box 32"/>
          <p:cNvSpPr txBox="1">
            <a:spLocks noChangeArrowheads="1"/>
          </p:cNvSpPr>
          <p:nvPr/>
        </p:nvSpPr>
        <p:spPr bwMode="auto">
          <a:xfrm>
            <a:off x="6781800" y="3382963"/>
            <a:ext cx="1187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Atomic Lock</a:t>
            </a:r>
          </a:p>
        </p:txBody>
      </p:sp>
      <p:sp>
        <p:nvSpPr>
          <p:cNvPr id="469025" name="Line 33"/>
          <p:cNvSpPr>
            <a:spLocks noChangeShapeType="1"/>
          </p:cNvSpPr>
          <p:nvPr/>
        </p:nvSpPr>
        <p:spPr bwMode="auto">
          <a:xfrm>
            <a:off x="6324600" y="3810000"/>
            <a:ext cx="381000" cy="0"/>
          </a:xfrm>
          <a:prstGeom prst="line">
            <a:avLst/>
          </a:prstGeom>
          <a:noFill/>
          <a:ln w="19050" cap="sq">
            <a:solidFill>
              <a:srgbClr val="993366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26" name="Text Box 34"/>
          <p:cNvSpPr txBox="1">
            <a:spLocks noChangeArrowheads="1"/>
          </p:cNvSpPr>
          <p:nvPr/>
        </p:nvSpPr>
        <p:spPr bwMode="auto">
          <a:xfrm>
            <a:off x="5181600" y="3657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</a:rPr>
              <a:t>Atomic Lock Failed</a:t>
            </a:r>
          </a:p>
        </p:txBody>
      </p:sp>
      <p:sp>
        <p:nvSpPr>
          <p:cNvPr id="469027" name="AutoShape 35"/>
          <p:cNvSpPr>
            <a:spLocks noChangeArrowheads="1"/>
          </p:cNvSpPr>
          <p:nvPr/>
        </p:nvSpPr>
        <p:spPr bwMode="auto">
          <a:xfrm>
            <a:off x="6705600" y="4876800"/>
            <a:ext cx="1524000" cy="1143000"/>
          </a:xfrm>
          <a:prstGeom prst="curvedRightArrow">
            <a:avLst>
              <a:gd name="adj1" fmla="val 8056"/>
              <a:gd name="adj2" fmla="val 28056"/>
              <a:gd name="adj3" fmla="val 44444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30" name="Rectangle 38"/>
          <p:cNvSpPr>
            <a:spLocks noChangeArrowheads="1"/>
          </p:cNvSpPr>
          <p:nvPr/>
        </p:nvSpPr>
        <p:spPr bwMode="auto">
          <a:xfrm>
            <a:off x="8382000" y="5562600"/>
            <a:ext cx="685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9032" name="Text Box 40"/>
          <p:cNvSpPr txBox="1">
            <a:spLocks noChangeArrowheads="1"/>
          </p:cNvSpPr>
          <p:nvPr/>
        </p:nvSpPr>
        <p:spPr bwMode="auto">
          <a:xfrm>
            <a:off x="5181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</a:rPr>
              <a:t>Atomic Lock Successful</a:t>
            </a:r>
          </a:p>
        </p:txBody>
      </p:sp>
      <p:sp>
        <p:nvSpPr>
          <p:cNvPr id="469033" name="Text Box 41"/>
          <p:cNvSpPr txBox="1">
            <a:spLocks noChangeArrowheads="1"/>
          </p:cNvSpPr>
          <p:nvPr/>
        </p:nvSpPr>
        <p:spPr bwMode="auto">
          <a:xfrm>
            <a:off x="5334000" y="3810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3300"/>
                </a:solidFill>
              </a:rPr>
              <a:t>Copy to temp. buffer</a:t>
            </a:r>
          </a:p>
        </p:txBody>
      </p:sp>
      <p:sp>
        <p:nvSpPr>
          <p:cNvPr id="469035" name="Line 43"/>
          <p:cNvSpPr>
            <a:spLocks noChangeShapeType="1"/>
          </p:cNvSpPr>
          <p:nvPr/>
        </p:nvSpPr>
        <p:spPr bwMode="auto">
          <a:xfrm flipH="1">
            <a:off x="6553200" y="381000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36" name="Line 44"/>
          <p:cNvSpPr>
            <a:spLocks noChangeShapeType="1"/>
          </p:cNvSpPr>
          <p:nvPr/>
        </p:nvSpPr>
        <p:spPr bwMode="auto">
          <a:xfrm>
            <a:off x="6705600" y="43322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37" name="Text Box 45"/>
          <p:cNvSpPr txBox="1">
            <a:spLocks noChangeArrowheads="1"/>
          </p:cNvSpPr>
          <p:nvPr/>
        </p:nvSpPr>
        <p:spPr bwMode="auto">
          <a:xfrm>
            <a:off x="6858000" y="4191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UPDATE</a:t>
            </a:r>
          </a:p>
        </p:txBody>
      </p:sp>
      <p:sp>
        <p:nvSpPr>
          <p:cNvPr id="469038" name="Line 46"/>
          <p:cNvSpPr>
            <a:spLocks noChangeShapeType="1"/>
          </p:cNvSpPr>
          <p:nvPr/>
        </p:nvSpPr>
        <p:spPr bwMode="auto">
          <a:xfrm>
            <a:off x="5410200" y="4343400"/>
            <a:ext cx="1295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9039" name="Freeform 47"/>
          <p:cNvSpPr>
            <a:spLocks/>
          </p:cNvSpPr>
          <p:nvPr/>
        </p:nvSpPr>
        <p:spPr bwMode="auto">
          <a:xfrm rot="-360060">
            <a:off x="4649788" y="2436813"/>
            <a:ext cx="1900237" cy="1982787"/>
          </a:xfrm>
          <a:custGeom>
            <a:avLst/>
            <a:gdLst>
              <a:gd name="T0" fmla="*/ 1416 w 1416"/>
              <a:gd name="T1" fmla="*/ 1728 h 1728"/>
              <a:gd name="T2" fmla="*/ 168 w 1416"/>
              <a:gd name="T3" fmla="*/ 1008 h 1728"/>
              <a:gd name="T4" fmla="*/ 408 w 1416"/>
              <a:gd name="T5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6" h="1728">
                <a:moveTo>
                  <a:pt x="1416" y="1728"/>
                </a:moveTo>
                <a:cubicBezTo>
                  <a:pt x="876" y="1512"/>
                  <a:pt x="336" y="1296"/>
                  <a:pt x="168" y="1008"/>
                </a:cubicBezTo>
                <a:cubicBezTo>
                  <a:pt x="0" y="720"/>
                  <a:pt x="204" y="360"/>
                  <a:pt x="40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 animBg="1"/>
      <p:bldP spid="468994" grpId="1" animBg="1"/>
      <p:bldP spid="468994" grpId="2" animBg="1"/>
      <p:bldP spid="468994" grpId="3" animBg="1"/>
      <p:bldP spid="469005" grpId="0" animBg="1"/>
      <p:bldP spid="469006" grpId="0"/>
      <p:bldP spid="469006" grpId="1"/>
      <p:bldP spid="469007" grpId="0" animBg="1"/>
      <p:bldP spid="469008" grpId="0"/>
      <p:bldP spid="469010" grpId="0" animBg="1"/>
      <p:bldP spid="469014" grpId="0" animBg="1"/>
      <p:bldP spid="469015" grpId="0" animBg="1"/>
      <p:bldP spid="469015" grpId="1" animBg="1"/>
      <p:bldP spid="469015" grpId="2" animBg="1"/>
      <p:bldP spid="469016" grpId="0" animBg="1"/>
      <p:bldP spid="469016" grpId="1" animBg="1"/>
      <p:bldP spid="469016" grpId="2" animBg="1"/>
      <p:bldP spid="469017" grpId="0"/>
      <p:bldP spid="469017" grpId="1"/>
      <p:bldP spid="469017" grpId="2"/>
      <p:bldP spid="469018" grpId="0"/>
      <p:bldP spid="469018" grpId="1"/>
      <p:bldP spid="469018" grpId="2"/>
      <p:bldP spid="469018" grpId="3"/>
      <p:bldP spid="469019" grpId="0" animBg="1"/>
      <p:bldP spid="469019" grpId="1" animBg="1"/>
      <p:bldP spid="469020" grpId="0"/>
      <p:bldP spid="469020" grpId="1"/>
      <p:bldP spid="469021" grpId="0" animBg="1"/>
      <p:bldP spid="469021" grpId="1" animBg="1"/>
      <p:bldP spid="469023" grpId="0" animBg="1"/>
      <p:bldP spid="469023" grpId="1" animBg="1"/>
      <p:bldP spid="469023" grpId="2" animBg="1"/>
      <p:bldP spid="469024" grpId="0"/>
      <p:bldP spid="469024" grpId="1"/>
      <p:bldP spid="469024" grpId="2"/>
      <p:bldP spid="469025" grpId="0" animBg="1"/>
      <p:bldP spid="469025" grpId="1" animBg="1"/>
      <p:bldP spid="469025" grpId="2" animBg="1"/>
      <p:bldP spid="469026" grpId="0"/>
      <p:bldP spid="469026" grpId="1"/>
      <p:bldP spid="469027" grpId="0" animBg="1"/>
      <p:bldP spid="469030" grpId="0" animBg="1"/>
      <p:bldP spid="469032" grpId="0"/>
      <p:bldP spid="469033" grpId="0"/>
      <p:bldP spid="469035" grpId="0" animBg="1"/>
      <p:bldP spid="469036" grpId="0" animBg="1"/>
      <p:bldP spid="469037" grpId="0"/>
      <p:bldP spid="469038" grpId="0" animBg="1"/>
      <p:bldP spid="4690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Presentation Layout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Introduction and Background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Understanding Asynchronous Zero-copy 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Design Issues in AZ-SDP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accent2"/>
                </a:solidFill>
              </a:rPr>
              <a:t>Performance Evaluation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Experimental Test-Bed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6783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pPr>
              <a:lnSpc>
                <a:spcPct val="200000"/>
              </a:lnSpc>
            </a:pPr>
            <a:r>
              <a:rPr lang="en-US" sz="2400" b="0"/>
              <a:t>4 node cluster </a:t>
            </a:r>
          </a:p>
          <a:p>
            <a:pPr lvl="1">
              <a:lnSpc>
                <a:spcPct val="200000"/>
              </a:lnSpc>
            </a:pPr>
            <a:r>
              <a:rPr lang="en-US" sz="2000" b="0"/>
              <a:t>Dual 3.6 GHz Intel Xeon EM64T processors (2 MB L2 cache), 512 MB of 333 MHz DDR SDRAM</a:t>
            </a:r>
          </a:p>
          <a:p>
            <a:pPr lvl="1">
              <a:lnSpc>
                <a:spcPct val="200000"/>
              </a:lnSpc>
            </a:pPr>
            <a:r>
              <a:rPr lang="en-US" sz="2000" b="0"/>
              <a:t>Mellanox MT25208 InfiniHost III DDR PCI-Express adapters (capable of a link-rate of 16 Gbps) </a:t>
            </a:r>
          </a:p>
          <a:p>
            <a:pPr lvl="1">
              <a:lnSpc>
                <a:spcPct val="200000"/>
              </a:lnSpc>
            </a:pPr>
            <a:r>
              <a:rPr lang="en-US" sz="2000" b="0"/>
              <a:t>Mellanox MTS-2400, 24-port fully non-blocking DDR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Throughput and Comp./Comm. Overlap</a:t>
            </a:r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5800" y="1828800"/>
          <a:ext cx="381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0" name="Chart" r:id="rId3" imgW="3810190" imgH="4114800" progId="MSGraph.Chart.8">
                  <p:embed followColorScheme="full"/>
                </p:oleObj>
              </mc:Choice>
              <mc:Fallback>
                <p:oleObj name="Chart" r:id="rId3" imgW="3810190" imgH="41148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8100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828800"/>
          <a:ext cx="381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1" name="Chart" r:id="rId5" imgW="3810190" imgH="4114800" progId="MSGraph.Chart.8">
                  <p:embed followColorScheme="full"/>
                </p:oleObj>
              </mc:Choice>
              <mc:Fallback>
                <p:oleObj name="Chart" r:id="rId5" imgW="3810190" imgH="4114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38100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838200" y="5638800"/>
            <a:ext cx="77724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0"/>
              <a:t> 30% improvement in the throughput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 b="0"/>
              <a:t> Up to 2X improvement in computation/communication overlap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Impact of Page-faults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05338" y="1828800"/>
          <a:ext cx="3810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18" name="Chart" r:id="rId3" imgW="3810190" imgH="4114800" progId="MSGraph.Chart.8">
                  <p:embed followColorScheme="full"/>
                </p:oleObj>
              </mc:Choice>
              <mc:Fallback>
                <p:oleObj name="Chart" r:id="rId3" imgW="3810190" imgH="41148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828800"/>
                        <a:ext cx="38100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5800" y="1828800"/>
          <a:ext cx="3810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19" name="Chart" r:id="rId5" imgW="3810190" imgH="4114800" progId="MSGraph.Chart.8">
                  <p:embed followColorScheme="full"/>
                </p:oleObj>
              </mc:Choice>
              <mc:Fallback>
                <p:oleObj name="Chart" r:id="rId5" imgW="3810190" imgH="4114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8100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7724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sz="1800" b="0"/>
              <a:t> When application touches the communication buffer very frequently, PAGE FAULT overheads degrade AZ-SDP’s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Presentation Layout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Introduction and Background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Understanding Asynchronous Zero-copy 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Design Issues in AZ-SDP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Performance Evaluation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accent2"/>
                </a:solidFill>
              </a:rPr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InfiniBand Overview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An emerging industry standard</a:t>
            </a:r>
          </a:p>
          <a:p>
            <a:pPr>
              <a:lnSpc>
                <a:spcPct val="130000"/>
              </a:lnSpc>
            </a:pPr>
            <a:r>
              <a:rPr lang="en-US" sz="2400" b="0"/>
              <a:t>High Performance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Low latency (about 2us)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High Throughput (8Gbps, 16Gbps and higher)</a:t>
            </a:r>
          </a:p>
          <a:p>
            <a:pPr>
              <a:lnSpc>
                <a:spcPct val="130000"/>
              </a:lnSpc>
            </a:pPr>
            <a:r>
              <a:rPr lang="en-US" sz="2400" b="0"/>
              <a:t>Advanced Features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Hardware offloaded protocol stack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Kernel bypass – direct access to network for applications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RDMA operations – direct access to remote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Conclusions and Future Work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058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Current Zero-copy SDP approaches: Very restrictive</a:t>
            </a:r>
          </a:p>
          <a:p>
            <a:pPr>
              <a:lnSpc>
                <a:spcPct val="130000"/>
              </a:lnSpc>
            </a:pPr>
            <a:r>
              <a:rPr lang="en-US" sz="2400" b="0"/>
              <a:t>AZ-SDP brings the benefits of asynchronous sockets to synchronous sockets in a </a:t>
            </a:r>
            <a:r>
              <a:rPr lang="en-US" sz="2400" b="0">
                <a:solidFill>
                  <a:srgbClr val="FF0000"/>
                </a:solidFill>
              </a:rPr>
              <a:t>TRANSPARENT</a:t>
            </a:r>
            <a:r>
              <a:rPr lang="en-US" sz="2400" b="0"/>
              <a:t> manner</a:t>
            </a:r>
          </a:p>
          <a:p>
            <a:pPr>
              <a:lnSpc>
                <a:spcPct val="130000"/>
              </a:lnSpc>
            </a:pPr>
            <a:r>
              <a:rPr lang="en-US" sz="2400" b="0"/>
              <a:t>30% better throughput and 2X improvement in computation-communication overlap tests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b="0"/>
          </a:p>
          <a:p>
            <a:pPr>
              <a:lnSpc>
                <a:spcPct val="130000"/>
              </a:lnSpc>
            </a:pPr>
            <a:r>
              <a:rPr lang="en-US" sz="2400" b="0"/>
              <a:t>Analysis with applications and large-scale clusters</a:t>
            </a:r>
          </a:p>
          <a:p>
            <a:pPr>
              <a:lnSpc>
                <a:spcPct val="130000"/>
              </a:lnSpc>
            </a:pPr>
            <a:r>
              <a:rPr lang="en-US" sz="2400" b="0"/>
              <a:t>Integration with OpenIB/Gen2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0366-EFD6-4BE8-BBC9-666744FC24DB}" type="slidenum">
              <a:rPr lang="en-US"/>
              <a:pPr/>
              <a:t>21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495300"/>
            <a:ext cx="7772400" cy="1143000"/>
          </a:xfrm>
          <a:ln/>
        </p:spPr>
        <p:txBody>
          <a:bodyPr/>
          <a:lstStyle/>
          <a:p>
            <a:r>
              <a:rPr lang="en-US" sz="4000"/>
              <a:t>Acknowledgements</a:t>
            </a:r>
            <a:endParaRPr lang="en-US" sz="320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351838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z="2400" b="0"/>
              <a:t> Our research is supported by the following organizations</a:t>
            </a:r>
          </a:p>
          <a:p>
            <a:pPr algn="l" eaLnBrk="1" hangingPunct="1">
              <a:lnSpc>
                <a:spcPct val="80000"/>
              </a:lnSpc>
            </a:pPr>
            <a:endParaRPr lang="en-US" sz="1400" b="0"/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en-US" sz="2400" b="0"/>
              <a:t> </a:t>
            </a:r>
            <a:r>
              <a:rPr lang="en-US" sz="2400" b="0">
                <a:solidFill>
                  <a:schemeClr val="accent2"/>
                </a:solidFill>
              </a:rPr>
              <a:t>Current Funding support by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609600" y="4303713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2400" b="0"/>
              <a:t> </a:t>
            </a:r>
            <a:r>
              <a:rPr lang="en-US" sz="2400" b="0">
                <a:solidFill>
                  <a:schemeClr val="accent2"/>
                </a:solidFill>
              </a:rPr>
              <a:t>Current Equipment support by</a:t>
            </a:r>
          </a:p>
        </p:txBody>
      </p:sp>
      <p:grpSp>
        <p:nvGrpSpPr>
          <p:cNvPr id="490501" name="Group 5"/>
          <p:cNvGrpSpPr>
            <a:grpSpLocks/>
          </p:cNvGrpSpPr>
          <p:nvPr/>
        </p:nvGrpSpPr>
        <p:grpSpPr bwMode="auto">
          <a:xfrm>
            <a:off x="915988" y="2776538"/>
            <a:ext cx="6176962" cy="1436687"/>
            <a:chOff x="577" y="1728"/>
            <a:chExt cx="3891" cy="905"/>
          </a:xfrm>
        </p:grpSpPr>
        <p:pic>
          <p:nvPicPr>
            <p:cNvPr id="490502" name="Picture 6" descr="DOE Office of Science -- Logo (gif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" y="1823"/>
              <a:ext cx="79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0503" name="Picture 7" descr="NSF -- Logo (gif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" y="1728"/>
              <a:ext cx="51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0504" name="Picture 8" descr="Intel -- Logo (gif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" y="2270"/>
              <a:ext cx="75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0505" name="Picture 9" descr="Mellanox -- Logo (jpeg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" y="1774"/>
              <a:ext cx="79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0506" name="Picture 10" descr="sun_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" y="2222"/>
              <a:ext cx="760" cy="370"/>
            </a:xfrm>
            <a:prstGeom prst="rect">
              <a:avLst/>
            </a:prstGeom>
            <a:solidFill>
              <a:srgbClr val="0066FF"/>
            </a:solidFill>
          </p:spPr>
        </p:pic>
        <p:pic>
          <p:nvPicPr>
            <p:cNvPr id="490507" name="Picture 11" descr="cisco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" y="1730"/>
              <a:ext cx="786" cy="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08" name="Picture 12" descr="linuxnetwork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2250"/>
              <a:ext cx="756" cy="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09" name="Picture 13" descr="netap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" y="2203"/>
              <a:ext cx="900" cy="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0510" name="Group 14"/>
          <p:cNvGrpSpPr>
            <a:grpSpLocks/>
          </p:cNvGrpSpPr>
          <p:nvPr/>
        </p:nvGrpSpPr>
        <p:grpSpPr bwMode="auto">
          <a:xfrm>
            <a:off x="685800" y="4876800"/>
            <a:ext cx="7942263" cy="1595438"/>
            <a:chOff x="432" y="2915"/>
            <a:chExt cx="5003" cy="1005"/>
          </a:xfrm>
        </p:grpSpPr>
        <p:pic>
          <p:nvPicPr>
            <p:cNvPr id="490511" name="Picture 15" descr="AMD -- Logo (gif)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" y="2983"/>
              <a:ext cx="822" cy="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2" name="Picture 16" descr="Apple -- Logo (jpeg)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" y="2915"/>
              <a:ext cx="471" cy="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3" name="Picture 17" descr="Mellanox -- Logo (jpeg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" y="2980"/>
              <a:ext cx="79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0514" name="Picture 18" descr="Intel -- Logo (gif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" y="3034"/>
              <a:ext cx="83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0515" name="Picture 19" descr="sun_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" y="2973"/>
              <a:ext cx="770" cy="333"/>
            </a:xfrm>
            <a:prstGeom prst="rect">
              <a:avLst/>
            </a:prstGeom>
            <a:solidFill>
              <a:srgbClr val="0066FF"/>
            </a:solidFill>
          </p:spPr>
        </p:pic>
        <p:pic>
          <p:nvPicPr>
            <p:cNvPr id="490516" name="Picture 20" descr="ibm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2" y="3515"/>
              <a:ext cx="660" cy="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7" name="Picture 21" descr="microwa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3434"/>
              <a:ext cx="772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8" name="Picture 22" descr="pathscal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480"/>
              <a:ext cx="845" cy="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9" name="Picture 23" descr="silverstorm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" y="3385"/>
              <a:ext cx="948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20" name="Picture 24" descr="appro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" y="2937"/>
              <a:ext cx="656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21" name="Picture 25" descr="adv_cluster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504"/>
              <a:ext cx="1296" cy="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868362"/>
          </a:xfrm>
          <a:ln/>
        </p:spPr>
        <p:txBody>
          <a:bodyPr/>
          <a:lstStyle/>
          <a:p>
            <a:r>
              <a:rPr lang="en-US" sz="4000"/>
              <a:t>Web Pointers</a:t>
            </a:r>
          </a:p>
        </p:txBody>
      </p:sp>
      <p:grpSp>
        <p:nvGrpSpPr>
          <p:cNvPr id="363523" name="Group 3"/>
          <p:cNvGrpSpPr>
            <a:grpSpLocks/>
          </p:cNvGrpSpPr>
          <p:nvPr/>
        </p:nvGrpSpPr>
        <p:grpSpPr bwMode="auto">
          <a:xfrm>
            <a:off x="3048000" y="2133600"/>
            <a:ext cx="990600" cy="914400"/>
            <a:chOff x="1584" y="1008"/>
            <a:chExt cx="624" cy="576"/>
          </a:xfrm>
        </p:grpSpPr>
        <p:sp>
          <p:nvSpPr>
            <p:cNvPr id="363524" name="Oval 4"/>
            <p:cNvSpPr>
              <a:spLocks noChangeArrowheads="1"/>
            </p:cNvSpPr>
            <p:nvPr/>
          </p:nvSpPr>
          <p:spPr bwMode="auto">
            <a:xfrm>
              <a:off x="1657" y="1051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3525" name="Group 5"/>
            <p:cNvGrpSpPr>
              <a:grpSpLocks/>
            </p:cNvGrpSpPr>
            <p:nvPr/>
          </p:nvGrpSpPr>
          <p:grpSpPr bwMode="auto">
            <a:xfrm>
              <a:off x="1731" y="1122"/>
              <a:ext cx="111" cy="71"/>
              <a:chOff x="1440" y="1200"/>
              <a:chExt cx="864" cy="720"/>
            </a:xfrm>
          </p:grpSpPr>
          <p:sp>
            <p:nvSpPr>
              <p:cNvPr id="363526" name="Rectangle 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27" name="Rectangle 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28" name="Rectangle 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29" name="Rectangle 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30" name="Oval 1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31" name="Line 1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32" name="Line 1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33" name="Line 1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34" name="Line 1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35" name="Line 1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36" name="Line 1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37" name="Group 17"/>
            <p:cNvGrpSpPr>
              <a:grpSpLocks/>
            </p:cNvGrpSpPr>
            <p:nvPr/>
          </p:nvGrpSpPr>
          <p:grpSpPr bwMode="auto">
            <a:xfrm>
              <a:off x="1977" y="1322"/>
              <a:ext cx="110" cy="71"/>
              <a:chOff x="1440" y="1200"/>
              <a:chExt cx="864" cy="720"/>
            </a:xfrm>
          </p:grpSpPr>
          <p:sp>
            <p:nvSpPr>
              <p:cNvPr id="363538" name="Rectangle 1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39" name="Rectangle 1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0" name="Rectangle 2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1" name="Rectangle 2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2" name="Oval 2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43" name="Line 2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44" name="Line 2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45" name="Line 2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46" name="Line 2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48" name="Line 2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49" name="Group 29"/>
            <p:cNvGrpSpPr>
              <a:grpSpLocks/>
            </p:cNvGrpSpPr>
            <p:nvPr/>
          </p:nvGrpSpPr>
          <p:grpSpPr bwMode="auto">
            <a:xfrm>
              <a:off x="1854" y="1393"/>
              <a:ext cx="110" cy="71"/>
              <a:chOff x="1440" y="1200"/>
              <a:chExt cx="864" cy="720"/>
            </a:xfrm>
          </p:grpSpPr>
          <p:sp>
            <p:nvSpPr>
              <p:cNvPr id="363550" name="Rectangle 3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1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2" name="Rectangle 3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3" name="Rectangle 3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4" name="Oval 3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55" name="Line 3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56" name="Line 3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57" name="Line 3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58" name="Line 3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59" name="Line 3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60" name="Line 4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61" name="Group 41"/>
            <p:cNvGrpSpPr>
              <a:grpSpLocks/>
            </p:cNvGrpSpPr>
            <p:nvPr/>
          </p:nvGrpSpPr>
          <p:grpSpPr bwMode="auto">
            <a:xfrm>
              <a:off x="1964" y="1134"/>
              <a:ext cx="111" cy="71"/>
              <a:chOff x="1440" y="1200"/>
              <a:chExt cx="864" cy="720"/>
            </a:xfrm>
          </p:grpSpPr>
          <p:sp>
            <p:nvSpPr>
              <p:cNvPr id="363562" name="Rectangle 42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3" name="Rectangle 43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4" name="Rectangle 44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5" name="Rectangle 45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6" name="Oval 4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67" name="Line 47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68" name="Line 4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69" name="Line 4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70" name="Line 50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71" name="Line 51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72" name="Line 52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73" name="Group 53"/>
            <p:cNvGrpSpPr>
              <a:grpSpLocks/>
            </p:cNvGrpSpPr>
            <p:nvPr/>
          </p:nvGrpSpPr>
          <p:grpSpPr bwMode="auto">
            <a:xfrm>
              <a:off x="1719" y="1334"/>
              <a:ext cx="110" cy="71"/>
              <a:chOff x="1440" y="1200"/>
              <a:chExt cx="864" cy="720"/>
            </a:xfrm>
          </p:grpSpPr>
          <p:sp>
            <p:nvSpPr>
              <p:cNvPr id="363574" name="Rectangle 54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75" name="Rectangle 55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76" name="Rectangle 56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77" name="Rectangle 57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78" name="Oval 5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79" name="Line 59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80" name="Line 6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81" name="Line 6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82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84" name="Line 64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85" name="Group 65"/>
            <p:cNvGrpSpPr>
              <a:grpSpLocks/>
            </p:cNvGrpSpPr>
            <p:nvPr/>
          </p:nvGrpSpPr>
          <p:grpSpPr bwMode="auto">
            <a:xfrm>
              <a:off x="1682" y="1228"/>
              <a:ext cx="110" cy="71"/>
              <a:chOff x="1440" y="1200"/>
              <a:chExt cx="864" cy="720"/>
            </a:xfrm>
          </p:grpSpPr>
          <p:sp>
            <p:nvSpPr>
              <p:cNvPr id="363586" name="Rectangle 66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87" name="Rectangle 6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88" name="Rectangle 68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89" name="Rectangle 69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90" name="Oval 70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91" name="Line 71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92" name="Line 7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93" name="Line 7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94" name="Line 74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95" name="Line 75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96" name="Line 76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597" name="Group 77"/>
            <p:cNvGrpSpPr>
              <a:grpSpLocks/>
            </p:cNvGrpSpPr>
            <p:nvPr/>
          </p:nvGrpSpPr>
          <p:grpSpPr bwMode="auto">
            <a:xfrm>
              <a:off x="1854" y="1075"/>
              <a:ext cx="110" cy="71"/>
              <a:chOff x="1440" y="1200"/>
              <a:chExt cx="864" cy="720"/>
            </a:xfrm>
          </p:grpSpPr>
          <p:sp>
            <p:nvSpPr>
              <p:cNvPr id="363598" name="Rectangle 78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599" name="Rectangle 79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00" name="Rectangle 80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01" name="Rectangle 81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02" name="Oval 82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03" name="Line 83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04" name="Line 8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05" name="Line 8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06" name="Line 86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07" name="Line 87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08" name="Line 8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609" name="Group 89"/>
            <p:cNvGrpSpPr>
              <a:grpSpLocks/>
            </p:cNvGrpSpPr>
            <p:nvPr/>
          </p:nvGrpSpPr>
          <p:grpSpPr bwMode="auto">
            <a:xfrm>
              <a:off x="2013" y="1228"/>
              <a:ext cx="111" cy="71"/>
              <a:chOff x="1440" y="1200"/>
              <a:chExt cx="864" cy="720"/>
            </a:xfrm>
          </p:grpSpPr>
          <p:sp>
            <p:nvSpPr>
              <p:cNvPr id="363610" name="Rectangle 90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11" name="Rectangle 9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12" name="Rectangle 92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13" name="Rectangle 93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14" name="Oval 9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615" name="Line 95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16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17" name="Line 9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18" name="Line 9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19" name="Line 99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620" name="Line 10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3621" name="Rectangle 101"/>
            <p:cNvSpPr>
              <a:spLocks noChangeArrowheads="1"/>
            </p:cNvSpPr>
            <p:nvPr/>
          </p:nvSpPr>
          <p:spPr bwMode="auto">
            <a:xfrm>
              <a:off x="1891" y="1193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2" name="Line 102"/>
            <p:cNvSpPr>
              <a:spLocks noChangeShapeType="1"/>
            </p:cNvSpPr>
            <p:nvPr/>
          </p:nvSpPr>
          <p:spPr bwMode="auto">
            <a:xfrm>
              <a:off x="1817" y="1181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3" name="Line 103"/>
            <p:cNvSpPr>
              <a:spLocks noChangeShapeType="1"/>
            </p:cNvSpPr>
            <p:nvPr/>
          </p:nvSpPr>
          <p:spPr bwMode="auto">
            <a:xfrm>
              <a:off x="1792" y="1263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4" name="Line 104"/>
            <p:cNvSpPr>
              <a:spLocks noChangeShapeType="1"/>
            </p:cNvSpPr>
            <p:nvPr/>
          </p:nvSpPr>
          <p:spPr bwMode="auto">
            <a:xfrm flipV="1">
              <a:off x="1817" y="1287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5" name="Line 105"/>
            <p:cNvSpPr>
              <a:spLocks noChangeShapeType="1"/>
            </p:cNvSpPr>
            <p:nvPr/>
          </p:nvSpPr>
          <p:spPr bwMode="auto">
            <a:xfrm flipH="1">
              <a:off x="1915" y="118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6" name="Line 106"/>
            <p:cNvSpPr>
              <a:spLocks noChangeShapeType="1"/>
            </p:cNvSpPr>
            <p:nvPr/>
          </p:nvSpPr>
          <p:spPr bwMode="auto">
            <a:xfrm flipH="1">
              <a:off x="1915" y="1263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7" name="Line 107"/>
            <p:cNvSpPr>
              <a:spLocks noChangeShapeType="1"/>
            </p:cNvSpPr>
            <p:nvPr/>
          </p:nvSpPr>
          <p:spPr bwMode="auto">
            <a:xfrm flipH="1" flipV="1">
              <a:off x="1915" y="1287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8" name="Line 108"/>
            <p:cNvSpPr>
              <a:spLocks noChangeShapeType="1"/>
            </p:cNvSpPr>
            <p:nvPr/>
          </p:nvSpPr>
          <p:spPr bwMode="auto">
            <a:xfrm flipV="1">
              <a:off x="1903" y="1358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29" name="Line 109"/>
            <p:cNvSpPr>
              <a:spLocks noChangeShapeType="1"/>
            </p:cNvSpPr>
            <p:nvPr/>
          </p:nvSpPr>
          <p:spPr bwMode="auto">
            <a:xfrm>
              <a:off x="1903" y="1146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63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1584" y="1008"/>
              <a:ext cx="624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36363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668" y="1475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363632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05800" cy="1981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60000"/>
              </a:lnSpc>
              <a:buFontTx/>
              <a:buNone/>
            </a:pPr>
            <a:r>
              <a:rPr lang="en-US" sz="2400" b="0">
                <a:solidFill>
                  <a:srgbClr val="0066FF"/>
                </a:solidFill>
              </a:rPr>
              <a:t>Website: </a:t>
            </a:r>
            <a:r>
              <a:rPr lang="en-US" sz="2400" b="0">
                <a:solidFill>
                  <a:srgbClr val="0066FF"/>
                </a:solidFill>
                <a:hlinkClick r:id="rId2"/>
              </a:rPr>
              <a:t>http://www.cse.ohio-state.edu/~balaji</a:t>
            </a:r>
            <a:endParaRPr lang="en-US" sz="2400" b="0">
              <a:solidFill>
                <a:srgbClr val="0066FF"/>
              </a:solidFill>
            </a:endParaRPr>
          </a:p>
          <a:p>
            <a:pPr algn="ctr">
              <a:lnSpc>
                <a:spcPct val="160000"/>
              </a:lnSpc>
              <a:buFontTx/>
              <a:buNone/>
            </a:pPr>
            <a:r>
              <a:rPr lang="en-US" sz="2400" b="0">
                <a:solidFill>
                  <a:srgbClr val="0066FF"/>
                </a:solidFill>
              </a:rPr>
              <a:t>Group Homepage: </a:t>
            </a:r>
            <a:r>
              <a:rPr lang="en-US" sz="2400" b="0">
                <a:solidFill>
                  <a:srgbClr val="0066FF"/>
                </a:solidFill>
                <a:hlinkClick r:id="rId3"/>
              </a:rPr>
              <a:t>http://nowlab.cse.ohio-state.edu</a:t>
            </a:r>
            <a:endParaRPr lang="en-US" sz="2400" b="0">
              <a:solidFill>
                <a:srgbClr val="0066FF"/>
              </a:solidFill>
            </a:endParaRPr>
          </a:p>
          <a:p>
            <a:pPr algn="ctr">
              <a:lnSpc>
                <a:spcPct val="160000"/>
              </a:lnSpc>
              <a:buFontTx/>
              <a:buNone/>
            </a:pPr>
            <a:r>
              <a:rPr lang="en-US" sz="2400" b="0">
                <a:solidFill>
                  <a:srgbClr val="0066FF"/>
                </a:solidFill>
              </a:rPr>
              <a:t>Email: balaji@cse.ohio-state.edu</a:t>
            </a:r>
          </a:p>
        </p:txBody>
      </p:sp>
      <p:sp>
        <p:nvSpPr>
          <p:cNvPr id="363633" name="Text Box 113"/>
          <p:cNvSpPr txBox="1">
            <a:spLocks noChangeArrowheads="1"/>
          </p:cNvSpPr>
          <p:nvPr/>
        </p:nvSpPr>
        <p:spPr bwMode="auto">
          <a:xfrm>
            <a:off x="4191000" y="22098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4000" b="0">
                <a:solidFill>
                  <a:srgbClr val="CC3300"/>
                </a:solidFill>
                <a:ea typeface="굴림" pitchFamily="50" charset="-127"/>
              </a:rPr>
              <a:t>NBCL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Sockets Programming Model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Several high-speed networks available today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E.g., InfiniBand (IB), Myrinet, 10-Gigabit Ethernet</a:t>
            </a:r>
          </a:p>
          <a:p>
            <a:pPr>
              <a:lnSpc>
                <a:spcPct val="130000"/>
              </a:lnSpc>
            </a:pPr>
            <a:r>
              <a:rPr lang="en-US" sz="2400" b="0"/>
              <a:t>Common programming models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E.g., Sockets, MPI, Shared Memory Models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Network independent parallel and distributed applications</a:t>
            </a:r>
          </a:p>
          <a:p>
            <a:pPr>
              <a:lnSpc>
                <a:spcPct val="130000"/>
              </a:lnSpc>
            </a:pPr>
            <a:r>
              <a:rPr lang="en-US" sz="2400" b="0"/>
              <a:t>Sockets programming model is of particular interest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Scientific apps, file/storage systems, commercial apps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Traditionally built over TCP/IP (and others)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Performance of such implementations is not the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Limitations of TCP/IP Sockets for High-speed Networks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b="0"/>
              <a:t>Network/Transport layers processed by the host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Limited performance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Excessive resource usage (CPU, Memory traffic)</a:t>
            </a:r>
          </a:p>
          <a:p>
            <a:pPr>
              <a:lnSpc>
                <a:spcPct val="140000"/>
              </a:lnSpc>
            </a:pPr>
            <a:r>
              <a:rPr lang="en-US" sz="2400" b="0"/>
              <a:t>Generic optimizations for TCP/IP sockets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Cannot sustain the performance of high-speed networks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Performance on IB (16Gbps) adapters limited to 2Gbps</a:t>
            </a:r>
          </a:p>
          <a:p>
            <a:pPr>
              <a:lnSpc>
                <a:spcPct val="140000"/>
              </a:lnSpc>
            </a:pPr>
            <a:r>
              <a:rPr lang="en-US" sz="2400" b="0"/>
              <a:t>Sockets Direct Protocol (SDP) proposed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Alternative to TCP/IP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Zero-Copy Mechanisms in SDP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>
            <a:off x="1219200" y="2667000"/>
            <a:ext cx="22860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1219200" y="3124200"/>
            <a:ext cx="2286000" cy="1066800"/>
          </a:xfrm>
          <a:prstGeom prst="curvedRightArrow">
            <a:avLst>
              <a:gd name="adj1" fmla="val 20000"/>
              <a:gd name="adj2" fmla="val 40000"/>
              <a:gd name="adj3" fmla="val 71429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 flipH="1">
            <a:off x="1219200" y="4191000"/>
            <a:ext cx="2286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1752600" y="2514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SRC Available</a:t>
            </a:r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1524000" y="34290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RDMA Read Data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1676400" y="43434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GET Complete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762000" y="510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Sender</a:t>
            </a:r>
          </a:p>
        </p:txBody>
      </p:sp>
      <p:sp>
        <p:nvSpPr>
          <p:cNvPr id="432138" name="Text Box 10"/>
          <p:cNvSpPr txBox="1">
            <a:spLocks noChangeArrowheads="1"/>
          </p:cNvSpPr>
          <p:nvPr/>
        </p:nvSpPr>
        <p:spPr bwMode="auto">
          <a:xfrm>
            <a:off x="2971800" y="510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Receiver</a:t>
            </a:r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5638800" y="3810000"/>
            <a:ext cx="22860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 flipH="1">
            <a:off x="5638800" y="2743200"/>
            <a:ext cx="2286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6172200" y="2514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SINK Available</a:t>
            </a:r>
          </a:p>
        </p:txBody>
      </p:sp>
      <p:sp>
        <p:nvSpPr>
          <p:cNvPr id="432142" name="Text Box 14"/>
          <p:cNvSpPr txBox="1">
            <a:spLocks noChangeArrowheads="1"/>
          </p:cNvSpPr>
          <p:nvPr/>
        </p:nvSpPr>
        <p:spPr bwMode="auto">
          <a:xfrm>
            <a:off x="5715000" y="35052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RDMA Write Data</a:t>
            </a:r>
          </a:p>
        </p:txBody>
      </p:sp>
      <p:sp>
        <p:nvSpPr>
          <p:cNvPr id="432143" name="Text Box 15"/>
          <p:cNvSpPr txBox="1">
            <a:spLocks noChangeArrowheads="1"/>
          </p:cNvSpPr>
          <p:nvPr/>
        </p:nvSpPr>
        <p:spPr bwMode="auto">
          <a:xfrm>
            <a:off x="6096000" y="40386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PUT Complete</a:t>
            </a:r>
          </a:p>
        </p:txBody>
      </p:sp>
      <p:sp>
        <p:nvSpPr>
          <p:cNvPr id="432144" name="Text Box 16"/>
          <p:cNvSpPr txBox="1">
            <a:spLocks noChangeArrowheads="1"/>
          </p:cNvSpPr>
          <p:nvPr/>
        </p:nvSpPr>
        <p:spPr bwMode="auto">
          <a:xfrm>
            <a:off x="5181600" y="510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Sender</a:t>
            </a:r>
          </a:p>
        </p:txBody>
      </p:sp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7391400" y="510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Receiver</a:t>
            </a:r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5638800" y="3048000"/>
            <a:ext cx="2286000" cy="6096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Text Box 19"/>
          <p:cNvSpPr txBox="1">
            <a:spLocks noChangeArrowheads="1"/>
          </p:cNvSpPr>
          <p:nvPr/>
        </p:nvSpPr>
        <p:spPr bwMode="auto">
          <a:xfrm>
            <a:off x="7010400" y="1828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Register Buffer</a:t>
            </a:r>
          </a:p>
        </p:txBody>
      </p:sp>
      <p:sp>
        <p:nvSpPr>
          <p:cNvPr id="432148" name="Text Box 20"/>
          <p:cNvSpPr txBox="1">
            <a:spLocks noChangeArrowheads="1"/>
          </p:cNvSpPr>
          <p:nvPr/>
        </p:nvSpPr>
        <p:spPr bwMode="auto">
          <a:xfrm>
            <a:off x="304800" y="1828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ea typeface="굴림" pitchFamily="50" charset="-127"/>
              </a:rPr>
              <a:t>Register Buffer</a:t>
            </a:r>
          </a:p>
        </p:txBody>
      </p: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609600" y="56388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1">
                <a:latin typeface="Arial" charset="0"/>
                <a:ea typeface="굴림" pitchFamily="50" charset="-127"/>
              </a:rPr>
              <a:t>SOURCE-AVAIL</a:t>
            </a:r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5334000" y="56388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1">
                <a:latin typeface="Arial" charset="0"/>
                <a:ea typeface="굴림" pitchFamily="50" charset="-127"/>
              </a:rPr>
              <a:t>SINK-AVAIL</a:t>
            </a:r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>
            <a:off x="12192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>
            <a:off x="56388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>
            <a:off x="79248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5" name="Line 27"/>
          <p:cNvSpPr>
            <a:spLocks noChangeShapeType="1"/>
          </p:cNvSpPr>
          <p:nvPr/>
        </p:nvSpPr>
        <p:spPr bwMode="auto">
          <a:xfrm>
            <a:off x="3505200" y="2057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Prior Research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64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pPr>
              <a:lnSpc>
                <a:spcPct val="140000"/>
              </a:lnSpc>
            </a:pPr>
            <a:r>
              <a:rPr lang="en-US" sz="2400" b="0"/>
              <a:t>Prior Research on  High-Performance Sockets spanning various networks (Giganet CLAN, VIA, GbE, Myrinet)</a:t>
            </a:r>
          </a:p>
          <a:p>
            <a:pPr>
              <a:lnSpc>
                <a:spcPct val="140000"/>
              </a:lnSpc>
            </a:pPr>
            <a:r>
              <a:rPr lang="en-US" sz="2400" b="0"/>
              <a:t>SDP over IBA: Buffer-copy based implementation</a:t>
            </a:r>
          </a:p>
          <a:p>
            <a:pPr>
              <a:lnSpc>
                <a:spcPct val="140000"/>
              </a:lnSpc>
            </a:pPr>
            <a:r>
              <a:rPr lang="en-US" sz="2400" b="0"/>
              <a:t>Recent research on Zero-copy SDP [Goldenberg05] </a:t>
            </a:r>
          </a:p>
          <a:p>
            <a:pPr>
              <a:lnSpc>
                <a:spcPct val="140000"/>
              </a:lnSpc>
            </a:pPr>
            <a:r>
              <a:rPr lang="en-US" sz="2400" b="0"/>
              <a:t>Zero-copy schemes to optimize TCP and UDP stacks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Mostly for asynchronous sockets</a:t>
            </a:r>
          </a:p>
          <a:p>
            <a:pPr lvl="1">
              <a:lnSpc>
                <a:spcPct val="140000"/>
              </a:lnSpc>
            </a:pPr>
            <a:r>
              <a:rPr lang="en-US" sz="2000" b="0"/>
              <a:t>May require kernel/NIC firmware modifications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Latency and Throughput</a:t>
            </a: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90563" y="1987550"/>
          <a:ext cx="3813175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7" name="Chart" r:id="rId3" imgW="3990784" imgH="4029075" progId="MSGraph.Chart.8">
                  <p:embed followColorScheme="full"/>
                </p:oleObj>
              </mc:Choice>
              <mc:Fallback>
                <p:oleObj name="Chart" r:id="rId3" imgW="3990784" imgH="402907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987550"/>
                        <a:ext cx="3813175" cy="358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981200"/>
          <a:ext cx="38100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8" name="Chart" r:id="rId5" imgW="3990784" imgH="4067366" progId="MSGraph.Chart.8">
                  <p:embed followColorScheme="full"/>
                </p:oleObj>
              </mc:Choice>
              <mc:Fallback>
                <p:oleObj name="Chart" r:id="rId5" imgW="3990784" imgH="4067366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3810000" cy="361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Computation/Communication Overlap</a:t>
            </a: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8975" y="1981200"/>
          <a:ext cx="3806825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1" name="Chart" r:id="rId3" imgW="3990784" imgH="3924490" progId="MSGraph.Chart.8">
                  <p:embed followColorScheme="full"/>
                </p:oleObj>
              </mc:Choice>
              <mc:Fallback>
                <p:oleObj name="Chart" r:id="rId3" imgW="3990784" imgH="392449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981200"/>
                        <a:ext cx="3806825" cy="348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6613" y="1981200"/>
          <a:ext cx="3806825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2" name="Chart" r:id="rId5" imgW="3990784" imgH="3924490" progId="MSGraph.Chart.8">
                  <p:embed followColorScheme="full"/>
                </p:oleObj>
              </mc:Choice>
              <mc:Fallback>
                <p:oleObj name="Chart" r:id="rId5" imgW="3990784" imgH="392449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981200"/>
                        <a:ext cx="3806825" cy="348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Sockets Direct Protocol (SDP)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828800"/>
            <a:ext cx="5105400" cy="464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High-Performance Alternative to TCP/IP sockets for IB, etc.</a:t>
            </a:r>
          </a:p>
          <a:p>
            <a:pPr>
              <a:lnSpc>
                <a:spcPct val="120000"/>
              </a:lnSpc>
            </a:pPr>
            <a:r>
              <a:rPr lang="en-US" sz="2400" b="0"/>
              <a:t>Hijack and redirect socket calls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Application transparent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Binary compatibility (most cases)</a:t>
            </a:r>
          </a:p>
          <a:p>
            <a:pPr>
              <a:lnSpc>
                <a:spcPct val="120000"/>
              </a:lnSpc>
            </a:pPr>
            <a:r>
              <a:rPr lang="en-US" sz="2400" b="0"/>
              <a:t>Utilizes IB capabilities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Offloaded Protocol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RDMA operations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Kernel bypass</a:t>
            </a:r>
          </a:p>
        </p:txBody>
      </p:sp>
      <p:sp>
        <p:nvSpPr>
          <p:cNvPr id="410628" name="AutoShape 4"/>
          <p:cNvSpPr>
            <a:spLocks noChangeArrowheads="1"/>
          </p:cNvSpPr>
          <p:nvPr/>
        </p:nvSpPr>
        <p:spPr bwMode="auto">
          <a:xfrm>
            <a:off x="1676400" y="3124200"/>
            <a:ext cx="1981200" cy="1600200"/>
          </a:xfrm>
          <a:prstGeom prst="roundRect">
            <a:avLst>
              <a:gd name="adj" fmla="val 16667"/>
            </a:avLst>
          </a:prstGeom>
          <a:solidFill>
            <a:srgbClr val="969696">
              <a:alpha val="82001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a typeface="굴림" pitchFamily="50" charset="-127"/>
              </a:rPr>
              <a:t>Sockets Direct</a:t>
            </a:r>
          </a:p>
          <a:p>
            <a:pPr eaLnBrk="1" hangingPunct="1"/>
            <a:r>
              <a:rPr lang="en-US" sz="1400">
                <a:ea typeface="굴림" pitchFamily="50" charset="-127"/>
              </a:rPr>
              <a:t>Protocol</a:t>
            </a:r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304800" y="3124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685800" y="22098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9966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App #1</a:t>
            </a:r>
          </a:p>
        </p:txBody>
      </p:sp>
      <p:sp>
        <p:nvSpPr>
          <p:cNvPr id="410631" name="AutoShape 7"/>
          <p:cNvSpPr>
            <a:spLocks noChangeArrowheads="1"/>
          </p:cNvSpPr>
          <p:nvPr/>
        </p:nvSpPr>
        <p:spPr bwMode="auto">
          <a:xfrm>
            <a:off x="1524000" y="22098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9966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App #2</a:t>
            </a:r>
          </a:p>
        </p:txBody>
      </p:sp>
      <p:sp>
        <p:nvSpPr>
          <p:cNvPr id="410633" name="AutoShape 9"/>
          <p:cNvSpPr>
            <a:spLocks noChangeArrowheads="1"/>
          </p:cNvSpPr>
          <p:nvPr/>
        </p:nvSpPr>
        <p:spPr bwMode="auto">
          <a:xfrm>
            <a:off x="381000" y="4876800"/>
            <a:ext cx="3276600" cy="762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eaLnBrk="1" hangingPunct="1"/>
            <a:r>
              <a:rPr lang="en-US" sz="1200">
                <a:ea typeface="굴림" pitchFamily="50" charset="-127"/>
              </a:rPr>
              <a:t>High-speed Network</a:t>
            </a:r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304800" y="4800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35" name="AutoShape 11"/>
          <p:cNvSpPr>
            <a:spLocks noChangeArrowheads="1"/>
          </p:cNvSpPr>
          <p:nvPr/>
        </p:nvSpPr>
        <p:spPr bwMode="auto">
          <a:xfrm>
            <a:off x="381000" y="4419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Device Driver</a:t>
            </a:r>
          </a:p>
        </p:txBody>
      </p:sp>
      <p:sp>
        <p:nvSpPr>
          <p:cNvPr id="410636" name="AutoShape 12"/>
          <p:cNvSpPr>
            <a:spLocks noChangeArrowheads="1"/>
          </p:cNvSpPr>
          <p:nvPr/>
        </p:nvSpPr>
        <p:spPr bwMode="auto">
          <a:xfrm>
            <a:off x="381000" y="4038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IP</a:t>
            </a:r>
          </a:p>
        </p:txBody>
      </p:sp>
      <p:sp>
        <p:nvSpPr>
          <p:cNvPr id="410637" name="AutoShape 13"/>
          <p:cNvSpPr>
            <a:spLocks noChangeArrowheads="1"/>
          </p:cNvSpPr>
          <p:nvPr/>
        </p:nvSpPr>
        <p:spPr bwMode="auto">
          <a:xfrm>
            <a:off x="381000" y="3657600"/>
            <a:ext cx="1143000" cy="3048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TCP</a:t>
            </a:r>
          </a:p>
        </p:txBody>
      </p:sp>
      <p:sp>
        <p:nvSpPr>
          <p:cNvPr id="410638" name="AutoShape 14"/>
          <p:cNvSpPr>
            <a:spLocks noChangeArrowheads="1"/>
          </p:cNvSpPr>
          <p:nvPr/>
        </p:nvSpPr>
        <p:spPr bwMode="auto">
          <a:xfrm>
            <a:off x="381000" y="3200400"/>
            <a:ext cx="1143000" cy="3810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Traditional</a:t>
            </a:r>
          </a:p>
          <a:p>
            <a:pPr eaLnBrk="1" hangingPunct="1"/>
            <a:r>
              <a:rPr lang="en-US" sz="1200">
                <a:ea typeface="굴림" pitchFamily="50" charset="-127"/>
              </a:rPr>
              <a:t>Sockets</a:t>
            </a:r>
          </a:p>
        </p:txBody>
      </p:sp>
      <p:sp>
        <p:nvSpPr>
          <p:cNvPr id="410639" name="AutoShape 15"/>
          <p:cNvSpPr>
            <a:spLocks noChangeArrowheads="1"/>
          </p:cNvSpPr>
          <p:nvPr/>
        </p:nvSpPr>
        <p:spPr bwMode="auto">
          <a:xfrm>
            <a:off x="457200" y="2667000"/>
            <a:ext cx="3200400" cy="381000"/>
          </a:xfrm>
          <a:prstGeom prst="roundRect">
            <a:avLst>
              <a:gd name="adj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a typeface="굴림" pitchFamily="50" charset="-127"/>
              </a:rPr>
              <a:t>Sockets Interface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>
            <a:off x="1905000" y="2514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91440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>
            <a:off x="914400" y="3505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3" name="Line 19"/>
          <p:cNvSpPr>
            <a:spLocks noChangeShapeType="1"/>
          </p:cNvSpPr>
          <p:nvPr/>
        </p:nvSpPr>
        <p:spPr bwMode="auto">
          <a:xfrm>
            <a:off x="9144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914400" y="4267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>
            <a:off x="914400" y="4648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6" name="AutoShape 22"/>
          <p:cNvSpPr>
            <a:spLocks noChangeArrowheads="1"/>
          </p:cNvSpPr>
          <p:nvPr/>
        </p:nvSpPr>
        <p:spPr bwMode="auto">
          <a:xfrm>
            <a:off x="1676400" y="49530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Offloaded</a:t>
            </a:r>
          </a:p>
          <a:p>
            <a:pPr eaLnBrk="1" hangingPunct="1"/>
            <a:r>
              <a:rPr lang="en-US" sz="1200">
                <a:ea typeface="굴림" pitchFamily="50" charset="-127"/>
              </a:rPr>
              <a:t>Protocol</a:t>
            </a:r>
          </a:p>
        </p:txBody>
      </p:sp>
      <p:sp>
        <p:nvSpPr>
          <p:cNvPr id="410647" name="Line 23"/>
          <p:cNvSpPr>
            <a:spLocks noChangeShapeType="1"/>
          </p:cNvSpPr>
          <p:nvPr/>
        </p:nvSpPr>
        <p:spPr bwMode="auto">
          <a:xfrm>
            <a:off x="2362200" y="2438400"/>
            <a:ext cx="304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8" name="Line 24"/>
          <p:cNvSpPr>
            <a:spLocks noChangeShapeType="1"/>
          </p:cNvSpPr>
          <p:nvPr/>
        </p:nvSpPr>
        <p:spPr bwMode="auto">
          <a:xfrm>
            <a:off x="266700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49" name="Line 25"/>
          <p:cNvSpPr>
            <a:spLocks noChangeShapeType="1"/>
          </p:cNvSpPr>
          <p:nvPr/>
        </p:nvSpPr>
        <p:spPr bwMode="auto">
          <a:xfrm>
            <a:off x="1600200" y="3124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51" name="Line 27"/>
          <p:cNvSpPr>
            <a:spLocks noChangeShapeType="1"/>
          </p:cNvSpPr>
          <p:nvPr/>
        </p:nvSpPr>
        <p:spPr bwMode="auto">
          <a:xfrm>
            <a:off x="2667000" y="4648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53" name="AutoShape 29"/>
          <p:cNvSpPr>
            <a:spLocks noChangeArrowheads="1"/>
          </p:cNvSpPr>
          <p:nvPr/>
        </p:nvSpPr>
        <p:spPr bwMode="auto">
          <a:xfrm>
            <a:off x="2743200" y="22098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9966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App #N</a:t>
            </a:r>
          </a:p>
        </p:txBody>
      </p:sp>
      <p:sp>
        <p:nvSpPr>
          <p:cNvPr id="410654" name="Line 30"/>
          <p:cNvSpPr>
            <a:spLocks noChangeShapeType="1"/>
          </p:cNvSpPr>
          <p:nvPr/>
        </p:nvSpPr>
        <p:spPr bwMode="auto">
          <a:xfrm>
            <a:off x="3124200" y="2514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1066800" y="2514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57" name="AutoShape 33"/>
          <p:cNvSpPr>
            <a:spLocks noChangeArrowheads="1"/>
          </p:cNvSpPr>
          <p:nvPr/>
        </p:nvSpPr>
        <p:spPr bwMode="auto">
          <a:xfrm>
            <a:off x="2667000" y="495300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>
                <a:ea typeface="굴림" pitchFamily="50" charset="-127"/>
              </a:rPr>
              <a:t>Advanced</a:t>
            </a:r>
          </a:p>
          <a:p>
            <a:pPr eaLnBrk="1" hangingPunct="1"/>
            <a:r>
              <a:rPr lang="en-US" sz="1200">
                <a:ea typeface="굴림" pitchFamily="50" charset="-127"/>
              </a:rPr>
              <a:t>Features</a:t>
            </a:r>
          </a:p>
        </p:txBody>
      </p:sp>
      <p:sp>
        <p:nvSpPr>
          <p:cNvPr id="410650" name="AutoShape 26"/>
          <p:cNvSpPr>
            <a:spLocks noChangeArrowheads="1"/>
          </p:cNvSpPr>
          <p:nvPr/>
        </p:nvSpPr>
        <p:spPr bwMode="auto">
          <a:xfrm>
            <a:off x="2057400" y="2895600"/>
            <a:ext cx="1219200" cy="21336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99CC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8" dur="indefinite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1" dur="indefinite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" dur="indefinite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7" dur="indefinite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0" dur="indefinite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3" dur="indefinite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6" dur="indefinite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9" dur="indefinite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nimBg="1"/>
      <p:bldP spid="410635" grpId="0" animBg="1"/>
      <p:bldP spid="410636" grpId="0" animBg="1"/>
      <p:bldP spid="410637" grpId="0" animBg="1"/>
      <p:bldP spid="410638" grpId="0" animBg="1"/>
      <p:bldP spid="410641" grpId="0" animBg="1"/>
      <p:bldP spid="410642" grpId="0" animBg="1"/>
      <p:bldP spid="410643" grpId="0" animBg="1"/>
      <p:bldP spid="410644" grpId="0" animBg="1"/>
      <p:bldP spid="410645" grpId="0" animBg="1"/>
      <p:bldP spid="410649" grpId="0" animBg="1"/>
      <p:bldP spid="4106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Multi-connection Tests</a:t>
            </a: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5800" y="1981200"/>
          <a:ext cx="381476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5" name="Chart" r:id="rId3" imgW="3990784" imgH="3990784" progId="MSGraph.Chart.8">
                  <p:embed followColorScheme="full"/>
                </p:oleObj>
              </mc:Choice>
              <mc:Fallback>
                <p:oleObj name="Chart" r:id="rId3" imgW="3990784" imgH="399078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3814763" cy="355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024063"/>
          <a:ext cx="3811588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6" name="Chart" r:id="rId5" imgW="3990784" imgH="3933634" progId="MSGraph.Chart.8">
                  <p:embed followColorScheme="full"/>
                </p:oleObj>
              </mc:Choice>
              <mc:Fallback>
                <p:oleObj name="Chart" r:id="rId5" imgW="3990784" imgH="393363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24063"/>
                        <a:ext cx="3811588" cy="349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Hot-spot Latency Test</a:t>
            </a:r>
          </a:p>
        </p:txBody>
      </p:sp>
      <p:graphicFrame>
        <p:nvGraphicFramePr>
          <p:cNvPr id="359427" name="Object 3"/>
          <p:cNvGraphicFramePr>
            <a:graphicFrameLocks noChangeAspect="1"/>
          </p:cNvGraphicFramePr>
          <p:nvPr>
            <p:ph idx="1"/>
          </p:nvPr>
        </p:nvGraphicFramePr>
        <p:xfrm>
          <a:off x="692150" y="1981200"/>
          <a:ext cx="7764463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8" name="Chart" r:id="rId3" imgW="8067866" imgH="3819334" progId="MSGraph.Chart.8">
                  <p:embed followColorScheme="full"/>
                </p:oleObj>
              </mc:Choice>
              <mc:Fallback>
                <p:oleObj name="Chart" r:id="rId3" imgW="8067866" imgH="381933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981200"/>
                        <a:ext cx="7764463" cy="342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</p:spPr>
        <p:txBody>
          <a:bodyPr/>
          <a:lstStyle/>
          <a:p>
            <a:r>
              <a:rPr lang="en-US" sz="4000"/>
              <a:t>Buffer Sharing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766888"/>
            <a:ext cx="5334000" cy="3886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pPr>
              <a:lnSpc>
                <a:spcPct val="160000"/>
              </a:lnSpc>
            </a:pPr>
            <a:r>
              <a:rPr lang="en-US" sz="2000" b="0"/>
              <a:t>Memory-protect B1 and disallow all access to it</a:t>
            </a:r>
          </a:p>
          <a:p>
            <a:pPr>
              <a:lnSpc>
                <a:spcPct val="160000"/>
              </a:lnSpc>
            </a:pPr>
            <a:r>
              <a:rPr lang="en-US" sz="2000" b="0"/>
              <a:t>Override the mmap() call (libc) with a new mmap call</a:t>
            </a:r>
          </a:p>
          <a:p>
            <a:pPr lvl="1">
              <a:lnSpc>
                <a:spcPct val="160000"/>
              </a:lnSpc>
            </a:pPr>
            <a:r>
              <a:rPr lang="en-US" sz="2000" b="0"/>
              <a:t>New mmap() call contains mapping of all memory-mapped buffers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09600" y="2224088"/>
            <a:ext cx="914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609600" y="2757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6096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609600" y="39814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>
            <a:off x="604838" y="46005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2590800" y="1995488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0">
                <a:latin typeface="Arial" charset="0"/>
                <a:ea typeface="굴림" pitchFamily="50" charset="-127"/>
              </a:rPr>
              <a:t>B1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667000" y="3519488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0">
                <a:latin typeface="Arial" charset="0"/>
                <a:ea typeface="굴림" pitchFamily="50" charset="-127"/>
              </a:rPr>
              <a:t>B2</a:t>
            </a:r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H="1">
            <a:off x="1524000" y="2147888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 flipH="1" flipV="1">
            <a:off x="1524000" y="3138488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138113" y="5653088"/>
            <a:ext cx="786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b="0">
                <a:latin typeface="Comic Sans MS" pitchFamily="66" charset="0"/>
                <a:ea typeface="굴림" pitchFamily="50" charset="-127"/>
              </a:rPr>
              <a:t>B1 and B2 are memory mapped to each other</a:t>
            </a:r>
          </a:p>
        </p:txBody>
      </p:sp>
      <p:sp>
        <p:nvSpPr>
          <p:cNvPr id="438286" name="Text Box 14"/>
          <p:cNvSpPr txBox="1">
            <a:spLocks noChangeArrowheads="1"/>
          </p:cNvSpPr>
          <p:nvPr/>
        </p:nvSpPr>
        <p:spPr bwMode="auto">
          <a:xfrm>
            <a:off x="2527300" y="155098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b="0">
                <a:latin typeface="Arial" charset="0"/>
                <a:ea typeface="굴림" pitchFamily="50" charset="-127"/>
              </a:rPr>
              <a:t>Send()</a:t>
            </a:r>
          </a:p>
        </p:txBody>
      </p:sp>
      <p:sp>
        <p:nvSpPr>
          <p:cNvPr id="438287" name="Text Box 15"/>
          <p:cNvSpPr txBox="1">
            <a:spLocks noChangeArrowheads="1"/>
          </p:cNvSpPr>
          <p:nvPr/>
        </p:nvSpPr>
        <p:spPr bwMode="auto">
          <a:xfrm>
            <a:off x="2643188" y="3967163"/>
            <a:ext cx="94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b="0">
                <a:latin typeface="Arial" charset="0"/>
                <a:ea typeface="굴림" pitchFamily="50" charset="-127"/>
              </a:rPr>
              <a:t>Write()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 Managing Un-aligned Buffers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94225"/>
            <a:ext cx="7772400" cy="1501775"/>
          </a:xfrm>
        </p:spPr>
        <p:txBody>
          <a:bodyPr/>
          <a:lstStyle/>
          <a:p>
            <a:r>
              <a:rPr lang="en-US" sz="2400" b="0"/>
              <a:t>Two approaches</a:t>
            </a:r>
          </a:p>
          <a:p>
            <a:pPr lvl="1"/>
            <a:r>
              <a:rPr lang="en-US" sz="2000" b="0"/>
              <a:t>Malloc Hook</a:t>
            </a:r>
          </a:p>
          <a:p>
            <a:pPr lvl="1"/>
            <a:r>
              <a:rPr lang="en-US" sz="2000" b="0"/>
              <a:t>Hybrid approach with Buffered SDP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57200" y="23622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1752600" y="23622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3048000" y="23622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343400" y="2362200"/>
            <a:ext cx="12954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638800" y="23622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6934200" y="23622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6" name="AutoShape 10"/>
          <p:cNvSpPr>
            <a:spLocks noChangeArrowheads="1"/>
          </p:cNvSpPr>
          <p:nvPr/>
        </p:nvSpPr>
        <p:spPr bwMode="auto">
          <a:xfrm>
            <a:off x="457200" y="1981200"/>
            <a:ext cx="1295400" cy="304800"/>
          </a:xfrm>
          <a:prstGeom prst="bracePair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Physical </a:t>
            </a:r>
          </a:p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Page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3962400" y="2057400"/>
            <a:ext cx="1066800" cy="1219200"/>
          </a:xfrm>
          <a:prstGeom prst="rect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5029200" y="2209800"/>
            <a:ext cx="2209800" cy="990600"/>
          </a:xfrm>
          <a:prstGeom prst="rect">
            <a:avLst/>
          </a:prstGeom>
          <a:solidFill>
            <a:srgbClr val="FF9900">
              <a:alpha val="3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6096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4267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11" name="Text Box 15"/>
          <p:cNvSpPr txBox="1">
            <a:spLocks noChangeArrowheads="1"/>
          </p:cNvSpPr>
          <p:nvPr/>
        </p:nvSpPr>
        <p:spPr bwMode="auto">
          <a:xfrm>
            <a:off x="3744913" y="3627438"/>
            <a:ext cx="10556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VAPI Control Buffer</a:t>
            </a:r>
          </a:p>
        </p:txBody>
      </p:sp>
      <p:sp>
        <p:nvSpPr>
          <p:cNvPr id="439312" name="Text Box 16"/>
          <p:cNvSpPr txBox="1">
            <a:spLocks noChangeArrowheads="1"/>
          </p:cNvSpPr>
          <p:nvPr/>
        </p:nvSpPr>
        <p:spPr bwMode="auto">
          <a:xfrm>
            <a:off x="5334000" y="3733800"/>
            <a:ext cx="1512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Application Buffer</a:t>
            </a:r>
          </a:p>
        </p:txBody>
      </p: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4572000" y="4114800"/>
            <a:ext cx="1512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Shared Page</a:t>
            </a:r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4800600" y="3048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Malloc Hook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 b="0"/>
              <a:t>Approach overrides the malloc() and free() system calls</a:t>
            </a:r>
          </a:p>
          <a:p>
            <a:r>
              <a:rPr lang="en-US" sz="2400" b="0"/>
              <a:t>New Malloc() allocates physical page boundary-aligned </a:t>
            </a:r>
            <a:r>
              <a:rPr lang="en-US" sz="2400" b="0" i="1"/>
              <a:t>N + PAGE_SIZE</a:t>
            </a:r>
            <a:r>
              <a:rPr lang="en-US" sz="2400" b="0"/>
              <a:t> bytes, when </a:t>
            </a:r>
            <a:r>
              <a:rPr lang="en-US" sz="2400" b="0" i="1"/>
              <a:t>N</a:t>
            </a:r>
            <a:r>
              <a:rPr lang="en-US" sz="2400" b="0"/>
              <a:t> bytes are requested </a:t>
            </a:r>
          </a:p>
          <a:p>
            <a:pPr>
              <a:buFontTx/>
              <a:buNone/>
            </a:pPr>
            <a:endParaRPr lang="en-US" sz="2400" b="0"/>
          </a:p>
          <a:p>
            <a:r>
              <a:rPr lang="en-US" sz="2400" b="0"/>
              <a:t>Advantage :</a:t>
            </a:r>
          </a:p>
          <a:p>
            <a:pPr lvl="1"/>
            <a:r>
              <a:rPr lang="en-US" sz="2000" b="0"/>
              <a:t>Simple Approach</a:t>
            </a:r>
          </a:p>
          <a:p>
            <a:r>
              <a:rPr lang="en-US" sz="2400" b="0"/>
              <a:t>Disadvantage :</a:t>
            </a:r>
          </a:p>
          <a:p>
            <a:pPr lvl="1"/>
            <a:r>
              <a:rPr lang="en-US" sz="2000" b="0"/>
              <a:t>Very small buffer requests may result in buffer wastage</a:t>
            </a:r>
          </a:p>
          <a:p>
            <a:pPr lvl="1"/>
            <a:r>
              <a:rPr lang="en-US" sz="2000" b="0"/>
              <a:t>Time to malloc few bytes to Physical Page size is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r>
              <a:rPr lang="en-US" sz="4000"/>
              <a:t>Hybrid approach with Buffered SDP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7200"/>
          </a:xfrm>
        </p:spPr>
        <p:txBody>
          <a:bodyPr/>
          <a:lstStyle/>
          <a:p>
            <a:r>
              <a:rPr lang="en-US" sz="2400" b="0"/>
              <a:t>Hybrid Mechanism between BSDP and AZ-SDP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457200" y="3302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1752600" y="3302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3048000" y="3302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4343400" y="3302000"/>
            <a:ext cx="12954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5638800" y="3302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6934200" y="3302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4" name="AutoShape 10"/>
          <p:cNvSpPr>
            <a:spLocks noChangeArrowheads="1"/>
          </p:cNvSpPr>
          <p:nvPr/>
        </p:nvSpPr>
        <p:spPr bwMode="auto">
          <a:xfrm>
            <a:off x="457200" y="2921000"/>
            <a:ext cx="1295400" cy="304800"/>
          </a:xfrm>
          <a:prstGeom prst="bracePair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Physical </a:t>
            </a:r>
          </a:p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Page</a:t>
            </a: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3581400" y="2997200"/>
            <a:ext cx="1066800" cy="1219200"/>
          </a:xfrm>
          <a:prstGeom prst="rect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4648200" y="3149600"/>
            <a:ext cx="3124200" cy="990600"/>
          </a:xfrm>
          <a:prstGeom prst="rect">
            <a:avLst/>
          </a:prstGeom>
          <a:solidFill>
            <a:srgbClr val="FF6600">
              <a:alpha val="39999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57" name="Line 13"/>
          <p:cNvSpPr>
            <a:spLocks noChangeShapeType="1"/>
          </p:cNvSpPr>
          <p:nvPr/>
        </p:nvSpPr>
        <p:spPr bwMode="auto">
          <a:xfrm>
            <a:off x="6019800" y="254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58" name="Line 14"/>
          <p:cNvSpPr>
            <a:spLocks noChangeShapeType="1"/>
          </p:cNvSpPr>
          <p:nvPr/>
        </p:nvSpPr>
        <p:spPr bwMode="auto">
          <a:xfrm>
            <a:off x="3886200" y="246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59" name="Text Box 15"/>
          <p:cNvSpPr txBox="1">
            <a:spLocks noChangeArrowheads="1"/>
          </p:cNvSpPr>
          <p:nvPr/>
        </p:nvSpPr>
        <p:spPr bwMode="auto">
          <a:xfrm>
            <a:off x="3352800" y="1930400"/>
            <a:ext cx="10556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VAPI Control Buffer</a:t>
            </a:r>
          </a:p>
        </p:txBody>
      </p:sp>
      <p:sp>
        <p:nvSpPr>
          <p:cNvPr id="441360" name="Text Box 16"/>
          <p:cNvSpPr txBox="1">
            <a:spLocks noChangeArrowheads="1"/>
          </p:cNvSpPr>
          <p:nvPr/>
        </p:nvSpPr>
        <p:spPr bwMode="auto">
          <a:xfrm>
            <a:off x="5305425" y="2159000"/>
            <a:ext cx="1512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Application Buffer</a:t>
            </a:r>
          </a:p>
        </p:txBody>
      </p:sp>
      <p:sp>
        <p:nvSpPr>
          <p:cNvPr id="441361" name="AutoShape 17"/>
          <p:cNvSpPr>
            <a:spLocks noChangeArrowheads="1"/>
          </p:cNvSpPr>
          <p:nvPr/>
        </p:nvSpPr>
        <p:spPr bwMode="auto">
          <a:xfrm>
            <a:off x="5638800" y="4216400"/>
            <a:ext cx="1295400" cy="609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800" b="0">
                <a:latin typeface="Arial" charset="0"/>
                <a:ea typeface="굴림" pitchFamily="50" charset="-127"/>
              </a:rPr>
              <a:t>AZ-SDP</a:t>
            </a:r>
          </a:p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communication</a:t>
            </a:r>
          </a:p>
        </p:txBody>
      </p:sp>
      <p:sp>
        <p:nvSpPr>
          <p:cNvPr id="441362" name="AutoShape 18"/>
          <p:cNvSpPr>
            <a:spLocks noChangeArrowheads="1"/>
          </p:cNvSpPr>
          <p:nvPr/>
        </p:nvSpPr>
        <p:spPr bwMode="auto">
          <a:xfrm>
            <a:off x="6934200" y="4216400"/>
            <a:ext cx="914400" cy="609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800" b="0">
                <a:latin typeface="Arial" charset="0"/>
                <a:ea typeface="굴림" pitchFamily="50" charset="-127"/>
              </a:rPr>
              <a:t>BSDP</a:t>
            </a:r>
          </a:p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comm.</a:t>
            </a:r>
          </a:p>
        </p:txBody>
      </p:sp>
      <p:sp>
        <p:nvSpPr>
          <p:cNvPr id="441363" name="AutoShape 19"/>
          <p:cNvSpPr>
            <a:spLocks noChangeArrowheads="1"/>
          </p:cNvSpPr>
          <p:nvPr/>
        </p:nvSpPr>
        <p:spPr bwMode="auto">
          <a:xfrm>
            <a:off x="4648200" y="4216400"/>
            <a:ext cx="990600" cy="6096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800" b="0">
                <a:latin typeface="Arial" charset="0"/>
                <a:ea typeface="굴림" pitchFamily="50" charset="-127"/>
              </a:rPr>
              <a:t>BSDP</a:t>
            </a:r>
          </a:p>
          <a:p>
            <a:pPr eaLnBrk="1" hangingPunct="1"/>
            <a:r>
              <a:rPr lang="en-US" sz="1200" b="0">
                <a:latin typeface="Arial" charset="0"/>
                <a:ea typeface="굴림" pitchFamily="50" charset="-127"/>
              </a:rPr>
              <a:t>comm.</a:t>
            </a:r>
          </a:p>
        </p:txBody>
      </p:sp>
      <p:sp>
        <p:nvSpPr>
          <p:cNvPr id="441364" name="Text Box 20"/>
          <p:cNvSpPr txBox="1">
            <a:spLocks noChangeArrowheads="1"/>
          </p:cNvSpPr>
          <p:nvPr/>
        </p:nvSpPr>
        <p:spPr bwMode="auto">
          <a:xfrm>
            <a:off x="152400" y="5149850"/>
            <a:ext cx="8956675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sz="2000" b="0">
                <a:latin typeface="Comic Sans MS" pitchFamily="66" charset="0"/>
                <a:ea typeface="굴림" pitchFamily="50" charset="-127"/>
              </a:rPr>
              <a:t>A single communication might be carried out in multiple operations (upto three)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sz="2000" b="0">
                <a:latin typeface="Comic Sans MS" pitchFamily="66" charset="0"/>
                <a:ea typeface="굴림" pitchFamily="50" charset="-127"/>
              </a:rPr>
              <a:t>5-10% better performance than Malloc-hook based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Copy-on-Write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pPr>
              <a:lnSpc>
                <a:spcPct val="160000"/>
              </a:lnSpc>
            </a:pPr>
            <a:r>
              <a:rPr lang="en-US" sz="2400" b="0"/>
              <a:t>Control maintained via Locks at the receiver end by the AZ-SDP layer</a:t>
            </a:r>
          </a:p>
          <a:p>
            <a:pPr>
              <a:lnSpc>
                <a:spcPct val="160000"/>
              </a:lnSpc>
            </a:pPr>
            <a:r>
              <a:rPr lang="en-US" sz="2400" b="0"/>
              <a:t>Receiver obtains the lock, if recv() is called first </a:t>
            </a:r>
          </a:p>
          <a:p>
            <a:pPr>
              <a:lnSpc>
                <a:spcPct val="160000"/>
              </a:lnSpc>
            </a:pPr>
            <a:r>
              <a:rPr lang="en-US" sz="2400" b="0"/>
              <a:t>Sender can obtain the lock on generation of a page fault and can perform a copy-on-write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2514600" y="1752600"/>
            <a:ext cx="2133600" cy="345598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457200" y="2376488"/>
            <a:ext cx="8382000" cy="1023937"/>
          </a:xfrm>
          <a:prstGeom prst="rect">
            <a:avLst/>
          </a:prstGeom>
          <a:solidFill>
            <a:srgbClr val="FF0000">
              <a:alpha val="75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457200" y="4551363"/>
            <a:ext cx="8382000" cy="658812"/>
          </a:xfrm>
          <a:prstGeom prst="rect">
            <a:avLst/>
          </a:prstGeom>
          <a:solidFill>
            <a:srgbClr val="FF0000">
              <a:alpha val="75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57200" y="3975100"/>
            <a:ext cx="8382000" cy="576263"/>
          </a:xfrm>
          <a:prstGeom prst="rect">
            <a:avLst/>
          </a:prstGeom>
          <a:solidFill>
            <a:srgbClr val="33CCCC">
              <a:alpha val="75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041400"/>
          </a:xfrm>
          <a:ln/>
        </p:spPr>
        <p:txBody>
          <a:bodyPr/>
          <a:lstStyle/>
          <a:p>
            <a:r>
              <a:rPr lang="en-US" sz="4000"/>
              <a:t>Sockets APIs Supported by SDP</a:t>
            </a:r>
          </a:p>
        </p:txBody>
      </p:sp>
      <p:graphicFrame>
        <p:nvGraphicFramePr>
          <p:cNvPr id="486407" name="Group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82000" cy="3453829"/>
        </p:xfrm>
        <a:graphic>
          <a:graphicData uri="http://schemas.openxmlformats.org/drawingml/2006/table">
            <a:tbl>
              <a:tblPr/>
              <a:tblGrid>
                <a:gridCol w="2057400"/>
                <a:gridCol w="2133600"/>
                <a:gridCol w="2057400"/>
                <a:gridCol w="2133600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Synchronous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Sockets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Asynchronous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Sockets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Extended Sockets (OSU Specific)*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Communication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Synchronous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Asynchronous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Asynchronous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Operations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Outstanding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At most 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More than 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More than one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SDP Implementations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BSDP, ZSDP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BSDP, ZSDP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BSDP, ZSDP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Existing Applications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Most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Few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Very few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Potential for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Performance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Limited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High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High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46" name="Text Box 46"/>
          <p:cNvSpPr txBox="1">
            <a:spLocks noChangeArrowheads="1"/>
          </p:cNvSpPr>
          <p:nvPr/>
        </p:nvSpPr>
        <p:spPr bwMode="auto">
          <a:xfrm>
            <a:off x="762000" y="53340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FF0000"/>
                </a:solidFill>
              </a:rPr>
              <a:t>(Portions of this table have been borrowed from Mellanox Technologies)</a:t>
            </a:r>
            <a:endParaRPr lang="en-US" sz="1400" b="0">
              <a:solidFill>
                <a:srgbClr val="FF0000"/>
              </a:solidFill>
            </a:endParaRPr>
          </a:p>
        </p:txBody>
      </p:sp>
      <p:sp>
        <p:nvSpPr>
          <p:cNvPr id="486447" name="Oval 47"/>
          <p:cNvSpPr>
            <a:spLocks noChangeArrowheads="1"/>
          </p:cNvSpPr>
          <p:nvPr/>
        </p:nvSpPr>
        <p:spPr bwMode="auto">
          <a:xfrm>
            <a:off x="4800600" y="4572000"/>
            <a:ext cx="3810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8" name="Text Box 48"/>
          <p:cNvSpPr txBox="1">
            <a:spLocks noChangeArrowheads="1"/>
          </p:cNvSpPr>
          <p:nvPr/>
        </p:nvSpPr>
        <p:spPr bwMode="auto">
          <a:xfrm>
            <a:off x="152400" y="5715000"/>
            <a:ext cx="8915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* RAIT05: “Supporting iWARP compatibility and features for regular network adapters”. P. Balaji, H. –W. Jin, K. Vaidyanathan and D. K. Panda. RAIT Workshop; in conjunction with Cluster ‘05</a:t>
            </a:r>
            <a:endParaRPr lang="en-US" sz="1000">
              <a:solidFill>
                <a:srgbClr val="0000FF"/>
              </a:solidFill>
            </a:endParaRPr>
          </a:p>
        </p:txBody>
      </p:sp>
      <p:sp>
        <p:nvSpPr>
          <p:cNvPr id="486449" name="Oval 49"/>
          <p:cNvSpPr>
            <a:spLocks noChangeArrowheads="1"/>
          </p:cNvSpPr>
          <p:nvPr/>
        </p:nvSpPr>
        <p:spPr bwMode="auto">
          <a:xfrm>
            <a:off x="4648200" y="2286000"/>
            <a:ext cx="4191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0" name="Oval 50"/>
          <p:cNvSpPr>
            <a:spLocks noChangeArrowheads="1"/>
          </p:cNvSpPr>
          <p:nvPr/>
        </p:nvSpPr>
        <p:spPr bwMode="auto">
          <a:xfrm>
            <a:off x="4648200" y="2819400"/>
            <a:ext cx="4191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1" name="AutoShape 51"/>
          <p:cNvSpPr>
            <a:spLocks noChangeArrowheads="1"/>
          </p:cNvSpPr>
          <p:nvPr/>
        </p:nvSpPr>
        <p:spPr bwMode="auto">
          <a:xfrm>
            <a:off x="4267200" y="2286000"/>
            <a:ext cx="685800" cy="609600"/>
          </a:xfrm>
          <a:prstGeom prst="leftArrow">
            <a:avLst>
              <a:gd name="adj1" fmla="val 50000"/>
              <a:gd name="adj2" fmla="val 28125"/>
            </a:avLst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2" name="AutoShape 52"/>
          <p:cNvSpPr>
            <a:spLocks noChangeArrowheads="1"/>
          </p:cNvSpPr>
          <p:nvPr/>
        </p:nvSpPr>
        <p:spPr bwMode="auto">
          <a:xfrm>
            <a:off x="4267200" y="2819400"/>
            <a:ext cx="685800" cy="609600"/>
          </a:xfrm>
          <a:prstGeom prst="leftArrow">
            <a:avLst>
              <a:gd name="adj1" fmla="val 50000"/>
              <a:gd name="adj2" fmla="val 28125"/>
            </a:avLst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3" name="AutoShape 53"/>
          <p:cNvSpPr>
            <a:spLocks noChangeArrowheads="1"/>
          </p:cNvSpPr>
          <p:nvPr/>
        </p:nvSpPr>
        <p:spPr bwMode="auto">
          <a:xfrm>
            <a:off x="4267200" y="4572000"/>
            <a:ext cx="685800" cy="609600"/>
          </a:xfrm>
          <a:prstGeom prst="leftArrow">
            <a:avLst>
              <a:gd name="adj1" fmla="val 50000"/>
              <a:gd name="adj2" fmla="val 28125"/>
            </a:avLst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4" name="Rectangle 54"/>
          <p:cNvSpPr>
            <a:spLocks noChangeArrowheads="1"/>
          </p:cNvSpPr>
          <p:nvPr/>
        </p:nvSpPr>
        <p:spPr bwMode="auto">
          <a:xfrm>
            <a:off x="2514600" y="3400425"/>
            <a:ext cx="2133600" cy="57626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0"/>
              <a:t>BSDP, ZSDP,</a:t>
            </a:r>
          </a:p>
          <a:p>
            <a:r>
              <a:rPr lang="en-US" sz="1600">
                <a:solidFill>
                  <a:srgbClr val="FF0000"/>
                </a:solidFill>
              </a:rPr>
              <a:t>AZ-SDP</a:t>
            </a:r>
          </a:p>
        </p:txBody>
      </p:sp>
      <p:sp>
        <p:nvSpPr>
          <p:cNvPr id="486455" name="Oval 55"/>
          <p:cNvSpPr>
            <a:spLocks noChangeArrowheads="1"/>
          </p:cNvSpPr>
          <p:nvPr/>
        </p:nvSpPr>
        <p:spPr bwMode="auto">
          <a:xfrm>
            <a:off x="3048000" y="3581400"/>
            <a:ext cx="1066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6" name="Oval 56"/>
          <p:cNvSpPr>
            <a:spLocks noChangeArrowheads="1"/>
          </p:cNvSpPr>
          <p:nvPr/>
        </p:nvSpPr>
        <p:spPr bwMode="auto">
          <a:xfrm>
            <a:off x="3048000" y="4038600"/>
            <a:ext cx="1066800" cy="457200"/>
          </a:xfrm>
          <a:prstGeom prst="ellips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7" name="Oval 57"/>
          <p:cNvSpPr>
            <a:spLocks noChangeArrowheads="1"/>
          </p:cNvSpPr>
          <p:nvPr/>
        </p:nvSpPr>
        <p:spPr bwMode="auto">
          <a:xfrm>
            <a:off x="5181600" y="4648200"/>
            <a:ext cx="1066800" cy="457200"/>
          </a:xfrm>
          <a:prstGeom prst="ellips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03" grpId="0" animBg="1"/>
      <p:bldP spid="486403" grpId="1" animBg="1"/>
      <p:bldP spid="486404" grpId="0" animBg="1"/>
      <p:bldP spid="486404" grpId="1" animBg="1"/>
      <p:bldP spid="486405" grpId="0" animBg="1"/>
      <p:bldP spid="486405" grpId="1" animBg="1"/>
      <p:bldP spid="486447" grpId="0" animBg="1"/>
      <p:bldP spid="486449" grpId="0" animBg="1"/>
      <p:bldP spid="486450" grpId="0" animBg="1"/>
      <p:bldP spid="486451" grpId="0" animBg="1"/>
      <p:bldP spid="486452" grpId="0" animBg="1"/>
      <p:bldP spid="486453" grpId="0" animBg="1"/>
      <p:bldP spid="486454" grpId="0" animBg="1"/>
      <p:bldP spid="486455" grpId="0" animBg="1"/>
      <p:bldP spid="486456" grpId="0" animBg="1"/>
      <p:bldP spid="486456" grpId="1" animBg="1"/>
      <p:bldP spid="486457" grpId="0" animBg="1"/>
      <p:bldP spid="4864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Presentation Layout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folHlink"/>
                </a:solidFill>
              </a:rPr>
              <a:t>Introduction and Background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>
                <a:solidFill>
                  <a:schemeClr val="accent2"/>
                </a:solidFill>
              </a:rPr>
              <a:t>Understanding Asynchronous Zero-copy 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Design Issues in AZ-SDP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Performance Evaluation</a:t>
            </a:r>
          </a:p>
          <a:p>
            <a:pPr>
              <a:lnSpc>
                <a:spcPct val="200000"/>
              </a:lnSpc>
              <a:buFont typeface="Comic Sans MS" pitchFamily="66" charset="0"/>
              <a:buChar char="§"/>
            </a:pPr>
            <a:r>
              <a:rPr lang="en-US" sz="2400" b="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Buffer-copy SDP (BSDP)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4419600" cy="3581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b="0"/>
              <a:t>Several buffer-copy based implementations of SDP exist</a:t>
            </a:r>
          </a:p>
          <a:p>
            <a:pPr lvl="1">
              <a:lnSpc>
                <a:spcPct val="130000"/>
              </a:lnSpc>
            </a:pPr>
            <a:r>
              <a:rPr lang="en-US" sz="2000" b="0"/>
              <a:t>OSU, Mellanox, Voltaire</a:t>
            </a:r>
          </a:p>
          <a:p>
            <a:pPr>
              <a:lnSpc>
                <a:spcPct val="130000"/>
              </a:lnSpc>
            </a:pPr>
            <a:r>
              <a:rPr lang="en-US" sz="2400" b="0"/>
              <a:t>HCA offloads transport and network layers</a:t>
            </a:r>
          </a:p>
          <a:p>
            <a:pPr>
              <a:lnSpc>
                <a:spcPct val="130000"/>
              </a:lnSpc>
            </a:pPr>
            <a:r>
              <a:rPr lang="en-US" sz="2400" b="0"/>
              <a:t>Copy overhead still present</a:t>
            </a:r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 flipH="1">
            <a:off x="6172200" y="1916113"/>
            <a:ext cx="0" cy="34940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477" name="Line 5"/>
          <p:cNvSpPr>
            <a:spLocks noChangeShapeType="1"/>
          </p:cNvSpPr>
          <p:nvPr/>
        </p:nvSpPr>
        <p:spPr bwMode="auto">
          <a:xfrm flipH="1">
            <a:off x="7467600" y="1916113"/>
            <a:ext cx="30163" cy="34940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4724400" y="45720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Data Source</a:t>
            </a:r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4572000" y="2362200"/>
            <a:ext cx="609600" cy="1524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8458200" y="3276600"/>
            <a:ext cx="609600" cy="1524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5410200" y="31242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5410200" y="3886200"/>
            <a:ext cx="6096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5410200" y="4191000"/>
            <a:ext cx="609600" cy="304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489485" name="Rectangle 13"/>
          <p:cNvSpPr>
            <a:spLocks noChangeArrowheads="1"/>
          </p:cNvSpPr>
          <p:nvPr/>
        </p:nvSpPr>
        <p:spPr bwMode="auto">
          <a:xfrm>
            <a:off x="7620000" y="32766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6" name="Rectangle 14"/>
          <p:cNvSpPr>
            <a:spLocks noChangeArrowheads="1"/>
          </p:cNvSpPr>
          <p:nvPr/>
        </p:nvSpPr>
        <p:spPr bwMode="auto">
          <a:xfrm>
            <a:off x="7620000" y="39624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89487" name="Rectangle 15"/>
          <p:cNvSpPr>
            <a:spLocks noChangeArrowheads="1"/>
          </p:cNvSpPr>
          <p:nvPr/>
        </p:nvSpPr>
        <p:spPr bwMode="auto">
          <a:xfrm>
            <a:off x="7620000" y="4648200"/>
            <a:ext cx="6096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SDP</a:t>
            </a:r>
          </a:p>
        </p:txBody>
      </p:sp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7620000" y="4953000"/>
            <a:ext cx="609600" cy="3048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489489" name="Line 17"/>
          <p:cNvSpPr>
            <a:spLocks noChangeShapeType="1"/>
          </p:cNvSpPr>
          <p:nvPr/>
        </p:nvSpPr>
        <p:spPr bwMode="auto">
          <a:xfrm>
            <a:off x="6172200" y="2814638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0" name="Line 18"/>
          <p:cNvSpPr>
            <a:spLocks noChangeShapeType="1"/>
          </p:cNvSpPr>
          <p:nvPr/>
        </p:nvSpPr>
        <p:spPr bwMode="auto">
          <a:xfrm>
            <a:off x="6172200" y="3505200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6172200" y="4114800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2" name="Text Box 20"/>
          <p:cNvSpPr txBox="1">
            <a:spLocks noChangeArrowheads="1"/>
          </p:cNvSpPr>
          <p:nvPr/>
        </p:nvSpPr>
        <p:spPr bwMode="auto">
          <a:xfrm>
            <a:off x="7620000" y="2895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Data Sink</a:t>
            </a:r>
          </a:p>
        </p:txBody>
      </p:sp>
      <p:sp>
        <p:nvSpPr>
          <p:cNvPr id="489493" name="Text Box 21"/>
          <p:cNvSpPr txBox="1">
            <a:spLocks noChangeArrowheads="1"/>
          </p:cNvSpPr>
          <p:nvPr/>
        </p:nvSpPr>
        <p:spPr bwMode="auto">
          <a:xfrm>
            <a:off x="6323013" y="243840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0"/>
              <a:t>SDP Data </a:t>
            </a:r>
          </a:p>
          <a:p>
            <a:r>
              <a:rPr lang="en-US" sz="1200" b="0"/>
              <a:t>Message</a:t>
            </a:r>
          </a:p>
        </p:txBody>
      </p:sp>
      <p:sp>
        <p:nvSpPr>
          <p:cNvPr id="489494" name="Line 22"/>
          <p:cNvSpPr>
            <a:spLocks noChangeShapeType="1"/>
          </p:cNvSpPr>
          <p:nvPr/>
        </p:nvSpPr>
        <p:spPr bwMode="auto">
          <a:xfrm>
            <a:off x="51816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5" name="Line 23"/>
          <p:cNvSpPr>
            <a:spLocks noChangeShapeType="1"/>
          </p:cNvSpPr>
          <p:nvPr/>
        </p:nvSpPr>
        <p:spPr bwMode="auto">
          <a:xfrm>
            <a:off x="5181600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6" name="Line 24"/>
          <p:cNvSpPr>
            <a:spLocks noChangeShapeType="1"/>
          </p:cNvSpPr>
          <p:nvPr/>
        </p:nvSpPr>
        <p:spPr bwMode="auto">
          <a:xfrm>
            <a:off x="5181600" y="29718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7" name="Line 25"/>
          <p:cNvSpPr>
            <a:spLocks noChangeShapeType="1"/>
          </p:cNvSpPr>
          <p:nvPr/>
        </p:nvSpPr>
        <p:spPr bwMode="auto">
          <a:xfrm>
            <a:off x="5181600" y="35814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8" name="Line 26"/>
          <p:cNvSpPr>
            <a:spLocks noChangeShapeType="1"/>
          </p:cNvSpPr>
          <p:nvPr/>
        </p:nvSpPr>
        <p:spPr bwMode="auto">
          <a:xfrm>
            <a:off x="5181600" y="35814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499" name="Line 27"/>
          <p:cNvSpPr>
            <a:spLocks noChangeShapeType="1"/>
          </p:cNvSpPr>
          <p:nvPr/>
        </p:nvSpPr>
        <p:spPr bwMode="auto">
          <a:xfrm>
            <a:off x="5181600" y="3886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0" name="Line 28"/>
          <p:cNvSpPr>
            <a:spLocks noChangeShapeType="1"/>
          </p:cNvSpPr>
          <p:nvPr/>
        </p:nvSpPr>
        <p:spPr bwMode="auto">
          <a:xfrm>
            <a:off x="8229600" y="3276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1" name="Line 29"/>
          <p:cNvSpPr>
            <a:spLocks noChangeShapeType="1"/>
          </p:cNvSpPr>
          <p:nvPr/>
        </p:nvSpPr>
        <p:spPr bwMode="auto">
          <a:xfrm>
            <a:off x="8229600" y="3886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2" name="Line 30"/>
          <p:cNvSpPr>
            <a:spLocks noChangeShapeType="1"/>
          </p:cNvSpPr>
          <p:nvPr/>
        </p:nvSpPr>
        <p:spPr bwMode="auto">
          <a:xfrm flipV="1">
            <a:off x="8229600" y="3886200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3" name="Line 31"/>
          <p:cNvSpPr>
            <a:spLocks noChangeShapeType="1"/>
          </p:cNvSpPr>
          <p:nvPr/>
        </p:nvSpPr>
        <p:spPr bwMode="auto">
          <a:xfrm flipV="1">
            <a:off x="8229600" y="4495800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4" name="Line 32"/>
          <p:cNvSpPr>
            <a:spLocks noChangeShapeType="1"/>
          </p:cNvSpPr>
          <p:nvPr/>
        </p:nvSpPr>
        <p:spPr bwMode="auto">
          <a:xfrm flipV="1">
            <a:off x="8229600" y="44958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5" name="Line 33"/>
          <p:cNvSpPr>
            <a:spLocks noChangeShapeType="1"/>
          </p:cNvSpPr>
          <p:nvPr/>
        </p:nvSpPr>
        <p:spPr bwMode="auto">
          <a:xfrm flipV="1">
            <a:off x="8229600" y="4800600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381000" y="5541963"/>
            <a:ext cx="8458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ISPASS04: “Sockets Direct Protocol over InfiniBand in Clusters: Is it Beneficial?”. P. Balaji, S. Narravula, K. Vaidyanathan, S. Krishnamoorthy and D. K. Panda. IEEE International Conference on Performance Analysis of Systems and Software (ISPASS), 2004.</a:t>
            </a:r>
            <a:endParaRPr lang="en-US" sz="1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Zero-copy SDP (ZSDP)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44958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Implemented by Mellanox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RDMA Read based design</a:t>
            </a:r>
          </a:p>
          <a:p>
            <a:pPr>
              <a:lnSpc>
                <a:spcPct val="120000"/>
              </a:lnSpc>
            </a:pPr>
            <a:r>
              <a:rPr lang="en-US" sz="2400" b="0"/>
              <a:t>Benefits of zero-copy</a:t>
            </a:r>
          </a:p>
          <a:p>
            <a:pPr>
              <a:lnSpc>
                <a:spcPct val="120000"/>
              </a:lnSpc>
            </a:pPr>
            <a:r>
              <a:rPr lang="en-US" sz="2400" b="0"/>
              <a:t>Limited by the API of Synchronous Sockets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At most one outstanding communication request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Control message latency (50% time for 16K message)</a:t>
            </a:r>
          </a:p>
          <a:p>
            <a:pPr>
              <a:lnSpc>
                <a:spcPct val="120000"/>
              </a:lnSpc>
            </a:pPr>
            <a:r>
              <a:rPr lang="en-US" sz="2400" b="0"/>
              <a:t>Intolerant to Skew</a:t>
            </a:r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 flipH="1">
            <a:off x="6781800" y="1905000"/>
            <a:ext cx="0" cy="411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 flipH="1">
            <a:off x="8275638" y="1905000"/>
            <a:ext cx="30162" cy="411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6096000" y="5973763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Source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5486400" y="1970088"/>
            <a:ext cx="609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52631" name="Text Box 23"/>
          <p:cNvSpPr txBox="1">
            <a:spLocks noChangeArrowheads="1"/>
          </p:cNvSpPr>
          <p:nvPr/>
        </p:nvSpPr>
        <p:spPr bwMode="auto">
          <a:xfrm>
            <a:off x="7391400" y="5973763"/>
            <a:ext cx="129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Sink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>
            <a:off x="6781800" y="21986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6934200" y="2046288"/>
            <a:ext cx="101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52647" name="AutoShape 39"/>
          <p:cNvSpPr>
            <a:spLocks noChangeArrowheads="1"/>
          </p:cNvSpPr>
          <p:nvPr/>
        </p:nvSpPr>
        <p:spPr bwMode="auto">
          <a:xfrm>
            <a:off x="6781800" y="2579688"/>
            <a:ext cx="1524000" cy="914400"/>
          </a:xfrm>
          <a:prstGeom prst="curvedRightArrow">
            <a:avLst>
              <a:gd name="adj1" fmla="val 20000"/>
              <a:gd name="adj2" fmla="val 40000"/>
              <a:gd name="adj3" fmla="val 55556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48" name="Line 40"/>
          <p:cNvSpPr>
            <a:spLocks noChangeShapeType="1"/>
          </p:cNvSpPr>
          <p:nvPr/>
        </p:nvSpPr>
        <p:spPr bwMode="auto">
          <a:xfrm flipV="1">
            <a:off x="6781800" y="3429000"/>
            <a:ext cx="1524000" cy="36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49" name="Rectangle 41"/>
          <p:cNvSpPr>
            <a:spLocks noChangeArrowheads="1"/>
          </p:cNvSpPr>
          <p:nvPr/>
        </p:nvSpPr>
        <p:spPr bwMode="auto">
          <a:xfrm>
            <a:off x="8382000" y="3113088"/>
            <a:ext cx="609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52651" name="Line 43"/>
          <p:cNvSpPr>
            <a:spLocks noChangeShapeType="1"/>
          </p:cNvSpPr>
          <p:nvPr/>
        </p:nvSpPr>
        <p:spPr bwMode="auto">
          <a:xfrm>
            <a:off x="6096000" y="21986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52" name="Text Box 44"/>
          <p:cNvSpPr txBox="1">
            <a:spLocks noChangeArrowheads="1"/>
          </p:cNvSpPr>
          <p:nvPr/>
        </p:nvSpPr>
        <p:spPr bwMode="auto">
          <a:xfrm>
            <a:off x="6096000" y="197008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52653" name="Line 45"/>
          <p:cNvSpPr>
            <a:spLocks noChangeShapeType="1"/>
          </p:cNvSpPr>
          <p:nvPr/>
        </p:nvSpPr>
        <p:spPr bwMode="auto">
          <a:xfrm>
            <a:off x="6096000" y="37988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54" name="Text Box 46"/>
          <p:cNvSpPr txBox="1">
            <a:spLocks noChangeArrowheads="1"/>
          </p:cNvSpPr>
          <p:nvPr/>
        </p:nvSpPr>
        <p:spPr bwMode="auto">
          <a:xfrm>
            <a:off x="5257800" y="34940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 Complete</a:t>
            </a:r>
          </a:p>
        </p:txBody>
      </p:sp>
      <p:grpSp>
        <p:nvGrpSpPr>
          <p:cNvPr id="452655" name="Group 47"/>
          <p:cNvGrpSpPr>
            <a:grpSpLocks/>
          </p:cNvGrpSpPr>
          <p:nvPr/>
        </p:nvGrpSpPr>
        <p:grpSpPr bwMode="auto">
          <a:xfrm>
            <a:off x="5257800" y="2198688"/>
            <a:ext cx="1260475" cy="1600200"/>
            <a:chOff x="-62" y="1488"/>
            <a:chExt cx="794" cy="1008"/>
          </a:xfrm>
        </p:grpSpPr>
        <p:sp>
          <p:nvSpPr>
            <p:cNvPr id="452656" name="Line 48"/>
            <p:cNvSpPr>
              <a:spLocks noChangeShapeType="1"/>
            </p:cNvSpPr>
            <p:nvPr/>
          </p:nvSpPr>
          <p:spPr bwMode="auto">
            <a:xfrm flipH="1">
              <a:off x="658" y="1488"/>
              <a:ext cx="0" cy="10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57" name="Text Box 49"/>
            <p:cNvSpPr txBox="1">
              <a:spLocks noChangeArrowheads="1"/>
            </p:cNvSpPr>
            <p:nvPr/>
          </p:nvSpPr>
          <p:spPr bwMode="auto">
            <a:xfrm>
              <a:off x="-62" y="1784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  <a:latin typeface="Arial" charset="0"/>
                </a:rPr>
                <a:t>Application Blocks</a:t>
              </a:r>
            </a:p>
          </p:txBody>
        </p:sp>
      </p:grpSp>
      <p:sp>
        <p:nvSpPr>
          <p:cNvPr id="452658" name="Rectangle 50"/>
          <p:cNvSpPr>
            <a:spLocks noChangeArrowheads="1"/>
          </p:cNvSpPr>
          <p:nvPr/>
        </p:nvSpPr>
        <p:spPr bwMode="auto">
          <a:xfrm>
            <a:off x="5486400" y="3951288"/>
            <a:ext cx="609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52659" name="Line 51"/>
          <p:cNvSpPr>
            <a:spLocks noChangeShapeType="1"/>
          </p:cNvSpPr>
          <p:nvPr/>
        </p:nvSpPr>
        <p:spPr bwMode="auto">
          <a:xfrm>
            <a:off x="6781800" y="41798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60" name="Text Box 52"/>
          <p:cNvSpPr txBox="1">
            <a:spLocks noChangeArrowheads="1"/>
          </p:cNvSpPr>
          <p:nvPr/>
        </p:nvSpPr>
        <p:spPr bwMode="auto">
          <a:xfrm>
            <a:off x="6934200" y="4027488"/>
            <a:ext cx="101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52661" name="AutoShape 53"/>
          <p:cNvSpPr>
            <a:spLocks noChangeArrowheads="1"/>
          </p:cNvSpPr>
          <p:nvPr/>
        </p:nvSpPr>
        <p:spPr bwMode="auto">
          <a:xfrm>
            <a:off x="6781800" y="4560888"/>
            <a:ext cx="1524000" cy="914400"/>
          </a:xfrm>
          <a:prstGeom prst="curvedRightArrow">
            <a:avLst>
              <a:gd name="adj1" fmla="val 20000"/>
              <a:gd name="adj2" fmla="val 40000"/>
              <a:gd name="adj3" fmla="val 55556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62" name="Line 54"/>
          <p:cNvSpPr>
            <a:spLocks noChangeShapeType="1"/>
          </p:cNvSpPr>
          <p:nvPr/>
        </p:nvSpPr>
        <p:spPr bwMode="auto">
          <a:xfrm flipV="1">
            <a:off x="6781800" y="5410200"/>
            <a:ext cx="1524000" cy="36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63" name="Rectangle 55"/>
          <p:cNvSpPr>
            <a:spLocks noChangeArrowheads="1"/>
          </p:cNvSpPr>
          <p:nvPr/>
        </p:nvSpPr>
        <p:spPr bwMode="auto">
          <a:xfrm>
            <a:off x="8382000" y="5094288"/>
            <a:ext cx="609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</a:t>
            </a:r>
          </a:p>
        </p:txBody>
      </p:sp>
      <p:sp>
        <p:nvSpPr>
          <p:cNvPr id="452664" name="Line 56"/>
          <p:cNvSpPr>
            <a:spLocks noChangeShapeType="1"/>
          </p:cNvSpPr>
          <p:nvPr/>
        </p:nvSpPr>
        <p:spPr bwMode="auto">
          <a:xfrm>
            <a:off x="6096000" y="41798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6096000" y="395128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52666" name="Line 58"/>
          <p:cNvSpPr>
            <a:spLocks noChangeShapeType="1"/>
          </p:cNvSpPr>
          <p:nvPr/>
        </p:nvSpPr>
        <p:spPr bwMode="auto">
          <a:xfrm>
            <a:off x="6096000" y="578008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67" name="Text Box 59"/>
          <p:cNvSpPr txBox="1">
            <a:spLocks noChangeArrowheads="1"/>
          </p:cNvSpPr>
          <p:nvPr/>
        </p:nvSpPr>
        <p:spPr bwMode="auto">
          <a:xfrm>
            <a:off x="5257800" y="54752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 Complete</a:t>
            </a:r>
          </a:p>
        </p:txBody>
      </p:sp>
      <p:grpSp>
        <p:nvGrpSpPr>
          <p:cNvPr id="452668" name="Group 60"/>
          <p:cNvGrpSpPr>
            <a:grpSpLocks/>
          </p:cNvGrpSpPr>
          <p:nvPr/>
        </p:nvGrpSpPr>
        <p:grpSpPr bwMode="auto">
          <a:xfrm>
            <a:off x="5257800" y="4179888"/>
            <a:ext cx="1260475" cy="1600200"/>
            <a:chOff x="-62" y="1488"/>
            <a:chExt cx="794" cy="1008"/>
          </a:xfrm>
        </p:grpSpPr>
        <p:sp>
          <p:nvSpPr>
            <p:cNvPr id="452669" name="Line 61"/>
            <p:cNvSpPr>
              <a:spLocks noChangeShapeType="1"/>
            </p:cNvSpPr>
            <p:nvPr/>
          </p:nvSpPr>
          <p:spPr bwMode="auto">
            <a:xfrm flipH="1">
              <a:off x="658" y="1488"/>
              <a:ext cx="0" cy="10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70" name="Text Box 62"/>
            <p:cNvSpPr txBox="1">
              <a:spLocks noChangeArrowheads="1"/>
            </p:cNvSpPr>
            <p:nvPr/>
          </p:nvSpPr>
          <p:spPr bwMode="auto">
            <a:xfrm>
              <a:off x="-62" y="1784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3300"/>
                  </a:solidFill>
                  <a:latin typeface="Arial" charset="0"/>
                </a:rPr>
                <a:t>Application Blocks</a:t>
              </a:r>
            </a:p>
          </p:txBody>
        </p:sp>
      </p:grpSp>
      <p:sp>
        <p:nvSpPr>
          <p:cNvPr id="452673" name="Text Box 65"/>
          <p:cNvSpPr txBox="1">
            <a:spLocks noChangeArrowheads="1"/>
          </p:cNvSpPr>
          <p:nvPr/>
        </p:nvSpPr>
        <p:spPr bwMode="auto">
          <a:xfrm>
            <a:off x="6781800" y="56689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COMPLETE</a:t>
            </a:r>
          </a:p>
        </p:txBody>
      </p:sp>
      <p:sp>
        <p:nvSpPr>
          <p:cNvPr id="452674" name="Text Box 66"/>
          <p:cNvSpPr txBox="1">
            <a:spLocks noChangeArrowheads="1"/>
          </p:cNvSpPr>
          <p:nvPr/>
        </p:nvSpPr>
        <p:spPr bwMode="auto">
          <a:xfrm>
            <a:off x="6858000" y="368776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Asynchronous Zero-copy SDP (AZ-SDP)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3058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Basic zero-copy communication is synchronous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Data communication accompanied by control messages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Communication will be latency bound</a:t>
            </a:r>
          </a:p>
          <a:p>
            <a:pPr>
              <a:lnSpc>
                <a:spcPct val="120000"/>
              </a:lnSpc>
            </a:pPr>
            <a:r>
              <a:rPr lang="en-US" sz="2400" b="0"/>
              <a:t>Asynchronous Zero-copy SDP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Utilize the benefits of asynchronous communication (more than one outstanding communication operation)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Maintain the semantics of synchronous sockets (application can assume that it is using synchronous sockets)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Objectives: Correctness, Transparency and Performance</a:t>
            </a:r>
          </a:p>
          <a:p>
            <a:pPr lvl="1">
              <a:lnSpc>
                <a:spcPct val="120000"/>
              </a:lnSpc>
            </a:pPr>
            <a:r>
              <a:rPr lang="en-US" sz="2000" b="0" i="1">
                <a:solidFill>
                  <a:srgbClr val="0000FF"/>
                </a:solidFill>
              </a:rPr>
              <a:t>Key Idea: Memory protect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04/25/06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Pavan Balaji (The Ohio State University)</a:t>
            </a:r>
          </a:p>
        </p:txBody>
      </p:sp>
      <p:sp>
        <p:nvSpPr>
          <p:cNvPr id="461838" name="Text Box 14"/>
          <p:cNvSpPr txBox="1">
            <a:spLocks noChangeArrowheads="1"/>
          </p:cNvSpPr>
          <p:nvPr/>
        </p:nvSpPr>
        <p:spPr bwMode="auto">
          <a:xfrm>
            <a:off x="5876925" y="3033713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Protect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5867400" y="2209800"/>
            <a:ext cx="88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Protect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/>
              <a:t>AZ-SDP Functionality</a:t>
            </a:r>
          </a:p>
        </p:txBody>
      </p:sp>
      <p:sp>
        <p:nvSpPr>
          <p:cNvPr id="46185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006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/>
              <a:t>Send returns as soon as communication is initiated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Application “thinks” communication is synchronous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Memory unprotected after communication completes</a:t>
            </a:r>
          </a:p>
          <a:p>
            <a:pPr>
              <a:lnSpc>
                <a:spcPct val="120000"/>
              </a:lnSpc>
            </a:pPr>
            <a:r>
              <a:rPr lang="en-US" sz="2400" b="0"/>
              <a:t>If application touches buffer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Communication complete: Great!</a:t>
            </a:r>
          </a:p>
          <a:p>
            <a:pPr lvl="1">
              <a:lnSpc>
                <a:spcPct val="120000"/>
              </a:lnSpc>
            </a:pPr>
            <a:r>
              <a:rPr lang="en-US" sz="2000" b="0"/>
              <a:t>Else PAGE FAULT generated</a:t>
            </a:r>
          </a:p>
        </p:txBody>
      </p:sp>
      <p:sp>
        <p:nvSpPr>
          <p:cNvPr id="461827" name="Line 3"/>
          <p:cNvSpPr>
            <a:spLocks noChangeShapeType="1"/>
          </p:cNvSpPr>
          <p:nvPr/>
        </p:nvSpPr>
        <p:spPr bwMode="auto">
          <a:xfrm flipH="1">
            <a:off x="6705600" y="1981200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28" name="Line 4"/>
          <p:cNvSpPr>
            <a:spLocks noChangeShapeType="1"/>
          </p:cNvSpPr>
          <p:nvPr/>
        </p:nvSpPr>
        <p:spPr bwMode="auto">
          <a:xfrm>
            <a:off x="6705600" y="2274888"/>
            <a:ext cx="1524000" cy="315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6858000" y="2122488"/>
            <a:ext cx="1016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>
            <a:off x="5867400" y="2667000"/>
            <a:ext cx="838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5943600" y="19812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5715000" y="2255838"/>
            <a:ext cx="990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5105400" y="2179638"/>
            <a:ext cx="7620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>
            <a:off x="6715125" y="3098800"/>
            <a:ext cx="1524000" cy="315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6867525" y="2946400"/>
            <a:ext cx="101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SRC AVAIL</a:t>
            </a:r>
          </a:p>
        </p:txBody>
      </p:sp>
      <p:sp>
        <p:nvSpPr>
          <p:cNvPr id="461837" name="Line 13"/>
          <p:cNvSpPr>
            <a:spLocks noChangeShapeType="1"/>
          </p:cNvSpPr>
          <p:nvPr/>
        </p:nvSpPr>
        <p:spPr bwMode="auto">
          <a:xfrm flipV="1">
            <a:off x="5867400" y="3490913"/>
            <a:ext cx="847725" cy="1428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9" name="Text Box 15"/>
          <p:cNvSpPr txBox="1">
            <a:spLocks noChangeArrowheads="1"/>
          </p:cNvSpPr>
          <p:nvPr/>
        </p:nvSpPr>
        <p:spPr bwMode="auto">
          <a:xfrm>
            <a:off x="5953125" y="280511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send()</a:t>
            </a: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>
            <a:off x="5724525" y="3079750"/>
            <a:ext cx="990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1" name="Rectangle 17"/>
          <p:cNvSpPr>
            <a:spLocks noChangeArrowheads="1"/>
          </p:cNvSpPr>
          <p:nvPr/>
        </p:nvSpPr>
        <p:spPr bwMode="auto">
          <a:xfrm>
            <a:off x="5114925" y="3003550"/>
            <a:ext cx="7620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Buffer2</a:t>
            </a:r>
          </a:p>
        </p:txBody>
      </p:sp>
      <p:sp>
        <p:nvSpPr>
          <p:cNvPr id="461842" name="AutoShape 18"/>
          <p:cNvSpPr>
            <a:spLocks noChangeArrowheads="1"/>
          </p:cNvSpPr>
          <p:nvPr/>
        </p:nvSpPr>
        <p:spPr bwMode="auto">
          <a:xfrm>
            <a:off x="6705600" y="3657600"/>
            <a:ext cx="1524000" cy="1143000"/>
          </a:xfrm>
          <a:prstGeom prst="curvedRightArrow">
            <a:avLst>
              <a:gd name="adj1" fmla="val 8056"/>
              <a:gd name="adj2" fmla="val 28056"/>
              <a:gd name="adj3" fmla="val 44444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4" name="Text Box 20"/>
          <p:cNvSpPr txBox="1">
            <a:spLocks noChangeArrowheads="1"/>
          </p:cNvSpPr>
          <p:nvPr/>
        </p:nvSpPr>
        <p:spPr bwMode="auto">
          <a:xfrm>
            <a:off x="5257800" y="4038600"/>
            <a:ext cx="10001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Memory Unprotect</a:t>
            </a:r>
          </a:p>
        </p:txBody>
      </p:sp>
      <p:sp>
        <p:nvSpPr>
          <p:cNvPr id="461845" name="Line 21"/>
          <p:cNvSpPr>
            <a:spLocks noChangeShapeType="1"/>
          </p:cNvSpPr>
          <p:nvPr/>
        </p:nvSpPr>
        <p:spPr bwMode="auto">
          <a:xfrm flipV="1">
            <a:off x="6686550" y="4724400"/>
            <a:ext cx="152400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9" name="Line 25"/>
          <p:cNvSpPr>
            <a:spLocks noChangeShapeType="1"/>
          </p:cNvSpPr>
          <p:nvPr/>
        </p:nvSpPr>
        <p:spPr bwMode="auto">
          <a:xfrm flipV="1">
            <a:off x="6686550" y="4953000"/>
            <a:ext cx="1524000" cy="430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50" name="Text Box 26"/>
          <p:cNvSpPr txBox="1">
            <a:spLocks noChangeArrowheads="1"/>
          </p:cNvSpPr>
          <p:nvPr/>
        </p:nvSpPr>
        <p:spPr bwMode="auto">
          <a:xfrm>
            <a:off x="6705600" y="53340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COMPLETE</a:t>
            </a:r>
          </a:p>
        </p:txBody>
      </p:sp>
      <p:sp>
        <p:nvSpPr>
          <p:cNvPr id="461851" name="Line 27"/>
          <p:cNvSpPr>
            <a:spLocks noChangeShapeType="1"/>
          </p:cNvSpPr>
          <p:nvPr/>
        </p:nvSpPr>
        <p:spPr bwMode="auto">
          <a:xfrm flipH="1">
            <a:off x="8229600" y="1981200"/>
            <a:ext cx="0" cy="3657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52" name="Rectangle 28"/>
          <p:cNvSpPr>
            <a:spLocks noChangeArrowheads="1"/>
          </p:cNvSpPr>
          <p:nvPr/>
        </p:nvSpPr>
        <p:spPr bwMode="auto">
          <a:xfrm>
            <a:off x="8382000" y="4267200"/>
            <a:ext cx="685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Buffer1</a:t>
            </a:r>
          </a:p>
        </p:txBody>
      </p:sp>
      <p:sp>
        <p:nvSpPr>
          <p:cNvPr id="461853" name="Rectangle 29"/>
          <p:cNvSpPr>
            <a:spLocks noChangeArrowheads="1"/>
          </p:cNvSpPr>
          <p:nvPr/>
        </p:nvSpPr>
        <p:spPr bwMode="auto">
          <a:xfrm>
            <a:off x="8382000" y="4876800"/>
            <a:ext cx="685800" cy="533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solidFill>
                  <a:srgbClr val="DDDDDD"/>
                </a:solidFill>
              </a:rPr>
              <a:t>App</a:t>
            </a:r>
          </a:p>
          <a:p>
            <a:r>
              <a:rPr lang="en-US" sz="1200">
                <a:solidFill>
                  <a:srgbClr val="DDDDDD"/>
                </a:solidFill>
              </a:rPr>
              <a:t>Buffer2</a:t>
            </a:r>
          </a:p>
        </p:txBody>
      </p:sp>
      <p:sp>
        <p:nvSpPr>
          <p:cNvPr id="461854" name="Text Box 30"/>
          <p:cNvSpPr txBox="1">
            <a:spLocks noChangeArrowheads="1"/>
          </p:cNvSpPr>
          <p:nvPr/>
        </p:nvSpPr>
        <p:spPr bwMode="auto">
          <a:xfrm>
            <a:off x="6096000" y="56388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Source</a:t>
            </a:r>
          </a:p>
        </p:txBody>
      </p:sp>
      <p:sp>
        <p:nvSpPr>
          <p:cNvPr id="461855" name="Text Box 31"/>
          <p:cNvSpPr txBox="1">
            <a:spLocks noChangeArrowheads="1"/>
          </p:cNvSpPr>
          <p:nvPr/>
        </p:nvSpPr>
        <p:spPr bwMode="auto">
          <a:xfrm>
            <a:off x="7620000" y="56388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Sink</a:t>
            </a:r>
          </a:p>
        </p:txBody>
      </p:sp>
      <p:sp>
        <p:nvSpPr>
          <p:cNvPr id="461856" name="Text Box 32"/>
          <p:cNvSpPr txBox="1">
            <a:spLocks noChangeArrowheads="1"/>
          </p:cNvSpPr>
          <p:nvPr/>
        </p:nvSpPr>
        <p:spPr bwMode="auto">
          <a:xfrm>
            <a:off x="6294438" y="3505200"/>
            <a:ext cx="21637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0"/>
              <a:t>Get Data</a:t>
            </a:r>
          </a:p>
        </p:txBody>
      </p:sp>
      <p:sp>
        <p:nvSpPr>
          <p:cNvPr id="461857" name="AutoShape 33"/>
          <p:cNvSpPr>
            <a:spLocks noChangeArrowheads="1"/>
          </p:cNvSpPr>
          <p:nvPr/>
        </p:nvSpPr>
        <p:spPr bwMode="auto">
          <a:xfrm>
            <a:off x="6715125" y="3886200"/>
            <a:ext cx="1524000" cy="1143000"/>
          </a:xfrm>
          <a:prstGeom prst="curvedRightArrow">
            <a:avLst>
              <a:gd name="adj1" fmla="val 8056"/>
              <a:gd name="adj2" fmla="val 28056"/>
              <a:gd name="adj3" fmla="val 44444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62" name="Freeform 38"/>
          <p:cNvSpPr>
            <a:spLocks/>
          </p:cNvSpPr>
          <p:nvPr/>
        </p:nvSpPr>
        <p:spPr bwMode="auto">
          <a:xfrm rot="-397573">
            <a:off x="4719638" y="2438400"/>
            <a:ext cx="1828800" cy="2819400"/>
          </a:xfrm>
          <a:custGeom>
            <a:avLst/>
            <a:gdLst>
              <a:gd name="T0" fmla="*/ 1416 w 1416"/>
              <a:gd name="T1" fmla="*/ 1728 h 1728"/>
              <a:gd name="T2" fmla="*/ 168 w 1416"/>
              <a:gd name="T3" fmla="*/ 1008 h 1728"/>
              <a:gd name="T4" fmla="*/ 408 w 1416"/>
              <a:gd name="T5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6" h="1728">
                <a:moveTo>
                  <a:pt x="1416" y="1728"/>
                </a:moveTo>
                <a:cubicBezTo>
                  <a:pt x="876" y="1512"/>
                  <a:pt x="336" y="1296"/>
                  <a:pt x="168" y="1008"/>
                </a:cubicBezTo>
                <a:cubicBezTo>
                  <a:pt x="0" y="720"/>
                  <a:pt x="204" y="360"/>
                  <a:pt x="40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63" name="Freeform 39"/>
          <p:cNvSpPr>
            <a:spLocks/>
          </p:cNvSpPr>
          <p:nvPr/>
        </p:nvSpPr>
        <p:spPr bwMode="auto">
          <a:xfrm rot="-446570">
            <a:off x="4724400" y="3289300"/>
            <a:ext cx="1819275" cy="2201863"/>
          </a:xfrm>
          <a:custGeom>
            <a:avLst/>
            <a:gdLst>
              <a:gd name="T0" fmla="*/ 1416 w 1416"/>
              <a:gd name="T1" fmla="*/ 1296 h 1296"/>
              <a:gd name="T2" fmla="*/ 168 w 1416"/>
              <a:gd name="T3" fmla="*/ 576 h 1296"/>
              <a:gd name="T4" fmla="*/ 408 w 1416"/>
              <a:gd name="T5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6" h="1296">
                <a:moveTo>
                  <a:pt x="1416" y="1296"/>
                </a:moveTo>
                <a:cubicBezTo>
                  <a:pt x="876" y="1044"/>
                  <a:pt x="336" y="792"/>
                  <a:pt x="168" y="576"/>
                </a:cubicBezTo>
                <a:cubicBezTo>
                  <a:pt x="0" y="360"/>
                  <a:pt x="204" y="180"/>
                  <a:pt x="40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000066"/>
      </a:lt1>
      <a:dk2>
        <a:srgbClr val="CD052B"/>
      </a:dk2>
      <a:lt2>
        <a:srgbClr val="000000"/>
      </a:lt2>
      <a:accent1>
        <a:srgbClr val="009999"/>
      </a:accent1>
      <a:accent2>
        <a:srgbClr val="FF9933"/>
      </a:accent2>
      <a:accent3>
        <a:srgbClr val="AAAAB8"/>
      </a:accent3>
      <a:accent4>
        <a:srgbClr val="000000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cac06_lustre</Template>
  <TotalTime>4990</TotalTime>
  <Words>1797</Words>
  <Application>Microsoft Office PowerPoint</Application>
  <PresentationFormat>On-screen Show (4:3)</PresentationFormat>
  <Paragraphs>444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Comic Sans MS</vt:lpstr>
      <vt:lpstr>굴림</vt:lpstr>
      <vt:lpstr>Times New Roman</vt:lpstr>
      <vt:lpstr>Wingdings</vt:lpstr>
      <vt:lpstr>Contemporary</vt:lpstr>
      <vt:lpstr>Microsoft Graph Chart</vt:lpstr>
      <vt:lpstr>Asynchronous Zero-copy Communication for Synchronous Sockets in the Sockets Direct Protocol over InfiniBand</vt:lpstr>
      <vt:lpstr>InfiniBand Overview</vt:lpstr>
      <vt:lpstr>Sockets Direct Protocol (SDP)</vt:lpstr>
      <vt:lpstr>Sockets APIs Supported by SDP</vt:lpstr>
      <vt:lpstr>Presentation Layout</vt:lpstr>
      <vt:lpstr>Buffer-copy SDP (BSDP)</vt:lpstr>
      <vt:lpstr>Zero-copy SDP (ZSDP)</vt:lpstr>
      <vt:lpstr>Asynchronous Zero-copy SDP (AZ-SDP)</vt:lpstr>
      <vt:lpstr>AZ-SDP Functionality</vt:lpstr>
      <vt:lpstr>Presentation Layout</vt:lpstr>
      <vt:lpstr>Design Issues in AZ-SDP</vt:lpstr>
      <vt:lpstr>Handling a Page Fault</vt:lpstr>
      <vt:lpstr>Block-on-Write</vt:lpstr>
      <vt:lpstr>Copy-on-Write</vt:lpstr>
      <vt:lpstr>Presentation Layout</vt:lpstr>
      <vt:lpstr>Experimental Test-Bed</vt:lpstr>
      <vt:lpstr>Throughput and Comp./Comm. Overlap</vt:lpstr>
      <vt:lpstr>Impact of Page-faults</vt:lpstr>
      <vt:lpstr>Presentation Layout</vt:lpstr>
      <vt:lpstr>Conclusions and Future Work</vt:lpstr>
      <vt:lpstr>Acknowledgements</vt:lpstr>
      <vt:lpstr>Web Pointers</vt:lpstr>
      <vt:lpstr>Backup Slides</vt:lpstr>
      <vt:lpstr>Sockets Programming Model</vt:lpstr>
      <vt:lpstr>Limitations of TCP/IP Sockets for High-speed Networks</vt:lpstr>
      <vt:lpstr>Zero-Copy Mechanisms in SDP</vt:lpstr>
      <vt:lpstr>Prior Research</vt:lpstr>
      <vt:lpstr>Latency and Throughput</vt:lpstr>
      <vt:lpstr>Computation/Communication Overlap</vt:lpstr>
      <vt:lpstr>Multi-connection Tests</vt:lpstr>
      <vt:lpstr>Hot-spot Latency Test</vt:lpstr>
      <vt:lpstr>Buffer Sharing</vt:lpstr>
      <vt:lpstr> Managing Un-aligned Buffers</vt:lpstr>
      <vt:lpstr>Malloc Hook</vt:lpstr>
      <vt:lpstr>Hybrid approach with Buffered SDP</vt:lpstr>
      <vt:lpstr>Copy-on-Write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2396</cp:revision>
  <cp:lastPrinted>1601-01-01T00:00:00Z</cp:lastPrinted>
  <dcterms:created xsi:type="dcterms:W3CDTF">1601-01-01T00:00:00Z</dcterms:created>
  <dcterms:modified xsi:type="dcterms:W3CDTF">2011-01-10T09:46:59Z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