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51" r:id="rId1"/>
  </p:sldMasterIdLst>
  <p:notesMasterIdLst>
    <p:notesMasterId r:id="rId26"/>
  </p:notesMasterIdLst>
  <p:handoutMasterIdLst>
    <p:handoutMasterId r:id="rId27"/>
  </p:handoutMasterIdLst>
  <p:sldIdLst>
    <p:sldId id="817" r:id="rId2"/>
    <p:sldId id="1028" r:id="rId3"/>
    <p:sldId id="989" r:id="rId4"/>
    <p:sldId id="1045" r:id="rId5"/>
    <p:sldId id="1017" r:id="rId6"/>
    <p:sldId id="1058" r:id="rId7"/>
    <p:sldId id="1021" r:id="rId8"/>
    <p:sldId id="1031" r:id="rId9"/>
    <p:sldId id="997" r:id="rId10"/>
    <p:sldId id="1054" r:id="rId11"/>
    <p:sldId id="1055" r:id="rId12"/>
    <p:sldId id="1052" r:id="rId13"/>
    <p:sldId id="1024" r:id="rId14"/>
    <p:sldId id="1048" r:id="rId15"/>
    <p:sldId id="1056" r:id="rId16"/>
    <p:sldId id="1053" r:id="rId17"/>
    <p:sldId id="1057" r:id="rId18"/>
    <p:sldId id="1014" r:id="rId19"/>
    <p:sldId id="1015" r:id="rId20"/>
    <p:sldId id="1035" r:id="rId21"/>
    <p:sldId id="1042" r:id="rId22"/>
    <p:sldId id="1044" r:id="rId23"/>
    <p:sldId id="1049" r:id="rId24"/>
    <p:sldId id="1050" r:id="rId25"/>
  </p:sldIdLst>
  <p:sldSz cx="9144000" cy="6858000" type="screen4x3"/>
  <p:notesSz cx="6997700" cy="9283700"/>
  <p:embeddedFontLst>
    <p:embeddedFont>
      <p:font typeface="Comic Sans MS" pitchFamily="66" charset="0"/>
      <p:regular r:id="rId28"/>
      <p:bold r:id="rId29"/>
    </p:embeddedFont>
    <p:embeddedFont>
      <p:font typeface="Garamond" pitchFamily="18" charset="0"/>
      <p:regular r:id="rId30"/>
      <p:bold r:id="rId31"/>
      <p:italic r:id="rId32"/>
    </p:embeddedFont>
  </p:embeddedFontLst>
  <p:defaultTextStyle>
    <a:defPPr>
      <a:defRPr lang="en-US"/>
    </a:defPPr>
    <a:lvl1pPr algn="ctr" rtl="0" eaLnBrk="0" fontAlgn="base" hangingPunct="0">
      <a:spcBef>
        <a:spcPct val="0"/>
      </a:spcBef>
      <a:spcAft>
        <a:spcPct val="0"/>
      </a:spcAft>
      <a:defRPr sz="2800" b="1" kern="1200">
        <a:solidFill>
          <a:schemeClr val="tx1"/>
        </a:solidFill>
        <a:latin typeface="Comic Sans MS" pitchFamily="66" charset="0"/>
        <a:ea typeface="+mn-ea"/>
        <a:cs typeface="+mn-cs"/>
      </a:defRPr>
    </a:lvl1pPr>
    <a:lvl2pPr marL="457200" algn="ctr" rtl="0" eaLnBrk="0" fontAlgn="base" hangingPunct="0">
      <a:spcBef>
        <a:spcPct val="0"/>
      </a:spcBef>
      <a:spcAft>
        <a:spcPct val="0"/>
      </a:spcAft>
      <a:defRPr sz="2800" b="1" kern="1200">
        <a:solidFill>
          <a:schemeClr val="tx1"/>
        </a:solidFill>
        <a:latin typeface="Comic Sans MS" pitchFamily="66" charset="0"/>
        <a:ea typeface="+mn-ea"/>
        <a:cs typeface="+mn-cs"/>
      </a:defRPr>
    </a:lvl2pPr>
    <a:lvl3pPr marL="914400" algn="ctr" rtl="0" eaLnBrk="0" fontAlgn="base" hangingPunct="0">
      <a:spcBef>
        <a:spcPct val="0"/>
      </a:spcBef>
      <a:spcAft>
        <a:spcPct val="0"/>
      </a:spcAft>
      <a:defRPr sz="2800" b="1" kern="1200">
        <a:solidFill>
          <a:schemeClr val="tx1"/>
        </a:solidFill>
        <a:latin typeface="Comic Sans MS" pitchFamily="66" charset="0"/>
        <a:ea typeface="+mn-ea"/>
        <a:cs typeface="+mn-cs"/>
      </a:defRPr>
    </a:lvl3pPr>
    <a:lvl4pPr marL="1371600" algn="ctr" rtl="0" eaLnBrk="0" fontAlgn="base" hangingPunct="0">
      <a:spcBef>
        <a:spcPct val="0"/>
      </a:spcBef>
      <a:spcAft>
        <a:spcPct val="0"/>
      </a:spcAft>
      <a:defRPr sz="2800" b="1" kern="1200">
        <a:solidFill>
          <a:schemeClr val="tx1"/>
        </a:solidFill>
        <a:latin typeface="Comic Sans MS" pitchFamily="66" charset="0"/>
        <a:ea typeface="+mn-ea"/>
        <a:cs typeface="+mn-cs"/>
      </a:defRPr>
    </a:lvl4pPr>
    <a:lvl5pPr marL="1828800" algn="ctr" rtl="0" eaLnBrk="0" fontAlgn="base" hangingPunct="0">
      <a:spcBef>
        <a:spcPct val="0"/>
      </a:spcBef>
      <a:spcAft>
        <a:spcPct val="0"/>
      </a:spcAft>
      <a:defRPr sz="2800" b="1" kern="1200">
        <a:solidFill>
          <a:schemeClr val="tx1"/>
        </a:solidFill>
        <a:latin typeface="Comic Sans MS" pitchFamily="66" charset="0"/>
        <a:ea typeface="+mn-ea"/>
        <a:cs typeface="+mn-cs"/>
      </a:defRPr>
    </a:lvl5pPr>
    <a:lvl6pPr marL="2286000" algn="l" defTabSz="914400" rtl="0" eaLnBrk="1" latinLnBrk="0" hangingPunct="1">
      <a:defRPr sz="2800" b="1" kern="1200">
        <a:solidFill>
          <a:schemeClr val="tx1"/>
        </a:solidFill>
        <a:latin typeface="Comic Sans MS" pitchFamily="66" charset="0"/>
        <a:ea typeface="+mn-ea"/>
        <a:cs typeface="+mn-cs"/>
      </a:defRPr>
    </a:lvl6pPr>
    <a:lvl7pPr marL="2743200" algn="l" defTabSz="914400" rtl="0" eaLnBrk="1" latinLnBrk="0" hangingPunct="1">
      <a:defRPr sz="2800" b="1" kern="1200">
        <a:solidFill>
          <a:schemeClr val="tx1"/>
        </a:solidFill>
        <a:latin typeface="Comic Sans MS" pitchFamily="66" charset="0"/>
        <a:ea typeface="+mn-ea"/>
        <a:cs typeface="+mn-cs"/>
      </a:defRPr>
    </a:lvl7pPr>
    <a:lvl8pPr marL="3200400" algn="l" defTabSz="914400" rtl="0" eaLnBrk="1" latinLnBrk="0" hangingPunct="1">
      <a:defRPr sz="2800" b="1" kern="1200">
        <a:solidFill>
          <a:schemeClr val="tx1"/>
        </a:solidFill>
        <a:latin typeface="Comic Sans MS" pitchFamily="66" charset="0"/>
        <a:ea typeface="+mn-ea"/>
        <a:cs typeface="+mn-cs"/>
      </a:defRPr>
    </a:lvl8pPr>
    <a:lvl9pPr marL="3657600" algn="l" defTabSz="914400" rtl="0" eaLnBrk="1" latinLnBrk="0" hangingPunct="1">
      <a:defRPr sz="2800" b="1"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9900"/>
    <a:srgbClr val="00FF99"/>
    <a:srgbClr val="990099"/>
    <a:srgbClr val="FF00FF"/>
    <a:srgbClr val="3366FF"/>
    <a:srgbClr val="99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47" autoAdjust="0"/>
    <p:restoredTop sz="90148" autoAdjust="0"/>
  </p:normalViewPr>
  <p:slideViewPr>
    <p:cSldViewPr snapToGrid="0">
      <p:cViewPr varScale="1">
        <p:scale>
          <a:sx n="103" d="100"/>
          <a:sy n="103" d="100"/>
        </p:scale>
        <p:origin x="-1122" y="-84"/>
      </p:cViewPr>
      <p:guideLst>
        <p:guide orient="horz" pos="3046"/>
        <p:guide pos="7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notesViewPr>
    <p:cSldViewPr snapToGrid="0">
      <p:cViewPr varScale="1">
        <p:scale>
          <a:sx n="76" d="100"/>
          <a:sy n="76" d="100"/>
        </p:scale>
        <p:origin x="-1464" y="-112"/>
      </p:cViewPr>
      <p:guideLst>
        <p:guide orient="horz" pos="2923"/>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537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4" tIns="46506" rIns="93014" bIns="46506" numCol="1" anchor="t" anchorCtr="0" compatLnSpc="1">
            <a:prstTxWarp prst="textNoShape">
              <a:avLst/>
            </a:prstTxWarp>
          </a:bodyPr>
          <a:lstStyle>
            <a:lvl1pPr algn="l" defTabSz="930275">
              <a:defRPr sz="1200" b="0"/>
            </a:lvl1pPr>
          </a:lstStyle>
          <a:p>
            <a:endParaRPr lang="en-US"/>
          </a:p>
        </p:txBody>
      </p:sp>
      <p:sp>
        <p:nvSpPr>
          <p:cNvPr id="1765379" name="Rectangle 3"/>
          <p:cNvSpPr>
            <a:spLocks noGrp="1" noChangeArrowheads="1"/>
          </p:cNvSpPr>
          <p:nvPr>
            <p:ph type="dt" sz="quarter"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4" tIns="46506" rIns="93014" bIns="46506" numCol="1" anchor="t" anchorCtr="0" compatLnSpc="1">
            <a:prstTxWarp prst="textNoShape">
              <a:avLst/>
            </a:prstTxWarp>
          </a:bodyPr>
          <a:lstStyle>
            <a:lvl1pPr algn="r" defTabSz="930275">
              <a:defRPr sz="1200" b="0"/>
            </a:lvl1pPr>
          </a:lstStyle>
          <a:p>
            <a:endParaRPr lang="en-US"/>
          </a:p>
        </p:txBody>
      </p:sp>
      <p:sp>
        <p:nvSpPr>
          <p:cNvPr id="1765380" name="Rectangle 4"/>
          <p:cNvSpPr>
            <a:spLocks noGrp="1" noChangeArrowheads="1"/>
          </p:cNvSpPr>
          <p:nvPr>
            <p:ph type="ftr" sz="quarter" idx="2"/>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4" tIns="46506" rIns="93014" bIns="46506" numCol="1" anchor="b" anchorCtr="0" compatLnSpc="1">
            <a:prstTxWarp prst="textNoShape">
              <a:avLst/>
            </a:prstTxWarp>
          </a:bodyPr>
          <a:lstStyle>
            <a:lvl1pPr algn="l" defTabSz="930275">
              <a:defRPr sz="1200" b="0"/>
            </a:lvl1pPr>
          </a:lstStyle>
          <a:p>
            <a:endParaRPr lang="en-US"/>
          </a:p>
        </p:txBody>
      </p:sp>
      <p:sp>
        <p:nvSpPr>
          <p:cNvPr id="1765381" name="Rectangle 5"/>
          <p:cNvSpPr>
            <a:spLocks noGrp="1" noChangeArrowheads="1"/>
          </p:cNvSpPr>
          <p:nvPr>
            <p:ph type="sldNum" sz="quarter" idx="3"/>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4" tIns="46506" rIns="93014" bIns="46506" numCol="1" anchor="b" anchorCtr="0" compatLnSpc="1">
            <a:prstTxWarp prst="textNoShape">
              <a:avLst/>
            </a:prstTxWarp>
          </a:bodyPr>
          <a:lstStyle>
            <a:lvl1pPr algn="r" defTabSz="930275">
              <a:defRPr sz="1200" b="0"/>
            </a:lvl1pPr>
          </a:lstStyle>
          <a:p>
            <a:fld id="{A815D63B-0041-4CE1-B868-058B9A6CAE72}" type="slidenum">
              <a:rPr lang="en-US"/>
              <a:pPr/>
              <a:t>‹#›</a:t>
            </a:fld>
            <a:endParaRPr lang="en-US"/>
          </a:p>
        </p:txBody>
      </p:sp>
    </p:spTree>
    <p:extLst>
      <p:ext uri="{BB962C8B-B14F-4D97-AF65-F5344CB8AC3E}">
        <p14:creationId xmlns:p14="http://schemas.microsoft.com/office/powerpoint/2010/main" val="3167445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4" tIns="46506" rIns="93014" bIns="46506" numCol="1" anchor="t" anchorCtr="0" compatLnSpc="1">
            <a:prstTxWarp prst="textNoShape">
              <a:avLst/>
            </a:prstTxWarp>
          </a:bodyPr>
          <a:lstStyle>
            <a:lvl1pPr algn="l" defTabSz="930275">
              <a:defRPr sz="1200" b="0"/>
            </a:lvl1pPr>
          </a:lstStyle>
          <a:p>
            <a:endParaRPr lang="en-US"/>
          </a:p>
        </p:txBody>
      </p:sp>
      <p:sp>
        <p:nvSpPr>
          <p:cNvPr id="84995"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4" tIns="46506" rIns="93014" bIns="46506" numCol="1" anchor="t" anchorCtr="0" compatLnSpc="1">
            <a:prstTxWarp prst="textNoShape">
              <a:avLst/>
            </a:prstTxWarp>
          </a:bodyPr>
          <a:lstStyle>
            <a:lvl1pPr algn="r" defTabSz="930275">
              <a:defRPr sz="1200" b="0"/>
            </a:lvl1pPr>
          </a:lstStyle>
          <a:p>
            <a:endParaRPr lang="en-US"/>
          </a:p>
        </p:txBody>
      </p:sp>
      <p:sp>
        <p:nvSpPr>
          <p:cNvPr id="84996" name="Rectangle 4"/>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4997" name="Rectangle 5"/>
          <p:cNvSpPr>
            <a:spLocks noGrp="1" noChangeArrowheads="1"/>
          </p:cNvSpPr>
          <p:nvPr>
            <p:ph type="body" sz="quarter" idx="3"/>
          </p:nvPr>
        </p:nvSpPr>
        <p:spPr bwMode="auto">
          <a:xfrm>
            <a:off x="933450" y="4408488"/>
            <a:ext cx="5130800"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4" tIns="46506" rIns="93014" bIns="4650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4998"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4" tIns="46506" rIns="93014" bIns="46506" numCol="1" anchor="b" anchorCtr="0" compatLnSpc="1">
            <a:prstTxWarp prst="textNoShape">
              <a:avLst/>
            </a:prstTxWarp>
          </a:bodyPr>
          <a:lstStyle>
            <a:lvl1pPr algn="l" defTabSz="930275">
              <a:defRPr sz="1200" b="0"/>
            </a:lvl1pPr>
          </a:lstStyle>
          <a:p>
            <a:endParaRPr lang="en-US"/>
          </a:p>
        </p:txBody>
      </p:sp>
      <p:sp>
        <p:nvSpPr>
          <p:cNvPr id="84999"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4" tIns="46506" rIns="93014" bIns="46506" numCol="1" anchor="b" anchorCtr="0" compatLnSpc="1">
            <a:prstTxWarp prst="textNoShape">
              <a:avLst/>
            </a:prstTxWarp>
          </a:bodyPr>
          <a:lstStyle>
            <a:lvl1pPr algn="r" defTabSz="930275">
              <a:defRPr sz="1200" b="0"/>
            </a:lvl1pPr>
          </a:lstStyle>
          <a:p>
            <a:fld id="{A21FC07E-4A86-4559-A81A-8FD1331E2E95}" type="slidenum">
              <a:rPr lang="en-US"/>
              <a:pPr/>
              <a:t>‹#›</a:t>
            </a:fld>
            <a:endParaRPr lang="en-US"/>
          </a:p>
        </p:txBody>
      </p:sp>
    </p:spTree>
    <p:extLst>
      <p:ext uri="{BB962C8B-B14F-4D97-AF65-F5344CB8AC3E}">
        <p14:creationId xmlns:p14="http://schemas.microsoft.com/office/powerpoint/2010/main" val="14960074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074BF4-C2A1-4328-85FC-AFDB8776FF73}" type="slidenum">
              <a:rPr lang="en-US"/>
              <a:pPr/>
              <a:t>1</a:t>
            </a:fld>
            <a:endParaRPr lang="en-US"/>
          </a:p>
        </p:txBody>
      </p:sp>
      <p:sp>
        <p:nvSpPr>
          <p:cNvPr id="2458626" name="Rectangle 2"/>
          <p:cNvSpPr>
            <a:spLocks noChangeArrowheads="1" noTextEdit="1"/>
          </p:cNvSpPr>
          <p:nvPr>
            <p:ph type="sldImg"/>
          </p:nvPr>
        </p:nvSpPr>
        <p:spPr>
          <a:ln/>
        </p:spPr>
      </p:sp>
      <p:sp>
        <p:nvSpPr>
          <p:cNvPr id="245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FF1FA-A6F7-4AF5-B355-2FE46E67698D}" type="slidenum">
              <a:rPr lang="en-US"/>
              <a:pPr/>
              <a:t>14</a:t>
            </a:fld>
            <a:endParaRPr lang="en-US"/>
          </a:p>
        </p:txBody>
      </p:sp>
      <p:sp>
        <p:nvSpPr>
          <p:cNvPr id="3226626" name="Rectangle 2"/>
          <p:cNvSpPr>
            <a:spLocks noChangeArrowheads="1" noTextEdit="1"/>
          </p:cNvSpPr>
          <p:nvPr>
            <p:ph type="sldImg"/>
          </p:nvPr>
        </p:nvSpPr>
        <p:spPr>
          <a:ln/>
        </p:spPr>
      </p:sp>
      <p:sp>
        <p:nvSpPr>
          <p:cNvPr id="32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155D6-CD51-4E20-A92C-A2A4BAF0001A}" type="slidenum">
              <a:rPr lang="en-US"/>
              <a:pPr/>
              <a:t>15</a:t>
            </a:fld>
            <a:endParaRPr lang="en-US"/>
          </a:p>
        </p:txBody>
      </p:sp>
      <p:sp>
        <p:nvSpPr>
          <p:cNvPr id="3256322" name="Rectangle 2"/>
          <p:cNvSpPr>
            <a:spLocks noChangeArrowheads="1" noTextEdit="1"/>
          </p:cNvSpPr>
          <p:nvPr>
            <p:ph type="sldImg"/>
          </p:nvPr>
        </p:nvSpPr>
        <p:spPr>
          <a:ln/>
        </p:spPr>
      </p:sp>
      <p:sp>
        <p:nvSpPr>
          <p:cNvPr id="32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0813D-4F20-445B-AA8F-D72969C819FF}" type="slidenum">
              <a:rPr lang="en-US"/>
              <a:pPr/>
              <a:t>16</a:t>
            </a:fld>
            <a:endParaRPr lang="en-US"/>
          </a:p>
        </p:txBody>
      </p:sp>
      <p:sp>
        <p:nvSpPr>
          <p:cNvPr id="3240962" name="Rectangle 2"/>
          <p:cNvSpPr>
            <a:spLocks noChangeArrowheads="1" noTextEdit="1"/>
          </p:cNvSpPr>
          <p:nvPr>
            <p:ph type="sldImg"/>
          </p:nvPr>
        </p:nvSpPr>
        <p:spPr>
          <a:ln/>
        </p:spPr>
      </p:sp>
      <p:sp>
        <p:nvSpPr>
          <p:cNvPr id="3240963" name="Rectangle 3"/>
          <p:cNvSpPr>
            <a:spLocks noGrp="1" noChangeArrowheads="1"/>
          </p:cNvSpPr>
          <p:nvPr>
            <p:ph type="body" idx="1"/>
          </p:nvPr>
        </p:nvSpPr>
        <p:spPr/>
        <p:txBody>
          <a:bodyPr/>
          <a:lstStyle/>
          <a:p>
            <a:r>
              <a:rPr lang="en-US"/>
              <a:t>Very low write performance is due to the different back-end file system used, ldiskfs. Ldiskfs is a brand-new filesystem provided from Lustre. It does not seem to provide the comparable performance benefits as the highly optimized ext3.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2C0C95-0544-42B3-923D-DCCD4283246B}" type="slidenum">
              <a:rPr lang="en-US"/>
              <a:pPr/>
              <a:t>17</a:t>
            </a:fld>
            <a:endParaRPr lang="en-US"/>
          </a:p>
        </p:txBody>
      </p:sp>
      <p:sp>
        <p:nvSpPr>
          <p:cNvPr id="3258370" name="Rectangle 2"/>
          <p:cNvSpPr>
            <a:spLocks noChangeArrowheads="1" noTextEdit="1"/>
          </p:cNvSpPr>
          <p:nvPr>
            <p:ph type="sldImg"/>
          </p:nvPr>
        </p:nvSpPr>
        <p:spPr>
          <a:ln/>
        </p:spPr>
      </p:sp>
      <p:sp>
        <p:nvSpPr>
          <p:cNvPr id="325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C1574D-1DEF-4377-9C2D-C215733CF846}" type="slidenum">
              <a:rPr lang="en-US"/>
              <a:pPr/>
              <a:t>18</a:t>
            </a:fld>
            <a:endParaRPr lang="en-US"/>
          </a:p>
        </p:txBody>
      </p:sp>
      <p:sp>
        <p:nvSpPr>
          <p:cNvPr id="3135490" name="Rectangle 2"/>
          <p:cNvSpPr>
            <a:spLocks noChangeArrowheads="1"/>
          </p:cNvSpPr>
          <p:nvPr>
            <p:ph type="sldImg"/>
          </p:nvPr>
        </p:nvSpPr>
        <p:spPr bwMode="auto">
          <a:xfrm>
            <a:off x="1179513" y="696913"/>
            <a:ext cx="4640262" cy="3479800"/>
          </a:xfrm>
          <a:prstGeom prst="rect">
            <a:avLst/>
          </a:prstGeom>
          <a:solidFill>
            <a:srgbClr val="FFFFFF"/>
          </a:solidFill>
          <a:ln>
            <a:solidFill>
              <a:srgbClr val="000000"/>
            </a:solidFill>
            <a:miter lim="800000"/>
            <a:headEnd/>
            <a:tailEnd/>
          </a:ln>
        </p:spPr>
      </p:sp>
      <p:sp>
        <p:nvSpPr>
          <p:cNvPr id="3135491" name="Rectangle 3"/>
          <p:cNvSpPr>
            <a:spLocks noChangeArrowheads="1"/>
          </p:cNvSpPr>
          <p:nvPr>
            <p:ph type="body" idx="1"/>
          </p:nvPr>
        </p:nvSpPr>
        <p:spPr bwMode="auto">
          <a:xfrm>
            <a:off x="933450" y="4408488"/>
            <a:ext cx="5130800" cy="41783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C56FC-1139-4A42-BA77-3F3630BA7E04}" type="slidenum">
              <a:rPr lang="en-US"/>
              <a:pPr/>
              <a:t>19</a:t>
            </a:fld>
            <a:endParaRPr lang="en-US"/>
          </a:p>
        </p:txBody>
      </p:sp>
      <p:sp>
        <p:nvSpPr>
          <p:cNvPr id="3137538" name="Rectangle 2"/>
          <p:cNvSpPr>
            <a:spLocks noChangeArrowheads="1"/>
          </p:cNvSpPr>
          <p:nvPr>
            <p:ph type="sldImg"/>
          </p:nvPr>
        </p:nvSpPr>
        <p:spPr bwMode="auto">
          <a:xfrm>
            <a:off x="1179513" y="696913"/>
            <a:ext cx="4640262" cy="3479800"/>
          </a:xfrm>
          <a:prstGeom prst="rect">
            <a:avLst/>
          </a:prstGeom>
          <a:solidFill>
            <a:srgbClr val="FFFFFF"/>
          </a:solidFill>
          <a:ln>
            <a:solidFill>
              <a:srgbClr val="000000"/>
            </a:solidFill>
            <a:miter lim="800000"/>
            <a:headEnd/>
            <a:tailEnd/>
          </a:ln>
        </p:spPr>
      </p:sp>
      <p:sp>
        <p:nvSpPr>
          <p:cNvPr id="3137539" name="Rectangle 3"/>
          <p:cNvSpPr>
            <a:spLocks noChangeArrowheads="1"/>
          </p:cNvSpPr>
          <p:nvPr>
            <p:ph type="body" idx="1"/>
          </p:nvPr>
        </p:nvSpPr>
        <p:spPr bwMode="auto">
          <a:xfrm>
            <a:off x="933450" y="4408488"/>
            <a:ext cx="5130800" cy="41783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04FAD-7FD2-4492-B442-6D0CE39D90A6}" type="slidenum">
              <a:rPr lang="en-US"/>
              <a:pPr/>
              <a:t>22</a:t>
            </a:fld>
            <a:endParaRPr lang="en-US"/>
          </a:p>
        </p:txBody>
      </p:sp>
      <p:sp>
        <p:nvSpPr>
          <p:cNvPr id="3219458" name="Rectangle 2"/>
          <p:cNvSpPr>
            <a:spLocks noChangeArrowheads="1" noTextEdit="1"/>
          </p:cNvSpPr>
          <p:nvPr>
            <p:ph type="sldImg"/>
          </p:nvPr>
        </p:nvSpPr>
        <p:spPr>
          <a:ln/>
        </p:spPr>
      </p:sp>
      <p:sp>
        <p:nvSpPr>
          <p:cNvPr id="3219459" name="Rectangle 3"/>
          <p:cNvSpPr>
            <a:spLocks noGrp="1" noChangeArrowheads="1"/>
          </p:cNvSpPr>
          <p:nvPr>
            <p:ph type="body" idx="1"/>
          </p:nvPr>
        </p:nvSpPr>
        <p:spPr/>
        <p:txBody>
          <a:bodyPr/>
          <a:lstStyle/>
          <a:p>
            <a:r>
              <a:rPr lang="en-US"/>
              <a:t>Primary MDS and secondary MDS for failover services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EA09F8-EF23-4F9C-8EBB-66288B11FE67}" type="slidenum">
              <a:rPr lang="en-US"/>
              <a:pPr/>
              <a:t>23</a:t>
            </a:fld>
            <a:endParaRPr lang="en-US"/>
          </a:p>
        </p:txBody>
      </p:sp>
      <p:sp>
        <p:nvSpPr>
          <p:cNvPr id="3228674" name="Rectangle 2"/>
          <p:cNvSpPr>
            <a:spLocks noChangeArrowheads="1" noTextEdit="1"/>
          </p:cNvSpPr>
          <p:nvPr>
            <p:ph type="sldImg"/>
          </p:nvPr>
        </p:nvSpPr>
        <p:spPr>
          <a:ln/>
        </p:spPr>
      </p:sp>
      <p:sp>
        <p:nvSpPr>
          <p:cNvPr id="32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838195-C45D-4B41-9497-80C217C8D883}" type="slidenum">
              <a:rPr lang="en-US"/>
              <a:pPr/>
              <a:t>24</a:t>
            </a:fld>
            <a:endParaRPr lang="en-US"/>
          </a:p>
        </p:txBody>
      </p:sp>
      <p:sp>
        <p:nvSpPr>
          <p:cNvPr id="3230722" name="Rectangle 2"/>
          <p:cNvSpPr>
            <a:spLocks noChangeArrowheads="1" noTextEdit="1"/>
          </p:cNvSpPr>
          <p:nvPr>
            <p:ph type="sldImg"/>
          </p:nvPr>
        </p:nvSpPr>
        <p:spPr>
          <a:ln/>
        </p:spPr>
      </p:sp>
      <p:sp>
        <p:nvSpPr>
          <p:cNvPr id="32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A0FFBD-2F16-41A0-8F9E-549041449EDD}" type="slidenum">
              <a:rPr lang="en-US"/>
              <a:pPr/>
              <a:t>3</a:t>
            </a:fld>
            <a:endParaRPr lang="en-US"/>
          </a:p>
        </p:txBody>
      </p:sp>
      <p:sp>
        <p:nvSpPr>
          <p:cNvPr id="2865154" name="Rectangle 2"/>
          <p:cNvSpPr>
            <a:spLocks noChangeArrowheads="1"/>
          </p:cNvSpPr>
          <p:nvPr>
            <p:ph type="sldImg"/>
          </p:nvPr>
        </p:nvSpPr>
        <p:spPr bwMode="auto">
          <a:xfrm>
            <a:off x="1179513" y="696913"/>
            <a:ext cx="4640262" cy="3479800"/>
          </a:xfrm>
          <a:prstGeom prst="rect">
            <a:avLst/>
          </a:prstGeom>
          <a:solidFill>
            <a:srgbClr val="FFFFFF"/>
          </a:solidFill>
          <a:ln>
            <a:solidFill>
              <a:srgbClr val="000000"/>
            </a:solidFill>
            <a:miter lim="800000"/>
            <a:headEnd/>
            <a:tailEnd/>
          </a:ln>
        </p:spPr>
      </p:sp>
      <p:sp>
        <p:nvSpPr>
          <p:cNvPr id="2865155" name="Rectangle 3"/>
          <p:cNvSpPr>
            <a:spLocks noChangeArrowheads="1"/>
          </p:cNvSpPr>
          <p:nvPr>
            <p:ph type="body" idx="1"/>
          </p:nvPr>
        </p:nvSpPr>
        <p:spPr bwMode="auto">
          <a:xfrm>
            <a:off x="933450" y="4408488"/>
            <a:ext cx="5130800" cy="4178300"/>
          </a:xfrm>
          <a:prstGeom prst="rect">
            <a:avLst/>
          </a:prstGeom>
          <a:solidFill>
            <a:srgbClr val="FFFFFF"/>
          </a:solidFill>
          <a:ln>
            <a:solidFill>
              <a:srgbClr val="000000"/>
            </a:solidFill>
            <a:miter lim="800000"/>
            <a:headEnd/>
            <a:tailEnd/>
          </a:ln>
        </p:spPr>
        <p:txBody>
          <a:bodyPr/>
          <a:lstStyle/>
          <a:p>
            <a:r>
              <a:rPr lang="en-US"/>
              <a:t>Primary MDS and secondary MDS for failover services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DB705-5FCD-4999-BC1C-C44411DFBBAA}" type="slidenum">
              <a:rPr lang="en-US"/>
              <a:pPr/>
              <a:t>5</a:t>
            </a:fld>
            <a:endParaRPr lang="en-US"/>
          </a:p>
        </p:txBody>
      </p:sp>
      <p:sp>
        <p:nvSpPr>
          <p:cNvPr id="3156994" name="Rectangle 2"/>
          <p:cNvSpPr>
            <a:spLocks noChangeArrowheads="1"/>
          </p:cNvSpPr>
          <p:nvPr>
            <p:ph type="sldImg"/>
          </p:nvPr>
        </p:nvSpPr>
        <p:spPr bwMode="auto">
          <a:xfrm>
            <a:off x="1179513" y="696913"/>
            <a:ext cx="4640262" cy="3479800"/>
          </a:xfrm>
          <a:prstGeom prst="rect">
            <a:avLst/>
          </a:prstGeom>
          <a:solidFill>
            <a:srgbClr val="FFFFFF"/>
          </a:solidFill>
          <a:ln>
            <a:solidFill>
              <a:srgbClr val="000000"/>
            </a:solidFill>
            <a:miter lim="800000"/>
            <a:headEnd/>
            <a:tailEnd/>
          </a:ln>
        </p:spPr>
      </p:sp>
      <p:sp>
        <p:nvSpPr>
          <p:cNvPr id="3156995" name="Rectangle 3"/>
          <p:cNvSpPr>
            <a:spLocks noChangeArrowheads="1"/>
          </p:cNvSpPr>
          <p:nvPr>
            <p:ph type="body" idx="1"/>
          </p:nvPr>
        </p:nvSpPr>
        <p:spPr bwMode="auto">
          <a:xfrm>
            <a:off x="933450" y="4408488"/>
            <a:ext cx="5130800" cy="41783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D01B6A-E5E3-4374-B40F-AD9DBDE5C439}" type="slidenum">
              <a:rPr lang="en-US"/>
              <a:pPr/>
              <a:t>7</a:t>
            </a:fld>
            <a:endParaRPr lang="en-US"/>
          </a:p>
        </p:txBody>
      </p:sp>
      <p:sp>
        <p:nvSpPr>
          <p:cNvPr id="3165186" name="Rectangle 2"/>
          <p:cNvSpPr>
            <a:spLocks noChangeArrowheads="1"/>
          </p:cNvSpPr>
          <p:nvPr>
            <p:ph type="sldImg"/>
          </p:nvPr>
        </p:nvSpPr>
        <p:spPr bwMode="auto">
          <a:xfrm>
            <a:off x="1179513" y="696913"/>
            <a:ext cx="4640262" cy="3479800"/>
          </a:xfrm>
          <a:prstGeom prst="rect">
            <a:avLst/>
          </a:prstGeom>
          <a:solidFill>
            <a:srgbClr val="FFFFFF"/>
          </a:solidFill>
          <a:ln>
            <a:solidFill>
              <a:srgbClr val="000000"/>
            </a:solidFill>
            <a:miter lim="800000"/>
            <a:headEnd/>
            <a:tailEnd/>
          </a:ln>
        </p:spPr>
      </p:sp>
      <p:sp>
        <p:nvSpPr>
          <p:cNvPr id="3165187" name="Rectangle 3"/>
          <p:cNvSpPr>
            <a:spLocks noChangeArrowheads="1"/>
          </p:cNvSpPr>
          <p:nvPr>
            <p:ph type="body" idx="1"/>
          </p:nvPr>
        </p:nvSpPr>
        <p:spPr bwMode="auto">
          <a:xfrm>
            <a:off x="933450" y="4408488"/>
            <a:ext cx="5130800" cy="4178300"/>
          </a:xfrm>
          <a:prstGeom prst="rect">
            <a:avLst/>
          </a:prstGeom>
          <a:solidFill>
            <a:srgbClr val="FFFFFF"/>
          </a:solidFill>
          <a:ln>
            <a:solidFill>
              <a:srgbClr val="000000"/>
            </a:solidFill>
            <a:miter lim="800000"/>
            <a:headEnd/>
            <a:tailEnd/>
          </a:ln>
        </p:spPr>
        <p:txBody>
          <a:bodyPr/>
          <a:lstStyle/>
          <a:p>
            <a:pPr lvl="1"/>
            <a:r>
              <a:rPr lang="en-US" sz="1000" b="1"/>
              <a:t>for better scalability with parallel applications</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4B3D93-5BC6-4A28-BD5E-85E4375F5AB3}" type="slidenum">
              <a:rPr lang="en-US"/>
              <a:pPr/>
              <a:t>8</a:t>
            </a:fld>
            <a:endParaRPr lang="en-US"/>
          </a:p>
        </p:txBody>
      </p:sp>
      <p:sp>
        <p:nvSpPr>
          <p:cNvPr id="3191810" name="Rectangle 2"/>
          <p:cNvSpPr>
            <a:spLocks noChangeArrowheads="1" noTextEdit="1"/>
          </p:cNvSpPr>
          <p:nvPr>
            <p:ph type="sldImg"/>
          </p:nvPr>
        </p:nvSpPr>
        <p:spPr>
          <a:ln/>
        </p:spPr>
      </p:sp>
      <p:sp>
        <p:nvSpPr>
          <p:cNvPr id="3191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DB3649-3C96-4925-B29C-63AD48C67B70}" type="slidenum">
              <a:rPr lang="en-US"/>
              <a:pPr/>
              <a:t>9</a:t>
            </a:fld>
            <a:endParaRPr lang="en-US"/>
          </a:p>
        </p:txBody>
      </p:sp>
      <p:sp>
        <p:nvSpPr>
          <p:cNvPr id="2959362" name="Rectangle 2"/>
          <p:cNvSpPr>
            <a:spLocks noChangeArrowheads="1"/>
          </p:cNvSpPr>
          <p:nvPr>
            <p:ph type="sldImg"/>
          </p:nvPr>
        </p:nvSpPr>
        <p:spPr bwMode="auto">
          <a:xfrm>
            <a:off x="1179513" y="696913"/>
            <a:ext cx="4640262" cy="3479800"/>
          </a:xfrm>
          <a:prstGeom prst="rect">
            <a:avLst/>
          </a:prstGeom>
          <a:solidFill>
            <a:srgbClr val="FFFFFF"/>
          </a:solidFill>
          <a:ln>
            <a:solidFill>
              <a:srgbClr val="000000"/>
            </a:solidFill>
            <a:miter lim="800000"/>
            <a:headEnd/>
            <a:tailEnd/>
          </a:ln>
        </p:spPr>
      </p:sp>
      <p:sp>
        <p:nvSpPr>
          <p:cNvPr id="2959363" name="Rectangle 3"/>
          <p:cNvSpPr>
            <a:spLocks noChangeArrowheads="1"/>
          </p:cNvSpPr>
          <p:nvPr>
            <p:ph type="body" idx="1"/>
          </p:nvPr>
        </p:nvSpPr>
        <p:spPr bwMode="auto">
          <a:xfrm>
            <a:off x="933450" y="4408488"/>
            <a:ext cx="5130800" cy="4178300"/>
          </a:xfrm>
          <a:prstGeom prst="rect">
            <a:avLst/>
          </a:prstGeom>
          <a:solidFill>
            <a:srgbClr val="FFFFFF"/>
          </a:solidFill>
          <a:ln>
            <a:solidFill>
              <a:srgbClr val="000000"/>
            </a:solidFill>
            <a:miter lim="800000"/>
            <a:headEnd/>
            <a:tailEnd/>
          </a:ln>
        </p:spPr>
        <p:txBody>
          <a:bodyPr/>
          <a:lstStyle/>
          <a:p>
            <a:r>
              <a:rPr lang="en-US"/>
              <a:t>Original plan:</a:t>
            </a:r>
          </a:p>
          <a:p>
            <a:r>
              <a:rPr lang="en-US" sz="900" b="1"/>
              <a:t>Basic performance with RDMA read and write</a:t>
            </a:r>
          </a:p>
          <a:p>
            <a:r>
              <a:rPr lang="en-US" sz="900" b="1"/>
              <a:t>Performance with shared completion Queue</a:t>
            </a:r>
          </a:p>
          <a:p>
            <a:r>
              <a:rPr lang="en-US" sz="900" b="1"/>
              <a:t>Communication cost in different layers</a:t>
            </a:r>
          </a:p>
          <a:p>
            <a:r>
              <a:rPr lang="en-US" sz="900" b="1"/>
              <a:t>Threading cost</a:t>
            </a:r>
          </a:p>
          <a:p>
            <a:r>
              <a:rPr lang="en-US" sz="900" b="1"/>
              <a:t>Overall performance</a:t>
            </a:r>
            <a:endParaRPr lang="en-US" sz="1000" b="1"/>
          </a:p>
          <a:p>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F1ADC-8138-429E-A82F-A6EAA9D8125C}" type="slidenum">
              <a:rPr lang="en-US"/>
              <a:pPr/>
              <a:t>11</a:t>
            </a:fld>
            <a:endParaRPr lang="en-US"/>
          </a:p>
        </p:txBody>
      </p:sp>
      <p:sp>
        <p:nvSpPr>
          <p:cNvPr id="3254274" name="Rectangle 2"/>
          <p:cNvSpPr>
            <a:spLocks noChangeArrowheads="1" noTextEdit="1"/>
          </p:cNvSpPr>
          <p:nvPr>
            <p:ph type="sldImg"/>
          </p:nvPr>
        </p:nvSpPr>
        <p:spPr>
          <a:ln/>
        </p:spPr>
      </p:sp>
      <p:sp>
        <p:nvSpPr>
          <p:cNvPr id="32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F49F14-4661-4DB5-8371-5E87B71031D9}" type="slidenum">
              <a:rPr lang="en-US"/>
              <a:pPr/>
              <a:t>12</a:t>
            </a:fld>
            <a:endParaRPr lang="en-US"/>
          </a:p>
        </p:txBody>
      </p:sp>
      <p:sp>
        <p:nvSpPr>
          <p:cNvPr id="3236866" name="Rectangle 2"/>
          <p:cNvSpPr>
            <a:spLocks noChangeArrowheads="1" noTextEdit="1"/>
          </p:cNvSpPr>
          <p:nvPr>
            <p:ph type="sldImg"/>
          </p:nvPr>
        </p:nvSpPr>
        <p:spPr>
          <a:ln/>
        </p:spPr>
      </p:sp>
      <p:sp>
        <p:nvSpPr>
          <p:cNvPr id="3236867" name="Rectangle 3"/>
          <p:cNvSpPr>
            <a:spLocks noGrp="1" noChangeArrowheads="1"/>
          </p:cNvSpPr>
          <p:nvPr>
            <p:ph type="body" idx="1"/>
          </p:nvPr>
        </p:nvSpPr>
        <p:spPr/>
        <p:txBody>
          <a:bodyPr/>
          <a:lstStyle/>
          <a:p>
            <a:r>
              <a:rPr lang="en-US"/>
              <a:t>IOzone is a popular file system benchmark that can be used to analyze a variety of IO operations. We have tested the performance of Lustre with file size of 256MB and record size of 64K. Due to the stability at the time of performance were evaluated, we were not able to run larger the experiment with large file size.</a:t>
            </a:r>
          </a:p>
          <a:p>
            <a:endParaRPr lang="en-US"/>
          </a:p>
          <a:p>
            <a:r>
              <a:rPr lang="en-US" sz="600" b="1"/>
              <a:t>Read performance is largely cache performance,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DE917-89F2-40CD-BDF1-E6FF828034EA}" type="slidenum">
              <a:rPr lang="en-US"/>
              <a:pPr/>
              <a:t>13</a:t>
            </a:fld>
            <a:endParaRPr lang="en-US"/>
          </a:p>
        </p:txBody>
      </p:sp>
      <p:sp>
        <p:nvSpPr>
          <p:cNvPr id="3171330" name="Rectangle 2"/>
          <p:cNvSpPr>
            <a:spLocks noChangeArrowheads="1"/>
          </p:cNvSpPr>
          <p:nvPr>
            <p:ph type="sldImg"/>
          </p:nvPr>
        </p:nvSpPr>
        <p:spPr bwMode="auto">
          <a:xfrm>
            <a:off x="1179513" y="696913"/>
            <a:ext cx="4640262" cy="3479800"/>
          </a:xfrm>
          <a:prstGeom prst="rect">
            <a:avLst/>
          </a:prstGeom>
          <a:solidFill>
            <a:srgbClr val="FFFFFF"/>
          </a:solidFill>
          <a:ln>
            <a:solidFill>
              <a:srgbClr val="000000"/>
            </a:solidFill>
            <a:miter lim="800000"/>
            <a:headEnd/>
            <a:tailEnd/>
          </a:ln>
        </p:spPr>
      </p:sp>
      <p:sp>
        <p:nvSpPr>
          <p:cNvPr id="3171331" name="Rectangle 3"/>
          <p:cNvSpPr>
            <a:spLocks noChangeArrowheads="1"/>
          </p:cNvSpPr>
          <p:nvPr>
            <p:ph type="body" idx="1"/>
          </p:nvPr>
        </p:nvSpPr>
        <p:spPr bwMode="auto">
          <a:xfrm>
            <a:off x="933450" y="4408488"/>
            <a:ext cx="5130800" cy="4178300"/>
          </a:xfrm>
          <a:prstGeom prst="rect">
            <a:avLst/>
          </a:prstGeom>
          <a:solidFill>
            <a:srgbClr val="FFFFFF"/>
          </a:solidFill>
          <a:ln>
            <a:solidFill>
              <a:srgbClr val="000000"/>
            </a:solidFill>
            <a:miter lim="800000"/>
            <a:headEnd/>
            <a:tailEnd/>
          </a:ln>
        </p:spPr>
        <p:txBody>
          <a:bodyPr/>
          <a:lstStyle/>
          <a:p>
            <a:r>
              <a:rPr lang="en-US"/>
              <a:t>Postmark: A new benchmark to measure performance of e-mail, netnews, and e-commerce classes of applications. PostMark was created to simulate heavy small-file system loads with a minimal amount of software and configuration effort and to provide complete reproducibility.</a:t>
            </a:r>
          </a:p>
          <a:p>
            <a:endParaRPr lang="en-US"/>
          </a:p>
          <a:p>
            <a:r>
              <a:rPr lang="en-US"/>
              <a:t>Parameters used: 100,000 transactions on 4096 files.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2530" name="Group 2"/>
          <p:cNvGrpSpPr>
            <a:grpSpLocks/>
          </p:cNvGrpSpPr>
          <p:nvPr/>
        </p:nvGrpSpPr>
        <p:grpSpPr bwMode="auto">
          <a:xfrm>
            <a:off x="0" y="117475"/>
            <a:ext cx="9142413" cy="6738938"/>
            <a:chOff x="0" y="74"/>
            <a:chExt cx="5759" cy="4245"/>
          </a:xfrm>
        </p:grpSpPr>
        <p:sp>
          <p:nvSpPr>
            <p:cNvPr id="22531" name="Rectangle 3"/>
            <p:cNvSpPr>
              <a:spLocks noChangeArrowheads="1"/>
            </p:cNvSpPr>
            <p:nvPr/>
          </p:nvSpPr>
          <p:spPr bwMode="invGray">
            <a:xfrm>
              <a:off x="432" y="4113"/>
              <a:ext cx="2208" cy="20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2" name="Rectangle 4"/>
            <p:cNvSpPr>
              <a:spLocks noChangeArrowheads="1"/>
            </p:cNvSpPr>
            <p:nvPr/>
          </p:nvSpPr>
          <p:spPr bwMode="invGray">
            <a:xfrm>
              <a:off x="432" y="1536"/>
              <a:ext cx="5327" cy="48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3" name="Oval 5"/>
            <p:cNvSpPr>
              <a:spLocks noChangeArrowheads="1"/>
            </p:cNvSpPr>
            <p:nvPr/>
          </p:nvSpPr>
          <p:spPr bwMode="invGray">
            <a:xfrm>
              <a:off x="555" y="74"/>
              <a:ext cx="42" cy="4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4" name="Oval 6"/>
            <p:cNvSpPr>
              <a:spLocks noChangeArrowheads="1"/>
            </p:cNvSpPr>
            <p:nvPr/>
          </p:nvSpPr>
          <p:spPr bwMode="invGray">
            <a:xfrm>
              <a:off x="555" y="219"/>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5" name="Oval 7"/>
            <p:cNvSpPr>
              <a:spLocks noChangeArrowheads="1"/>
            </p:cNvSpPr>
            <p:nvPr/>
          </p:nvSpPr>
          <p:spPr bwMode="invGray">
            <a:xfrm>
              <a:off x="555" y="36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6" name="Oval 8"/>
            <p:cNvSpPr>
              <a:spLocks noChangeArrowheads="1"/>
            </p:cNvSpPr>
            <p:nvPr/>
          </p:nvSpPr>
          <p:spPr bwMode="invGray">
            <a:xfrm>
              <a:off x="555" y="651"/>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7" name="Oval 9"/>
            <p:cNvSpPr>
              <a:spLocks noChangeArrowheads="1"/>
            </p:cNvSpPr>
            <p:nvPr/>
          </p:nvSpPr>
          <p:spPr bwMode="invGray">
            <a:xfrm>
              <a:off x="555" y="794"/>
              <a:ext cx="42" cy="4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8" name="Oval 10"/>
            <p:cNvSpPr>
              <a:spLocks noChangeArrowheads="1"/>
            </p:cNvSpPr>
            <p:nvPr/>
          </p:nvSpPr>
          <p:spPr bwMode="invGray">
            <a:xfrm>
              <a:off x="555" y="939"/>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9" name="Oval 11"/>
            <p:cNvSpPr>
              <a:spLocks noChangeArrowheads="1"/>
            </p:cNvSpPr>
            <p:nvPr/>
          </p:nvSpPr>
          <p:spPr bwMode="invGray">
            <a:xfrm>
              <a:off x="555" y="108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40" name="Oval 12"/>
            <p:cNvSpPr>
              <a:spLocks noChangeArrowheads="1"/>
            </p:cNvSpPr>
            <p:nvPr/>
          </p:nvSpPr>
          <p:spPr bwMode="invGray">
            <a:xfrm>
              <a:off x="555" y="1227"/>
              <a:ext cx="42" cy="4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41" name="Oval 13"/>
            <p:cNvSpPr>
              <a:spLocks noChangeArrowheads="1"/>
            </p:cNvSpPr>
            <p:nvPr/>
          </p:nvSpPr>
          <p:spPr bwMode="invGray">
            <a:xfrm>
              <a:off x="555" y="1371"/>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2542" name="Group 14"/>
            <p:cNvGrpSpPr>
              <a:grpSpLocks/>
            </p:cNvGrpSpPr>
            <p:nvPr/>
          </p:nvGrpSpPr>
          <p:grpSpPr bwMode="auto">
            <a:xfrm>
              <a:off x="2859" y="4202"/>
              <a:ext cx="2729" cy="41"/>
              <a:chOff x="2859" y="4202"/>
              <a:chExt cx="2729" cy="41"/>
            </a:xfrm>
          </p:grpSpPr>
          <p:sp>
            <p:nvSpPr>
              <p:cNvPr id="22543" name="Oval 15"/>
              <p:cNvSpPr>
                <a:spLocks noChangeArrowheads="1"/>
              </p:cNvSpPr>
              <p:nvPr/>
            </p:nvSpPr>
            <p:spPr bwMode="invGray">
              <a:xfrm>
                <a:off x="2859"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44" name="Oval 16"/>
              <p:cNvSpPr>
                <a:spLocks noChangeArrowheads="1"/>
              </p:cNvSpPr>
              <p:nvPr/>
            </p:nvSpPr>
            <p:spPr bwMode="invGray">
              <a:xfrm>
                <a:off x="3243"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45" name="Oval 17"/>
              <p:cNvSpPr>
                <a:spLocks noChangeArrowheads="1"/>
              </p:cNvSpPr>
              <p:nvPr/>
            </p:nvSpPr>
            <p:spPr bwMode="invGray">
              <a:xfrm>
                <a:off x="3627" y="4202"/>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46" name="Oval 18"/>
              <p:cNvSpPr>
                <a:spLocks noChangeArrowheads="1"/>
              </p:cNvSpPr>
              <p:nvPr/>
            </p:nvSpPr>
            <p:spPr bwMode="invGray">
              <a:xfrm>
                <a:off x="4011" y="4202"/>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47" name="Oval 19"/>
              <p:cNvSpPr>
                <a:spLocks noChangeArrowheads="1"/>
              </p:cNvSpPr>
              <p:nvPr/>
            </p:nvSpPr>
            <p:spPr bwMode="invGray">
              <a:xfrm>
                <a:off x="4395"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48" name="Oval 20"/>
              <p:cNvSpPr>
                <a:spLocks noChangeArrowheads="1"/>
              </p:cNvSpPr>
              <p:nvPr/>
            </p:nvSpPr>
            <p:spPr bwMode="invGray">
              <a:xfrm>
                <a:off x="4779"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49" name="Oval 21"/>
              <p:cNvSpPr>
                <a:spLocks noChangeArrowheads="1"/>
              </p:cNvSpPr>
              <p:nvPr/>
            </p:nvSpPr>
            <p:spPr bwMode="invGray">
              <a:xfrm>
                <a:off x="5163"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50" name="Oval 22"/>
              <p:cNvSpPr>
                <a:spLocks noChangeArrowheads="1"/>
              </p:cNvSpPr>
              <p:nvPr/>
            </p:nvSpPr>
            <p:spPr bwMode="invGray">
              <a:xfrm>
                <a:off x="5547" y="4202"/>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2551" name="Oval 23"/>
            <p:cNvSpPr>
              <a:spLocks noChangeArrowheads="1"/>
            </p:cNvSpPr>
            <p:nvPr/>
          </p:nvSpPr>
          <p:spPr bwMode="invGray">
            <a:xfrm>
              <a:off x="555" y="507"/>
              <a:ext cx="42" cy="4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2552" name="Group 24"/>
            <p:cNvGrpSpPr>
              <a:grpSpLocks/>
            </p:cNvGrpSpPr>
            <p:nvPr/>
          </p:nvGrpSpPr>
          <p:grpSpPr bwMode="auto">
            <a:xfrm>
              <a:off x="0" y="2327"/>
              <a:ext cx="1203" cy="1203"/>
              <a:chOff x="0" y="2327"/>
              <a:chExt cx="1203" cy="1203"/>
            </a:xfrm>
          </p:grpSpPr>
          <p:sp>
            <p:nvSpPr>
              <p:cNvPr id="22553" name="Freeform 25"/>
              <p:cNvSpPr>
                <a:spLocks/>
              </p:cNvSpPr>
              <p:nvPr/>
            </p:nvSpPr>
            <p:spPr bwMode="invGray">
              <a:xfrm>
                <a:off x="0" y="2394"/>
                <a:ext cx="443" cy="1033"/>
              </a:xfrm>
              <a:custGeom>
                <a:avLst/>
                <a:gdLst>
                  <a:gd name="T0" fmla="*/ 290 w 443"/>
                  <a:gd name="T1" fmla="*/ 1016 h 1033"/>
                  <a:gd name="T2" fmla="*/ 316 w 443"/>
                  <a:gd name="T3" fmla="*/ 974 h 1033"/>
                  <a:gd name="T4" fmla="*/ 354 w 443"/>
                  <a:gd name="T5" fmla="*/ 920 h 1033"/>
                  <a:gd name="T6" fmla="*/ 384 w 443"/>
                  <a:gd name="T7" fmla="*/ 884 h 1033"/>
                  <a:gd name="T8" fmla="*/ 381 w 443"/>
                  <a:gd name="T9" fmla="*/ 832 h 1033"/>
                  <a:gd name="T10" fmla="*/ 370 w 443"/>
                  <a:gd name="T11" fmla="*/ 794 h 1033"/>
                  <a:gd name="T12" fmla="*/ 361 w 443"/>
                  <a:gd name="T13" fmla="*/ 760 h 1033"/>
                  <a:gd name="T14" fmla="*/ 361 w 443"/>
                  <a:gd name="T15" fmla="*/ 734 h 1033"/>
                  <a:gd name="T16" fmla="*/ 359 w 443"/>
                  <a:gd name="T17" fmla="*/ 707 h 1033"/>
                  <a:gd name="T18" fmla="*/ 373 w 443"/>
                  <a:gd name="T19" fmla="*/ 691 h 1033"/>
                  <a:gd name="T20" fmla="*/ 391 w 443"/>
                  <a:gd name="T21" fmla="*/ 686 h 1033"/>
                  <a:gd name="T22" fmla="*/ 395 w 443"/>
                  <a:gd name="T23" fmla="*/ 680 h 1033"/>
                  <a:gd name="T24" fmla="*/ 390 w 443"/>
                  <a:gd name="T25" fmla="*/ 671 h 1033"/>
                  <a:gd name="T26" fmla="*/ 386 w 443"/>
                  <a:gd name="T27" fmla="*/ 660 h 1033"/>
                  <a:gd name="T28" fmla="*/ 437 w 443"/>
                  <a:gd name="T29" fmla="*/ 635 h 1033"/>
                  <a:gd name="T30" fmla="*/ 442 w 443"/>
                  <a:gd name="T31" fmla="*/ 619 h 1033"/>
                  <a:gd name="T32" fmla="*/ 438 w 443"/>
                  <a:gd name="T33" fmla="*/ 604 h 1033"/>
                  <a:gd name="T34" fmla="*/ 400 w 443"/>
                  <a:gd name="T35" fmla="*/ 543 h 1033"/>
                  <a:gd name="T36" fmla="*/ 384 w 443"/>
                  <a:gd name="T37" fmla="*/ 474 h 1033"/>
                  <a:gd name="T38" fmla="*/ 354 w 443"/>
                  <a:gd name="T39" fmla="*/ 455 h 1033"/>
                  <a:gd name="T40" fmla="*/ 326 w 443"/>
                  <a:gd name="T41" fmla="*/ 433 h 1033"/>
                  <a:gd name="T42" fmla="*/ 312 w 443"/>
                  <a:gd name="T43" fmla="*/ 411 h 1033"/>
                  <a:gd name="T44" fmla="*/ 307 w 443"/>
                  <a:gd name="T45" fmla="*/ 391 h 1033"/>
                  <a:gd name="T46" fmla="*/ 290 w 443"/>
                  <a:gd name="T47" fmla="*/ 339 h 1033"/>
                  <a:gd name="T48" fmla="*/ 308 w 443"/>
                  <a:gd name="T49" fmla="*/ 289 h 1033"/>
                  <a:gd name="T50" fmla="*/ 298 w 443"/>
                  <a:gd name="T51" fmla="*/ 278 h 1033"/>
                  <a:gd name="T52" fmla="*/ 280 w 443"/>
                  <a:gd name="T53" fmla="*/ 307 h 1033"/>
                  <a:gd name="T54" fmla="*/ 269 w 443"/>
                  <a:gd name="T55" fmla="*/ 283 h 1033"/>
                  <a:gd name="T56" fmla="*/ 272 w 443"/>
                  <a:gd name="T57" fmla="*/ 224 h 1033"/>
                  <a:gd name="T58" fmla="*/ 280 w 443"/>
                  <a:gd name="T59" fmla="*/ 177 h 1033"/>
                  <a:gd name="T60" fmla="*/ 280 w 443"/>
                  <a:gd name="T61" fmla="*/ 146 h 1033"/>
                  <a:gd name="T62" fmla="*/ 281 w 443"/>
                  <a:gd name="T63" fmla="*/ 123 h 1033"/>
                  <a:gd name="T64" fmla="*/ 290 w 443"/>
                  <a:gd name="T65" fmla="*/ 104 h 1033"/>
                  <a:gd name="T66" fmla="*/ 296 w 443"/>
                  <a:gd name="T67" fmla="*/ 97 h 1033"/>
                  <a:gd name="T68" fmla="*/ 298 w 443"/>
                  <a:gd name="T69" fmla="*/ 94 h 1033"/>
                  <a:gd name="T70" fmla="*/ 301 w 443"/>
                  <a:gd name="T71" fmla="*/ 92 h 1033"/>
                  <a:gd name="T72" fmla="*/ 307 w 443"/>
                  <a:gd name="T73" fmla="*/ 83 h 1033"/>
                  <a:gd name="T74" fmla="*/ 317 w 443"/>
                  <a:gd name="T75" fmla="*/ 79 h 1033"/>
                  <a:gd name="T76" fmla="*/ 328 w 443"/>
                  <a:gd name="T77" fmla="*/ 77 h 1033"/>
                  <a:gd name="T78" fmla="*/ 337 w 443"/>
                  <a:gd name="T79" fmla="*/ 74 h 1033"/>
                  <a:gd name="T80" fmla="*/ 345 w 443"/>
                  <a:gd name="T81" fmla="*/ 67 h 1033"/>
                  <a:gd name="T82" fmla="*/ 337 w 443"/>
                  <a:gd name="T83" fmla="*/ 50 h 1033"/>
                  <a:gd name="T84" fmla="*/ 337 w 443"/>
                  <a:gd name="T85" fmla="*/ 47 h 1033"/>
                  <a:gd name="T86" fmla="*/ 337 w 443"/>
                  <a:gd name="T87" fmla="*/ 43 h 1033"/>
                  <a:gd name="T88" fmla="*/ 337 w 443"/>
                  <a:gd name="T89" fmla="*/ 41 h 1033"/>
                  <a:gd name="T90" fmla="*/ 334 w 443"/>
                  <a:gd name="T91" fmla="*/ 38 h 1033"/>
                  <a:gd name="T92" fmla="*/ 321 w 443"/>
                  <a:gd name="T93" fmla="*/ 21 h 1033"/>
                  <a:gd name="T94" fmla="*/ 316 w 443"/>
                  <a:gd name="T95" fmla="*/ 0 h 1033"/>
                  <a:gd name="T96" fmla="*/ 188 w 443"/>
                  <a:gd name="T97" fmla="*/ 94 h 1033"/>
                  <a:gd name="T98" fmla="*/ 88 w 443"/>
                  <a:gd name="T99" fmla="*/ 218 h 1033"/>
                  <a:gd name="T100" fmla="*/ 21 w 443"/>
                  <a:gd name="T101" fmla="*/ 366 h 1033"/>
                  <a:gd name="T102" fmla="*/ 0 w 443"/>
                  <a:gd name="T103" fmla="*/ 530 h 1033"/>
                  <a:gd name="T104" fmla="*/ 20 w 443"/>
                  <a:gd name="T105" fmla="*/ 680 h 1033"/>
                  <a:gd name="T106" fmla="*/ 74 w 443"/>
                  <a:gd name="T107" fmla="*/ 819 h 1033"/>
                  <a:gd name="T108" fmla="*/ 160 w 443"/>
                  <a:gd name="T109" fmla="*/ 938 h 1033"/>
                  <a:gd name="T110" fmla="*/ 272 w 443"/>
                  <a:gd name="T111" fmla="*/ 1032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54" name="Freeform 26"/>
              <p:cNvSpPr>
                <a:spLocks/>
              </p:cNvSpPr>
              <p:nvPr/>
            </p:nvSpPr>
            <p:spPr bwMode="invGray">
              <a:xfrm>
                <a:off x="379" y="2327"/>
                <a:ext cx="824" cy="1203"/>
              </a:xfrm>
              <a:custGeom>
                <a:avLst/>
                <a:gdLst>
                  <a:gd name="T0" fmla="*/ 796 w 824"/>
                  <a:gd name="T1" fmla="*/ 688 h 1203"/>
                  <a:gd name="T2" fmla="*/ 756 w 824"/>
                  <a:gd name="T3" fmla="*/ 641 h 1203"/>
                  <a:gd name="T4" fmla="*/ 812 w 824"/>
                  <a:gd name="T5" fmla="*/ 615 h 1203"/>
                  <a:gd name="T6" fmla="*/ 814 w 824"/>
                  <a:gd name="T7" fmla="*/ 502 h 1203"/>
                  <a:gd name="T8" fmla="*/ 705 w 824"/>
                  <a:gd name="T9" fmla="*/ 247 h 1203"/>
                  <a:gd name="T10" fmla="*/ 651 w 824"/>
                  <a:gd name="T11" fmla="*/ 262 h 1203"/>
                  <a:gd name="T12" fmla="*/ 574 w 824"/>
                  <a:gd name="T13" fmla="*/ 289 h 1203"/>
                  <a:gd name="T14" fmla="*/ 536 w 824"/>
                  <a:gd name="T15" fmla="*/ 258 h 1203"/>
                  <a:gd name="T16" fmla="*/ 563 w 824"/>
                  <a:gd name="T17" fmla="*/ 170 h 1203"/>
                  <a:gd name="T18" fmla="*/ 532 w 824"/>
                  <a:gd name="T19" fmla="*/ 81 h 1203"/>
                  <a:gd name="T20" fmla="*/ 455 w 824"/>
                  <a:gd name="T21" fmla="*/ 56 h 1203"/>
                  <a:gd name="T22" fmla="*/ 484 w 824"/>
                  <a:gd name="T23" fmla="*/ 150 h 1203"/>
                  <a:gd name="T24" fmla="*/ 465 w 824"/>
                  <a:gd name="T25" fmla="*/ 190 h 1203"/>
                  <a:gd name="T26" fmla="*/ 442 w 824"/>
                  <a:gd name="T27" fmla="*/ 200 h 1203"/>
                  <a:gd name="T28" fmla="*/ 419 w 824"/>
                  <a:gd name="T29" fmla="*/ 164 h 1203"/>
                  <a:gd name="T30" fmla="*/ 381 w 824"/>
                  <a:gd name="T31" fmla="*/ 108 h 1203"/>
                  <a:gd name="T32" fmla="*/ 406 w 824"/>
                  <a:gd name="T33" fmla="*/ 108 h 1203"/>
                  <a:gd name="T34" fmla="*/ 424 w 824"/>
                  <a:gd name="T35" fmla="*/ 72 h 1203"/>
                  <a:gd name="T36" fmla="*/ 325 w 824"/>
                  <a:gd name="T37" fmla="*/ 0 h 1203"/>
                  <a:gd name="T38" fmla="*/ 281 w 824"/>
                  <a:gd name="T39" fmla="*/ 27 h 1203"/>
                  <a:gd name="T40" fmla="*/ 240 w 824"/>
                  <a:gd name="T41" fmla="*/ 72 h 1203"/>
                  <a:gd name="T42" fmla="*/ 209 w 824"/>
                  <a:gd name="T43" fmla="*/ 114 h 1203"/>
                  <a:gd name="T44" fmla="*/ 209 w 824"/>
                  <a:gd name="T45" fmla="*/ 150 h 1203"/>
                  <a:gd name="T46" fmla="*/ 240 w 824"/>
                  <a:gd name="T47" fmla="*/ 164 h 1203"/>
                  <a:gd name="T48" fmla="*/ 209 w 824"/>
                  <a:gd name="T49" fmla="*/ 222 h 1203"/>
                  <a:gd name="T50" fmla="*/ 213 w 824"/>
                  <a:gd name="T51" fmla="*/ 242 h 1203"/>
                  <a:gd name="T52" fmla="*/ 267 w 824"/>
                  <a:gd name="T53" fmla="*/ 222 h 1203"/>
                  <a:gd name="T54" fmla="*/ 303 w 824"/>
                  <a:gd name="T55" fmla="*/ 170 h 1203"/>
                  <a:gd name="T56" fmla="*/ 354 w 824"/>
                  <a:gd name="T57" fmla="*/ 231 h 1203"/>
                  <a:gd name="T58" fmla="*/ 372 w 824"/>
                  <a:gd name="T59" fmla="*/ 291 h 1203"/>
                  <a:gd name="T60" fmla="*/ 348 w 824"/>
                  <a:gd name="T61" fmla="*/ 294 h 1203"/>
                  <a:gd name="T62" fmla="*/ 298 w 824"/>
                  <a:gd name="T63" fmla="*/ 309 h 1203"/>
                  <a:gd name="T64" fmla="*/ 323 w 824"/>
                  <a:gd name="T65" fmla="*/ 330 h 1203"/>
                  <a:gd name="T66" fmla="*/ 260 w 824"/>
                  <a:gd name="T67" fmla="*/ 339 h 1203"/>
                  <a:gd name="T68" fmla="*/ 189 w 824"/>
                  <a:gd name="T69" fmla="*/ 411 h 1203"/>
                  <a:gd name="T70" fmla="*/ 184 w 824"/>
                  <a:gd name="T71" fmla="*/ 469 h 1203"/>
                  <a:gd name="T72" fmla="*/ 148 w 824"/>
                  <a:gd name="T73" fmla="*/ 435 h 1203"/>
                  <a:gd name="T74" fmla="*/ 83 w 824"/>
                  <a:gd name="T75" fmla="*/ 402 h 1203"/>
                  <a:gd name="T76" fmla="*/ 0 w 824"/>
                  <a:gd name="T77" fmla="*/ 455 h 1203"/>
                  <a:gd name="T78" fmla="*/ 54 w 824"/>
                  <a:gd name="T79" fmla="*/ 496 h 1203"/>
                  <a:gd name="T80" fmla="*/ 74 w 824"/>
                  <a:gd name="T81" fmla="*/ 485 h 1203"/>
                  <a:gd name="T82" fmla="*/ 54 w 824"/>
                  <a:gd name="T83" fmla="*/ 608 h 1203"/>
                  <a:gd name="T84" fmla="*/ 132 w 824"/>
                  <a:gd name="T85" fmla="*/ 641 h 1203"/>
                  <a:gd name="T86" fmla="*/ 195 w 824"/>
                  <a:gd name="T87" fmla="*/ 661 h 1203"/>
                  <a:gd name="T88" fmla="*/ 249 w 824"/>
                  <a:gd name="T89" fmla="*/ 744 h 1203"/>
                  <a:gd name="T90" fmla="*/ 334 w 824"/>
                  <a:gd name="T91" fmla="*/ 886 h 1203"/>
                  <a:gd name="T92" fmla="*/ 391 w 824"/>
                  <a:gd name="T93" fmla="*/ 1007 h 1203"/>
                  <a:gd name="T94" fmla="*/ 292 w 824"/>
                  <a:gd name="T95" fmla="*/ 1052 h 1203"/>
                  <a:gd name="T96" fmla="*/ 182 w 824"/>
                  <a:gd name="T97" fmla="*/ 1105 h 1203"/>
                  <a:gd name="T98" fmla="*/ 68 w 824"/>
                  <a:gd name="T99" fmla="*/ 1180 h 1203"/>
                  <a:gd name="T100" fmla="*/ 200 w 824"/>
                  <a:gd name="T101" fmla="*/ 1202 h 1203"/>
                  <a:gd name="T102" fmla="*/ 417 w 824"/>
                  <a:gd name="T103" fmla="*/ 1168 h 1203"/>
                  <a:gd name="T104" fmla="*/ 613 w 824"/>
                  <a:gd name="T105" fmla="*/ 1052 h 1203"/>
                  <a:gd name="T106" fmla="*/ 610 w 824"/>
                  <a:gd name="T107" fmla="*/ 929 h 1203"/>
                  <a:gd name="T108" fmla="*/ 543 w 824"/>
                  <a:gd name="T109" fmla="*/ 888 h 1203"/>
                  <a:gd name="T110" fmla="*/ 567 w 824"/>
                  <a:gd name="T111" fmla="*/ 791 h 1203"/>
                  <a:gd name="T112" fmla="*/ 655 w 824"/>
                  <a:gd name="T113" fmla="*/ 738 h 1203"/>
                  <a:gd name="T114" fmla="*/ 725 w 824"/>
                  <a:gd name="T115" fmla="*/ 713 h 1203"/>
                  <a:gd name="T116" fmla="*/ 792 w 824"/>
                  <a:gd name="T117" fmla="*/ 729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55" name="Freeform 27"/>
              <p:cNvSpPr>
                <a:spLocks/>
              </p:cNvSpPr>
              <p:nvPr/>
            </p:nvSpPr>
            <p:spPr bwMode="invGray">
              <a:xfrm>
                <a:off x="530" y="2834"/>
                <a:ext cx="63" cy="73"/>
              </a:xfrm>
              <a:custGeom>
                <a:avLst/>
                <a:gdLst>
                  <a:gd name="T0" fmla="*/ 42 w 63"/>
                  <a:gd name="T1" fmla="*/ 65 h 73"/>
                  <a:gd name="T2" fmla="*/ 58 w 63"/>
                  <a:gd name="T3" fmla="*/ 72 h 73"/>
                  <a:gd name="T4" fmla="*/ 62 w 63"/>
                  <a:gd name="T5" fmla="*/ 72 h 73"/>
                  <a:gd name="T6" fmla="*/ 62 w 63"/>
                  <a:gd name="T7" fmla="*/ 67 h 73"/>
                  <a:gd name="T8" fmla="*/ 58 w 63"/>
                  <a:gd name="T9" fmla="*/ 65 h 73"/>
                  <a:gd name="T10" fmla="*/ 58 w 63"/>
                  <a:gd name="T11" fmla="*/ 62 h 73"/>
                  <a:gd name="T12" fmla="*/ 44 w 63"/>
                  <a:gd name="T13" fmla="*/ 56 h 73"/>
                  <a:gd name="T14" fmla="*/ 37 w 63"/>
                  <a:gd name="T15" fmla="*/ 45 h 73"/>
                  <a:gd name="T16" fmla="*/ 31 w 63"/>
                  <a:gd name="T17" fmla="*/ 34 h 73"/>
                  <a:gd name="T18" fmla="*/ 26 w 63"/>
                  <a:gd name="T19" fmla="*/ 20 h 73"/>
                  <a:gd name="T20" fmla="*/ 9 w 63"/>
                  <a:gd name="T21" fmla="*/ 0 h 73"/>
                  <a:gd name="T22" fmla="*/ 6 w 63"/>
                  <a:gd name="T23" fmla="*/ 4 h 73"/>
                  <a:gd name="T24" fmla="*/ 2 w 63"/>
                  <a:gd name="T25" fmla="*/ 9 h 73"/>
                  <a:gd name="T26" fmla="*/ 0 w 63"/>
                  <a:gd name="T27" fmla="*/ 11 h 73"/>
                  <a:gd name="T28" fmla="*/ 0 w 63"/>
                  <a:gd name="T29" fmla="*/ 18 h 73"/>
                  <a:gd name="T30" fmla="*/ 0 w 63"/>
                  <a:gd name="T31" fmla="*/ 20 h 73"/>
                  <a:gd name="T32" fmla="*/ 0 w 63"/>
                  <a:gd name="T33" fmla="*/ 20 h 73"/>
                  <a:gd name="T34" fmla="*/ 0 w 63"/>
                  <a:gd name="T35" fmla="*/ 20 h 73"/>
                  <a:gd name="T36" fmla="*/ 0 w 63"/>
                  <a:gd name="T37" fmla="*/ 20 h 73"/>
                  <a:gd name="T38" fmla="*/ 9 w 63"/>
                  <a:gd name="T39" fmla="*/ 31 h 73"/>
                  <a:gd name="T40" fmla="*/ 20 w 63"/>
                  <a:gd name="T41" fmla="*/ 45 h 73"/>
                  <a:gd name="T42" fmla="*/ 31 w 63"/>
                  <a:gd name="T43" fmla="*/ 56 h 73"/>
                  <a:gd name="T44" fmla="*/ 42 w 63"/>
                  <a:gd name="T45"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73">
                    <a:moveTo>
                      <a:pt x="42" y="65"/>
                    </a:moveTo>
                    <a:lnTo>
                      <a:pt x="58" y="72"/>
                    </a:lnTo>
                    <a:lnTo>
                      <a:pt x="62" y="72"/>
                    </a:lnTo>
                    <a:lnTo>
                      <a:pt x="62" y="67"/>
                    </a:lnTo>
                    <a:lnTo>
                      <a:pt x="58" y="65"/>
                    </a:lnTo>
                    <a:lnTo>
                      <a:pt x="58" y="62"/>
                    </a:lnTo>
                    <a:lnTo>
                      <a:pt x="44" y="56"/>
                    </a:lnTo>
                    <a:lnTo>
                      <a:pt x="37" y="45"/>
                    </a:lnTo>
                    <a:lnTo>
                      <a:pt x="31" y="34"/>
                    </a:lnTo>
                    <a:lnTo>
                      <a:pt x="26" y="20"/>
                    </a:lnTo>
                    <a:lnTo>
                      <a:pt x="9" y="0"/>
                    </a:lnTo>
                    <a:lnTo>
                      <a:pt x="6" y="4"/>
                    </a:lnTo>
                    <a:lnTo>
                      <a:pt x="2" y="9"/>
                    </a:lnTo>
                    <a:lnTo>
                      <a:pt x="0" y="11"/>
                    </a:lnTo>
                    <a:lnTo>
                      <a:pt x="0" y="18"/>
                    </a:lnTo>
                    <a:lnTo>
                      <a:pt x="0" y="20"/>
                    </a:lnTo>
                    <a:lnTo>
                      <a:pt x="0" y="20"/>
                    </a:lnTo>
                    <a:lnTo>
                      <a:pt x="0" y="20"/>
                    </a:lnTo>
                    <a:lnTo>
                      <a:pt x="0" y="20"/>
                    </a:lnTo>
                    <a:lnTo>
                      <a:pt x="9" y="31"/>
                    </a:lnTo>
                    <a:lnTo>
                      <a:pt x="20" y="45"/>
                    </a:lnTo>
                    <a:lnTo>
                      <a:pt x="31" y="56"/>
                    </a:lnTo>
                    <a:lnTo>
                      <a:pt x="42" y="65"/>
                    </a:lnTo>
                  </a:path>
                </a:pathLst>
              </a:custGeom>
              <a:solidFill>
                <a:schemeClr val="folHlink"/>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22556" name="Rectangle 28"/>
          <p:cNvSpPr>
            <a:spLocks noGrp="1" noChangeArrowheads="1"/>
          </p:cNvSpPr>
          <p:nvPr>
            <p:ph type="ctrTitle" sz="quarter"/>
          </p:nvPr>
        </p:nvSpPr>
        <p:spPr>
          <a:xfrm>
            <a:off x="685800" y="2286000"/>
            <a:ext cx="7772400" cy="1143000"/>
          </a:xfrm>
        </p:spPr>
        <p:txBody>
          <a:bodyPr/>
          <a:lstStyle>
            <a:lvl1pPr>
              <a:defRPr/>
            </a:lvl1pPr>
          </a:lstStyle>
          <a:p>
            <a:pPr lvl="0"/>
            <a:r>
              <a:rPr lang="en-US" noProof="0" smtClean="0"/>
              <a:t>Click to edit Master title style</a:t>
            </a:r>
          </a:p>
        </p:txBody>
      </p:sp>
      <p:sp>
        <p:nvSpPr>
          <p:cNvPr id="22557" name="Rectangle 29"/>
          <p:cNvSpPr>
            <a:spLocks noGrp="1" noChangeArrowheads="1"/>
          </p:cNvSpPr>
          <p:nvPr>
            <p:ph type="subTitle" sz="quarter" idx="1"/>
          </p:nvPr>
        </p:nvSpPr>
        <p:spPr>
          <a:xfrm>
            <a:off x="2057400" y="4114800"/>
            <a:ext cx="6400800" cy="1752600"/>
          </a:xfrm>
        </p:spPr>
        <p:txBody>
          <a:bodyPr/>
          <a:lstStyle>
            <a:lvl1pPr marL="0" indent="0" algn="ctr">
              <a:buFontTx/>
              <a:buNone/>
              <a:defRPr/>
            </a:lvl1pPr>
          </a:lstStyle>
          <a:p>
            <a:pPr lvl="0"/>
            <a:r>
              <a:rPr lang="en-US" noProof="0" smtClean="0"/>
              <a:t>Click to edit Master subtitle style</a:t>
            </a:r>
          </a:p>
        </p:txBody>
      </p:sp>
      <p:sp>
        <p:nvSpPr>
          <p:cNvPr id="22558" name="Rectangle 30"/>
          <p:cNvSpPr>
            <a:spLocks noGrp="1" noChangeArrowheads="1"/>
          </p:cNvSpPr>
          <p:nvPr>
            <p:ph type="dt" sz="quarter" idx="2"/>
          </p:nvPr>
        </p:nvSpPr>
        <p:spPr/>
        <p:txBody>
          <a:bodyPr/>
          <a:lstStyle>
            <a:lvl1pPr>
              <a:defRPr>
                <a:solidFill>
                  <a:srgbClr val="FFFFFF"/>
                </a:solidFill>
              </a:defRPr>
            </a:lvl1pPr>
          </a:lstStyle>
          <a:p>
            <a:endParaRPr lang="en-US"/>
          </a:p>
        </p:txBody>
      </p:sp>
      <p:sp>
        <p:nvSpPr>
          <p:cNvPr id="22559" name="Rectangle 31"/>
          <p:cNvSpPr>
            <a:spLocks noGrp="1" noChangeArrowheads="1"/>
          </p:cNvSpPr>
          <p:nvPr>
            <p:ph type="ftr" sz="quarter" idx="3"/>
          </p:nvPr>
        </p:nvSpPr>
        <p:spPr/>
        <p:txBody>
          <a:bodyPr/>
          <a:lstStyle>
            <a:lvl1pPr>
              <a:defRPr>
                <a:solidFill>
                  <a:srgbClr val="FFFFFF"/>
                </a:solidFill>
              </a:defRPr>
            </a:lvl1pPr>
          </a:lstStyle>
          <a:p>
            <a:endParaRPr lang="en-US"/>
          </a:p>
        </p:txBody>
      </p:sp>
      <p:sp>
        <p:nvSpPr>
          <p:cNvPr id="22560" name="Rectangle 32"/>
          <p:cNvSpPr>
            <a:spLocks noGrp="1" noChangeArrowheads="1"/>
          </p:cNvSpPr>
          <p:nvPr>
            <p:ph type="sldNum" sz="quarter" idx="4"/>
          </p:nvPr>
        </p:nvSpPr>
        <p:spPr/>
        <p:txBody>
          <a:bodyPr/>
          <a:lstStyle>
            <a:lvl1pPr>
              <a:defRPr>
                <a:solidFill>
                  <a:srgbClr val="FFFFFF"/>
                </a:solidFill>
              </a:defRPr>
            </a:lvl1pPr>
          </a:lstStyle>
          <a:p>
            <a:fld id="{875392C4-ADE1-4A6F-A2CD-7D01E7696BF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3CD722F-E2E6-477C-BE82-94375E3B6E53}" type="slidenum">
              <a:rPr lang="en-US"/>
              <a:pPr/>
              <a:t>‹#›</a:t>
            </a:fld>
            <a:endParaRPr lang="en-US"/>
          </a:p>
        </p:txBody>
      </p:sp>
    </p:spTree>
    <p:extLst>
      <p:ext uri="{BB962C8B-B14F-4D97-AF65-F5344CB8AC3E}">
        <p14:creationId xmlns:p14="http://schemas.microsoft.com/office/powerpoint/2010/main" val="377986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FAED60-3EB1-4DA1-8B3E-87428EB542B9}" type="slidenum">
              <a:rPr lang="en-US"/>
              <a:pPr/>
              <a:t>‹#›</a:t>
            </a:fld>
            <a:endParaRPr lang="en-US"/>
          </a:p>
        </p:txBody>
      </p:sp>
    </p:spTree>
    <p:extLst>
      <p:ext uri="{BB962C8B-B14F-4D97-AF65-F5344CB8AC3E}">
        <p14:creationId xmlns:p14="http://schemas.microsoft.com/office/powerpoint/2010/main" val="1421184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10B3CD8C-331B-4150-B57A-CBC4DB5B16E3}" type="slidenum">
              <a:rPr lang="en-US"/>
              <a:pPr/>
              <a:t>‹#›</a:t>
            </a:fld>
            <a:endParaRPr lang="en-US"/>
          </a:p>
        </p:txBody>
      </p:sp>
    </p:spTree>
    <p:extLst>
      <p:ext uri="{BB962C8B-B14F-4D97-AF65-F5344CB8AC3E}">
        <p14:creationId xmlns:p14="http://schemas.microsoft.com/office/powerpoint/2010/main" val="165346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638231-2455-4385-BCF0-314AB36A228E}" type="slidenum">
              <a:rPr lang="en-US"/>
              <a:pPr/>
              <a:t>‹#›</a:t>
            </a:fld>
            <a:endParaRPr lang="en-US"/>
          </a:p>
        </p:txBody>
      </p:sp>
    </p:spTree>
    <p:extLst>
      <p:ext uri="{BB962C8B-B14F-4D97-AF65-F5344CB8AC3E}">
        <p14:creationId xmlns:p14="http://schemas.microsoft.com/office/powerpoint/2010/main" val="402610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00252CA-F80F-4D1E-A0BB-A955D7D81F46}" type="slidenum">
              <a:rPr lang="en-US"/>
              <a:pPr/>
              <a:t>‹#›</a:t>
            </a:fld>
            <a:endParaRPr lang="en-US"/>
          </a:p>
        </p:txBody>
      </p:sp>
    </p:spTree>
    <p:extLst>
      <p:ext uri="{BB962C8B-B14F-4D97-AF65-F5344CB8AC3E}">
        <p14:creationId xmlns:p14="http://schemas.microsoft.com/office/powerpoint/2010/main" val="138300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A49646C-C4D2-463D-A2F2-69AD714A74D1}" type="slidenum">
              <a:rPr lang="en-US"/>
              <a:pPr/>
              <a:t>‹#›</a:t>
            </a:fld>
            <a:endParaRPr lang="en-US"/>
          </a:p>
        </p:txBody>
      </p:sp>
    </p:spTree>
    <p:extLst>
      <p:ext uri="{BB962C8B-B14F-4D97-AF65-F5344CB8AC3E}">
        <p14:creationId xmlns:p14="http://schemas.microsoft.com/office/powerpoint/2010/main" val="253435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6CB0AF6-0B2A-4D1F-BCCB-3A2A6FFB88BF}" type="slidenum">
              <a:rPr lang="en-US"/>
              <a:pPr/>
              <a:t>‹#›</a:t>
            </a:fld>
            <a:endParaRPr lang="en-US"/>
          </a:p>
        </p:txBody>
      </p:sp>
    </p:spTree>
    <p:extLst>
      <p:ext uri="{BB962C8B-B14F-4D97-AF65-F5344CB8AC3E}">
        <p14:creationId xmlns:p14="http://schemas.microsoft.com/office/powerpoint/2010/main" val="61916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67DADFA-8E93-4943-8461-7475B1AD0004}" type="slidenum">
              <a:rPr lang="en-US"/>
              <a:pPr/>
              <a:t>‹#›</a:t>
            </a:fld>
            <a:endParaRPr lang="en-US"/>
          </a:p>
        </p:txBody>
      </p:sp>
    </p:spTree>
    <p:extLst>
      <p:ext uri="{BB962C8B-B14F-4D97-AF65-F5344CB8AC3E}">
        <p14:creationId xmlns:p14="http://schemas.microsoft.com/office/powerpoint/2010/main" val="259692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C3080F8-2F32-4565-BA14-FC247A5FC14A}" type="slidenum">
              <a:rPr lang="en-US"/>
              <a:pPr/>
              <a:t>‹#›</a:t>
            </a:fld>
            <a:endParaRPr lang="en-US"/>
          </a:p>
        </p:txBody>
      </p:sp>
    </p:spTree>
    <p:extLst>
      <p:ext uri="{BB962C8B-B14F-4D97-AF65-F5344CB8AC3E}">
        <p14:creationId xmlns:p14="http://schemas.microsoft.com/office/powerpoint/2010/main" val="175861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57CC16-1659-42F3-8973-201D7636DFDB}" type="slidenum">
              <a:rPr lang="en-US"/>
              <a:pPr/>
              <a:t>‹#›</a:t>
            </a:fld>
            <a:endParaRPr lang="en-US"/>
          </a:p>
        </p:txBody>
      </p:sp>
    </p:spTree>
    <p:extLst>
      <p:ext uri="{BB962C8B-B14F-4D97-AF65-F5344CB8AC3E}">
        <p14:creationId xmlns:p14="http://schemas.microsoft.com/office/powerpoint/2010/main" val="174879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CAF6E3C-CCEB-44B2-B40F-E1A5DBC27F90}" type="slidenum">
              <a:rPr lang="en-US"/>
              <a:pPr/>
              <a:t>‹#›</a:t>
            </a:fld>
            <a:endParaRPr lang="en-US"/>
          </a:p>
        </p:txBody>
      </p:sp>
    </p:spTree>
    <p:extLst>
      <p:ext uri="{BB962C8B-B14F-4D97-AF65-F5344CB8AC3E}">
        <p14:creationId xmlns:p14="http://schemas.microsoft.com/office/powerpoint/2010/main" val="313825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1506" name="Group 2"/>
          <p:cNvGrpSpPr>
            <a:grpSpLocks/>
          </p:cNvGrpSpPr>
          <p:nvPr/>
        </p:nvGrpSpPr>
        <p:grpSpPr bwMode="auto">
          <a:xfrm>
            <a:off x="685800" y="117475"/>
            <a:ext cx="8456613" cy="6738938"/>
            <a:chOff x="432" y="74"/>
            <a:chExt cx="5327" cy="4245"/>
          </a:xfrm>
        </p:grpSpPr>
        <p:sp>
          <p:nvSpPr>
            <p:cNvPr id="21507" name="Rectangle 3"/>
            <p:cNvSpPr>
              <a:spLocks noChangeArrowheads="1"/>
            </p:cNvSpPr>
            <p:nvPr/>
          </p:nvSpPr>
          <p:spPr bwMode="invGray">
            <a:xfrm>
              <a:off x="432" y="4176"/>
              <a:ext cx="2208" cy="14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1508" name="Group 4"/>
            <p:cNvGrpSpPr>
              <a:grpSpLocks/>
            </p:cNvGrpSpPr>
            <p:nvPr/>
          </p:nvGrpSpPr>
          <p:grpSpPr bwMode="auto">
            <a:xfrm>
              <a:off x="2859" y="4250"/>
              <a:ext cx="2729" cy="41"/>
              <a:chOff x="2859" y="4250"/>
              <a:chExt cx="2729" cy="41"/>
            </a:xfrm>
          </p:grpSpPr>
          <p:sp>
            <p:nvSpPr>
              <p:cNvPr id="21509" name="Oval 5"/>
              <p:cNvSpPr>
                <a:spLocks noChangeArrowheads="1"/>
              </p:cNvSpPr>
              <p:nvPr/>
            </p:nvSpPr>
            <p:spPr bwMode="invGray">
              <a:xfrm>
                <a:off x="2859" y="4250"/>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0" name="Oval 6"/>
              <p:cNvSpPr>
                <a:spLocks noChangeArrowheads="1"/>
              </p:cNvSpPr>
              <p:nvPr/>
            </p:nvSpPr>
            <p:spPr bwMode="invGray">
              <a:xfrm>
                <a:off x="3243" y="4250"/>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1" name="Oval 7"/>
              <p:cNvSpPr>
                <a:spLocks noChangeArrowheads="1"/>
              </p:cNvSpPr>
              <p:nvPr/>
            </p:nvSpPr>
            <p:spPr bwMode="invGray">
              <a:xfrm>
                <a:off x="3627" y="4250"/>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2" name="Oval 8"/>
              <p:cNvSpPr>
                <a:spLocks noChangeArrowheads="1"/>
              </p:cNvSpPr>
              <p:nvPr/>
            </p:nvSpPr>
            <p:spPr bwMode="invGray">
              <a:xfrm>
                <a:off x="4011" y="4250"/>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3" name="Oval 9"/>
              <p:cNvSpPr>
                <a:spLocks noChangeArrowheads="1"/>
              </p:cNvSpPr>
              <p:nvPr/>
            </p:nvSpPr>
            <p:spPr bwMode="invGray">
              <a:xfrm>
                <a:off x="4395" y="4250"/>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4" name="Oval 10"/>
              <p:cNvSpPr>
                <a:spLocks noChangeArrowheads="1"/>
              </p:cNvSpPr>
              <p:nvPr/>
            </p:nvSpPr>
            <p:spPr bwMode="invGray">
              <a:xfrm>
                <a:off x="4779" y="4250"/>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5" name="Oval 11"/>
              <p:cNvSpPr>
                <a:spLocks noChangeArrowheads="1"/>
              </p:cNvSpPr>
              <p:nvPr/>
            </p:nvSpPr>
            <p:spPr bwMode="invGray">
              <a:xfrm>
                <a:off x="5163" y="4250"/>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6" name="Oval 12"/>
              <p:cNvSpPr>
                <a:spLocks noChangeArrowheads="1"/>
              </p:cNvSpPr>
              <p:nvPr/>
            </p:nvSpPr>
            <p:spPr bwMode="invGray">
              <a:xfrm>
                <a:off x="5547" y="4250"/>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1517" name="Rectangle 13"/>
            <p:cNvSpPr>
              <a:spLocks noChangeArrowheads="1"/>
            </p:cNvSpPr>
            <p:nvPr/>
          </p:nvSpPr>
          <p:spPr bwMode="invGray">
            <a:xfrm>
              <a:off x="480" y="480"/>
              <a:ext cx="5279" cy="48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8" name="Oval 14"/>
            <p:cNvSpPr>
              <a:spLocks noChangeArrowheads="1"/>
            </p:cNvSpPr>
            <p:nvPr/>
          </p:nvSpPr>
          <p:spPr bwMode="invGray">
            <a:xfrm>
              <a:off x="507" y="74"/>
              <a:ext cx="42" cy="4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9" name="Oval 15"/>
            <p:cNvSpPr>
              <a:spLocks noChangeArrowheads="1"/>
            </p:cNvSpPr>
            <p:nvPr/>
          </p:nvSpPr>
          <p:spPr bwMode="invGray">
            <a:xfrm>
              <a:off x="507" y="219"/>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20" name="Oval 16"/>
            <p:cNvSpPr>
              <a:spLocks noChangeArrowheads="1"/>
            </p:cNvSpPr>
            <p:nvPr/>
          </p:nvSpPr>
          <p:spPr bwMode="invGray">
            <a:xfrm>
              <a:off x="507" y="36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1521" name="Rectangle 17"/>
          <p:cNvSpPr>
            <a:spLocks noGrp="1" noChangeArrowheads="1"/>
          </p:cNvSpPr>
          <p:nvPr>
            <p:ph type="title"/>
          </p:nvPr>
        </p:nvSpPr>
        <p:spPr bwMode="auto">
          <a:xfrm>
            <a:off x="685800" y="609600"/>
            <a:ext cx="7772400" cy="11430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1522" name="Rectangle 18"/>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23" name="Rectangle 19"/>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l">
              <a:spcBef>
                <a:spcPct val="50000"/>
              </a:spcBef>
              <a:defRPr sz="1400" b="0"/>
            </a:lvl1pPr>
          </a:lstStyle>
          <a:p>
            <a:endParaRPr lang="en-US"/>
          </a:p>
        </p:txBody>
      </p:sp>
      <p:sp>
        <p:nvSpPr>
          <p:cNvPr id="21524" name="Rectangle 2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spcBef>
                <a:spcPct val="50000"/>
              </a:spcBef>
              <a:defRPr sz="1400" b="0"/>
            </a:lvl1pPr>
          </a:lstStyle>
          <a:p>
            <a:endParaRPr lang="en-US"/>
          </a:p>
        </p:txBody>
      </p:sp>
      <p:sp>
        <p:nvSpPr>
          <p:cNvPr id="21525" name="Rectangle 21"/>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spcBef>
                <a:spcPct val="50000"/>
              </a:spcBef>
              <a:defRPr sz="1400" b="0"/>
            </a:lvl1pPr>
          </a:lstStyle>
          <a:p>
            <a:fld id="{287908BF-81DE-4C7A-B4DA-3BA11B61E15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Comic Sans MS" pitchFamily="66" charset="0"/>
        </a:defRPr>
      </a:lvl2pPr>
      <a:lvl3pPr algn="ctr" rtl="0" eaLnBrk="0" fontAlgn="base" hangingPunct="0">
        <a:spcBef>
          <a:spcPct val="0"/>
        </a:spcBef>
        <a:spcAft>
          <a:spcPct val="0"/>
        </a:spcAft>
        <a:defRPr kumimoji="1" sz="4400" b="1">
          <a:solidFill>
            <a:schemeClr val="tx2"/>
          </a:solidFill>
          <a:latin typeface="Comic Sans MS" pitchFamily="66" charset="0"/>
        </a:defRPr>
      </a:lvl3pPr>
      <a:lvl4pPr algn="ctr" rtl="0" eaLnBrk="0" fontAlgn="base" hangingPunct="0">
        <a:spcBef>
          <a:spcPct val="0"/>
        </a:spcBef>
        <a:spcAft>
          <a:spcPct val="0"/>
        </a:spcAft>
        <a:defRPr kumimoji="1" sz="4400" b="1">
          <a:solidFill>
            <a:schemeClr val="tx2"/>
          </a:solidFill>
          <a:latin typeface="Comic Sans MS" pitchFamily="66" charset="0"/>
        </a:defRPr>
      </a:lvl4pPr>
      <a:lvl5pPr algn="ctr" rtl="0" eaLnBrk="0" fontAlgn="base" hangingPunct="0">
        <a:spcBef>
          <a:spcPct val="0"/>
        </a:spcBef>
        <a:spcAft>
          <a:spcPct val="0"/>
        </a:spcAft>
        <a:defRPr kumimoji="1" sz="4400" b="1">
          <a:solidFill>
            <a:schemeClr val="tx2"/>
          </a:solidFill>
          <a:latin typeface="Comic Sans MS" pitchFamily="66" charset="0"/>
        </a:defRPr>
      </a:lvl5pPr>
      <a:lvl6pPr marL="457200" algn="ctr" rtl="0" eaLnBrk="0" fontAlgn="base" hangingPunct="0">
        <a:spcBef>
          <a:spcPct val="0"/>
        </a:spcBef>
        <a:spcAft>
          <a:spcPct val="0"/>
        </a:spcAft>
        <a:defRPr kumimoji="1" sz="4400" b="1">
          <a:solidFill>
            <a:schemeClr val="tx2"/>
          </a:solidFill>
          <a:latin typeface="Comic Sans MS" pitchFamily="66" charset="0"/>
        </a:defRPr>
      </a:lvl6pPr>
      <a:lvl7pPr marL="914400" algn="ctr" rtl="0" eaLnBrk="0" fontAlgn="base" hangingPunct="0">
        <a:spcBef>
          <a:spcPct val="0"/>
        </a:spcBef>
        <a:spcAft>
          <a:spcPct val="0"/>
        </a:spcAft>
        <a:defRPr kumimoji="1" sz="4400" b="1">
          <a:solidFill>
            <a:schemeClr val="tx2"/>
          </a:solidFill>
          <a:latin typeface="Comic Sans MS" pitchFamily="66" charset="0"/>
        </a:defRPr>
      </a:lvl7pPr>
      <a:lvl8pPr marL="1371600" algn="ctr" rtl="0" eaLnBrk="0" fontAlgn="base" hangingPunct="0">
        <a:spcBef>
          <a:spcPct val="0"/>
        </a:spcBef>
        <a:spcAft>
          <a:spcPct val="0"/>
        </a:spcAft>
        <a:defRPr kumimoji="1" sz="4400" b="1">
          <a:solidFill>
            <a:schemeClr val="tx2"/>
          </a:solidFill>
          <a:latin typeface="Comic Sans MS" pitchFamily="66" charset="0"/>
        </a:defRPr>
      </a:lvl8pPr>
      <a:lvl9pPr marL="1828800" algn="ctr" rtl="0" eaLnBrk="0" fontAlgn="base" hangingPunct="0">
        <a:spcBef>
          <a:spcPct val="0"/>
        </a:spcBef>
        <a:spcAft>
          <a:spcPct val="0"/>
        </a:spcAft>
        <a:defRPr kumimoji="1" sz="4400" b="1">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defRPr>
      </a:lvl2pPr>
      <a:lvl3pPr marL="1143000" indent="-228600" algn="l" rtl="0" eaLnBrk="0" fontAlgn="base" hangingPunct="0">
        <a:spcBef>
          <a:spcPct val="20000"/>
        </a:spcBef>
        <a:spcAft>
          <a:spcPct val="0"/>
        </a:spcAft>
        <a:buChar char="•"/>
        <a:defRPr kumimoji="1" sz="2400" b="1">
          <a:solidFill>
            <a:schemeClr val="tx1"/>
          </a:solidFill>
          <a:latin typeface="+mn-lt"/>
        </a:defRPr>
      </a:lvl3pPr>
      <a:lvl4pPr marL="1600200" indent="-228600" algn="l" rtl="0" eaLnBrk="0" fontAlgn="base" hangingPunct="0">
        <a:spcBef>
          <a:spcPct val="20000"/>
        </a:spcBef>
        <a:spcAft>
          <a:spcPct val="0"/>
        </a:spcAft>
        <a:buChar char="–"/>
        <a:defRPr kumimoji="1" sz="2000" b="1">
          <a:solidFill>
            <a:schemeClr val="tx1"/>
          </a:solidFill>
          <a:latin typeface="+mn-lt"/>
        </a:defRPr>
      </a:lvl4pPr>
      <a:lvl5pPr marL="2057400" indent="-228600" algn="l" rtl="0" eaLnBrk="0" fontAlgn="base" hangingPunct="0">
        <a:spcBef>
          <a:spcPct val="20000"/>
        </a:spcBef>
        <a:spcAft>
          <a:spcPct val="0"/>
        </a:spcAft>
        <a:buChar char="•"/>
        <a:defRPr kumimoji="1" sz="2000" b="1">
          <a:solidFill>
            <a:schemeClr val="tx1"/>
          </a:solidFill>
          <a:latin typeface="+mn-lt"/>
        </a:defRPr>
      </a:lvl5pPr>
      <a:lvl6pPr marL="2514600" indent="-228600" algn="l" rtl="0" eaLnBrk="0" fontAlgn="base" hangingPunct="0">
        <a:spcBef>
          <a:spcPct val="20000"/>
        </a:spcBef>
        <a:spcAft>
          <a:spcPct val="0"/>
        </a:spcAft>
        <a:buChar char="•"/>
        <a:defRPr kumimoji="1" sz="2000" b="1">
          <a:solidFill>
            <a:schemeClr val="tx1"/>
          </a:solidFill>
          <a:latin typeface="+mn-lt"/>
        </a:defRPr>
      </a:lvl6pPr>
      <a:lvl7pPr marL="2971800" indent="-228600" algn="l" rtl="0" eaLnBrk="0" fontAlgn="base" hangingPunct="0">
        <a:spcBef>
          <a:spcPct val="20000"/>
        </a:spcBef>
        <a:spcAft>
          <a:spcPct val="0"/>
        </a:spcAft>
        <a:buChar char="•"/>
        <a:defRPr kumimoji="1" sz="2000" b="1">
          <a:solidFill>
            <a:schemeClr val="tx1"/>
          </a:solidFill>
          <a:latin typeface="+mn-lt"/>
        </a:defRPr>
      </a:lvl7pPr>
      <a:lvl8pPr marL="3429000" indent="-228600" algn="l" rtl="0" eaLnBrk="0" fontAlgn="base" hangingPunct="0">
        <a:spcBef>
          <a:spcPct val="20000"/>
        </a:spcBef>
        <a:spcAft>
          <a:spcPct val="0"/>
        </a:spcAft>
        <a:buChar char="•"/>
        <a:defRPr kumimoji="1" sz="2000" b="1">
          <a:solidFill>
            <a:schemeClr val="tx1"/>
          </a:solidFill>
          <a:latin typeface="+mn-lt"/>
        </a:defRPr>
      </a:lvl8pPr>
      <a:lvl9pPr marL="3886200" indent="-228600" algn="l" rtl="0" eaLnBrk="0" fontAlgn="base" hangingPunct="0">
        <a:spcBef>
          <a:spcPct val="20000"/>
        </a:spcBef>
        <a:spcAft>
          <a:spcPct val="0"/>
        </a:spcAft>
        <a:buChar char="•"/>
        <a:defRPr kumimoji="1"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7.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6.e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nowlab.cse.ohio-state.edu/projects/clust-storage/" TargetMode="External"/><Relationship Id="rId2" Type="http://schemas.openxmlformats.org/officeDocument/2006/relationships/hyperlink" Target="http://nowlab.cse.ohio-state.edu/"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02" name="Rectangle 2"/>
          <p:cNvSpPr>
            <a:spLocks noGrp="1" noChangeArrowheads="1"/>
          </p:cNvSpPr>
          <p:nvPr>
            <p:ph type="ctrTitle"/>
          </p:nvPr>
        </p:nvSpPr>
        <p:spPr>
          <a:xfrm>
            <a:off x="568325" y="1335088"/>
            <a:ext cx="8234363" cy="1927225"/>
          </a:xfrm>
          <a:ln/>
        </p:spPr>
        <p:txBody>
          <a:bodyPr/>
          <a:lstStyle/>
          <a:p>
            <a:r>
              <a:rPr lang="en-US" sz="3200"/>
              <a:t>Benefits of High Speed Interconnects to Cluster File Systems:</a:t>
            </a:r>
            <a:br>
              <a:rPr lang="en-US" sz="3200"/>
            </a:br>
            <a:r>
              <a:rPr lang="en-US" sz="3200"/>
              <a:t>A Case Study with Lustre</a:t>
            </a:r>
            <a:endParaRPr lang="en-US" sz="4000"/>
          </a:p>
        </p:txBody>
      </p:sp>
      <p:sp>
        <p:nvSpPr>
          <p:cNvPr id="2457604" name="Rectangle 4"/>
          <p:cNvSpPr>
            <a:spLocks noChangeArrowheads="1"/>
          </p:cNvSpPr>
          <p:nvPr/>
        </p:nvSpPr>
        <p:spPr bwMode="auto">
          <a:xfrm>
            <a:off x="1903413" y="3573463"/>
            <a:ext cx="6156325" cy="271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20000"/>
              </a:lnSpc>
              <a:spcBef>
                <a:spcPct val="20000"/>
              </a:spcBef>
            </a:pPr>
            <a:r>
              <a:rPr kumimoji="1" lang="en-US" sz="2000"/>
              <a:t>W. Yu, R. Noronha, S. Liang and</a:t>
            </a:r>
            <a:r>
              <a:rPr kumimoji="1" lang="en-US" sz="2000">
                <a:solidFill>
                  <a:srgbClr val="FF3399"/>
                </a:solidFill>
              </a:rPr>
              <a:t> </a:t>
            </a:r>
            <a:r>
              <a:rPr kumimoji="1" lang="en-US" sz="2000"/>
              <a:t>D. K. Panda</a:t>
            </a:r>
          </a:p>
          <a:p>
            <a:pPr>
              <a:lnSpc>
                <a:spcPct val="120000"/>
              </a:lnSpc>
              <a:spcBef>
                <a:spcPct val="20000"/>
              </a:spcBef>
            </a:pPr>
            <a:r>
              <a:rPr kumimoji="1" lang="en-US" sz="2000"/>
              <a:t>Dept of Computer Sci. and Engg.</a:t>
            </a:r>
          </a:p>
          <a:p>
            <a:pPr>
              <a:lnSpc>
                <a:spcPct val="120000"/>
              </a:lnSpc>
              <a:spcBef>
                <a:spcPct val="20000"/>
              </a:spcBef>
            </a:pPr>
            <a:r>
              <a:rPr kumimoji="1" lang="en-US" sz="2000"/>
              <a:t>The Ohio State University</a:t>
            </a:r>
          </a:p>
          <a:p>
            <a:pPr>
              <a:lnSpc>
                <a:spcPct val="120000"/>
              </a:lnSpc>
              <a:spcBef>
                <a:spcPct val="20000"/>
              </a:spcBef>
            </a:pPr>
            <a:r>
              <a:rPr kumimoji="1" lang="en-US" sz="2000">
                <a:solidFill>
                  <a:schemeClr val="tx2"/>
                </a:solidFill>
              </a:rPr>
              <a:t>{yuw,noronha,liangs,panda}@cse.ohio-state.edu</a:t>
            </a:r>
          </a:p>
          <a:p>
            <a:pPr>
              <a:lnSpc>
                <a:spcPct val="120000"/>
              </a:lnSpc>
              <a:spcBef>
                <a:spcPct val="20000"/>
              </a:spcBef>
            </a:pPr>
            <a:endParaRPr kumimoji="1" lang="en-US" sz="2000"/>
          </a:p>
          <a:p>
            <a:pPr>
              <a:lnSpc>
                <a:spcPct val="120000"/>
              </a:lnSpc>
              <a:spcBef>
                <a:spcPct val="20000"/>
              </a:spcBef>
            </a:pPr>
            <a:r>
              <a:rPr kumimoji="1" lang="en-US" sz="2000">
                <a:solidFill>
                  <a:srgbClr val="990099"/>
                </a:solidFill>
              </a:rPr>
              <a:t>Presented by Pavan Balaji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2226" name="Rectangle 2"/>
          <p:cNvSpPr>
            <a:spLocks noGrp="1" noChangeArrowheads="1"/>
          </p:cNvSpPr>
          <p:nvPr>
            <p:ph type="title"/>
          </p:nvPr>
        </p:nvSpPr>
        <p:spPr>
          <a:ln/>
        </p:spPr>
        <p:txBody>
          <a:bodyPr/>
          <a:lstStyle/>
          <a:p>
            <a:r>
              <a:rPr lang="en-US" sz="4000"/>
              <a:t>Basic Performance Comparison</a:t>
            </a:r>
          </a:p>
        </p:txBody>
      </p:sp>
      <p:graphicFrame>
        <p:nvGraphicFramePr>
          <p:cNvPr id="3252227" name="Object 3"/>
          <p:cNvGraphicFramePr>
            <a:graphicFrameLocks noChangeAspect="1"/>
          </p:cNvGraphicFramePr>
          <p:nvPr>
            <p:ph sz="half" idx="1"/>
          </p:nvPr>
        </p:nvGraphicFramePr>
        <p:xfrm>
          <a:off x="677863" y="1754188"/>
          <a:ext cx="3810000" cy="4114800"/>
        </p:xfrm>
        <a:graphic>
          <a:graphicData uri="http://schemas.openxmlformats.org/presentationml/2006/ole">
            <mc:AlternateContent xmlns:mc="http://schemas.openxmlformats.org/markup-compatibility/2006">
              <mc:Choice xmlns:v="urn:schemas-microsoft-com:vml" Requires="v">
                <p:oleObj spid="_x0000_s3252230" name="Chart" r:id="rId3" imgW="3810190" imgH="4114800" progId="MSGraph.Chart.8">
                  <p:embed followColorScheme="full"/>
                </p:oleObj>
              </mc:Choice>
              <mc:Fallback>
                <p:oleObj name="Chart" r:id="rId3" imgW="3810190" imgH="411480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63" y="1754188"/>
                        <a:ext cx="3810000" cy="4114800"/>
                      </a:xfrm>
                      <a:prstGeom prst="rect">
                        <a:avLst/>
                      </a:prstGeom>
                    </p:spPr>
                  </p:pic>
                </p:oleObj>
              </mc:Fallback>
            </mc:AlternateContent>
          </a:graphicData>
        </a:graphic>
      </p:graphicFrame>
      <p:graphicFrame>
        <p:nvGraphicFramePr>
          <p:cNvPr id="3252228" name="Object 4"/>
          <p:cNvGraphicFramePr>
            <a:graphicFrameLocks noChangeAspect="1"/>
          </p:cNvGraphicFramePr>
          <p:nvPr>
            <p:ph sz="half" idx="2"/>
          </p:nvPr>
        </p:nvGraphicFramePr>
        <p:xfrm>
          <a:off x="4649788" y="1763713"/>
          <a:ext cx="3811587" cy="4125912"/>
        </p:xfrm>
        <a:graphic>
          <a:graphicData uri="http://schemas.openxmlformats.org/presentationml/2006/ole">
            <mc:AlternateContent xmlns:mc="http://schemas.openxmlformats.org/markup-compatibility/2006">
              <mc:Choice xmlns:v="urn:schemas-microsoft-com:vml" Requires="v">
                <p:oleObj spid="_x0000_s3252231" name="Chart" r:id="rId5" imgW="3810190" imgH="4124516" progId="MSGraph.Chart.8">
                  <p:embed followColorScheme="full"/>
                </p:oleObj>
              </mc:Choice>
              <mc:Fallback>
                <p:oleObj name="Chart" r:id="rId5" imgW="3810190" imgH="4124516"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788" y="1763713"/>
                        <a:ext cx="3811587" cy="4125912"/>
                      </a:xfrm>
                      <a:prstGeom prst="rect">
                        <a:avLst/>
                      </a:prstGeom>
                    </p:spPr>
                  </p:pic>
                </p:oleObj>
              </mc:Fallback>
            </mc:AlternateContent>
          </a:graphicData>
        </a:graphic>
      </p:graphicFrame>
      <p:sp>
        <p:nvSpPr>
          <p:cNvPr id="3252229" name="Rectangle 5"/>
          <p:cNvSpPr>
            <a:spLocks noChangeArrowheads="1"/>
          </p:cNvSpPr>
          <p:nvPr/>
        </p:nvSpPr>
        <p:spPr bwMode="auto">
          <a:xfrm>
            <a:off x="763588" y="5857875"/>
            <a:ext cx="8037512" cy="6921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lnSpc>
                <a:spcPct val="110000"/>
              </a:lnSpc>
              <a:spcBef>
                <a:spcPct val="20000"/>
              </a:spcBef>
              <a:buFontTx/>
              <a:buChar char="•"/>
            </a:pPr>
            <a:r>
              <a:rPr kumimoji="1" lang="en-US" sz="1800" b="0"/>
              <a:t>2 to 4 times improvement compared to IPoIB</a:t>
            </a:r>
          </a:p>
          <a:p>
            <a:pPr marL="342900" indent="-342900" algn="l">
              <a:lnSpc>
                <a:spcPct val="110000"/>
              </a:lnSpc>
              <a:spcBef>
                <a:spcPct val="20000"/>
              </a:spcBef>
              <a:buFontTx/>
              <a:buChar char="•"/>
            </a:pPr>
            <a:r>
              <a:rPr kumimoji="1" lang="en-US" sz="1800" b="0"/>
              <a:t>Comparable performance for native IB and native Quadrics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3250" name="Rectangle 2"/>
          <p:cNvSpPr>
            <a:spLocks noGrp="1" noChangeArrowheads="1"/>
          </p:cNvSpPr>
          <p:nvPr>
            <p:ph type="body" idx="1"/>
          </p:nvPr>
        </p:nvSpPr>
        <p:spPr>
          <a:xfrm>
            <a:off x="685800" y="1795463"/>
            <a:ext cx="7927975" cy="4729162"/>
          </a:xfrm>
          <a:noFill/>
        </p:spPr>
        <p:txBody>
          <a:bodyPr/>
          <a:lstStyle/>
          <a:p>
            <a:pPr>
              <a:lnSpc>
                <a:spcPct val="150000"/>
              </a:lnSpc>
            </a:pPr>
            <a:r>
              <a:rPr lang="en-US" sz="2400" b="0">
                <a:solidFill>
                  <a:schemeClr val="folHlink"/>
                </a:solidFill>
              </a:rPr>
              <a:t>Overview of Lustre and High Speed Interconnects (IBA and Quadrics)</a:t>
            </a:r>
          </a:p>
          <a:p>
            <a:pPr>
              <a:lnSpc>
                <a:spcPct val="150000"/>
              </a:lnSpc>
            </a:pPr>
            <a:r>
              <a:rPr lang="en-US" sz="2400" b="0">
                <a:solidFill>
                  <a:schemeClr val="accent2"/>
                </a:solidFill>
              </a:rPr>
              <a:t>Performance Evaluation (IB, Quadrics, TCP/IP/IB)</a:t>
            </a:r>
          </a:p>
          <a:p>
            <a:pPr lvl="1">
              <a:lnSpc>
                <a:spcPct val="150000"/>
              </a:lnSpc>
            </a:pPr>
            <a:r>
              <a:rPr lang="en-US" sz="2000" b="0"/>
              <a:t>Basic Network Performance</a:t>
            </a:r>
          </a:p>
          <a:p>
            <a:pPr lvl="1">
              <a:lnSpc>
                <a:spcPct val="150000"/>
              </a:lnSpc>
            </a:pPr>
            <a:r>
              <a:rPr lang="en-US" sz="2000" b="0">
                <a:solidFill>
                  <a:schemeClr val="accent2"/>
                </a:solidFill>
              </a:rPr>
              <a:t>Sequential I/O Performance</a:t>
            </a:r>
          </a:p>
          <a:p>
            <a:pPr lvl="1">
              <a:lnSpc>
                <a:spcPct val="150000"/>
              </a:lnSpc>
            </a:pPr>
            <a:r>
              <a:rPr lang="en-US" sz="2000" b="0">
                <a:solidFill>
                  <a:schemeClr val="accent2"/>
                </a:solidFill>
              </a:rPr>
              <a:t>Parallel I/O Performance </a:t>
            </a:r>
          </a:p>
          <a:p>
            <a:pPr lvl="1">
              <a:lnSpc>
                <a:spcPct val="150000"/>
              </a:lnSpc>
            </a:pPr>
            <a:r>
              <a:rPr lang="en-US" sz="2000" b="0"/>
              <a:t>Benefits of PCI-Express</a:t>
            </a:r>
          </a:p>
          <a:p>
            <a:pPr>
              <a:lnSpc>
                <a:spcPct val="150000"/>
              </a:lnSpc>
            </a:pPr>
            <a:r>
              <a:rPr lang="en-US" sz="2400" b="0"/>
              <a:t>Conclusions and Future Work</a:t>
            </a:r>
          </a:p>
        </p:txBody>
      </p:sp>
      <p:sp>
        <p:nvSpPr>
          <p:cNvPr id="3253251" name="Rectangle 3"/>
          <p:cNvSpPr>
            <a:spLocks noGrp="1" noChangeArrowheads="1"/>
          </p:cNvSpPr>
          <p:nvPr>
            <p:ph type="title"/>
          </p:nvPr>
        </p:nvSpPr>
        <p:spPr>
          <a:xfrm>
            <a:off x="685800" y="595313"/>
            <a:ext cx="7772400" cy="1143000"/>
          </a:xfrm>
          <a:ln/>
        </p:spPr>
        <p:txBody>
          <a:bodyPr/>
          <a:lstStyle/>
          <a:p>
            <a:r>
              <a:rPr lang="en-US" sz="4000"/>
              <a:t>Presentation Outline</a:t>
            </a:r>
            <a:endParaRPr lang="en-US" sz="4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42" name="Rectangle 2"/>
          <p:cNvSpPr>
            <a:spLocks noGrp="1" noChangeArrowheads="1"/>
          </p:cNvSpPr>
          <p:nvPr>
            <p:ph type="title"/>
          </p:nvPr>
        </p:nvSpPr>
        <p:spPr>
          <a:xfrm>
            <a:off x="685800" y="609600"/>
            <a:ext cx="7772400" cy="968375"/>
          </a:xfrm>
          <a:ln/>
        </p:spPr>
        <p:txBody>
          <a:bodyPr/>
          <a:lstStyle/>
          <a:p>
            <a:r>
              <a:rPr lang="en-US" sz="4000"/>
              <a:t>Read/Write and FileOP</a:t>
            </a:r>
          </a:p>
        </p:txBody>
      </p:sp>
      <p:sp>
        <p:nvSpPr>
          <p:cNvPr id="3235843" name="Rectangle 3"/>
          <p:cNvSpPr>
            <a:spLocks noChangeArrowheads="1"/>
          </p:cNvSpPr>
          <p:nvPr/>
        </p:nvSpPr>
        <p:spPr bwMode="auto">
          <a:xfrm>
            <a:off x="719138" y="5895975"/>
            <a:ext cx="8220075" cy="762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lnSpc>
                <a:spcPct val="120000"/>
              </a:lnSpc>
              <a:spcBef>
                <a:spcPct val="20000"/>
              </a:spcBef>
              <a:buFontTx/>
              <a:buChar char="•"/>
            </a:pPr>
            <a:r>
              <a:rPr kumimoji="1" lang="en-US" sz="1600" b="0"/>
              <a:t>Reads are largely cached for IOZone</a:t>
            </a:r>
          </a:p>
          <a:p>
            <a:pPr marL="342900" indent="-342900" algn="l">
              <a:lnSpc>
                <a:spcPct val="120000"/>
              </a:lnSpc>
              <a:spcBef>
                <a:spcPct val="20000"/>
              </a:spcBef>
              <a:buFontTx/>
              <a:buChar char="•"/>
            </a:pPr>
            <a:r>
              <a:rPr kumimoji="1" lang="en-US" sz="1600" b="0"/>
              <a:t>Some operations (especially FileOPs) do not scale very well with increasing OSSs</a:t>
            </a:r>
          </a:p>
        </p:txBody>
      </p:sp>
      <p:graphicFrame>
        <p:nvGraphicFramePr>
          <p:cNvPr id="3235844" name="Object 4"/>
          <p:cNvGraphicFramePr>
            <a:graphicFrameLocks noChangeAspect="1"/>
          </p:cNvGraphicFramePr>
          <p:nvPr>
            <p:ph sz="half" idx="2"/>
          </p:nvPr>
        </p:nvGraphicFramePr>
        <p:xfrm>
          <a:off x="4648200" y="1701800"/>
          <a:ext cx="4005263" cy="4068763"/>
        </p:xfrm>
        <a:graphic>
          <a:graphicData uri="http://schemas.openxmlformats.org/presentationml/2006/ole">
            <mc:AlternateContent xmlns:mc="http://schemas.openxmlformats.org/markup-compatibility/2006">
              <mc:Choice xmlns:v="urn:schemas-microsoft-com:vml" Requires="v">
                <p:oleObj spid="_x0000_s3235846" name="Chart" r:id="rId4" imgW="3809848" imgH="3871112" progId="MSGraph.Chart.8">
                  <p:embed followColorScheme="full"/>
                </p:oleObj>
              </mc:Choice>
              <mc:Fallback>
                <p:oleObj name="Chart" r:id="rId4" imgW="3809848" imgH="3871112"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701800"/>
                        <a:ext cx="4005263" cy="4068763"/>
                      </a:xfrm>
                      <a:prstGeom prst="rect">
                        <a:avLst/>
                      </a:prstGeom>
                    </p:spPr>
                  </p:pic>
                </p:oleObj>
              </mc:Fallback>
            </mc:AlternateContent>
          </a:graphicData>
        </a:graphic>
      </p:graphicFrame>
      <p:graphicFrame>
        <p:nvGraphicFramePr>
          <p:cNvPr id="3235845" name="Object 5"/>
          <p:cNvGraphicFramePr>
            <a:graphicFrameLocks noChangeAspect="1"/>
          </p:cNvGraphicFramePr>
          <p:nvPr>
            <p:ph sz="half" idx="1"/>
          </p:nvPr>
        </p:nvGraphicFramePr>
        <p:xfrm>
          <a:off x="695325" y="1700213"/>
          <a:ext cx="3967163" cy="4086225"/>
        </p:xfrm>
        <a:graphic>
          <a:graphicData uri="http://schemas.openxmlformats.org/presentationml/2006/ole">
            <mc:AlternateContent xmlns:mc="http://schemas.openxmlformats.org/markup-compatibility/2006">
              <mc:Choice xmlns:v="urn:schemas-microsoft-com:vml" Requires="v">
                <p:oleObj spid="_x0000_s3235847" name="Chart" r:id="rId6" imgW="3809848" imgH="3924148" progId="MSGraph.Chart.8">
                  <p:embed followColorScheme="full"/>
                </p:oleObj>
              </mc:Choice>
              <mc:Fallback>
                <p:oleObj name="Chart" r:id="rId6" imgW="3809848" imgH="3924148" progId="MSGraph.Chart.8">
                  <p:embed followColorScheme="full"/>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325" y="1700213"/>
                        <a:ext cx="3967163" cy="4086225"/>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0306" name="Rectangle 2"/>
          <p:cNvSpPr>
            <a:spLocks noGrp="1" noChangeArrowheads="1"/>
          </p:cNvSpPr>
          <p:nvPr>
            <p:ph type="title"/>
          </p:nvPr>
        </p:nvSpPr>
        <p:spPr>
          <a:ln/>
        </p:spPr>
        <p:txBody>
          <a:bodyPr/>
          <a:lstStyle/>
          <a:p>
            <a:r>
              <a:rPr lang="en-US" sz="4000"/>
              <a:t>Postmark Application</a:t>
            </a:r>
          </a:p>
        </p:txBody>
      </p:sp>
      <p:graphicFrame>
        <p:nvGraphicFramePr>
          <p:cNvPr id="3170354" name="Group 50"/>
          <p:cNvGraphicFramePr>
            <a:graphicFrameLocks noGrp="1"/>
          </p:cNvGraphicFramePr>
          <p:nvPr>
            <p:ph idx="1"/>
          </p:nvPr>
        </p:nvGraphicFramePr>
        <p:xfrm>
          <a:off x="1236663" y="2054225"/>
          <a:ext cx="5842000" cy="2401888"/>
        </p:xfrm>
        <a:graphic>
          <a:graphicData uri="http://schemas.openxmlformats.org/drawingml/2006/table">
            <a:tbl>
              <a:tblPr/>
              <a:tblGrid>
                <a:gridCol w="1460500"/>
                <a:gridCol w="1460500"/>
                <a:gridCol w="1460500"/>
                <a:gridCol w="1460500"/>
              </a:tblGrid>
              <a:tr h="400050">
                <a:tc gridSpan="4">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Comic Sans MS" pitchFamily="66" charset="0"/>
                        </a:rPr>
                        <a:t>Table 1. Postmark Performance (Trans/Sec</a:t>
                      </a:r>
                      <a:r>
                        <a:rPr kumimoji="1" lang="en-US" sz="2000" b="0" i="0" u="none" strike="noStrike" cap="none" normalizeH="0" baseline="0" smtClean="0">
                          <a:ln>
                            <a:noFill/>
                          </a:ln>
                          <a:solidFill>
                            <a:schemeClr val="tx1"/>
                          </a:solidFill>
                          <a:effectLst/>
                          <a:latin typeface="Comic Sans MS" pitchFamily="66" charset="0"/>
                        </a:rPr>
                        <a:t>)</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000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OSS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Quadrics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IBA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IPoIB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320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283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220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170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186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177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132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6</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150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153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113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0355" name="Rectangle 51"/>
          <p:cNvSpPr>
            <a:spLocks noChangeArrowheads="1"/>
          </p:cNvSpPr>
          <p:nvPr/>
        </p:nvSpPr>
        <p:spPr bwMode="auto">
          <a:xfrm>
            <a:off x="647700" y="5033963"/>
            <a:ext cx="7732713"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lnSpc>
                <a:spcPct val="120000"/>
              </a:lnSpc>
              <a:spcBef>
                <a:spcPct val="20000"/>
              </a:spcBef>
              <a:buFontTx/>
              <a:buChar char="•"/>
            </a:pPr>
            <a:r>
              <a:rPr kumimoji="1" lang="en-US" sz="2000" b="0"/>
              <a:t>Postmark involves mostly large volume of small file write</a:t>
            </a:r>
          </a:p>
          <a:p>
            <a:pPr marL="342900" indent="-342900" algn="l">
              <a:lnSpc>
                <a:spcPct val="120000"/>
              </a:lnSpc>
              <a:spcBef>
                <a:spcPct val="20000"/>
              </a:spcBef>
              <a:buFontTx/>
              <a:buChar char="•"/>
            </a:pPr>
            <a:r>
              <a:rPr kumimoji="1" lang="en-US" sz="2000" b="0"/>
              <a:t>Lower latency of Quadrics also help postmark performance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02" name="Rectangle 2"/>
          <p:cNvSpPr>
            <a:spLocks noGrp="1" noChangeArrowheads="1"/>
          </p:cNvSpPr>
          <p:nvPr>
            <p:ph type="title"/>
          </p:nvPr>
        </p:nvSpPr>
        <p:spPr>
          <a:ln/>
        </p:spPr>
        <p:txBody>
          <a:bodyPr/>
          <a:lstStyle/>
          <a:p>
            <a:r>
              <a:rPr lang="en-US" sz="4000"/>
              <a:t>MPI-Tile I/O and BT/IO</a:t>
            </a:r>
          </a:p>
        </p:txBody>
      </p:sp>
      <p:sp>
        <p:nvSpPr>
          <p:cNvPr id="3225603" name="Rectangle 3"/>
          <p:cNvSpPr>
            <a:spLocks noChangeArrowheads="1"/>
          </p:cNvSpPr>
          <p:nvPr/>
        </p:nvSpPr>
        <p:spPr bwMode="auto">
          <a:xfrm>
            <a:off x="549275" y="5726113"/>
            <a:ext cx="84455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lnSpc>
                <a:spcPct val="120000"/>
              </a:lnSpc>
              <a:spcBef>
                <a:spcPct val="20000"/>
              </a:spcBef>
              <a:buFontTx/>
              <a:buChar char="•"/>
            </a:pPr>
            <a:r>
              <a:rPr kumimoji="1" lang="en-US" sz="1800" b="0"/>
              <a:t>Non-contiguous I/O in MPI-Tile-IO leads to small I/O operations</a:t>
            </a:r>
          </a:p>
          <a:p>
            <a:pPr marL="342900" indent="-342900" algn="l">
              <a:lnSpc>
                <a:spcPct val="120000"/>
              </a:lnSpc>
              <a:spcBef>
                <a:spcPct val="20000"/>
              </a:spcBef>
              <a:buFontTx/>
              <a:buChar char="•"/>
            </a:pPr>
            <a:r>
              <a:rPr kumimoji="1" lang="en-US" sz="1800" b="0"/>
              <a:t>Native implementations outperform IPoIB by twice for BT/IO</a:t>
            </a:r>
          </a:p>
        </p:txBody>
      </p:sp>
      <p:graphicFrame>
        <p:nvGraphicFramePr>
          <p:cNvPr id="3225604" name="Object 4"/>
          <p:cNvGraphicFramePr>
            <a:graphicFrameLocks noChangeAspect="1"/>
          </p:cNvGraphicFramePr>
          <p:nvPr>
            <p:ph sz="half" idx="2"/>
          </p:nvPr>
        </p:nvGraphicFramePr>
        <p:xfrm>
          <a:off x="546100" y="1828800"/>
          <a:ext cx="3814763" cy="3868738"/>
        </p:xfrm>
        <a:graphic>
          <a:graphicData uri="http://schemas.openxmlformats.org/presentationml/2006/ole">
            <mc:AlternateContent xmlns:mc="http://schemas.openxmlformats.org/markup-compatibility/2006">
              <mc:Choice xmlns:v="urn:schemas-microsoft-com:vml" Requires="v">
                <p:oleObj spid="_x0000_s3225632" name="Chart" r:id="rId4" imgW="3809848" imgH="3863340" progId="MSGraph.Chart.8">
                  <p:embed followColorScheme="full"/>
                </p:oleObj>
              </mc:Choice>
              <mc:Fallback>
                <p:oleObj name="Chart" r:id="rId4" imgW="3809848" imgH="3863340"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00" y="1828800"/>
                        <a:ext cx="3814763" cy="3868738"/>
                      </a:xfrm>
                      <a:prstGeom prst="rect">
                        <a:avLst/>
                      </a:prstGeom>
                    </p:spPr>
                  </p:pic>
                </p:oleObj>
              </mc:Fallback>
            </mc:AlternateContent>
          </a:graphicData>
        </a:graphic>
      </p:graphicFrame>
      <p:graphicFrame>
        <p:nvGraphicFramePr>
          <p:cNvPr id="3225605" name="Group 5"/>
          <p:cNvGraphicFramePr>
            <a:graphicFrameLocks noGrp="1"/>
          </p:cNvGraphicFramePr>
          <p:nvPr>
            <p:ph idx="1"/>
          </p:nvPr>
        </p:nvGraphicFramePr>
        <p:xfrm>
          <a:off x="4530725" y="2625725"/>
          <a:ext cx="4398963" cy="2173288"/>
        </p:xfrm>
        <a:graphic>
          <a:graphicData uri="http://schemas.openxmlformats.org/drawingml/2006/table">
            <a:tbl>
              <a:tblPr/>
              <a:tblGrid>
                <a:gridCol w="1806575"/>
                <a:gridCol w="1293813"/>
                <a:gridCol w="1298575"/>
              </a:tblGrid>
              <a:tr h="3444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Duration</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(sec)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IO Time (sec)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BT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61.34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BT/IO Quadrics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69.08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7.74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BT/IO IBA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69.11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7.77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BT/IO IPoIB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73.59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12.25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25631" name="Text Box 31"/>
          <p:cNvSpPr txBox="1">
            <a:spLocks noChangeArrowheads="1"/>
          </p:cNvSpPr>
          <p:nvPr/>
        </p:nvSpPr>
        <p:spPr bwMode="auto">
          <a:xfrm>
            <a:off x="6348413" y="2076450"/>
            <a:ext cx="909637" cy="36671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r>
              <a:rPr lang="en-US" sz="1800" b="0"/>
              <a:t>BT/IO</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5298" name="Rectangle 2"/>
          <p:cNvSpPr>
            <a:spLocks noGrp="1" noChangeArrowheads="1"/>
          </p:cNvSpPr>
          <p:nvPr>
            <p:ph type="body" idx="1"/>
          </p:nvPr>
        </p:nvSpPr>
        <p:spPr>
          <a:xfrm>
            <a:off x="685800" y="1795463"/>
            <a:ext cx="7927975" cy="4729162"/>
          </a:xfrm>
          <a:noFill/>
        </p:spPr>
        <p:txBody>
          <a:bodyPr/>
          <a:lstStyle/>
          <a:p>
            <a:pPr>
              <a:lnSpc>
                <a:spcPct val="150000"/>
              </a:lnSpc>
            </a:pPr>
            <a:r>
              <a:rPr lang="en-US" sz="2400" b="0">
                <a:solidFill>
                  <a:schemeClr val="folHlink"/>
                </a:solidFill>
              </a:rPr>
              <a:t>Overview of Lustre and High Speed Interconnects (IBA and Quadrics)</a:t>
            </a:r>
          </a:p>
          <a:p>
            <a:pPr>
              <a:lnSpc>
                <a:spcPct val="150000"/>
              </a:lnSpc>
            </a:pPr>
            <a:r>
              <a:rPr lang="en-US" sz="2400" b="0">
                <a:solidFill>
                  <a:schemeClr val="accent2"/>
                </a:solidFill>
              </a:rPr>
              <a:t>Performance Evaluation (IB, Quadrics, TCP/IP/IB)</a:t>
            </a:r>
          </a:p>
          <a:p>
            <a:pPr lvl="1">
              <a:lnSpc>
                <a:spcPct val="150000"/>
              </a:lnSpc>
            </a:pPr>
            <a:r>
              <a:rPr lang="en-US" sz="2000" b="0"/>
              <a:t>Basic Network Performance</a:t>
            </a:r>
          </a:p>
          <a:p>
            <a:pPr lvl="1">
              <a:lnSpc>
                <a:spcPct val="150000"/>
              </a:lnSpc>
            </a:pPr>
            <a:r>
              <a:rPr lang="en-US" sz="2000" b="0"/>
              <a:t>Sequential I/O Performance</a:t>
            </a:r>
          </a:p>
          <a:p>
            <a:pPr lvl="1">
              <a:lnSpc>
                <a:spcPct val="150000"/>
              </a:lnSpc>
            </a:pPr>
            <a:r>
              <a:rPr lang="en-US" sz="2000" b="0"/>
              <a:t>Parallel I/O Performance </a:t>
            </a:r>
          </a:p>
          <a:p>
            <a:pPr lvl="1">
              <a:lnSpc>
                <a:spcPct val="150000"/>
              </a:lnSpc>
            </a:pPr>
            <a:r>
              <a:rPr lang="en-US" sz="2000" b="0">
                <a:solidFill>
                  <a:schemeClr val="accent2"/>
                </a:solidFill>
              </a:rPr>
              <a:t>Benefits of PCI-Express</a:t>
            </a:r>
          </a:p>
          <a:p>
            <a:pPr>
              <a:lnSpc>
                <a:spcPct val="150000"/>
              </a:lnSpc>
            </a:pPr>
            <a:r>
              <a:rPr lang="en-US" sz="2400" b="0"/>
              <a:t>Conclusions and Future Work</a:t>
            </a:r>
          </a:p>
        </p:txBody>
      </p:sp>
      <p:sp>
        <p:nvSpPr>
          <p:cNvPr id="3255299" name="Rectangle 3"/>
          <p:cNvSpPr>
            <a:spLocks noGrp="1" noChangeArrowheads="1"/>
          </p:cNvSpPr>
          <p:nvPr>
            <p:ph type="title"/>
          </p:nvPr>
        </p:nvSpPr>
        <p:spPr>
          <a:xfrm>
            <a:off x="685800" y="595313"/>
            <a:ext cx="7772400" cy="1143000"/>
          </a:xfrm>
          <a:ln/>
        </p:spPr>
        <p:txBody>
          <a:bodyPr/>
          <a:lstStyle/>
          <a:p>
            <a:r>
              <a:rPr lang="en-US" sz="4000"/>
              <a:t>Presentation Outline</a:t>
            </a:r>
            <a:endParaRPr lang="en-US" sz="4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9938" name="Rectangle 2"/>
          <p:cNvSpPr>
            <a:spLocks noGrp="1" noChangeArrowheads="1"/>
          </p:cNvSpPr>
          <p:nvPr>
            <p:ph type="title"/>
          </p:nvPr>
        </p:nvSpPr>
        <p:spPr>
          <a:ln/>
        </p:spPr>
        <p:txBody>
          <a:bodyPr/>
          <a:lstStyle/>
          <a:p>
            <a:r>
              <a:rPr lang="en-US" sz="4000"/>
              <a:t>Benefits of PCI-Express</a:t>
            </a:r>
          </a:p>
        </p:txBody>
      </p:sp>
      <p:graphicFrame>
        <p:nvGraphicFramePr>
          <p:cNvPr id="3239939" name="Object 3"/>
          <p:cNvGraphicFramePr>
            <a:graphicFrameLocks noChangeAspect="1"/>
          </p:cNvGraphicFramePr>
          <p:nvPr>
            <p:ph sz="half" idx="2"/>
          </p:nvPr>
        </p:nvGraphicFramePr>
        <p:xfrm>
          <a:off x="657225" y="1905000"/>
          <a:ext cx="3792538" cy="3921125"/>
        </p:xfrm>
        <a:graphic>
          <a:graphicData uri="http://schemas.openxmlformats.org/presentationml/2006/ole">
            <mc:AlternateContent xmlns:mc="http://schemas.openxmlformats.org/markup-compatibility/2006">
              <mc:Choice xmlns:v="urn:schemas-microsoft-com:vml" Requires="v">
                <p:oleObj spid="_x0000_s3239943" name="Chart" r:id="rId4" imgW="4503420" imgH="4655668" progId="MSGraph.Chart.8">
                  <p:embed followColorScheme="full"/>
                </p:oleObj>
              </mc:Choice>
              <mc:Fallback>
                <p:oleObj name="Chart" r:id="rId4" imgW="4503420" imgH="4655668"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225" y="1905000"/>
                        <a:ext cx="3792538" cy="392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9940" name="Object 4"/>
          <p:cNvGraphicFramePr>
            <a:graphicFrameLocks noChangeAspect="1"/>
          </p:cNvGraphicFramePr>
          <p:nvPr/>
        </p:nvGraphicFramePr>
        <p:xfrm>
          <a:off x="4708525" y="1897063"/>
          <a:ext cx="3748088" cy="3944937"/>
        </p:xfrm>
        <a:graphic>
          <a:graphicData uri="http://schemas.openxmlformats.org/presentationml/2006/ole">
            <mc:AlternateContent xmlns:mc="http://schemas.openxmlformats.org/markup-compatibility/2006">
              <mc:Choice xmlns:v="urn:schemas-microsoft-com:vml" Requires="v">
                <p:oleObj spid="_x0000_s3239944" name="Chart" r:id="rId6" imgW="4396892" imgH="4625492" progId="MSGraph.Chart.8">
                  <p:embed followColorScheme="full"/>
                </p:oleObj>
              </mc:Choice>
              <mc:Fallback>
                <p:oleObj name="Chart" r:id="rId6" imgW="4396892" imgH="4625492" progId="MSGraph.Chart.8">
                  <p:embed followColorScheme="full"/>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8525" y="1897063"/>
                        <a:ext cx="3748088" cy="394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9942" name="Rectangle 6"/>
          <p:cNvSpPr>
            <a:spLocks noChangeArrowheads="1"/>
          </p:cNvSpPr>
          <p:nvPr/>
        </p:nvSpPr>
        <p:spPr bwMode="auto">
          <a:xfrm>
            <a:off x="622300" y="5776913"/>
            <a:ext cx="7956550"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lnSpc>
                <a:spcPct val="120000"/>
              </a:lnSpc>
              <a:spcBef>
                <a:spcPct val="20000"/>
              </a:spcBef>
              <a:buFontTx/>
              <a:buChar char="•"/>
            </a:pPr>
            <a:r>
              <a:rPr kumimoji="1" lang="en-US" sz="1800" b="0"/>
              <a:t>Read requests are mostly cached</a:t>
            </a:r>
          </a:p>
          <a:p>
            <a:pPr marL="342900" indent="-342900" algn="l">
              <a:lnSpc>
                <a:spcPct val="120000"/>
              </a:lnSpc>
              <a:spcBef>
                <a:spcPct val="20000"/>
              </a:spcBef>
              <a:buFontTx/>
              <a:buChar char="•"/>
            </a:pPr>
            <a:r>
              <a:rPr kumimoji="1" lang="en-US" sz="1800" b="0"/>
              <a:t>Some improvement for Write Operations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7346" name="Rectangle 2"/>
          <p:cNvSpPr>
            <a:spLocks noGrp="1" noChangeArrowheads="1"/>
          </p:cNvSpPr>
          <p:nvPr>
            <p:ph type="body" idx="1"/>
          </p:nvPr>
        </p:nvSpPr>
        <p:spPr>
          <a:xfrm>
            <a:off x="685800" y="1795463"/>
            <a:ext cx="7927975" cy="4729162"/>
          </a:xfrm>
          <a:noFill/>
        </p:spPr>
        <p:txBody>
          <a:bodyPr/>
          <a:lstStyle/>
          <a:p>
            <a:pPr>
              <a:lnSpc>
                <a:spcPct val="150000"/>
              </a:lnSpc>
            </a:pPr>
            <a:r>
              <a:rPr lang="en-US" sz="2400" b="0">
                <a:solidFill>
                  <a:schemeClr val="folHlink"/>
                </a:solidFill>
              </a:rPr>
              <a:t>Overview of Lustre and High Speed Interconnects (IBA and Quadrics)</a:t>
            </a:r>
          </a:p>
          <a:p>
            <a:pPr>
              <a:lnSpc>
                <a:spcPct val="150000"/>
              </a:lnSpc>
            </a:pPr>
            <a:r>
              <a:rPr lang="en-US" sz="2400" b="0">
                <a:solidFill>
                  <a:schemeClr val="folHlink"/>
                </a:solidFill>
              </a:rPr>
              <a:t>Performance Evaluation (IB, Quadrics, TCP/IP/IB)</a:t>
            </a:r>
          </a:p>
          <a:p>
            <a:pPr lvl="1">
              <a:lnSpc>
                <a:spcPct val="150000"/>
              </a:lnSpc>
            </a:pPr>
            <a:r>
              <a:rPr lang="en-US" sz="2000" b="0">
                <a:solidFill>
                  <a:schemeClr val="folHlink"/>
                </a:solidFill>
              </a:rPr>
              <a:t>Basic Network Performance</a:t>
            </a:r>
          </a:p>
          <a:p>
            <a:pPr lvl="1">
              <a:lnSpc>
                <a:spcPct val="150000"/>
              </a:lnSpc>
            </a:pPr>
            <a:r>
              <a:rPr lang="en-US" sz="2000" b="0">
                <a:solidFill>
                  <a:schemeClr val="folHlink"/>
                </a:solidFill>
              </a:rPr>
              <a:t>Sequential I/O Performance</a:t>
            </a:r>
          </a:p>
          <a:p>
            <a:pPr lvl="1">
              <a:lnSpc>
                <a:spcPct val="150000"/>
              </a:lnSpc>
            </a:pPr>
            <a:r>
              <a:rPr lang="en-US" sz="2000" b="0">
                <a:solidFill>
                  <a:schemeClr val="folHlink"/>
                </a:solidFill>
              </a:rPr>
              <a:t>Parallel I/O Performance </a:t>
            </a:r>
          </a:p>
          <a:p>
            <a:pPr lvl="1">
              <a:lnSpc>
                <a:spcPct val="150000"/>
              </a:lnSpc>
            </a:pPr>
            <a:r>
              <a:rPr lang="en-US" sz="2000" b="0">
                <a:solidFill>
                  <a:schemeClr val="folHlink"/>
                </a:solidFill>
              </a:rPr>
              <a:t>Benefits of PCI-Express</a:t>
            </a:r>
          </a:p>
          <a:p>
            <a:pPr>
              <a:lnSpc>
                <a:spcPct val="150000"/>
              </a:lnSpc>
            </a:pPr>
            <a:r>
              <a:rPr lang="en-US" sz="2400" b="0">
                <a:solidFill>
                  <a:schemeClr val="accent2"/>
                </a:solidFill>
              </a:rPr>
              <a:t>Conclusions and Future Work</a:t>
            </a:r>
          </a:p>
        </p:txBody>
      </p:sp>
      <p:sp>
        <p:nvSpPr>
          <p:cNvPr id="3257347" name="Rectangle 3"/>
          <p:cNvSpPr>
            <a:spLocks noGrp="1" noChangeArrowheads="1"/>
          </p:cNvSpPr>
          <p:nvPr>
            <p:ph type="title"/>
          </p:nvPr>
        </p:nvSpPr>
        <p:spPr>
          <a:xfrm>
            <a:off x="685800" y="595313"/>
            <a:ext cx="7772400" cy="1143000"/>
          </a:xfrm>
          <a:ln/>
        </p:spPr>
        <p:txBody>
          <a:bodyPr/>
          <a:lstStyle/>
          <a:p>
            <a:r>
              <a:rPr lang="en-US" sz="4000"/>
              <a:t>Presentation Outline</a:t>
            </a:r>
            <a:endParaRPr lang="en-US" sz="4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4466" name="Rectangle 2"/>
          <p:cNvSpPr>
            <a:spLocks noGrp="1" noChangeArrowheads="1"/>
          </p:cNvSpPr>
          <p:nvPr>
            <p:ph type="body" idx="1"/>
          </p:nvPr>
        </p:nvSpPr>
        <p:spPr>
          <a:xfrm>
            <a:off x="685800" y="1816100"/>
            <a:ext cx="7966075" cy="4800600"/>
          </a:xfrm>
          <a:noFill/>
        </p:spPr>
        <p:txBody>
          <a:bodyPr/>
          <a:lstStyle/>
          <a:p>
            <a:pPr>
              <a:lnSpc>
                <a:spcPct val="115000"/>
              </a:lnSpc>
            </a:pPr>
            <a:r>
              <a:rPr lang="en-US" sz="2400" b="0"/>
              <a:t>Compared the performance of Lustre over TCP/IP with native implementations over IB and Quadrics</a:t>
            </a:r>
          </a:p>
          <a:p>
            <a:pPr lvl="1">
              <a:lnSpc>
                <a:spcPct val="115000"/>
              </a:lnSpc>
            </a:pPr>
            <a:r>
              <a:rPr lang="en-US" sz="2000" b="0"/>
              <a:t>Native implementations of IB and Quadrics perform about twice as better than over TCP/IP</a:t>
            </a:r>
          </a:p>
          <a:p>
            <a:pPr lvl="1">
              <a:lnSpc>
                <a:spcPct val="115000"/>
              </a:lnSpc>
            </a:pPr>
            <a:r>
              <a:rPr lang="en-US" sz="2000" b="0"/>
              <a:t>Comparable performance results were observed between the native implementations over InfiniBand and Quadrics</a:t>
            </a:r>
          </a:p>
          <a:p>
            <a:pPr>
              <a:lnSpc>
                <a:spcPct val="115000"/>
              </a:lnSpc>
            </a:pPr>
            <a:r>
              <a:rPr lang="en-US" sz="2400" b="0"/>
              <a:t>Scalability with increasing number of OSSs is not the best – further improvement is necessary</a:t>
            </a:r>
          </a:p>
          <a:p>
            <a:pPr>
              <a:lnSpc>
                <a:spcPct val="115000"/>
              </a:lnSpc>
            </a:pPr>
            <a:r>
              <a:rPr lang="en-US" sz="2400" b="0"/>
              <a:t>InfiniBand blended with PCI-Express technology can further provide more performance advantages</a:t>
            </a:r>
          </a:p>
        </p:txBody>
      </p:sp>
      <p:sp>
        <p:nvSpPr>
          <p:cNvPr id="3134467" name="Rectangle 3"/>
          <p:cNvSpPr>
            <a:spLocks noGrp="1" noChangeArrowheads="1"/>
          </p:cNvSpPr>
          <p:nvPr>
            <p:ph type="title"/>
          </p:nvPr>
        </p:nvSpPr>
        <p:spPr>
          <a:xfrm>
            <a:off x="685800" y="595313"/>
            <a:ext cx="8061325" cy="1143000"/>
          </a:xfrm>
          <a:ln/>
        </p:spPr>
        <p:txBody>
          <a:bodyPr/>
          <a:lstStyle/>
          <a:p>
            <a:r>
              <a:rPr lang="en-US" sz="4000"/>
              <a:t>Conclusions</a:t>
            </a:r>
            <a:endParaRPr lang="en-US" b="0">
              <a:solidFill>
                <a:schemeClr val="accent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6514" name="Rectangle 2"/>
          <p:cNvSpPr>
            <a:spLocks noGrp="1" noChangeArrowheads="1"/>
          </p:cNvSpPr>
          <p:nvPr>
            <p:ph type="body" idx="1"/>
          </p:nvPr>
        </p:nvSpPr>
        <p:spPr>
          <a:xfrm>
            <a:off x="685800" y="1981200"/>
            <a:ext cx="8123238" cy="4589463"/>
          </a:xfrm>
          <a:noFill/>
        </p:spPr>
        <p:txBody>
          <a:bodyPr/>
          <a:lstStyle/>
          <a:p>
            <a:pPr>
              <a:lnSpc>
                <a:spcPct val="140000"/>
              </a:lnSpc>
            </a:pPr>
            <a:r>
              <a:rPr lang="en-US" sz="2400" b="0"/>
              <a:t>Evaluate performance of Lustre over larger clusters</a:t>
            </a:r>
          </a:p>
          <a:p>
            <a:pPr>
              <a:lnSpc>
                <a:spcPct val="140000"/>
              </a:lnSpc>
            </a:pPr>
            <a:r>
              <a:rPr lang="en-US" sz="2400" b="0"/>
              <a:t>Optimize Lustre with scalable Meta-data management – Meta Data Parallelization</a:t>
            </a:r>
          </a:p>
          <a:p>
            <a:pPr>
              <a:lnSpc>
                <a:spcPct val="140000"/>
              </a:lnSpc>
            </a:pPr>
            <a:r>
              <a:rPr lang="en-US" sz="2400" b="0"/>
              <a:t>Evaluation with the Sockets Direct Protocol (SDP)</a:t>
            </a:r>
          </a:p>
          <a:p>
            <a:pPr>
              <a:lnSpc>
                <a:spcPct val="140000"/>
              </a:lnSpc>
            </a:pPr>
            <a:r>
              <a:rPr lang="en-US" sz="2400" b="0"/>
              <a:t>Applications such as Checkpoint/Restart are I/O intensive – Design and Evaluation in such environments</a:t>
            </a:r>
          </a:p>
        </p:txBody>
      </p:sp>
      <p:sp>
        <p:nvSpPr>
          <p:cNvPr id="3136515" name="Rectangle 3"/>
          <p:cNvSpPr>
            <a:spLocks noGrp="1" noChangeArrowheads="1"/>
          </p:cNvSpPr>
          <p:nvPr>
            <p:ph type="title"/>
          </p:nvPr>
        </p:nvSpPr>
        <p:spPr>
          <a:xfrm>
            <a:off x="685800" y="595313"/>
            <a:ext cx="8061325" cy="1143000"/>
          </a:xfrm>
          <a:ln/>
        </p:spPr>
        <p:txBody>
          <a:bodyPr/>
          <a:lstStyle/>
          <a:p>
            <a:r>
              <a:rPr lang="en-US" sz="4000"/>
              <a:t>Future Work</a:t>
            </a:r>
            <a:endParaRPr lang="en-US" b="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5666" name="Rectangle 2"/>
          <p:cNvSpPr>
            <a:spLocks noGrp="1" noChangeArrowheads="1"/>
          </p:cNvSpPr>
          <p:nvPr>
            <p:ph type="title"/>
          </p:nvPr>
        </p:nvSpPr>
        <p:spPr>
          <a:ln/>
        </p:spPr>
        <p:txBody>
          <a:bodyPr/>
          <a:lstStyle/>
          <a:p>
            <a:r>
              <a:rPr lang="en-US" sz="4000"/>
              <a:t>Data-Intensive Applications</a:t>
            </a:r>
          </a:p>
        </p:txBody>
      </p:sp>
      <p:sp>
        <p:nvSpPr>
          <p:cNvPr id="3185667" name="Rectangle 3"/>
          <p:cNvSpPr>
            <a:spLocks noGrp="1" noChangeArrowheads="1"/>
          </p:cNvSpPr>
          <p:nvPr>
            <p:ph type="body" idx="1"/>
          </p:nvPr>
        </p:nvSpPr>
        <p:spPr>
          <a:xfrm>
            <a:off x="685800" y="1893888"/>
            <a:ext cx="7772400" cy="4657725"/>
          </a:xfrm>
        </p:spPr>
        <p:txBody>
          <a:bodyPr/>
          <a:lstStyle/>
          <a:p>
            <a:pPr>
              <a:lnSpc>
                <a:spcPct val="120000"/>
              </a:lnSpc>
            </a:pPr>
            <a:r>
              <a:rPr lang="en-US" sz="2400" b="0"/>
              <a:t>Recent trends in scientific applications</a:t>
            </a:r>
          </a:p>
          <a:p>
            <a:pPr lvl="1">
              <a:lnSpc>
                <a:spcPct val="120000"/>
              </a:lnSpc>
            </a:pPr>
            <a:r>
              <a:rPr lang="en-US" sz="2000" b="0"/>
              <a:t>Compute </a:t>
            </a:r>
            <a:r>
              <a:rPr lang="en-US" sz="2000" b="0">
                <a:sym typeface="Wingdings" pitchFamily="2" charset="2"/>
              </a:rPr>
              <a:t> Data-intensive (tera-bytes to peta-bytes)</a:t>
            </a:r>
          </a:p>
          <a:p>
            <a:pPr lvl="1">
              <a:lnSpc>
                <a:spcPct val="120000"/>
              </a:lnSpc>
            </a:pPr>
            <a:r>
              <a:rPr lang="en-US" sz="2000" b="0">
                <a:sym typeface="Wingdings" pitchFamily="2" charset="2"/>
              </a:rPr>
              <a:t>Disks are significantly slower than memory and networks</a:t>
            </a:r>
          </a:p>
          <a:p>
            <a:pPr>
              <a:lnSpc>
                <a:spcPct val="120000"/>
              </a:lnSpc>
            </a:pPr>
            <a:r>
              <a:rPr lang="en-US" sz="2400" b="0"/>
              <a:t>Solution: Parallel file systems</a:t>
            </a:r>
          </a:p>
          <a:p>
            <a:pPr lvl="1">
              <a:lnSpc>
                <a:spcPct val="120000"/>
              </a:lnSpc>
            </a:pPr>
            <a:r>
              <a:rPr lang="en-US" sz="2000" b="0"/>
              <a:t>E.g., Lustre, PVFS, Panasas, pNFS</a:t>
            </a:r>
          </a:p>
          <a:p>
            <a:pPr lvl="1">
              <a:lnSpc>
                <a:spcPct val="120000"/>
              </a:lnSpc>
            </a:pPr>
            <a:r>
              <a:rPr lang="en-US" sz="2000" b="0"/>
              <a:t>General Idea: Perform I/O in parallel on multiple nodes</a:t>
            </a:r>
          </a:p>
          <a:p>
            <a:pPr>
              <a:lnSpc>
                <a:spcPct val="120000"/>
              </a:lnSpc>
            </a:pPr>
            <a:r>
              <a:rPr lang="en-US" sz="2400" b="0"/>
              <a:t>Network capability: critical for performance</a:t>
            </a:r>
          </a:p>
          <a:p>
            <a:pPr>
              <a:lnSpc>
                <a:spcPct val="120000"/>
              </a:lnSpc>
            </a:pPr>
            <a:r>
              <a:rPr lang="en-US" sz="2400" b="0"/>
              <a:t>Lustre file-system is of particular interest</a:t>
            </a:r>
          </a:p>
          <a:p>
            <a:pPr lvl="1">
              <a:lnSpc>
                <a:spcPct val="120000"/>
              </a:lnSpc>
            </a:pPr>
            <a:r>
              <a:rPr lang="en-US" sz="2000" b="0"/>
              <a:t>Designed and developed by Cluster File Systems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8978" name="Rectangle 2"/>
          <p:cNvSpPr>
            <a:spLocks noGrp="1" noChangeArrowheads="1"/>
          </p:cNvSpPr>
          <p:nvPr>
            <p:ph type="title"/>
          </p:nvPr>
        </p:nvSpPr>
        <p:spPr>
          <a:xfrm>
            <a:off x="457200" y="731838"/>
            <a:ext cx="8229600" cy="868362"/>
          </a:xfrm>
          <a:ln/>
        </p:spPr>
        <p:txBody>
          <a:bodyPr/>
          <a:lstStyle/>
          <a:p>
            <a:r>
              <a:rPr lang="en-US" sz="4000"/>
              <a:t>Web Pointers</a:t>
            </a:r>
          </a:p>
        </p:txBody>
      </p:sp>
      <p:grpSp>
        <p:nvGrpSpPr>
          <p:cNvPr id="3198979" name="Group 3"/>
          <p:cNvGrpSpPr>
            <a:grpSpLocks/>
          </p:cNvGrpSpPr>
          <p:nvPr/>
        </p:nvGrpSpPr>
        <p:grpSpPr bwMode="auto">
          <a:xfrm>
            <a:off x="2514600" y="2133600"/>
            <a:ext cx="990600" cy="914400"/>
            <a:chOff x="1584" y="1008"/>
            <a:chExt cx="624" cy="576"/>
          </a:xfrm>
        </p:grpSpPr>
        <p:sp>
          <p:nvSpPr>
            <p:cNvPr id="3198980" name="Oval 4"/>
            <p:cNvSpPr>
              <a:spLocks noChangeArrowheads="1"/>
            </p:cNvSpPr>
            <p:nvPr/>
          </p:nvSpPr>
          <p:spPr bwMode="auto">
            <a:xfrm>
              <a:off x="1657" y="1051"/>
              <a:ext cx="479" cy="424"/>
            </a:xfrm>
            <a:prstGeom prst="ellipse">
              <a:avLst/>
            </a:prstGeom>
            <a:gradFill rotWithShape="1">
              <a:gsLst>
                <a:gs pos="0">
                  <a:schemeClr val="accent1"/>
                </a:gs>
                <a:gs pos="100000">
                  <a:srgbClr val="440000"/>
                </a:gs>
              </a:gsLst>
              <a:path path="rect">
                <a:fillToRect r="100000" b="100000"/>
              </a:path>
            </a:gradFill>
            <a:ln w="9525" algn="ctr">
              <a:solidFill>
                <a:srgbClr val="FF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98981" name="Group 5"/>
            <p:cNvGrpSpPr>
              <a:grpSpLocks/>
            </p:cNvGrpSpPr>
            <p:nvPr/>
          </p:nvGrpSpPr>
          <p:grpSpPr bwMode="auto">
            <a:xfrm>
              <a:off x="1731" y="1122"/>
              <a:ext cx="111" cy="71"/>
              <a:chOff x="1440" y="1200"/>
              <a:chExt cx="864" cy="720"/>
            </a:xfrm>
          </p:grpSpPr>
          <p:sp>
            <p:nvSpPr>
              <p:cNvPr id="3198982" name="Rectangle 6"/>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8983" name="Rectangle 7"/>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8984" name="Rectangle 8"/>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8985" name="Rectangle 9"/>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8986" name="Oval 10"/>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8987" name="Line 11"/>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8988" name="Line 12"/>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8989" name="Line 13"/>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8990" name="Line 14"/>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8991" name="Line 15"/>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8992" name="Line 16"/>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98993" name="Group 17"/>
            <p:cNvGrpSpPr>
              <a:grpSpLocks/>
            </p:cNvGrpSpPr>
            <p:nvPr/>
          </p:nvGrpSpPr>
          <p:grpSpPr bwMode="auto">
            <a:xfrm>
              <a:off x="1977" y="1322"/>
              <a:ext cx="110" cy="71"/>
              <a:chOff x="1440" y="1200"/>
              <a:chExt cx="864" cy="720"/>
            </a:xfrm>
          </p:grpSpPr>
          <p:sp>
            <p:nvSpPr>
              <p:cNvPr id="3198994" name="Rectangle 18"/>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8995" name="Rectangle 19"/>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8996" name="Rectangle 20"/>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8997" name="Rectangle 21"/>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8998" name="Oval 22"/>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8999" name="Line 23"/>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00" name="Line 24"/>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01" name="Line 25"/>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02" name="Line 26"/>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03" name="Line 27"/>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04" name="Line 28"/>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99005" name="Group 29"/>
            <p:cNvGrpSpPr>
              <a:grpSpLocks/>
            </p:cNvGrpSpPr>
            <p:nvPr/>
          </p:nvGrpSpPr>
          <p:grpSpPr bwMode="auto">
            <a:xfrm>
              <a:off x="1854" y="1393"/>
              <a:ext cx="110" cy="71"/>
              <a:chOff x="1440" y="1200"/>
              <a:chExt cx="864" cy="720"/>
            </a:xfrm>
          </p:grpSpPr>
          <p:sp>
            <p:nvSpPr>
              <p:cNvPr id="3199006" name="Rectangle 30"/>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07" name="Rectangle 31"/>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08" name="Rectangle 32"/>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09" name="Rectangle 33"/>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10" name="Oval 34"/>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11" name="Line 35"/>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12" name="Line 36"/>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13" name="Line 37"/>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14" name="Line 38"/>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15" name="Line 39"/>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16" name="Line 40"/>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99017" name="Group 41"/>
            <p:cNvGrpSpPr>
              <a:grpSpLocks/>
            </p:cNvGrpSpPr>
            <p:nvPr/>
          </p:nvGrpSpPr>
          <p:grpSpPr bwMode="auto">
            <a:xfrm>
              <a:off x="1964" y="1134"/>
              <a:ext cx="111" cy="71"/>
              <a:chOff x="1440" y="1200"/>
              <a:chExt cx="864" cy="720"/>
            </a:xfrm>
          </p:grpSpPr>
          <p:sp>
            <p:nvSpPr>
              <p:cNvPr id="3199018" name="Rectangle 42"/>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19" name="Rectangle 43"/>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20" name="Rectangle 44"/>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21" name="Rectangle 45"/>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22" name="Oval 46"/>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23" name="Line 47"/>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24" name="Line 48"/>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25" name="Line 49"/>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26" name="Line 50"/>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27" name="Line 51"/>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28" name="Line 52"/>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99029" name="Group 53"/>
            <p:cNvGrpSpPr>
              <a:grpSpLocks/>
            </p:cNvGrpSpPr>
            <p:nvPr/>
          </p:nvGrpSpPr>
          <p:grpSpPr bwMode="auto">
            <a:xfrm>
              <a:off x="1719" y="1334"/>
              <a:ext cx="110" cy="71"/>
              <a:chOff x="1440" y="1200"/>
              <a:chExt cx="864" cy="720"/>
            </a:xfrm>
          </p:grpSpPr>
          <p:sp>
            <p:nvSpPr>
              <p:cNvPr id="3199030" name="Rectangle 54"/>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31" name="Rectangle 55"/>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32" name="Rectangle 56"/>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33" name="Rectangle 57"/>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34" name="Oval 58"/>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35" name="Line 59"/>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36" name="Line 60"/>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37" name="Line 61"/>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38" name="Line 62"/>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39" name="Line 63"/>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40" name="Line 64"/>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99041" name="Group 65"/>
            <p:cNvGrpSpPr>
              <a:grpSpLocks/>
            </p:cNvGrpSpPr>
            <p:nvPr/>
          </p:nvGrpSpPr>
          <p:grpSpPr bwMode="auto">
            <a:xfrm>
              <a:off x="1682" y="1228"/>
              <a:ext cx="110" cy="71"/>
              <a:chOff x="1440" y="1200"/>
              <a:chExt cx="864" cy="720"/>
            </a:xfrm>
          </p:grpSpPr>
          <p:sp>
            <p:nvSpPr>
              <p:cNvPr id="3199042" name="Rectangle 66"/>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43" name="Rectangle 67"/>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44" name="Rectangle 68"/>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45" name="Rectangle 69"/>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46" name="Oval 70"/>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47" name="Line 71"/>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48" name="Line 72"/>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49" name="Line 73"/>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50" name="Line 74"/>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51" name="Line 75"/>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52" name="Line 76"/>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99053" name="Group 77"/>
            <p:cNvGrpSpPr>
              <a:grpSpLocks/>
            </p:cNvGrpSpPr>
            <p:nvPr/>
          </p:nvGrpSpPr>
          <p:grpSpPr bwMode="auto">
            <a:xfrm>
              <a:off x="1854" y="1075"/>
              <a:ext cx="110" cy="71"/>
              <a:chOff x="1440" y="1200"/>
              <a:chExt cx="864" cy="720"/>
            </a:xfrm>
          </p:grpSpPr>
          <p:sp>
            <p:nvSpPr>
              <p:cNvPr id="3199054" name="Rectangle 78"/>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55" name="Rectangle 79"/>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56" name="Rectangle 80"/>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57" name="Rectangle 81"/>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58" name="Oval 82"/>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59" name="Line 83"/>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60" name="Line 84"/>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61" name="Line 85"/>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62" name="Line 86"/>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63" name="Line 87"/>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64" name="Line 88"/>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99065" name="Group 89"/>
            <p:cNvGrpSpPr>
              <a:grpSpLocks/>
            </p:cNvGrpSpPr>
            <p:nvPr/>
          </p:nvGrpSpPr>
          <p:grpSpPr bwMode="auto">
            <a:xfrm>
              <a:off x="2013" y="1228"/>
              <a:ext cx="111" cy="71"/>
              <a:chOff x="1440" y="1200"/>
              <a:chExt cx="864" cy="720"/>
            </a:xfrm>
          </p:grpSpPr>
          <p:sp>
            <p:nvSpPr>
              <p:cNvPr id="3199066" name="Rectangle 90"/>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67" name="Rectangle 91"/>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68" name="Rectangle 92"/>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69" name="Rectangle 93"/>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70" name="Oval 94"/>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71" name="Line 95"/>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72" name="Line 96"/>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73" name="Line 97"/>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74" name="Line 98"/>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75" name="Line 99"/>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9076" name="Line 100"/>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99077" name="Rectangle 101"/>
            <p:cNvSpPr>
              <a:spLocks noChangeArrowheads="1"/>
            </p:cNvSpPr>
            <p:nvPr/>
          </p:nvSpPr>
          <p:spPr bwMode="auto">
            <a:xfrm>
              <a:off x="1891" y="1193"/>
              <a:ext cx="24" cy="165"/>
            </a:xfrm>
            <a:prstGeom prst="rect">
              <a:avLst/>
            </a:prstGeom>
            <a:solidFill>
              <a:srgbClr val="FF3399"/>
            </a:solidFill>
            <a:ln w="9525" algn="ctr">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78" name="Line 102"/>
            <p:cNvSpPr>
              <a:spLocks noChangeShapeType="1"/>
            </p:cNvSpPr>
            <p:nvPr/>
          </p:nvSpPr>
          <p:spPr bwMode="auto">
            <a:xfrm>
              <a:off x="1817" y="1181"/>
              <a:ext cx="74"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79" name="Line 103"/>
            <p:cNvSpPr>
              <a:spLocks noChangeShapeType="1"/>
            </p:cNvSpPr>
            <p:nvPr/>
          </p:nvSpPr>
          <p:spPr bwMode="auto">
            <a:xfrm>
              <a:off x="1792" y="1263"/>
              <a:ext cx="99"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80" name="Line 104"/>
            <p:cNvSpPr>
              <a:spLocks noChangeShapeType="1"/>
            </p:cNvSpPr>
            <p:nvPr/>
          </p:nvSpPr>
          <p:spPr bwMode="auto">
            <a:xfrm flipV="1">
              <a:off x="1817" y="1287"/>
              <a:ext cx="74" cy="71"/>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81" name="Line 105"/>
            <p:cNvSpPr>
              <a:spLocks noChangeShapeType="1"/>
            </p:cNvSpPr>
            <p:nvPr/>
          </p:nvSpPr>
          <p:spPr bwMode="auto">
            <a:xfrm flipH="1">
              <a:off x="1915" y="1181"/>
              <a:ext cx="62"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82" name="Line 106"/>
            <p:cNvSpPr>
              <a:spLocks noChangeShapeType="1"/>
            </p:cNvSpPr>
            <p:nvPr/>
          </p:nvSpPr>
          <p:spPr bwMode="auto">
            <a:xfrm flipH="1">
              <a:off x="1915" y="1263"/>
              <a:ext cx="98"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83" name="Line 107"/>
            <p:cNvSpPr>
              <a:spLocks noChangeShapeType="1"/>
            </p:cNvSpPr>
            <p:nvPr/>
          </p:nvSpPr>
          <p:spPr bwMode="auto">
            <a:xfrm flipH="1" flipV="1">
              <a:off x="1915" y="1287"/>
              <a:ext cx="62"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84" name="Line 108"/>
            <p:cNvSpPr>
              <a:spLocks noChangeShapeType="1"/>
            </p:cNvSpPr>
            <p:nvPr/>
          </p:nvSpPr>
          <p:spPr bwMode="auto">
            <a:xfrm flipV="1">
              <a:off x="1903" y="1358"/>
              <a:ext cx="0" cy="35"/>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85" name="Line 109"/>
            <p:cNvSpPr>
              <a:spLocks noChangeShapeType="1"/>
            </p:cNvSpPr>
            <p:nvPr/>
          </p:nvSpPr>
          <p:spPr bwMode="auto">
            <a:xfrm>
              <a:off x="1903" y="1146"/>
              <a:ext cx="0" cy="47"/>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9086" name="WordArt 110"/>
            <p:cNvSpPr>
              <a:spLocks noChangeArrowheads="1" noChangeShapeType="1" noTextEdit="1"/>
            </p:cNvSpPr>
            <p:nvPr/>
          </p:nvSpPr>
          <p:spPr bwMode="auto">
            <a:xfrm>
              <a:off x="1584" y="1008"/>
              <a:ext cx="624" cy="533"/>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9381227"/>
                </a:avLst>
              </a:prstTxWarp>
            </a:bodyPr>
            <a:lstStyle/>
            <a:p>
              <a:r>
                <a:rPr lang="en-US" kern="10">
                  <a:ln w="9525">
                    <a:solidFill>
                      <a:srgbClr val="000000"/>
                    </a:solidFill>
                    <a:round/>
                    <a:headEnd/>
                    <a:tailEnd/>
                  </a:ln>
                  <a:solidFill>
                    <a:srgbClr val="0000FF"/>
                  </a:solidFill>
                  <a:latin typeface="Garamond"/>
                </a:rPr>
                <a:t>Network Based Computing</a:t>
              </a:r>
            </a:p>
          </p:txBody>
        </p:sp>
        <p:sp>
          <p:nvSpPr>
            <p:cNvPr id="3199087" name="WordArt 111"/>
            <p:cNvSpPr>
              <a:spLocks noChangeArrowheads="1" noChangeShapeType="1" noTextEdit="1"/>
            </p:cNvSpPr>
            <p:nvPr/>
          </p:nvSpPr>
          <p:spPr bwMode="auto">
            <a:xfrm>
              <a:off x="1668" y="1475"/>
              <a:ext cx="444" cy="109"/>
            </a:xfrm>
            <a:prstGeom prst="rect">
              <a:avLst/>
            </a:prstGeom>
          </p:spPr>
          <p:txBody>
            <a:bodyPr wrap="none" fromWordArt="1">
              <a:prstTxWarp prst="textPlain">
                <a:avLst>
                  <a:gd name="adj" fmla="val 50000"/>
                </a:avLst>
              </a:prstTxWarp>
            </a:bodyPr>
            <a:lstStyle/>
            <a:p>
              <a:r>
                <a:rPr lang="en-US" sz="3600" kern="10">
                  <a:ln w="9525">
                    <a:solidFill>
                      <a:schemeClr val="tx1"/>
                    </a:solidFill>
                    <a:round/>
                    <a:headEnd/>
                    <a:tailEnd/>
                  </a:ln>
                  <a:solidFill>
                    <a:srgbClr val="0000FF"/>
                  </a:solidFill>
                  <a:effectLst>
                    <a:outerShdw dist="45791" dir="2021404" algn="ctr" rotWithShape="0">
                      <a:srgbClr val="B2B2B2">
                        <a:alpha val="80000"/>
                      </a:srgbClr>
                    </a:outerShdw>
                  </a:effectLst>
                  <a:latin typeface="Garamond"/>
                </a:rPr>
                <a:t>Laboratory</a:t>
              </a:r>
            </a:p>
          </p:txBody>
        </p:sp>
      </p:grpSp>
      <p:sp>
        <p:nvSpPr>
          <p:cNvPr id="3199088" name="Rectangle 112"/>
          <p:cNvSpPr>
            <a:spLocks noGrp="1" noChangeArrowheads="1"/>
          </p:cNvSpPr>
          <p:nvPr>
            <p:ph type="body" idx="1"/>
          </p:nvPr>
        </p:nvSpPr>
        <p:spPr>
          <a:xfrm>
            <a:off x="198438" y="3733800"/>
            <a:ext cx="8786812" cy="2268538"/>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60000"/>
              </a:lnSpc>
              <a:buFontTx/>
              <a:buNone/>
            </a:pPr>
            <a:r>
              <a:rPr lang="en-US" sz="2000" b="0">
                <a:solidFill>
                  <a:srgbClr val="0066FF"/>
                </a:solidFill>
              </a:rPr>
              <a:t>Group Webpage: </a:t>
            </a:r>
            <a:r>
              <a:rPr lang="en-US" sz="2000" b="0">
                <a:solidFill>
                  <a:srgbClr val="0066FF"/>
                </a:solidFill>
                <a:hlinkClick r:id="rId2"/>
              </a:rPr>
              <a:t>http://nowlab.cse.ohio-state.edu</a:t>
            </a:r>
            <a:endParaRPr lang="en-US" sz="2000" b="0">
              <a:solidFill>
                <a:srgbClr val="0066FF"/>
              </a:solidFill>
            </a:endParaRPr>
          </a:p>
          <a:p>
            <a:pPr algn="ctr">
              <a:lnSpc>
                <a:spcPct val="160000"/>
              </a:lnSpc>
              <a:buFontTx/>
              <a:buNone/>
            </a:pPr>
            <a:r>
              <a:rPr lang="en-US" sz="2000" b="0">
                <a:solidFill>
                  <a:srgbClr val="0066FF"/>
                </a:solidFill>
              </a:rPr>
              <a:t>Project Page: </a:t>
            </a:r>
            <a:r>
              <a:rPr lang="en-US" sz="2000" b="0">
                <a:solidFill>
                  <a:srgbClr val="0066FF"/>
                </a:solidFill>
                <a:hlinkClick r:id="rId3"/>
              </a:rPr>
              <a:t>http://nowlab.cse.ohio-state.edu/projects/clust-storage/</a:t>
            </a:r>
            <a:endParaRPr lang="en-US" sz="2000" b="0">
              <a:solidFill>
                <a:srgbClr val="0066FF"/>
              </a:solidFill>
            </a:endParaRPr>
          </a:p>
          <a:p>
            <a:pPr algn="ctr">
              <a:lnSpc>
                <a:spcPct val="160000"/>
              </a:lnSpc>
              <a:buFontTx/>
              <a:buNone/>
            </a:pPr>
            <a:r>
              <a:rPr lang="en-US" sz="2000" b="0">
                <a:solidFill>
                  <a:srgbClr val="0066FF"/>
                </a:solidFill>
              </a:rPr>
              <a:t>Emails: {yuw, noronha, liangs, panda}@cse.ohio-state.edu</a:t>
            </a:r>
          </a:p>
        </p:txBody>
      </p:sp>
      <p:sp>
        <p:nvSpPr>
          <p:cNvPr id="3199090" name="Text Box 114"/>
          <p:cNvSpPr txBox="1">
            <a:spLocks noChangeArrowheads="1"/>
          </p:cNvSpPr>
          <p:nvPr/>
        </p:nvSpPr>
        <p:spPr bwMode="auto">
          <a:xfrm>
            <a:off x="3735388" y="2130425"/>
            <a:ext cx="1573212" cy="7016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pPr>
              <a:spcBef>
                <a:spcPct val="50000"/>
              </a:spcBef>
            </a:pPr>
            <a:r>
              <a:rPr lang="en-US" sz="4000" b="0">
                <a:solidFill>
                  <a:schemeClr val="tx2"/>
                </a:solidFill>
              </a:rPr>
              <a:t>NBCL</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3316" name="Rectangle 4"/>
          <p:cNvSpPr>
            <a:spLocks noGrp="1" noChangeArrowheads="1"/>
          </p:cNvSpPr>
          <p:nvPr>
            <p:ph type="ctrTitle"/>
          </p:nvPr>
        </p:nvSpPr>
        <p:spPr>
          <a:ln/>
        </p:spPr>
        <p:txBody>
          <a:bodyPr/>
          <a:lstStyle/>
          <a:p>
            <a:r>
              <a:rPr lang="en-US" sz="4000"/>
              <a:t>Backup Slides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8434" name="Rectangle 2"/>
          <p:cNvSpPr>
            <a:spLocks noGrp="1" noChangeArrowheads="1"/>
          </p:cNvSpPr>
          <p:nvPr>
            <p:ph type="title"/>
          </p:nvPr>
        </p:nvSpPr>
        <p:spPr>
          <a:xfrm>
            <a:off x="715963" y="493713"/>
            <a:ext cx="7510462" cy="1128712"/>
          </a:xfrm>
          <a:ln/>
        </p:spPr>
        <p:txBody>
          <a:bodyPr/>
          <a:lstStyle/>
          <a:p>
            <a:r>
              <a:rPr lang="en-US" sz="4000"/>
              <a:t>Overview of Lustre</a:t>
            </a:r>
          </a:p>
        </p:txBody>
      </p:sp>
      <p:sp>
        <p:nvSpPr>
          <p:cNvPr id="3218435" name="Rectangle 3"/>
          <p:cNvSpPr>
            <a:spLocks noGrp="1" noChangeArrowheads="1"/>
          </p:cNvSpPr>
          <p:nvPr>
            <p:ph type="body" idx="1"/>
          </p:nvPr>
        </p:nvSpPr>
        <p:spPr>
          <a:xfrm>
            <a:off x="600075" y="1731963"/>
            <a:ext cx="7781925" cy="4686300"/>
          </a:xfrm>
        </p:spPr>
        <p:txBody>
          <a:bodyPr/>
          <a:lstStyle/>
          <a:p>
            <a:pPr>
              <a:lnSpc>
                <a:spcPct val="130000"/>
              </a:lnSpc>
            </a:pPr>
            <a:r>
              <a:rPr lang="en-US" sz="2400" b="0"/>
              <a:t>Lustre Parallel File System</a:t>
            </a:r>
          </a:p>
          <a:p>
            <a:pPr lvl="1">
              <a:lnSpc>
                <a:spcPct val="130000"/>
              </a:lnSpc>
            </a:pPr>
            <a:r>
              <a:rPr lang="en-US" sz="2000" b="0"/>
              <a:t>POSIX compliant, stateful, object-based file system</a:t>
            </a:r>
          </a:p>
          <a:p>
            <a:pPr>
              <a:lnSpc>
                <a:spcPct val="130000"/>
              </a:lnSpc>
            </a:pPr>
            <a:r>
              <a:rPr lang="en-US" sz="2400" b="0"/>
              <a:t>Three Important Subsystems:</a:t>
            </a:r>
          </a:p>
          <a:p>
            <a:pPr lvl="1">
              <a:lnSpc>
                <a:spcPct val="130000"/>
              </a:lnSpc>
            </a:pPr>
            <a:r>
              <a:rPr lang="en-US" sz="2000" b="0"/>
              <a:t>Object Storage Client (OSC)</a:t>
            </a:r>
          </a:p>
          <a:p>
            <a:pPr lvl="1">
              <a:lnSpc>
                <a:spcPct val="130000"/>
              </a:lnSpc>
            </a:pPr>
            <a:r>
              <a:rPr lang="en-US" sz="2000" b="0"/>
              <a:t>Meta-data Server (MDS)</a:t>
            </a:r>
          </a:p>
          <a:p>
            <a:pPr lvl="1">
              <a:lnSpc>
                <a:spcPct val="130000"/>
              </a:lnSpc>
            </a:pPr>
            <a:r>
              <a:rPr lang="en-US" sz="2000" b="0"/>
              <a:t>Object Storage Server (OSS)</a:t>
            </a:r>
          </a:p>
          <a:p>
            <a:pPr>
              <a:lnSpc>
                <a:spcPct val="130000"/>
              </a:lnSpc>
            </a:pPr>
            <a:r>
              <a:rPr lang="en-US" sz="2400" b="0"/>
              <a:t>Available over multiple protocol stacks:</a:t>
            </a:r>
          </a:p>
          <a:p>
            <a:pPr lvl="1">
              <a:lnSpc>
                <a:spcPct val="130000"/>
              </a:lnSpc>
            </a:pPr>
            <a:r>
              <a:rPr lang="en-US" sz="2000" b="0"/>
              <a:t>TCP/IP over most (all) networks</a:t>
            </a:r>
          </a:p>
          <a:p>
            <a:pPr lvl="1">
              <a:lnSpc>
                <a:spcPct val="130000"/>
              </a:lnSpc>
            </a:pPr>
            <a:r>
              <a:rPr lang="en-US" sz="2000" b="0"/>
              <a:t>native Quadrics and native InfiniBand</a:t>
            </a:r>
          </a:p>
        </p:txBody>
      </p:sp>
      <p:sp>
        <p:nvSpPr>
          <p:cNvPr id="3218436" name="AutoShape 4"/>
          <p:cNvSpPr>
            <a:spLocks noChangeArrowheads="1"/>
          </p:cNvSpPr>
          <p:nvPr/>
        </p:nvSpPr>
        <p:spPr bwMode="auto">
          <a:xfrm>
            <a:off x="6089650" y="3859213"/>
            <a:ext cx="566738" cy="347662"/>
          </a:xfrm>
          <a:prstGeom prst="flowChartAlternateProcess">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800" b="0"/>
              <a:t>OSS</a:t>
            </a:r>
          </a:p>
        </p:txBody>
      </p:sp>
      <p:sp>
        <p:nvSpPr>
          <p:cNvPr id="3218437" name="AutoShape 5"/>
          <p:cNvSpPr>
            <a:spLocks noChangeArrowheads="1"/>
          </p:cNvSpPr>
          <p:nvPr/>
        </p:nvSpPr>
        <p:spPr bwMode="auto">
          <a:xfrm>
            <a:off x="7237413" y="3941763"/>
            <a:ext cx="769937" cy="434975"/>
          </a:xfrm>
          <a:prstGeom prst="flowChartConnector">
            <a:avLst/>
          </a:prstGeom>
          <a:solidFill>
            <a:srgbClr val="C0C0C0"/>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800" b="0"/>
              <a:t>OSC</a:t>
            </a:r>
          </a:p>
        </p:txBody>
      </p:sp>
      <p:sp>
        <p:nvSpPr>
          <p:cNvPr id="3218438" name="AutoShape 6"/>
          <p:cNvSpPr>
            <a:spLocks noChangeArrowheads="1"/>
          </p:cNvSpPr>
          <p:nvPr/>
        </p:nvSpPr>
        <p:spPr bwMode="auto">
          <a:xfrm>
            <a:off x="8394700" y="4794250"/>
            <a:ext cx="725488" cy="361950"/>
          </a:xfrm>
          <a:prstGeom prst="flowChartProcess">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800" b="0"/>
              <a:t>MDS</a:t>
            </a:r>
          </a:p>
        </p:txBody>
      </p:sp>
      <p:sp>
        <p:nvSpPr>
          <p:cNvPr id="3218439" name="AutoShape 7"/>
          <p:cNvSpPr>
            <a:spLocks noChangeArrowheads="1"/>
          </p:cNvSpPr>
          <p:nvPr/>
        </p:nvSpPr>
        <p:spPr bwMode="auto">
          <a:xfrm>
            <a:off x="5807075" y="3441700"/>
            <a:ext cx="406400" cy="377825"/>
          </a:xfrm>
          <a:prstGeom prst="flowChartMagneticDisk">
            <a:avLst/>
          </a:prstGeom>
          <a:solidFill>
            <a:srgbClr val="C0C0C0"/>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18440" name="AutoShape 8"/>
          <p:cNvSpPr>
            <a:spLocks noChangeArrowheads="1"/>
          </p:cNvSpPr>
          <p:nvPr/>
        </p:nvSpPr>
        <p:spPr bwMode="auto">
          <a:xfrm>
            <a:off x="6742113" y="3238500"/>
            <a:ext cx="566737" cy="347663"/>
          </a:xfrm>
          <a:prstGeom prst="flowChartAlternateProcess">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800" b="0"/>
              <a:t>OSS</a:t>
            </a:r>
          </a:p>
        </p:txBody>
      </p:sp>
      <p:sp>
        <p:nvSpPr>
          <p:cNvPr id="3218441" name="AutoShape 9"/>
          <p:cNvSpPr>
            <a:spLocks noChangeArrowheads="1"/>
          </p:cNvSpPr>
          <p:nvPr/>
        </p:nvSpPr>
        <p:spPr bwMode="auto">
          <a:xfrm>
            <a:off x="7318375" y="2873375"/>
            <a:ext cx="406400" cy="377825"/>
          </a:xfrm>
          <a:prstGeom prst="flowChartMagneticDisk">
            <a:avLst/>
          </a:prstGeom>
          <a:solidFill>
            <a:srgbClr val="C0C0C0"/>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18442" name="AutoShape 10"/>
          <p:cNvSpPr>
            <a:spLocks noChangeArrowheads="1"/>
          </p:cNvSpPr>
          <p:nvPr/>
        </p:nvSpPr>
        <p:spPr bwMode="auto">
          <a:xfrm>
            <a:off x="7951788" y="3221038"/>
            <a:ext cx="566737" cy="347662"/>
          </a:xfrm>
          <a:prstGeom prst="flowChartAlternateProcess">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800" b="0"/>
              <a:t>OSS</a:t>
            </a:r>
          </a:p>
        </p:txBody>
      </p:sp>
      <p:sp>
        <p:nvSpPr>
          <p:cNvPr id="3218443" name="AutoShape 11"/>
          <p:cNvSpPr>
            <a:spLocks noChangeArrowheads="1"/>
          </p:cNvSpPr>
          <p:nvPr/>
        </p:nvSpPr>
        <p:spPr bwMode="auto">
          <a:xfrm>
            <a:off x="8551863" y="2925763"/>
            <a:ext cx="406400" cy="377825"/>
          </a:xfrm>
          <a:prstGeom prst="flowChartMagneticDisk">
            <a:avLst/>
          </a:prstGeom>
          <a:solidFill>
            <a:srgbClr val="C0C0C0"/>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18444" name="AutoShape 12"/>
          <p:cNvSpPr>
            <a:spLocks noChangeArrowheads="1"/>
          </p:cNvSpPr>
          <p:nvPr/>
        </p:nvSpPr>
        <p:spPr bwMode="auto">
          <a:xfrm>
            <a:off x="7207250" y="4799013"/>
            <a:ext cx="725488" cy="361950"/>
          </a:xfrm>
          <a:prstGeom prst="flowChartProcess">
            <a:avLst/>
          </a:prstGeom>
          <a:solidFill>
            <a:srgbClr val="FFFFFF"/>
          </a:solidFill>
          <a:ln w="19050">
            <a:solidFill>
              <a:schemeClr val="tx1"/>
            </a:solidFill>
            <a:prstDash val="dash"/>
            <a:miter lim="800000"/>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800" b="0"/>
              <a:t>MDS</a:t>
            </a:r>
          </a:p>
        </p:txBody>
      </p:sp>
      <p:sp>
        <p:nvSpPr>
          <p:cNvPr id="3218445" name="Line 13"/>
          <p:cNvSpPr>
            <a:spLocks noChangeShapeType="1"/>
          </p:cNvSpPr>
          <p:nvPr/>
        </p:nvSpPr>
        <p:spPr bwMode="auto">
          <a:xfrm flipH="1">
            <a:off x="7546975" y="4368800"/>
            <a:ext cx="42863" cy="439738"/>
          </a:xfrm>
          <a:prstGeom prst="line">
            <a:avLst/>
          </a:prstGeom>
          <a:noFill/>
          <a:ln w="19050">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18446" name="Line 14"/>
          <p:cNvSpPr>
            <a:spLocks noChangeShapeType="1"/>
          </p:cNvSpPr>
          <p:nvPr/>
        </p:nvSpPr>
        <p:spPr bwMode="auto">
          <a:xfrm flipH="1" flipV="1">
            <a:off x="6645275" y="4029075"/>
            <a:ext cx="627063" cy="76200"/>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18447" name="Line 15"/>
          <p:cNvSpPr>
            <a:spLocks noChangeShapeType="1"/>
          </p:cNvSpPr>
          <p:nvPr/>
        </p:nvSpPr>
        <p:spPr bwMode="auto">
          <a:xfrm flipH="1" flipV="1">
            <a:off x="7265988" y="3576638"/>
            <a:ext cx="203200" cy="392112"/>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18448" name="Line 16"/>
          <p:cNvSpPr>
            <a:spLocks noChangeShapeType="1"/>
          </p:cNvSpPr>
          <p:nvPr/>
        </p:nvSpPr>
        <p:spPr bwMode="auto">
          <a:xfrm flipV="1">
            <a:off x="7896225" y="3600450"/>
            <a:ext cx="285750" cy="379413"/>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18449" name="Line 17"/>
          <p:cNvSpPr>
            <a:spLocks noChangeShapeType="1"/>
          </p:cNvSpPr>
          <p:nvPr/>
        </p:nvSpPr>
        <p:spPr bwMode="auto">
          <a:xfrm>
            <a:off x="7878763" y="4311650"/>
            <a:ext cx="827087" cy="493713"/>
          </a:xfrm>
          <a:prstGeom prst="line">
            <a:avLst/>
          </a:prstGeom>
          <a:noFill/>
          <a:ln w="2857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18450" name="Text Box 18"/>
          <p:cNvSpPr txBox="1">
            <a:spLocks noChangeArrowheads="1"/>
          </p:cNvSpPr>
          <p:nvPr/>
        </p:nvSpPr>
        <p:spPr bwMode="auto">
          <a:xfrm>
            <a:off x="8080375" y="4279900"/>
            <a:ext cx="931863"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r>
              <a:rPr lang="en-US" sz="1200" b="0"/>
              <a:t>Meta-data</a:t>
            </a:r>
          </a:p>
        </p:txBody>
      </p:sp>
      <p:sp>
        <p:nvSpPr>
          <p:cNvPr id="3218451" name="Text Box 19"/>
          <p:cNvSpPr txBox="1">
            <a:spLocks noChangeArrowheads="1"/>
          </p:cNvSpPr>
          <p:nvPr/>
        </p:nvSpPr>
        <p:spPr bwMode="auto">
          <a:xfrm>
            <a:off x="7300913" y="3554413"/>
            <a:ext cx="823912"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r>
              <a:rPr lang="en-US" sz="1200" b="0"/>
              <a:t>File-data</a:t>
            </a:r>
          </a:p>
        </p:txBody>
      </p:sp>
      <p:sp>
        <p:nvSpPr>
          <p:cNvPr id="3218452" name="Text Box 20"/>
          <p:cNvSpPr txBox="1">
            <a:spLocks noChangeArrowheads="1"/>
          </p:cNvSpPr>
          <p:nvPr/>
        </p:nvSpPr>
        <p:spPr bwMode="auto">
          <a:xfrm>
            <a:off x="6826250" y="4430713"/>
            <a:ext cx="74930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r>
              <a:rPr lang="en-US" sz="1200" b="0"/>
              <a:t>Failover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84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1845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184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184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184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1844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184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18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8445" grpId="0" animBg="1"/>
      <p:bldP spid="3218446" grpId="0" animBg="1"/>
      <p:bldP spid="3218447" grpId="0" animBg="1"/>
      <p:bldP spid="3218448" grpId="0" animBg="1"/>
      <p:bldP spid="3218449" grpId="0" animBg="1"/>
      <p:bldP spid="3218450" grpId="0"/>
      <p:bldP spid="3218451" grpId="0"/>
      <p:bldP spid="32184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7650" name="Rectangle 2"/>
          <p:cNvSpPr>
            <a:spLocks noGrp="1" noChangeArrowheads="1"/>
          </p:cNvSpPr>
          <p:nvPr>
            <p:ph type="title"/>
          </p:nvPr>
        </p:nvSpPr>
        <p:spPr>
          <a:ln/>
        </p:spPr>
        <p:txBody>
          <a:bodyPr/>
          <a:lstStyle/>
          <a:p>
            <a:r>
              <a:rPr lang="en-US" sz="4000"/>
              <a:t>Performance of MPI-Tile-IO</a:t>
            </a:r>
          </a:p>
        </p:txBody>
      </p:sp>
      <p:graphicFrame>
        <p:nvGraphicFramePr>
          <p:cNvPr id="3227651" name="Object 3"/>
          <p:cNvGraphicFramePr>
            <a:graphicFrameLocks noChangeAspect="1"/>
          </p:cNvGraphicFramePr>
          <p:nvPr>
            <p:ph sz="half" idx="2"/>
          </p:nvPr>
        </p:nvGraphicFramePr>
        <p:xfrm>
          <a:off x="1836738" y="1949450"/>
          <a:ext cx="4584700" cy="3740150"/>
        </p:xfrm>
        <a:graphic>
          <a:graphicData uri="http://schemas.openxmlformats.org/presentationml/2006/ole">
            <mc:AlternateContent xmlns:mc="http://schemas.openxmlformats.org/markup-compatibility/2006">
              <mc:Choice xmlns:v="urn:schemas-microsoft-com:vml" Requires="v">
                <p:oleObj spid="_x0000_s3227654" name="Chart" r:id="rId4" imgW="4259732" imgH="3474720" progId="MSGraph.Chart.8">
                  <p:embed followColorScheme="full"/>
                </p:oleObj>
              </mc:Choice>
              <mc:Fallback>
                <p:oleObj name="Chart" r:id="rId4" imgW="4259732" imgH="3474720"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6738" y="1949450"/>
                        <a:ext cx="4584700" cy="374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7652" name="Rectangle 4"/>
          <p:cNvSpPr>
            <a:spLocks noChangeArrowheads="1"/>
          </p:cNvSpPr>
          <p:nvPr/>
        </p:nvSpPr>
        <p:spPr bwMode="auto">
          <a:xfrm>
            <a:off x="930275" y="5453063"/>
            <a:ext cx="7407275"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spcBef>
                <a:spcPct val="20000"/>
              </a:spcBef>
              <a:buFontTx/>
              <a:buChar char="•"/>
            </a:pPr>
            <a:r>
              <a:rPr kumimoji="1" lang="en-US" sz="1600" b="0"/>
              <a:t>MPI-Tile-IO results show Quadrics provides slight better Read and Write Performance compared to InfiniBand and IPoIB</a:t>
            </a:r>
          </a:p>
          <a:p>
            <a:pPr marL="342900" indent="-342900" algn="l">
              <a:spcBef>
                <a:spcPct val="20000"/>
              </a:spcBef>
              <a:buFontTx/>
              <a:buChar char="•"/>
            </a:pPr>
            <a:r>
              <a:rPr kumimoji="1" lang="en-US" sz="1600" b="0"/>
              <a:t>Lower latency of Quadrics helps Non-contiguous IO in MPI-Tile-IO, which typically leads to small IO operations.</a:t>
            </a:r>
          </a:p>
        </p:txBody>
      </p:sp>
      <p:sp>
        <p:nvSpPr>
          <p:cNvPr id="3227653" name="Text Box 5"/>
          <p:cNvSpPr txBox="1">
            <a:spLocks noChangeArrowheads="1"/>
          </p:cNvSpPr>
          <p:nvPr/>
        </p:nvSpPr>
        <p:spPr bwMode="auto">
          <a:xfrm rot="-5400000">
            <a:off x="672307" y="3734594"/>
            <a:ext cx="1928812"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r>
              <a:rPr lang="en-US" sz="1600"/>
              <a:t>Bandwidth (MB/s)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9698" name="Rectangle 2"/>
          <p:cNvSpPr>
            <a:spLocks noGrp="1" noChangeArrowheads="1"/>
          </p:cNvSpPr>
          <p:nvPr>
            <p:ph type="title"/>
          </p:nvPr>
        </p:nvSpPr>
        <p:spPr>
          <a:ln/>
        </p:spPr>
        <p:txBody>
          <a:bodyPr/>
          <a:lstStyle/>
          <a:p>
            <a:r>
              <a:rPr lang="en-US" sz="4000"/>
              <a:t>Performance of BT-IO</a:t>
            </a:r>
          </a:p>
        </p:txBody>
      </p:sp>
      <p:graphicFrame>
        <p:nvGraphicFramePr>
          <p:cNvPr id="3229699" name="Group 3"/>
          <p:cNvGraphicFramePr>
            <a:graphicFrameLocks noGrp="1"/>
          </p:cNvGraphicFramePr>
          <p:nvPr>
            <p:ph idx="1"/>
          </p:nvPr>
        </p:nvGraphicFramePr>
        <p:xfrm>
          <a:off x="1757363" y="1966913"/>
          <a:ext cx="5429250" cy="2335212"/>
        </p:xfrm>
        <a:graphic>
          <a:graphicData uri="http://schemas.openxmlformats.org/drawingml/2006/table">
            <a:tbl>
              <a:tblPr/>
              <a:tblGrid>
                <a:gridCol w="2097087"/>
                <a:gridCol w="1670050"/>
                <a:gridCol w="1662113"/>
              </a:tblGrid>
              <a:tr h="3444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Duration (sec)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smtClean="0">
                          <a:ln>
                            <a:noFill/>
                          </a:ln>
                          <a:solidFill>
                            <a:schemeClr val="tx1"/>
                          </a:solidFill>
                          <a:effectLst/>
                          <a:latin typeface="Comic Sans MS" pitchFamily="66" charset="0"/>
                        </a:rPr>
                        <a:t>IO Time (sec)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Comic Sans MS" pitchFamily="66" charset="0"/>
                        </a:rPr>
                        <a:t>BT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Comic Sans MS" pitchFamily="66" charset="0"/>
                        </a:rPr>
                        <a:t>61.34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Comic Sans MS" pitchFamily="66" charset="0"/>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Comic Sans MS" pitchFamily="66" charset="0"/>
                        </a:rPr>
                        <a:t>BT/IO Quadrics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Comic Sans MS" pitchFamily="66" charset="0"/>
                        </a:rPr>
                        <a:t>69.08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Comic Sans MS" pitchFamily="66" charset="0"/>
                        </a:rPr>
                        <a:t>7.74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Comic Sans MS" pitchFamily="66" charset="0"/>
                        </a:rPr>
                        <a:t>BT/IO IBA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Comic Sans MS" pitchFamily="66" charset="0"/>
                        </a:rPr>
                        <a:t>69.11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Comic Sans MS" pitchFamily="66" charset="0"/>
                        </a:rPr>
                        <a:t>7.77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Comic Sans MS" pitchFamily="66" charset="0"/>
                        </a:rPr>
                        <a:t>BT/IO IPoIB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Comic Sans MS" pitchFamily="66" charset="0"/>
                        </a:rPr>
                        <a:t>73.59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Comic Sans MS" pitchFamily="66" charset="0"/>
                        </a:rPr>
                        <a:t>12.25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29725" name="Rectangle 29"/>
          <p:cNvSpPr>
            <a:spLocks noChangeArrowheads="1"/>
          </p:cNvSpPr>
          <p:nvPr/>
        </p:nvSpPr>
        <p:spPr bwMode="auto">
          <a:xfrm>
            <a:off x="915988" y="4713288"/>
            <a:ext cx="7407275"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spcBef>
                <a:spcPct val="20000"/>
              </a:spcBef>
              <a:buFontTx/>
              <a:buChar char="•"/>
            </a:pPr>
            <a:r>
              <a:rPr kumimoji="1" lang="en-US" sz="1800" b="0"/>
              <a:t>Quadrics and InfiniBand provides comparable BT/IO Performance, which both are better than that of IPoIB</a:t>
            </a:r>
          </a:p>
          <a:p>
            <a:pPr marL="342900" indent="-342900" algn="l">
              <a:spcBef>
                <a:spcPct val="20000"/>
              </a:spcBef>
              <a:buFontTx/>
              <a:buChar char="•"/>
            </a:pPr>
            <a:r>
              <a:rPr kumimoji="1" lang="en-US" sz="1800" b="0"/>
              <a:t>IPoIB bandwidth (around 230MB/sec) are considerably lower than the other two, around 900 MB/sec</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4130" name="Rectangle 2"/>
          <p:cNvSpPr>
            <a:spLocks noGrp="1" noChangeArrowheads="1"/>
          </p:cNvSpPr>
          <p:nvPr>
            <p:ph type="title"/>
          </p:nvPr>
        </p:nvSpPr>
        <p:spPr>
          <a:xfrm>
            <a:off x="715963" y="493713"/>
            <a:ext cx="7510462" cy="1128712"/>
          </a:xfrm>
          <a:ln/>
        </p:spPr>
        <p:txBody>
          <a:bodyPr/>
          <a:lstStyle/>
          <a:p>
            <a:r>
              <a:rPr lang="en-US" sz="4000"/>
              <a:t>Overview of Lustre</a:t>
            </a:r>
          </a:p>
        </p:txBody>
      </p:sp>
      <p:sp>
        <p:nvSpPr>
          <p:cNvPr id="2864131" name="Rectangle 3"/>
          <p:cNvSpPr>
            <a:spLocks noGrp="1" noChangeArrowheads="1"/>
          </p:cNvSpPr>
          <p:nvPr>
            <p:ph type="body" idx="1"/>
          </p:nvPr>
        </p:nvSpPr>
        <p:spPr>
          <a:xfrm>
            <a:off x="600075" y="1731963"/>
            <a:ext cx="7781925" cy="4686300"/>
          </a:xfrm>
        </p:spPr>
        <p:txBody>
          <a:bodyPr/>
          <a:lstStyle/>
          <a:p>
            <a:pPr>
              <a:lnSpc>
                <a:spcPct val="130000"/>
              </a:lnSpc>
            </a:pPr>
            <a:r>
              <a:rPr lang="en-US" sz="2400" b="0"/>
              <a:t>Lustre Parallel File System</a:t>
            </a:r>
          </a:p>
          <a:p>
            <a:pPr lvl="1">
              <a:lnSpc>
                <a:spcPct val="130000"/>
              </a:lnSpc>
            </a:pPr>
            <a:r>
              <a:rPr lang="en-US" sz="2000" b="0"/>
              <a:t>POSIX compliant, stateful, object-based file system</a:t>
            </a:r>
          </a:p>
          <a:p>
            <a:pPr>
              <a:lnSpc>
                <a:spcPct val="130000"/>
              </a:lnSpc>
            </a:pPr>
            <a:r>
              <a:rPr lang="en-US" sz="2400" b="0"/>
              <a:t>Three Important Subsystems:</a:t>
            </a:r>
          </a:p>
          <a:p>
            <a:pPr lvl="1">
              <a:lnSpc>
                <a:spcPct val="130000"/>
              </a:lnSpc>
            </a:pPr>
            <a:r>
              <a:rPr lang="en-US" sz="2000" b="0"/>
              <a:t>Object Storage Client (OSC)</a:t>
            </a:r>
          </a:p>
          <a:p>
            <a:pPr lvl="1">
              <a:lnSpc>
                <a:spcPct val="130000"/>
              </a:lnSpc>
            </a:pPr>
            <a:r>
              <a:rPr lang="en-US" sz="2000" b="0"/>
              <a:t>Meta-data Server (MDS)</a:t>
            </a:r>
          </a:p>
          <a:p>
            <a:pPr lvl="1">
              <a:lnSpc>
                <a:spcPct val="130000"/>
              </a:lnSpc>
            </a:pPr>
            <a:r>
              <a:rPr lang="en-US" sz="2000" b="0"/>
              <a:t>Object Storage Server (OSS)</a:t>
            </a:r>
          </a:p>
          <a:p>
            <a:pPr>
              <a:lnSpc>
                <a:spcPct val="130000"/>
              </a:lnSpc>
            </a:pPr>
            <a:r>
              <a:rPr lang="en-US" sz="2400" b="0"/>
              <a:t>Support for Fault Tolerance</a:t>
            </a:r>
          </a:p>
          <a:p>
            <a:pPr lvl="1">
              <a:lnSpc>
                <a:spcPct val="130000"/>
              </a:lnSpc>
            </a:pPr>
            <a:r>
              <a:rPr lang="en-US" sz="2000" b="0"/>
              <a:t>MDS fault tolerance available</a:t>
            </a:r>
          </a:p>
          <a:p>
            <a:pPr lvl="1">
              <a:lnSpc>
                <a:spcPct val="130000"/>
              </a:lnSpc>
            </a:pPr>
            <a:r>
              <a:rPr lang="en-US" sz="2000" b="0"/>
              <a:t>OSS fault tolerance upcoming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0482" name="Rectangle 2"/>
          <p:cNvSpPr>
            <a:spLocks noGrp="1" noChangeArrowheads="1"/>
          </p:cNvSpPr>
          <p:nvPr>
            <p:ph type="title"/>
          </p:nvPr>
        </p:nvSpPr>
        <p:spPr>
          <a:ln/>
        </p:spPr>
        <p:txBody>
          <a:bodyPr/>
          <a:lstStyle/>
          <a:p>
            <a:r>
              <a:rPr lang="en-US" sz="4000"/>
              <a:t>Lustre Architecture</a:t>
            </a:r>
          </a:p>
        </p:txBody>
      </p:sp>
      <p:sp>
        <p:nvSpPr>
          <p:cNvPr id="3220483" name="AutoShape 3"/>
          <p:cNvSpPr>
            <a:spLocks noChangeArrowheads="1"/>
          </p:cNvSpPr>
          <p:nvPr/>
        </p:nvSpPr>
        <p:spPr bwMode="auto">
          <a:xfrm>
            <a:off x="1519238" y="2401888"/>
            <a:ext cx="914400" cy="533400"/>
          </a:xfrm>
          <a:prstGeom prst="roundRect">
            <a:avLst>
              <a:gd name="adj" fmla="val 16667"/>
            </a:avLst>
          </a:prstGeom>
          <a:solidFill>
            <a:srgbClr val="CC99FF"/>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600"/>
              <a:t>OSC</a:t>
            </a:r>
          </a:p>
        </p:txBody>
      </p:sp>
      <p:sp>
        <p:nvSpPr>
          <p:cNvPr id="3220484" name="AutoShape 4"/>
          <p:cNvSpPr>
            <a:spLocks noChangeArrowheads="1"/>
          </p:cNvSpPr>
          <p:nvPr/>
        </p:nvSpPr>
        <p:spPr bwMode="auto">
          <a:xfrm>
            <a:off x="1520825" y="3305175"/>
            <a:ext cx="914400" cy="533400"/>
          </a:xfrm>
          <a:prstGeom prst="roundRect">
            <a:avLst>
              <a:gd name="adj" fmla="val 16667"/>
            </a:avLst>
          </a:prstGeom>
          <a:solidFill>
            <a:srgbClr val="CC99FF"/>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600"/>
              <a:t>OSC</a:t>
            </a:r>
          </a:p>
        </p:txBody>
      </p:sp>
      <p:sp>
        <p:nvSpPr>
          <p:cNvPr id="3220485" name="AutoShape 5"/>
          <p:cNvSpPr>
            <a:spLocks noChangeArrowheads="1"/>
          </p:cNvSpPr>
          <p:nvPr/>
        </p:nvSpPr>
        <p:spPr bwMode="auto">
          <a:xfrm>
            <a:off x="1517650" y="4248150"/>
            <a:ext cx="914400" cy="533400"/>
          </a:xfrm>
          <a:prstGeom prst="roundRect">
            <a:avLst>
              <a:gd name="adj" fmla="val 16667"/>
            </a:avLst>
          </a:prstGeom>
          <a:solidFill>
            <a:srgbClr val="CC99FF"/>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600"/>
              <a:t>OSC</a:t>
            </a:r>
          </a:p>
        </p:txBody>
      </p:sp>
      <p:sp>
        <p:nvSpPr>
          <p:cNvPr id="3220486" name="AutoShape 6"/>
          <p:cNvSpPr>
            <a:spLocks noChangeArrowheads="1"/>
          </p:cNvSpPr>
          <p:nvPr/>
        </p:nvSpPr>
        <p:spPr bwMode="auto">
          <a:xfrm>
            <a:off x="1508125" y="5229225"/>
            <a:ext cx="914400" cy="533400"/>
          </a:xfrm>
          <a:prstGeom prst="roundRect">
            <a:avLst>
              <a:gd name="adj" fmla="val 16667"/>
            </a:avLst>
          </a:prstGeom>
          <a:solidFill>
            <a:srgbClr val="CC99FF"/>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600"/>
              <a:t>OSC</a:t>
            </a:r>
          </a:p>
        </p:txBody>
      </p:sp>
      <p:sp>
        <p:nvSpPr>
          <p:cNvPr id="3220487" name="Oval 7"/>
          <p:cNvSpPr>
            <a:spLocks noChangeArrowheads="1"/>
          </p:cNvSpPr>
          <p:nvPr/>
        </p:nvSpPr>
        <p:spPr bwMode="auto">
          <a:xfrm>
            <a:off x="3330575" y="2565400"/>
            <a:ext cx="914400" cy="3054350"/>
          </a:xfrm>
          <a:prstGeom prst="ellipse">
            <a:avLst/>
          </a:prstGeom>
          <a:solidFill>
            <a:srgbClr val="C0C0C0"/>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600" b="0"/>
              <a:t>Network</a:t>
            </a:r>
          </a:p>
        </p:txBody>
      </p:sp>
      <p:sp>
        <p:nvSpPr>
          <p:cNvPr id="3220488" name="AutoShape 8"/>
          <p:cNvSpPr>
            <a:spLocks noChangeArrowheads="1"/>
          </p:cNvSpPr>
          <p:nvPr/>
        </p:nvSpPr>
        <p:spPr bwMode="auto">
          <a:xfrm>
            <a:off x="5259388" y="2238375"/>
            <a:ext cx="914400" cy="5334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600"/>
              <a:t>MDS</a:t>
            </a:r>
          </a:p>
        </p:txBody>
      </p:sp>
      <p:sp>
        <p:nvSpPr>
          <p:cNvPr id="3220489" name="AutoShape 9"/>
          <p:cNvSpPr>
            <a:spLocks noChangeArrowheads="1"/>
          </p:cNvSpPr>
          <p:nvPr/>
        </p:nvSpPr>
        <p:spPr bwMode="auto">
          <a:xfrm>
            <a:off x="5264150" y="3049588"/>
            <a:ext cx="914400" cy="533400"/>
          </a:xfrm>
          <a:prstGeom prst="roundRect">
            <a:avLst>
              <a:gd name="adj" fmla="val 16667"/>
            </a:avLst>
          </a:prstGeom>
          <a:solidFill>
            <a:srgbClr val="FFCC99"/>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600"/>
              <a:t>OSS</a:t>
            </a:r>
          </a:p>
        </p:txBody>
      </p:sp>
      <p:sp>
        <p:nvSpPr>
          <p:cNvPr id="3220490" name="AutoShape 10"/>
          <p:cNvSpPr>
            <a:spLocks noChangeArrowheads="1"/>
          </p:cNvSpPr>
          <p:nvPr/>
        </p:nvSpPr>
        <p:spPr bwMode="auto">
          <a:xfrm>
            <a:off x="5292725" y="3822700"/>
            <a:ext cx="914400" cy="533400"/>
          </a:xfrm>
          <a:prstGeom prst="roundRect">
            <a:avLst>
              <a:gd name="adj" fmla="val 16667"/>
            </a:avLst>
          </a:prstGeom>
          <a:solidFill>
            <a:srgbClr val="FFCC99"/>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600"/>
              <a:t>OSS</a:t>
            </a:r>
          </a:p>
        </p:txBody>
      </p:sp>
      <p:sp>
        <p:nvSpPr>
          <p:cNvPr id="3220491" name="AutoShape 11"/>
          <p:cNvSpPr>
            <a:spLocks noChangeArrowheads="1"/>
          </p:cNvSpPr>
          <p:nvPr/>
        </p:nvSpPr>
        <p:spPr bwMode="auto">
          <a:xfrm>
            <a:off x="5291138" y="4610100"/>
            <a:ext cx="914400" cy="533400"/>
          </a:xfrm>
          <a:prstGeom prst="roundRect">
            <a:avLst>
              <a:gd name="adj" fmla="val 16667"/>
            </a:avLst>
          </a:prstGeom>
          <a:solidFill>
            <a:srgbClr val="FFCC99"/>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600"/>
              <a:t>OSS</a:t>
            </a:r>
          </a:p>
        </p:txBody>
      </p:sp>
      <p:sp>
        <p:nvSpPr>
          <p:cNvPr id="3220492" name="AutoShape 12"/>
          <p:cNvSpPr>
            <a:spLocks noChangeArrowheads="1"/>
          </p:cNvSpPr>
          <p:nvPr/>
        </p:nvSpPr>
        <p:spPr bwMode="auto">
          <a:xfrm>
            <a:off x="5256213" y="5383213"/>
            <a:ext cx="914400" cy="5334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600"/>
              <a:t>MDS</a:t>
            </a:r>
          </a:p>
        </p:txBody>
      </p:sp>
      <p:sp>
        <p:nvSpPr>
          <p:cNvPr id="3220493" name="AutoShape 13"/>
          <p:cNvSpPr>
            <a:spLocks noChangeArrowheads="1"/>
          </p:cNvSpPr>
          <p:nvPr/>
        </p:nvSpPr>
        <p:spPr bwMode="auto">
          <a:xfrm>
            <a:off x="5259388" y="5384800"/>
            <a:ext cx="914400" cy="533400"/>
          </a:xfrm>
          <a:prstGeom prst="roundRect">
            <a:avLst>
              <a:gd name="adj" fmla="val 16667"/>
            </a:avLst>
          </a:prstGeom>
          <a:solidFill>
            <a:srgbClr val="FFFFFF"/>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20494" name="AutoShape 14"/>
          <p:cNvSpPr>
            <a:spLocks noChangeArrowheads="1"/>
          </p:cNvSpPr>
          <p:nvPr/>
        </p:nvSpPr>
        <p:spPr bwMode="auto">
          <a:xfrm>
            <a:off x="6873875" y="3127375"/>
            <a:ext cx="406400" cy="377825"/>
          </a:xfrm>
          <a:prstGeom prst="flowChartMagneticDisk">
            <a:avLst/>
          </a:prstGeom>
          <a:solidFill>
            <a:srgbClr val="C0C0C0"/>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20495" name="AutoShape 15"/>
          <p:cNvSpPr>
            <a:spLocks noChangeArrowheads="1"/>
          </p:cNvSpPr>
          <p:nvPr/>
        </p:nvSpPr>
        <p:spPr bwMode="auto">
          <a:xfrm>
            <a:off x="6888163" y="3892550"/>
            <a:ext cx="406400" cy="377825"/>
          </a:xfrm>
          <a:prstGeom prst="flowChartMagneticDisk">
            <a:avLst/>
          </a:prstGeom>
          <a:solidFill>
            <a:srgbClr val="C0C0C0"/>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20496" name="AutoShape 16"/>
          <p:cNvSpPr>
            <a:spLocks noChangeArrowheads="1"/>
          </p:cNvSpPr>
          <p:nvPr/>
        </p:nvSpPr>
        <p:spPr bwMode="auto">
          <a:xfrm>
            <a:off x="6894513" y="4657725"/>
            <a:ext cx="406400" cy="377825"/>
          </a:xfrm>
          <a:prstGeom prst="flowChartMagneticDisk">
            <a:avLst/>
          </a:prstGeom>
          <a:solidFill>
            <a:srgbClr val="C0C0C0"/>
          </a:solidFill>
          <a:ln w="19050">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20497" name="Freeform 17"/>
          <p:cNvSpPr>
            <a:spLocks/>
          </p:cNvSpPr>
          <p:nvPr/>
        </p:nvSpPr>
        <p:spPr bwMode="auto">
          <a:xfrm>
            <a:off x="2433638" y="2517775"/>
            <a:ext cx="2827337" cy="698500"/>
          </a:xfrm>
          <a:custGeom>
            <a:avLst/>
            <a:gdLst>
              <a:gd name="T0" fmla="*/ 0 w 1781"/>
              <a:gd name="T1" fmla="*/ 93 h 440"/>
              <a:gd name="T2" fmla="*/ 878 w 1781"/>
              <a:gd name="T3" fmla="*/ 425 h 440"/>
              <a:gd name="T4" fmla="*/ 1781 w 1781"/>
              <a:gd name="T5" fmla="*/ 0 h 440"/>
            </a:gdLst>
            <a:ahLst/>
            <a:cxnLst>
              <a:cxn ang="0">
                <a:pos x="T0" y="T1"/>
              </a:cxn>
              <a:cxn ang="0">
                <a:pos x="T2" y="T3"/>
              </a:cxn>
              <a:cxn ang="0">
                <a:pos x="T4" y="T5"/>
              </a:cxn>
            </a:cxnLst>
            <a:rect l="0" t="0" r="r" b="b"/>
            <a:pathLst>
              <a:path w="1781" h="440">
                <a:moveTo>
                  <a:pt x="0" y="93"/>
                </a:moveTo>
                <a:cubicBezTo>
                  <a:pt x="290" y="266"/>
                  <a:pt x="581" y="440"/>
                  <a:pt x="878" y="425"/>
                </a:cubicBezTo>
                <a:cubicBezTo>
                  <a:pt x="1175" y="410"/>
                  <a:pt x="1478" y="205"/>
                  <a:pt x="1781" y="0"/>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20498" name="Line 18"/>
          <p:cNvSpPr>
            <a:spLocks noChangeShapeType="1"/>
          </p:cNvSpPr>
          <p:nvPr/>
        </p:nvSpPr>
        <p:spPr bwMode="auto">
          <a:xfrm>
            <a:off x="2425700" y="2767013"/>
            <a:ext cx="2827338" cy="566737"/>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20499" name="Line 19"/>
          <p:cNvSpPr>
            <a:spLocks noChangeShapeType="1"/>
          </p:cNvSpPr>
          <p:nvPr/>
        </p:nvSpPr>
        <p:spPr bwMode="auto">
          <a:xfrm>
            <a:off x="2436813" y="2838450"/>
            <a:ext cx="2859087" cy="125412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20500" name="Line 20"/>
          <p:cNvSpPr>
            <a:spLocks noChangeShapeType="1"/>
          </p:cNvSpPr>
          <p:nvPr/>
        </p:nvSpPr>
        <p:spPr bwMode="auto">
          <a:xfrm>
            <a:off x="2411413" y="2897188"/>
            <a:ext cx="2890837" cy="199072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20501" name="Freeform 21"/>
          <p:cNvSpPr>
            <a:spLocks/>
          </p:cNvSpPr>
          <p:nvPr/>
        </p:nvSpPr>
        <p:spPr bwMode="auto">
          <a:xfrm>
            <a:off x="2417763" y="2890838"/>
            <a:ext cx="2843212" cy="2773362"/>
          </a:xfrm>
          <a:custGeom>
            <a:avLst/>
            <a:gdLst>
              <a:gd name="T0" fmla="*/ 0 w 1791"/>
              <a:gd name="T1" fmla="*/ 0 h 1811"/>
              <a:gd name="T2" fmla="*/ 976 w 1791"/>
              <a:gd name="T3" fmla="*/ 854 h 1811"/>
              <a:gd name="T4" fmla="*/ 1791 w 1791"/>
              <a:gd name="T5" fmla="*/ 1811 h 1811"/>
            </a:gdLst>
            <a:ahLst/>
            <a:cxnLst>
              <a:cxn ang="0">
                <a:pos x="T0" y="T1"/>
              </a:cxn>
              <a:cxn ang="0">
                <a:pos x="T2" y="T3"/>
              </a:cxn>
              <a:cxn ang="0">
                <a:pos x="T4" y="T5"/>
              </a:cxn>
            </a:cxnLst>
            <a:rect l="0" t="0" r="r" b="b"/>
            <a:pathLst>
              <a:path w="1791" h="1811">
                <a:moveTo>
                  <a:pt x="0" y="0"/>
                </a:moveTo>
                <a:cubicBezTo>
                  <a:pt x="339" y="276"/>
                  <a:pt x="678" y="552"/>
                  <a:pt x="976" y="854"/>
                </a:cubicBezTo>
                <a:cubicBezTo>
                  <a:pt x="1274" y="1156"/>
                  <a:pt x="1655" y="1652"/>
                  <a:pt x="1791" y="1811"/>
                </a:cubicBezTo>
              </a:path>
            </a:pathLst>
          </a:custGeom>
          <a:noFill/>
          <a:ln w="19050"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0502" name="Text Box 22"/>
          <p:cNvSpPr txBox="1">
            <a:spLocks noChangeArrowheads="1"/>
          </p:cNvSpPr>
          <p:nvPr/>
        </p:nvSpPr>
        <p:spPr bwMode="auto">
          <a:xfrm>
            <a:off x="4013200" y="2398713"/>
            <a:ext cx="11414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Meta-Data</a:t>
            </a:r>
          </a:p>
        </p:txBody>
      </p:sp>
      <p:sp>
        <p:nvSpPr>
          <p:cNvPr id="3220503" name="Text Box 23"/>
          <p:cNvSpPr txBox="1">
            <a:spLocks noChangeArrowheads="1"/>
          </p:cNvSpPr>
          <p:nvPr/>
        </p:nvSpPr>
        <p:spPr bwMode="auto">
          <a:xfrm>
            <a:off x="4268788" y="3336925"/>
            <a:ext cx="10715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File Write</a:t>
            </a:r>
          </a:p>
        </p:txBody>
      </p:sp>
      <p:sp>
        <p:nvSpPr>
          <p:cNvPr id="3220504" name="Text Box 24"/>
          <p:cNvSpPr txBox="1">
            <a:spLocks noChangeArrowheads="1"/>
          </p:cNvSpPr>
          <p:nvPr/>
        </p:nvSpPr>
        <p:spPr bwMode="auto">
          <a:xfrm>
            <a:off x="4157663" y="5294313"/>
            <a:ext cx="9620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Fail-over</a:t>
            </a:r>
          </a:p>
        </p:txBody>
      </p:sp>
      <p:sp>
        <p:nvSpPr>
          <p:cNvPr id="3220505" name="Line 25"/>
          <p:cNvSpPr>
            <a:spLocks noChangeShapeType="1"/>
          </p:cNvSpPr>
          <p:nvPr/>
        </p:nvSpPr>
        <p:spPr bwMode="auto">
          <a:xfrm flipV="1">
            <a:off x="6169025" y="3317875"/>
            <a:ext cx="696913" cy="635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0506" name="Line 26"/>
          <p:cNvSpPr>
            <a:spLocks noChangeShapeType="1"/>
          </p:cNvSpPr>
          <p:nvPr/>
        </p:nvSpPr>
        <p:spPr bwMode="auto">
          <a:xfrm flipV="1">
            <a:off x="6202363" y="4105275"/>
            <a:ext cx="696912" cy="635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0507" name="Line 27"/>
          <p:cNvSpPr>
            <a:spLocks noChangeShapeType="1"/>
          </p:cNvSpPr>
          <p:nvPr/>
        </p:nvSpPr>
        <p:spPr bwMode="auto">
          <a:xfrm flipV="1">
            <a:off x="6226175" y="4851400"/>
            <a:ext cx="696913" cy="635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04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2050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22049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322050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220503"/>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22049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22049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220500"/>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grpId="0" nodeType="afterEffect">
                                  <p:stCondLst>
                                    <p:cond delay="500"/>
                                  </p:stCondLst>
                                  <p:childTnLst>
                                    <p:set>
                                      <p:cBhvr>
                                        <p:cTn id="26" dur="1" fill="hold">
                                          <p:stCondLst>
                                            <p:cond delay="0"/>
                                          </p:stCondLst>
                                        </p:cTn>
                                        <p:tgtEl>
                                          <p:spTgt spid="3220507"/>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220506"/>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0"/>
                                          </p:stCondLst>
                                        </p:cTn>
                                        <p:tgtEl>
                                          <p:spTgt spid="322050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22049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22049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22050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22050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22050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22050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220503"/>
                                        </p:tgtEl>
                                        <p:attrNameLst>
                                          <p:attrName>style.visibility</p:attrName>
                                        </p:attrNameLst>
                                      </p:cBhvr>
                                      <p:to>
                                        <p:strVal val="hidden"/>
                                      </p:to>
                                    </p:set>
                                  </p:childTnLst>
                                </p:cTn>
                              </p:par>
                              <p:par>
                                <p:cTn id="47" presetID="1" presetClass="emph" presetSubtype="2" fill="hold" nodeType="withEffect">
                                  <p:stCondLst>
                                    <p:cond delay="0"/>
                                  </p:stCondLst>
                                  <p:childTnLst>
                                    <p:animClr clrSpc="rgb" dir="cw">
                                      <p:cBhvr>
                                        <p:cTn id="48" dur="500" fill="hold"/>
                                        <p:tgtEl>
                                          <p:spTgt spid="3220488"/>
                                        </p:tgtEl>
                                        <p:attrNameLst>
                                          <p:attrName>fillcolor</p:attrName>
                                        </p:attrNameLst>
                                      </p:cBhvr>
                                      <p:to>
                                        <a:srgbClr val="FF0000"/>
                                      </p:to>
                                    </p:animClr>
                                    <p:set>
                                      <p:cBhvr>
                                        <p:cTn id="49" dur="500" fill="hold"/>
                                        <p:tgtEl>
                                          <p:spTgt spid="3220488"/>
                                        </p:tgtEl>
                                        <p:attrNameLst>
                                          <p:attrName>fill.type</p:attrName>
                                        </p:attrNameLst>
                                      </p:cBhvr>
                                      <p:to>
                                        <p:strVal val="solid"/>
                                      </p:to>
                                    </p:set>
                                    <p:set>
                                      <p:cBhvr>
                                        <p:cTn id="50" dur="500" fill="hold"/>
                                        <p:tgtEl>
                                          <p:spTgt spid="3220488"/>
                                        </p:tgtEl>
                                        <p:attrNameLst>
                                          <p:attrName>fill.on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2050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20501"/>
                                        </p:tgtEl>
                                        <p:attrNameLst>
                                          <p:attrName>style.visibility</p:attrName>
                                        </p:attrNameLst>
                                      </p:cBhvr>
                                      <p:to>
                                        <p:strVal val="visible"/>
                                      </p:to>
                                    </p:set>
                                  </p:childTnLst>
                                </p:cTn>
                              </p:par>
                              <p:par>
                                <p:cTn id="57" presetID="1" presetClass="exit" presetSubtype="0" fill="hold" grpId="0" nodeType="withEffect">
                                  <p:stCondLst>
                                    <p:cond delay="0"/>
                                  </p:stCondLst>
                                  <p:childTnLst>
                                    <p:set>
                                      <p:cBhvr>
                                        <p:cTn id="58" dur="1" fill="hold">
                                          <p:stCondLst>
                                            <p:cond delay="0"/>
                                          </p:stCondLst>
                                        </p:cTn>
                                        <p:tgtEl>
                                          <p:spTgt spid="32204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0493" grpId="0" animBg="1"/>
      <p:bldP spid="3220497" grpId="0" animBg="1"/>
      <p:bldP spid="3220497" grpId="1" animBg="1"/>
      <p:bldP spid="3220498" grpId="0" animBg="1"/>
      <p:bldP spid="3220498" grpId="1" animBg="1"/>
      <p:bldP spid="3220499" grpId="0" animBg="1"/>
      <p:bldP spid="3220499" grpId="1" animBg="1"/>
      <p:bldP spid="3220500" grpId="0" animBg="1"/>
      <p:bldP spid="3220500" grpId="1" animBg="1"/>
      <p:bldP spid="3220501" grpId="0" animBg="1"/>
      <p:bldP spid="3220502" grpId="0"/>
      <p:bldP spid="3220502" grpId="1"/>
      <p:bldP spid="3220503" grpId="0"/>
      <p:bldP spid="3220503" grpId="1"/>
      <p:bldP spid="3220504" grpId="0"/>
      <p:bldP spid="3220505" grpId="0" animBg="1"/>
      <p:bldP spid="3220505" grpId="1" animBg="1"/>
      <p:bldP spid="3220506" grpId="0" animBg="1"/>
      <p:bldP spid="3220506" grpId="1" animBg="1"/>
      <p:bldP spid="3220507" grpId="0" animBg="1"/>
      <p:bldP spid="322050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5970" name="Rectangle 2"/>
          <p:cNvSpPr>
            <a:spLocks noGrp="1" noChangeArrowheads="1"/>
          </p:cNvSpPr>
          <p:nvPr>
            <p:ph type="title"/>
          </p:nvPr>
        </p:nvSpPr>
        <p:spPr>
          <a:xfrm>
            <a:off x="715963" y="493713"/>
            <a:ext cx="7510462" cy="1128712"/>
          </a:xfrm>
          <a:ln/>
        </p:spPr>
        <p:txBody>
          <a:bodyPr/>
          <a:lstStyle/>
          <a:p>
            <a:r>
              <a:rPr lang="en-US" sz="4000"/>
              <a:t>InfiniBand and Quadrics</a:t>
            </a:r>
          </a:p>
        </p:txBody>
      </p:sp>
      <p:sp>
        <p:nvSpPr>
          <p:cNvPr id="3155971" name="Rectangle 3"/>
          <p:cNvSpPr>
            <a:spLocks noGrp="1" noChangeArrowheads="1"/>
          </p:cNvSpPr>
          <p:nvPr>
            <p:ph type="body" idx="1"/>
          </p:nvPr>
        </p:nvSpPr>
        <p:spPr>
          <a:xfrm>
            <a:off x="600075" y="1731963"/>
            <a:ext cx="7821613" cy="4608512"/>
          </a:xfrm>
        </p:spPr>
        <p:txBody>
          <a:bodyPr/>
          <a:lstStyle/>
          <a:p>
            <a:pPr>
              <a:lnSpc>
                <a:spcPct val="140000"/>
              </a:lnSpc>
            </a:pPr>
            <a:r>
              <a:rPr lang="en-US" sz="2400" b="0"/>
              <a:t>InfiniBand</a:t>
            </a:r>
          </a:p>
          <a:p>
            <a:pPr lvl="1">
              <a:lnSpc>
                <a:spcPct val="140000"/>
              </a:lnSpc>
            </a:pPr>
            <a:r>
              <a:rPr lang="en-US" sz="2000" b="0"/>
              <a:t>An emerging industry standard</a:t>
            </a:r>
          </a:p>
          <a:p>
            <a:pPr lvl="1">
              <a:lnSpc>
                <a:spcPct val="140000"/>
              </a:lnSpc>
            </a:pPr>
            <a:r>
              <a:rPr lang="en-US" sz="2000" b="0"/>
              <a:t>Delivers low latency (2us) and high bandwidth (8Gbps)</a:t>
            </a:r>
          </a:p>
          <a:p>
            <a:pPr lvl="1">
              <a:lnSpc>
                <a:spcPct val="140000"/>
              </a:lnSpc>
            </a:pPr>
            <a:r>
              <a:rPr lang="en-US" sz="1800" b="0"/>
              <a:t>Advanced Features: RDMA, Multicast, QoS, Atomic Operations</a:t>
            </a:r>
          </a:p>
          <a:p>
            <a:pPr>
              <a:lnSpc>
                <a:spcPct val="140000"/>
              </a:lnSpc>
            </a:pPr>
            <a:r>
              <a:rPr lang="en-US" sz="2400" b="0"/>
              <a:t>Quadrics</a:t>
            </a:r>
          </a:p>
          <a:p>
            <a:pPr lvl="1">
              <a:lnSpc>
                <a:spcPct val="140000"/>
              </a:lnSpc>
            </a:pPr>
            <a:r>
              <a:rPr lang="en-US" sz="2000" b="0"/>
              <a:t>High performance (10Gbps), low latency (&lt;2us)</a:t>
            </a:r>
          </a:p>
          <a:p>
            <a:pPr lvl="1">
              <a:lnSpc>
                <a:spcPct val="140000"/>
              </a:lnSpc>
            </a:pPr>
            <a:r>
              <a:rPr lang="en-US" sz="2000" b="0"/>
              <a:t>Advanced Features: QDMA, RDMA</a:t>
            </a:r>
          </a:p>
          <a:p>
            <a:pPr lvl="1">
              <a:lnSpc>
                <a:spcPct val="140000"/>
              </a:lnSpc>
            </a:pPr>
            <a:r>
              <a:rPr lang="en-US" sz="2000" b="0"/>
              <a:t>Intelligent Switch Support</a:t>
            </a:r>
          </a:p>
          <a:p>
            <a:pPr lvl="1">
              <a:lnSpc>
                <a:spcPct val="140000"/>
              </a:lnSpc>
            </a:pPr>
            <a:r>
              <a:rPr lang="en-US" sz="2000" b="0"/>
              <a:t>Programmable Network Adapter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9394" name="Rectangle 2"/>
          <p:cNvSpPr>
            <a:spLocks noGrp="1" noChangeArrowheads="1"/>
          </p:cNvSpPr>
          <p:nvPr>
            <p:ph type="title"/>
          </p:nvPr>
        </p:nvSpPr>
        <p:spPr>
          <a:ln/>
        </p:spPr>
        <p:txBody>
          <a:bodyPr/>
          <a:lstStyle/>
          <a:p>
            <a:r>
              <a:rPr lang="en-US" sz="4000"/>
              <a:t>Lustre over High Speed Interconnects</a:t>
            </a:r>
          </a:p>
        </p:txBody>
      </p:sp>
      <p:sp>
        <p:nvSpPr>
          <p:cNvPr id="3259395" name="Rectangle 3"/>
          <p:cNvSpPr>
            <a:spLocks noGrp="1" noChangeArrowheads="1"/>
          </p:cNvSpPr>
          <p:nvPr>
            <p:ph type="body" idx="1"/>
          </p:nvPr>
        </p:nvSpPr>
        <p:spPr>
          <a:xfrm>
            <a:off x="4503738" y="1981200"/>
            <a:ext cx="4408487" cy="4114800"/>
          </a:xfrm>
        </p:spPr>
        <p:txBody>
          <a:bodyPr/>
          <a:lstStyle/>
          <a:p>
            <a:pPr>
              <a:lnSpc>
                <a:spcPct val="160000"/>
              </a:lnSpc>
            </a:pPr>
            <a:r>
              <a:rPr lang="en-US" sz="2400" b="0"/>
              <a:t>Lustre over TCP/IP</a:t>
            </a:r>
          </a:p>
          <a:p>
            <a:pPr lvl="1">
              <a:lnSpc>
                <a:spcPct val="160000"/>
              </a:lnSpc>
            </a:pPr>
            <a:r>
              <a:rPr lang="en-US" sz="2000" b="0"/>
              <a:t>Generic Solution</a:t>
            </a:r>
          </a:p>
          <a:p>
            <a:pPr lvl="1">
              <a:lnSpc>
                <a:spcPct val="160000"/>
              </a:lnSpc>
            </a:pPr>
            <a:r>
              <a:rPr lang="en-US" sz="2000" b="0"/>
              <a:t>Sub-optimal Performance</a:t>
            </a:r>
          </a:p>
          <a:p>
            <a:pPr>
              <a:lnSpc>
                <a:spcPct val="160000"/>
              </a:lnSpc>
            </a:pPr>
            <a:r>
              <a:rPr lang="en-US" sz="2400" b="0"/>
              <a:t>Lustre over native network</a:t>
            </a:r>
          </a:p>
          <a:p>
            <a:pPr lvl="1">
              <a:lnSpc>
                <a:spcPct val="160000"/>
              </a:lnSpc>
            </a:pPr>
            <a:r>
              <a:rPr lang="en-US" sz="2000" b="0"/>
              <a:t>N/w specific implementation</a:t>
            </a:r>
          </a:p>
          <a:p>
            <a:pPr lvl="1">
              <a:lnSpc>
                <a:spcPct val="160000"/>
              </a:lnSpc>
            </a:pPr>
            <a:r>
              <a:rPr lang="en-US" sz="2000" b="0"/>
              <a:t>Modified for IB or Quadrics</a:t>
            </a:r>
          </a:p>
          <a:p>
            <a:pPr lvl="1">
              <a:lnSpc>
                <a:spcPct val="160000"/>
              </a:lnSpc>
            </a:pPr>
            <a:r>
              <a:rPr lang="en-US" sz="2000" b="0"/>
              <a:t>Performance Improvement?</a:t>
            </a:r>
            <a:endParaRPr lang="en-US" sz="2000"/>
          </a:p>
        </p:txBody>
      </p:sp>
      <p:sp>
        <p:nvSpPr>
          <p:cNvPr id="3259399" name="AutoShape 7"/>
          <p:cNvSpPr>
            <a:spLocks noChangeArrowheads="1"/>
          </p:cNvSpPr>
          <p:nvPr/>
        </p:nvSpPr>
        <p:spPr bwMode="auto">
          <a:xfrm>
            <a:off x="396875" y="2027238"/>
            <a:ext cx="3967163" cy="381000"/>
          </a:xfrm>
          <a:prstGeom prst="roundRect">
            <a:avLst>
              <a:gd name="adj" fmla="val 16667"/>
            </a:avLst>
          </a:prstGeom>
          <a:solidFill>
            <a:schemeClr val="accent1">
              <a:alpha val="58000"/>
            </a:schemeClr>
          </a:solidFill>
          <a:ln w="9525">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400"/>
              <a:t>Application</a:t>
            </a:r>
          </a:p>
        </p:txBody>
      </p:sp>
      <p:sp>
        <p:nvSpPr>
          <p:cNvPr id="3259400" name="AutoShape 8"/>
          <p:cNvSpPr>
            <a:spLocks noChangeArrowheads="1"/>
          </p:cNvSpPr>
          <p:nvPr/>
        </p:nvSpPr>
        <p:spPr bwMode="auto">
          <a:xfrm>
            <a:off x="406400" y="2609850"/>
            <a:ext cx="3897313" cy="363538"/>
          </a:xfrm>
          <a:prstGeom prst="roundRect">
            <a:avLst>
              <a:gd name="adj" fmla="val 16667"/>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400"/>
              <a:t>Lustre</a:t>
            </a:r>
          </a:p>
        </p:txBody>
      </p:sp>
      <p:sp>
        <p:nvSpPr>
          <p:cNvPr id="3259405" name="AutoShape 13"/>
          <p:cNvSpPr>
            <a:spLocks noChangeArrowheads="1"/>
          </p:cNvSpPr>
          <p:nvPr/>
        </p:nvSpPr>
        <p:spPr bwMode="auto">
          <a:xfrm>
            <a:off x="423863" y="3146425"/>
            <a:ext cx="2070100" cy="425450"/>
          </a:xfrm>
          <a:prstGeom prst="roundRect">
            <a:avLst>
              <a:gd name="adj" fmla="val 16667"/>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400"/>
              <a:t>TCP</a:t>
            </a:r>
          </a:p>
        </p:txBody>
      </p:sp>
      <p:sp>
        <p:nvSpPr>
          <p:cNvPr id="3259407" name="AutoShape 15"/>
          <p:cNvSpPr>
            <a:spLocks noChangeArrowheads="1"/>
          </p:cNvSpPr>
          <p:nvPr/>
        </p:nvSpPr>
        <p:spPr bwMode="auto">
          <a:xfrm>
            <a:off x="349250" y="4827588"/>
            <a:ext cx="4043363" cy="1177925"/>
          </a:xfrm>
          <a:prstGeom prst="roundRect">
            <a:avLst>
              <a:gd name="adj" fmla="val 16667"/>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59406" name="AutoShape 14"/>
          <p:cNvSpPr>
            <a:spLocks noChangeArrowheads="1"/>
          </p:cNvSpPr>
          <p:nvPr/>
        </p:nvSpPr>
        <p:spPr bwMode="auto">
          <a:xfrm>
            <a:off x="3308350" y="4956175"/>
            <a:ext cx="1017588" cy="542925"/>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400"/>
              <a:t>Advanced</a:t>
            </a:r>
          </a:p>
          <a:p>
            <a:r>
              <a:rPr lang="en-US" sz="1400"/>
              <a:t>Features</a:t>
            </a:r>
          </a:p>
        </p:txBody>
      </p:sp>
      <p:sp>
        <p:nvSpPr>
          <p:cNvPr id="3259409" name="AutoShape 17"/>
          <p:cNvSpPr>
            <a:spLocks noChangeArrowheads="1"/>
          </p:cNvSpPr>
          <p:nvPr/>
        </p:nvSpPr>
        <p:spPr bwMode="auto">
          <a:xfrm>
            <a:off x="2195513" y="4929188"/>
            <a:ext cx="1041400" cy="56515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400"/>
              <a:t>Offloaded</a:t>
            </a:r>
          </a:p>
          <a:p>
            <a:r>
              <a:rPr lang="en-US" sz="1400"/>
              <a:t>Protocol</a:t>
            </a:r>
          </a:p>
        </p:txBody>
      </p:sp>
      <p:sp>
        <p:nvSpPr>
          <p:cNvPr id="3259410" name="AutoShape 18"/>
          <p:cNvSpPr>
            <a:spLocks noChangeArrowheads="1"/>
          </p:cNvSpPr>
          <p:nvPr/>
        </p:nvSpPr>
        <p:spPr bwMode="auto">
          <a:xfrm>
            <a:off x="400050" y="3708400"/>
            <a:ext cx="2070100" cy="425450"/>
          </a:xfrm>
          <a:prstGeom prst="roundRect">
            <a:avLst>
              <a:gd name="adj" fmla="val 16667"/>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400"/>
              <a:t>IP</a:t>
            </a:r>
          </a:p>
        </p:txBody>
      </p:sp>
      <p:sp>
        <p:nvSpPr>
          <p:cNvPr id="3259411" name="AutoShape 19"/>
          <p:cNvSpPr>
            <a:spLocks noChangeArrowheads="1"/>
          </p:cNvSpPr>
          <p:nvPr/>
        </p:nvSpPr>
        <p:spPr bwMode="auto">
          <a:xfrm>
            <a:off x="395288" y="4265613"/>
            <a:ext cx="2070100" cy="425450"/>
          </a:xfrm>
          <a:prstGeom prst="roundRect">
            <a:avLst>
              <a:gd name="adj" fmla="val 16667"/>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r>
              <a:rPr lang="en-US" sz="1400"/>
              <a:t>Device Driver</a:t>
            </a:r>
          </a:p>
        </p:txBody>
      </p:sp>
      <p:sp>
        <p:nvSpPr>
          <p:cNvPr id="3259412" name="Text Box 20"/>
          <p:cNvSpPr txBox="1">
            <a:spLocks noChangeArrowheads="1"/>
          </p:cNvSpPr>
          <p:nvPr/>
        </p:nvSpPr>
        <p:spPr bwMode="auto">
          <a:xfrm>
            <a:off x="338138" y="5581650"/>
            <a:ext cx="3736975" cy="3048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r>
              <a:rPr lang="en-US" sz="1400"/>
              <a:t>High Speed Network (e.g. IB, Quadrics)</a:t>
            </a:r>
          </a:p>
        </p:txBody>
      </p:sp>
      <p:sp>
        <p:nvSpPr>
          <p:cNvPr id="3259413" name="Line 21"/>
          <p:cNvSpPr>
            <a:spLocks noChangeShapeType="1"/>
          </p:cNvSpPr>
          <p:nvPr/>
        </p:nvSpPr>
        <p:spPr bwMode="auto">
          <a:xfrm>
            <a:off x="1457325" y="2911475"/>
            <a:ext cx="0" cy="36353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59414" name="Line 22"/>
          <p:cNvSpPr>
            <a:spLocks noChangeShapeType="1"/>
          </p:cNvSpPr>
          <p:nvPr/>
        </p:nvSpPr>
        <p:spPr bwMode="auto">
          <a:xfrm>
            <a:off x="287338" y="4757738"/>
            <a:ext cx="4206875"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59415" name="Line 23"/>
          <p:cNvSpPr>
            <a:spLocks noChangeShapeType="1"/>
          </p:cNvSpPr>
          <p:nvPr/>
        </p:nvSpPr>
        <p:spPr bwMode="auto">
          <a:xfrm>
            <a:off x="287338" y="2487613"/>
            <a:ext cx="4206875"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59416" name="Line 24"/>
          <p:cNvSpPr>
            <a:spLocks noChangeShapeType="1"/>
          </p:cNvSpPr>
          <p:nvPr/>
        </p:nvSpPr>
        <p:spPr bwMode="auto">
          <a:xfrm>
            <a:off x="2409825" y="2332038"/>
            <a:ext cx="0" cy="363537"/>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59417" name="Line 25"/>
          <p:cNvSpPr>
            <a:spLocks noChangeShapeType="1"/>
          </p:cNvSpPr>
          <p:nvPr/>
        </p:nvSpPr>
        <p:spPr bwMode="auto">
          <a:xfrm>
            <a:off x="1482725" y="4062413"/>
            <a:ext cx="0" cy="3175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59418" name="Line 26"/>
          <p:cNvSpPr>
            <a:spLocks noChangeShapeType="1"/>
          </p:cNvSpPr>
          <p:nvPr/>
        </p:nvSpPr>
        <p:spPr bwMode="auto">
          <a:xfrm>
            <a:off x="1482725" y="4619625"/>
            <a:ext cx="0" cy="33972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59419" name="Line 27"/>
          <p:cNvSpPr>
            <a:spLocks noChangeShapeType="1"/>
          </p:cNvSpPr>
          <p:nvPr/>
        </p:nvSpPr>
        <p:spPr bwMode="auto">
          <a:xfrm>
            <a:off x="1482725" y="3490913"/>
            <a:ext cx="0" cy="3175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3259420" name="AutoShape 28"/>
          <p:cNvSpPr>
            <a:spLocks noChangeArrowheads="1"/>
          </p:cNvSpPr>
          <p:nvPr/>
        </p:nvSpPr>
        <p:spPr bwMode="auto">
          <a:xfrm>
            <a:off x="2579688" y="2843213"/>
            <a:ext cx="1403350" cy="2308225"/>
          </a:xfrm>
          <a:prstGeom prst="downArrow">
            <a:avLst>
              <a:gd name="adj1" fmla="val 50000"/>
              <a:gd name="adj2" fmla="val 41120"/>
            </a:avLst>
          </a:prstGeom>
          <a:solidFill>
            <a:srgbClr val="FF00FF">
              <a:alpha val="42000"/>
            </a:srgbClr>
          </a:solidFill>
          <a:ln w="6350">
            <a:solidFill>
              <a:schemeClr val="tx1"/>
            </a:solidFill>
            <a:miter lim="800000"/>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9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94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62" name="Rectangle 2"/>
          <p:cNvSpPr>
            <a:spLocks noGrp="1" noChangeArrowheads="1"/>
          </p:cNvSpPr>
          <p:nvPr>
            <p:ph type="title"/>
          </p:nvPr>
        </p:nvSpPr>
        <p:spPr>
          <a:xfrm>
            <a:off x="688975" y="488950"/>
            <a:ext cx="7753350" cy="1117600"/>
          </a:xfrm>
          <a:ln/>
        </p:spPr>
        <p:txBody>
          <a:bodyPr/>
          <a:lstStyle/>
          <a:p>
            <a:r>
              <a:rPr lang="en-US" sz="4000"/>
              <a:t>Objectives</a:t>
            </a:r>
          </a:p>
        </p:txBody>
      </p:sp>
      <p:sp>
        <p:nvSpPr>
          <p:cNvPr id="3164163" name="Rectangle 3"/>
          <p:cNvSpPr>
            <a:spLocks noGrp="1" noChangeArrowheads="1"/>
          </p:cNvSpPr>
          <p:nvPr>
            <p:ph type="body" idx="1"/>
          </p:nvPr>
        </p:nvSpPr>
        <p:spPr>
          <a:xfrm>
            <a:off x="712788" y="1744663"/>
            <a:ext cx="7726362" cy="4591050"/>
          </a:xfrm>
          <a:noFill/>
          <a:ln/>
        </p:spPr>
        <p:txBody>
          <a:bodyPr/>
          <a:lstStyle/>
          <a:p>
            <a:pPr>
              <a:lnSpc>
                <a:spcPct val="140000"/>
              </a:lnSpc>
            </a:pPr>
            <a:r>
              <a:rPr lang="en-US" sz="2400" b="0"/>
              <a:t>Which file system operations of Lustre can benefit more from the capabilities of the native protocols on high speed interconnects?</a:t>
            </a:r>
          </a:p>
          <a:p>
            <a:pPr>
              <a:lnSpc>
                <a:spcPct val="140000"/>
              </a:lnSpc>
            </a:pPr>
            <a:r>
              <a:rPr lang="en-US" sz="2400" b="0"/>
              <a:t>What are the aspects of Lustre that need to be further strengthened?</a:t>
            </a:r>
          </a:p>
          <a:p>
            <a:pPr>
              <a:lnSpc>
                <a:spcPct val="140000"/>
              </a:lnSpc>
            </a:pPr>
            <a:r>
              <a:rPr lang="en-US" sz="2400" b="0"/>
              <a:t>Can the latest I/O-bus technologies, such as PCI-Express, help the performance of Lustre?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0786" name="Rectangle 2"/>
          <p:cNvSpPr>
            <a:spLocks noGrp="1" noChangeArrowheads="1"/>
          </p:cNvSpPr>
          <p:nvPr>
            <p:ph type="body" idx="1"/>
          </p:nvPr>
        </p:nvSpPr>
        <p:spPr>
          <a:xfrm>
            <a:off x="685800" y="1795463"/>
            <a:ext cx="7927975" cy="4729162"/>
          </a:xfrm>
          <a:noFill/>
        </p:spPr>
        <p:txBody>
          <a:bodyPr/>
          <a:lstStyle/>
          <a:p>
            <a:pPr>
              <a:lnSpc>
                <a:spcPct val="150000"/>
              </a:lnSpc>
            </a:pPr>
            <a:r>
              <a:rPr lang="en-US" sz="2400" b="0">
                <a:solidFill>
                  <a:schemeClr val="folHlink"/>
                </a:solidFill>
              </a:rPr>
              <a:t>Overview of Lustre and High Speed Interconnects (IBA and Quadrics)</a:t>
            </a:r>
          </a:p>
          <a:p>
            <a:pPr>
              <a:lnSpc>
                <a:spcPct val="150000"/>
              </a:lnSpc>
            </a:pPr>
            <a:r>
              <a:rPr lang="en-US" sz="2400" b="0">
                <a:solidFill>
                  <a:schemeClr val="accent2"/>
                </a:solidFill>
              </a:rPr>
              <a:t>Performance Evaluation (IB, Quadrics, TCP/IP/IB)</a:t>
            </a:r>
          </a:p>
          <a:p>
            <a:pPr lvl="1">
              <a:lnSpc>
                <a:spcPct val="150000"/>
              </a:lnSpc>
            </a:pPr>
            <a:r>
              <a:rPr lang="en-US" sz="2000" b="0">
                <a:solidFill>
                  <a:schemeClr val="accent2"/>
                </a:solidFill>
              </a:rPr>
              <a:t>Basic Network Performance</a:t>
            </a:r>
          </a:p>
          <a:p>
            <a:pPr lvl="1">
              <a:lnSpc>
                <a:spcPct val="150000"/>
              </a:lnSpc>
            </a:pPr>
            <a:r>
              <a:rPr lang="en-US" sz="2000" b="0"/>
              <a:t>Sequential I/O Performance</a:t>
            </a:r>
          </a:p>
          <a:p>
            <a:pPr lvl="1">
              <a:lnSpc>
                <a:spcPct val="150000"/>
              </a:lnSpc>
            </a:pPr>
            <a:r>
              <a:rPr lang="en-US" sz="2000" b="0"/>
              <a:t>Parallel I/O Performance </a:t>
            </a:r>
          </a:p>
          <a:p>
            <a:pPr lvl="1">
              <a:lnSpc>
                <a:spcPct val="150000"/>
              </a:lnSpc>
            </a:pPr>
            <a:r>
              <a:rPr lang="en-US" sz="2000" b="0"/>
              <a:t>Benefits of PCI-Express</a:t>
            </a:r>
          </a:p>
          <a:p>
            <a:pPr>
              <a:lnSpc>
                <a:spcPct val="150000"/>
              </a:lnSpc>
            </a:pPr>
            <a:r>
              <a:rPr lang="en-US" sz="2400" b="0"/>
              <a:t>Conclusions and Future Work</a:t>
            </a:r>
          </a:p>
        </p:txBody>
      </p:sp>
      <p:sp>
        <p:nvSpPr>
          <p:cNvPr id="3190787" name="Rectangle 3"/>
          <p:cNvSpPr>
            <a:spLocks noGrp="1" noChangeArrowheads="1"/>
          </p:cNvSpPr>
          <p:nvPr>
            <p:ph type="title"/>
          </p:nvPr>
        </p:nvSpPr>
        <p:spPr>
          <a:xfrm>
            <a:off x="685800" y="595313"/>
            <a:ext cx="7772400" cy="1143000"/>
          </a:xfrm>
          <a:ln/>
        </p:spPr>
        <p:txBody>
          <a:bodyPr/>
          <a:lstStyle/>
          <a:p>
            <a:r>
              <a:rPr lang="en-US" sz="4000"/>
              <a:t>Presentation Outline</a:t>
            </a:r>
            <a:endParaRPr lang="en-US" sz="4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8338" name="Rectangle 2"/>
          <p:cNvSpPr>
            <a:spLocks noGrp="1" noChangeArrowheads="1"/>
          </p:cNvSpPr>
          <p:nvPr>
            <p:ph type="body" idx="1"/>
          </p:nvPr>
        </p:nvSpPr>
        <p:spPr>
          <a:xfrm>
            <a:off x="844550" y="1770063"/>
            <a:ext cx="7653338" cy="4865687"/>
          </a:xfrm>
          <a:noFill/>
        </p:spPr>
        <p:txBody>
          <a:bodyPr/>
          <a:lstStyle/>
          <a:p>
            <a:pPr>
              <a:lnSpc>
                <a:spcPct val="115000"/>
              </a:lnSpc>
            </a:pPr>
            <a:r>
              <a:rPr lang="en-US" sz="2400" b="0"/>
              <a:t>Cluster 1: Eight-nodes</a:t>
            </a:r>
          </a:p>
          <a:p>
            <a:pPr lvl="1">
              <a:lnSpc>
                <a:spcPct val="115000"/>
              </a:lnSpc>
            </a:pPr>
            <a:r>
              <a:rPr lang="en-US" sz="2000" b="0"/>
              <a:t>Dual Intel Xeon 3.0GHz; PCI-X 133Mhz/64bit; 1GB DDR, 512KB L2 cache</a:t>
            </a:r>
          </a:p>
          <a:p>
            <a:pPr>
              <a:lnSpc>
                <a:spcPct val="115000"/>
              </a:lnSpc>
            </a:pPr>
            <a:r>
              <a:rPr lang="en-US" sz="2400" b="0"/>
              <a:t>Cluster 2: Four-nodes</a:t>
            </a:r>
          </a:p>
          <a:p>
            <a:pPr lvl="1">
              <a:lnSpc>
                <a:spcPct val="115000"/>
              </a:lnSpc>
            </a:pPr>
            <a:r>
              <a:rPr lang="en-US" sz="2000" b="0"/>
              <a:t>Dual Intel EM64T 3.4Ghz; x8 PCI-Express and PCI-X 133Mhz/64bit</a:t>
            </a:r>
          </a:p>
          <a:p>
            <a:pPr lvl="1">
              <a:lnSpc>
                <a:spcPct val="115000"/>
              </a:lnSpc>
            </a:pPr>
            <a:r>
              <a:rPr lang="en-US" sz="2000" b="0"/>
              <a:t>1GB DDR, 1024KB L2 cache</a:t>
            </a:r>
          </a:p>
          <a:p>
            <a:pPr>
              <a:lnSpc>
                <a:spcPct val="115000"/>
              </a:lnSpc>
            </a:pPr>
            <a:r>
              <a:rPr lang="en-US" sz="2400" b="0"/>
              <a:t>Networks:</a:t>
            </a:r>
          </a:p>
          <a:p>
            <a:pPr lvl="1">
              <a:lnSpc>
                <a:spcPct val="115000"/>
              </a:lnSpc>
            </a:pPr>
            <a:r>
              <a:rPr lang="en-US" sz="2000" b="0"/>
              <a:t>IB: MT23108 (PCI-X) and MT25208 (PCI-Ex)</a:t>
            </a:r>
          </a:p>
          <a:p>
            <a:pPr lvl="2">
              <a:lnSpc>
                <a:spcPct val="115000"/>
              </a:lnSpc>
            </a:pPr>
            <a:r>
              <a:rPr lang="en-US" sz="1800" b="0"/>
              <a:t>A 144-port InfiniScale switch</a:t>
            </a:r>
          </a:p>
          <a:p>
            <a:pPr lvl="1">
              <a:lnSpc>
                <a:spcPct val="115000"/>
              </a:lnSpc>
            </a:pPr>
            <a:r>
              <a:rPr lang="en-US" sz="2000" b="0"/>
              <a:t>Quadrics: QS-8A switch, Elan4 cards</a:t>
            </a:r>
          </a:p>
        </p:txBody>
      </p:sp>
      <p:sp>
        <p:nvSpPr>
          <p:cNvPr id="2958339" name="Rectangle 3"/>
          <p:cNvSpPr>
            <a:spLocks noGrp="1" noChangeArrowheads="1"/>
          </p:cNvSpPr>
          <p:nvPr>
            <p:ph type="title"/>
          </p:nvPr>
        </p:nvSpPr>
        <p:spPr>
          <a:xfrm>
            <a:off x="685800" y="595313"/>
            <a:ext cx="7772400" cy="1143000"/>
          </a:xfrm>
          <a:ln/>
        </p:spPr>
        <p:txBody>
          <a:bodyPr/>
          <a:lstStyle/>
          <a:p>
            <a:r>
              <a:rPr lang="en-US" sz="4000"/>
              <a:t>Experiment Testbeds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temporary">
  <a:themeElements>
    <a:clrScheme name="">
      <a:dk1>
        <a:srgbClr val="000000"/>
      </a:dk1>
      <a:lt1>
        <a:srgbClr val="000066"/>
      </a:lt1>
      <a:dk2>
        <a:srgbClr val="CD052B"/>
      </a:dk2>
      <a:lt2>
        <a:srgbClr val="000000"/>
      </a:lt2>
      <a:accent1>
        <a:srgbClr val="009999"/>
      </a:accent1>
      <a:accent2>
        <a:srgbClr val="FF9933"/>
      </a:accent2>
      <a:accent3>
        <a:srgbClr val="AAAAB8"/>
      </a:accent3>
      <a:accent4>
        <a:srgbClr val="000000"/>
      </a:accent4>
      <a:accent5>
        <a:srgbClr val="AACACA"/>
      </a:accent5>
      <a:accent6>
        <a:srgbClr val="E78A2D"/>
      </a:accent6>
      <a:hlink>
        <a:srgbClr val="330099"/>
      </a:hlink>
      <a:folHlink>
        <a:srgbClr val="CBCBCB"/>
      </a:folHlink>
    </a:clrScheme>
    <a:fontScheme name="Contemporary">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rgbClr val="C0C0C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16960</TotalTime>
  <Words>1234</Words>
  <Application>Microsoft Office PowerPoint</Application>
  <PresentationFormat>On-screen Show (4:3)</PresentationFormat>
  <Paragraphs>262</Paragraphs>
  <Slides>24</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Comic Sans MS</vt:lpstr>
      <vt:lpstr>Times New Roman</vt:lpstr>
      <vt:lpstr>Wingdings</vt:lpstr>
      <vt:lpstr>Garamond</vt:lpstr>
      <vt:lpstr>Contemporary</vt:lpstr>
      <vt:lpstr>Microsoft Graph Chart</vt:lpstr>
      <vt:lpstr>Benefits of High Speed Interconnects to Cluster File Systems: A Case Study with Lustre</vt:lpstr>
      <vt:lpstr>Data-Intensive Applications</vt:lpstr>
      <vt:lpstr>Overview of Lustre</vt:lpstr>
      <vt:lpstr>Lustre Architecture</vt:lpstr>
      <vt:lpstr>InfiniBand and Quadrics</vt:lpstr>
      <vt:lpstr>Lustre over High Speed Interconnects</vt:lpstr>
      <vt:lpstr>Objectives</vt:lpstr>
      <vt:lpstr>Presentation Outline</vt:lpstr>
      <vt:lpstr>Experiment Testbeds</vt:lpstr>
      <vt:lpstr>Basic Performance Comparison</vt:lpstr>
      <vt:lpstr>Presentation Outline</vt:lpstr>
      <vt:lpstr>Read/Write and FileOP</vt:lpstr>
      <vt:lpstr>Postmark Application</vt:lpstr>
      <vt:lpstr>MPI-Tile I/O and BT/IO</vt:lpstr>
      <vt:lpstr>Presentation Outline</vt:lpstr>
      <vt:lpstr>Benefits of PCI-Express</vt:lpstr>
      <vt:lpstr>Presentation Outline</vt:lpstr>
      <vt:lpstr>Conclusions</vt:lpstr>
      <vt:lpstr>Future Work</vt:lpstr>
      <vt:lpstr>Web Pointers</vt:lpstr>
      <vt:lpstr>Backup Slides</vt:lpstr>
      <vt:lpstr>Overview of Lustre</vt:lpstr>
      <vt:lpstr>Performance of MPI-Tile-IO</vt:lpstr>
      <vt:lpstr>Performance of BT-IO</vt:lpstr>
    </vt:vector>
  </TitlesOfParts>
  <Company>OSU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Network-Based Computing: Issues, Trends, and Challenges</dc:title>
  <dc:creator>Panda</dc:creator>
  <cp:lastModifiedBy>Pavan Balaji</cp:lastModifiedBy>
  <cp:revision>1839</cp:revision>
  <cp:lastPrinted>2005-09-15T19:56:54Z</cp:lastPrinted>
  <dcterms:created xsi:type="dcterms:W3CDTF">1998-09-24T01:44:30Z</dcterms:created>
  <dcterms:modified xsi:type="dcterms:W3CDTF">2011-01-10T09:48:12Z</dcterms:modified>
</cp:coreProperties>
</file>