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sldIdLst>
    <p:sldId id="256" r:id="rId2"/>
    <p:sldId id="261" r:id="rId3"/>
    <p:sldId id="259" r:id="rId4"/>
    <p:sldId id="260" r:id="rId5"/>
    <p:sldId id="278" r:id="rId6"/>
    <p:sldId id="274" r:id="rId7"/>
    <p:sldId id="324" r:id="rId8"/>
    <p:sldId id="367" r:id="rId9"/>
    <p:sldId id="311" r:id="rId10"/>
    <p:sldId id="263" r:id="rId11"/>
    <p:sldId id="265" r:id="rId12"/>
    <p:sldId id="266" r:id="rId13"/>
    <p:sldId id="293" r:id="rId14"/>
    <p:sldId id="342" r:id="rId15"/>
    <p:sldId id="355" r:id="rId16"/>
    <p:sldId id="294" r:id="rId17"/>
    <p:sldId id="362" r:id="rId18"/>
    <p:sldId id="364" r:id="rId19"/>
    <p:sldId id="345" r:id="rId20"/>
    <p:sldId id="356" r:id="rId21"/>
    <p:sldId id="365" r:id="rId22"/>
    <p:sldId id="295" r:id="rId23"/>
    <p:sldId id="340" r:id="rId24"/>
    <p:sldId id="280" r:id="rId25"/>
    <p:sldId id="341" r:id="rId26"/>
    <p:sldId id="357" r:id="rId27"/>
    <p:sldId id="296" r:id="rId28"/>
    <p:sldId id="282" r:id="rId29"/>
    <p:sldId id="283" r:id="rId30"/>
    <p:sldId id="25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굴림" pitchFamily="50" charset="-127"/>
        <a:cs typeface="+mn-cs"/>
      </a:defRPr>
    </a:lvl1pPr>
    <a:lvl2pPr marL="457200" algn="ctr" rtl="0" fontAlgn="base">
      <a:spcBef>
        <a:spcPct val="0"/>
      </a:spcBef>
      <a:spcAft>
        <a:spcPct val="0"/>
      </a:spcAft>
      <a:defRPr kern="1200">
        <a:solidFill>
          <a:schemeClr val="tx1"/>
        </a:solidFill>
        <a:latin typeface="Arial" charset="0"/>
        <a:ea typeface="굴림" pitchFamily="50" charset="-127"/>
        <a:cs typeface="+mn-cs"/>
      </a:defRPr>
    </a:lvl2pPr>
    <a:lvl3pPr marL="914400" algn="ctr" rtl="0" fontAlgn="base">
      <a:spcBef>
        <a:spcPct val="0"/>
      </a:spcBef>
      <a:spcAft>
        <a:spcPct val="0"/>
      </a:spcAft>
      <a:defRPr kern="1200">
        <a:solidFill>
          <a:schemeClr val="tx1"/>
        </a:solidFill>
        <a:latin typeface="Arial" charset="0"/>
        <a:ea typeface="굴림" pitchFamily="50" charset="-127"/>
        <a:cs typeface="+mn-cs"/>
      </a:defRPr>
    </a:lvl3pPr>
    <a:lvl4pPr marL="1371600" algn="ctr" rtl="0" fontAlgn="base">
      <a:spcBef>
        <a:spcPct val="0"/>
      </a:spcBef>
      <a:spcAft>
        <a:spcPct val="0"/>
      </a:spcAft>
      <a:defRPr kern="1200">
        <a:solidFill>
          <a:schemeClr val="tx1"/>
        </a:solidFill>
        <a:latin typeface="Arial" charset="0"/>
        <a:ea typeface="굴림" pitchFamily="50" charset="-127"/>
        <a:cs typeface="+mn-cs"/>
      </a:defRPr>
    </a:lvl4pPr>
    <a:lvl5pPr marL="1828800" algn="ctr" rtl="0" fontAlgn="base">
      <a:spcBef>
        <a:spcPct val="0"/>
      </a:spcBef>
      <a:spcAft>
        <a:spcPct val="0"/>
      </a:spcAft>
      <a:defRPr kern="1200">
        <a:solidFill>
          <a:schemeClr val="tx1"/>
        </a:solidFill>
        <a:latin typeface="Arial" charset="0"/>
        <a:ea typeface="굴림" pitchFamily="50" charset="-127"/>
        <a:cs typeface="+mn-cs"/>
      </a:defRPr>
    </a:lvl5pPr>
    <a:lvl6pPr marL="2286000" algn="l" defTabSz="914400" rtl="0" eaLnBrk="1" latinLnBrk="0" hangingPunct="1">
      <a:defRPr kern="1200">
        <a:solidFill>
          <a:schemeClr val="tx1"/>
        </a:solidFill>
        <a:latin typeface="Arial" charset="0"/>
        <a:ea typeface="굴림" pitchFamily="50" charset="-127"/>
        <a:cs typeface="+mn-cs"/>
      </a:defRPr>
    </a:lvl6pPr>
    <a:lvl7pPr marL="2743200" algn="l" defTabSz="914400" rtl="0" eaLnBrk="1" latinLnBrk="0" hangingPunct="1">
      <a:defRPr kern="1200">
        <a:solidFill>
          <a:schemeClr val="tx1"/>
        </a:solidFill>
        <a:latin typeface="Arial" charset="0"/>
        <a:ea typeface="굴림" pitchFamily="50" charset="-127"/>
        <a:cs typeface="+mn-cs"/>
      </a:defRPr>
    </a:lvl7pPr>
    <a:lvl8pPr marL="3200400" algn="l" defTabSz="914400" rtl="0" eaLnBrk="1" latinLnBrk="0" hangingPunct="1">
      <a:defRPr kern="1200">
        <a:solidFill>
          <a:schemeClr val="tx1"/>
        </a:solidFill>
        <a:latin typeface="Arial" charset="0"/>
        <a:ea typeface="굴림" pitchFamily="50" charset="-127"/>
        <a:cs typeface="+mn-cs"/>
      </a:defRPr>
    </a:lvl8pPr>
    <a:lvl9pPr marL="3657600" algn="l" defTabSz="914400" rtl="0" eaLnBrk="1" latinLnBrk="0" hangingPunct="1">
      <a:defRPr kern="1200">
        <a:solidFill>
          <a:schemeClr val="tx1"/>
        </a:solidFill>
        <a:latin typeface="Arial" charset="0"/>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33"/>
    <a:srgbClr val="FF9900"/>
    <a:srgbClr val="FF66FF"/>
    <a:srgbClr val="DDDDDD"/>
    <a:srgbClr val="0000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5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9334D23-3102-4134-A441-FAD6B696ED4B}" type="slidenum">
              <a:rPr lang="en-US"/>
              <a:pPr/>
              <a:t>‹#›</a:t>
            </a:fld>
            <a:endParaRPr lang="en-US"/>
          </a:p>
        </p:txBody>
      </p:sp>
    </p:spTree>
    <p:extLst>
      <p:ext uri="{BB962C8B-B14F-4D97-AF65-F5344CB8AC3E}">
        <p14:creationId xmlns:p14="http://schemas.microsoft.com/office/powerpoint/2010/main" val="27626217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5FCE9-B8A6-4B56-9F91-9ACFABC1D9FE}" type="slidenum">
              <a:rPr lang="en-US"/>
              <a:pPr/>
              <a:t>39</a:t>
            </a:fld>
            <a:endParaRPr lang="en-US"/>
          </a:p>
        </p:txBody>
      </p:sp>
      <p:sp>
        <p:nvSpPr>
          <p:cNvPr id="458754" name="Rectangle 2"/>
          <p:cNvSpPr>
            <a:spLocks noRot="1" noChangeArrowheads="1" noTextEdit="1"/>
          </p:cNvSpPr>
          <p:nvPr>
            <p:ph type="sldImg"/>
          </p:nvPr>
        </p:nvSpPr>
        <p:spPr>
          <a:ln/>
        </p:spPr>
      </p:sp>
      <p:sp>
        <p:nvSpPr>
          <p:cNvPr id="458755" name="Rectangle 3"/>
          <p:cNvSpPr>
            <a:spLocks noGrp="1" noChangeArrowheads="1"/>
          </p:cNvSpPr>
          <p:nvPr>
            <p:ph type="body" idx="1"/>
          </p:nvPr>
        </p:nvSpPr>
        <p:spPr/>
        <p:txBody>
          <a:bodyPr/>
          <a:lstStyle/>
          <a:p>
            <a:r>
              <a:rPr lang="en-US"/>
              <a:t>Talk about data-cutter applications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130425"/>
            <a:ext cx="7772400" cy="1470025"/>
          </a:xfrm>
        </p:spPr>
        <p:txBody>
          <a:bodyPr/>
          <a:lstStyle>
            <a:lvl1pPr algn="ctr">
              <a:defRPr sz="2800" b="1"/>
            </a:lvl1pPr>
          </a:lstStyle>
          <a:p>
            <a:pPr lvl="0"/>
            <a:r>
              <a:rPr lang="en-US" altLang="ko-KR" noProof="0" smtClean="0"/>
              <a:t>Presentation Title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sz="2000"/>
            </a:lvl1pPr>
          </a:lstStyle>
          <a:p>
            <a:pPr lvl="0"/>
            <a:r>
              <a:rPr lang="en-US" altLang="ko-KR" noProof="0" smtClean="0"/>
              <a:t>Author List</a:t>
            </a:r>
          </a:p>
        </p:txBody>
      </p:sp>
      <p:sp>
        <p:nvSpPr>
          <p:cNvPr id="7172" name="Rectangle 4"/>
          <p:cNvSpPr>
            <a:spLocks noGrp="1" noChangeArrowheads="1"/>
          </p:cNvSpPr>
          <p:nvPr>
            <p:ph type="dt" sz="half" idx="2"/>
          </p:nvPr>
        </p:nvSpPr>
        <p:spPr>
          <a:xfrm>
            <a:off x="76200" y="6400800"/>
            <a:ext cx="2133600" cy="244475"/>
          </a:xfrm>
        </p:spPr>
        <p:txBody>
          <a:bodyPr/>
          <a:lstStyle>
            <a:lvl1pPr>
              <a:defRPr/>
            </a:lvl1pPr>
          </a:lstStyle>
          <a:p>
            <a:r>
              <a:rPr lang="en-US"/>
              <a:t>04/26/06</a:t>
            </a:r>
            <a:endParaRPr lang="en-US" altLang="ko-KR"/>
          </a:p>
        </p:txBody>
      </p:sp>
      <p:sp>
        <p:nvSpPr>
          <p:cNvPr id="7173" name="Rectangle 5"/>
          <p:cNvSpPr>
            <a:spLocks noGrp="1" noChangeArrowheads="1"/>
          </p:cNvSpPr>
          <p:nvPr>
            <p:ph type="ftr" sz="quarter" idx="3"/>
          </p:nvPr>
        </p:nvSpPr>
        <p:spPr>
          <a:xfrm>
            <a:off x="2895600" y="6400800"/>
            <a:ext cx="3352800" cy="320675"/>
          </a:xfrm>
        </p:spPr>
        <p:txBody>
          <a:bodyPr/>
          <a:lstStyle>
            <a:lvl1pPr>
              <a:defRPr/>
            </a:lvl1pPr>
          </a:lstStyle>
          <a:p>
            <a:r>
              <a:rPr lang="en-US" altLang="ko-KR"/>
              <a:t>D. K. Panda (The Ohio State University)</a:t>
            </a:r>
          </a:p>
        </p:txBody>
      </p:sp>
      <p:sp>
        <p:nvSpPr>
          <p:cNvPr id="7174" name="Rectangle 6"/>
          <p:cNvSpPr>
            <a:spLocks noGrp="1" noChangeArrowheads="1"/>
          </p:cNvSpPr>
          <p:nvPr>
            <p:ph type="sldNum" sz="quarter" idx="4"/>
          </p:nvPr>
        </p:nvSpPr>
        <p:spPr/>
        <p:txBody>
          <a:bodyPr/>
          <a:lstStyle>
            <a:lvl1pPr>
              <a:defRPr/>
            </a:lvl1pPr>
          </a:lstStyle>
          <a:p>
            <a:fld id="{F600E231-FCF7-4466-940F-C8FBB3295593}" type="slidenum">
              <a:rPr lang="en-US" altLang="ko-KR"/>
              <a:pPr/>
              <a:t>‹#›</a:t>
            </a:fld>
            <a:endParaRPr lang="en-US" altLang="ko-KR"/>
          </a:p>
        </p:txBody>
      </p:sp>
      <p:sp>
        <p:nvSpPr>
          <p:cNvPr id="7175" name="Rectangle 7"/>
          <p:cNvSpPr>
            <a:spLocks noChangeArrowheads="1"/>
          </p:cNvSpPr>
          <p:nvPr/>
        </p:nvSpPr>
        <p:spPr bwMode="auto">
          <a:xfrm>
            <a:off x="0" y="0"/>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76" name="Picture 8"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r="48718"/>
          <a:stretch>
            <a:fillRect/>
          </a:stretch>
        </p:blipFill>
        <p:spPr bwMode="auto">
          <a:xfrm>
            <a:off x="7620000" y="457200"/>
            <a:ext cx="1524000" cy="2944813"/>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r="48718"/>
          <a:stretch>
            <a:fillRect/>
          </a:stretch>
        </p:blipFill>
        <p:spPr bwMode="auto">
          <a:xfrm>
            <a:off x="7620000" y="457200"/>
            <a:ext cx="1524000" cy="2944813"/>
          </a:xfrm>
          <a:prstGeom prst="rect">
            <a:avLst/>
          </a:prstGeom>
          <a:noFill/>
          <a:extLst>
            <a:ext uri="{909E8E84-426E-40DD-AFC4-6F175D3DCCD1}">
              <a14:hiddenFill xmlns:a14="http://schemas.microsoft.com/office/drawing/2010/main">
                <a:solidFill>
                  <a:srgbClr val="FFFFFF"/>
                </a:solidFill>
              </a14:hiddenFill>
            </a:ext>
          </a:extLst>
        </p:spPr>
      </p:pic>
      <p:grpSp>
        <p:nvGrpSpPr>
          <p:cNvPr id="7178" name="Group 10"/>
          <p:cNvGrpSpPr>
            <a:grpSpLocks/>
          </p:cNvGrpSpPr>
          <p:nvPr/>
        </p:nvGrpSpPr>
        <p:grpSpPr bwMode="auto">
          <a:xfrm>
            <a:off x="7620000" y="-30163"/>
            <a:ext cx="1295400" cy="487363"/>
            <a:chOff x="4656" y="-19"/>
            <a:chExt cx="816" cy="307"/>
          </a:xfrm>
        </p:grpSpPr>
        <p:sp>
          <p:nvSpPr>
            <p:cNvPr id="7179" name="Rectangle 11"/>
            <p:cNvSpPr>
              <a:spLocks noChangeArrowheads="1"/>
            </p:cNvSpPr>
            <p:nvPr/>
          </p:nvSpPr>
          <p:spPr bwMode="auto">
            <a:xfrm>
              <a:off x="4656" y="-19"/>
              <a:ext cx="816" cy="30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WordArt 12"/>
            <p:cNvSpPr>
              <a:spLocks noChangeArrowheads="1" noChangeShapeType="1" noTextEdit="1"/>
            </p:cNvSpPr>
            <p:nvPr/>
          </p:nvSpPr>
          <p:spPr bwMode="auto">
            <a:xfrm>
              <a:off x="4708" y="18"/>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NETWORK-BASED</a:t>
              </a:r>
            </a:p>
          </p:txBody>
        </p:sp>
        <p:sp>
          <p:nvSpPr>
            <p:cNvPr id="7181" name="WordArt 13"/>
            <p:cNvSpPr>
              <a:spLocks noChangeArrowheads="1" noChangeShapeType="1" noTextEdit="1"/>
            </p:cNvSpPr>
            <p:nvPr/>
          </p:nvSpPr>
          <p:spPr bwMode="auto">
            <a:xfrm>
              <a:off x="4702" y="101"/>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COMPUTING</a:t>
              </a:r>
            </a:p>
          </p:txBody>
        </p:sp>
        <p:sp>
          <p:nvSpPr>
            <p:cNvPr id="7182" name="WordArt 14"/>
            <p:cNvSpPr>
              <a:spLocks noChangeArrowheads="1" noChangeShapeType="1" noTextEdit="1"/>
            </p:cNvSpPr>
            <p:nvPr/>
          </p:nvSpPr>
          <p:spPr bwMode="auto">
            <a:xfrm>
              <a:off x="4706" y="185"/>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LABORATORY</a:t>
              </a:r>
            </a:p>
          </p:txBody>
        </p:sp>
      </p:grpSp>
      <p:sp>
        <p:nvSpPr>
          <p:cNvPr id="7183" name="Rectangle 15"/>
          <p:cNvSpPr>
            <a:spLocks noChangeArrowheads="1"/>
          </p:cNvSpPr>
          <p:nvPr/>
        </p:nvSpPr>
        <p:spPr bwMode="auto">
          <a:xfrm>
            <a:off x="0" y="6640513"/>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84" name="Picture 16" descr="Ohio Sta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486525"/>
            <a:ext cx="5048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5" name="Picture 17"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l="48718"/>
          <a:stretch>
            <a:fillRect/>
          </a:stretch>
        </p:blipFill>
        <p:spPr bwMode="auto">
          <a:xfrm>
            <a:off x="0" y="3657600"/>
            <a:ext cx="1524000" cy="2944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04/26/06</a:t>
            </a:r>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D. K. Panda (The Ohio State University)</a:t>
            </a:r>
          </a:p>
        </p:txBody>
      </p:sp>
      <p:sp>
        <p:nvSpPr>
          <p:cNvPr id="6" name="Slide Number Placeholder 5"/>
          <p:cNvSpPr>
            <a:spLocks noGrp="1"/>
          </p:cNvSpPr>
          <p:nvPr>
            <p:ph type="sldNum" sz="quarter" idx="12"/>
          </p:nvPr>
        </p:nvSpPr>
        <p:spPr/>
        <p:txBody>
          <a:bodyPr/>
          <a:lstStyle>
            <a:lvl1pPr>
              <a:defRPr/>
            </a:lvl1pPr>
          </a:lstStyle>
          <a:p>
            <a:fld id="{2EC60321-5B4D-4483-B773-800A7D6081F6}" type="slidenum">
              <a:rPr lang="en-US" altLang="ko-KR"/>
              <a:pPr/>
              <a:t>‹#›</a:t>
            </a:fld>
            <a:endParaRPr lang="en-US" altLang="ko-KR"/>
          </a:p>
        </p:txBody>
      </p:sp>
    </p:spTree>
    <p:extLst>
      <p:ext uri="{BB962C8B-B14F-4D97-AF65-F5344CB8AC3E}">
        <p14:creationId xmlns:p14="http://schemas.microsoft.com/office/powerpoint/2010/main" val="59512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04/26/06</a:t>
            </a:r>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D. K. Panda (The Ohio State University)</a:t>
            </a:r>
          </a:p>
        </p:txBody>
      </p:sp>
      <p:sp>
        <p:nvSpPr>
          <p:cNvPr id="6" name="Slide Number Placeholder 5"/>
          <p:cNvSpPr>
            <a:spLocks noGrp="1"/>
          </p:cNvSpPr>
          <p:nvPr>
            <p:ph type="sldNum" sz="quarter" idx="12"/>
          </p:nvPr>
        </p:nvSpPr>
        <p:spPr/>
        <p:txBody>
          <a:bodyPr/>
          <a:lstStyle>
            <a:lvl1pPr>
              <a:defRPr/>
            </a:lvl1pPr>
          </a:lstStyle>
          <a:p>
            <a:fld id="{BC66E5CE-11B0-4173-B532-D92CA4F093DD}" type="slidenum">
              <a:rPr lang="en-US" altLang="ko-KR"/>
              <a:pPr/>
              <a:t>‹#›</a:t>
            </a:fld>
            <a:endParaRPr lang="en-US" altLang="ko-KR"/>
          </a:p>
        </p:txBody>
      </p:sp>
    </p:spTree>
    <p:extLst>
      <p:ext uri="{BB962C8B-B14F-4D97-AF65-F5344CB8AC3E}">
        <p14:creationId xmlns:p14="http://schemas.microsoft.com/office/powerpoint/2010/main" val="1729182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6200" y="6400800"/>
            <a:ext cx="2133600" cy="320675"/>
          </a:xfrm>
        </p:spPr>
        <p:txBody>
          <a:bodyPr/>
          <a:lstStyle>
            <a:lvl1pPr>
              <a:defRPr/>
            </a:lvl1pPr>
          </a:lstStyle>
          <a:p>
            <a:r>
              <a:rPr lang="en-US"/>
              <a:t>04/26/06</a:t>
            </a:r>
            <a:endParaRPr lang="en-US" altLang="ko-KR"/>
          </a:p>
        </p:txBody>
      </p:sp>
      <p:sp>
        <p:nvSpPr>
          <p:cNvPr id="6" name="Footer Placeholder 5"/>
          <p:cNvSpPr>
            <a:spLocks noGrp="1"/>
          </p:cNvSpPr>
          <p:nvPr>
            <p:ph type="ftr" sz="quarter" idx="11"/>
          </p:nvPr>
        </p:nvSpPr>
        <p:spPr>
          <a:xfrm>
            <a:off x="2819400" y="6400800"/>
            <a:ext cx="3505200" cy="320675"/>
          </a:xfrm>
        </p:spPr>
        <p:txBody>
          <a:bodyPr/>
          <a:lstStyle>
            <a:lvl1pPr>
              <a:defRPr/>
            </a:lvl1pPr>
          </a:lstStyle>
          <a:p>
            <a:r>
              <a:rPr lang="en-US" altLang="ko-KR"/>
              <a:t>D. K. Panda (The Ohio State University)</a:t>
            </a:r>
          </a:p>
        </p:txBody>
      </p:sp>
      <p:sp>
        <p:nvSpPr>
          <p:cNvPr id="7" name="Slide Number Placeholder 6"/>
          <p:cNvSpPr>
            <a:spLocks noGrp="1"/>
          </p:cNvSpPr>
          <p:nvPr>
            <p:ph type="sldNum" sz="quarter" idx="12"/>
          </p:nvPr>
        </p:nvSpPr>
        <p:spPr>
          <a:xfrm>
            <a:off x="6553200" y="6400800"/>
            <a:ext cx="2133600" cy="320675"/>
          </a:xfrm>
        </p:spPr>
        <p:txBody>
          <a:bodyPr/>
          <a:lstStyle>
            <a:lvl1pPr>
              <a:defRPr/>
            </a:lvl1pPr>
          </a:lstStyle>
          <a:p>
            <a:fld id="{7D94DE0B-8892-4FB2-9723-AC1CA2B9D43A}" type="slidenum">
              <a:rPr lang="en-US" altLang="ko-KR"/>
              <a:pPr/>
              <a:t>‹#›</a:t>
            </a:fld>
            <a:endParaRPr lang="en-US" altLang="ko-KR"/>
          </a:p>
        </p:txBody>
      </p:sp>
    </p:spTree>
    <p:extLst>
      <p:ext uri="{BB962C8B-B14F-4D97-AF65-F5344CB8AC3E}">
        <p14:creationId xmlns:p14="http://schemas.microsoft.com/office/powerpoint/2010/main" val="3319704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47800"/>
            <a:ext cx="4038600" cy="226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 y="3862388"/>
            <a:ext cx="40386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half" idx="3"/>
          </p:nvPr>
        </p:nvSpPr>
        <p:spPr>
          <a:xfrm>
            <a:off x="4648200" y="1447800"/>
            <a:ext cx="40386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76200" y="6400800"/>
            <a:ext cx="2133600" cy="320675"/>
          </a:xfrm>
        </p:spPr>
        <p:txBody>
          <a:bodyPr/>
          <a:lstStyle>
            <a:lvl1pPr>
              <a:defRPr/>
            </a:lvl1pPr>
          </a:lstStyle>
          <a:p>
            <a:r>
              <a:rPr lang="en-US"/>
              <a:t>04/26/06</a:t>
            </a:r>
            <a:endParaRPr lang="en-US" altLang="ko-KR"/>
          </a:p>
        </p:txBody>
      </p:sp>
      <p:sp>
        <p:nvSpPr>
          <p:cNvPr id="7" name="Footer Placeholder 6"/>
          <p:cNvSpPr>
            <a:spLocks noGrp="1"/>
          </p:cNvSpPr>
          <p:nvPr>
            <p:ph type="ftr" sz="quarter" idx="11"/>
          </p:nvPr>
        </p:nvSpPr>
        <p:spPr>
          <a:xfrm>
            <a:off x="2819400" y="6400800"/>
            <a:ext cx="3505200" cy="320675"/>
          </a:xfrm>
        </p:spPr>
        <p:txBody>
          <a:bodyPr/>
          <a:lstStyle>
            <a:lvl1pPr>
              <a:defRPr/>
            </a:lvl1pPr>
          </a:lstStyle>
          <a:p>
            <a:r>
              <a:rPr lang="en-US" altLang="ko-KR"/>
              <a:t>D. K. Panda (The Ohio State University)</a:t>
            </a:r>
          </a:p>
        </p:txBody>
      </p:sp>
      <p:sp>
        <p:nvSpPr>
          <p:cNvPr id="8" name="Slide Number Placeholder 7"/>
          <p:cNvSpPr>
            <a:spLocks noGrp="1"/>
          </p:cNvSpPr>
          <p:nvPr>
            <p:ph type="sldNum" sz="quarter" idx="12"/>
          </p:nvPr>
        </p:nvSpPr>
        <p:spPr>
          <a:xfrm>
            <a:off x="6553200" y="6400800"/>
            <a:ext cx="2133600" cy="320675"/>
          </a:xfrm>
        </p:spPr>
        <p:txBody>
          <a:bodyPr/>
          <a:lstStyle>
            <a:lvl1pPr>
              <a:defRPr/>
            </a:lvl1pPr>
          </a:lstStyle>
          <a:p>
            <a:fld id="{62A1B927-DD84-4B65-BB5D-EAD369E57DB3}" type="slidenum">
              <a:rPr lang="en-US" altLang="ko-KR"/>
              <a:pPr/>
              <a:t>‹#›</a:t>
            </a:fld>
            <a:endParaRPr lang="en-US" altLang="ko-KR"/>
          </a:p>
        </p:txBody>
      </p:sp>
    </p:spTree>
    <p:extLst>
      <p:ext uri="{BB962C8B-B14F-4D97-AF65-F5344CB8AC3E}">
        <p14:creationId xmlns:p14="http://schemas.microsoft.com/office/powerpoint/2010/main" val="2278462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47800"/>
            <a:ext cx="4038600" cy="226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26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62388"/>
            <a:ext cx="40386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62388"/>
            <a:ext cx="40386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6200" y="6400800"/>
            <a:ext cx="2133600" cy="320675"/>
          </a:xfrm>
        </p:spPr>
        <p:txBody>
          <a:bodyPr/>
          <a:lstStyle>
            <a:lvl1pPr>
              <a:defRPr/>
            </a:lvl1pPr>
          </a:lstStyle>
          <a:p>
            <a:r>
              <a:rPr lang="en-US"/>
              <a:t>04/26/06</a:t>
            </a:r>
            <a:endParaRPr lang="en-US" altLang="ko-KR"/>
          </a:p>
        </p:txBody>
      </p:sp>
      <p:sp>
        <p:nvSpPr>
          <p:cNvPr id="8" name="Footer Placeholder 7"/>
          <p:cNvSpPr>
            <a:spLocks noGrp="1"/>
          </p:cNvSpPr>
          <p:nvPr>
            <p:ph type="ftr" sz="quarter" idx="11"/>
          </p:nvPr>
        </p:nvSpPr>
        <p:spPr>
          <a:xfrm>
            <a:off x="2819400" y="6400800"/>
            <a:ext cx="3505200" cy="320675"/>
          </a:xfrm>
        </p:spPr>
        <p:txBody>
          <a:bodyPr/>
          <a:lstStyle>
            <a:lvl1pPr>
              <a:defRPr/>
            </a:lvl1pPr>
          </a:lstStyle>
          <a:p>
            <a:r>
              <a:rPr lang="en-US" altLang="ko-KR"/>
              <a:t>D. K. Panda (The Ohio State University)</a:t>
            </a:r>
          </a:p>
        </p:txBody>
      </p:sp>
      <p:sp>
        <p:nvSpPr>
          <p:cNvPr id="9" name="Slide Number Placeholder 8"/>
          <p:cNvSpPr>
            <a:spLocks noGrp="1"/>
          </p:cNvSpPr>
          <p:nvPr>
            <p:ph type="sldNum" sz="quarter" idx="12"/>
          </p:nvPr>
        </p:nvSpPr>
        <p:spPr>
          <a:xfrm>
            <a:off x="6553200" y="6400800"/>
            <a:ext cx="2133600" cy="320675"/>
          </a:xfrm>
        </p:spPr>
        <p:txBody>
          <a:bodyPr/>
          <a:lstStyle>
            <a:lvl1pPr>
              <a:defRPr/>
            </a:lvl1pPr>
          </a:lstStyle>
          <a:p>
            <a:fld id="{CCAB5551-34A8-4C6A-B9FE-879B6843326B}" type="slidenum">
              <a:rPr lang="en-US" altLang="ko-KR"/>
              <a:pPr/>
              <a:t>‹#›</a:t>
            </a:fld>
            <a:endParaRPr lang="en-US" altLang="ko-KR"/>
          </a:p>
        </p:txBody>
      </p:sp>
    </p:spTree>
    <p:extLst>
      <p:ext uri="{BB962C8B-B14F-4D97-AF65-F5344CB8AC3E}">
        <p14:creationId xmlns:p14="http://schemas.microsoft.com/office/powerpoint/2010/main" val="310666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04/26/06</a:t>
            </a:r>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D. K. Panda (The Ohio State University)</a:t>
            </a:r>
          </a:p>
        </p:txBody>
      </p:sp>
      <p:sp>
        <p:nvSpPr>
          <p:cNvPr id="6" name="Slide Number Placeholder 5"/>
          <p:cNvSpPr>
            <a:spLocks noGrp="1"/>
          </p:cNvSpPr>
          <p:nvPr>
            <p:ph type="sldNum" sz="quarter" idx="12"/>
          </p:nvPr>
        </p:nvSpPr>
        <p:spPr/>
        <p:txBody>
          <a:bodyPr/>
          <a:lstStyle>
            <a:lvl1pPr>
              <a:defRPr/>
            </a:lvl1pPr>
          </a:lstStyle>
          <a:p>
            <a:fld id="{C2303788-A744-4BA2-BE49-D3B2339AB8E1}" type="slidenum">
              <a:rPr lang="en-US" altLang="ko-KR"/>
              <a:pPr/>
              <a:t>‹#›</a:t>
            </a:fld>
            <a:endParaRPr lang="en-US" altLang="ko-KR"/>
          </a:p>
        </p:txBody>
      </p:sp>
    </p:spTree>
    <p:extLst>
      <p:ext uri="{BB962C8B-B14F-4D97-AF65-F5344CB8AC3E}">
        <p14:creationId xmlns:p14="http://schemas.microsoft.com/office/powerpoint/2010/main" val="159643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04/26/06</a:t>
            </a:r>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D. K. Panda (The Ohio State University)</a:t>
            </a:r>
          </a:p>
        </p:txBody>
      </p:sp>
      <p:sp>
        <p:nvSpPr>
          <p:cNvPr id="6" name="Slide Number Placeholder 5"/>
          <p:cNvSpPr>
            <a:spLocks noGrp="1"/>
          </p:cNvSpPr>
          <p:nvPr>
            <p:ph type="sldNum" sz="quarter" idx="12"/>
          </p:nvPr>
        </p:nvSpPr>
        <p:spPr/>
        <p:txBody>
          <a:bodyPr/>
          <a:lstStyle>
            <a:lvl1pPr>
              <a:defRPr/>
            </a:lvl1pPr>
          </a:lstStyle>
          <a:p>
            <a:fld id="{888B65CE-3F64-42C6-B30B-76A82CF4911A}" type="slidenum">
              <a:rPr lang="en-US" altLang="ko-KR"/>
              <a:pPr/>
              <a:t>‹#›</a:t>
            </a:fld>
            <a:endParaRPr lang="en-US" altLang="ko-KR"/>
          </a:p>
        </p:txBody>
      </p:sp>
    </p:spTree>
    <p:extLst>
      <p:ext uri="{BB962C8B-B14F-4D97-AF65-F5344CB8AC3E}">
        <p14:creationId xmlns:p14="http://schemas.microsoft.com/office/powerpoint/2010/main" val="89245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04/26/06</a:t>
            </a:r>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D. K. Panda (The Ohio State University)</a:t>
            </a:r>
          </a:p>
        </p:txBody>
      </p:sp>
      <p:sp>
        <p:nvSpPr>
          <p:cNvPr id="7" name="Slide Number Placeholder 6"/>
          <p:cNvSpPr>
            <a:spLocks noGrp="1"/>
          </p:cNvSpPr>
          <p:nvPr>
            <p:ph type="sldNum" sz="quarter" idx="12"/>
          </p:nvPr>
        </p:nvSpPr>
        <p:spPr/>
        <p:txBody>
          <a:bodyPr/>
          <a:lstStyle>
            <a:lvl1pPr>
              <a:defRPr/>
            </a:lvl1pPr>
          </a:lstStyle>
          <a:p>
            <a:fld id="{162C8D79-482F-4B4A-A93B-50CA629B96C6}" type="slidenum">
              <a:rPr lang="en-US" altLang="ko-KR"/>
              <a:pPr/>
              <a:t>‹#›</a:t>
            </a:fld>
            <a:endParaRPr lang="en-US" altLang="ko-KR"/>
          </a:p>
        </p:txBody>
      </p:sp>
    </p:spTree>
    <p:extLst>
      <p:ext uri="{BB962C8B-B14F-4D97-AF65-F5344CB8AC3E}">
        <p14:creationId xmlns:p14="http://schemas.microsoft.com/office/powerpoint/2010/main" val="279132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04/26/06</a:t>
            </a:r>
            <a:endParaRPr lang="en-US" altLang="ko-KR"/>
          </a:p>
        </p:txBody>
      </p:sp>
      <p:sp>
        <p:nvSpPr>
          <p:cNvPr id="8" name="Footer Placeholder 7"/>
          <p:cNvSpPr>
            <a:spLocks noGrp="1"/>
          </p:cNvSpPr>
          <p:nvPr>
            <p:ph type="ftr" sz="quarter" idx="11"/>
          </p:nvPr>
        </p:nvSpPr>
        <p:spPr/>
        <p:txBody>
          <a:bodyPr/>
          <a:lstStyle>
            <a:lvl1pPr>
              <a:defRPr/>
            </a:lvl1pPr>
          </a:lstStyle>
          <a:p>
            <a:r>
              <a:rPr lang="en-US" altLang="ko-KR"/>
              <a:t>D. K. Panda (The Ohio State University)</a:t>
            </a:r>
          </a:p>
        </p:txBody>
      </p:sp>
      <p:sp>
        <p:nvSpPr>
          <p:cNvPr id="9" name="Slide Number Placeholder 8"/>
          <p:cNvSpPr>
            <a:spLocks noGrp="1"/>
          </p:cNvSpPr>
          <p:nvPr>
            <p:ph type="sldNum" sz="quarter" idx="12"/>
          </p:nvPr>
        </p:nvSpPr>
        <p:spPr/>
        <p:txBody>
          <a:bodyPr/>
          <a:lstStyle>
            <a:lvl1pPr>
              <a:defRPr/>
            </a:lvl1pPr>
          </a:lstStyle>
          <a:p>
            <a:fld id="{092C56EA-6AB2-442A-B916-162C1E250E1E}" type="slidenum">
              <a:rPr lang="en-US" altLang="ko-KR"/>
              <a:pPr/>
              <a:t>‹#›</a:t>
            </a:fld>
            <a:endParaRPr lang="en-US" altLang="ko-KR"/>
          </a:p>
        </p:txBody>
      </p:sp>
    </p:spTree>
    <p:extLst>
      <p:ext uri="{BB962C8B-B14F-4D97-AF65-F5344CB8AC3E}">
        <p14:creationId xmlns:p14="http://schemas.microsoft.com/office/powerpoint/2010/main" val="429270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04/26/06</a:t>
            </a:r>
            <a:endParaRPr lang="en-US" altLang="ko-KR"/>
          </a:p>
        </p:txBody>
      </p:sp>
      <p:sp>
        <p:nvSpPr>
          <p:cNvPr id="4" name="Footer Placeholder 3"/>
          <p:cNvSpPr>
            <a:spLocks noGrp="1"/>
          </p:cNvSpPr>
          <p:nvPr>
            <p:ph type="ftr" sz="quarter" idx="11"/>
          </p:nvPr>
        </p:nvSpPr>
        <p:spPr/>
        <p:txBody>
          <a:bodyPr/>
          <a:lstStyle>
            <a:lvl1pPr>
              <a:defRPr/>
            </a:lvl1pPr>
          </a:lstStyle>
          <a:p>
            <a:r>
              <a:rPr lang="en-US" altLang="ko-KR"/>
              <a:t>D. K. Panda (The Ohio State University)</a:t>
            </a:r>
          </a:p>
        </p:txBody>
      </p:sp>
      <p:sp>
        <p:nvSpPr>
          <p:cNvPr id="5" name="Slide Number Placeholder 4"/>
          <p:cNvSpPr>
            <a:spLocks noGrp="1"/>
          </p:cNvSpPr>
          <p:nvPr>
            <p:ph type="sldNum" sz="quarter" idx="12"/>
          </p:nvPr>
        </p:nvSpPr>
        <p:spPr/>
        <p:txBody>
          <a:bodyPr/>
          <a:lstStyle>
            <a:lvl1pPr>
              <a:defRPr/>
            </a:lvl1pPr>
          </a:lstStyle>
          <a:p>
            <a:fld id="{4530E32D-A732-4D07-A7B3-6D84F96F5B3C}" type="slidenum">
              <a:rPr lang="en-US" altLang="ko-KR"/>
              <a:pPr/>
              <a:t>‹#›</a:t>
            </a:fld>
            <a:endParaRPr lang="en-US" altLang="ko-KR"/>
          </a:p>
        </p:txBody>
      </p:sp>
    </p:spTree>
    <p:extLst>
      <p:ext uri="{BB962C8B-B14F-4D97-AF65-F5344CB8AC3E}">
        <p14:creationId xmlns:p14="http://schemas.microsoft.com/office/powerpoint/2010/main" val="353351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04/26/06</a:t>
            </a:r>
            <a:endParaRPr lang="en-US" altLang="ko-KR"/>
          </a:p>
        </p:txBody>
      </p:sp>
      <p:sp>
        <p:nvSpPr>
          <p:cNvPr id="3" name="Footer Placeholder 2"/>
          <p:cNvSpPr>
            <a:spLocks noGrp="1"/>
          </p:cNvSpPr>
          <p:nvPr>
            <p:ph type="ftr" sz="quarter" idx="11"/>
          </p:nvPr>
        </p:nvSpPr>
        <p:spPr/>
        <p:txBody>
          <a:bodyPr/>
          <a:lstStyle>
            <a:lvl1pPr>
              <a:defRPr/>
            </a:lvl1pPr>
          </a:lstStyle>
          <a:p>
            <a:r>
              <a:rPr lang="en-US" altLang="ko-KR"/>
              <a:t>D. K. Panda (The Ohio State University)</a:t>
            </a:r>
          </a:p>
        </p:txBody>
      </p:sp>
      <p:sp>
        <p:nvSpPr>
          <p:cNvPr id="4" name="Slide Number Placeholder 3"/>
          <p:cNvSpPr>
            <a:spLocks noGrp="1"/>
          </p:cNvSpPr>
          <p:nvPr>
            <p:ph type="sldNum" sz="quarter" idx="12"/>
          </p:nvPr>
        </p:nvSpPr>
        <p:spPr/>
        <p:txBody>
          <a:bodyPr/>
          <a:lstStyle>
            <a:lvl1pPr>
              <a:defRPr/>
            </a:lvl1pPr>
          </a:lstStyle>
          <a:p>
            <a:fld id="{D66D61F0-95F3-4EE1-AB65-2DDF46D45F65}" type="slidenum">
              <a:rPr lang="en-US" altLang="ko-KR"/>
              <a:pPr/>
              <a:t>‹#›</a:t>
            </a:fld>
            <a:endParaRPr lang="en-US" altLang="ko-KR"/>
          </a:p>
        </p:txBody>
      </p:sp>
    </p:spTree>
    <p:extLst>
      <p:ext uri="{BB962C8B-B14F-4D97-AF65-F5344CB8AC3E}">
        <p14:creationId xmlns:p14="http://schemas.microsoft.com/office/powerpoint/2010/main" val="175048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04/26/06</a:t>
            </a:r>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D. K. Panda (The Ohio State University)</a:t>
            </a:r>
          </a:p>
        </p:txBody>
      </p:sp>
      <p:sp>
        <p:nvSpPr>
          <p:cNvPr id="7" name="Slide Number Placeholder 6"/>
          <p:cNvSpPr>
            <a:spLocks noGrp="1"/>
          </p:cNvSpPr>
          <p:nvPr>
            <p:ph type="sldNum" sz="quarter" idx="12"/>
          </p:nvPr>
        </p:nvSpPr>
        <p:spPr/>
        <p:txBody>
          <a:bodyPr/>
          <a:lstStyle>
            <a:lvl1pPr>
              <a:defRPr/>
            </a:lvl1pPr>
          </a:lstStyle>
          <a:p>
            <a:fld id="{2796BB6A-8502-44F8-B41E-1E58FE517C9C}" type="slidenum">
              <a:rPr lang="en-US" altLang="ko-KR"/>
              <a:pPr/>
              <a:t>‹#›</a:t>
            </a:fld>
            <a:endParaRPr lang="en-US" altLang="ko-KR"/>
          </a:p>
        </p:txBody>
      </p:sp>
    </p:spTree>
    <p:extLst>
      <p:ext uri="{BB962C8B-B14F-4D97-AF65-F5344CB8AC3E}">
        <p14:creationId xmlns:p14="http://schemas.microsoft.com/office/powerpoint/2010/main" val="6130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04/26/06</a:t>
            </a:r>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D. K. Panda (The Ohio State University)</a:t>
            </a:r>
          </a:p>
        </p:txBody>
      </p:sp>
      <p:sp>
        <p:nvSpPr>
          <p:cNvPr id="7" name="Slide Number Placeholder 6"/>
          <p:cNvSpPr>
            <a:spLocks noGrp="1"/>
          </p:cNvSpPr>
          <p:nvPr>
            <p:ph type="sldNum" sz="quarter" idx="12"/>
          </p:nvPr>
        </p:nvSpPr>
        <p:spPr/>
        <p:txBody>
          <a:bodyPr/>
          <a:lstStyle>
            <a:lvl1pPr>
              <a:defRPr/>
            </a:lvl1pPr>
          </a:lstStyle>
          <a:p>
            <a:fld id="{9E3951B5-0945-462D-84C6-3B8D119814DF}" type="slidenum">
              <a:rPr lang="en-US" altLang="ko-KR"/>
              <a:pPr/>
              <a:t>‹#›</a:t>
            </a:fld>
            <a:endParaRPr lang="en-US" altLang="ko-KR"/>
          </a:p>
        </p:txBody>
      </p:sp>
    </p:spTree>
    <p:extLst>
      <p:ext uri="{BB962C8B-B14F-4D97-AF65-F5344CB8AC3E}">
        <p14:creationId xmlns:p14="http://schemas.microsoft.com/office/powerpoint/2010/main" val="163157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smtClean="0"/>
              <a:t>Slide Title</a:t>
            </a:r>
          </a:p>
        </p:txBody>
      </p:sp>
      <p:sp>
        <p:nvSpPr>
          <p:cNvPr id="6147" name="Rectangle 3"/>
          <p:cNvSpPr>
            <a:spLocks noGrp="1" noChangeArrowheads="1"/>
          </p:cNvSpPr>
          <p:nvPr>
            <p:ph type="body" idx="1"/>
          </p:nvPr>
        </p:nvSpPr>
        <p:spPr bwMode="auto">
          <a:xfrm>
            <a:off x="457200" y="1447800"/>
            <a:ext cx="82296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First Line</a:t>
            </a:r>
          </a:p>
          <a:p>
            <a:pPr lvl="1"/>
            <a:r>
              <a:rPr lang="en-US" altLang="ko-KR" smtClean="0"/>
              <a:t>Second Line</a:t>
            </a:r>
          </a:p>
          <a:p>
            <a:pPr lvl="2"/>
            <a:r>
              <a:rPr lang="en-US" altLang="ko-KR" smtClean="0"/>
              <a:t>Third Line</a:t>
            </a:r>
          </a:p>
          <a:p>
            <a:pPr lvl="3"/>
            <a:r>
              <a:rPr lang="en-US" altLang="ko-KR" smtClean="0"/>
              <a:t>Fourth Line</a:t>
            </a:r>
          </a:p>
          <a:p>
            <a:pPr lvl="4"/>
            <a:r>
              <a:rPr lang="en-US" altLang="ko-KR" smtClean="0"/>
              <a:t>Fifth Line</a:t>
            </a:r>
          </a:p>
        </p:txBody>
      </p:sp>
      <p:sp>
        <p:nvSpPr>
          <p:cNvPr id="6148" name="Rectangle 4"/>
          <p:cNvSpPr>
            <a:spLocks noGrp="1" noChangeArrowheads="1"/>
          </p:cNvSpPr>
          <p:nvPr>
            <p:ph type="dt" sz="half" idx="2"/>
          </p:nvPr>
        </p:nvSpPr>
        <p:spPr bwMode="auto">
          <a:xfrm>
            <a:off x="76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i="1">
                <a:solidFill>
                  <a:srgbClr val="FF0000"/>
                </a:solidFill>
              </a:defRPr>
            </a:lvl1pPr>
          </a:lstStyle>
          <a:p>
            <a:r>
              <a:rPr lang="en-US"/>
              <a:t>04/26/06</a:t>
            </a:r>
            <a:endParaRPr lang="en-US" altLang="ko-KR"/>
          </a:p>
        </p:txBody>
      </p:sp>
      <p:sp>
        <p:nvSpPr>
          <p:cNvPr id="6149" name="Rectangle 5"/>
          <p:cNvSpPr>
            <a:spLocks noGrp="1" noChangeArrowheads="1"/>
          </p:cNvSpPr>
          <p:nvPr>
            <p:ph type="ftr" sz="quarter" idx="3"/>
          </p:nvPr>
        </p:nvSpPr>
        <p:spPr bwMode="auto">
          <a:xfrm>
            <a:off x="2819400" y="6400800"/>
            <a:ext cx="3505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i="1">
                <a:solidFill>
                  <a:srgbClr val="FF0000"/>
                </a:solidFill>
              </a:defRPr>
            </a:lvl1pPr>
          </a:lstStyle>
          <a:p>
            <a:r>
              <a:rPr lang="en-US" altLang="ko-KR"/>
              <a:t>D. K. Panda (The Ohio State University)</a:t>
            </a:r>
          </a:p>
        </p:txBody>
      </p:sp>
      <p:sp>
        <p:nvSpPr>
          <p:cNvPr id="615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i="1">
                <a:solidFill>
                  <a:srgbClr val="FF0000"/>
                </a:solidFill>
              </a:defRPr>
            </a:lvl1pPr>
          </a:lstStyle>
          <a:p>
            <a:fld id="{5A32407E-AF59-4D4B-AD10-260E6235E553}" type="slidenum">
              <a:rPr lang="en-US" altLang="ko-KR"/>
              <a:pPr/>
              <a:t>‹#›</a:t>
            </a:fld>
            <a:endParaRPr lang="en-US" altLang="ko-KR"/>
          </a:p>
        </p:txBody>
      </p:sp>
      <p:sp>
        <p:nvSpPr>
          <p:cNvPr id="6151" name="Rectangle 7"/>
          <p:cNvSpPr>
            <a:spLocks noChangeArrowheads="1"/>
          </p:cNvSpPr>
          <p:nvPr/>
        </p:nvSpPr>
        <p:spPr bwMode="auto">
          <a:xfrm>
            <a:off x="0" y="0"/>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52" name="Group 8"/>
          <p:cNvGrpSpPr>
            <a:grpSpLocks/>
          </p:cNvGrpSpPr>
          <p:nvPr/>
        </p:nvGrpSpPr>
        <p:grpSpPr bwMode="auto">
          <a:xfrm>
            <a:off x="7620000" y="-30163"/>
            <a:ext cx="1295400" cy="487363"/>
            <a:chOff x="4656" y="-19"/>
            <a:chExt cx="816" cy="307"/>
          </a:xfrm>
        </p:grpSpPr>
        <p:sp>
          <p:nvSpPr>
            <p:cNvPr id="6153" name="Rectangle 9"/>
            <p:cNvSpPr>
              <a:spLocks noChangeArrowheads="1"/>
            </p:cNvSpPr>
            <p:nvPr/>
          </p:nvSpPr>
          <p:spPr bwMode="auto">
            <a:xfrm>
              <a:off x="4656" y="-19"/>
              <a:ext cx="816" cy="30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WordArt 10"/>
            <p:cNvSpPr>
              <a:spLocks noChangeArrowheads="1" noChangeShapeType="1" noTextEdit="1"/>
            </p:cNvSpPr>
            <p:nvPr/>
          </p:nvSpPr>
          <p:spPr bwMode="auto">
            <a:xfrm>
              <a:off x="4708" y="18"/>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NETWORK-BASED</a:t>
              </a:r>
            </a:p>
          </p:txBody>
        </p:sp>
        <p:sp>
          <p:nvSpPr>
            <p:cNvPr id="6155" name="WordArt 11"/>
            <p:cNvSpPr>
              <a:spLocks noChangeArrowheads="1" noChangeShapeType="1" noTextEdit="1"/>
            </p:cNvSpPr>
            <p:nvPr/>
          </p:nvSpPr>
          <p:spPr bwMode="auto">
            <a:xfrm>
              <a:off x="4702" y="101"/>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COMPUTING</a:t>
              </a:r>
            </a:p>
          </p:txBody>
        </p:sp>
        <p:sp>
          <p:nvSpPr>
            <p:cNvPr id="6156" name="WordArt 12"/>
            <p:cNvSpPr>
              <a:spLocks noChangeArrowheads="1" noChangeShapeType="1" noTextEdit="1"/>
            </p:cNvSpPr>
            <p:nvPr/>
          </p:nvSpPr>
          <p:spPr bwMode="auto">
            <a:xfrm>
              <a:off x="4706" y="185"/>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LABORATORY</a:t>
              </a:r>
            </a:p>
          </p:txBody>
        </p:sp>
      </p:grpSp>
      <p:sp>
        <p:nvSpPr>
          <p:cNvPr id="6157" name="Rectangle 13"/>
          <p:cNvSpPr>
            <a:spLocks noChangeArrowheads="1"/>
          </p:cNvSpPr>
          <p:nvPr/>
        </p:nvSpPr>
        <p:spPr bwMode="auto">
          <a:xfrm>
            <a:off x="0" y="6640513"/>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58" name="Picture 14" descr="Ohio State 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6486525"/>
            <a:ext cx="5048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p:txStyles>
    <p:titleStyle>
      <a:lvl1pPr algn="r" rtl="0" fontAlgn="base">
        <a:spcBef>
          <a:spcPct val="0"/>
        </a:spcBef>
        <a:spcAft>
          <a:spcPct val="0"/>
        </a:spcAft>
        <a:defRPr sz="3200">
          <a:solidFill>
            <a:schemeClr val="tx2"/>
          </a:solidFill>
          <a:latin typeface="+mj-lt"/>
          <a:ea typeface="+mj-ea"/>
          <a:cs typeface="+mj-cs"/>
        </a:defRPr>
      </a:lvl1pPr>
      <a:lvl2pPr algn="r" rtl="0" fontAlgn="base">
        <a:spcBef>
          <a:spcPct val="0"/>
        </a:spcBef>
        <a:spcAft>
          <a:spcPct val="0"/>
        </a:spcAft>
        <a:defRPr sz="3200">
          <a:solidFill>
            <a:schemeClr val="tx2"/>
          </a:solidFill>
          <a:latin typeface="Arial" charset="0"/>
        </a:defRPr>
      </a:lvl2pPr>
      <a:lvl3pPr algn="r" rtl="0" fontAlgn="base">
        <a:spcBef>
          <a:spcPct val="0"/>
        </a:spcBef>
        <a:spcAft>
          <a:spcPct val="0"/>
        </a:spcAft>
        <a:defRPr sz="3200">
          <a:solidFill>
            <a:schemeClr val="tx2"/>
          </a:solidFill>
          <a:latin typeface="Arial" charset="0"/>
        </a:defRPr>
      </a:lvl3pPr>
      <a:lvl4pPr algn="r" rtl="0" fontAlgn="base">
        <a:spcBef>
          <a:spcPct val="0"/>
        </a:spcBef>
        <a:spcAft>
          <a:spcPct val="0"/>
        </a:spcAft>
        <a:defRPr sz="3200">
          <a:solidFill>
            <a:schemeClr val="tx2"/>
          </a:solidFill>
          <a:latin typeface="Arial" charset="0"/>
        </a:defRPr>
      </a:lvl4pPr>
      <a:lvl5pPr algn="r" rtl="0" fontAlgn="base">
        <a:spcBef>
          <a:spcPct val="0"/>
        </a:spcBef>
        <a:spcAft>
          <a:spcPct val="0"/>
        </a:spcAft>
        <a:defRPr sz="3200">
          <a:solidFill>
            <a:schemeClr val="tx2"/>
          </a:solidFill>
          <a:latin typeface="Arial" charset="0"/>
        </a:defRPr>
      </a:lvl5pPr>
      <a:lvl6pPr marL="457200" algn="r" rtl="0" fontAlgn="base">
        <a:spcBef>
          <a:spcPct val="0"/>
        </a:spcBef>
        <a:spcAft>
          <a:spcPct val="0"/>
        </a:spcAft>
        <a:defRPr sz="3200">
          <a:solidFill>
            <a:schemeClr val="tx2"/>
          </a:solidFill>
          <a:latin typeface="Arial" charset="0"/>
        </a:defRPr>
      </a:lvl6pPr>
      <a:lvl7pPr marL="914400" algn="r" rtl="0" fontAlgn="base">
        <a:spcBef>
          <a:spcPct val="0"/>
        </a:spcBef>
        <a:spcAft>
          <a:spcPct val="0"/>
        </a:spcAft>
        <a:defRPr sz="3200">
          <a:solidFill>
            <a:schemeClr val="tx2"/>
          </a:solidFill>
          <a:latin typeface="Arial" charset="0"/>
        </a:defRPr>
      </a:lvl7pPr>
      <a:lvl8pPr marL="1371600" algn="r" rtl="0" fontAlgn="base">
        <a:spcBef>
          <a:spcPct val="0"/>
        </a:spcBef>
        <a:spcAft>
          <a:spcPct val="0"/>
        </a:spcAft>
        <a:defRPr sz="3200">
          <a:solidFill>
            <a:schemeClr val="tx2"/>
          </a:solidFill>
          <a:latin typeface="Arial" charset="0"/>
        </a:defRPr>
      </a:lvl8pPr>
      <a:lvl9pPr marL="1828800" algn="r" rtl="0" fontAlgn="base">
        <a:spcBef>
          <a:spcPct val="0"/>
        </a:spcBef>
        <a:spcAft>
          <a:spcPct val="0"/>
        </a:spcAft>
        <a:defRPr sz="3200">
          <a:solidFill>
            <a:schemeClr val="tx2"/>
          </a:solidFill>
          <a:latin typeface="Arial" charset="0"/>
        </a:defRPr>
      </a:lvl9pPr>
    </p:titleStyle>
    <p:bodyStyle>
      <a:lvl1pPr marL="342900" indent="-342900" algn="l" rtl="0" fontAlgn="base">
        <a:lnSpc>
          <a:spcPct val="120000"/>
        </a:lnSpc>
        <a:spcBef>
          <a:spcPct val="20000"/>
        </a:spcBef>
        <a:spcAft>
          <a:spcPct val="0"/>
        </a:spcAft>
        <a:buChar char="•"/>
        <a:defRPr sz="2200">
          <a:solidFill>
            <a:schemeClr val="tx1"/>
          </a:solidFill>
          <a:latin typeface="+mn-lt"/>
          <a:ea typeface="+mn-ea"/>
          <a:cs typeface="+mn-cs"/>
        </a:defRPr>
      </a:lvl1pPr>
      <a:lvl2pPr marL="742950" indent="-285750" algn="l" rtl="0" fontAlgn="base">
        <a:lnSpc>
          <a:spcPct val="120000"/>
        </a:lnSpc>
        <a:spcBef>
          <a:spcPct val="20000"/>
        </a:spcBef>
        <a:spcAft>
          <a:spcPct val="0"/>
        </a:spcAft>
        <a:buChar char="–"/>
        <a:defRPr sz="2000">
          <a:solidFill>
            <a:schemeClr val="tx1"/>
          </a:solidFill>
          <a:latin typeface="+mn-lt"/>
        </a:defRPr>
      </a:lvl2pPr>
      <a:lvl3pPr marL="1143000" indent="-228600" algn="l" rtl="0" fontAlgn="base">
        <a:lnSpc>
          <a:spcPct val="120000"/>
        </a:lnSpc>
        <a:spcBef>
          <a:spcPct val="20000"/>
        </a:spcBef>
        <a:spcAft>
          <a:spcPct val="0"/>
        </a:spcAft>
        <a:buChar char="•"/>
        <a:defRPr>
          <a:solidFill>
            <a:schemeClr val="tx1"/>
          </a:solidFill>
          <a:latin typeface="+mn-lt"/>
        </a:defRPr>
      </a:lvl3pPr>
      <a:lvl4pPr marL="1600200" indent="-228600" algn="l" rtl="0" fontAlgn="base">
        <a:lnSpc>
          <a:spcPct val="120000"/>
        </a:lnSpc>
        <a:spcBef>
          <a:spcPct val="20000"/>
        </a:spcBef>
        <a:spcAft>
          <a:spcPct val="0"/>
        </a:spcAft>
        <a:buChar char="–"/>
        <a:defRPr sz="1600">
          <a:solidFill>
            <a:schemeClr val="tx1"/>
          </a:solidFill>
          <a:latin typeface="+mn-lt"/>
        </a:defRPr>
      </a:lvl4pPr>
      <a:lvl5pPr marL="2057400" indent="-228600" algn="l" rtl="0" fontAlgn="base">
        <a:lnSpc>
          <a:spcPct val="120000"/>
        </a:lnSpc>
        <a:spcBef>
          <a:spcPct val="20000"/>
        </a:spcBef>
        <a:spcAft>
          <a:spcPct val="0"/>
        </a:spcAft>
        <a:buChar char="»"/>
        <a:defRPr sz="1600">
          <a:solidFill>
            <a:schemeClr val="tx1"/>
          </a:solidFill>
          <a:latin typeface="+mn-lt"/>
        </a:defRPr>
      </a:lvl5pPr>
      <a:lvl6pPr marL="2514600" indent="-228600" algn="l" rtl="0" fontAlgn="base">
        <a:lnSpc>
          <a:spcPct val="120000"/>
        </a:lnSpc>
        <a:spcBef>
          <a:spcPct val="20000"/>
        </a:spcBef>
        <a:spcAft>
          <a:spcPct val="0"/>
        </a:spcAft>
        <a:buChar char="»"/>
        <a:defRPr sz="1600">
          <a:solidFill>
            <a:schemeClr val="tx1"/>
          </a:solidFill>
          <a:latin typeface="+mn-lt"/>
        </a:defRPr>
      </a:lvl6pPr>
      <a:lvl7pPr marL="2971800" indent="-228600" algn="l" rtl="0" fontAlgn="base">
        <a:lnSpc>
          <a:spcPct val="120000"/>
        </a:lnSpc>
        <a:spcBef>
          <a:spcPct val="20000"/>
        </a:spcBef>
        <a:spcAft>
          <a:spcPct val="0"/>
        </a:spcAft>
        <a:buChar char="»"/>
        <a:defRPr sz="1600">
          <a:solidFill>
            <a:schemeClr val="tx1"/>
          </a:solidFill>
          <a:latin typeface="+mn-lt"/>
        </a:defRPr>
      </a:lvl7pPr>
      <a:lvl8pPr marL="3429000" indent="-228600" algn="l" rtl="0" fontAlgn="base">
        <a:lnSpc>
          <a:spcPct val="120000"/>
        </a:lnSpc>
        <a:spcBef>
          <a:spcPct val="20000"/>
        </a:spcBef>
        <a:spcAft>
          <a:spcPct val="0"/>
        </a:spcAft>
        <a:buChar char="»"/>
        <a:defRPr sz="1600">
          <a:solidFill>
            <a:schemeClr val="tx1"/>
          </a:solidFill>
          <a:latin typeface="+mn-lt"/>
        </a:defRPr>
      </a:lvl8pPr>
      <a:lvl9pPr marL="3886200" indent="-228600" algn="l" rtl="0" fontAlgn="base">
        <a:lnSpc>
          <a:spcPct val="120000"/>
        </a:lnSpc>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6.bin"/><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nowlab.cse.ohio-state.ed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11.bin"/><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3.emf"/><Relationship Id="rId5" Type="http://schemas.openxmlformats.org/officeDocument/2006/relationships/oleObject" Target="../embeddings/oleObject16.bin"/><Relationship Id="rId4" Type="http://schemas.openxmlformats.org/officeDocument/2006/relationships/image" Target="../media/image22.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5.emf"/><Relationship Id="rId5" Type="http://schemas.openxmlformats.org/officeDocument/2006/relationships/oleObject" Target="../embeddings/oleObject18.bin"/><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8.emf"/><Relationship Id="rId5" Type="http://schemas.openxmlformats.org/officeDocument/2006/relationships/oleObject" Target="../embeddings/oleObject21.bin"/><Relationship Id="rId4" Type="http://schemas.openxmlformats.org/officeDocument/2006/relationships/image" Target="../media/image27.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31.emf"/><Relationship Id="rId5" Type="http://schemas.openxmlformats.org/officeDocument/2006/relationships/oleObject" Target="../embeddings/oleObject24.bin"/><Relationship Id="rId4" Type="http://schemas.openxmlformats.org/officeDocument/2006/relationships/image" Target="../media/image3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3.emf"/><Relationship Id="rId5" Type="http://schemas.openxmlformats.org/officeDocument/2006/relationships/oleObject" Target="../embeddings/oleObject26.bin"/><Relationship Id="rId4" Type="http://schemas.openxmlformats.org/officeDocument/2006/relationships/image" Target="../media/image3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5.emf"/><Relationship Id="rId5" Type="http://schemas.openxmlformats.org/officeDocument/2006/relationships/oleObject" Target="../embeddings/oleObject28.bin"/><Relationship Id="rId4" Type="http://schemas.openxmlformats.org/officeDocument/2006/relationships/image" Target="../media/image34.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7.emf"/><Relationship Id="rId5" Type="http://schemas.openxmlformats.org/officeDocument/2006/relationships/oleObject" Target="../embeddings/oleObject30.bin"/><Relationship Id="rId4" Type="http://schemas.openxmlformats.org/officeDocument/2006/relationships/image" Target="../media/image36.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9.emf"/><Relationship Id="rId5" Type="http://schemas.openxmlformats.org/officeDocument/2006/relationships/oleObject" Target="../embeddings/oleObject32.bin"/><Relationship Id="rId4" Type="http://schemas.openxmlformats.org/officeDocument/2006/relationships/image" Target="../media/image3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1.emf"/><Relationship Id="rId5" Type="http://schemas.openxmlformats.org/officeDocument/2006/relationships/oleObject" Target="../embeddings/oleObject34.bin"/><Relationship Id="rId4" Type="http://schemas.openxmlformats.org/officeDocument/2006/relationships/image" Target="../media/image40.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2"/>
          </p:nvPr>
        </p:nvSpPr>
        <p:spPr/>
        <p:txBody>
          <a:bodyPr/>
          <a:lstStyle/>
          <a:p>
            <a:r>
              <a:rPr lang="en-US"/>
              <a:t>04/26/06</a:t>
            </a:r>
            <a:endParaRPr lang="en-US" altLang="ko-KR"/>
          </a:p>
        </p:txBody>
      </p:sp>
      <p:sp>
        <p:nvSpPr>
          <p:cNvPr id="5" name="Rectangle 5"/>
          <p:cNvSpPr>
            <a:spLocks noGrp="1" noChangeArrowheads="1"/>
          </p:cNvSpPr>
          <p:nvPr>
            <p:ph type="ftr" sz="quarter" idx="3"/>
          </p:nvPr>
        </p:nvSpPr>
        <p:spPr/>
        <p:txBody>
          <a:bodyPr/>
          <a:lstStyle/>
          <a:p>
            <a:r>
              <a:rPr lang="en-US" altLang="ko-KR"/>
              <a:t>D. K. Panda (The Ohio State University)</a:t>
            </a:r>
          </a:p>
        </p:txBody>
      </p:sp>
      <p:sp>
        <p:nvSpPr>
          <p:cNvPr id="4098" name="Rectangle 2"/>
          <p:cNvSpPr>
            <a:spLocks noGrp="1" noChangeArrowheads="1"/>
          </p:cNvSpPr>
          <p:nvPr>
            <p:ph type="ctrTitle"/>
          </p:nvPr>
        </p:nvSpPr>
        <p:spPr>
          <a:xfrm>
            <a:off x="228600" y="1905000"/>
            <a:ext cx="8763000" cy="1695450"/>
          </a:xfrm>
        </p:spPr>
        <p:txBody>
          <a:bodyPr/>
          <a:lstStyle/>
          <a:p>
            <a:pPr>
              <a:lnSpc>
                <a:spcPct val="120000"/>
              </a:lnSpc>
            </a:pPr>
            <a:r>
              <a:rPr lang="en-US"/>
              <a:t>Designing Next Generation Data-Centers with</a:t>
            </a:r>
            <a:br>
              <a:rPr lang="en-US"/>
            </a:br>
            <a:r>
              <a:rPr lang="en-US"/>
              <a:t>Advanced Communication Protocols and</a:t>
            </a:r>
            <a:br>
              <a:rPr lang="en-US"/>
            </a:br>
            <a:r>
              <a:rPr lang="en-US"/>
              <a:t>Systems Services</a:t>
            </a:r>
          </a:p>
        </p:txBody>
      </p:sp>
      <p:sp>
        <p:nvSpPr>
          <p:cNvPr id="4099" name="Rectangle 3"/>
          <p:cNvSpPr>
            <a:spLocks noGrp="1" noChangeArrowheads="1"/>
          </p:cNvSpPr>
          <p:nvPr>
            <p:ph type="subTitle" idx="1"/>
          </p:nvPr>
        </p:nvSpPr>
        <p:spPr>
          <a:xfrm>
            <a:off x="685800" y="4114800"/>
            <a:ext cx="7924800" cy="1828800"/>
          </a:xfrm>
        </p:spPr>
        <p:txBody>
          <a:bodyPr/>
          <a:lstStyle/>
          <a:p>
            <a:r>
              <a:rPr lang="en-US" sz="1800" b="1">
                <a:solidFill>
                  <a:srgbClr val="FF0000"/>
                </a:solidFill>
              </a:rPr>
              <a:t>P. Balaji, K. Vaidyanathan, S. Narravula, H. –W. Jin and D. K. Panda</a:t>
            </a:r>
            <a:endParaRPr lang="en-US" sz="1800">
              <a:solidFill>
                <a:srgbClr val="0000FF"/>
              </a:solidFill>
            </a:endParaRPr>
          </a:p>
          <a:p>
            <a:r>
              <a:rPr lang="en-US" sz="1800">
                <a:solidFill>
                  <a:srgbClr val="0000FF"/>
                </a:solidFill>
              </a:rPr>
              <a:t>Network Based Computing Laboratory (NBCL)</a:t>
            </a:r>
          </a:p>
          <a:p>
            <a:r>
              <a:rPr lang="en-US" sz="1800">
                <a:solidFill>
                  <a:srgbClr val="0000FF"/>
                </a:solidFill>
              </a:rPr>
              <a:t>Computer Science and Engineering</a:t>
            </a:r>
          </a:p>
          <a:p>
            <a:r>
              <a:rPr lang="en-US" sz="1800">
                <a:solidFill>
                  <a:srgbClr val="0000FF"/>
                </a:solidFill>
              </a:rPr>
              <a:t>Ohio State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2"/>
          <p:cNvSpPr>
            <a:spLocks noGrp="1"/>
          </p:cNvSpPr>
          <p:nvPr>
            <p:ph type="dt" sz="half" idx="10"/>
          </p:nvPr>
        </p:nvSpPr>
        <p:spPr/>
        <p:txBody>
          <a:bodyPr/>
          <a:lstStyle/>
          <a:p>
            <a:r>
              <a:rPr lang="en-US"/>
              <a:t>04/26/06</a:t>
            </a:r>
            <a:endParaRPr lang="en-US" altLang="ko-KR"/>
          </a:p>
        </p:txBody>
      </p:sp>
      <p:sp>
        <p:nvSpPr>
          <p:cNvPr id="53" name="Footer Placeholder 3"/>
          <p:cNvSpPr>
            <a:spLocks noGrp="1"/>
          </p:cNvSpPr>
          <p:nvPr>
            <p:ph type="ftr" sz="quarter" idx="11"/>
          </p:nvPr>
        </p:nvSpPr>
        <p:spPr/>
        <p:txBody>
          <a:bodyPr/>
          <a:lstStyle/>
          <a:p>
            <a:r>
              <a:rPr lang="en-US" altLang="ko-KR"/>
              <a:t>D. K. Panda (The Ohio State University)</a:t>
            </a:r>
          </a:p>
        </p:txBody>
      </p:sp>
      <p:sp>
        <p:nvSpPr>
          <p:cNvPr id="317442" name="Rectangle 2"/>
          <p:cNvSpPr>
            <a:spLocks noGrp="1" noChangeArrowheads="1"/>
          </p:cNvSpPr>
          <p:nvPr>
            <p:ph type="title"/>
          </p:nvPr>
        </p:nvSpPr>
        <p:spPr>
          <a:xfrm>
            <a:off x="152400" y="274638"/>
            <a:ext cx="8763000" cy="1143000"/>
          </a:xfrm>
        </p:spPr>
        <p:txBody>
          <a:bodyPr/>
          <a:lstStyle/>
          <a:p>
            <a:r>
              <a:rPr lang="en-US" sz="2800"/>
              <a:t>Zero-Copy Communication for Sockets</a:t>
            </a:r>
          </a:p>
        </p:txBody>
      </p:sp>
      <p:grpSp>
        <p:nvGrpSpPr>
          <p:cNvPr id="317443" name="Group 3"/>
          <p:cNvGrpSpPr>
            <a:grpSpLocks/>
          </p:cNvGrpSpPr>
          <p:nvPr/>
        </p:nvGrpSpPr>
        <p:grpSpPr bwMode="auto">
          <a:xfrm>
            <a:off x="2473325" y="1295400"/>
            <a:ext cx="4824413" cy="4692650"/>
            <a:chOff x="1282" y="1075"/>
            <a:chExt cx="3039" cy="2956"/>
          </a:xfrm>
        </p:grpSpPr>
        <p:sp>
          <p:nvSpPr>
            <p:cNvPr id="317444" name="Line 4"/>
            <p:cNvSpPr>
              <a:spLocks noChangeShapeType="1"/>
            </p:cNvSpPr>
            <p:nvPr/>
          </p:nvSpPr>
          <p:spPr bwMode="auto">
            <a:xfrm flipH="1">
              <a:off x="1756" y="1158"/>
              <a:ext cx="19" cy="2873"/>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45" name="Line 5"/>
            <p:cNvSpPr>
              <a:spLocks noChangeShapeType="1"/>
            </p:cNvSpPr>
            <p:nvPr/>
          </p:nvSpPr>
          <p:spPr bwMode="auto">
            <a:xfrm flipH="1">
              <a:off x="3737" y="1158"/>
              <a:ext cx="19" cy="2873"/>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46" name="Text Box 6"/>
            <p:cNvSpPr txBox="1">
              <a:spLocks noChangeArrowheads="1"/>
            </p:cNvSpPr>
            <p:nvPr/>
          </p:nvSpPr>
          <p:spPr bwMode="auto">
            <a:xfrm>
              <a:off x="3739" y="1075"/>
              <a:ext cx="582"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a:t>Receiver</a:t>
              </a:r>
            </a:p>
          </p:txBody>
        </p:sp>
        <p:sp>
          <p:nvSpPr>
            <p:cNvPr id="317447" name="Text Box 7"/>
            <p:cNvSpPr txBox="1">
              <a:spLocks noChangeArrowheads="1"/>
            </p:cNvSpPr>
            <p:nvPr/>
          </p:nvSpPr>
          <p:spPr bwMode="auto">
            <a:xfrm>
              <a:off x="1282" y="1075"/>
              <a:ext cx="501"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a:t>Sender</a:t>
              </a:r>
            </a:p>
          </p:txBody>
        </p:sp>
      </p:grpSp>
      <p:grpSp>
        <p:nvGrpSpPr>
          <p:cNvPr id="317448" name="Group 8"/>
          <p:cNvGrpSpPr>
            <a:grpSpLocks/>
          </p:cNvGrpSpPr>
          <p:nvPr/>
        </p:nvGrpSpPr>
        <p:grpSpPr bwMode="auto">
          <a:xfrm>
            <a:off x="2125663" y="2927350"/>
            <a:ext cx="1120775" cy="539750"/>
            <a:chOff x="1063" y="2103"/>
            <a:chExt cx="706" cy="340"/>
          </a:xfrm>
        </p:grpSpPr>
        <p:sp>
          <p:nvSpPr>
            <p:cNvPr id="317449" name="Line 9"/>
            <p:cNvSpPr>
              <a:spLocks noChangeShapeType="1"/>
            </p:cNvSpPr>
            <p:nvPr/>
          </p:nvSpPr>
          <p:spPr bwMode="auto">
            <a:xfrm>
              <a:off x="1063" y="2443"/>
              <a:ext cx="691" cy="0"/>
            </a:xfrm>
            <a:prstGeom prst="line">
              <a:avLst/>
            </a:prstGeom>
            <a:noFill/>
            <a:ln w="12700"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0" name="Text Box 10"/>
            <p:cNvSpPr txBox="1">
              <a:spLocks noChangeArrowheads="1"/>
            </p:cNvSpPr>
            <p:nvPr/>
          </p:nvSpPr>
          <p:spPr bwMode="auto">
            <a:xfrm>
              <a:off x="1166" y="2103"/>
              <a:ext cx="60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Send Complete</a:t>
              </a:r>
            </a:p>
          </p:txBody>
        </p:sp>
      </p:grpSp>
      <p:grpSp>
        <p:nvGrpSpPr>
          <p:cNvPr id="317451" name="Group 11"/>
          <p:cNvGrpSpPr>
            <a:grpSpLocks/>
          </p:cNvGrpSpPr>
          <p:nvPr/>
        </p:nvGrpSpPr>
        <p:grpSpPr bwMode="auto">
          <a:xfrm>
            <a:off x="1406525" y="3413125"/>
            <a:ext cx="1838325" cy="765175"/>
            <a:chOff x="610" y="2409"/>
            <a:chExt cx="1158" cy="482"/>
          </a:xfrm>
        </p:grpSpPr>
        <p:sp>
          <p:nvSpPr>
            <p:cNvPr id="317452" name="Oval 12"/>
            <p:cNvSpPr>
              <a:spLocks noChangeArrowheads="1"/>
            </p:cNvSpPr>
            <p:nvPr/>
          </p:nvSpPr>
          <p:spPr bwMode="auto">
            <a:xfrm>
              <a:off x="610" y="2409"/>
              <a:ext cx="462" cy="48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200"/>
                <a:t>Buffer 2</a:t>
              </a:r>
            </a:p>
          </p:txBody>
        </p:sp>
        <p:sp>
          <p:nvSpPr>
            <p:cNvPr id="317453" name="Line 13"/>
            <p:cNvSpPr>
              <a:spLocks noChangeShapeType="1"/>
            </p:cNvSpPr>
            <p:nvPr/>
          </p:nvSpPr>
          <p:spPr bwMode="auto">
            <a:xfrm>
              <a:off x="1077" y="2626"/>
              <a:ext cx="691" cy="0"/>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4" name="Text Box 14"/>
            <p:cNvSpPr txBox="1">
              <a:spLocks noChangeArrowheads="1"/>
            </p:cNvSpPr>
            <p:nvPr/>
          </p:nvSpPr>
          <p:spPr bwMode="auto">
            <a:xfrm>
              <a:off x="1294" y="2455"/>
              <a:ext cx="42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Send</a:t>
              </a:r>
            </a:p>
          </p:txBody>
        </p:sp>
      </p:grpSp>
      <p:grpSp>
        <p:nvGrpSpPr>
          <p:cNvPr id="317455" name="Group 15"/>
          <p:cNvGrpSpPr>
            <a:grpSpLocks/>
          </p:cNvGrpSpPr>
          <p:nvPr/>
        </p:nvGrpSpPr>
        <p:grpSpPr bwMode="auto">
          <a:xfrm>
            <a:off x="1406525" y="1546225"/>
            <a:ext cx="1860550" cy="765175"/>
            <a:chOff x="610" y="1233"/>
            <a:chExt cx="1172" cy="482"/>
          </a:xfrm>
        </p:grpSpPr>
        <p:sp>
          <p:nvSpPr>
            <p:cNvPr id="317456" name="Oval 16"/>
            <p:cNvSpPr>
              <a:spLocks noChangeArrowheads="1"/>
            </p:cNvSpPr>
            <p:nvPr/>
          </p:nvSpPr>
          <p:spPr bwMode="auto">
            <a:xfrm>
              <a:off x="610" y="1233"/>
              <a:ext cx="462" cy="48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200"/>
                <a:t>Buffer 1</a:t>
              </a:r>
            </a:p>
          </p:txBody>
        </p:sp>
        <p:sp>
          <p:nvSpPr>
            <p:cNvPr id="317457" name="Line 17"/>
            <p:cNvSpPr>
              <a:spLocks noChangeShapeType="1"/>
            </p:cNvSpPr>
            <p:nvPr/>
          </p:nvSpPr>
          <p:spPr bwMode="auto">
            <a:xfrm>
              <a:off x="1091" y="1443"/>
              <a:ext cx="691" cy="0"/>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Text Box 18"/>
            <p:cNvSpPr txBox="1">
              <a:spLocks noChangeArrowheads="1"/>
            </p:cNvSpPr>
            <p:nvPr/>
          </p:nvSpPr>
          <p:spPr bwMode="auto">
            <a:xfrm>
              <a:off x="1315" y="1245"/>
              <a:ext cx="4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Send</a:t>
              </a:r>
            </a:p>
          </p:txBody>
        </p:sp>
      </p:grpSp>
      <p:grpSp>
        <p:nvGrpSpPr>
          <p:cNvPr id="317459" name="Group 19"/>
          <p:cNvGrpSpPr>
            <a:grpSpLocks/>
          </p:cNvGrpSpPr>
          <p:nvPr/>
        </p:nvGrpSpPr>
        <p:grpSpPr bwMode="auto">
          <a:xfrm>
            <a:off x="3365500" y="3911600"/>
            <a:ext cx="2968625" cy="1196975"/>
            <a:chOff x="1844" y="2723"/>
            <a:chExt cx="1870" cy="754"/>
          </a:xfrm>
        </p:grpSpPr>
        <p:sp>
          <p:nvSpPr>
            <p:cNvPr id="317460" name="Text Box 20"/>
            <p:cNvSpPr txBox="1">
              <a:spLocks noChangeArrowheads="1"/>
            </p:cNvSpPr>
            <p:nvPr/>
          </p:nvSpPr>
          <p:spPr bwMode="auto">
            <a:xfrm>
              <a:off x="1850" y="2723"/>
              <a:ext cx="1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Get Data</a:t>
              </a:r>
            </a:p>
          </p:txBody>
        </p:sp>
        <p:sp>
          <p:nvSpPr>
            <p:cNvPr id="317461" name="AutoShape 21"/>
            <p:cNvSpPr>
              <a:spLocks noChangeArrowheads="1"/>
            </p:cNvSpPr>
            <p:nvPr/>
          </p:nvSpPr>
          <p:spPr bwMode="auto">
            <a:xfrm>
              <a:off x="1844" y="2830"/>
              <a:ext cx="1870" cy="647"/>
            </a:xfrm>
            <a:prstGeom prst="curvedRightArrow">
              <a:avLst>
                <a:gd name="adj1" fmla="val 15583"/>
                <a:gd name="adj2" fmla="val 40000"/>
                <a:gd name="adj3" fmla="val 96342"/>
              </a:avLst>
            </a:prstGeom>
            <a:solidFill>
              <a:srgbClr val="00CCFF">
                <a:alpha val="49001"/>
              </a:srgbClr>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462" name="Group 22"/>
          <p:cNvGrpSpPr>
            <a:grpSpLocks/>
          </p:cNvGrpSpPr>
          <p:nvPr/>
        </p:nvGrpSpPr>
        <p:grpSpPr bwMode="auto">
          <a:xfrm>
            <a:off x="3276600" y="4975225"/>
            <a:ext cx="3022600" cy="431800"/>
            <a:chOff x="1788" y="3393"/>
            <a:chExt cx="1904" cy="272"/>
          </a:xfrm>
        </p:grpSpPr>
        <p:sp>
          <p:nvSpPr>
            <p:cNvPr id="317463" name="Line 23"/>
            <p:cNvSpPr>
              <a:spLocks noChangeShapeType="1"/>
            </p:cNvSpPr>
            <p:nvPr/>
          </p:nvSpPr>
          <p:spPr bwMode="auto">
            <a:xfrm flipH="1">
              <a:off x="1788" y="3523"/>
              <a:ext cx="1904" cy="142"/>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4" name="Text Box 24"/>
            <p:cNvSpPr txBox="1">
              <a:spLocks noChangeArrowheads="1"/>
            </p:cNvSpPr>
            <p:nvPr/>
          </p:nvSpPr>
          <p:spPr bwMode="auto">
            <a:xfrm>
              <a:off x="1923" y="3393"/>
              <a:ext cx="1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GET COMPLETE</a:t>
              </a:r>
            </a:p>
          </p:txBody>
        </p:sp>
      </p:grpSp>
      <p:grpSp>
        <p:nvGrpSpPr>
          <p:cNvPr id="317465" name="Group 25"/>
          <p:cNvGrpSpPr>
            <a:grpSpLocks/>
          </p:cNvGrpSpPr>
          <p:nvPr/>
        </p:nvGrpSpPr>
        <p:grpSpPr bwMode="auto">
          <a:xfrm>
            <a:off x="3321050" y="3586163"/>
            <a:ext cx="3044825" cy="430212"/>
            <a:chOff x="1816" y="2518"/>
            <a:chExt cx="1918" cy="271"/>
          </a:xfrm>
        </p:grpSpPr>
        <p:sp>
          <p:nvSpPr>
            <p:cNvPr id="317466" name="Line 26"/>
            <p:cNvSpPr>
              <a:spLocks noChangeShapeType="1"/>
            </p:cNvSpPr>
            <p:nvPr/>
          </p:nvSpPr>
          <p:spPr bwMode="auto">
            <a:xfrm>
              <a:off x="1816" y="2627"/>
              <a:ext cx="1918" cy="162"/>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7" name="Text Box 27"/>
            <p:cNvSpPr txBox="1">
              <a:spLocks noChangeArrowheads="1"/>
            </p:cNvSpPr>
            <p:nvPr/>
          </p:nvSpPr>
          <p:spPr bwMode="auto">
            <a:xfrm>
              <a:off x="2168" y="2518"/>
              <a:ext cx="1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SRC AVAIL</a:t>
              </a:r>
            </a:p>
          </p:txBody>
        </p:sp>
      </p:grpSp>
      <p:grpSp>
        <p:nvGrpSpPr>
          <p:cNvPr id="317468" name="Group 28"/>
          <p:cNvGrpSpPr>
            <a:grpSpLocks/>
          </p:cNvGrpSpPr>
          <p:nvPr/>
        </p:nvGrpSpPr>
        <p:grpSpPr bwMode="auto">
          <a:xfrm>
            <a:off x="3321050" y="1708150"/>
            <a:ext cx="3044825" cy="419100"/>
            <a:chOff x="1816" y="1335"/>
            <a:chExt cx="1918" cy="264"/>
          </a:xfrm>
        </p:grpSpPr>
        <p:sp>
          <p:nvSpPr>
            <p:cNvPr id="317469" name="Line 29"/>
            <p:cNvSpPr>
              <a:spLocks noChangeShapeType="1"/>
            </p:cNvSpPr>
            <p:nvPr/>
          </p:nvSpPr>
          <p:spPr bwMode="auto">
            <a:xfrm>
              <a:off x="1816" y="1437"/>
              <a:ext cx="1918" cy="162"/>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0" name="Text Box 30"/>
            <p:cNvSpPr txBox="1">
              <a:spLocks noChangeArrowheads="1"/>
            </p:cNvSpPr>
            <p:nvPr/>
          </p:nvSpPr>
          <p:spPr bwMode="auto">
            <a:xfrm>
              <a:off x="2168" y="1335"/>
              <a:ext cx="1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SRC AVAIL</a:t>
              </a:r>
            </a:p>
          </p:txBody>
        </p:sp>
      </p:grpSp>
      <p:grpSp>
        <p:nvGrpSpPr>
          <p:cNvPr id="317471" name="Group 31"/>
          <p:cNvGrpSpPr>
            <a:grpSpLocks/>
          </p:cNvGrpSpPr>
          <p:nvPr/>
        </p:nvGrpSpPr>
        <p:grpSpPr bwMode="auto">
          <a:xfrm>
            <a:off x="3375025" y="1989138"/>
            <a:ext cx="2968625" cy="1219200"/>
            <a:chOff x="1850" y="1512"/>
            <a:chExt cx="1870" cy="768"/>
          </a:xfrm>
        </p:grpSpPr>
        <p:sp>
          <p:nvSpPr>
            <p:cNvPr id="317472" name="AutoShape 32"/>
            <p:cNvSpPr>
              <a:spLocks noChangeArrowheads="1"/>
            </p:cNvSpPr>
            <p:nvPr/>
          </p:nvSpPr>
          <p:spPr bwMode="auto">
            <a:xfrm>
              <a:off x="1850" y="1633"/>
              <a:ext cx="1870" cy="647"/>
            </a:xfrm>
            <a:prstGeom prst="curvedRightArrow">
              <a:avLst>
                <a:gd name="adj1" fmla="val 15583"/>
                <a:gd name="adj2" fmla="val 40000"/>
                <a:gd name="adj3" fmla="val 96342"/>
              </a:avLst>
            </a:prstGeom>
            <a:solidFill>
              <a:srgbClr val="00CCFF">
                <a:alpha val="49001"/>
              </a:srgbClr>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3" name="Text Box 33"/>
            <p:cNvSpPr txBox="1">
              <a:spLocks noChangeArrowheads="1"/>
            </p:cNvSpPr>
            <p:nvPr/>
          </p:nvSpPr>
          <p:spPr bwMode="auto">
            <a:xfrm>
              <a:off x="1850" y="1512"/>
              <a:ext cx="1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Get Data</a:t>
              </a:r>
            </a:p>
          </p:txBody>
        </p:sp>
      </p:grpSp>
      <p:grpSp>
        <p:nvGrpSpPr>
          <p:cNvPr id="317474" name="Group 34"/>
          <p:cNvGrpSpPr>
            <a:grpSpLocks/>
          </p:cNvGrpSpPr>
          <p:nvPr/>
        </p:nvGrpSpPr>
        <p:grpSpPr bwMode="auto">
          <a:xfrm>
            <a:off x="3276600" y="3097213"/>
            <a:ext cx="3022600" cy="385762"/>
            <a:chOff x="1788" y="2210"/>
            <a:chExt cx="1904" cy="243"/>
          </a:xfrm>
        </p:grpSpPr>
        <p:sp>
          <p:nvSpPr>
            <p:cNvPr id="317475" name="Line 35"/>
            <p:cNvSpPr>
              <a:spLocks noChangeShapeType="1"/>
            </p:cNvSpPr>
            <p:nvPr/>
          </p:nvSpPr>
          <p:spPr bwMode="auto">
            <a:xfrm flipH="1">
              <a:off x="1788" y="2311"/>
              <a:ext cx="1904" cy="142"/>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6" name="Text Box 36"/>
            <p:cNvSpPr txBox="1">
              <a:spLocks noChangeArrowheads="1"/>
            </p:cNvSpPr>
            <p:nvPr/>
          </p:nvSpPr>
          <p:spPr bwMode="auto">
            <a:xfrm>
              <a:off x="1923" y="2210"/>
              <a:ext cx="1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GET COMPLETE</a:t>
              </a:r>
            </a:p>
          </p:txBody>
        </p:sp>
      </p:grpSp>
      <p:grpSp>
        <p:nvGrpSpPr>
          <p:cNvPr id="317477" name="Group 37"/>
          <p:cNvGrpSpPr>
            <a:grpSpLocks/>
          </p:cNvGrpSpPr>
          <p:nvPr/>
        </p:nvGrpSpPr>
        <p:grpSpPr bwMode="auto">
          <a:xfrm>
            <a:off x="2124075" y="4852988"/>
            <a:ext cx="1122363" cy="538162"/>
            <a:chOff x="1062" y="3316"/>
            <a:chExt cx="707" cy="339"/>
          </a:xfrm>
        </p:grpSpPr>
        <p:sp>
          <p:nvSpPr>
            <p:cNvPr id="317478" name="Line 38"/>
            <p:cNvSpPr>
              <a:spLocks noChangeShapeType="1"/>
            </p:cNvSpPr>
            <p:nvPr/>
          </p:nvSpPr>
          <p:spPr bwMode="auto">
            <a:xfrm>
              <a:off x="1062" y="3655"/>
              <a:ext cx="691" cy="0"/>
            </a:xfrm>
            <a:prstGeom prst="line">
              <a:avLst/>
            </a:prstGeom>
            <a:noFill/>
            <a:ln w="12700"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9" name="Text Box 39"/>
            <p:cNvSpPr txBox="1">
              <a:spLocks noChangeArrowheads="1"/>
            </p:cNvSpPr>
            <p:nvPr/>
          </p:nvSpPr>
          <p:spPr bwMode="auto">
            <a:xfrm>
              <a:off x="1166" y="3316"/>
              <a:ext cx="60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Send Complete</a:t>
              </a:r>
            </a:p>
          </p:txBody>
        </p:sp>
      </p:grpSp>
      <p:grpSp>
        <p:nvGrpSpPr>
          <p:cNvPr id="317480" name="Group 40"/>
          <p:cNvGrpSpPr>
            <a:grpSpLocks/>
          </p:cNvGrpSpPr>
          <p:nvPr/>
        </p:nvGrpSpPr>
        <p:grpSpPr bwMode="auto">
          <a:xfrm>
            <a:off x="971550" y="3771900"/>
            <a:ext cx="1316038" cy="1581150"/>
            <a:chOff x="583" y="1451"/>
            <a:chExt cx="711" cy="996"/>
          </a:xfrm>
        </p:grpSpPr>
        <p:sp>
          <p:nvSpPr>
            <p:cNvPr id="317481" name="Line 41"/>
            <p:cNvSpPr>
              <a:spLocks noChangeShapeType="1"/>
            </p:cNvSpPr>
            <p:nvPr/>
          </p:nvSpPr>
          <p:spPr bwMode="auto">
            <a:xfrm>
              <a:off x="1267" y="1451"/>
              <a:ext cx="0" cy="996"/>
            </a:xfrm>
            <a:prstGeom prst="line">
              <a:avLst/>
            </a:prstGeom>
            <a:noFill/>
            <a:ln w="38100">
              <a:solidFill>
                <a:srgbClr val="FF3300"/>
              </a:solidFill>
              <a:prstDash val="sysDot"/>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2" name="Text Box 42"/>
            <p:cNvSpPr txBox="1">
              <a:spLocks noChangeArrowheads="1"/>
            </p:cNvSpPr>
            <p:nvPr/>
          </p:nvSpPr>
          <p:spPr bwMode="auto">
            <a:xfrm>
              <a:off x="583" y="1769"/>
              <a:ext cx="71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a:solidFill>
                    <a:srgbClr val="FF3300"/>
                  </a:solidFill>
                </a:rPr>
                <a:t>Application Blocks</a:t>
              </a:r>
            </a:p>
          </p:txBody>
        </p:sp>
      </p:grpSp>
      <p:grpSp>
        <p:nvGrpSpPr>
          <p:cNvPr id="317483" name="Group 43"/>
          <p:cNvGrpSpPr>
            <a:grpSpLocks/>
          </p:cNvGrpSpPr>
          <p:nvPr/>
        </p:nvGrpSpPr>
        <p:grpSpPr bwMode="auto">
          <a:xfrm>
            <a:off x="1006475" y="1838325"/>
            <a:ext cx="1260475" cy="1581150"/>
            <a:chOff x="583" y="1451"/>
            <a:chExt cx="711" cy="996"/>
          </a:xfrm>
        </p:grpSpPr>
        <p:sp>
          <p:nvSpPr>
            <p:cNvPr id="317484" name="Line 44"/>
            <p:cNvSpPr>
              <a:spLocks noChangeShapeType="1"/>
            </p:cNvSpPr>
            <p:nvPr/>
          </p:nvSpPr>
          <p:spPr bwMode="auto">
            <a:xfrm>
              <a:off x="1267" y="1451"/>
              <a:ext cx="0" cy="996"/>
            </a:xfrm>
            <a:prstGeom prst="line">
              <a:avLst/>
            </a:prstGeom>
            <a:noFill/>
            <a:ln w="38100">
              <a:solidFill>
                <a:srgbClr val="FF3300"/>
              </a:solidFill>
              <a:prstDash val="sysDot"/>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5" name="Text Box 45"/>
            <p:cNvSpPr txBox="1">
              <a:spLocks noChangeArrowheads="1"/>
            </p:cNvSpPr>
            <p:nvPr/>
          </p:nvSpPr>
          <p:spPr bwMode="auto">
            <a:xfrm>
              <a:off x="583" y="1769"/>
              <a:ext cx="71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a:solidFill>
                    <a:srgbClr val="FF3300"/>
                  </a:solidFill>
                </a:rPr>
                <a:t>Application Blocks</a:t>
              </a:r>
            </a:p>
          </p:txBody>
        </p:sp>
      </p:grpSp>
      <p:grpSp>
        <p:nvGrpSpPr>
          <p:cNvPr id="317486" name="Group 46"/>
          <p:cNvGrpSpPr>
            <a:grpSpLocks/>
          </p:cNvGrpSpPr>
          <p:nvPr/>
        </p:nvGrpSpPr>
        <p:grpSpPr bwMode="auto">
          <a:xfrm>
            <a:off x="6657975" y="4779963"/>
            <a:ext cx="733425" cy="763587"/>
            <a:chOff x="3918" y="3270"/>
            <a:chExt cx="462" cy="481"/>
          </a:xfrm>
        </p:grpSpPr>
        <p:sp>
          <p:nvSpPr>
            <p:cNvPr id="317487" name="Oval 47"/>
            <p:cNvSpPr>
              <a:spLocks noChangeArrowheads="1"/>
            </p:cNvSpPr>
            <p:nvPr/>
          </p:nvSpPr>
          <p:spPr bwMode="auto">
            <a:xfrm>
              <a:off x="3927" y="3270"/>
              <a:ext cx="453" cy="481"/>
            </a:xfrm>
            <a:prstGeom prst="ellipse">
              <a:avLst/>
            </a:prstGeom>
            <a:noFill/>
            <a:ln w="12700" cap="sq"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8" name="Text Box 48"/>
            <p:cNvSpPr txBox="1">
              <a:spLocks noChangeArrowheads="1"/>
            </p:cNvSpPr>
            <p:nvPr/>
          </p:nvSpPr>
          <p:spPr bwMode="auto">
            <a:xfrm>
              <a:off x="3918" y="3422"/>
              <a:ext cx="4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t>Buffer 2</a:t>
              </a:r>
            </a:p>
          </p:txBody>
        </p:sp>
      </p:grpSp>
      <p:grpSp>
        <p:nvGrpSpPr>
          <p:cNvPr id="317489" name="Group 49"/>
          <p:cNvGrpSpPr>
            <a:grpSpLocks/>
          </p:cNvGrpSpPr>
          <p:nvPr/>
        </p:nvGrpSpPr>
        <p:grpSpPr bwMode="auto">
          <a:xfrm>
            <a:off x="6657975" y="2755900"/>
            <a:ext cx="733425" cy="763588"/>
            <a:chOff x="3918" y="1995"/>
            <a:chExt cx="462" cy="481"/>
          </a:xfrm>
        </p:grpSpPr>
        <p:sp>
          <p:nvSpPr>
            <p:cNvPr id="317490" name="Oval 50"/>
            <p:cNvSpPr>
              <a:spLocks noChangeArrowheads="1"/>
            </p:cNvSpPr>
            <p:nvPr/>
          </p:nvSpPr>
          <p:spPr bwMode="auto">
            <a:xfrm>
              <a:off x="3927" y="1995"/>
              <a:ext cx="453" cy="481"/>
            </a:xfrm>
            <a:prstGeom prst="ellipse">
              <a:avLst/>
            </a:prstGeom>
            <a:noFill/>
            <a:ln w="12700" cap="sq"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1" name="Text Box 51"/>
            <p:cNvSpPr txBox="1">
              <a:spLocks noChangeArrowheads="1"/>
            </p:cNvSpPr>
            <p:nvPr/>
          </p:nvSpPr>
          <p:spPr bwMode="auto">
            <a:xfrm>
              <a:off x="3918" y="2162"/>
              <a:ext cx="4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t>Buffer 1</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2"/>
          <p:cNvSpPr>
            <a:spLocks noGrp="1"/>
          </p:cNvSpPr>
          <p:nvPr>
            <p:ph type="dt" sz="half" idx="10"/>
          </p:nvPr>
        </p:nvSpPr>
        <p:spPr/>
        <p:txBody>
          <a:bodyPr/>
          <a:lstStyle/>
          <a:p>
            <a:r>
              <a:rPr lang="en-US"/>
              <a:t>04/26/06</a:t>
            </a:r>
            <a:endParaRPr lang="en-US" altLang="ko-KR"/>
          </a:p>
        </p:txBody>
      </p:sp>
      <p:sp>
        <p:nvSpPr>
          <p:cNvPr id="43" name="Footer Placeholder 3"/>
          <p:cNvSpPr>
            <a:spLocks noGrp="1"/>
          </p:cNvSpPr>
          <p:nvPr>
            <p:ph type="ftr" sz="quarter" idx="11"/>
          </p:nvPr>
        </p:nvSpPr>
        <p:spPr/>
        <p:txBody>
          <a:bodyPr/>
          <a:lstStyle/>
          <a:p>
            <a:r>
              <a:rPr lang="en-US" altLang="ko-KR"/>
              <a:t>D. K. Panda (The Ohio State University)</a:t>
            </a:r>
          </a:p>
        </p:txBody>
      </p:sp>
      <p:sp>
        <p:nvSpPr>
          <p:cNvPr id="319490" name="Rectangle 2"/>
          <p:cNvSpPr>
            <a:spLocks noGrp="1" noChangeArrowheads="1"/>
          </p:cNvSpPr>
          <p:nvPr>
            <p:ph type="title"/>
          </p:nvPr>
        </p:nvSpPr>
        <p:spPr/>
        <p:txBody>
          <a:bodyPr/>
          <a:lstStyle/>
          <a:p>
            <a:r>
              <a:rPr lang="en-US" sz="2800"/>
              <a:t>Asynchronous Zero-Copy SDP</a:t>
            </a:r>
          </a:p>
        </p:txBody>
      </p:sp>
      <p:grpSp>
        <p:nvGrpSpPr>
          <p:cNvPr id="319491" name="Group 3"/>
          <p:cNvGrpSpPr>
            <a:grpSpLocks/>
          </p:cNvGrpSpPr>
          <p:nvPr/>
        </p:nvGrpSpPr>
        <p:grpSpPr bwMode="auto">
          <a:xfrm>
            <a:off x="2894013" y="1371600"/>
            <a:ext cx="4824412" cy="4692650"/>
            <a:chOff x="1282" y="1075"/>
            <a:chExt cx="3039" cy="2956"/>
          </a:xfrm>
        </p:grpSpPr>
        <p:sp>
          <p:nvSpPr>
            <p:cNvPr id="319492" name="Line 4"/>
            <p:cNvSpPr>
              <a:spLocks noChangeShapeType="1"/>
            </p:cNvSpPr>
            <p:nvPr/>
          </p:nvSpPr>
          <p:spPr bwMode="auto">
            <a:xfrm flipH="1">
              <a:off x="1756" y="1158"/>
              <a:ext cx="19" cy="2873"/>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493" name="Line 5"/>
            <p:cNvSpPr>
              <a:spLocks noChangeShapeType="1"/>
            </p:cNvSpPr>
            <p:nvPr/>
          </p:nvSpPr>
          <p:spPr bwMode="auto">
            <a:xfrm flipH="1">
              <a:off x="3737" y="1158"/>
              <a:ext cx="19" cy="2873"/>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494" name="Text Box 6"/>
            <p:cNvSpPr txBox="1">
              <a:spLocks noChangeArrowheads="1"/>
            </p:cNvSpPr>
            <p:nvPr/>
          </p:nvSpPr>
          <p:spPr bwMode="auto">
            <a:xfrm>
              <a:off x="3739" y="1075"/>
              <a:ext cx="582"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a:t>Receiver</a:t>
              </a:r>
            </a:p>
          </p:txBody>
        </p:sp>
        <p:sp>
          <p:nvSpPr>
            <p:cNvPr id="319495" name="Text Box 7"/>
            <p:cNvSpPr txBox="1">
              <a:spLocks noChangeArrowheads="1"/>
            </p:cNvSpPr>
            <p:nvPr/>
          </p:nvSpPr>
          <p:spPr bwMode="auto">
            <a:xfrm>
              <a:off x="1282" y="1075"/>
              <a:ext cx="501"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a:t>Sender</a:t>
              </a:r>
            </a:p>
          </p:txBody>
        </p:sp>
      </p:grpSp>
      <p:grpSp>
        <p:nvGrpSpPr>
          <p:cNvPr id="319496" name="Group 8"/>
          <p:cNvGrpSpPr>
            <a:grpSpLocks/>
          </p:cNvGrpSpPr>
          <p:nvPr/>
        </p:nvGrpSpPr>
        <p:grpSpPr bwMode="auto">
          <a:xfrm>
            <a:off x="2557463" y="2805113"/>
            <a:ext cx="1139825" cy="517525"/>
            <a:chOff x="1070" y="1398"/>
            <a:chExt cx="718" cy="326"/>
          </a:xfrm>
        </p:grpSpPr>
        <p:sp>
          <p:nvSpPr>
            <p:cNvPr id="319497" name="Line 9"/>
            <p:cNvSpPr>
              <a:spLocks noChangeShapeType="1"/>
            </p:cNvSpPr>
            <p:nvPr/>
          </p:nvSpPr>
          <p:spPr bwMode="auto">
            <a:xfrm>
              <a:off x="1070" y="1698"/>
              <a:ext cx="691" cy="0"/>
            </a:xfrm>
            <a:prstGeom prst="line">
              <a:avLst/>
            </a:prstGeom>
            <a:noFill/>
            <a:ln w="12700"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8" name="Text Box 10"/>
            <p:cNvSpPr txBox="1">
              <a:spLocks noChangeArrowheads="1"/>
            </p:cNvSpPr>
            <p:nvPr/>
          </p:nvSpPr>
          <p:spPr bwMode="auto">
            <a:xfrm>
              <a:off x="1253" y="1398"/>
              <a:ext cx="53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Memory Protect</a:t>
              </a:r>
            </a:p>
          </p:txBody>
        </p:sp>
      </p:grpSp>
      <p:sp>
        <p:nvSpPr>
          <p:cNvPr id="319499" name="Oval 11"/>
          <p:cNvSpPr>
            <a:spLocks noChangeArrowheads="1"/>
          </p:cNvSpPr>
          <p:nvPr/>
        </p:nvSpPr>
        <p:spPr bwMode="auto">
          <a:xfrm>
            <a:off x="1881188" y="1762125"/>
            <a:ext cx="733425" cy="765175"/>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200"/>
              <a:t>Buffer 1</a:t>
            </a:r>
          </a:p>
        </p:txBody>
      </p:sp>
      <p:grpSp>
        <p:nvGrpSpPr>
          <p:cNvPr id="319500" name="Group 12"/>
          <p:cNvGrpSpPr>
            <a:grpSpLocks/>
          </p:cNvGrpSpPr>
          <p:nvPr/>
        </p:nvGrpSpPr>
        <p:grpSpPr bwMode="auto">
          <a:xfrm>
            <a:off x="2590800" y="2554288"/>
            <a:ext cx="1096963" cy="314325"/>
            <a:chOff x="1091" y="1245"/>
            <a:chExt cx="691" cy="198"/>
          </a:xfrm>
        </p:grpSpPr>
        <p:sp>
          <p:nvSpPr>
            <p:cNvPr id="319501" name="Line 13"/>
            <p:cNvSpPr>
              <a:spLocks noChangeShapeType="1"/>
            </p:cNvSpPr>
            <p:nvPr/>
          </p:nvSpPr>
          <p:spPr bwMode="auto">
            <a:xfrm>
              <a:off x="1091" y="1443"/>
              <a:ext cx="691" cy="0"/>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2" name="Text Box 14"/>
            <p:cNvSpPr txBox="1">
              <a:spLocks noChangeArrowheads="1"/>
            </p:cNvSpPr>
            <p:nvPr/>
          </p:nvSpPr>
          <p:spPr bwMode="auto">
            <a:xfrm>
              <a:off x="1295" y="1245"/>
              <a:ext cx="4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Send</a:t>
              </a:r>
            </a:p>
          </p:txBody>
        </p:sp>
      </p:grpSp>
      <p:sp>
        <p:nvSpPr>
          <p:cNvPr id="319503" name="Line 15"/>
          <p:cNvSpPr>
            <a:spLocks noChangeShapeType="1"/>
          </p:cNvSpPr>
          <p:nvPr/>
        </p:nvSpPr>
        <p:spPr bwMode="auto">
          <a:xfrm flipH="1">
            <a:off x="3717925" y="5581650"/>
            <a:ext cx="3022600" cy="225425"/>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4" name="Line 16"/>
          <p:cNvSpPr>
            <a:spLocks noChangeShapeType="1"/>
          </p:cNvSpPr>
          <p:nvPr/>
        </p:nvSpPr>
        <p:spPr bwMode="auto">
          <a:xfrm>
            <a:off x="3727450" y="3265488"/>
            <a:ext cx="3044825" cy="257175"/>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9505" name="Group 17"/>
          <p:cNvGrpSpPr>
            <a:grpSpLocks/>
          </p:cNvGrpSpPr>
          <p:nvPr/>
        </p:nvGrpSpPr>
        <p:grpSpPr bwMode="auto">
          <a:xfrm>
            <a:off x="3721100" y="5000625"/>
            <a:ext cx="3022600" cy="423863"/>
            <a:chOff x="1803" y="2981"/>
            <a:chExt cx="1904" cy="267"/>
          </a:xfrm>
        </p:grpSpPr>
        <p:sp>
          <p:nvSpPr>
            <p:cNvPr id="319506" name="Line 18"/>
            <p:cNvSpPr>
              <a:spLocks noChangeShapeType="1"/>
            </p:cNvSpPr>
            <p:nvPr/>
          </p:nvSpPr>
          <p:spPr bwMode="auto">
            <a:xfrm flipH="1">
              <a:off x="1803" y="2981"/>
              <a:ext cx="1904" cy="142"/>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7" name="Text Box 19"/>
            <p:cNvSpPr txBox="1">
              <a:spLocks noChangeArrowheads="1"/>
            </p:cNvSpPr>
            <p:nvPr/>
          </p:nvSpPr>
          <p:spPr bwMode="auto">
            <a:xfrm>
              <a:off x="2046" y="3056"/>
              <a:ext cx="1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GET COMPLETE</a:t>
              </a:r>
            </a:p>
          </p:txBody>
        </p:sp>
      </p:grpSp>
      <p:grpSp>
        <p:nvGrpSpPr>
          <p:cNvPr id="319508" name="Group 20"/>
          <p:cNvGrpSpPr>
            <a:grpSpLocks/>
          </p:cNvGrpSpPr>
          <p:nvPr/>
        </p:nvGrpSpPr>
        <p:grpSpPr bwMode="auto">
          <a:xfrm>
            <a:off x="3754438" y="3573463"/>
            <a:ext cx="3008312" cy="1460500"/>
            <a:chOff x="1824" y="2462"/>
            <a:chExt cx="1895" cy="920"/>
          </a:xfrm>
        </p:grpSpPr>
        <p:sp>
          <p:nvSpPr>
            <p:cNvPr id="319509" name="AutoShape 21"/>
            <p:cNvSpPr>
              <a:spLocks noChangeArrowheads="1"/>
            </p:cNvSpPr>
            <p:nvPr/>
          </p:nvSpPr>
          <p:spPr bwMode="auto">
            <a:xfrm>
              <a:off x="1824" y="2577"/>
              <a:ext cx="1895" cy="805"/>
            </a:xfrm>
            <a:prstGeom prst="curvedRightArrow">
              <a:avLst>
                <a:gd name="adj1" fmla="val 11944"/>
                <a:gd name="adj2" fmla="val 40000"/>
                <a:gd name="adj3" fmla="val 72387"/>
              </a:avLst>
            </a:prstGeom>
            <a:solidFill>
              <a:srgbClr val="00CCFF">
                <a:alpha val="49001"/>
              </a:srgbClr>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0" name="Text Box 22"/>
            <p:cNvSpPr txBox="1">
              <a:spLocks noChangeArrowheads="1"/>
            </p:cNvSpPr>
            <p:nvPr/>
          </p:nvSpPr>
          <p:spPr bwMode="auto">
            <a:xfrm>
              <a:off x="1978" y="2462"/>
              <a:ext cx="13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Get Data</a:t>
              </a:r>
            </a:p>
          </p:txBody>
        </p:sp>
      </p:grpSp>
      <p:sp>
        <p:nvSpPr>
          <p:cNvPr id="319511" name="Oval 23"/>
          <p:cNvSpPr>
            <a:spLocks noChangeArrowheads="1"/>
          </p:cNvSpPr>
          <p:nvPr/>
        </p:nvSpPr>
        <p:spPr bwMode="auto">
          <a:xfrm>
            <a:off x="1881188" y="2630488"/>
            <a:ext cx="733425" cy="765175"/>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200"/>
              <a:t>Buffer 2</a:t>
            </a:r>
          </a:p>
        </p:txBody>
      </p:sp>
      <p:grpSp>
        <p:nvGrpSpPr>
          <p:cNvPr id="319512" name="Group 24"/>
          <p:cNvGrpSpPr>
            <a:grpSpLocks/>
          </p:cNvGrpSpPr>
          <p:nvPr/>
        </p:nvGrpSpPr>
        <p:grpSpPr bwMode="auto">
          <a:xfrm>
            <a:off x="3709988" y="2192338"/>
            <a:ext cx="3044825" cy="441325"/>
            <a:chOff x="1796" y="1592"/>
            <a:chExt cx="1918" cy="278"/>
          </a:xfrm>
        </p:grpSpPr>
        <p:sp>
          <p:nvSpPr>
            <p:cNvPr id="319513" name="Line 25"/>
            <p:cNvSpPr>
              <a:spLocks noChangeShapeType="1"/>
            </p:cNvSpPr>
            <p:nvPr/>
          </p:nvSpPr>
          <p:spPr bwMode="auto">
            <a:xfrm>
              <a:off x="1796" y="1708"/>
              <a:ext cx="1918" cy="162"/>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4" name="Text Box 26"/>
            <p:cNvSpPr txBox="1">
              <a:spLocks noChangeArrowheads="1"/>
            </p:cNvSpPr>
            <p:nvPr/>
          </p:nvSpPr>
          <p:spPr bwMode="auto">
            <a:xfrm>
              <a:off x="2168" y="1592"/>
              <a:ext cx="1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SRC AVAIL</a:t>
              </a:r>
            </a:p>
          </p:txBody>
        </p:sp>
      </p:grpSp>
      <p:sp>
        <p:nvSpPr>
          <p:cNvPr id="319515" name="AutoShape 27"/>
          <p:cNvSpPr>
            <a:spLocks noChangeArrowheads="1"/>
          </p:cNvSpPr>
          <p:nvPr/>
        </p:nvSpPr>
        <p:spPr bwMode="auto">
          <a:xfrm>
            <a:off x="3749675" y="4438650"/>
            <a:ext cx="2960688" cy="1163638"/>
          </a:xfrm>
          <a:prstGeom prst="curvedRightArrow">
            <a:avLst>
              <a:gd name="adj1" fmla="val 10741"/>
              <a:gd name="adj2" fmla="val 40000"/>
              <a:gd name="adj3" fmla="val 78238"/>
            </a:avLst>
          </a:prstGeom>
          <a:solidFill>
            <a:srgbClr val="00CCFF">
              <a:alpha val="49001"/>
            </a:srgbClr>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9516" name="Group 28"/>
          <p:cNvGrpSpPr>
            <a:grpSpLocks/>
          </p:cNvGrpSpPr>
          <p:nvPr/>
        </p:nvGrpSpPr>
        <p:grpSpPr bwMode="auto">
          <a:xfrm>
            <a:off x="858838" y="3073400"/>
            <a:ext cx="2765425" cy="3152775"/>
            <a:chOff x="-8" y="2127"/>
            <a:chExt cx="1750" cy="1843"/>
          </a:xfrm>
        </p:grpSpPr>
        <p:sp>
          <p:nvSpPr>
            <p:cNvPr id="319517" name="Freeform 29"/>
            <p:cNvSpPr>
              <a:spLocks/>
            </p:cNvSpPr>
            <p:nvPr/>
          </p:nvSpPr>
          <p:spPr bwMode="auto">
            <a:xfrm>
              <a:off x="-8" y="2127"/>
              <a:ext cx="1750" cy="1843"/>
            </a:xfrm>
            <a:custGeom>
              <a:avLst/>
              <a:gdLst>
                <a:gd name="T0" fmla="*/ 1750 w 1750"/>
                <a:gd name="T1" fmla="*/ 1586 h 1843"/>
                <a:gd name="T2" fmla="*/ 184 w 1750"/>
                <a:gd name="T3" fmla="*/ 1579 h 1843"/>
                <a:gd name="T4" fmla="*/ 645 w 1750"/>
                <a:gd name="T5" fmla="*/ 0 h 1843"/>
              </a:gdLst>
              <a:ahLst/>
              <a:cxnLst>
                <a:cxn ang="0">
                  <a:pos x="T0" y="T1"/>
                </a:cxn>
                <a:cxn ang="0">
                  <a:pos x="T2" y="T3"/>
                </a:cxn>
                <a:cxn ang="0">
                  <a:pos x="T4" y="T5"/>
                </a:cxn>
              </a:cxnLst>
              <a:rect l="0" t="0" r="r" b="b"/>
              <a:pathLst>
                <a:path w="1750" h="1843">
                  <a:moveTo>
                    <a:pt x="1750" y="1586"/>
                  </a:moveTo>
                  <a:cubicBezTo>
                    <a:pt x="1059" y="1714"/>
                    <a:pt x="368" y="1843"/>
                    <a:pt x="184" y="1579"/>
                  </a:cubicBezTo>
                  <a:cubicBezTo>
                    <a:pt x="0" y="1315"/>
                    <a:pt x="322" y="657"/>
                    <a:pt x="645" y="0"/>
                  </a:cubicBezTo>
                </a:path>
              </a:pathLst>
            </a:custGeom>
            <a:noFill/>
            <a:ln w="12700" cap="sq"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8" name="Text Box 30"/>
            <p:cNvSpPr txBox="1">
              <a:spLocks noChangeArrowheads="1"/>
            </p:cNvSpPr>
            <p:nvPr/>
          </p:nvSpPr>
          <p:spPr bwMode="auto">
            <a:xfrm>
              <a:off x="272" y="3534"/>
              <a:ext cx="739"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Memory Unprotect</a:t>
              </a:r>
            </a:p>
          </p:txBody>
        </p:sp>
      </p:grpSp>
      <p:grpSp>
        <p:nvGrpSpPr>
          <p:cNvPr id="319519" name="Group 31"/>
          <p:cNvGrpSpPr>
            <a:grpSpLocks/>
          </p:cNvGrpSpPr>
          <p:nvPr/>
        </p:nvGrpSpPr>
        <p:grpSpPr bwMode="auto">
          <a:xfrm>
            <a:off x="846138" y="2122488"/>
            <a:ext cx="2778125" cy="3598862"/>
            <a:chOff x="-8" y="1518"/>
            <a:chExt cx="1750" cy="1843"/>
          </a:xfrm>
        </p:grpSpPr>
        <p:sp>
          <p:nvSpPr>
            <p:cNvPr id="319520" name="Freeform 32"/>
            <p:cNvSpPr>
              <a:spLocks/>
            </p:cNvSpPr>
            <p:nvPr/>
          </p:nvSpPr>
          <p:spPr bwMode="auto">
            <a:xfrm>
              <a:off x="-8" y="1518"/>
              <a:ext cx="1750" cy="1843"/>
            </a:xfrm>
            <a:custGeom>
              <a:avLst/>
              <a:gdLst>
                <a:gd name="T0" fmla="*/ 1750 w 1750"/>
                <a:gd name="T1" fmla="*/ 1586 h 1843"/>
                <a:gd name="T2" fmla="*/ 184 w 1750"/>
                <a:gd name="T3" fmla="*/ 1579 h 1843"/>
                <a:gd name="T4" fmla="*/ 645 w 1750"/>
                <a:gd name="T5" fmla="*/ 0 h 1843"/>
              </a:gdLst>
              <a:ahLst/>
              <a:cxnLst>
                <a:cxn ang="0">
                  <a:pos x="T0" y="T1"/>
                </a:cxn>
                <a:cxn ang="0">
                  <a:pos x="T2" y="T3"/>
                </a:cxn>
                <a:cxn ang="0">
                  <a:pos x="T4" y="T5"/>
                </a:cxn>
              </a:cxnLst>
              <a:rect l="0" t="0" r="r" b="b"/>
              <a:pathLst>
                <a:path w="1750" h="1843">
                  <a:moveTo>
                    <a:pt x="1750" y="1586"/>
                  </a:moveTo>
                  <a:cubicBezTo>
                    <a:pt x="1059" y="1714"/>
                    <a:pt x="368" y="1843"/>
                    <a:pt x="184" y="1579"/>
                  </a:cubicBezTo>
                  <a:cubicBezTo>
                    <a:pt x="0" y="1315"/>
                    <a:pt x="322" y="657"/>
                    <a:pt x="645" y="0"/>
                  </a:cubicBezTo>
                </a:path>
              </a:pathLst>
            </a:custGeom>
            <a:noFill/>
            <a:ln w="12700" cap="sq"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21" name="Text Box 33"/>
            <p:cNvSpPr txBox="1">
              <a:spLocks noChangeArrowheads="1"/>
            </p:cNvSpPr>
            <p:nvPr/>
          </p:nvSpPr>
          <p:spPr bwMode="auto">
            <a:xfrm>
              <a:off x="272" y="2925"/>
              <a:ext cx="73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Memory Unprotect</a:t>
              </a:r>
            </a:p>
          </p:txBody>
        </p:sp>
      </p:grpSp>
      <p:sp>
        <p:nvSpPr>
          <p:cNvPr id="319522" name="Oval 34"/>
          <p:cNvSpPr>
            <a:spLocks noChangeArrowheads="1"/>
          </p:cNvSpPr>
          <p:nvPr/>
        </p:nvSpPr>
        <p:spPr bwMode="auto">
          <a:xfrm>
            <a:off x="7045325" y="5411788"/>
            <a:ext cx="719138" cy="763587"/>
          </a:xfrm>
          <a:prstGeom prst="ellipse">
            <a:avLst/>
          </a:prstGeom>
          <a:noFill/>
          <a:ln w="12700" cap="sq"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200"/>
              <a:t>Buffer 2</a:t>
            </a:r>
          </a:p>
        </p:txBody>
      </p:sp>
      <p:sp>
        <p:nvSpPr>
          <p:cNvPr id="319523" name="Oval 35"/>
          <p:cNvSpPr>
            <a:spLocks noChangeArrowheads="1"/>
          </p:cNvSpPr>
          <p:nvPr/>
        </p:nvSpPr>
        <p:spPr bwMode="auto">
          <a:xfrm>
            <a:off x="7053263" y="4602163"/>
            <a:ext cx="719137" cy="763587"/>
          </a:xfrm>
          <a:prstGeom prst="ellipse">
            <a:avLst/>
          </a:prstGeom>
          <a:noFill/>
          <a:ln w="12700" cap="sq"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200"/>
              <a:t>Buffer 1</a:t>
            </a:r>
          </a:p>
        </p:txBody>
      </p:sp>
      <p:grpSp>
        <p:nvGrpSpPr>
          <p:cNvPr id="319524" name="Group 36"/>
          <p:cNvGrpSpPr>
            <a:grpSpLocks/>
          </p:cNvGrpSpPr>
          <p:nvPr/>
        </p:nvGrpSpPr>
        <p:grpSpPr bwMode="auto">
          <a:xfrm>
            <a:off x="2590800" y="1641475"/>
            <a:ext cx="1096963" cy="314325"/>
            <a:chOff x="1091" y="1245"/>
            <a:chExt cx="691" cy="198"/>
          </a:xfrm>
        </p:grpSpPr>
        <p:sp>
          <p:nvSpPr>
            <p:cNvPr id="319525" name="Line 37"/>
            <p:cNvSpPr>
              <a:spLocks noChangeShapeType="1"/>
            </p:cNvSpPr>
            <p:nvPr/>
          </p:nvSpPr>
          <p:spPr bwMode="auto">
            <a:xfrm>
              <a:off x="1091" y="1443"/>
              <a:ext cx="691" cy="0"/>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26" name="Text Box 38"/>
            <p:cNvSpPr txBox="1">
              <a:spLocks noChangeArrowheads="1"/>
            </p:cNvSpPr>
            <p:nvPr/>
          </p:nvSpPr>
          <p:spPr bwMode="auto">
            <a:xfrm>
              <a:off x="1295" y="1245"/>
              <a:ext cx="4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Send</a:t>
              </a:r>
            </a:p>
          </p:txBody>
        </p:sp>
      </p:grpSp>
      <p:grpSp>
        <p:nvGrpSpPr>
          <p:cNvPr id="319527" name="Group 39"/>
          <p:cNvGrpSpPr>
            <a:grpSpLocks/>
          </p:cNvGrpSpPr>
          <p:nvPr/>
        </p:nvGrpSpPr>
        <p:grpSpPr bwMode="auto">
          <a:xfrm>
            <a:off x="2557463" y="1884363"/>
            <a:ext cx="1139825" cy="517525"/>
            <a:chOff x="1070" y="1398"/>
            <a:chExt cx="718" cy="326"/>
          </a:xfrm>
        </p:grpSpPr>
        <p:sp>
          <p:nvSpPr>
            <p:cNvPr id="319528" name="Line 40"/>
            <p:cNvSpPr>
              <a:spLocks noChangeShapeType="1"/>
            </p:cNvSpPr>
            <p:nvPr/>
          </p:nvSpPr>
          <p:spPr bwMode="auto">
            <a:xfrm>
              <a:off x="1070" y="1698"/>
              <a:ext cx="691" cy="0"/>
            </a:xfrm>
            <a:prstGeom prst="line">
              <a:avLst/>
            </a:prstGeom>
            <a:noFill/>
            <a:ln w="12700"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29" name="Text Box 41"/>
            <p:cNvSpPr txBox="1">
              <a:spLocks noChangeArrowheads="1"/>
            </p:cNvSpPr>
            <p:nvPr/>
          </p:nvSpPr>
          <p:spPr bwMode="auto">
            <a:xfrm>
              <a:off x="1253" y="1398"/>
              <a:ext cx="53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t>Memory Protect</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04/26/06</a:t>
            </a:r>
            <a:endParaRPr lang="en-US" altLang="ko-KR"/>
          </a:p>
        </p:txBody>
      </p:sp>
      <p:sp>
        <p:nvSpPr>
          <p:cNvPr id="7" name="Footer Placeholder 5"/>
          <p:cNvSpPr>
            <a:spLocks noGrp="1"/>
          </p:cNvSpPr>
          <p:nvPr>
            <p:ph type="ftr" sz="quarter" idx="11"/>
          </p:nvPr>
        </p:nvSpPr>
        <p:spPr/>
        <p:txBody>
          <a:bodyPr/>
          <a:lstStyle/>
          <a:p>
            <a:r>
              <a:rPr lang="en-US" altLang="ko-KR"/>
              <a:t>D. K. Panda (The Ohio State University)</a:t>
            </a:r>
          </a:p>
        </p:txBody>
      </p:sp>
      <p:sp>
        <p:nvSpPr>
          <p:cNvPr id="320514" name="Rectangle 2"/>
          <p:cNvSpPr>
            <a:spLocks noGrp="1" noChangeArrowheads="1"/>
          </p:cNvSpPr>
          <p:nvPr>
            <p:ph type="title"/>
          </p:nvPr>
        </p:nvSpPr>
        <p:spPr/>
        <p:txBody>
          <a:bodyPr/>
          <a:lstStyle/>
          <a:p>
            <a:r>
              <a:rPr lang="en-US" sz="2800"/>
              <a:t>Throughput and Comp./Comm. Overlap</a:t>
            </a:r>
          </a:p>
        </p:txBody>
      </p:sp>
      <p:graphicFrame>
        <p:nvGraphicFramePr>
          <p:cNvPr id="320515" name="Object 3"/>
          <p:cNvGraphicFramePr>
            <a:graphicFrameLocks noChangeAspect="1"/>
          </p:cNvGraphicFramePr>
          <p:nvPr>
            <p:ph sz="half" idx="1"/>
          </p:nvPr>
        </p:nvGraphicFramePr>
        <p:xfrm>
          <a:off x="685800" y="1295400"/>
          <a:ext cx="3810000" cy="4114800"/>
        </p:xfrm>
        <a:graphic>
          <a:graphicData uri="http://schemas.openxmlformats.org/presentationml/2006/ole">
            <mc:AlternateContent xmlns:mc="http://schemas.openxmlformats.org/markup-compatibility/2006">
              <mc:Choice xmlns:v="urn:schemas-microsoft-com:vml" Requires="v">
                <p:oleObj spid="_x0000_s320518" name="Chart" r:id="rId3" imgW="3809848" imgH="4114800" progId="MSGraph.Chart.8">
                  <p:embed followColorScheme="full"/>
                </p:oleObj>
              </mc:Choice>
              <mc:Fallback>
                <p:oleObj name="Chart" r:id="rId3" imgW="3809848" imgH="41148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95400"/>
                        <a:ext cx="3810000" cy="4114800"/>
                      </a:xfrm>
                      <a:prstGeom prst="rect">
                        <a:avLst/>
                      </a:prstGeom>
                    </p:spPr>
                  </p:pic>
                </p:oleObj>
              </mc:Fallback>
            </mc:AlternateContent>
          </a:graphicData>
        </a:graphic>
      </p:graphicFrame>
      <p:graphicFrame>
        <p:nvGraphicFramePr>
          <p:cNvPr id="320516" name="Object 4"/>
          <p:cNvGraphicFramePr>
            <a:graphicFrameLocks noChangeAspect="1"/>
          </p:cNvGraphicFramePr>
          <p:nvPr>
            <p:ph sz="half" idx="2"/>
          </p:nvPr>
        </p:nvGraphicFramePr>
        <p:xfrm>
          <a:off x="4648200" y="1295400"/>
          <a:ext cx="3810000" cy="4114800"/>
        </p:xfrm>
        <a:graphic>
          <a:graphicData uri="http://schemas.openxmlformats.org/presentationml/2006/ole">
            <mc:AlternateContent xmlns:mc="http://schemas.openxmlformats.org/markup-compatibility/2006">
              <mc:Choice xmlns:v="urn:schemas-microsoft-com:vml" Requires="v">
                <p:oleObj spid="_x0000_s320519" name="Chart" r:id="rId5" imgW="3809848" imgH="4114800" progId="MSGraph.Chart.8">
                  <p:embed followColorScheme="full"/>
                </p:oleObj>
              </mc:Choice>
              <mc:Fallback>
                <p:oleObj name="Chart" r:id="rId5" imgW="3809848" imgH="411480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295400"/>
                        <a:ext cx="3810000" cy="4114800"/>
                      </a:xfrm>
                      <a:prstGeom prst="rect">
                        <a:avLst/>
                      </a:prstGeom>
                    </p:spPr>
                  </p:pic>
                </p:oleObj>
              </mc:Fallback>
            </mc:AlternateContent>
          </a:graphicData>
        </a:graphic>
      </p:graphicFrame>
      <p:sp>
        <p:nvSpPr>
          <p:cNvPr id="320517" name="Text Box 5"/>
          <p:cNvSpPr txBox="1">
            <a:spLocks noChangeArrowheads="1"/>
          </p:cNvSpPr>
          <p:nvPr/>
        </p:nvSpPr>
        <p:spPr bwMode="auto">
          <a:xfrm>
            <a:off x="685800" y="5410200"/>
            <a:ext cx="77724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spcBef>
                <a:spcPct val="50000"/>
              </a:spcBef>
            </a:pPr>
            <a:r>
              <a:rPr lang="en-US" sz="1400">
                <a:solidFill>
                  <a:srgbClr val="0000FF"/>
                </a:solidFill>
              </a:rPr>
              <a:t>“Asynchronous Zero-copy Communication for Synchronous Sockets in the Sockets Direct Protocol (SDP) over InfiniBand”. P. Balaji, S. Bhagvat, H. –W. Jin and D. K. Panda. Workshop on Communication Architecture for Clusters (CAC); with IPDPS ‘06.</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356354" name="Rectangle 2"/>
          <p:cNvSpPr>
            <a:spLocks noGrp="1" noChangeArrowheads="1"/>
          </p:cNvSpPr>
          <p:nvPr>
            <p:ph type="title"/>
          </p:nvPr>
        </p:nvSpPr>
        <p:spPr/>
        <p:txBody>
          <a:bodyPr/>
          <a:lstStyle/>
          <a:p>
            <a:r>
              <a:rPr lang="en-US"/>
              <a:t>Presentation Layout</a:t>
            </a:r>
          </a:p>
        </p:txBody>
      </p:sp>
      <p:sp>
        <p:nvSpPr>
          <p:cNvPr id="356355" name="Rectangle 3"/>
          <p:cNvSpPr>
            <a:spLocks noGrp="1" noChangeArrowheads="1"/>
          </p:cNvSpPr>
          <p:nvPr>
            <p:ph type="body" idx="1"/>
          </p:nvPr>
        </p:nvSpPr>
        <p:spPr>
          <a:xfrm>
            <a:off x="457200" y="1371600"/>
            <a:ext cx="8229600" cy="4876800"/>
          </a:xfrm>
        </p:spPr>
        <p:txBody>
          <a:bodyPr/>
          <a:lstStyle/>
          <a:p>
            <a:pPr>
              <a:lnSpc>
                <a:spcPct val="200000"/>
              </a:lnSpc>
              <a:buFont typeface="Wingdings" pitchFamily="2" charset="2"/>
              <a:buChar char="Ø"/>
            </a:pPr>
            <a:r>
              <a:rPr lang="en-US">
                <a:solidFill>
                  <a:srgbClr val="DDDDDD"/>
                </a:solidFill>
              </a:rPr>
              <a:t>Introduction and Motivation</a:t>
            </a:r>
          </a:p>
          <a:p>
            <a:pPr>
              <a:lnSpc>
                <a:spcPct val="200000"/>
              </a:lnSpc>
              <a:buFont typeface="Wingdings" pitchFamily="2" charset="2"/>
              <a:buChar char="Ø"/>
            </a:pPr>
            <a:r>
              <a:rPr lang="en-US">
                <a:solidFill>
                  <a:srgbClr val="DDDDDD"/>
                </a:solidFill>
              </a:rPr>
              <a:t>Advanced Communication Protocols and Subsystems</a:t>
            </a:r>
          </a:p>
          <a:p>
            <a:pPr>
              <a:lnSpc>
                <a:spcPct val="200000"/>
              </a:lnSpc>
              <a:buFont typeface="Wingdings" pitchFamily="2" charset="2"/>
              <a:buChar char="Ø"/>
            </a:pPr>
            <a:r>
              <a:rPr lang="en-US" b="1"/>
              <a:t>Data-center Service Primitives</a:t>
            </a:r>
          </a:p>
          <a:p>
            <a:pPr>
              <a:lnSpc>
                <a:spcPct val="200000"/>
              </a:lnSpc>
              <a:buFont typeface="Wingdings" pitchFamily="2" charset="2"/>
              <a:buChar char="Ø"/>
            </a:pPr>
            <a:r>
              <a:rPr lang="en-US"/>
              <a:t>Dynamic Content Caching Services</a:t>
            </a:r>
          </a:p>
          <a:p>
            <a:pPr>
              <a:lnSpc>
                <a:spcPct val="200000"/>
              </a:lnSpc>
              <a:buFont typeface="Wingdings" pitchFamily="2" charset="2"/>
              <a:buChar char="Ø"/>
            </a:pPr>
            <a:r>
              <a:rPr lang="en-US"/>
              <a:t>Active Resource Adaptation Services</a:t>
            </a:r>
          </a:p>
          <a:p>
            <a:pPr>
              <a:lnSpc>
                <a:spcPct val="200000"/>
              </a:lnSpc>
              <a:buFont typeface="Wingdings" pitchFamily="2" charset="2"/>
              <a:buChar char="Ø"/>
            </a:pPr>
            <a:r>
              <a:rPr lang="en-US"/>
              <a:t>Conclusions and Ongoing Work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08578" name="Rectangle 2"/>
          <p:cNvSpPr>
            <a:spLocks noGrp="1" noChangeArrowheads="1"/>
          </p:cNvSpPr>
          <p:nvPr>
            <p:ph type="title"/>
          </p:nvPr>
        </p:nvSpPr>
        <p:spPr/>
        <p:txBody>
          <a:bodyPr/>
          <a:lstStyle/>
          <a:p>
            <a:r>
              <a:rPr lang="en-US"/>
              <a:t>Data-Center Service Primitives</a:t>
            </a:r>
          </a:p>
        </p:txBody>
      </p:sp>
      <p:sp>
        <p:nvSpPr>
          <p:cNvPr id="408579" name="Rectangle 3"/>
          <p:cNvSpPr>
            <a:spLocks noGrp="1" noChangeArrowheads="1"/>
          </p:cNvSpPr>
          <p:nvPr>
            <p:ph type="body" idx="1"/>
          </p:nvPr>
        </p:nvSpPr>
        <p:spPr/>
        <p:txBody>
          <a:bodyPr/>
          <a:lstStyle/>
          <a:p>
            <a:r>
              <a:rPr lang="en-US"/>
              <a:t>Common Services needed by Data-Centers</a:t>
            </a:r>
          </a:p>
          <a:p>
            <a:pPr lvl="1"/>
            <a:r>
              <a:rPr lang="en-US"/>
              <a:t>Better resource management</a:t>
            </a:r>
          </a:p>
          <a:p>
            <a:pPr lvl="1"/>
            <a:r>
              <a:rPr lang="en-US"/>
              <a:t>Higher performance provided to higher layers</a:t>
            </a:r>
          </a:p>
          <a:p>
            <a:r>
              <a:rPr lang="en-US"/>
              <a:t>Service Primitives</a:t>
            </a:r>
          </a:p>
          <a:p>
            <a:pPr lvl="1"/>
            <a:r>
              <a:rPr lang="en-US"/>
              <a:t>Soft Shared State</a:t>
            </a:r>
          </a:p>
          <a:p>
            <a:pPr lvl="1"/>
            <a:r>
              <a:rPr lang="en-US"/>
              <a:t>Distributed Lock Management</a:t>
            </a:r>
          </a:p>
          <a:p>
            <a:pPr lvl="1"/>
            <a:r>
              <a:rPr lang="en-US"/>
              <a:t>Global Memory Aggregator</a:t>
            </a:r>
          </a:p>
          <a:p>
            <a:r>
              <a:rPr lang="en-US"/>
              <a:t>Network Based Designs</a:t>
            </a:r>
          </a:p>
          <a:p>
            <a:pPr lvl="1"/>
            <a:r>
              <a:rPr lang="en-US"/>
              <a:t>RDMA, Remote Atomic Operations</a:t>
            </a:r>
          </a:p>
          <a:p>
            <a:pPr lvl="1"/>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r>
              <a:rPr lang="en-US"/>
              <a:t>04/26/06</a:t>
            </a:r>
            <a:endParaRPr lang="en-US" altLang="ko-KR"/>
          </a:p>
        </p:txBody>
      </p:sp>
      <p:sp>
        <p:nvSpPr>
          <p:cNvPr id="24" name="Footer Placeholder 4"/>
          <p:cNvSpPr>
            <a:spLocks noGrp="1"/>
          </p:cNvSpPr>
          <p:nvPr>
            <p:ph type="ftr" sz="quarter" idx="11"/>
          </p:nvPr>
        </p:nvSpPr>
        <p:spPr/>
        <p:txBody>
          <a:bodyPr/>
          <a:lstStyle/>
          <a:p>
            <a:r>
              <a:rPr lang="en-US" altLang="ko-KR"/>
              <a:t>D. K. Panda (The Ohio State University)</a:t>
            </a:r>
          </a:p>
        </p:txBody>
      </p:sp>
      <p:sp>
        <p:nvSpPr>
          <p:cNvPr id="427010" name="Rectangle 2"/>
          <p:cNvSpPr>
            <a:spLocks noGrp="1" noChangeArrowheads="1"/>
          </p:cNvSpPr>
          <p:nvPr>
            <p:ph type="title"/>
          </p:nvPr>
        </p:nvSpPr>
        <p:spPr/>
        <p:txBody>
          <a:bodyPr/>
          <a:lstStyle/>
          <a:p>
            <a:r>
              <a:rPr lang="en-US"/>
              <a:t>Soft Shared State</a:t>
            </a:r>
          </a:p>
        </p:txBody>
      </p:sp>
      <p:sp>
        <p:nvSpPr>
          <p:cNvPr id="427014" name="AutoShape 6"/>
          <p:cNvSpPr>
            <a:spLocks noChangeArrowheads="1"/>
          </p:cNvSpPr>
          <p:nvPr/>
        </p:nvSpPr>
        <p:spPr bwMode="auto">
          <a:xfrm>
            <a:off x="2514600" y="2133600"/>
            <a:ext cx="3733800" cy="3124200"/>
          </a:xfrm>
          <a:prstGeom prst="cloudCallout">
            <a:avLst>
              <a:gd name="adj1" fmla="val -91838"/>
              <a:gd name="adj2" fmla="val 58995"/>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a:cs typeface="Arial" charset="0"/>
              </a:rPr>
              <a:t>Shared State</a:t>
            </a:r>
          </a:p>
        </p:txBody>
      </p:sp>
      <p:sp>
        <p:nvSpPr>
          <p:cNvPr id="427015" name="Rectangle 7"/>
          <p:cNvSpPr>
            <a:spLocks noChangeArrowheads="1"/>
          </p:cNvSpPr>
          <p:nvPr/>
        </p:nvSpPr>
        <p:spPr bwMode="auto">
          <a:xfrm>
            <a:off x="685800" y="4419600"/>
            <a:ext cx="1905000" cy="1295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16" name="Rectangle 8"/>
          <p:cNvSpPr>
            <a:spLocks noChangeArrowheads="1"/>
          </p:cNvSpPr>
          <p:nvPr/>
        </p:nvSpPr>
        <p:spPr bwMode="auto">
          <a:xfrm>
            <a:off x="762000" y="2133600"/>
            <a:ext cx="1066800" cy="685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Data-Center</a:t>
            </a:r>
          </a:p>
          <a:p>
            <a:r>
              <a:rPr lang="en-US" sz="1400" b="1"/>
              <a:t>Application</a:t>
            </a:r>
          </a:p>
        </p:txBody>
      </p:sp>
      <p:sp>
        <p:nvSpPr>
          <p:cNvPr id="427017" name="Rectangle 9"/>
          <p:cNvSpPr>
            <a:spLocks noChangeArrowheads="1"/>
          </p:cNvSpPr>
          <p:nvPr/>
        </p:nvSpPr>
        <p:spPr bwMode="auto">
          <a:xfrm>
            <a:off x="762000" y="3352800"/>
            <a:ext cx="1066800" cy="685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Data-Center</a:t>
            </a:r>
          </a:p>
          <a:p>
            <a:r>
              <a:rPr lang="en-US" sz="1400" b="1"/>
              <a:t>Application</a:t>
            </a:r>
          </a:p>
        </p:txBody>
      </p:sp>
      <p:sp>
        <p:nvSpPr>
          <p:cNvPr id="427018" name="Rectangle 10"/>
          <p:cNvSpPr>
            <a:spLocks noChangeArrowheads="1"/>
          </p:cNvSpPr>
          <p:nvPr/>
        </p:nvSpPr>
        <p:spPr bwMode="auto">
          <a:xfrm>
            <a:off x="762000" y="4648200"/>
            <a:ext cx="1066800" cy="685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Data-Center</a:t>
            </a:r>
          </a:p>
          <a:p>
            <a:r>
              <a:rPr lang="en-US" sz="1400" b="1"/>
              <a:t>Application</a:t>
            </a:r>
          </a:p>
        </p:txBody>
      </p:sp>
      <p:sp>
        <p:nvSpPr>
          <p:cNvPr id="427019" name="Rectangle 11"/>
          <p:cNvSpPr>
            <a:spLocks noChangeArrowheads="1"/>
          </p:cNvSpPr>
          <p:nvPr/>
        </p:nvSpPr>
        <p:spPr bwMode="auto">
          <a:xfrm>
            <a:off x="7239000" y="2057400"/>
            <a:ext cx="1066800" cy="685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Data-Center</a:t>
            </a:r>
          </a:p>
          <a:p>
            <a:r>
              <a:rPr lang="en-US" sz="1400" b="1"/>
              <a:t>Application</a:t>
            </a:r>
          </a:p>
        </p:txBody>
      </p:sp>
      <p:sp>
        <p:nvSpPr>
          <p:cNvPr id="427020" name="Rectangle 12"/>
          <p:cNvSpPr>
            <a:spLocks noChangeArrowheads="1"/>
          </p:cNvSpPr>
          <p:nvPr/>
        </p:nvSpPr>
        <p:spPr bwMode="auto">
          <a:xfrm>
            <a:off x="7239000" y="3352800"/>
            <a:ext cx="1066800" cy="685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Data-Center</a:t>
            </a:r>
          </a:p>
          <a:p>
            <a:r>
              <a:rPr lang="en-US" sz="1400" b="1"/>
              <a:t>Application</a:t>
            </a:r>
          </a:p>
        </p:txBody>
      </p:sp>
      <p:sp>
        <p:nvSpPr>
          <p:cNvPr id="427021" name="Rectangle 13"/>
          <p:cNvSpPr>
            <a:spLocks noChangeArrowheads="1"/>
          </p:cNvSpPr>
          <p:nvPr/>
        </p:nvSpPr>
        <p:spPr bwMode="auto">
          <a:xfrm>
            <a:off x="7239000" y="4648200"/>
            <a:ext cx="1066800" cy="685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Data-Center</a:t>
            </a:r>
          </a:p>
          <a:p>
            <a:r>
              <a:rPr lang="en-US" sz="1400" b="1"/>
              <a:t>Application</a:t>
            </a:r>
          </a:p>
        </p:txBody>
      </p:sp>
      <p:sp>
        <p:nvSpPr>
          <p:cNvPr id="427022" name="AutoShape 14"/>
          <p:cNvSpPr>
            <a:spLocks noChangeArrowheads="1"/>
          </p:cNvSpPr>
          <p:nvPr/>
        </p:nvSpPr>
        <p:spPr bwMode="auto">
          <a:xfrm rot="899979">
            <a:off x="1924050" y="2439988"/>
            <a:ext cx="1143000" cy="533400"/>
          </a:xfrm>
          <a:prstGeom prst="curvedLeftArrow">
            <a:avLst>
              <a:gd name="adj1" fmla="val 9884"/>
              <a:gd name="adj2" fmla="val 34505"/>
              <a:gd name="adj3" fmla="val 6458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23" name="AutoShape 15"/>
          <p:cNvSpPr>
            <a:spLocks noChangeArrowheads="1"/>
          </p:cNvSpPr>
          <p:nvPr/>
        </p:nvSpPr>
        <p:spPr bwMode="auto">
          <a:xfrm rot="285818">
            <a:off x="1909763" y="3505200"/>
            <a:ext cx="1143000" cy="533400"/>
          </a:xfrm>
          <a:prstGeom prst="curvedLeftArrow">
            <a:avLst>
              <a:gd name="adj1" fmla="val 9884"/>
              <a:gd name="adj2" fmla="val 34505"/>
              <a:gd name="adj3" fmla="val 6458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24" name="AutoShape 16"/>
          <p:cNvSpPr>
            <a:spLocks noChangeArrowheads="1"/>
          </p:cNvSpPr>
          <p:nvPr/>
        </p:nvSpPr>
        <p:spPr bwMode="auto">
          <a:xfrm rot="-704443">
            <a:off x="1981200" y="4572000"/>
            <a:ext cx="1143000" cy="533400"/>
          </a:xfrm>
          <a:prstGeom prst="curvedLeftArrow">
            <a:avLst>
              <a:gd name="adj1" fmla="val 9884"/>
              <a:gd name="adj2" fmla="val 34505"/>
              <a:gd name="adj3" fmla="val 6458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26" name="Text Box 18"/>
          <p:cNvSpPr txBox="1">
            <a:spLocks noChangeArrowheads="1"/>
          </p:cNvSpPr>
          <p:nvPr/>
        </p:nvSpPr>
        <p:spPr bwMode="auto">
          <a:xfrm>
            <a:off x="2349500" y="2057400"/>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Get</a:t>
            </a:r>
          </a:p>
        </p:txBody>
      </p:sp>
      <p:sp>
        <p:nvSpPr>
          <p:cNvPr id="427027" name="Text Box 19"/>
          <p:cNvSpPr txBox="1">
            <a:spLocks noChangeArrowheads="1"/>
          </p:cNvSpPr>
          <p:nvPr/>
        </p:nvSpPr>
        <p:spPr bwMode="auto">
          <a:xfrm>
            <a:off x="1968500" y="3124200"/>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Get</a:t>
            </a:r>
          </a:p>
        </p:txBody>
      </p:sp>
      <p:sp>
        <p:nvSpPr>
          <p:cNvPr id="427028" name="Text Box 20"/>
          <p:cNvSpPr txBox="1">
            <a:spLocks noChangeArrowheads="1"/>
          </p:cNvSpPr>
          <p:nvPr/>
        </p:nvSpPr>
        <p:spPr bwMode="auto">
          <a:xfrm>
            <a:off x="1968500" y="4267200"/>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Get</a:t>
            </a:r>
          </a:p>
        </p:txBody>
      </p:sp>
      <p:sp>
        <p:nvSpPr>
          <p:cNvPr id="427029" name="Line 21"/>
          <p:cNvSpPr>
            <a:spLocks noChangeShapeType="1"/>
          </p:cNvSpPr>
          <p:nvPr/>
        </p:nvSpPr>
        <p:spPr bwMode="auto">
          <a:xfrm flipH="1">
            <a:off x="5867400" y="2362200"/>
            <a:ext cx="1295400" cy="533400"/>
          </a:xfrm>
          <a:prstGeom prst="line">
            <a:avLst/>
          </a:prstGeom>
          <a:noFill/>
          <a:ln w="57150">
            <a:solidFill>
              <a:srgbClr val="99CC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7030" name="Line 22"/>
          <p:cNvSpPr>
            <a:spLocks noChangeShapeType="1"/>
          </p:cNvSpPr>
          <p:nvPr/>
        </p:nvSpPr>
        <p:spPr bwMode="auto">
          <a:xfrm flipH="1" flipV="1">
            <a:off x="5562600" y="4419600"/>
            <a:ext cx="1524000" cy="533400"/>
          </a:xfrm>
          <a:prstGeom prst="line">
            <a:avLst/>
          </a:prstGeom>
          <a:noFill/>
          <a:ln w="57150">
            <a:solidFill>
              <a:srgbClr val="99CC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7031" name="Line 23"/>
          <p:cNvSpPr>
            <a:spLocks noChangeShapeType="1"/>
          </p:cNvSpPr>
          <p:nvPr/>
        </p:nvSpPr>
        <p:spPr bwMode="auto">
          <a:xfrm flipH="1">
            <a:off x="5791200" y="3657600"/>
            <a:ext cx="1295400" cy="0"/>
          </a:xfrm>
          <a:prstGeom prst="line">
            <a:avLst/>
          </a:prstGeom>
          <a:noFill/>
          <a:ln w="57150">
            <a:solidFill>
              <a:srgbClr val="99CC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7032" name="Text Box 24"/>
          <p:cNvSpPr txBox="1">
            <a:spLocks noChangeArrowheads="1"/>
          </p:cNvSpPr>
          <p:nvPr/>
        </p:nvSpPr>
        <p:spPr bwMode="auto">
          <a:xfrm>
            <a:off x="6096000" y="22098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Put</a:t>
            </a:r>
          </a:p>
        </p:txBody>
      </p:sp>
      <p:sp>
        <p:nvSpPr>
          <p:cNvPr id="427033" name="Text Box 25"/>
          <p:cNvSpPr txBox="1">
            <a:spLocks noChangeArrowheads="1"/>
          </p:cNvSpPr>
          <p:nvPr/>
        </p:nvSpPr>
        <p:spPr bwMode="auto">
          <a:xfrm>
            <a:off x="6324600" y="32766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Put</a:t>
            </a:r>
          </a:p>
        </p:txBody>
      </p:sp>
      <p:sp>
        <p:nvSpPr>
          <p:cNvPr id="427034" name="Text Box 26"/>
          <p:cNvSpPr txBox="1">
            <a:spLocks noChangeArrowheads="1"/>
          </p:cNvSpPr>
          <p:nvPr/>
        </p:nvSpPr>
        <p:spPr bwMode="auto">
          <a:xfrm>
            <a:off x="6172200" y="43434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Put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357378" name="Rectangle 2"/>
          <p:cNvSpPr>
            <a:spLocks noGrp="1" noChangeArrowheads="1"/>
          </p:cNvSpPr>
          <p:nvPr>
            <p:ph type="title"/>
          </p:nvPr>
        </p:nvSpPr>
        <p:spPr/>
        <p:txBody>
          <a:bodyPr/>
          <a:lstStyle/>
          <a:p>
            <a:r>
              <a:rPr lang="en-US"/>
              <a:t>Presentation Layout</a:t>
            </a:r>
          </a:p>
        </p:txBody>
      </p:sp>
      <p:sp>
        <p:nvSpPr>
          <p:cNvPr id="357379" name="Rectangle 3"/>
          <p:cNvSpPr>
            <a:spLocks noGrp="1" noChangeArrowheads="1"/>
          </p:cNvSpPr>
          <p:nvPr>
            <p:ph type="body" idx="1"/>
          </p:nvPr>
        </p:nvSpPr>
        <p:spPr>
          <a:xfrm>
            <a:off x="457200" y="1371600"/>
            <a:ext cx="8229600" cy="4876800"/>
          </a:xfrm>
        </p:spPr>
        <p:txBody>
          <a:bodyPr/>
          <a:lstStyle/>
          <a:p>
            <a:pPr>
              <a:lnSpc>
                <a:spcPct val="200000"/>
              </a:lnSpc>
              <a:buFont typeface="Wingdings" pitchFamily="2" charset="2"/>
              <a:buChar char="Ø"/>
            </a:pPr>
            <a:r>
              <a:rPr lang="en-US">
                <a:solidFill>
                  <a:srgbClr val="DDDDDD"/>
                </a:solidFill>
              </a:rPr>
              <a:t>Introduction and Motivation</a:t>
            </a:r>
          </a:p>
          <a:p>
            <a:pPr>
              <a:lnSpc>
                <a:spcPct val="200000"/>
              </a:lnSpc>
              <a:buFont typeface="Wingdings" pitchFamily="2" charset="2"/>
              <a:buChar char="Ø"/>
            </a:pPr>
            <a:r>
              <a:rPr lang="en-US">
                <a:solidFill>
                  <a:srgbClr val="DDDDDD"/>
                </a:solidFill>
              </a:rPr>
              <a:t>Advanced Communication Protocols and Subsystems</a:t>
            </a:r>
          </a:p>
          <a:p>
            <a:pPr>
              <a:lnSpc>
                <a:spcPct val="200000"/>
              </a:lnSpc>
              <a:buFont typeface="Wingdings" pitchFamily="2" charset="2"/>
              <a:buChar char="Ø"/>
            </a:pPr>
            <a:r>
              <a:rPr lang="en-US">
                <a:solidFill>
                  <a:srgbClr val="DDDDDD"/>
                </a:solidFill>
              </a:rPr>
              <a:t>Data-center Service Primitives</a:t>
            </a:r>
          </a:p>
          <a:p>
            <a:pPr>
              <a:lnSpc>
                <a:spcPct val="200000"/>
              </a:lnSpc>
              <a:buFont typeface="Wingdings" pitchFamily="2" charset="2"/>
              <a:buChar char="Ø"/>
            </a:pPr>
            <a:r>
              <a:rPr lang="en-US" b="1"/>
              <a:t>Dynamic Content Caching Services</a:t>
            </a:r>
          </a:p>
          <a:p>
            <a:pPr>
              <a:lnSpc>
                <a:spcPct val="200000"/>
              </a:lnSpc>
              <a:buFont typeface="Wingdings" pitchFamily="2" charset="2"/>
              <a:buChar char="Ø"/>
            </a:pPr>
            <a:r>
              <a:rPr lang="en-US"/>
              <a:t>Active Resource Adaptation Services</a:t>
            </a:r>
          </a:p>
          <a:p>
            <a:pPr>
              <a:lnSpc>
                <a:spcPct val="200000"/>
              </a:lnSpc>
              <a:buFont typeface="Wingdings" pitchFamily="2" charset="2"/>
              <a:buChar char="Ø"/>
            </a:pPr>
            <a:r>
              <a:rPr lang="en-US"/>
              <a:t>Conclusions and Ongoing Work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4"/>
          <p:cNvSpPr>
            <a:spLocks noGrp="1"/>
          </p:cNvSpPr>
          <p:nvPr>
            <p:ph type="dt" sz="half" idx="10"/>
          </p:nvPr>
        </p:nvSpPr>
        <p:spPr/>
        <p:txBody>
          <a:bodyPr/>
          <a:lstStyle/>
          <a:p>
            <a:r>
              <a:rPr lang="en-US"/>
              <a:t>04/26/06</a:t>
            </a:r>
            <a:endParaRPr lang="en-US" altLang="ko-KR"/>
          </a:p>
        </p:txBody>
      </p:sp>
      <p:sp>
        <p:nvSpPr>
          <p:cNvPr id="21" name="Footer Placeholder 5"/>
          <p:cNvSpPr>
            <a:spLocks noGrp="1"/>
          </p:cNvSpPr>
          <p:nvPr>
            <p:ph type="ftr" sz="quarter" idx="11"/>
          </p:nvPr>
        </p:nvSpPr>
        <p:spPr/>
        <p:txBody>
          <a:bodyPr/>
          <a:lstStyle/>
          <a:p>
            <a:r>
              <a:rPr lang="en-US" altLang="ko-KR"/>
              <a:t>D. K. Panda (The Ohio State University)</a:t>
            </a:r>
          </a:p>
        </p:txBody>
      </p:sp>
      <p:sp>
        <p:nvSpPr>
          <p:cNvPr id="439298" name="Rectangle 2"/>
          <p:cNvSpPr>
            <a:spLocks noGrp="1" noChangeArrowheads="1"/>
          </p:cNvSpPr>
          <p:nvPr>
            <p:ph type="title"/>
          </p:nvPr>
        </p:nvSpPr>
        <p:spPr/>
        <p:txBody>
          <a:bodyPr/>
          <a:lstStyle/>
          <a:p>
            <a:r>
              <a:rPr lang="en-US"/>
              <a:t>Active Caching</a:t>
            </a:r>
          </a:p>
        </p:txBody>
      </p:sp>
      <p:sp>
        <p:nvSpPr>
          <p:cNvPr id="439299" name="Rectangle 3"/>
          <p:cNvSpPr>
            <a:spLocks noGrp="1" noChangeArrowheads="1"/>
          </p:cNvSpPr>
          <p:nvPr>
            <p:ph type="body" sz="half" idx="1"/>
          </p:nvPr>
        </p:nvSpPr>
        <p:spPr>
          <a:xfrm>
            <a:off x="685800" y="1371600"/>
            <a:ext cx="8178800" cy="1447800"/>
          </a:xfrm>
        </p:spPr>
        <p:txBody>
          <a:bodyPr/>
          <a:lstStyle/>
          <a:p>
            <a:r>
              <a:rPr lang="en-US"/>
              <a:t>Dynamic data caching – challenging!</a:t>
            </a:r>
          </a:p>
          <a:p>
            <a:r>
              <a:rPr lang="en-US"/>
              <a:t>Cache Consistency and Coherence</a:t>
            </a:r>
          </a:p>
          <a:p>
            <a:pPr marL="669925" lvl="1" indent="-325438"/>
            <a:r>
              <a:rPr lang="en-US"/>
              <a:t>Become more important than in static case</a:t>
            </a:r>
          </a:p>
        </p:txBody>
      </p:sp>
      <p:sp>
        <p:nvSpPr>
          <p:cNvPr id="439300" name="Rectangle 4"/>
          <p:cNvSpPr>
            <a:spLocks noChangeArrowheads="1"/>
          </p:cNvSpPr>
          <p:nvPr/>
        </p:nvSpPr>
        <p:spPr bwMode="auto">
          <a:xfrm>
            <a:off x="2743200" y="5029200"/>
            <a:ext cx="1371600" cy="914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1" name="Rectangle 5"/>
          <p:cNvSpPr>
            <a:spLocks noChangeArrowheads="1"/>
          </p:cNvSpPr>
          <p:nvPr/>
        </p:nvSpPr>
        <p:spPr bwMode="auto">
          <a:xfrm>
            <a:off x="2743200" y="3581400"/>
            <a:ext cx="1371600" cy="914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2" name="Rectangle 6"/>
          <p:cNvSpPr>
            <a:spLocks noChangeArrowheads="1"/>
          </p:cNvSpPr>
          <p:nvPr/>
        </p:nvSpPr>
        <p:spPr bwMode="auto">
          <a:xfrm>
            <a:off x="5105400" y="4267200"/>
            <a:ext cx="1371600" cy="914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Line 7"/>
          <p:cNvSpPr>
            <a:spLocks noChangeShapeType="1"/>
          </p:cNvSpPr>
          <p:nvPr/>
        </p:nvSpPr>
        <p:spPr bwMode="auto">
          <a:xfrm flipH="1">
            <a:off x="4114800" y="4724400"/>
            <a:ext cx="9906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Line 8"/>
          <p:cNvSpPr>
            <a:spLocks noChangeShapeType="1"/>
          </p:cNvSpPr>
          <p:nvPr/>
        </p:nvSpPr>
        <p:spPr bwMode="auto">
          <a:xfrm flipH="1" flipV="1">
            <a:off x="4114800" y="3962400"/>
            <a:ext cx="9906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Rectangle 9"/>
          <p:cNvSpPr>
            <a:spLocks noChangeArrowheads="1"/>
          </p:cNvSpPr>
          <p:nvPr/>
        </p:nvSpPr>
        <p:spPr bwMode="auto">
          <a:xfrm>
            <a:off x="5257800" y="4724400"/>
            <a:ext cx="304800" cy="30480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p:cNvSpPr>
            <a:spLocks noChangeArrowheads="1"/>
          </p:cNvSpPr>
          <p:nvPr/>
        </p:nvSpPr>
        <p:spPr bwMode="auto">
          <a:xfrm>
            <a:off x="5257800" y="4724400"/>
            <a:ext cx="304800" cy="30480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7" name="Rectangle 11"/>
          <p:cNvSpPr>
            <a:spLocks noChangeArrowheads="1"/>
          </p:cNvSpPr>
          <p:nvPr/>
        </p:nvSpPr>
        <p:spPr bwMode="auto">
          <a:xfrm>
            <a:off x="5257800" y="4724400"/>
            <a:ext cx="304800" cy="3048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8" name="Line 12"/>
          <p:cNvSpPr>
            <a:spLocks noChangeShapeType="1"/>
          </p:cNvSpPr>
          <p:nvPr/>
        </p:nvSpPr>
        <p:spPr bwMode="auto">
          <a:xfrm>
            <a:off x="1295400" y="5715000"/>
            <a:ext cx="1371600" cy="0"/>
          </a:xfrm>
          <a:prstGeom prst="line">
            <a:avLst/>
          </a:prstGeom>
          <a:noFill/>
          <a:ln w="28575">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9" name="Text Box 13"/>
          <p:cNvSpPr txBox="1">
            <a:spLocks noChangeArrowheads="1"/>
          </p:cNvSpPr>
          <p:nvPr/>
        </p:nvSpPr>
        <p:spPr bwMode="auto">
          <a:xfrm>
            <a:off x="914400" y="4572000"/>
            <a:ext cx="1831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b="1">
                <a:latin typeface="Tahoma" pitchFamily="34" charset="0"/>
              </a:rPr>
              <a:t>User Requests</a:t>
            </a:r>
          </a:p>
        </p:txBody>
      </p:sp>
      <p:sp>
        <p:nvSpPr>
          <p:cNvPr id="439310" name="Line 14"/>
          <p:cNvSpPr>
            <a:spLocks noChangeShapeType="1"/>
          </p:cNvSpPr>
          <p:nvPr/>
        </p:nvSpPr>
        <p:spPr bwMode="auto">
          <a:xfrm>
            <a:off x="1295400" y="4038600"/>
            <a:ext cx="1371600" cy="0"/>
          </a:xfrm>
          <a:prstGeom prst="line">
            <a:avLst/>
          </a:prstGeom>
          <a:noFill/>
          <a:ln w="28575">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1" name="Line 15"/>
          <p:cNvSpPr>
            <a:spLocks noChangeShapeType="1"/>
          </p:cNvSpPr>
          <p:nvPr/>
        </p:nvSpPr>
        <p:spPr bwMode="auto">
          <a:xfrm>
            <a:off x="1295400" y="5334000"/>
            <a:ext cx="1371600" cy="0"/>
          </a:xfrm>
          <a:prstGeom prst="line">
            <a:avLst/>
          </a:prstGeom>
          <a:noFill/>
          <a:ln w="28575">
            <a:solidFill>
              <a:srgbClr val="FF00FF"/>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2" name="Text Box 16"/>
          <p:cNvSpPr txBox="1">
            <a:spLocks noChangeArrowheads="1"/>
          </p:cNvSpPr>
          <p:nvPr/>
        </p:nvSpPr>
        <p:spPr bwMode="auto">
          <a:xfrm>
            <a:off x="2651125" y="3059113"/>
            <a:ext cx="163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Proxy Nodes</a:t>
            </a:r>
          </a:p>
        </p:txBody>
      </p:sp>
      <p:sp>
        <p:nvSpPr>
          <p:cNvPr id="439313" name="Text Box 17"/>
          <p:cNvSpPr txBox="1">
            <a:spLocks noChangeArrowheads="1"/>
          </p:cNvSpPr>
          <p:nvPr/>
        </p:nvSpPr>
        <p:spPr bwMode="auto">
          <a:xfrm>
            <a:off x="5013325" y="3516313"/>
            <a:ext cx="2090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Back-End Nodes</a:t>
            </a:r>
          </a:p>
        </p:txBody>
      </p:sp>
      <p:sp>
        <p:nvSpPr>
          <p:cNvPr id="439314" name="Line 18"/>
          <p:cNvSpPr>
            <a:spLocks noChangeShapeType="1"/>
          </p:cNvSpPr>
          <p:nvPr/>
        </p:nvSpPr>
        <p:spPr bwMode="auto">
          <a:xfrm flipH="1">
            <a:off x="5562600" y="4876800"/>
            <a:ext cx="304800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Text Box 19"/>
          <p:cNvSpPr txBox="1">
            <a:spLocks noChangeArrowheads="1"/>
          </p:cNvSpPr>
          <p:nvPr/>
        </p:nvSpPr>
        <p:spPr bwMode="auto">
          <a:xfrm>
            <a:off x="7391400" y="4419600"/>
            <a:ext cx="100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Update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9308"/>
                                        </p:tgtEl>
                                        <p:attrNameLst>
                                          <p:attrName>style.visibility</p:attrName>
                                        </p:attrNameLst>
                                      </p:cBhvr>
                                      <p:to>
                                        <p:strVal val="visible"/>
                                      </p:to>
                                    </p:set>
                                    <p:anim calcmode="lin" valueType="num">
                                      <p:cBhvr additive="base">
                                        <p:cTn id="7" dur="500" fill="hold"/>
                                        <p:tgtEl>
                                          <p:spTgt spid="439308"/>
                                        </p:tgtEl>
                                        <p:attrNameLst>
                                          <p:attrName>ppt_x</p:attrName>
                                        </p:attrNameLst>
                                      </p:cBhvr>
                                      <p:tavLst>
                                        <p:tav tm="0">
                                          <p:val>
                                            <p:strVal val="0-#ppt_w/2"/>
                                          </p:val>
                                        </p:tav>
                                        <p:tav tm="100000">
                                          <p:val>
                                            <p:strVal val="#ppt_x"/>
                                          </p:val>
                                        </p:tav>
                                      </p:tavLst>
                                    </p:anim>
                                    <p:anim calcmode="lin" valueType="num">
                                      <p:cBhvr additive="base">
                                        <p:cTn id="8" dur="500" fill="hold"/>
                                        <p:tgtEl>
                                          <p:spTgt spid="4393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1.11022E-16 -3.46821E-7 L -0.25833 0.11098 " pathEditMode="relative" rAng="0" ptsTypes="AA">
                                      <p:cBhvr>
                                        <p:cTn id="12" dur="2000" fill="hold"/>
                                        <p:tgtEl>
                                          <p:spTgt spid="439306"/>
                                        </p:tgtEl>
                                        <p:attrNameLst>
                                          <p:attrName>ppt_x</p:attrName>
                                          <p:attrName>ppt_y</p:attrName>
                                        </p:attrNameLst>
                                      </p:cBhvr>
                                      <p:rCtr x="-12917" y="5549"/>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39307"/>
                                        </p:tgtEl>
                                        <p:attrNameLst>
                                          <p:attrName>style.visibility</p:attrName>
                                        </p:attrNameLst>
                                      </p:cBhvr>
                                      <p:to>
                                        <p:strVal val="visible"/>
                                      </p:to>
                                    </p:set>
                                    <p:anim calcmode="lin" valueType="num">
                                      <p:cBhvr additive="base">
                                        <p:cTn id="17" dur="500" fill="hold"/>
                                        <p:tgtEl>
                                          <p:spTgt spid="439307"/>
                                        </p:tgtEl>
                                        <p:attrNameLst>
                                          <p:attrName>ppt_x</p:attrName>
                                        </p:attrNameLst>
                                      </p:cBhvr>
                                      <p:tavLst>
                                        <p:tav tm="0">
                                          <p:val>
                                            <p:strVal val="1+#ppt_w/2"/>
                                          </p:val>
                                        </p:tav>
                                        <p:tav tm="100000">
                                          <p:val>
                                            <p:strVal val="#ppt_x"/>
                                          </p:val>
                                        </p:tav>
                                      </p:tavLst>
                                    </p:anim>
                                    <p:anim calcmode="lin" valueType="num">
                                      <p:cBhvr additive="base">
                                        <p:cTn id="18" dur="500" fill="hold"/>
                                        <p:tgtEl>
                                          <p:spTgt spid="439307"/>
                                        </p:tgtEl>
                                        <p:attrNameLst>
                                          <p:attrName>ppt_y</p:attrName>
                                        </p:attrNameLst>
                                      </p:cBhvr>
                                      <p:tavLst>
                                        <p:tav tm="0">
                                          <p:val>
                                            <p:strVal val="#ppt_y"/>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4393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9315"/>
                                        </p:tgtEl>
                                        <p:attrNameLst>
                                          <p:attrName>style.visibility</p:attrName>
                                        </p:attrNameLst>
                                      </p:cBhvr>
                                      <p:to>
                                        <p:strVal val="visible"/>
                                      </p:to>
                                    </p:set>
                                  </p:childTnLst>
                                </p:cTn>
                              </p:par>
                              <p:par>
                                <p:cTn id="23" presetID="1" presetClass="emph" presetSubtype="2" accel="50000" decel="50000" fill="hold" nodeType="withEffect">
                                  <p:stCondLst>
                                    <p:cond delay="0"/>
                                  </p:stCondLst>
                                  <p:childTnLst>
                                    <p:animClr clrSpc="rgb" dir="cw">
                                      <p:cBhvr>
                                        <p:cTn id="24" dur="2000" fill="hold"/>
                                        <p:tgtEl>
                                          <p:spTgt spid="439305"/>
                                        </p:tgtEl>
                                        <p:attrNameLst>
                                          <p:attrName>fillcolor</p:attrName>
                                        </p:attrNameLst>
                                      </p:cBhvr>
                                      <p:to>
                                        <a:srgbClr val="FF3300"/>
                                      </p:to>
                                    </p:animClr>
                                    <p:set>
                                      <p:cBhvr>
                                        <p:cTn id="25" dur="2000" fill="hold"/>
                                        <p:tgtEl>
                                          <p:spTgt spid="439305"/>
                                        </p:tgtEl>
                                        <p:attrNameLst>
                                          <p:attrName>fill.type</p:attrName>
                                        </p:attrNameLst>
                                      </p:cBhvr>
                                      <p:to>
                                        <p:strVal val="solid"/>
                                      </p:to>
                                    </p:set>
                                    <p:set>
                                      <p:cBhvr>
                                        <p:cTn id="26" dur="2000" fill="hold"/>
                                        <p:tgtEl>
                                          <p:spTgt spid="439305"/>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9310"/>
                                        </p:tgtEl>
                                        <p:attrNameLst>
                                          <p:attrName>style.visibility</p:attrName>
                                        </p:attrNameLst>
                                      </p:cBhvr>
                                      <p:to>
                                        <p:strVal val="visible"/>
                                      </p:to>
                                    </p:set>
                                    <p:anim calcmode="lin" valueType="num">
                                      <p:cBhvr additive="base">
                                        <p:cTn id="31" dur="500" fill="hold"/>
                                        <p:tgtEl>
                                          <p:spTgt spid="439310"/>
                                        </p:tgtEl>
                                        <p:attrNameLst>
                                          <p:attrName>ppt_x</p:attrName>
                                        </p:attrNameLst>
                                      </p:cBhvr>
                                      <p:tavLst>
                                        <p:tav tm="0">
                                          <p:val>
                                            <p:strVal val="0-#ppt_w/2"/>
                                          </p:val>
                                        </p:tav>
                                        <p:tav tm="100000">
                                          <p:val>
                                            <p:strVal val="#ppt_x"/>
                                          </p:val>
                                        </p:tav>
                                      </p:tavLst>
                                    </p:anim>
                                    <p:anim calcmode="lin" valueType="num">
                                      <p:cBhvr additive="base">
                                        <p:cTn id="32" dur="500" fill="hold"/>
                                        <p:tgtEl>
                                          <p:spTgt spid="4393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6" presetClass="path" presetSubtype="0" accel="50000" decel="50000" fill="hold" grpId="1" nodeType="clickEffect">
                                  <p:stCondLst>
                                    <p:cond delay="0"/>
                                  </p:stCondLst>
                                  <p:childTnLst>
                                    <p:animMotion origin="layout" path="M 1.11022E-16 -3.46821E-7 L -0.25833 -0.08879 " pathEditMode="relative" rAng="0" ptsTypes="AA">
                                      <p:cBhvr>
                                        <p:cTn id="36" dur="2000" fill="hold"/>
                                        <p:tgtEl>
                                          <p:spTgt spid="439307"/>
                                        </p:tgtEl>
                                        <p:attrNameLst>
                                          <p:attrName>ppt_x</p:attrName>
                                          <p:attrName>ppt_y</p:attrName>
                                        </p:attrNameLst>
                                      </p:cBhvr>
                                      <p:rCtr x="-12917" y="-443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39311"/>
                                        </p:tgtEl>
                                        <p:attrNameLst>
                                          <p:attrName>style.visibility</p:attrName>
                                        </p:attrNameLst>
                                      </p:cBhvr>
                                      <p:to>
                                        <p:strVal val="visible"/>
                                      </p:to>
                                    </p:set>
                                    <p:anim calcmode="lin" valueType="num">
                                      <p:cBhvr additive="base">
                                        <p:cTn id="41" dur="500" fill="hold"/>
                                        <p:tgtEl>
                                          <p:spTgt spid="439311"/>
                                        </p:tgtEl>
                                        <p:attrNameLst>
                                          <p:attrName>ppt_x</p:attrName>
                                        </p:attrNameLst>
                                      </p:cBhvr>
                                      <p:tavLst>
                                        <p:tav tm="0">
                                          <p:val>
                                            <p:strVal val="0-#ppt_w/2"/>
                                          </p:val>
                                        </p:tav>
                                        <p:tav tm="100000">
                                          <p:val>
                                            <p:strVal val="#ppt_x"/>
                                          </p:val>
                                        </p:tav>
                                      </p:tavLst>
                                    </p:anim>
                                    <p:anim calcmode="lin" valueType="num">
                                      <p:cBhvr additive="base">
                                        <p:cTn id="42" dur="500" fill="hold"/>
                                        <p:tgtEl>
                                          <p:spTgt spid="4393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animBg="1"/>
      <p:bldP spid="439307" grpId="0" animBg="1"/>
      <p:bldP spid="439307" grpId="1" animBg="1"/>
      <p:bldP spid="439308" grpId="0" animBg="1"/>
      <p:bldP spid="439310" grpId="0" animBg="1"/>
      <p:bldP spid="439311" grpId="0" animBg="1"/>
      <p:bldP spid="439314" grpId="0" animBg="1"/>
      <p:bldP spid="4393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t>04/26/06</a:t>
            </a:r>
            <a:endParaRPr lang="en-US" altLang="ko-KR"/>
          </a:p>
        </p:txBody>
      </p:sp>
      <p:sp>
        <p:nvSpPr>
          <p:cNvPr id="5" name="Footer Placeholder 5"/>
          <p:cNvSpPr>
            <a:spLocks noGrp="1"/>
          </p:cNvSpPr>
          <p:nvPr>
            <p:ph type="ftr" sz="quarter" idx="11"/>
          </p:nvPr>
        </p:nvSpPr>
        <p:spPr/>
        <p:txBody>
          <a:bodyPr/>
          <a:lstStyle/>
          <a:p>
            <a:r>
              <a:rPr lang="en-US" altLang="ko-KR"/>
              <a:t>D. K. Panda (The Ohio State University)</a:t>
            </a:r>
          </a:p>
        </p:txBody>
      </p:sp>
      <p:sp>
        <p:nvSpPr>
          <p:cNvPr id="441346" name="Rectangle 2"/>
          <p:cNvSpPr>
            <a:spLocks noGrp="1" noChangeArrowheads="1"/>
          </p:cNvSpPr>
          <p:nvPr>
            <p:ph type="title"/>
          </p:nvPr>
        </p:nvSpPr>
        <p:spPr/>
        <p:txBody>
          <a:bodyPr/>
          <a:lstStyle/>
          <a:p>
            <a:r>
              <a:rPr lang="en-US"/>
              <a:t>Active Cache Design</a:t>
            </a:r>
          </a:p>
        </p:txBody>
      </p:sp>
      <p:sp>
        <p:nvSpPr>
          <p:cNvPr id="441347" name="Rectangle 3"/>
          <p:cNvSpPr>
            <a:spLocks noGrp="1" noChangeArrowheads="1"/>
          </p:cNvSpPr>
          <p:nvPr>
            <p:ph type="body" sz="half" idx="1"/>
          </p:nvPr>
        </p:nvSpPr>
        <p:spPr>
          <a:xfrm>
            <a:off x="685800" y="1371600"/>
            <a:ext cx="8178800" cy="3200400"/>
          </a:xfrm>
        </p:spPr>
        <p:txBody>
          <a:bodyPr/>
          <a:lstStyle/>
          <a:p>
            <a:r>
              <a:rPr lang="en-US"/>
              <a:t>Efficient mechanisms needed</a:t>
            </a:r>
          </a:p>
          <a:p>
            <a:pPr marL="669925" lvl="1" indent="-325438"/>
            <a:r>
              <a:rPr lang="en-US"/>
              <a:t>RDMA based design</a:t>
            </a:r>
          </a:p>
          <a:p>
            <a:pPr marL="669925" lvl="1" indent="-325438"/>
            <a:r>
              <a:rPr lang="en-US"/>
              <a:t>Load resiliency </a:t>
            </a:r>
          </a:p>
          <a:p>
            <a:r>
              <a:rPr lang="en-US"/>
              <a:t>Our cooperation protocols</a:t>
            </a:r>
          </a:p>
          <a:p>
            <a:pPr marL="669925" lvl="1" indent="-325438"/>
            <a:r>
              <a:rPr lang="en-US" i="1"/>
              <a:t>No-Dependency</a:t>
            </a:r>
          </a:p>
          <a:p>
            <a:pPr marL="669925" lvl="1" indent="-325438"/>
            <a:r>
              <a:rPr lang="en-US" i="1"/>
              <a:t>Invalidate-All</a:t>
            </a:r>
          </a:p>
          <a:p>
            <a:r>
              <a:rPr lang="en-US"/>
              <a:t>Client Polling based design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r>
              <a:rPr lang="en-US"/>
              <a:t>04/26/06</a:t>
            </a:r>
            <a:endParaRPr lang="en-US" altLang="ko-KR"/>
          </a:p>
        </p:txBody>
      </p:sp>
      <p:sp>
        <p:nvSpPr>
          <p:cNvPr id="24" name="Footer Placeholder 4"/>
          <p:cNvSpPr>
            <a:spLocks noGrp="1"/>
          </p:cNvSpPr>
          <p:nvPr>
            <p:ph type="ftr" sz="quarter" idx="11"/>
          </p:nvPr>
        </p:nvSpPr>
        <p:spPr/>
        <p:txBody>
          <a:bodyPr/>
          <a:lstStyle/>
          <a:p>
            <a:r>
              <a:rPr lang="en-US" altLang="ko-KR"/>
              <a:t>D. K. Panda (The Ohio State University)</a:t>
            </a:r>
          </a:p>
        </p:txBody>
      </p:sp>
      <p:sp>
        <p:nvSpPr>
          <p:cNvPr id="414722" name="Rectangle 2"/>
          <p:cNvSpPr>
            <a:spLocks noGrp="1" noChangeArrowheads="1"/>
          </p:cNvSpPr>
          <p:nvPr>
            <p:ph type="title"/>
          </p:nvPr>
        </p:nvSpPr>
        <p:spPr>
          <a:xfrm>
            <a:off x="304800" y="304800"/>
            <a:ext cx="8229600" cy="1139825"/>
          </a:xfrm>
        </p:spPr>
        <p:txBody>
          <a:bodyPr/>
          <a:lstStyle/>
          <a:p>
            <a:r>
              <a:rPr lang="en-US"/>
              <a:t>RDMA based Client Polling Design</a:t>
            </a:r>
          </a:p>
        </p:txBody>
      </p:sp>
      <p:sp>
        <p:nvSpPr>
          <p:cNvPr id="414723" name="Rectangle 3"/>
          <p:cNvSpPr>
            <a:spLocks noChangeArrowheads="1"/>
          </p:cNvSpPr>
          <p:nvPr/>
        </p:nvSpPr>
        <p:spPr bwMode="auto">
          <a:xfrm>
            <a:off x="2971800" y="1447800"/>
            <a:ext cx="1600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Front-End</a:t>
            </a:r>
          </a:p>
        </p:txBody>
      </p:sp>
      <p:sp>
        <p:nvSpPr>
          <p:cNvPr id="414724" name="Rectangle 4"/>
          <p:cNvSpPr>
            <a:spLocks noChangeArrowheads="1"/>
          </p:cNvSpPr>
          <p:nvPr/>
        </p:nvSpPr>
        <p:spPr bwMode="auto">
          <a:xfrm>
            <a:off x="6096000" y="1447800"/>
            <a:ext cx="1524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Back-End</a:t>
            </a:r>
          </a:p>
        </p:txBody>
      </p:sp>
      <p:sp>
        <p:nvSpPr>
          <p:cNvPr id="414725" name="Line 5"/>
          <p:cNvSpPr>
            <a:spLocks noChangeShapeType="1"/>
          </p:cNvSpPr>
          <p:nvPr/>
        </p:nvSpPr>
        <p:spPr bwMode="auto">
          <a:xfrm>
            <a:off x="3352800" y="2209800"/>
            <a:ext cx="0" cy="403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26" name="Line 6"/>
          <p:cNvSpPr>
            <a:spLocks noChangeShapeType="1"/>
          </p:cNvSpPr>
          <p:nvPr/>
        </p:nvSpPr>
        <p:spPr bwMode="auto">
          <a:xfrm>
            <a:off x="3733800" y="2209800"/>
            <a:ext cx="0" cy="4038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27" name="Line 7"/>
          <p:cNvSpPr>
            <a:spLocks noChangeShapeType="1"/>
          </p:cNvSpPr>
          <p:nvPr/>
        </p:nvSpPr>
        <p:spPr bwMode="auto">
          <a:xfrm>
            <a:off x="6477000" y="2209800"/>
            <a:ext cx="0" cy="403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28" name="Line 8"/>
          <p:cNvSpPr>
            <a:spLocks noChangeShapeType="1"/>
          </p:cNvSpPr>
          <p:nvPr/>
        </p:nvSpPr>
        <p:spPr bwMode="auto">
          <a:xfrm>
            <a:off x="6858000" y="2209800"/>
            <a:ext cx="0" cy="4038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29" name="Line 9"/>
          <p:cNvSpPr>
            <a:spLocks noChangeShapeType="1"/>
          </p:cNvSpPr>
          <p:nvPr/>
        </p:nvSpPr>
        <p:spPr bwMode="auto">
          <a:xfrm>
            <a:off x="2057400" y="2590800"/>
            <a:ext cx="1295400" cy="0"/>
          </a:xfrm>
          <a:prstGeom prst="line">
            <a:avLst/>
          </a:prstGeom>
          <a:noFill/>
          <a:ln w="2857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0" name="Line 10"/>
          <p:cNvSpPr>
            <a:spLocks noChangeShapeType="1"/>
          </p:cNvSpPr>
          <p:nvPr/>
        </p:nvSpPr>
        <p:spPr bwMode="auto">
          <a:xfrm>
            <a:off x="3352800" y="2590800"/>
            <a:ext cx="381000" cy="76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1" name="Line 11"/>
          <p:cNvSpPr>
            <a:spLocks noChangeShapeType="1"/>
          </p:cNvSpPr>
          <p:nvPr/>
        </p:nvSpPr>
        <p:spPr bwMode="auto">
          <a:xfrm flipH="1">
            <a:off x="3352800" y="3581400"/>
            <a:ext cx="381000" cy="76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2" name="Line 12"/>
          <p:cNvSpPr>
            <a:spLocks noChangeShapeType="1"/>
          </p:cNvSpPr>
          <p:nvPr/>
        </p:nvSpPr>
        <p:spPr bwMode="auto">
          <a:xfrm flipH="1">
            <a:off x="2133600" y="3657600"/>
            <a:ext cx="1219200" cy="0"/>
          </a:xfrm>
          <a:prstGeom prst="line">
            <a:avLst/>
          </a:prstGeom>
          <a:noFill/>
          <a:ln w="3810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3" name="Text Box 13"/>
          <p:cNvSpPr txBox="1">
            <a:spLocks noChangeArrowheads="1"/>
          </p:cNvSpPr>
          <p:nvPr/>
        </p:nvSpPr>
        <p:spPr bwMode="auto">
          <a:xfrm>
            <a:off x="1066800" y="2400300"/>
            <a:ext cx="984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a:t>Request</a:t>
            </a:r>
          </a:p>
        </p:txBody>
      </p:sp>
      <p:sp>
        <p:nvSpPr>
          <p:cNvPr id="414734" name="Text Box 14"/>
          <p:cNvSpPr txBox="1">
            <a:spLocks noChangeArrowheads="1"/>
          </p:cNvSpPr>
          <p:nvPr/>
        </p:nvSpPr>
        <p:spPr bwMode="auto">
          <a:xfrm>
            <a:off x="2232025" y="3276600"/>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a:t>Cache Hit</a:t>
            </a:r>
          </a:p>
        </p:txBody>
      </p:sp>
      <p:sp>
        <p:nvSpPr>
          <p:cNvPr id="414735" name="Line 15"/>
          <p:cNvSpPr>
            <a:spLocks noChangeShapeType="1"/>
          </p:cNvSpPr>
          <p:nvPr/>
        </p:nvSpPr>
        <p:spPr bwMode="auto">
          <a:xfrm>
            <a:off x="3352800" y="3810000"/>
            <a:ext cx="30480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6" name="Line 16"/>
          <p:cNvSpPr>
            <a:spLocks noChangeShapeType="1"/>
          </p:cNvSpPr>
          <p:nvPr/>
        </p:nvSpPr>
        <p:spPr bwMode="auto">
          <a:xfrm flipH="1">
            <a:off x="3352800" y="5257800"/>
            <a:ext cx="312420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7" name="Line 17"/>
          <p:cNvSpPr>
            <a:spLocks noChangeShapeType="1"/>
          </p:cNvSpPr>
          <p:nvPr/>
        </p:nvSpPr>
        <p:spPr bwMode="auto">
          <a:xfrm flipH="1">
            <a:off x="2057400" y="5638800"/>
            <a:ext cx="1219200" cy="0"/>
          </a:xfrm>
          <a:prstGeom prst="line">
            <a:avLst/>
          </a:prstGeom>
          <a:noFill/>
          <a:ln w="3810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8" name="Text Box 18"/>
          <p:cNvSpPr txBox="1">
            <a:spLocks noChangeArrowheads="1"/>
          </p:cNvSpPr>
          <p:nvPr/>
        </p:nvSpPr>
        <p:spPr bwMode="auto">
          <a:xfrm>
            <a:off x="2057400" y="51816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600" b="1"/>
              <a:t>Cache Miss</a:t>
            </a:r>
          </a:p>
        </p:txBody>
      </p:sp>
      <p:sp>
        <p:nvSpPr>
          <p:cNvPr id="414739" name="Text Box 19"/>
          <p:cNvSpPr txBox="1">
            <a:spLocks noChangeArrowheads="1"/>
          </p:cNvSpPr>
          <p:nvPr/>
        </p:nvSpPr>
        <p:spPr bwMode="auto">
          <a:xfrm>
            <a:off x="990600" y="3473450"/>
            <a:ext cx="1152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a:t>Response</a:t>
            </a:r>
          </a:p>
        </p:txBody>
      </p:sp>
      <p:sp>
        <p:nvSpPr>
          <p:cNvPr id="414740" name="AutoShape 20"/>
          <p:cNvSpPr>
            <a:spLocks noChangeArrowheads="1"/>
          </p:cNvSpPr>
          <p:nvPr/>
        </p:nvSpPr>
        <p:spPr bwMode="auto">
          <a:xfrm>
            <a:off x="3733800" y="2667000"/>
            <a:ext cx="3124200" cy="1143000"/>
          </a:xfrm>
          <a:prstGeom prst="curvedLeftArrow">
            <a:avLst>
              <a:gd name="adj1" fmla="val 8542"/>
              <a:gd name="adj2" fmla="val 34505"/>
              <a:gd name="adj3" fmla="val 91111"/>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1" name="Text Box 21"/>
          <p:cNvSpPr txBox="1">
            <a:spLocks noChangeArrowheads="1"/>
          </p:cNvSpPr>
          <p:nvPr/>
        </p:nvSpPr>
        <p:spPr bwMode="auto">
          <a:xfrm>
            <a:off x="4462463" y="2955925"/>
            <a:ext cx="1481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a:t>Version Read</a:t>
            </a:r>
          </a:p>
        </p:txBody>
      </p:sp>
      <p:sp>
        <p:nvSpPr>
          <p:cNvPr id="414742" name="Text Box 22"/>
          <p:cNvSpPr txBox="1">
            <a:spLocks noChangeArrowheads="1"/>
          </p:cNvSpPr>
          <p:nvPr/>
        </p:nvSpPr>
        <p:spPr bwMode="auto">
          <a:xfrm>
            <a:off x="914400" y="5454650"/>
            <a:ext cx="1152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a:t>Response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04/26/06</a:t>
            </a:r>
            <a:endParaRPr lang="en-US" altLang="ko-KR"/>
          </a:p>
        </p:txBody>
      </p:sp>
      <p:sp>
        <p:nvSpPr>
          <p:cNvPr id="9" name="Footer Placeholder 4"/>
          <p:cNvSpPr>
            <a:spLocks noGrp="1"/>
          </p:cNvSpPr>
          <p:nvPr>
            <p:ph type="ftr" sz="quarter" idx="11"/>
          </p:nvPr>
        </p:nvSpPr>
        <p:spPr/>
        <p:txBody>
          <a:bodyPr/>
          <a:lstStyle/>
          <a:p>
            <a:r>
              <a:rPr lang="en-US" altLang="ko-KR"/>
              <a:t>D. K. Panda (The Ohio State University)</a:t>
            </a:r>
          </a:p>
        </p:txBody>
      </p:sp>
      <p:sp>
        <p:nvSpPr>
          <p:cNvPr id="315394" name="Rectangle 2"/>
          <p:cNvSpPr>
            <a:spLocks noGrp="1" noChangeArrowheads="1"/>
          </p:cNvSpPr>
          <p:nvPr>
            <p:ph type="title"/>
          </p:nvPr>
        </p:nvSpPr>
        <p:spPr/>
        <p:txBody>
          <a:bodyPr/>
          <a:lstStyle/>
          <a:p>
            <a:r>
              <a:rPr lang="en-US"/>
              <a:t>Introduction and Motivation</a:t>
            </a:r>
          </a:p>
        </p:txBody>
      </p:sp>
      <p:sp>
        <p:nvSpPr>
          <p:cNvPr id="315395" name="Rectangle 3"/>
          <p:cNvSpPr>
            <a:spLocks noGrp="1" noChangeArrowheads="1"/>
          </p:cNvSpPr>
          <p:nvPr>
            <p:ph type="body" idx="1"/>
          </p:nvPr>
        </p:nvSpPr>
        <p:spPr>
          <a:xfrm>
            <a:off x="457200" y="3352800"/>
            <a:ext cx="8229600" cy="3048000"/>
          </a:xfrm>
        </p:spPr>
        <p:txBody>
          <a:bodyPr/>
          <a:lstStyle/>
          <a:p>
            <a:pPr>
              <a:lnSpc>
                <a:spcPct val="110000"/>
              </a:lnSpc>
            </a:pPr>
            <a:r>
              <a:rPr lang="en-US" sz="1800"/>
              <a:t>Interactive Data-driven Applications</a:t>
            </a:r>
          </a:p>
          <a:p>
            <a:pPr lvl="1">
              <a:lnSpc>
                <a:spcPct val="110000"/>
              </a:lnSpc>
            </a:pPr>
            <a:r>
              <a:rPr lang="en-US" sz="1600"/>
              <a:t>Scientific as well as Enterprise/Commercial Applications</a:t>
            </a:r>
          </a:p>
          <a:p>
            <a:pPr lvl="2">
              <a:lnSpc>
                <a:spcPct val="110000"/>
              </a:lnSpc>
            </a:pPr>
            <a:r>
              <a:rPr lang="en-US" sz="1400"/>
              <a:t>Static Datasets: Medical Imaging Modalities</a:t>
            </a:r>
          </a:p>
          <a:p>
            <a:pPr lvl="2">
              <a:lnSpc>
                <a:spcPct val="110000"/>
              </a:lnSpc>
            </a:pPr>
            <a:r>
              <a:rPr lang="en-US" sz="1400"/>
              <a:t>Dynamic Datasets: Stock value datasets, E-commerce, Sensors</a:t>
            </a:r>
          </a:p>
          <a:p>
            <a:pPr lvl="1">
              <a:lnSpc>
                <a:spcPct val="110000"/>
              </a:lnSpc>
            </a:pPr>
            <a:r>
              <a:rPr lang="en-US" sz="1600"/>
              <a:t>E-science</a:t>
            </a:r>
          </a:p>
          <a:p>
            <a:pPr lvl="1">
              <a:lnSpc>
                <a:spcPct val="110000"/>
              </a:lnSpc>
            </a:pPr>
            <a:r>
              <a:rPr lang="en-US" sz="1600"/>
              <a:t>Ability to interact with, synthesize and visualize large datasets</a:t>
            </a:r>
          </a:p>
          <a:p>
            <a:pPr lvl="1">
              <a:lnSpc>
                <a:spcPct val="110000"/>
              </a:lnSpc>
            </a:pPr>
            <a:r>
              <a:rPr lang="en-US" sz="1600"/>
              <a:t>Data-centers enable such capabilities</a:t>
            </a:r>
          </a:p>
          <a:p>
            <a:pPr>
              <a:lnSpc>
                <a:spcPct val="110000"/>
              </a:lnSpc>
            </a:pPr>
            <a:r>
              <a:rPr lang="en-US" sz="1800"/>
              <a:t>Clients initiate queries (over the web) to process specific datasets</a:t>
            </a:r>
          </a:p>
          <a:p>
            <a:pPr lvl="1">
              <a:lnSpc>
                <a:spcPct val="110000"/>
              </a:lnSpc>
            </a:pPr>
            <a:r>
              <a:rPr lang="en-US" sz="1600"/>
              <a:t>Data-centers process data and reply to queries</a:t>
            </a:r>
          </a:p>
        </p:txBody>
      </p:sp>
      <p:pic>
        <p:nvPicPr>
          <p:cNvPr id="31539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8838" y="1127125"/>
            <a:ext cx="1427162" cy="2073275"/>
          </a:xfrm>
          <a:prstGeom prst="rect">
            <a:avLst/>
          </a:prstGeom>
          <a:noFill/>
          <a:extLst>
            <a:ext uri="{909E8E84-426E-40DD-AFC4-6F175D3DCCD1}">
              <a14:hiddenFill xmlns:a14="http://schemas.microsoft.com/office/drawing/2010/main">
                <a:solidFill>
                  <a:srgbClr val="FFFFFF"/>
                </a:solidFill>
              </a14:hiddenFill>
            </a:ext>
          </a:extLst>
        </p:spPr>
      </p:pic>
      <p:pic>
        <p:nvPicPr>
          <p:cNvPr id="315398" name="Picture 6" descr="semiD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3" y="1235075"/>
            <a:ext cx="938212" cy="1812925"/>
          </a:xfrm>
          <a:prstGeom prst="rect">
            <a:avLst/>
          </a:prstGeom>
          <a:noFill/>
          <a:extLst>
            <a:ext uri="{909E8E84-426E-40DD-AFC4-6F175D3DCCD1}">
              <a14:hiddenFill xmlns:a14="http://schemas.microsoft.com/office/drawing/2010/main">
                <a:solidFill>
                  <a:srgbClr val="FFFFFF"/>
                </a:solidFill>
              </a14:hiddenFill>
            </a:ext>
          </a:extLst>
        </p:spPr>
      </p:pic>
      <p:pic>
        <p:nvPicPr>
          <p:cNvPr id="315400" name="Picture 8" descr="atl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252538"/>
            <a:ext cx="2590800" cy="1947862"/>
          </a:xfrm>
          <a:prstGeom prst="rect">
            <a:avLst/>
          </a:prstGeom>
          <a:noFill/>
          <a:extLst>
            <a:ext uri="{909E8E84-426E-40DD-AFC4-6F175D3DCCD1}">
              <a14:hiddenFill xmlns:a14="http://schemas.microsoft.com/office/drawing/2010/main">
                <a:solidFill>
                  <a:srgbClr val="FFFFFF"/>
                </a:solidFill>
              </a14:hiddenFill>
            </a:ext>
          </a:extLst>
        </p:spPr>
      </p:pic>
      <p:pic>
        <p:nvPicPr>
          <p:cNvPr id="315401" name="Picture 9" descr="HOMEIX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524000"/>
            <a:ext cx="3124200" cy="1357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half" idx="10"/>
          </p:nvPr>
        </p:nvSpPr>
        <p:spPr/>
        <p:txBody>
          <a:bodyPr/>
          <a:lstStyle/>
          <a:p>
            <a:r>
              <a:rPr lang="en-US"/>
              <a:t>04/26/06</a:t>
            </a:r>
            <a:endParaRPr lang="en-US" altLang="ko-KR"/>
          </a:p>
        </p:txBody>
      </p:sp>
      <p:sp>
        <p:nvSpPr>
          <p:cNvPr id="8" name="Footer Placeholder 5"/>
          <p:cNvSpPr>
            <a:spLocks noGrp="1"/>
          </p:cNvSpPr>
          <p:nvPr>
            <p:ph type="ftr" sz="quarter" idx="11"/>
          </p:nvPr>
        </p:nvSpPr>
        <p:spPr/>
        <p:txBody>
          <a:bodyPr/>
          <a:lstStyle/>
          <a:p>
            <a:r>
              <a:rPr lang="en-US" altLang="ko-KR"/>
              <a:t>D. K. Panda (The Ohio State University)</a:t>
            </a:r>
          </a:p>
        </p:txBody>
      </p:sp>
      <p:sp>
        <p:nvSpPr>
          <p:cNvPr id="430082" name="Rectangle 2"/>
          <p:cNvSpPr>
            <a:spLocks noGrp="1" noChangeArrowheads="1"/>
          </p:cNvSpPr>
          <p:nvPr>
            <p:ph type="title"/>
          </p:nvPr>
        </p:nvSpPr>
        <p:spPr>
          <a:xfrm>
            <a:off x="457200" y="152400"/>
            <a:ext cx="8229600" cy="1143000"/>
          </a:xfrm>
        </p:spPr>
        <p:txBody>
          <a:bodyPr/>
          <a:lstStyle/>
          <a:p>
            <a:r>
              <a:rPr lang="en-US"/>
              <a:t>Active Caching - Performance</a:t>
            </a:r>
          </a:p>
        </p:txBody>
      </p:sp>
      <p:graphicFrame>
        <p:nvGraphicFramePr>
          <p:cNvPr id="430083" name="Object 3"/>
          <p:cNvGraphicFramePr>
            <a:graphicFrameLocks noChangeAspect="1"/>
          </p:cNvGraphicFramePr>
          <p:nvPr>
            <p:ph sz="half" idx="1"/>
          </p:nvPr>
        </p:nvGraphicFramePr>
        <p:xfrm>
          <a:off x="460375" y="1143000"/>
          <a:ext cx="4032250" cy="3810000"/>
        </p:xfrm>
        <a:graphic>
          <a:graphicData uri="http://schemas.openxmlformats.org/presentationml/2006/ole">
            <mc:AlternateContent xmlns:mc="http://schemas.openxmlformats.org/markup-compatibility/2006">
              <mc:Choice xmlns:v="urn:schemas-microsoft-com:vml" Requires="v">
                <p:oleObj spid="_x0000_s430087" name="Chart" r:id="rId3" imgW="3992728" imgH="3771900" progId="MSGraph.Chart.8">
                  <p:embed followColorScheme="full"/>
                </p:oleObj>
              </mc:Choice>
              <mc:Fallback>
                <p:oleObj name="Chart" r:id="rId3" imgW="3992728" imgH="37719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143000"/>
                        <a:ext cx="4032250" cy="3810000"/>
                      </a:xfrm>
                      <a:prstGeom prst="rect">
                        <a:avLst/>
                      </a:prstGeom>
                    </p:spPr>
                  </p:pic>
                </p:oleObj>
              </mc:Fallback>
            </mc:AlternateContent>
          </a:graphicData>
        </a:graphic>
      </p:graphicFrame>
      <p:graphicFrame>
        <p:nvGraphicFramePr>
          <p:cNvPr id="430084" name="Object 4"/>
          <p:cNvGraphicFramePr>
            <a:graphicFrameLocks noChangeAspect="1"/>
          </p:cNvGraphicFramePr>
          <p:nvPr>
            <p:ph sz="half" idx="2"/>
          </p:nvPr>
        </p:nvGraphicFramePr>
        <p:xfrm>
          <a:off x="4651375" y="1143000"/>
          <a:ext cx="4032250" cy="3810000"/>
        </p:xfrm>
        <a:graphic>
          <a:graphicData uri="http://schemas.openxmlformats.org/presentationml/2006/ole">
            <mc:AlternateContent xmlns:mc="http://schemas.openxmlformats.org/markup-compatibility/2006">
              <mc:Choice xmlns:v="urn:schemas-microsoft-com:vml" Requires="v">
                <p:oleObj spid="_x0000_s430088" name="Chart" r:id="rId5" imgW="3992728" imgH="3771900" progId="MSGraph.Chart.8">
                  <p:embed followColorScheme="full"/>
                </p:oleObj>
              </mc:Choice>
              <mc:Fallback>
                <p:oleObj name="Chart" r:id="rId5" imgW="3992728" imgH="377190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1375" y="1143000"/>
                        <a:ext cx="4032250" cy="3810000"/>
                      </a:xfrm>
                      <a:prstGeom prst="rect">
                        <a:avLst/>
                      </a:prstGeom>
                    </p:spPr>
                  </p:pic>
                </p:oleObj>
              </mc:Fallback>
            </mc:AlternateContent>
          </a:graphicData>
        </a:graphic>
      </p:graphicFrame>
      <p:sp>
        <p:nvSpPr>
          <p:cNvPr id="430085" name="Text Box 5"/>
          <p:cNvSpPr txBox="1">
            <a:spLocks noChangeArrowheads="1"/>
          </p:cNvSpPr>
          <p:nvPr/>
        </p:nvSpPr>
        <p:spPr bwMode="auto">
          <a:xfrm>
            <a:off x="1219200" y="5035550"/>
            <a:ext cx="70437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FontTx/>
              <a:buChar char="•"/>
            </a:pPr>
            <a:r>
              <a:rPr lang="en-US" sz="1400"/>
              <a:t> Higher overall performance – Up to an order of magnitude</a:t>
            </a:r>
          </a:p>
          <a:p>
            <a:pPr algn="l">
              <a:lnSpc>
                <a:spcPct val="120000"/>
              </a:lnSpc>
              <a:buFontTx/>
              <a:buChar char="•"/>
            </a:pPr>
            <a:r>
              <a:rPr lang="en-US" sz="1400"/>
              <a:t> Performance is sustained under loaded conditions</a:t>
            </a:r>
          </a:p>
        </p:txBody>
      </p:sp>
      <p:sp>
        <p:nvSpPr>
          <p:cNvPr id="430086" name="Text Box 6"/>
          <p:cNvSpPr txBox="1">
            <a:spLocks noChangeArrowheads="1"/>
          </p:cNvSpPr>
          <p:nvPr/>
        </p:nvSpPr>
        <p:spPr bwMode="auto">
          <a:xfrm>
            <a:off x="381000" y="5715000"/>
            <a:ext cx="82296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en-US" sz="1400">
                <a:solidFill>
                  <a:srgbClr val="0000FF"/>
                </a:solidFill>
              </a:rPr>
              <a:t> Architecture for Caching Responses with Multiple Dynamic Dependencies in Multi-Tier Data-Centers over InfiniBand. S. Narravula, P. Balaji, K. Vaidyanathan, H. -W. Jin and D. K. Panda. CCGrid-2005</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04/26/06</a:t>
            </a:r>
            <a:endParaRPr lang="en-US" altLang="ko-KR"/>
          </a:p>
        </p:txBody>
      </p:sp>
      <p:sp>
        <p:nvSpPr>
          <p:cNvPr id="7" name="Footer Placeholder 5"/>
          <p:cNvSpPr>
            <a:spLocks noGrp="1"/>
          </p:cNvSpPr>
          <p:nvPr>
            <p:ph type="ftr" sz="quarter" idx="11"/>
          </p:nvPr>
        </p:nvSpPr>
        <p:spPr/>
        <p:txBody>
          <a:bodyPr/>
          <a:lstStyle/>
          <a:p>
            <a:r>
              <a:rPr lang="en-US" altLang="ko-KR"/>
              <a:t>D. K. Panda (The Ohio State University)</a:t>
            </a:r>
          </a:p>
        </p:txBody>
      </p:sp>
      <p:sp>
        <p:nvSpPr>
          <p:cNvPr id="443394" name="Rectangle 2"/>
          <p:cNvSpPr>
            <a:spLocks noGrp="1" noChangeArrowheads="1"/>
          </p:cNvSpPr>
          <p:nvPr>
            <p:ph type="title"/>
          </p:nvPr>
        </p:nvSpPr>
        <p:spPr/>
        <p:txBody>
          <a:bodyPr/>
          <a:lstStyle/>
          <a:p>
            <a:r>
              <a:rPr lang="en-US" sz="2400"/>
              <a:t>Multi-tier Cooperative Caching</a:t>
            </a:r>
          </a:p>
        </p:txBody>
      </p:sp>
      <p:sp>
        <p:nvSpPr>
          <p:cNvPr id="443395" name="Rectangle 3"/>
          <p:cNvSpPr>
            <a:spLocks noGrp="1" noChangeArrowheads="1"/>
          </p:cNvSpPr>
          <p:nvPr>
            <p:ph type="body" sz="half" idx="1"/>
          </p:nvPr>
        </p:nvSpPr>
        <p:spPr>
          <a:xfrm>
            <a:off x="457200" y="1676400"/>
            <a:ext cx="4419600" cy="3429000"/>
          </a:xfrm>
        </p:spPr>
        <p:txBody>
          <a:bodyPr/>
          <a:lstStyle/>
          <a:p>
            <a:r>
              <a:rPr lang="en-US" sz="2000"/>
              <a:t>RDMA based schemes</a:t>
            </a:r>
          </a:p>
          <a:p>
            <a:r>
              <a:rPr lang="en-US" sz="2000"/>
              <a:t>Effective use of system-wide memory from across multiple tiers</a:t>
            </a:r>
          </a:p>
          <a:p>
            <a:r>
              <a:rPr lang="en-US" sz="2000"/>
              <a:t>Significant performance benefits</a:t>
            </a:r>
          </a:p>
          <a:p>
            <a:pPr lvl="1"/>
            <a:r>
              <a:rPr lang="en-US" sz="1800"/>
              <a:t>Our Schemes </a:t>
            </a:r>
          </a:p>
          <a:p>
            <a:pPr lvl="2"/>
            <a:r>
              <a:rPr lang="en-US" sz="1600"/>
              <a:t>BCC, CCWR, MTACC and HYBCC</a:t>
            </a:r>
          </a:p>
          <a:p>
            <a:pPr lvl="1"/>
            <a:r>
              <a:rPr lang="en-US" sz="1800"/>
              <a:t>Up to 2-3 times compared to the base case</a:t>
            </a:r>
          </a:p>
        </p:txBody>
      </p:sp>
      <p:graphicFrame>
        <p:nvGraphicFramePr>
          <p:cNvPr id="443396" name="Object 4"/>
          <p:cNvGraphicFramePr>
            <a:graphicFrameLocks noChangeAspect="1"/>
          </p:cNvGraphicFramePr>
          <p:nvPr>
            <p:ph sz="half" idx="2"/>
          </p:nvPr>
        </p:nvGraphicFramePr>
        <p:xfrm>
          <a:off x="4800600" y="1752600"/>
          <a:ext cx="4038600" cy="2846388"/>
        </p:xfrm>
        <a:graphic>
          <a:graphicData uri="http://schemas.openxmlformats.org/presentationml/2006/ole">
            <mc:AlternateContent xmlns:mc="http://schemas.openxmlformats.org/markup-compatibility/2006">
              <mc:Choice xmlns:v="urn:schemas-microsoft-com:vml" Requires="v">
                <p:oleObj spid="_x0000_s443398" name="Chart" r:id="rId3" imgW="6096000" imgH="4067175" progId="MSGraph.Chart.8">
                  <p:embed followColorScheme="full"/>
                </p:oleObj>
              </mc:Choice>
              <mc:Fallback>
                <p:oleObj name="Chart" r:id="rId3" imgW="6096000" imgH="4067175"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752600"/>
                        <a:ext cx="4038600" cy="284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3397" name="Text Box 5"/>
          <p:cNvSpPr txBox="1">
            <a:spLocks noChangeArrowheads="1"/>
          </p:cNvSpPr>
          <p:nvPr/>
        </p:nvSpPr>
        <p:spPr bwMode="auto">
          <a:xfrm>
            <a:off x="838200" y="5257800"/>
            <a:ext cx="7651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FF"/>
                </a:solidFill>
              </a:rPr>
              <a:t>S. Narravula, H. -W. Jin, K. Vaidyanathan and D. K. Panda, </a:t>
            </a:r>
          </a:p>
          <a:p>
            <a:r>
              <a:rPr lang="en-US">
                <a:solidFill>
                  <a:srgbClr val="0066FF"/>
                </a:solidFill>
              </a:rPr>
              <a:t>Designing Efficient Cooperative Caching Schemes for Multi-Tier</a:t>
            </a:r>
          </a:p>
          <a:p>
            <a:r>
              <a:rPr lang="en-US">
                <a:solidFill>
                  <a:srgbClr val="0066FF"/>
                </a:solidFill>
              </a:rPr>
              <a:t>Data-Centers over RDMA-enabled Networks. IEEE/ACM </a:t>
            </a:r>
          </a:p>
          <a:p>
            <a:r>
              <a:rPr lang="en-US">
                <a:solidFill>
                  <a:srgbClr val="0066FF"/>
                </a:solidFill>
              </a:rPr>
              <a:t>International Symposium on Cluster Computing and the Grid (CCGrid 06).</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358402" name="Rectangle 2"/>
          <p:cNvSpPr>
            <a:spLocks noGrp="1" noChangeArrowheads="1"/>
          </p:cNvSpPr>
          <p:nvPr>
            <p:ph type="title"/>
          </p:nvPr>
        </p:nvSpPr>
        <p:spPr/>
        <p:txBody>
          <a:bodyPr/>
          <a:lstStyle/>
          <a:p>
            <a:r>
              <a:rPr lang="en-US"/>
              <a:t>Presentation Layout</a:t>
            </a:r>
          </a:p>
        </p:txBody>
      </p:sp>
      <p:sp>
        <p:nvSpPr>
          <p:cNvPr id="358403" name="Rectangle 3"/>
          <p:cNvSpPr>
            <a:spLocks noGrp="1" noChangeArrowheads="1"/>
          </p:cNvSpPr>
          <p:nvPr>
            <p:ph type="body" idx="1"/>
          </p:nvPr>
        </p:nvSpPr>
        <p:spPr>
          <a:xfrm>
            <a:off x="457200" y="1371600"/>
            <a:ext cx="8229600" cy="4876800"/>
          </a:xfrm>
        </p:spPr>
        <p:txBody>
          <a:bodyPr/>
          <a:lstStyle/>
          <a:p>
            <a:pPr>
              <a:lnSpc>
                <a:spcPct val="200000"/>
              </a:lnSpc>
              <a:buFont typeface="Wingdings" pitchFamily="2" charset="2"/>
              <a:buChar char="Ø"/>
            </a:pPr>
            <a:r>
              <a:rPr lang="en-US">
                <a:solidFill>
                  <a:srgbClr val="DDDDDD"/>
                </a:solidFill>
              </a:rPr>
              <a:t>Introduction and Motivation</a:t>
            </a:r>
          </a:p>
          <a:p>
            <a:pPr>
              <a:lnSpc>
                <a:spcPct val="200000"/>
              </a:lnSpc>
              <a:buFont typeface="Wingdings" pitchFamily="2" charset="2"/>
              <a:buChar char="Ø"/>
            </a:pPr>
            <a:r>
              <a:rPr lang="en-US">
                <a:solidFill>
                  <a:srgbClr val="DDDDDD"/>
                </a:solidFill>
              </a:rPr>
              <a:t>Advanced Communication Protocols and Subsystems</a:t>
            </a:r>
          </a:p>
          <a:p>
            <a:pPr>
              <a:lnSpc>
                <a:spcPct val="200000"/>
              </a:lnSpc>
              <a:buFont typeface="Wingdings" pitchFamily="2" charset="2"/>
              <a:buChar char="Ø"/>
            </a:pPr>
            <a:r>
              <a:rPr lang="en-US">
                <a:solidFill>
                  <a:srgbClr val="DDDDDD"/>
                </a:solidFill>
              </a:rPr>
              <a:t>Data-center Service Primitives</a:t>
            </a:r>
          </a:p>
          <a:p>
            <a:pPr>
              <a:lnSpc>
                <a:spcPct val="200000"/>
              </a:lnSpc>
              <a:buFont typeface="Wingdings" pitchFamily="2" charset="2"/>
              <a:buChar char="Ø"/>
            </a:pPr>
            <a:r>
              <a:rPr lang="en-US">
                <a:solidFill>
                  <a:srgbClr val="DDDDDD"/>
                </a:solidFill>
              </a:rPr>
              <a:t>Dynamic Content Caching Services</a:t>
            </a:r>
          </a:p>
          <a:p>
            <a:pPr>
              <a:lnSpc>
                <a:spcPct val="200000"/>
              </a:lnSpc>
              <a:buFont typeface="Wingdings" pitchFamily="2" charset="2"/>
              <a:buChar char="Ø"/>
            </a:pPr>
            <a:r>
              <a:rPr lang="en-US" b="1"/>
              <a:t>Active Resource Adaptation Services</a:t>
            </a:r>
          </a:p>
          <a:p>
            <a:pPr>
              <a:lnSpc>
                <a:spcPct val="200000"/>
              </a:lnSpc>
              <a:buFont typeface="Wingdings" pitchFamily="2" charset="2"/>
              <a:buChar char="Ø"/>
            </a:pPr>
            <a:r>
              <a:rPr lang="en-US"/>
              <a:t>Conclusions and Ongoing Work</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06530" name="Rectangle 2"/>
          <p:cNvSpPr>
            <a:spLocks noGrp="1" noChangeArrowheads="1"/>
          </p:cNvSpPr>
          <p:nvPr>
            <p:ph type="title"/>
          </p:nvPr>
        </p:nvSpPr>
        <p:spPr/>
        <p:txBody>
          <a:bodyPr/>
          <a:lstStyle/>
          <a:p>
            <a:r>
              <a:rPr lang="en-US"/>
              <a:t>Active Resource Adaptation</a:t>
            </a:r>
          </a:p>
        </p:txBody>
      </p:sp>
      <p:sp>
        <p:nvSpPr>
          <p:cNvPr id="406532" name="Rectangle 4"/>
          <p:cNvSpPr>
            <a:spLocks noGrp="1" noChangeArrowheads="1"/>
          </p:cNvSpPr>
          <p:nvPr>
            <p:ph type="body" idx="1"/>
          </p:nvPr>
        </p:nvSpPr>
        <p:spPr>
          <a:noFill/>
          <a:ln/>
        </p:spPr>
        <p:txBody>
          <a:bodyPr/>
          <a:lstStyle/>
          <a:p>
            <a:pPr>
              <a:lnSpc>
                <a:spcPct val="110000"/>
              </a:lnSpc>
            </a:pPr>
            <a:r>
              <a:rPr lang="en-US"/>
              <a:t>Increasing popularity of Shared data-centers</a:t>
            </a:r>
          </a:p>
          <a:p>
            <a:pPr>
              <a:lnSpc>
                <a:spcPct val="110000"/>
              </a:lnSpc>
            </a:pPr>
            <a:r>
              <a:rPr lang="en-US"/>
              <a:t>How to decide the number of proxy nodes vs. application servers vs. database servers</a:t>
            </a:r>
          </a:p>
          <a:p>
            <a:pPr>
              <a:lnSpc>
                <a:spcPct val="110000"/>
              </a:lnSpc>
            </a:pPr>
            <a:r>
              <a:rPr lang="en-US"/>
              <a:t>Current approach</a:t>
            </a:r>
          </a:p>
          <a:p>
            <a:pPr lvl="1">
              <a:lnSpc>
                <a:spcPct val="110000"/>
              </a:lnSpc>
            </a:pPr>
            <a:r>
              <a:rPr lang="en-US"/>
              <a:t>Use a rigid configuration</a:t>
            </a:r>
          </a:p>
          <a:p>
            <a:pPr lvl="1">
              <a:lnSpc>
                <a:spcPct val="110000"/>
              </a:lnSpc>
            </a:pPr>
            <a:r>
              <a:rPr lang="en-US"/>
              <a:t>Over-Provisioning</a:t>
            </a:r>
          </a:p>
          <a:p>
            <a:pPr>
              <a:lnSpc>
                <a:spcPct val="110000"/>
              </a:lnSpc>
            </a:pPr>
            <a:r>
              <a:rPr lang="en-US">
                <a:solidFill>
                  <a:srgbClr val="0000FF"/>
                </a:solidFill>
              </a:rPr>
              <a:t>Active Resource Adaptation</a:t>
            </a:r>
          </a:p>
          <a:p>
            <a:pPr lvl="1">
              <a:lnSpc>
                <a:spcPct val="110000"/>
              </a:lnSpc>
            </a:pPr>
            <a:r>
              <a:rPr lang="en-US">
                <a:solidFill>
                  <a:srgbClr val="0000FF"/>
                </a:solidFill>
              </a:rPr>
              <a:t>Reconfigure nodes from one tier to another tier</a:t>
            </a:r>
          </a:p>
          <a:p>
            <a:pPr lvl="1">
              <a:lnSpc>
                <a:spcPct val="110000"/>
              </a:lnSpc>
            </a:pPr>
            <a:r>
              <a:rPr lang="en-US">
                <a:solidFill>
                  <a:srgbClr val="0000FF"/>
                </a:solidFill>
              </a:rPr>
              <a:t>Allocate resources based on system load and traffic pattern</a:t>
            </a:r>
          </a:p>
          <a:p>
            <a:pPr lvl="1">
              <a:lnSpc>
                <a:spcPct val="110000"/>
              </a:lnSpc>
            </a:pPr>
            <a:r>
              <a:rPr lang="en-US">
                <a:solidFill>
                  <a:srgbClr val="0000FF"/>
                </a:solidFill>
              </a:rPr>
              <a:t>Meet QoS and Prioritization constraints</a:t>
            </a:r>
          </a:p>
          <a:p>
            <a:pPr lvl="1">
              <a:lnSpc>
                <a:spcPct val="110000"/>
              </a:lnSpc>
            </a:pPr>
            <a:r>
              <a:rPr lang="en-US">
                <a:solidFill>
                  <a:srgbClr val="0000FF"/>
                </a:solidFill>
              </a:rPr>
              <a:t>Load Resiliency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3"/>
          <p:cNvSpPr>
            <a:spLocks noGrp="1"/>
          </p:cNvSpPr>
          <p:nvPr>
            <p:ph type="dt" sz="half" idx="10"/>
          </p:nvPr>
        </p:nvSpPr>
        <p:spPr/>
        <p:txBody>
          <a:bodyPr/>
          <a:lstStyle/>
          <a:p>
            <a:r>
              <a:rPr lang="en-US"/>
              <a:t>04/26/06</a:t>
            </a:r>
            <a:endParaRPr lang="en-US" altLang="ko-KR"/>
          </a:p>
        </p:txBody>
      </p:sp>
      <p:sp>
        <p:nvSpPr>
          <p:cNvPr id="58" name="Footer Placeholder 4"/>
          <p:cNvSpPr>
            <a:spLocks noGrp="1"/>
          </p:cNvSpPr>
          <p:nvPr>
            <p:ph type="ftr" sz="quarter" idx="11"/>
          </p:nvPr>
        </p:nvSpPr>
        <p:spPr/>
        <p:txBody>
          <a:bodyPr/>
          <a:lstStyle/>
          <a:p>
            <a:r>
              <a:rPr lang="en-US" altLang="ko-KR"/>
              <a:t>D. K. Panda (The Ohio State University)</a:t>
            </a:r>
          </a:p>
        </p:txBody>
      </p:sp>
      <p:sp>
        <p:nvSpPr>
          <p:cNvPr id="338946" name="Rectangle 2"/>
          <p:cNvSpPr>
            <a:spLocks noGrp="1" noChangeArrowheads="1"/>
          </p:cNvSpPr>
          <p:nvPr>
            <p:ph type="title"/>
          </p:nvPr>
        </p:nvSpPr>
        <p:spPr/>
        <p:txBody>
          <a:bodyPr/>
          <a:lstStyle/>
          <a:p>
            <a:r>
              <a:rPr lang="en-US"/>
              <a:t>Active Resource Adaptation in Shared Data-Centers</a:t>
            </a:r>
          </a:p>
        </p:txBody>
      </p:sp>
      <p:sp>
        <p:nvSpPr>
          <p:cNvPr id="338947" name="AutoShape 3"/>
          <p:cNvSpPr>
            <a:spLocks noChangeArrowheads="1"/>
          </p:cNvSpPr>
          <p:nvPr/>
        </p:nvSpPr>
        <p:spPr bwMode="auto">
          <a:xfrm>
            <a:off x="5638800" y="1447800"/>
            <a:ext cx="2209800" cy="1295400"/>
          </a:xfrm>
          <a:prstGeom prst="cloudCallout">
            <a:avLst>
              <a:gd name="adj1" fmla="val -99713"/>
              <a:gd name="adj2" fmla="val -5759"/>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itchFamily="18" charset="0"/>
            </a:endParaRPr>
          </a:p>
        </p:txBody>
      </p:sp>
      <p:sp>
        <p:nvSpPr>
          <p:cNvPr id="338948" name="Rectangle 4"/>
          <p:cNvSpPr>
            <a:spLocks noChangeArrowheads="1"/>
          </p:cNvSpPr>
          <p:nvPr/>
        </p:nvSpPr>
        <p:spPr bwMode="auto">
          <a:xfrm>
            <a:off x="4419600" y="1905000"/>
            <a:ext cx="11430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49" name="AutoShape 5"/>
          <p:cNvSpPr>
            <a:spLocks noChangeArrowheads="1"/>
          </p:cNvSpPr>
          <p:nvPr/>
        </p:nvSpPr>
        <p:spPr bwMode="auto">
          <a:xfrm>
            <a:off x="6019800" y="19050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0" name="AutoShape 6"/>
          <p:cNvSpPr>
            <a:spLocks noChangeArrowheads="1"/>
          </p:cNvSpPr>
          <p:nvPr/>
        </p:nvSpPr>
        <p:spPr bwMode="auto">
          <a:xfrm>
            <a:off x="6705600" y="19050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1" name="AutoShape 7"/>
          <p:cNvSpPr>
            <a:spLocks noChangeArrowheads="1"/>
          </p:cNvSpPr>
          <p:nvPr/>
        </p:nvSpPr>
        <p:spPr bwMode="auto">
          <a:xfrm>
            <a:off x="5638800" y="2895600"/>
            <a:ext cx="2209800" cy="1295400"/>
          </a:xfrm>
          <a:prstGeom prst="cloudCallout">
            <a:avLst>
              <a:gd name="adj1" fmla="val -99713"/>
              <a:gd name="adj2" fmla="val -5759"/>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itchFamily="18" charset="0"/>
            </a:endParaRPr>
          </a:p>
        </p:txBody>
      </p:sp>
      <p:sp>
        <p:nvSpPr>
          <p:cNvPr id="338952" name="Rectangle 8"/>
          <p:cNvSpPr>
            <a:spLocks noChangeArrowheads="1"/>
          </p:cNvSpPr>
          <p:nvPr/>
        </p:nvSpPr>
        <p:spPr bwMode="auto">
          <a:xfrm>
            <a:off x="4419600" y="3352800"/>
            <a:ext cx="11430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3" name="AutoShape 9"/>
          <p:cNvSpPr>
            <a:spLocks noChangeArrowheads="1"/>
          </p:cNvSpPr>
          <p:nvPr/>
        </p:nvSpPr>
        <p:spPr bwMode="auto">
          <a:xfrm>
            <a:off x="6019800" y="33528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4" name="AutoShape 10"/>
          <p:cNvSpPr>
            <a:spLocks noChangeArrowheads="1"/>
          </p:cNvSpPr>
          <p:nvPr/>
        </p:nvSpPr>
        <p:spPr bwMode="auto">
          <a:xfrm>
            <a:off x="6705600" y="33528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5" name="AutoShape 11"/>
          <p:cNvSpPr>
            <a:spLocks noChangeArrowheads="1"/>
          </p:cNvSpPr>
          <p:nvPr/>
        </p:nvSpPr>
        <p:spPr bwMode="auto">
          <a:xfrm>
            <a:off x="5715000" y="4343400"/>
            <a:ext cx="2209800" cy="1295400"/>
          </a:xfrm>
          <a:prstGeom prst="cloudCallout">
            <a:avLst>
              <a:gd name="adj1" fmla="val -99713"/>
              <a:gd name="adj2" fmla="val -5759"/>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itchFamily="18" charset="0"/>
            </a:endParaRPr>
          </a:p>
        </p:txBody>
      </p:sp>
      <p:sp>
        <p:nvSpPr>
          <p:cNvPr id="338956" name="Rectangle 12"/>
          <p:cNvSpPr>
            <a:spLocks noChangeArrowheads="1"/>
          </p:cNvSpPr>
          <p:nvPr/>
        </p:nvSpPr>
        <p:spPr bwMode="auto">
          <a:xfrm>
            <a:off x="4495800" y="4800600"/>
            <a:ext cx="11430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7" name="AutoShape 13"/>
          <p:cNvSpPr>
            <a:spLocks noChangeArrowheads="1"/>
          </p:cNvSpPr>
          <p:nvPr/>
        </p:nvSpPr>
        <p:spPr bwMode="auto">
          <a:xfrm>
            <a:off x="6096000" y="48006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8" name="AutoShape 14"/>
          <p:cNvSpPr>
            <a:spLocks noChangeArrowheads="1"/>
          </p:cNvSpPr>
          <p:nvPr/>
        </p:nvSpPr>
        <p:spPr bwMode="auto">
          <a:xfrm>
            <a:off x="6781800" y="48006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9" name="AutoShape 15"/>
          <p:cNvSpPr>
            <a:spLocks noChangeArrowheads="1"/>
          </p:cNvSpPr>
          <p:nvPr/>
        </p:nvSpPr>
        <p:spPr bwMode="auto">
          <a:xfrm>
            <a:off x="4267200" y="1676400"/>
            <a:ext cx="381000" cy="838200"/>
          </a:xfrm>
          <a:prstGeom prst="roundRect">
            <a:avLst>
              <a:gd name="adj" fmla="val 16667"/>
            </a:avLst>
          </a:prstGeom>
          <a:solidFill>
            <a:srgbClr val="66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0" name="AutoShape 16"/>
          <p:cNvSpPr>
            <a:spLocks noChangeArrowheads="1"/>
          </p:cNvSpPr>
          <p:nvPr/>
        </p:nvSpPr>
        <p:spPr bwMode="auto">
          <a:xfrm>
            <a:off x="4267200" y="3048000"/>
            <a:ext cx="381000" cy="838200"/>
          </a:xfrm>
          <a:prstGeom prst="roundRect">
            <a:avLst>
              <a:gd name="adj" fmla="val 16667"/>
            </a:avLst>
          </a:prstGeom>
          <a:solidFill>
            <a:srgbClr val="66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1" name="AutoShape 17"/>
          <p:cNvSpPr>
            <a:spLocks noChangeArrowheads="1"/>
          </p:cNvSpPr>
          <p:nvPr/>
        </p:nvSpPr>
        <p:spPr bwMode="auto">
          <a:xfrm>
            <a:off x="4267200" y="4495800"/>
            <a:ext cx="381000" cy="838200"/>
          </a:xfrm>
          <a:prstGeom prst="roundRect">
            <a:avLst>
              <a:gd name="adj" fmla="val 16667"/>
            </a:avLst>
          </a:prstGeom>
          <a:solidFill>
            <a:srgbClr val="66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2" name="AutoShape 18"/>
          <p:cNvSpPr>
            <a:spLocks noChangeArrowheads="1"/>
          </p:cNvSpPr>
          <p:nvPr/>
        </p:nvSpPr>
        <p:spPr bwMode="auto">
          <a:xfrm>
            <a:off x="1371600" y="2133600"/>
            <a:ext cx="2590800" cy="3124200"/>
          </a:xfrm>
          <a:prstGeom prst="cloudCallout">
            <a:avLst>
              <a:gd name="adj1" fmla="val -66176"/>
              <a:gd name="adj2" fmla="val 61435"/>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itchFamily="18" charset="0"/>
            </a:endParaRPr>
          </a:p>
          <a:p>
            <a:endParaRPr lang="en-US" sz="2400">
              <a:latin typeface="Times New Roman" pitchFamily="18" charset="0"/>
            </a:endParaRPr>
          </a:p>
          <a:p>
            <a:r>
              <a:rPr lang="en-US" sz="2400">
                <a:latin typeface="Times New Roman" pitchFamily="18" charset="0"/>
              </a:rPr>
              <a:t>WAN</a:t>
            </a:r>
          </a:p>
        </p:txBody>
      </p:sp>
      <p:sp>
        <p:nvSpPr>
          <p:cNvPr id="338963" name="Rectangle 19"/>
          <p:cNvSpPr>
            <a:spLocks noChangeArrowheads="1"/>
          </p:cNvSpPr>
          <p:nvPr/>
        </p:nvSpPr>
        <p:spPr bwMode="auto">
          <a:xfrm>
            <a:off x="838200" y="4648200"/>
            <a:ext cx="914400" cy="114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4" name="Line 20"/>
          <p:cNvSpPr>
            <a:spLocks noChangeShapeType="1"/>
          </p:cNvSpPr>
          <p:nvPr/>
        </p:nvSpPr>
        <p:spPr bwMode="auto">
          <a:xfrm>
            <a:off x="3276600" y="4267200"/>
            <a:ext cx="914400" cy="68580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65" name="Line 21"/>
          <p:cNvSpPr>
            <a:spLocks noChangeShapeType="1"/>
          </p:cNvSpPr>
          <p:nvPr/>
        </p:nvSpPr>
        <p:spPr bwMode="auto">
          <a:xfrm>
            <a:off x="3276600" y="3429000"/>
            <a:ext cx="914400" cy="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66" name="Line 22"/>
          <p:cNvSpPr>
            <a:spLocks noChangeShapeType="1"/>
          </p:cNvSpPr>
          <p:nvPr/>
        </p:nvSpPr>
        <p:spPr bwMode="auto">
          <a:xfrm flipV="1">
            <a:off x="3352800" y="2133600"/>
            <a:ext cx="762000" cy="68580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67" name="Line 23"/>
          <p:cNvSpPr>
            <a:spLocks noChangeShapeType="1"/>
          </p:cNvSpPr>
          <p:nvPr/>
        </p:nvSpPr>
        <p:spPr bwMode="auto">
          <a:xfrm>
            <a:off x="4800600" y="3429000"/>
            <a:ext cx="685800" cy="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68" name="Line 24"/>
          <p:cNvSpPr>
            <a:spLocks noChangeShapeType="1"/>
          </p:cNvSpPr>
          <p:nvPr/>
        </p:nvSpPr>
        <p:spPr bwMode="auto">
          <a:xfrm>
            <a:off x="4800600" y="4876800"/>
            <a:ext cx="685800" cy="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69" name="Line 25"/>
          <p:cNvSpPr>
            <a:spLocks noChangeShapeType="1"/>
          </p:cNvSpPr>
          <p:nvPr/>
        </p:nvSpPr>
        <p:spPr bwMode="auto">
          <a:xfrm>
            <a:off x="4800600" y="2057400"/>
            <a:ext cx="685800" cy="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70" name="Line 26"/>
          <p:cNvSpPr>
            <a:spLocks noChangeShapeType="1"/>
          </p:cNvSpPr>
          <p:nvPr/>
        </p:nvSpPr>
        <p:spPr bwMode="auto">
          <a:xfrm flipV="1">
            <a:off x="838200" y="4419600"/>
            <a:ext cx="990600" cy="60960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71" name="Line 27"/>
          <p:cNvSpPr>
            <a:spLocks noChangeShapeType="1"/>
          </p:cNvSpPr>
          <p:nvPr/>
        </p:nvSpPr>
        <p:spPr bwMode="auto">
          <a:xfrm flipV="1">
            <a:off x="762000" y="4038600"/>
            <a:ext cx="1066800" cy="30480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72" name="Line 28"/>
          <p:cNvSpPr>
            <a:spLocks noChangeShapeType="1"/>
          </p:cNvSpPr>
          <p:nvPr/>
        </p:nvSpPr>
        <p:spPr bwMode="auto">
          <a:xfrm flipV="1">
            <a:off x="762000" y="3505200"/>
            <a:ext cx="1066800" cy="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73" name="Line 29"/>
          <p:cNvSpPr>
            <a:spLocks noChangeShapeType="1"/>
          </p:cNvSpPr>
          <p:nvPr/>
        </p:nvSpPr>
        <p:spPr bwMode="auto">
          <a:xfrm>
            <a:off x="838200" y="2514600"/>
            <a:ext cx="990600" cy="38100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74" name="Line 30"/>
          <p:cNvSpPr>
            <a:spLocks noChangeShapeType="1"/>
          </p:cNvSpPr>
          <p:nvPr/>
        </p:nvSpPr>
        <p:spPr bwMode="auto">
          <a:xfrm>
            <a:off x="990600" y="1905000"/>
            <a:ext cx="914400" cy="685800"/>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75" name="Text Box 31"/>
          <p:cNvSpPr txBox="1">
            <a:spLocks noChangeArrowheads="1"/>
          </p:cNvSpPr>
          <p:nvPr/>
        </p:nvSpPr>
        <p:spPr bwMode="auto">
          <a:xfrm>
            <a:off x="533400" y="21336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a:latin typeface="Times New Roman" pitchFamily="18" charset="0"/>
              </a:rPr>
              <a:t>Clients</a:t>
            </a:r>
          </a:p>
        </p:txBody>
      </p:sp>
      <p:sp>
        <p:nvSpPr>
          <p:cNvPr id="338976" name="Text Box 32"/>
          <p:cNvSpPr txBox="1">
            <a:spLocks noChangeArrowheads="1"/>
          </p:cNvSpPr>
          <p:nvPr/>
        </p:nvSpPr>
        <p:spPr bwMode="auto">
          <a:xfrm>
            <a:off x="533400" y="3733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a:latin typeface="Times New Roman" pitchFamily="18" charset="0"/>
              </a:rPr>
              <a:t>Clients</a:t>
            </a:r>
          </a:p>
        </p:txBody>
      </p:sp>
      <p:sp>
        <p:nvSpPr>
          <p:cNvPr id="338977" name="Text Box 33"/>
          <p:cNvSpPr txBox="1">
            <a:spLocks noChangeArrowheads="1"/>
          </p:cNvSpPr>
          <p:nvPr/>
        </p:nvSpPr>
        <p:spPr bwMode="auto">
          <a:xfrm>
            <a:off x="3810000" y="1219200"/>
            <a:ext cx="137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Load Balancing Cluster (Site A)</a:t>
            </a:r>
          </a:p>
        </p:txBody>
      </p:sp>
      <p:sp>
        <p:nvSpPr>
          <p:cNvPr id="338978" name="Text Box 34"/>
          <p:cNvSpPr txBox="1">
            <a:spLocks noChangeArrowheads="1"/>
          </p:cNvSpPr>
          <p:nvPr/>
        </p:nvSpPr>
        <p:spPr bwMode="auto">
          <a:xfrm>
            <a:off x="3810000" y="2590800"/>
            <a:ext cx="137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Load Balancing Cluster (Site B)</a:t>
            </a:r>
          </a:p>
        </p:txBody>
      </p:sp>
      <p:sp>
        <p:nvSpPr>
          <p:cNvPr id="338979" name="Text Box 35"/>
          <p:cNvSpPr txBox="1">
            <a:spLocks noChangeArrowheads="1"/>
          </p:cNvSpPr>
          <p:nvPr/>
        </p:nvSpPr>
        <p:spPr bwMode="auto">
          <a:xfrm>
            <a:off x="3810000" y="4038600"/>
            <a:ext cx="137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Load Balancing Cluster (Site C)</a:t>
            </a:r>
          </a:p>
        </p:txBody>
      </p:sp>
      <p:sp>
        <p:nvSpPr>
          <p:cNvPr id="338980" name="Text Box 36"/>
          <p:cNvSpPr txBox="1">
            <a:spLocks noChangeArrowheads="1"/>
          </p:cNvSpPr>
          <p:nvPr/>
        </p:nvSpPr>
        <p:spPr bwMode="auto">
          <a:xfrm>
            <a:off x="7696200" y="137160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Website A (low priority)</a:t>
            </a:r>
          </a:p>
        </p:txBody>
      </p:sp>
      <p:sp>
        <p:nvSpPr>
          <p:cNvPr id="338981" name="Text Box 37"/>
          <p:cNvSpPr txBox="1">
            <a:spLocks noChangeArrowheads="1"/>
          </p:cNvSpPr>
          <p:nvPr/>
        </p:nvSpPr>
        <p:spPr bwMode="auto">
          <a:xfrm>
            <a:off x="7467600" y="2819400"/>
            <a:ext cx="1600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Website B (medium priority)</a:t>
            </a:r>
          </a:p>
        </p:txBody>
      </p:sp>
      <p:sp>
        <p:nvSpPr>
          <p:cNvPr id="338982" name="Text Box 38"/>
          <p:cNvSpPr txBox="1">
            <a:spLocks noChangeArrowheads="1"/>
          </p:cNvSpPr>
          <p:nvPr/>
        </p:nvSpPr>
        <p:spPr bwMode="auto">
          <a:xfrm>
            <a:off x="7772400" y="426720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Website C (high priority)</a:t>
            </a:r>
          </a:p>
        </p:txBody>
      </p:sp>
      <p:sp>
        <p:nvSpPr>
          <p:cNvPr id="338983" name="Text Box 39"/>
          <p:cNvSpPr txBox="1">
            <a:spLocks noChangeArrowheads="1"/>
          </p:cNvSpPr>
          <p:nvPr/>
        </p:nvSpPr>
        <p:spPr bwMode="auto">
          <a:xfrm>
            <a:off x="6172200" y="16002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Servers</a:t>
            </a:r>
          </a:p>
        </p:txBody>
      </p:sp>
      <p:sp>
        <p:nvSpPr>
          <p:cNvPr id="338984" name="Text Box 40"/>
          <p:cNvSpPr txBox="1">
            <a:spLocks noChangeArrowheads="1"/>
          </p:cNvSpPr>
          <p:nvPr/>
        </p:nvSpPr>
        <p:spPr bwMode="auto">
          <a:xfrm>
            <a:off x="6172200" y="30480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Servers</a:t>
            </a:r>
          </a:p>
        </p:txBody>
      </p:sp>
      <p:sp>
        <p:nvSpPr>
          <p:cNvPr id="338985" name="Text Box 41"/>
          <p:cNvSpPr txBox="1">
            <a:spLocks noChangeArrowheads="1"/>
          </p:cNvSpPr>
          <p:nvPr/>
        </p:nvSpPr>
        <p:spPr bwMode="auto">
          <a:xfrm>
            <a:off x="6172200" y="4495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Servers</a:t>
            </a:r>
          </a:p>
        </p:txBody>
      </p:sp>
      <p:sp>
        <p:nvSpPr>
          <p:cNvPr id="338986" name="AutoShape 42"/>
          <p:cNvSpPr>
            <a:spLocks noChangeArrowheads="1"/>
          </p:cNvSpPr>
          <p:nvPr/>
        </p:nvSpPr>
        <p:spPr bwMode="auto">
          <a:xfrm>
            <a:off x="4267200" y="3048000"/>
            <a:ext cx="381000" cy="838200"/>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7" name="AutoShape 43"/>
          <p:cNvSpPr>
            <a:spLocks noChangeArrowheads="1"/>
          </p:cNvSpPr>
          <p:nvPr/>
        </p:nvSpPr>
        <p:spPr bwMode="auto">
          <a:xfrm>
            <a:off x="7391400" y="33528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8" name="AutoShape 44"/>
          <p:cNvSpPr>
            <a:spLocks noChangeArrowheads="1"/>
          </p:cNvSpPr>
          <p:nvPr/>
        </p:nvSpPr>
        <p:spPr bwMode="auto">
          <a:xfrm>
            <a:off x="4267200" y="4495800"/>
            <a:ext cx="381000" cy="838200"/>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9" name="Text Box 45"/>
          <p:cNvSpPr txBox="1">
            <a:spLocks noChangeArrowheads="1"/>
          </p:cNvSpPr>
          <p:nvPr/>
        </p:nvSpPr>
        <p:spPr bwMode="auto">
          <a:xfrm>
            <a:off x="533400" y="5791200"/>
            <a:ext cx="81534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sz="1600"/>
              <a:t>Reconf-PQ reconfigures nodes for different websites but also guarantees fixed number of nodes to low priority requests</a:t>
            </a:r>
          </a:p>
        </p:txBody>
      </p:sp>
      <p:sp>
        <p:nvSpPr>
          <p:cNvPr id="338990" name="Text Box 46"/>
          <p:cNvSpPr txBox="1">
            <a:spLocks noChangeArrowheads="1"/>
          </p:cNvSpPr>
          <p:nvPr/>
        </p:nvSpPr>
        <p:spPr bwMode="auto">
          <a:xfrm>
            <a:off x="4572000" y="342900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rgbClr val="FF0000"/>
                </a:solidFill>
                <a:latin typeface="Times New Roman" pitchFamily="18" charset="0"/>
              </a:rPr>
              <a:t>Hard QoS Maintained</a:t>
            </a:r>
          </a:p>
        </p:txBody>
      </p:sp>
      <p:sp>
        <p:nvSpPr>
          <p:cNvPr id="338991" name="Freeform 47"/>
          <p:cNvSpPr>
            <a:spLocks/>
          </p:cNvSpPr>
          <p:nvPr/>
        </p:nvSpPr>
        <p:spPr bwMode="auto">
          <a:xfrm>
            <a:off x="4648200" y="2273300"/>
            <a:ext cx="1574800" cy="1003300"/>
          </a:xfrm>
          <a:custGeom>
            <a:avLst/>
            <a:gdLst>
              <a:gd name="T0" fmla="*/ 0 w 992"/>
              <a:gd name="T1" fmla="*/ 584 h 632"/>
              <a:gd name="T2" fmla="*/ 768 w 992"/>
              <a:gd name="T3" fmla="*/ 56 h 632"/>
              <a:gd name="T4" fmla="*/ 864 w 992"/>
              <a:gd name="T5" fmla="*/ 248 h 632"/>
              <a:gd name="T6" fmla="*/ 0 w 992"/>
              <a:gd name="T7" fmla="*/ 632 h 632"/>
            </a:gdLst>
            <a:ahLst/>
            <a:cxnLst>
              <a:cxn ang="0">
                <a:pos x="T0" y="T1"/>
              </a:cxn>
              <a:cxn ang="0">
                <a:pos x="T2" y="T3"/>
              </a:cxn>
              <a:cxn ang="0">
                <a:pos x="T4" y="T5"/>
              </a:cxn>
              <a:cxn ang="0">
                <a:pos x="T6" y="T7"/>
              </a:cxn>
            </a:cxnLst>
            <a:rect l="0" t="0" r="r" b="b"/>
            <a:pathLst>
              <a:path w="992" h="632">
                <a:moveTo>
                  <a:pt x="0" y="584"/>
                </a:moveTo>
                <a:cubicBezTo>
                  <a:pt x="312" y="348"/>
                  <a:pt x="624" y="112"/>
                  <a:pt x="768" y="56"/>
                </a:cubicBezTo>
                <a:cubicBezTo>
                  <a:pt x="912" y="0"/>
                  <a:pt x="992" y="152"/>
                  <a:pt x="864" y="248"/>
                </a:cubicBezTo>
                <a:cubicBezTo>
                  <a:pt x="736" y="344"/>
                  <a:pt x="368" y="488"/>
                  <a:pt x="0" y="632"/>
                </a:cubicBezTo>
              </a:path>
            </a:pathLst>
          </a:custGeom>
          <a:noFill/>
          <a:ln w="38100" cap="flat" cmpd="sng">
            <a:solidFill>
              <a:schemeClr val="tx1"/>
            </a:solidFill>
            <a:prstDash val="dash"/>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92" name="Freeform 48"/>
          <p:cNvSpPr>
            <a:spLocks/>
          </p:cNvSpPr>
          <p:nvPr/>
        </p:nvSpPr>
        <p:spPr bwMode="auto">
          <a:xfrm>
            <a:off x="4648200" y="3657600"/>
            <a:ext cx="1676400" cy="1066800"/>
          </a:xfrm>
          <a:custGeom>
            <a:avLst/>
            <a:gdLst>
              <a:gd name="T0" fmla="*/ 0 w 1152"/>
              <a:gd name="T1" fmla="*/ 48 h 752"/>
              <a:gd name="T2" fmla="*/ 864 w 1152"/>
              <a:gd name="T3" fmla="*/ 672 h 752"/>
              <a:gd name="T4" fmla="*/ 1008 w 1152"/>
              <a:gd name="T5" fmla="*/ 528 h 752"/>
              <a:gd name="T6" fmla="*/ 0 w 1152"/>
              <a:gd name="T7" fmla="*/ 0 h 752"/>
            </a:gdLst>
            <a:ahLst/>
            <a:cxnLst>
              <a:cxn ang="0">
                <a:pos x="T0" y="T1"/>
              </a:cxn>
              <a:cxn ang="0">
                <a:pos x="T2" y="T3"/>
              </a:cxn>
              <a:cxn ang="0">
                <a:pos x="T4" y="T5"/>
              </a:cxn>
              <a:cxn ang="0">
                <a:pos x="T6" y="T7"/>
              </a:cxn>
            </a:cxnLst>
            <a:rect l="0" t="0" r="r" b="b"/>
            <a:pathLst>
              <a:path w="1152" h="752">
                <a:moveTo>
                  <a:pt x="0" y="48"/>
                </a:moveTo>
                <a:cubicBezTo>
                  <a:pt x="348" y="320"/>
                  <a:pt x="696" y="592"/>
                  <a:pt x="864" y="672"/>
                </a:cubicBezTo>
                <a:cubicBezTo>
                  <a:pt x="1032" y="752"/>
                  <a:pt x="1152" y="640"/>
                  <a:pt x="1008" y="528"/>
                </a:cubicBezTo>
                <a:cubicBezTo>
                  <a:pt x="864" y="416"/>
                  <a:pt x="432" y="208"/>
                  <a:pt x="0" y="0"/>
                </a:cubicBezTo>
              </a:path>
            </a:pathLst>
          </a:custGeom>
          <a:noFill/>
          <a:ln w="38100" cap="flat" cmpd="sng">
            <a:solidFill>
              <a:schemeClr val="tx1"/>
            </a:solidFill>
            <a:prstDash val="dash"/>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93" name="Freeform 49"/>
          <p:cNvSpPr>
            <a:spLocks/>
          </p:cNvSpPr>
          <p:nvPr/>
        </p:nvSpPr>
        <p:spPr bwMode="auto">
          <a:xfrm>
            <a:off x="4648200" y="2032000"/>
            <a:ext cx="1727200" cy="2692400"/>
          </a:xfrm>
          <a:custGeom>
            <a:avLst/>
            <a:gdLst>
              <a:gd name="T0" fmla="*/ 0 w 1088"/>
              <a:gd name="T1" fmla="*/ 1600 h 1696"/>
              <a:gd name="T2" fmla="*/ 768 w 1088"/>
              <a:gd name="T3" fmla="*/ 208 h 1696"/>
              <a:gd name="T4" fmla="*/ 960 w 1088"/>
              <a:gd name="T5" fmla="*/ 352 h 1696"/>
              <a:gd name="T6" fmla="*/ 0 w 1088"/>
              <a:gd name="T7" fmla="*/ 1696 h 1696"/>
            </a:gdLst>
            <a:ahLst/>
            <a:cxnLst>
              <a:cxn ang="0">
                <a:pos x="T0" y="T1"/>
              </a:cxn>
              <a:cxn ang="0">
                <a:pos x="T2" y="T3"/>
              </a:cxn>
              <a:cxn ang="0">
                <a:pos x="T4" y="T5"/>
              </a:cxn>
              <a:cxn ang="0">
                <a:pos x="T6" y="T7"/>
              </a:cxn>
            </a:cxnLst>
            <a:rect l="0" t="0" r="r" b="b"/>
            <a:pathLst>
              <a:path w="1088" h="1696">
                <a:moveTo>
                  <a:pt x="0" y="1600"/>
                </a:moveTo>
                <a:cubicBezTo>
                  <a:pt x="304" y="1008"/>
                  <a:pt x="608" y="416"/>
                  <a:pt x="768" y="208"/>
                </a:cubicBezTo>
                <a:cubicBezTo>
                  <a:pt x="928" y="0"/>
                  <a:pt x="1088" y="104"/>
                  <a:pt x="960" y="352"/>
                </a:cubicBezTo>
                <a:cubicBezTo>
                  <a:pt x="832" y="600"/>
                  <a:pt x="416" y="1148"/>
                  <a:pt x="0" y="1696"/>
                </a:cubicBezTo>
              </a:path>
            </a:pathLst>
          </a:custGeom>
          <a:noFill/>
          <a:ln w="38100" cap="flat" cmpd="sng">
            <a:solidFill>
              <a:schemeClr val="tx1"/>
            </a:solidFill>
            <a:prstDash val="dash"/>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94" name="Freeform 50"/>
          <p:cNvSpPr>
            <a:spLocks/>
          </p:cNvSpPr>
          <p:nvPr/>
        </p:nvSpPr>
        <p:spPr bwMode="auto">
          <a:xfrm>
            <a:off x="4648200" y="3657600"/>
            <a:ext cx="1524000" cy="1600200"/>
          </a:xfrm>
          <a:custGeom>
            <a:avLst/>
            <a:gdLst>
              <a:gd name="T0" fmla="*/ 0 w 1088"/>
              <a:gd name="T1" fmla="*/ 1600 h 1696"/>
              <a:gd name="T2" fmla="*/ 768 w 1088"/>
              <a:gd name="T3" fmla="*/ 208 h 1696"/>
              <a:gd name="T4" fmla="*/ 960 w 1088"/>
              <a:gd name="T5" fmla="*/ 352 h 1696"/>
              <a:gd name="T6" fmla="*/ 0 w 1088"/>
              <a:gd name="T7" fmla="*/ 1696 h 1696"/>
            </a:gdLst>
            <a:ahLst/>
            <a:cxnLst>
              <a:cxn ang="0">
                <a:pos x="T0" y="T1"/>
              </a:cxn>
              <a:cxn ang="0">
                <a:pos x="T2" y="T3"/>
              </a:cxn>
              <a:cxn ang="0">
                <a:pos x="T4" y="T5"/>
              </a:cxn>
              <a:cxn ang="0">
                <a:pos x="T6" y="T7"/>
              </a:cxn>
            </a:cxnLst>
            <a:rect l="0" t="0" r="r" b="b"/>
            <a:pathLst>
              <a:path w="1088" h="1696">
                <a:moveTo>
                  <a:pt x="0" y="1600"/>
                </a:moveTo>
                <a:cubicBezTo>
                  <a:pt x="304" y="1008"/>
                  <a:pt x="608" y="416"/>
                  <a:pt x="768" y="208"/>
                </a:cubicBezTo>
                <a:cubicBezTo>
                  <a:pt x="928" y="0"/>
                  <a:pt x="1088" y="104"/>
                  <a:pt x="960" y="352"/>
                </a:cubicBezTo>
                <a:cubicBezTo>
                  <a:pt x="832" y="600"/>
                  <a:pt x="416" y="1148"/>
                  <a:pt x="0" y="1696"/>
                </a:cubicBezTo>
              </a:path>
            </a:pathLst>
          </a:custGeom>
          <a:noFill/>
          <a:ln w="38100" cap="flat" cmpd="sng">
            <a:solidFill>
              <a:schemeClr val="tx1"/>
            </a:solidFill>
            <a:prstDash val="dash"/>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95" name="AutoShape 51"/>
          <p:cNvSpPr>
            <a:spLocks noChangeArrowheads="1"/>
          </p:cNvSpPr>
          <p:nvPr/>
        </p:nvSpPr>
        <p:spPr bwMode="auto">
          <a:xfrm>
            <a:off x="6400800" y="22860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6" name="AutoShape 52"/>
          <p:cNvSpPr>
            <a:spLocks noChangeArrowheads="1"/>
          </p:cNvSpPr>
          <p:nvPr/>
        </p:nvSpPr>
        <p:spPr bwMode="auto">
          <a:xfrm>
            <a:off x="6477000" y="51816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7" name="AutoShape 53"/>
          <p:cNvSpPr>
            <a:spLocks noChangeArrowheads="1"/>
          </p:cNvSpPr>
          <p:nvPr/>
        </p:nvSpPr>
        <p:spPr bwMode="auto">
          <a:xfrm>
            <a:off x="7391400" y="37338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8" name="AutoShape 54"/>
          <p:cNvSpPr>
            <a:spLocks noChangeArrowheads="1"/>
          </p:cNvSpPr>
          <p:nvPr/>
        </p:nvSpPr>
        <p:spPr bwMode="auto">
          <a:xfrm>
            <a:off x="6400800" y="37338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9" name="AutoShape 55"/>
          <p:cNvSpPr>
            <a:spLocks noChangeArrowheads="1"/>
          </p:cNvSpPr>
          <p:nvPr/>
        </p:nvSpPr>
        <p:spPr bwMode="auto">
          <a:xfrm>
            <a:off x="7467600" y="48006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000" name="AutoShape 56"/>
          <p:cNvSpPr>
            <a:spLocks noChangeArrowheads="1"/>
          </p:cNvSpPr>
          <p:nvPr/>
        </p:nvSpPr>
        <p:spPr bwMode="auto">
          <a:xfrm>
            <a:off x="7467600" y="5181600"/>
            <a:ext cx="609600" cy="304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99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3899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3899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389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99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3899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3899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89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89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9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899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9000"/>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3898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38997"/>
                                        </p:tgtEl>
                                        <p:attrNameLst>
                                          <p:attrName>style.visibility</p:attrName>
                                        </p:attrNameLst>
                                      </p:cBhvr>
                                      <p:to>
                                        <p:strVal val="hidden"/>
                                      </p:to>
                                    </p:set>
                                  </p:childTnLst>
                                </p:cTn>
                              </p:par>
                              <p:par>
                                <p:cTn id="47" presetID="1" presetClass="entr" presetSubtype="0" fill="hold" grpId="1" nodeType="withEffect">
                                  <p:stCondLst>
                                    <p:cond delay="0"/>
                                  </p:stCondLst>
                                  <p:childTnLst>
                                    <p:set>
                                      <p:cBhvr>
                                        <p:cTn id="48" dur="1" fill="hold">
                                          <p:stCondLst>
                                            <p:cond delay="0"/>
                                          </p:stCondLst>
                                        </p:cTn>
                                        <p:tgtEl>
                                          <p:spTgt spid="338996"/>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8998"/>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3899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38994"/>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8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86" grpId="0" animBg="1"/>
      <p:bldP spid="338987" grpId="0" animBg="1"/>
      <p:bldP spid="338987" grpId="1" animBg="1"/>
      <p:bldP spid="338988" grpId="0" animBg="1"/>
      <p:bldP spid="338990" grpId="0"/>
      <p:bldP spid="338991" grpId="0" animBg="1"/>
      <p:bldP spid="338991" grpId="1" animBg="1"/>
      <p:bldP spid="338992" grpId="0" animBg="1"/>
      <p:bldP spid="338992" grpId="1" animBg="1"/>
      <p:bldP spid="338993" grpId="0" animBg="1"/>
      <p:bldP spid="338993" grpId="1" animBg="1"/>
      <p:bldP spid="338994" grpId="0" animBg="1"/>
      <p:bldP spid="338994" grpId="1" animBg="1"/>
      <p:bldP spid="338995" grpId="0" animBg="1"/>
      <p:bldP spid="338996" grpId="0" animBg="1"/>
      <p:bldP spid="338996" grpId="1" animBg="1"/>
      <p:bldP spid="338997" grpId="0" animBg="1"/>
      <p:bldP spid="338997" grpId="1" animBg="1"/>
      <p:bldP spid="338998" grpId="0" animBg="1"/>
      <p:bldP spid="338999" grpId="0" animBg="1"/>
      <p:bldP spid="33900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half" idx="10"/>
          </p:nvPr>
        </p:nvSpPr>
        <p:spPr/>
        <p:txBody>
          <a:bodyPr/>
          <a:lstStyle/>
          <a:p>
            <a:r>
              <a:rPr lang="en-US"/>
              <a:t>04/26/06</a:t>
            </a:r>
            <a:endParaRPr lang="en-US" altLang="ko-KR"/>
          </a:p>
        </p:txBody>
      </p:sp>
      <p:sp>
        <p:nvSpPr>
          <p:cNvPr id="32" name="Footer Placeholder 4"/>
          <p:cNvSpPr>
            <a:spLocks noGrp="1"/>
          </p:cNvSpPr>
          <p:nvPr>
            <p:ph type="ftr" sz="quarter" idx="11"/>
          </p:nvPr>
        </p:nvSpPr>
        <p:spPr/>
        <p:txBody>
          <a:bodyPr/>
          <a:lstStyle/>
          <a:p>
            <a:r>
              <a:rPr lang="en-US" altLang="ko-KR"/>
              <a:t>D. K. Panda (The Ohio State University)</a:t>
            </a:r>
          </a:p>
        </p:txBody>
      </p:sp>
      <p:sp>
        <p:nvSpPr>
          <p:cNvPr id="407554" name="Rectangle 2"/>
          <p:cNvSpPr>
            <a:spLocks noGrp="1" noChangeArrowheads="1"/>
          </p:cNvSpPr>
          <p:nvPr>
            <p:ph type="title"/>
          </p:nvPr>
        </p:nvSpPr>
        <p:spPr/>
        <p:txBody>
          <a:bodyPr/>
          <a:lstStyle/>
          <a:p>
            <a:r>
              <a:rPr lang="en-US"/>
              <a:t>Active Resource Adaptation Design</a:t>
            </a:r>
          </a:p>
        </p:txBody>
      </p:sp>
      <p:sp>
        <p:nvSpPr>
          <p:cNvPr id="407556" name="AutoShape 4"/>
          <p:cNvSpPr>
            <a:spLocks noChangeArrowheads="1"/>
          </p:cNvSpPr>
          <p:nvPr/>
        </p:nvSpPr>
        <p:spPr bwMode="auto">
          <a:xfrm>
            <a:off x="2124075" y="1371600"/>
            <a:ext cx="1141413" cy="6873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Server</a:t>
            </a:r>
          </a:p>
          <a:p>
            <a:r>
              <a:rPr lang="en-US" sz="1200"/>
              <a:t>Website A</a:t>
            </a:r>
          </a:p>
        </p:txBody>
      </p:sp>
      <p:sp>
        <p:nvSpPr>
          <p:cNvPr id="407557" name="AutoShape 5"/>
          <p:cNvSpPr>
            <a:spLocks noChangeArrowheads="1"/>
          </p:cNvSpPr>
          <p:nvPr/>
        </p:nvSpPr>
        <p:spPr bwMode="auto">
          <a:xfrm>
            <a:off x="3679825" y="1371600"/>
            <a:ext cx="1141413" cy="6873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Load</a:t>
            </a:r>
          </a:p>
          <a:p>
            <a:r>
              <a:rPr lang="en-US" sz="1200"/>
              <a:t>Balancer</a:t>
            </a:r>
          </a:p>
        </p:txBody>
      </p:sp>
      <p:sp>
        <p:nvSpPr>
          <p:cNvPr id="407558" name="AutoShape 6"/>
          <p:cNvSpPr>
            <a:spLocks noChangeArrowheads="1"/>
          </p:cNvSpPr>
          <p:nvPr/>
        </p:nvSpPr>
        <p:spPr bwMode="auto">
          <a:xfrm>
            <a:off x="5132388" y="1371600"/>
            <a:ext cx="1139825" cy="6873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Server</a:t>
            </a:r>
          </a:p>
          <a:p>
            <a:r>
              <a:rPr lang="en-US" sz="1200"/>
              <a:t>Website B</a:t>
            </a:r>
          </a:p>
        </p:txBody>
      </p:sp>
      <p:sp>
        <p:nvSpPr>
          <p:cNvPr id="407559" name="Line 7"/>
          <p:cNvSpPr>
            <a:spLocks noChangeShapeType="1"/>
          </p:cNvSpPr>
          <p:nvPr/>
        </p:nvSpPr>
        <p:spPr bwMode="auto">
          <a:xfrm>
            <a:off x="2643188" y="2058988"/>
            <a:ext cx="1587" cy="40116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60" name="Line 8"/>
          <p:cNvSpPr>
            <a:spLocks noChangeShapeType="1"/>
          </p:cNvSpPr>
          <p:nvPr/>
        </p:nvSpPr>
        <p:spPr bwMode="auto">
          <a:xfrm>
            <a:off x="4198938" y="2058988"/>
            <a:ext cx="1587" cy="3783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61" name="Line 9"/>
          <p:cNvSpPr>
            <a:spLocks noChangeShapeType="1"/>
          </p:cNvSpPr>
          <p:nvPr/>
        </p:nvSpPr>
        <p:spPr bwMode="auto">
          <a:xfrm>
            <a:off x="5649913" y="2058988"/>
            <a:ext cx="1587" cy="40116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62" name="Line 10"/>
          <p:cNvSpPr>
            <a:spLocks noChangeShapeType="1"/>
          </p:cNvSpPr>
          <p:nvPr/>
        </p:nvSpPr>
        <p:spPr bwMode="auto">
          <a:xfrm>
            <a:off x="2435225" y="2403475"/>
            <a:ext cx="4159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63" name="Text Box 11"/>
          <p:cNvSpPr txBox="1">
            <a:spLocks noChangeArrowheads="1"/>
          </p:cNvSpPr>
          <p:nvPr/>
        </p:nvSpPr>
        <p:spPr bwMode="auto">
          <a:xfrm>
            <a:off x="1295400" y="2333625"/>
            <a:ext cx="1347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Not Loaded</a:t>
            </a:r>
          </a:p>
        </p:txBody>
      </p:sp>
      <p:sp>
        <p:nvSpPr>
          <p:cNvPr id="407564" name="Text Box 12"/>
          <p:cNvSpPr txBox="1">
            <a:spLocks noChangeArrowheads="1"/>
          </p:cNvSpPr>
          <p:nvPr/>
        </p:nvSpPr>
        <p:spPr bwMode="auto">
          <a:xfrm>
            <a:off x="5649913" y="2392363"/>
            <a:ext cx="10366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Loaded</a:t>
            </a:r>
          </a:p>
        </p:txBody>
      </p:sp>
      <p:sp>
        <p:nvSpPr>
          <p:cNvPr id="407565" name="Line 13"/>
          <p:cNvSpPr>
            <a:spLocks noChangeShapeType="1"/>
          </p:cNvSpPr>
          <p:nvPr/>
        </p:nvSpPr>
        <p:spPr bwMode="auto">
          <a:xfrm>
            <a:off x="5441950" y="2403475"/>
            <a:ext cx="4159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66" name="AutoShape 14"/>
          <p:cNvSpPr>
            <a:spLocks noChangeArrowheads="1"/>
          </p:cNvSpPr>
          <p:nvPr/>
        </p:nvSpPr>
        <p:spPr bwMode="auto">
          <a:xfrm>
            <a:off x="4198938" y="2746375"/>
            <a:ext cx="1450975" cy="458788"/>
          </a:xfrm>
          <a:prstGeom prst="curvedLeftArrow">
            <a:avLst>
              <a:gd name="adj1" fmla="val 20000"/>
              <a:gd name="adj2" fmla="val 40000"/>
              <a:gd name="adj3" fmla="val 105421"/>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67" name="Text Box 15"/>
          <p:cNvSpPr txBox="1">
            <a:spLocks noChangeArrowheads="1"/>
          </p:cNvSpPr>
          <p:nvPr/>
        </p:nvSpPr>
        <p:spPr bwMode="auto">
          <a:xfrm>
            <a:off x="5649913" y="2746375"/>
            <a:ext cx="13477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 Query</a:t>
            </a:r>
          </a:p>
        </p:txBody>
      </p:sp>
      <p:sp>
        <p:nvSpPr>
          <p:cNvPr id="407568" name="AutoShape 16"/>
          <p:cNvSpPr>
            <a:spLocks noChangeArrowheads="1"/>
          </p:cNvSpPr>
          <p:nvPr/>
        </p:nvSpPr>
        <p:spPr bwMode="auto">
          <a:xfrm>
            <a:off x="2643188" y="2862263"/>
            <a:ext cx="1555750" cy="457200"/>
          </a:xfrm>
          <a:prstGeom prst="curvedRightArrow">
            <a:avLst>
              <a:gd name="adj1" fmla="val 20000"/>
              <a:gd name="adj2" fmla="val 40000"/>
              <a:gd name="adj3" fmla="val 113426"/>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69" name="Text Box 17"/>
          <p:cNvSpPr txBox="1">
            <a:spLocks noChangeArrowheads="1"/>
          </p:cNvSpPr>
          <p:nvPr/>
        </p:nvSpPr>
        <p:spPr bwMode="auto">
          <a:xfrm>
            <a:off x="1295400" y="2862263"/>
            <a:ext cx="13477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 Query</a:t>
            </a:r>
          </a:p>
        </p:txBody>
      </p:sp>
      <p:sp>
        <p:nvSpPr>
          <p:cNvPr id="407570" name="AutoShape 18"/>
          <p:cNvSpPr>
            <a:spLocks noChangeArrowheads="1"/>
          </p:cNvSpPr>
          <p:nvPr/>
        </p:nvSpPr>
        <p:spPr bwMode="auto">
          <a:xfrm>
            <a:off x="4198938" y="3549650"/>
            <a:ext cx="1450975" cy="457200"/>
          </a:xfrm>
          <a:prstGeom prst="curvedLeftArrow">
            <a:avLst>
              <a:gd name="adj1" fmla="val 20000"/>
              <a:gd name="adj2" fmla="val 40000"/>
              <a:gd name="adj3" fmla="val 10578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71" name="Text Box 19"/>
          <p:cNvSpPr txBox="1">
            <a:spLocks noChangeArrowheads="1"/>
          </p:cNvSpPr>
          <p:nvPr/>
        </p:nvSpPr>
        <p:spPr bwMode="auto">
          <a:xfrm>
            <a:off x="5546725" y="3435350"/>
            <a:ext cx="20732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Successful Atomic (Lock)</a:t>
            </a:r>
          </a:p>
        </p:txBody>
      </p:sp>
      <p:sp>
        <p:nvSpPr>
          <p:cNvPr id="407572" name="AutoShape 20"/>
          <p:cNvSpPr>
            <a:spLocks noChangeArrowheads="1"/>
          </p:cNvSpPr>
          <p:nvPr/>
        </p:nvSpPr>
        <p:spPr bwMode="auto">
          <a:xfrm>
            <a:off x="4198938" y="4122738"/>
            <a:ext cx="1450975" cy="457200"/>
          </a:xfrm>
          <a:prstGeom prst="curvedLeftArrow">
            <a:avLst>
              <a:gd name="adj1" fmla="val 20000"/>
              <a:gd name="adj2" fmla="val 40000"/>
              <a:gd name="adj3" fmla="val 10578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73" name="Text Box 21"/>
          <p:cNvSpPr txBox="1">
            <a:spLocks noChangeArrowheads="1"/>
          </p:cNvSpPr>
          <p:nvPr/>
        </p:nvSpPr>
        <p:spPr bwMode="auto">
          <a:xfrm>
            <a:off x="5649913" y="4006850"/>
            <a:ext cx="197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Successful Atomic (Update Counter)</a:t>
            </a:r>
          </a:p>
        </p:txBody>
      </p:sp>
      <p:sp>
        <p:nvSpPr>
          <p:cNvPr id="407574" name="AutoShape 22"/>
          <p:cNvSpPr>
            <a:spLocks noChangeArrowheads="1"/>
          </p:cNvSpPr>
          <p:nvPr/>
        </p:nvSpPr>
        <p:spPr bwMode="auto">
          <a:xfrm>
            <a:off x="2643188" y="4695825"/>
            <a:ext cx="1555750" cy="457200"/>
          </a:xfrm>
          <a:prstGeom prst="curvedRightArrow">
            <a:avLst>
              <a:gd name="adj1" fmla="val 20000"/>
              <a:gd name="adj2" fmla="val 40000"/>
              <a:gd name="adj3" fmla="val 113426"/>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75" name="Text Box 23"/>
          <p:cNvSpPr txBox="1">
            <a:spLocks noChangeArrowheads="1"/>
          </p:cNvSpPr>
          <p:nvPr/>
        </p:nvSpPr>
        <p:spPr bwMode="auto">
          <a:xfrm>
            <a:off x="1219200" y="4695825"/>
            <a:ext cx="1450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Reconfigure Node</a:t>
            </a:r>
          </a:p>
        </p:txBody>
      </p:sp>
      <p:sp>
        <p:nvSpPr>
          <p:cNvPr id="407576" name="AutoShape 24"/>
          <p:cNvSpPr>
            <a:spLocks noChangeArrowheads="1"/>
          </p:cNvSpPr>
          <p:nvPr/>
        </p:nvSpPr>
        <p:spPr bwMode="auto">
          <a:xfrm>
            <a:off x="4198938" y="5153025"/>
            <a:ext cx="1450975" cy="458788"/>
          </a:xfrm>
          <a:prstGeom prst="curvedLeftArrow">
            <a:avLst>
              <a:gd name="adj1" fmla="val 20000"/>
              <a:gd name="adj2" fmla="val 40000"/>
              <a:gd name="adj3" fmla="val 105421"/>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77" name="Text Box 25"/>
          <p:cNvSpPr txBox="1">
            <a:spLocks noChangeArrowheads="1"/>
          </p:cNvSpPr>
          <p:nvPr/>
        </p:nvSpPr>
        <p:spPr bwMode="auto">
          <a:xfrm>
            <a:off x="5622925" y="5038725"/>
            <a:ext cx="2073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Successful Atomic (Unlock)</a:t>
            </a:r>
          </a:p>
        </p:txBody>
      </p:sp>
      <p:sp>
        <p:nvSpPr>
          <p:cNvPr id="407578" name="Line 26"/>
          <p:cNvSpPr>
            <a:spLocks noChangeShapeType="1"/>
          </p:cNvSpPr>
          <p:nvPr/>
        </p:nvSpPr>
        <p:spPr bwMode="auto">
          <a:xfrm>
            <a:off x="2435225" y="5842000"/>
            <a:ext cx="4159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79" name="Line 27"/>
          <p:cNvSpPr>
            <a:spLocks noChangeShapeType="1"/>
          </p:cNvSpPr>
          <p:nvPr/>
        </p:nvSpPr>
        <p:spPr bwMode="auto">
          <a:xfrm>
            <a:off x="5441950" y="5842000"/>
            <a:ext cx="4159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80" name="Text Box 28"/>
          <p:cNvSpPr txBox="1">
            <a:spLocks noChangeArrowheads="1"/>
          </p:cNvSpPr>
          <p:nvPr/>
        </p:nvSpPr>
        <p:spPr bwMode="auto">
          <a:xfrm>
            <a:off x="1295400" y="5772150"/>
            <a:ext cx="1450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 Shared</a:t>
            </a:r>
          </a:p>
        </p:txBody>
      </p:sp>
      <p:sp>
        <p:nvSpPr>
          <p:cNvPr id="407581" name="Text Box 29"/>
          <p:cNvSpPr txBox="1">
            <a:spLocks noChangeArrowheads="1"/>
          </p:cNvSpPr>
          <p:nvPr/>
        </p:nvSpPr>
        <p:spPr bwMode="auto">
          <a:xfrm>
            <a:off x="5649913" y="5772150"/>
            <a:ext cx="1450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 Shared</a:t>
            </a:r>
          </a:p>
        </p:txBody>
      </p:sp>
      <p:sp>
        <p:nvSpPr>
          <p:cNvPr id="407583" name="Text Box 31"/>
          <p:cNvSpPr txBox="1">
            <a:spLocks noChangeArrowheads="1"/>
          </p:cNvSpPr>
          <p:nvPr/>
        </p:nvSpPr>
        <p:spPr bwMode="auto">
          <a:xfrm>
            <a:off x="4572000" y="24384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RDMA</a:t>
            </a:r>
          </a:p>
        </p:txBody>
      </p:sp>
      <p:sp>
        <p:nvSpPr>
          <p:cNvPr id="407584" name="Text Box 32"/>
          <p:cNvSpPr txBox="1">
            <a:spLocks noChangeArrowheads="1"/>
          </p:cNvSpPr>
          <p:nvPr/>
        </p:nvSpPr>
        <p:spPr bwMode="auto">
          <a:xfrm>
            <a:off x="3048000" y="25908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RDMA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04/26/06</a:t>
            </a:r>
            <a:endParaRPr lang="en-US" altLang="ko-KR"/>
          </a:p>
        </p:txBody>
      </p:sp>
      <p:sp>
        <p:nvSpPr>
          <p:cNvPr id="7" name="Footer Placeholder 5"/>
          <p:cNvSpPr>
            <a:spLocks noGrp="1"/>
          </p:cNvSpPr>
          <p:nvPr>
            <p:ph type="ftr" sz="quarter" idx="11"/>
          </p:nvPr>
        </p:nvSpPr>
        <p:spPr/>
        <p:txBody>
          <a:bodyPr/>
          <a:lstStyle/>
          <a:p>
            <a:r>
              <a:rPr lang="en-US" altLang="ko-KR"/>
              <a:t>D. K. Panda (The Ohio State University)</a:t>
            </a:r>
          </a:p>
        </p:txBody>
      </p:sp>
      <p:sp>
        <p:nvSpPr>
          <p:cNvPr id="431106" name="Rectangle 2"/>
          <p:cNvSpPr>
            <a:spLocks noGrp="1" noChangeArrowheads="1"/>
          </p:cNvSpPr>
          <p:nvPr>
            <p:ph type="title"/>
          </p:nvPr>
        </p:nvSpPr>
        <p:spPr/>
        <p:txBody>
          <a:bodyPr/>
          <a:lstStyle/>
          <a:p>
            <a:r>
              <a:rPr lang="en-US"/>
              <a:t>Dynamic Reconfigurability using RDMA operations</a:t>
            </a:r>
          </a:p>
        </p:txBody>
      </p:sp>
      <p:graphicFrame>
        <p:nvGraphicFramePr>
          <p:cNvPr id="431109" name="Object 5"/>
          <p:cNvGraphicFramePr>
            <a:graphicFrameLocks noChangeAspect="1"/>
          </p:cNvGraphicFramePr>
          <p:nvPr>
            <p:ph sz="half" idx="1"/>
          </p:nvPr>
        </p:nvGraphicFramePr>
        <p:xfrm>
          <a:off x="460375" y="1524000"/>
          <a:ext cx="4030663" cy="3527425"/>
        </p:xfrm>
        <a:graphic>
          <a:graphicData uri="http://schemas.openxmlformats.org/presentationml/2006/ole">
            <mc:AlternateContent xmlns:mc="http://schemas.openxmlformats.org/markup-compatibility/2006">
              <mc:Choice xmlns:v="urn:schemas-microsoft-com:vml" Requires="v">
                <p:oleObj spid="_x0000_s431113" name="Chart" r:id="rId3" imgW="6095848" imgH="5334152" progId="MSGraph.Chart.8">
                  <p:embed followColorScheme="full"/>
                </p:oleObj>
              </mc:Choice>
              <mc:Fallback>
                <p:oleObj name="Chart" r:id="rId3" imgW="6095848" imgH="5334152" progId="MSGraph.Char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524000"/>
                        <a:ext cx="4030663" cy="352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08" name="Text Box 4"/>
          <p:cNvSpPr txBox="1">
            <a:spLocks noChangeArrowheads="1"/>
          </p:cNvSpPr>
          <p:nvPr/>
        </p:nvSpPr>
        <p:spPr bwMode="auto">
          <a:xfrm>
            <a:off x="685800" y="5256213"/>
            <a:ext cx="8001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spcBef>
                <a:spcPct val="50000"/>
              </a:spcBef>
            </a:pPr>
            <a:r>
              <a:rPr lang="en-US" sz="1400">
                <a:solidFill>
                  <a:srgbClr val="0000FF"/>
                </a:solidFill>
              </a:rPr>
              <a:t>“On the Provision of Prioritization and Soft QoS in Dynamically Reconfigurable Shared Data-Centers over InfiniBand”. `P. Balaji, S. Narravula, K. Vaidyanathan, H. –W. Jin and D. K. Panda. IEEE International Symposium on Performance Analysis of Systems and Software (ISPASS) ‘05.</a:t>
            </a:r>
          </a:p>
        </p:txBody>
      </p:sp>
      <p:graphicFrame>
        <p:nvGraphicFramePr>
          <p:cNvPr id="431111" name="Object 7"/>
          <p:cNvGraphicFramePr>
            <a:graphicFrameLocks noChangeAspect="1"/>
          </p:cNvGraphicFramePr>
          <p:nvPr>
            <p:ph sz="half" idx="2"/>
          </p:nvPr>
        </p:nvGraphicFramePr>
        <p:xfrm>
          <a:off x="4656138" y="1539875"/>
          <a:ext cx="4022725" cy="3509963"/>
        </p:xfrm>
        <a:graphic>
          <a:graphicData uri="http://schemas.openxmlformats.org/presentationml/2006/ole">
            <mc:AlternateContent xmlns:mc="http://schemas.openxmlformats.org/markup-compatibility/2006">
              <mc:Choice xmlns:v="urn:schemas-microsoft-com:vml" Requires="v">
                <p:oleObj spid="_x0000_s431114" name="Chart" r:id="rId5" imgW="6095848" imgH="5318608" progId="MSGraph.Chart.8">
                  <p:embed followColorScheme="full"/>
                </p:oleObj>
              </mc:Choice>
              <mc:Fallback>
                <p:oleObj name="Chart" r:id="rId5" imgW="6095848" imgH="5318608" progId="MSGraph.Chart.8">
                  <p:embed followColorScheme="full"/>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138" y="1539875"/>
                        <a:ext cx="4022725" cy="350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359426" name="Rectangle 2"/>
          <p:cNvSpPr>
            <a:spLocks noGrp="1" noChangeArrowheads="1"/>
          </p:cNvSpPr>
          <p:nvPr>
            <p:ph type="title"/>
          </p:nvPr>
        </p:nvSpPr>
        <p:spPr/>
        <p:txBody>
          <a:bodyPr/>
          <a:lstStyle/>
          <a:p>
            <a:r>
              <a:rPr lang="en-US"/>
              <a:t>Presentation Layout</a:t>
            </a:r>
          </a:p>
        </p:txBody>
      </p:sp>
      <p:sp>
        <p:nvSpPr>
          <p:cNvPr id="359427" name="Rectangle 3"/>
          <p:cNvSpPr>
            <a:spLocks noGrp="1" noChangeArrowheads="1"/>
          </p:cNvSpPr>
          <p:nvPr>
            <p:ph type="body" idx="1"/>
          </p:nvPr>
        </p:nvSpPr>
        <p:spPr>
          <a:xfrm>
            <a:off x="457200" y="1371600"/>
            <a:ext cx="8229600" cy="4876800"/>
          </a:xfrm>
        </p:spPr>
        <p:txBody>
          <a:bodyPr/>
          <a:lstStyle/>
          <a:p>
            <a:pPr>
              <a:lnSpc>
                <a:spcPct val="200000"/>
              </a:lnSpc>
              <a:buFont typeface="Wingdings" pitchFamily="2" charset="2"/>
              <a:buChar char="Ø"/>
            </a:pPr>
            <a:r>
              <a:rPr lang="en-US">
                <a:solidFill>
                  <a:srgbClr val="DDDDDD"/>
                </a:solidFill>
              </a:rPr>
              <a:t>Introduction and Motivation</a:t>
            </a:r>
          </a:p>
          <a:p>
            <a:pPr>
              <a:lnSpc>
                <a:spcPct val="200000"/>
              </a:lnSpc>
              <a:buFont typeface="Wingdings" pitchFamily="2" charset="2"/>
              <a:buChar char="Ø"/>
            </a:pPr>
            <a:r>
              <a:rPr lang="en-US">
                <a:solidFill>
                  <a:srgbClr val="DDDDDD"/>
                </a:solidFill>
              </a:rPr>
              <a:t>Advanced Communication Protocols and Subsystems</a:t>
            </a:r>
          </a:p>
          <a:p>
            <a:pPr>
              <a:lnSpc>
                <a:spcPct val="200000"/>
              </a:lnSpc>
              <a:buFont typeface="Wingdings" pitchFamily="2" charset="2"/>
              <a:buChar char="Ø"/>
            </a:pPr>
            <a:r>
              <a:rPr lang="en-US">
                <a:solidFill>
                  <a:srgbClr val="DDDDDD"/>
                </a:solidFill>
              </a:rPr>
              <a:t>Data-center Service Primitives</a:t>
            </a:r>
          </a:p>
          <a:p>
            <a:pPr>
              <a:lnSpc>
                <a:spcPct val="200000"/>
              </a:lnSpc>
              <a:buFont typeface="Wingdings" pitchFamily="2" charset="2"/>
              <a:buChar char="Ø"/>
            </a:pPr>
            <a:r>
              <a:rPr lang="en-US">
                <a:solidFill>
                  <a:srgbClr val="DDDDDD"/>
                </a:solidFill>
              </a:rPr>
              <a:t>Dynamic Content Caching Services</a:t>
            </a:r>
          </a:p>
          <a:p>
            <a:pPr>
              <a:lnSpc>
                <a:spcPct val="200000"/>
              </a:lnSpc>
              <a:buFont typeface="Wingdings" pitchFamily="2" charset="2"/>
              <a:buChar char="Ø"/>
            </a:pPr>
            <a:r>
              <a:rPr lang="en-US">
                <a:solidFill>
                  <a:srgbClr val="DDDDDD"/>
                </a:solidFill>
              </a:rPr>
              <a:t>Active Resource Adaptation Services</a:t>
            </a:r>
          </a:p>
          <a:p>
            <a:pPr>
              <a:lnSpc>
                <a:spcPct val="200000"/>
              </a:lnSpc>
              <a:buFont typeface="Wingdings" pitchFamily="2" charset="2"/>
              <a:buChar char="Ø"/>
            </a:pPr>
            <a:r>
              <a:rPr lang="en-US" b="1"/>
              <a:t>Conclusions and Ongoing Work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340994" name="Rectangle 2"/>
          <p:cNvSpPr>
            <a:spLocks noGrp="1" noChangeArrowheads="1"/>
          </p:cNvSpPr>
          <p:nvPr>
            <p:ph type="title"/>
          </p:nvPr>
        </p:nvSpPr>
        <p:spPr/>
        <p:txBody>
          <a:bodyPr/>
          <a:lstStyle/>
          <a:p>
            <a:r>
              <a:rPr lang="en-US"/>
              <a:t>Conclusions</a:t>
            </a:r>
          </a:p>
        </p:txBody>
      </p:sp>
      <p:sp>
        <p:nvSpPr>
          <p:cNvPr id="340995" name="Rectangle 3"/>
          <p:cNvSpPr>
            <a:spLocks noGrp="1" noChangeArrowheads="1"/>
          </p:cNvSpPr>
          <p:nvPr>
            <p:ph type="body" idx="1"/>
          </p:nvPr>
        </p:nvSpPr>
        <p:spPr>
          <a:xfrm>
            <a:off x="457200" y="1143000"/>
            <a:ext cx="8229600" cy="5181600"/>
          </a:xfrm>
        </p:spPr>
        <p:txBody>
          <a:bodyPr/>
          <a:lstStyle/>
          <a:p>
            <a:pPr>
              <a:lnSpc>
                <a:spcPct val="105000"/>
              </a:lnSpc>
            </a:pPr>
            <a:r>
              <a:rPr lang="en-US"/>
              <a:t>Proposed a novel framework for data-centers to address the current limitations</a:t>
            </a:r>
          </a:p>
          <a:p>
            <a:pPr lvl="1">
              <a:lnSpc>
                <a:spcPct val="105000"/>
              </a:lnSpc>
            </a:pPr>
            <a:r>
              <a:rPr lang="en-US"/>
              <a:t>Low performance due to high communication overheads</a:t>
            </a:r>
          </a:p>
          <a:p>
            <a:pPr lvl="1">
              <a:lnSpc>
                <a:spcPct val="105000"/>
              </a:lnSpc>
            </a:pPr>
            <a:r>
              <a:rPr lang="en-US"/>
              <a:t>Lack of efficient support of advanced features such as active caching, dynamic resource adaptation, etc</a:t>
            </a:r>
          </a:p>
          <a:p>
            <a:pPr>
              <a:lnSpc>
                <a:spcPct val="105000"/>
              </a:lnSpc>
            </a:pPr>
            <a:r>
              <a:rPr lang="en-US"/>
              <a:t>Three-layer Architecture</a:t>
            </a:r>
          </a:p>
          <a:p>
            <a:pPr lvl="1">
              <a:lnSpc>
                <a:spcPct val="105000"/>
              </a:lnSpc>
            </a:pPr>
            <a:r>
              <a:rPr lang="en-US"/>
              <a:t>Communication Protocol Support</a:t>
            </a:r>
          </a:p>
          <a:p>
            <a:pPr lvl="1">
              <a:lnSpc>
                <a:spcPct val="105000"/>
              </a:lnSpc>
            </a:pPr>
            <a:r>
              <a:rPr lang="en-US"/>
              <a:t>Data-Center Primitives</a:t>
            </a:r>
          </a:p>
          <a:p>
            <a:pPr lvl="1">
              <a:lnSpc>
                <a:spcPct val="105000"/>
              </a:lnSpc>
            </a:pPr>
            <a:r>
              <a:rPr lang="en-US"/>
              <a:t>Data-Center Services</a:t>
            </a:r>
          </a:p>
          <a:p>
            <a:pPr>
              <a:lnSpc>
                <a:spcPct val="105000"/>
              </a:lnSpc>
            </a:pPr>
            <a:r>
              <a:rPr lang="en-US"/>
              <a:t>Novel approaches using the advanced features of InfiniBand</a:t>
            </a:r>
          </a:p>
          <a:p>
            <a:pPr lvl="1">
              <a:lnSpc>
                <a:spcPct val="105000"/>
              </a:lnSpc>
            </a:pPr>
            <a:r>
              <a:rPr lang="en-US"/>
              <a:t>Resilient to the load on the back-end servers</a:t>
            </a:r>
          </a:p>
          <a:p>
            <a:pPr lvl="1">
              <a:lnSpc>
                <a:spcPct val="105000"/>
              </a:lnSpc>
            </a:pPr>
            <a:r>
              <a:rPr lang="en-US"/>
              <a:t>Order of magnitude performance gain for several scenarios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342018" name="Rectangle 2"/>
          <p:cNvSpPr>
            <a:spLocks noGrp="1" noChangeArrowheads="1"/>
          </p:cNvSpPr>
          <p:nvPr>
            <p:ph type="title"/>
          </p:nvPr>
        </p:nvSpPr>
        <p:spPr/>
        <p:txBody>
          <a:bodyPr/>
          <a:lstStyle/>
          <a:p>
            <a:r>
              <a:rPr lang="en-US"/>
              <a:t>Work-in-Progress</a:t>
            </a:r>
          </a:p>
        </p:txBody>
      </p:sp>
      <p:sp>
        <p:nvSpPr>
          <p:cNvPr id="342019" name="Rectangle 3"/>
          <p:cNvSpPr>
            <a:spLocks noGrp="1" noChangeArrowheads="1"/>
          </p:cNvSpPr>
          <p:nvPr>
            <p:ph type="body" idx="1"/>
          </p:nvPr>
        </p:nvSpPr>
        <p:spPr>
          <a:xfrm>
            <a:off x="457200" y="1143000"/>
            <a:ext cx="8229600" cy="5181600"/>
          </a:xfrm>
        </p:spPr>
        <p:txBody>
          <a:bodyPr/>
          <a:lstStyle/>
          <a:p>
            <a:pPr>
              <a:lnSpc>
                <a:spcPct val="140000"/>
              </a:lnSpc>
            </a:pPr>
            <a:r>
              <a:rPr lang="en-US"/>
              <a:t>Data-Center Primitives</a:t>
            </a:r>
          </a:p>
          <a:p>
            <a:pPr lvl="1">
              <a:lnSpc>
                <a:spcPct val="140000"/>
              </a:lnSpc>
            </a:pPr>
            <a:r>
              <a:rPr lang="en-US"/>
              <a:t>Efficient System-Wide Soft Shared State Mechanisms</a:t>
            </a:r>
          </a:p>
          <a:p>
            <a:pPr lvl="1">
              <a:lnSpc>
                <a:spcPct val="140000"/>
              </a:lnSpc>
            </a:pPr>
            <a:r>
              <a:rPr lang="en-US"/>
              <a:t>Efficient Distributed Lock Manager Mechanisms</a:t>
            </a:r>
          </a:p>
          <a:p>
            <a:pPr>
              <a:lnSpc>
                <a:spcPct val="140000"/>
              </a:lnSpc>
            </a:pPr>
            <a:r>
              <a:rPr lang="en-US"/>
              <a:t>Fine-Grained Active Resource Adaptation</a:t>
            </a:r>
          </a:p>
          <a:p>
            <a:pPr lvl="1">
              <a:lnSpc>
                <a:spcPct val="140000"/>
              </a:lnSpc>
            </a:pPr>
            <a:r>
              <a:rPr lang="en-US"/>
              <a:t>Fine-grain resource monitoring</a:t>
            </a:r>
          </a:p>
          <a:p>
            <a:pPr lvl="1">
              <a:lnSpc>
                <a:spcPct val="140000"/>
              </a:lnSpc>
            </a:pPr>
            <a:r>
              <a:rPr lang="en-US"/>
              <a:t>Resource adaptation with database servers and multi-stage reconfigurations</a:t>
            </a:r>
          </a:p>
          <a:p>
            <a:pPr>
              <a:lnSpc>
                <a:spcPct val="140000"/>
              </a:lnSpc>
            </a:pPr>
            <a:r>
              <a:rPr lang="en-US"/>
              <a:t>Detailed Data-Center Evaluation with the proposed framework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Date Placeholder 3"/>
          <p:cNvSpPr>
            <a:spLocks noGrp="1"/>
          </p:cNvSpPr>
          <p:nvPr>
            <p:ph type="dt" sz="half" idx="10"/>
          </p:nvPr>
        </p:nvSpPr>
        <p:spPr/>
        <p:txBody>
          <a:bodyPr/>
          <a:lstStyle/>
          <a:p>
            <a:r>
              <a:rPr lang="en-US"/>
              <a:t>04/26/06</a:t>
            </a:r>
            <a:endParaRPr lang="en-US" altLang="ko-KR"/>
          </a:p>
        </p:txBody>
      </p:sp>
      <p:sp>
        <p:nvSpPr>
          <p:cNvPr id="73" name="Footer Placeholder 4"/>
          <p:cNvSpPr>
            <a:spLocks noGrp="1"/>
          </p:cNvSpPr>
          <p:nvPr>
            <p:ph type="ftr" sz="quarter" idx="11"/>
          </p:nvPr>
        </p:nvSpPr>
        <p:spPr/>
        <p:txBody>
          <a:bodyPr/>
          <a:lstStyle/>
          <a:p>
            <a:r>
              <a:rPr lang="en-US" altLang="ko-KR"/>
              <a:t>D. K. Panda (The Ohio State University)</a:t>
            </a:r>
          </a:p>
        </p:txBody>
      </p:sp>
      <p:sp>
        <p:nvSpPr>
          <p:cNvPr id="313346" name="Rectangle 2"/>
          <p:cNvSpPr>
            <a:spLocks noGrp="1" noChangeArrowheads="1"/>
          </p:cNvSpPr>
          <p:nvPr>
            <p:ph type="title"/>
          </p:nvPr>
        </p:nvSpPr>
        <p:spPr>
          <a:xfrm>
            <a:off x="457200" y="152400"/>
            <a:ext cx="8229600" cy="914400"/>
          </a:xfrm>
        </p:spPr>
        <p:txBody>
          <a:bodyPr/>
          <a:lstStyle/>
          <a:p>
            <a:r>
              <a:rPr lang="en-US"/>
              <a:t>Typical Multi-Tier Data-center Environment</a:t>
            </a:r>
          </a:p>
        </p:txBody>
      </p:sp>
      <p:sp>
        <p:nvSpPr>
          <p:cNvPr id="313347" name="Rectangle 3"/>
          <p:cNvSpPr>
            <a:spLocks noChangeArrowheads="1"/>
          </p:cNvSpPr>
          <p:nvPr/>
        </p:nvSpPr>
        <p:spPr bwMode="auto">
          <a:xfrm>
            <a:off x="304800" y="4419600"/>
            <a:ext cx="8686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20000"/>
              </a:lnSpc>
              <a:spcBef>
                <a:spcPct val="20000"/>
              </a:spcBef>
              <a:buFontTx/>
              <a:buChar char="•"/>
            </a:pPr>
            <a:r>
              <a:rPr lang="en-US"/>
              <a:t>Requests are received from clients over the WAN</a:t>
            </a:r>
          </a:p>
          <a:p>
            <a:pPr marL="342900" indent="-342900" algn="l">
              <a:lnSpc>
                <a:spcPct val="120000"/>
              </a:lnSpc>
              <a:spcBef>
                <a:spcPct val="20000"/>
              </a:spcBef>
              <a:buFontTx/>
              <a:buChar char="•"/>
            </a:pPr>
            <a:r>
              <a:rPr lang="en-US"/>
              <a:t>Proxy nodes perform caching, load balancing, resource monitoring, etc.</a:t>
            </a:r>
          </a:p>
          <a:p>
            <a:pPr marL="342900" indent="-342900" algn="l">
              <a:lnSpc>
                <a:spcPct val="120000"/>
              </a:lnSpc>
              <a:spcBef>
                <a:spcPct val="20000"/>
              </a:spcBef>
              <a:buFontTx/>
              <a:buChar char="•"/>
            </a:pPr>
            <a:r>
              <a:rPr lang="en-US"/>
              <a:t>If not cached, the request is forwarded to the next tiers </a:t>
            </a:r>
            <a:r>
              <a:rPr lang="en-US">
                <a:sym typeface="Wingdings" pitchFamily="2" charset="2"/>
              </a:rPr>
              <a:t> Application Server</a:t>
            </a:r>
            <a:endParaRPr lang="en-US"/>
          </a:p>
          <a:p>
            <a:pPr marL="342900" indent="-342900" algn="l">
              <a:lnSpc>
                <a:spcPct val="120000"/>
              </a:lnSpc>
              <a:spcBef>
                <a:spcPct val="20000"/>
              </a:spcBef>
              <a:buFontTx/>
              <a:buChar char="•"/>
            </a:pPr>
            <a:r>
              <a:rPr lang="en-US"/>
              <a:t>Application server performs the business logic (CGI, Java servlets, etc.)</a:t>
            </a:r>
          </a:p>
          <a:p>
            <a:pPr marL="742950" lvl="1" indent="-285750" algn="l">
              <a:lnSpc>
                <a:spcPct val="120000"/>
              </a:lnSpc>
              <a:spcBef>
                <a:spcPct val="20000"/>
              </a:spcBef>
              <a:buFontTx/>
              <a:buChar char="–"/>
            </a:pPr>
            <a:r>
              <a:rPr lang="en-US" sz="1600"/>
              <a:t>Retrieves appropriate data from the database to process the requests</a:t>
            </a:r>
          </a:p>
        </p:txBody>
      </p:sp>
      <p:grpSp>
        <p:nvGrpSpPr>
          <p:cNvPr id="313348" name="Group 4"/>
          <p:cNvGrpSpPr>
            <a:grpSpLocks/>
          </p:cNvGrpSpPr>
          <p:nvPr/>
        </p:nvGrpSpPr>
        <p:grpSpPr bwMode="auto">
          <a:xfrm>
            <a:off x="76200" y="990600"/>
            <a:ext cx="8763000" cy="3352800"/>
            <a:chOff x="48" y="624"/>
            <a:chExt cx="5520" cy="2112"/>
          </a:xfrm>
        </p:grpSpPr>
        <p:sp>
          <p:nvSpPr>
            <p:cNvPr id="313349" name="Text Box 5"/>
            <p:cNvSpPr txBox="1">
              <a:spLocks noChangeArrowheads="1"/>
            </p:cNvSpPr>
            <p:nvPr/>
          </p:nvSpPr>
          <p:spPr bwMode="auto">
            <a:xfrm>
              <a:off x="1872" y="874"/>
              <a:ext cx="67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Proxy</a:t>
              </a:r>
              <a:br>
                <a:rPr lang="en-US" sz="1400" b="1"/>
              </a:br>
              <a:r>
                <a:rPr lang="en-US" sz="1400" b="1"/>
                <a:t>Server</a:t>
              </a:r>
            </a:p>
          </p:txBody>
        </p:sp>
        <p:sp>
          <p:nvSpPr>
            <p:cNvPr id="313350" name="Text Box 6"/>
            <p:cNvSpPr txBox="1">
              <a:spLocks noChangeArrowheads="1"/>
            </p:cNvSpPr>
            <p:nvPr/>
          </p:nvSpPr>
          <p:spPr bwMode="auto">
            <a:xfrm>
              <a:off x="2784" y="730"/>
              <a:ext cx="76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Web-server</a:t>
              </a:r>
              <a:br>
                <a:rPr lang="en-US" sz="1400" b="1"/>
              </a:br>
              <a:r>
                <a:rPr lang="en-US" sz="1400" b="1"/>
                <a:t>(Apache)</a:t>
              </a:r>
            </a:p>
          </p:txBody>
        </p:sp>
        <p:sp>
          <p:nvSpPr>
            <p:cNvPr id="313351" name="Text Box 7"/>
            <p:cNvSpPr txBox="1">
              <a:spLocks noChangeArrowheads="1"/>
            </p:cNvSpPr>
            <p:nvPr/>
          </p:nvSpPr>
          <p:spPr bwMode="auto">
            <a:xfrm>
              <a:off x="2688" y="230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Application Server (PHP)</a:t>
              </a:r>
            </a:p>
          </p:txBody>
        </p:sp>
        <p:sp>
          <p:nvSpPr>
            <p:cNvPr id="313352" name="Text Box 8"/>
            <p:cNvSpPr txBox="1">
              <a:spLocks noChangeArrowheads="1"/>
            </p:cNvSpPr>
            <p:nvPr/>
          </p:nvSpPr>
          <p:spPr bwMode="auto">
            <a:xfrm>
              <a:off x="4272" y="2207"/>
              <a:ext cx="86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Database</a:t>
              </a:r>
              <a:br>
                <a:rPr lang="en-US" sz="1400" b="1"/>
              </a:br>
              <a:r>
                <a:rPr lang="en-US" sz="1400" b="1"/>
                <a:t>Server</a:t>
              </a:r>
              <a:br>
                <a:rPr lang="en-US" sz="1400" b="1"/>
              </a:br>
              <a:r>
                <a:rPr lang="en-US" sz="1400" b="1"/>
                <a:t>(MySQL)</a:t>
              </a:r>
            </a:p>
          </p:txBody>
        </p:sp>
        <p:sp>
          <p:nvSpPr>
            <p:cNvPr id="313353" name="Rectangle 9"/>
            <p:cNvSpPr>
              <a:spLocks noChangeArrowheads="1"/>
            </p:cNvSpPr>
            <p:nvPr/>
          </p:nvSpPr>
          <p:spPr bwMode="auto">
            <a:xfrm>
              <a:off x="4128" y="2015"/>
              <a:ext cx="48" cy="4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54" name="AutoShape 10"/>
            <p:cNvSpPr>
              <a:spLocks noChangeArrowheads="1"/>
            </p:cNvSpPr>
            <p:nvPr/>
          </p:nvSpPr>
          <p:spPr bwMode="auto">
            <a:xfrm>
              <a:off x="1968" y="1199"/>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55" name="AutoShape 11"/>
            <p:cNvSpPr>
              <a:spLocks noChangeArrowheads="1"/>
            </p:cNvSpPr>
            <p:nvPr/>
          </p:nvSpPr>
          <p:spPr bwMode="auto">
            <a:xfrm>
              <a:off x="2016" y="170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56" name="AutoShape 12"/>
            <p:cNvSpPr>
              <a:spLocks noChangeArrowheads="1"/>
            </p:cNvSpPr>
            <p:nvPr/>
          </p:nvSpPr>
          <p:spPr bwMode="auto">
            <a:xfrm>
              <a:off x="2256" y="170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57" name="AutoShape 13"/>
            <p:cNvSpPr>
              <a:spLocks noChangeArrowheads="1"/>
            </p:cNvSpPr>
            <p:nvPr/>
          </p:nvSpPr>
          <p:spPr bwMode="auto">
            <a:xfrm>
              <a:off x="2016" y="189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58" name="AutoShape 14"/>
            <p:cNvSpPr>
              <a:spLocks noChangeArrowheads="1"/>
            </p:cNvSpPr>
            <p:nvPr/>
          </p:nvSpPr>
          <p:spPr bwMode="auto">
            <a:xfrm>
              <a:off x="2256" y="189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59" name="AutoShape 15"/>
            <p:cNvSpPr>
              <a:spLocks noChangeArrowheads="1"/>
            </p:cNvSpPr>
            <p:nvPr/>
          </p:nvSpPr>
          <p:spPr bwMode="auto">
            <a:xfrm>
              <a:off x="2016" y="151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0" name="AutoShape 16"/>
            <p:cNvSpPr>
              <a:spLocks noChangeArrowheads="1"/>
            </p:cNvSpPr>
            <p:nvPr/>
          </p:nvSpPr>
          <p:spPr bwMode="auto">
            <a:xfrm>
              <a:off x="2256" y="151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1" name="AutoShape 17"/>
            <p:cNvSpPr>
              <a:spLocks noChangeArrowheads="1"/>
            </p:cNvSpPr>
            <p:nvPr/>
          </p:nvSpPr>
          <p:spPr bwMode="auto">
            <a:xfrm>
              <a:off x="3504" y="719"/>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2" name="AutoShape 18"/>
            <p:cNvSpPr>
              <a:spLocks noChangeArrowheads="1"/>
            </p:cNvSpPr>
            <p:nvPr/>
          </p:nvSpPr>
          <p:spPr bwMode="auto">
            <a:xfrm>
              <a:off x="3552" y="12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3" name="AutoShape 19"/>
            <p:cNvSpPr>
              <a:spLocks noChangeArrowheads="1"/>
            </p:cNvSpPr>
            <p:nvPr/>
          </p:nvSpPr>
          <p:spPr bwMode="auto">
            <a:xfrm>
              <a:off x="3792" y="12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4" name="AutoShape 20"/>
            <p:cNvSpPr>
              <a:spLocks noChangeArrowheads="1"/>
            </p:cNvSpPr>
            <p:nvPr/>
          </p:nvSpPr>
          <p:spPr bwMode="auto">
            <a:xfrm>
              <a:off x="3552" y="141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5" name="AutoShape 21"/>
            <p:cNvSpPr>
              <a:spLocks noChangeArrowheads="1"/>
            </p:cNvSpPr>
            <p:nvPr/>
          </p:nvSpPr>
          <p:spPr bwMode="auto">
            <a:xfrm>
              <a:off x="3792" y="141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6" name="AutoShape 22"/>
            <p:cNvSpPr>
              <a:spLocks noChangeArrowheads="1"/>
            </p:cNvSpPr>
            <p:nvPr/>
          </p:nvSpPr>
          <p:spPr bwMode="auto">
            <a:xfrm>
              <a:off x="3552" y="10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7" name="AutoShape 23"/>
            <p:cNvSpPr>
              <a:spLocks noChangeArrowheads="1"/>
            </p:cNvSpPr>
            <p:nvPr/>
          </p:nvSpPr>
          <p:spPr bwMode="auto">
            <a:xfrm>
              <a:off x="3792" y="10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8" name="AutoShape 24"/>
            <p:cNvSpPr>
              <a:spLocks noChangeArrowheads="1"/>
            </p:cNvSpPr>
            <p:nvPr/>
          </p:nvSpPr>
          <p:spPr bwMode="auto">
            <a:xfrm>
              <a:off x="3504" y="1727"/>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69" name="AutoShape 25"/>
            <p:cNvSpPr>
              <a:spLocks noChangeArrowheads="1"/>
            </p:cNvSpPr>
            <p:nvPr/>
          </p:nvSpPr>
          <p:spPr bwMode="auto">
            <a:xfrm>
              <a:off x="3552" y="22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0" name="AutoShape 26"/>
            <p:cNvSpPr>
              <a:spLocks noChangeArrowheads="1"/>
            </p:cNvSpPr>
            <p:nvPr/>
          </p:nvSpPr>
          <p:spPr bwMode="auto">
            <a:xfrm>
              <a:off x="3792" y="22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1" name="AutoShape 27"/>
            <p:cNvSpPr>
              <a:spLocks noChangeArrowheads="1"/>
            </p:cNvSpPr>
            <p:nvPr/>
          </p:nvSpPr>
          <p:spPr bwMode="auto">
            <a:xfrm>
              <a:off x="3552" y="24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2" name="AutoShape 28"/>
            <p:cNvSpPr>
              <a:spLocks noChangeArrowheads="1"/>
            </p:cNvSpPr>
            <p:nvPr/>
          </p:nvSpPr>
          <p:spPr bwMode="auto">
            <a:xfrm>
              <a:off x="3792" y="24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3" name="AutoShape 29"/>
            <p:cNvSpPr>
              <a:spLocks noChangeArrowheads="1"/>
            </p:cNvSpPr>
            <p:nvPr/>
          </p:nvSpPr>
          <p:spPr bwMode="auto">
            <a:xfrm>
              <a:off x="3552" y="203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4" name="AutoShape 30"/>
            <p:cNvSpPr>
              <a:spLocks noChangeArrowheads="1"/>
            </p:cNvSpPr>
            <p:nvPr/>
          </p:nvSpPr>
          <p:spPr bwMode="auto">
            <a:xfrm>
              <a:off x="3792" y="203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5" name="AutoShape 31"/>
            <p:cNvSpPr>
              <a:spLocks noChangeArrowheads="1"/>
            </p:cNvSpPr>
            <p:nvPr/>
          </p:nvSpPr>
          <p:spPr bwMode="auto">
            <a:xfrm>
              <a:off x="4416" y="1247"/>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6" name="AutoShape 32"/>
            <p:cNvSpPr>
              <a:spLocks noChangeArrowheads="1"/>
            </p:cNvSpPr>
            <p:nvPr/>
          </p:nvSpPr>
          <p:spPr bwMode="auto">
            <a:xfrm>
              <a:off x="4464" y="175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7" name="AutoShape 33"/>
            <p:cNvSpPr>
              <a:spLocks noChangeArrowheads="1"/>
            </p:cNvSpPr>
            <p:nvPr/>
          </p:nvSpPr>
          <p:spPr bwMode="auto">
            <a:xfrm>
              <a:off x="4704" y="175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8" name="AutoShape 34"/>
            <p:cNvSpPr>
              <a:spLocks noChangeArrowheads="1"/>
            </p:cNvSpPr>
            <p:nvPr/>
          </p:nvSpPr>
          <p:spPr bwMode="auto">
            <a:xfrm>
              <a:off x="4464" y="194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79" name="AutoShape 35"/>
            <p:cNvSpPr>
              <a:spLocks noChangeArrowheads="1"/>
            </p:cNvSpPr>
            <p:nvPr/>
          </p:nvSpPr>
          <p:spPr bwMode="auto">
            <a:xfrm>
              <a:off x="4704" y="194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80" name="AutoShape 36"/>
            <p:cNvSpPr>
              <a:spLocks noChangeArrowheads="1"/>
            </p:cNvSpPr>
            <p:nvPr/>
          </p:nvSpPr>
          <p:spPr bwMode="auto">
            <a:xfrm>
              <a:off x="4464" y="155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81" name="AutoShape 37"/>
            <p:cNvSpPr>
              <a:spLocks noChangeArrowheads="1"/>
            </p:cNvSpPr>
            <p:nvPr/>
          </p:nvSpPr>
          <p:spPr bwMode="auto">
            <a:xfrm>
              <a:off x="4704" y="155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82" name="Cloud"/>
            <p:cNvSpPr>
              <a:spLocks noChangeAspect="1" noEditPoints="1" noChangeArrowheads="1"/>
            </p:cNvSpPr>
            <p:nvPr/>
          </p:nvSpPr>
          <p:spPr bwMode="auto">
            <a:xfrm>
              <a:off x="576" y="1158"/>
              <a:ext cx="1008" cy="101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28575">
              <a:solidFill>
                <a:srgbClr val="000000"/>
              </a:solidFill>
              <a:miter lim="800000"/>
              <a:headEnd/>
              <a:tailEnd/>
            </a:ln>
            <a:effectLst>
              <a:outerShdw dist="107763" dir="2700000" algn="ctr" rotWithShape="0">
                <a:srgbClr val="808080"/>
              </a:outerShdw>
            </a:effectLst>
          </p:spPr>
          <p:txBody>
            <a:bodyPr anchor="ctr"/>
            <a:lstStyle/>
            <a:p>
              <a:r>
                <a:rPr lang="en-US" b="1"/>
                <a:t>WAN</a:t>
              </a:r>
            </a:p>
          </p:txBody>
        </p:sp>
        <p:sp>
          <p:nvSpPr>
            <p:cNvPr id="313383" name="Line 39"/>
            <p:cNvSpPr>
              <a:spLocks noChangeShapeType="1"/>
            </p:cNvSpPr>
            <p:nvPr/>
          </p:nvSpPr>
          <p:spPr bwMode="auto">
            <a:xfrm>
              <a:off x="288" y="1103"/>
              <a:ext cx="576" cy="314"/>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84" name="Line 40"/>
            <p:cNvSpPr>
              <a:spLocks noChangeShapeType="1"/>
            </p:cNvSpPr>
            <p:nvPr/>
          </p:nvSpPr>
          <p:spPr bwMode="auto">
            <a:xfrm>
              <a:off x="144" y="1583"/>
              <a:ext cx="672"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85" name="Line 41"/>
            <p:cNvSpPr>
              <a:spLocks noChangeShapeType="1"/>
            </p:cNvSpPr>
            <p:nvPr/>
          </p:nvSpPr>
          <p:spPr bwMode="auto">
            <a:xfrm flipV="1">
              <a:off x="240" y="1775"/>
              <a:ext cx="624" cy="314"/>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86" name="Text Box 42"/>
            <p:cNvSpPr txBox="1">
              <a:spLocks noChangeArrowheads="1"/>
            </p:cNvSpPr>
            <p:nvPr/>
          </p:nvSpPr>
          <p:spPr bwMode="auto">
            <a:xfrm>
              <a:off x="48" y="1200"/>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Clients</a:t>
              </a:r>
            </a:p>
          </p:txBody>
        </p:sp>
        <p:sp>
          <p:nvSpPr>
            <p:cNvPr id="313387" name="Line 43"/>
            <p:cNvSpPr>
              <a:spLocks noChangeShapeType="1"/>
            </p:cNvSpPr>
            <p:nvPr/>
          </p:nvSpPr>
          <p:spPr bwMode="auto">
            <a:xfrm>
              <a:off x="1488" y="1679"/>
              <a:ext cx="480" cy="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88" name="Line 44"/>
            <p:cNvSpPr>
              <a:spLocks noChangeShapeType="1"/>
            </p:cNvSpPr>
            <p:nvPr/>
          </p:nvSpPr>
          <p:spPr bwMode="auto">
            <a:xfrm flipV="1">
              <a:off x="2496" y="1199"/>
              <a:ext cx="1008" cy="48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89" name="Line 45"/>
            <p:cNvSpPr>
              <a:spLocks noChangeShapeType="1"/>
            </p:cNvSpPr>
            <p:nvPr/>
          </p:nvSpPr>
          <p:spPr bwMode="auto">
            <a:xfrm>
              <a:off x="2496" y="1679"/>
              <a:ext cx="1008" cy="48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90" name="Line 46"/>
            <p:cNvSpPr>
              <a:spLocks noChangeShapeType="1"/>
            </p:cNvSpPr>
            <p:nvPr/>
          </p:nvSpPr>
          <p:spPr bwMode="auto">
            <a:xfrm flipV="1">
              <a:off x="4032" y="1776"/>
              <a:ext cx="384" cy="431"/>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91" name="AutoShape 47"/>
            <p:cNvSpPr>
              <a:spLocks noChangeArrowheads="1"/>
            </p:cNvSpPr>
            <p:nvPr/>
          </p:nvSpPr>
          <p:spPr bwMode="auto">
            <a:xfrm>
              <a:off x="5088" y="1488"/>
              <a:ext cx="384" cy="72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3392" name="Group 48"/>
            <p:cNvGrpSpPr>
              <a:grpSpLocks/>
            </p:cNvGrpSpPr>
            <p:nvPr/>
          </p:nvGrpSpPr>
          <p:grpSpPr bwMode="auto">
            <a:xfrm>
              <a:off x="5136" y="1584"/>
              <a:ext cx="96" cy="144"/>
              <a:chOff x="3840" y="816"/>
              <a:chExt cx="96" cy="144"/>
            </a:xfrm>
          </p:grpSpPr>
          <p:sp>
            <p:nvSpPr>
              <p:cNvPr id="313393" name="AutoShape 49"/>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94" name="Oval 50"/>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3395" name="Group 51"/>
            <p:cNvGrpSpPr>
              <a:grpSpLocks/>
            </p:cNvGrpSpPr>
            <p:nvPr/>
          </p:nvGrpSpPr>
          <p:grpSpPr bwMode="auto">
            <a:xfrm>
              <a:off x="5328" y="1584"/>
              <a:ext cx="96" cy="144"/>
              <a:chOff x="3840" y="816"/>
              <a:chExt cx="96" cy="144"/>
            </a:xfrm>
          </p:grpSpPr>
          <p:sp>
            <p:nvSpPr>
              <p:cNvPr id="313396" name="AutoShape 52"/>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97" name="Oval 53"/>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3398" name="Group 54"/>
            <p:cNvGrpSpPr>
              <a:grpSpLocks/>
            </p:cNvGrpSpPr>
            <p:nvPr/>
          </p:nvGrpSpPr>
          <p:grpSpPr bwMode="auto">
            <a:xfrm>
              <a:off x="5136" y="1776"/>
              <a:ext cx="96" cy="144"/>
              <a:chOff x="3840" y="816"/>
              <a:chExt cx="96" cy="144"/>
            </a:xfrm>
          </p:grpSpPr>
          <p:sp>
            <p:nvSpPr>
              <p:cNvPr id="313399" name="AutoShape 55"/>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400" name="Oval 56"/>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3401" name="Group 57"/>
            <p:cNvGrpSpPr>
              <a:grpSpLocks/>
            </p:cNvGrpSpPr>
            <p:nvPr/>
          </p:nvGrpSpPr>
          <p:grpSpPr bwMode="auto">
            <a:xfrm>
              <a:off x="5328" y="1776"/>
              <a:ext cx="96" cy="144"/>
              <a:chOff x="3840" y="816"/>
              <a:chExt cx="96" cy="144"/>
            </a:xfrm>
          </p:grpSpPr>
          <p:sp>
            <p:nvSpPr>
              <p:cNvPr id="313402" name="AutoShape 58"/>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403" name="Oval 59"/>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3404" name="Group 60"/>
            <p:cNvGrpSpPr>
              <a:grpSpLocks/>
            </p:cNvGrpSpPr>
            <p:nvPr/>
          </p:nvGrpSpPr>
          <p:grpSpPr bwMode="auto">
            <a:xfrm>
              <a:off x="5136" y="1968"/>
              <a:ext cx="96" cy="144"/>
              <a:chOff x="3840" y="816"/>
              <a:chExt cx="96" cy="144"/>
            </a:xfrm>
          </p:grpSpPr>
          <p:sp>
            <p:nvSpPr>
              <p:cNvPr id="313405" name="AutoShape 61"/>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406" name="Oval 62"/>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3407" name="Group 63"/>
            <p:cNvGrpSpPr>
              <a:grpSpLocks/>
            </p:cNvGrpSpPr>
            <p:nvPr/>
          </p:nvGrpSpPr>
          <p:grpSpPr bwMode="auto">
            <a:xfrm>
              <a:off x="5328" y="1968"/>
              <a:ext cx="96" cy="144"/>
              <a:chOff x="3840" y="816"/>
              <a:chExt cx="96" cy="144"/>
            </a:xfrm>
          </p:grpSpPr>
          <p:sp>
            <p:nvSpPr>
              <p:cNvPr id="313408" name="AutoShape 64"/>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409" name="Oval 65"/>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3410" name="Line 66"/>
            <p:cNvSpPr>
              <a:spLocks noChangeShapeType="1"/>
            </p:cNvSpPr>
            <p:nvPr/>
          </p:nvSpPr>
          <p:spPr bwMode="auto">
            <a:xfrm>
              <a:off x="4944" y="1632"/>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11" name="Line 67"/>
            <p:cNvSpPr>
              <a:spLocks noChangeShapeType="1"/>
            </p:cNvSpPr>
            <p:nvPr/>
          </p:nvSpPr>
          <p:spPr bwMode="auto">
            <a:xfrm>
              <a:off x="4944" y="1824"/>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12" name="Line 68"/>
            <p:cNvSpPr>
              <a:spLocks noChangeShapeType="1"/>
            </p:cNvSpPr>
            <p:nvPr/>
          </p:nvSpPr>
          <p:spPr bwMode="auto">
            <a:xfrm>
              <a:off x="4944" y="2016"/>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13" name="AutoShape 69"/>
            <p:cNvSpPr>
              <a:spLocks noChangeArrowheads="1"/>
            </p:cNvSpPr>
            <p:nvPr/>
          </p:nvSpPr>
          <p:spPr bwMode="auto">
            <a:xfrm>
              <a:off x="1728" y="624"/>
              <a:ext cx="3840" cy="2112"/>
            </a:xfrm>
            <a:prstGeom prst="roundRect">
              <a:avLst>
                <a:gd name="adj" fmla="val 16667"/>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414" name="Text Box 70"/>
            <p:cNvSpPr txBox="1">
              <a:spLocks noChangeArrowheads="1"/>
            </p:cNvSpPr>
            <p:nvPr/>
          </p:nvSpPr>
          <p:spPr bwMode="auto">
            <a:xfrm>
              <a:off x="4944" y="129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400" b="1"/>
                <a:t>Storage</a:t>
              </a:r>
            </a:p>
          </p:txBody>
        </p:sp>
      </p:grpSp>
      <p:sp>
        <p:nvSpPr>
          <p:cNvPr id="313415" name="AutoShape 71"/>
          <p:cNvSpPr>
            <a:spLocks noChangeArrowheads="1"/>
          </p:cNvSpPr>
          <p:nvPr/>
        </p:nvSpPr>
        <p:spPr bwMode="auto">
          <a:xfrm>
            <a:off x="3124200" y="1981200"/>
            <a:ext cx="5562600" cy="1371600"/>
          </a:xfrm>
          <a:prstGeom prst="rightArrow">
            <a:avLst>
              <a:gd name="adj1" fmla="val 50000"/>
              <a:gd name="adj2" fmla="val 101389"/>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More Computation and Communication</a:t>
            </a:r>
          </a:p>
          <a:p>
            <a:r>
              <a:rPr lang="en-US" b="1"/>
              <a:t>Requirements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13348"/>
                                        </p:tgtEl>
                                        <p:attrNameLst>
                                          <p:attrName>style.opacity</p:attrName>
                                        </p:attrNameLst>
                                      </p:cBhvr>
                                      <p:to>
                                        <p:strVal val="0.25"/>
                                      </p:to>
                                    </p:set>
                                    <p:animEffect filter="image" prLst="opacity: 0.25">
                                      <p:cBhvr rctx="IE">
                                        <p:cTn id="7" dur="indefinite"/>
                                        <p:tgtEl>
                                          <p:spTgt spid="313348"/>
                                        </p:tgtEl>
                                      </p:cBhvr>
                                    </p:animEffect>
                                  </p:childTnLst>
                                </p:cTn>
                              </p:par>
                            </p:childTnLst>
                          </p:cTn>
                        </p:par>
                        <p:par>
                          <p:cTn id="8" fill="hold" nodeType="afterGroup">
                            <p:stCondLst>
                              <p:cond delay="0"/>
                            </p:stCondLst>
                            <p:childTnLst>
                              <p:par>
                                <p:cTn id="9" presetID="1" presetClass="entr" presetSubtype="0" fill="hold" grpId="0" nodeType="afterEffect">
                                  <p:stCondLst>
                                    <p:cond delay="500"/>
                                  </p:stCondLst>
                                  <p:childTnLst>
                                    <p:set>
                                      <p:cBhvr>
                                        <p:cTn id="10" dur="1" fill="hold">
                                          <p:stCondLst>
                                            <p:cond delay="0"/>
                                          </p:stCondLst>
                                        </p:cTn>
                                        <p:tgtEl>
                                          <p:spTgt spid="313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4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Date Placeholder 3"/>
          <p:cNvSpPr>
            <a:spLocks noGrp="1"/>
          </p:cNvSpPr>
          <p:nvPr>
            <p:ph type="dt" sz="half" idx="10"/>
          </p:nvPr>
        </p:nvSpPr>
        <p:spPr/>
        <p:txBody>
          <a:bodyPr/>
          <a:lstStyle/>
          <a:p>
            <a:r>
              <a:rPr lang="en-US"/>
              <a:t>04/26/06</a:t>
            </a:r>
            <a:endParaRPr lang="en-US" altLang="ko-KR"/>
          </a:p>
        </p:txBody>
      </p:sp>
      <p:sp>
        <p:nvSpPr>
          <p:cNvPr id="115" name="Footer Placeholder 4"/>
          <p:cNvSpPr>
            <a:spLocks noGrp="1"/>
          </p:cNvSpPr>
          <p:nvPr>
            <p:ph type="ftr" sz="quarter" idx="11"/>
          </p:nvPr>
        </p:nvSpPr>
        <p:spPr/>
        <p:txBody>
          <a:bodyPr/>
          <a:lstStyle/>
          <a:p>
            <a:r>
              <a:rPr lang="en-US" altLang="ko-KR"/>
              <a:t>D. K. Panda (The Ohio State University)</a:t>
            </a:r>
          </a:p>
        </p:txBody>
      </p:sp>
      <p:sp>
        <p:nvSpPr>
          <p:cNvPr id="310274" name="Rectangle 2"/>
          <p:cNvSpPr>
            <a:spLocks noGrp="1" noChangeArrowheads="1"/>
          </p:cNvSpPr>
          <p:nvPr>
            <p:ph type="title"/>
          </p:nvPr>
        </p:nvSpPr>
        <p:spPr>
          <a:xfrm>
            <a:off x="457200" y="731838"/>
            <a:ext cx="8229600" cy="868362"/>
          </a:xfrm>
        </p:spPr>
        <p:txBody>
          <a:bodyPr/>
          <a:lstStyle/>
          <a:p>
            <a:pPr algn="ctr"/>
            <a:r>
              <a:rPr lang="en-US" sz="2400" b="1"/>
              <a:t>Web Pointers</a:t>
            </a:r>
          </a:p>
        </p:txBody>
      </p:sp>
      <p:grpSp>
        <p:nvGrpSpPr>
          <p:cNvPr id="310275" name="Group 3"/>
          <p:cNvGrpSpPr>
            <a:grpSpLocks/>
          </p:cNvGrpSpPr>
          <p:nvPr/>
        </p:nvGrpSpPr>
        <p:grpSpPr bwMode="auto">
          <a:xfrm>
            <a:off x="2514600" y="2133600"/>
            <a:ext cx="990600" cy="914400"/>
            <a:chOff x="1584" y="1008"/>
            <a:chExt cx="624" cy="576"/>
          </a:xfrm>
        </p:grpSpPr>
        <p:sp>
          <p:nvSpPr>
            <p:cNvPr id="310276" name="Oval 4"/>
            <p:cNvSpPr>
              <a:spLocks noChangeArrowheads="1"/>
            </p:cNvSpPr>
            <p:nvPr/>
          </p:nvSpPr>
          <p:spPr bwMode="auto">
            <a:xfrm>
              <a:off x="1657" y="1051"/>
              <a:ext cx="479" cy="424"/>
            </a:xfrm>
            <a:prstGeom prst="ellipse">
              <a:avLst/>
            </a:prstGeom>
            <a:gradFill rotWithShape="1">
              <a:gsLst>
                <a:gs pos="0">
                  <a:schemeClr val="accent1"/>
                </a:gs>
                <a:gs pos="100000">
                  <a:srgbClr val="440000"/>
                </a:gs>
              </a:gsLst>
              <a:path path="rect">
                <a:fillToRect r="100000" b="100000"/>
              </a:path>
            </a:gradFill>
            <a:ln w="9525" algn="ctr">
              <a:solidFill>
                <a:srgbClr val="FF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277" name="Group 5"/>
            <p:cNvGrpSpPr>
              <a:grpSpLocks/>
            </p:cNvGrpSpPr>
            <p:nvPr/>
          </p:nvGrpSpPr>
          <p:grpSpPr bwMode="auto">
            <a:xfrm>
              <a:off x="1731" y="1122"/>
              <a:ext cx="111" cy="71"/>
              <a:chOff x="1440" y="1200"/>
              <a:chExt cx="864" cy="720"/>
            </a:xfrm>
          </p:grpSpPr>
          <p:sp>
            <p:nvSpPr>
              <p:cNvPr id="310278" name="Rectangle 6"/>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9" name="Rectangle 7"/>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0" name="Rectangle 8"/>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1" name="Rectangle 9"/>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2" name="Oval 10"/>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3" name="Line 11"/>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4" name="Line 12"/>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5" name="Line 13"/>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6" name="Line 14"/>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7" name="Line 15"/>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8" name="Line 16"/>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289" name="Group 17"/>
            <p:cNvGrpSpPr>
              <a:grpSpLocks/>
            </p:cNvGrpSpPr>
            <p:nvPr/>
          </p:nvGrpSpPr>
          <p:grpSpPr bwMode="auto">
            <a:xfrm>
              <a:off x="1977" y="1322"/>
              <a:ext cx="110" cy="71"/>
              <a:chOff x="1440" y="1200"/>
              <a:chExt cx="864" cy="720"/>
            </a:xfrm>
          </p:grpSpPr>
          <p:sp>
            <p:nvSpPr>
              <p:cNvPr id="310290" name="Rectangle 18"/>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1" name="Rectangle 19"/>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2" name="Rectangle 20"/>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3" name="Rectangle 21"/>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4" name="Oval 22"/>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5" name="Line 23"/>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6" name="Line 24"/>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7" name="Line 25"/>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8" name="Line 26"/>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9" name="Line 27"/>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0" name="Line 28"/>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01" name="Group 29"/>
            <p:cNvGrpSpPr>
              <a:grpSpLocks/>
            </p:cNvGrpSpPr>
            <p:nvPr/>
          </p:nvGrpSpPr>
          <p:grpSpPr bwMode="auto">
            <a:xfrm>
              <a:off x="1854" y="1393"/>
              <a:ext cx="110" cy="71"/>
              <a:chOff x="1440" y="1200"/>
              <a:chExt cx="864" cy="720"/>
            </a:xfrm>
          </p:grpSpPr>
          <p:sp>
            <p:nvSpPr>
              <p:cNvPr id="310302" name="Rectangle 30"/>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3" name="Rectangle 31"/>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4" name="Rectangle 32"/>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5" name="Rectangle 33"/>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6" name="Oval 34"/>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7" name="Line 35"/>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8" name="Line 36"/>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9" name="Line 37"/>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0" name="Line 38"/>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1" name="Line 39"/>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2" name="Line 40"/>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13" name="Group 41"/>
            <p:cNvGrpSpPr>
              <a:grpSpLocks/>
            </p:cNvGrpSpPr>
            <p:nvPr/>
          </p:nvGrpSpPr>
          <p:grpSpPr bwMode="auto">
            <a:xfrm>
              <a:off x="1964" y="1134"/>
              <a:ext cx="111" cy="71"/>
              <a:chOff x="1440" y="1200"/>
              <a:chExt cx="864" cy="720"/>
            </a:xfrm>
          </p:grpSpPr>
          <p:sp>
            <p:nvSpPr>
              <p:cNvPr id="310314" name="Rectangle 42"/>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5" name="Rectangle 43"/>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6" name="Rectangle 44"/>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7" name="Rectangle 45"/>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8" name="Oval 46"/>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9" name="Line 47"/>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0" name="Line 48"/>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1" name="Line 49"/>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2" name="Line 50"/>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3" name="Line 51"/>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4" name="Line 52"/>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25" name="Group 53"/>
            <p:cNvGrpSpPr>
              <a:grpSpLocks/>
            </p:cNvGrpSpPr>
            <p:nvPr/>
          </p:nvGrpSpPr>
          <p:grpSpPr bwMode="auto">
            <a:xfrm>
              <a:off x="1719" y="1334"/>
              <a:ext cx="110" cy="71"/>
              <a:chOff x="1440" y="1200"/>
              <a:chExt cx="864" cy="720"/>
            </a:xfrm>
          </p:grpSpPr>
          <p:sp>
            <p:nvSpPr>
              <p:cNvPr id="310326" name="Rectangle 54"/>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7" name="Rectangle 55"/>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8" name="Rectangle 56"/>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9" name="Rectangle 57"/>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0" name="Oval 58"/>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1" name="Line 59"/>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2" name="Line 60"/>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3" name="Line 61"/>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4" name="Line 62"/>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5" name="Line 63"/>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6" name="Line 64"/>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37" name="Group 65"/>
            <p:cNvGrpSpPr>
              <a:grpSpLocks/>
            </p:cNvGrpSpPr>
            <p:nvPr/>
          </p:nvGrpSpPr>
          <p:grpSpPr bwMode="auto">
            <a:xfrm>
              <a:off x="1682" y="1228"/>
              <a:ext cx="110" cy="71"/>
              <a:chOff x="1440" y="1200"/>
              <a:chExt cx="864" cy="720"/>
            </a:xfrm>
          </p:grpSpPr>
          <p:sp>
            <p:nvSpPr>
              <p:cNvPr id="310338" name="Rectangle 66"/>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9" name="Rectangle 67"/>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0" name="Rectangle 68"/>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1" name="Rectangle 69"/>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2" name="Oval 70"/>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3" name="Line 71"/>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4" name="Line 72"/>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5" name="Line 73"/>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6" name="Line 74"/>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7" name="Line 75"/>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8" name="Line 76"/>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49" name="Group 77"/>
            <p:cNvGrpSpPr>
              <a:grpSpLocks/>
            </p:cNvGrpSpPr>
            <p:nvPr/>
          </p:nvGrpSpPr>
          <p:grpSpPr bwMode="auto">
            <a:xfrm>
              <a:off x="1854" y="1075"/>
              <a:ext cx="110" cy="71"/>
              <a:chOff x="1440" y="1200"/>
              <a:chExt cx="864" cy="720"/>
            </a:xfrm>
          </p:grpSpPr>
          <p:sp>
            <p:nvSpPr>
              <p:cNvPr id="310350" name="Rectangle 78"/>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1" name="Rectangle 79"/>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2" name="Rectangle 80"/>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3" name="Rectangle 81"/>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4" name="Oval 82"/>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5" name="Line 83"/>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6" name="Line 84"/>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7" name="Line 85"/>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8" name="Line 86"/>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9" name="Line 87"/>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0" name="Line 88"/>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61" name="Group 89"/>
            <p:cNvGrpSpPr>
              <a:grpSpLocks/>
            </p:cNvGrpSpPr>
            <p:nvPr/>
          </p:nvGrpSpPr>
          <p:grpSpPr bwMode="auto">
            <a:xfrm>
              <a:off x="2013" y="1228"/>
              <a:ext cx="111" cy="71"/>
              <a:chOff x="1440" y="1200"/>
              <a:chExt cx="864" cy="720"/>
            </a:xfrm>
          </p:grpSpPr>
          <p:sp>
            <p:nvSpPr>
              <p:cNvPr id="310362" name="Rectangle 90"/>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3" name="Rectangle 91"/>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4" name="Rectangle 92"/>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5" name="Rectangle 93"/>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6" name="Oval 94"/>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7" name="Line 95"/>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8" name="Line 96"/>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9" name="Line 97"/>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0" name="Line 98"/>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1" name="Line 99"/>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2" name="Line 100"/>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373" name="Rectangle 101"/>
            <p:cNvSpPr>
              <a:spLocks noChangeArrowheads="1"/>
            </p:cNvSpPr>
            <p:nvPr/>
          </p:nvSpPr>
          <p:spPr bwMode="auto">
            <a:xfrm>
              <a:off x="1891" y="1193"/>
              <a:ext cx="24" cy="165"/>
            </a:xfrm>
            <a:prstGeom prst="rect">
              <a:avLst/>
            </a:prstGeom>
            <a:solidFill>
              <a:srgbClr val="FF3399"/>
            </a:solidFill>
            <a:ln w="9525" algn="ctr">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4" name="Line 102"/>
            <p:cNvSpPr>
              <a:spLocks noChangeShapeType="1"/>
            </p:cNvSpPr>
            <p:nvPr/>
          </p:nvSpPr>
          <p:spPr bwMode="auto">
            <a:xfrm>
              <a:off x="1817" y="1181"/>
              <a:ext cx="74"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5" name="Line 103"/>
            <p:cNvSpPr>
              <a:spLocks noChangeShapeType="1"/>
            </p:cNvSpPr>
            <p:nvPr/>
          </p:nvSpPr>
          <p:spPr bwMode="auto">
            <a:xfrm>
              <a:off x="1792" y="1263"/>
              <a:ext cx="99"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6" name="Line 104"/>
            <p:cNvSpPr>
              <a:spLocks noChangeShapeType="1"/>
            </p:cNvSpPr>
            <p:nvPr/>
          </p:nvSpPr>
          <p:spPr bwMode="auto">
            <a:xfrm flipV="1">
              <a:off x="1817" y="1287"/>
              <a:ext cx="74" cy="71"/>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7" name="Line 105"/>
            <p:cNvSpPr>
              <a:spLocks noChangeShapeType="1"/>
            </p:cNvSpPr>
            <p:nvPr/>
          </p:nvSpPr>
          <p:spPr bwMode="auto">
            <a:xfrm flipH="1">
              <a:off x="1915" y="1181"/>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8" name="Line 106"/>
            <p:cNvSpPr>
              <a:spLocks noChangeShapeType="1"/>
            </p:cNvSpPr>
            <p:nvPr/>
          </p:nvSpPr>
          <p:spPr bwMode="auto">
            <a:xfrm flipH="1">
              <a:off x="1915" y="1263"/>
              <a:ext cx="98"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9" name="Line 107"/>
            <p:cNvSpPr>
              <a:spLocks noChangeShapeType="1"/>
            </p:cNvSpPr>
            <p:nvPr/>
          </p:nvSpPr>
          <p:spPr bwMode="auto">
            <a:xfrm flipH="1" flipV="1">
              <a:off x="1915" y="1287"/>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80" name="Line 108"/>
            <p:cNvSpPr>
              <a:spLocks noChangeShapeType="1"/>
            </p:cNvSpPr>
            <p:nvPr/>
          </p:nvSpPr>
          <p:spPr bwMode="auto">
            <a:xfrm flipV="1">
              <a:off x="1903" y="1358"/>
              <a:ext cx="0" cy="35"/>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81" name="Line 109"/>
            <p:cNvSpPr>
              <a:spLocks noChangeShapeType="1"/>
            </p:cNvSpPr>
            <p:nvPr/>
          </p:nvSpPr>
          <p:spPr bwMode="auto">
            <a:xfrm>
              <a:off x="1903" y="1146"/>
              <a:ext cx="0" cy="47"/>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82" name="WordArt 110"/>
            <p:cNvSpPr>
              <a:spLocks noChangeArrowheads="1" noChangeShapeType="1" noTextEdit="1"/>
            </p:cNvSpPr>
            <p:nvPr/>
          </p:nvSpPr>
          <p:spPr bwMode="auto">
            <a:xfrm>
              <a:off x="1584" y="1008"/>
              <a:ext cx="624" cy="53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9381227"/>
                </a:avLst>
              </a:prstTxWarp>
            </a:bodyPr>
            <a:lstStyle/>
            <a:p>
              <a:r>
                <a:rPr lang="en-US" sz="2800" kern="10">
                  <a:ln w="9525">
                    <a:solidFill>
                      <a:srgbClr val="000000"/>
                    </a:solidFill>
                    <a:round/>
                    <a:headEnd/>
                    <a:tailEnd/>
                  </a:ln>
                  <a:solidFill>
                    <a:srgbClr val="0000FF"/>
                  </a:solidFill>
                  <a:latin typeface="Garamond"/>
                </a:rPr>
                <a:t>Network Based Computing</a:t>
              </a:r>
            </a:p>
          </p:txBody>
        </p:sp>
        <p:sp>
          <p:nvSpPr>
            <p:cNvPr id="310383" name="WordArt 111"/>
            <p:cNvSpPr>
              <a:spLocks noChangeArrowheads="1" noChangeShapeType="1" noTextEdit="1"/>
            </p:cNvSpPr>
            <p:nvPr/>
          </p:nvSpPr>
          <p:spPr bwMode="auto">
            <a:xfrm>
              <a:off x="1668" y="1475"/>
              <a:ext cx="444" cy="109"/>
            </a:xfrm>
            <a:prstGeom prst="rect">
              <a:avLst/>
            </a:prstGeom>
          </p:spPr>
          <p:txBody>
            <a:bodyPr wrap="none" fromWordArt="1">
              <a:prstTxWarp prst="textPlain">
                <a:avLst>
                  <a:gd name="adj" fmla="val 50000"/>
                </a:avLst>
              </a:prstTxWarp>
            </a:bodyPr>
            <a:lstStyle/>
            <a:p>
              <a:r>
                <a:rPr lang="en-US" sz="3600" kern="10">
                  <a:ln w="9525">
                    <a:solidFill>
                      <a:schemeClr val="tx1"/>
                    </a:solidFill>
                    <a:round/>
                    <a:headEnd/>
                    <a:tailEnd/>
                  </a:ln>
                  <a:solidFill>
                    <a:srgbClr val="0000FF"/>
                  </a:solidFill>
                  <a:effectLst>
                    <a:outerShdw dist="45791" dir="2021404" algn="ctr" rotWithShape="0">
                      <a:srgbClr val="B2B2B2">
                        <a:alpha val="80000"/>
                      </a:srgbClr>
                    </a:outerShdw>
                  </a:effectLst>
                  <a:latin typeface="Garamond"/>
                </a:rPr>
                <a:t>Laboratory</a:t>
              </a:r>
            </a:p>
          </p:txBody>
        </p:sp>
      </p:grpSp>
      <p:sp>
        <p:nvSpPr>
          <p:cNvPr id="310384" name="Rectangle 112"/>
          <p:cNvSpPr>
            <a:spLocks noGrp="1" noChangeArrowheads="1"/>
          </p:cNvSpPr>
          <p:nvPr>
            <p:ph type="body" idx="1"/>
          </p:nvPr>
        </p:nvSpPr>
        <p:spPr>
          <a:xfrm>
            <a:off x="381000" y="3733800"/>
            <a:ext cx="8305800" cy="1905000"/>
          </a:xfrm>
          <a:noFill/>
          <a:ln/>
        </p:spPr>
        <p:txBody>
          <a:bodyPr/>
          <a:lstStyle/>
          <a:p>
            <a:pPr algn="ctr">
              <a:lnSpc>
                <a:spcPct val="160000"/>
              </a:lnSpc>
              <a:buFontTx/>
              <a:buNone/>
            </a:pPr>
            <a:r>
              <a:rPr lang="en-US" sz="1800">
                <a:solidFill>
                  <a:srgbClr val="0066FF"/>
                </a:solidFill>
              </a:rPr>
              <a:t>Website: http://www.cse.ohio-state.edu/~panda</a:t>
            </a:r>
          </a:p>
          <a:p>
            <a:pPr algn="ctr">
              <a:lnSpc>
                <a:spcPct val="160000"/>
              </a:lnSpc>
              <a:buFontTx/>
              <a:buNone/>
            </a:pPr>
            <a:r>
              <a:rPr lang="en-US" sz="1800">
                <a:solidFill>
                  <a:srgbClr val="0066FF"/>
                </a:solidFill>
              </a:rPr>
              <a:t>Group Homepage: </a:t>
            </a:r>
            <a:r>
              <a:rPr lang="en-US" sz="1800">
                <a:solidFill>
                  <a:srgbClr val="0066FF"/>
                </a:solidFill>
                <a:hlinkClick r:id="rId2"/>
              </a:rPr>
              <a:t>http://nowlab.cse.ohio-state.edu</a:t>
            </a:r>
            <a:endParaRPr lang="en-US" sz="1800">
              <a:solidFill>
                <a:srgbClr val="0066FF"/>
              </a:solidFill>
            </a:endParaRPr>
          </a:p>
          <a:p>
            <a:pPr algn="ctr">
              <a:lnSpc>
                <a:spcPct val="160000"/>
              </a:lnSpc>
              <a:buFontTx/>
              <a:buNone/>
            </a:pPr>
            <a:r>
              <a:rPr lang="en-US" sz="1800">
                <a:solidFill>
                  <a:srgbClr val="0066FF"/>
                </a:solidFill>
              </a:rPr>
              <a:t>Email: panda@cse.ohio-state.edu</a:t>
            </a:r>
          </a:p>
        </p:txBody>
      </p:sp>
      <p:sp>
        <p:nvSpPr>
          <p:cNvPr id="310385" name="Text Box 113"/>
          <p:cNvSpPr txBox="1">
            <a:spLocks noChangeArrowheads="1"/>
          </p:cNvSpPr>
          <p:nvPr/>
        </p:nvSpPr>
        <p:spPr bwMode="auto">
          <a:xfrm>
            <a:off x="3657600" y="22098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4000">
                <a:solidFill>
                  <a:srgbClr val="CC3300"/>
                </a:solidFill>
              </a:rPr>
              <a:t>NBCL</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2"/>
          </p:nvPr>
        </p:nvSpPr>
        <p:spPr/>
        <p:txBody>
          <a:bodyPr/>
          <a:lstStyle/>
          <a:p>
            <a:r>
              <a:rPr lang="en-US"/>
              <a:t>04/26/06</a:t>
            </a:r>
            <a:endParaRPr lang="en-US" altLang="ko-KR"/>
          </a:p>
        </p:txBody>
      </p:sp>
      <p:sp>
        <p:nvSpPr>
          <p:cNvPr id="4" name="Rectangle 5"/>
          <p:cNvSpPr>
            <a:spLocks noGrp="1" noChangeArrowheads="1"/>
          </p:cNvSpPr>
          <p:nvPr>
            <p:ph type="ftr" sz="quarter" idx="3"/>
          </p:nvPr>
        </p:nvSpPr>
        <p:spPr/>
        <p:txBody>
          <a:bodyPr/>
          <a:lstStyle/>
          <a:p>
            <a:r>
              <a:rPr lang="en-US" altLang="ko-KR"/>
              <a:t>D. K. Panda (The Ohio State University)</a:t>
            </a:r>
          </a:p>
        </p:txBody>
      </p:sp>
      <p:sp>
        <p:nvSpPr>
          <p:cNvPr id="449538" name="Rectangle 2"/>
          <p:cNvSpPr>
            <a:spLocks noGrp="1" noChangeArrowheads="1"/>
          </p:cNvSpPr>
          <p:nvPr>
            <p:ph type="ctrTitle"/>
          </p:nvPr>
        </p:nvSpPr>
        <p:spPr>
          <a:xfrm>
            <a:off x="685800" y="2130425"/>
            <a:ext cx="7772400" cy="1603375"/>
          </a:xfrm>
        </p:spPr>
        <p:txBody>
          <a:bodyPr/>
          <a:lstStyle/>
          <a:p>
            <a:pPr>
              <a:lnSpc>
                <a:spcPct val="140000"/>
              </a:lnSpc>
            </a:pPr>
            <a:r>
              <a:rPr lang="en-US" sz="3600"/>
              <a:t>Backup Slides</a:t>
            </a:r>
            <a:br>
              <a:rPr lang="en-US" sz="3600"/>
            </a:br>
            <a:r>
              <a:rPr lang="en-US"/>
              <a:t>(Sockets Direct Protocol)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50562" name="Rectangle 2"/>
          <p:cNvSpPr>
            <a:spLocks noGrp="1" noChangeArrowheads="1"/>
          </p:cNvSpPr>
          <p:nvPr>
            <p:ph type="title"/>
          </p:nvPr>
        </p:nvSpPr>
        <p:spPr/>
        <p:txBody>
          <a:bodyPr/>
          <a:lstStyle/>
          <a:p>
            <a:r>
              <a:rPr lang="en-US"/>
              <a:t>Sockets Direct Protocol (SDP)</a:t>
            </a:r>
          </a:p>
        </p:txBody>
      </p:sp>
      <p:sp>
        <p:nvSpPr>
          <p:cNvPr id="450563" name="Rectangle 3"/>
          <p:cNvSpPr>
            <a:spLocks noGrp="1" noChangeArrowheads="1"/>
          </p:cNvSpPr>
          <p:nvPr>
            <p:ph type="body" idx="1"/>
          </p:nvPr>
        </p:nvSpPr>
        <p:spPr>
          <a:xfrm>
            <a:off x="457200" y="1189038"/>
            <a:ext cx="8305800" cy="5135562"/>
          </a:xfrm>
        </p:spPr>
        <p:txBody>
          <a:bodyPr/>
          <a:lstStyle/>
          <a:p>
            <a:r>
              <a:rPr lang="en-US"/>
              <a:t>IBA Specific Protocol for Data-Streaming</a:t>
            </a:r>
          </a:p>
          <a:p>
            <a:r>
              <a:rPr lang="en-US"/>
              <a:t>Defined to serve two purposes:</a:t>
            </a:r>
          </a:p>
          <a:p>
            <a:pPr lvl="1"/>
            <a:r>
              <a:rPr lang="en-US"/>
              <a:t>Maintain compatibility for existing applications</a:t>
            </a:r>
          </a:p>
          <a:p>
            <a:pPr lvl="1"/>
            <a:r>
              <a:rPr lang="en-US"/>
              <a:t>Deliver the high performance of IBA to the applications</a:t>
            </a:r>
          </a:p>
          <a:p>
            <a:r>
              <a:rPr lang="en-US"/>
              <a:t>Two approaches for data transfer: Copy-based and Z-Copy</a:t>
            </a:r>
          </a:p>
          <a:p>
            <a:r>
              <a:rPr lang="en-US"/>
              <a:t>Z-Copy specifies </a:t>
            </a:r>
            <a:r>
              <a:rPr lang="en-US" i="1"/>
              <a:t>Source-Avail</a:t>
            </a:r>
            <a:r>
              <a:rPr lang="en-US"/>
              <a:t> and </a:t>
            </a:r>
            <a:r>
              <a:rPr lang="en-US" i="1"/>
              <a:t>Sink-Avail</a:t>
            </a:r>
            <a:r>
              <a:rPr lang="en-US"/>
              <a:t> messages</a:t>
            </a:r>
          </a:p>
          <a:p>
            <a:pPr lvl="1"/>
            <a:r>
              <a:rPr lang="en-US" i="1"/>
              <a:t>Source-Avail</a:t>
            </a:r>
            <a:r>
              <a:rPr lang="en-US"/>
              <a:t> allows destination to RDMA Read from source</a:t>
            </a:r>
          </a:p>
          <a:p>
            <a:pPr lvl="1"/>
            <a:r>
              <a:rPr lang="en-US" i="1"/>
              <a:t>Sink-Avail</a:t>
            </a:r>
            <a:r>
              <a:rPr lang="en-US"/>
              <a:t> allows source to RDMA Write to the destination</a:t>
            </a:r>
            <a:endParaRPr lang="en-US" i="1"/>
          </a:p>
          <a:p>
            <a:r>
              <a:rPr lang="en-US"/>
              <a:t>Current implementation limitations:</a:t>
            </a:r>
          </a:p>
          <a:p>
            <a:pPr lvl="1"/>
            <a:r>
              <a:rPr lang="en-US"/>
              <a:t>Only supports the Copy-based implementation</a:t>
            </a:r>
          </a:p>
          <a:p>
            <a:pPr lvl="1"/>
            <a:r>
              <a:rPr lang="en-US"/>
              <a:t>Does not support </a:t>
            </a:r>
            <a:r>
              <a:rPr lang="en-US" i="1"/>
              <a:t>Source-Avail</a:t>
            </a:r>
            <a:r>
              <a:rPr lang="en-US"/>
              <a:t> and </a:t>
            </a:r>
            <a:r>
              <a:rPr lang="en-US" i="1"/>
              <a:t>Sink-Avail</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2"/>
          <p:cNvSpPr>
            <a:spLocks noGrp="1"/>
          </p:cNvSpPr>
          <p:nvPr>
            <p:ph type="dt" sz="half" idx="10"/>
          </p:nvPr>
        </p:nvSpPr>
        <p:spPr/>
        <p:txBody>
          <a:bodyPr/>
          <a:lstStyle/>
          <a:p>
            <a:r>
              <a:rPr lang="en-US"/>
              <a:t>04/26/06</a:t>
            </a:r>
            <a:endParaRPr lang="en-US" altLang="ko-KR"/>
          </a:p>
        </p:txBody>
      </p:sp>
      <p:sp>
        <p:nvSpPr>
          <p:cNvPr id="53" name="Footer Placeholder 3"/>
          <p:cNvSpPr>
            <a:spLocks noGrp="1"/>
          </p:cNvSpPr>
          <p:nvPr>
            <p:ph type="ftr" sz="quarter" idx="11"/>
          </p:nvPr>
        </p:nvSpPr>
        <p:spPr/>
        <p:txBody>
          <a:bodyPr/>
          <a:lstStyle/>
          <a:p>
            <a:r>
              <a:rPr lang="en-US" altLang="ko-KR"/>
              <a:t>D. K. Panda (The Ohio State University)</a:t>
            </a:r>
          </a:p>
        </p:txBody>
      </p:sp>
      <p:sp>
        <p:nvSpPr>
          <p:cNvPr id="451586" name="AutoShape 2"/>
          <p:cNvSpPr>
            <a:spLocks noChangeArrowheads="1"/>
          </p:cNvSpPr>
          <p:nvPr/>
        </p:nvSpPr>
        <p:spPr bwMode="auto">
          <a:xfrm>
            <a:off x="6248400" y="2209800"/>
            <a:ext cx="2438400" cy="1828800"/>
          </a:xfrm>
          <a:prstGeom prst="roundRect">
            <a:avLst>
              <a:gd name="adj" fmla="val 16667"/>
            </a:avLst>
          </a:prstGeom>
          <a:solidFill>
            <a:srgbClr val="969696">
              <a:alpha val="82001"/>
            </a:srgb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High Performance Sockets</a:t>
            </a:r>
          </a:p>
          <a:p>
            <a:r>
              <a:rPr lang="en-US" sz="1400" b="1"/>
              <a:t>(e.g., SDP)</a:t>
            </a:r>
          </a:p>
        </p:txBody>
      </p:sp>
      <p:sp>
        <p:nvSpPr>
          <p:cNvPr id="451587" name="Line 3"/>
          <p:cNvSpPr>
            <a:spLocks noChangeShapeType="1"/>
          </p:cNvSpPr>
          <p:nvPr/>
        </p:nvSpPr>
        <p:spPr bwMode="auto">
          <a:xfrm>
            <a:off x="4343400" y="2743200"/>
            <a:ext cx="1828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588" name="Rectangle 4"/>
          <p:cNvSpPr>
            <a:spLocks noGrp="1" noChangeArrowheads="1"/>
          </p:cNvSpPr>
          <p:nvPr>
            <p:ph type="title"/>
          </p:nvPr>
        </p:nvSpPr>
        <p:spPr/>
        <p:txBody>
          <a:bodyPr/>
          <a:lstStyle/>
          <a:p>
            <a:r>
              <a:rPr lang="en-US"/>
              <a:t>The Sockets Protocol Stack</a:t>
            </a:r>
          </a:p>
        </p:txBody>
      </p:sp>
      <p:sp>
        <p:nvSpPr>
          <p:cNvPr id="451589" name="AutoShape 5"/>
          <p:cNvSpPr>
            <a:spLocks noChangeArrowheads="1"/>
          </p:cNvSpPr>
          <p:nvPr/>
        </p:nvSpPr>
        <p:spPr bwMode="auto">
          <a:xfrm>
            <a:off x="533400" y="4724400"/>
            <a:ext cx="2514600" cy="3810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High-speed Network</a:t>
            </a:r>
          </a:p>
        </p:txBody>
      </p:sp>
      <p:sp>
        <p:nvSpPr>
          <p:cNvPr id="451590" name="Line 6"/>
          <p:cNvSpPr>
            <a:spLocks noChangeShapeType="1"/>
          </p:cNvSpPr>
          <p:nvPr/>
        </p:nvSpPr>
        <p:spPr bwMode="auto">
          <a:xfrm>
            <a:off x="381000" y="4648200"/>
            <a:ext cx="2819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591" name="AutoShape 7"/>
          <p:cNvSpPr>
            <a:spLocks noChangeArrowheads="1"/>
          </p:cNvSpPr>
          <p:nvPr/>
        </p:nvSpPr>
        <p:spPr bwMode="auto">
          <a:xfrm>
            <a:off x="533400" y="41910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Device Driver</a:t>
            </a:r>
          </a:p>
        </p:txBody>
      </p:sp>
      <p:sp>
        <p:nvSpPr>
          <p:cNvPr id="451592" name="AutoShape 8"/>
          <p:cNvSpPr>
            <a:spLocks noChangeArrowheads="1"/>
          </p:cNvSpPr>
          <p:nvPr/>
        </p:nvSpPr>
        <p:spPr bwMode="auto">
          <a:xfrm>
            <a:off x="533400" y="37338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IP</a:t>
            </a:r>
          </a:p>
        </p:txBody>
      </p:sp>
      <p:sp>
        <p:nvSpPr>
          <p:cNvPr id="451593" name="AutoShape 9"/>
          <p:cNvSpPr>
            <a:spLocks noChangeArrowheads="1"/>
          </p:cNvSpPr>
          <p:nvPr/>
        </p:nvSpPr>
        <p:spPr bwMode="auto">
          <a:xfrm>
            <a:off x="533400" y="32766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TCP</a:t>
            </a:r>
          </a:p>
        </p:txBody>
      </p:sp>
      <p:sp>
        <p:nvSpPr>
          <p:cNvPr id="451594" name="AutoShape 10"/>
          <p:cNvSpPr>
            <a:spLocks noChangeArrowheads="1"/>
          </p:cNvSpPr>
          <p:nvPr/>
        </p:nvSpPr>
        <p:spPr bwMode="auto">
          <a:xfrm>
            <a:off x="533400" y="28194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Traditional Sockets</a:t>
            </a:r>
          </a:p>
        </p:txBody>
      </p:sp>
      <p:sp>
        <p:nvSpPr>
          <p:cNvPr id="451595" name="AutoShape 11"/>
          <p:cNvSpPr>
            <a:spLocks noChangeArrowheads="1"/>
          </p:cNvSpPr>
          <p:nvPr/>
        </p:nvSpPr>
        <p:spPr bwMode="auto">
          <a:xfrm>
            <a:off x="533400" y="2286000"/>
            <a:ext cx="25146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Sockets Interface</a:t>
            </a:r>
          </a:p>
        </p:txBody>
      </p:sp>
      <p:sp>
        <p:nvSpPr>
          <p:cNvPr id="451596" name="Line 12"/>
          <p:cNvSpPr>
            <a:spLocks noChangeShapeType="1"/>
          </p:cNvSpPr>
          <p:nvPr/>
        </p:nvSpPr>
        <p:spPr bwMode="auto">
          <a:xfrm>
            <a:off x="381000" y="2743200"/>
            <a:ext cx="2819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597" name="AutoShape 13"/>
          <p:cNvSpPr>
            <a:spLocks noChangeArrowheads="1"/>
          </p:cNvSpPr>
          <p:nvPr/>
        </p:nvSpPr>
        <p:spPr bwMode="auto">
          <a:xfrm>
            <a:off x="533400" y="18288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App #1</a:t>
            </a:r>
          </a:p>
        </p:txBody>
      </p:sp>
      <p:sp>
        <p:nvSpPr>
          <p:cNvPr id="451598" name="AutoShape 14"/>
          <p:cNvSpPr>
            <a:spLocks noChangeArrowheads="1"/>
          </p:cNvSpPr>
          <p:nvPr/>
        </p:nvSpPr>
        <p:spPr bwMode="auto">
          <a:xfrm>
            <a:off x="1295400" y="18288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App #2</a:t>
            </a:r>
          </a:p>
        </p:txBody>
      </p:sp>
      <p:sp>
        <p:nvSpPr>
          <p:cNvPr id="451599" name="AutoShape 15"/>
          <p:cNvSpPr>
            <a:spLocks noChangeArrowheads="1"/>
          </p:cNvSpPr>
          <p:nvPr/>
        </p:nvSpPr>
        <p:spPr bwMode="auto">
          <a:xfrm>
            <a:off x="2362200" y="18288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App #N</a:t>
            </a:r>
          </a:p>
        </p:txBody>
      </p:sp>
      <p:sp>
        <p:nvSpPr>
          <p:cNvPr id="451600" name="Line 16"/>
          <p:cNvSpPr>
            <a:spLocks noChangeShapeType="1"/>
          </p:cNvSpPr>
          <p:nvPr/>
        </p:nvSpPr>
        <p:spPr bwMode="auto">
          <a:xfrm>
            <a:off x="914400" y="2133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1" name="Line 17"/>
          <p:cNvSpPr>
            <a:spLocks noChangeShapeType="1"/>
          </p:cNvSpPr>
          <p:nvPr/>
        </p:nvSpPr>
        <p:spPr bwMode="auto">
          <a:xfrm>
            <a:off x="1600200" y="2133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2" name="Line 18"/>
          <p:cNvSpPr>
            <a:spLocks noChangeShapeType="1"/>
          </p:cNvSpPr>
          <p:nvPr/>
        </p:nvSpPr>
        <p:spPr bwMode="auto">
          <a:xfrm>
            <a:off x="2743200" y="2133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3" name="Line 19"/>
          <p:cNvSpPr>
            <a:spLocks noChangeShapeType="1"/>
          </p:cNvSpPr>
          <p:nvPr/>
        </p:nvSpPr>
        <p:spPr bwMode="auto">
          <a:xfrm>
            <a:off x="1828800" y="25908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4" name="Line 20"/>
          <p:cNvSpPr>
            <a:spLocks noChangeShapeType="1"/>
          </p:cNvSpPr>
          <p:nvPr/>
        </p:nvSpPr>
        <p:spPr bwMode="auto">
          <a:xfrm>
            <a:off x="1828800" y="3124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5" name="Line 21"/>
          <p:cNvSpPr>
            <a:spLocks noChangeShapeType="1"/>
          </p:cNvSpPr>
          <p:nvPr/>
        </p:nvSpPr>
        <p:spPr bwMode="auto">
          <a:xfrm>
            <a:off x="1828800" y="35814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6" name="Line 22"/>
          <p:cNvSpPr>
            <a:spLocks noChangeShapeType="1"/>
          </p:cNvSpPr>
          <p:nvPr/>
        </p:nvSpPr>
        <p:spPr bwMode="auto">
          <a:xfrm>
            <a:off x="1828800" y="4038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7" name="Line 23"/>
          <p:cNvSpPr>
            <a:spLocks noChangeShapeType="1"/>
          </p:cNvSpPr>
          <p:nvPr/>
        </p:nvSpPr>
        <p:spPr bwMode="auto">
          <a:xfrm>
            <a:off x="1828800" y="44958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8" name="Text Box 24"/>
          <p:cNvSpPr txBox="1">
            <a:spLocks noChangeArrowheads="1"/>
          </p:cNvSpPr>
          <p:nvPr/>
        </p:nvSpPr>
        <p:spPr bwMode="auto">
          <a:xfrm>
            <a:off x="152400" y="5334000"/>
            <a:ext cx="342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i="1"/>
              <a:t>Berkeley Sockets Implementation</a:t>
            </a:r>
          </a:p>
        </p:txBody>
      </p:sp>
      <p:sp>
        <p:nvSpPr>
          <p:cNvPr id="451609" name="AutoShape 25"/>
          <p:cNvSpPr>
            <a:spLocks noChangeArrowheads="1"/>
          </p:cNvSpPr>
          <p:nvPr/>
        </p:nvSpPr>
        <p:spPr bwMode="auto">
          <a:xfrm>
            <a:off x="3276600" y="3200400"/>
            <a:ext cx="1066800" cy="762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10" name="AutoShape 26"/>
          <p:cNvSpPr>
            <a:spLocks noChangeArrowheads="1"/>
          </p:cNvSpPr>
          <p:nvPr/>
        </p:nvSpPr>
        <p:spPr bwMode="auto">
          <a:xfrm>
            <a:off x="4495800" y="4724400"/>
            <a:ext cx="4191000" cy="9906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sz="1200" b="1"/>
              <a:t>High-speed Network</a:t>
            </a:r>
          </a:p>
        </p:txBody>
      </p:sp>
      <p:sp>
        <p:nvSpPr>
          <p:cNvPr id="451611" name="Line 27"/>
          <p:cNvSpPr>
            <a:spLocks noChangeShapeType="1"/>
          </p:cNvSpPr>
          <p:nvPr/>
        </p:nvSpPr>
        <p:spPr bwMode="auto">
          <a:xfrm>
            <a:off x="4343400" y="4648200"/>
            <a:ext cx="4495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12" name="AutoShape 28"/>
          <p:cNvSpPr>
            <a:spLocks noChangeArrowheads="1"/>
          </p:cNvSpPr>
          <p:nvPr/>
        </p:nvSpPr>
        <p:spPr bwMode="auto">
          <a:xfrm>
            <a:off x="4495800" y="41910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Device Driver</a:t>
            </a:r>
          </a:p>
        </p:txBody>
      </p:sp>
      <p:sp>
        <p:nvSpPr>
          <p:cNvPr id="451613" name="AutoShape 29"/>
          <p:cNvSpPr>
            <a:spLocks noChangeArrowheads="1"/>
          </p:cNvSpPr>
          <p:nvPr/>
        </p:nvSpPr>
        <p:spPr bwMode="auto">
          <a:xfrm>
            <a:off x="4495800" y="37338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IP</a:t>
            </a:r>
          </a:p>
        </p:txBody>
      </p:sp>
      <p:sp>
        <p:nvSpPr>
          <p:cNvPr id="451614" name="AutoShape 30"/>
          <p:cNvSpPr>
            <a:spLocks noChangeArrowheads="1"/>
          </p:cNvSpPr>
          <p:nvPr/>
        </p:nvSpPr>
        <p:spPr bwMode="auto">
          <a:xfrm>
            <a:off x="4495800" y="32766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TCP</a:t>
            </a:r>
          </a:p>
        </p:txBody>
      </p:sp>
      <p:sp>
        <p:nvSpPr>
          <p:cNvPr id="451615" name="AutoShape 31"/>
          <p:cNvSpPr>
            <a:spLocks noChangeArrowheads="1"/>
          </p:cNvSpPr>
          <p:nvPr/>
        </p:nvSpPr>
        <p:spPr bwMode="auto">
          <a:xfrm>
            <a:off x="4495800" y="28194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Traditional Sockets</a:t>
            </a:r>
          </a:p>
        </p:txBody>
      </p:sp>
      <p:sp>
        <p:nvSpPr>
          <p:cNvPr id="451616" name="AutoShape 32"/>
          <p:cNvSpPr>
            <a:spLocks noChangeArrowheads="1"/>
          </p:cNvSpPr>
          <p:nvPr/>
        </p:nvSpPr>
        <p:spPr bwMode="auto">
          <a:xfrm>
            <a:off x="4495800" y="1752600"/>
            <a:ext cx="34290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Sockets Interface</a:t>
            </a:r>
          </a:p>
        </p:txBody>
      </p:sp>
      <p:sp>
        <p:nvSpPr>
          <p:cNvPr id="451617" name="AutoShape 33"/>
          <p:cNvSpPr>
            <a:spLocks noChangeArrowheads="1"/>
          </p:cNvSpPr>
          <p:nvPr/>
        </p:nvSpPr>
        <p:spPr bwMode="auto">
          <a:xfrm>
            <a:off x="4495800" y="1295400"/>
            <a:ext cx="41910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Application</a:t>
            </a:r>
          </a:p>
        </p:txBody>
      </p:sp>
      <p:sp>
        <p:nvSpPr>
          <p:cNvPr id="451618" name="Line 34"/>
          <p:cNvSpPr>
            <a:spLocks noChangeShapeType="1"/>
          </p:cNvSpPr>
          <p:nvPr/>
        </p:nvSpPr>
        <p:spPr bwMode="auto">
          <a:xfrm>
            <a:off x="6172200" y="1600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19" name="Line 35"/>
          <p:cNvSpPr>
            <a:spLocks noChangeShapeType="1"/>
          </p:cNvSpPr>
          <p:nvPr/>
        </p:nvSpPr>
        <p:spPr bwMode="auto">
          <a:xfrm>
            <a:off x="5486400" y="2057400"/>
            <a:ext cx="0" cy="838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0" name="Line 36"/>
          <p:cNvSpPr>
            <a:spLocks noChangeShapeType="1"/>
          </p:cNvSpPr>
          <p:nvPr/>
        </p:nvSpPr>
        <p:spPr bwMode="auto">
          <a:xfrm>
            <a:off x="5486400" y="3124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1" name="Line 37"/>
          <p:cNvSpPr>
            <a:spLocks noChangeShapeType="1"/>
          </p:cNvSpPr>
          <p:nvPr/>
        </p:nvSpPr>
        <p:spPr bwMode="auto">
          <a:xfrm>
            <a:off x="5486400" y="35814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2" name="Line 38"/>
          <p:cNvSpPr>
            <a:spLocks noChangeShapeType="1"/>
          </p:cNvSpPr>
          <p:nvPr/>
        </p:nvSpPr>
        <p:spPr bwMode="auto">
          <a:xfrm>
            <a:off x="5486400" y="4038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3" name="Line 39"/>
          <p:cNvSpPr>
            <a:spLocks noChangeShapeType="1"/>
          </p:cNvSpPr>
          <p:nvPr/>
        </p:nvSpPr>
        <p:spPr bwMode="auto">
          <a:xfrm>
            <a:off x="5486400" y="44958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4" name="AutoShape 40"/>
          <p:cNvSpPr>
            <a:spLocks noChangeArrowheads="1"/>
          </p:cNvSpPr>
          <p:nvPr/>
        </p:nvSpPr>
        <p:spPr bwMode="auto">
          <a:xfrm>
            <a:off x="7620000" y="4800600"/>
            <a:ext cx="990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Offloaded</a:t>
            </a:r>
          </a:p>
          <a:p>
            <a:r>
              <a:rPr lang="en-US" sz="1200" b="1"/>
              <a:t>Protocol</a:t>
            </a:r>
          </a:p>
        </p:txBody>
      </p:sp>
      <p:sp>
        <p:nvSpPr>
          <p:cNvPr id="451625" name="Line 41"/>
          <p:cNvSpPr>
            <a:spLocks noChangeShapeType="1"/>
          </p:cNvSpPr>
          <p:nvPr/>
        </p:nvSpPr>
        <p:spPr bwMode="auto">
          <a:xfrm>
            <a:off x="2057400" y="2057400"/>
            <a:ext cx="30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6" name="AutoShape 42"/>
          <p:cNvSpPr>
            <a:spLocks noChangeArrowheads="1"/>
          </p:cNvSpPr>
          <p:nvPr/>
        </p:nvSpPr>
        <p:spPr bwMode="auto">
          <a:xfrm>
            <a:off x="6248400" y="4114800"/>
            <a:ext cx="2438400" cy="381000"/>
          </a:xfrm>
          <a:prstGeom prst="roundRect">
            <a:avLst>
              <a:gd name="adj" fmla="val 16667"/>
            </a:avLst>
          </a:prstGeom>
          <a:solidFill>
            <a:srgbClr val="CC99FF">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Lower-level Interface</a:t>
            </a:r>
          </a:p>
        </p:txBody>
      </p:sp>
      <p:sp>
        <p:nvSpPr>
          <p:cNvPr id="451627" name="Line 43"/>
          <p:cNvSpPr>
            <a:spLocks noChangeShapeType="1"/>
          </p:cNvSpPr>
          <p:nvPr/>
        </p:nvSpPr>
        <p:spPr bwMode="auto">
          <a:xfrm>
            <a:off x="7467600" y="38862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8" name="Line 44"/>
          <p:cNvSpPr>
            <a:spLocks noChangeShapeType="1"/>
          </p:cNvSpPr>
          <p:nvPr/>
        </p:nvSpPr>
        <p:spPr bwMode="auto">
          <a:xfrm>
            <a:off x="6781800" y="20574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9" name="Line 45"/>
          <p:cNvSpPr>
            <a:spLocks noChangeShapeType="1"/>
          </p:cNvSpPr>
          <p:nvPr/>
        </p:nvSpPr>
        <p:spPr bwMode="auto">
          <a:xfrm>
            <a:off x="6172200" y="2743200"/>
            <a:ext cx="0" cy="19050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0" name="Line 46"/>
          <p:cNvSpPr>
            <a:spLocks noChangeShapeType="1"/>
          </p:cNvSpPr>
          <p:nvPr/>
        </p:nvSpPr>
        <p:spPr bwMode="auto">
          <a:xfrm>
            <a:off x="8229600" y="1600200"/>
            <a:ext cx="0" cy="7620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1" name="AutoShape 47"/>
          <p:cNvSpPr>
            <a:spLocks noChangeArrowheads="1"/>
          </p:cNvSpPr>
          <p:nvPr/>
        </p:nvSpPr>
        <p:spPr bwMode="auto">
          <a:xfrm>
            <a:off x="6553200" y="4800600"/>
            <a:ext cx="990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Advanced</a:t>
            </a:r>
          </a:p>
          <a:p>
            <a:r>
              <a:rPr lang="en-US" sz="1200" b="1"/>
              <a:t>Features</a:t>
            </a:r>
          </a:p>
        </p:txBody>
      </p:sp>
      <p:sp>
        <p:nvSpPr>
          <p:cNvPr id="451632" name="Line 48"/>
          <p:cNvSpPr>
            <a:spLocks noChangeShapeType="1"/>
          </p:cNvSpPr>
          <p:nvPr/>
        </p:nvSpPr>
        <p:spPr bwMode="auto">
          <a:xfrm>
            <a:off x="7086600" y="44196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3" name="Line 49"/>
          <p:cNvSpPr>
            <a:spLocks noChangeShapeType="1"/>
          </p:cNvSpPr>
          <p:nvPr/>
        </p:nvSpPr>
        <p:spPr bwMode="auto">
          <a:xfrm>
            <a:off x="8153400" y="44196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4" name="Text Box 50"/>
          <p:cNvSpPr txBox="1">
            <a:spLocks noChangeArrowheads="1"/>
          </p:cNvSpPr>
          <p:nvPr/>
        </p:nvSpPr>
        <p:spPr bwMode="auto">
          <a:xfrm>
            <a:off x="304800" y="5807075"/>
            <a:ext cx="838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i="1">
                <a:solidFill>
                  <a:srgbClr val="0000FF"/>
                </a:solidFill>
              </a:rPr>
              <a:t>The Sockets Protocol Stack allows applications to utilize the network performance and capabilities with NO or MINIMAL modifications</a:t>
            </a:r>
          </a:p>
        </p:txBody>
      </p:sp>
      <p:sp>
        <p:nvSpPr>
          <p:cNvPr id="451635" name="AutoShape 51"/>
          <p:cNvSpPr>
            <a:spLocks noChangeArrowheads="1"/>
          </p:cNvSpPr>
          <p:nvPr/>
        </p:nvSpPr>
        <p:spPr bwMode="auto">
          <a:xfrm>
            <a:off x="7086600" y="1600200"/>
            <a:ext cx="1371600" cy="3200400"/>
          </a:xfrm>
          <a:prstGeom prst="downArrow">
            <a:avLst>
              <a:gd name="adj1" fmla="val 50000"/>
              <a:gd name="adj2" fmla="val 58333"/>
            </a:avLst>
          </a:prstGeom>
          <a:solidFill>
            <a:srgbClr val="FF99CC">
              <a:alpha val="7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635"/>
                                        </p:tgtEl>
                                        <p:attrNameLst>
                                          <p:attrName>style.visibility</p:attrName>
                                        </p:attrNameLst>
                                      </p:cBhvr>
                                      <p:to>
                                        <p:strVal val="visible"/>
                                      </p:to>
                                    </p:set>
                                  </p:childTnLst>
                                </p:cTn>
                              </p:par>
                              <p:par>
                                <p:cTn id="7" presetID="9" presetClass="emph" presetSubtype="0" grpId="0" nodeType="withEffect">
                                  <p:stCondLst>
                                    <p:cond delay="0"/>
                                  </p:stCondLst>
                                  <p:childTnLst>
                                    <p:set>
                                      <p:cBhvr rctx="PPT">
                                        <p:cTn id="8" dur="indefinite"/>
                                        <p:tgtEl>
                                          <p:spTgt spid="451619"/>
                                        </p:tgtEl>
                                        <p:attrNameLst>
                                          <p:attrName>style.opacity</p:attrName>
                                        </p:attrNameLst>
                                      </p:cBhvr>
                                      <p:to>
                                        <p:strVal val="0.2"/>
                                      </p:to>
                                    </p:set>
                                    <p:animEffect filter="image" prLst="opacity: 0.2">
                                      <p:cBhvr rctx="IE">
                                        <p:cTn id="9" dur="indefinite"/>
                                        <p:tgtEl>
                                          <p:spTgt spid="451619"/>
                                        </p:tgtEl>
                                      </p:cBhvr>
                                    </p:animEffect>
                                  </p:childTnLst>
                                </p:cTn>
                              </p:par>
                              <p:par>
                                <p:cTn id="10" presetID="9" presetClass="emph" presetSubtype="0" grpId="0" nodeType="withEffect">
                                  <p:stCondLst>
                                    <p:cond delay="0"/>
                                  </p:stCondLst>
                                  <p:childTnLst>
                                    <p:set>
                                      <p:cBhvr rctx="PPT">
                                        <p:cTn id="11" dur="indefinite"/>
                                        <p:tgtEl>
                                          <p:spTgt spid="451615"/>
                                        </p:tgtEl>
                                        <p:attrNameLst>
                                          <p:attrName>style.opacity</p:attrName>
                                        </p:attrNameLst>
                                      </p:cBhvr>
                                      <p:to>
                                        <p:strVal val="0.2"/>
                                      </p:to>
                                    </p:set>
                                    <p:animEffect filter="image" prLst="opacity: 0.2">
                                      <p:cBhvr rctx="IE">
                                        <p:cTn id="12" dur="indefinite"/>
                                        <p:tgtEl>
                                          <p:spTgt spid="451615"/>
                                        </p:tgtEl>
                                      </p:cBhvr>
                                    </p:animEffect>
                                  </p:childTnLst>
                                </p:cTn>
                              </p:par>
                              <p:par>
                                <p:cTn id="13" presetID="9" presetClass="emph" presetSubtype="0" grpId="0" nodeType="withEffect">
                                  <p:stCondLst>
                                    <p:cond delay="0"/>
                                  </p:stCondLst>
                                  <p:childTnLst>
                                    <p:set>
                                      <p:cBhvr rctx="PPT">
                                        <p:cTn id="14" dur="indefinite"/>
                                        <p:tgtEl>
                                          <p:spTgt spid="451613"/>
                                        </p:tgtEl>
                                        <p:attrNameLst>
                                          <p:attrName>style.opacity</p:attrName>
                                        </p:attrNameLst>
                                      </p:cBhvr>
                                      <p:to>
                                        <p:strVal val="0.2"/>
                                      </p:to>
                                    </p:set>
                                    <p:animEffect filter="image" prLst="opacity: 0.2">
                                      <p:cBhvr rctx="IE">
                                        <p:cTn id="15" dur="indefinite"/>
                                        <p:tgtEl>
                                          <p:spTgt spid="451613"/>
                                        </p:tgtEl>
                                      </p:cBhvr>
                                    </p:animEffect>
                                  </p:childTnLst>
                                </p:cTn>
                              </p:par>
                              <p:par>
                                <p:cTn id="16" presetID="9" presetClass="emph" presetSubtype="0" grpId="0" nodeType="withEffect">
                                  <p:stCondLst>
                                    <p:cond delay="0"/>
                                  </p:stCondLst>
                                  <p:childTnLst>
                                    <p:set>
                                      <p:cBhvr rctx="PPT">
                                        <p:cTn id="17" dur="indefinite"/>
                                        <p:tgtEl>
                                          <p:spTgt spid="451623"/>
                                        </p:tgtEl>
                                        <p:attrNameLst>
                                          <p:attrName>style.opacity</p:attrName>
                                        </p:attrNameLst>
                                      </p:cBhvr>
                                      <p:to>
                                        <p:strVal val="0.2"/>
                                      </p:to>
                                    </p:set>
                                    <p:animEffect filter="image" prLst="opacity: 0.2">
                                      <p:cBhvr rctx="IE">
                                        <p:cTn id="18" dur="indefinite"/>
                                        <p:tgtEl>
                                          <p:spTgt spid="451623"/>
                                        </p:tgtEl>
                                      </p:cBhvr>
                                    </p:animEffect>
                                  </p:childTnLst>
                                </p:cTn>
                              </p:par>
                              <p:par>
                                <p:cTn id="19" presetID="9" presetClass="emph" presetSubtype="0" grpId="0" nodeType="withEffect">
                                  <p:stCondLst>
                                    <p:cond delay="0"/>
                                  </p:stCondLst>
                                  <p:childTnLst>
                                    <p:set>
                                      <p:cBhvr rctx="PPT">
                                        <p:cTn id="20" dur="indefinite"/>
                                        <p:tgtEl>
                                          <p:spTgt spid="451612"/>
                                        </p:tgtEl>
                                        <p:attrNameLst>
                                          <p:attrName>style.opacity</p:attrName>
                                        </p:attrNameLst>
                                      </p:cBhvr>
                                      <p:to>
                                        <p:strVal val="0.2"/>
                                      </p:to>
                                    </p:set>
                                    <p:animEffect filter="image" prLst="opacity: 0.2">
                                      <p:cBhvr rctx="IE">
                                        <p:cTn id="21" dur="indefinite"/>
                                        <p:tgtEl>
                                          <p:spTgt spid="451612"/>
                                        </p:tgtEl>
                                      </p:cBhvr>
                                    </p:animEffect>
                                  </p:childTnLst>
                                </p:cTn>
                              </p:par>
                              <p:par>
                                <p:cTn id="22" presetID="9" presetClass="emph" presetSubtype="0" grpId="0" nodeType="withEffect">
                                  <p:stCondLst>
                                    <p:cond delay="0"/>
                                  </p:stCondLst>
                                  <p:childTnLst>
                                    <p:set>
                                      <p:cBhvr rctx="PPT">
                                        <p:cTn id="23" dur="indefinite"/>
                                        <p:tgtEl>
                                          <p:spTgt spid="451622"/>
                                        </p:tgtEl>
                                        <p:attrNameLst>
                                          <p:attrName>style.opacity</p:attrName>
                                        </p:attrNameLst>
                                      </p:cBhvr>
                                      <p:to>
                                        <p:strVal val="0.2"/>
                                      </p:to>
                                    </p:set>
                                    <p:animEffect filter="image" prLst="opacity: 0.2">
                                      <p:cBhvr rctx="IE">
                                        <p:cTn id="24" dur="indefinite"/>
                                        <p:tgtEl>
                                          <p:spTgt spid="451622"/>
                                        </p:tgtEl>
                                      </p:cBhvr>
                                    </p:animEffect>
                                  </p:childTnLst>
                                </p:cTn>
                              </p:par>
                              <p:par>
                                <p:cTn id="25" presetID="9" presetClass="emph" presetSubtype="0" grpId="0" nodeType="withEffect">
                                  <p:stCondLst>
                                    <p:cond delay="0"/>
                                  </p:stCondLst>
                                  <p:childTnLst>
                                    <p:set>
                                      <p:cBhvr rctx="PPT">
                                        <p:cTn id="26" dur="indefinite"/>
                                        <p:tgtEl>
                                          <p:spTgt spid="451621"/>
                                        </p:tgtEl>
                                        <p:attrNameLst>
                                          <p:attrName>style.opacity</p:attrName>
                                        </p:attrNameLst>
                                      </p:cBhvr>
                                      <p:to>
                                        <p:strVal val="0.2"/>
                                      </p:to>
                                    </p:set>
                                    <p:animEffect filter="image" prLst="opacity: 0.2">
                                      <p:cBhvr rctx="IE">
                                        <p:cTn id="27" dur="indefinite"/>
                                        <p:tgtEl>
                                          <p:spTgt spid="451621"/>
                                        </p:tgtEl>
                                      </p:cBhvr>
                                    </p:animEffect>
                                  </p:childTnLst>
                                </p:cTn>
                              </p:par>
                              <p:par>
                                <p:cTn id="28" presetID="9" presetClass="emph" presetSubtype="0" grpId="0" nodeType="withEffect">
                                  <p:stCondLst>
                                    <p:cond delay="0"/>
                                  </p:stCondLst>
                                  <p:childTnLst>
                                    <p:set>
                                      <p:cBhvr rctx="PPT">
                                        <p:cTn id="29" dur="indefinite"/>
                                        <p:tgtEl>
                                          <p:spTgt spid="451614"/>
                                        </p:tgtEl>
                                        <p:attrNameLst>
                                          <p:attrName>style.opacity</p:attrName>
                                        </p:attrNameLst>
                                      </p:cBhvr>
                                      <p:to>
                                        <p:strVal val="0.2"/>
                                      </p:to>
                                    </p:set>
                                    <p:animEffect filter="image" prLst="opacity: 0.2">
                                      <p:cBhvr rctx="IE">
                                        <p:cTn id="30" dur="indefinite"/>
                                        <p:tgtEl>
                                          <p:spTgt spid="451614"/>
                                        </p:tgtEl>
                                      </p:cBhvr>
                                    </p:animEffect>
                                  </p:childTnLst>
                                </p:cTn>
                              </p:par>
                              <p:par>
                                <p:cTn id="31" presetID="9" presetClass="emph" presetSubtype="0" grpId="0" nodeType="withEffect">
                                  <p:stCondLst>
                                    <p:cond delay="0"/>
                                  </p:stCondLst>
                                  <p:childTnLst>
                                    <p:set>
                                      <p:cBhvr rctx="PPT">
                                        <p:cTn id="32" dur="indefinite"/>
                                        <p:tgtEl>
                                          <p:spTgt spid="451620"/>
                                        </p:tgtEl>
                                        <p:attrNameLst>
                                          <p:attrName>style.opacity</p:attrName>
                                        </p:attrNameLst>
                                      </p:cBhvr>
                                      <p:to>
                                        <p:strVal val="0.2"/>
                                      </p:to>
                                    </p:set>
                                    <p:animEffect filter="image" prLst="opacity: 0.2">
                                      <p:cBhvr rctx="IE">
                                        <p:cTn id="33" dur="indefinite"/>
                                        <p:tgtEl>
                                          <p:spTgt spid="451620"/>
                                        </p:tgtEl>
                                      </p:cBhvr>
                                    </p:animEffect>
                                  </p:childTnLst>
                                </p:cTn>
                              </p:par>
                              <p:par>
                                <p:cTn id="34" presetID="9" presetClass="emph" presetSubtype="0" grpId="0" nodeType="withEffect">
                                  <p:stCondLst>
                                    <p:cond delay="0"/>
                                  </p:stCondLst>
                                  <p:childTnLst>
                                    <p:set>
                                      <p:cBhvr rctx="PPT">
                                        <p:cTn id="35" dur="indefinite"/>
                                        <p:tgtEl>
                                          <p:spTgt spid="451587"/>
                                        </p:tgtEl>
                                        <p:attrNameLst>
                                          <p:attrName>style.opacity</p:attrName>
                                        </p:attrNameLst>
                                      </p:cBhvr>
                                      <p:to>
                                        <p:strVal val="0.2"/>
                                      </p:to>
                                    </p:set>
                                    <p:animEffect filter="image" prLst="opacity: 0.2">
                                      <p:cBhvr rctx="IE">
                                        <p:cTn id="36" dur="indefinite"/>
                                        <p:tgtEl>
                                          <p:spTgt spid="451587"/>
                                        </p:tgtEl>
                                      </p:cBhvr>
                                    </p:animEffect>
                                  </p:childTnLst>
                                </p:cTn>
                              </p:par>
                              <p:par>
                                <p:cTn id="37" presetID="9" presetClass="emph" presetSubtype="0" grpId="0" nodeType="withEffect">
                                  <p:stCondLst>
                                    <p:cond delay="0"/>
                                  </p:stCondLst>
                                  <p:childTnLst>
                                    <p:set>
                                      <p:cBhvr rctx="PPT">
                                        <p:cTn id="38" dur="indefinite"/>
                                        <p:tgtEl>
                                          <p:spTgt spid="451629"/>
                                        </p:tgtEl>
                                        <p:attrNameLst>
                                          <p:attrName>style.opacity</p:attrName>
                                        </p:attrNameLst>
                                      </p:cBhvr>
                                      <p:to>
                                        <p:strVal val="0.2"/>
                                      </p:to>
                                    </p:set>
                                    <p:animEffect filter="image" prLst="opacity: 0.2">
                                      <p:cBhvr rctx="IE">
                                        <p:cTn id="39" dur="indefinite"/>
                                        <p:tgtEl>
                                          <p:spTgt spid="451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animBg="1"/>
      <p:bldP spid="451612" grpId="0" animBg="1"/>
      <p:bldP spid="451613" grpId="0" animBg="1"/>
      <p:bldP spid="451614" grpId="0" animBg="1"/>
      <p:bldP spid="451615" grpId="0" animBg="1"/>
      <p:bldP spid="451619" grpId="0" animBg="1"/>
      <p:bldP spid="451620" grpId="0" animBg="1"/>
      <p:bldP spid="451621" grpId="0" animBg="1"/>
      <p:bldP spid="451622" grpId="0" animBg="1"/>
      <p:bldP spid="451623" grpId="0" animBg="1"/>
      <p:bldP spid="451629" grpId="0" animBg="1"/>
      <p:bldP spid="4516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52610" name="Rectangle 2"/>
          <p:cNvSpPr>
            <a:spLocks noGrp="1" noChangeArrowheads="1"/>
          </p:cNvSpPr>
          <p:nvPr>
            <p:ph type="title"/>
          </p:nvPr>
        </p:nvSpPr>
        <p:spPr/>
        <p:txBody>
          <a:bodyPr/>
          <a:lstStyle/>
          <a:p>
            <a:r>
              <a:rPr lang="en-US"/>
              <a:t>Designing High-Performance Sockets</a:t>
            </a:r>
          </a:p>
        </p:txBody>
      </p:sp>
      <p:sp>
        <p:nvSpPr>
          <p:cNvPr id="452611" name="Rectangle 3"/>
          <p:cNvSpPr>
            <a:spLocks noGrp="1" noChangeArrowheads="1"/>
          </p:cNvSpPr>
          <p:nvPr>
            <p:ph type="body" idx="1"/>
          </p:nvPr>
        </p:nvSpPr>
        <p:spPr>
          <a:xfrm>
            <a:off x="457200" y="1295400"/>
            <a:ext cx="8229600" cy="5105400"/>
          </a:xfrm>
        </p:spPr>
        <p:txBody>
          <a:bodyPr/>
          <a:lstStyle/>
          <a:p>
            <a:r>
              <a:rPr lang="en-US" sz="2000"/>
              <a:t>Basic Idea of High-Performance Sockets</a:t>
            </a:r>
          </a:p>
          <a:p>
            <a:pPr lvl="1"/>
            <a:r>
              <a:rPr lang="en-US" sz="1800"/>
              <a:t>“Hijack” standard sockets calls to use our implementation of sockets</a:t>
            </a:r>
          </a:p>
          <a:p>
            <a:pPr lvl="1"/>
            <a:r>
              <a:rPr lang="en-US" sz="1800"/>
              <a:t>Hijacking is done through environment variables: non-intrusive</a:t>
            </a:r>
          </a:p>
          <a:p>
            <a:r>
              <a:rPr lang="en-US" sz="2000"/>
              <a:t>TCP/IP based sockets</a:t>
            </a:r>
          </a:p>
          <a:p>
            <a:pPr lvl="1"/>
            <a:r>
              <a:rPr lang="en-US" sz="1800"/>
              <a:t>Uses simple yet generic approaches for data communication</a:t>
            </a:r>
          </a:p>
          <a:p>
            <a:pPr lvl="1"/>
            <a:r>
              <a:rPr lang="en-US" sz="1800"/>
              <a:t>Copy data to temporary buffers</a:t>
            </a:r>
          </a:p>
          <a:p>
            <a:pPr lvl="1"/>
            <a:r>
              <a:rPr lang="en-US" sz="1800"/>
              <a:t>Credit-based flow-control mechanism to avoid overrunning the receiver</a:t>
            </a:r>
          </a:p>
          <a:p>
            <a:r>
              <a:rPr lang="en-US" sz="2000"/>
              <a:t>High-performance Sockets can use similar approaches</a:t>
            </a:r>
          </a:p>
          <a:p>
            <a:pPr lvl="1">
              <a:buClr>
                <a:srgbClr val="FF0000"/>
              </a:buClr>
              <a:buSzPct val="140000"/>
              <a:buFont typeface="Wingdings" pitchFamily="2" charset="2"/>
              <a:buChar char="ü"/>
            </a:pPr>
            <a:r>
              <a:rPr lang="en-US" sz="1800"/>
              <a:t> Network deals with reliability, data integrity, etc.</a:t>
            </a:r>
          </a:p>
          <a:p>
            <a:pPr lvl="1">
              <a:buClr>
                <a:srgbClr val="FF0000"/>
              </a:buClr>
              <a:buSzPct val="140000"/>
              <a:buFont typeface="Wingdings" pitchFamily="2" charset="2"/>
              <a:buChar char="ü"/>
            </a:pPr>
            <a:r>
              <a:rPr lang="en-US" sz="1800"/>
              <a:t> Some amount of performance benefits are possible</a:t>
            </a:r>
          </a:p>
          <a:p>
            <a:pPr lvl="1">
              <a:buClr>
                <a:srgbClr val="FF0000"/>
              </a:buClr>
              <a:buSzPct val="140000"/>
              <a:buFont typeface="Arial" charset="0"/>
              <a:buChar char="ҳ"/>
            </a:pPr>
            <a:r>
              <a:rPr lang="en-US" sz="1800"/>
              <a:t> Several disadvantages</a:t>
            </a:r>
          </a:p>
          <a:p>
            <a:pPr lvl="1">
              <a:buClr>
                <a:srgbClr val="FF0000"/>
              </a:buClr>
              <a:buSzPct val="140000"/>
              <a:buFont typeface="Arial" charset="0"/>
              <a:buChar char="ҳ"/>
            </a:pPr>
            <a:r>
              <a:rPr lang="en-US" sz="1800"/>
              <a:t> Advanced mechanisms (e.g., RDMA) are not utilized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
          <p:cNvSpPr>
            <a:spLocks noGrp="1"/>
          </p:cNvSpPr>
          <p:nvPr>
            <p:ph type="dt" sz="half" idx="10"/>
          </p:nvPr>
        </p:nvSpPr>
        <p:spPr/>
        <p:txBody>
          <a:bodyPr/>
          <a:lstStyle/>
          <a:p>
            <a:r>
              <a:rPr lang="en-US"/>
              <a:t>04/26/06</a:t>
            </a:r>
            <a:endParaRPr lang="en-US" altLang="ko-KR"/>
          </a:p>
        </p:txBody>
      </p:sp>
      <p:sp>
        <p:nvSpPr>
          <p:cNvPr id="35" name="Footer Placeholder 4"/>
          <p:cNvSpPr>
            <a:spLocks noGrp="1"/>
          </p:cNvSpPr>
          <p:nvPr>
            <p:ph type="ftr" sz="quarter" idx="11"/>
          </p:nvPr>
        </p:nvSpPr>
        <p:spPr/>
        <p:txBody>
          <a:bodyPr/>
          <a:lstStyle/>
          <a:p>
            <a:r>
              <a:rPr lang="en-US" altLang="ko-KR"/>
              <a:t>D. K. Panda (The Ohio State University)</a:t>
            </a:r>
          </a:p>
        </p:txBody>
      </p:sp>
      <p:sp>
        <p:nvSpPr>
          <p:cNvPr id="453634" name="Rectangle 2"/>
          <p:cNvSpPr>
            <a:spLocks noGrp="1" noChangeArrowheads="1"/>
          </p:cNvSpPr>
          <p:nvPr>
            <p:ph type="title"/>
          </p:nvPr>
        </p:nvSpPr>
        <p:spPr/>
        <p:txBody>
          <a:bodyPr/>
          <a:lstStyle/>
          <a:p>
            <a:r>
              <a:rPr lang="en-US"/>
              <a:t>TCP/IP-like Credit-based Flow Control</a:t>
            </a:r>
          </a:p>
        </p:txBody>
      </p:sp>
      <p:sp>
        <p:nvSpPr>
          <p:cNvPr id="453635" name="Rectangle 3"/>
          <p:cNvSpPr>
            <a:spLocks noChangeArrowheads="1"/>
          </p:cNvSpPr>
          <p:nvPr/>
        </p:nvSpPr>
        <p:spPr bwMode="auto">
          <a:xfrm>
            <a:off x="6477000" y="2209800"/>
            <a:ext cx="2286000" cy="4699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36" name="Rectangle 4"/>
          <p:cNvSpPr>
            <a:spLocks noChangeArrowheads="1"/>
          </p:cNvSpPr>
          <p:nvPr/>
        </p:nvSpPr>
        <p:spPr bwMode="auto">
          <a:xfrm>
            <a:off x="20574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37" name="Rectangle 5"/>
          <p:cNvSpPr>
            <a:spLocks noChangeArrowheads="1"/>
          </p:cNvSpPr>
          <p:nvPr/>
        </p:nvSpPr>
        <p:spPr bwMode="auto">
          <a:xfrm>
            <a:off x="16002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38" name="Rectangle 6"/>
          <p:cNvSpPr>
            <a:spLocks noChangeArrowheads="1"/>
          </p:cNvSpPr>
          <p:nvPr/>
        </p:nvSpPr>
        <p:spPr bwMode="auto">
          <a:xfrm>
            <a:off x="11430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39" name="Rectangle 7"/>
          <p:cNvSpPr>
            <a:spLocks noChangeArrowheads="1"/>
          </p:cNvSpPr>
          <p:nvPr/>
        </p:nvSpPr>
        <p:spPr bwMode="auto">
          <a:xfrm>
            <a:off x="25146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40" name="Rectangle 8"/>
          <p:cNvSpPr>
            <a:spLocks noChangeArrowheads="1"/>
          </p:cNvSpPr>
          <p:nvPr/>
        </p:nvSpPr>
        <p:spPr bwMode="auto">
          <a:xfrm>
            <a:off x="6858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41" name="Oval 9"/>
          <p:cNvSpPr>
            <a:spLocks noChangeArrowheads="1"/>
          </p:cNvSpPr>
          <p:nvPr/>
        </p:nvSpPr>
        <p:spPr bwMode="auto">
          <a:xfrm>
            <a:off x="4876800" y="4051300"/>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ACK</a:t>
            </a:r>
          </a:p>
        </p:txBody>
      </p:sp>
      <p:sp>
        <p:nvSpPr>
          <p:cNvPr id="453642" name="Line 10"/>
          <p:cNvSpPr>
            <a:spLocks noChangeShapeType="1"/>
          </p:cNvSpPr>
          <p:nvPr/>
        </p:nvSpPr>
        <p:spPr bwMode="auto">
          <a:xfrm>
            <a:off x="5410200" y="40513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3" name="Line 11"/>
          <p:cNvSpPr>
            <a:spLocks noChangeShapeType="1"/>
          </p:cNvSpPr>
          <p:nvPr/>
        </p:nvSpPr>
        <p:spPr bwMode="auto">
          <a:xfrm flipV="1">
            <a:off x="76200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4" name="Line 12"/>
          <p:cNvSpPr>
            <a:spLocks noChangeShapeType="1"/>
          </p:cNvSpPr>
          <p:nvPr/>
        </p:nvSpPr>
        <p:spPr bwMode="auto">
          <a:xfrm>
            <a:off x="5410200" y="45085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5" name="Line 13"/>
          <p:cNvSpPr>
            <a:spLocks noChangeShapeType="1"/>
          </p:cNvSpPr>
          <p:nvPr/>
        </p:nvSpPr>
        <p:spPr bwMode="auto">
          <a:xfrm flipV="1">
            <a:off x="71628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6" name="Line 14"/>
          <p:cNvSpPr>
            <a:spLocks noChangeShapeType="1"/>
          </p:cNvSpPr>
          <p:nvPr/>
        </p:nvSpPr>
        <p:spPr bwMode="auto">
          <a:xfrm flipV="1">
            <a:off x="67056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7" name="Line 15"/>
          <p:cNvSpPr>
            <a:spLocks noChangeShapeType="1"/>
          </p:cNvSpPr>
          <p:nvPr/>
        </p:nvSpPr>
        <p:spPr bwMode="auto">
          <a:xfrm flipV="1">
            <a:off x="57912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8" name="Line 16"/>
          <p:cNvSpPr>
            <a:spLocks noChangeShapeType="1"/>
          </p:cNvSpPr>
          <p:nvPr/>
        </p:nvSpPr>
        <p:spPr bwMode="auto">
          <a:xfrm flipV="1">
            <a:off x="8077200" y="40513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9" name="Line 17"/>
          <p:cNvSpPr>
            <a:spLocks noChangeShapeType="1"/>
          </p:cNvSpPr>
          <p:nvPr/>
        </p:nvSpPr>
        <p:spPr bwMode="auto">
          <a:xfrm flipV="1">
            <a:off x="62484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0" name="Line 18"/>
          <p:cNvSpPr>
            <a:spLocks noChangeShapeType="1"/>
          </p:cNvSpPr>
          <p:nvPr/>
        </p:nvSpPr>
        <p:spPr bwMode="auto">
          <a:xfrm>
            <a:off x="838200" y="40513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1" name="Line 19"/>
          <p:cNvSpPr>
            <a:spLocks noChangeShapeType="1"/>
          </p:cNvSpPr>
          <p:nvPr/>
        </p:nvSpPr>
        <p:spPr bwMode="auto">
          <a:xfrm flipV="1">
            <a:off x="30480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2" name="Line 20"/>
          <p:cNvSpPr>
            <a:spLocks noChangeShapeType="1"/>
          </p:cNvSpPr>
          <p:nvPr/>
        </p:nvSpPr>
        <p:spPr bwMode="auto">
          <a:xfrm>
            <a:off x="838200" y="45085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3" name="Line 21"/>
          <p:cNvSpPr>
            <a:spLocks noChangeShapeType="1"/>
          </p:cNvSpPr>
          <p:nvPr/>
        </p:nvSpPr>
        <p:spPr bwMode="auto">
          <a:xfrm flipV="1">
            <a:off x="25908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4" name="Line 22"/>
          <p:cNvSpPr>
            <a:spLocks noChangeShapeType="1"/>
          </p:cNvSpPr>
          <p:nvPr/>
        </p:nvSpPr>
        <p:spPr bwMode="auto">
          <a:xfrm flipV="1">
            <a:off x="21336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5" name="Line 23"/>
          <p:cNvSpPr>
            <a:spLocks noChangeShapeType="1"/>
          </p:cNvSpPr>
          <p:nvPr/>
        </p:nvSpPr>
        <p:spPr bwMode="auto">
          <a:xfrm flipV="1">
            <a:off x="12192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6" name="Line 24"/>
          <p:cNvSpPr>
            <a:spLocks noChangeShapeType="1"/>
          </p:cNvSpPr>
          <p:nvPr/>
        </p:nvSpPr>
        <p:spPr bwMode="auto">
          <a:xfrm flipV="1">
            <a:off x="3505200" y="40513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7" name="Line 25"/>
          <p:cNvSpPr>
            <a:spLocks noChangeShapeType="1"/>
          </p:cNvSpPr>
          <p:nvPr/>
        </p:nvSpPr>
        <p:spPr bwMode="auto">
          <a:xfrm flipV="1">
            <a:off x="1676400" y="40513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8" name="Text Box 26"/>
          <p:cNvSpPr txBox="1">
            <a:spLocks noChangeArrowheads="1"/>
          </p:cNvSpPr>
          <p:nvPr/>
        </p:nvSpPr>
        <p:spPr bwMode="auto">
          <a:xfrm>
            <a:off x="5791200" y="4495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Sockets Buffers</a:t>
            </a:r>
          </a:p>
        </p:txBody>
      </p:sp>
      <p:sp>
        <p:nvSpPr>
          <p:cNvPr id="453659" name="Text Box 27"/>
          <p:cNvSpPr txBox="1">
            <a:spLocks noChangeArrowheads="1"/>
          </p:cNvSpPr>
          <p:nvPr/>
        </p:nvSpPr>
        <p:spPr bwMode="auto">
          <a:xfrm>
            <a:off x="990600" y="2832100"/>
            <a:ext cx="1719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Application Buffer</a:t>
            </a:r>
          </a:p>
        </p:txBody>
      </p:sp>
      <p:sp>
        <p:nvSpPr>
          <p:cNvPr id="453660" name="Text Box 28"/>
          <p:cNvSpPr txBox="1">
            <a:spLocks noChangeArrowheads="1"/>
          </p:cNvSpPr>
          <p:nvPr/>
        </p:nvSpPr>
        <p:spPr bwMode="auto">
          <a:xfrm>
            <a:off x="3633788" y="2286000"/>
            <a:ext cx="7858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Sender</a:t>
            </a:r>
          </a:p>
        </p:txBody>
      </p:sp>
      <p:sp>
        <p:nvSpPr>
          <p:cNvPr id="453661" name="Line 29"/>
          <p:cNvSpPr>
            <a:spLocks noChangeShapeType="1"/>
          </p:cNvSpPr>
          <p:nvPr/>
        </p:nvSpPr>
        <p:spPr bwMode="auto">
          <a:xfrm>
            <a:off x="4419600" y="2222500"/>
            <a:ext cx="0" cy="25019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62" name="Text Box 30"/>
          <p:cNvSpPr txBox="1">
            <a:spLocks noChangeArrowheads="1"/>
          </p:cNvSpPr>
          <p:nvPr/>
        </p:nvSpPr>
        <p:spPr bwMode="auto">
          <a:xfrm>
            <a:off x="6815138" y="2841625"/>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Application Buffer</a:t>
            </a:r>
          </a:p>
        </p:txBody>
      </p:sp>
      <p:sp>
        <p:nvSpPr>
          <p:cNvPr id="453663" name="Text Box 31"/>
          <p:cNvSpPr txBox="1">
            <a:spLocks noChangeArrowheads="1"/>
          </p:cNvSpPr>
          <p:nvPr/>
        </p:nvSpPr>
        <p:spPr bwMode="auto">
          <a:xfrm>
            <a:off x="4410075" y="2286000"/>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Receiver</a:t>
            </a:r>
          </a:p>
        </p:txBody>
      </p:sp>
      <p:sp>
        <p:nvSpPr>
          <p:cNvPr id="453664" name="Text Box 32"/>
          <p:cNvSpPr txBox="1">
            <a:spLocks noChangeArrowheads="1"/>
          </p:cNvSpPr>
          <p:nvPr/>
        </p:nvSpPr>
        <p:spPr bwMode="auto">
          <a:xfrm>
            <a:off x="1263650" y="4495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Sockets Buffers</a:t>
            </a:r>
          </a:p>
        </p:txBody>
      </p:sp>
      <p:sp>
        <p:nvSpPr>
          <p:cNvPr id="453665" name="Rectangle 33"/>
          <p:cNvSpPr>
            <a:spLocks noChangeArrowheads="1"/>
          </p:cNvSpPr>
          <p:nvPr/>
        </p:nvSpPr>
        <p:spPr bwMode="auto">
          <a:xfrm>
            <a:off x="685800" y="2222500"/>
            <a:ext cx="22860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5366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0.0 -2.80888E-6 L 0.05833 0.26655 " pathEditMode="relative" rAng="0" ptsTypes="AA">
                                      <p:cBhvr>
                                        <p:cTn id="10" dur="2000" fill="hold"/>
                                        <p:tgtEl>
                                          <p:spTgt spid="453639"/>
                                        </p:tgtEl>
                                        <p:attrNameLst>
                                          <p:attrName>ppt_x</p:attrName>
                                          <p:attrName>ppt_y</p:attrName>
                                        </p:attrNameLst>
                                      </p:cBhvr>
                                      <p:rCtr x="2917" y="13327"/>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2.77556E-17 -2.80888E-6 L 0.05833 0.26655 " pathEditMode="relative" rAng="0" ptsTypes="AA">
                                      <p:cBhvr>
                                        <p:cTn id="14" dur="2000" fill="hold"/>
                                        <p:tgtEl>
                                          <p:spTgt spid="453636"/>
                                        </p:tgtEl>
                                        <p:attrNameLst>
                                          <p:attrName>ppt_x</p:attrName>
                                          <p:attrName>ppt_y</p:attrName>
                                        </p:attrNameLst>
                                      </p:cBhvr>
                                      <p:rCtr x="2917" y="13327"/>
                                    </p:animMotion>
                                  </p:childTnLst>
                                </p:cTn>
                              </p:par>
                              <p:par>
                                <p:cTn id="15" presetID="63" presetClass="path" presetSubtype="0" accel="50000" decel="50000" fill="hold" grpId="1" nodeType="withEffect">
                                  <p:stCondLst>
                                    <p:cond delay="0"/>
                                  </p:stCondLst>
                                  <p:childTnLst>
                                    <p:animMotion origin="layout" path="M 0.05833 0.26655 L 0.55833 0.26655 " pathEditMode="relative" rAng="0" ptsTypes="AA">
                                      <p:cBhvr>
                                        <p:cTn id="16" dur="2000" fill="hold"/>
                                        <p:tgtEl>
                                          <p:spTgt spid="453639"/>
                                        </p:tgtEl>
                                        <p:attrNameLst>
                                          <p:attrName>ppt_x</p:attrName>
                                          <p:attrName>ppt_y</p:attrName>
                                        </p:attrNameLst>
                                      </p:cBhvr>
                                      <p:rCtr x="25000" y="0"/>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0" nodeType="clickEffect">
                                  <p:stCondLst>
                                    <p:cond delay="0"/>
                                  </p:stCondLst>
                                  <p:childTnLst>
                                    <p:animMotion origin="layout" path="M 0.0 -2.80888E-6 L 0.05833 0.26655 " pathEditMode="relative" ptsTypes="AA">
                                      <p:cBhvr>
                                        <p:cTn id="20" dur="2000" fill="hold"/>
                                        <p:tgtEl>
                                          <p:spTgt spid="453637"/>
                                        </p:tgtEl>
                                        <p:attrNameLst>
                                          <p:attrName>ppt_x</p:attrName>
                                          <p:attrName>ppt_y</p:attrName>
                                        </p:attrNameLst>
                                      </p:cBhvr>
                                    </p:animMotion>
                                  </p:childTnLst>
                                </p:cTn>
                              </p:par>
                              <p:par>
                                <p:cTn id="21" presetID="63" presetClass="path" presetSubtype="0" accel="50000" decel="50000" fill="hold" grpId="1" nodeType="withEffect">
                                  <p:stCondLst>
                                    <p:cond delay="0"/>
                                  </p:stCondLst>
                                  <p:childTnLst>
                                    <p:animMotion origin="layout" path="M 0.05833 0.26655 L 0.55833 0.26655 " pathEditMode="relative" rAng="0" ptsTypes="AA">
                                      <p:cBhvr>
                                        <p:cTn id="22" dur="2000" fill="hold"/>
                                        <p:tgtEl>
                                          <p:spTgt spid="453636"/>
                                        </p:tgtEl>
                                        <p:attrNameLst>
                                          <p:attrName>ppt_x</p:attrName>
                                          <p:attrName>ppt_y</p:attrName>
                                        </p:attrNameLst>
                                      </p:cBhvr>
                                      <p:rCtr x="25000" y="0"/>
                                    </p:animMotion>
                                  </p:childTnLst>
                                </p:cTn>
                              </p:par>
                              <p:par>
                                <p:cTn id="23" presetID="0" presetClass="path" presetSubtype="0" accel="50000" decel="50000" fill="hold" grpId="2" nodeType="withEffect">
                                  <p:stCondLst>
                                    <p:cond delay="0"/>
                                  </p:stCondLst>
                                  <p:childTnLst>
                                    <p:animMotion origin="layout" path="M 0.55833 0.26655 L 0.43333 -2.80888E-6 " pathEditMode="relative" rAng="0" ptsTypes="AA">
                                      <p:cBhvr>
                                        <p:cTn id="24" dur="2000" fill="hold"/>
                                        <p:tgtEl>
                                          <p:spTgt spid="453639"/>
                                        </p:tgtEl>
                                        <p:attrNameLst>
                                          <p:attrName>ppt_x</p:attrName>
                                          <p:attrName>ppt_y</p:attrName>
                                        </p:attrNameLst>
                                      </p:cBhvr>
                                      <p:rCtr x="-6250" y="-13327"/>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0" nodeType="clickEffect">
                                  <p:stCondLst>
                                    <p:cond delay="0"/>
                                  </p:stCondLst>
                                  <p:childTnLst>
                                    <p:animMotion origin="layout" path="M 0.0 -2.80888E-6 L 0.05833 0.26655 " pathEditMode="relative" ptsTypes="AA">
                                      <p:cBhvr>
                                        <p:cTn id="28" dur="2000" fill="hold"/>
                                        <p:tgtEl>
                                          <p:spTgt spid="453638"/>
                                        </p:tgtEl>
                                        <p:attrNameLst>
                                          <p:attrName>ppt_x</p:attrName>
                                          <p:attrName>ppt_y</p:attrName>
                                        </p:attrNameLst>
                                      </p:cBhvr>
                                    </p:animMotion>
                                  </p:childTnLst>
                                </p:cTn>
                              </p:par>
                              <p:par>
                                <p:cTn id="29" presetID="63" presetClass="path" presetSubtype="0" accel="50000" decel="50000" fill="hold" grpId="1" nodeType="withEffect">
                                  <p:stCondLst>
                                    <p:cond delay="0"/>
                                  </p:stCondLst>
                                  <p:childTnLst>
                                    <p:animMotion origin="layout" path="M 0.05833 0.26655 L 0.55833 0.26655 " pathEditMode="relative" rAng="0" ptsTypes="AA">
                                      <p:cBhvr>
                                        <p:cTn id="30" dur="2000" fill="hold"/>
                                        <p:tgtEl>
                                          <p:spTgt spid="453637"/>
                                        </p:tgtEl>
                                        <p:attrNameLst>
                                          <p:attrName>ppt_x</p:attrName>
                                          <p:attrName>ppt_y</p:attrName>
                                        </p:attrNameLst>
                                      </p:cBhvr>
                                      <p:rCtr x="25000" y="0"/>
                                    </p:animMotion>
                                  </p:childTnLst>
                                </p:cTn>
                              </p:par>
                              <p:par>
                                <p:cTn id="31" presetID="0" presetClass="path" presetSubtype="0" accel="50000" decel="50000" fill="hold" grpId="2" nodeType="withEffect">
                                  <p:stCondLst>
                                    <p:cond delay="0"/>
                                  </p:stCondLst>
                                  <p:childTnLst>
                                    <p:animMotion origin="layout" path="M 0.55833 0.26655 L 0.53333 -2.80888E-6 " pathEditMode="relative" rAng="0" ptsTypes="AA">
                                      <p:cBhvr>
                                        <p:cTn id="32" dur="2000" fill="hold"/>
                                        <p:tgtEl>
                                          <p:spTgt spid="453636"/>
                                        </p:tgtEl>
                                        <p:attrNameLst>
                                          <p:attrName>ppt_x</p:attrName>
                                          <p:attrName>ppt_y</p:attrName>
                                        </p:attrNameLst>
                                      </p:cBhvr>
                                      <p:rCtr x="-1250" y="-13327"/>
                                    </p:animMotion>
                                  </p:childTnLst>
                                </p:cTn>
                              </p:par>
                              <p:par>
                                <p:cTn id="33" presetID="1" presetClass="entr" presetSubtype="0" fill="hold" grpId="0" nodeType="withEffect">
                                  <p:stCondLst>
                                    <p:cond delay="0"/>
                                  </p:stCondLst>
                                  <p:childTnLst>
                                    <p:set>
                                      <p:cBhvr>
                                        <p:cTn id="34" dur="1" fill="hold">
                                          <p:stCondLst>
                                            <p:cond delay="0"/>
                                          </p:stCondLst>
                                        </p:cTn>
                                        <p:tgtEl>
                                          <p:spTgt spid="453641"/>
                                        </p:tgtEl>
                                        <p:attrNameLst>
                                          <p:attrName>style.visibility</p:attrName>
                                        </p:attrNameLst>
                                      </p:cBhvr>
                                      <p:to>
                                        <p:strVal val="visible"/>
                                      </p:to>
                                    </p:set>
                                  </p:childTnLst>
                                </p:cTn>
                              </p:par>
                              <p:par>
                                <p:cTn id="35"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36" dur="2000" fill="hold"/>
                                        <p:tgtEl>
                                          <p:spTgt spid="453641"/>
                                        </p:tgtEl>
                                        <p:attrNameLst>
                                          <p:attrName>ppt_x</p:attrName>
                                          <p:attrName>ppt_y</p:attrName>
                                        </p:attrNameLst>
                                      </p:cBhvr>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453641"/>
                                        </p:tgtEl>
                                        <p:attrNameLst>
                                          <p:attrName>style.visibility</p:attrName>
                                        </p:attrNameLst>
                                      </p:cBhvr>
                                      <p:to>
                                        <p:strVal val="hidden"/>
                                      </p:to>
                                    </p:set>
                                  </p:childTnLst>
                                </p:cTn>
                              </p:par>
                              <p:par>
                                <p:cTn id="41" presetID="0" presetClass="path" presetSubtype="0" accel="50000" decel="50000" fill="hold" grpId="0" nodeType="withEffect">
                                  <p:stCondLst>
                                    <p:cond delay="0"/>
                                  </p:stCondLst>
                                  <p:childTnLst>
                                    <p:animMotion origin="layout" path="M 1.38778E-17 -2.80888E-6 L 0.05833 0.26655 " pathEditMode="relative" ptsTypes="AA">
                                      <p:cBhvr>
                                        <p:cTn id="42" dur="2000" fill="hold"/>
                                        <p:tgtEl>
                                          <p:spTgt spid="453640"/>
                                        </p:tgtEl>
                                        <p:attrNameLst>
                                          <p:attrName>ppt_x</p:attrName>
                                          <p:attrName>ppt_y</p:attrName>
                                        </p:attrNameLst>
                                      </p:cBhvr>
                                    </p:animMotion>
                                  </p:childTnLst>
                                </p:cTn>
                              </p:par>
                              <p:par>
                                <p:cTn id="43" presetID="63" presetClass="path" presetSubtype="0" accel="50000" decel="50000" fill="hold" grpId="1" nodeType="withEffect">
                                  <p:stCondLst>
                                    <p:cond delay="0"/>
                                  </p:stCondLst>
                                  <p:childTnLst>
                                    <p:animMotion origin="layout" path="M 0.05833 0.26655 L 0.55833 0.26655 " pathEditMode="relative" rAng="0" ptsTypes="AA">
                                      <p:cBhvr>
                                        <p:cTn id="44" dur="2000" fill="hold"/>
                                        <p:tgtEl>
                                          <p:spTgt spid="453638"/>
                                        </p:tgtEl>
                                        <p:attrNameLst>
                                          <p:attrName>ppt_x</p:attrName>
                                          <p:attrName>ppt_y</p:attrName>
                                        </p:attrNameLst>
                                      </p:cBhvr>
                                      <p:rCtr x="25000" y="0"/>
                                    </p:animMotion>
                                  </p:childTnLst>
                                </p:cTn>
                              </p:par>
                              <p:par>
                                <p:cTn id="45" presetID="0" presetClass="path" presetSubtype="0" accel="50000" decel="50000" fill="hold" grpId="2" nodeType="withEffect">
                                  <p:stCondLst>
                                    <p:cond delay="0"/>
                                  </p:stCondLst>
                                  <p:childTnLst>
                                    <p:animMotion origin="layout" path="M 0.55833 0.26655 L 0.63333 -2.80888E-6 " pathEditMode="relative" ptsTypes="AA">
                                      <p:cBhvr>
                                        <p:cTn id="46" dur="2000" fill="hold"/>
                                        <p:tgtEl>
                                          <p:spTgt spid="453637"/>
                                        </p:tgtEl>
                                        <p:attrNameLst>
                                          <p:attrName>ppt_x</p:attrName>
                                          <p:attrName>ppt_y</p:attrName>
                                        </p:attrNameLst>
                                      </p:cBhvr>
                                    </p:animMotion>
                                  </p:childTnLst>
                                </p:cTn>
                              </p:par>
                              <p:par>
                                <p:cTn id="47" presetID="1" presetClass="entr" presetSubtype="0" fill="hold" grpId="3" nodeType="withEffect">
                                  <p:stCondLst>
                                    <p:cond delay="0"/>
                                  </p:stCondLst>
                                  <p:childTnLst>
                                    <p:set>
                                      <p:cBhvr>
                                        <p:cTn id="48" dur="1" fill="hold">
                                          <p:stCondLst>
                                            <p:cond delay="0"/>
                                          </p:stCondLst>
                                        </p:cTn>
                                        <p:tgtEl>
                                          <p:spTgt spid="453641"/>
                                        </p:tgtEl>
                                        <p:attrNameLst>
                                          <p:attrName>style.visibility</p:attrName>
                                        </p:attrNameLst>
                                      </p:cBhvr>
                                      <p:to>
                                        <p:strVal val="visible"/>
                                      </p:to>
                                    </p:set>
                                  </p:childTnLst>
                                </p:cTn>
                              </p:par>
                              <p:par>
                                <p:cTn id="49" presetID="0" presetClass="path" presetSubtype="0" accel="50000" decel="50000" fill="hold" grpId="4" nodeType="withEffect">
                                  <p:stCondLst>
                                    <p:cond delay="0"/>
                                  </p:stCondLst>
                                  <p:childTnLst>
                                    <p:animMotion origin="layout" path="M 0.0 0.0 C -0.02222 -0.07982 -0.04444 -0.15964 -0.0993 -0.19273 C -0.15416 -0.22582 -0.26423 -0.23114 -0.32899 -0.19921 C -0.39375 -0.16728 -0.4408 -0.08422 -0.48767 -0.00115 " pathEditMode="relative" ptsTypes="aaaA">
                                      <p:cBhvr>
                                        <p:cTn id="50" dur="2000" fill="hold"/>
                                        <p:tgtEl>
                                          <p:spTgt spid="453641"/>
                                        </p:tgtEl>
                                        <p:attrNameLst>
                                          <p:attrName>ppt_x</p:attrName>
                                          <p:attrName>ppt_y</p:attrName>
                                        </p:attrNameLst>
                                      </p:cBhvr>
                                    </p:animMotion>
                                  </p:childTnLst>
                                </p:cTn>
                              </p:par>
                            </p:childTnLst>
                          </p:cTn>
                        </p:par>
                        <p:par>
                          <p:cTn id="51" fill="hold" nodeType="afterGroup">
                            <p:stCondLst>
                              <p:cond delay="2000"/>
                            </p:stCondLst>
                            <p:childTnLst>
                              <p:par>
                                <p:cTn id="52" presetID="1" presetClass="exit" presetSubtype="0" fill="hold" grpId="5" nodeType="afterEffect">
                                  <p:stCondLst>
                                    <p:cond delay="0"/>
                                  </p:stCondLst>
                                  <p:childTnLst>
                                    <p:set>
                                      <p:cBhvr>
                                        <p:cTn id="53" dur="1" fill="hold">
                                          <p:stCondLst>
                                            <p:cond delay="0"/>
                                          </p:stCondLst>
                                        </p:cTn>
                                        <p:tgtEl>
                                          <p:spTgt spid="453641"/>
                                        </p:tgtEl>
                                        <p:attrNameLst>
                                          <p:attrName>style.visibility</p:attrName>
                                        </p:attrNameLst>
                                      </p:cBhvr>
                                      <p:to>
                                        <p:strVal val="hidden"/>
                                      </p:to>
                                    </p:set>
                                  </p:childTnLst>
                                </p:cTn>
                              </p:par>
                              <p:par>
                                <p:cTn id="54" presetID="63" presetClass="path" presetSubtype="0" accel="50000" decel="50000" fill="hold" grpId="1" nodeType="withEffect">
                                  <p:stCondLst>
                                    <p:cond delay="0"/>
                                  </p:stCondLst>
                                  <p:childTnLst>
                                    <p:animMotion origin="layout" path="M 0.05833 0.26655 L 0.55833 0.26655 " pathEditMode="relative" rAng="0" ptsTypes="AA">
                                      <p:cBhvr>
                                        <p:cTn id="55" dur="2000" fill="hold"/>
                                        <p:tgtEl>
                                          <p:spTgt spid="453640"/>
                                        </p:tgtEl>
                                        <p:attrNameLst>
                                          <p:attrName>ppt_x</p:attrName>
                                          <p:attrName>ppt_y</p:attrName>
                                        </p:attrNameLst>
                                      </p:cBhvr>
                                      <p:rCtr x="25000" y="0"/>
                                    </p:animMotion>
                                  </p:childTnLst>
                                </p:cTn>
                              </p:par>
                              <p:par>
                                <p:cTn id="56" presetID="0" presetClass="path" presetSubtype="0" accel="50000" decel="50000" fill="hold" grpId="2" nodeType="withEffect">
                                  <p:stCondLst>
                                    <p:cond delay="0"/>
                                  </p:stCondLst>
                                  <p:childTnLst>
                                    <p:animMotion origin="layout" path="M 0.55833 0.26655 L 0.73333 -2.80888E-6 " pathEditMode="relative" rAng="0" ptsTypes="AA">
                                      <p:cBhvr>
                                        <p:cTn id="57" dur="2000" fill="hold"/>
                                        <p:tgtEl>
                                          <p:spTgt spid="453638"/>
                                        </p:tgtEl>
                                        <p:attrNameLst>
                                          <p:attrName>ppt_x</p:attrName>
                                          <p:attrName>ppt_y</p:attrName>
                                        </p:attrNameLst>
                                      </p:cBhvr>
                                      <p:rCtr x="8750" y="-13327"/>
                                    </p:animMotion>
                                  </p:childTnLst>
                                </p:cTn>
                              </p:par>
                              <p:par>
                                <p:cTn id="58" presetID="1" presetClass="entr" presetSubtype="0" fill="hold" grpId="6" nodeType="withEffect">
                                  <p:stCondLst>
                                    <p:cond delay="0"/>
                                  </p:stCondLst>
                                  <p:childTnLst>
                                    <p:set>
                                      <p:cBhvr>
                                        <p:cTn id="59" dur="1" fill="hold">
                                          <p:stCondLst>
                                            <p:cond delay="0"/>
                                          </p:stCondLst>
                                        </p:cTn>
                                        <p:tgtEl>
                                          <p:spTgt spid="453641"/>
                                        </p:tgtEl>
                                        <p:attrNameLst>
                                          <p:attrName>style.visibility</p:attrName>
                                        </p:attrNameLst>
                                      </p:cBhvr>
                                      <p:to>
                                        <p:strVal val="visible"/>
                                      </p:to>
                                    </p:set>
                                  </p:childTnLst>
                                </p:cTn>
                              </p:par>
                              <p:par>
                                <p:cTn id="60" presetID="0" presetClass="path" presetSubtype="0" accel="50000" decel="50000" fill="hold" grpId="7" nodeType="withEffect">
                                  <p:stCondLst>
                                    <p:cond delay="0"/>
                                  </p:stCondLst>
                                  <p:childTnLst>
                                    <p:animMotion origin="layout" path="M 0.0 0.0 C -0.01302 -0.07034 -0.02604 -0.14067 -0.0901 -0.1696 C -0.15416 -0.19852 -0.3177 -0.20129 -0.3842 -0.17399 C -0.45069 -0.14669 -0.46996 -0.07612 -0.48923 -0.00555 " pathEditMode="relative" ptsTypes="aaaA">
                                      <p:cBhvr>
                                        <p:cTn id="61" dur="2000" fill="hold"/>
                                        <p:tgtEl>
                                          <p:spTgt spid="453641"/>
                                        </p:tgtEl>
                                        <p:attrNameLst>
                                          <p:attrName>ppt_x</p:attrName>
                                          <p:attrName>ppt_y</p:attrName>
                                        </p:attrNameLst>
                                      </p:cBhvr>
                                    </p:animMotion>
                                  </p:childTnLst>
                                </p:cTn>
                              </p:par>
                            </p:childTnLst>
                          </p:cTn>
                        </p:par>
                        <p:par>
                          <p:cTn id="62" fill="hold" nodeType="afterGroup">
                            <p:stCondLst>
                              <p:cond delay="4000"/>
                            </p:stCondLst>
                            <p:childTnLst>
                              <p:par>
                                <p:cTn id="63" presetID="1" presetClass="exit" presetSubtype="0" fill="hold" grpId="8" nodeType="afterEffect">
                                  <p:stCondLst>
                                    <p:cond delay="0"/>
                                  </p:stCondLst>
                                  <p:childTnLst>
                                    <p:set>
                                      <p:cBhvr>
                                        <p:cTn id="64" dur="1" fill="hold">
                                          <p:stCondLst>
                                            <p:cond delay="0"/>
                                          </p:stCondLst>
                                        </p:cTn>
                                        <p:tgtEl>
                                          <p:spTgt spid="453641"/>
                                        </p:tgtEl>
                                        <p:attrNameLst>
                                          <p:attrName>style.visibility</p:attrName>
                                        </p:attrNameLst>
                                      </p:cBhvr>
                                      <p:to>
                                        <p:strVal val="hidden"/>
                                      </p:to>
                                    </p:set>
                                  </p:childTnLst>
                                </p:cTn>
                              </p:par>
                              <p:par>
                                <p:cTn id="65" presetID="0" presetClass="path" presetSubtype="0" accel="50000" decel="50000" fill="hold" grpId="2" nodeType="withEffect">
                                  <p:stCondLst>
                                    <p:cond delay="0"/>
                                  </p:stCondLst>
                                  <p:childTnLst>
                                    <p:animMotion origin="layout" path="M 0.55833 0.26655 L 0.83333 -2.80888E-6 " pathEditMode="relative" rAng="0" ptsTypes="AA">
                                      <p:cBhvr>
                                        <p:cTn id="66" dur="2000" fill="hold"/>
                                        <p:tgtEl>
                                          <p:spTgt spid="453640"/>
                                        </p:tgtEl>
                                        <p:attrNameLst>
                                          <p:attrName>ppt_x</p:attrName>
                                          <p:attrName>ppt_y</p:attrName>
                                        </p:attrNameLst>
                                      </p:cBhvr>
                                      <p:rCtr x="13750" y="-13327"/>
                                    </p:animMotion>
                                  </p:childTnLst>
                                </p:cTn>
                              </p:par>
                              <p:par>
                                <p:cTn id="67" presetID="1" presetClass="entr" presetSubtype="0" fill="hold" grpId="9" nodeType="withEffect">
                                  <p:stCondLst>
                                    <p:cond delay="0"/>
                                  </p:stCondLst>
                                  <p:childTnLst>
                                    <p:set>
                                      <p:cBhvr>
                                        <p:cTn id="68" dur="1" fill="hold">
                                          <p:stCondLst>
                                            <p:cond delay="0"/>
                                          </p:stCondLst>
                                        </p:cTn>
                                        <p:tgtEl>
                                          <p:spTgt spid="453641"/>
                                        </p:tgtEl>
                                        <p:attrNameLst>
                                          <p:attrName>style.visibility</p:attrName>
                                        </p:attrNameLst>
                                      </p:cBhvr>
                                      <p:to>
                                        <p:strVal val="visible"/>
                                      </p:to>
                                    </p:set>
                                  </p:childTnLst>
                                </p:cTn>
                              </p:par>
                              <p:par>
                                <p:cTn id="69" presetID="0" presetClass="path" presetSubtype="0" accel="50000" decel="50000" fill="hold" grpId="10" nodeType="withEffect">
                                  <p:stCondLst>
                                    <p:cond delay="0"/>
                                  </p:stCondLst>
                                  <p:childTnLst>
                                    <p:animMotion origin="layout" path="M 0.0 0.0 C -0.00017 -0.06756 -0.00034 -0.13512 -0.06944 -0.1608 C -0.13854 -0.18648 -0.34531 -0.17908 -0.41493 -0.15409 C -0.48454 -0.1291 -0.48576 -0.0701 -0.4868 -0.01087 " pathEditMode="relative" ptsTypes="aaaA">
                                      <p:cBhvr>
                                        <p:cTn id="70" dur="2000" fill="hold"/>
                                        <p:tgtEl>
                                          <p:spTgt spid="453641"/>
                                        </p:tgtEl>
                                        <p:attrNameLst>
                                          <p:attrName>ppt_x</p:attrName>
                                          <p:attrName>ppt_y</p:attrName>
                                        </p:attrNameLst>
                                      </p:cBhvr>
                                    </p:animMotion>
                                  </p:childTnLst>
                                </p:cTn>
                              </p:par>
                            </p:childTnLst>
                          </p:cTn>
                        </p:par>
                        <p:par>
                          <p:cTn id="71" fill="hold" nodeType="afterGroup">
                            <p:stCondLst>
                              <p:cond delay="6000"/>
                            </p:stCondLst>
                            <p:childTnLst>
                              <p:par>
                                <p:cTn id="72" presetID="1" presetClass="exit" presetSubtype="0" fill="hold" grpId="11" nodeType="afterEffect">
                                  <p:stCondLst>
                                    <p:cond delay="0"/>
                                  </p:stCondLst>
                                  <p:childTnLst>
                                    <p:set>
                                      <p:cBhvr>
                                        <p:cTn id="73" dur="1" fill="hold">
                                          <p:stCondLst>
                                            <p:cond delay="0"/>
                                          </p:stCondLst>
                                        </p:cTn>
                                        <p:tgtEl>
                                          <p:spTgt spid="453641"/>
                                        </p:tgtEl>
                                        <p:attrNameLst>
                                          <p:attrName>style.visibility</p:attrName>
                                        </p:attrNameLst>
                                      </p:cBhvr>
                                      <p:to>
                                        <p:strVal val="hidden"/>
                                      </p:to>
                                    </p:set>
                                  </p:childTnLst>
                                </p:cTn>
                              </p:par>
                            </p:childTnLst>
                          </p:cTn>
                        </p:par>
                        <p:par>
                          <p:cTn id="74" fill="hold" nodeType="afterGroup">
                            <p:stCondLst>
                              <p:cond delay="6000"/>
                            </p:stCondLst>
                            <p:childTnLst>
                              <p:par>
                                <p:cTn id="75" presetID="1" presetClass="entr" presetSubtype="0" fill="hold" grpId="12" nodeType="afterEffect">
                                  <p:stCondLst>
                                    <p:cond delay="0"/>
                                  </p:stCondLst>
                                  <p:childTnLst>
                                    <p:set>
                                      <p:cBhvr>
                                        <p:cTn id="76" dur="1" fill="hold">
                                          <p:stCondLst>
                                            <p:cond delay="0"/>
                                          </p:stCondLst>
                                        </p:cTn>
                                        <p:tgtEl>
                                          <p:spTgt spid="453641"/>
                                        </p:tgtEl>
                                        <p:attrNameLst>
                                          <p:attrName>style.visibility</p:attrName>
                                        </p:attrNameLst>
                                      </p:cBhvr>
                                      <p:to>
                                        <p:strVal val="visible"/>
                                      </p:to>
                                    </p:set>
                                  </p:childTnLst>
                                </p:cTn>
                              </p:par>
                              <p:par>
                                <p:cTn id="77" presetID="0" presetClass="path" presetSubtype="0" accel="50000" decel="50000" fill="hold" grpId="13" nodeType="withEffect">
                                  <p:stCondLst>
                                    <p:cond delay="0"/>
                                  </p:stCondLst>
                                  <p:childTnLst>
                                    <p:animMotion origin="layout" path="M 0.0 0.0 C -0.00278 -0.06386 -0.00573 -0.12772 -0.06927 -0.15641 C -0.13281 -0.1851 -0.31146 -0.19852 -0.3809 -0.17191 C -0.45035 -0.1453 -0.46806 -0.07103 -0.48577 0.00324 " pathEditMode="relative" ptsTypes="aaaA">
                                      <p:cBhvr>
                                        <p:cTn id="78" dur="2000" fill="hold"/>
                                        <p:tgtEl>
                                          <p:spTgt spid="453641"/>
                                        </p:tgtEl>
                                        <p:attrNameLst>
                                          <p:attrName>ppt_x</p:attrName>
                                          <p:attrName>ppt_y</p:attrName>
                                        </p:attrNameLst>
                                      </p:cBhvr>
                                    </p:animMotion>
                                  </p:childTnLst>
                                </p:cTn>
                              </p:par>
                            </p:childTnLst>
                          </p:cTn>
                        </p:par>
                        <p:par>
                          <p:cTn id="79" fill="hold" nodeType="afterGroup">
                            <p:stCondLst>
                              <p:cond delay="8000"/>
                            </p:stCondLst>
                            <p:childTnLst>
                              <p:par>
                                <p:cTn id="80" presetID="1" presetClass="exit" presetSubtype="0" fill="hold" grpId="14" nodeType="afterEffect">
                                  <p:stCondLst>
                                    <p:cond delay="0"/>
                                  </p:stCondLst>
                                  <p:childTnLst>
                                    <p:set>
                                      <p:cBhvr>
                                        <p:cTn id="81" dur="1" fill="hold">
                                          <p:stCondLst>
                                            <p:cond delay="0"/>
                                          </p:stCondLst>
                                        </p:cTn>
                                        <p:tgtEl>
                                          <p:spTgt spid="4536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nimBg="1"/>
      <p:bldP spid="453636" grpId="1" animBg="1"/>
      <p:bldP spid="453636" grpId="2" animBg="1"/>
      <p:bldP spid="453637" grpId="0" animBg="1"/>
      <p:bldP spid="453637" grpId="1" animBg="1"/>
      <p:bldP spid="453637" grpId="2" animBg="1"/>
      <p:bldP spid="453638" grpId="0" animBg="1"/>
      <p:bldP spid="453638" grpId="1" animBg="1"/>
      <p:bldP spid="453638" grpId="2" animBg="1"/>
      <p:bldP spid="453639" grpId="0" animBg="1"/>
      <p:bldP spid="453639" grpId="1" animBg="1"/>
      <p:bldP spid="453639" grpId="2" animBg="1"/>
      <p:bldP spid="453640" grpId="0" animBg="1"/>
      <p:bldP spid="453640" grpId="1" animBg="1"/>
      <p:bldP spid="453640" grpId="2" animBg="1"/>
      <p:bldP spid="453641" grpId="0" animBg="1"/>
      <p:bldP spid="453641" grpId="1" animBg="1"/>
      <p:bldP spid="453641" grpId="2" animBg="1"/>
      <p:bldP spid="453641" grpId="3" animBg="1"/>
      <p:bldP spid="453641" grpId="4" animBg="1"/>
      <p:bldP spid="453641" grpId="5" animBg="1"/>
      <p:bldP spid="453641" grpId="6" animBg="1"/>
      <p:bldP spid="453641" grpId="7" animBg="1"/>
      <p:bldP spid="453641" grpId="8" animBg="1"/>
      <p:bldP spid="453641" grpId="9" animBg="1"/>
      <p:bldP spid="453641" grpId="10" animBg="1"/>
      <p:bldP spid="453641" grpId="11" animBg="1"/>
      <p:bldP spid="453641" grpId="12" animBg="1"/>
      <p:bldP spid="453641" grpId="13" animBg="1"/>
      <p:bldP spid="453641" grpId="14" animBg="1"/>
      <p:bldP spid="4536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half" idx="10"/>
          </p:nvPr>
        </p:nvSpPr>
        <p:spPr/>
        <p:txBody>
          <a:bodyPr/>
          <a:lstStyle/>
          <a:p>
            <a:r>
              <a:rPr lang="en-US"/>
              <a:t>04/26/06</a:t>
            </a:r>
            <a:endParaRPr lang="en-US" altLang="ko-KR"/>
          </a:p>
        </p:txBody>
      </p:sp>
      <p:sp>
        <p:nvSpPr>
          <p:cNvPr id="38" name="Footer Placeholder 4"/>
          <p:cNvSpPr>
            <a:spLocks noGrp="1"/>
          </p:cNvSpPr>
          <p:nvPr>
            <p:ph type="ftr" sz="quarter" idx="11"/>
          </p:nvPr>
        </p:nvSpPr>
        <p:spPr/>
        <p:txBody>
          <a:bodyPr/>
          <a:lstStyle/>
          <a:p>
            <a:r>
              <a:rPr lang="en-US" altLang="ko-KR"/>
              <a:t>D. K. Panda (The Ohio State University)</a:t>
            </a:r>
          </a:p>
        </p:txBody>
      </p:sp>
      <p:sp>
        <p:nvSpPr>
          <p:cNvPr id="454658" name="Rectangle 2"/>
          <p:cNvSpPr>
            <a:spLocks noChangeArrowheads="1"/>
          </p:cNvSpPr>
          <p:nvPr/>
        </p:nvSpPr>
        <p:spPr bwMode="auto">
          <a:xfrm>
            <a:off x="6500813" y="1524000"/>
            <a:ext cx="15240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59" name="Rectangle 3"/>
          <p:cNvSpPr>
            <a:spLocks noGrp="1" noChangeArrowheads="1"/>
          </p:cNvSpPr>
          <p:nvPr>
            <p:ph type="title"/>
          </p:nvPr>
        </p:nvSpPr>
        <p:spPr/>
        <p:txBody>
          <a:bodyPr/>
          <a:lstStyle/>
          <a:p>
            <a:r>
              <a:rPr lang="en-US"/>
              <a:t>Limitations with Credit-based Flow Control</a:t>
            </a:r>
          </a:p>
        </p:txBody>
      </p:sp>
      <p:sp>
        <p:nvSpPr>
          <p:cNvPr id="454660" name="Line 4"/>
          <p:cNvSpPr>
            <a:spLocks noChangeShapeType="1"/>
          </p:cNvSpPr>
          <p:nvPr/>
        </p:nvSpPr>
        <p:spPr bwMode="auto">
          <a:xfrm flipV="1">
            <a:off x="77962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1" name="Line 5"/>
          <p:cNvSpPr>
            <a:spLocks noChangeShapeType="1"/>
          </p:cNvSpPr>
          <p:nvPr/>
        </p:nvSpPr>
        <p:spPr bwMode="auto">
          <a:xfrm flipV="1">
            <a:off x="73390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2" name="Line 6"/>
          <p:cNvSpPr>
            <a:spLocks noChangeShapeType="1"/>
          </p:cNvSpPr>
          <p:nvPr/>
        </p:nvSpPr>
        <p:spPr bwMode="auto">
          <a:xfrm flipV="1">
            <a:off x="68818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3" name="Line 7"/>
          <p:cNvSpPr>
            <a:spLocks noChangeShapeType="1"/>
          </p:cNvSpPr>
          <p:nvPr/>
        </p:nvSpPr>
        <p:spPr bwMode="auto">
          <a:xfrm flipV="1">
            <a:off x="59674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4" name="Line 8"/>
          <p:cNvSpPr>
            <a:spLocks noChangeShapeType="1"/>
          </p:cNvSpPr>
          <p:nvPr/>
        </p:nvSpPr>
        <p:spPr bwMode="auto">
          <a:xfrm flipV="1">
            <a:off x="64246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5" name="Line 9"/>
          <p:cNvSpPr>
            <a:spLocks noChangeShapeType="1"/>
          </p:cNvSpPr>
          <p:nvPr/>
        </p:nvSpPr>
        <p:spPr bwMode="auto">
          <a:xfrm flipV="1">
            <a:off x="32242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6" name="Line 10"/>
          <p:cNvSpPr>
            <a:spLocks noChangeShapeType="1"/>
          </p:cNvSpPr>
          <p:nvPr/>
        </p:nvSpPr>
        <p:spPr bwMode="auto">
          <a:xfrm flipV="1">
            <a:off x="27670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7" name="Line 11"/>
          <p:cNvSpPr>
            <a:spLocks noChangeShapeType="1"/>
          </p:cNvSpPr>
          <p:nvPr/>
        </p:nvSpPr>
        <p:spPr bwMode="auto">
          <a:xfrm flipV="1">
            <a:off x="23098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8" name="Line 12"/>
          <p:cNvSpPr>
            <a:spLocks noChangeShapeType="1"/>
          </p:cNvSpPr>
          <p:nvPr/>
        </p:nvSpPr>
        <p:spPr bwMode="auto">
          <a:xfrm flipV="1">
            <a:off x="13954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9" name="Line 13"/>
          <p:cNvSpPr>
            <a:spLocks noChangeShapeType="1"/>
          </p:cNvSpPr>
          <p:nvPr/>
        </p:nvSpPr>
        <p:spPr bwMode="auto">
          <a:xfrm flipV="1">
            <a:off x="1852613" y="32766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70" name="Text Box 14"/>
          <p:cNvSpPr txBox="1">
            <a:spLocks noChangeArrowheads="1"/>
          </p:cNvSpPr>
          <p:nvPr/>
        </p:nvSpPr>
        <p:spPr bwMode="auto">
          <a:xfrm>
            <a:off x="5967413" y="3733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Sockets Buffers</a:t>
            </a:r>
          </a:p>
        </p:txBody>
      </p:sp>
      <p:sp>
        <p:nvSpPr>
          <p:cNvPr id="454671" name="Text Box 15"/>
          <p:cNvSpPr txBox="1">
            <a:spLocks noChangeArrowheads="1"/>
          </p:cNvSpPr>
          <p:nvPr/>
        </p:nvSpPr>
        <p:spPr bwMode="auto">
          <a:xfrm>
            <a:off x="906463" y="2068513"/>
            <a:ext cx="181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Application Buffers</a:t>
            </a:r>
          </a:p>
        </p:txBody>
      </p:sp>
      <p:sp>
        <p:nvSpPr>
          <p:cNvPr id="454672" name="Text Box 16"/>
          <p:cNvSpPr txBox="1">
            <a:spLocks noChangeArrowheads="1"/>
          </p:cNvSpPr>
          <p:nvPr/>
        </p:nvSpPr>
        <p:spPr bwMode="auto">
          <a:xfrm>
            <a:off x="3786188" y="1447800"/>
            <a:ext cx="7858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Sender</a:t>
            </a:r>
          </a:p>
        </p:txBody>
      </p:sp>
      <p:sp>
        <p:nvSpPr>
          <p:cNvPr id="454673" name="Line 17"/>
          <p:cNvSpPr>
            <a:spLocks noChangeShapeType="1"/>
          </p:cNvSpPr>
          <p:nvPr/>
        </p:nvSpPr>
        <p:spPr bwMode="auto">
          <a:xfrm>
            <a:off x="4595813" y="1447800"/>
            <a:ext cx="52387" cy="2819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74" name="Text Box 18"/>
          <p:cNvSpPr txBox="1">
            <a:spLocks noChangeArrowheads="1"/>
          </p:cNvSpPr>
          <p:nvPr/>
        </p:nvSpPr>
        <p:spPr bwMode="auto">
          <a:xfrm>
            <a:off x="5656263" y="2068513"/>
            <a:ext cx="2801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Application Buffers Not Posted</a:t>
            </a:r>
          </a:p>
        </p:txBody>
      </p:sp>
      <p:sp>
        <p:nvSpPr>
          <p:cNvPr id="454675" name="Text Box 19"/>
          <p:cNvSpPr txBox="1">
            <a:spLocks noChangeArrowheads="1"/>
          </p:cNvSpPr>
          <p:nvPr/>
        </p:nvSpPr>
        <p:spPr bwMode="auto">
          <a:xfrm>
            <a:off x="4572000" y="1447800"/>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Receiver</a:t>
            </a:r>
          </a:p>
        </p:txBody>
      </p:sp>
      <p:sp>
        <p:nvSpPr>
          <p:cNvPr id="454676" name="Text Box 20"/>
          <p:cNvSpPr txBox="1">
            <a:spLocks noChangeArrowheads="1"/>
          </p:cNvSpPr>
          <p:nvPr/>
        </p:nvSpPr>
        <p:spPr bwMode="auto">
          <a:xfrm>
            <a:off x="1439863" y="3733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Sockets Buffers</a:t>
            </a:r>
          </a:p>
        </p:txBody>
      </p:sp>
      <p:sp>
        <p:nvSpPr>
          <p:cNvPr id="454677" name="Rectangle 21"/>
          <p:cNvSpPr>
            <a:spLocks noChangeArrowheads="1"/>
          </p:cNvSpPr>
          <p:nvPr/>
        </p:nvSpPr>
        <p:spPr bwMode="auto">
          <a:xfrm>
            <a:off x="29956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8" name="Rectangle 22"/>
          <p:cNvSpPr>
            <a:spLocks noChangeArrowheads="1"/>
          </p:cNvSpPr>
          <p:nvPr/>
        </p:nvSpPr>
        <p:spPr bwMode="auto">
          <a:xfrm>
            <a:off x="25384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9" name="Rectangle 23"/>
          <p:cNvSpPr>
            <a:spLocks noChangeArrowheads="1"/>
          </p:cNvSpPr>
          <p:nvPr/>
        </p:nvSpPr>
        <p:spPr bwMode="auto">
          <a:xfrm>
            <a:off x="20812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0" name="Rectangle 24"/>
          <p:cNvSpPr>
            <a:spLocks noChangeArrowheads="1"/>
          </p:cNvSpPr>
          <p:nvPr/>
        </p:nvSpPr>
        <p:spPr bwMode="auto">
          <a:xfrm>
            <a:off x="16240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1" name="Rectangle 25"/>
          <p:cNvSpPr>
            <a:spLocks noChangeArrowheads="1"/>
          </p:cNvSpPr>
          <p:nvPr/>
        </p:nvSpPr>
        <p:spPr bwMode="auto">
          <a:xfrm>
            <a:off x="11668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2" name="Rectangle 26"/>
          <p:cNvSpPr>
            <a:spLocks noChangeArrowheads="1"/>
          </p:cNvSpPr>
          <p:nvPr/>
        </p:nvSpPr>
        <p:spPr bwMode="auto">
          <a:xfrm>
            <a:off x="7096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3" name="Text Box 27"/>
          <p:cNvSpPr txBox="1">
            <a:spLocks noChangeArrowheads="1"/>
          </p:cNvSpPr>
          <p:nvPr/>
        </p:nvSpPr>
        <p:spPr bwMode="auto">
          <a:xfrm>
            <a:off x="3681413" y="38862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Credits = 4</a:t>
            </a:r>
          </a:p>
        </p:txBody>
      </p:sp>
      <p:sp>
        <p:nvSpPr>
          <p:cNvPr id="454684" name="Text Box 28"/>
          <p:cNvSpPr txBox="1">
            <a:spLocks noChangeArrowheads="1"/>
          </p:cNvSpPr>
          <p:nvPr/>
        </p:nvSpPr>
        <p:spPr bwMode="auto">
          <a:xfrm>
            <a:off x="5662613" y="2046288"/>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Application Buffer</a:t>
            </a:r>
          </a:p>
        </p:txBody>
      </p:sp>
      <p:sp>
        <p:nvSpPr>
          <p:cNvPr id="454685" name="Oval 29"/>
          <p:cNvSpPr>
            <a:spLocks noChangeArrowheads="1"/>
          </p:cNvSpPr>
          <p:nvPr/>
        </p:nvSpPr>
        <p:spPr bwMode="auto">
          <a:xfrm>
            <a:off x="5205413" y="3276600"/>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ACK</a:t>
            </a:r>
          </a:p>
        </p:txBody>
      </p:sp>
      <p:sp>
        <p:nvSpPr>
          <p:cNvPr id="454686" name="Rectangle 30"/>
          <p:cNvSpPr>
            <a:spLocks noGrp="1" noChangeArrowheads="1"/>
          </p:cNvSpPr>
          <p:nvPr>
            <p:ph type="body" idx="1"/>
          </p:nvPr>
        </p:nvSpPr>
        <p:spPr>
          <a:xfrm>
            <a:off x="457200" y="4419600"/>
            <a:ext cx="8229600" cy="1981200"/>
          </a:xfrm>
        </p:spPr>
        <p:txBody>
          <a:bodyPr/>
          <a:lstStyle/>
          <a:p>
            <a:pPr>
              <a:lnSpc>
                <a:spcPct val="100000"/>
              </a:lnSpc>
            </a:pPr>
            <a:r>
              <a:rPr lang="en-US" sz="1800"/>
              <a:t>Receiver controlled buffer management – Statically sized temporary buffers</a:t>
            </a:r>
          </a:p>
          <a:p>
            <a:pPr>
              <a:lnSpc>
                <a:spcPct val="100000"/>
              </a:lnSpc>
            </a:pPr>
            <a:r>
              <a:rPr lang="en-US" sz="1800"/>
              <a:t>Can lead to excessive wastage of buffers</a:t>
            </a:r>
          </a:p>
          <a:p>
            <a:pPr lvl="1">
              <a:lnSpc>
                <a:spcPct val="100000"/>
              </a:lnSpc>
            </a:pPr>
            <a:r>
              <a:rPr lang="en-US" sz="1600"/>
              <a:t>E.g., if application buffers are 1 byte each and the socket buffers are 8KB each</a:t>
            </a:r>
          </a:p>
          <a:p>
            <a:pPr lvl="1">
              <a:lnSpc>
                <a:spcPct val="100000"/>
              </a:lnSpc>
            </a:pPr>
            <a:r>
              <a:rPr lang="en-US" sz="1600"/>
              <a:t>99.98% of the socket buffers remain unused</a:t>
            </a:r>
          </a:p>
          <a:p>
            <a:pPr>
              <a:lnSpc>
                <a:spcPct val="100000"/>
              </a:lnSpc>
            </a:pPr>
            <a:r>
              <a:rPr lang="en-US" sz="1800"/>
              <a:t>All messages going out on the network are 1 byte each</a:t>
            </a:r>
          </a:p>
          <a:p>
            <a:pPr lvl="1">
              <a:lnSpc>
                <a:spcPct val="100000"/>
              </a:lnSpc>
            </a:pPr>
            <a:r>
              <a:rPr lang="en-US" sz="1600"/>
              <a:t>Network performance is under-utilized for small messages</a:t>
            </a:r>
          </a:p>
        </p:txBody>
      </p:sp>
      <p:sp>
        <p:nvSpPr>
          <p:cNvPr id="454687" name="Line 31"/>
          <p:cNvSpPr>
            <a:spLocks noChangeShapeType="1"/>
          </p:cNvSpPr>
          <p:nvPr/>
        </p:nvSpPr>
        <p:spPr bwMode="auto">
          <a:xfrm>
            <a:off x="5586413" y="32766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88" name="Line 32"/>
          <p:cNvSpPr>
            <a:spLocks noChangeShapeType="1"/>
          </p:cNvSpPr>
          <p:nvPr/>
        </p:nvSpPr>
        <p:spPr bwMode="auto">
          <a:xfrm>
            <a:off x="5586413" y="37338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89" name="Line 33"/>
          <p:cNvSpPr>
            <a:spLocks noChangeShapeType="1"/>
          </p:cNvSpPr>
          <p:nvPr/>
        </p:nvSpPr>
        <p:spPr bwMode="auto">
          <a:xfrm flipV="1">
            <a:off x="8253413" y="32766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90" name="Line 34"/>
          <p:cNvSpPr>
            <a:spLocks noChangeShapeType="1"/>
          </p:cNvSpPr>
          <p:nvPr/>
        </p:nvSpPr>
        <p:spPr bwMode="auto">
          <a:xfrm>
            <a:off x="1014413" y="32766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91" name="Line 35"/>
          <p:cNvSpPr>
            <a:spLocks noChangeShapeType="1"/>
          </p:cNvSpPr>
          <p:nvPr/>
        </p:nvSpPr>
        <p:spPr bwMode="auto">
          <a:xfrm>
            <a:off x="1014413" y="37338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92" name="Line 36"/>
          <p:cNvSpPr>
            <a:spLocks noChangeShapeType="1"/>
          </p:cNvSpPr>
          <p:nvPr/>
        </p:nvSpPr>
        <p:spPr bwMode="auto">
          <a:xfrm flipV="1">
            <a:off x="3681413" y="32766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 -2.80888E-6 L 0.05833 0.26655 " pathEditMode="relative" rAng="0" ptsTypes="AA">
                                      <p:cBhvr>
                                        <p:cTn id="6" dur="2000" fill="hold"/>
                                        <p:tgtEl>
                                          <p:spTgt spid="454677"/>
                                        </p:tgtEl>
                                        <p:attrNameLst>
                                          <p:attrName>ppt_x</p:attrName>
                                          <p:attrName>ppt_y</p:attrName>
                                        </p:attrNameLst>
                                      </p:cBhvr>
                                      <p:rCtr x="2917" y="13327"/>
                                    </p:animMotion>
                                  </p:childTnLst>
                                </p:cTn>
                              </p:par>
                            </p:childTnLst>
                          </p:cTn>
                        </p:par>
                        <p:par>
                          <p:cTn id="7" fill="hold" nodeType="afterGroup">
                            <p:stCondLst>
                              <p:cond delay="2000"/>
                            </p:stCondLst>
                            <p:childTnLst>
                              <p:par>
                                <p:cTn id="8" presetID="63" presetClass="path" presetSubtype="0" accel="50000" decel="50000" fill="hold" grpId="1" nodeType="afterEffect">
                                  <p:stCondLst>
                                    <p:cond delay="0"/>
                                  </p:stCondLst>
                                  <p:childTnLst>
                                    <p:animMotion origin="layout" path="M 0.05833 0.26655 L 0.55833 0.26655 " pathEditMode="relative" rAng="0" ptsTypes="AA">
                                      <p:cBhvr>
                                        <p:cTn id="9" dur="2000" fill="hold"/>
                                        <p:tgtEl>
                                          <p:spTgt spid="454677"/>
                                        </p:tgtEl>
                                        <p:attrNameLst>
                                          <p:attrName>ppt_x</p:attrName>
                                          <p:attrName>ppt_y</p:attrName>
                                        </p:attrNameLst>
                                      </p:cBhvr>
                                      <p:rCtr x="25000" y="0"/>
                                    </p:animMotion>
                                  </p:childTnLst>
                                </p:cTn>
                              </p:par>
                              <p:par>
                                <p:cTn id="10" presetID="0" presetClass="path" presetSubtype="0" accel="50000" decel="50000" fill="hold" grpId="0" nodeType="withEffect">
                                  <p:stCondLst>
                                    <p:cond delay="0"/>
                                  </p:stCondLst>
                                  <p:childTnLst>
                                    <p:animMotion origin="layout" path="M 2.77556E-17 -2.80888E-6 L 0.05833 0.26655 " pathEditMode="relative" rAng="0" ptsTypes="AA">
                                      <p:cBhvr>
                                        <p:cTn id="11" dur="2000" fill="hold"/>
                                        <p:tgtEl>
                                          <p:spTgt spid="454678"/>
                                        </p:tgtEl>
                                        <p:attrNameLst>
                                          <p:attrName>ppt_x</p:attrName>
                                          <p:attrName>ppt_y</p:attrName>
                                        </p:attrNameLst>
                                      </p:cBhvr>
                                      <p:rCtr x="2917" y="13327"/>
                                    </p:animMotion>
                                  </p:childTnLst>
                                </p:cTn>
                              </p:par>
                            </p:childTnLst>
                          </p:cTn>
                        </p:par>
                        <p:par>
                          <p:cTn id="12" fill="hold" nodeType="afterGroup">
                            <p:stCondLst>
                              <p:cond delay="4000"/>
                            </p:stCondLst>
                            <p:childTnLst>
                              <p:par>
                                <p:cTn id="13" presetID="63" presetClass="path" presetSubtype="0" accel="50000" decel="50000" fill="hold" grpId="1" nodeType="afterEffect">
                                  <p:stCondLst>
                                    <p:cond delay="0"/>
                                  </p:stCondLst>
                                  <p:childTnLst>
                                    <p:animMotion origin="layout" path="M 0.05833 0.26655 L 0.55833 0.26655 " pathEditMode="relative" rAng="0" ptsTypes="AA">
                                      <p:cBhvr>
                                        <p:cTn id="14" dur="2000" fill="hold"/>
                                        <p:tgtEl>
                                          <p:spTgt spid="454678"/>
                                        </p:tgtEl>
                                        <p:attrNameLst>
                                          <p:attrName>ppt_x</p:attrName>
                                          <p:attrName>ppt_y</p:attrName>
                                        </p:attrNameLst>
                                      </p:cBhvr>
                                      <p:rCtr x="25000" y="0"/>
                                    </p:animMotion>
                                  </p:childTnLst>
                                </p:cTn>
                              </p:par>
                              <p:par>
                                <p:cTn id="15" presetID="0" presetClass="path" presetSubtype="0" accel="50000" decel="50000" fill="hold" grpId="0" nodeType="withEffect">
                                  <p:stCondLst>
                                    <p:cond delay="0"/>
                                  </p:stCondLst>
                                  <p:childTnLst>
                                    <p:animMotion origin="layout" path="M 0.0 -2.80888E-6 L 0.05833 0.26655 " pathEditMode="relative" ptsTypes="AA">
                                      <p:cBhvr>
                                        <p:cTn id="16" dur="2000" fill="hold"/>
                                        <p:tgtEl>
                                          <p:spTgt spid="454679"/>
                                        </p:tgtEl>
                                        <p:attrNameLst>
                                          <p:attrName>ppt_x</p:attrName>
                                          <p:attrName>ppt_y</p:attrName>
                                        </p:attrNameLst>
                                      </p:cBhvr>
                                    </p:animMotion>
                                  </p:childTnLst>
                                </p:cTn>
                              </p:par>
                            </p:childTnLst>
                          </p:cTn>
                        </p:par>
                        <p:par>
                          <p:cTn id="17" fill="hold" nodeType="afterGroup">
                            <p:stCondLst>
                              <p:cond delay="6000"/>
                            </p:stCondLst>
                            <p:childTnLst>
                              <p:par>
                                <p:cTn id="18" presetID="63" presetClass="path" presetSubtype="0" accel="50000" decel="50000" fill="hold" grpId="1" nodeType="afterEffect">
                                  <p:stCondLst>
                                    <p:cond delay="0"/>
                                  </p:stCondLst>
                                  <p:childTnLst>
                                    <p:animMotion origin="layout" path="M 0.05833 0.26655 L 0.55833 0.26655 " pathEditMode="relative" rAng="0" ptsTypes="AA">
                                      <p:cBhvr>
                                        <p:cTn id="19" dur="2000" fill="hold"/>
                                        <p:tgtEl>
                                          <p:spTgt spid="454679"/>
                                        </p:tgtEl>
                                        <p:attrNameLst>
                                          <p:attrName>ppt_x</p:attrName>
                                          <p:attrName>ppt_y</p:attrName>
                                        </p:attrNameLst>
                                      </p:cBhvr>
                                      <p:rCtr x="25000" y="0"/>
                                    </p:animMotion>
                                  </p:childTnLst>
                                </p:cTn>
                              </p:par>
                              <p:par>
                                <p:cTn id="20" presetID="0" presetClass="path" presetSubtype="0" accel="50000" decel="50000" fill="hold" grpId="0" nodeType="withEffect">
                                  <p:stCondLst>
                                    <p:cond delay="0"/>
                                  </p:stCondLst>
                                  <p:childTnLst>
                                    <p:animMotion origin="layout" path="M 0.0 -2.80888E-6 L 0.05833 0.26655 " pathEditMode="relative" ptsTypes="AA">
                                      <p:cBhvr>
                                        <p:cTn id="21" dur="2000" fill="hold"/>
                                        <p:tgtEl>
                                          <p:spTgt spid="454680"/>
                                        </p:tgtEl>
                                        <p:attrNameLst>
                                          <p:attrName>ppt_x</p:attrName>
                                          <p:attrName>ppt_y</p:attrName>
                                        </p:attrNameLst>
                                      </p:cBhvr>
                                    </p:animMotion>
                                  </p:childTnLst>
                                </p:cTn>
                              </p:par>
                            </p:childTnLst>
                          </p:cTn>
                        </p:par>
                        <p:par>
                          <p:cTn id="22" fill="hold" nodeType="afterGroup">
                            <p:stCondLst>
                              <p:cond delay="8000"/>
                            </p:stCondLst>
                            <p:childTnLst>
                              <p:par>
                                <p:cTn id="23" presetID="63" presetClass="path" presetSubtype="0" accel="50000" decel="50000" fill="hold" grpId="1" nodeType="afterEffect">
                                  <p:stCondLst>
                                    <p:cond delay="0"/>
                                  </p:stCondLst>
                                  <p:childTnLst>
                                    <p:animMotion origin="layout" path="M 0.05833 0.26655 L 0.55833 0.26655 " pathEditMode="relative" rAng="0" ptsTypes="AA">
                                      <p:cBhvr>
                                        <p:cTn id="24" dur="2000" fill="hold"/>
                                        <p:tgtEl>
                                          <p:spTgt spid="454680"/>
                                        </p:tgtEl>
                                        <p:attrNameLst>
                                          <p:attrName>ppt_x</p:attrName>
                                          <p:attrName>ppt_y</p:attrName>
                                        </p:attrNameLst>
                                      </p:cBhvr>
                                      <p:rCtr x="25000" y="0"/>
                                    </p:animMotion>
                                  </p:childTnLst>
                                </p:cTn>
                              </p:par>
                              <p:par>
                                <p:cTn id="25" presetID="0" presetClass="path" presetSubtype="0" accel="50000" decel="50000" fill="hold" grpId="0" nodeType="withEffect">
                                  <p:stCondLst>
                                    <p:cond delay="0"/>
                                  </p:stCondLst>
                                  <p:childTnLst>
                                    <p:animMotion origin="layout" path="M 3.33333E-6 -2.80888E-6 L 0.05833 0.26655 " pathEditMode="relative" ptsTypes="AA">
                                      <p:cBhvr>
                                        <p:cTn id="26" dur="2000" fill="hold"/>
                                        <p:tgtEl>
                                          <p:spTgt spid="454681"/>
                                        </p:tgtEl>
                                        <p:attrNameLst>
                                          <p:attrName>ppt_x</p:attrName>
                                          <p:attrName>ppt_y</p:attrName>
                                        </p:attrNameLst>
                                      </p:cBhvr>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4684"/>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454674"/>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54658"/>
                                        </p:tgtEl>
                                        <p:attrNameLst>
                                          <p:attrName>style.visibility</p:attrName>
                                        </p:attrNameLst>
                                      </p:cBhvr>
                                      <p:to>
                                        <p:strVal val="visible"/>
                                      </p:to>
                                    </p:set>
                                  </p:childTnLst>
                                </p:cTn>
                              </p:par>
                            </p:childTnLst>
                          </p:cTn>
                        </p:par>
                        <p:par>
                          <p:cTn id="35" fill="hold" nodeType="afterGroup">
                            <p:stCondLst>
                              <p:cond delay="0"/>
                            </p:stCondLst>
                            <p:childTnLst>
                              <p:par>
                                <p:cTn id="36" presetID="0" presetClass="path" presetSubtype="0" accel="50000" decel="50000" fill="hold" grpId="2" nodeType="afterEffect">
                                  <p:stCondLst>
                                    <p:cond delay="0"/>
                                  </p:stCondLst>
                                  <p:childTnLst>
                                    <p:animMotion origin="layout" path="M 0.55833 0.26655 L 0.38333 0.01111 " pathEditMode="relative" ptsTypes="AA">
                                      <p:cBhvr>
                                        <p:cTn id="37" dur="2000" fill="hold"/>
                                        <p:tgtEl>
                                          <p:spTgt spid="454677"/>
                                        </p:tgtEl>
                                        <p:attrNameLst>
                                          <p:attrName>ppt_x</p:attrName>
                                          <p:attrName>ppt_y</p:attrName>
                                        </p:attrNameLst>
                                      </p:cBhvr>
                                    </p:animMotion>
                                  </p:childTnLst>
                                </p:cTn>
                              </p:par>
                            </p:childTnLst>
                          </p:cTn>
                        </p:par>
                        <p:par>
                          <p:cTn id="38" fill="hold" nodeType="afterGroup">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454685"/>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42" dur="2000" fill="hold"/>
                                        <p:tgtEl>
                                          <p:spTgt spid="454685"/>
                                        </p:tgtEl>
                                        <p:attrNameLst>
                                          <p:attrName>ppt_x</p:attrName>
                                          <p:attrName>ppt_y</p:attrName>
                                        </p:attrNameLst>
                                      </p:cBhvr>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454685"/>
                                        </p:tgtEl>
                                        <p:attrNameLst>
                                          <p:attrName>style.visibility</p:attrName>
                                        </p:attrNameLst>
                                      </p:cBhvr>
                                      <p:to>
                                        <p:strVal val="hidden"/>
                                      </p:to>
                                    </p:set>
                                  </p:childTnLst>
                                </p:cTn>
                              </p:par>
                            </p:childTnLst>
                          </p:cTn>
                        </p:par>
                        <p:par>
                          <p:cTn id="47" fill="hold" nodeType="afterGroup">
                            <p:stCondLst>
                              <p:cond delay="0"/>
                            </p:stCondLst>
                            <p:childTnLst>
                              <p:par>
                                <p:cTn id="48" presetID="63" presetClass="path" presetSubtype="0" accel="50000" decel="50000" fill="hold" grpId="1" nodeType="afterEffect">
                                  <p:stCondLst>
                                    <p:cond delay="0"/>
                                  </p:stCondLst>
                                  <p:childTnLst>
                                    <p:animMotion origin="layout" path="M 0.05833 0.26654 L 0.55833 0.26654 " pathEditMode="relative" rAng="0" ptsTypes="AA">
                                      <p:cBhvr>
                                        <p:cTn id="49" dur="2000" fill="hold"/>
                                        <p:tgtEl>
                                          <p:spTgt spid="454681"/>
                                        </p:tgtEl>
                                        <p:attrNameLst>
                                          <p:attrName>ppt_x</p:attrName>
                                          <p:attrName>ppt_y</p:attrName>
                                        </p:attrNameLst>
                                      </p:cBhvr>
                                      <p:rCtr x="25000" y="0"/>
                                    </p:animMotion>
                                  </p:childTnLst>
                                </p:cTn>
                              </p:par>
                              <p:par>
                                <p:cTn id="50" presetID="0" presetClass="path" presetSubtype="0" accel="50000" decel="50000" fill="hold" grpId="0" nodeType="withEffect">
                                  <p:stCondLst>
                                    <p:cond delay="0"/>
                                  </p:stCondLst>
                                  <p:childTnLst>
                                    <p:animMotion origin="layout" path="M 3.33333E-6 -2.80888E-6 L 0.05833 0.26655 " pathEditMode="relative" ptsTypes="AA">
                                      <p:cBhvr>
                                        <p:cTn id="51" dur="2000" fill="hold"/>
                                        <p:tgtEl>
                                          <p:spTgt spid="45468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animBg="1"/>
      <p:bldP spid="454674" grpId="0"/>
      <p:bldP spid="454677" grpId="0" animBg="1"/>
      <p:bldP spid="454677" grpId="1" animBg="1"/>
      <p:bldP spid="454677" grpId="2" animBg="1"/>
      <p:bldP spid="454678" grpId="0" animBg="1"/>
      <p:bldP spid="454678" grpId="1" animBg="1"/>
      <p:bldP spid="454679" grpId="0" animBg="1"/>
      <p:bldP spid="454679" grpId="1" animBg="1"/>
      <p:bldP spid="454680" grpId="0" animBg="1"/>
      <p:bldP spid="454680" grpId="1" animBg="1"/>
      <p:bldP spid="454681" grpId="0" animBg="1"/>
      <p:bldP spid="454681" grpId="1" animBg="1"/>
      <p:bldP spid="454682" grpId="0" animBg="1"/>
      <p:bldP spid="454684" grpId="0"/>
      <p:bldP spid="454685" grpId="0" animBg="1"/>
      <p:bldP spid="454685" grpId="1" animBg="1"/>
      <p:bldP spid="454685"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t>04/26/06</a:t>
            </a:r>
            <a:endParaRPr lang="en-US" altLang="ko-KR"/>
          </a:p>
        </p:txBody>
      </p:sp>
      <p:sp>
        <p:nvSpPr>
          <p:cNvPr id="36" name="Footer Placeholder 4"/>
          <p:cNvSpPr>
            <a:spLocks noGrp="1"/>
          </p:cNvSpPr>
          <p:nvPr>
            <p:ph type="ftr" sz="quarter" idx="11"/>
          </p:nvPr>
        </p:nvSpPr>
        <p:spPr/>
        <p:txBody>
          <a:bodyPr/>
          <a:lstStyle/>
          <a:p>
            <a:r>
              <a:rPr lang="en-US" altLang="ko-KR"/>
              <a:t>D. K. Panda (The Ohio State University)</a:t>
            </a:r>
          </a:p>
        </p:txBody>
      </p:sp>
      <p:sp>
        <p:nvSpPr>
          <p:cNvPr id="455682" name="Rectangle 2"/>
          <p:cNvSpPr>
            <a:spLocks noChangeArrowheads="1"/>
          </p:cNvSpPr>
          <p:nvPr/>
        </p:nvSpPr>
        <p:spPr bwMode="auto">
          <a:xfrm>
            <a:off x="6500813" y="3352800"/>
            <a:ext cx="15240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3" name="Rectangle 3"/>
          <p:cNvSpPr>
            <a:spLocks noGrp="1" noChangeArrowheads="1"/>
          </p:cNvSpPr>
          <p:nvPr>
            <p:ph type="title"/>
          </p:nvPr>
        </p:nvSpPr>
        <p:spPr/>
        <p:txBody>
          <a:bodyPr/>
          <a:lstStyle/>
          <a:p>
            <a:r>
              <a:rPr lang="en-US"/>
              <a:t>Packetized Flow-Control</a:t>
            </a:r>
          </a:p>
        </p:txBody>
      </p:sp>
      <p:sp>
        <p:nvSpPr>
          <p:cNvPr id="455684" name="Text Box 4"/>
          <p:cNvSpPr txBox="1">
            <a:spLocks noChangeArrowheads="1"/>
          </p:cNvSpPr>
          <p:nvPr/>
        </p:nvSpPr>
        <p:spPr bwMode="auto">
          <a:xfrm>
            <a:off x="5967413" y="55626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Sockets Buffers</a:t>
            </a:r>
          </a:p>
        </p:txBody>
      </p:sp>
      <p:sp>
        <p:nvSpPr>
          <p:cNvPr id="455685" name="Text Box 5"/>
          <p:cNvSpPr txBox="1">
            <a:spLocks noChangeArrowheads="1"/>
          </p:cNvSpPr>
          <p:nvPr/>
        </p:nvSpPr>
        <p:spPr bwMode="auto">
          <a:xfrm>
            <a:off x="906463" y="3886200"/>
            <a:ext cx="181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Application Buffers</a:t>
            </a:r>
          </a:p>
        </p:txBody>
      </p:sp>
      <p:sp>
        <p:nvSpPr>
          <p:cNvPr id="455686" name="Text Box 6"/>
          <p:cNvSpPr txBox="1">
            <a:spLocks noChangeArrowheads="1"/>
          </p:cNvSpPr>
          <p:nvPr/>
        </p:nvSpPr>
        <p:spPr bwMode="auto">
          <a:xfrm>
            <a:off x="3810000" y="3200400"/>
            <a:ext cx="785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Sender</a:t>
            </a:r>
          </a:p>
        </p:txBody>
      </p:sp>
      <p:sp>
        <p:nvSpPr>
          <p:cNvPr id="455687" name="Line 7"/>
          <p:cNvSpPr>
            <a:spLocks noChangeShapeType="1"/>
          </p:cNvSpPr>
          <p:nvPr/>
        </p:nvSpPr>
        <p:spPr bwMode="auto">
          <a:xfrm flipH="1">
            <a:off x="4572000" y="3276600"/>
            <a:ext cx="0" cy="30480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688" name="Text Box 8"/>
          <p:cNvSpPr txBox="1">
            <a:spLocks noChangeArrowheads="1"/>
          </p:cNvSpPr>
          <p:nvPr/>
        </p:nvSpPr>
        <p:spPr bwMode="auto">
          <a:xfrm>
            <a:off x="4572000" y="3200400"/>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Receiver</a:t>
            </a:r>
          </a:p>
        </p:txBody>
      </p:sp>
      <p:sp>
        <p:nvSpPr>
          <p:cNvPr id="455689" name="Text Box 9"/>
          <p:cNvSpPr txBox="1">
            <a:spLocks noChangeArrowheads="1"/>
          </p:cNvSpPr>
          <p:nvPr/>
        </p:nvSpPr>
        <p:spPr bwMode="auto">
          <a:xfrm>
            <a:off x="1439863" y="5638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Sockets Buffers</a:t>
            </a:r>
          </a:p>
        </p:txBody>
      </p:sp>
      <p:sp>
        <p:nvSpPr>
          <p:cNvPr id="455690" name="Rectangle 10"/>
          <p:cNvSpPr>
            <a:spLocks noChangeArrowheads="1"/>
          </p:cNvSpPr>
          <p:nvPr/>
        </p:nvSpPr>
        <p:spPr bwMode="auto">
          <a:xfrm>
            <a:off x="2995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1" name="Rectangle 11"/>
          <p:cNvSpPr>
            <a:spLocks noChangeArrowheads="1"/>
          </p:cNvSpPr>
          <p:nvPr/>
        </p:nvSpPr>
        <p:spPr bwMode="auto">
          <a:xfrm>
            <a:off x="25384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2" name="Rectangle 12"/>
          <p:cNvSpPr>
            <a:spLocks noChangeArrowheads="1"/>
          </p:cNvSpPr>
          <p:nvPr/>
        </p:nvSpPr>
        <p:spPr bwMode="auto">
          <a:xfrm>
            <a:off x="20812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3" name="Rectangle 13"/>
          <p:cNvSpPr>
            <a:spLocks noChangeArrowheads="1"/>
          </p:cNvSpPr>
          <p:nvPr/>
        </p:nvSpPr>
        <p:spPr bwMode="auto">
          <a:xfrm>
            <a:off x="16240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4" name="Rectangle 14"/>
          <p:cNvSpPr>
            <a:spLocks noChangeArrowheads="1"/>
          </p:cNvSpPr>
          <p:nvPr/>
        </p:nvSpPr>
        <p:spPr bwMode="auto">
          <a:xfrm>
            <a:off x="11668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5" name="Rectangle 15"/>
          <p:cNvSpPr>
            <a:spLocks noGrp="1" noChangeArrowheads="1"/>
          </p:cNvSpPr>
          <p:nvPr>
            <p:ph type="body" idx="1"/>
          </p:nvPr>
        </p:nvSpPr>
        <p:spPr>
          <a:xfrm>
            <a:off x="457200" y="1143000"/>
            <a:ext cx="8229600" cy="1905000"/>
          </a:xfrm>
          <a:noFill/>
          <a:ln/>
        </p:spPr>
        <p:txBody>
          <a:bodyPr/>
          <a:lstStyle/>
          <a:p>
            <a:pPr>
              <a:lnSpc>
                <a:spcPct val="110000"/>
              </a:lnSpc>
            </a:pPr>
            <a:r>
              <a:rPr lang="en-US"/>
              <a:t>Packetization: Socket buffer is packetized to 1 byte granularity</a:t>
            </a:r>
          </a:p>
          <a:p>
            <a:pPr lvl="1">
              <a:lnSpc>
                <a:spcPct val="110000"/>
              </a:lnSpc>
            </a:pPr>
            <a:r>
              <a:rPr lang="en-US" sz="1800"/>
              <a:t>Sender side buffer management</a:t>
            </a:r>
            <a:endParaRPr lang="en-US" sz="1800" i="1">
              <a:solidFill>
                <a:srgbClr val="0000FF"/>
              </a:solidFill>
            </a:endParaRPr>
          </a:p>
          <a:p>
            <a:pPr lvl="2">
              <a:lnSpc>
                <a:spcPct val="110000"/>
              </a:lnSpc>
            </a:pPr>
            <a:r>
              <a:rPr lang="en-US" sz="1600" i="1">
                <a:solidFill>
                  <a:srgbClr val="0000FF"/>
                </a:solidFill>
              </a:rPr>
              <a:t>Utilizes advanced network features such as RDMA</a:t>
            </a:r>
          </a:p>
          <a:p>
            <a:pPr lvl="1">
              <a:lnSpc>
                <a:spcPct val="110000"/>
              </a:lnSpc>
            </a:pPr>
            <a:r>
              <a:rPr lang="en-US" sz="1800"/>
              <a:t>Avoids buffer wastage when transmitting small messages</a:t>
            </a:r>
          </a:p>
          <a:p>
            <a:pPr lvl="1">
              <a:lnSpc>
                <a:spcPct val="110000"/>
              </a:lnSpc>
            </a:pPr>
            <a:r>
              <a:rPr lang="en-US" sz="1800"/>
              <a:t>Improves throughput for small messages</a:t>
            </a:r>
          </a:p>
        </p:txBody>
      </p:sp>
      <p:sp>
        <p:nvSpPr>
          <p:cNvPr id="455696" name="Rectangle 16"/>
          <p:cNvSpPr>
            <a:spLocks noChangeArrowheads="1"/>
          </p:cNvSpPr>
          <p:nvPr/>
        </p:nvSpPr>
        <p:spPr bwMode="auto">
          <a:xfrm>
            <a:off x="709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7" name="Text Box 17"/>
          <p:cNvSpPr txBox="1">
            <a:spLocks noChangeArrowheads="1"/>
          </p:cNvSpPr>
          <p:nvPr/>
        </p:nvSpPr>
        <p:spPr bwMode="auto">
          <a:xfrm>
            <a:off x="3681413" y="58674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Credits = 4</a:t>
            </a:r>
          </a:p>
        </p:txBody>
      </p:sp>
      <p:sp>
        <p:nvSpPr>
          <p:cNvPr id="455698" name="Rectangle 18"/>
          <p:cNvSpPr>
            <a:spLocks noChangeArrowheads="1"/>
          </p:cNvSpPr>
          <p:nvPr/>
        </p:nvSpPr>
        <p:spPr bwMode="auto">
          <a:xfrm>
            <a:off x="26146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9" name="Rectangle 19"/>
          <p:cNvSpPr>
            <a:spLocks noChangeArrowheads="1"/>
          </p:cNvSpPr>
          <p:nvPr/>
        </p:nvSpPr>
        <p:spPr bwMode="auto">
          <a:xfrm>
            <a:off x="24622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700" name="Rectangle 20"/>
          <p:cNvSpPr>
            <a:spLocks noChangeArrowheads="1"/>
          </p:cNvSpPr>
          <p:nvPr/>
        </p:nvSpPr>
        <p:spPr bwMode="auto">
          <a:xfrm>
            <a:off x="23098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701" name="Rectangle 21"/>
          <p:cNvSpPr>
            <a:spLocks noChangeArrowheads="1"/>
          </p:cNvSpPr>
          <p:nvPr/>
        </p:nvSpPr>
        <p:spPr bwMode="auto">
          <a:xfrm>
            <a:off x="21574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702" name="Rectangle 22"/>
          <p:cNvSpPr>
            <a:spLocks noChangeArrowheads="1"/>
          </p:cNvSpPr>
          <p:nvPr/>
        </p:nvSpPr>
        <p:spPr bwMode="auto">
          <a:xfrm>
            <a:off x="20050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703" name="Rectangle 23"/>
          <p:cNvSpPr>
            <a:spLocks noChangeArrowheads="1"/>
          </p:cNvSpPr>
          <p:nvPr/>
        </p:nvSpPr>
        <p:spPr bwMode="auto">
          <a:xfrm>
            <a:off x="18526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704" name="Rectangle 24"/>
          <p:cNvSpPr>
            <a:spLocks noChangeArrowheads="1"/>
          </p:cNvSpPr>
          <p:nvPr/>
        </p:nvSpPr>
        <p:spPr bwMode="auto">
          <a:xfrm>
            <a:off x="17002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705" name="Rectangle 25"/>
          <p:cNvSpPr>
            <a:spLocks noChangeArrowheads="1"/>
          </p:cNvSpPr>
          <p:nvPr/>
        </p:nvSpPr>
        <p:spPr bwMode="auto">
          <a:xfrm>
            <a:off x="15478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706" name="Text Box 26"/>
          <p:cNvSpPr txBox="1">
            <a:spLocks noChangeArrowheads="1"/>
          </p:cNvSpPr>
          <p:nvPr/>
        </p:nvSpPr>
        <p:spPr bwMode="auto">
          <a:xfrm>
            <a:off x="5656263" y="3875088"/>
            <a:ext cx="2801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Application Buffers Not Posted</a:t>
            </a:r>
          </a:p>
        </p:txBody>
      </p:sp>
      <p:sp>
        <p:nvSpPr>
          <p:cNvPr id="455707" name="Text Box 27"/>
          <p:cNvSpPr txBox="1">
            <a:spLocks noChangeArrowheads="1"/>
          </p:cNvSpPr>
          <p:nvPr/>
        </p:nvSpPr>
        <p:spPr bwMode="auto">
          <a:xfrm>
            <a:off x="5662613" y="3875088"/>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Application Buffer</a:t>
            </a:r>
          </a:p>
        </p:txBody>
      </p:sp>
      <p:sp>
        <p:nvSpPr>
          <p:cNvPr id="455708" name="Oval 28"/>
          <p:cNvSpPr>
            <a:spLocks noChangeArrowheads="1"/>
          </p:cNvSpPr>
          <p:nvPr/>
        </p:nvSpPr>
        <p:spPr bwMode="auto">
          <a:xfrm>
            <a:off x="5205413" y="5105400"/>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ACK</a:t>
            </a:r>
          </a:p>
        </p:txBody>
      </p:sp>
      <p:sp>
        <p:nvSpPr>
          <p:cNvPr id="455709" name="Line 29"/>
          <p:cNvSpPr>
            <a:spLocks noChangeShapeType="1"/>
          </p:cNvSpPr>
          <p:nvPr/>
        </p:nvSpPr>
        <p:spPr bwMode="auto">
          <a:xfrm>
            <a:off x="1014413" y="55626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10" name="Line 30"/>
          <p:cNvSpPr>
            <a:spLocks noChangeShapeType="1"/>
          </p:cNvSpPr>
          <p:nvPr/>
        </p:nvSpPr>
        <p:spPr bwMode="auto">
          <a:xfrm>
            <a:off x="1014413" y="5105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11" name="Line 31"/>
          <p:cNvSpPr>
            <a:spLocks noChangeShapeType="1"/>
          </p:cNvSpPr>
          <p:nvPr/>
        </p:nvSpPr>
        <p:spPr bwMode="auto">
          <a:xfrm flipV="1">
            <a:off x="3681413" y="51054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12" name="Line 32"/>
          <p:cNvSpPr>
            <a:spLocks noChangeShapeType="1"/>
          </p:cNvSpPr>
          <p:nvPr/>
        </p:nvSpPr>
        <p:spPr bwMode="auto">
          <a:xfrm>
            <a:off x="5586413" y="5105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13" name="Line 33"/>
          <p:cNvSpPr>
            <a:spLocks noChangeShapeType="1"/>
          </p:cNvSpPr>
          <p:nvPr/>
        </p:nvSpPr>
        <p:spPr bwMode="auto">
          <a:xfrm flipV="1">
            <a:off x="8253413" y="51054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14" name="Line 34"/>
          <p:cNvSpPr>
            <a:spLocks noChangeShapeType="1"/>
          </p:cNvSpPr>
          <p:nvPr/>
        </p:nvSpPr>
        <p:spPr bwMode="auto">
          <a:xfrm>
            <a:off x="5586413" y="55626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 -2.80888E-6 L 0.05833 0.26655 " pathEditMode="relative" rAng="0" ptsTypes="AA">
                                      <p:cBhvr>
                                        <p:cTn id="6" dur="2000" fill="hold"/>
                                        <p:tgtEl>
                                          <p:spTgt spid="455690"/>
                                        </p:tgtEl>
                                        <p:attrNameLst>
                                          <p:attrName>ppt_x</p:attrName>
                                          <p:attrName>ppt_y</p:attrName>
                                        </p:attrNameLst>
                                      </p:cBhvr>
                                      <p:rCtr x="2917" y="13327"/>
                                    </p:animMotion>
                                  </p:childTnLst>
                                </p:cTn>
                              </p:par>
                            </p:childTnLst>
                          </p:cTn>
                        </p:par>
                        <p:par>
                          <p:cTn id="7" fill="hold" nodeType="afterGroup">
                            <p:stCondLst>
                              <p:cond delay="2000"/>
                            </p:stCondLst>
                            <p:childTnLst>
                              <p:par>
                                <p:cTn id="8" presetID="63" presetClass="path" presetSubtype="0" accel="50000" decel="50000" fill="hold" grpId="1" nodeType="afterEffect">
                                  <p:stCondLst>
                                    <p:cond delay="0"/>
                                  </p:stCondLst>
                                  <p:childTnLst>
                                    <p:animMotion origin="layout" path="M 0.05833 0.26654 L 0.55833 0.26654 " pathEditMode="relative" rAng="0" ptsTypes="AA">
                                      <p:cBhvr>
                                        <p:cTn id="9" dur="2000" fill="hold"/>
                                        <p:tgtEl>
                                          <p:spTgt spid="455690"/>
                                        </p:tgtEl>
                                        <p:attrNameLst>
                                          <p:attrName>ppt_x</p:attrName>
                                          <p:attrName>ppt_y</p:attrName>
                                        </p:attrNameLst>
                                      </p:cBhvr>
                                      <p:rCtr x="25000" y="0"/>
                                    </p:animMotion>
                                  </p:childTnLst>
                                </p:cTn>
                              </p:par>
                              <p:par>
                                <p:cTn id="10" presetID="0" presetClass="path" presetSubtype="0" accel="50000" decel="50000" fill="hold" grpId="0" nodeType="withEffect">
                                  <p:stCondLst>
                                    <p:cond delay="0"/>
                                  </p:stCondLst>
                                  <p:childTnLst>
                                    <p:animMotion origin="layout" path="M 3.33333E-6 -7.17261E-7 L 0.09166 0.26654 " pathEditMode="relative" rAng="0" ptsTypes="AA">
                                      <p:cBhvr>
                                        <p:cTn id="11" dur="2000" fill="hold"/>
                                        <p:tgtEl>
                                          <p:spTgt spid="455691"/>
                                        </p:tgtEl>
                                        <p:attrNameLst>
                                          <p:attrName>ppt_x</p:attrName>
                                          <p:attrName>ppt_y</p:attrName>
                                        </p:attrNameLst>
                                      </p:cBhvr>
                                      <p:rCtr x="4583" y="13327"/>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63" presetClass="path" presetSubtype="0" accel="50000" decel="50000" fill="hold" grpId="1" nodeType="clickEffect">
                                  <p:stCondLst>
                                    <p:cond delay="0"/>
                                  </p:stCondLst>
                                  <p:childTnLst>
                                    <p:animMotion origin="layout" path="M 0.09166 0.26654 L 0.59166 0.26654 " pathEditMode="fixed" rAng="0" ptsTypes="AA">
                                      <p:cBhvr>
                                        <p:cTn id="15" dur="2000" fill="hold"/>
                                        <p:tgtEl>
                                          <p:spTgt spid="455691"/>
                                        </p:tgtEl>
                                        <p:attrNameLst>
                                          <p:attrName>ppt_x</p:attrName>
                                          <p:attrName>ppt_y</p:attrName>
                                        </p:attrNameLst>
                                      </p:cBhvr>
                                      <p:rCtr x="25000" y="0"/>
                                    </p:animMotion>
                                  </p:childTnLst>
                                </p:cTn>
                              </p:par>
                              <p:par>
                                <p:cTn id="16" presetID="0" presetClass="path" presetSubtype="0" accel="50000" decel="50000" fill="hold" grpId="0" nodeType="withEffect">
                                  <p:stCondLst>
                                    <p:cond delay="0"/>
                                  </p:stCondLst>
                                  <p:childTnLst>
                                    <p:animMotion origin="layout" path="M 3.33333E-6 -7.17261E-7 L 0.125 0.26654 " pathEditMode="relative" rAng="0" ptsTypes="AA">
                                      <p:cBhvr>
                                        <p:cTn id="17" dur="2000" fill="hold"/>
                                        <p:tgtEl>
                                          <p:spTgt spid="455692"/>
                                        </p:tgtEl>
                                        <p:attrNameLst>
                                          <p:attrName>ppt_x</p:attrName>
                                          <p:attrName>ppt_y</p:attrName>
                                        </p:attrNameLst>
                                      </p:cBhvr>
                                      <p:rCtr x="6250" y="13327"/>
                                    </p:animMotion>
                                  </p:childTnLst>
                                </p:cTn>
                              </p:par>
                            </p:childTnLst>
                          </p:cTn>
                        </p:par>
                        <p:par>
                          <p:cTn id="18" fill="hold" nodeType="afterGroup">
                            <p:stCondLst>
                              <p:cond delay="2000"/>
                            </p:stCondLst>
                            <p:childTnLst>
                              <p:par>
                                <p:cTn id="19" presetID="63" presetClass="path" presetSubtype="0" accel="50000" decel="50000" fill="hold" grpId="1" nodeType="afterEffect">
                                  <p:stCondLst>
                                    <p:cond delay="0"/>
                                  </p:stCondLst>
                                  <p:childTnLst>
                                    <p:animMotion origin="layout" path="M 0.125 0.26654 L 0.625 0.26654 " pathEditMode="relative" rAng="0" ptsTypes="AA">
                                      <p:cBhvr>
                                        <p:cTn id="20" dur="2000" fill="hold"/>
                                        <p:tgtEl>
                                          <p:spTgt spid="455692"/>
                                        </p:tgtEl>
                                        <p:attrNameLst>
                                          <p:attrName>ppt_x</p:attrName>
                                          <p:attrName>ppt_y</p:attrName>
                                        </p:attrNameLst>
                                      </p:cBhvr>
                                      <p:rCtr x="25000" y="0"/>
                                    </p:animMotion>
                                  </p:childTnLst>
                                </p:cTn>
                              </p:par>
                              <p:par>
                                <p:cTn id="21" presetID="0" presetClass="path" presetSubtype="0" accel="50000" decel="50000" fill="hold" grpId="0" nodeType="withEffect">
                                  <p:stCondLst>
                                    <p:cond delay="0"/>
                                  </p:stCondLst>
                                  <p:childTnLst>
                                    <p:animMotion origin="layout" path="M 3.33333E-6 -7.17261E-7 L 0.15833 0.26654 " pathEditMode="relative" ptsTypes="AA">
                                      <p:cBhvr>
                                        <p:cTn id="22" dur="2000" fill="hold"/>
                                        <p:tgtEl>
                                          <p:spTgt spid="455693"/>
                                        </p:tgtEl>
                                        <p:attrNameLst>
                                          <p:attrName>ppt_x</p:attrName>
                                          <p:attrName>ppt_y</p:attrName>
                                        </p:attrNameLst>
                                      </p:cBhvr>
                                    </p:animMotion>
                                  </p:childTnLst>
                                </p:cTn>
                              </p:par>
                            </p:childTnLst>
                          </p:cTn>
                        </p:par>
                        <p:par>
                          <p:cTn id="23" fill="hold" nodeType="afterGroup">
                            <p:stCondLst>
                              <p:cond delay="4000"/>
                            </p:stCondLst>
                            <p:childTnLst>
                              <p:par>
                                <p:cTn id="24" presetID="63" presetClass="path" presetSubtype="0" accel="50000" decel="50000" fill="hold" grpId="1" nodeType="afterEffect">
                                  <p:stCondLst>
                                    <p:cond delay="0"/>
                                  </p:stCondLst>
                                  <p:childTnLst>
                                    <p:animMotion origin="layout" path="M 0.15833 0.26654 L 0.65833 0.26654 " pathEditMode="relative" rAng="0" ptsTypes="AA">
                                      <p:cBhvr>
                                        <p:cTn id="25" dur="2000" fill="hold"/>
                                        <p:tgtEl>
                                          <p:spTgt spid="455693"/>
                                        </p:tgtEl>
                                        <p:attrNameLst>
                                          <p:attrName>ppt_x</p:attrName>
                                          <p:attrName>ppt_y</p:attrName>
                                        </p:attrNameLst>
                                      </p:cBhvr>
                                      <p:rCtr x="25000" y="0"/>
                                    </p:animMotion>
                                  </p:childTnLst>
                                </p:cTn>
                              </p:par>
                              <p:par>
                                <p:cTn id="26" presetID="0" presetClass="path" presetSubtype="0" accel="50000" decel="50000" fill="hold" grpId="0" nodeType="withEffect">
                                  <p:stCondLst>
                                    <p:cond delay="0"/>
                                  </p:stCondLst>
                                  <p:childTnLst>
                                    <p:animMotion origin="layout" path="M 3.33333E-6 -7.17261E-7 L 0.19166 0.26654 " pathEditMode="relative" rAng="0" ptsTypes="AA">
                                      <p:cBhvr>
                                        <p:cTn id="27" dur="2000" fill="hold"/>
                                        <p:tgtEl>
                                          <p:spTgt spid="455694"/>
                                        </p:tgtEl>
                                        <p:attrNameLst>
                                          <p:attrName>ppt_x</p:attrName>
                                          <p:attrName>ppt_y</p:attrName>
                                        </p:attrNameLst>
                                      </p:cBhvr>
                                      <p:rCtr x="9583" y="13327"/>
                                    </p:animMotion>
                                  </p:childTnLst>
                                </p:cTn>
                              </p:par>
                            </p:childTnLst>
                          </p:cTn>
                        </p:par>
                        <p:par>
                          <p:cTn id="28" fill="hold" nodeType="afterGroup">
                            <p:stCondLst>
                              <p:cond delay="6000"/>
                            </p:stCondLst>
                            <p:childTnLst>
                              <p:par>
                                <p:cTn id="29" presetID="0" presetClass="path" presetSubtype="0" accel="50000" decel="50000" fill="hold" grpId="0" nodeType="afterEffect">
                                  <p:stCondLst>
                                    <p:cond delay="0"/>
                                  </p:stCondLst>
                                  <p:childTnLst>
                                    <p:animMotion origin="layout" path="M 3.33333E-6 -7.17261E-7 L 0.225 0.26654 " pathEditMode="relative" rAng="0" ptsTypes="AA">
                                      <p:cBhvr>
                                        <p:cTn id="30" dur="2000" fill="hold"/>
                                        <p:tgtEl>
                                          <p:spTgt spid="455696"/>
                                        </p:tgtEl>
                                        <p:attrNameLst>
                                          <p:attrName>ppt_x</p:attrName>
                                          <p:attrName>ppt_y</p:attrName>
                                        </p:attrNameLst>
                                      </p:cBhvr>
                                      <p:rCtr x="11250" y="13327"/>
                                    </p:animMotion>
                                  </p:childTnLst>
                                </p:cTn>
                              </p:par>
                            </p:childTnLst>
                          </p:cTn>
                        </p:par>
                        <p:par>
                          <p:cTn id="31" fill="hold" nodeType="afterGroup">
                            <p:stCondLst>
                              <p:cond delay="8000"/>
                            </p:stCondLst>
                            <p:childTnLst>
                              <p:par>
                                <p:cTn id="32" presetID="1" presetClass="entr" presetSubtype="0" fill="hold" grpId="0" nodeType="afterEffect">
                                  <p:stCondLst>
                                    <p:cond delay="0"/>
                                  </p:stCondLst>
                                  <p:childTnLst>
                                    <p:set>
                                      <p:cBhvr>
                                        <p:cTn id="33" dur="1" fill="hold">
                                          <p:stCondLst>
                                            <p:cond delay="0"/>
                                          </p:stCondLst>
                                        </p:cTn>
                                        <p:tgtEl>
                                          <p:spTgt spid="45570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5570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5570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570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5570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570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5569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5569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455706"/>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45570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55682"/>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0" presetClass="path" presetSubtype="0" accel="50000" decel="50000" fill="hold" grpId="2" nodeType="clickEffect">
                                  <p:stCondLst>
                                    <p:cond delay="0"/>
                                  </p:stCondLst>
                                  <p:childTnLst>
                                    <p:animMotion origin="layout" path="M 0.55833 0.26654 L 0.38333 0.01111 " pathEditMode="relative" ptsTypes="AA">
                                      <p:cBhvr>
                                        <p:cTn id="59" dur="2000" fill="hold"/>
                                        <p:tgtEl>
                                          <p:spTgt spid="455690"/>
                                        </p:tgtEl>
                                        <p:attrNameLst>
                                          <p:attrName>ppt_x</p:attrName>
                                          <p:attrName>ppt_y</p:attrName>
                                        </p:attrNameLst>
                                      </p:cBhvr>
                                    </p:animMotion>
                                  </p:childTnLst>
                                </p:cTn>
                              </p:par>
                            </p:childTnLst>
                          </p:cTn>
                        </p:par>
                        <p:par>
                          <p:cTn id="60" fill="hold" nodeType="afterGroup">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455708"/>
                                        </p:tgtEl>
                                        <p:attrNameLst>
                                          <p:attrName>style.visibility</p:attrName>
                                        </p:attrNameLst>
                                      </p:cBhvr>
                                      <p:to>
                                        <p:strVal val="visible"/>
                                      </p:to>
                                    </p:set>
                                  </p:childTnLst>
                                </p:cTn>
                              </p:par>
                              <p:par>
                                <p:cTn id="63"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64" dur="2000" fill="hold"/>
                                        <p:tgtEl>
                                          <p:spTgt spid="455708"/>
                                        </p:tgtEl>
                                        <p:attrNameLst>
                                          <p:attrName>ppt_x</p:attrName>
                                          <p:attrName>ppt_y</p:attrName>
                                        </p:attrNameLst>
                                      </p:cBhvr>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455708"/>
                                        </p:tgtEl>
                                        <p:attrNameLst>
                                          <p:attrName>style.visibility</p:attrName>
                                        </p:attrNameLst>
                                      </p:cBhvr>
                                      <p:to>
                                        <p:strVal val="hidden"/>
                                      </p:to>
                                    </p:set>
                                  </p:childTnLst>
                                </p:cTn>
                              </p:par>
                            </p:childTnLst>
                          </p:cTn>
                        </p:par>
                        <p:par>
                          <p:cTn id="69" fill="hold" nodeType="afterGroup">
                            <p:stCondLst>
                              <p:cond delay="0"/>
                            </p:stCondLst>
                            <p:childTnLst>
                              <p:par>
                                <p:cTn id="70" presetID="0" presetClass="path" presetSubtype="0" accel="50000" decel="50000" fill="hold" grpId="1" nodeType="afterEffect">
                                  <p:stCondLst>
                                    <p:cond delay="0"/>
                                  </p:stCondLst>
                                  <p:childTnLst>
                                    <p:animMotion origin="layout" path="M 0 0 L 0.53333 0 " pathEditMode="relative" ptsTypes="AA">
                                      <p:cBhvr>
                                        <p:cTn id="71" dur="2000" fill="hold"/>
                                        <p:tgtEl>
                                          <p:spTgt spid="455698"/>
                                        </p:tgtEl>
                                        <p:attrNameLst>
                                          <p:attrName>ppt_x</p:attrName>
                                          <p:attrName>ppt_y</p:attrName>
                                        </p:attrNameLst>
                                      </p:cBhvr>
                                    </p:animMotion>
                                  </p:childTnLst>
                                </p:cTn>
                              </p:par>
                              <p:par>
                                <p:cTn id="72" presetID="0" presetClass="path" presetSubtype="0" accel="50000" decel="50000" fill="hold" grpId="1" nodeType="withEffect">
                                  <p:stCondLst>
                                    <p:cond delay="0"/>
                                  </p:stCondLst>
                                  <p:childTnLst>
                                    <p:animMotion origin="layout" path="M 0 0 L 0.53333 0 " pathEditMode="relative" ptsTypes="AA">
                                      <p:cBhvr>
                                        <p:cTn id="73" dur="2000" fill="hold"/>
                                        <p:tgtEl>
                                          <p:spTgt spid="455699"/>
                                        </p:tgtEl>
                                        <p:attrNameLst>
                                          <p:attrName>ppt_x</p:attrName>
                                          <p:attrName>ppt_y</p:attrName>
                                        </p:attrNameLst>
                                      </p:cBhvr>
                                    </p:animMotion>
                                  </p:childTnLst>
                                </p:cTn>
                              </p:par>
                              <p:par>
                                <p:cTn id="74" presetID="0" presetClass="path" presetSubtype="0" accel="50000" decel="50000" fill="hold" grpId="1" nodeType="withEffect">
                                  <p:stCondLst>
                                    <p:cond delay="0"/>
                                  </p:stCondLst>
                                  <p:childTnLst>
                                    <p:animMotion origin="layout" path="M 0 0 L 0.53333 0 " pathEditMode="relative" ptsTypes="AA">
                                      <p:cBhvr>
                                        <p:cTn id="75" dur="2000" fill="hold"/>
                                        <p:tgtEl>
                                          <p:spTgt spid="455700"/>
                                        </p:tgtEl>
                                        <p:attrNameLst>
                                          <p:attrName>ppt_x</p:attrName>
                                          <p:attrName>ppt_y</p:attrName>
                                        </p:attrNameLst>
                                      </p:cBhvr>
                                    </p:animMotion>
                                  </p:childTnLst>
                                </p:cTn>
                              </p:par>
                              <p:par>
                                <p:cTn id="76" presetID="0" presetClass="path" presetSubtype="0" accel="50000" decel="50000" fill="hold" grpId="1" nodeType="withEffect">
                                  <p:stCondLst>
                                    <p:cond delay="0"/>
                                  </p:stCondLst>
                                  <p:childTnLst>
                                    <p:animMotion origin="layout" path="M 0 0 L 0.53333 0 " pathEditMode="relative" ptsTypes="AA">
                                      <p:cBhvr>
                                        <p:cTn id="77" dur="2000" fill="hold"/>
                                        <p:tgtEl>
                                          <p:spTgt spid="455701"/>
                                        </p:tgtEl>
                                        <p:attrNameLst>
                                          <p:attrName>ppt_x</p:attrName>
                                          <p:attrName>ppt_y</p:attrName>
                                        </p:attrNameLst>
                                      </p:cBhvr>
                                    </p:animMotion>
                                  </p:childTnLst>
                                </p:cTn>
                              </p:par>
                              <p:par>
                                <p:cTn id="78" presetID="0" presetClass="path" presetSubtype="0" accel="50000" decel="50000" fill="hold" grpId="1" nodeType="withEffect">
                                  <p:stCondLst>
                                    <p:cond delay="0"/>
                                  </p:stCondLst>
                                  <p:childTnLst>
                                    <p:animMotion origin="layout" path="M 0 0 L 0.53333 0 " pathEditMode="relative" ptsTypes="AA">
                                      <p:cBhvr>
                                        <p:cTn id="79" dur="2000" fill="hold"/>
                                        <p:tgtEl>
                                          <p:spTgt spid="455702"/>
                                        </p:tgtEl>
                                        <p:attrNameLst>
                                          <p:attrName>ppt_x</p:attrName>
                                          <p:attrName>ppt_y</p:attrName>
                                        </p:attrNameLst>
                                      </p:cBhvr>
                                    </p:animMotion>
                                  </p:childTnLst>
                                </p:cTn>
                              </p:par>
                              <p:par>
                                <p:cTn id="80" presetID="0" presetClass="path" presetSubtype="0" accel="50000" decel="50000" fill="hold" grpId="1" nodeType="withEffect">
                                  <p:stCondLst>
                                    <p:cond delay="0"/>
                                  </p:stCondLst>
                                  <p:childTnLst>
                                    <p:animMotion origin="layout" path="M 0 0 L 0.53333 0 " pathEditMode="relative" ptsTypes="AA">
                                      <p:cBhvr>
                                        <p:cTn id="81" dur="2000" fill="hold"/>
                                        <p:tgtEl>
                                          <p:spTgt spid="455703"/>
                                        </p:tgtEl>
                                        <p:attrNameLst>
                                          <p:attrName>ppt_x</p:attrName>
                                          <p:attrName>ppt_y</p:attrName>
                                        </p:attrNameLst>
                                      </p:cBhvr>
                                    </p:animMotion>
                                  </p:childTnLst>
                                </p:cTn>
                              </p:par>
                              <p:par>
                                <p:cTn id="82" presetID="0" presetClass="path" presetSubtype="0" accel="50000" decel="50000" fill="hold" grpId="1" nodeType="withEffect">
                                  <p:stCondLst>
                                    <p:cond delay="0"/>
                                  </p:stCondLst>
                                  <p:childTnLst>
                                    <p:animMotion origin="layout" path="M 0 0 L 0.53333 0 " pathEditMode="relative" ptsTypes="AA">
                                      <p:cBhvr>
                                        <p:cTn id="83" dur="2000" fill="hold"/>
                                        <p:tgtEl>
                                          <p:spTgt spid="455704"/>
                                        </p:tgtEl>
                                        <p:attrNameLst>
                                          <p:attrName>ppt_x</p:attrName>
                                          <p:attrName>ppt_y</p:attrName>
                                        </p:attrNameLst>
                                      </p:cBhvr>
                                    </p:animMotion>
                                  </p:childTnLst>
                                </p:cTn>
                              </p:par>
                              <p:par>
                                <p:cTn id="84" presetID="0" presetClass="path" presetSubtype="0" accel="50000" decel="50000" fill="hold" grpId="1" nodeType="withEffect">
                                  <p:stCondLst>
                                    <p:cond delay="0"/>
                                  </p:stCondLst>
                                  <p:childTnLst>
                                    <p:animMotion origin="layout" path="M 0 0 L 0.53333 0 " pathEditMode="relative" ptsTypes="AA">
                                      <p:cBhvr>
                                        <p:cTn id="85" dur="2000" fill="hold"/>
                                        <p:tgtEl>
                                          <p:spTgt spid="455705"/>
                                        </p:tgtEl>
                                        <p:attrNameLst>
                                          <p:attrName>ppt_x</p:attrName>
                                          <p:attrName>ppt_y</p:attrName>
                                        </p:attrNameLst>
                                      </p:cBhvr>
                                    </p:animMotion>
                                  </p:childTnLst>
                                </p:cTn>
                              </p:par>
                              <p:par>
                                <p:cTn id="86" presetID="0" presetClass="path" presetSubtype="0" accel="50000" decel="50000" fill="hold" grpId="1" nodeType="withEffect">
                                  <p:stCondLst>
                                    <p:cond delay="0"/>
                                  </p:stCondLst>
                                  <p:childTnLst>
                                    <p:animMotion origin="layout" path="M 0.225 0.26654 L 0.725 0.26654 " pathEditMode="relative" rAng="0" ptsTypes="AA">
                                      <p:cBhvr>
                                        <p:cTn id="87" dur="2000" fill="hold"/>
                                        <p:tgtEl>
                                          <p:spTgt spid="455696"/>
                                        </p:tgtEl>
                                        <p:attrNameLst>
                                          <p:attrName>ppt_x</p:attrName>
                                          <p:attrName>ppt_y</p:attrName>
                                        </p:attrNameLst>
                                      </p:cBhvr>
                                      <p:rCtr x="25000" y="0"/>
                                    </p:animMotion>
                                  </p:childTnLst>
                                </p:cTn>
                              </p:par>
                              <p:par>
                                <p:cTn id="88" presetID="0" presetClass="path" presetSubtype="0" accel="50000" decel="50000" fill="hold" grpId="1" nodeType="withEffect">
                                  <p:stCondLst>
                                    <p:cond delay="0"/>
                                  </p:stCondLst>
                                  <p:childTnLst>
                                    <p:animMotion origin="layout" path="M 0.19166 0.26654 L 0.69166 0.26654 " pathEditMode="relative" rAng="0" ptsTypes="AA">
                                      <p:cBhvr>
                                        <p:cTn id="89" dur="2000" fill="hold"/>
                                        <p:tgtEl>
                                          <p:spTgt spid="455694"/>
                                        </p:tgtEl>
                                        <p:attrNameLst>
                                          <p:attrName>ppt_x</p:attrName>
                                          <p:attrName>ppt_y</p:attrName>
                                        </p:attrNameLst>
                                      </p:cBhvr>
                                      <p:rCtr x="25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animBg="1"/>
      <p:bldP spid="455690" grpId="0" animBg="1"/>
      <p:bldP spid="455690" grpId="1" animBg="1"/>
      <p:bldP spid="455690" grpId="2" animBg="1"/>
      <p:bldP spid="455691" grpId="0" animBg="1"/>
      <p:bldP spid="455691" grpId="1" animBg="1"/>
      <p:bldP spid="455692" grpId="0" animBg="1"/>
      <p:bldP spid="455692" grpId="1" animBg="1"/>
      <p:bldP spid="455693" grpId="0" animBg="1"/>
      <p:bldP spid="455693" grpId="1" animBg="1"/>
      <p:bldP spid="455694" grpId="0" animBg="1"/>
      <p:bldP spid="455694" grpId="1" animBg="1"/>
      <p:bldP spid="455696" grpId="0" animBg="1"/>
      <p:bldP spid="455696" grpId="1" animBg="1"/>
      <p:bldP spid="455698" grpId="0" animBg="1"/>
      <p:bldP spid="455698" grpId="1" animBg="1"/>
      <p:bldP spid="455699" grpId="0" animBg="1"/>
      <p:bldP spid="455699" grpId="1" animBg="1"/>
      <p:bldP spid="455700" grpId="0" animBg="1"/>
      <p:bldP spid="455700" grpId="1" animBg="1"/>
      <p:bldP spid="455701" grpId="0" animBg="1"/>
      <p:bldP spid="455701" grpId="1" animBg="1"/>
      <p:bldP spid="455702" grpId="0" animBg="1"/>
      <p:bldP spid="455702" grpId="1" animBg="1"/>
      <p:bldP spid="455703" grpId="0" animBg="1"/>
      <p:bldP spid="455703" grpId="1" animBg="1"/>
      <p:bldP spid="455704" grpId="0" animBg="1"/>
      <p:bldP spid="455704" grpId="1" animBg="1"/>
      <p:bldP spid="455705" grpId="0" animBg="1"/>
      <p:bldP spid="455705" grpId="1" animBg="1"/>
      <p:bldP spid="455706" grpId="0"/>
      <p:bldP spid="455707" grpId="0"/>
      <p:bldP spid="455708" grpId="0" animBg="1"/>
      <p:bldP spid="455708" grpId="1" animBg="1"/>
      <p:bldP spid="455708"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t>04/26/06</a:t>
            </a:r>
            <a:endParaRPr lang="en-US" altLang="ko-KR"/>
          </a:p>
        </p:txBody>
      </p:sp>
      <p:sp>
        <p:nvSpPr>
          <p:cNvPr id="7" name="Footer Placeholder 6"/>
          <p:cNvSpPr>
            <a:spLocks noGrp="1"/>
          </p:cNvSpPr>
          <p:nvPr>
            <p:ph type="ftr" sz="quarter" idx="11"/>
          </p:nvPr>
        </p:nvSpPr>
        <p:spPr/>
        <p:txBody>
          <a:bodyPr/>
          <a:lstStyle/>
          <a:p>
            <a:r>
              <a:rPr lang="en-US" altLang="ko-KR"/>
              <a:t>D. K. Panda (The Ohio State University)</a:t>
            </a:r>
          </a:p>
        </p:txBody>
      </p:sp>
      <p:sp>
        <p:nvSpPr>
          <p:cNvPr id="456706" name="Rectangle 2"/>
          <p:cNvSpPr>
            <a:spLocks noGrp="1" noChangeArrowheads="1"/>
          </p:cNvSpPr>
          <p:nvPr>
            <p:ph type="title"/>
          </p:nvPr>
        </p:nvSpPr>
        <p:spPr/>
        <p:txBody>
          <a:bodyPr/>
          <a:lstStyle/>
          <a:p>
            <a:r>
              <a:rPr lang="en-US"/>
              <a:t>High Performance Sockets over VIA</a:t>
            </a:r>
          </a:p>
        </p:txBody>
      </p:sp>
      <p:graphicFrame>
        <p:nvGraphicFramePr>
          <p:cNvPr id="456707" name="Object 3"/>
          <p:cNvGraphicFramePr>
            <a:graphicFrameLocks noChangeAspect="1"/>
          </p:cNvGraphicFramePr>
          <p:nvPr>
            <p:ph sz="quarter" idx="1"/>
          </p:nvPr>
        </p:nvGraphicFramePr>
        <p:xfrm>
          <a:off x="230188" y="1295400"/>
          <a:ext cx="4362450" cy="4327525"/>
        </p:xfrm>
        <a:graphic>
          <a:graphicData uri="http://schemas.openxmlformats.org/presentationml/2006/ole">
            <mc:AlternateContent xmlns:mc="http://schemas.openxmlformats.org/markup-compatibility/2006">
              <mc:Choice xmlns:v="urn:schemas-microsoft-com:vml" Requires="v">
                <p:oleObj spid="_x0000_s456710" name="Chart" r:id="rId3" imgW="3753040" imgH="3724466" progId="MSGraph.Chart.8">
                  <p:embed followColorScheme="full"/>
                </p:oleObj>
              </mc:Choice>
              <mc:Fallback>
                <p:oleObj name="Chart" r:id="rId3" imgW="3753040" imgH="3724466"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1295400"/>
                        <a:ext cx="4362450" cy="4327525"/>
                      </a:xfrm>
                      <a:prstGeom prst="rect">
                        <a:avLst/>
                      </a:prstGeom>
                    </p:spPr>
                  </p:pic>
                </p:oleObj>
              </mc:Fallback>
            </mc:AlternateContent>
          </a:graphicData>
        </a:graphic>
      </p:graphicFrame>
      <p:graphicFrame>
        <p:nvGraphicFramePr>
          <p:cNvPr id="456708" name="Object 4"/>
          <p:cNvGraphicFramePr>
            <a:graphicFrameLocks noChangeAspect="1"/>
          </p:cNvGraphicFramePr>
          <p:nvPr>
            <p:ph sz="half" idx="3"/>
          </p:nvPr>
        </p:nvGraphicFramePr>
        <p:xfrm>
          <a:off x="4495800" y="1298575"/>
          <a:ext cx="4419600" cy="4343400"/>
        </p:xfrm>
        <a:graphic>
          <a:graphicData uri="http://schemas.openxmlformats.org/presentationml/2006/ole">
            <mc:AlternateContent xmlns:mc="http://schemas.openxmlformats.org/markup-compatibility/2006">
              <mc:Choice xmlns:v="urn:schemas-microsoft-com:vml" Requires="v">
                <p:oleObj spid="_x0000_s456711" name="Chart" r:id="rId5" imgW="3771900" imgH="3657600" progId="MSGraph.Chart.8">
                  <p:embed followColorScheme="full"/>
                </p:oleObj>
              </mc:Choice>
              <mc:Fallback>
                <p:oleObj name="Chart" r:id="rId5" imgW="3771900" imgH="365760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298575"/>
                        <a:ext cx="4419600" cy="4343400"/>
                      </a:xfrm>
                      <a:prstGeom prst="rect">
                        <a:avLst/>
                      </a:prstGeom>
                    </p:spPr>
                  </p:pic>
                </p:oleObj>
              </mc:Fallback>
            </mc:AlternateContent>
          </a:graphicData>
        </a:graphic>
      </p:graphicFrame>
      <p:sp>
        <p:nvSpPr>
          <p:cNvPr id="456709" name="Text Box 5"/>
          <p:cNvSpPr txBox="1">
            <a:spLocks noChangeArrowheads="1"/>
          </p:cNvSpPr>
          <p:nvPr/>
        </p:nvSpPr>
        <p:spPr bwMode="auto">
          <a:xfrm>
            <a:off x="152400" y="5721350"/>
            <a:ext cx="88392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sz="1400">
                <a:solidFill>
                  <a:srgbClr val="0000FF"/>
                </a:solidFill>
              </a:rPr>
              <a:t>“Impact of High Performance Sockets on Data Intensive Applications”, P. Balaji, J. Wu, T. Kurc, U. Catalyurek, D. K. Panda and J. Saltz. In the proceedings of IEEE High Performance Distributed Computing (HPDC) ’03.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half" idx="10"/>
          </p:nvPr>
        </p:nvSpPr>
        <p:spPr/>
        <p:txBody>
          <a:bodyPr/>
          <a:lstStyle/>
          <a:p>
            <a:r>
              <a:rPr lang="en-US"/>
              <a:t>04/26/06</a:t>
            </a:r>
            <a:endParaRPr lang="en-US" altLang="ko-KR"/>
          </a:p>
        </p:txBody>
      </p:sp>
      <p:sp>
        <p:nvSpPr>
          <p:cNvPr id="39" name="Footer Placeholder 4"/>
          <p:cNvSpPr>
            <a:spLocks noGrp="1"/>
          </p:cNvSpPr>
          <p:nvPr>
            <p:ph type="ftr" sz="quarter" idx="11"/>
          </p:nvPr>
        </p:nvSpPr>
        <p:spPr/>
        <p:txBody>
          <a:bodyPr/>
          <a:lstStyle/>
          <a:p>
            <a:r>
              <a:rPr lang="en-US" altLang="ko-KR"/>
              <a:t>D. K. Panda (The Ohio State University)</a:t>
            </a:r>
          </a:p>
        </p:txBody>
      </p:sp>
      <p:sp>
        <p:nvSpPr>
          <p:cNvPr id="457730" name="Rectangle 2"/>
          <p:cNvSpPr>
            <a:spLocks noGrp="1" noChangeArrowheads="1"/>
          </p:cNvSpPr>
          <p:nvPr>
            <p:ph type="title"/>
          </p:nvPr>
        </p:nvSpPr>
        <p:spPr/>
        <p:txBody>
          <a:bodyPr/>
          <a:lstStyle/>
          <a:p>
            <a:r>
              <a:rPr lang="en-US"/>
              <a:t>Evaluating Sockets over VIA</a:t>
            </a:r>
            <a:br>
              <a:rPr lang="en-US"/>
            </a:br>
            <a:r>
              <a:rPr lang="en-US" sz="2400"/>
              <a:t>(Data-Cutter Library)</a:t>
            </a:r>
            <a:endParaRPr lang="en-US" sz="2000"/>
          </a:p>
        </p:txBody>
      </p:sp>
      <p:sp>
        <p:nvSpPr>
          <p:cNvPr id="457731" name="Rectangle 3"/>
          <p:cNvSpPr>
            <a:spLocks noGrp="1" noChangeArrowheads="1"/>
          </p:cNvSpPr>
          <p:nvPr>
            <p:ph type="body" idx="1"/>
          </p:nvPr>
        </p:nvSpPr>
        <p:spPr>
          <a:xfrm>
            <a:off x="76200" y="1600200"/>
            <a:ext cx="4876800" cy="4419600"/>
          </a:xfrm>
        </p:spPr>
        <p:txBody>
          <a:bodyPr/>
          <a:lstStyle/>
          <a:p>
            <a:pPr>
              <a:lnSpc>
                <a:spcPct val="150000"/>
              </a:lnSpc>
            </a:pPr>
            <a:r>
              <a:rPr lang="en-US" sz="2000"/>
              <a:t>Designed by University of Maryland</a:t>
            </a:r>
          </a:p>
          <a:p>
            <a:pPr>
              <a:lnSpc>
                <a:spcPct val="150000"/>
              </a:lnSpc>
            </a:pPr>
            <a:r>
              <a:rPr lang="en-US" sz="2000"/>
              <a:t>Component framework</a:t>
            </a:r>
          </a:p>
          <a:p>
            <a:pPr>
              <a:lnSpc>
                <a:spcPct val="150000"/>
              </a:lnSpc>
            </a:pPr>
            <a:r>
              <a:rPr lang="en-US" sz="2000"/>
              <a:t>User-defined pipeline of components</a:t>
            </a:r>
          </a:p>
          <a:p>
            <a:pPr lvl="1">
              <a:lnSpc>
                <a:spcPct val="150000"/>
              </a:lnSpc>
            </a:pPr>
            <a:r>
              <a:rPr lang="en-US" sz="1800"/>
              <a:t>Stream based communication</a:t>
            </a:r>
          </a:p>
          <a:p>
            <a:pPr lvl="1">
              <a:lnSpc>
                <a:spcPct val="150000"/>
              </a:lnSpc>
            </a:pPr>
            <a:r>
              <a:rPr lang="en-US" sz="1800"/>
              <a:t>Flow control between components</a:t>
            </a:r>
          </a:p>
          <a:p>
            <a:pPr>
              <a:lnSpc>
                <a:spcPct val="150000"/>
              </a:lnSpc>
            </a:pPr>
            <a:r>
              <a:rPr lang="en-US" sz="2000"/>
              <a:t>Several applications supported</a:t>
            </a:r>
          </a:p>
          <a:p>
            <a:pPr lvl="1">
              <a:lnSpc>
                <a:spcPct val="150000"/>
              </a:lnSpc>
            </a:pPr>
            <a:r>
              <a:rPr lang="en-US" sz="1800"/>
              <a:t>Virtual Microscope</a:t>
            </a:r>
          </a:p>
          <a:p>
            <a:pPr lvl="1">
              <a:lnSpc>
                <a:spcPct val="150000"/>
              </a:lnSpc>
            </a:pPr>
            <a:r>
              <a:rPr lang="en-US" sz="1800"/>
              <a:t>ISO Surface Oil Reservoir Simulator</a:t>
            </a:r>
          </a:p>
        </p:txBody>
      </p:sp>
      <p:pic>
        <p:nvPicPr>
          <p:cNvPr id="457732" name="Picture 4" descr="P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400175"/>
            <a:ext cx="2743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7733" name="Rectangle 5"/>
          <p:cNvSpPr>
            <a:spLocks noChangeArrowheads="1"/>
          </p:cNvSpPr>
          <p:nvPr/>
        </p:nvSpPr>
        <p:spPr bwMode="auto">
          <a:xfrm>
            <a:off x="5791200" y="1400175"/>
            <a:ext cx="2743200" cy="2133600"/>
          </a:xfrm>
          <a:prstGeom prst="rect">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7734" name="Group 6"/>
          <p:cNvGrpSpPr>
            <a:grpSpLocks/>
          </p:cNvGrpSpPr>
          <p:nvPr/>
        </p:nvGrpSpPr>
        <p:grpSpPr bwMode="auto">
          <a:xfrm>
            <a:off x="5791200" y="1400175"/>
            <a:ext cx="2743200" cy="2133600"/>
            <a:chOff x="2016" y="2832"/>
            <a:chExt cx="1728" cy="1344"/>
          </a:xfrm>
        </p:grpSpPr>
        <p:sp>
          <p:nvSpPr>
            <p:cNvPr id="457735" name="Line 7"/>
            <p:cNvSpPr>
              <a:spLocks noChangeShapeType="1"/>
            </p:cNvSpPr>
            <p:nvPr/>
          </p:nvSpPr>
          <p:spPr bwMode="auto">
            <a:xfrm>
              <a:off x="2880"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36" name="Line 8"/>
            <p:cNvSpPr>
              <a:spLocks noChangeShapeType="1"/>
            </p:cNvSpPr>
            <p:nvPr/>
          </p:nvSpPr>
          <p:spPr bwMode="auto">
            <a:xfrm>
              <a:off x="2448"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37" name="Line 9"/>
            <p:cNvSpPr>
              <a:spLocks noChangeShapeType="1"/>
            </p:cNvSpPr>
            <p:nvPr/>
          </p:nvSpPr>
          <p:spPr bwMode="auto">
            <a:xfrm>
              <a:off x="3312"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38" name="Line 10"/>
            <p:cNvSpPr>
              <a:spLocks noChangeShapeType="1"/>
            </p:cNvSpPr>
            <p:nvPr/>
          </p:nvSpPr>
          <p:spPr bwMode="auto">
            <a:xfrm>
              <a:off x="2016" y="3504"/>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39" name="Line 11"/>
            <p:cNvSpPr>
              <a:spLocks noChangeShapeType="1"/>
            </p:cNvSpPr>
            <p:nvPr/>
          </p:nvSpPr>
          <p:spPr bwMode="auto">
            <a:xfrm>
              <a:off x="2016" y="3840"/>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0" name="Line 12"/>
            <p:cNvSpPr>
              <a:spLocks noChangeShapeType="1"/>
            </p:cNvSpPr>
            <p:nvPr/>
          </p:nvSpPr>
          <p:spPr bwMode="auto">
            <a:xfrm>
              <a:off x="2016" y="3168"/>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7741" name="Rectangle 13"/>
          <p:cNvSpPr>
            <a:spLocks noChangeArrowheads="1"/>
          </p:cNvSpPr>
          <p:nvPr/>
        </p:nvSpPr>
        <p:spPr bwMode="auto">
          <a:xfrm>
            <a:off x="6477000" y="1933575"/>
            <a:ext cx="685800" cy="533400"/>
          </a:xfrm>
          <a:prstGeom prst="rect">
            <a:avLst/>
          </a:prstGeom>
          <a:solidFill>
            <a:schemeClr val="accent1">
              <a:alpha val="0"/>
            </a:schemeClr>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742" name="Rectangle 14"/>
          <p:cNvSpPr>
            <a:spLocks noChangeArrowheads="1"/>
          </p:cNvSpPr>
          <p:nvPr/>
        </p:nvSpPr>
        <p:spPr bwMode="auto">
          <a:xfrm>
            <a:off x="6629400" y="1933575"/>
            <a:ext cx="685800" cy="533400"/>
          </a:xfrm>
          <a:prstGeom prst="rect">
            <a:avLst/>
          </a:prstGeom>
          <a:solidFill>
            <a:schemeClr val="accent1">
              <a:alpha val="0"/>
            </a:schemeClr>
          </a:solidFill>
          <a:ln w="31750">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743" name="Text Box 15"/>
          <p:cNvSpPr txBox="1">
            <a:spLocks noChangeArrowheads="1"/>
          </p:cNvSpPr>
          <p:nvPr/>
        </p:nvSpPr>
        <p:spPr bwMode="auto">
          <a:xfrm>
            <a:off x="5943600" y="3609975"/>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Virtual Microscope</a:t>
            </a:r>
          </a:p>
        </p:txBody>
      </p:sp>
      <p:sp>
        <p:nvSpPr>
          <p:cNvPr id="457744" name="Line 16"/>
          <p:cNvSpPr>
            <a:spLocks noChangeShapeType="1"/>
          </p:cNvSpPr>
          <p:nvPr/>
        </p:nvSpPr>
        <p:spPr bwMode="auto">
          <a:xfrm>
            <a:off x="5410200" y="4267200"/>
            <a:ext cx="19050" cy="188753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5" name="Line 17"/>
          <p:cNvSpPr>
            <a:spLocks noChangeShapeType="1"/>
          </p:cNvSpPr>
          <p:nvPr/>
        </p:nvSpPr>
        <p:spPr bwMode="auto">
          <a:xfrm>
            <a:off x="5429250" y="6154738"/>
            <a:ext cx="1484313"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6" name="Freeform 18"/>
          <p:cNvSpPr>
            <a:spLocks/>
          </p:cNvSpPr>
          <p:nvPr/>
        </p:nvSpPr>
        <p:spPr bwMode="auto">
          <a:xfrm>
            <a:off x="5503863" y="4321175"/>
            <a:ext cx="1409700" cy="1657350"/>
          </a:xfrm>
          <a:custGeom>
            <a:avLst/>
            <a:gdLst>
              <a:gd name="T0" fmla="*/ 0 w 2688"/>
              <a:gd name="T1" fmla="*/ 1344 h 1344"/>
              <a:gd name="T2" fmla="*/ 336 w 2688"/>
              <a:gd name="T3" fmla="*/ 768 h 1344"/>
              <a:gd name="T4" fmla="*/ 912 w 2688"/>
              <a:gd name="T5" fmla="*/ 240 h 1344"/>
              <a:gd name="T6" fmla="*/ 1584 w 2688"/>
              <a:gd name="T7" fmla="*/ 48 h 1344"/>
              <a:gd name="T8" fmla="*/ 2688 w 2688"/>
              <a:gd name="T9" fmla="*/ 0 h 1344"/>
            </a:gdLst>
            <a:ahLst/>
            <a:cxnLst>
              <a:cxn ang="0">
                <a:pos x="T0" y="T1"/>
              </a:cxn>
              <a:cxn ang="0">
                <a:pos x="T2" y="T3"/>
              </a:cxn>
              <a:cxn ang="0">
                <a:pos x="T4" y="T5"/>
              </a:cxn>
              <a:cxn ang="0">
                <a:pos x="T6" y="T7"/>
              </a:cxn>
              <a:cxn ang="0">
                <a:pos x="T8" y="T9"/>
              </a:cxn>
            </a:cxnLst>
            <a:rect l="0" t="0" r="r" b="b"/>
            <a:pathLst>
              <a:path w="2688" h="1344">
                <a:moveTo>
                  <a:pt x="0" y="1344"/>
                </a:moveTo>
                <a:cubicBezTo>
                  <a:pt x="92" y="1148"/>
                  <a:pt x="184" y="952"/>
                  <a:pt x="336" y="768"/>
                </a:cubicBezTo>
                <a:cubicBezTo>
                  <a:pt x="488" y="584"/>
                  <a:pt x="704" y="360"/>
                  <a:pt x="912" y="240"/>
                </a:cubicBezTo>
                <a:cubicBezTo>
                  <a:pt x="1120" y="120"/>
                  <a:pt x="1288" y="88"/>
                  <a:pt x="1584" y="48"/>
                </a:cubicBezTo>
                <a:cubicBezTo>
                  <a:pt x="1880" y="8"/>
                  <a:pt x="2284" y="4"/>
                  <a:pt x="2688" y="0"/>
                </a:cubicBezTo>
              </a:path>
            </a:pathLst>
          </a:cu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7" name="Freeform 19"/>
          <p:cNvSpPr>
            <a:spLocks/>
          </p:cNvSpPr>
          <p:nvPr/>
        </p:nvSpPr>
        <p:spPr bwMode="auto">
          <a:xfrm>
            <a:off x="5503863" y="4913313"/>
            <a:ext cx="1409700" cy="1123950"/>
          </a:xfrm>
          <a:custGeom>
            <a:avLst/>
            <a:gdLst>
              <a:gd name="T0" fmla="*/ 0 w 2688"/>
              <a:gd name="T1" fmla="*/ 1344 h 1344"/>
              <a:gd name="T2" fmla="*/ 336 w 2688"/>
              <a:gd name="T3" fmla="*/ 768 h 1344"/>
              <a:gd name="T4" fmla="*/ 912 w 2688"/>
              <a:gd name="T5" fmla="*/ 240 h 1344"/>
              <a:gd name="T6" fmla="*/ 1584 w 2688"/>
              <a:gd name="T7" fmla="*/ 48 h 1344"/>
              <a:gd name="T8" fmla="*/ 2688 w 2688"/>
              <a:gd name="T9" fmla="*/ 0 h 1344"/>
            </a:gdLst>
            <a:ahLst/>
            <a:cxnLst>
              <a:cxn ang="0">
                <a:pos x="T0" y="T1"/>
              </a:cxn>
              <a:cxn ang="0">
                <a:pos x="T2" y="T3"/>
              </a:cxn>
              <a:cxn ang="0">
                <a:pos x="T4" y="T5"/>
              </a:cxn>
              <a:cxn ang="0">
                <a:pos x="T6" y="T7"/>
              </a:cxn>
              <a:cxn ang="0">
                <a:pos x="T8" y="T9"/>
              </a:cxn>
            </a:cxnLst>
            <a:rect l="0" t="0" r="r" b="b"/>
            <a:pathLst>
              <a:path w="2688" h="1344">
                <a:moveTo>
                  <a:pt x="0" y="1344"/>
                </a:moveTo>
                <a:cubicBezTo>
                  <a:pt x="92" y="1148"/>
                  <a:pt x="184" y="952"/>
                  <a:pt x="336" y="768"/>
                </a:cubicBezTo>
                <a:cubicBezTo>
                  <a:pt x="488" y="584"/>
                  <a:pt x="704" y="360"/>
                  <a:pt x="912" y="240"/>
                </a:cubicBezTo>
                <a:cubicBezTo>
                  <a:pt x="1120" y="120"/>
                  <a:pt x="1288" y="88"/>
                  <a:pt x="1584" y="48"/>
                </a:cubicBezTo>
                <a:cubicBezTo>
                  <a:pt x="1880" y="8"/>
                  <a:pt x="2284" y="4"/>
                  <a:pt x="2688" y="0"/>
                </a:cubicBezTo>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8" name="Text Box 20"/>
          <p:cNvSpPr txBox="1">
            <a:spLocks noChangeArrowheads="1"/>
          </p:cNvSpPr>
          <p:nvPr/>
        </p:nvSpPr>
        <p:spPr bwMode="auto">
          <a:xfrm>
            <a:off x="6877050" y="4800600"/>
            <a:ext cx="438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olidFill>
                  <a:srgbClr val="FF0000"/>
                </a:solidFill>
              </a:rPr>
              <a:t>TCP</a:t>
            </a:r>
          </a:p>
        </p:txBody>
      </p:sp>
      <p:sp>
        <p:nvSpPr>
          <p:cNvPr id="457749" name="Text Box 21"/>
          <p:cNvSpPr txBox="1">
            <a:spLocks noChangeArrowheads="1"/>
          </p:cNvSpPr>
          <p:nvPr/>
        </p:nvSpPr>
        <p:spPr bwMode="auto">
          <a:xfrm>
            <a:off x="6819900" y="4237038"/>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olidFill>
                  <a:srgbClr val="0000FF"/>
                </a:solidFill>
              </a:rPr>
              <a:t>HPS</a:t>
            </a:r>
          </a:p>
        </p:txBody>
      </p:sp>
      <p:sp>
        <p:nvSpPr>
          <p:cNvPr id="457750" name="Line 22"/>
          <p:cNvSpPr>
            <a:spLocks noChangeShapeType="1"/>
          </p:cNvSpPr>
          <p:nvPr/>
        </p:nvSpPr>
        <p:spPr bwMode="auto">
          <a:xfrm>
            <a:off x="7508875" y="6199188"/>
            <a:ext cx="1593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1" name="Freeform 23"/>
          <p:cNvSpPr>
            <a:spLocks/>
          </p:cNvSpPr>
          <p:nvPr/>
        </p:nvSpPr>
        <p:spPr bwMode="auto">
          <a:xfrm>
            <a:off x="7616825" y="4972050"/>
            <a:ext cx="1323975" cy="1065213"/>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2" name="Freeform 24"/>
          <p:cNvSpPr>
            <a:spLocks/>
          </p:cNvSpPr>
          <p:nvPr/>
        </p:nvSpPr>
        <p:spPr bwMode="auto">
          <a:xfrm>
            <a:off x="7616825" y="4419600"/>
            <a:ext cx="1222375" cy="1428750"/>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3" name="Text Box 25"/>
          <p:cNvSpPr txBox="1">
            <a:spLocks noChangeArrowheads="1"/>
          </p:cNvSpPr>
          <p:nvPr/>
        </p:nvSpPr>
        <p:spPr bwMode="auto">
          <a:xfrm>
            <a:off x="5657850" y="6115050"/>
            <a:ext cx="3095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ym typeface="Symbol" pitchFamily="18" charset="2"/>
              </a:rPr>
              <a:t></a:t>
            </a:r>
            <a:r>
              <a:rPr lang="en-US" sz="1000" baseline="-25000">
                <a:sym typeface="Symbol" pitchFamily="18" charset="2"/>
              </a:rPr>
              <a:t>0</a:t>
            </a:r>
            <a:endParaRPr lang="en-US" sz="1000">
              <a:sym typeface="Symbol" pitchFamily="18" charset="2"/>
            </a:endParaRPr>
          </a:p>
        </p:txBody>
      </p:sp>
      <p:sp>
        <p:nvSpPr>
          <p:cNvPr id="457754" name="Text Box 26"/>
          <p:cNvSpPr txBox="1">
            <a:spLocks noChangeArrowheads="1"/>
          </p:cNvSpPr>
          <p:nvPr/>
        </p:nvSpPr>
        <p:spPr bwMode="auto">
          <a:xfrm>
            <a:off x="5353050" y="6096000"/>
            <a:ext cx="4286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ym typeface="Symbol" pitchFamily="18" charset="2"/>
              </a:rPr>
              <a:t></a:t>
            </a:r>
            <a:r>
              <a:rPr lang="en-US" sz="1000" baseline="-25000">
                <a:sym typeface="Symbol" pitchFamily="18" charset="2"/>
              </a:rPr>
              <a:t>1</a:t>
            </a:r>
            <a:endParaRPr lang="en-US" sz="1000">
              <a:sym typeface="Symbol" pitchFamily="18" charset="2"/>
            </a:endParaRPr>
          </a:p>
        </p:txBody>
      </p:sp>
      <p:sp>
        <p:nvSpPr>
          <p:cNvPr id="457755" name="Line 27"/>
          <p:cNvSpPr>
            <a:spLocks noChangeShapeType="1"/>
          </p:cNvSpPr>
          <p:nvPr/>
        </p:nvSpPr>
        <p:spPr bwMode="auto">
          <a:xfrm>
            <a:off x="5529263" y="5327650"/>
            <a:ext cx="1333500" cy="0"/>
          </a:xfrm>
          <a:prstGeom prst="line">
            <a:avLst/>
          </a:prstGeom>
          <a:noFill/>
          <a:ln w="28575">
            <a:solidFill>
              <a:schemeClr val="fo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6" name="Text Box 28"/>
          <p:cNvSpPr txBox="1">
            <a:spLocks noChangeArrowheads="1"/>
          </p:cNvSpPr>
          <p:nvPr/>
        </p:nvSpPr>
        <p:spPr bwMode="auto">
          <a:xfrm>
            <a:off x="6743700" y="5140325"/>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olidFill>
                  <a:schemeClr val="folHlink"/>
                </a:solidFill>
              </a:rPr>
              <a:t>Reqd BW</a:t>
            </a:r>
          </a:p>
        </p:txBody>
      </p:sp>
      <p:sp>
        <p:nvSpPr>
          <p:cNvPr id="457757" name="Line 29"/>
          <p:cNvSpPr>
            <a:spLocks noChangeShapeType="1"/>
          </p:cNvSpPr>
          <p:nvPr/>
        </p:nvSpPr>
        <p:spPr bwMode="auto">
          <a:xfrm>
            <a:off x="5805488" y="5327650"/>
            <a:ext cx="0" cy="827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8" name="Line 30"/>
          <p:cNvSpPr>
            <a:spLocks noChangeShapeType="1"/>
          </p:cNvSpPr>
          <p:nvPr/>
        </p:nvSpPr>
        <p:spPr bwMode="auto">
          <a:xfrm>
            <a:off x="5654675" y="5327650"/>
            <a:ext cx="0" cy="827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9" name="Line 31"/>
          <p:cNvSpPr>
            <a:spLocks noChangeShapeType="1"/>
          </p:cNvSpPr>
          <p:nvPr/>
        </p:nvSpPr>
        <p:spPr bwMode="auto">
          <a:xfrm>
            <a:off x="8805863" y="4622800"/>
            <a:ext cx="0" cy="157638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60" name="Text Box 32"/>
          <p:cNvSpPr txBox="1">
            <a:spLocks noChangeArrowheads="1"/>
          </p:cNvSpPr>
          <p:nvPr/>
        </p:nvSpPr>
        <p:spPr bwMode="auto">
          <a:xfrm>
            <a:off x="8724900" y="6153150"/>
            <a:ext cx="342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ym typeface="Symbol" pitchFamily="18" charset="2"/>
              </a:rPr>
              <a:t></a:t>
            </a:r>
            <a:r>
              <a:rPr lang="en-US" sz="1000" baseline="-25000">
                <a:sym typeface="Symbol" pitchFamily="18" charset="2"/>
              </a:rPr>
              <a:t>0</a:t>
            </a:r>
            <a:endParaRPr lang="en-US" sz="1000">
              <a:sym typeface="Symbol" pitchFamily="18" charset="2"/>
            </a:endParaRPr>
          </a:p>
        </p:txBody>
      </p:sp>
      <p:sp>
        <p:nvSpPr>
          <p:cNvPr id="457761" name="Line 33"/>
          <p:cNvSpPr>
            <a:spLocks noChangeShapeType="1"/>
          </p:cNvSpPr>
          <p:nvPr/>
        </p:nvSpPr>
        <p:spPr bwMode="auto">
          <a:xfrm>
            <a:off x="8535988" y="5761038"/>
            <a:ext cx="0" cy="4381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62" name="Text Box 34"/>
          <p:cNvSpPr txBox="1">
            <a:spLocks noChangeArrowheads="1"/>
          </p:cNvSpPr>
          <p:nvPr/>
        </p:nvSpPr>
        <p:spPr bwMode="auto">
          <a:xfrm>
            <a:off x="8382000" y="6156325"/>
            <a:ext cx="4413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ym typeface="Symbol" pitchFamily="18" charset="2"/>
              </a:rPr>
              <a:t></a:t>
            </a:r>
            <a:r>
              <a:rPr lang="en-US" sz="1000" baseline="-25000">
                <a:sym typeface="Symbol" pitchFamily="18" charset="2"/>
              </a:rPr>
              <a:t>1</a:t>
            </a:r>
            <a:endParaRPr lang="en-US" sz="1000">
              <a:sym typeface="Symbol" pitchFamily="18" charset="2"/>
            </a:endParaRPr>
          </a:p>
        </p:txBody>
      </p:sp>
      <p:sp>
        <p:nvSpPr>
          <p:cNvPr id="457763" name="Text Box 35"/>
          <p:cNvSpPr txBox="1">
            <a:spLocks noChangeArrowheads="1"/>
          </p:cNvSpPr>
          <p:nvPr/>
        </p:nvSpPr>
        <p:spPr bwMode="auto">
          <a:xfrm>
            <a:off x="7543800" y="6003925"/>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olidFill>
                  <a:srgbClr val="0000FF"/>
                </a:solidFill>
              </a:rPr>
              <a:t>HPS</a:t>
            </a:r>
          </a:p>
        </p:txBody>
      </p:sp>
      <p:sp>
        <p:nvSpPr>
          <p:cNvPr id="457764" name="Line 36"/>
          <p:cNvSpPr>
            <a:spLocks noChangeShapeType="1"/>
          </p:cNvSpPr>
          <p:nvPr/>
        </p:nvSpPr>
        <p:spPr bwMode="auto">
          <a:xfrm flipH="1" flipV="1">
            <a:off x="7467600" y="4267200"/>
            <a:ext cx="52388" cy="1958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65" name="Text Box 37"/>
          <p:cNvSpPr txBox="1">
            <a:spLocks noChangeArrowheads="1"/>
          </p:cNvSpPr>
          <p:nvPr/>
        </p:nvSpPr>
        <p:spPr bwMode="auto">
          <a:xfrm>
            <a:off x="7562850" y="5622925"/>
            <a:ext cx="438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000">
                <a:solidFill>
                  <a:srgbClr val="FF0000"/>
                </a:solidFill>
              </a:rPr>
              <a:t>TCP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77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41" grpId="0" animBg="1"/>
      <p:bldP spid="4577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04/26/06</a:t>
            </a:r>
            <a:endParaRPr lang="en-US" altLang="ko-KR"/>
          </a:p>
        </p:txBody>
      </p:sp>
      <p:sp>
        <p:nvSpPr>
          <p:cNvPr id="8" name="Footer Placeholder 4"/>
          <p:cNvSpPr>
            <a:spLocks noGrp="1"/>
          </p:cNvSpPr>
          <p:nvPr>
            <p:ph type="ftr" sz="quarter" idx="11"/>
          </p:nvPr>
        </p:nvSpPr>
        <p:spPr/>
        <p:txBody>
          <a:bodyPr/>
          <a:lstStyle/>
          <a:p>
            <a:r>
              <a:rPr lang="en-US" altLang="ko-KR"/>
              <a:t>D. K. Panda (The Ohio State University)</a:t>
            </a:r>
          </a:p>
        </p:txBody>
      </p:sp>
      <p:sp>
        <p:nvSpPr>
          <p:cNvPr id="314370" name="Rectangle 2"/>
          <p:cNvSpPr>
            <a:spLocks noGrp="1" noChangeArrowheads="1"/>
          </p:cNvSpPr>
          <p:nvPr>
            <p:ph type="title"/>
          </p:nvPr>
        </p:nvSpPr>
        <p:spPr/>
        <p:txBody>
          <a:bodyPr/>
          <a:lstStyle/>
          <a:p>
            <a:r>
              <a:rPr lang="en-US"/>
              <a:t>Limitations of Current Data-centers</a:t>
            </a:r>
          </a:p>
        </p:txBody>
      </p:sp>
      <p:sp>
        <p:nvSpPr>
          <p:cNvPr id="314371" name="Rectangle 3"/>
          <p:cNvSpPr>
            <a:spLocks noGrp="1" noChangeArrowheads="1"/>
          </p:cNvSpPr>
          <p:nvPr>
            <p:ph type="body" idx="1"/>
          </p:nvPr>
        </p:nvSpPr>
        <p:spPr>
          <a:xfrm>
            <a:off x="457200" y="1219200"/>
            <a:ext cx="8229600" cy="5105400"/>
          </a:xfrm>
        </p:spPr>
        <p:txBody>
          <a:bodyPr/>
          <a:lstStyle/>
          <a:p>
            <a:r>
              <a:rPr lang="en-US"/>
              <a:t>Communication Requirements</a:t>
            </a:r>
          </a:p>
          <a:p>
            <a:pPr lvl="1"/>
            <a:r>
              <a:rPr lang="en-US"/>
              <a:t>TCP/IP used even in the data-center: Sub-optimal performance</a:t>
            </a:r>
          </a:p>
          <a:p>
            <a:pPr lvl="2"/>
            <a:r>
              <a:rPr lang="en-US"/>
              <a:t>InfiniBand and other interconnects provide more features</a:t>
            </a:r>
          </a:p>
          <a:p>
            <a:pPr lvl="1"/>
            <a:r>
              <a:rPr lang="en-US"/>
              <a:t>High Performance Sockets (e.g., SDP)</a:t>
            </a:r>
          </a:p>
          <a:p>
            <a:pPr lvl="2"/>
            <a:r>
              <a:rPr lang="en-US"/>
              <a:t>Superior performance with no modifications</a:t>
            </a:r>
          </a:p>
          <a:p>
            <a:r>
              <a:rPr lang="en-US"/>
              <a:t>Advanced Data-center Services</a:t>
            </a:r>
          </a:p>
          <a:p>
            <a:pPr lvl="1"/>
            <a:r>
              <a:rPr lang="en-US"/>
              <a:t>Minimize the computation requirements</a:t>
            </a:r>
          </a:p>
          <a:p>
            <a:pPr lvl="2"/>
            <a:r>
              <a:rPr lang="en-US"/>
              <a:t>Improved caching of documents</a:t>
            </a:r>
          </a:p>
          <a:p>
            <a:pPr lvl="2"/>
            <a:r>
              <a:rPr lang="en-US"/>
              <a:t>Issues with caching Dynamic (or Active) Content</a:t>
            </a:r>
          </a:p>
          <a:p>
            <a:pPr lvl="1"/>
            <a:r>
              <a:rPr lang="en-US"/>
              <a:t>Maximize compute resource utilization</a:t>
            </a:r>
          </a:p>
          <a:p>
            <a:pPr lvl="2"/>
            <a:r>
              <a:rPr lang="en-US"/>
              <a:t>Efficient resource monitoring and management</a:t>
            </a:r>
          </a:p>
          <a:p>
            <a:pPr lvl="2"/>
            <a:r>
              <a:rPr lang="en-US"/>
              <a:t>Issues with heterogeneous load characteristics of data-centers</a:t>
            </a:r>
          </a:p>
        </p:txBody>
      </p:sp>
      <p:sp>
        <p:nvSpPr>
          <p:cNvPr id="314372" name="AutoShape 4"/>
          <p:cNvSpPr>
            <a:spLocks noChangeArrowheads="1"/>
          </p:cNvSpPr>
          <p:nvPr/>
        </p:nvSpPr>
        <p:spPr bwMode="auto">
          <a:xfrm>
            <a:off x="304800" y="2590800"/>
            <a:ext cx="914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3" name="AutoShape 5"/>
          <p:cNvSpPr>
            <a:spLocks noChangeArrowheads="1"/>
          </p:cNvSpPr>
          <p:nvPr/>
        </p:nvSpPr>
        <p:spPr bwMode="auto">
          <a:xfrm>
            <a:off x="304800" y="3810000"/>
            <a:ext cx="914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4" name="AutoShape 6"/>
          <p:cNvSpPr>
            <a:spLocks noChangeArrowheads="1"/>
          </p:cNvSpPr>
          <p:nvPr/>
        </p:nvSpPr>
        <p:spPr bwMode="auto">
          <a:xfrm>
            <a:off x="304800" y="5029200"/>
            <a:ext cx="914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43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4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nimBg="1"/>
      <p:bldP spid="314373" grpId="0" animBg="1"/>
      <p:bldP spid="31437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04/26/06</a:t>
            </a:r>
            <a:endParaRPr lang="en-US" altLang="ko-KR"/>
          </a:p>
        </p:txBody>
      </p:sp>
      <p:sp>
        <p:nvSpPr>
          <p:cNvPr id="7" name="Footer Placeholder 4"/>
          <p:cNvSpPr>
            <a:spLocks noGrp="1"/>
          </p:cNvSpPr>
          <p:nvPr>
            <p:ph type="ftr" sz="quarter" idx="11"/>
          </p:nvPr>
        </p:nvSpPr>
        <p:spPr/>
        <p:txBody>
          <a:bodyPr/>
          <a:lstStyle/>
          <a:p>
            <a:r>
              <a:rPr lang="en-US" altLang="ko-KR"/>
              <a:t>D. K. Panda (The Ohio State University)</a:t>
            </a:r>
          </a:p>
        </p:txBody>
      </p:sp>
      <p:sp>
        <p:nvSpPr>
          <p:cNvPr id="459778" name="Rectangle 2"/>
          <p:cNvSpPr>
            <a:spLocks noGrp="1" noChangeArrowheads="1"/>
          </p:cNvSpPr>
          <p:nvPr>
            <p:ph type="title"/>
          </p:nvPr>
        </p:nvSpPr>
        <p:spPr/>
        <p:txBody>
          <a:bodyPr/>
          <a:lstStyle/>
          <a:p>
            <a:r>
              <a:rPr lang="en-US"/>
              <a:t>Virtual Microscope Application</a:t>
            </a:r>
          </a:p>
        </p:txBody>
      </p:sp>
      <p:sp>
        <p:nvSpPr>
          <p:cNvPr id="459779" name="Rectangle 3"/>
          <p:cNvSpPr>
            <a:spLocks noGrp="1" noChangeArrowheads="1"/>
          </p:cNvSpPr>
          <p:nvPr>
            <p:ph type="body" idx="1"/>
          </p:nvPr>
        </p:nvSpPr>
        <p:spPr>
          <a:xfrm>
            <a:off x="4648200" y="1295400"/>
            <a:ext cx="4343400" cy="4449763"/>
          </a:xfrm>
        </p:spPr>
        <p:txBody>
          <a:bodyPr/>
          <a:lstStyle/>
          <a:p>
            <a:pPr>
              <a:lnSpc>
                <a:spcPct val="160000"/>
              </a:lnSpc>
            </a:pPr>
            <a:r>
              <a:rPr lang="en-US" sz="1800"/>
              <a:t>Blind run</a:t>
            </a:r>
          </a:p>
          <a:p>
            <a:pPr lvl="1">
              <a:lnSpc>
                <a:spcPct val="160000"/>
              </a:lnSpc>
            </a:pPr>
            <a:r>
              <a:rPr lang="en-US" sz="1600"/>
              <a:t>Performance benefits: 3.5 times</a:t>
            </a:r>
          </a:p>
          <a:p>
            <a:pPr>
              <a:lnSpc>
                <a:spcPct val="160000"/>
              </a:lnSpc>
            </a:pPr>
            <a:r>
              <a:rPr lang="en-US" sz="1800"/>
              <a:t>After re-distributing data</a:t>
            </a:r>
          </a:p>
          <a:p>
            <a:pPr lvl="1">
              <a:lnSpc>
                <a:spcPct val="160000"/>
              </a:lnSpc>
            </a:pPr>
            <a:r>
              <a:rPr lang="en-US" sz="1600"/>
              <a:t>Read chunks are smaller</a:t>
            </a:r>
          </a:p>
          <a:p>
            <a:pPr lvl="1">
              <a:lnSpc>
                <a:spcPct val="160000"/>
              </a:lnSpc>
            </a:pPr>
            <a:r>
              <a:rPr lang="en-US" sz="1600"/>
              <a:t>Load balancing is more fine-grained</a:t>
            </a:r>
          </a:p>
          <a:p>
            <a:pPr lvl="1">
              <a:lnSpc>
                <a:spcPct val="160000"/>
              </a:lnSpc>
            </a:pPr>
            <a:r>
              <a:rPr lang="en-US" sz="1600"/>
              <a:t>Benefits: Order of magnitude</a:t>
            </a:r>
          </a:p>
          <a:p>
            <a:pPr lvl="1">
              <a:lnSpc>
                <a:spcPct val="160000"/>
              </a:lnSpc>
            </a:pPr>
            <a:r>
              <a:rPr lang="en-US" sz="1600"/>
              <a:t>Can reach better image fetch rates</a:t>
            </a:r>
          </a:p>
          <a:p>
            <a:pPr lvl="1">
              <a:lnSpc>
                <a:spcPct val="160000"/>
              </a:lnSpc>
            </a:pPr>
            <a:r>
              <a:rPr lang="en-US" sz="1600"/>
              <a:t>Note: NO application changes still !</a:t>
            </a:r>
          </a:p>
        </p:txBody>
      </p:sp>
      <p:graphicFrame>
        <p:nvGraphicFramePr>
          <p:cNvPr id="459780" name="Object 4"/>
          <p:cNvGraphicFramePr>
            <a:graphicFrameLocks noChangeAspect="1"/>
          </p:cNvGraphicFramePr>
          <p:nvPr>
            <p:ph sz="half" idx="4294967295"/>
          </p:nvPr>
        </p:nvGraphicFramePr>
        <p:xfrm>
          <a:off x="228600" y="1143000"/>
          <a:ext cx="4419600" cy="4524375"/>
        </p:xfrm>
        <a:graphic>
          <a:graphicData uri="http://schemas.openxmlformats.org/presentationml/2006/ole">
            <mc:AlternateContent xmlns:mc="http://schemas.openxmlformats.org/markup-compatibility/2006">
              <mc:Choice xmlns:v="urn:schemas-microsoft-com:vml" Requires="v">
                <p:oleObj spid="_x0000_s459782" name="Chart" r:id="rId3" imgW="4038790" imgH="4533710" progId="MSGraph.Chart.8">
                  <p:embed followColorScheme="full"/>
                </p:oleObj>
              </mc:Choice>
              <mc:Fallback>
                <p:oleObj name="Chart" r:id="rId3" imgW="4038790" imgH="453371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4419600" cy="4524375"/>
                      </a:xfrm>
                      <a:prstGeom prst="rect">
                        <a:avLst/>
                      </a:prstGeom>
                    </p:spPr>
                  </p:pic>
                </p:oleObj>
              </mc:Fallback>
            </mc:AlternateContent>
          </a:graphicData>
        </a:graphic>
      </p:graphicFrame>
      <p:sp>
        <p:nvSpPr>
          <p:cNvPr id="459781" name="Text Box 5"/>
          <p:cNvSpPr txBox="1">
            <a:spLocks noChangeArrowheads="1"/>
          </p:cNvSpPr>
          <p:nvPr/>
        </p:nvSpPr>
        <p:spPr bwMode="auto">
          <a:xfrm>
            <a:off x="152400" y="5721350"/>
            <a:ext cx="88392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sz="1400">
                <a:solidFill>
                  <a:srgbClr val="0000FF"/>
                </a:solidFill>
              </a:rPr>
              <a:t>“Impact of High Performance Sockets on Data Intensive Applications”, P. Balaji, J. Wu, T. Kurc, U. Catalyurek, D. K. Panda and J. Saltz. In the proceedings of IEEE High Performance Distributed Computing (HPDC) ’03.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half" idx="10"/>
          </p:nvPr>
        </p:nvSpPr>
        <p:spPr/>
        <p:txBody>
          <a:bodyPr/>
          <a:lstStyle/>
          <a:p>
            <a:r>
              <a:rPr lang="en-US"/>
              <a:t>04/26/06</a:t>
            </a:r>
            <a:endParaRPr lang="en-US" altLang="ko-KR"/>
          </a:p>
        </p:txBody>
      </p:sp>
      <p:sp>
        <p:nvSpPr>
          <p:cNvPr id="30" name="Footer Placeholder 3"/>
          <p:cNvSpPr>
            <a:spLocks noGrp="1"/>
          </p:cNvSpPr>
          <p:nvPr>
            <p:ph type="ftr" sz="quarter" idx="11"/>
          </p:nvPr>
        </p:nvSpPr>
        <p:spPr/>
        <p:txBody>
          <a:bodyPr/>
          <a:lstStyle/>
          <a:p>
            <a:r>
              <a:rPr lang="en-US" altLang="ko-KR"/>
              <a:t>D. K. Panda (The Ohio State University)</a:t>
            </a:r>
          </a:p>
        </p:txBody>
      </p:sp>
      <p:sp>
        <p:nvSpPr>
          <p:cNvPr id="460802" name="Oval 2"/>
          <p:cNvSpPr>
            <a:spLocks noChangeArrowheads="1"/>
          </p:cNvSpPr>
          <p:nvPr/>
        </p:nvSpPr>
        <p:spPr bwMode="auto">
          <a:xfrm>
            <a:off x="2286000" y="1371600"/>
            <a:ext cx="2438400" cy="3581400"/>
          </a:xfrm>
          <a:prstGeom prst="ellipse">
            <a:avLst/>
          </a:prstGeom>
          <a:solidFill>
            <a:srgbClr val="FF00FF">
              <a:alpha val="2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Network</a:t>
            </a:r>
          </a:p>
        </p:txBody>
      </p:sp>
      <p:sp>
        <p:nvSpPr>
          <p:cNvPr id="460803" name="Rectangle 3"/>
          <p:cNvSpPr>
            <a:spLocks noGrp="1" noChangeArrowheads="1"/>
          </p:cNvSpPr>
          <p:nvPr>
            <p:ph type="title"/>
          </p:nvPr>
        </p:nvSpPr>
        <p:spPr/>
        <p:txBody>
          <a:bodyPr/>
          <a:lstStyle/>
          <a:p>
            <a:r>
              <a:rPr lang="en-US"/>
              <a:t>Parallel Virtual File System (PVFS)</a:t>
            </a:r>
          </a:p>
        </p:txBody>
      </p:sp>
      <p:sp>
        <p:nvSpPr>
          <p:cNvPr id="460804" name="Rectangle 4"/>
          <p:cNvSpPr>
            <a:spLocks noChangeArrowheads="1"/>
          </p:cNvSpPr>
          <p:nvPr/>
        </p:nvSpPr>
        <p:spPr bwMode="auto">
          <a:xfrm>
            <a:off x="990600" y="1371600"/>
            <a:ext cx="1066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Compute</a:t>
            </a:r>
          </a:p>
          <a:p>
            <a:r>
              <a:rPr lang="en-US" sz="1400"/>
              <a:t>Node</a:t>
            </a:r>
          </a:p>
        </p:txBody>
      </p:sp>
      <p:sp>
        <p:nvSpPr>
          <p:cNvPr id="460805" name="Rectangle 5"/>
          <p:cNvSpPr>
            <a:spLocks noChangeArrowheads="1"/>
          </p:cNvSpPr>
          <p:nvPr/>
        </p:nvSpPr>
        <p:spPr bwMode="auto">
          <a:xfrm>
            <a:off x="990600" y="2286000"/>
            <a:ext cx="1066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Compute</a:t>
            </a:r>
          </a:p>
          <a:p>
            <a:r>
              <a:rPr lang="en-US" sz="1400"/>
              <a:t>Node</a:t>
            </a:r>
          </a:p>
        </p:txBody>
      </p:sp>
      <p:sp>
        <p:nvSpPr>
          <p:cNvPr id="460806" name="Rectangle 6"/>
          <p:cNvSpPr>
            <a:spLocks noChangeArrowheads="1"/>
          </p:cNvSpPr>
          <p:nvPr/>
        </p:nvSpPr>
        <p:spPr bwMode="auto">
          <a:xfrm>
            <a:off x="990600" y="3200400"/>
            <a:ext cx="1066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Compute</a:t>
            </a:r>
          </a:p>
          <a:p>
            <a:r>
              <a:rPr lang="en-US" sz="1400"/>
              <a:t>Node</a:t>
            </a:r>
          </a:p>
        </p:txBody>
      </p:sp>
      <p:sp>
        <p:nvSpPr>
          <p:cNvPr id="460807" name="Rectangle 7"/>
          <p:cNvSpPr>
            <a:spLocks noChangeArrowheads="1"/>
          </p:cNvSpPr>
          <p:nvPr/>
        </p:nvSpPr>
        <p:spPr bwMode="auto">
          <a:xfrm>
            <a:off x="990600" y="4114800"/>
            <a:ext cx="1066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Compute</a:t>
            </a:r>
          </a:p>
          <a:p>
            <a:r>
              <a:rPr lang="en-US" sz="1400"/>
              <a:t>Node</a:t>
            </a:r>
          </a:p>
        </p:txBody>
      </p:sp>
      <p:sp>
        <p:nvSpPr>
          <p:cNvPr id="460808" name="AutoShape 8"/>
          <p:cNvSpPr>
            <a:spLocks noChangeArrowheads="1"/>
          </p:cNvSpPr>
          <p:nvPr/>
        </p:nvSpPr>
        <p:spPr bwMode="auto">
          <a:xfrm>
            <a:off x="4953000" y="1371600"/>
            <a:ext cx="1371600" cy="762000"/>
          </a:xfrm>
          <a:prstGeom prst="roundRect">
            <a:avLst>
              <a:gd name="adj" fmla="val 16667"/>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Meta-Data</a:t>
            </a:r>
          </a:p>
          <a:p>
            <a:r>
              <a:rPr lang="en-US" sz="1400"/>
              <a:t>Manager</a:t>
            </a:r>
          </a:p>
        </p:txBody>
      </p:sp>
      <p:sp>
        <p:nvSpPr>
          <p:cNvPr id="460809" name="AutoShape 9"/>
          <p:cNvSpPr>
            <a:spLocks noChangeArrowheads="1"/>
          </p:cNvSpPr>
          <p:nvPr/>
        </p:nvSpPr>
        <p:spPr bwMode="auto">
          <a:xfrm>
            <a:off x="4953000" y="2286000"/>
            <a:ext cx="1371600" cy="762000"/>
          </a:xfrm>
          <a:prstGeom prst="roundRect">
            <a:avLst>
              <a:gd name="adj" fmla="val 16667"/>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I/O Server</a:t>
            </a:r>
          </a:p>
          <a:p>
            <a:r>
              <a:rPr lang="en-US" sz="1400"/>
              <a:t>Node</a:t>
            </a:r>
          </a:p>
        </p:txBody>
      </p:sp>
      <p:sp>
        <p:nvSpPr>
          <p:cNvPr id="460810" name="AutoShape 10"/>
          <p:cNvSpPr>
            <a:spLocks noChangeArrowheads="1"/>
          </p:cNvSpPr>
          <p:nvPr/>
        </p:nvSpPr>
        <p:spPr bwMode="auto">
          <a:xfrm>
            <a:off x="4953000" y="3200400"/>
            <a:ext cx="1371600" cy="762000"/>
          </a:xfrm>
          <a:prstGeom prst="roundRect">
            <a:avLst>
              <a:gd name="adj" fmla="val 16667"/>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I/O Server</a:t>
            </a:r>
          </a:p>
          <a:p>
            <a:r>
              <a:rPr lang="en-US" sz="1400"/>
              <a:t>Node</a:t>
            </a:r>
          </a:p>
        </p:txBody>
      </p:sp>
      <p:sp>
        <p:nvSpPr>
          <p:cNvPr id="460811" name="AutoShape 11"/>
          <p:cNvSpPr>
            <a:spLocks noChangeArrowheads="1"/>
          </p:cNvSpPr>
          <p:nvPr/>
        </p:nvSpPr>
        <p:spPr bwMode="auto">
          <a:xfrm>
            <a:off x="4953000" y="4114800"/>
            <a:ext cx="1371600" cy="762000"/>
          </a:xfrm>
          <a:prstGeom prst="roundRect">
            <a:avLst>
              <a:gd name="adj" fmla="val 16667"/>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I/O Server</a:t>
            </a:r>
          </a:p>
          <a:p>
            <a:r>
              <a:rPr lang="en-US" sz="1400"/>
              <a:t>Node</a:t>
            </a:r>
          </a:p>
        </p:txBody>
      </p:sp>
      <p:sp>
        <p:nvSpPr>
          <p:cNvPr id="460812" name="AutoShape 12"/>
          <p:cNvSpPr>
            <a:spLocks noChangeArrowheads="1"/>
          </p:cNvSpPr>
          <p:nvPr/>
        </p:nvSpPr>
        <p:spPr bwMode="auto">
          <a:xfrm>
            <a:off x="7239000" y="1371600"/>
            <a:ext cx="762000" cy="685800"/>
          </a:xfrm>
          <a:prstGeom prst="can">
            <a:avLst>
              <a:gd name="adj" fmla="val 250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Meta</a:t>
            </a:r>
          </a:p>
          <a:p>
            <a:r>
              <a:rPr lang="en-US" sz="1400"/>
              <a:t>Data</a:t>
            </a:r>
          </a:p>
        </p:txBody>
      </p:sp>
      <p:sp>
        <p:nvSpPr>
          <p:cNvPr id="460813" name="AutoShape 13"/>
          <p:cNvSpPr>
            <a:spLocks noChangeArrowheads="1"/>
          </p:cNvSpPr>
          <p:nvPr/>
        </p:nvSpPr>
        <p:spPr bwMode="auto">
          <a:xfrm>
            <a:off x="7239000" y="2286000"/>
            <a:ext cx="762000" cy="685800"/>
          </a:xfrm>
          <a:prstGeom prst="can">
            <a:avLst>
              <a:gd name="adj" fmla="val 25000"/>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Data</a:t>
            </a:r>
          </a:p>
        </p:txBody>
      </p:sp>
      <p:sp>
        <p:nvSpPr>
          <p:cNvPr id="460814" name="AutoShape 14"/>
          <p:cNvSpPr>
            <a:spLocks noChangeArrowheads="1"/>
          </p:cNvSpPr>
          <p:nvPr/>
        </p:nvSpPr>
        <p:spPr bwMode="auto">
          <a:xfrm>
            <a:off x="7239000" y="3200400"/>
            <a:ext cx="762000" cy="685800"/>
          </a:xfrm>
          <a:prstGeom prst="can">
            <a:avLst>
              <a:gd name="adj" fmla="val 25000"/>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Data</a:t>
            </a:r>
          </a:p>
        </p:txBody>
      </p:sp>
      <p:sp>
        <p:nvSpPr>
          <p:cNvPr id="460815" name="AutoShape 15"/>
          <p:cNvSpPr>
            <a:spLocks noChangeArrowheads="1"/>
          </p:cNvSpPr>
          <p:nvPr/>
        </p:nvSpPr>
        <p:spPr bwMode="auto">
          <a:xfrm>
            <a:off x="7239000" y="4114800"/>
            <a:ext cx="762000" cy="685800"/>
          </a:xfrm>
          <a:prstGeom prst="can">
            <a:avLst>
              <a:gd name="adj" fmla="val 25000"/>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Data</a:t>
            </a:r>
          </a:p>
        </p:txBody>
      </p:sp>
      <p:sp>
        <p:nvSpPr>
          <p:cNvPr id="460816" name="Line 16"/>
          <p:cNvSpPr>
            <a:spLocks noChangeShapeType="1"/>
          </p:cNvSpPr>
          <p:nvPr/>
        </p:nvSpPr>
        <p:spPr bwMode="auto">
          <a:xfrm>
            <a:off x="6324600" y="1752600"/>
            <a:ext cx="91440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17" name="Line 17"/>
          <p:cNvSpPr>
            <a:spLocks noChangeShapeType="1"/>
          </p:cNvSpPr>
          <p:nvPr/>
        </p:nvSpPr>
        <p:spPr bwMode="auto">
          <a:xfrm>
            <a:off x="6324600" y="2667000"/>
            <a:ext cx="91440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18" name="Line 18"/>
          <p:cNvSpPr>
            <a:spLocks noChangeShapeType="1"/>
          </p:cNvSpPr>
          <p:nvPr/>
        </p:nvSpPr>
        <p:spPr bwMode="auto">
          <a:xfrm>
            <a:off x="6324600" y="3581400"/>
            <a:ext cx="91440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19" name="Line 19"/>
          <p:cNvSpPr>
            <a:spLocks noChangeShapeType="1"/>
          </p:cNvSpPr>
          <p:nvPr/>
        </p:nvSpPr>
        <p:spPr bwMode="auto">
          <a:xfrm>
            <a:off x="6324600" y="4495800"/>
            <a:ext cx="91440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0" name="Line 20"/>
          <p:cNvSpPr>
            <a:spLocks noChangeShapeType="1"/>
          </p:cNvSpPr>
          <p:nvPr/>
        </p:nvSpPr>
        <p:spPr bwMode="auto">
          <a:xfrm>
            <a:off x="2057400" y="1752600"/>
            <a:ext cx="533400" cy="2286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1" name="Line 21"/>
          <p:cNvSpPr>
            <a:spLocks noChangeShapeType="1"/>
          </p:cNvSpPr>
          <p:nvPr/>
        </p:nvSpPr>
        <p:spPr bwMode="auto">
          <a:xfrm>
            <a:off x="2057400" y="2667000"/>
            <a:ext cx="228600" cy="762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2" name="Line 22"/>
          <p:cNvSpPr>
            <a:spLocks noChangeShapeType="1"/>
          </p:cNvSpPr>
          <p:nvPr/>
        </p:nvSpPr>
        <p:spPr bwMode="auto">
          <a:xfrm flipV="1">
            <a:off x="2057400" y="3505200"/>
            <a:ext cx="228600" cy="762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3" name="Line 23"/>
          <p:cNvSpPr>
            <a:spLocks noChangeShapeType="1"/>
          </p:cNvSpPr>
          <p:nvPr/>
        </p:nvSpPr>
        <p:spPr bwMode="auto">
          <a:xfrm flipV="1">
            <a:off x="2057400" y="4267200"/>
            <a:ext cx="457200" cy="2286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4" name="Line 24"/>
          <p:cNvSpPr>
            <a:spLocks noChangeShapeType="1"/>
          </p:cNvSpPr>
          <p:nvPr/>
        </p:nvSpPr>
        <p:spPr bwMode="auto">
          <a:xfrm flipV="1">
            <a:off x="4419600" y="1752600"/>
            <a:ext cx="533400" cy="2286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5" name="Line 25"/>
          <p:cNvSpPr>
            <a:spLocks noChangeShapeType="1"/>
          </p:cNvSpPr>
          <p:nvPr/>
        </p:nvSpPr>
        <p:spPr bwMode="auto">
          <a:xfrm flipV="1">
            <a:off x="4724400" y="2667000"/>
            <a:ext cx="228600" cy="762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6" name="Line 26"/>
          <p:cNvSpPr>
            <a:spLocks noChangeShapeType="1"/>
          </p:cNvSpPr>
          <p:nvPr/>
        </p:nvSpPr>
        <p:spPr bwMode="auto">
          <a:xfrm>
            <a:off x="4724400" y="3505200"/>
            <a:ext cx="228600" cy="762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7" name="Line 27"/>
          <p:cNvSpPr>
            <a:spLocks noChangeShapeType="1"/>
          </p:cNvSpPr>
          <p:nvPr/>
        </p:nvSpPr>
        <p:spPr bwMode="auto">
          <a:xfrm>
            <a:off x="4495800" y="4267200"/>
            <a:ext cx="457200" cy="2286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28" name="Text Box 28"/>
          <p:cNvSpPr txBox="1">
            <a:spLocks noChangeArrowheads="1"/>
          </p:cNvSpPr>
          <p:nvPr/>
        </p:nvSpPr>
        <p:spPr bwMode="auto">
          <a:xfrm>
            <a:off x="1828800" y="5181600"/>
            <a:ext cx="6629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i="1"/>
              <a:t> Relies on Striping of data across different nodes</a:t>
            </a:r>
          </a:p>
          <a:p>
            <a:pPr algn="l">
              <a:spcBef>
                <a:spcPct val="50000"/>
              </a:spcBef>
              <a:buFontTx/>
              <a:buChar char="•"/>
            </a:pPr>
            <a:r>
              <a:rPr lang="en-US" sz="1600" i="1"/>
              <a:t> Tries to aggregate I/O bandwidth from multiple nodes</a:t>
            </a:r>
          </a:p>
          <a:p>
            <a:pPr algn="l">
              <a:spcBef>
                <a:spcPct val="50000"/>
              </a:spcBef>
              <a:buFontTx/>
              <a:buChar char="•"/>
            </a:pPr>
            <a:r>
              <a:rPr lang="en-US" sz="1600" i="1"/>
              <a:t> Utilizes the local file system on the I/O Server nodes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3"/>
          <p:cNvSpPr>
            <a:spLocks noGrp="1"/>
          </p:cNvSpPr>
          <p:nvPr>
            <p:ph type="dt" sz="half" idx="10"/>
          </p:nvPr>
        </p:nvSpPr>
        <p:spPr/>
        <p:txBody>
          <a:bodyPr/>
          <a:lstStyle/>
          <a:p>
            <a:r>
              <a:rPr lang="en-US"/>
              <a:t>04/26/06</a:t>
            </a:r>
            <a:endParaRPr lang="en-US" altLang="ko-KR"/>
          </a:p>
        </p:txBody>
      </p:sp>
      <p:sp>
        <p:nvSpPr>
          <p:cNvPr id="46" name="Footer Placeholder 4"/>
          <p:cNvSpPr>
            <a:spLocks noGrp="1"/>
          </p:cNvSpPr>
          <p:nvPr>
            <p:ph type="ftr" sz="quarter" idx="11"/>
          </p:nvPr>
        </p:nvSpPr>
        <p:spPr/>
        <p:txBody>
          <a:bodyPr/>
          <a:lstStyle/>
          <a:p>
            <a:r>
              <a:rPr lang="en-US" altLang="ko-KR"/>
              <a:t>D. K. Panda (The Ohio State University)</a:t>
            </a:r>
          </a:p>
        </p:txBody>
      </p:sp>
      <p:sp>
        <p:nvSpPr>
          <p:cNvPr id="461826" name="Rectangle 2"/>
          <p:cNvSpPr>
            <a:spLocks noGrp="1" noChangeArrowheads="1"/>
          </p:cNvSpPr>
          <p:nvPr>
            <p:ph type="title"/>
          </p:nvPr>
        </p:nvSpPr>
        <p:spPr>
          <a:xfrm>
            <a:off x="457200" y="274638"/>
            <a:ext cx="8229600" cy="762000"/>
          </a:xfrm>
        </p:spPr>
        <p:txBody>
          <a:bodyPr/>
          <a:lstStyle/>
          <a:p>
            <a:r>
              <a:rPr lang="en-US"/>
              <a:t>Parallel I/O in Clusters via PVFS</a:t>
            </a:r>
          </a:p>
        </p:txBody>
      </p:sp>
      <p:sp>
        <p:nvSpPr>
          <p:cNvPr id="461827" name="Rectangle 3"/>
          <p:cNvSpPr>
            <a:spLocks noGrp="1" noChangeArrowheads="1"/>
          </p:cNvSpPr>
          <p:nvPr>
            <p:ph type="body" idx="1"/>
          </p:nvPr>
        </p:nvSpPr>
        <p:spPr>
          <a:xfrm>
            <a:off x="1219200" y="4114800"/>
            <a:ext cx="7315200" cy="1738313"/>
          </a:xfrm>
        </p:spPr>
        <p:txBody>
          <a:bodyPr/>
          <a:lstStyle/>
          <a:p>
            <a:r>
              <a:rPr lang="en-US" sz="1800"/>
              <a:t>PVFS: Parallel Virtual File System</a:t>
            </a:r>
          </a:p>
          <a:p>
            <a:pPr lvl="1"/>
            <a:r>
              <a:rPr lang="en-US" sz="1600">
                <a:solidFill>
                  <a:schemeClr val="accent2"/>
                </a:solidFill>
              </a:rPr>
              <a:t>Parallel</a:t>
            </a:r>
            <a:r>
              <a:rPr lang="en-US" sz="1600"/>
              <a:t>: stripe/access data across multiple nodes</a:t>
            </a:r>
          </a:p>
          <a:p>
            <a:pPr lvl="1"/>
            <a:r>
              <a:rPr lang="en-US" sz="1600">
                <a:solidFill>
                  <a:schemeClr val="accent2"/>
                </a:solidFill>
              </a:rPr>
              <a:t>Virtual</a:t>
            </a:r>
            <a:r>
              <a:rPr lang="en-US" sz="1600"/>
              <a:t>: exists only as a set of user-space daemons</a:t>
            </a:r>
          </a:p>
          <a:p>
            <a:pPr lvl="1"/>
            <a:r>
              <a:rPr lang="en-US" sz="1600">
                <a:solidFill>
                  <a:schemeClr val="accent2"/>
                </a:solidFill>
              </a:rPr>
              <a:t>File system</a:t>
            </a:r>
            <a:r>
              <a:rPr lang="en-US" sz="1600"/>
              <a:t>: common file access methods (open, read/write)</a:t>
            </a:r>
          </a:p>
          <a:p>
            <a:r>
              <a:rPr lang="en-US" sz="1800"/>
              <a:t>Designed by ANL and Clemson</a:t>
            </a:r>
          </a:p>
        </p:txBody>
      </p:sp>
      <p:grpSp>
        <p:nvGrpSpPr>
          <p:cNvPr id="461828" name="Group 4"/>
          <p:cNvGrpSpPr>
            <a:grpSpLocks/>
          </p:cNvGrpSpPr>
          <p:nvPr/>
        </p:nvGrpSpPr>
        <p:grpSpPr bwMode="auto">
          <a:xfrm>
            <a:off x="1431925" y="3429000"/>
            <a:ext cx="1752600" cy="654050"/>
            <a:chOff x="912" y="2160"/>
            <a:chExt cx="1104" cy="412"/>
          </a:xfrm>
        </p:grpSpPr>
        <p:sp>
          <p:nvSpPr>
            <p:cNvPr id="461829" name="Text Box 5"/>
            <p:cNvSpPr txBox="1">
              <a:spLocks noChangeArrowheads="1"/>
            </p:cNvSpPr>
            <p:nvPr/>
          </p:nvSpPr>
          <p:spPr bwMode="auto">
            <a:xfrm>
              <a:off x="912" y="2160"/>
              <a:ext cx="1101" cy="226"/>
            </a:xfrm>
            <a:prstGeom prst="rect">
              <a:avLst/>
            </a:prstGeom>
            <a:solidFill>
              <a:srgbClr val="99CCFF"/>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iod</a:t>
              </a:r>
            </a:p>
          </p:txBody>
        </p:sp>
        <p:sp>
          <p:nvSpPr>
            <p:cNvPr id="461830" name="Text Box 6"/>
            <p:cNvSpPr txBox="1">
              <a:spLocks noChangeArrowheads="1"/>
            </p:cNvSpPr>
            <p:nvPr/>
          </p:nvSpPr>
          <p:spPr bwMode="auto">
            <a:xfrm>
              <a:off x="912" y="2366"/>
              <a:ext cx="1104" cy="206"/>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Comic Sans MS" pitchFamily="66" charset="0"/>
                </a:rPr>
                <a:t>Local file systems</a:t>
              </a:r>
            </a:p>
          </p:txBody>
        </p:sp>
      </p:grpSp>
      <p:grpSp>
        <p:nvGrpSpPr>
          <p:cNvPr id="461831" name="Group 7"/>
          <p:cNvGrpSpPr>
            <a:grpSpLocks/>
          </p:cNvGrpSpPr>
          <p:nvPr/>
        </p:nvGrpSpPr>
        <p:grpSpPr bwMode="auto">
          <a:xfrm>
            <a:off x="3946525" y="3429000"/>
            <a:ext cx="1752600" cy="654050"/>
            <a:chOff x="912" y="2160"/>
            <a:chExt cx="1104" cy="412"/>
          </a:xfrm>
        </p:grpSpPr>
        <p:sp>
          <p:nvSpPr>
            <p:cNvPr id="461832" name="Text Box 8"/>
            <p:cNvSpPr txBox="1">
              <a:spLocks noChangeArrowheads="1"/>
            </p:cNvSpPr>
            <p:nvPr/>
          </p:nvSpPr>
          <p:spPr bwMode="auto">
            <a:xfrm>
              <a:off x="912" y="2160"/>
              <a:ext cx="1101" cy="226"/>
            </a:xfrm>
            <a:prstGeom prst="rect">
              <a:avLst/>
            </a:prstGeom>
            <a:solidFill>
              <a:srgbClr val="99CCFF"/>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iod</a:t>
              </a:r>
            </a:p>
          </p:txBody>
        </p:sp>
        <p:sp>
          <p:nvSpPr>
            <p:cNvPr id="461833" name="Text Box 9"/>
            <p:cNvSpPr txBox="1">
              <a:spLocks noChangeArrowheads="1"/>
            </p:cNvSpPr>
            <p:nvPr/>
          </p:nvSpPr>
          <p:spPr bwMode="auto">
            <a:xfrm>
              <a:off x="912" y="2366"/>
              <a:ext cx="1104" cy="206"/>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Comic Sans MS" pitchFamily="66" charset="0"/>
                </a:rPr>
                <a:t>Local file systems</a:t>
              </a:r>
            </a:p>
          </p:txBody>
        </p:sp>
      </p:grpSp>
      <p:sp>
        <p:nvSpPr>
          <p:cNvPr id="461834" name="Text Box 10"/>
          <p:cNvSpPr txBox="1">
            <a:spLocks noChangeArrowheads="1"/>
          </p:cNvSpPr>
          <p:nvPr/>
        </p:nvSpPr>
        <p:spPr bwMode="auto">
          <a:xfrm>
            <a:off x="6156325" y="3429000"/>
            <a:ext cx="1747838" cy="358775"/>
          </a:xfrm>
          <a:prstGeom prst="rect">
            <a:avLst/>
          </a:prstGeom>
          <a:solidFill>
            <a:srgbClr val="CC99FF"/>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mgr</a:t>
            </a:r>
          </a:p>
        </p:txBody>
      </p:sp>
      <p:sp>
        <p:nvSpPr>
          <p:cNvPr id="461835" name="Text Box 11"/>
          <p:cNvSpPr txBox="1">
            <a:spLocks noChangeArrowheads="1"/>
          </p:cNvSpPr>
          <p:nvPr/>
        </p:nvSpPr>
        <p:spPr bwMode="auto">
          <a:xfrm>
            <a:off x="3336925" y="342900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latin typeface="Comic Sans MS" pitchFamily="66" charset="0"/>
              </a:rPr>
              <a:t>…</a:t>
            </a:r>
          </a:p>
        </p:txBody>
      </p:sp>
      <p:sp>
        <p:nvSpPr>
          <p:cNvPr id="461836" name="Text Box 12"/>
          <p:cNvSpPr txBox="1">
            <a:spLocks noChangeArrowheads="1"/>
          </p:cNvSpPr>
          <p:nvPr/>
        </p:nvSpPr>
        <p:spPr bwMode="auto">
          <a:xfrm>
            <a:off x="1431925" y="2667000"/>
            <a:ext cx="6477000" cy="358775"/>
          </a:xfrm>
          <a:prstGeom prst="rect">
            <a:avLst/>
          </a:prstGeom>
          <a:solidFill>
            <a:srgbClr val="CCFFFF"/>
          </a:solidFill>
          <a:ln w="222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Network</a:t>
            </a:r>
          </a:p>
        </p:txBody>
      </p:sp>
      <p:sp>
        <p:nvSpPr>
          <p:cNvPr id="461837" name="Line 13"/>
          <p:cNvSpPr>
            <a:spLocks noChangeShapeType="1"/>
          </p:cNvSpPr>
          <p:nvPr/>
        </p:nvSpPr>
        <p:spPr bwMode="auto">
          <a:xfrm>
            <a:off x="2270125" y="3048000"/>
            <a:ext cx="0" cy="3810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61838" name="Line 14"/>
          <p:cNvSpPr>
            <a:spLocks noChangeShapeType="1"/>
          </p:cNvSpPr>
          <p:nvPr/>
        </p:nvSpPr>
        <p:spPr bwMode="auto">
          <a:xfrm>
            <a:off x="4860925" y="3048000"/>
            <a:ext cx="0" cy="3810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61839" name="Line 15"/>
          <p:cNvSpPr>
            <a:spLocks noChangeShapeType="1"/>
          </p:cNvSpPr>
          <p:nvPr/>
        </p:nvSpPr>
        <p:spPr bwMode="auto">
          <a:xfrm>
            <a:off x="7070725" y="3048000"/>
            <a:ext cx="0" cy="3810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nvGrpSpPr>
          <p:cNvPr id="461840" name="Group 16"/>
          <p:cNvGrpSpPr>
            <a:grpSpLocks/>
          </p:cNvGrpSpPr>
          <p:nvPr/>
        </p:nvGrpSpPr>
        <p:grpSpPr bwMode="auto">
          <a:xfrm>
            <a:off x="1736725" y="1219200"/>
            <a:ext cx="2286000" cy="1120775"/>
            <a:chOff x="1872" y="816"/>
            <a:chExt cx="1440" cy="706"/>
          </a:xfrm>
        </p:grpSpPr>
        <p:sp>
          <p:nvSpPr>
            <p:cNvPr id="461841" name="Text Box 17"/>
            <p:cNvSpPr txBox="1">
              <a:spLocks noChangeArrowheads="1"/>
            </p:cNvSpPr>
            <p:nvPr/>
          </p:nvSpPr>
          <p:spPr bwMode="auto">
            <a:xfrm>
              <a:off x="2064" y="864"/>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600">
                <a:latin typeface="Comic Sans MS" pitchFamily="66" charset="0"/>
              </a:endParaRPr>
            </a:p>
          </p:txBody>
        </p:sp>
        <p:sp>
          <p:nvSpPr>
            <p:cNvPr id="461842" name="Text Box 18"/>
            <p:cNvSpPr txBox="1">
              <a:spLocks noChangeArrowheads="1"/>
            </p:cNvSpPr>
            <p:nvPr/>
          </p:nvSpPr>
          <p:spPr bwMode="auto">
            <a:xfrm>
              <a:off x="1872" y="1104"/>
              <a:ext cx="624" cy="226"/>
            </a:xfrm>
            <a:prstGeom prst="rect">
              <a:avLst/>
            </a:prstGeom>
            <a:solidFill>
              <a:srgbClr val="00FFFF"/>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Posix</a:t>
              </a:r>
            </a:p>
          </p:txBody>
        </p:sp>
        <p:sp>
          <p:nvSpPr>
            <p:cNvPr id="461843" name="Text Box 19"/>
            <p:cNvSpPr txBox="1">
              <a:spLocks noChangeArrowheads="1"/>
            </p:cNvSpPr>
            <p:nvPr/>
          </p:nvSpPr>
          <p:spPr bwMode="auto">
            <a:xfrm>
              <a:off x="2496" y="1104"/>
              <a:ext cx="624" cy="226"/>
            </a:xfrm>
            <a:prstGeom prst="rect">
              <a:avLst/>
            </a:prstGeom>
            <a:solidFill>
              <a:srgbClr val="33CCCC"/>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MPI-IO</a:t>
              </a:r>
            </a:p>
          </p:txBody>
        </p:sp>
        <p:sp>
          <p:nvSpPr>
            <p:cNvPr id="461844" name="Text Box 20"/>
            <p:cNvSpPr txBox="1">
              <a:spLocks noChangeArrowheads="1"/>
            </p:cNvSpPr>
            <p:nvPr/>
          </p:nvSpPr>
          <p:spPr bwMode="auto">
            <a:xfrm>
              <a:off x="1872" y="1296"/>
              <a:ext cx="1440" cy="226"/>
            </a:xfrm>
            <a:prstGeom prst="rect">
              <a:avLst/>
            </a:prstGeom>
            <a:solidFill>
              <a:srgbClr val="00FFFF"/>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libpvfs</a:t>
              </a:r>
            </a:p>
          </p:txBody>
        </p:sp>
        <p:sp>
          <p:nvSpPr>
            <p:cNvPr id="461845" name="Rectangle 21"/>
            <p:cNvSpPr>
              <a:spLocks noChangeArrowheads="1"/>
            </p:cNvSpPr>
            <p:nvPr/>
          </p:nvSpPr>
          <p:spPr bwMode="auto">
            <a:xfrm>
              <a:off x="1872" y="816"/>
              <a:ext cx="1440" cy="672"/>
            </a:xfrm>
            <a:prstGeom prst="rect">
              <a:avLst/>
            </a:prstGeom>
            <a:noFill/>
            <a:ln w="222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46" name="Text Box 22"/>
            <p:cNvSpPr txBox="1">
              <a:spLocks noChangeArrowheads="1"/>
            </p:cNvSpPr>
            <p:nvPr/>
          </p:nvSpPr>
          <p:spPr bwMode="auto">
            <a:xfrm>
              <a:off x="2064" y="864"/>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Applications</a:t>
              </a:r>
            </a:p>
          </p:txBody>
        </p:sp>
      </p:grpSp>
      <p:sp>
        <p:nvSpPr>
          <p:cNvPr id="461847" name="Line 23"/>
          <p:cNvSpPr>
            <a:spLocks noChangeShapeType="1"/>
          </p:cNvSpPr>
          <p:nvPr/>
        </p:nvSpPr>
        <p:spPr bwMode="auto">
          <a:xfrm>
            <a:off x="2727325" y="2362200"/>
            <a:ext cx="0" cy="3048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nvGrpSpPr>
          <p:cNvPr id="461848" name="Group 24"/>
          <p:cNvGrpSpPr>
            <a:grpSpLocks/>
          </p:cNvGrpSpPr>
          <p:nvPr/>
        </p:nvGrpSpPr>
        <p:grpSpPr bwMode="auto">
          <a:xfrm>
            <a:off x="5318125" y="1219200"/>
            <a:ext cx="2286000" cy="1120775"/>
            <a:chOff x="1872" y="816"/>
            <a:chExt cx="1440" cy="706"/>
          </a:xfrm>
        </p:grpSpPr>
        <p:sp>
          <p:nvSpPr>
            <p:cNvPr id="461849" name="Text Box 25"/>
            <p:cNvSpPr txBox="1">
              <a:spLocks noChangeArrowheads="1"/>
            </p:cNvSpPr>
            <p:nvPr/>
          </p:nvSpPr>
          <p:spPr bwMode="auto">
            <a:xfrm>
              <a:off x="2064" y="864"/>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600">
                <a:latin typeface="Comic Sans MS" pitchFamily="66" charset="0"/>
              </a:endParaRPr>
            </a:p>
          </p:txBody>
        </p:sp>
        <p:sp>
          <p:nvSpPr>
            <p:cNvPr id="461850" name="Text Box 26"/>
            <p:cNvSpPr txBox="1">
              <a:spLocks noChangeArrowheads="1"/>
            </p:cNvSpPr>
            <p:nvPr/>
          </p:nvSpPr>
          <p:spPr bwMode="auto">
            <a:xfrm>
              <a:off x="1872" y="1104"/>
              <a:ext cx="624" cy="226"/>
            </a:xfrm>
            <a:prstGeom prst="rect">
              <a:avLst/>
            </a:prstGeom>
            <a:solidFill>
              <a:srgbClr val="00FFFF"/>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Posix</a:t>
              </a:r>
            </a:p>
          </p:txBody>
        </p:sp>
        <p:sp>
          <p:nvSpPr>
            <p:cNvPr id="461851" name="Text Box 27"/>
            <p:cNvSpPr txBox="1">
              <a:spLocks noChangeArrowheads="1"/>
            </p:cNvSpPr>
            <p:nvPr/>
          </p:nvSpPr>
          <p:spPr bwMode="auto">
            <a:xfrm>
              <a:off x="2496" y="1104"/>
              <a:ext cx="624" cy="226"/>
            </a:xfrm>
            <a:prstGeom prst="rect">
              <a:avLst/>
            </a:prstGeom>
            <a:solidFill>
              <a:srgbClr val="33CCCC"/>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MPI-IO</a:t>
              </a:r>
            </a:p>
          </p:txBody>
        </p:sp>
        <p:sp>
          <p:nvSpPr>
            <p:cNvPr id="461852" name="Text Box 28"/>
            <p:cNvSpPr txBox="1">
              <a:spLocks noChangeArrowheads="1"/>
            </p:cNvSpPr>
            <p:nvPr/>
          </p:nvSpPr>
          <p:spPr bwMode="auto">
            <a:xfrm>
              <a:off x="1872" y="1296"/>
              <a:ext cx="1440" cy="226"/>
            </a:xfrm>
            <a:prstGeom prst="rect">
              <a:avLst/>
            </a:prstGeom>
            <a:solidFill>
              <a:srgbClr val="00FFFF"/>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libpvfs</a:t>
              </a:r>
            </a:p>
          </p:txBody>
        </p:sp>
        <p:sp>
          <p:nvSpPr>
            <p:cNvPr id="461853" name="Rectangle 29"/>
            <p:cNvSpPr>
              <a:spLocks noChangeArrowheads="1"/>
            </p:cNvSpPr>
            <p:nvPr/>
          </p:nvSpPr>
          <p:spPr bwMode="auto">
            <a:xfrm>
              <a:off x="1872" y="816"/>
              <a:ext cx="1440" cy="672"/>
            </a:xfrm>
            <a:prstGeom prst="rect">
              <a:avLst/>
            </a:prstGeom>
            <a:noFill/>
            <a:ln w="222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54" name="Text Box 30"/>
            <p:cNvSpPr txBox="1">
              <a:spLocks noChangeArrowheads="1"/>
            </p:cNvSpPr>
            <p:nvPr/>
          </p:nvSpPr>
          <p:spPr bwMode="auto">
            <a:xfrm>
              <a:off x="2064" y="864"/>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Applications</a:t>
              </a:r>
            </a:p>
          </p:txBody>
        </p:sp>
      </p:grpSp>
      <p:sp>
        <p:nvSpPr>
          <p:cNvPr id="461855" name="Line 31"/>
          <p:cNvSpPr>
            <a:spLocks noChangeShapeType="1"/>
          </p:cNvSpPr>
          <p:nvPr/>
        </p:nvSpPr>
        <p:spPr bwMode="auto">
          <a:xfrm>
            <a:off x="6461125" y="2362200"/>
            <a:ext cx="0" cy="3048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61856" name="Text Box 32"/>
          <p:cNvSpPr txBox="1">
            <a:spLocks noChangeArrowheads="1"/>
          </p:cNvSpPr>
          <p:nvPr/>
        </p:nvSpPr>
        <p:spPr bwMode="auto">
          <a:xfrm>
            <a:off x="4479925" y="137160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latin typeface="Comic Sans MS" pitchFamily="66" charset="0"/>
              </a:rPr>
              <a:t>…</a:t>
            </a:r>
          </a:p>
        </p:txBody>
      </p:sp>
      <p:grpSp>
        <p:nvGrpSpPr>
          <p:cNvPr id="461857" name="Group 33"/>
          <p:cNvGrpSpPr>
            <a:grpSpLocks/>
          </p:cNvGrpSpPr>
          <p:nvPr/>
        </p:nvGrpSpPr>
        <p:grpSpPr bwMode="auto">
          <a:xfrm>
            <a:off x="2879725" y="2133600"/>
            <a:ext cx="6019800" cy="1284288"/>
            <a:chOff x="1824" y="1344"/>
            <a:chExt cx="3792" cy="809"/>
          </a:xfrm>
        </p:grpSpPr>
        <p:cxnSp>
          <p:nvCxnSpPr>
            <p:cNvPr id="461858" name="AutoShape 34"/>
            <p:cNvCxnSpPr>
              <a:cxnSpLocks noChangeShapeType="1"/>
            </p:cNvCxnSpPr>
            <p:nvPr/>
          </p:nvCxnSpPr>
          <p:spPr bwMode="auto">
            <a:xfrm rot="16200000" flipH="1">
              <a:off x="2796" y="509"/>
              <a:ext cx="672" cy="2615"/>
            </a:xfrm>
            <a:prstGeom prst="curvedConnector3">
              <a:avLst>
                <a:gd name="adj1" fmla="val 50000"/>
              </a:avLst>
            </a:prstGeom>
            <a:noFill/>
            <a:ln w="222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859" name="AutoShape 35"/>
            <p:cNvSpPr>
              <a:spLocks noChangeArrowheads="1"/>
            </p:cNvSpPr>
            <p:nvPr/>
          </p:nvSpPr>
          <p:spPr bwMode="auto">
            <a:xfrm flipH="1">
              <a:off x="4896" y="1344"/>
              <a:ext cx="720" cy="288"/>
            </a:xfrm>
            <a:prstGeom prst="wedgeRoundRectCallout">
              <a:avLst>
                <a:gd name="adj1" fmla="val 144167"/>
                <a:gd name="adj2" fmla="val 170134"/>
                <a:gd name="adj3" fmla="val 16667"/>
              </a:avLst>
            </a:prstGeom>
            <a:noFill/>
            <a:ln w="222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600">
                <a:latin typeface="Comic Sans MS" pitchFamily="66" charset="0"/>
              </a:endParaRPr>
            </a:p>
          </p:txBody>
        </p:sp>
        <p:sp>
          <p:nvSpPr>
            <p:cNvPr id="461860" name="Text Box 36"/>
            <p:cNvSpPr txBox="1">
              <a:spLocks noChangeArrowheads="1"/>
            </p:cNvSpPr>
            <p:nvPr/>
          </p:nvSpPr>
          <p:spPr bwMode="auto">
            <a:xfrm>
              <a:off x="4944" y="139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Control</a:t>
              </a:r>
            </a:p>
          </p:txBody>
        </p:sp>
      </p:grpSp>
      <p:grpSp>
        <p:nvGrpSpPr>
          <p:cNvPr id="461861" name="Group 37"/>
          <p:cNvGrpSpPr>
            <a:grpSpLocks/>
          </p:cNvGrpSpPr>
          <p:nvPr/>
        </p:nvGrpSpPr>
        <p:grpSpPr bwMode="auto">
          <a:xfrm>
            <a:off x="365125" y="2286000"/>
            <a:ext cx="3570288" cy="1322388"/>
            <a:chOff x="240" y="1440"/>
            <a:chExt cx="2249" cy="833"/>
          </a:xfrm>
        </p:grpSpPr>
        <p:grpSp>
          <p:nvGrpSpPr>
            <p:cNvPr id="461862" name="Group 38"/>
            <p:cNvGrpSpPr>
              <a:grpSpLocks/>
            </p:cNvGrpSpPr>
            <p:nvPr/>
          </p:nvGrpSpPr>
          <p:grpSpPr bwMode="auto">
            <a:xfrm>
              <a:off x="240" y="1440"/>
              <a:ext cx="624" cy="288"/>
              <a:chOff x="240" y="1440"/>
              <a:chExt cx="624" cy="288"/>
            </a:xfrm>
          </p:grpSpPr>
          <p:sp>
            <p:nvSpPr>
              <p:cNvPr id="461863" name="AutoShape 39"/>
              <p:cNvSpPr>
                <a:spLocks noChangeArrowheads="1"/>
              </p:cNvSpPr>
              <p:nvPr/>
            </p:nvSpPr>
            <p:spPr bwMode="auto">
              <a:xfrm flipH="1">
                <a:off x="240" y="1440"/>
                <a:ext cx="624" cy="288"/>
              </a:xfrm>
              <a:prstGeom prst="wedgeRoundRectCallout">
                <a:avLst>
                  <a:gd name="adj1" fmla="val -115546"/>
                  <a:gd name="adj2" fmla="val -7296"/>
                  <a:gd name="adj3" fmla="val 16667"/>
                </a:avLst>
              </a:prstGeom>
              <a:noFill/>
              <a:ln w="222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600">
                  <a:latin typeface="Comic Sans MS" pitchFamily="66" charset="0"/>
                </a:endParaRPr>
              </a:p>
            </p:txBody>
          </p:sp>
          <p:sp>
            <p:nvSpPr>
              <p:cNvPr id="461864" name="Text Box 40"/>
              <p:cNvSpPr txBox="1">
                <a:spLocks noChangeArrowheads="1"/>
              </p:cNvSpPr>
              <p:nvPr/>
            </p:nvSpPr>
            <p:spPr bwMode="auto">
              <a:xfrm>
                <a:off x="336" y="1488"/>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Data</a:t>
                </a:r>
              </a:p>
            </p:txBody>
          </p:sp>
        </p:grpSp>
        <p:grpSp>
          <p:nvGrpSpPr>
            <p:cNvPr id="461865" name="Group 41"/>
            <p:cNvGrpSpPr>
              <a:grpSpLocks/>
            </p:cNvGrpSpPr>
            <p:nvPr/>
          </p:nvGrpSpPr>
          <p:grpSpPr bwMode="auto">
            <a:xfrm>
              <a:off x="905" y="1488"/>
              <a:ext cx="1584" cy="785"/>
              <a:chOff x="905" y="1488"/>
              <a:chExt cx="1584" cy="785"/>
            </a:xfrm>
          </p:grpSpPr>
          <p:cxnSp>
            <p:nvCxnSpPr>
              <p:cNvPr id="461866" name="AutoShape 42"/>
              <p:cNvCxnSpPr>
                <a:cxnSpLocks noChangeShapeType="1"/>
                <a:endCxn id="461829" idx="1"/>
              </p:cNvCxnSpPr>
              <p:nvPr/>
            </p:nvCxnSpPr>
            <p:spPr bwMode="auto">
              <a:xfrm rot="5400000">
                <a:off x="708" y="1685"/>
                <a:ext cx="785" cy="391"/>
              </a:xfrm>
              <a:prstGeom prst="curvedConnector4">
                <a:avLst>
                  <a:gd name="adj1" fmla="val 42801"/>
                  <a:gd name="adj2" fmla="val 135037"/>
                </a:avLst>
              </a:prstGeom>
              <a:noFill/>
              <a:ln w="2222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867" name="AutoShape 43"/>
              <p:cNvCxnSpPr>
                <a:cxnSpLocks noChangeShapeType="1"/>
                <a:endCxn id="461832" idx="1"/>
              </p:cNvCxnSpPr>
              <p:nvPr/>
            </p:nvCxnSpPr>
            <p:spPr bwMode="auto">
              <a:xfrm>
                <a:off x="1296" y="1488"/>
                <a:ext cx="1193" cy="785"/>
              </a:xfrm>
              <a:prstGeom prst="curvedConnector3">
                <a:avLst>
                  <a:gd name="adj1" fmla="val 50292"/>
                </a:avLst>
              </a:prstGeom>
              <a:noFill/>
              <a:ln w="2222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461868" name="Text Box 44"/>
          <p:cNvSpPr txBox="1">
            <a:spLocks noChangeArrowheads="1"/>
          </p:cNvSpPr>
          <p:nvPr/>
        </p:nvSpPr>
        <p:spPr bwMode="auto">
          <a:xfrm>
            <a:off x="533400" y="5959475"/>
            <a:ext cx="8229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i="1">
                <a:solidFill>
                  <a:srgbClr val="00CC00"/>
                </a:solidFill>
              </a:rPr>
              <a:t>“PVFS over InfiniBand: Design and Performance Evaluation”, Jiesheng Wu, Pete Wyckoff and D. K. Panda. International Conference on Parallel Processing (ICPP), 2003.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8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61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half" idx="10"/>
          </p:nvPr>
        </p:nvSpPr>
        <p:spPr/>
        <p:txBody>
          <a:bodyPr/>
          <a:lstStyle/>
          <a:p>
            <a:r>
              <a:rPr lang="en-US"/>
              <a:t>04/26/06</a:t>
            </a:r>
            <a:endParaRPr lang="en-US" altLang="ko-KR"/>
          </a:p>
        </p:txBody>
      </p:sp>
      <p:sp>
        <p:nvSpPr>
          <p:cNvPr id="7" name="Footer Placeholder 7"/>
          <p:cNvSpPr>
            <a:spLocks noGrp="1"/>
          </p:cNvSpPr>
          <p:nvPr>
            <p:ph type="ftr" sz="quarter" idx="11"/>
          </p:nvPr>
        </p:nvSpPr>
        <p:spPr/>
        <p:txBody>
          <a:bodyPr/>
          <a:lstStyle/>
          <a:p>
            <a:r>
              <a:rPr lang="en-US" altLang="ko-KR"/>
              <a:t>D. K. Panda (The Ohio State University)</a:t>
            </a:r>
          </a:p>
        </p:txBody>
      </p:sp>
      <p:sp>
        <p:nvSpPr>
          <p:cNvPr id="462850" name="Rectangle 2"/>
          <p:cNvSpPr>
            <a:spLocks noGrp="1" noChangeArrowheads="1"/>
          </p:cNvSpPr>
          <p:nvPr>
            <p:ph type="title" sz="quarter"/>
          </p:nvPr>
        </p:nvSpPr>
        <p:spPr/>
        <p:txBody>
          <a:bodyPr/>
          <a:lstStyle/>
          <a:p>
            <a:r>
              <a:rPr lang="en-US"/>
              <a:t>Evaluating Sockets over IBA</a:t>
            </a:r>
            <a:br>
              <a:rPr lang="en-US"/>
            </a:br>
            <a:r>
              <a:rPr lang="en-US" sz="2400"/>
              <a:t>(PVFS Performance)</a:t>
            </a:r>
          </a:p>
        </p:txBody>
      </p:sp>
      <p:graphicFrame>
        <p:nvGraphicFramePr>
          <p:cNvPr id="462851" name="Object 3"/>
          <p:cNvGraphicFramePr>
            <a:graphicFrameLocks noChangeAspect="1"/>
          </p:cNvGraphicFramePr>
          <p:nvPr>
            <p:ph sz="quarter" idx="1"/>
          </p:nvPr>
        </p:nvGraphicFramePr>
        <p:xfrm>
          <a:off x="404813" y="1295400"/>
          <a:ext cx="4100512" cy="4198938"/>
        </p:xfrm>
        <a:graphic>
          <a:graphicData uri="http://schemas.openxmlformats.org/presentationml/2006/ole">
            <mc:AlternateContent xmlns:mc="http://schemas.openxmlformats.org/markup-compatibility/2006">
              <mc:Choice xmlns:v="urn:schemas-microsoft-com:vml" Requires="v">
                <p:oleObj spid="_x0000_s462854" name="Chart" r:id="rId3" imgW="4171950" imgH="4267390" progId="MSGraph.Chart.8">
                  <p:embed followColorScheme="full"/>
                </p:oleObj>
              </mc:Choice>
              <mc:Fallback>
                <p:oleObj name="Chart" r:id="rId3" imgW="4171950" imgH="426739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1295400"/>
                        <a:ext cx="4100512" cy="4198938"/>
                      </a:xfrm>
                      <a:prstGeom prst="rect">
                        <a:avLst/>
                      </a:prstGeom>
                    </p:spPr>
                  </p:pic>
                </p:oleObj>
              </mc:Fallback>
            </mc:AlternateContent>
          </a:graphicData>
        </a:graphic>
      </p:graphicFrame>
      <p:graphicFrame>
        <p:nvGraphicFramePr>
          <p:cNvPr id="462852" name="Object 4"/>
          <p:cNvGraphicFramePr>
            <a:graphicFrameLocks noChangeAspect="1"/>
          </p:cNvGraphicFramePr>
          <p:nvPr>
            <p:ph sz="quarter" idx="2"/>
          </p:nvPr>
        </p:nvGraphicFramePr>
        <p:xfrm>
          <a:off x="4651375" y="1295400"/>
          <a:ext cx="4044950" cy="4219575"/>
        </p:xfrm>
        <a:graphic>
          <a:graphicData uri="http://schemas.openxmlformats.org/presentationml/2006/ole">
            <mc:AlternateContent xmlns:mc="http://schemas.openxmlformats.org/markup-compatibility/2006">
              <mc:Choice xmlns:v="urn:schemas-microsoft-com:vml" Requires="v">
                <p:oleObj spid="_x0000_s462855" name="Chart" r:id="rId5" imgW="4038790" imgH="4210240" progId="MSGraph.Chart.8">
                  <p:embed followColorScheme="full"/>
                </p:oleObj>
              </mc:Choice>
              <mc:Fallback>
                <p:oleObj name="Chart" r:id="rId5" imgW="4038790" imgH="421024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1375" y="1295400"/>
                        <a:ext cx="4044950" cy="4219575"/>
                      </a:xfrm>
                      <a:prstGeom prst="rect">
                        <a:avLst/>
                      </a:prstGeom>
                    </p:spPr>
                  </p:pic>
                </p:oleObj>
              </mc:Fallback>
            </mc:AlternateContent>
          </a:graphicData>
        </a:graphic>
      </p:graphicFrame>
      <p:sp>
        <p:nvSpPr>
          <p:cNvPr id="462853" name="Text Box 5"/>
          <p:cNvSpPr txBox="1">
            <a:spLocks noChangeArrowheads="1"/>
          </p:cNvSpPr>
          <p:nvPr/>
        </p:nvSpPr>
        <p:spPr bwMode="auto">
          <a:xfrm>
            <a:off x="609600" y="5486400"/>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solidFill>
                  <a:srgbClr val="0000FF"/>
                </a:solidFill>
              </a:rPr>
              <a:t>“Sockets Direct Protocol over InfiniBand in Clusters: Is it Beneficial?”, P. Balaji, S. Narravula, K. Vaidyanathan, K. Savitha, D. K. Panda. IEEE International Symposium on Performance Analysis and Systems (ISPASS), 04.</a:t>
            </a:r>
          </a:p>
          <a:p>
            <a:pPr algn="l">
              <a:spcBef>
                <a:spcPct val="50000"/>
              </a:spcBef>
            </a:pPr>
            <a:r>
              <a:rPr lang="en-US" sz="1200">
                <a:solidFill>
                  <a:srgbClr val="0000FF"/>
                </a:solidFill>
              </a:rPr>
              <a:t>“The Convergence of Ethernet and Ethernot: A 10-Gigabit Ethernet Perspective”, P. Balaji, W. Feng and D. K. Panda. IEEE Micro Journal ’06.</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04/26/06</a:t>
            </a:r>
            <a:endParaRPr lang="en-US" altLang="ko-KR"/>
          </a:p>
        </p:txBody>
      </p:sp>
      <p:sp>
        <p:nvSpPr>
          <p:cNvPr id="7" name="Footer Placeholder 5"/>
          <p:cNvSpPr>
            <a:spLocks noGrp="1"/>
          </p:cNvSpPr>
          <p:nvPr>
            <p:ph type="ftr" sz="quarter" idx="11"/>
          </p:nvPr>
        </p:nvSpPr>
        <p:spPr/>
        <p:txBody>
          <a:bodyPr/>
          <a:lstStyle/>
          <a:p>
            <a:r>
              <a:rPr lang="en-US" altLang="ko-KR"/>
              <a:t>D. K. Panda (The Ohio State University)</a:t>
            </a:r>
          </a:p>
        </p:txBody>
      </p:sp>
      <p:sp>
        <p:nvSpPr>
          <p:cNvPr id="463874" name="Rectangle 2"/>
          <p:cNvSpPr>
            <a:spLocks noGrp="1" noChangeArrowheads="1"/>
          </p:cNvSpPr>
          <p:nvPr>
            <p:ph type="title"/>
          </p:nvPr>
        </p:nvSpPr>
        <p:spPr/>
        <p:txBody>
          <a:bodyPr/>
          <a:lstStyle/>
          <a:p>
            <a:r>
              <a:rPr lang="en-US"/>
              <a:t>SDP Latency and Bandwidth</a:t>
            </a:r>
          </a:p>
        </p:txBody>
      </p:sp>
      <p:graphicFrame>
        <p:nvGraphicFramePr>
          <p:cNvPr id="463875" name="Object 3"/>
          <p:cNvGraphicFramePr>
            <a:graphicFrameLocks noChangeAspect="1"/>
          </p:cNvGraphicFramePr>
          <p:nvPr>
            <p:ph sz="half" idx="1"/>
          </p:nvPr>
        </p:nvGraphicFramePr>
        <p:xfrm>
          <a:off x="457200" y="1219200"/>
          <a:ext cx="4038600" cy="4343400"/>
        </p:xfrm>
        <a:graphic>
          <a:graphicData uri="http://schemas.openxmlformats.org/presentationml/2006/ole">
            <mc:AlternateContent xmlns:mc="http://schemas.openxmlformats.org/markup-compatibility/2006">
              <mc:Choice xmlns:v="urn:schemas-microsoft-com:vml" Requires="v">
                <p:oleObj spid="_x0000_s463878" name="Chart" r:id="rId3" imgW="4038790" imgH="4676584" progId="MSGraph.Chart.8">
                  <p:embed followColorScheme="full"/>
                </p:oleObj>
              </mc:Choice>
              <mc:Fallback>
                <p:oleObj name="Chart" r:id="rId3" imgW="4038790" imgH="4676584"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9200"/>
                        <a:ext cx="4038600" cy="4343400"/>
                      </a:xfrm>
                      <a:prstGeom prst="rect">
                        <a:avLst/>
                      </a:prstGeom>
                    </p:spPr>
                  </p:pic>
                </p:oleObj>
              </mc:Fallback>
            </mc:AlternateContent>
          </a:graphicData>
        </a:graphic>
      </p:graphicFrame>
      <p:graphicFrame>
        <p:nvGraphicFramePr>
          <p:cNvPr id="463876" name="Object 4"/>
          <p:cNvGraphicFramePr>
            <a:graphicFrameLocks noChangeAspect="1"/>
          </p:cNvGraphicFramePr>
          <p:nvPr>
            <p:ph sz="half" idx="2"/>
          </p:nvPr>
        </p:nvGraphicFramePr>
        <p:xfrm>
          <a:off x="4648200" y="1219200"/>
          <a:ext cx="4038600" cy="4267200"/>
        </p:xfrm>
        <a:graphic>
          <a:graphicData uri="http://schemas.openxmlformats.org/presentationml/2006/ole">
            <mc:AlternateContent xmlns:mc="http://schemas.openxmlformats.org/markup-compatibility/2006">
              <mc:Choice xmlns:v="urn:schemas-microsoft-com:vml" Requires="v">
                <p:oleObj spid="_x0000_s463879" name="Chart" r:id="rId5" imgW="4038790" imgH="4676584" progId="MSGraph.Chart.8">
                  <p:embed followColorScheme="full"/>
                </p:oleObj>
              </mc:Choice>
              <mc:Fallback>
                <p:oleObj name="Chart" r:id="rId5" imgW="4038790" imgH="4676584"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219200"/>
                        <a:ext cx="4038600" cy="4267200"/>
                      </a:xfrm>
                      <a:prstGeom prst="rect">
                        <a:avLst/>
                      </a:prstGeom>
                    </p:spPr>
                  </p:pic>
                </p:oleObj>
              </mc:Fallback>
            </mc:AlternateContent>
          </a:graphicData>
        </a:graphic>
      </p:graphicFrame>
      <p:sp>
        <p:nvSpPr>
          <p:cNvPr id="463877" name="Text Box 5"/>
          <p:cNvSpPr txBox="1">
            <a:spLocks noChangeArrowheads="1"/>
          </p:cNvSpPr>
          <p:nvPr/>
        </p:nvSpPr>
        <p:spPr bwMode="auto">
          <a:xfrm>
            <a:off x="152400" y="5638800"/>
            <a:ext cx="8839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a:solidFill>
                  <a:srgbClr val="0000FF"/>
                </a:solidFill>
              </a:rPr>
              <a:t>“Sockets Direct Protocol over InfiniBand in Clusters: Is it Beneficial?”, P. Balaji, S. Narravula, K. Vaidyanathan, K. Savitha, D. K. Panda. IEEE International Symposium on Performance Analysis and Systems (ISPASS), 04.</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04/26/06</a:t>
            </a:r>
            <a:endParaRPr lang="en-US" altLang="ko-KR"/>
          </a:p>
        </p:txBody>
      </p:sp>
      <p:sp>
        <p:nvSpPr>
          <p:cNvPr id="7" name="Footer Placeholder 5"/>
          <p:cNvSpPr>
            <a:spLocks noGrp="1"/>
          </p:cNvSpPr>
          <p:nvPr>
            <p:ph type="ftr" sz="quarter" idx="11"/>
          </p:nvPr>
        </p:nvSpPr>
        <p:spPr/>
        <p:txBody>
          <a:bodyPr/>
          <a:lstStyle/>
          <a:p>
            <a:r>
              <a:rPr lang="en-US" altLang="ko-KR"/>
              <a:t>D. K. Panda (The Ohio State University)</a:t>
            </a:r>
          </a:p>
        </p:txBody>
      </p:sp>
      <p:sp>
        <p:nvSpPr>
          <p:cNvPr id="464898" name="Rectangle 2"/>
          <p:cNvSpPr>
            <a:spLocks noGrp="1" noChangeArrowheads="1"/>
          </p:cNvSpPr>
          <p:nvPr>
            <p:ph type="title"/>
          </p:nvPr>
        </p:nvSpPr>
        <p:spPr/>
        <p:txBody>
          <a:bodyPr/>
          <a:lstStyle/>
          <a:p>
            <a:r>
              <a:rPr lang="en-US"/>
              <a:t>Data-Center Response Time</a:t>
            </a:r>
          </a:p>
        </p:txBody>
      </p:sp>
      <p:graphicFrame>
        <p:nvGraphicFramePr>
          <p:cNvPr id="464899" name="Object 3"/>
          <p:cNvGraphicFramePr>
            <a:graphicFrameLocks noChangeAspect="1"/>
          </p:cNvGraphicFramePr>
          <p:nvPr>
            <p:ph sz="half" idx="1"/>
          </p:nvPr>
        </p:nvGraphicFramePr>
        <p:xfrm>
          <a:off x="304800" y="1146175"/>
          <a:ext cx="4038600" cy="4518025"/>
        </p:xfrm>
        <a:graphic>
          <a:graphicData uri="http://schemas.openxmlformats.org/presentationml/2006/ole">
            <mc:AlternateContent xmlns:mc="http://schemas.openxmlformats.org/markup-compatibility/2006">
              <mc:Choice xmlns:v="urn:schemas-microsoft-com:vml" Requires="v">
                <p:oleObj spid="_x0000_s464902" name="Chart" r:id="rId3" imgW="4038790" imgH="4514850" progId="MSGraph.Chart.8">
                  <p:embed followColorScheme="full"/>
                </p:oleObj>
              </mc:Choice>
              <mc:Fallback>
                <p:oleObj name="Chart" r:id="rId3" imgW="4038790" imgH="451485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6175"/>
                        <a:ext cx="4038600" cy="4518025"/>
                      </a:xfrm>
                      <a:prstGeom prst="rect">
                        <a:avLst/>
                      </a:prstGeom>
                    </p:spPr>
                  </p:pic>
                </p:oleObj>
              </mc:Fallback>
            </mc:AlternateContent>
          </a:graphicData>
        </a:graphic>
      </p:graphicFrame>
      <p:graphicFrame>
        <p:nvGraphicFramePr>
          <p:cNvPr id="464900" name="Object 4"/>
          <p:cNvGraphicFramePr>
            <a:graphicFrameLocks noChangeAspect="1"/>
          </p:cNvGraphicFramePr>
          <p:nvPr>
            <p:ph sz="half" idx="2"/>
          </p:nvPr>
        </p:nvGraphicFramePr>
        <p:xfrm>
          <a:off x="4648200" y="1143000"/>
          <a:ext cx="4037013" cy="4524375"/>
        </p:xfrm>
        <a:graphic>
          <a:graphicData uri="http://schemas.openxmlformats.org/presentationml/2006/ole">
            <mc:AlternateContent xmlns:mc="http://schemas.openxmlformats.org/markup-compatibility/2006">
              <mc:Choice xmlns:v="urn:schemas-microsoft-com:vml" Requires="v">
                <p:oleObj spid="_x0000_s464903" name="Chart" r:id="rId5" imgW="4038790" imgH="4524566" progId="MSGraph.Chart.8">
                  <p:embed followColorScheme="full"/>
                </p:oleObj>
              </mc:Choice>
              <mc:Fallback>
                <p:oleObj name="Chart" r:id="rId5" imgW="4038790" imgH="4524566"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143000"/>
                        <a:ext cx="4037013" cy="4524375"/>
                      </a:xfrm>
                      <a:prstGeom prst="rect">
                        <a:avLst/>
                      </a:prstGeom>
                    </p:spPr>
                  </p:pic>
                </p:oleObj>
              </mc:Fallback>
            </mc:AlternateContent>
          </a:graphicData>
        </a:graphic>
      </p:graphicFrame>
      <p:sp>
        <p:nvSpPr>
          <p:cNvPr id="464901" name="Text Box 5"/>
          <p:cNvSpPr txBox="1">
            <a:spLocks noChangeArrowheads="1"/>
          </p:cNvSpPr>
          <p:nvPr/>
        </p:nvSpPr>
        <p:spPr bwMode="auto">
          <a:xfrm>
            <a:off x="76200" y="5697538"/>
            <a:ext cx="89916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a:t> SDP shows very little improvement: Client network (Fast Ethernet) becomes the bottleneck</a:t>
            </a:r>
          </a:p>
          <a:p>
            <a:pPr algn="l">
              <a:spcBef>
                <a:spcPct val="50000"/>
              </a:spcBef>
              <a:buFontTx/>
              <a:buChar char="•"/>
            </a:pPr>
            <a:r>
              <a:rPr lang="en-US" sz="1600"/>
              <a:t> Client network bottleneck reflected in the web server delay: up to 3 times improvement with SDP</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04/26/06</a:t>
            </a:r>
            <a:endParaRPr lang="en-US" altLang="ko-KR"/>
          </a:p>
        </p:txBody>
      </p:sp>
      <p:sp>
        <p:nvSpPr>
          <p:cNvPr id="6" name="Footer Placeholder 4"/>
          <p:cNvSpPr>
            <a:spLocks noGrp="1"/>
          </p:cNvSpPr>
          <p:nvPr>
            <p:ph type="ftr" sz="quarter" idx="11"/>
          </p:nvPr>
        </p:nvSpPr>
        <p:spPr/>
        <p:txBody>
          <a:bodyPr/>
          <a:lstStyle/>
          <a:p>
            <a:r>
              <a:rPr lang="en-US" altLang="ko-KR"/>
              <a:t>D. K. Panda (The Ohio State University)</a:t>
            </a:r>
          </a:p>
        </p:txBody>
      </p:sp>
      <p:sp>
        <p:nvSpPr>
          <p:cNvPr id="465922" name="Rectangle 2"/>
          <p:cNvSpPr>
            <a:spLocks noGrp="1" noChangeArrowheads="1"/>
          </p:cNvSpPr>
          <p:nvPr>
            <p:ph type="title"/>
          </p:nvPr>
        </p:nvSpPr>
        <p:spPr>
          <a:xfrm>
            <a:off x="381000" y="274638"/>
            <a:ext cx="8382000" cy="1143000"/>
          </a:xfrm>
        </p:spPr>
        <p:txBody>
          <a:bodyPr/>
          <a:lstStyle/>
          <a:p>
            <a:r>
              <a:rPr lang="en-US"/>
              <a:t>Data-Center Response Time (Fast Clients)</a:t>
            </a:r>
          </a:p>
        </p:txBody>
      </p:sp>
      <p:graphicFrame>
        <p:nvGraphicFramePr>
          <p:cNvPr id="465923" name="Object 3"/>
          <p:cNvGraphicFramePr>
            <a:graphicFrameLocks noChangeAspect="1"/>
          </p:cNvGraphicFramePr>
          <p:nvPr>
            <p:ph idx="1"/>
          </p:nvPr>
        </p:nvGraphicFramePr>
        <p:xfrm>
          <a:off x="457200" y="1220788"/>
          <a:ext cx="8229600" cy="4521200"/>
        </p:xfrm>
        <a:graphic>
          <a:graphicData uri="http://schemas.openxmlformats.org/presentationml/2006/ole">
            <mc:AlternateContent xmlns:mc="http://schemas.openxmlformats.org/markup-compatibility/2006">
              <mc:Choice xmlns:v="urn:schemas-microsoft-com:vml" Requires="v">
                <p:oleObj spid="_x0000_s465925" name="Chart" r:id="rId3" imgW="8239316" imgH="4524566" progId="MSGraph.Chart.8">
                  <p:embed followColorScheme="full"/>
                </p:oleObj>
              </mc:Choice>
              <mc:Fallback>
                <p:oleObj name="Chart" r:id="rId3" imgW="8239316" imgH="4524566"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20788"/>
                        <a:ext cx="8229600" cy="4521200"/>
                      </a:xfrm>
                      <a:prstGeom prst="rect">
                        <a:avLst/>
                      </a:prstGeom>
                    </p:spPr>
                  </p:pic>
                </p:oleObj>
              </mc:Fallback>
            </mc:AlternateContent>
          </a:graphicData>
        </a:graphic>
      </p:graphicFrame>
      <p:sp>
        <p:nvSpPr>
          <p:cNvPr id="465924" name="Text Box 4"/>
          <p:cNvSpPr txBox="1">
            <a:spLocks noChangeArrowheads="1"/>
          </p:cNvSpPr>
          <p:nvPr/>
        </p:nvSpPr>
        <p:spPr bwMode="auto">
          <a:xfrm>
            <a:off x="1295400" y="5791200"/>
            <a:ext cx="678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a:t> SDP performs well for large files; not very well for small files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half" idx="10"/>
          </p:nvPr>
        </p:nvSpPr>
        <p:spPr/>
        <p:txBody>
          <a:bodyPr/>
          <a:lstStyle/>
          <a:p>
            <a:r>
              <a:rPr lang="en-US"/>
              <a:t>04/26/06</a:t>
            </a:r>
            <a:endParaRPr lang="en-US" altLang="ko-KR"/>
          </a:p>
        </p:txBody>
      </p:sp>
      <p:sp>
        <p:nvSpPr>
          <p:cNvPr id="9" name="Footer Placeholder 5"/>
          <p:cNvSpPr>
            <a:spLocks noGrp="1"/>
          </p:cNvSpPr>
          <p:nvPr>
            <p:ph type="ftr" sz="quarter" idx="11"/>
          </p:nvPr>
        </p:nvSpPr>
        <p:spPr/>
        <p:txBody>
          <a:bodyPr/>
          <a:lstStyle/>
          <a:p>
            <a:r>
              <a:rPr lang="en-US" altLang="ko-KR"/>
              <a:t>D. K. Panda (The Ohio State University)</a:t>
            </a:r>
          </a:p>
        </p:txBody>
      </p:sp>
      <p:sp>
        <p:nvSpPr>
          <p:cNvPr id="466946" name="Rectangle 2"/>
          <p:cNvSpPr>
            <a:spLocks noGrp="1" noChangeArrowheads="1"/>
          </p:cNvSpPr>
          <p:nvPr>
            <p:ph type="title"/>
          </p:nvPr>
        </p:nvSpPr>
        <p:spPr/>
        <p:txBody>
          <a:bodyPr/>
          <a:lstStyle/>
          <a:p>
            <a:r>
              <a:rPr lang="en-US"/>
              <a:t>Data-Center Response Time Split-up</a:t>
            </a:r>
          </a:p>
        </p:txBody>
      </p:sp>
      <p:graphicFrame>
        <p:nvGraphicFramePr>
          <p:cNvPr id="466947" name="Object 3"/>
          <p:cNvGraphicFramePr>
            <a:graphicFrameLocks noChangeAspect="1"/>
          </p:cNvGraphicFramePr>
          <p:nvPr>
            <p:ph sz="half" idx="1"/>
          </p:nvPr>
        </p:nvGraphicFramePr>
        <p:xfrm>
          <a:off x="3733800" y="2209800"/>
          <a:ext cx="6781800" cy="3711575"/>
        </p:xfrm>
        <a:graphic>
          <a:graphicData uri="http://schemas.openxmlformats.org/presentationml/2006/ole">
            <mc:AlternateContent xmlns:mc="http://schemas.openxmlformats.org/markup-compatibility/2006">
              <mc:Choice xmlns:v="urn:schemas-microsoft-com:vml" Requires="v">
                <p:oleObj spid="_x0000_s466952" name="Chart" r:id="rId3" imgW="6962672" imgH="3809862" progId="Excel.Chart.8">
                  <p:embed/>
                </p:oleObj>
              </mc:Choice>
              <mc:Fallback>
                <p:oleObj name="Chart" r:id="rId3" imgW="6962672" imgH="3809862"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209800"/>
                        <a:ext cx="6781800"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48" name="Object 4"/>
          <p:cNvGraphicFramePr>
            <a:graphicFrameLocks noChangeAspect="1"/>
          </p:cNvGraphicFramePr>
          <p:nvPr>
            <p:ph sz="half" idx="2"/>
          </p:nvPr>
        </p:nvGraphicFramePr>
        <p:xfrm>
          <a:off x="-990600" y="2293938"/>
          <a:ext cx="7437438" cy="3802062"/>
        </p:xfrm>
        <a:graphic>
          <a:graphicData uri="http://schemas.openxmlformats.org/presentationml/2006/ole">
            <mc:AlternateContent xmlns:mc="http://schemas.openxmlformats.org/markup-compatibility/2006">
              <mc:Choice xmlns:v="urn:schemas-microsoft-com:vml" Requires="v">
                <p:oleObj spid="_x0000_s466953" name="Chart" r:id="rId5" imgW="7715199" imgH="3943453" progId="Excel.Chart.8">
                  <p:embed/>
                </p:oleObj>
              </mc:Choice>
              <mc:Fallback>
                <p:oleObj name="Chart" r:id="rId5" imgW="7715199" imgH="3943453" progId="Excel.Char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293938"/>
                        <a:ext cx="7437438"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49" name="Text Box 5"/>
          <p:cNvSpPr txBox="1">
            <a:spLocks noChangeArrowheads="1"/>
          </p:cNvSpPr>
          <p:nvPr/>
        </p:nvSpPr>
        <p:spPr bwMode="auto">
          <a:xfrm>
            <a:off x="1752600" y="1752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i="1"/>
              <a:t>IPoIB</a:t>
            </a:r>
          </a:p>
        </p:txBody>
      </p:sp>
      <p:sp>
        <p:nvSpPr>
          <p:cNvPr id="466950" name="Text Box 6"/>
          <p:cNvSpPr txBox="1">
            <a:spLocks noChangeArrowheads="1"/>
          </p:cNvSpPr>
          <p:nvPr/>
        </p:nvSpPr>
        <p:spPr bwMode="auto">
          <a:xfrm>
            <a:off x="6096000" y="1752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i="1"/>
              <a:t>SDP</a:t>
            </a:r>
          </a:p>
        </p:txBody>
      </p:sp>
      <p:sp>
        <p:nvSpPr>
          <p:cNvPr id="466951" name="Freeform 7"/>
          <p:cNvSpPr>
            <a:spLocks/>
          </p:cNvSpPr>
          <p:nvPr/>
        </p:nvSpPr>
        <p:spPr bwMode="auto">
          <a:xfrm>
            <a:off x="4495800" y="1676400"/>
            <a:ext cx="609600" cy="4191000"/>
          </a:xfrm>
          <a:custGeom>
            <a:avLst/>
            <a:gdLst>
              <a:gd name="T0" fmla="*/ 480 w 480"/>
              <a:gd name="T1" fmla="*/ 0 h 2640"/>
              <a:gd name="T2" fmla="*/ 96 w 480"/>
              <a:gd name="T3" fmla="*/ 768 h 2640"/>
              <a:gd name="T4" fmla="*/ 336 w 480"/>
              <a:gd name="T5" fmla="*/ 1248 h 2640"/>
              <a:gd name="T6" fmla="*/ 96 w 480"/>
              <a:gd name="T7" fmla="*/ 1584 h 2640"/>
              <a:gd name="T8" fmla="*/ 336 w 480"/>
              <a:gd name="T9" fmla="*/ 1872 h 2640"/>
              <a:gd name="T10" fmla="*/ 0 w 480"/>
              <a:gd name="T11" fmla="*/ 2640 h 2640"/>
            </a:gdLst>
            <a:ahLst/>
            <a:cxnLst>
              <a:cxn ang="0">
                <a:pos x="T0" y="T1"/>
              </a:cxn>
              <a:cxn ang="0">
                <a:pos x="T2" y="T3"/>
              </a:cxn>
              <a:cxn ang="0">
                <a:pos x="T4" y="T5"/>
              </a:cxn>
              <a:cxn ang="0">
                <a:pos x="T6" y="T7"/>
              </a:cxn>
              <a:cxn ang="0">
                <a:pos x="T8" y="T9"/>
              </a:cxn>
              <a:cxn ang="0">
                <a:pos x="T10" y="T11"/>
              </a:cxn>
            </a:cxnLst>
            <a:rect l="0" t="0" r="r" b="b"/>
            <a:pathLst>
              <a:path w="480" h="2640">
                <a:moveTo>
                  <a:pt x="480" y="0"/>
                </a:moveTo>
                <a:cubicBezTo>
                  <a:pt x="300" y="280"/>
                  <a:pt x="120" y="560"/>
                  <a:pt x="96" y="768"/>
                </a:cubicBezTo>
                <a:cubicBezTo>
                  <a:pt x="72" y="976"/>
                  <a:pt x="336" y="1112"/>
                  <a:pt x="336" y="1248"/>
                </a:cubicBezTo>
                <a:cubicBezTo>
                  <a:pt x="336" y="1384"/>
                  <a:pt x="96" y="1480"/>
                  <a:pt x="96" y="1584"/>
                </a:cubicBezTo>
                <a:cubicBezTo>
                  <a:pt x="96" y="1688"/>
                  <a:pt x="352" y="1696"/>
                  <a:pt x="336" y="1872"/>
                </a:cubicBezTo>
                <a:cubicBezTo>
                  <a:pt x="320" y="2048"/>
                  <a:pt x="160" y="2344"/>
                  <a:pt x="0" y="2640"/>
                </a:cubicBezTo>
              </a:path>
            </a:pathLst>
          </a:custGeom>
          <a:noFill/>
          <a:ln w="38100" cap="rnd"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04/26/06</a:t>
            </a:r>
            <a:endParaRPr lang="en-US" altLang="ko-KR"/>
          </a:p>
        </p:txBody>
      </p:sp>
      <p:sp>
        <p:nvSpPr>
          <p:cNvPr id="6" name="Footer Placeholder 4"/>
          <p:cNvSpPr>
            <a:spLocks noGrp="1"/>
          </p:cNvSpPr>
          <p:nvPr>
            <p:ph type="ftr" sz="quarter" idx="11"/>
          </p:nvPr>
        </p:nvSpPr>
        <p:spPr/>
        <p:txBody>
          <a:bodyPr/>
          <a:lstStyle/>
          <a:p>
            <a:r>
              <a:rPr lang="en-US" altLang="ko-KR"/>
              <a:t>D. K. Panda (The Ohio State University)</a:t>
            </a:r>
          </a:p>
        </p:txBody>
      </p:sp>
      <p:sp>
        <p:nvSpPr>
          <p:cNvPr id="467970" name="Rectangle 2"/>
          <p:cNvSpPr>
            <a:spLocks noGrp="1" noChangeArrowheads="1"/>
          </p:cNvSpPr>
          <p:nvPr>
            <p:ph type="title"/>
          </p:nvPr>
        </p:nvSpPr>
        <p:spPr/>
        <p:txBody>
          <a:bodyPr/>
          <a:lstStyle/>
          <a:p>
            <a:r>
              <a:rPr lang="en-US"/>
              <a:t>Data-Center Response Time</a:t>
            </a:r>
            <a:br>
              <a:rPr lang="en-US"/>
            </a:br>
            <a:r>
              <a:rPr lang="en-US" sz="2400"/>
              <a:t>(Without Connection Time Overhead)</a:t>
            </a:r>
          </a:p>
        </p:txBody>
      </p:sp>
      <p:graphicFrame>
        <p:nvGraphicFramePr>
          <p:cNvPr id="467971" name="Object 3"/>
          <p:cNvGraphicFramePr>
            <a:graphicFrameLocks noChangeAspect="1"/>
          </p:cNvGraphicFramePr>
          <p:nvPr>
            <p:ph idx="1"/>
          </p:nvPr>
        </p:nvGraphicFramePr>
        <p:xfrm>
          <a:off x="457200" y="1373188"/>
          <a:ext cx="8229600" cy="4521200"/>
        </p:xfrm>
        <a:graphic>
          <a:graphicData uri="http://schemas.openxmlformats.org/presentationml/2006/ole">
            <mc:AlternateContent xmlns:mc="http://schemas.openxmlformats.org/markup-compatibility/2006">
              <mc:Choice xmlns:v="urn:schemas-microsoft-com:vml" Requires="v">
                <p:oleObj spid="_x0000_s467973" name="Chart" r:id="rId3" imgW="8239316" imgH="4524566" progId="MSGraph.Chart.8">
                  <p:embed followColorScheme="full"/>
                </p:oleObj>
              </mc:Choice>
              <mc:Fallback>
                <p:oleObj name="Chart" r:id="rId3" imgW="8239316" imgH="4524566"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3188"/>
                        <a:ext cx="8229600" cy="4521200"/>
                      </a:xfrm>
                      <a:prstGeom prst="rect">
                        <a:avLst/>
                      </a:prstGeom>
                    </p:spPr>
                  </p:pic>
                </p:oleObj>
              </mc:Fallback>
            </mc:AlternateContent>
          </a:graphicData>
        </a:graphic>
      </p:graphicFrame>
      <p:sp>
        <p:nvSpPr>
          <p:cNvPr id="467972" name="Text Box 4"/>
          <p:cNvSpPr txBox="1">
            <a:spLocks noChangeArrowheads="1"/>
          </p:cNvSpPr>
          <p:nvPr/>
        </p:nvSpPr>
        <p:spPr bwMode="auto">
          <a:xfrm>
            <a:off x="914400" y="5881688"/>
            <a:ext cx="7772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a:t> Without the connection time, SDP would perform well for all file sizes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US"/>
              <a:t>04/26/06</a:t>
            </a:r>
            <a:endParaRPr lang="en-US" altLang="ko-KR"/>
          </a:p>
        </p:txBody>
      </p:sp>
      <p:sp>
        <p:nvSpPr>
          <p:cNvPr id="26" name="Footer Placeholder 4"/>
          <p:cNvSpPr>
            <a:spLocks noGrp="1"/>
          </p:cNvSpPr>
          <p:nvPr>
            <p:ph type="ftr" sz="quarter" idx="11"/>
          </p:nvPr>
        </p:nvSpPr>
        <p:spPr/>
        <p:txBody>
          <a:bodyPr/>
          <a:lstStyle/>
          <a:p>
            <a:r>
              <a:rPr lang="en-US" altLang="ko-KR"/>
              <a:t>D. K. Panda (The Ohio State University)</a:t>
            </a:r>
          </a:p>
        </p:txBody>
      </p:sp>
      <p:sp>
        <p:nvSpPr>
          <p:cNvPr id="468994" name="Rectangle 2"/>
          <p:cNvSpPr>
            <a:spLocks noGrp="1" noChangeArrowheads="1"/>
          </p:cNvSpPr>
          <p:nvPr>
            <p:ph type="title"/>
          </p:nvPr>
        </p:nvSpPr>
        <p:spPr/>
        <p:txBody>
          <a:bodyPr/>
          <a:lstStyle/>
          <a:p>
            <a:r>
              <a:rPr lang="en-US"/>
              <a:t>Zero-copy Communication</a:t>
            </a:r>
          </a:p>
        </p:txBody>
      </p:sp>
      <p:sp>
        <p:nvSpPr>
          <p:cNvPr id="468995" name="Rectangle 3"/>
          <p:cNvSpPr>
            <a:spLocks noGrp="1" noChangeArrowheads="1"/>
          </p:cNvSpPr>
          <p:nvPr>
            <p:ph type="body" idx="1"/>
          </p:nvPr>
        </p:nvSpPr>
        <p:spPr>
          <a:xfrm>
            <a:off x="457200" y="1295400"/>
            <a:ext cx="8229600" cy="1295400"/>
          </a:xfrm>
        </p:spPr>
        <p:txBody>
          <a:bodyPr/>
          <a:lstStyle/>
          <a:p>
            <a:r>
              <a:rPr lang="en-US" sz="2000"/>
              <a:t>Copy-based approaches can significantly limit performance</a:t>
            </a:r>
          </a:p>
          <a:p>
            <a:pPr lvl="1"/>
            <a:r>
              <a:rPr lang="en-US" sz="1800"/>
              <a:t>Excessive CPU utilization and memory traffic</a:t>
            </a:r>
          </a:p>
          <a:p>
            <a:pPr lvl="1"/>
            <a:r>
              <a:rPr lang="en-US" sz="1800"/>
              <a:t>Can limit performance to less than 35% of peak in some cases </a:t>
            </a:r>
            <a:r>
              <a:rPr lang="en-US" sz="1800" b="1" i="1">
                <a:solidFill>
                  <a:srgbClr val="0000FF"/>
                </a:solidFill>
              </a:rPr>
              <a:t>[jpdc05]</a:t>
            </a:r>
          </a:p>
        </p:txBody>
      </p:sp>
      <p:sp>
        <p:nvSpPr>
          <p:cNvPr id="468996" name="Line 4"/>
          <p:cNvSpPr>
            <a:spLocks noChangeShapeType="1"/>
          </p:cNvSpPr>
          <p:nvPr/>
        </p:nvSpPr>
        <p:spPr bwMode="auto">
          <a:xfrm>
            <a:off x="1219200" y="2667000"/>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3505200" y="2667000"/>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1219200" y="2971800"/>
            <a:ext cx="2286000" cy="381000"/>
          </a:xfrm>
          <a:prstGeom prst="line">
            <a:avLst/>
          </a:prstGeom>
          <a:noFill/>
          <a:ln w="38100">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AutoShape 7"/>
          <p:cNvSpPr>
            <a:spLocks noChangeArrowheads="1"/>
          </p:cNvSpPr>
          <p:nvPr/>
        </p:nvSpPr>
        <p:spPr bwMode="auto">
          <a:xfrm>
            <a:off x="1219200" y="3429000"/>
            <a:ext cx="2286000" cy="1066800"/>
          </a:xfrm>
          <a:prstGeom prst="curvedRightArrow">
            <a:avLst>
              <a:gd name="adj1" fmla="val 20000"/>
              <a:gd name="adj2" fmla="val 40000"/>
              <a:gd name="adj3" fmla="val 71429"/>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000" name="Line 8"/>
          <p:cNvSpPr>
            <a:spLocks noChangeShapeType="1"/>
          </p:cNvSpPr>
          <p:nvPr/>
        </p:nvSpPr>
        <p:spPr bwMode="auto">
          <a:xfrm flipH="1">
            <a:off x="1219200" y="4495800"/>
            <a:ext cx="2286000" cy="304800"/>
          </a:xfrm>
          <a:prstGeom prst="line">
            <a:avLst/>
          </a:prstGeom>
          <a:noFill/>
          <a:ln w="38100">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01" name="Text Box 9"/>
          <p:cNvSpPr txBox="1">
            <a:spLocks noChangeArrowheads="1"/>
          </p:cNvSpPr>
          <p:nvPr/>
        </p:nvSpPr>
        <p:spPr bwMode="auto">
          <a:xfrm>
            <a:off x="1752600" y="28194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SRC Available</a:t>
            </a:r>
          </a:p>
        </p:txBody>
      </p:sp>
      <p:sp>
        <p:nvSpPr>
          <p:cNvPr id="469002" name="Text Box 10"/>
          <p:cNvSpPr txBox="1">
            <a:spLocks noChangeArrowheads="1"/>
          </p:cNvSpPr>
          <p:nvPr/>
        </p:nvSpPr>
        <p:spPr bwMode="auto">
          <a:xfrm>
            <a:off x="1524000" y="37338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RDMA Read Data</a:t>
            </a:r>
          </a:p>
        </p:txBody>
      </p:sp>
      <p:sp>
        <p:nvSpPr>
          <p:cNvPr id="469003" name="Text Box 11"/>
          <p:cNvSpPr txBox="1">
            <a:spLocks noChangeArrowheads="1"/>
          </p:cNvSpPr>
          <p:nvPr/>
        </p:nvSpPr>
        <p:spPr bwMode="auto">
          <a:xfrm>
            <a:off x="1676400" y="46482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GET Complete</a:t>
            </a:r>
          </a:p>
        </p:txBody>
      </p:sp>
      <p:sp>
        <p:nvSpPr>
          <p:cNvPr id="469004" name="Text Box 12"/>
          <p:cNvSpPr txBox="1">
            <a:spLocks noChangeArrowheads="1"/>
          </p:cNvSpPr>
          <p:nvPr/>
        </p:nvSpPr>
        <p:spPr bwMode="auto">
          <a:xfrm>
            <a:off x="762000" y="54102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Sender</a:t>
            </a:r>
          </a:p>
        </p:txBody>
      </p:sp>
      <p:sp>
        <p:nvSpPr>
          <p:cNvPr id="469005" name="Text Box 13"/>
          <p:cNvSpPr txBox="1">
            <a:spLocks noChangeArrowheads="1"/>
          </p:cNvSpPr>
          <p:nvPr/>
        </p:nvSpPr>
        <p:spPr bwMode="auto">
          <a:xfrm>
            <a:off x="2971800" y="54102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Receiver</a:t>
            </a:r>
          </a:p>
        </p:txBody>
      </p:sp>
      <p:sp>
        <p:nvSpPr>
          <p:cNvPr id="469006" name="Line 14"/>
          <p:cNvSpPr>
            <a:spLocks noChangeShapeType="1"/>
          </p:cNvSpPr>
          <p:nvPr/>
        </p:nvSpPr>
        <p:spPr bwMode="auto">
          <a:xfrm>
            <a:off x="5638800" y="2667000"/>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07" name="Line 15"/>
          <p:cNvSpPr>
            <a:spLocks noChangeShapeType="1"/>
          </p:cNvSpPr>
          <p:nvPr/>
        </p:nvSpPr>
        <p:spPr bwMode="auto">
          <a:xfrm>
            <a:off x="7924800" y="2667000"/>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08" name="Line 16"/>
          <p:cNvSpPr>
            <a:spLocks noChangeShapeType="1"/>
          </p:cNvSpPr>
          <p:nvPr/>
        </p:nvSpPr>
        <p:spPr bwMode="auto">
          <a:xfrm>
            <a:off x="5638800" y="4114800"/>
            <a:ext cx="2286000" cy="381000"/>
          </a:xfrm>
          <a:prstGeom prst="line">
            <a:avLst/>
          </a:prstGeom>
          <a:noFill/>
          <a:ln w="38100">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09" name="Line 17"/>
          <p:cNvSpPr>
            <a:spLocks noChangeShapeType="1"/>
          </p:cNvSpPr>
          <p:nvPr/>
        </p:nvSpPr>
        <p:spPr bwMode="auto">
          <a:xfrm flipH="1">
            <a:off x="5638800" y="3048000"/>
            <a:ext cx="2286000" cy="304800"/>
          </a:xfrm>
          <a:prstGeom prst="line">
            <a:avLst/>
          </a:prstGeom>
          <a:noFill/>
          <a:ln w="38100">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10" name="Text Box 18"/>
          <p:cNvSpPr txBox="1">
            <a:spLocks noChangeArrowheads="1"/>
          </p:cNvSpPr>
          <p:nvPr/>
        </p:nvSpPr>
        <p:spPr bwMode="auto">
          <a:xfrm>
            <a:off x="6172200" y="28194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SINK Available</a:t>
            </a:r>
          </a:p>
        </p:txBody>
      </p:sp>
      <p:sp>
        <p:nvSpPr>
          <p:cNvPr id="469011" name="Text Box 19"/>
          <p:cNvSpPr txBox="1">
            <a:spLocks noChangeArrowheads="1"/>
          </p:cNvSpPr>
          <p:nvPr/>
        </p:nvSpPr>
        <p:spPr bwMode="auto">
          <a:xfrm>
            <a:off x="5715000" y="3810000"/>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RDMA Write Data</a:t>
            </a:r>
          </a:p>
        </p:txBody>
      </p:sp>
      <p:sp>
        <p:nvSpPr>
          <p:cNvPr id="469012" name="Text Box 20"/>
          <p:cNvSpPr txBox="1">
            <a:spLocks noChangeArrowheads="1"/>
          </p:cNvSpPr>
          <p:nvPr/>
        </p:nvSpPr>
        <p:spPr bwMode="auto">
          <a:xfrm>
            <a:off x="6096000" y="43434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PUT Complete</a:t>
            </a:r>
          </a:p>
        </p:txBody>
      </p:sp>
      <p:sp>
        <p:nvSpPr>
          <p:cNvPr id="469013" name="Text Box 21"/>
          <p:cNvSpPr txBox="1">
            <a:spLocks noChangeArrowheads="1"/>
          </p:cNvSpPr>
          <p:nvPr/>
        </p:nvSpPr>
        <p:spPr bwMode="auto">
          <a:xfrm>
            <a:off x="5181600" y="54102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Sender</a:t>
            </a:r>
          </a:p>
        </p:txBody>
      </p:sp>
      <p:sp>
        <p:nvSpPr>
          <p:cNvPr id="469014" name="Text Box 22"/>
          <p:cNvSpPr txBox="1">
            <a:spLocks noChangeArrowheads="1"/>
          </p:cNvSpPr>
          <p:nvPr/>
        </p:nvSpPr>
        <p:spPr bwMode="auto">
          <a:xfrm>
            <a:off x="7391400" y="54102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Receiver</a:t>
            </a:r>
          </a:p>
        </p:txBody>
      </p:sp>
      <p:sp>
        <p:nvSpPr>
          <p:cNvPr id="469015" name="AutoShape 23"/>
          <p:cNvSpPr>
            <a:spLocks noChangeArrowheads="1"/>
          </p:cNvSpPr>
          <p:nvPr/>
        </p:nvSpPr>
        <p:spPr bwMode="auto">
          <a:xfrm>
            <a:off x="5638800" y="3352800"/>
            <a:ext cx="2286000" cy="609600"/>
          </a:xfrm>
          <a:prstGeom prst="rightArrow">
            <a:avLst>
              <a:gd name="adj1" fmla="val 50000"/>
              <a:gd name="adj2" fmla="val 93750"/>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016" name="Text Box 24"/>
          <p:cNvSpPr txBox="1">
            <a:spLocks noChangeArrowheads="1"/>
          </p:cNvSpPr>
          <p:nvPr/>
        </p:nvSpPr>
        <p:spPr bwMode="auto">
          <a:xfrm>
            <a:off x="152400" y="5756275"/>
            <a:ext cx="89154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spcBef>
                <a:spcPct val="50000"/>
              </a:spcBef>
            </a:pPr>
            <a:r>
              <a:rPr lang="en-US" sz="1400">
                <a:solidFill>
                  <a:srgbClr val="0000FF"/>
                </a:solidFill>
              </a:rPr>
              <a:t>“Exploiting NIC Architectural Support for Enhancing IP based Protocols on High Performance Networks”. H. –W. Jin, P. Balaji, C. Yoo, J. Y. Choi and D. K. Panda. Journal of Parallel and Distributed Computing (JPDC) ‘05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2"/>
          <p:cNvSpPr>
            <a:spLocks noGrp="1"/>
          </p:cNvSpPr>
          <p:nvPr>
            <p:ph type="dt" sz="half" idx="10"/>
          </p:nvPr>
        </p:nvSpPr>
        <p:spPr/>
        <p:txBody>
          <a:bodyPr/>
          <a:lstStyle/>
          <a:p>
            <a:r>
              <a:rPr lang="en-US"/>
              <a:t>04/26/06</a:t>
            </a:r>
            <a:endParaRPr lang="en-US" altLang="ko-KR"/>
          </a:p>
        </p:txBody>
      </p:sp>
      <p:sp>
        <p:nvSpPr>
          <p:cNvPr id="34" name="Footer Placeholder 3"/>
          <p:cNvSpPr>
            <a:spLocks noGrp="1"/>
          </p:cNvSpPr>
          <p:nvPr>
            <p:ph type="ftr" sz="quarter" idx="11"/>
          </p:nvPr>
        </p:nvSpPr>
        <p:spPr/>
        <p:txBody>
          <a:bodyPr/>
          <a:lstStyle/>
          <a:p>
            <a:r>
              <a:rPr lang="en-US" altLang="ko-KR"/>
              <a:t>D. K. Panda (The Ohio State University)</a:t>
            </a:r>
          </a:p>
        </p:txBody>
      </p:sp>
      <p:sp>
        <p:nvSpPr>
          <p:cNvPr id="336898" name="Rectangle 2"/>
          <p:cNvSpPr>
            <a:spLocks noGrp="1" noChangeArrowheads="1"/>
          </p:cNvSpPr>
          <p:nvPr>
            <p:ph type="title"/>
          </p:nvPr>
        </p:nvSpPr>
        <p:spPr/>
        <p:txBody>
          <a:bodyPr/>
          <a:lstStyle/>
          <a:p>
            <a:r>
              <a:rPr lang="en-US"/>
              <a:t>Proposed Architecture</a:t>
            </a:r>
          </a:p>
        </p:txBody>
      </p:sp>
      <p:sp>
        <p:nvSpPr>
          <p:cNvPr id="336899" name="AutoShape 3"/>
          <p:cNvSpPr>
            <a:spLocks noChangeArrowheads="1"/>
          </p:cNvSpPr>
          <p:nvPr/>
        </p:nvSpPr>
        <p:spPr bwMode="auto">
          <a:xfrm>
            <a:off x="1524000" y="5257800"/>
            <a:ext cx="5715000" cy="8382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0" name="AutoShape 4"/>
          <p:cNvSpPr>
            <a:spLocks noChangeArrowheads="1"/>
          </p:cNvSpPr>
          <p:nvPr/>
        </p:nvSpPr>
        <p:spPr bwMode="auto">
          <a:xfrm>
            <a:off x="1524000" y="1447800"/>
            <a:ext cx="5715000" cy="4572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1"/>
              <a:t>Existing Data-Center Components</a:t>
            </a:r>
          </a:p>
        </p:txBody>
      </p:sp>
      <p:sp>
        <p:nvSpPr>
          <p:cNvPr id="336901" name="AutoShape 5"/>
          <p:cNvSpPr>
            <a:spLocks noChangeArrowheads="1"/>
          </p:cNvSpPr>
          <p:nvPr/>
        </p:nvSpPr>
        <p:spPr bwMode="auto">
          <a:xfrm>
            <a:off x="3733800" y="5410200"/>
            <a:ext cx="990600" cy="5334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RDMA</a:t>
            </a:r>
          </a:p>
        </p:txBody>
      </p:sp>
      <p:sp>
        <p:nvSpPr>
          <p:cNvPr id="336902" name="AutoShape 6"/>
          <p:cNvSpPr>
            <a:spLocks noChangeArrowheads="1"/>
          </p:cNvSpPr>
          <p:nvPr/>
        </p:nvSpPr>
        <p:spPr bwMode="auto">
          <a:xfrm>
            <a:off x="4953000" y="5410200"/>
            <a:ext cx="990600" cy="5334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Atomic</a:t>
            </a:r>
          </a:p>
        </p:txBody>
      </p:sp>
      <p:sp>
        <p:nvSpPr>
          <p:cNvPr id="336903" name="AutoShape 7"/>
          <p:cNvSpPr>
            <a:spLocks noChangeArrowheads="1"/>
          </p:cNvSpPr>
          <p:nvPr/>
        </p:nvSpPr>
        <p:spPr bwMode="auto">
          <a:xfrm>
            <a:off x="6096000" y="5410200"/>
            <a:ext cx="990600" cy="5334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Multicast</a:t>
            </a:r>
          </a:p>
        </p:txBody>
      </p:sp>
      <p:sp>
        <p:nvSpPr>
          <p:cNvPr id="336904" name="AutoShape 8"/>
          <p:cNvSpPr>
            <a:spLocks noChangeArrowheads="1"/>
          </p:cNvSpPr>
          <p:nvPr/>
        </p:nvSpPr>
        <p:spPr bwMode="auto">
          <a:xfrm>
            <a:off x="1524000" y="4267200"/>
            <a:ext cx="3581400" cy="9144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400" b="1"/>
              <a:t>Sockets Direct Protocol</a:t>
            </a:r>
          </a:p>
        </p:txBody>
      </p:sp>
      <p:sp>
        <p:nvSpPr>
          <p:cNvPr id="336905" name="AutoShape 9"/>
          <p:cNvSpPr>
            <a:spLocks noChangeArrowheads="1"/>
          </p:cNvSpPr>
          <p:nvPr/>
        </p:nvSpPr>
        <p:spPr bwMode="auto">
          <a:xfrm>
            <a:off x="2514600" y="5410200"/>
            <a:ext cx="990600" cy="5334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Protocol</a:t>
            </a:r>
          </a:p>
          <a:p>
            <a:r>
              <a:rPr lang="en-US" sz="1400" b="1"/>
              <a:t>Offload</a:t>
            </a:r>
          </a:p>
        </p:txBody>
      </p:sp>
      <p:sp>
        <p:nvSpPr>
          <p:cNvPr id="336907" name="AutoShape 11"/>
          <p:cNvSpPr>
            <a:spLocks noChangeArrowheads="1"/>
          </p:cNvSpPr>
          <p:nvPr/>
        </p:nvSpPr>
        <p:spPr bwMode="auto">
          <a:xfrm>
            <a:off x="3429000" y="4648200"/>
            <a:ext cx="1371600" cy="457200"/>
          </a:xfrm>
          <a:prstGeom prst="roundRect">
            <a:avLst>
              <a:gd name="adj" fmla="val 16667"/>
            </a:avLst>
          </a:prstGeom>
          <a:solidFill>
            <a:srgbClr val="FF0000">
              <a:alpha val="8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Async. Zero-copy</a:t>
            </a:r>
          </a:p>
          <a:p>
            <a:r>
              <a:rPr lang="en-US" sz="1200" b="1"/>
              <a:t>Communication</a:t>
            </a:r>
          </a:p>
        </p:txBody>
      </p:sp>
      <p:sp>
        <p:nvSpPr>
          <p:cNvPr id="336908" name="AutoShape 12"/>
          <p:cNvSpPr>
            <a:spLocks noChangeArrowheads="1"/>
          </p:cNvSpPr>
          <p:nvPr/>
        </p:nvSpPr>
        <p:spPr bwMode="auto">
          <a:xfrm>
            <a:off x="1752600" y="4648200"/>
            <a:ext cx="1371600" cy="4572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Packetized</a:t>
            </a:r>
          </a:p>
          <a:p>
            <a:r>
              <a:rPr lang="en-US" sz="1200" b="1"/>
              <a:t>Flow-control</a:t>
            </a:r>
          </a:p>
        </p:txBody>
      </p:sp>
      <p:sp>
        <p:nvSpPr>
          <p:cNvPr id="336909" name="AutoShape 13"/>
          <p:cNvSpPr>
            <a:spLocks noChangeArrowheads="1"/>
          </p:cNvSpPr>
          <p:nvPr/>
        </p:nvSpPr>
        <p:spPr bwMode="auto">
          <a:xfrm>
            <a:off x="2743200" y="2057400"/>
            <a:ext cx="4495800" cy="20574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10" name="Line 14"/>
          <p:cNvSpPr>
            <a:spLocks noChangeShapeType="1"/>
          </p:cNvSpPr>
          <p:nvPr/>
        </p:nvSpPr>
        <p:spPr bwMode="auto">
          <a:xfrm>
            <a:off x="2743200" y="3048000"/>
            <a:ext cx="4495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1" name="AutoShape 15"/>
          <p:cNvSpPr>
            <a:spLocks noChangeArrowheads="1"/>
          </p:cNvSpPr>
          <p:nvPr/>
        </p:nvSpPr>
        <p:spPr bwMode="auto">
          <a:xfrm>
            <a:off x="2895600" y="2209800"/>
            <a:ext cx="2057400" cy="685800"/>
          </a:xfrm>
          <a:prstGeom prst="roundRect">
            <a:avLst>
              <a:gd name="adj" fmla="val 16667"/>
            </a:avLst>
          </a:prstGeom>
          <a:solidFill>
            <a:srgbClr val="FF0000">
              <a:alpha val="8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Dynamic Content</a:t>
            </a:r>
          </a:p>
          <a:p>
            <a:r>
              <a:rPr lang="en-US" sz="1400" b="1"/>
              <a:t>Caching</a:t>
            </a:r>
          </a:p>
        </p:txBody>
      </p:sp>
      <p:sp>
        <p:nvSpPr>
          <p:cNvPr id="336912" name="AutoShape 16"/>
          <p:cNvSpPr>
            <a:spLocks noChangeArrowheads="1"/>
          </p:cNvSpPr>
          <p:nvPr/>
        </p:nvSpPr>
        <p:spPr bwMode="auto">
          <a:xfrm>
            <a:off x="6019800" y="3200400"/>
            <a:ext cx="1066800" cy="7620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Global</a:t>
            </a:r>
          </a:p>
          <a:p>
            <a:r>
              <a:rPr lang="en-US" sz="1400" b="1"/>
              <a:t>Memory</a:t>
            </a:r>
          </a:p>
          <a:p>
            <a:r>
              <a:rPr lang="en-US" sz="1400" b="1"/>
              <a:t>Aggregator</a:t>
            </a:r>
          </a:p>
        </p:txBody>
      </p:sp>
      <p:sp>
        <p:nvSpPr>
          <p:cNvPr id="336913" name="AutoShape 17"/>
          <p:cNvSpPr>
            <a:spLocks noChangeArrowheads="1"/>
          </p:cNvSpPr>
          <p:nvPr/>
        </p:nvSpPr>
        <p:spPr bwMode="auto">
          <a:xfrm>
            <a:off x="5105400" y="2209800"/>
            <a:ext cx="1981200" cy="685800"/>
          </a:xfrm>
          <a:prstGeom prst="roundRect">
            <a:avLst>
              <a:gd name="adj" fmla="val 16667"/>
            </a:avLst>
          </a:prstGeom>
          <a:solidFill>
            <a:srgbClr val="FF0000">
              <a:alpha val="8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Active Resource</a:t>
            </a:r>
          </a:p>
          <a:p>
            <a:r>
              <a:rPr lang="en-US" sz="1400" b="1"/>
              <a:t>Adaptation</a:t>
            </a:r>
          </a:p>
        </p:txBody>
      </p:sp>
      <p:sp>
        <p:nvSpPr>
          <p:cNvPr id="336914" name="AutoShape 18"/>
          <p:cNvSpPr>
            <a:spLocks noChangeArrowheads="1"/>
          </p:cNvSpPr>
          <p:nvPr/>
        </p:nvSpPr>
        <p:spPr bwMode="auto">
          <a:xfrm>
            <a:off x="2895600" y="3200400"/>
            <a:ext cx="914400" cy="762000"/>
          </a:xfrm>
          <a:prstGeom prst="roundRect">
            <a:avLst>
              <a:gd name="adj" fmla="val 16667"/>
            </a:avLst>
          </a:prstGeom>
          <a:solidFill>
            <a:srgbClr val="FF0000">
              <a:alpha val="8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Soft</a:t>
            </a:r>
          </a:p>
          <a:p>
            <a:r>
              <a:rPr lang="en-US" sz="1400" b="1"/>
              <a:t>Shared</a:t>
            </a:r>
          </a:p>
          <a:p>
            <a:r>
              <a:rPr lang="en-US" sz="1400" b="1"/>
              <a:t>State</a:t>
            </a:r>
          </a:p>
        </p:txBody>
      </p:sp>
      <p:sp>
        <p:nvSpPr>
          <p:cNvPr id="336915" name="AutoShape 19"/>
          <p:cNvSpPr>
            <a:spLocks noChangeArrowheads="1"/>
          </p:cNvSpPr>
          <p:nvPr/>
        </p:nvSpPr>
        <p:spPr bwMode="auto">
          <a:xfrm>
            <a:off x="4876800" y="3200400"/>
            <a:ext cx="1066800" cy="7620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Distributed</a:t>
            </a:r>
          </a:p>
          <a:p>
            <a:r>
              <a:rPr lang="en-US" sz="1400" b="1"/>
              <a:t>Lock</a:t>
            </a:r>
          </a:p>
          <a:p>
            <a:r>
              <a:rPr lang="en-US" sz="1400" b="1"/>
              <a:t>Manager</a:t>
            </a:r>
          </a:p>
        </p:txBody>
      </p:sp>
      <p:sp>
        <p:nvSpPr>
          <p:cNvPr id="336916" name="AutoShape 20"/>
          <p:cNvSpPr>
            <a:spLocks noChangeArrowheads="1"/>
          </p:cNvSpPr>
          <p:nvPr/>
        </p:nvSpPr>
        <p:spPr bwMode="auto">
          <a:xfrm>
            <a:off x="3886200" y="3200400"/>
            <a:ext cx="838200" cy="7620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Point</a:t>
            </a:r>
          </a:p>
          <a:p>
            <a:r>
              <a:rPr lang="en-US" sz="1400" b="1"/>
              <a:t>To</a:t>
            </a:r>
          </a:p>
          <a:p>
            <a:r>
              <a:rPr lang="en-US" sz="1400" b="1"/>
              <a:t>Point</a:t>
            </a:r>
          </a:p>
        </p:txBody>
      </p:sp>
      <p:sp>
        <p:nvSpPr>
          <p:cNvPr id="336917" name="Line 21"/>
          <p:cNvSpPr>
            <a:spLocks noChangeShapeType="1"/>
          </p:cNvSpPr>
          <p:nvPr/>
        </p:nvSpPr>
        <p:spPr bwMode="auto">
          <a:xfrm>
            <a:off x="4343400" y="1828800"/>
            <a:ext cx="0" cy="3048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8" name="Line 22"/>
          <p:cNvSpPr>
            <a:spLocks noChangeShapeType="1"/>
          </p:cNvSpPr>
          <p:nvPr/>
        </p:nvSpPr>
        <p:spPr bwMode="auto">
          <a:xfrm>
            <a:off x="2057400" y="1828800"/>
            <a:ext cx="0" cy="25146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9" name="Line 23"/>
          <p:cNvSpPr>
            <a:spLocks noChangeShapeType="1"/>
          </p:cNvSpPr>
          <p:nvPr/>
        </p:nvSpPr>
        <p:spPr bwMode="auto">
          <a:xfrm>
            <a:off x="3276600" y="4953000"/>
            <a:ext cx="0" cy="3810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0" name="Line 24"/>
          <p:cNvSpPr>
            <a:spLocks noChangeShapeType="1"/>
          </p:cNvSpPr>
          <p:nvPr/>
        </p:nvSpPr>
        <p:spPr bwMode="auto">
          <a:xfrm>
            <a:off x="6019800" y="4038600"/>
            <a:ext cx="0" cy="12954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1" name="Line 25"/>
          <p:cNvSpPr>
            <a:spLocks noChangeShapeType="1"/>
          </p:cNvSpPr>
          <p:nvPr/>
        </p:nvSpPr>
        <p:spPr bwMode="auto">
          <a:xfrm>
            <a:off x="4343400" y="4038600"/>
            <a:ext cx="0" cy="3048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22" name="Text Box 26"/>
          <p:cNvSpPr txBox="1">
            <a:spLocks noChangeArrowheads="1"/>
          </p:cNvSpPr>
          <p:nvPr/>
        </p:nvSpPr>
        <p:spPr bwMode="auto">
          <a:xfrm>
            <a:off x="7245350" y="2165350"/>
            <a:ext cx="990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Advanced System Services</a:t>
            </a:r>
          </a:p>
        </p:txBody>
      </p:sp>
      <p:sp>
        <p:nvSpPr>
          <p:cNvPr id="336923" name="Text Box 27"/>
          <p:cNvSpPr txBox="1">
            <a:spLocks noChangeArrowheads="1"/>
          </p:cNvSpPr>
          <p:nvPr/>
        </p:nvSpPr>
        <p:spPr bwMode="auto">
          <a:xfrm>
            <a:off x="7239000" y="3124200"/>
            <a:ext cx="11493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Data-Center</a:t>
            </a:r>
          </a:p>
          <a:p>
            <a:r>
              <a:rPr lang="en-US" sz="1400"/>
              <a:t>Service</a:t>
            </a:r>
          </a:p>
          <a:p>
            <a:r>
              <a:rPr lang="en-US" sz="1400"/>
              <a:t>Primitives</a:t>
            </a:r>
          </a:p>
        </p:txBody>
      </p:sp>
      <p:sp>
        <p:nvSpPr>
          <p:cNvPr id="336924" name="Text Box 28"/>
          <p:cNvSpPr txBox="1">
            <a:spLocks noChangeArrowheads="1"/>
          </p:cNvSpPr>
          <p:nvPr/>
        </p:nvSpPr>
        <p:spPr bwMode="auto">
          <a:xfrm>
            <a:off x="5949950" y="4267200"/>
            <a:ext cx="2286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t>Advanced</a:t>
            </a:r>
          </a:p>
          <a:p>
            <a:r>
              <a:rPr lang="en-US" sz="1400"/>
              <a:t>Communication Protocols and Subsystems</a:t>
            </a:r>
          </a:p>
        </p:txBody>
      </p:sp>
      <p:sp>
        <p:nvSpPr>
          <p:cNvPr id="336925" name="Text Box 29"/>
          <p:cNvSpPr txBox="1">
            <a:spLocks noChangeArrowheads="1"/>
          </p:cNvSpPr>
          <p:nvPr/>
        </p:nvSpPr>
        <p:spPr bwMode="auto">
          <a:xfrm>
            <a:off x="7321550" y="5486400"/>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Network</a:t>
            </a:r>
          </a:p>
        </p:txBody>
      </p:sp>
      <p:sp>
        <p:nvSpPr>
          <p:cNvPr id="336926" name="AutoShape 30"/>
          <p:cNvSpPr>
            <a:spLocks noChangeArrowheads="1"/>
          </p:cNvSpPr>
          <p:nvPr/>
        </p:nvSpPr>
        <p:spPr bwMode="auto">
          <a:xfrm>
            <a:off x="2895600" y="2209800"/>
            <a:ext cx="2057400" cy="6858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Dynamic Content</a:t>
            </a:r>
          </a:p>
          <a:p>
            <a:r>
              <a:rPr lang="en-US" sz="1400" b="1"/>
              <a:t>Caching</a:t>
            </a:r>
          </a:p>
        </p:txBody>
      </p:sp>
      <p:sp>
        <p:nvSpPr>
          <p:cNvPr id="336928" name="AutoShape 32"/>
          <p:cNvSpPr>
            <a:spLocks noChangeArrowheads="1"/>
          </p:cNvSpPr>
          <p:nvPr/>
        </p:nvSpPr>
        <p:spPr bwMode="auto">
          <a:xfrm>
            <a:off x="2895600" y="3200400"/>
            <a:ext cx="914400" cy="7620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Soft</a:t>
            </a:r>
          </a:p>
          <a:p>
            <a:r>
              <a:rPr lang="en-US" sz="1400" b="1"/>
              <a:t>Shared</a:t>
            </a:r>
          </a:p>
          <a:p>
            <a:r>
              <a:rPr lang="en-US" sz="1400" b="1"/>
              <a:t>State</a:t>
            </a:r>
          </a:p>
        </p:txBody>
      </p:sp>
      <p:sp>
        <p:nvSpPr>
          <p:cNvPr id="336929" name="AutoShape 33"/>
          <p:cNvSpPr>
            <a:spLocks noChangeArrowheads="1"/>
          </p:cNvSpPr>
          <p:nvPr/>
        </p:nvSpPr>
        <p:spPr bwMode="auto">
          <a:xfrm>
            <a:off x="5105400" y="2209800"/>
            <a:ext cx="1981200" cy="6858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Active Resource</a:t>
            </a:r>
          </a:p>
          <a:p>
            <a:r>
              <a:rPr lang="en-US" sz="1400" b="1"/>
              <a:t>Adaptation</a:t>
            </a:r>
          </a:p>
        </p:txBody>
      </p:sp>
      <p:sp>
        <p:nvSpPr>
          <p:cNvPr id="336930" name="AutoShape 34"/>
          <p:cNvSpPr>
            <a:spLocks noChangeArrowheads="1"/>
          </p:cNvSpPr>
          <p:nvPr/>
        </p:nvSpPr>
        <p:spPr bwMode="auto">
          <a:xfrm>
            <a:off x="3429000" y="4648200"/>
            <a:ext cx="1371600" cy="4572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Async. Zero-copy</a:t>
            </a:r>
          </a:p>
          <a:p>
            <a:r>
              <a:rPr lang="en-US" sz="1200" b="1"/>
              <a:t>Communication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69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3692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3692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369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6" grpId="0" animBg="1"/>
      <p:bldP spid="336928" grpId="0" animBg="1"/>
      <p:bldP spid="336929" grpId="0" animBg="1"/>
      <p:bldP spid="3369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70018" name="Rectangle 2"/>
          <p:cNvSpPr>
            <a:spLocks noGrp="1" noChangeArrowheads="1"/>
          </p:cNvSpPr>
          <p:nvPr>
            <p:ph type="title"/>
          </p:nvPr>
        </p:nvSpPr>
        <p:spPr>
          <a:xfrm>
            <a:off x="76200" y="274638"/>
            <a:ext cx="8915400" cy="1143000"/>
          </a:xfrm>
        </p:spPr>
        <p:txBody>
          <a:bodyPr/>
          <a:lstStyle/>
          <a:p>
            <a:r>
              <a:rPr lang="en-US"/>
              <a:t>Asynchronous Zero-copy Comm.: Design Issues</a:t>
            </a:r>
          </a:p>
        </p:txBody>
      </p:sp>
      <p:sp>
        <p:nvSpPr>
          <p:cNvPr id="470019" name="Rectangle 3"/>
          <p:cNvSpPr>
            <a:spLocks noGrp="1" noChangeArrowheads="1"/>
          </p:cNvSpPr>
          <p:nvPr>
            <p:ph type="body" idx="1"/>
          </p:nvPr>
        </p:nvSpPr>
        <p:spPr/>
        <p:txBody>
          <a:bodyPr/>
          <a:lstStyle/>
          <a:p>
            <a:pPr>
              <a:lnSpc>
                <a:spcPct val="140000"/>
              </a:lnSpc>
            </a:pPr>
            <a:r>
              <a:rPr lang="en-US"/>
              <a:t>Handling a Page Fault</a:t>
            </a:r>
          </a:p>
          <a:p>
            <a:pPr lvl="1">
              <a:lnSpc>
                <a:spcPct val="140000"/>
              </a:lnSpc>
            </a:pPr>
            <a:r>
              <a:rPr lang="en-US"/>
              <a:t>Block-on-Write: Wait till the communication has finished</a:t>
            </a:r>
          </a:p>
          <a:p>
            <a:pPr lvl="1">
              <a:lnSpc>
                <a:spcPct val="140000"/>
              </a:lnSpc>
            </a:pPr>
            <a:r>
              <a:rPr lang="en-US"/>
              <a:t>Copy-on-Write: Copy data to internal buffer and carry on communication</a:t>
            </a:r>
          </a:p>
          <a:p>
            <a:pPr>
              <a:lnSpc>
                <a:spcPct val="140000"/>
              </a:lnSpc>
            </a:pPr>
            <a:r>
              <a:rPr lang="en-US"/>
              <a:t>Handling Buffer Sharing</a:t>
            </a:r>
          </a:p>
          <a:p>
            <a:pPr lvl="1">
              <a:lnSpc>
                <a:spcPct val="140000"/>
              </a:lnSpc>
            </a:pPr>
            <a:r>
              <a:rPr lang="en-US"/>
              <a:t>Buffers shared through mmap()</a:t>
            </a:r>
          </a:p>
          <a:p>
            <a:pPr>
              <a:lnSpc>
                <a:spcPct val="140000"/>
              </a:lnSpc>
            </a:pPr>
            <a:r>
              <a:rPr lang="en-US"/>
              <a:t>Handling Unaligned Buffers</a:t>
            </a:r>
          </a:p>
          <a:p>
            <a:pPr lvl="1">
              <a:lnSpc>
                <a:spcPct val="140000"/>
              </a:lnSpc>
            </a:pPr>
            <a:r>
              <a:rPr lang="en-US"/>
              <a:t>Memory protection is only in the granularity of a page</a:t>
            </a:r>
          </a:p>
          <a:p>
            <a:pPr lvl="1">
              <a:lnSpc>
                <a:spcPct val="140000"/>
              </a:lnSpc>
            </a:pPr>
            <a:r>
              <a:rPr lang="en-US"/>
              <a:t>Malloc hook overheads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04/26/06</a:t>
            </a:r>
            <a:endParaRPr lang="en-US" altLang="ko-KR"/>
          </a:p>
        </p:txBody>
      </p:sp>
      <p:sp>
        <p:nvSpPr>
          <p:cNvPr id="7" name="Footer Placeholder 5"/>
          <p:cNvSpPr>
            <a:spLocks noGrp="1"/>
          </p:cNvSpPr>
          <p:nvPr>
            <p:ph type="ftr" sz="quarter" idx="11"/>
          </p:nvPr>
        </p:nvSpPr>
        <p:spPr/>
        <p:txBody>
          <a:bodyPr/>
          <a:lstStyle/>
          <a:p>
            <a:r>
              <a:rPr lang="en-US" altLang="ko-KR"/>
              <a:t>D. K. Panda (The Ohio State University)</a:t>
            </a:r>
          </a:p>
        </p:txBody>
      </p:sp>
      <p:sp>
        <p:nvSpPr>
          <p:cNvPr id="471042" name="Rectangle 2"/>
          <p:cNvSpPr>
            <a:spLocks noGrp="1" noChangeArrowheads="1"/>
          </p:cNvSpPr>
          <p:nvPr>
            <p:ph type="title"/>
          </p:nvPr>
        </p:nvSpPr>
        <p:spPr/>
        <p:txBody>
          <a:bodyPr/>
          <a:lstStyle/>
          <a:p>
            <a:r>
              <a:rPr lang="en-US"/>
              <a:t>Impact of Page-faults on AZ-SDP</a:t>
            </a:r>
          </a:p>
        </p:txBody>
      </p:sp>
      <p:graphicFrame>
        <p:nvGraphicFramePr>
          <p:cNvPr id="471043" name="Object 3"/>
          <p:cNvGraphicFramePr>
            <a:graphicFrameLocks noChangeAspect="1"/>
          </p:cNvGraphicFramePr>
          <p:nvPr>
            <p:ph sz="half" idx="1"/>
          </p:nvPr>
        </p:nvGraphicFramePr>
        <p:xfrm>
          <a:off x="4605338" y="1295400"/>
          <a:ext cx="3810000" cy="4114800"/>
        </p:xfrm>
        <a:graphic>
          <a:graphicData uri="http://schemas.openxmlformats.org/presentationml/2006/ole">
            <mc:AlternateContent xmlns:mc="http://schemas.openxmlformats.org/markup-compatibility/2006">
              <mc:Choice xmlns:v="urn:schemas-microsoft-com:vml" Requires="v">
                <p:oleObj spid="_x0000_s471046" name="Chart" r:id="rId3" imgW="3810190" imgH="4114800" progId="MSGraph.Chart.8">
                  <p:embed followColorScheme="full"/>
                </p:oleObj>
              </mc:Choice>
              <mc:Fallback>
                <p:oleObj name="Chart" r:id="rId3" imgW="3810190" imgH="41148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338" y="1295400"/>
                        <a:ext cx="3810000" cy="4114800"/>
                      </a:xfrm>
                      <a:prstGeom prst="rect">
                        <a:avLst/>
                      </a:prstGeom>
                    </p:spPr>
                  </p:pic>
                </p:oleObj>
              </mc:Fallback>
            </mc:AlternateContent>
          </a:graphicData>
        </a:graphic>
      </p:graphicFrame>
      <p:graphicFrame>
        <p:nvGraphicFramePr>
          <p:cNvPr id="471044" name="Object 4"/>
          <p:cNvGraphicFramePr>
            <a:graphicFrameLocks noChangeAspect="1"/>
          </p:cNvGraphicFramePr>
          <p:nvPr>
            <p:ph sz="half" idx="2"/>
          </p:nvPr>
        </p:nvGraphicFramePr>
        <p:xfrm>
          <a:off x="685800" y="1295400"/>
          <a:ext cx="3810000" cy="4114800"/>
        </p:xfrm>
        <a:graphic>
          <a:graphicData uri="http://schemas.openxmlformats.org/presentationml/2006/ole">
            <mc:AlternateContent xmlns:mc="http://schemas.openxmlformats.org/markup-compatibility/2006">
              <mc:Choice xmlns:v="urn:schemas-microsoft-com:vml" Requires="v">
                <p:oleObj spid="_x0000_s471047" name="Chart" r:id="rId5" imgW="3810190" imgH="4114800" progId="MSGraph.Chart.8">
                  <p:embed followColorScheme="full"/>
                </p:oleObj>
              </mc:Choice>
              <mc:Fallback>
                <p:oleObj name="Chart" r:id="rId5" imgW="3810190" imgH="411480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295400"/>
                        <a:ext cx="3810000" cy="4114800"/>
                      </a:xfrm>
                      <a:prstGeom prst="rect">
                        <a:avLst/>
                      </a:prstGeom>
                    </p:spPr>
                  </p:pic>
                </p:oleObj>
              </mc:Fallback>
            </mc:AlternateContent>
          </a:graphicData>
        </a:graphic>
      </p:graphicFrame>
      <p:sp>
        <p:nvSpPr>
          <p:cNvPr id="471045" name="Text Box 5"/>
          <p:cNvSpPr txBox="1">
            <a:spLocks noChangeArrowheads="1"/>
          </p:cNvSpPr>
          <p:nvPr/>
        </p:nvSpPr>
        <p:spPr bwMode="auto">
          <a:xfrm>
            <a:off x="533400" y="5410200"/>
            <a:ext cx="8361363"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5000"/>
              </a:lnSpc>
              <a:buFontTx/>
              <a:buChar char="•"/>
            </a:pPr>
            <a:r>
              <a:rPr lang="en-US" sz="1600"/>
              <a:t> AZ-SDP has performance drawbacks if data is touched too often before send completes</a:t>
            </a:r>
          </a:p>
          <a:p>
            <a:pPr algn="l">
              <a:lnSpc>
                <a:spcPct val="135000"/>
              </a:lnSpc>
              <a:buFontTx/>
              <a:buChar char="•"/>
            </a:pPr>
            <a:r>
              <a:rPr lang="en-US" sz="1600"/>
              <a:t> If applications don’t touch data frequently, AZ-SDP outperforms both the other schemes</a:t>
            </a:r>
            <a:endParaRPr lang="en-US" sz="14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2"/>
          </p:nvPr>
        </p:nvSpPr>
        <p:spPr/>
        <p:txBody>
          <a:bodyPr/>
          <a:lstStyle/>
          <a:p>
            <a:r>
              <a:rPr lang="en-US"/>
              <a:t>04/26/06</a:t>
            </a:r>
            <a:endParaRPr lang="en-US" altLang="ko-KR"/>
          </a:p>
        </p:txBody>
      </p:sp>
      <p:sp>
        <p:nvSpPr>
          <p:cNvPr id="4" name="Rectangle 5"/>
          <p:cNvSpPr>
            <a:spLocks noGrp="1" noChangeArrowheads="1"/>
          </p:cNvSpPr>
          <p:nvPr>
            <p:ph type="ftr" sz="quarter" idx="3"/>
          </p:nvPr>
        </p:nvSpPr>
        <p:spPr/>
        <p:txBody>
          <a:bodyPr/>
          <a:lstStyle/>
          <a:p>
            <a:r>
              <a:rPr lang="en-US" altLang="ko-KR"/>
              <a:t>D. K. Panda (The Ohio State University)</a:t>
            </a:r>
          </a:p>
        </p:txBody>
      </p:sp>
      <p:sp>
        <p:nvSpPr>
          <p:cNvPr id="472066" name="Rectangle 2"/>
          <p:cNvSpPr>
            <a:spLocks noGrp="1" noChangeArrowheads="1"/>
          </p:cNvSpPr>
          <p:nvPr>
            <p:ph type="ctrTitle"/>
          </p:nvPr>
        </p:nvSpPr>
        <p:spPr>
          <a:xfrm>
            <a:off x="685800" y="2130425"/>
            <a:ext cx="7772400" cy="1603375"/>
          </a:xfrm>
        </p:spPr>
        <p:txBody>
          <a:bodyPr/>
          <a:lstStyle/>
          <a:p>
            <a:pPr>
              <a:lnSpc>
                <a:spcPct val="140000"/>
              </a:lnSpc>
            </a:pPr>
            <a:r>
              <a:rPr lang="en-US" sz="3600"/>
              <a:t>Backup Slides</a:t>
            </a:r>
            <a:br>
              <a:rPr lang="en-US" sz="3600"/>
            </a:br>
            <a:r>
              <a:rPr lang="en-US"/>
              <a:t>(Shared State)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2"/>
          </p:nvPr>
        </p:nvSpPr>
        <p:spPr/>
        <p:txBody>
          <a:bodyPr/>
          <a:lstStyle/>
          <a:p>
            <a:r>
              <a:rPr lang="en-US"/>
              <a:t>04/26/06</a:t>
            </a:r>
            <a:endParaRPr lang="en-US" altLang="ko-KR"/>
          </a:p>
        </p:txBody>
      </p:sp>
      <p:sp>
        <p:nvSpPr>
          <p:cNvPr id="4" name="Rectangle 5"/>
          <p:cNvSpPr>
            <a:spLocks noGrp="1" noChangeArrowheads="1"/>
          </p:cNvSpPr>
          <p:nvPr>
            <p:ph type="ftr" sz="quarter" idx="3"/>
          </p:nvPr>
        </p:nvSpPr>
        <p:spPr/>
        <p:txBody>
          <a:bodyPr/>
          <a:lstStyle/>
          <a:p>
            <a:r>
              <a:rPr lang="en-US" altLang="ko-KR"/>
              <a:t>D. K. Panda (The Ohio State University)</a:t>
            </a:r>
          </a:p>
        </p:txBody>
      </p:sp>
      <p:sp>
        <p:nvSpPr>
          <p:cNvPr id="473090" name="Rectangle 2"/>
          <p:cNvSpPr>
            <a:spLocks noGrp="1" noChangeArrowheads="1"/>
          </p:cNvSpPr>
          <p:nvPr>
            <p:ph type="ctrTitle"/>
          </p:nvPr>
        </p:nvSpPr>
        <p:spPr>
          <a:xfrm>
            <a:off x="685800" y="2130425"/>
            <a:ext cx="7772400" cy="1603375"/>
          </a:xfrm>
        </p:spPr>
        <p:txBody>
          <a:bodyPr/>
          <a:lstStyle/>
          <a:p>
            <a:pPr>
              <a:lnSpc>
                <a:spcPct val="140000"/>
              </a:lnSpc>
            </a:pPr>
            <a:r>
              <a:rPr lang="en-US" sz="3600"/>
              <a:t>Backup Slides</a:t>
            </a:r>
            <a:br>
              <a:rPr lang="en-US" sz="3600"/>
            </a:br>
            <a:r>
              <a:rPr lang="en-US"/>
              <a:t>(Dynamic Content Caching)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04/26/06</a:t>
            </a:r>
            <a:endParaRPr lang="en-US" altLang="ko-KR"/>
          </a:p>
        </p:txBody>
      </p:sp>
      <p:sp>
        <p:nvSpPr>
          <p:cNvPr id="23" name="Footer Placeholder 4"/>
          <p:cNvSpPr>
            <a:spLocks noGrp="1"/>
          </p:cNvSpPr>
          <p:nvPr>
            <p:ph type="ftr" sz="quarter" idx="11"/>
          </p:nvPr>
        </p:nvSpPr>
        <p:spPr/>
        <p:txBody>
          <a:bodyPr/>
          <a:lstStyle/>
          <a:p>
            <a:r>
              <a:rPr lang="en-US" altLang="ko-KR"/>
              <a:t>D. K. Panda (The Ohio State University)</a:t>
            </a:r>
          </a:p>
        </p:txBody>
      </p:sp>
      <p:sp>
        <p:nvSpPr>
          <p:cNvPr id="474114" name="Rectangle 2"/>
          <p:cNvSpPr>
            <a:spLocks noGrp="1" noChangeArrowheads="1"/>
          </p:cNvSpPr>
          <p:nvPr>
            <p:ph type="title"/>
          </p:nvPr>
        </p:nvSpPr>
        <p:spPr/>
        <p:txBody>
          <a:bodyPr/>
          <a:lstStyle/>
          <a:p>
            <a:r>
              <a:rPr lang="en-US"/>
              <a:t>Basic Client Polling Architecture</a:t>
            </a:r>
          </a:p>
        </p:txBody>
      </p:sp>
      <p:sp>
        <p:nvSpPr>
          <p:cNvPr id="474115" name="Rectangle 3"/>
          <p:cNvSpPr>
            <a:spLocks noChangeArrowheads="1"/>
          </p:cNvSpPr>
          <p:nvPr/>
        </p:nvSpPr>
        <p:spPr bwMode="auto">
          <a:xfrm>
            <a:off x="2438400" y="1219200"/>
            <a:ext cx="1600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t>Front-End</a:t>
            </a:r>
          </a:p>
        </p:txBody>
      </p:sp>
      <p:sp>
        <p:nvSpPr>
          <p:cNvPr id="474116" name="Rectangle 4"/>
          <p:cNvSpPr>
            <a:spLocks noChangeArrowheads="1"/>
          </p:cNvSpPr>
          <p:nvPr/>
        </p:nvSpPr>
        <p:spPr bwMode="auto">
          <a:xfrm>
            <a:off x="5562600" y="1219200"/>
            <a:ext cx="1524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t>Back-End</a:t>
            </a:r>
          </a:p>
        </p:txBody>
      </p:sp>
      <p:sp>
        <p:nvSpPr>
          <p:cNvPr id="474117" name="Line 5"/>
          <p:cNvSpPr>
            <a:spLocks noChangeShapeType="1"/>
          </p:cNvSpPr>
          <p:nvPr/>
        </p:nvSpPr>
        <p:spPr bwMode="auto">
          <a:xfrm>
            <a:off x="2819400" y="1981200"/>
            <a:ext cx="0" cy="403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18" name="Line 6"/>
          <p:cNvSpPr>
            <a:spLocks noChangeShapeType="1"/>
          </p:cNvSpPr>
          <p:nvPr/>
        </p:nvSpPr>
        <p:spPr bwMode="auto">
          <a:xfrm>
            <a:off x="3200400" y="1981200"/>
            <a:ext cx="0" cy="4038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19" name="Line 7"/>
          <p:cNvSpPr>
            <a:spLocks noChangeShapeType="1"/>
          </p:cNvSpPr>
          <p:nvPr/>
        </p:nvSpPr>
        <p:spPr bwMode="auto">
          <a:xfrm>
            <a:off x="5943600" y="1981200"/>
            <a:ext cx="0" cy="403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0" name="Line 8"/>
          <p:cNvSpPr>
            <a:spLocks noChangeShapeType="1"/>
          </p:cNvSpPr>
          <p:nvPr/>
        </p:nvSpPr>
        <p:spPr bwMode="auto">
          <a:xfrm>
            <a:off x="6324600" y="1981200"/>
            <a:ext cx="0" cy="4038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1" name="Line 9"/>
          <p:cNvSpPr>
            <a:spLocks noChangeShapeType="1"/>
          </p:cNvSpPr>
          <p:nvPr/>
        </p:nvSpPr>
        <p:spPr bwMode="auto">
          <a:xfrm>
            <a:off x="1524000" y="2362200"/>
            <a:ext cx="1295400" cy="0"/>
          </a:xfrm>
          <a:prstGeom prst="line">
            <a:avLst/>
          </a:prstGeom>
          <a:noFill/>
          <a:ln w="2857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2" name="Line 10"/>
          <p:cNvSpPr>
            <a:spLocks noChangeShapeType="1"/>
          </p:cNvSpPr>
          <p:nvPr/>
        </p:nvSpPr>
        <p:spPr bwMode="auto">
          <a:xfrm>
            <a:off x="2819400" y="2362200"/>
            <a:ext cx="381000" cy="76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3" name="Line 11"/>
          <p:cNvSpPr>
            <a:spLocks noChangeShapeType="1"/>
          </p:cNvSpPr>
          <p:nvPr/>
        </p:nvSpPr>
        <p:spPr bwMode="auto">
          <a:xfrm>
            <a:off x="3200400" y="2438400"/>
            <a:ext cx="3124200" cy="381000"/>
          </a:xfrm>
          <a:prstGeom prst="line">
            <a:avLst/>
          </a:prstGeom>
          <a:noFill/>
          <a:ln w="2857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4" name="Line 12"/>
          <p:cNvSpPr>
            <a:spLocks noChangeShapeType="1"/>
          </p:cNvSpPr>
          <p:nvPr/>
        </p:nvSpPr>
        <p:spPr bwMode="auto">
          <a:xfrm flipH="1">
            <a:off x="3200400" y="2971800"/>
            <a:ext cx="3124200" cy="381000"/>
          </a:xfrm>
          <a:prstGeom prst="line">
            <a:avLst/>
          </a:prstGeom>
          <a:noFill/>
          <a:ln w="2857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5" name="Line 13"/>
          <p:cNvSpPr>
            <a:spLocks noChangeShapeType="1"/>
          </p:cNvSpPr>
          <p:nvPr/>
        </p:nvSpPr>
        <p:spPr bwMode="auto">
          <a:xfrm flipH="1">
            <a:off x="2819400" y="3352800"/>
            <a:ext cx="381000" cy="76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6" name="Line 14"/>
          <p:cNvSpPr>
            <a:spLocks noChangeShapeType="1"/>
          </p:cNvSpPr>
          <p:nvPr/>
        </p:nvSpPr>
        <p:spPr bwMode="auto">
          <a:xfrm flipH="1">
            <a:off x="1600200" y="3429000"/>
            <a:ext cx="1219200" cy="0"/>
          </a:xfrm>
          <a:prstGeom prst="line">
            <a:avLst/>
          </a:prstGeom>
          <a:noFill/>
          <a:ln w="3810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7" name="Text Box 15"/>
          <p:cNvSpPr txBox="1">
            <a:spLocks noChangeArrowheads="1"/>
          </p:cNvSpPr>
          <p:nvPr/>
        </p:nvSpPr>
        <p:spPr bwMode="auto">
          <a:xfrm>
            <a:off x="533400" y="1955800"/>
            <a:ext cx="1130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Request</a:t>
            </a:r>
          </a:p>
        </p:txBody>
      </p:sp>
      <p:sp>
        <p:nvSpPr>
          <p:cNvPr id="474128" name="Text Box 16"/>
          <p:cNvSpPr txBox="1">
            <a:spLocks noChangeArrowheads="1"/>
          </p:cNvSpPr>
          <p:nvPr/>
        </p:nvSpPr>
        <p:spPr bwMode="auto">
          <a:xfrm>
            <a:off x="1050925" y="2932113"/>
            <a:ext cx="118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Cache Hit</a:t>
            </a:r>
          </a:p>
        </p:txBody>
      </p:sp>
      <p:sp>
        <p:nvSpPr>
          <p:cNvPr id="474129" name="Line 17"/>
          <p:cNvSpPr>
            <a:spLocks noChangeShapeType="1"/>
          </p:cNvSpPr>
          <p:nvPr/>
        </p:nvSpPr>
        <p:spPr bwMode="auto">
          <a:xfrm>
            <a:off x="2819400" y="3581400"/>
            <a:ext cx="3124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30" name="Line 18"/>
          <p:cNvSpPr>
            <a:spLocks noChangeShapeType="1"/>
          </p:cNvSpPr>
          <p:nvPr/>
        </p:nvSpPr>
        <p:spPr bwMode="auto">
          <a:xfrm flipH="1">
            <a:off x="2819400" y="5029200"/>
            <a:ext cx="312420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31" name="Line 19"/>
          <p:cNvSpPr>
            <a:spLocks noChangeShapeType="1"/>
          </p:cNvSpPr>
          <p:nvPr/>
        </p:nvSpPr>
        <p:spPr bwMode="auto">
          <a:xfrm flipH="1">
            <a:off x="1524000" y="5410200"/>
            <a:ext cx="1219200" cy="0"/>
          </a:xfrm>
          <a:prstGeom prst="line">
            <a:avLst/>
          </a:prstGeom>
          <a:noFill/>
          <a:ln w="3810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32" name="Text Box 20"/>
          <p:cNvSpPr txBox="1">
            <a:spLocks noChangeArrowheads="1"/>
          </p:cNvSpPr>
          <p:nvPr/>
        </p:nvSpPr>
        <p:spPr bwMode="auto">
          <a:xfrm>
            <a:off x="1219200" y="48006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Cache Miss</a:t>
            </a:r>
          </a:p>
        </p:txBody>
      </p:sp>
      <p:sp>
        <p:nvSpPr>
          <p:cNvPr id="474133" name="Text Box 21"/>
          <p:cNvSpPr txBox="1">
            <a:spLocks noChangeArrowheads="1"/>
          </p:cNvSpPr>
          <p:nvPr/>
        </p:nvSpPr>
        <p:spPr bwMode="auto">
          <a:xfrm>
            <a:off x="365125" y="3973513"/>
            <a:ext cx="1328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Response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half" idx="10"/>
          </p:nvPr>
        </p:nvSpPr>
        <p:spPr/>
        <p:txBody>
          <a:bodyPr/>
          <a:lstStyle/>
          <a:p>
            <a:r>
              <a:rPr lang="en-US"/>
              <a:t>04/26/06</a:t>
            </a:r>
            <a:endParaRPr lang="en-US" altLang="ko-KR"/>
          </a:p>
        </p:txBody>
      </p:sp>
      <p:sp>
        <p:nvSpPr>
          <p:cNvPr id="32" name="Footer Placeholder 3"/>
          <p:cNvSpPr>
            <a:spLocks noGrp="1"/>
          </p:cNvSpPr>
          <p:nvPr>
            <p:ph type="ftr" sz="quarter" idx="11"/>
          </p:nvPr>
        </p:nvSpPr>
        <p:spPr/>
        <p:txBody>
          <a:bodyPr/>
          <a:lstStyle/>
          <a:p>
            <a:r>
              <a:rPr lang="en-US" altLang="ko-KR"/>
              <a:t>D. K. Panda (The Ohio State University)</a:t>
            </a:r>
          </a:p>
        </p:txBody>
      </p:sp>
      <p:sp>
        <p:nvSpPr>
          <p:cNvPr id="475138" name="Rectangle 2"/>
          <p:cNvSpPr>
            <a:spLocks noGrp="1" noChangeArrowheads="1"/>
          </p:cNvSpPr>
          <p:nvPr>
            <p:ph type="title"/>
          </p:nvPr>
        </p:nvSpPr>
        <p:spPr/>
        <p:txBody>
          <a:bodyPr/>
          <a:lstStyle/>
          <a:p>
            <a:r>
              <a:rPr lang="en-GB"/>
              <a:t>Active Caching Architecture</a:t>
            </a:r>
          </a:p>
        </p:txBody>
      </p:sp>
      <p:sp>
        <p:nvSpPr>
          <p:cNvPr id="475139" name="Rectangle 3"/>
          <p:cNvSpPr>
            <a:spLocks noChangeArrowheads="1"/>
          </p:cNvSpPr>
          <p:nvPr/>
        </p:nvSpPr>
        <p:spPr bwMode="auto">
          <a:xfrm>
            <a:off x="1219200" y="1219200"/>
            <a:ext cx="22098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u="sng"/>
          </a:p>
        </p:txBody>
      </p:sp>
      <p:sp>
        <p:nvSpPr>
          <p:cNvPr id="475140" name="Rectangle 4"/>
          <p:cNvSpPr>
            <a:spLocks noChangeArrowheads="1"/>
          </p:cNvSpPr>
          <p:nvPr/>
        </p:nvSpPr>
        <p:spPr bwMode="auto">
          <a:xfrm>
            <a:off x="2286000" y="2209800"/>
            <a:ext cx="7620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141" name="Text Box 5"/>
          <p:cNvSpPr txBox="1">
            <a:spLocks noChangeArrowheads="1"/>
          </p:cNvSpPr>
          <p:nvPr/>
        </p:nvSpPr>
        <p:spPr bwMode="auto">
          <a:xfrm>
            <a:off x="1524000" y="1524000"/>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000" u="sng"/>
              <a:t>Server Node</a:t>
            </a:r>
          </a:p>
        </p:txBody>
      </p:sp>
      <p:sp>
        <p:nvSpPr>
          <p:cNvPr id="475142" name="Text Box 6"/>
          <p:cNvSpPr txBox="1">
            <a:spLocks noChangeArrowheads="1"/>
          </p:cNvSpPr>
          <p:nvPr/>
        </p:nvSpPr>
        <p:spPr bwMode="auto">
          <a:xfrm>
            <a:off x="2362200" y="2362200"/>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000" u="sng"/>
              <a:t>Mod</a:t>
            </a:r>
          </a:p>
        </p:txBody>
      </p:sp>
      <p:sp>
        <p:nvSpPr>
          <p:cNvPr id="475143" name="Rectangle 7"/>
          <p:cNvSpPr>
            <a:spLocks noChangeArrowheads="1"/>
          </p:cNvSpPr>
          <p:nvPr/>
        </p:nvSpPr>
        <p:spPr bwMode="auto">
          <a:xfrm>
            <a:off x="5715000" y="4114800"/>
            <a:ext cx="22098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u="sng"/>
          </a:p>
        </p:txBody>
      </p:sp>
      <p:sp>
        <p:nvSpPr>
          <p:cNvPr id="475144" name="Rectangle 8"/>
          <p:cNvSpPr>
            <a:spLocks noChangeArrowheads="1"/>
          </p:cNvSpPr>
          <p:nvPr/>
        </p:nvSpPr>
        <p:spPr bwMode="auto">
          <a:xfrm>
            <a:off x="6781800" y="5105400"/>
            <a:ext cx="762000" cy="685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145" name="Text Box 9"/>
          <p:cNvSpPr txBox="1">
            <a:spLocks noChangeArrowheads="1"/>
          </p:cNvSpPr>
          <p:nvPr/>
        </p:nvSpPr>
        <p:spPr bwMode="auto">
          <a:xfrm>
            <a:off x="6019800" y="4419600"/>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000" u="sng"/>
              <a:t>Server Node</a:t>
            </a:r>
          </a:p>
        </p:txBody>
      </p:sp>
      <p:sp>
        <p:nvSpPr>
          <p:cNvPr id="475146" name="Text Box 10"/>
          <p:cNvSpPr txBox="1">
            <a:spLocks noChangeArrowheads="1"/>
          </p:cNvSpPr>
          <p:nvPr/>
        </p:nvSpPr>
        <p:spPr bwMode="auto">
          <a:xfrm>
            <a:off x="6858000" y="5257800"/>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000" u="sng"/>
              <a:t>Mod</a:t>
            </a:r>
          </a:p>
        </p:txBody>
      </p:sp>
      <p:sp>
        <p:nvSpPr>
          <p:cNvPr id="475147" name="Rectangle 11"/>
          <p:cNvSpPr>
            <a:spLocks noChangeArrowheads="1"/>
          </p:cNvSpPr>
          <p:nvPr/>
        </p:nvSpPr>
        <p:spPr bwMode="auto">
          <a:xfrm>
            <a:off x="5638800" y="1219200"/>
            <a:ext cx="22098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u="sng"/>
          </a:p>
        </p:txBody>
      </p:sp>
      <p:sp>
        <p:nvSpPr>
          <p:cNvPr id="475148" name="Rectangle 12"/>
          <p:cNvSpPr>
            <a:spLocks noChangeArrowheads="1"/>
          </p:cNvSpPr>
          <p:nvPr/>
        </p:nvSpPr>
        <p:spPr bwMode="auto">
          <a:xfrm>
            <a:off x="6705600" y="2209800"/>
            <a:ext cx="762000" cy="685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149" name="Text Box 13"/>
          <p:cNvSpPr txBox="1">
            <a:spLocks noChangeArrowheads="1"/>
          </p:cNvSpPr>
          <p:nvPr/>
        </p:nvSpPr>
        <p:spPr bwMode="auto">
          <a:xfrm>
            <a:off x="5943600" y="1524000"/>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000" u="sng"/>
              <a:t>Server Node</a:t>
            </a:r>
          </a:p>
        </p:txBody>
      </p:sp>
      <p:sp>
        <p:nvSpPr>
          <p:cNvPr id="475150" name="Text Box 14"/>
          <p:cNvSpPr txBox="1">
            <a:spLocks noChangeArrowheads="1"/>
          </p:cNvSpPr>
          <p:nvPr/>
        </p:nvSpPr>
        <p:spPr bwMode="auto">
          <a:xfrm>
            <a:off x="6781800" y="2362200"/>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000" u="sng"/>
              <a:t>Mod</a:t>
            </a:r>
          </a:p>
        </p:txBody>
      </p:sp>
      <p:sp>
        <p:nvSpPr>
          <p:cNvPr id="475151" name="Rectangle 15"/>
          <p:cNvSpPr>
            <a:spLocks noChangeArrowheads="1"/>
          </p:cNvSpPr>
          <p:nvPr/>
        </p:nvSpPr>
        <p:spPr bwMode="auto">
          <a:xfrm>
            <a:off x="1219200" y="4114800"/>
            <a:ext cx="22098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u="sng"/>
          </a:p>
        </p:txBody>
      </p:sp>
      <p:sp>
        <p:nvSpPr>
          <p:cNvPr id="475152" name="Rectangle 16"/>
          <p:cNvSpPr>
            <a:spLocks noChangeArrowheads="1"/>
          </p:cNvSpPr>
          <p:nvPr/>
        </p:nvSpPr>
        <p:spPr bwMode="auto">
          <a:xfrm>
            <a:off x="2286000" y="5105400"/>
            <a:ext cx="7620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153" name="Text Box 17"/>
          <p:cNvSpPr txBox="1">
            <a:spLocks noChangeArrowheads="1"/>
          </p:cNvSpPr>
          <p:nvPr/>
        </p:nvSpPr>
        <p:spPr bwMode="auto">
          <a:xfrm>
            <a:off x="1524000" y="4419600"/>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000" u="sng"/>
              <a:t>Server Node</a:t>
            </a:r>
          </a:p>
        </p:txBody>
      </p:sp>
      <p:sp>
        <p:nvSpPr>
          <p:cNvPr id="475154" name="Text Box 18"/>
          <p:cNvSpPr txBox="1">
            <a:spLocks noChangeArrowheads="1"/>
          </p:cNvSpPr>
          <p:nvPr/>
        </p:nvSpPr>
        <p:spPr bwMode="auto">
          <a:xfrm>
            <a:off x="2362200" y="5257800"/>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000" u="sng"/>
              <a:t>Mod</a:t>
            </a:r>
          </a:p>
        </p:txBody>
      </p:sp>
      <p:sp>
        <p:nvSpPr>
          <p:cNvPr id="475155" name="Line 19"/>
          <p:cNvSpPr>
            <a:spLocks noChangeShapeType="1"/>
          </p:cNvSpPr>
          <p:nvPr/>
        </p:nvSpPr>
        <p:spPr bwMode="auto">
          <a:xfrm>
            <a:off x="1752600" y="3276600"/>
            <a:ext cx="0" cy="685800"/>
          </a:xfrm>
          <a:prstGeom prst="line">
            <a:avLst/>
          </a:prstGeom>
          <a:noFill/>
          <a:ln w="444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56" name="Line 20"/>
          <p:cNvSpPr>
            <a:spLocks noChangeShapeType="1"/>
          </p:cNvSpPr>
          <p:nvPr/>
        </p:nvSpPr>
        <p:spPr bwMode="auto">
          <a:xfrm>
            <a:off x="7543800" y="3276600"/>
            <a:ext cx="0" cy="685800"/>
          </a:xfrm>
          <a:prstGeom prst="line">
            <a:avLst/>
          </a:prstGeom>
          <a:noFill/>
          <a:ln w="444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57" name="Line 21"/>
          <p:cNvSpPr>
            <a:spLocks noChangeShapeType="1"/>
          </p:cNvSpPr>
          <p:nvPr/>
        </p:nvSpPr>
        <p:spPr bwMode="auto">
          <a:xfrm flipH="1" flipV="1">
            <a:off x="6172200" y="3962400"/>
            <a:ext cx="609600" cy="1447800"/>
          </a:xfrm>
          <a:prstGeom prst="line">
            <a:avLst/>
          </a:prstGeom>
          <a:noFill/>
          <a:ln w="19050">
            <a:solidFill>
              <a:srgbClr val="00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58" name="Line 22"/>
          <p:cNvSpPr>
            <a:spLocks noChangeShapeType="1"/>
          </p:cNvSpPr>
          <p:nvPr/>
        </p:nvSpPr>
        <p:spPr bwMode="auto">
          <a:xfrm flipV="1">
            <a:off x="3048000" y="2590800"/>
            <a:ext cx="3581400" cy="28194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59" name="Line 23"/>
          <p:cNvSpPr>
            <a:spLocks noChangeShapeType="1"/>
          </p:cNvSpPr>
          <p:nvPr/>
        </p:nvSpPr>
        <p:spPr bwMode="auto">
          <a:xfrm>
            <a:off x="3048000" y="2514600"/>
            <a:ext cx="3581400" cy="28194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60" name="Line 24"/>
          <p:cNvSpPr>
            <a:spLocks noChangeShapeType="1"/>
          </p:cNvSpPr>
          <p:nvPr/>
        </p:nvSpPr>
        <p:spPr bwMode="auto">
          <a:xfrm flipH="1">
            <a:off x="6172200" y="2514600"/>
            <a:ext cx="533400" cy="838200"/>
          </a:xfrm>
          <a:prstGeom prst="line">
            <a:avLst/>
          </a:prstGeom>
          <a:noFill/>
          <a:ln w="19050">
            <a:solidFill>
              <a:srgbClr val="00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61" name="Text Box 25"/>
          <p:cNvSpPr txBox="1">
            <a:spLocks noChangeArrowheads="1"/>
          </p:cNvSpPr>
          <p:nvPr/>
        </p:nvSpPr>
        <p:spPr bwMode="auto">
          <a:xfrm>
            <a:off x="5410200" y="342900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u="sng"/>
              <a:t>Cooperation</a:t>
            </a:r>
          </a:p>
        </p:txBody>
      </p:sp>
      <p:sp>
        <p:nvSpPr>
          <p:cNvPr id="475162" name="Line 26"/>
          <p:cNvSpPr>
            <a:spLocks noChangeShapeType="1"/>
          </p:cNvSpPr>
          <p:nvPr/>
        </p:nvSpPr>
        <p:spPr bwMode="auto">
          <a:xfrm>
            <a:off x="3048000" y="2514600"/>
            <a:ext cx="3124200" cy="76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63" name="Line 27"/>
          <p:cNvSpPr>
            <a:spLocks noChangeShapeType="1"/>
          </p:cNvSpPr>
          <p:nvPr/>
        </p:nvSpPr>
        <p:spPr bwMode="auto">
          <a:xfrm>
            <a:off x="3048000" y="5410200"/>
            <a:ext cx="335280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5164" name="Text Box 28"/>
          <p:cNvSpPr txBox="1">
            <a:spLocks noChangeArrowheads="1"/>
          </p:cNvSpPr>
          <p:nvPr/>
        </p:nvSpPr>
        <p:spPr bwMode="auto">
          <a:xfrm>
            <a:off x="1127125" y="6284913"/>
            <a:ext cx="644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u="sng"/>
              <a:t>Cache Lookup Counter maintained on the Application Servers</a:t>
            </a:r>
          </a:p>
        </p:txBody>
      </p:sp>
      <p:sp>
        <p:nvSpPr>
          <p:cNvPr id="475165" name="Text Box 29"/>
          <p:cNvSpPr txBox="1">
            <a:spLocks noChangeArrowheads="1"/>
          </p:cNvSpPr>
          <p:nvPr/>
        </p:nvSpPr>
        <p:spPr bwMode="auto">
          <a:xfrm>
            <a:off x="136525" y="3313113"/>
            <a:ext cx="97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Proxy</a:t>
            </a:r>
          </a:p>
          <a:p>
            <a:r>
              <a:rPr lang="en-US" u="sng"/>
              <a:t>Servers</a:t>
            </a:r>
          </a:p>
        </p:txBody>
      </p:sp>
      <p:sp>
        <p:nvSpPr>
          <p:cNvPr id="475166" name="Text Box 30"/>
          <p:cNvSpPr txBox="1">
            <a:spLocks noChangeArrowheads="1"/>
          </p:cNvSpPr>
          <p:nvPr/>
        </p:nvSpPr>
        <p:spPr bwMode="auto">
          <a:xfrm>
            <a:off x="7842250" y="3200400"/>
            <a:ext cx="130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Application</a:t>
            </a:r>
          </a:p>
          <a:p>
            <a:r>
              <a:rPr lang="en-US" u="sng"/>
              <a:t>Servers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76162" name="Rectangle 2"/>
          <p:cNvSpPr>
            <a:spLocks noGrp="1" noChangeArrowheads="1"/>
          </p:cNvSpPr>
          <p:nvPr>
            <p:ph type="title"/>
          </p:nvPr>
        </p:nvSpPr>
        <p:spPr/>
        <p:txBody>
          <a:bodyPr/>
          <a:lstStyle/>
          <a:p>
            <a:r>
              <a:rPr lang="en-US"/>
              <a:t>Active Caching - Basic Design</a:t>
            </a:r>
          </a:p>
        </p:txBody>
      </p:sp>
      <p:sp>
        <p:nvSpPr>
          <p:cNvPr id="476163" name="Rectangle 3"/>
          <p:cNvSpPr>
            <a:spLocks noGrp="1" noChangeArrowheads="1"/>
          </p:cNvSpPr>
          <p:nvPr>
            <p:ph type="body" idx="1"/>
          </p:nvPr>
        </p:nvSpPr>
        <p:spPr/>
        <p:txBody>
          <a:bodyPr/>
          <a:lstStyle/>
          <a:p>
            <a:r>
              <a:rPr lang="en-US" sz="2600"/>
              <a:t>Home Node based Client Polling</a:t>
            </a:r>
          </a:p>
          <a:p>
            <a:pPr marL="669925" lvl="1" indent="-325438"/>
            <a:r>
              <a:rPr lang="en-US" sz="2400"/>
              <a:t>Cache Documents assigned home nodes</a:t>
            </a:r>
          </a:p>
          <a:p>
            <a:r>
              <a:rPr lang="en-US" sz="2600"/>
              <a:t>Proxy Server Modules</a:t>
            </a:r>
          </a:p>
          <a:p>
            <a:pPr marL="669925" lvl="1" indent="-325438"/>
            <a:r>
              <a:rPr lang="en-US" sz="2400" i="1"/>
              <a:t>Client polling </a:t>
            </a:r>
            <a:r>
              <a:rPr lang="en-US" sz="2400"/>
              <a:t>functionality</a:t>
            </a:r>
          </a:p>
          <a:p>
            <a:r>
              <a:rPr lang="en-US" sz="2600"/>
              <a:t>Application Server Modules</a:t>
            </a:r>
          </a:p>
          <a:p>
            <a:pPr marL="669925" lvl="1" indent="-325438"/>
            <a:r>
              <a:rPr lang="en-US" sz="2400"/>
              <a:t>Support “Version Reads” for </a:t>
            </a:r>
            <a:r>
              <a:rPr lang="en-US" sz="2400" i="1"/>
              <a:t>client polling</a:t>
            </a:r>
          </a:p>
          <a:p>
            <a:pPr marL="669925" lvl="1" indent="-325438"/>
            <a:r>
              <a:rPr lang="en-US" sz="2400"/>
              <a:t>Handle updates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77186" name="Rectangle 2"/>
          <p:cNvSpPr>
            <a:spLocks noGrp="1" noChangeArrowheads="1"/>
          </p:cNvSpPr>
          <p:nvPr>
            <p:ph type="title"/>
          </p:nvPr>
        </p:nvSpPr>
        <p:spPr/>
        <p:txBody>
          <a:bodyPr/>
          <a:lstStyle/>
          <a:p>
            <a:r>
              <a:rPr lang="en-US"/>
              <a:t>Active Caching - Mapping Schemes</a:t>
            </a:r>
          </a:p>
        </p:txBody>
      </p:sp>
      <p:sp>
        <p:nvSpPr>
          <p:cNvPr id="477187" name="Rectangle 3"/>
          <p:cNvSpPr>
            <a:spLocks noGrp="1" noChangeArrowheads="1"/>
          </p:cNvSpPr>
          <p:nvPr>
            <p:ph type="body" idx="1"/>
          </p:nvPr>
        </p:nvSpPr>
        <p:spPr/>
        <p:txBody>
          <a:bodyPr/>
          <a:lstStyle/>
          <a:p>
            <a:r>
              <a:rPr lang="en-US" sz="2600"/>
              <a:t>Dependency Lists</a:t>
            </a:r>
          </a:p>
          <a:p>
            <a:pPr marL="669925" lvl="1" indent="-325438"/>
            <a:r>
              <a:rPr lang="en-US" sz="2400"/>
              <a:t>Home node based</a:t>
            </a:r>
          </a:p>
          <a:p>
            <a:pPr marL="669925" lvl="1" indent="-325438"/>
            <a:r>
              <a:rPr lang="en-US" sz="2400"/>
              <a:t>Complete dependency lists </a:t>
            </a:r>
          </a:p>
          <a:p>
            <a:pPr marL="1022350" lvl="2" indent="-350838"/>
            <a:r>
              <a:rPr lang="en-US" sz="2000"/>
              <a:t>Keep track of all dependencies</a:t>
            </a:r>
          </a:p>
          <a:p>
            <a:r>
              <a:rPr lang="en-US" sz="2600"/>
              <a:t>Invalidate All</a:t>
            </a:r>
          </a:p>
          <a:p>
            <a:pPr marL="669925" lvl="1" indent="-325438"/>
            <a:r>
              <a:rPr lang="en-US" sz="2400"/>
              <a:t>Single Lookup Counter for a given class of queries</a:t>
            </a:r>
          </a:p>
          <a:p>
            <a:pPr marL="669925" lvl="1" indent="-325438"/>
            <a:r>
              <a:rPr lang="en-US" sz="2400"/>
              <a:t>Low application server overheads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10"/>
          </p:nvPr>
        </p:nvSpPr>
        <p:spPr/>
        <p:txBody>
          <a:bodyPr/>
          <a:lstStyle/>
          <a:p>
            <a:r>
              <a:rPr lang="en-US"/>
              <a:t>04/26/06</a:t>
            </a:r>
            <a:endParaRPr lang="en-US" altLang="ko-KR"/>
          </a:p>
        </p:txBody>
      </p:sp>
      <p:sp>
        <p:nvSpPr>
          <p:cNvPr id="30" name="Footer Placeholder 4"/>
          <p:cNvSpPr>
            <a:spLocks noGrp="1"/>
          </p:cNvSpPr>
          <p:nvPr>
            <p:ph type="ftr" sz="quarter" idx="11"/>
          </p:nvPr>
        </p:nvSpPr>
        <p:spPr/>
        <p:txBody>
          <a:bodyPr/>
          <a:lstStyle/>
          <a:p>
            <a:r>
              <a:rPr lang="en-US" altLang="ko-KR"/>
              <a:t>D. K. Panda (The Ohio State University)</a:t>
            </a:r>
          </a:p>
        </p:txBody>
      </p:sp>
      <p:sp>
        <p:nvSpPr>
          <p:cNvPr id="478210" name="Rectangle 2"/>
          <p:cNvSpPr>
            <a:spLocks noGrp="1" noChangeArrowheads="1"/>
          </p:cNvSpPr>
          <p:nvPr>
            <p:ph type="title"/>
          </p:nvPr>
        </p:nvSpPr>
        <p:spPr/>
        <p:txBody>
          <a:bodyPr/>
          <a:lstStyle/>
          <a:p>
            <a:r>
              <a:rPr lang="en-US"/>
              <a:t>Active Caching - Handling Updates</a:t>
            </a:r>
          </a:p>
        </p:txBody>
      </p:sp>
      <p:sp>
        <p:nvSpPr>
          <p:cNvPr id="478211" name="Rectangle 3"/>
          <p:cNvSpPr>
            <a:spLocks noChangeArrowheads="1"/>
          </p:cNvSpPr>
          <p:nvPr/>
        </p:nvSpPr>
        <p:spPr bwMode="auto">
          <a:xfrm>
            <a:off x="7239000" y="5381625"/>
            <a:ext cx="1524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t>Database</a:t>
            </a:r>
          </a:p>
          <a:p>
            <a:r>
              <a:rPr lang="en-US" sz="2400"/>
              <a:t>Server</a:t>
            </a:r>
          </a:p>
        </p:txBody>
      </p:sp>
      <p:sp>
        <p:nvSpPr>
          <p:cNvPr id="478212" name="Line 4"/>
          <p:cNvSpPr>
            <a:spLocks noChangeShapeType="1"/>
          </p:cNvSpPr>
          <p:nvPr/>
        </p:nvSpPr>
        <p:spPr bwMode="auto">
          <a:xfrm>
            <a:off x="8001000" y="2105025"/>
            <a:ext cx="0" cy="3276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13" name="Text Box 5"/>
          <p:cNvSpPr txBox="1">
            <a:spLocks noChangeArrowheads="1"/>
          </p:cNvSpPr>
          <p:nvPr/>
        </p:nvSpPr>
        <p:spPr bwMode="auto">
          <a:xfrm rot="540000">
            <a:off x="3884613" y="3017838"/>
            <a:ext cx="1479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Ack (Atomic)</a:t>
            </a:r>
          </a:p>
        </p:txBody>
      </p:sp>
      <p:sp>
        <p:nvSpPr>
          <p:cNvPr id="478214" name="Rectangle 6"/>
          <p:cNvSpPr>
            <a:spLocks noChangeArrowheads="1"/>
          </p:cNvSpPr>
          <p:nvPr/>
        </p:nvSpPr>
        <p:spPr bwMode="auto">
          <a:xfrm>
            <a:off x="5029200" y="5381625"/>
            <a:ext cx="1524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solidFill>
                  <a:srgbClr val="FF0000"/>
                </a:solidFill>
              </a:rPr>
              <a:t>Application</a:t>
            </a:r>
          </a:p>
          <a:p>
            <a:r>
              <a:rPr lang="en-US" sz="2400">
                <a:solidFill>
                  <a:srgbClr val="FF0000"/>
                </a:solidFill>
              </a:rPr>
              <a:t>Server</a:t>
            </a:r>
          </a:p>
        </p:txBody>
      </p:sp>
      <p:sp>
        <p:nvSpPr>
          <p:cNvPr id="478215" name="Line 7"/>
          <p:cNvSpPr>
            <a:spLocks noChangeShapeType="1"/>
          </p:cNvSpPr>
          <p:nvPr/>
        </p:nvSpPr>
        <p:spPr bwMode="auto">
          <a:xfrm>
            <a:off x="5791200" y="2105025"/>
            <a:ext cx="0" cy="3276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16" name="Rectangle 8"/>
          <p:cNvSpPr>
            <a:spLocks noChangeArrowheads="1"/>
          </p:cNvSpPr>
          <p:nvPr/>
        </p:nvSpPr>
        <p:spPr bwMode="auto">
          <a:xfrm>
            <a:off x="2895600" y="5381625"/>
            <a:ext cx="1524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solidFill>
                  <a:srgbClr val="FF0000"/>
                </a:solidFill>
              </a:rPr>
              <a:t>Application</a:t>
            </a:r>
          </a:p>
          <a:p>
            <a:r>
              <a:rPr lang="en-US" sz="2400">
                <a:solidFill>
                  <a:srgbClr val="FF0000"/>
                </a:solidFill>
              </a:rPr>
              <a:t>Server</a:t>
            </a:r>
          </a:p>
        </p:txBody>
      </p:sp>
      <p:sp>
        <p:nvSpPr>
          <p:cNvPr id="478217" name="Line 9"/>
          <p:cNvSpPr>
            <a:spLocks noChangeShapeType="1"/>
          </p:cNvSpPr>
          <p:nvPr/>
        </p:nvSpPr>
        <p:spPr bwMode="auto">
          <a:xfrm>
            <a:off x="3657600" y="2105025"/>
            <a:ext cx="0" cy="3276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18" name="Rectangle 10"/>
          <p:cNvSpPr>
            <a:spLocks noChangeArrowheads="1"/>
          </p:cNvSpPr>
          <p:nvPr/>
        </p:nvSpPr>
        <p:spPr bwMode="auto">
          <a:xfrm>
            <a:off x="685800" y="5381625"/>
            <a:ext cx="1524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solidFill>
                  <a:srgbClr val="FF0000"/>
                </a:solidFill>
              </a:rPr>
              <a:t>Application</a:t>
            </a:r>
          </a:p>
          <a:p>
            <a:r>
              <a:rPr lang="en-US" sz="2400">
                <a:solidFill>
                  <a:srgbClr val="FF0000"/>
                </a:solidFill>
              </a:rPr>
              <a:t>Server</a:t>
            </a:r>
          </a:p>
        </p:txBody>
      </p:sp>
      <p:sp>
        <p:nvSpPr>
          <p:cNvPr id="478219" name="Line 11"/>
          <p:cNvSpPr>
            <a:spLocks noChangeShapeType="1"/>
          </p:cNvSpPr>
          <p:nvPr/>
        </p:nvSpPr>
        <p:spPr bwMode="auto">
          <a:xfrm>
            <a:off x="1447800" y="2105025"/>
            <a:ext cx="0" cy="3276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0" name="Line 12"/>
          <p:cNvSpPr>
            <a:spLocks noChangeShapeType="1"/>
          </p:cNvSpPr>
          <p:nvPr/>
        </p:nvSpPr>
        <p:spPr bwMode="auto">
          <a:xfrm>
            <a:off x="5257800" y="1495425"/>
            <a:ext cx="0" cy="68580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1" name="Line 13"/>
          <p:cNvSpPr>
            <a:spLocks noChangeShapeType="1"/>
          </p:cNvSpPr>
          <p:nvPr/>
        </p:nvSpPr>
        <p:spPr bwMode="auto">
          <a:xfrm>
            <a:off x="5257800" y="2181225"/>
            <a:ext cx="5334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2" name="Line 14"/>
          <p:cNvSpPr>
            <a:spLocks noChangeShapeType="1"/>
          </p:cNvSpPr>
          <p:nvPr/>
        </p:nvSpPr>
        <p:spPr bwMode="auto">
          <a:xfrm flipH="1">
            <a:off x="1447800" y="2257425"/>
            <a:ext cx="4343400" cy="381000"/>
          </a:xfrm>
          <a:prstGeom prst="line">
            <a:avLst/>
          </a:prstGeom>
          <a:noFill/>
          <a:ln w="57150">
            <a:solidFill>
              <a:srgbClr val="80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3" name="Line 15"/>
          <p:cNvSpPr>
            <a:spLocks noChangeShapeType="1"/>
          </p:cNvSpPr>
          <p:nvPr/>
        </p:nvSpPr>
        <p:spPr bwMode="auto">
          <a:xfrm flipH="1">
            <a:off x="3657600" y="2257425"/>
            <a:ext cx="2133600" cy="457200"/>
          </a:xfrm>
          <a:prstGeom prst="line">
            <a:avLst/>
          </a:prstGeom>
          <a:noFill/>
          <a:ln w="57150">
            <a:solidFill>
              <a:srgbClr val="80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4" name="Line 16"/>
          <p:cNvSpPr>
            <a:spLocks noChangeShapeType="1"/>
          </p:cNvSpPr>
          <p:nvPr/>
        </p:nvSpPr>
        <p:spPr bwMode="auto">
          <a:xfrm>
            <a:off x="3657600" y="2867025"/>
            <a:ext cx="2133600" cy="304800"/>
          </a:xfrm>
          <a:prstGeom prst="line">
            <a:avLst/>
          </a:prstGeom>
          <a:noFill/>
          <a:ln w="38100">
            <a:solidFill>
              <a:srgbClr val="008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5" name="Line 17"/>
          <p:cNvSpPr>
            <a:spLocks noChangeShapeType="1"/>
          </p:cNvSpPr>
          <p:nvPr/>
        </p:nvSpPr>
        <p:spPr bwMode="auto">
          <a:xfrm>
            <a:off x="1447800" y="2867025"/>
            <a:ext cx="4343400" cy="685800"/>
          </a:xfrm>
          <a:prstGeom prst="line">
            <a:avLst/>
          </a:prstGeom>
          <a:noFill/>
          <a:ln w="38100">
            <a:solidFill>
              <a:srgbClr val="008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6" name="Line 18"/>
          <p:cNvSpPr>
            <a:spLocks noChangeShapeType="1"/>
          </p:cNvSpPr>
          <p:nvPr/>
        </p:nvSpPr>
        <p:spPr bwMode="auto">
          <a:xfrm>
            <a:off x="5791200" y="3705225"/>
            <a:ext cx="2209800" cy="30480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7" name="Line 19"/>
          <p:cNvSpPr>
            <a:spLocks noChangeShapeType="1"/>
          </p:cNvSpPr>
          <p:nvPr/>
        </p:nvSpPr>
        <p:spPr bwMode="auto">
          <a:xfrm flipH="1">
            <a:off x="5791200" y="4086225"/>
            <a:ext cx="2209800" cy="38100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8" name="Line 20"/>
          <p:cNvSpPr>
            <a:spLocks noChangeShapeType="1"/>
          </p:cNvSpPr>
          <p:nvPr/>
        </p:nvSpPr>
        <p:spPr bwMode="auto">
          <a:xfrm flipH="1">
            <a:off x="5257800" y="4619625"/>
            <a:ext cx="5334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9" name="Line 21"/>
          <p:cNvSpPr>
            <a:spLocks noChangeShapeType="1"/>
          </p:cNvSpPr>
          <p:nvPr/>
        </p:nvSpPr>
        <p:spPr bwMode="auto">
          <a:xfrm>
            <a:off x="5257800" y="4619625"/>
            <a:ext cx="0" cy="53340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30" name="Text Box 22"/>
          <p:cNvSpPr txBox="1">
            <a:spLocks noChangeArrowheads="1"/>
          </p:cNvSpPr>
          <p:nvPr/>
        </p:nvSpPr>
        <p:spPr bwMode="auto">
          <a:xfrm rot="21300000">
            <a:off x="2457450" y="2009775"/>
            <a:ext cx="255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Update        Notification</a:t>
            </a:r>
          </a:p>
        </p:txBody>
      </p:sp>
      <p:sp>
        <p:nvSpPr>
          <p:cNvPr id="478231" name="Text Box 23"/>
          <p:cNvSpPr txBox="1">
            <a:spLocks noChangeArrowheads="1"/>
          </p:cNvSpPr>
          <p:nvPr/>
        </p:nvSpPr>
        <p:spPr bwMode="auto">
          <a:xfrm rot="21300000">
            <a:off x="2241550" y="2500313"/>
            <a:ext cx="1301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VAPI Send</a:t>
            </a:r>
          </a:p>
        </p:txBody>
      </p:sp>
      <p:sp>
        <p:nvSpPr>
          <p:cNvPr id="478232" name="Text Box 24"/>
          <p:cNvSpPr txBox="1">
            <a:spLocks noChangeArrowheads="1"/>
          </p:cNvSpPr>
          <p:nvPr/>
        </p:nvSpPr>
        <p:spPr bwMode="auto">
          <a:xfrm>
            <a:off x="152400" y="2309813"/>
            <a:ext cx="127793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Local</a:t>
            </a:r>
          </a:p>
          <a:p>
            <a:r>
              <a:rPr lang="en-US" sz="1600" b="1"/>
              <a:t>Search and</a:t>
            </a:r>
          </a:p>
          <a:p>
            <a:r>
              <a:rPr lang="en-US" sz="1600" b="1"/>
              <a:t>Coherent</a:t>
            </a:r>
          </a:p>
          <a:p>
            <a:r>
              <a:rPr lang="en-US" sz="1600" b="1"/>
              <a:t>Invalidate</a:t>
            </a:r>
          </a:p>
        </p:txBody>
      </p:sp>
      <p:sp>
        <p:nvSpPr>
          <p:cNvPr id="478233" name="Text Box 25"/>
          <p:cNvSpPr txBox="1">
            <a:spLocks noChangeArrowheads="1"/>
          </p:cNvSpPr>
          <p:nvPr/>
        </p:nvSpPr>
        <p:spPr bwMode="auto">
          <a:xfrm>
            <a:off x="5257800" y="1143000"/>
            <a:ext cx="939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HTTP</a:t>
            </a:r>
          </a:p>
          <a:p>
            <a:r>
              <a:rPr lang="en-US" sz="1600"/>
              <a:t>Request</a:t>
            </a:r>
          </a:p>
        </p:txBody>
      </p:sp>
      <p:sp>
        <p:nvSpPr>
          <p:cNvPr id="478234" name="Text Box 26"/>
          <p:cNvSpPr txBox="1">
            <a:spLocks noChangeArrowheads="1"/>
          </p:cNvSpPr>
          <p:nvPr/>
        </p:nvSpPr>
        <p:spPr bwMode="auto">
          <a:xfrm>
            <a:off x="4135438" y="4495800"/>
            <a:ext cx="10969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HTTP</a:t>
            </a:r>
          </a:p>
          <a:p>
            <a:r>
              <a:rPr lang="en-US" sz="1600"/>
              <a:t>Response</a:t>
            </a:r>
          </a:p>
        </p:txBody>
      </p:sp>
      <p:sp>
        <p:nvSpPr>
          <p:cNvPr id="478235" name="Text Box 27"/>
          <p:cNvSpPr txBox="1">
            <a:spLocks noChangeArrowheads="1"/>
          </p:cNvSpPr>
          <p:nvPr/>
        </p:nvSpPr>
        <p:spPr bwMode="auto">
          <a:xfrm rot="540000">
            <a:off x="5943600" y="3486150"/>
            <a:ext cx="186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DB Query (TCP)</a:t>
            </a:r>
          </a:p>
        </p:txBody>
      </p:sp>
      <p:sp>
        <p:nvSpPr>
          <p:cNvPr id="478236" name="Text Box 28"/>
          <p:cNvSpPr txBox="1">
            <a:spLocks noChangeArrowheads="1"/>
          </p:cNvSpPr>
          <p:nvPr/>
        </p:nvSpPr>
        <p:spPr bwMode="auto">
          <a:xfrm rot="20940000">
            <a:off x="6102350" y="4335463"/>
            <a:ext cx="159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DB Response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2"/>
          </p:nvPr>
        </p:nvSpPr>
        <p:spPr/>
        <p:txBody>
          <a:bodyPr/>
          <a:lstStyle/>
          <a:p>
            <a:r>
              <a:rPr lang="en-US"/>
              <a:t>04/26/06</a:t>
            </a:r>
            <a:endParaRPr lang="en-US" altLang="ko-KR"/>
          </a:p>
        </p:txBody>
      </p:sp>
      <p:sp>
        <p:nvSpPr>
          <p:cNvPr id="4" name="Rectangle 5"/>
          <p:cNvSpPr>
            <a:spLocks noGrp="1" noChangeArrowheads="1"/>
          </p:cNvSpPr>
          <p:nvPr>
            <p:ph type="ftr" sz="quarter" idx="3"/>
          </p:nvPr>
        </p:nvSpPr>
        <p:spPr/>
        <p:txBody>
          <a:bodyPr/>
          <a:lstStyle/>
          <a:p>
            <a:r>
              <a:rPr lang="en-US" altLang="ko-KR"/>
              <a:t>D. K. Panda (The Ohio State University)</a:t>
            </a:r>
          </a:p>
        </p:txBody>
      </p:sp>
      <p:sp>
        <p:nvSpPr>
          <p:cNvPr id="479234" name="Rectangle 2"/>
          <p:cNvSpPr>
            <a:spLocks noGrp="1" noChangeArrowheads="1"/>
          </p:cNvSpPr>
          <p:nvPr>
            <p:ph type="ctrTitle"/>
          </p:nvPr>
        </p:nvSpPr>
        <p:spPr>
          <a:xfrm>
            <a:off x="685800" y="2130425"/>
            <a:ext cx="7772400" cy="1603375"/>
          </a:xfrm>
        </p:spPr>
        <p:txBody>
          <a:bodyPr/>
          <a:lstStyle/>
          <a:p>
            <a:pPr>
              <a:lnSpc>
                <a:spcPct val="140000"/>
              </a:lnSpc>
            </a:pPr>
            <a:r>
              <a:rPr lang="en-US" sz="3600"/>
              <a:t>Backup Slides</a:t>
            </a:r>
            <a:br>
              <a:rPr lang="en-US" sz="3600"/>
            </a:br>
            <a:r>
              <a:rPr lang="en-US"/>
              <a:t>(Active Resource Adaptation)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332802" name="Rectangle 2"/>
          <p:cNvSpPr>
            <a:spLocks noGrp="1" noChangeArrowheads="1"/>
          </p:cNvSpPr>
          <p:nvPr>
            <p:ph type="title"/>
          </p:nvPr>
        </p:nvSpPr>
        <p:spPr/>
        <p:txBody>
          <a:bodyPr/>
          <a:lstStyle/>
          <a:p>
            <a:r>
              <a:rPr lang="en-US"/>
              <a:t>Presentation Layout</a:t>
            </a:r>
          </a:p>
        </p:txBody>
      </p:sp>
      <p:sp>
        <p:nvSpPr>
          <p:cNvPr id="332803" name="Rectangle 3"/>
          <p:cNvSpPr>
            <a:spLocks noGrp="1" noChangeArrowheads="1"/>
          </p:cNvSpPr>
          <p:nvPr>
            <p:ph type="body" idx="1"/>
          </p:nvPr>
        </p:nvSpPr>
        <p:spPr>
          <a:xfrm>
            <a:off x="457200" y="1371600"/>
            <a:ext cx="8229600" cy="4876800"/>
          </a:xfrm>
        </p:spPr>
        <p:txBody>
          <a:bodyPr/>
          <a:lstStyle/>
          <a:p>
            <a:pPr>
              <a:lnSpc>
                <a:spcPct val="200000"/>
              </a:lnSpc>
              <a:buFont typeface="Wingdings" pitchFamily="2" charset="2"/>
              <a:buChar char="Ø"/>
            </a:pPr>
            <a:r>
              <a:rPr lang="en-US">
                <a:solidFill>
                  <a:srgbClr val="DDDDDD"/>
                </a:solidFill>
              </a:rPr>
              <a:t>Introduction and Motivation</a:t>
            </a:r>
          </a:p>
          <a:p>
            <a:pPr>
              <a:lnSpc>
                <a:spcPct val="200000"/>
              </a:lnSpc>
              <a:buFont typeface="Wingdings" pitchFamily="2" charset="2"/>
              <a:buChar char="Ø"/>
            </a:pPr>
            <a:r>
              <a:rPr lang="en-US" b="1"/>
              <a:t>Advanced Communication Protocols and Subsystems</a:t>
            </a:r>
          </a:p>
          <a:p>
            <a:pPr>
              <a:lnSpc>
                <a:spcPct val="200000"/>
              </a:lnSpc>
              <a:buFont typeface="Wingdings" pitchFamily="2" charset="2"/>
              <a:buChar char="Ø"/>
            </a:pPr>
            <a:r>
              <a:rPr lang="en-US"/>
              <a:t>Data-center Service Primitives</a:t>
            </a:r>
          </a:p>
          <a:p>
            <a:pPr>
              <a:lnSpc>
                <a:spcPct val="200000"/>
              </a:lnSpc>
              <a:buFont typeface="Wingdings" pitchFamily="2" charset="2"/>
              <a:buChar char="Ø"/>
            </a:pPr>
            <a:r>
              <a:rPr lang="en-US"/>
              <a:t>Dynamic Content Caching Services</a:t>
            </a:r>
          </a:p>
          <a:p>
            <a:pPr>
              <a:lnSpc>
                <a:spcPct val="200000"/>
              </a:lnSpc>
              <a:buFont typeface="Wingdings" pitchFamily="2" charset="2"/>
              <a:buChar char="Ø"/>
            </a:pPr>
            <a:r>
              <a:rPr lang="en-US"/>
              <a:t>Active Resource Adaptation Services</a:t>
            </a:r>
          </a:p>
          <a:p>
            <a:pPr>
              <a:lnSpc>
                <a:spcPct val="200000"/>
              </a:lnSpc>
              <a:buFont typeface="Wingdings" pitchFamily="2" charset="2"/>
              <a:buChar char="Ø"/>
            </a:pPr>
            <a:r>
              <a:rPr lang="en-US"/>
              <a:t>Conclusions and Ongoing Work</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80258" name="Rectangle 2"/>
          <p:cNvSpPr>
            <a:spLocks noGrp="1" noChangeArrowheads="1"/>
          </p:cNvSpPr>
          <p:nvPr>
            <p:ph type="title"/>
          </p:nvPr>
        </p:nvSpPr>
        <p:spPr/>
        <p:txBody>
          <a:bodyPr/>
          <a:lstStyle/>
          <a:p>
            <a:r>
              <a:rPr lang="en-US"/>
              <a:t>Efficient Fine-Grained Resource Monitoring</a:t>
            </a:r>
          </a:p>
        </p:txBody>
      </p:sp>
      <p:sp>
        <p:nvSpPr>
          <p:cNvPr id="480259" name="Rectangle 3"/>
          <p:cNvSpPr>
            <a:spLocks noChangeArrowheads="1"/>
          </p:cNvSpPr>
          <p:nvPr>
            <p:ph type="body" idx="1"/>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00000"/>
              </a:lnSpc>
            </a:pPr>
            <a:r>
              <a:rPr lang="en-US" sz="1600" b="1"/>
              <a:t>Fine-grained resource monitoring can help in providing better system-level services like process migration, load balancing, etc</a:t>
            </a:r>
          </a:p>
          <a:p>
            <a:pPr>
              <a:lnSpc>
                <a:spcPct val="100000"/>
              </a:lnSpc>
            </a:pPr>
            <a:r>
              <a:rPr lang="en-US" sz="1600" b="1"/>
              <a:t>How to provide fine-grained and accurate resource information of loaded back-end servers to the front-end node</a:t>
            </a:r>
          </a:p>
          <a:p>
            <a:pPr>
              <a:lnSpc>
                <a:spcPct val="100000"/>
              </a:lnSpc>
            </a:pPr>
            <a:r>
              <a:rPr lang="en-US" sz="1600" b="1"/>
              <a:t>Current approach</a:t>
            </a:r>
          </a:p>
          <a:p>
            <a:pPr marL="669925" lvl="1" indent="-325438">
              <a:lnSpc>
                <a:spcPct val="100000"/>
              </a:lnSpc>
            </a:pPr>
            <a:r>
              <a:rPr lang="en-US" sz="1600" b="1"/>
              <a:t>Use a two-sided communication mechanism like TCP/IP</a:t>
            </a:r>
          </a:p>
          <a:p>
            <a:pPr marL="669925" lvl="1" indent="-325438">
              <a:lnSpc>
                <a:spcPct val="100000"/>
              </a:lnSpc>
            </a:pPr>
            <a:r>
              <a:rPr lang="en-US" sz="1600" b="1"/>
              <a:t>Asynchronous Vs Synchronous approach</a:t>
            </a:r>
          </a:p>
          <a:p>
            <a:pPr>
              <a:lnSpc>
                <a:spcPct val="100000"/>
              </a:lnSpc>
            </a:pPr>
            <a:r>
              <a:rPr lang="en-US" sz="1600" b="1">
                <a:solidFill>
                  <a:srgbClr val="CC6600"/>
                </a:solidFill>
              </a:rPr>
              <a:t>Can we design a fine-grained resource monitoring scheme using RDMA operations?</a:t>
            </a:r>
          </a:p>
          <a:p>
            <a:pPr marL="669925" lvl="1" indent="-325438">
              <a:lnSpc>
                <a:spcPct val="100000"/>
              </a:lnSpc>
            </a:pPr>
            <a:r>
              <a:rPr lang="en-US" sz="1600" b="1">
                <a:solidFill>
                  <a:srgbClr val="CC6600"/>
                </a:solidFill>
              </a:rPr>
              <a:t>Use RDMA operations in the kernel space and pin kernel data structures for capturing the system load</a:t>
            </a:r>
          </a:p>
          <a:p>
            <a:pPr marL="669925" lvl="1" indent="-325438">
              <a:lnSpc>
                <a:spcPct val="100000"/>
              </a:lnSpc>
            </a:pPr>
            <a:r>
              <a:rPr lang="en-US" sz="1600" b="1">
                <a:solidFill>
                  <a:srgbClr val="CC6600"/>
                </a:solidFill>
              </a:rPr>
              <a:t>Synchronous by nature</a:t>
            </a:r>
          </a:p>
          <a:p>
            <a:pPr marL="669925" lvl="1" indent="-325438">
              <a:lnSpc>
                <a:spcPct val="100000"/>
              </a:lnSpc>
            </a:pPr>
            <a:r>
              <a:rPr lang="en-US" sz="1600" b="1">
                <a:solidFill>
                  <a:srgbClr val="CC6600"/>
                </a:solidFill>
              </a:rPr>
              <a:t>Apart from accuracy and no back-end CPU involvement, this approach provides more system information like interrupts pending on CPUs</a:t>
            </a:r>
          </a:p>
          <a:p>
            <a:pPr>
              <a:lnSpc>
                <a:spcPct val="100000"/>
              </a:lnSpc>
            </a:pPr>
            <a:r>
              <a:rPr lang="en-US" sz="1600" b="1">
                <a:solidFill>
                  <a:srgbClr val="CC6600"/>
                </a:solidFill>
              </a:rPr>
              <a:t>Scheme can be used for other system-level services like reconfiguration, process migration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04/26/06</a:t>
            </a:r>
            <a:endParaRPr lang="en-US" altLang="ko-KR"/>
          </a:p>
        </p:txBody>
      </p:sp>
      <p:sp>
        <p:nvSpPr>
          <p:cNvPr id="8" name="Footer Placeholder 4"/>
          <p:cNvSpPr>
            <a:spLocks noGrp="1"/>
          </p:cNvSpPr>
          <p:nvPr>
            <p:ph type="ftr" sz="quarter" idx="11"/>
          </p:nvPr>
        </p:nvSpPr>
        <p:spPr/>
        <p:txBody>
          <a:bodyPr/>
          <a:lstStyle/>
          <a:p>
            <a:r>
              <a:rPr lang="en-US" altLang="ko-KR"/>
              <a:t>D. K. Panda (The Ohio State University)</a:t>
            </a:r>
          </a:p>
        </p:txBody>
      </p:sp>
      <p:sp>
        <p:nvSpPr>
          <p:cNvPr id="481282" name="Rectangle 2"/>
          <p:cNvSpPr>
            <a:spLocks noGrp="1" noChangeArrowheads="1"/>
          </p:cNvSpPr>
          <p:nvPr>
            <p:ph type="title"/>
          </p:nvPr>
        </p:nvSpPr>
        <p:spPr/>
        <p:txBody>
          <a:bodyPr/>
          <a:lstStyle/>
          <a:p>
            <a:r>
              <a:rPr lang="en-US"/>
              <a:t>Connection Load Accuracy and Impact on Load Balancing</a:t>
            </a:r>
          </a:p>
        </p:txBody>
      </p:sp>
      <p:graphicFrame>
        <p:nvGraphicFramePr>
          <p:cNvPr id="481283" name="Object 3"/>
          <p:cNvGraphicFramePr>
            <a:graphicFrameLocks noChangeAspect="1"/>
          </p:cNvGraphicFramePr>
          <p:nvPr/>
        </p:nvGraphicFramePr>
        <p:xfrm>
          <a:off x="4818063" y="1447800"/>
          <a:ext cx="3846512" cy="3381375"/>
        </p:xfrm>
        <a:graphic>
          <a:graphicData uri="http://schemas.openxmlformats.org/presentationml/2006/ole">
            <mc:AlternateContent xmlns:mc="http://schemas.openxmlformats.org/markup-compatibility/2006">
              <mc:Choice xmlns:v="urn:schemas-microsoft-com:vml" Requires="v">
                <p:oleObj spid="_x0000_s481287" name="Chart" r:id="rId3" imgW="4667402" imgH="2638349" progId="Excel.Chart.8">
                  <p:embed/>
                </p:oleObj>
              </mc:Choice>
              <mc:Fallback>
                <p:oleObj name="Chart" r:id="rId3" imgW="4667402" imgH="2638349"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063" y="1447800"/>
                        <a:ext cx="3846512"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284" name="Text Box 4"/>
          <p:cNvSpPr txBox="1">
            <a:spLocks noChangeArrowheads="1"/>
          </p:cNvSpPr>
          <p:nvPr/>
        </p:nvSpPr>
        <p:spPr bwMode="auto">
          <a:xfrm>
            <a:off x="944563" y="5019675"/>
            <a:ext cx="3352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b="1">
                <a:latin typeface="Comic Sans MS" pitchFamily="66" charset="0"/>
              </a:rPr>
              <a:t>Accuracy of RDMA-Sync closely matches the actual connection load in comparison with all other schemes</a:t>
            </a:r>
          </a:p>
        </p:txBody>
      </p:sp>
      <p:sp>
        <p:nvSpPr>
          <p:cNvPr id="481285" name="Text Box 5"/>
          <p:cNvSpPr txBox="1">
            <a:spLocks noChangeArrowheads="1"/>
          </p:cNvSpPr>
          <p:nvPr/>
        </p:nvSpPr>
        <p:spPr bwMode="auto">
          <a:xfrm>
            <a:off x="5059363" y="5070475"/>
            <a:ext cx="3352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b="1">
                <a:latin typeface="Comic Sans MS" pitchFamily="66" charset="0"/>
              </a:rPr>
              <a:t>RDMA-Sync monitoring assists load-balancing in improving the throughput in comparison with Socket-Async scheme </a:t>
            </a:r>
          </a:p>
        </p:txBody>
      </p:sp>
      <p:graphicFrame>
        <p:nvGraphicFramePr>
          <p:cNvPr id="481286" name="Object 6"/>
          <p:cNvGraphicFramePr>
            <a:graphicFrameLocks noChangeAspect="1"/>
          </p:cNvGraphicFramePr>
          <p:nvPr/>
        </p:nvGraphicFramePr>
        <p:xfrm>
          <a:off x="889000" y="1462088"/>
          <a:ext cx="3810000" cy="3371850"/>
        </p:xfrm>
        <a:graphic>
          <a:graphicData uri="http://schemas.openxmlformats.org/presentationml/2006/ole">
            <mc:AlternateContent xmlns:mc="http://schemas.openxmlformats.org/markup-compatibility/2006">
              <mc:Choice xmlns:v="urn:schemas-microsoft-com:vml" Requires="v">
                <p:oleObj spid="_x0000_s481288" name="Chart" r:id="rId5" imgW="4667402" imgH="2638349" progId="Excel.Chart.8">
                  <p:embed/>
                </p:oleObj>
              </mc:Choice>
              <mc:Fallback>
                <p:oleObj name="Chart" r:id="rId5" imgW="4667402" imgH="2638349" progId="Excel.Char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0" y="1462088"/>
                        <a:ext cx="38100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82306" name="Rectangle 2"/>
          <p:cNvSpPr>
            <a:spLocks noGrp="1" noChangeArrowheads="1"/>
          </p:cNvSpPr>
          <p:nvPr>
            <p:ph type="title"/>
          </p:nvPr>
        </p:nvSpPr>
        <p:spPr/>
        <p:txBody>
          <a:bodyPr/>
          <a:lstStyle/>
          <a:p>
            <a:r>
              <a:rPr lang="en-US"/>
              <a:t>Reconfiguration Implementation Details</a:t>
            </a:r>
          </a:p>
        </p:txBody>
      </p:sp>
      <p:sp>
        <p:nvSpPr>
          <p:cNvPr id="482307" name="Rectangle 3"/>
          <p:cNvSpPr>
            <a:spLocks noGrp="1" noChangeArrowheads="1"/>
          </p:cNvSpPr>
          <p:nvPr>
            <p:ph type="body" idx="1"/>
          </p:nvPr>
        </p:nvSpPr>
        <p:spPr/>
        <p:txBody>
          <a:bodyPr/>
          <a:lstStyle/>
          <a:p>
            <a:pPr>
              <a:lnSpc>
                <a:spcPct val="160000"/>
              </a:lnSpc>
            </a:pPr>
            <a:r>
              <a:rPr lang="en-US" sz="2100"/>
              <a:t>History Aware Reconfiguration</a:t>
            </a:r>
          </a:p>
          <a:p>
            <a:pPr lvl="1">
              <a:lnSpc>
                <a:spcPct val="160000"/>
              </a:lnSpc>
            </a:pPr>
            <a:r>
              <a:rPr lang="en-US" sz="1800"/>
              <a:t>Avoiding Server Thrashing by maintaining a history of the load pattern</a:t>
            </a:r>
          </a:p>
          <a:p>
            <a:pPr>
              <a:lnSpc>
                <a:spcPct val="160000"/>
              </a:lnSpc>
            </a:pPr>
            <a:r>
              <a:rPr lang="en-US" sz="2100"/>
              <a:t>Reconfigurability Module Sensitivity</a:t>
            </a:r>
          </a:p>
          <a:p>
            <a:pPr lvl="1">
              <a:lnSpc>
                <a:spcPct val="160000"/>
              </a:lnSpc>
            </a:pPr>
            <a:r>
              <a:rPr lang="en-US" sz="1800"/>
              <a:t>Time Interval between two consecutive checks</a:t>
            </a:r>
          </a:p>
          <a:p>
            <a:pPr>
              <a:lnSpc>
                <a:spcPct val="160000"/>
              </a:lnSpc>
            </a:pPr>
            <a:r>
              <a:rPr lang="en-US" sz="2100"/>
              <a:t>Maintaining a System Wide Shared State</a:t>
            </a:r>
          </a:p>
          <a:p>
            <a:pPr>
              <a:lnSpc>
                <a:spcPct val="160000"/>
              </a:lnSpc>
            </a:pPr>
            <a:r>
              <a:rPr lang="en-US" sz="2100"/>
              <a:t>Shared State with Concurrency Control</a:t>
            </a:r>
          </a:p>
          <a:p>
            <a:pPr>
              <a:lnSpc>
                <a:spcPct val="160000"/>
              </a:lnSpc>
            </a:pPr>
            <a:r>
              <a:rPr lang="en-US" sz="2100"/>
              <a:t>Tackling Load-Balancing Delays</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e Placeholder 3"/>
          <p:cNvSpPr>
            <a:spLocks noGrp="1"/>
          </p:cNvSpPr>
          <p:nvPr>
            <p:ph type="dt" sz="half" idx="10"/>
          </p:nvPr>
        </p:nvSpPr>
        <p:spPr/>
        <p:txBody>
          <a:bodyPr/>
          <a:lstStyle/>
          <a:p>
            <a:r>
              <a:rPr lang="en-US"/>
              <a:t>04/26/06</a:t>
            </a:r>
            <a:endParaRPr lang="en-US" altLang="ko-KR"/>
          </a:p>
        </p:txBody>
      </p:sp>
      <p:sp>
        <p:nvSpPr>
          <p:cNvPr id="47" name="Footer Placeholder 4"/>
          <p:cNvSpPr>
            <a:spLocks noGrp="1"/>
          </p:cNvSpPr>
          <p:nvPr>
            <p:ph type="ftr" sz="quarter" idx="11"/>
          </p:nvPr>
        </p:nvSpPr>
        <p:spPr/>
        <p:txBody>
          <a:bodyPr/>
          <a:lstStyle/>
          <a:p>
            <a:r>
              <a:rPr lang="en-US" altLang="ko-KR"/>
              <a:t>D. K. Panda (The Ohio State University)</a:t>
            </a:r>
          </a:p>
        </p:txBody>
      </p:sp>
      <p:sp>
        <p:nvSpPr>
          <p:cNvPr id="483330" name="Rectangle 2"/>
          <p:cNvSpPr>
            <a:spLocks noGrp="1" noChangeArrowheads="1"/>
          </p:cNvSpPr>
          <p:nvPr>
            <p:ph type="title"/>
          </p:nvPr>
        </p:nvSpPr>
        <p:spPr/>
        <p:txBody>
          <a:bodyPr/>
          <a:lstStyle/>
          <a:p>
            <a:r>
              <a:rPr lang="en-US"/>
              <a:t>Locking Mechanisms</a:t>
            </a:r>
          </a:p>
        </p:txBody>
      </p:sp>
      <p:sp>
        <p:nvSpPr>
          <p:cNvPr id="483331" name="Rectangle 3"/>
          <p:cNvSpPr>
            <a:spLocks noGrp="1" noChangeArrowheads="1"/>
          </p:cNvSpPr>
          <p:nvPr>
            <p:ph type="body" idx="1"/>
          </p:nvPr>
        </p:nvSpPr>
        <p:spPr>
          <a:xfrm>
            <a:off x="457200" y="1143000"/>
            <a:ext cx="8229600" cy="5257800"/>
          </a:xfrm>
          <a:noFill/>
          <a:ln/>
        </p:spPr>
        <p:txBody>
          <a:bodyPr/>
          <a:lstStyle/>
          <a:p>
            <a:r>
              <a:rPr lang="en-US"/>
              <a:t>We propose a two-level hierarchical locking mechanism</a:t>
            </a:r>
          </a:p>
          <a:p>
            <a:pPr lvl="1"/>
            <a:r>
              <a:rPr lang="en-US"/>
              <a:t>Internal Lock for each web-site cluster</a:t>
            </a:r>
          </a:p>
          <a:p>
            <a:pPr lvl="2"/>
            <a:r>
              <a:rPr lang="en-US"/>
              <a:t>Only one load-balancer in a cluster can attempt a reconfiguration</a:t>
            </a:r>
          </a:p>
          <a:p>
            <a:pPr lvl="1"/>
            <a:r>
              <a:rPr lang="en-US"/>
              <a:t>External Lock for performing reconfiguration</a:t>
            </a:r>
          </a:p>
          <a:p>
            <a:pPr lvl="2"/>
            <a:r>
              <a:rPr lang="en-US"/>
              <a:t>Only one web-site can convert any given node</a:t>
            </a:r>
          </a:p>
          <a:p>
            <a:pPr lvl="1"/>
            <a:r>
              <a:rPr lang="en-US"/>
              <a:t>Both locks performed remotely using InfiniBand Atomic Operations</a:t>
            </a:r>
          </a:p>
        </p:txBody>
      </p:sp>
      <p:sp>
        <p:nvSpPr>
          <p:cNvPr id="483332" name="AutoShape 4"/>
          <p:cNvSpPr>
            <a:spLocks noChangeArrowheads="1"/>
          </p:cNvSpPr>
          <p:nvPr/>
        </p:nvSpPr>
        <p:spPr bwMode="auto">
          <a:xfrm>
            <a:off x="1600200" y="4191000"/>
            <a:ext cx="1981200" cy="1524000"/>
          </a:xfrm>
          <a:prstGeom prst="cloudCallout">
            <a:avLst>
              <a:gd name="adj1" fmla="val -50481"/>
              <a:gd name="adj2" fmla="val 8114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33" name="Rectangle 5"/>
          <p:cNvSpPr>
            <a:spLocks noChangeArrowheads="1"/>
          </p:cNvSpPr>
          <p:nvPr/>
        </p:nvSpPr>
        <p:spPr bwMode="auto">
          <a:xfrm>
            <a:off x="1371600" y="5638800"/>
            <a:ext cx="7620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34" name="AutoShape 6"/>
          <p:cNvSpPr>
            <a:spLocks noChangeArrowheads="1"/>
          </p:cNvSpPr>
          <p:nvPr/>
        </p:nvSpPr>
        <p:spPr bwMode="auto">
          <a:xfrm>
            <a:off x="4267200" y="3429000"/>
            <a:ext cx="1981200" cy="1524000"/>
          </a:xfrm>
          <a:prstGeom prst="cloudCallout">
            <a:avLst>
              <a:gd name="adj1" fmla="val -50481"/>
              <a:gd name="adj2" fmla="val 8114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35" name="Rectangle 7"/>
          <p:cNvSpPr>
            <a:spLocks noChangeArrowheads="1"/>
          </p:cNvSpPr>
          <p:nvPr/>
        </p:nvSpPr>
        <p:spPr bwMode="auto">
          <a:xfrm>
            <a:off x="4038600" y="4876800"/>
            <a:ext cx="7620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36" name="AutoShape 8"/>
          <p:cNvSpPr>
            <a:spLocks noChangeArrowheads="1"/>
          </p:cNvSpPr>
          <p:nvPr/>
        </p:nvSpPr>
        <p:spPr bwMode="auto">
          <a:xfrm>
            <a:off x="4419600" y="5181600"/>
            <a:ext cx="1981200" cy="1524000"/>
          </a:xfrm>
          <a:prstGeom prst="cloudCallout">
            <a:avLst>
              <a:gd name="adj1" fmla="val -97917"/>
              <a:gd name="adj2" fmla="val 1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37" name="Rectangle 9"/>
          <p:cNvSpPr>
            <a:spLocks noChangeArrowheads="1"/>
          </p:cNvSpPr>
          <p:nvPr/>
        </p:nvSpPr>
        <p:spPr bwMode="auto">
          <a:xfrm>
            <a:off x="3352800" y="5791200"/>
            <a:ext cx="9906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38" name="Oval 10"/>
          <p:cNvSpPr>
            <a:spLocks noChangeArrowheads="1"/>
          </p:cNvSpPr>
          <p:nvPr/>
        </p:nvSpPr>
        <p:spPr bwMode="auto">
          <a:xfrm>
            <a:off x="2057400" y="45720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39" name="Oval 11"/>
          <p:cNvSpPr>
            <a:spLocks noChangeArrowheads="1"/>
          </p:cNvSpPr>
          <p:nvPr/>
        </p:nvSpPr>
        <p:spPr bwMode="auto">
          <a:xfrm>
            <a:off x="2057400" y="49530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0" name="Oval 12"/>
          <p:cNvSpPr>
            <a:spLocks noChangeArrowheads="1"/>
          </p:cNvSpPr>
          <p:nvPr/>
        </p:nvSpPr>
        <p:spPr bwMode="auto">
          <a:xfrm>
            <a:off x="2362200" y="52578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1" name="Rectangle 13"/>
          <p:cNvSpPr>
            <a:spLocks noChangeArrowheads="1"/>
          </p:cNvSpPr>
          <p:nvPr/>
        </p:nvSpPr>
        <p:spPr bwMode="auto">
          <a:xfrm>
            <a:off x="2743200" y="44196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2" name="Rectangle 14"/>
          <p:cNvSpPr>
            <a:spLocks noChangeArrowheads="1"/>
          </p:cNvSpPr>
          <p:nvPr/>
        </p:nvSpPr>
        <p:spPr bwMode="auto">
          <a:xfrm>
            <a:off x="2971800" y="47244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3" name="Rectangle 15"/>
          <p:cNvSpPr>
            <a:spLocks noChangeArrowheads="1"/>
          </p:cNvSpPr>
          <p:nvPr/>
        </p:nvSpPr>
        <p:spPr bwMode="auto">
          <a:xfrm>
            <a:off x="2743200" y="50292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4" name="Oval 16"/>
          <p:cNvSpPr>
            <a:spLocks noChangeArrowheads="1"/>
          </p:cNvSpPr>
          <p:nvPr/>
        </p:nvSpPr>
        <p:spPr bwMode="auto">
          <a:xfrm>
            <a:off x="4648200" y="38100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5" name="Oval 17"/>
          <p:cNvSpPr>
            <a:spLocks noChangeArrowheads="1"/>
          </p:cNvSpPr>
          <p:nvPr/>
        </p:nvSpPr>
        <p:spPr bwMode="auto">
          <a:xfrm>
            <a:off x="4648200" y="41910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6" name="Oval 18"/>
          <p:cNvSpPr>
            <a:spLocks noChangeArrowheads="1"/>
          </p:cNvSpPr>
          <p:nvPr/>
        </p:nvSpPr>
        <p:spPr bwMode="auto">
          <a:xfrm>
            <a:off x="4953000" y="44958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7" name="Rectangle 19"/>
          <p:cNvSpPr>
            <a:spLocks noChangeArrowheads="1"/>
          </p:cNvSpPr>
          <p:nvPr/>
        </p:nvSpPr>
        <p:spPr bwMode="auto">
          <a:xfrm>
            <a:off x="5334000" y="36576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8" name="Rectangle 20"/>
          <p:cNvSpPr>
            <a:spLocks noChangeArrowheads="1"/>
          </p:cNvSpPr>
          <p:nvPr/>
        </p:nvSpPr>
        <p:spPr bwMode="auto">
          <a:xfrm>
            <a:off x="5562600" y="39624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49" name="Rectangle 21"/>
          <p:cNvSpPr>
            <a:spLocks noChangeArrowheads="1"/>
          </p:cNvSpPr>
          <p:nvPr/>
        </p:nvSpPr>
        <p:spPr bwMode="auto">
          <a:xfrm>
            <a:off x="5334000" y="42672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0" name="Oval 22"/>
          <p:cNvSpPr>
            <a:spLocks noChangeArrowheads="1"/>
          </p:cNvSpPr>
          <p:nvPr/>
        </p:nvSpPr>
        <p:spPr bwMode="auto">
          <a:xfrm>
            <a:off x="4800600" y="55626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1" name="Oval 23"/>
          <p:cNvSpPr>
            <a:spLocks noChangeArrowheads="1"/>
          </p:cNvSpPr>
          <p:nvPr/>
        </p:nvSpPr>
        <p:spPr bwMode="auto">
          <a:xfrm>
            <a:off x="4800600" y="59436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2" name="Oval 24"/>
          <p:cNvSpPr>
            <a:spLocks noChangeArrowheads="1"/>
          </p:cNvSpPr>
          <p:nvPr/>
        </p:nvSpPr>
        <p:spPr bwMode="auto">
          <a:xfrm>
            <a:off x="5105400" y="62484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3" name="Rectangle 25"/>
          <p:cNvSpPr>
            <a:spLocks noChangeArrowheads="1"/>
          </p:cNvSpPr>
          <p:nvPr/>
        </p:nvSpPr>
        <p:spPr bwMode="auto">
          <a:xfrm>
            <a:off x="5486400" y="54102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4" name="Rectangle 26"/>
          <p:cNvSpPr>
            <a:spLocks noChangeArrowheads="1"/>
          </p:cNvSpPr>
          <p:nvPr/>
        </p:nvSpPr>
        <p:spPr bwMode="auto">
          <a:xfrm>
            <a:off x="5715000" y="57150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5" name="Rectangle 27"/>
          <p:cNvSpPr>
            <a:spLocks noChangeArrowheads="1"/>
          </p:cNvSpPr>
          <p:nvPr/>
        </p:nvSpPr>
        <p:spPr bwMode="auto">
          <a:xfrm>
            <a:off x="5486400" y="60198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6" name="Line 28"/>
          <p:cNvSpPr>
            <a:spLocks noChangeShapeType="1"/>
          </p:cNvSpPr>
          <p:nvPr/>
        </p:nvSpPr>
        <p:spPr bwMode="auto">
          <a:xfrm flipH="1">
            <a:off x="2362200" y="4572000"/>
            <a:ext cx="381000" cy="762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57" name="Line 29"/>
          <p:cNvSpPr>
            <a:spLocks noChangeShapeType="1"/>
          </p:cNvSpPr>
          <p:nvPr/>
        </p:nvSpPr>
        <p:spPr bwMode="auto">
          <a:xfrm flipH="1" flipV="1">
            <a:off x="2362200" y="4648200"/>
            <a:ext cx="609600" cy="152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58" name="Line 30"/>
          <p:cNvSpPr>
            <a:spLocks noChangeShapeType="1"/>
          </p:cNvSpPr>
          <p:nvPr/>
        </p:nvSpPr>
        <p:spPr bwMode="auto">
          <a:xfrm flipH="1" flipV="1">
            <a:off x="2362200" y="4648200"/>
            <a:ext cx="381000" cy="533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59" name="Line 31"/>
          <p:cNvSpPr>
            <a:spLocks noChangeShapeType="1"/>
          </p:cNvSpPr>
          <p:nvPr/>
        </p:nvSpPr>
        <p:spPr bwMode="auto">
          <a:xfrm flipH="1">
            <a:off x="4953000" y="3810000"/>
            <a:ext cx="381000" cy="762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60" name="Line 32"/>
          <p:cNvSpPr>
            <a:spLocks noChangeShapeType="1"/>
          </p:cNvSpPr>
          <p:nvPr/>
        </p:nvSpPr>
        <p:spPr bwMode="auto">
          <a:xfrm flipH="1" flipV="1">
            <a:off x="4953000" y="3886200"/>
            <a:ext cx="609600" cy="152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61" name="Line 33"/>
          <p:cNvSpPr>
            <a:spLocks noChangeShapeType="1"/>
          </p:cNvSpPr>
          <p:nvPr/>
        </p:nvSpPr>
        <p:spPr bwMode="auto">
          <a:xfrm flipH="1" flipV="1">
            <a:off x="4953000" y="3886200"/>
            <a:ext cx="381000" cy="533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62" name="Line 34"/>
          <p:cNvSpPr>
            <a:spLocks noChangeShapeType="1"/>
          </p:cNvSpPr>
          <p:nvPr/>
        </p:nvSpPr>
        <p:spPr bwMode="auto">
          <a:xfrm>
            <a:off x="2971800" y="5181600"/>
            <a:ext cx="1828800" cy="45720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63" name="Line 35"/>
          <p:cNvSpPr>
            <a:spLocks noChangeShapeType="1"/>
          </p:cNvSpPr>
          <p:nvPr/>
        </p:nvSpPr>
        <p:spPr bwMode="auto">
          <a:xfrm flipH="1">
            <a:off x="5029200" y="4495800"/>
            <a:ext cx="457200" cy="106680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3364" name="Oval 36"/>
          <p:cNvSpPr>
            <a:spLocks noChangeArrowheads="1"/>
          </p:cNvSpPr>
          <p:nvPr/>
        </p:nvSpPr>
        <p:spPr bwMode="auto">
          <a:xfrm>
            <a:off x="6934200" y="3886200"/>
            <a:ext cx="304800" cy="1524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65" name="Rectangle 37"/>
          <p:cNvSpPr>
            <a:spLocks noChangeArrowheads="1"/>
          </p:cNvSpPr>
          <p:nvPr/>
        </p:nvSpPr>
        <p:spPr bwMode="auto">
          <a:xfrm>
            <a:off x="7010400" y="4267200"/>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66" name="Text Box 38"/>
          <p:cNvSpPr txBox="1">
            <a:spLocks noChangeArrowheads="1"/>
          </p:cNvSpPr>
          <p:nvPr/>
        </p:nvSpPr>
        <p:spPr bwMode="auto">
          <a:xfrm>
            <a:off x="7391400" y="38100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a:t>Server</a:t>
            </a:r>
          </a:p>
        </p:txBody>
      </p:sp>
      <p:sp>
        <p:nvSpPr>
          <p:cNvPr id="483367" name="Text Box 39"/>
          <p:cNvSpPr txBox="1">
            <a:spLocks noChangeArrowheads="1"/>
          </p:cNvSpPr>
          <p:nvPr/>
        </p:nvSpPr>
        <p:spPr bwMode="auto">
          <a:xfrm>
            <a:off x="7391400" y="41910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a:t>Load Balancer</a:t>
            </a:r>
          </a:p>
        </p:txBody>
      </p:sp>
      <p:sp>
        <p:nvSpPr>
          <p:cNvPr id="483368" name="Text Box 40"/>
          <p:cNvSpPr txBox="1">
            <a:spLocks noChangeArrowheads="1"/>
          </p:cNvSpPr>
          <p:nvPr/>
        </p:nvSpPr>
        <p:spPr bwMode="auto">
          <a:xfrm>
            <a:off x="1828800" y="39624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Internal Lock</a:t>
            </a:r>
          </a:p>
        </p:txBody>
      </p:sp>
      <p:sp>
        <p:nvSpPr>
          <p:cNvPr id="483369" name="Text Box 41"/>
          <p:cNvSpPr txBox="1">
            <a:spLocks noChangeArrowheads="1"/>
          </p:cNvSpPr>
          <p:nvPr/>
        </p:nvSpPr>
        <p:spPr bwMode="auto">
          <a:xfrm>
            <a:off x="3200400" y="36576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Internal Lock</a:t>
            </a:r>
          </a:p>
        </p:txBody>
      </p:sp>
      <p:sp>
        <p:nvSpPr>
          <p:cNvPr id="483370" name="Text Box 42"/>
          <p:cNvSpPr txBox="1">
            <a:spLocks noChangeArrowheads="1"/>
          </p:cNvSpPr>
          <p:nvPr/>
        </p:nvSpPr>
        <p:spPr bwMode="auto">
          <a:xfrm>
            <a:off x="3733800" y="51054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External Lock</a:t>
            </a:r>
          </a:p>
        </p:txBody>
      </p:sp>
      <p:sp>
        <p:nvSpPr>
          <p:cNvPr id="483371" name="Text Box 43"/>
          <p:cNvSpPr txBox="1">
            <a:spLocks noChangeArrowheads="1"/>
          </p:cNvSpPr>
          <p:nvPr/>
        </p:nvSpPr>
        <p:spPr bwMode="auto">
          <a:xfrm>
            <a:off x="1828800" y="56388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Website A</a:t>
            </a:r>
          </a:p>
        </p:txBody>
      </p:sp>
      <p:sp>
        <p:nvSpPr>
          <p:cNvPr id="483372" name="Text Box 44"/>
          <p:cNvSpPr txBox="1">
            <a:spLocks noChangeArrowheads="1"/>
          </p:cNvSpPr>
          <p:nvPr/>
        </p:nvSpPr>
        <p:spPr bwMode="auto">
          <a:xfrm>
            <a:off x="5638800" y="44958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Website B</a:t>
            </a:r>
          </a:p>
        </p:txBody>
      </p:sp>
      <p:sp>
        <p:nvSpPr>
          <p:cNvPr id="483373" name="Text Box 45"/>
          <p:cNvSpPr txBox="1">
            <a:spLocks noChangeArrowheads="1"/>
          </p:cNvSpPr>
          <p:nvPr/>
        </p:nvSpPr>
        <p:spPr bwMode="auto">
          <a:xfrm>
            <a:off x="5867400" y="51054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Website 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half" idx="10"/>
          </p:nvPr>
        </p:nvSpPr>
        <p:spPr/>
        <p:txBody>
          <a:bodyPr/>
          <a:lstStyle/>
          <a:p>
            <a:r>
              <a:rPr lang="en-US"/>
              <a:t>04/26/06</a:t>
            </a:r>
            <a:endParaRPr lang="en-US" altLang="ko-KR"/>
          </a:p>
        </p:txBody>
      </p:sp>
      <p:sp>
        <p:nvSpPr>
          <p:cNvPr id="32" name="Footer Placeholder 4"/>
          <p:cNvSpPr>
            <a:spLocks noGrp="1"/>
          </p:cNvSpPr>
          <p:nvPr>
            <p:ph type="ftr" sz="quarter" idx="11"/>
          </p:nvPr>
        </p:nvSpPr>
        <p:spPr/>
        <p:txBody>
          <a:bodyPr/>
          <a:lstStyle/>
          <a:p>
            <a:r>
              <a:rPr lang="en-US" altLang="ko-KR"/>
              <a:t>D. K. Panda (The Ohio State University)</a:t>
            </a:r>
          </a:p>
        </p:txBody>
      </p:sp>
      <p:sp>
        <p:nvSpPr>
          <p:cNvPr id="484354" name="Rectangle 2"/>
          <p:cNvSpPr>
            <a:spLocks noGrp="1" noChangeArrowheads="1"/>
          </p:cNvSpPr>
          <p:nvPr>
            <p:ph type="title"/>
          </p:nvPr>
        </p:nvSpPr>
        <p:spPr/>
        <p:txBody>
          <a:bodyPr/>
          <a:lstStyle/>
          <a:p>
            <a:r>
              <a:rPr lang="en-US"/>
              <a:t>Tackling Load-Balancing Delays</a:t>
            </a:r>
          </a:p>
        </p:txBody>
      </p:sp>
      <p:sp>
        <p:nvSpPr>
          <p:cNvPr id="484355" name="Rectangle 3"/>
          <p:cNvSpPr>
            <a:spLocks noGrp="1" noChangeArrowheads="1"/>
          </p:cNvSpPr>
          <p:nvPr>
            <p:ph type="body" idx="1"/>
          </p:nvPr>
        </p:nvSpPr>
        <p:spPr>
          <a:xfrm>
            <a:off x="457200" y="1265238"/>
            <a:ext cx="8229600" cy="1858962"/>
          </a:xfrm>
          <a:noFill/>
          <a:ln/>
        </p:spPr>
        <p:txBody>
          <a:bodyPr/>
          <a:lstStyle/>
          <a:p>
            <a:r>
              <a:rPr lang="en-US"/>
              <a:t>Load-Balancing Delays</a:t>
            </a:r>
          </a:p>
          <a:p>
            <a:pPr lvl="1"/>
            <a:r>
              <a:rPr lang="en-US"/>
              <a:t>After a reconfiguration, balancing of load might take some time</a:t>
            </a:r>
          </a:p>
          <a:p>
            <a:pPr lvl="1"/>
            <a:r>
              <a:rPr lang="en-US"/>
              <a:t>Locking mechanisms only ensure no simultaneous transitions</a:t>
            </a:r>
          </a:p>
          <a:p>
            <a:pPr lvl="1"/>
            <a:r>
              <a:rPr lang="en-US"/>
              <a:t>We need to ensure that all load-balancers are aware of reconfigurations</a:t>
            </a:r>
          </a:p>
        </p:txBody>
      </p:sp>
      <p:sp>
        <p:nvSpPr>
          <p:cNvPr id="484356" name="AutoShape 4"/>
          <p:cNvSpPr>
            <a:spLocks noChangeArrowheads="1"/>
          </p:cNvSpPr>
          <p:nvPr/>
        </p:nvSpPr>
        <p:spPr bwMode="auto">
          <a:xfrm>
            <a:off x="685800" y="3276600"/>
            <a:ext cx="8382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Server</a:t>
            </a:r>
          </a:p>
          <a:p>
            <a:r>
              <a:rPr lang="en-US" sz="1200"/>
              <a:t>Website A</a:t>
            </a:r>
          </a:p>
        </p:txBody>
      </p:sp>
      <p:sp>
        <p:nvSpPr>
          <p:cNvPr id="484357" name="AutoShape 5"/>
          <p:cNvSpPr>
            <a:spLocks noChangeArrowheads="1"/>
          </p:cNvSpPr>
          <p:nvPr/>
        </p:nvSpPr>
        <p:spPr bwMode="auto">
          <a:xfrm>
            <a:off x="1828800" y="3276600"/>
            <a:ext cx="8382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Load</a:t>
            </a:r>
          </a:p>
          <a:p>
            <a:r>
              <a:rPr lang="en-US" sz="1200"/>
              <a:t>Balancer</a:t>
            </a:r>
          </a:p>
        </p:txBody>
      </p:sp>
      <p:sp>
        <p:nvSpPr>
          <p:cNvPr id="484358" name="AutoShape 6"/>
          <p:cNvSpPr>
            <a:spLocks noChangeArrowheads="1"/>
          </p:cNvSpPr>
          <p:nvPr/>
        </p:nvSpPr>
        <p:spPr bwMode="auto">
          <a:xfrm>
            <a:off x="2895600" y="3276600"/>
            <a:ext cx="8382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Server</a:t>
            </a:r>
          </a:p>
          <a:p>
            <a:r>
              <a:rPr lang="en-US" sz="1200"/>
              <a:t>Website B</a:t>
            </a:r>
          </a:p>
        </p:txBody>
      </p:sp>
      <p:sp>
        <p:nvSpPr>
          <p:cNvPr id="484359" name="Line 7"/>
          <p:cNvSpPr>
            <a:spLocks noChangeShapeType="1"/>
          </p:cNvSpPr>
          <p:nvPr/>
        </p:nvSpPr>
        <p:spPr bwMode="auto">
          <a:xfrm>
            <a:off x="1066800" y="3733800"/>
            <a:ext cx="0" cy="2667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0" name="Line 8"/>
          <p:cNvSpPr>
            <a:spLocks noChangeShapeType="1"/>
          </p:cNvSpPr>
          <p:nvPr/>
        </p:nvSpPr>
        <p:spPr bwMode="auto">
          <a:xfrm>
            <a:off x="2209800" y="3733800"/>
            <a:ext cx="0" cy="2514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1" name="Line 9"/>
          <p:cNvSpPr>
            <a:spLocks noChangeShapeType="1"/>
          </p:cNvSpPr>
          <p:nvPr/>
        </p:nvSpPr>
        <p:spPr bwMode="auto">
          <a:xfrm>
            <a:off x="3276600" y="3733800"/>
            <a:ext cx="0" cy="2667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2" name="Line 10"/>
          <p:cNvSpPr>
            <a:spLocks noChangeShapeType="1"/>
          </p:cNvSpPr>
          <p:nvPr/>
        </p:nvSpPr>
        <p:spPr bwMode="auto">
          <a:xfrm>
            <a:off x="914400" y="3962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3" name="Text Box 11"/>
          <p:cNvSpPr txBox="1">
            <a:spLocks noChangeArrowheads="1"/>
          </p:cNvSpPr>
          <p:nvPr/>
        </p:nvSpPr>
        <p:spPr bwMode="auto">
          <a:xfrm>
            <a:off x="76200" y="39163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Not Loaded</a:t>
            </a:r>
          </a:p>
        </p:txBody>
      </p:sp>
      <p:sp>
        <p:nvSpPr>
          <p:cNvPr id="484364" name="Text Box 12"/>
          <p:cNvSpPr txBox="1">
            <a:spLocks noChangeArrowheads="1"/>
          </p:cNvSpPr>
          <p:nvPr/>
        </p:nvSpPr>
        <p:spPr bwMode="auto">
          <a:xfrm>
            <a:off x="3276600" y="3886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Loaded</a:t>
            </a:r>
          </a:p>
        </p:txBody>
      </p:sp>
      <p:sp>
        <p:nvSpPr>
          <p:cNvPr id="484365" name="Line 13"/>
          <p:cNvSpPr>
            <a:spLocks noChangeShapeType="1"/>
          </p:cNvSpPr>
          <p:nvPr/>
        </p:nvSpPr>
        <p:spPr bwMode="auto">
          <a:xfrm>
            <a:off x="3124200" y="3962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6" name="AutoShape 14"/>
          <p:cNvSpPr>
            <a:spLocks noChangeArrowheads="1"/>
          </p:cNvSpPr>
          <p:nvPr/>
        </p:nvSpPr>
        <p:spPr bwMode="auto">
          <a:xfrm>
            <a:off x="2209800" y="4191000"/>
            <a:ext cx="1066800" cy="304800"/>
          </a:xfrm>
          <a:prstGeom prst="curvedLeftArrow">
            <a:avLst>
              <a:gd name="adj1" fmla="val 20000"/>
              <a:gd name="adj2" fmla="val 40000"/>
              <a:gd name="adj3" fmla="val 1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7" name="Text Box 15"/>
          <p:cNvSpPr txBox="1">
            <a:spLocks noChangeArrowheads="1"/>
          </p:cNvSpPr>
          <p:nvPr/>
        </p:nvSpPr>
        <p:spPr bwMode="auto">
          <a:xfrm>
            <a:off x="3276600" y="41910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 Query</a:t>
            </a:r>
          </a:p>
        </p:txBody>
      </p:sp>
      <p:sp>
        <p:nvSpPr>
          <p:cNvPr id="484368" name="AutoShape 16"/>
          <p:cNvSpPr>
            <a:spLocks noChangeArrowheads="1"/>
          </p:cNvSpPr>
          <p:nvPr/>
        </p:nvSpPr>
        <p:spPr bwMode="auto">
          <a:xfrm>
            <a:off x="1066800" y="4267200"/>
            <a:ext cx="1143000" cy="304800"/>
          </a:xfrm>
          <a:prstGeom prst="curvedRightArrow">
            <a:avLst>
              <a:gd name="adj1" fmla="val 20000"/>
              <a:gd name="adj2" fmla="val 40000"/>
              <a:gd name="adj3" fmla="val 1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9" name="Text Box 17"/>
          <p:cNvSpPr txBox="1">
            <a:spLocks noChangeArrowheads="1"/>
          </p:cNvSpPr>
          <p:nvPr/>
        </p:nvSpPr>
        <p:spPr bwMode="auto">
          <a:xfrm>
            <a:off x="76200" y="42672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 Query</a:t>
            </a:r>
          </a:p>
        </p:txBody>
      </p:sp>
      <p:sp>
        <p:nvSpPr>
          <p:cNvPr id="484370" name="AutoShape 18"/>
          <p:cNvSpPr>
            <a:spLocks noChangeArrowheads="1"/>
          </p:cNvSpPr>
          <p:nvPr/>
        </p:nvSpPr>
        <p:spPr bwMode="auto">
          <a:xfrm>
            <a:off x="2209800" y="4724400"/>
            <a:ext cx="1066800" cy="304800"/>
          </a:xfrm>
          <a:prstGeom prst="curvedLeftArrow">
            <a:avLst>
              <a:gd name="adj1" fmla="val 20000"/>
              <a:gd name="adj2" fmla="val 40000"/>
              <a:gd name="adj3" fmla="val 1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1" name="Text Box 19"/>
          <p:cNvSpPr txBox="1">
            <a:spLocks noChangeArrowheads="1"/>
          </p:cNvSpPr>
          <p:nvPr/>
        </p:nvSpPr>
        <p:spPr bwMode="auto">
          <a:xfrm>
            <a:off x="3200400" y="46482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Successful Atomic (Lock)</a:t>
            </a:r>
          </a:p>
        </p:txBody>
      </p:sp>
      <p:sp>
        <p:nvSpPr>
          <p:cNvPr id="484372" name="AutoShape 20"/>
          <p:cNvSpPr>
            <a:spLocks noChangeArrowheads="1"/>
          </p:cNvSpPr>
          <p:nvPr/>
        </p:nvSpPr>
        <p:spPr bwMode="auto">
          <a:xfrm>
            <a:off x="2209800" y="5105400"/>
            <a:ext cx="1066800" cy="304800"/>
          </a:xfrm>
          <a:prstGeom prst="curvedLeftArrow">
            <a:avLst>
              <a:gd name="adj1" fmla="val 20000"/>
              <a:gd name="adj2" fmla="val 40000"/>
              <a:gd name="adj3" fmla="val 1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3" name="Text Box 21"/>
          <p:cNvSpPr txBox="1">
            <a:spLocks noChangeArrowheads="1"/>
          </p:cNvSpPr>
          <p:nvPr/>
        </p:nvSpPr>
        <p:spPr bwMode="auto">
          <a:xfrm>
            <a:off x="3276600" y="5029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Successful Atomic (SUC)</a:t>
            </a:r>
          </a:p>
        </p:txBody>
      </p:sp>
      <p:sp>
        <p:nvSpPr>
          <p:cNvPr id="484374" name="AutoShape 22"/>
          <p:cNvSpPr>
            <a:spLocks noChangeArrowheads="1"/>
          </p:cNvSpPr>
          <p:nvPr/>
        </p:nvSpPr>
        <p:spPr bwMode="auto">
          <a:xfrm>
            <a:off x="1066800" y="5486400"/>
            <a:ext cx="1143000" cy="304800"/>
          </a:xfrm>
          <a:prstGeom prst="curvedRightArrow">
            <a:avLst>
              <a:gd name="adj1" fmla="val 20000"/>
              <a:gd name="adj2" fmla="val 40000"/>
              <a:gd name="adj3" fmla="val 1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5" name="Text Box 23"/>
          <p:cNvSpPr txBox="1">
            <a:spLocks noChangeArrowheads="1"/>
          </p:cNvSpPr>
          <p:nvPr/>
        </p:nvSpPr>
        <p:spPr bwMode="auto">
          <a:xfrm>
            <a:off x="76200" y="5486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Reconfigure Node</a:t>
            </a:r>
          </a:p>
        </p:txBody>
      </p:sp>
      <p:sp>
        <p:nvSpPr>
          <p:cNvPr id="484376" name="AutoShape 24"/>
          <p:cNvSpPr>
            <a:spLocks noChangeArrowheads="1"/>
          </p:cNvSpPr>
          <p:nvPr/>
        </p:nvSpPr>
        <p:spPr bwMode="auto">
          <a:xfrm>
            <a:off x="2209800" y="5791200"/>
            <a:ext cx="1066800" cy="304800"/>
          </a:xfrm>
          <a:prstGeom prst="curvedLeftArrow">
            <a:avLst>
              <a:gd name="adj1" fmla="val 20000"/>
              <a:gd name="adj2" fmla="val 40000"/>
              <a:gd name="adj3" fmla="val 1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7" name="Text Box 25"/>
          <p:cNvSpPr txBox="1">
            <a:spLocks noChangeArrowheads="1"/>
          </p:cNvSpPr>
          <p:nvPr/>
        </p:nvSpPr>
        <p:spPr bwMode="auto">
          <a:xfrm>
            <a:off x="3200400" y="5715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Successful Atomic (Unlock)</a:t>
            </a:r>
          </a:p>
        </p:txBody>
      </p:sp>
      <p:sp>
        <p:nvSpPr>
          <p:cNvPr id="484378" name="Line 26"/>
          <p:cNvSpPr>
            <a:spLocks noChangeShapeType="1"/>
          </p:cNvSpPr>
          <p:nvPr/>
        </p:nvSpPr>
        <p:spPr bwMode="auto">
          <a:xfrm>
            <a:off x="914400" y="624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79" name="Line 27"/>
          <p:cNvSpPr>
            <a:spLocks noChangeShapeType="1"/>
          </p:cNvSpPr>
          <p:nvPr/>
        </p:nvSpPr>
        <p:spPr bwMode="auto">
          <a:xfrm>
            <a:off x="3124200" y="624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80" name="Text Box 28"/>
          <p:cNvSpPr txBox="1">
            <a:spLocks noChangeArrowheads="1"/>
          </p:cNvSpPr>
          <p:nvPr/>
        </p:nvSpPr>
        <p:spPr bwMode="auto">
          <a:xfrm>
            <a:off x="76200" y="62023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 Shared</a:t>
            </a:r>
          </a:p>
        </p:txBody>
      </p:sp>
      <p:sp>
        <p:nvSpPr>
          <p:cNvPr id="484381" name="Text Box 29"/>
          <p:cNvSpPr txBox="1">
            <a:spLocks noChangeArrowheads="1"/>
          </p:cNvSpPr>
          <p:nvPr/>
        </p:nvSpPr>
        <p:spPr bwMode="auto">
          <a:xfrm>
            <a:off x="3276600" y="62023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Load Shared</a:t>
            </a:r>
          </a:p>
        </p:txBody>
      </p:sp>
      <p:sp>
        <p:nvSpPr>
          <p:cNvPr id="484382" name="Rectangle 30"/>
          <p:cNvSpPr>
            <a:spLocks noChangeArrowheads="1"/>
          </p:cNvSpPr>
          <p:nvPr/>
        </p:nvSpPr>
        <p:spPr bwMode="auto">
          <a:xfrm>
            <a:off x="4724400" y="3352800"/>
            <a:ext cx="4191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40000"/>
              </a:lnSpc>
              <a:spcBef>
                <a:spcPct val="20000"/>
              </a:spcBef>
              <a:buFontTx/>
              <a:buChar char="•"/>
            </a:pPr>
            <a:r>
              <a:rPr lang="en-US" sz="1600"/>
              <a:t>Dual Counters</a:t>
            </a:r>
          </a:p>
          <a:p>
            <a:pPr marL="742950" lvl="1" indent="-285750" algn="l">
              <a:lnSpc>
                <a:spcPct val="140000"/>
              </a:lnSpc>
              <a:spcBef>
                <a:spcPct val="20000"/>
              </a:spcBef>
              <a:buFontTx/>
              <a:buChar char="–"/>
            </a:pPr>
            <a:r>
              <a:rPr lang="en-US" sz="1400"/>
              <a:t>Shared Update Counter (SUC)</a:t>
            </a:r>
          </a:p>
          <a:p>
            <a:pPr marL="742950" lvl="1" indent="-285750" algn="l">
              <a:lnSpc>
                <a:spcPct val="140000"/>
              </a:lnSpc>
              <a:spcBef>
                <a:spcPct val="20000"/>
              </a:spcBef>
              <a:buFontTx/>
              <a:buChar char="–"/>
            </a:pPr>
            <a:r>
              <a:rPr lang="en-US" sz="1400"/>
              <a:t>Local Update Counter (LUC)</a:t>
            </a:r>
          </a:p>
          <a:p>
            <a:pPr marL="342900" indent="-342900" algn="l">
              <a:lnSpc>
                <a:spcPct val="140000"/>
              </a:lnSpc>
              <a:spcBef>
                <a:spcPct val="20000"/>
              </a:spcBef>
              <a:buFontTx/>
              <a:buChar char="•"/>
            </a:pPr>
            <a:r>
              <a:rPr lang="en-US" sz="1600"/>
              <a:t>On reconfiguration:</a:t>
            </a:r>
          </a:p>
          <a:p>
            <a:pPr marL="742950" lvl="1" indent="-285750" algn="l">
              <a:lnSpc>
                <a:spcPct val="140000"/>
              </a:lnSpc>
              <a:spcBef>
                <a:spcPct val="20000"/>
              </a:spcBef>
              <a:buFontTx/>
              <a:buChar char="–"/>
            </a:pPr>
            <a:r>
              <a:rPr lang="en-US" sz="1400"/>
              <a:t>LUC should be equal to SUC</a:t>
            </a:r>
          </a:p>
          <a:p>
            <a:pPr marL="742950" lvl="1" indent="-285750" algn="l">
              <a:lnSpc>
                <a:spcPct val="140000"/>
              </a:lnSpc>
              <a:spcBef>
                <a:spcPct val="20000"/>
              </a:spcBef>
              <a:buFontTx/>
              <a:buChar char="–"/>
            </a:pPr>
            <a:r>
              <a:rPr lang="en-US" sz="1400"/>
              <a:t>All remote SUCs are incremented</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04/26/06</a:t>
            </a:r>
            <a:endParaRPr lang="en-US" altLang="ko-KR"/>
          </a:p>
        </p:txBody>
      </p:sp>
      <p:sp>
        <p:nvSpPr>
          <p:cNvPr id="7" name="Footer Placeholder 4"/>
          <p:cNvSpPr>
            <a:spLocks noGrp="1"/>
          </p:cNvSpPr>
          <p:nvPr>
            <p:ph type="ftr" sz="quarter" idx="11"/>
          </p:nvPr>
        </p:nvSpPr>
        <p:spPr/>
        <p:txBody>
          <a:bodyPr/>
          <a:lstStyle/>
          <a:p>
            <a:r>
              <a:rPr lang="en-US" altLang="ko-KR"/>
              <a:t>D. K. Panda (The Ohio State University)</a:t>
            </a:r>
          </a:p>
        </p:txBody>
      </p:sp>
      <p:sp>
        <p:nvSpPr>
          <p:cNvPr id="485378" name="Rectangle 2"/>
          <p:cNvSpPr>
            <a:spLocks noGrp="1" noChangeArrowheads="1"/>
          </p:cNvSpPr>
          <p:nvPr>
            <p:ph type="title"/>
          </p:nvPr>
        </p:nvSpPr>
        <p:spPr/>
        <p:txBody>
          <a:bodyPr/>
          <a:lstStyle/>
          <a:p>
            <a:r>
              <a:rPr lang="en-US"/>
              <a:t>Basic Dynamic Reconfigurability Performance</a:t>
            </a:r>
          </a:p>
        </p:txBody>
      </p:sp>
      <p:graphicFrame>
        <p:nvGraphicFramePr>
          <p:cNvPr id="485379" name="Object 3"/>
          <p:cNvGraphicFramePr>
            <a:graphicFrameLocks noChangeAspect="1"/>
          </p:cNvGraphicFramePr>
          <p:nvPr/>
        </p:nvGraphicFramePr>
        <p:xfrm>
          <a:off x="457200" y="1524000"/>
          <a:ext cx="4037013" cy="3429000"/>
        </p:xfrm>
        <a:graphic>
          <a:graphicData uri="http://schemas.openxmlformats.org/presentationml/2006/ole">
            <mc:AlternateContent xmlns:mc="http://schemas.openxmlformats.org/markup-compatibility/2006">
              <mc:Choice xmlns:v="urn:schemas-microsoft-com:vml" Requires="v">
                <p:oleObj spid="_x0000_s485382" name="Chart" r:id="rId3" imgW="6648602" imgH="4676851" progId="Excel.Chart.8">
                  <p:embed/>
                </p:oleObj>
              </mc:Choice>
              <mc:Fallback>
                <p:oleObj name="Chart" r:id="rId3" imgW="6648602" imgH="4676851"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403701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5380" name="Text Box 4"/>
          <p:cNvSpPr txBox="1">
            <a:spLocks noChangeArrowheads="1"/>
          </p:cNvSpPr>
          <p:nvPr/>
        </p:nvSpPr>
        <p:spPr bwMode="auto">
          <a:xfrm>
            <a:off x="533400" y="5300663"/>
            <a:ext cx="7924800"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a:t> Large Burst Length allows reconfiguration of the system closer to the best case; reconfiguration time is negligible;</a:t>
            </a:r>
            <a:endParaRPr lang="en-US" sz="1400"/>
          </a:p>
          <a:p>
            <a:pPr algn="l">
              <a:spcBef>
                <a:spcPct val="50000"/>
              </a:spcBef>
              <a:buFontTx/>
              <a:buChar char="•"/>
            </a:pPr>
            <a:r>
              <a:rPr lang="en-US" sz="1600"/>
              <a:t> Performs comparably with the static scheme for small burst sizes</a:t>
            </a:r>
          </a:p>
        </p:txBody>
      </p:sp>
      <p:graphicFrame>
        <p:nvGraphicFramePr>
          <p:cNvPr id="485381" name="Object 5"/>
          <p:cNvGraphicFramePr>
            <a:graphicFrameLocks noChangeAspect="1"/>
          </p:cNvGraphicFramePr>
          <p:nvPr/>
        </p:nvGraphicFramePr>
        <p:xfrm>
          <a:off x="4648200" y="1524000"/>
          <a:ext cx="4038600" cy="3532188"/>
        </p:xfrm>
        <a:graphic>
          <a:graphicData uri="http://schemas.openxmlformats.org/presentationml/2006/ole">
            <mc:AlternateContent xmlns:mc="http://schemas.openxmlformats.org/markup-compatibility/2006">
              <mc:Choice xmlns:v="urn:schemas-microsoft-com:vml" Requires="v">
                <p:oleObj spid="_x0000_s485383" name="Chart" r:id="rId5" imgW="4286402" imgH="2857500" progId="Excel.Chart.8">
                  <p:embed/>
                </p:oleObj>
              </mc:Choice>
              <mc:Fallback>
                <p:oleObj name="Chart" r:id="rId5" imgW="4286402" imgH="2857500" progId="Excel.Char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524000"/>
                        <a:ext cx="4038600"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04/26/06</a:t>
            </a:r>
            <a:endParaRPr lang="en-US" altLang="ko-KR"/>
          </a:p>
        </p:txBody>
      </p:sp>
      <p:sp>
        <p:nvSpPr>
          <p:cNvPr id="8" name="Footer Placeholder 4"/>
          <p:cNvSpPr>
            <a:spLocks noGrp="1"/>
          </p:cNvSpPr>
          <p:nvPr>
            <p:ph type="ftr" sz="quarter" idx="11"/>
          </p:nvPr>
        </p:nvSpPr>
        <p:spPr/>
        <p:txBody>
          <a:bodyPr/>
          <a:lstStyle/>
          <a:p>
            <a:r>
              <a:rPr lang="en-US" altLang="ko-KR"/>
              <a:t>D. K. Panda (The Ohio State University)</a:t>
            </a:r>
          </a:p>
        </p:txBody>
      </p:sp>
      <p:sp>
        <p:nvSpPr>
          <p:cNvPr id="486402" name="Rectangle 2"/>
          <p:cNvSpPr>
            <a:spLocks noGrp="1" noChangeArrowheads="1"/>
          </p:cNvSpPr>
          <p:nvPr>
            <p:ph type="title"/>
          </p:nvPr>
        </p:nvSpPr>
        <p:spPr/>
        <p:txBody>
          <a:bodyPr/>
          <a:lstStyle/>
          <a:p>
            <a:r>
              <a:rPr lang="en-US"/>
              <a:t>Reconfigurability Performance with Prioritization and QoS</a:t>
            </a:r>
          </a:p>
        </p:txBody>
      </p:sp>
      <p:graphicFrame>
        <p:nvGraphicFramePr>
          <p:cNvPr id="486403" name="Object 3"/>
          <p:cNvGraphicFramePr>
            <a:graphicFrameLocks noChangeAspect="1"/>
          </p:cNvGraphicFramePr>
          <p:nvPr/>
        </p:nvGraphicFramePr>
        <p:xfrm>
          <a:off x="457200" y="1371600"/>
          <a:ext cx="4037013" cy="3122613"/>
        </p:xfrm>
        <a:graphic>
          <a:graphicData uri="http://schemas.openxmlformats.org/presentationml/2006/ole">
            <mc:AlternateContent xmlns:mc="http://schemas.openxmlformats.org/markup-compatibility/2006">
              <mc:Choice xmlns:v="urn:schemas-microsoft-com:vml" Requires="v">
                <p:oleObj spid="_x0000_s486407" name="Chart" r:id="rId3" imgW="6477000" imgH="3924300" progId="Excel.Chart.8">
                  <p:embed/>
                </p:oleObj>
              </mc:Choice>
              <mc:Fallback>
                <p:oleObj name="Chart" r:id="rId3" imgW="6477000" imgH="3924300"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4037013" cy="31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6404" name="Text Box 4"/>
          <p:cNvSpPr txBox="1">
            <a:spLocks noChangeArrowheads="1"/>
          </p:cNvSpPr>
          <p:nvPr/>
        </p:nvSpPr>
        <p:spPr bwMode="auto">
          <a:xfrm>
            <a:off x="4572000" y="4643438"/>
            <a:ext cx="4191000" cy="168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a:t> Reconf does not perform any additional reconfiguration</a:t>
            </a:r>
            <a:endParaRPr lang="en-US" sz="1400"/>
          </a:p>
          <a:p>
            <a:pPr algn="l">
              <a:spcBef>
                <a:spcPct val="50000"/>
              </a:spcBef>
              <a:buFontTx/>
              <a:buChar char="•"/>
            </a:pPr>
            <a:r>
              <a:rPr lang="en-US" sz="1600"/>
              <a:t> Reconf and Reconf-P allocate maximum number of nodes to the low-priority website whereas Reconf-PQ allocates nodes to the QoS guaranteed to that website.</a:t>
            </a:r>
          </a:p>
        </p:txBody>
      </p:sp>
      <p:graphicFrame>
        <p:nvGraphicFramePr>
          <p:cNvPr id="486405" name="Object 5"/>
          <p:cNvGraphicFramePr>
            <a:graphicFrameLocks noChangeAspect="1"/>
          </p:cNvGraphicFramePr>
          <p:nvPr/>
        </p:nvGraphicFramePr>
        <p:xfrm>
          <a:off x="4648200" y="1371600"/>
          <a:ext cx="4038600" cy="3124200"/>
        </p:xfrm>
        <a:graphic>
          <a:graphicData uri="http://schemas.openxmlformats.org/presentationml/2006/ole">
            <mc:AlternateContent xmlns:mc="http://schemas.openxmlformats.org/markup-compatibility/2006">
              <mc:Choice xmlns:v="urn:schemas-microsoft-com:vml" Requires="v">
                <p:oleObj spid="_x0000_s486408" name="Chart" r:id="rId5" imgW="6486449" imgH="3933749" progId="Excel.Chart.8">
                  <p:embed/>
                </p:oleObj>
              </mc:Choice>
              <mc:Fallback>
                <p:oleObj name="Chart" r:id="rId5" imgW="6486449" imgH="3933749" progId="Excel.Char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371600"/>
                        <a:ext cx="4038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6406" name="Text Box 6"/>
          <p:cNvSpPr txBox="1">
            <a:spLocks noChangeArrowheads="1"/>
          </p:cNvSpPr>
          <p:nvPr/>
        </p:nvSpPr>
        <p:spPr bwMode="auto">
          <a:xfrm>
            <a:off x="381000" y="4495800"/>
            <a:ext cx="40386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30000"/>
              </a:spcBef>
              <a:buFont typeface="Wingdings" pitchFamily="2" charset="2"/>
              <a:buChar char="Ø"/>
            </a:pPr>
            <a:r>
              <a:rPr lang="en-US" sz="1400"/>
              <a:t> </a:t>
            </a:r>
            <a:r>
              <a:rPr lang="en-US" sz="1500" b="1"/>
              <a:t>Case 1:</a:t>
            </a:r>
            <a:r>
              <a:rPr lang="en-US" sz="1500"/>
              <a:t> A load of high priority requests arrives when a load of low priority requests already exists</a:t>
            </a:r>
          </a:p>
          <a:p>
            <a:pPr algn="l">
              <a:lnSpc>
                <a:spcPct val="90000"/>
              </a:lnSpc>
              <a:spcBef>
                <a:spcPct val="30000"/>
              </a:spcBef>
              <a:buFont typeface="Wingdings" pitchFamily="2" charset="2"/>
              <a:buChar char="Ø"/>
            </a:pPr>
            <a:r>
              <a:rPr lang="en-US" sz="1500"/>
              <a:t> </a:t>
            </a:r>
            <a:r>
              <a:rPr lang="en-US" sz="1500" b="1"/>
              <a:t>Case 2:</a:t>
            </a:r>
            <a:r>
              <a:rPr lang="en-US" sz="1500"/>
              <a:t> A load of low priority requests arrives when a load of high priority requests already exists</a:t>
            </a:r>
          </a:p>
          <a:p>
            <a:pPr algn="l">
              <a:lnSpc>
                <a:spcPct val="90000"/>
              </a:lnSpc>
              <a:spcBef>
                <a:spcPct val="30000"/>
              </a:spcBef>
              <a:buFont typeface="Wingdings" pitchFamily="2" charset="2"/>
              <a:buChar char="Ø"/>
            </a:pPr>
            <a:r>
              <a:rPr lang="en-US" sz="1500"/>
              <a:t> </a:t>
            </a:r>
            <a:r>
              <a:rPr lang="en-US" sz="1500" b="1"/>
              <a:t>Case 3:</a:t>
            </a:r>
            <a:r>
              <a:rPr lang="en-US" sz="1500"/>
              <a:t> Both high and low priority requests arrive simultaneously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04/26/06</a:t>
            </a:r>
            <a:endParaRPr lang="en-US" altLang="ko-KR"/>
          </a:p>
        </p:txBody>
      </p:sp>
      <p:sp>
        <p:nvSpPr>
          <p:cNvPr id="7" name="Footer Placeholder 4"/>
          <p:cNvSpPr>
            <a:spLocks noGrp="1"/>
          </p:cNvSpPr>
          <p:nvPr>
            <p:ph type="ftr" sz="quarter" idx="11"/>
          </p:nvPr>
        </p:nvSpPr>
        <p:spPr/>
        <p:txBody>
          <a:bodyPr/>
          <a:lstStyle/>
          <a:p>
            <a:r>
              <a:rPr lang="en-US" altLang="ko-KR"/>
              <a:t>D. K. Panda (The Ohio State University)</a:t>
            </a:r>
          </a:p>
        </p:txBody>
      </p:sp>
      <p:sp>
        <p:nvSpPr>
          <p:cNvPr id="487426" name="Rectangle 2"/>
          <p:cNvSpPr>
            <a:spLocks noGrp="1" noChangeArrowheads="1"/>
          </p:cNvSpPr>
          <p:nvPr>
            <p:ph type="title"/>
          </p:nvPr>
        </p:nvSpPr>
        <p:spPr/>
        <p:txBody>
          <a:bodyPr/>
          <a:lstStyle/>
          <a:p>
            <a:r>
              <a:rPr lang="en-US"/>
              <a:t>QoS Meeting Capability</a:t>
            </a:r>
          </a:p>
        </p:txBody>
      </p:sp>
      <p:graphicFrame>
        <p:nvGraphicFramePr>
          <p:cNvPr id="487427" name="Object 3"/>
          <p:cNvGraphicFramePr>
            <a:graphicFrameLocks noChangeAspect="1"/>
          </p:cNvGraphicFramePr>
          <p:nvPr/>
        </p:nvGraphicFramePr>
        <p:xfrm>
          <a:off x="457200" y="1219200"/>
          <a:ext cx="4037013" cy="3867150"/>
        </p:xfrm>
        <a:graphic>
          <a:graphicData uri="http://schemas.openxmlformats.org/presentationml/2006/ole">
            <mc:AlternateContent xmlns:mc="http://schemas.openxmlformats.org/markup-compatibility/2006">
              <mc:Choice xmlns:v="urn:schemas-microsoft-com:vml" Requires="v">
                <p:oleObj spid="_x0000_s487430" name="Chart" r:id="rId3" imgW="6477000" imgH="3924300" progId="Excel.Chart.8">
                  <p:embed/>
                </p:oleObj>
              </mc:Choice>
              <mc:Fallback>
                <p:oleObj name="Chart" r:id="rId3" imgW="6477000" imgH="3924300"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9200"/>
                        <a:ext cx="4037013"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7428" name="Text Box 4"/>
          <p:cNvSpPr txBox="1">
            <a:spLocks noChangeArrowheads="1"/>
          </p:cNvSpPr>
          <p:nvPr/>
        </p:nvSpPr>
        <p:spPr bwMode="auto">
          <a:xfrm>
            <a:off x="381000" y="5257800"/>
            <a:ext cx="84582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a:t> Reconf and Reconf-P perform well only in some cases and lack consistency in providing the guaranteed QoS requirements to both websites</a:t>
            </a:r>
            <a:endParaRPr lang="en-US" sz="1400"/>
          </a:p>
          <a:p>
            <a:pPr algn="l">
              <a:spcBef>
                <a:spcPct val="50000"/>
              </a:spcBef>
              <a:buFontTx/>
              <a:buChar char="•"/>
            </a:pPr>
            <a:r>
              <a:rPr lang="en-US" sz="1600"/>
              <a:t> Reconf-PQ meets the guaranteed QoS requirements in all cases</a:t>
            </a:r>
          </a:p>
        </p:txBody>
      </p:sp>
      <p:graphicFrame>
        <p:nvGraphicFramePr>
          <p:cNvPr id="487429" name="Object 5"/>
          <p:cNvGraphicFramePr>
            <a:graphicFrameLocks noChangeAspect="1"/>
          </p:cNvGraphicFramePr>
          <p:nvPr/>
        </p:nvGraphicFramePr>
        <p:xfrm>
          <a:off x="4648200" y="1219200"/>
          <a:ext cx="4038600" cy="3867150"/>
        </p:xfrm>
        <a:graphic>
          <a:graphicData uri="http://schemas.openxmlformats.org/presentationml/2006/ole">
            <mc:AlternateContent xmlns:mc="http://schemas.openxmlformats.org/markup-compatibility/2006">
              <mc:Choice xmlns:v="urn:schemas-microsoft-com:vml" Requires="v">
                <p:oleObj spid="_x0000_s487431" name="Chart" r:id="rId5" imgW="6477000" imgH="3924300" progId="Excel.Chart.8">
                  <p:embed/>
                </p:oleObj>
              </mc:Choice>
              <mc:Fallback>
                <p:oleObj name="Chart" r:id="rId5" imgW="6477000" imgH="3924300" progId="Excel.Char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219200"/>
                        <a:ext cx="40386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04/26/06</a:t>
            </a:r>
            <a:endParaRPr lang="en-US" altLang="ko-KR"/>
          </a:p>
        </p:txBody>
      </p:sp>
      <p:sp>
        <p:nvSpPr>
          <p:cNvPr id="7" name="Footer Placeholder 4"/>
          <p:cNvSpPr>
            <a:spLocks noGrp="1"/>
          </p:cNvSpPr>
          <p:nvPr>
            <p:ph type="ftr" sz="quarter" idx="11"/>
          </p:nvPr>
        </p:nvSpPr>
        <p:spPr/>
        <p:txBody>
          <a:bodyPr/>
          <a:lstStyle/>
          <a:p>
            <a:r>
              <a:rPr lang="en-US" altLang="ko-KR"/>
              <a:t>D. K. Panda (The Ohio State University)</a:t>
            </a:r>
          </a:p>
        </p:txBody>
      </p:sp>
      <p:sp>
        <p:nvSpPr>
          <p:cNvPr id="488450" name="Rectangle 2"/>
          <p:cNvSpPr>
            <a:spLocks noGrp="1" noChangeArrowheads="1"/>
          </p:cNvSpPr>
          <p:nvPr>
            <p:ph type="title"/>
          </p:nvPr>
        </p:nvSpPr>
        <p:spPr/>
        <p:txBody>
          <a:bodyPr/>
          <a:lstStyle/>
          <a:p>
            <a:r>
              <a:rPr lang="en-US" sz="2800" b="1"/>
              <a:t>QoS Meeting Capability – Zipf and Worldcup Traces</a:t>
            </a:r>
          </a:p>
        </p:txBody>
      </p:sp>
      <p:graphicFrame>
        <p:nvGraphicFramePr>
          <p:cNvPr id="488451" name="Object 3"/>
          <p:cNvGraphicFramePr>
            <a:graphicFrameLocks noChangeAspect="1"/>
          </p:cNvGraphicFramePr>
          <p:nvPr/>
        </p:nvGraphicFramePr>
        <p:xfrm>
          <a:off x="457200" y="1524000"/>
          <a:ext cx="4037013" cy="4038600"/>
        </p:xfrm>
        <a:graphic>
          <a:graphicData uri="http://schemas.openxmlformats.org/presentationml/2006/ole">
            <mc:AlternateContent xmlns:mc="http://schemas.openxmlformats.org/markup-compatibility/2006">
              <mc:Choice xmlns:v="urn:schemas-microsoft-com:vml" Requires="v">
                <p:oleObj spid="_x0000_s488454" name="Chart" r:id="rId3" imgW="6477000" imgH="3924300" progId="Excel.Chart.8">
                  <p:embed/>
                </p:oleObj>
              </mc:Choice>
              <mc:Fallback>
                <p:oleObj name="Chart" r:id="rId3" imgW="6477000" imgH="3924300"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403701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8452" name="Text Box 4"/>
          <p:cNvSpPr txBox="1">
            <a:spLocks noChangeArrowheads="1"/>
          </p:cNvSpPr>
          <p:nvPr/>
        </p:nvSpPr>
        <p:spPr bwMode="auto">
          <a:xfrm>
            <a:off x="609600" y="5867400"/>
            <a:ext cx="7848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a:t> Similar trends are seen for Zipf and Worldcup traces with QoS meeting capability of nearly 100% for Reconf-PQ</a:t>
            </a:r>
            <a:endParaRPr lang="en-US" sz="1400"/>
          </a:p>
        </p:txBody>
      </p:sp>
      <p:graphicFrame>
        <p:nvGraphicFramePr>
          <p:cNvPr id="488453" name="Object 5"/>
          <p:cNvGraphicFramePr>
            <a:graphicFrameLocks noChangeAspect="1"/>
          </p:cNvGraphicFramePr>
          <p:nvPr/>
        </p:nvGraphicFramePr>
        <p:xfrm>
          <a:off x="4648200" y="1524000"/>
          <a:ext cx="4038600" cy="4038600"/>
        </p:xfrm>
        <a:graphic>
          <a:graphicData uri="http://schemas.openxmlformats.org/presentationml/2006/ole">
            <mc:AlternateContent xmlns:mc="http://schemas.openxmlformats.org/markup-compatibility/2006">
              <mc:Choice xmlns:v="urn:schemas-microsoft-com:vml" Requires="v">
                <p:oleObj spid="_x0000_s488455" name="Chart" r:id="rId5" imgW="6477000" imgH="3924300" progId="Excel.Chart.8">
                  <p:embed/>
                </p:oleObj>
              </mc:Choice>
              <mc:Fallback>
                <p:oleObj name="Chart" r:id="rId5" imgW="6477000" imgH="3924300" progId="Excel.Char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524000"/>
                        <a:ext cx="403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dt" sz="half" idx="2"/>
          </p:nvPr>
        </p:nvSpPr>
        <p:spPr/>
        <p:txBody>
          <a:bodyPr/>
          <a:lstStyle/>
          <a:p>
            <a:r>
              <a:rPr lang="en-US"/>
              <a:t>04/26/06</a:t>
            </a:r>
            <a:endParaRPr lang="en-US" altLang="ko-KR"/>
          </a:p>
        </p:txBody>
      </p:sp>
      <p:sp>
        <p:nvSpPr>
          <p:cNvPr id="4" name="Rectangle 5"/>
          <p:cNvSpPr>
            <a:spLocks noGrp="1" noChangeArrowheads="1"/>
          </p:cNvSpPr>
          <p:nvPr>
            <p:ph type="ftr" sz="quarter" idx="3"/>
          </p:nvPr>
        </p:nvSpPr>
        <p:spPr/>
        <p:txBody>
          <a:bodyPr/>
          <a:lstStyle/>
          <a:p>
            <a:r>
              <a:rPr lang="en-US" altLang="ko-KR"/>
              <a:t>D. K. Panda (The Ohio State University)</a:t>
            </a:r>
          </a:p>
        </p:txBody>
      </p:sp>
      <p:sp>
        <p:nvSpPr>
          <p:cNvPr id="489474" name="Rectangle 2"/>
          <p:cNvSpPr>
            <a:spLocks noGrp="1" noChangeArrowheads="1"/>
          </p:cNvSpPr>
          <p:nvPr>
            <p:ph type="ctrTitle"/>
          </p:nvPr>
        </p:nvSpPr>
        <p:spPr>
          <a:xfrm>
            <a:off x="685800" y="2130425"/>
            <a:ext cx="7772400" cy="1603375"/>
          </a:xfrm>
        </p:spPr>
        <p:txBody>
          <a:bodyPr/>
          <a:lstStyle/>
          <a:p>
            <a:pPr>
              <a:lnSpc>
                <a:spcPct val="140000"/>
              </a:lnSpc>
            </a:pPr>
            <a:r>
              <a:rPr lang="en-US" sz="3600"/>
              <a:t>Backup Slides</a:t>
            </a:r>
            <a:br>
              <a:rPr lang="en-US" sz="3600"/>
            </a:br>
            <a:r>
              <a:rPr lang="en-US"/>
              <a:t>(Soft Shared State)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2"/>
          <p:cNvSpPr>
            <a:spLocks noGrp="1"/>
          </p:cNvSpPr>
          <p:nvPr>
            <p:ph type="dt" sz="half" idx="10"/>
          </p:nvPr>
        </p:nvSpPr>
        <p:spPr/>
        <p:txBody>
          <a:bodyPr/>
          <a:lstStyle/>
          <a:p>
            <a:r>
              <a:rPr lang="en-US"/>
              <a:t>04/26/06</a:t>
            </a:r>
            <a:endParaRPr lang="en-US" altLang="ko-KR"/>
          </a:p>
        </p:txBody>
      </p:sp>
      <p:sp>
        <p:nvSpPr>
          <p:cNvPr id="53" name="Footer Placeholder 3"/>
          <p:cNvSpPr>
            <a:spLocks noGrp="1"/>
          </p:cNvSpPr>
          <p:nvPr>
            <p:ph type="ftr" sz="quarter" idx="11"/>
          </p:nvPr>
        </p:nvSpPr>
        <p:spPr/>
        <p:txBody>
          <a:bodyPr/>
          <a:lstStyle/>
          <a:p>
            <a:r>
              <a:rPr lang="en-US" altLang="ko-KR"/>
              <a:t>D. K. Panda (The Ohio State University)</a:t>
            </a:r>
          </a:p>
        </p:txBody>
      </p:sp>
      <p:sp>
        <p:nvSpPr>
          <p:cNvPr id="389122" name="AutoShape 2"/>
          <p:cNvSpPr>
            <a:spLocks noChangeArrowheads="1"/>
          </p:cNvSpPr>
          <p:nvPr/>
        </p:nvSpPr>
        <p:spPr bwMode="auto">
          <a:xfrm>
            <a:off x="6248400" y="2209800"/>
            <a:ext cx="2438400" cy="1828800"/>
          </a:xfrm>
          <a:prstGeom prst="roundRect">
            <a:avLst>
              <a:gd name="adj" fmla="val 16667"/>
            </a:avLst>
          </a:prstGeom>
          <a:solidFill>
            <a:srgbClr val="969696">
              <a:alpha val="82001"/>
            </a:srgb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High Performance Sockets</a:t>
            </a:r>
          </a:p>
          <a:p>
            <a:r>
              <a:rPr lang="en-US" sz="1400" b="1"/>
              <a:t>(e.g., SDP)</a:t>
            </a:r>
          </a:p>
        </p:txBody>
      </p:sp>
      <p:sp>
        <p:nvSpPr>
          <p:cNvPr id="389123" name="Line 3"/>
          <p:cNvSpPr>
            <a:spLocks noChangeShapeType="1"/>
          </p:cNvSpPr>
          <p:nvPr/>
        </p:nvSpPr>
        <p:spPr bwMode="auto">
          <a:xfrm>
            <a:off x="4343400" y="2743200"/>
            <a:ext cx="1828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24" name="Rectangle 4"/>
          <p:cNvSpPr>
            <a:spLocks noGrp="1" noChangeArrowheads="1"/>
          </p:cNvSpPr>
          <p:nvPr>
            <p:ph type="title"/>
          </p:nvPr>
        </p:nvSpPr>
        <p:spPr/>
        <p:txBody>
          <a:bodyPr/>
          <a:lstStyle/>
          <a:p>
            <a:r>
              <a:rPr lang="en-US"/>
              <a:t>The Sockets Protocol Stack</a:t>
            </a:r>
          </a:p>
        </p:txBody>
      </p:sp>
      <p:sp>
        <p:nvSpPr>
          <p:cNvPr id="389125" name="AutoShape 5"/>
          <p:cNvSpPr>
            <a:spLocks noChangeArrowheads="1"/>
          </p:cNvSpPr>
          <p:nvPr/>
        </p:nvSpPr>
        <p:spPr bwMode="auto">
          <a:xfrm>
            <a:off x="533400" y="4724400"/>
            <a:ext cx="2514600" cy="3810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High-speed Network</a:t>
            </a:r>
          </a:p>
        </p:txBody>
      </p:sp>
      <p:sp>
        <p:nvSpPr>
          <p:cNvPr id="389126" name="Line 6"/>
          <p:cNvSpPr>
            <a:spLocks noChangeShapeType="1"/>
          </p:cNvSpPr>
          <p:nvPr/>
        </p:nvSpPr>
        <p:spPr bwMode="auto">
          <a:xfrm>
            <a:off x="381000" y="4648200"/>
            <a:ext cx="2819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27" name="AutoShape 7"/>
          <p:cNvSpPr>
            <a:spLocks noChangeArrowheads="1"/>
          </p:cNvSpPr>
          <p:nvPr/>
        </p:nvSpPr>
        <p:spPr bwMode="auto">
          <a:xfrm>
            <a:off x="533400" y="41910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Device Driver</a:t>
            </a:r>
          </a:p>
        </p:txBody>
      </p:sp>
      <p:sp>
        <p:nvSpPr>
          <p:cNvPr id="389128" name="AutoShape 8"/>
          <p:cNvSpPr>
            <a:spLocks noChangeArrowheads="1"/>
          </p:cNvSpPr>
          <p:nvPr/>
        </p:nvSpPr>
        <p:spPr bwMode="auto">
          <a:xfrm>
            <a:off x="533400" y="37338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IP</a:t>
            </a:r>
          </a:p>
        </p:txBody>
      </p:sp>
      <p:sp>
        <p:nvSpPr>
          <p:cNvPr id="389129" name="AutoShape 9"/>
          <p:cNvSpPr>
            <a:spLocks noChangeArrowheads="1"/>
          </p:cNvSpPr>
          <p:nvPr/>
        </p:nvSpPr>
        <p:spPr bwMode="auto">
          <a:xfrm>
            <a:off x="533400" y="32766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TCP</a:t>
            </a:r>
          </a:p>
        </p:txBody>
      </p:sp>
      <p:sp>
        <p:nvSpPr>
          <p:cNvPr id="389130" name="AutoShape 10"/>
          <p:cNvSpPr>
            <a:spLocks noChangeArrowheads="1"/>
          </p:cNvSpPr>
          <p:nvPr/>
        </p:nvSpPr>
        <p:spPr bwMode="auto">
          <a:xfrm>
            <a:off x="533400" y="28194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Traditional Sockets</a:t>
            </a:r>
          </a:p>
        </p:txBody>
      </p:sp>
      <p:sp>
        <p:nvSpPr>
          <p:cNvPr id="389131" name="AutoShape 11"/>
          <p:cNvSpPr>
            <a:spLocks noChangeArrowheads="1"/>
          </p:cNvSpPr>
          <p:nvPr/>
        </p:nvSpPr>
        <p:spPr bwMode="auto">
          <a:xfrm>
            <a:off x="533400" y="2286000"/>
            <a:ext cx="25146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Sockets Interface</a:t>
            </a:r>
          </a:p>
        </p:txBody>
      </p:sp>
      <p:sp>
        <p:nvSpPr>
          <p:cNvPr id="389132" name="Line 12"/>
          <p:cNvSpPr>
            <a:spLocks noChangeShapeType="1"/>
          </p:cNvSpPr>
          <p:nvPr/>
        </p:nvSpPr>
        <p:spPr bwMode="auto">
          <a:xfrm>
            <a:off x="381000" y="2743200"/>
            <a:ext cx="2819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33" name="AutoShape 13"/>
          <p:cNvSpPr>
            <a:spLocks noChangeArrowheads="1"/>
          </p:cNvSpPr>
          <p:nvPr/>
        </p:nvSpPr>
        <p:spPr bwMode="auto">
          <a:xfrm>
            <a:off x="533400" y="18288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App #1</a:t>
            </a:r>
          </a:p>
        </p:txBody>
      </p:sp>
      <p:sp>
        <p:nvSpPr>
          <p:cNvPr id="389134" name="AutoShape 14"/>
          <p:cNvSpPr>
            <a:spLocks noChangeArrowheads="1"/>
          </p:cNvSpPr>
          <p:nvPr/>
        </p:nvSpPr>
        <p:spPr bwMode="auto">
          <a:xfrm>
            <a:off x="1295400" y="18288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App #2</a:t>
            </a:r>
          </a:p>
        </p:txBody>
      </p:sp>
      <p:sp>
        <p:nvSpPr>
          <p:cNvPr id="389135" name="AutoShape 15"/>
          <p:cNvSpPr>
            <a:spLocks noChangeArrowheads="1"/>
          </p:cNvSpPr>
          <p:nvPr/>
        </p:nvSpPr>
        <p:spPr bwMode="auto">
          <a:xfrm>
            <a:off x="2362200" y="18288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App #N</a:t>
            </a:r>
          </a:p>
        </p:txBody>
      </p:sp>
      <p:sp>
        <p:nvSpPr>
          <p:cNvPr id="389136" name="Line 16"/>
          <p:cNvSpPr>
            <a:spLocks noChangeShapeType="1"/>
          </p:cNvSpPr>
          <p:nvPr/>
        </p:nvSpPr>
        <p:spPr bwMode="auto">
          <a:xfrm>
            <a:off x="914400" y="2133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37" name="Line 17"/>
          <p:cNvSpPr>
            <a:spLocks noChangeShapeType="1"/>
          </p:cNvSpPr>
          <p:nvPr/>
        </p:nvSpPr>
        <p:spPr bwMode="auto">
          <a:xfrm>
            <a:off x="1600200" y="2133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38" name="Line 18"/>
          <p:cNvSpPr>
            <a:spLocks noChangeShapeType="1"/>
          </p:cNvSpPr>
          <p:nvPr/>
        </p:nvSpPr>
        <p:spPr bwMode="auto">
          <a:xfrm>
            <a:off x="2743200" y="2133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39" name="Line 19"/>
          <p:cNvSpPr>
            <a:spLocks noChangeShapeType="1"/>
          </p:cNvSpPr>
          <p:nvPr/>
        </p:nvSpPr>
        <p:spPr bwMode="auto">
          <a:xfrm>
            <a:off x="1828800" y="25908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0" name="Line 20"/>
          <p:cNvSpPr>
            <a:spLocks noChangeShapeType="1"/>
          </p:cNvSpPr>
          <p:nvPr/>
        </p:nvSpPr>
        <p:spPr bwMode="auto">
          <a:xfrm>
            <a:off x="1828800" y="3124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1" name="Line 21"/>
          <p:cNvSpPr>
            <a:spLocks noChangeShapeType="1"/>
          </p:cNvSpPr>
          <p:nvPr/>
        </p:nvSpPr>
        <p:spPr bwMode="auto">
          <a:xfrm>
            <a:off x="1828800" y="35814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2" name="Line 22"/>
          <p:cNvSpPr>
            <a:spLocks noChangeShapeType="1"/>
          </p:cNvSpPr>
          <p:nvPr/>
        </p:nvSpPr>
        <p:spPr bwMode="auto">
          <a:xfrm>
            <a:off x="1828800" y="4038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3" name="Line 23"/>
          <p:cNvSpPr>
            <a:spLocks noChangeShapeType="1"/>
          </p:cNvSpPr>
          <p:nvPr/>
        </p:nvSpPr>
        <p:spPr bwMode="auto">
          <a:xfrm>
            <a:off x="1828800" y="44958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4" name="Text Box 24"/>
          <p:cNvSpPr txBox="1">
            <a:spLocks noChangeArrowheads="1"/>
          </p:cNvSpPr>
          <p:nvPr/>
        </p:nvSpPr>
        <p:spPr bwMode="auto">
          <a:xfrm>
            <a:off x="152400" y="5334000"/>
            <a:ext cx="342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i="1"/>
              <a:t>Berkeley Sockets Implementation</a:t>
            </a:r>
          </a:p>
        </p:txBody>
      </p:sp>
      <p:sp>
        <p:nvSpPr>
          <p:cNvPr id="389145" name="AutoShape 25"/>
          <p:cNvSpPr>
            <a:spLocks noChangeArrowheads="1"/>
          </p:cNvSpPr>
          <p:nvPr/>
        </p:nvSpPr>
        <p:spPr bwMode="auto">
          <a:xfrm>
            <a:off x="3276600" y="3200400"/>
            <a:ext cx="1066800" cy="762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6" name="AutoShape 26"/>
          <p:cNvSpPr>
            <a:spLocks noChangeArrowheads="1"/>
          </p:cNvSpPr>
          <p:nvPr/>
        </p:nvSpPr>
        <p:spPr bwMode="auto">
          <a:xfrm>
            <a:off x="4495800" y="4724400"/>
            <a:ext cx="4191000" cy="9906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sz="1200" b="1"/>
              <a:t>High-speed Network</a:t>
            </a:r>
          </a:p>
        </p:txBody>
      </p:sp>
      <p:sp>
        <p:nvSpPr>
          <p:cNvPr id="389147" name="Line 27"/>
          <p:cNvSpPr>
            <a:spLocks noChangeShapeType="1"/>
          </p:cNvSpPr>
          <p:nvPr/>
        </p:nvSpPr>
        <p:spPr bwMode="auto">
          <a:xfrm>
            <a:off x="4343400" y="4648200"/>
            <a:ext cx="4495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8" name="AutoShape 28"/>
          <p:cNvSpPr>
            <a:spLocks noChangeArrowheads="1"/>
          </p:cNvSpPr>
          <p:nvPr/>
        </p:nvSpPr>
        <p:spPr bwMode="auto">
          <a:xfrm>
            <a:off x="4495800" y="41910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Device Driver</a:t>
            </a:r>
          </a:p>
        </p:txBody>
      </p:sp>
      <p:sp>
        <p:nvSpPr>
          <p:cNvPr id="389149" name="AutoShape 29"/>
          <p:cNvSpPr>
            <a:spLocks noChangeArrowheads="1"/>
          </p:cNvSpPr>
          <p:nvPr/>
        </p:nvSpPr>
        <p:spPr bwMode="auto">
          <a:xfrm>
            <a:off x="4495800" y="37338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IP</a:t>
            </a:r>
          </a:p>
        </p:txBody>
      </p:sp>
      <p:sp>
        <p:nvSpPr>
          <p:cNvPr id="389150" name="AutoShape 30"/>
          <p:cNvSpPr>
            <a:spLocks noChangeArrowheads="1"/>
          </p:cNvSpPr>
          <p:nvPr/>
        </p:nvSpPr>
        <p:spPr bwMode="auto">
          <a:xfrm>
            <a:off x="4495800" y="32766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TCP</a:t>
            </a:r>
          </a:p>
        </p:txBody>
      </p:sp>
      <p:sp>
        <p:nvSpPr>
          <p:cNvPr id="389151" name="AutoShape 31"/>
          <p:cNvSpPr>
            <a:spLocks noChangeArrowheads="1"/>
          </p:cNvSpPr>
          <p:nvPr/>
        </p:nvSpPr>
        <p:spPr bwMode="auto">
          <a:xfrm>
            <a:off x="4495800" y="28194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Traditional Sockets</a:t>
            </a:r>
          </a:p>
        </p:txBody>
      </p:sp>
      <p:sp>
        <p:nvSpPr>
          <p:cNvPr id="389152" name="AutoShape 32"/>
          <p:cNvSpPr>
            <a:spLocks noChangeArrowheads="1"/>
          </p:cNvSpPr>
          <p:nvPr/>
        </p:nvSpPr>
        <p:spPr bwMode="auto">
          <a:xfrm>
            <a:off x="4495800" y="1752600"/>
            <a:ext cx="34290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Sockets Interface</a:t>
            </a:r>
          </a:p>
        </p:txBody>
      </p:sp>
      <p:sp>
        <p:nvSpPr>
          <p:cNvPr id="389153" name="AutoShape 33"/>
          <p:cNvSpPr>
            <a:spLocks noChangeArrowheads="1"/>
          </p:cNvSpPr>
          <p:nvPr/>
        </p:nvSpPr>
        <p:spPr bwMode="auto">
          <a:xfrm>
            <a:off x="4495800" y="1295400"/>
            <a:ext cx="41910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Application</a:t>
            </a:r>
          </a:p>
        </p:txBody>
      </p:sp>
      <p:sp>
        <p:nvSpPr>
          <p:cNvPr id="389154" name="Line 34"/>
          <p:cNvSpPr>
            <a:spLocks noChangeShapeType="1"/>
          </p:cNvSpPr>
          <p:nvPr/>
        </p:nvSpPr>
        <p:spPr bwMode="auto">
          <a:xfrm>
            <a:off x="6172200" y="1600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5" name="Line 35"/>
          <p:cNvSpPr>
            <a:spLocks noChangeShapeType="1"/>
          </p:cNvSpPr>
          <p:nvPr/>
        </p:nvSpPr>
        <p:spPr bwMode="auto">
          <a:xfrm>
            <a:off x="5486400" y="2057400"/>
            <a:ext cx="0" cy="838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6" name="Line 36"/>
          <p:cNvSpPr>
            <a:spLocks noChangeShapeType="1"/>
          </p:cNvSpPr>
          <p:nvPr/>
        </p:nvSpPr>
        <p:spPr bwMode="auto">
          <a:xfrm>
            <a:off x="5486400" y="3124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7" name="Line 37"/>
          <p:cNvSpPr>
            <a:spLocks noChangeShapeType="1"/>
          </p:cNvSpPr>
          <p:nvPr/>
        </p:nvSpPr>
        <p:spPr bwMode="auto">
          <a:xfrm>
            <a:off x="5486400" y="35814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8" name="Line 38"/>
          <p:cNvSpPr>
            <a:spLocks noChangeShapeType="1"/>
          </p:cNvSpPr>
          <p:nvPr/>
        </p:nvSpPr>
        <p:spPr bwMode="auto">
          <a:xfrm>
            <a:off x="5486400" y="4038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9" name="Line 39"/>
          <p:cNvSpPr>
            <a:spLocks noChangeShapeType="1"/>
          </p:cNvSpPr>
          <p:nvPr/>
        </p:nvSpPr>
        <p:spPr bwMode="auto">
          <a:xfrm>
            <a:off x="5486400" y="44958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0" name="AutoShape 40"/>
          <p:cNvSpPr>
            <a:spLocks noChangeArrowheads="1"/>
          </p:cNvSpPr>
          <p:nvPr/>
        </p:nvSpPr>
        <p:spPr bwMode="auto">
          <a:xfrm>
            <a:off x="7620000" y="4800600"/>
            <a:ext cx="990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Offloaded</a:t>
            </a:r>
          </a:p>
          <a:p>
            <a:r>
              <a:rPr lang="en-US" sz="1200" b="1"/>
              <a:t>Protocol</a:t>
            </a:r>
          </a:p>
        </p:txBody>
      </p:sp>
      <p:sp>
        <p:nvSpPr>
          <p:cNvPr id="389161" name="Line 41"/>
          <p:cNvSpPr>
            <a:spLocks noChangeShapeType="1"/>
          </p:cNvSpPr>
          <p:nvPr/>
        </p:nvSpPr>
        <p:spPr bwMode="auto">
          <a:xfrm>
            <a:off x="2057400" y="2057400"/>
            <a:ext cx="30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2" name="AutoShape 42"/>
          <p:cNvSpPr>
            <a:spLocks noChangeArrowheads="1"/>
          </p:cNvSpPr>
          <p:nvPr/>
        </p:nvSpPr>
        <p:spPr bwMode="auto">
          <a:xfrm>
            <a:off x="6248400" y="4114800"/>
            <a:ext cx="2438400" cy="381000"/>
          </a:xfrm>
          <a:prstGeom prst="roundRect">
            <a:avLst>
              <a:gd name="adj" fmla="val 16667"/>
            </a:avLst>
          </a:prstGeom>
          <a:solidFill>
            <a:srgbClr val="CC99FF">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Lower-level Interface</a:t>
            </a:r>
          </a:p>
        </p:txBody>
      </p:sp>
      <p:sp>
        <p:nvSpPr>
          <p:cNvPr id="389163" name="Line 43"/>
          <p:cNvSpPr>
            <a:spLocks noChangeShapeType="1"/>
          </p:cNvSpPr>
          <p:nvPr/>
        </p:nvSpPr>
        <p:spPr bwMode="auto">
          <a:xfrm>
            <a:off x="7467600" y="38862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4" name="Line 44"/>
          <p:cNvSpPr>
            <a:spLocks noChangeShapeType="1"/>
          </p:cNvSpPr>
          <p:nvPr/>
        </p:nvSpPr>
        <p:spPr bwMode="auto">
          <a:xfrm>
            <a:off x="6781800" y="20574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5" name="Line 45"/>
          <p:cNvSpPr>
            <a:spLocks noChangeShapeType="1"/>
          </p:cNvSpPr>
          <p:nvPr/>
        </p:nvSpPr>
        <p:spPr bwMode="auto">
          <a:xfrm>
            <a:off x="6172200" y="2743200"/>
            <a:ext cx="0" cy="19050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6" name="Line 46"/>
          <p:cNvSpPr>
            <a:spLocks noChangeShapeType="1"/>
          </p:cNvSpPr>
          <p:nvPr/>
        </p:nvSpPr>
        <p:spPr bwMode="auto">
          <a:xfrm>
            <a:off x="8229600" y="1600200"/>
            <a:ext cx="0" cy="7620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7" name="AutoShape 47"/>
          <p:cNvSpPr>
            <a:spLocks noChangeArrowheads="1"/>
          </p:cNvSpPr>
          <p:nvPr/>
        </p:nvSpPr>
        <p:spPr bwMode="auto">
          <a:xfrm>
            <a:off x="6553200" y="4800600"/>
            <a:ext cx="990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Advanced</a:t>
            </a:r>
          </a:p>
          <a:p>
            <a:r>
              <a:rPr lang="en-US" sz="1200" b="1"/>
              <a:t>Features</a:t>
            </a:r>
          </a:p>
        </p:txBody>
      </p:sp>
      <p:sp>
        <p:nvSpPr>
          <p:cNvPr id="389168" name="Line 48"/>
          <p:cNvSpPr>
            <a:spLocks noChangeShapeType="1"/>
          </p:cNvSpPr>
          <p:nvPr/>
        </p:nvSpPr>
        <p:spPr bwMode="auto">
          <a:xfrm>
            <a:off x="7086600" y="44196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9" name="Line 49"/>
          <p:cNvSpPr>
            <a:spLocks noChangeShapeType="1"/>
          </p:cNvSpPr>
          <p:nvPr/>
        </p:nvSpPr>
        <p:spPr bwMode="auto">
          <a:xfrm>
            <a:off x="8153400" y="44196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70" name="Text Box 50"/>
          <p:cNvSpPr txBox="1">
            <a:spLocks noChangeArrowheads="1"/>
          </p:cNvSpPr>
          <p:nvPr/>
        </p:nvSpPr>
        <p:spPr bwMode="auto">
          <a:xfrm>
            <a:off x="304800" y="5807075"/>
            <a:ext cx="838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i="1">
                <a:solidFill>
                  <a:srgbClr val="0000FF"/>
                </a:solidFill>
              </a:rPr>
              <a:t>The Sockets Protocol Stack allows applications to utilize the network performance and capabilities with NO or MINIMAL modifications</a:t>
            </a:r>
          </a:p>
        </p:txBody>
      </p:sp>
      <p:sp>
        <p:nvSpPr>
          <p:cNvPr id="389171" name="AutoShape 51"/>
          <p:cNvSpPr>
            <a:spLocks noChangeArrowheads="1"/>
          </p:cNvSpPr>
          <p:nvPr/>
        </p:nvSpPr>
        <p:spPr bwMode="auto">
          <a:xfrm>
            <a:off x="7086600" y="1600200"/>
            <a:ext cx="1371600" cy="3200400"/>
          </a:xfrm>
          <a:prstGeom prst="downArrow">
            <a:avLst>
              <a:gd name="adj1" fmla="val 50000"/>
              <a:gd name="adj2" fmla="val 58333"/>
            </a:avLst>
          </a:prstGeom>
          <a:solidFill>
            <a:srgbClr val="FF99CC">
              <a:alpha val="7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1"/>
                                        </p:tgtEl>
                                        <p:attrNameLst>
                                          <p:attrName>style.visibility</p:attrName>
                                        </p:attrNameLst>
                                      </p:cBhvr>
                                      <p:to>
                                        <p:strVal val="visible"/>
                                      </p:to>
                                    </p:set>
                                  </p:childTnLst>
                                </p:cTn>
                              </p:par>
                              <p:par>
                                <p:cTn id="7" presetID="9" presetClass="emph" presetSubtype="0" grpId="0" nodeType="withEffect">
                                  <p:stCondLst>
                                    <p:cond delay="0"/>
                                  </p:stCondLst>
                                  <p:childTnLst>
                                    <p:set>
                                      <p:cBhvr rctx="PPT">
                                        <p:cTn id="8" dur="indefinite"/>
                                        <p:tgtEl>
                                          <p:spTgt spid="389155"/>
                                        </p:tgtEl>
                                        <p:attrNameLst>
                                          <p:attrName>style.opacity</p:attrName>
                                        </p:attrNameLst>
                                      </p:cBhvr>
                                      <p:to>
                                        <p:strVal val="0.2"/>
                                      </p:to>
                                    </p:set>
                                    <p:animEffect filter="image" prLst="opacity: 0.2">
                                      <p:cBhvr rctx="IE">
                                        <p:cTn id="9" dur="indefinite"/>
                                        <p:tgtEl>
                                          <p:spTgt spid="389155"/>
                                        </p:tgtEl>
                                      </p:cBhvr>
                                    </p:animEffect>
                                  </p:childTnLst>
                                </p:cTn>
                              </p:par>
                              <p:par>
                                <p:cTn id="10" presetID="9" presetClass="emph" presetSubtype="0" grpId="0" nodeType="withEffect">
                                  <p:stCondLst>
                                    <p:cond delay="0"/>
                                  </p:stCondLst>
                                  <p:childTnLst>
                                    <p:set>
                                      <p:cBhvr rctx="PPT">
                                        <p:cTn id="11" dur="indefinite"/>
                                        <p:tgtEl>
                                          <p:spTgt spid="389151"/>
                                        </p:tgtEl>
                                        <p:attrNameLst>
                                          <p:attrName>style.opacity</p:attrName>
                                        </p:attrNameLst>
                                      </p:cBhvr>
                                      <p:to>
                                        <p:strVal val="0.2"/>
                                      </p:to>
                                    </p:set>
                                    <p:animEffect filter="image" prLst="opacity: 0.2">
                                      <p:cBhvr rctx="IE">
                                        <p:cTn id="12" dur="indefinite"/>
                                        <p:tgtEl>
                                          <p:spTgt spid="389151"/>
                                        </p:tgtEl>
                                      </p:cBhvr>
                                    </p:animEffect>
                                  </p:childTnLst>
                                </p:cTn>
                              </p:par>
                              <p:par>
                                <p:cTn id="13" presetID="9" presetClass="emph" presetSubtype="0" grpId="0" nodeType="withEffect">
                                  <p:stCondLst>
                                    <p:cond delay="0"/>
                                  </p:stCondLst>
                                  <p:childTnLst>
                                    <p:set>
                                      <p:cBhvr rctx="PPT">
                                        <p:cTn id="14" dur="indefinite"/>
                                        <p:tgtEl>
                                          <p:spTgt spid="389149"/>
                                        </p:tgtEl>
                                        <p:attrNameLst>
                                          <p:attrName>style.opacity</p:attrName>
                                        </p:attrNameLst>
                                      </p:cBhvr>
                                      <p:to>
                                        <p:strVal val="0.2"/>
                                      </p:to>
                                    </p:set>
                                    <p:animEffect filter="image" prLst="opacity: 0.2">
                                      <p:cBhvr rctx="IE">
                                        <p:cTn id="15" dur="indefinite"/>
                                        <p:tgtEl>
                                          <p:spTgt spid="389149"/>
                                        </p:tgtEl>
                                      </p:cBhvr>
                                    </p:animEffect>
                                  </p:childTnLst>
                                </p:cTn>
                              </p:par>
                              <p:par>
                                <p:cTn id="16" presetID="9" presetClass="emph" presetSubtype="0" grpId="0" nodeType="withEffect">
                                  <p:stCondLst>
                                    <p:cond delay="0"/>
                                  </p:stCondLst>
                                  <p:childTnLst>
                                    <p:set>
                                      <p:cBhvr rctx="PPT">
                                        <p:cTn id="17" dur="indefinite"/>
                                        <p:tgtEl>
                                          <p:spTgt spid="389159"/>
                                        </p:tgtEl>
                                        <p:attrNameLst>
                                          <p:attrName>style.opacity</p:attrName>
                                        </p:attrNameLst>
                                      </p:cBhvr>
                                      <p:to>
                                        <p:strVal val="0.2"/>
                                      </p:to>
                                    </p:set>
                                    <p:animEffect filter="image" prLst="opacity: 0.2">
                                      <p:cBhvr rctx="IE">
                                        <p:cTn id="18" dur="indefinite"/>
                                        <p:tgtEl>
                                          <p:spTgt spid="389159"/>
                                        </p:tgtEl>
                                      </p:cBhvr>
                                    </p:animEffect>
                                  </p:childTnLst>
                                </p:cTn>
                              </p:par>
                              <p:par>
                                <p:cTn id="19" presetID="9" presetClass="emph" presetSubtype="0" grpId="0" nodeType="withEffect">
                                  <p:stCondLst>
                                    <p:cond delay="0"/>
                                  </p:stCondLst>
                                  <p:childTnLst>
                                    <p:set>
                                      <p:cBhvr rctx="PPT">
                                        <p:cTn id="20" dur="indefinite"/>
                                        <p:tgtEl>
                                          <p:spTgt spid="389148"/>
                                        </p:tgtEl>
                                        <p:attrNameLst>
                                          <p:attrName>style.opacity</p:attrName>
                                        </p:attrNameLst>
                                      </p:cBhvr>
                                      <p:to>
                                        <p:strVal val="0.2"/>
                                      </p:to>
                                    </p:set>
                                    <p:animEffect filter="image" prLst="opacity: 0.2">
                                      <p:cBhvr rctx="IE">
                                        <p:cTn id="21" dur="indefinite"/>
                                        <p:tgtEl>
                                          <p:spTgt spid="389148"/>
                                        </p:tgtEl>
                                      </p:cBhvr>
                                    </p:animEffect>
                                  </p:childTnLst>
                                </p:cTn>
                              </p:par>
                              <p:par>
                                <p:cTn id="22" presetID="9" presetClass="emph" presetSubtype="0" grpId="0" nodeType="withEffect">
                                  <p:stCondLst>
                                    <p:cond delay="0"/>
                                  </p:stCondLst>
                                  <p:childTnLst>
                                    <p:set>
                                      <p:cBhvr rctx="PPT">
                                        <p:cTn id="23" dur="indefinite"/>
                                        <p:tgtEl>
                                          <p:spTgt spid="389158"/>
                                        </p:tgtEl>
                                        <p:attrNameLst>
                                          <p:attrName>style.opacity</p:attrName>
                                        </p:attrNameLst>
                                      </p:cBhvr>
                                      <p:to>
                                        <p:strVal val="0.2"/>
                                      </p:to>
                                    </p:set>
                                    <p:animEffect filter="image" prLst="opacity: 0.2">
                                      <p:cBhvr rctx="IE">
                                        <p:cTn id="24" dur="indefinite"/>
                                        <p:tgtEl>
                                          <p:spTgt spid="389158"/>
                                        </p:tgtEl>
                                      </p:cBhvr>
                                    </p:animEffect>
                                  </p:childTnLst>
                                </p:cTn>
                              </p:par>
                              <p:par>
                                <p:cTn id="25" presetID="9" presetClass="emph" presetSubtype="0" grpId="0" nodeType="withEffect">
                                  <p:stCondLst>
                                    <p:cond delay="0"/>
                                  </p:stCondLst>
                                  <p:childTnLst>
                                    <p:set>
                                      <p:cBhvr rctx="PPT">
                                        <p:cTn id="26" dur="indefinite"/>
                                        <p:tgtEl>
                                          <p:spTgt spid="389157"/>
                                        </p:tgtEl>
                                        <p:attrNameLst>
                                          <p:attrName>style.opacity</p:attrName>
                                        </p:attrNameLst>
                                      </p:cBhvr>
                                      <p:to>
                                        <p:strVal val="0.2"/>
                                      </p:to>
                                    </p:set>
                                    <p:animEffect filter="image" prLst="opacity: 0.2">
                                      <p:cBhvr rctx="IE">
                                        <p:cTn id="27" dur="indefinite"/>
                                        <p:tgtEl>
                                          <p:spTgt spid="389157"/>
                                        </p:tgtEl>
                                      </p:cBhvr>
                                    </p:animEffect>
                                  </p:childTnLst>
                                </p:cTn>
                              </p:par>
                              <p:par>
                                <p:cTn id="28" presetID="9" presetClass="emph" presetSubtype="0" grpId="0" nodeType="withEffect">
                                  <p:stCondLst>
                                    <p:cond delay="0"/>
                                  </p:stCondLst>
                                  <p:childTnLst>
                                    <p:set>
                                      <p:cBhvr rctx="PPT">
                                        <p:cTn id="29" dur="indefinite"/>
                                        <p:tgtEl>
                                          <p:spTgt spid="389150"/>
                                        </p:tgtEl>
                                        <p:attrNameLst>
                                          <p:attrName>style.opacity</p:attrName>
                                        </p:attrNameLst>
                                      </p:cBhvr>
                                      <p:to>
                                        <p:strVal val="0.2"/>
                                      </p:to>
                                    </p:set>
                                    <p:animEffect filter="image" prLst="opacity: 0.2">
                                      <p:cBhvr rctx="IE">
                                        <p:cTn id="30" dur="indefinite"/>
                                        <p:tgtEl>
                                          <p:spTgt spid="389150"/>
                                        </p:tgtEl>
                                      </p:cBhvr>
                                    </p:animEffect>
                                  </p:childTnLst>
                                </p:cTn>
                              </p:par>
                              <p:par>
                                <p:cTn id="31" presetID="9" presetClass="emph" presetSubtype="0" grpId="0" nodeType="withEffect">
                                  <p:stCondLst>
                                    <p:cond delay="0"/>
                                  </p:stCondLst>
                                  <p:childTnLst>
                                    <p:set>
                                      <p:cBhvr rctx="PPT">
                                        <p:cTn id="32" dur="indefinite"/>
                                        <p:tgtEl>
                                          <p:spTgt spid="389156"/>
                                        </p:tgtEl>
                                        <p:attrNameLst>
                                          <p:attrName>style.opacity</p:attrName>
                                        </p:attrNameLst>
                                      </p:cBhvr>
                                      <p:to>
                                        <p:strVal val="0.2"/>
                                      </p:to>
                                    </p:set>
                                    <p:animEffect filter="image" prLst="opacity: 0.2">
                                      <p:cBhvr rctx="IE">
                                        <p:cTn id="33" dur="indefinite"/>
                                        <p:tgtEl>
                                          <p:spTgt spid="389156"/>
                                        </p:tgtEl>
                                      </p:cBhvr>
                                    </p:animEffect>
                                  </p:childTnLst>
                                </p:cTn>
                              </p:par>
                              <p:par>
                                <p:cTn id="34" presetID="9" presetClass="emph" presetSubtype="0" grpId="0" nodeType="withEffect">
                                  <p:stCondLst>
                                    <p:cond delay="0"/>
                                  </p:stCondLst>
                                  <p:childTnLst>
                                    <p:set>
                                      <p:cBhvr rctx="PPT">
                                        <p:cTn id="35" dur="indefinite"/>
                                        <p:tgtEl>
                                          <p:spTgt spid="389123"/>
                                        </p:tgtEl>
                                        <p:attrNameLst>
                                          <p:attrName>style.opacity</p:attrName>
                                        </p:attrNameLst>
                                      </p:cBhvr>
                                      <p:to>
                                        <p:strVal val="0.2"/>
                                      </p:to>
                                    </p:set>
                                    <p:animEffect filter="image" prLst="opacity: 0.2">
                                      <p:cBhvr rctx="IE">
                                        <p:cTn id="36" dur="indefinite"/>
                                        <p:tgtEl>
                                          <p:spTgt spid="389123"/>
                                        </p:tgtEl>
                                      </p:cBhvr>
                                    </p:animEffect>
                                  </p:childTnLst>
                                </p:cTn>
                              </p:par>
                              <p:par>
                                <p:cTn id="37" presetID="9" presetClass="emph" presetSubtype="0" grpId="0" nodeType="withEffect">
                                  <p:stCondLst>
                                    <p:cond delay="0"/>
                                  </p:stCondLst>
                                  <p:childTnLst>
                                    <p:set>
                                      <p:cBhvr rctx="PPT">
                                        <p:cTn id="38" dur="indefinite"/>
                                        <p:tgtEl>
                                          <p:spTgt spid="389165"/>
                                        </p:tgtEl>
                                        <p:attrNameLst>
                                          <p:attrName>style.opacity</p:attrName>
                                        </p:attrNameLst>
                                      </p:cBhvr>
                                      <p:to>
                                        <p:strVal val="0.2"/>
                                      </p:to>
                                    </p:set>
                                    <p:animEffect filter="image" prLst="opacity: 0.2">
                                      <p:cBhvr rctx="IE">
                                        <p:cTn id="39" dur="indefinite"/>
                                        <p:tgtEl>
                                          <p:spTgt spid="38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animBg="1"/>
      <p:bldP spid="389148" grpId="0" animBg="1"/>
      <p:bldP spid="389149" grpId="0" animBg="1"/>
      <p:bldP spid="389150" grpId="0" animBg="1"/>
      <p:bldP spid="389151" grpId="0" animBg="1"/>
      <p:bldP spid="389155" grpId="0" animBg="1"/>
      <p:bldP spid="389156" grpId="0" animBg="1"/>
      <p:bldP spid="389157" grpId="0" animBg="1"/>
      <p:bldP spid="389158" grpId="0" animBg="1"/>
      <p:bldP spid="389159" grpId="0" animBg="1"/>
      <p:bldP spid="389165" grpId="0" animBg="1"/>
      <p:bldP spid="38917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90498" name="Rectangle 2"/>
          <p:cNvSpPr>
            <a:spLocks noGrp="1" noChangeArrowheads="1"/>
          </p:cNvSpPr>
          <p:nvPr>
            <p:ph type="title"/>
          </p:nvPr>
        </p:nvSpPr>
        <p:spPr/>
        <p:txBody>
          <a:bodyPr/>
          <a:lstStyle/>
          <a:p>
            <a:r>
              <a:rPr lang="en-US"/>
              <a:t>Efficient Soft Shared State Primitive</a:t>
            </a:r>
          </a:p>
        </p:txBody>
      </p:sp>
      <p:sp>
        <p:nvSpPr>
          <p:cNvPr id="490499" name="Rectangle 3"/>
          <p:cNvSpPr>
            <a:spLocks noChangeArrowheads="1"/>
          </p:cNvSpPr>
          <p:nvPr>
            <p:ph type="body" idx="1"/>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10000"/>
              </a:lnSpc>
            </a:pPr>
            <a:r>
              <a:rPr lang="en-US" sz="1800" b="1"/>
              <a:t>Higher-level services use some kind of a shared state</a:t>
            </a:r>
          </a:p>
          <a:p>
            <a:pPr>
              <a:lnSpc>
                <a:spcPct val="110000"/>
              </a:lnSpc>
            </a:pPr>
            <a:r>
              <a:rPr lang="en-US" sz="1800" b="1"/>
              <a:t>Current approach</a:t>
            </a:r>
          </a:p>
          <a:p>
            <a:pPr marL="669925" lvl="1" indent="-325438">
              <a:lnSpc>
                <a:spcPct val="110000"/>
              </a:lnSpc>
            </a:pPr>
            <a:r>
              <a:rPr lang="en-US" sz="1600" b="1"/>
              <a:t>Lack of a software layer; adhoc in manner</a:t>
            </a:r>
          </a:p>
          <a:p>
            <a:pPr marL="669925" lvl="1" indent="-325438">
              <a:lnSpc>
                <a:spcPct val="110000"/>
              </a:lnSpc>
            </a:pPr>
            <a:r>
              <a:rPr lang="en-US" sz="1600" b="1"/>
              <a:t>Uses two-sided communication mechanism like TCP/IP</a:t>
            </a:r>
          </a:p>
          <a:p>
            <a:pPr marL="669925" lvl="1" indent="-325438">
              <a:lnSpc>
                <a:spcPct val="110000"/>
              </a:lnSpc>
            </a:pPr>
            <a:r>
              <a:rPr lang="en-US" sz="1600" b="1"/>
              <a:t>Does not cater to the requirements of higher-level services such as coherency, consistency, timestamping, etc</a:t>
            </a:r>
          </a:p>
          <a:p>
            <a:pPr>
              <a:lnSpc>
                <a:spcPct val="110000"/>
              </a:lnSpc>
            </a:pPr>
            <a:r>
              <a:rPr lang="en-US" sz="1800" b="1">
                <a:solidFill>
                  <a:srgbClr val="CC6600"/>
                </a:solidFill>
              </a:rPr>
              <a:t>Need for Soft Shared State Primitive</a:t>
            </a:r>
          </a:p>
          <a:p>
            <a:pPr marL="669925" lvl="1" indent="-325438">
              <a:lnSpc>
                <a:spcPct val="110000"/>
              </a:lnSpc>
            </a:pPr>
            <a:r>
              <a:rPr lang="en-US" sz="1600" b="1">
                <a:solidFill>
                  <a:srgbClr val="CC6600"/>
                </a:solidFill>
              </a:rPr>
              <a:t>Ease of use, simple operations like get(), put()</a:t>
            </a:r>
          </a:p>
          <a:p>
            <a:pPr marL="669925" lvl="1" indent="-325438">
              <a:lnSpc>
                <a:spcPct val="110000"/>
              </a:lnSpc>
            </a:pPr>
            <a:r>
              <a:rPr lang="en-US" sz="1600" b="1">
                <a:solidFill>
                  <a:srgbClr val="CC6600"/>
                </a:solidFill>
              </a:rPr>
              <a:t>Better Performance using advanced operations such as RDMA and atomics</a:t>
            </a:r>
          </a:p>
          <a:p>
            <a:pPr>
              <a:lnSpc>
                <a:spcPct val="110000"/>
              </a:lnSpc>
            </a:pPr>
            <a:r>
              <a:rPr lang="en-US" sz="1800" b="1">
                <a:solidFill>
                  <a:srgbClr val="CC6600"/>
                </a:solidFill>
              </a:rPr>
              <a:t>Proposed Architecture</a:t>
            </a:r>
          </a:p>
          <a:p>
            <a:pPr marL="669925" lvl="1" indent="-325438">
              <a:lnSpc>
                <a:spcPct val="110000"/>
              </a:lnSpc>
            </a:pPr>
            <a:r>
              <a:rPr lang="en-US" sz="1600" b="1">
                <a:solidFill>
                  <a:srgbClr val="CC6600"/>
                </a:solidFill>
              </a:rPr>
              <a:t>Coherent Shared State</a:t>
            </a:r>
          </a:p>
          <a:p>
            <a:pPr marL="669925" lvl="1" indent="-325438">
              <a:lnSpc>
                <a:spcPct val="110000"/>
              </a:lnSpc>
            </a:pPr>
            <a:r>
              <a:rPr lang="en-US" sz="1600" b="1">
                <a:solidFill>
                  <a:srgbClr val="CC6600"/>
                </a:solidFill>
              </a:rPr>
              <a:t>Non-Coherent Shared State</a:t>
            </a:r>
          </a:p>
          <a:p>
            <a:pPr marL="669925" lvl="1" indent="-325438">
              <a:lnSpc>
                <a:spcPct val="110000"/>
              </a:lnSpc>
            </a:pPr>
            <a:r>
              <a:rPr lang="en-US" sz="1600" b="1">
                <a:solidFill>
                  <a:srgbClr val="CC6600"/>
                </a:solidFill>
              </a:rPr>
              <a:t>Timestamp-based Shared State</a:t>
            </a:r>
          </a:p>
          <a:p>
            <a:pPr marL="669925" lvl="1" indent="-325438">
              <a:lnSpc>
                <a:spcPct val="110000"/>
              </a:lnSpc>
            </a:pPr>
            <a:r>
              <a:rPr lang="en-US" sz="1600" b="1">
                <a:solidFill>
                  <a:srgbClr val="CC6600"/>
                </a:solidFill>
              </a:rPr>
              <a:t>Memory Stacked Shared State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04/26/06</a:t>
            </a:r>
            <a:endParaRPr lang="en-US" altLang="ko-KR"/>
          </a:p>
        </p:txBody>
      </p:sp>
      <p:sp>
        <p:nvSpPr>
          <p:cNvPr id="5" name="Footer Placeholder 4"/>
          <p:cNvSpPr>
            <a:spLocks noGrp="1"/>
          </p:cNvSpPr>
          <p:nvPr>
            <p:ph type="ftr" sz="quarter" idx="11"/>
          </p:nvPr>
        </p:nvSpPr>
        <p:spPr/>
        <p:txBody>
          <a:bodyPr/>
          <a:lstStyle/>
          <a:p>
            <a:r>
              <a:rPr lang="en-US" altLang="ko-KR"/>
              <a:t>D. K. Panda (The Ohio State University)</a:t>
            </a:r>
          </a:p>
        </p:txBody>
      </p:sp>
      <p:sp>
        <p:nvSpPr>
          <p:cNvPr id="447490" name="Rectangle 2"/>
          <p:cNvSpPr>
            <a:spLocks noGrp="1" noChangeArrowheads="1"/>
          </p:cNvSpPr>
          <p:nvPr>
            <p:ph type="title"/>
          </p:nvPr>
        </p:nvSpPr>
        <p:spPr/>
        <p:txBody>
          <a:bodyPr/>
          <a:lstStyle/>
          <a:p>
            <a:r>
              <a:rPr lang="en-US" sz="2400"/>
              <a:t>InfiniBand and Features</a:t>
            </a:r>
            <a:endParaRPr lang="en-US"/>
          </a:p>
        </p:txBody>
      </p:sp>
      <p:sp>
        <p:nvSpPr>
          <p:cNvPr id="447491" name="Rectangle 3"/>
          <p:cNvSpPr>
            <a:spLocks noGrp="1" noChangeArrowheads="1"/>
          </p:cNvSpPr>
          <p:nvPr>
            <p:ph type="body" idx="1"/>
          </p:nvPr>
        </p:nvSpPr>
        <p:spPr>
          <a:xfrm>
            <a:off x="685800" y="1143000"/>
            <a:ext cx="7772400" cy="5503863"/>
          </a:xfrm>
        </p:spPr>
        <p:txBody>
          <a:bodyPr/>
          <a:lstStyle/>
          <a:p>
            <a:pPr>
              <a:lnSpc>
                <a:spcPct val="80000"/>
              </a:lnSpc>
            </a:pPr>
            <a:r>
              <a:rPr lang="en-US" sz="2100"/>
              <a:t>An emerging open standard high performance interconnect</a:t>
            </a:r>
          </a:p>
          <a:p>
            <a:pPr>
              <a:lnSpc>
                <a:spcPct val="80000"/>
              </a:lnSpc>
            </a:pPr>
            <a:r>
              <a:rPr lang="en-US" sz="2100"/>
              <a:t>High Performance Data Transfer</a:t>
            </a:r>
          </a:p>
          <a:p>
            <a:pPr lvl="1">
              <a:lnSpc>
                <a:spcPct val="80000"/>
              </a:lnSpc>
            </a:pPr>
            <a:r>
              <a:rPr lang="en-US"/>
              <a:t>Interprocessor communication and I/O</a:t>
            </a:r>
          </a:p>
          <a:p>
            <a:pPr lvl="1">
              <a:lnSpc>
                <a:spcPct val="80000"/>
              </a:lnSpc>
            </a:pPr>
            <a:r>
              <a:rPr lang="en-US"/>
              <a:t>Low latency (~1.0-3.0 microsec), High bandwidth (~10-20 Gbps) and low CPU utilization (5-10%)</a:t>
            </a:r>
          </a:p>
          <a:p>
            <a:pPr>
              <a:lnSpc>
                <a:spcPct val="80000"/>
              </a:lnSpc>
            </a:pPr>
            <a:r>
              <a:rPr lang="en-US" sz="2100"/>
              <a:t>Flexibility for WAN communication</a:t>
            </a:r>
          </a:p>
          <a:p>
            <a:pPr>
              <a:lnSpc>
                <a:spcPct val="80000"/>
              </a:lnSpc>
            </a:pPr>
            <a:r>
              <a:rPr lang="en-US" sz="2100"/>
              <a:t>Multiple Operations</a:t>
            </a:r>
          </a:p>
          <a:p>
            <a:pPr lvl="1">
              <a:lnSpc>
                <a:spcPct val="80000"/>
              </a:lnSpc>
            </a:pPr>
            <a:r>
              <a:rPr lang="en-US"/>
              <a:t>Send/Recv</a:t>
            </a:r>
          </a:p>
          <a:p>
            <a:pPr lvl="1">
              <a:lnSpc>
                <a:spcPct val="80000"/>
              </a:lnSpc>
            </a:pPr>
            <a:r>
              <a:rPr lang="en-US"/>
              <a:t>RDMA Read/Write</a:t>
            </a:r>
          </a:p>
          <a:p>
            <a:pPr lvl="1">
              <a:lnSpc>
                <a:spcPct val="80000"/>
              </a:lnSpc>
            </a:pPr>
            <a:r>
              <a:rPr lang="en-US"/>
              <a:t>Atomic Operations (very unique)</a:t>
            </a:r>
          </a:p>
          <a:p>
            <a:pPr lvl="2">
              <a:lnSpc>
                <a:spcPct val="80000"/>
              </a:lnSpc>
            </a:pPr>
            <a:r>
              <a:rPr lang="en-US"/>
              <a:t>high performance and scalable implementations of distributed locks, semaphores, collective communication operations</a:t>
            </a:r>
          </a:p>
          <a:p>
            <a:pPr>
              <a:lnSpc>
                <a:spcPct val="80000"/>
              </a:lnSpc>
            </a:pPr>
            <a:r>
              <a:rPr lang="en-US" sz="1700" b="1"/>
              <a:t>Range of Network Features and QoS Mechanisms</a:t>
            </a:r>
          </a:p>
          <a:p>
            <a:pPr lvl="1">
              <a:lnSpc>
                <a:spcPct val="80000"/>
              </a:lnSpc>
            </a:pPr>
            <a:r>
              <a:rPr lang="en-US" sz="1600"/>
              <a:t>Service Levels (priorities)</a:t>
            </a:r>
          </a:p>
          <a:p>
            <a:pPr lvl="1">
              <a:lnSpc>
                <a:spcPct val="80000"/>
              </a:lnSpc>
            </a:pPr>
            <a:r>
              <a:rPr lang="en-US" sz="1600"/>
              <a:t>Virtual lanes</a:t>
            </a:r>
          </a:p>
          <a:p>
            <a:pPr lvl="1">
              <a:lnSpc>
                <a:spcPct val="80000"/>
              </a:lnSpc>
            </a:pPr>
            <a:r>
              <a:rPr lang="en-US" sz="1600"/>
              <a:t>Partitioning</a:t>
            </a:r>
          </a:p>
          <a:p>
            <a:pPr lvl="1">
              <a:lnSpc>
                <a:spcPct val="80000"/>
              </a:lnSpc>
            </a:pPr>
            <a:r>
              <a:rPr lang="en-US" sz="1600"/>
              <a:t>Multicast</a:t>
            </a:r>
          </a:p>
          <a:p>
            <a:pPr lvl="2">
              <a:lnSpc>
                <a:spcPct val="80000"/>
              </a:lnSpc>
            </a:pPr>
            <a:r>
              <a:rPr lang="en-US" sz="1400"/>
              <a:t>allows to design a new generation of scalable communication and I/O subsystem with QoS</a:t>
            </a:r>
            <a:r>
              <a:rPr lang="en-US" sz="200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04/26/06</a:t>
            </a:r>
            <a:endParaRPr lang="en-US" altLang="ko-KR"/>
          </a:p>
        </p:txBody>
      </p:sp>
      <p:sp>
        <p:nvSpPr>
          <p:cNvPr id="7" name="Footer Placeholder 5"/>
          <p:cNvSpPr>
            <a:spLocks noGrp="1"/>
          </p:cNvSpPr>
          <p:nvPr>
            <p:ph type="ftr" sz="quarter" idx="11"/>
          </p:nvPr>
        </p:nvSpPr>
        <p:spPr/>
        <p:txBody>
          <a:bodyPr/>
          <a:lstStyle/>
          <a:p>
            <a:r>
              <a:rPr lang="en-US" altLang="ko-KR"/>
              <a:t>D. K. Panda (The Ohio State University)</a:t>
            </a:r>
          </a:p>
        </p:txBody>
      </p:sp>
      <p:sp>
        <p:nvSpPr>
          <p:cNvPr id="374786" name="Rectangle 2"/>
          <p:cNvSpPr>
            <a:spLocks noGrp="1" noChangeArrowheads="1"/>
          </p:cNvSpPr>
          <p:nvPr>
            <p:ph type="title"/>
          </p:nvPr>
        </p:nvSpPr>
        <p:spPr/>
        <p:txBody>
          <a:bodyPr/>
          <a:lstStyle/>
          <a:p>
            <a:r>
              <a:rPr lang="en-US"/>
              <a:t>SDP Latency and Bandwidth</a:t>
            </a:r>
          </a:p>
        </p:txBody>
      </p:sp>
      <p:graphicFrame>
        <p:nvGraphicFramePr>
          <p:cNvPr id="374787" name="Object 3"/>
          <p:cNvGraphicFramePr>
            <a:graphicFrameLocks noChangeAspect="1"/>
          </p:cNvGraphicFramePr>
          <p:nvPr>
            <p:ph sz="half" idx="1"/>
          </p:nvPr>
        </p:nvGraphicFramePr>
        <p:xfrm>
          <a:off x="457200" y="1219200"/>
          <a:ext cx="4038600" cy="4343400"/>
        </p:xfrm>
        <a:graphic>
          <a:graphicData uri="http://schemas.openxmlformats.org/presentationml/2006/ole">
            <mc:AlternateContent xmlns:mc="http://schemas.openxmlformats.org/markup-compatibility/2006">
              <mc:Choice xmlns:v="urn:schemas-microsoft-com:vml" Requires="v">
                <p:oleObj spid="_x0000_s374790" name="Chart" r:id="rId3" imgW="4038790" imgH="4676584" progId="MSGraph.Chart.8">
                  <p:embed followColorScheme="full"/>
                </p:oleObj>
              </mc:Choice>
              <mc:Fallback>
                <p:oleObj name="Chart" r:id="rId3" imgW="4038790" imgH="4676584"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9200"/>
                        <a:ext cx="4038600" cy="4343400"/>
                      </a:xfrm>
                      <a:prstGeom prst="rect">
                        <a:avLst/>
                      </a:prstGeom>
                    </p:spPr>
                  </p:pic>
                </p:oleObj>
              </mc:Fallback>
            </mc:AlternateContent>
          </a:graphicData>
        </a:graphic>
      </p:graphicFrame>
      <p:graphicFrame>
        <p:nvGraphicFramePr>
          <p:cNvPr id="374788" name="Object 4"/>
          <p:cNvGraphicFramePr>
            <a:graphicFrameLocks noChangeAspect="1"/>
          </p:cNvGraphicFramePr>
          <p:nvPr>
            <p:ph sz="half" idx="2"/>
          </p:nvPr>
        </p:nvGraphicFramePr>
        <p:xfrm>
          <a:off x="4648200" y="1219200"/>
          <a:ext cx="4038600" cy="4267200"/>
        </p:xfrm>
        <a:graphic>
          <a:graphicData uri="http://schemas.openxmlformats.org/presentationml/2006/ole">
            <mc:AlternateContent xmlns:mc="http://schemas.openxmlformats.org/markup-compatibility/2006">
              <mc:Choice xmlns:v="urn:schemas-microsoft-com:vml" Requires="v">
                <p:oleObj spid="_x0000_s374791" name="Chart" r:id="rId5" imgW="4038790" imgH="4676584" progId="MSGraph.Chart.8">
                  <p:embed followColorScheme="full"/>
                </p:oleObj>
              </mc:Choice>
              <mc:Fallback>
                <p:oleObj name="Chart" r:id="rId5" imgW="4038790" imgH="4676584"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219200"/>
                        <a:ext cx="4038600" cy="4267200"/>
                      </a:xfrm>
                      <a:prstGeom prst="rect">
                        <a:avLst/>
                      </a:prstGeom>
                    </p:spPr>
                  </p:pic>
                </p:oleObj>
              </mc:Fallback>
            </mc:AlternateContent>
          </a:graphicData>
        </a:graphic>
      </p:graphicFrame>
      <p:sp>
        <p:nvSpPr>
          <p:cNvPr id="374789" name="Text Box 5"/>
          <p:cNvSpPr txBox="1">
            <a:spLocks noChangeArrowheads="1"/>
          </p:cNvSpPr>
          <p:nvPr/>
        </p:nvSpPr>
        <p:spPr bwMode="auto">
          <a:xfrm>
            <a:off x="152400" y="5638800"/>
            <a:ext cx="8839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a:solidFill>
                  <a:srgbClr val="0000FF"/>
                </a:solidFill>
              </a:rPr>
              <a:t>“Sockets Direct Protocol over InfiniBand in Clusters: Is it Beneficial?”, P. Balaji, S. Narravula, K. Vaidyanathan, K. Savitha, D. K. Panda. IEEE International Symposium on Performance Analysis and Systems (ISPASS), 04.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bc_osu">
  <a:themeElements>
    <a:clrScheme name="nbc_os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bc_os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nbc_os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bc_os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bc_os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bc_os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bc_os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bc_os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bc_os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bc_os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bc_os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bc_os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bc_os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bc_os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proposal_slides</Template>
  <TotalTime>3526</TotalTime>
  <Words>4192</Words>
  <Application>Microsoft Office PowerPoint</Application>
  <PresentationFormat>On-screen Show (4:3)</PresentationFormat>
  <Paragraphs>862</Paragraphs>
  <Slides>70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80" baseType="lpstr">
      <vt:lpstr>Arial</vt:lpstr>
      <vt:lpstr>굴림</vt:lpstr>
      <vt:lpstr>Wingdings</vt:lpstr>
      <vt:lpstr>Comic Sans MS</vt:lpstr>
      <vt:lpstr>Times New Roman</vt:lpstr>
      <vt:lpstr>Tahoma</vt:lpstr>
      <vt:lpstr>Symbol</vt:lpstr>
      <vt:lpstr>nbc_osu</vt:lpstr>
      <vt:lpstr>Microsoft Graph Chart</vt:lpstr>
      <vt:lpstr>Microsoft Excel Chart</vt:lpstr>
      <vt:lpstr>Designing Next Generation Data-Centers with Advanced Communication Protocols and Systems Services</vt:lpstr>
      <vt:lpstr>Introduction and Motivation</vt:lpstr>
      <vt:lpstr>Typical Multi-Tier Data-center Environment</vt:lpstr>
      <vt:lpstr>Limitations of Current Data-centers</vt:lpstr>
      <vt:lpstr>Proposed Architecture</vt:lpstr>
      <vt:lpstr>Presentation Layout</vt:lpstr>
      <vt:lpstr>The Sockets Protocol Stack</vt:lpstr>
      <vt:lpstr>InfiniBand and Features</vt:lpstr>
      <vt:lpstr>SDP Latency and Bandwidth</vt:lpstr>
      <vt:lpstr>Zero-Copy Communication for Sockets</vt:lpstr>
      <vt:lpstr>Asynchronous Zero-Copy SDP</vt:lpstr>
      <vt:lpstr>Throughput and Comp./Comm. Overlap</vt:lpstr>
      <vt:lpstr>Presentation Layout</vt:lpstr>
      <vt:lpstr>Data-Center Service Primitives</vt:lpstr>
      <vt:lpstr>Soft Shared State</vt:lpstr>
      <vt:lpstr>Presentation Layout</vt:lpstr>
      <vt:lpstr>Active Caching</vt:lpstr>
      <vt:lpstr>Active Cache Design</vt:lpstr>
      <vt:lpstr>RDMA based Client Polling Design</vt:lpstr>
      <vt:lpstr>Active Caching - Performance</vt:lpstr>
      <vt:lpstr>Multi-tier Cooperative Caching</vt:lpstr>
      <vt:lpstr>Presentation Layout</vt:lpstr>
      <vt:lpstr>Active Resource Adaptation</vt:lpstr>
      <vt:lpstr>Active Resource Adaptation in Shared Data-Centers</vt:lpstr>
      <vt:lpstr>Active Resource Adaptation Design</vt:lpstr>
      <vt:lpstr>Dynamic Reconfigurability using RDMA operations</vt:lpstr>
      <vt:lpstr>Presentation Layout</vt:lpstr>
      <vt:lpstr>Conclusions</vt:lpstr>
      <vt:lpstr>Work-in-Progress</vt:lpstr>
      <vt:lpstr>Web Pointers</vt:lpstr>
      <vt:lpstr>Backup Slides (Sockets Direct Protocol)</vt:lpstr>
      <vt:lpstr>Sockets Direct Protocol (SDP)</vt:lpstr>
      <vt:lpstr>The Sockets Protocol Stack</vt:lpstr>
      <vt:lpstr>Designing High-Performance Sockets</vt:lpstr>
      <vt:lpstr>TCP/IP-like Credit-based Flow Control</vt:lpstr>
      <vt:lpstr>Limitations with Credit-based Flow Control</vt:lpstr>
      <vt:lpstr>Packetized Flow-Control</vt:lpstr>
      <vt:lpstr>High Performance Sockets over VIA</vt:lpstr>
      <vt:lpstr>Evaluating Sockets over VIA (Data-Cutter Library)</vt:lpstr>
      <vt:lpstr>Virtual Microscope Application</vt:lpstr>
      <vt:lpstr>Parallel Virtual File System (PVFS)</vt:lpstr>
      <vt:lpstr>Parallel I/O in Clusters via PVFS</vt:lpstr>
      <vt:lpstr>Evaluating Sockets over IBA (PVFS Performance)</vt:lpstr>
      <vt:lpstr>SDP Latency and Bandwidth</vt:lpstr>
      <vt:lpstr>Data-Center Response Time</vt:lpstr>
      <vt:lpstr>Data-Center Response Time (Fast Clients)</vt:lpstr>
      <vt:lpstr>Data-Center Response Time Split-up</vt:lpstr>
      <vt:lpstr>Data-Center Response Time (Without Connection Time Overhead)</vt:lpstr>
      <vt:lpstr>Zero-copy Communication</vt:lpstr>
      <vt:lpstr>Asynchronous Zero-copy Comm.: Design Issues</vt:lpstr>
      <vt:lpstr>Impact of Page-faults on AZ-SDP</vt:lpstr>
      <vt:lpstr>Backup Slides (Shared State)</vt:lpstr>
      <vt:lpstr>Backup Slides (Dynamic Content Caching)</vt:lpstr>
      <vt:lpstr>Basic Client Polling Architecture</vt:lpstr>
      <vt:lpstr>Active Caching Architecture</vt:lpstr>
      <vt:lpstr>Active Caching - Basic Design</vt:lpstr>
      <vt:lpstr>Active Caching - Mapping Schemes</vt:lpstr>
      <vt:lpstr>Active Caching - Handling Updates</vt:lpstr>
      <vt:lpstr>Backup Slides (Active Resource Adaptation)</vt:lpstr>
      <vt:lpstr>Efficient Fine-Grained Resource Monitoring</vt:lpstr>
      <vt:lpstr>Connection Load Accuracy and Impact on Load Balancing</vt:lpstr>
      <vt:lpstr>Reconfiguration Implementation Details</vt:lpstr>
      <vt:lpstr>Locking Mechanisms</vt:lpstr>
      <vt:lpstr>Tackling Load-Balancing Delays</vt:lpstr>
      <vt:lpstr>Basic Dynamic Reconfigurability Performance</vt:lpstr>
      <vt:lpstr>Reconfigurability Performance with Prioritization and QoS</vt:lpstr>
      <vt:lpstr>QoS Meeting Capability</vt:lpstr>
      <vt:lpstr>QoS Meeting Capability – Zipf and Worldcup Traces</vt:lpstr>
      <vt:lpstr>Backup Slides (Soft Shared State)</vt:lpstr>
      <vt:lpstr>Efficient Soft Shared State Primitive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Balaji</dc:creator>
  <cp:lastModifiedBy>Pavan Balaji</cp:lastModifiedBy>
  <cp:revision>1831</cp:revision>
  <cp:lastPrinted>1601-01-01T00:00:00Z</cp:lastPrinted>
  <dcterms:created xsi:type="dcterms:W3CDTF">1601-01-01T00:00:00Z</dcterms:created>
  <dcterms:modified xsi:type="dcterms:W3CDTF">2011-01-10T09:49:52Z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