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65" r:id="rId2"/>
    <p:sldId id="286" r:id="rId3"/>
    <p:sldId id="293" r:id="rId4"/>
    <p:sldId id="287" r:id="rId5"/>
    <p:sldId id="288" r:id="rId6"/>
    <p:sldId id="291" r:id="rId7"/>
    <p:sldId id="284" r:id="rId8"/>
    <p:sldId id="283" r:id="rId9"/>
    <p:sldId id="285" r:id="rId10"/>
    <p:sldId id="292" r:id="rId11"/>
    <p:sldId id="289" r:id="rId12"/>
    <p:sldId id="267" r:id="rId1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6600"/>
    <a:srgbClr val="FFCC66"/>
    <a:srgbClr val="6699FF"/>
    <a:srgbClr val="9B5D1F"/>
    <a:srgbClr val="333333"/>
    <a:srgbClr val="6600CC"/>
    <a:srgbClr val="80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1" autoAdjust="0"/>
    <p:restoredTop sz="83497" autoAdjust="0"/>
  </p:normalViewPr>
  <p:slideViewPr>
    <p:cSldViewPr>
      <p:cViewPr varScale="1">
        <p:scale>
          <a:sx n="138" d="100"/>
          <a:sy n="138" d="100"/>
        </p:scale>
        <p:origin x="-208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2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2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Times New Roman" charset="0"/>
              </a:defRPr>
            </a:lvl1pPr>
          </a:lstStyle>
          <a:p>
            <a:fld id="{E831603D-2AF1-4E98-862D-CA8A435553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7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A9CED2-3CDA-463E-B551-CBE4CC1497A5}" type="slidenum">
              <a:rPr lang="en-US"/>
              <a:pPr/>
              <a:t>1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9F2A0-EFB8-44C9-A0AC-334DE59B2622}" type="slidenum">
              <a:rPr lang="en-US"/>
              <a:pPr/>
              <a:t>10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63A53-6277-4DC4-85C9-62EE8E26351B}" type="slidenum">
              <a:rPr lang="en-US"/>
              <a:pPr/>
              <a:t>11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631DA-BF0D-456F-9D0D-F08A91F85835}" type="slidenum">
              <a:rPr lang="en-US"/>
              <a:pPr/>
              <a:t>12</a:t>
            </a:fld>
            <a:endParaRPr 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738CDC-5C12-4A6E-A4FE-5939B63C6D21}" type="slidenum">
              <a:rPr lang="en-US"/>
              <a:pPr/>
              <a:t>2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 In the consumer space the biggest bandwidth hogs are video and music, not web surfing.</a:t>
            </a:r>
          </a:p>
          <a:p>
            <a:pPr marL="228600" indent="-228600"/>
            <a:r>
              <a:rPr lang="en-US"/>
              <a:t>Driver for high resolution displays is not web browsing or word processing, it’s 8 Megapixel cameras</a:t>
            </a:r>
          </a:p>
          <a:p>
            <a:pPr marL="228600" indent="-228600"/>
            <a:r>
              <a:rPr lang="en-US"/>
              <a:t>Movie editing.</a:t>
            </a:r>
          </a:p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1C0A8-49C4-44E9-A7E9-E19993BE4600}" type="slidenum">
              <a:rPr lang="en-US"/>
              <a:pPr/>
              <a:t>3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493F6-558D-4A2F-99A9-0DA3B955F782}" type="slidenum">
              <a:rPr lang="en-US"/>
              <a:pPr/>
              <a:t>4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architecture of offloading engines</a:t>
            </a:r>
          </a:p>
          <a:p>
            <a:r>
              <a:rPr lang="en-US"/>
              <a:t>Infiniband Chelsio Myrinet 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40122-91D7-4E51-A51B-F794E32867FC}" type="slidenum">
              <a:rPr lang="en-US"/>
              <a:pPr/>
              <a:t>5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48919-DD01-44BC-BD17-2DBC1895F4EA}" type="slidenum">
              <a:rPr lang="en-US"/>
              <a:pPr/>
              <a:t>6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C8B916-C481-4D6C-8175-FCCF8BDCCF12}" type="slidenum">
              <a:rPr lang="en-US"/>
              <a:pPr/>
              <a:t>7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AC3A0-D85B-4C7E-98B5-CF54580DDF65}" type="slidenum">
              <a:rPr lang="en-US"/>
              <a:pPr/>
              <a:t>8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UOE Normalized means: Normalized relative to UDP’s achieveable sending rate.</a:t>
            </a:r>
          </a:p>
          <a:p>
            <a:r>
              <a:rPr lang="en-US"/>
              <a:t>E.g. If standard host-based UDP implementation achieves T thruput, then what is the CPU </a:t>
            </a:r>
          </a:p>
          <a:p>
            <a:r>
              <a:rPr lang="en-US"/>
              <a:t>Utilization of UOE at that same thruput?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32692-71E1-4D35-98A3-4E225494F549}" type="slidenum">
              <a:rPr lang="en-US"/>
              <a:pPr/>
              <a:t>9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0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1526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15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229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229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9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20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38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66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1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-1447800" y="9144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1020763"/>
            <a:ext cx="9220200" cy="36512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50000">
                <a:srgbClr val="6600CC">
                  <a:gamma/>
                  <a:shade val="6275"/>
                  <a:invGamma/>
                </a:srgbClr>
              </a:gs>
              <a:gs pos="100000">
                <a:srgbClr val="6600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Text Box 41"/>
          <p:cNvSpPr txBox="1">
            <a:spLocks noChangeArrowheads="1"/>
          </p:cNvSpPr>
          <p:nvPr/>
        </p:nvSpPr>
        <p:spPr bwMode="auto">
          <a:xfrm>
            <a:off x="3798888" y="6477000"/>
            <a:ext cx="5243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7C62FF"/>
                </a:solidFill>
              </a:rPr>
              <a:t>electronic visualization laboratory, university of illinois at chicago</a:t>
            </a: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6400800"/>
            <a:ext cx="9220200" cy="36513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50000">
                <a:srgbClr val="6600CC">
                  <a:gamma/>
                  <a:shade val="6275"/>
                  <a:invGamma/>
                </a:srgbClr>
              </a:gs>
              <a:gs pos="100000">
                <a:srgbClr val="6600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38900"/>
            <a:ext cx="685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3600">
                <a:solidFill>
                  <a:schemeClr val="tx2"/>
                </a:solidFill>
              </a:rPr>
              <a:t>A Case for UDP Offload Engines in LambdaGrids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/>
              <a:t>Venkatram Vishwanath, Jason Leigh</a:t>
            </a:r>
            <a:br>
              <a:rPr lang="en-US" sz="2400"/>
            </a:br>
            <a:r>
              <a:rPr lang="en-US" sz="2000">
                <a:solidFill>
                  <a:srgbClr val="6699FF"/>
                </a:solidFill>
              </a:rPr>
              <a:t>Electronic Visualization Laboratory, University of Illinois at Chicago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sz="240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/>
              <a:t>Pavan Balaji, Dhabaleshwar Panda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6699FF"/>
                </a:solidFill>
              </a:rPr>
              <a:t>Ohio State University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sz="240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/>
              <a:t>Wu-chun Feng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rgbClr val="6699FF"/>
                </a:solidFill>
              </a:rPr>
              <a:t>Virginia Tech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There is a case for them for applications.</a:t>
            </a:r>
          </a:p>
          <a:p>
            <a:pPr>
              <a:lnSpc>
                <a:spcPct val="90000"/>
              </a:lnSpc>
            </a:pPr>
            <a:r>
              <a:rPr lang="en-US" sz="2800"/>
              <a:t>There are real benefits in terms of performance by doing it.</a:t>
            </a:r>
          </a:p>
          <a:p>
            <a:pPr>
              <a:lnSpc>
                <a:spcPct val="90000"/>
              </a:lnSpc>
            </a:pPr>
            <a:r>
              <a:rPr lang="en-US" sz="2800"/>
              <a:t>Especially useful for streaming visualization / high definition video. </a:t>
            </a:r>
          </a:p>
          <a:p>
            <a:pPr>
              <a:lnSpc>
                <a:spcPct val="90000"/>
              </a:lnSpc>
            </a:pPr>
            <a:r>
              <a:rPr lang="en-US" sz="2800"/>
              <a:t>Message from Venkat to Michael Chen :^)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 want: T210s - replacement for T110s. It is the lower power version and much smaller.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will PCI-Express NICs be available? Netereon is already available.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Would like to correspond more deeply with Chelsio engineers to resolve ACK issues.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Compare with Partial Offload and quantify / identify what is the most useful part of a stack to offload. E.g. offload checksum of packet rather than the entire UDP stack.</a:t>
            </a:r>
          </a:p>
          <a:p>
            <a:pPr>
              <a:lnSpc>
                <a:spcPct val="90000"/>
              </a:lnSpc>
            </a:pPr>
            <a:r>
              <a:rPr lang="en-US" sz="2800"/>
              <a:t>Conduct MAN and WAN Area trials.</a:t>
            </a:r>
          </a:p>
          <a:p>
            <a:pPr>
              <a:lnSpc>
                <a:spcPct val="90000"/>
              </a:lnSpc>
            </a:pPr>
            <a:r>
              <a:rPr lang="en-US" sz="2800"/>
              <a:t>Compare with other Partial offload NICs such as Neterion.</a:t>
            </a:r>
          </a:p>
          <a:p>
            <a:pPr>
              <a:lnSpc>
                <a:spcPct val="90000"/>
              </a:lnSpc>
            </a:pPr>
            <a:r>
              <a:rPr lang="en-US" sz="2800"/>
              <a:t>Implementation &amp; Comparison on Myrinet 10G.</a:t>
            </a:r>
          </a:p>
          <a:p>
            <a:pPr>
              <a:lnSpc>
                <a:spcPct val="90000"/>
              </a:lnSpc>
            </a:pPr>
            <a:r>
              <a:rPr lang="en-US" sz="2800"/>
              <a:t>Apply UOE implementation to a currently existing UDP-based transport protocol like LambdaStream, RBUDP, UDT, Tsunami, etc..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40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572000"/>
          </a:xfrm>
        </p:spPr>
        <p:txBody>
          <a:bodyPr/>
          <a:lstStyle/>
          <a:p>
            <a:r>
              <a:rPr lang="en-US" sz="2400"/>
              <a:t>Chelsio Engineers</a:t>
            </a:r>
          </a:p>
          <a:p>
            <a:r>
              <a:rPr lang="en-US" sz="2400"/>
              <a:t>National Science Foundation:</a:t>
            </a:r>
          </a:p>
          <a:p>
            <a:pPr lvl="1"/>
            <a:r>
              <a:rPr lang="en-US" sz="2000"/>
              <a:t>CNS-0224306 Research Resources: Matching Visualization &amp; Intelligent Data Mining to Experimental Networks</a:t>
            </a:r>
          </a:p>
          <a:p>
            <a:pPr lvl="1"/>
            <a:r>
              <a:rPr lang="en-US" sz="2000"/>
              <a:t>CNS-0420477 LambdaVision (Major Research Instrumentation)</a:t>
            </a:r>
          </a:p>
          <a:p>
            <a:pPr lvl="1"/>
            <a:r>
              <a:rPr lang="en-US" sz="2000"/>
              <a:t>OCI-0229642 StarLight: Strategic Technologies for Internet Discovery and Development (STI)</a:t>
            </a:r>
          </a:p>
          <a:p>
            <a:pPr lvl="1"/>
            <a:r>
              <a:rPr lang="en-US" sz="2000"/>
              <a:t>OCI-0441094 TransLight/StarLight</a:t>
            </a:r>
          </a:p>
          <a:p>
            <a:pPr lvl="1"/>
            <a:r>
              <a:rPr lang="en-US" sz="2000"/>
              <a:t>OCI-0225642 The OptIPuter</a:t>
            </a:r>
          </a:p>
          <a:p>
            <a:r>
              <a:rPr lang="en-US" sz="2400"/>
              <a:t>National Institutes of Health, the State of Illinois, the Office of Naval Research</a:t>
            </a:r>
          </a:p>
          <a:p>
            <a:r>
              <a:rPr lang="en-US" sz="2400"/>
              <a:t>NTT Optical Network Systems Laboratory in Japan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597" name="Picture 5" descr="SF106_78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5400"/>
            <a:ext cx="3886200" cy="2895600"/>
          </a:xfrm>
          <a:prstGeom prst="rect">
            <a:avLst/>
          </a:prstGeom>
          <a:noFill/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53340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2000"/>
                  </a:schemeClr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Real-time interactive scientific visualization and high-definition video conferencing require high-throughput, low latency and low jitter data delivery. </a:t>
            </a:r>
          </a:p>
          <a:p>
            <a:pPr>
              <a:lnSpc>
                <a:spcPct val="90000"/>
              </a:lnSpc>
            </a:pPr>
            <a:r>
              <a:rPr lang="en-US" sz="2400"/>
              <a:t>UDP is commonly used for transporting real-time streaming media. </a:t>
            </a:r>
          </a:p>
          <a:p>
            <a:pPr>
              <a:lnSpc>
                <a:spcPct val="90000"/>
              </a:lnSpc>
            </a:pPr>
            <a:r>
              <a:rPr lang="en-US" sz="2400"/>
              <a:t>Trend in large-scale viz is to give users thin low-maintenance clients and have the high resolution visualizations streamed to them from remote supercomputers. E.g. TeraGrid, OptIPuter, IBM Deep Computing Visualization, Sun Ray.</a:t>
            </a:r>
          </a:p>
        </p:txBody>
      </p:sp>
      <p:sp>
        <p:nvSpPr>
          <p:cNvPr id="494598" name="Text Box 6"/>
          <p:cNvSpPr txBox="1">
            <a:spLocks noChangeArrowheads="1"/>
          </p:cNvSpPr>
          <p:nvPr/>
        </p:nvSpPr>
        <p:spPr bwMode="auto">
          <a:xfrm>
            <a:off x="5486400" y="4343400"/>
            <a:ext cx="36576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111" tIns="45324" rIns="92111" bIns="45324">
            <a:spAutoFit/>
          </a:bodyPr>
          <a:lstStyle>
            <a:lvl1pPr algn="l" defTabSz="8413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20688" algn="l" defTabSz="8413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41375" algn="l" defTabSz="8413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63650" algn="l" defTabSz="8413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84338" algn="l" defTabSz="8413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41538" defTabSz="841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98738" defTabSz="841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55938" defTabSz="841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13138" defTabSz="841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700">
                <a:solidFill>
                  <a:srgbClr val="FFFF00"/>
                </a:solidFill>
                <a:latin typeface="Arial" charset="0"/>
              </a:rPr>
              <a:t>Scripps Institution of Oceanography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Reliable UDP-based transport protocols (LambdaStream, RBUDP, UDT, Tsunami) have found a home on the LambdaGrid where network paths can be provisioned by applications for sole use.</a:t>
            </a:r>
          </a:p>
          <a:p>
            <a:r>
              <a:rPr lang="en-US" sz="2400"/>
              <a:t>But these protocols are CPU intensive.</a:t>
            </a:r>
          </a:p>
          <a:p>
            <a:pPr>
              <a:buFontTx/>
              <a:buNone/>
            </a:pPr>
            <a:endParaRPr lang="en-US" sz="2400"/>
          </a:p>
          <a:p>
            <a:r>
              <a:rPr lang="en-US" sz="2400"/>
              <a:t>While TCP offload is available commercially, equivalent for UDP is not.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Performance Sockets and</a:t>
            </a:r>
            <a:br>
              <a:rPr lang="en-US"/>
            </a:br>
            <a:r>
              <a:rPr lang="en-US"/>
              <a:t>Protocol Offload Engines</a:t>
            </a:r>
          </a:p>
        </p:txBody>
      </p:sp>
      <p:sp>
        <p:nvSpPr>
          <p:cNvPr id="495624" name="Rectangle 8"/>
          <p:cNvSpPr>
            <a:spLocks noChangeArrowheads="1"/>
          </p:cNvSpPr>
          <p:nvPr/>
        </p:nvSpPr>
        <p:spPr bwMode="auto">
          <a:xfrm>
            <a:off x="3352800" y="1295400"/>
            <a:ext cx="5410200" cy="4495800"/>
          </a:xfrm>
          <a:prstGeom prst="rect">
            <a:avLst/>
          </a:prstGeom>
          <a:noFill/>
          <a:ln w="1905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0" name="Text Box 24"/>
          <p:cNvSpPr txBox="1">
            <a:spLocks noChangeArrowheads="1"/>
          </p:cNvSpPr>
          <p:nvPr/>
        </p:nvSpPr>
        <p:spPr bwMode="auto">
          <a:xfrm>
            <a:off x="228600" y="2209800"/>
            <a:ext cx="33528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sz="2000">
                <a:latin typeface="Arial" charset="0"/>
              </a:rPr>
              <a:t>Offload the processing of Protocols from CPU to the Network Adaptors</a:t>
            </a:r>
          </a:p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sz="2000">
                <a:latin typeface="Arial" charset="0"/>
              </a:rPr>
              <a:t>Similar to a GPU (NPU)</a:t>
            </a:r>
          </a:p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sz="2000">
                <a:latin typeface="Arial" charset="0"/>
              </a:rPr>
              <a:t>Currently only TCP Off-load Engines (TOE) are available.</a:t>
            </a:r>
          </a:p>
          <a:p>
            <a:pPr>
              <a:spcBef>
                <a:spcPct val="50000"/>
              </a:spcBef>
              <a:buFont typeface="Arial" charset="0"/>
              <a:buChar char="•"/>
            </a:pPr>
            <a:endParaRPr lang="en-US" sz="2000">
              <a:latin typeface="Arial" charset="0"/>
            </a:endParaRPr>
          </a:p>
          <a:p>
            <a:pPr>
              <a:spcBef>
                <a:spcPct val="50000"/>
              </a:spcBef>
              <a:buFont typeface="Arial" charset="0"/>
              <a:buChar char="•"/>
            </a:pPr>
            <a:endParaRPr lang="en-US" sz="2000">
              <a:latin typeface="Arial" charset="0"/>
            </a:endParaRPr>
          </a:p>
        </p:txBody>
      </p:sp>
      <p:sp>
        <p:nvSpPr>
          <p:cNvPr id="495625" name="Rectangle 9"/>
          <p:cNvSpPr>
            <a:spLocks noChangeArrowheads="1"/>
          </p:cNvSpPr>
          <p:nvPr/>
        </p:nvSpPr>
        <p:spPr bwMode="auto">
          <a:xfrm>
            <a:off x="4192588" y="2133600"/>
            <a:ext cx="3925887" cy="304800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TCP/IP Sockets Interface</a:t>
            </a:r>
          </a:p>
        </p:txBody>
      </p:sp>
      <p:sp>
        <p:nvSpPr>
          <p:cNvPr id="495626" name="Rectangle 10"/>
          <p:cNvSpPr>
            <a:spLocks noChangeArrowheads="1"/>
          </p:cNvSpPr>
          <p:nvPr/>
        </p:nvSpPr>
        <p:spPr bwMode="auto">
          <a:xfrm>
            <a:off x="4192588" y="1344613"/>
            <a:ext cx="3925887" cy="331787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Sockets Application</a:t>
            </a:r>
          </a:p>
        </p:txBody>
      </p:sp>
      <p:sp>
        <p:nvSpPr>
          <p:cNvPr id="495628" name="Line 12"/>
          <p:cNvSpPr>
            <a:spLocks noChangeShapeType="1"/>
          </p:cNvSpPr>
          <p:nvPr/>
        </p:nvSpPr>
        <p:spPr bwMode="auto">
          <a:xfrm>
            <a:off x="3581400" y="2743200"/>
            <a:ext cx="5235575" cy="0"/>
          </a:xfrm>
          <a:prstGeom prst="line">
            <a:avLst/>
          </a:prstGeom>
          <a:noFill/>
          <a:ln w="19050">
            <a:solidFill>
              <a:srgbClr val="66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29" name="Line 13"/>
          <p:cNvSpPr>
            <a:spLocks noChangeShapeType="1"/>
          </p:cNvSpPr>
          <p:nvPr/>
        </p:nvSpPr>
        <p:spPr bwMode="auto">
          <a:xfrm>
            <a:off x="3668713" y="5181600"/>
            <a:ext cx="5235575" cy="0"/>
          </a:xfrm>
          <a:prstGeom prst="line">
            <a:avLst/>
          </a:prstGeom>
          <a:noFill/>
          <a:ln w="19050">
            <a:solidFill>
              <a:srgbClr val="66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0" name="Rectangle 14"/>
          <p:cNvSpPr>
            <a:spLocks noChangeArrowheads="1"/>
          </p:cNvSpPr>
          <p:nvPr/>
        </p:nvSpPr>
        <p:spPr bwMode="auto">
          <a:xfrm>
            <a:off x="3733800" y="2971800"/>
            <a:ext cx="2290763" cy="381000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Sockets</a:t>
            </a:r>
          </a:p>
        </p:txBody>
      </p:sp>
      <p:sp>
        <p:nvSpPr>
          <p:cNvPr id="495633" name="Rectangle 17"/>
          <p:cNvSpPr>
            <a:spLocks noChangeArrowheads="1"/>
          </p:cNvSpPr>
          <p:nvPr/>
        </p:nvSpPr>
        <p:spPr bwMode="auto">
          <a:xfrm>
            <a:off x="3756025" y="3667125"/>
            <a:ext cx="2268538" cy="447675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TCP/IP</a:t>
            </a:r>
          </a:p>
        </p:txBody>
      </p:sp>
      <p:sp>
        <p:nvSpPr>
          <p:cNvPr id="495634" name="Rectangle 18"/>
          <p:cNvSpPr>
            <a:spLocks noChangeArrowheads="1"/>
          </p:cNvSpPr>
          <p:nvPr/>
        </p:nvSpPr>
        <p:spPr bwMode="auto">
          <a:xfrm>
            <a:off x="3756025" y="4429125"/>
            <a:ext cx="2268538" cy="447675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Device Driver</a:t>
            </a:r>
          </a:p>
        </p:txBody>
      </p:sp>
      <p:sp>
        <p:nvSpPr>
          <p:cNvPr id="495635" name="Rectangle 19"/>
          <p:cNvSpPr>
            <a:spLocks noChangeArrowheads="1"/>
          </p:cNvSpPr>
          <p:nvPr/>
        </p:nvSpPr>
        <p:spPr bwMode="auto">
          <a:xfrm>
            <a:off x="6548438" y="2971800"/>
            <a:ext cx="2355850" cy="533400"/>
          </a:xfrm>
          <a:prstGeom prst="rect">
            <a:avLst/>
          </a:prstGeom>
          <a:solidFill>
            <a:srgbClr val="0066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High Performance</a:t>
            </a:r>
            <a:br>
              <a:rPr lang="en-US" sz="1600"/>
            </a:br>
            <a:r>
              <a:rPr lang="en-US" sz="1600"/>
              <a:t> Sockets</a:t>
            </a:r>
          </a:p>
        </p:txBody>
      </p:sp>
      <p:sp>
        <p:nvSpPr>
          <p:cNvPr id="495636" name="Rectangle 20"/>
          <p:cNvSpPr>
            <a:spLocks noChangeArrowheads="1"/>
          </p:cNvSpPr>
          <p:nvPr/>
        </p:nvSpPr>
        <p:spPr bwMode="auto">
          <a:xfrm>
            <a:off x="3756025" y="5410200"/>
            <a:ext cx="5235575" cy="762000"/>
          </a:xfrm>
          <a:prstGeom prst="rect">
            <a:avLst/>
          </a:prstGeom>
          <a:solidFill>
            <a:schemeClr val="accent2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37" name="Rectangle 21"/>
          <p:cNvSpPr>
            <a:spLocks noChangeArrowheads="1"/>
          </p:cNvSpPr>
          <p:nvPr/>
        </p:nvSpPr>
        <p:spPr bwMode="auto">
          <a:xfrm>
            <a:off x="6461125" y="5486400"/>
            <a:ext cx="2268538" cy="447675"/>
          </a:xfrm>
          <a:prstGeom prst="rect">
            <a:avLst/>
          </a:prstGeom>
          <a:solidFill>
            <a:srgbClr val="006600"/>
          </a:solidFill>
          <a:ln w="1905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Offloaded </a:t>
            </a:r>
            <a:br>
              <a:rPr lang="en-US" sz="1400"/>
            </a:br>
            <a:r>
              <a:rPr lang="en-US" sz="1400"/>
              <a:t>Transport Protocol</a:t>
            </a:r>
          </a:p>
        </p:txBody>
      </p:sp>
      <p:sp>
        <p:nvSpPr>
          <p:cNvPr id="495639" name="Text Box 23"/>
          <p:cNvSpPr txBox="1">
            <a:spLocks noChangeArrowheads="1"/>
          </p:cNvSpPr>
          <p:nvPr/>
        </p:nvSpPr>
        <p:spPr bwMode="auto">
          <a:xfrm>
            <a:off x="3930650" y="5638800"/>
            <a:ext cx="2181225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Network Adapter</a:t>
            </a:r>
          </a:p>
        </p:txBody>
      </p:sp>
      <p:sp>
        <p:nvSpPr>
          <p:cNvPr id="495641" name="Line 25"/>
          <p:cNvSpPr>
            <a:spLocks noChangeShapeType="1"/>
          </p:cNvSpPr>
          <p:nvPr/>
        </p:nvSpPr>
        <p:spPr bwMode="auto">
          <a:xfrm flipH="1">
            <a:off x="6096000" y="1676400"/>
            <a:ext cx="635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2" name="Line 26"/>
          <p:cNvSpPr>
            <a:spLocks noChangeShapeType="1"/>
          </p:cNvSpPr>
          <p:nvPr/>
        </p:nvSpPr>
        <p:spPr bwMode="auto">
          <a:xfrm>
            <a:off x="5064125" y="2438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3" name="Line 27"/>
          <p:cNvSpPr>
            <a:spLocks noChangeShapeType="1"/>
          </p:cNvSpPr>
          <p:nvPr/>
        </p:nvSpPr>
        <p:spPr bwMode="auto">
          <a:xfrm>
            <a:off x="4891088" y="335280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4" name="Line 28"/>
          <p:cNvSpPr>
            <a:spLocks noChangeShapeType="1"/>
          </p:cNvSpPr>
          <p:nvPr/>
        </p:nvSpPr>
        <p:spPr bwMode="auto">
          <a:xfrm>
            <a:off x="4891088" y="4125913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5" name="Line 29"/>
          <p:cNvSpPr>
            <a:spLocks noChangeShapeType="1"/>
          </p:cNvSpPr>
          <p:nvPr/>
        </p:nvSpPr>
        <p:spPr bwMode="auto">
          <a:xfrm>
            <a:off x="7508875" y="24384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6" name="Line 30"/>
          <p:cNvSpPr>
            <a:spLocks noChangeShapeType="1"/>
          </p:cNvSpPr>
          <p:nvPr/>
        </p:nvSpPr>
        <p:spPr bwMode="auto">
          <a:xfrm>
            <a:off x="7681913" y="3505200"/>
            <a:ext cx="14287" cy="1905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647" name="Line 31"/>
          <p:cNvSpPr>
            <a:spLocks noChangeShapeType="1"/>
          </p:cNvSpPr>
          <p:nvPr/>
        </p:nvSpPr>
        <p:spPr bwMode="auto">
          <a:xfrm flipH="1">
            <a:off x="4876800" y="4876800"/>
            <a:ext cx="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Converting a TCP Off-Load Engine (TOE) to </a:t>
            </a:r>
            <a:br>
              <a:rPr lang="en-US" sz="2800"/>
            </a:br>
            <a:r>
              <a:rPr lang="en-US" sz="2800"/>
              <a:t>a UDP Off-Load Engine (UOE)</a:t>
            </a:r>
            <a:endParaRPr lang="en-US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Disable Congestion Control.</a:t>
            </a:r>
          </a:p>
          <a:p>
            <a:pPr>
              <a:lnSpc>
                <a:spcPct val="90000"/>
              </a:lnSpc>
            </a:pPr>
            <a:r>
              <a:rPr lang="en-US" sz="2400"/>
              <a:t>Change the driver to allow for out of order packets- whereas default TOE will compensate for it.</a:t>
            </a:r>
          </a:p>
          <a:p>
            <a:pPr>
              <a:lnSpc>
                <a:spcPct val="90000"/>
              </a:lnSpc>
            </a:pPr>
            <a:r>
              <a:rPr lang="en-US" sz="2400"/>
              <a:t>Seamlessly hijack an application’s UDP calls to use this “alternative”: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Implement a Connection Management Layer to turn a connectionless protocol (such as UDP) into a connection-oriented protocol (ie TOE).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Implement our own Data Management Layer to deal with out of order packets.</a:t>
            </a:r>
          </a:p>
          <a:p>
            <a:pPr>
              <a:lnSpc>
                <a:spcPct val="90000"/>
              </a:lnSpc>
            </a:pPr>
            <a:r>
              <a:rPr lang="en-US" sz="2400"/>
              <a:t>Eliminate TCP’s need for Acknowledgments. Not able to completely disable this on Chelsio T110.</a:t>
            </a:r>
          </a:p>
          <a:p>
            <a:pPr>
              <a:lnSpc>
                <a:spcPct val="90000"/>
              </a:lnSpc>
            </a:pPr>
            <a:r>
              <a:rPr lang="en-US" sz="2400"/>
              <a:t>Temporary workaround by setting very large window sizes.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 Test Bed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Local Area Network </a:t>
            </a:r>
          </a:p>
          <a:p>
            <a:pPr>
              <a:lnSpc>
                <a:spcPct val="90000"/>
              </a:lnSpc>
            </a:pPr>
            <a:r>
              <a:rPr lang="en-US"/>
              <a:t>Dual Opterons 2.4 Ghz</a:t>
            </a:r>
          </a:p>
          <a:p>
            <a:pPr lvl="1">
              <a:lnSpc>
                <a:spcPct val="90000"/>
              </a:lnSpc>
            </a:pPr>
            <a:r>
              <a:rPr lang="en-US"/>
              <a:t>1MB L2 Cache.</a:t>
            </a:r>
          </a:p>
          <a:p>
            <a:pPr lvl="1">
              <a:lnSpc>
                <a:spcPct val="90000"/>
              </a:lnSpc>
            </a:pPr>
            <a:r>
              <a:rPr lang="en-US"/>
              <a:t>4GB 200Mhz DDR SDRAM.</a:t>
            </a:r>
          </a:p>
          <a:p>
            <a:pPr lvl="1">
              <a:lnSpc>
                <a:spcPct val="90000"/>
              </a:lnSpc>
            </a:pPr>
            <a:r>
              <a:rPr lang="en-US"/>
              <a:t>Vanilla 2.6.6 – SMP kernel.</a:t>
            </a:r>
          </a:p>
          <a:p>
            <a:pPr lvl="1">
              <a:lnSpc>
                <a:spcPct val="90000"/>
              </a:lnSpc>
            </a:pPr>
            <a:r>
              <a:rPr lang="en-US"/>
              <a:t>Chelsio T110</a:t>
            </a:r>
          </a:p>
          <a:p>
            <a:pPr lvl="1">
              <a:lnSpc>
                <a:spcPct val="90000"/>
              </a:lnSpc>
            </a:pPr>
            <a:r>
              <a:rPr lang="en-US"/>
              <a:t>Chelsio Driver version 2.1.1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Throughput - UOE vs Traditional</a:t>
            </a:r>
            <a:br>
              <a:rPr lang="en-US"/>
            </a:br>
            <a:r>
              <a:rPr lang="en-US"/>
              <a:t>Host-based UDP</a:t>
            </a:r>
          </a:p>
        </p:txBody>
      </p:sp>
      <p:graphicFrame>
        <p:nvGraphicFramePr>
          <p:cNvPr id="49050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235075" y="1150938"/>
          <a:ext cx="6732588" cy="387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06" name="Chart" r:id="rId4" imgW="7836408" imgH="4514088" progId="Excel.Chart.8">
                  <p:embed/>
                </p:oleObj>
              </mc:Choice>
              <mc:Fallback>
                <p:oleObj name="Chart" r:id="rId4" imgW="7836408" imgH="4514088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150938"/>
                        <a:ext cx="6732588" cy="387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3" name="Text Box 7"/>
          <p:cNvSpPr txBox="1">
            <a:spLocks noChangeArrowheads="1"/>
          </p:cNvSpPr>
          <p:nvPr/>
        </p:nvSpPr>
        <p:spPr bwMode="auto">
          <a:xfrm>
            <a:off x="457200" y="5257800"/>
            <a:ext cx="838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sz="2000" b="1">
                <a:solidFill>
                  <a:srgbClr val="7C62FF"/>
                </a:solidFill>
                <a:latin typeface="Arial" charset="0"/>
              </a:rPr>
              <a:t>Initial Iperf results:</a:t>
            </a:r>
          </a:p>
          <a:p>
            <a:pPr>
              <a:buFontTx/>
              <a:buChar char="•"/>
            </a:pPr>
            <a:r>
              <a:rPr lang="en-US" sz="2000" b="1">
                <a:solidFill>
                  <a:schemeClr val="tx2"/>
                </a:solidFill>
                <a:latin typeface="Arial" charset="0"/>
              </a:rPr>
              <a:t>7.4 Gbps</a:t>
            </a:r>
            <a:r>
              <a:rPr lang="en-US" sz="2000">
                <a:latin typeface="Arial" charset="0"/>
              </a:rPr>
              <a:t> Maximum throughput.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35%</a:t>
            </a:r>
            <a:r>
              <a:rPr lang="en-US" sz="2000">
                <a:latin typeface="Arial" charset="0"/>
              </a:rPr>
              <a:t> improvement over Host based UDP.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Utilization - UOE vs Host-based UDP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5562600"/>
            <a:ext cx="8001000" cy="68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Up to </a:t>
            </a:r>
            <a:r>
              <a:rPr lang="en-US" sz="1800">
                <a:solidFill>
                  <a:schemeClr val="tx2"/>
                </a:solidFill>
              </a:rPr>
              <a:t>50%</a:t>
            </a:r>
            <a:r>
              <a:rPr lang="en-US" sz="1800"/>
              <a:t> improvement in CPU utilization.</a:t>
            </a:r>
          </a:p>
          <a:p>
            <a:pPr>
              <a:lnSpc>
                <a:spcPct val="80000"/>
              </a:lnSpc>
            </a:pPr>
            <a:r>
              <a:rPr lang="en-US" sz="1800">
                <a:solidFill>
                  <a:srgbClr val="FFCC66"/>
                </a:solidFill>
              </a:rPr>
              <a:t>Important because in real applications, CPU has other work to do NOT just move the data. E.g. Decode or decrypt the images / data.</a:t>
            </a:r>
            <a:endParaRPr lang="en-US" sz="1800"/>
          </a:p>
        </p:txBody>
      </p:sp>
      <p:graphicFrame>
        <p:nvGraphicFramePr>
          <p:cNvPr id="48845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558800" y="990600"/>
          <a:ext cx="8102600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60" name="Chart" r:id="rId4" imgW="8052816" imgH="4562856" progId="Excel.Chart.8">
                  <p:embed/>
                </p:oleObj>
              </mc:Choice>
              <mc:Fallback>
                <p:oleObj name="Chart" r:id="rId4" imgW="8052816" imgH="4562856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990600"/>
                        <a:ext cx="8102600" cy="459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Latency </a:t>
            </a:r>
          </a:p>
        </p:txBody>
      </p:sp>
      <p:sp>
        <p:nvSpPr>
          <p:cNvPr id="492553" name="Text Box 9"/>
          <p:cNvSpPr txBox="1">
            <a:spLocks noChangeArrowheads="1"/>
          </p:cNvSpPr>
          <p:nvPr/>
        </p:nvSpPr>
        <p:spPr bwMode="auto">
          <a:xfrm>
            <a:off x="762000" y="5410200"/>
            <a:ext cx="792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17% improvement in Latency.</a:t>
            </a:r>
          </a:p>
        </p:txBody>
      </p:sp>
      <p:graphicFrame>
        <p:nvGraphicFramePr>
          <p:cNvPr id="492555" name="Object 11"/>
          <p:cNvGraphicFramePr>
            <a:graphicFrameLocks noChangeAspect="1"/>
          </p:cNvGraphicFramePr>
          <p:nvPr/>
        </p:nvGraphicFramePr>
        <p:xfrm>
          <a:off x="304800" y="1143000"/>
          <a:ext cx="86106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9" name="Worksheet" r:id="rId4" imgW="5321808" imgH="2462784" progId="Excel.Sheet.8">
                  <p:embed/>
                </p:oleObj>
              </mc:Choice>
              <mc:Fallback>
                <p:oleObj name="Worksheet" r:id="rId4" imgW="5321808" imgH="2462784" progId="Excel.Shee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861060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VL2004">
  <a:themeElements>
    <a:clrScheme name="">
      <a:dk1>
        <a:srgbClr val="808080"/>
      </a:dk1>
      <a:lt1>
        <a:srgbClr val="FFFFFF"/>
      </a:lt1>
      <a:dk2>
        <a:srgbClr val="000000"/>
      </a:dk2>
      <a:lt2>
        <a:srgbClr val="FFFF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VL20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VL20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L200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VL200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L200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L2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L2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L2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Templates:EVL2004.pot</Template>
  <TotalTime>2310</TotalTime>
  <Words>773</Words>
  <Application>Microsoft Macintosh PowerPoint</Application>
  <PresentationFormat>On-screen Show (4:3)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EVL2004</vt:lpstr>
      <vt:lpstr>Chart</vt:lpstr>
      <vt:lpstr>Worksheet</vt:lpstr>
      <vt:lpstr>PowerPoint Presentation</vt:lpstr>
      <vt:lpstr>Motivation</vt:lpstr>
      <vt:lpstr>Motivation</vt:lpstr>
      <vt:lpstr>High Performance Sockets and Protocol Offload Engines</vt:lpstr>
      <vt:lpstr>Converting a TCP Off-Load Engine (TOE) to  a UDP Off-Load Engine (UOE)</vt:lpstr>
      <vt:lpstr>Experiment Test Bed</vt:lpstr>
      <vt:lpstr>Throughput - UOE vs Traditional Host-based UDP</vt:lpstr>
      <vt:lpstr>CPU Utilization - UOE vs Host-based UDP</vt:lpstr>
      <vt:lpstr>Latency </vt:lpstr>
      <vt:lpstr>Conclusion</vt:lpstr>
      <vt:lpstr>Future Work</vt:lpstr>
      <vt:lpstr>Thank You</vt:lpstr>
    </vt:vector>
  </TitlesOfParts>
  <Company>Jason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Jason</dc:creator>
  <cp:lastModifiedBy>Pavan Balaji</cp:lastModifiedBy>
  <cp:revision>171</cp:revision>
  <dcterms:created xsi:type="dcterms:W3CDTF">2006-01-02T18:07:26Z</dcterms:created>
  <dcterms:modified xsi:type="dcterms:W3CDTF">2014-07-27T03:56:06Z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