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sldIdLst>
    <p:sldId id="256" r:id="rId2"/>
    <p:sldId id="266" r:id="rId3"/>
    <p:sldId id="267" r:id="rId4"/>
    <p:sldId id="294" r:id="rId5"/>
    <p:sldId id="295" r:id="rId6"/>
    <p:sldId id="269" r:id="rId7"/>
    <p:sldId id="276" r:id="rId8"/>
    <p:sldId id="277" r:id="rId9"/>
    <p:sldId id="278" r:id="rId10"/>
    <p:sldId id="279" r:id="rId11"/>
    <p:sldId id="271" r:id="rId12"/>
    <p:sldId id="293" r:id="rId13"/>
    <p:sldId id="282" r:id="rId14"/>
    <p:sldId id="289" r:id="rId15"/>
    <p:sldId id="290" r:id="rId16"/>
    <p:sldId id="283" r:id="rId17"/>
    <p:sldId id="291" r:id="rId18"/>
    <p:sldId id="285" r:id="rId19"/>
    <p:sldId id="299" r:id="rId20"/>
    <p:sldId id="292" r:id="rId21"/>
    <p:sldId id="272" r:id="rId22"/>
    <p:sldId id="273" r:id="rId23"/>
    <p:sldId id="274" r:id="rId24"/>
    <p:sldId id="275" r:id="rId25"/>
    <p:sldId id="296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9900"/>
    <a:srgbClr val="FFFF99"/>
    <a:srgbClr val="FFCC00"/>
    <a:srgbClr val="FF9900"/>
    <a:srgbClr val="FF3300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6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56B278A-C2EF-4273-A084-8BBB955C40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84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87375"/>
            <a:ext cx="6477000" cy="1470025"/>
          </a:xfrm>
        </p:spPr>
        <p:txBody>
          <a:bodyPr/>
          <a:lstStyle>
            <a:lvl1pPr algn="ctr">
              <a:lnSpc>
                <a:spcPct val="120000"/>
              </a:lnSpc>
              <a:defRPr/>
            </a:lvl1pPr>
          </a:lstStyle>
          <a:p>
            <a:pPr lvl="0"/>
            <a:r>
              <a:rPr lang="en-US" noProof="0" smtClean="0"/>
              <a:t>Click to edit title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6553200" cy="175260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5FA66BA-9FB1-47C7-B8CE-E0B8ED201AD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7351" name="Picture 7" descr="slide_ti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C6F45-A079-4E86-A34A-2D2A18B5F9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8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1455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9125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55015-08DF-4557-8480-126B8E0392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BF74A-2596-48AF-832A-59C749B17A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D6DFD-D789-443F-8883-DE5276B748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9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BDD2A-39F7-42BF-8AB1-47D2016FB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3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EDBE4-67BF-4446-B463-8F33D122DD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5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7934D-161F-42F3-B17E-DA3F530287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1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E8ADC-A479-460B-9FA8-A1FABFA3BF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0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0AA52-9C03-4C7C-9069-5599F797C2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6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D9488-989E-4487-8556-BCD3361A43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3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DE3FD2A-02FE-4161-98F9-D259D695EEB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6327" name="Picture 7" descr="other_slide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8563"/>
            <a:ext cx="9144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balaji@mcs.anl.gov" TargetMode="External"/><Relationship Id="rId2" Type="http://schemas.openxmlformats.org/officeDocument/2006/relationships/hyperlink" Target="mailto:cnganesh@cs.vt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cs.anl.gov/~balaji" TargetMode="External"/><Relationship Id="rId5" Type="http://schemas.openxmlformats.org/officeDocument/2006/relationships/hyperlink" Target="http://synergy.cs.vt.edu/" TargetMode="External"/><Relationship Id="rId4" Type="http://schemas.openxmlformats.org/officeDocument/2006/relationships/hyperlink" Target="mailto:feng@cs.vt.edu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87375"/>
            <a:ext cx="6477000" cy="1774825"/>
          </a:xfrm>
        </p:spPr>
        <p:txBody>
          <a:bodyPr/>
          <a:lstStyle/>
          <a:p>
            <a:r>
              <a:rPr lang="en-US"/>
              <a:t>An Analysis of 10-Gigabit Ethernet Protocol Stacks in Multi-core Environments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6400800" cy="457200"/>
          </a:xfrm>
        </p:spPr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G. Narayanaswamy</a:t>
            </a:r>
            <a:r>
              <a:rPr lang="en-US"/>
              <a:t>, </a:t>
            </a:r>
            <a:r>
              <a:rPr lang="en-US" b="1">
                <a:solidFill>
                  <a:srgbClr val="FF3300"/>
                </a:solidFill>
              </a:rPr>
              <a:t>P. Balaji</a:t>
            </a:r>
            <a:r>
              <a:rPr lang="en-US"/>
              <a:t> and </a:t>
            </a:r>
            <a:r>
              <a:rPr lang="en-US">
                <a:solidFill>
                  <a:srgbClr val="0066FF"/>
                </a:solidFill>
              </a:rPr>
              <a:t>W. Feng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2438400" y="4572000"/>
            <a:ext cx="3200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>
                <a:solidFill>
                  <a:srgbClr val="0066FF"/>
                </a:solidFill>
              </a:rPr>
              <a:t>Dept. of Comp. Science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>
                <a:solidFill>
                  <a:srgbClr val="0066FF"/>
                </a:solidFill>
              </a:rPr>
              <a:t>Virginia Tech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410200" y="4572000"/>
            <a:ext cx="3581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>
                <a:solidFill>
                  <a:srgbClr val="FF3300"/>
                </a:solidFill>
              </a:rPr>
              <a:t>Mathematics and Comp. Science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>
                <a:solidFill>
                  <a:srgbClr val="FF3300"/>
                </a:solidFill>
              </a:rPr>
              <a:t>Argonne National Laboratory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Latency over TCP/IP (Intel Platform)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57200" y="1066800"/>
          <a:ext cx="415290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Chart" r:id="rId3" imgW="3933992" imgH="4629079" progId="MSGraph.Chart.8">
                  <p:embed followColorScheme="full"/>
                </p:oleObj>
              </mc:Choice>
              <mc:Fallback>
                <p:oleObj name="Chart" r:id="rId3" imgW="3933992" imgH="462907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4152900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762500" y="1066800"/>
          <a:ext cx="415290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Chart" r:id="rId5" imgW="3933992" imgH="4629079" progId="MSGraph.Chart.8">
                  <p:embed followColorScheme="full"/>
                </p:oleObj>
              </mc:Choice>
              <mc:Fallback>
                <p:oleObj name="Chart" r:id="rId5" imgW="3933992" imgH="4629079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1066800"/>
                        <a:ext cx="4152900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Layout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>
                <a:solidFill>
                  <a:srgbClr val="C0C0C0"/>
                </a:solidFill>
              </a:rPr>
              <a:t>Introduction and Motivation</a:t>
            </a: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C0C0C0"/>
                </a:solidFill>
              </a:rPr>
              <a:t>Treachery of Multicore Architectures</a:t>
            </a: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FF3300"/>
                </a:solidFill>
              </a:rPr>
              <a:t>Application Process to Core Mapping Techniques</a:t>
            </a:r>
          </a:p>
          <a:p>
            <a:pPr>
              <a:lnSpc>
                <a:spcPct val="200000"/>
              </a:lnSpc>
            </a:pPr>
            <a:r>
              <a:rPr lang="en-US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Behavior Pre-analysis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four-core system is effectively a 3.5 core system</a:t>
            </a:r>
          </a:p>
          <a:p>
            <a:pPr lvl="1"/>
            <a:r>
              <a:rPr lang="en-US"/>
              <a:t>A part of a core has to be dedicated to communication</a:t>
            </a:r>
          </a:p>
          <a:p>
            <a:pPr lvl="1"/>
            <a:r>
              <a:rPr lang="en-US"/>
              <a:t>Interrupts, Cache misses</a:t>
            </a:r>
          </a:p>
          <a:p>
            <a:r>
              <a:rPr lang="en-US"/>
              <a:t>How do we schedule 4 application processes on 3.5 cores?</a:t>
            </a:r>
          </a:p>
          <a:p>
            <a:r>
              <a:rPr lang="en-US"/>
              <a:t>If the application is exactly synchronized, there is not much we can do</a:t>
            </a:r>
          </a:p>
          <a:p>
            <a:r>
              <a:rPr lang="en-US"/>
              <a:t>Otherwise, we have an opportunity!</a:t>
            </a:r>
          </a:p>
          <a:p>
            <a:r>
              <a:rPr lang="en-US"/>
              <a:t>Study with GROMACS and LAMMPS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GROMACS Overview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3962400"/>
          </a:xfrm>
        </p:spPr>
        <p:txBody>
          <a:bodyPr/>
          <a:lstStyle/>
          <a:p>
            <a:r>
              <a:rPr lang="en-US"/>
              <a:t>Developed by Groningen University</a:t>
            </a:r>
          </a:p>
          <a:p>
            <a:r>
              <a:rPr lang="en-US"/>
              <a:t>Simulates the molecular dynamics of biochemical particles</a:t>
            </a:r>
          </a:p>
          <a:p>
            <a:r>
              <a:rPr lang="en-US"/>
              <a:t>The root distributes a “topology” file corresponding to the molecular structure</a:t>
            </a:r>
          </a:p>
          <a:p>
            <a:r>
              <a:rPr lang="en-US"/>
              <a:t>Simulation time broken down into a number of steps</a:t>
            </a:r>
          </a:p>
          <a:p>
            <a:pPr lvl="1"/>
            <a:r>
              <a:rPr lang="en-US"/>
              <a:t>Processes synchronize at each step</a:t>
            </a:r>
          </a:p>
          <a:p>
            <a:r>
              <a:rPr lang="en-US"/>
              <a:t>Performance reported as number of nanoseconds of molecular interactions that can be simulated each day</a:t>
            </a:r>
          </a:p>
        </p:txBody>
      </p:sp>
      <p:graphicFrame>
        <p:nvGraphicFramePr>
          <p:cNvPr id="67711" name="Group 127"/>
          <p:cNvGraphicFramePr>
            <a:graphicFrameLocks noGrp="1"/>
          </p:cNvGraphicFramePr>
          <p:nvPr/>
        </p:nvGraphicFramePr>
        <p:xfrm>
          <a:off x="609600" y="5016500"/>
          <a:ext cx="7696200" cy="1155700"/>
        </p:xfrm>
        <a:graphic>
          <a:graphicData uri="http://schemas.openxmlformats.org/drawingml/2006/table">
            <a:tbl>
              <a:tblPr/>
              <a:tblGrid>
                <a:gridCol w="1600200"/>
                <a:gridCol w="755650"/>
                <a:gridCol w="76835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Combination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Combination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10600" cy="990600"/>
          </a:xfrm>
        </p:spPr>
        <p:txBody>
          <a:bodyPr/>
          <a:lstStyle/>
          <a:p>
            <a:r>
              <a:rPr lang="en-US"/>
              <a:t>GROMACS: Random Scheduling</a:t>
            </a:r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57200" y="1228725"/>
          <a:ext cx="415290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4" name="Chart" r:id="rId3" imgW="3933992" imgH="4629079" progId="MSGraph.Chart.8">
                  <p:embed followColorScheme="full"/>
                </p:oleObj>
              </mc:Choice>
              <mc:Fallback>
                <p:oleObj name="Chart" r:id="rId3" imgW="3933992" imgH="462907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28725"/>
                        <a:ext cx="4152900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00" name="Group 4"/>
          <p:cNvGrpSpPr>
            <a:grpSpLocks/>
          </p:cNvGrpSpPr>
          <p:nvPr/>
        </p:nvGrpSpPr>
        <p:grpSpPr bwMode="auto">
          <a:xfrm>
            <a:off x="4724400" y="1295400"/>
            <a:ext cx="4152900" cy="4797425"/>
            <a:chOff x="2976" y="768"/>
            <a:chExt cx="2616" cy="3106"/>
          </a:xfrm>
        </p:grpSpPr>
        <p:graphicFrame>
          <p:nvGraphicFramePr>
            <p:cNvPr id="80901" name="Object 5"/>
            <p:cNvGraphicFramePr>
              <a:graphicFrameLocks noChangeAspect="1"/>
            </p:cNvGraphicFramePr>
            <p:nvPr/>
          </p:nvGraphicFramePr>
          <p:xfrm>
            <a:off x="2976" y="768"/>
            <a:ext cx="2616" cy="3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05" name="Chart" r:id="rId5" imgW="4153019" imgH="4905613" progId="MSGraph.Chart.8">
                    <p:embed followColorScheme="full"/>
                  </p:oleObj>
                </mc:Choice>
                <mc:Fallback>
                  <p:oleObj name="Chart" r:id="rId5" imgW="4153019" imgH="4905613" progId="MSGraph.Chart.8">
                    <p:embed followColorScheme="full"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768"/>
                          <a:ext cx="2616" cy="309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02" name="Text Box 6"/>
            <p:cNvSpPr txBox="1">
              <a:spLocks noChangeArrowheads="1"/>
            </p:cNvSpPr>
            <p:nvPr/>
          </p:nvSpPr>
          <p:spPr bwMode="auto">
            <a:xfrm>
              <a:off x="3600" y="3696"/>
              <a:ext cx="864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Machine 1 cores</a:t>
              </a:r>
            </a:p>
          </p:txBody>
        </p:sp>
        <p:sp>
          <p:nvSpPr>
            <p:cNvPr id="80903" name="Text Box 7"/>
            <p:cNvSpPr txBox="1">
              <a:spLocks noChangeArrowheads="1"/>
            </p:cNvSpPr>
            <p:nvPr/>
          </p:nvSpPr>
          <p:spPr bwMode="auto">
            <a:xfrm>
              <a:off x="4608" y="3696"/>
              <a:ext cx="864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Machine 2 cores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10600" cy="990600"/>
          </a:xfrm>
        </p:spPr>
        <p:txBody>
          <a:bodyPr/>
          <a:lstStyle/>
          <a:p>
            <a:r>
              <a:rPr lang="en-US"/>
              <a:t>GROMACS: Selective Scheduling</a:t>
            </a: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57200" y="1228725"/>
          <a:ext cx="415290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Chart" r:id="rId3" imgW="3933992" imgH="4629079" progId="MSGraph.Chart.8">
                  <p:embed followColorScheme="full"/>
                </p:oleObj>
              </mc:Choice>
              <mc:Fallback>
                <p:oleObj name="Chart" r:id="rId3" imgW="3933992" imgH="462907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28725"/>
                        <a:ext cx="4152900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24" name="Group 4"/>
          <p:cNvGrpSpPr>
            <a:grpSpLocks/>
          </p:cNvGrpSpPr>
          <p:nvPr/>
        </p:nvGrpSpPr>
        <p:grpSpPr bwMode="auto">
          <a:xfrm>
            <a:off x="4724400" y="1289050"/>
            <a:ext cx="4191000" cy="4806950"/>
            <a:chOff x="3000" y="768"/>
            <a:chExt cx="2616" cy="3105"/>
          </a:xfrm>
        </p:grpSpPr>
        <p:graphicFrame>
          <p:nvGraphicFramePr>
            <p:cNvPr id="81925" name="Object 5"/>
            <p:cNvGraphicFramePr>
              <a:graphicFrameLocks noChangeAspect="1"/>
            </p:cNvGraphicFramePr>
            <p:nvPr/>
          </p:nvGraphicFramePr>
          <p:xfrm>
            <a:off x="3000" y="768"/>
            <a:ext cx="2616" cy="3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29" name="Chart" r:id="rId5" imgW="4153019" imgH="4905613" progId="MSGraph.Chart.8">
                    <p:embed followColorScheme="full"/>
                  </p:oleObj>
                </mc:Choice>
                <mc:Fallback>
                  <p:oleObj name="Chart" r:id="rId5" imgW="4153019" imgH="4905613" progId="MSGraph.Chart.8">
                    <p:embed followColorScheme="full"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" y="768"/>
                          <a:ext cx="2616" cy="309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3600" y="3696"/>
              <a:ext cx="864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Machine 1 cores</a:t>
              </a:r>
            </a:p>
          </p:txBody>
        </p:sp>
        <p:sp>
          <p:nvSpPr>
            <p:cNvPr id="81927" name="Text Box 7"/>
            <p:cNvSpPr txBox="1">
              <a:spLocks noChangeArrowheads="1"/>
            </p:cNvSpPr>
            <p:nvPr/>
          </p:nvSpPr>
          <p:spPr bwMode="auto">
            <a:xfrm>
              <a:off x="4608" y="3696"/>
              <a:ext cx="864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Machine 2 cores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LAMMPS Overview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58200" cy="3352800"/>
          </a:xfrm>
        </p:spPr>
        <p:txBody>
          <a:bodyPr/>
          <a:lstStyle/>
          <a:p>
            <a:r>
              <a:rPr lang="en-US"/>
              <a:t>Molecular dynamics simulator developed at Sandia</a:t>
            </a:r>
          </a:p>
          <a:p>
            <a:r>
              <a:rPr lang="en-US"/>
              <a:t>Uses spatial decomposition techniques to partition the simulation domain into smaller 3-D subdomains</a:t>
            </a:r>
          </a:p>
          <a:p>
            <a:pPr lvl="1"/>
            <a:r>
              <a:rPr lang="en-US"/>
              <a:t>Each subdomain allotted to a different process</a:t>
            </a:r>
          </a:p>
          <a:p>
            <a:pPr lvl="1"/>
            <a:r>
              <a:rPr lang="en-US"/>
              <a:t>Interaction required only between neighboring subdomains – improves scalability</a:t>
            </a:r>
          </a:p>
          <a:p>
            <a:r>
              <a:rPr lang="en-US"/>
              <a:t>Used the Lennard-Jones liquid simulation within LAMMPS</a:t>
            </a:r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2819400" y="4876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Core 0</a:t>
            </a: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3733800" y="4876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Core 1</a:t>
            </a:r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4648200" y="4876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Core 2</a:t>
            </a:r>
          </a:p>
        </p:txBody>
      </p:sp>
      <p:sp>
        <p:nvSpPr>
          <p:cNvPr id="68615" name="AutoShape 7"/>
          <p:cNvSpPr>
            <a:spLocks noChangeArrowheads="1"/>
          </p:cNvSpPr>
          <p:nvPr/>
        </p:nvSpPr>
        <p:spPr bwMode="auto">
          <a:xfrm>
            <a:off x="5562600" y="4876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Core 3</a:t>
            </a:r>
          </a:p>
        </p:txBody>
      </p:sp>
      <p:sp>
        <p:nvSpPr>
          <p:cNvPr id="68616" name="AutoShape 8"/>
          <p:cNvSpPr>
            <a:spLocks noChangeArrowheads="1"/>
          </p:cNvSpPr>
          <p:nvPr/>
        </p:nvSpPr>
        <p:spPr bwMode="auto">
          <a:xfrm>
            <a:off x="2819400" y="54864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Core 0</a:t>
            </a:r>
          </a:p>
        </p:txBody>
      </p:sp>
      <p:sp>
        <p:nvSpPr>
          <p:cNvPr id="68617" name="AutoShape 9"/>
          <p:cNvSpPr>
            <a:spLocks noChangeArrowheads="1"/>
          </p:cNvSpPr>
          <p:nvPr/>
        </p:nvSpPr>
        <p:spPr bwMode="auto">
          <a:xfrm>
            <a:off x="3733800" y="54864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Core 1</a:t>
            </a:r>
          </a:p>
        </p:txBody>
      </p:sp>
      <p:sp>
        <p:nvSpPr>
          <p:cNvPr id="68618" name="AutoShape 10"/>
          <p:cNvSpPr>
            <a:spLocks noChangeArrowheads="1"/>
          </p:cNvSpPr>
          <p:nvPr/>
        </p:nvSpPr>
        <p:spPr bwMode="auto">
          <a:xfrm>
            <a:off x="4648200" y="54864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Core 2</a:t>
            </a:r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5562600" y="54864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Core 3</a:t>
            </a:r>
          </a:p>
        </p:txBody>
      </p:sp>
      <p:cxnSp>
        <p:nvCxnSpPr>
          <p:cNvPr id="68620" name="AutoShape 12"/>
          <p:cNvCxnSpPr>
            <a:cxnSpLocks noChangeShapeType="1"/>
            <a:stCxn id="68612" idx="0"/>
            <a:endCxn id="68613" idx="0"/>
          </p:cNvCxnSpPr>
          <p:nvPr/>
        </p:nvCxnSpPr>
        <p:spPr bwMode="auto">
          <a:xfrm rot="5400000" flipV="1">
            <a:off x="3656806" y="4420394"/>
            <a:ext cx="1588" cy="914400"/>
          </a:xfrm>
          <a:prstGeom prst="curvedConnector3">
            <a:avLst>
              <a:gd name="adj1" fmla="val -14400000"/>
            </a:avLst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21" name="AutoShape 13"/>
          <p:cNvCxnSpPr>
            <a:cxnSpLocks noChangeShapeType="1"/>
            <a:stCxn id="68612" idx="0"/>
            <a:endCxn id="68614" idx="0"/>
          </p:cNvCxnSpPr>
          <p:nvPr/>
        </p:nvCxnSpPr>
        <p:spPr bwMode="auto">
          <a:xfrm rot="5400000" flipV="1">
            <a:off x="4114006" y="3963194"/>
            <a:ext cx="1588" cy="1828800"/>
          </a:xfrm>
          <a:prstGeom prst="curvedConnector3">
            <a:avLst>
              <a:gd name="adj1" fmla="val -22700000"/>
            </a:avLst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22" name="AutoShape 14"/>
          <p:cNvCxnSpPr>
            <a:cxnSpLocks noChangeShapeType="1"/>
            <a:stCxn id="68613" idx="0"/>
            <a:endCxn id="68615" idx="0"/>
          </p:cNvCxnSpPr>
          <p:nvPr/>
        </p:nvCxnSpPr>
        <p:spPr bwMode="auto">
          <a:xfrm rot="5400000" flipV="1">
            <a:off x="5028406" y="3963194"/>
            <a:ext cx="1588" cy="1828800"/>
          </a:xfrm>
          <a:prstGeom prst="curvedConnector3">
            <a:avLst>
              <a:gd name="adj1" fmla="val -22700000"/>
            </a:avLst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23" name="AutoShape 15"/>
          <p:cNvCxnSpPr>
            <a:cxnSpLocks noChangeShapeType="1"/>
            <a:stCxn id="68614" idx="0"/>
            <a:endCxn id="68615" idx="0"/>
          </p:cNvCxnSpPr>
          <p:nvPr/>
        </p:nvCxnSpPr>
        <p:spPr bwMode="auto">
          <a:xfrm rot="5400000" flipV="1">
            <a:off x="5485606" y="4420394"/>
            <a:ext cx="1588" cy="914400"/>
          </a:xfrm>
          <a:prstGeom prst="curvedConnector3">
            <a:avLst>
              <a:gd name="adj1" fmla="val -14400000"/>
            </a:avLst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24" name="AutoShape 16"/>
          <p:cNvCxnSpPr>
            <a:cxnSpLocks noChangeShapeType="1"/>
            <a:stCxn id="68616" idx="2"/>
            <a:endCxn id="68617" idx="2"/>
          </p:cNvCxnSpPr>
          <p:nvPr/>
        </p:nvCxnSpPr>
        <p:spPr bwMode="auto">
          <a:xfrm rot="16200000" flipH="1">
            <a:off x="3656806" y="5334794"/>
            <a:ext cx="1588" cy="914400"/>
          </a:xfrm>
          <a:prstGeom prst="curvedConnector3">
            <a:avLst>
              <a:gd name="adj1" fmla="val 14400000"/>
            </a:avLst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25" name="AutoShape 17"/>
          <p:cNvCxnSpPr>
            <a:cxnSpLocks noChangeShapeType="1"/>
            <a:stCxn id="68617" idx="2"/>
            <a:endCxn id="68619" idx="2"/>
          </p:cNvCxnSpPr>
          <p:nvPr/>
        </p:nvCxnSpPr>
        <p:spPr bwMode="auto">
          <a:xfrm rot="16200000" flipH="1">
            <a:off x="5028406" y="4877594"/>
            <a:ext cx="1588" cy="1828800"/>
          </a:xfrm>
          <a:prstGeom prst="curvedConnector3">
            <a:avLst>
              <a:gd name="adj1" fmla="val 19400000"/>
            </a:avLst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26" name="AutoShape 18"/>
          <p:cNvCxnSpPr>
            <a:cxnSpLocks noChangeShapeType="1"/>
            <a:stCxn id="68618" idx="2"/>
            <a:endCxn id="68619" idx="2"/>
          </p:cNvCxnSpPr>
          <p:nvPr/>
        </p:nvCxnSpPr>
        <p:spPr bwMode="auto">
          <a:xfrm rot="16200000" flipH="1">
            <a:off x="5485606" y="5334794"/>
            <a:ext cx="1588" cy="914400"/>
          </a:xfrm>
          <a:prstGeom prst="curvedConnector3">
            <a:avLst>
              <a:gd name="adj1" fmla="val 14400000"/>
            </a:avLst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27" name="AutoShape 19"/>
          <p:cNvCxnSpPr>
            <a:cxnSpLocks noChangeShapeType="1"/>
            <a:stCxn id="68616" idx="2"/>
            <a:endCxn id="68618" idx="2"/>
          </p:cNvCxnSpPr>
          <p:nvPr/>
        </p:nvCxnSpPr>
        <p:spPr bwMode="auto">
          <a:xfrm rot="16200000" flipH="1">
            <a:off x="4114006" y="4877594"/>
            <a:ext cx="1588" cy="1828800"/>
          </a:xfrm>
          <a:prstGeom prst="curvedConnector3">
            <a:avLst>
              <a:gd name="adj1" fmla="val 19900000"/>
            </a:avLst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28" name="AutoShape 20"/>
          <p:cNvCxnSpPr>
            <a:cxnSpLocks noChangeShapeType="1"/>
            <a:stCxn id="68612" idx="2"/>
            <a:endCxn id="68616" idx="0"/>
          </p:cNvCxnSpPr>
          <p:nvPr/>
        </p:nvCxnSpPr>
        <p:spPr bwMode="auto">
          <a:xfrm rot="5400000">
            <a:off x="3048000" y="5334000"/>
            <a:ext cx="30480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29" name="AutoShape 21"/>
          <p:cNvCxnSpPr>
            <a:cxnSpLocks noChangeShapeType="1"/>
            <a:stCxn id="68613" idx="2"/>
            <a:endCxn id="68617" idx="0"/>
          </p:cNvCxnSpPr>
          <p:nvPr/>
        </p:nvCxnSpPr>
        <p:spPr bwMode="auto">
          <a:xfrm rot="5400000">
            <a:off x="3962400" y="5334000"/>
            <a:ext cx="30480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30" name="AutoShape 22"/>
          <p:cNvCxnSpPr>
            <a:cxnSpLocks noChangeShapeType="1"/>
            <a:stCxn id="68614" idx="2"/>
            <a:endCxn id="68618" idx="0"/>
          </p:cNvCxnSpPr>
          <p:nvPr/>
        </p:nvCxnSpPr>
        <p:spPr bwMode="auto">
          <a:xfrm rot="5400000">
            <a:off x="4876800" y="5334000"/>
            <a:ext cx="30480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31" name="AutoShape 23"/>
          <p:cNvCxnSpPr>
            <a:cxnSpLocks noChangeShapeType="1"/>
            <a:stCxn id="68615" idx="2"/>
            <a:endCxn id="68619" idx="0"/>
          </p:cNvCxnSpPr>
          <p:nvPr/>
        </p:nvCxnSpPr>
        <p:spPr bwMode="auto">
          <a:xfrm rot="5400000">
            <a:off x="5791200" y="5334000"/>
            <a:ext cx="30480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632" name="Line 24"/>
          <p:cNvSpPr>
            <a:spLocks noChangeShapeType="1"/>
          </p:cNvSpPr>
          <p:nvPr/>
        </p:nvSpPr>
        <p:spPr bwMode="auto">
          <a:xfrm>
            <a:off x="2438400" y="5334000"/>
            <a:ext cx="411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1524000" y="51816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LAMMPS: Random Scheduling</a:t>
            </a:r>
          </a:p>
        </p:txBody>
      </p:sp>
      <p:graphicFrame>
        <p:nvGraphicFramePr>
          <p:cNvPr id="82947" name="Group 3"/>
          <p:cNvGraphicFramePr>
            <a:graphicFrameLocks noGrp="1"/>
          </p:cNvGraphicFramePr>
          <p:nvPr>
            <p:ph sz="half" idx="2"/>
          </p:nvPr>
        </p:nvGraphicFramePr>
        <p:xfrm>
          <a:off x="4762500" y="1219200"/>
          <a:ext cx="4152900" cy="4906963"/>
        </p:xfrm>
        <a:graphic>
          <a:graphicData uri="http://schemas.openxmlformats.org/drawingml/2006/table">
            <a:tbl>
              <a:tblPr/>
              <a:tblGrid>
                <a:gridCol w="4152900"/>
              </a:tblGrid>
              <a:tr h="490696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>
            <p:ph sz="half" idx="1"/>
          </p:nvPr>
        </p:nvGraphicFramePr>
        <p:xfrm>
          <a:off x="457200" y="1228725"/>
          <a:ext cx="415290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Chart" r:id="rId3" imgW="3933992" imgH="4629079" progId="MSGraph.Chart.8">
                  <p:embed followColorScheme="full"/>
                </p:oleObj>
              </mc:Choice>
              <mc:Fallback>
                <p:oleObj name="Chart" r:id="rId3" imgW="3933992" imgH="4629079" progId="MSGraph.Chart.8">
                  <p:embed followColorScheme="full"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28725"/>
                        <a:ext cx="4152900" cy="488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54" name="Group 10"/>
          <p:cNvGrpSpPr>
            <a:grpSpLocks/>
          </p:cNvGrpSpPr>
          <p:nvPr/>
        </p:nvGrpSpPr>
        <p:grpSpPr bwMode="auto">
          <a:xfrm>
            <a:off x="4724400" y="1295400"/>
            <a:ext cx="4152900" cy="4797425"/>
            <a:chOff x="2976" y="768"/>
            <a:chExt cx="2616" cy="3106"/>
          </a:xfrm>
        </p:grpSpPr>
        <p:graphicFrame>
          <p:nvGraphicFramePr>
            <p:cNvPr id="82955" name="Object 11"/>
            <p:cNvGraphicFramePr>
              <a:graphicFrameLocks noChangeAspect="1"/>
            </p:cNvGraphicFramePr>
            <p:nvPr/>
          </p:nvGraphicFramePr>
          <p:xfrm>
            <a:off x="2976" y="768"/>
            <a:ext cx="2616" cy="3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9" name="Chart" r:id="rId5" imgW="4153019" imgH="4905613" progId="MSGraph.Chart.8">
                    <p:embed followColorScheme="full"/>
                  </p:oleObj>
                </mc:Choice>
                <mc:Fallback>
                  <p:oleObj name="Chart" r:id="rId5" imgW="4153019" imgH="4905613" progId="MSGraph.Chart.8">
                    <p:embed followColorScheme="full"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768"/>
                          <a:ext cx="2616" cy="309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6" name="Text Box 12"/>
            <p:cNvSpPr txBox="1">
              <a:spLocks noChangeArrowheads="1"/>
            </p:cNvSpPr>
            <p:nvPr/>
          </p:nvSpPr>
          <p:spPr bwMode="auto">
            <a:xfrm>
              <a:off x="3600" y="3696"/>
              <a:ext cx="864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Machine 1 cores</a:t>
              </a:r>
            </a:p>
          </p:txBody>
        </p:sp>
        <p:sp>
          <p:nvSpPr>
            <p:cNvPr id="82957" name="Text Box 13"/>
            <p:cNvSpPr txBox="1">
              <a:spLocks noChangeArrowheads="1"/>
            </p:cNvSpPr>
            <p:nvPr/>
          </p:nvSpPr>
          <p:spPr bwMode="auto">
            <a:xfrm>
              <a:off x="4608" y="3696"/>
              <a:ext cx="864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Machine 2 cores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990600"/>
          </a:xfrm>
        </p:spPr>
        <p:txBody>
          <a:bodyPr/>
          <a:lstStyle/>
          <a:p>
            <a:r>
              <a:rPr lang="en-US"/>
              <a:t>LAMMPS: Intended Communication Pattern</a:t>
            </a:r>
          </a:p>
        </p:txBody>
      </p:sp>
      <p:sp>
        <p:nvSpPr>
          <p:cNvPr id="73756" name="Line 28"/>
          <p:cNvSpPr>
            <a:spLocks noChangeShapeType="1"/>
          </p:cNvSpPr>
          <p:nvPr/>
        </p:nvSpPr>
        <p:spPr bwMode="auto">
          <a:xfrm flipH="1">
            <a:off x="4572000" y="1143000"/>
            <a:ext cx="42863" cy="4343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71" name="Line 43"/>
          <p:cNvSpPr>
            <a:spLocks noChangeShapeType="1"/>
          </p:cNvSpPr>
          <p:nvPr/>
        </p:nvSpPr>
        <p:spPr bwMode="auto">
          <a:xfrm>
            <a:off x="2133600" y="2819400"/>
            <a:ext cx="47244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74" name="Oval 46"/>
          <p:cNvSpPr>
            <a:spLocks noChangeArrowheads="1"/>
          </p:cNvSpPr>
          <p:nvPr/>
        </p:nvSpPr>
        <p:spPr bwMode="auto">
          <a:xfrm>
            <a:off x="2667000" y="3124200"/>
            <a:ext cx="3886200" cy="1066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Computation</a:t>
            </a:r>
          </a:p>
        </p:txBody>
      </p:sp>
      <p:sp>
        <p:nvSpPr>
          <p:cNvPr id="73801" name="Text Box 73"/>
          <p:cNvSpPr txBox="1">
            <a:spLocks noChangeArrowheads="1"/>
          </p:cNvSpPr>
          <p:nvPr/>
        </p:nvSpPr>
        <p:spPr bwMode="auto">
          <a:xfrm>
            <a:off x="76200" y="2073275"/>
            <a:ext cx="1066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MPI_Send()</a:t>
            </a:r>
          </a:p>
        </p:txBody>
      </p:sp>
      <p:sp>
        <p:nvSpPr>
          <p:cNvPr id="73802" name="Rectangle 74"/>
          <p:cNvSpPr>
            <a:spLocks noChangeArrowheads="1"/>
          </p:cNvSpPr>
          <p:nvPr/>
        </p:nvSpPr>
        <p:spPr bwMode="auto">
          <a:xfrm>
            <a:off x="1219200" y="2057400"/>
            <a:ext cx="304800" cy="304800"/>
          </a:xfrm>
          <a:prstGeom prst="rect">
            <a:avLst/>
          </a:prstGeom>
          <a:solidFill>
            <a:srgbClr val="FFCC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3" name="Rectangle 75"/>
          <p:cNvSpPr>
            <a:spLocks noChangeArrowheads="1"/>
          </p:cNvSpPr>
          <p:nvPr/>
        </p:nvSpPr>
        <p:spPr bwMode="auto">
          <a:xfrm>
            <a:off x="1524000" y="2057400"/>
            <a:ext cx="304800" cy="304800"/>
          </a:xfrm>
          <a:prstGeom prst="rect">
            <a:avLst/>
          </a:prstGeom>
          <a:solidFill>
            <a:srgbClr val="FFCC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4" name="Rectangle 76"/>
          <p:cNvSpPr>
            <a:spLocks noChangeArrowheads="1"/>
          </p:cNvSpPr>
          <p:nvPr/>
        </p:nvSpPr>
        <p:spPr bwMode="auto">
          <a:xfrm>
            <a:off x="1828800" y="2057400"/>
            <a:ext cx="304800" cy="304800"/>
          </a:xfrm>
          <a:prstGeom prst="rect">
            <a:avLst/>
          </a:prstGeom>
          <a:solidFill>
            <a:srgbClr val="FFCC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5" name="Rectangle 77"/>
          <p:cNvSpPr>
            <a:spLocks noChangeArrowheads="1"/>
          </p:cNvSpPr>
          <p:nvPr/>
        </p:nvSpPr>
        <p:spPr bwMode="auto">
          <a:xfrm>
            <a:off x="2133600" y="2057400"/>
            <a:ext cx="304800" cy="304800"/>
          </a:xfrm>
          <a:prstGeom prst="rect">
            <a:avLst/>
          </a:prstGeom>
          <a:solidFill>
            <a:srgbClr val="FFCC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6" name="Rectangle 78"/>
          <p:cNvSpPr>
            <a:spLocks noChangeArrowheads="1"/>
          </p:cNvSpPr>
          <p:nvPr/>
        </p:nvSpPr>
        <p:spPr bwMode="auto">
          <a:xfrm>
            <a:off x="2438400" y="2057400"/>
            <a:ext cx="304800" cy="304800"/>
          </a:xfrm>
          <a:prstGeom prst="rect">
            <a:avLst/>
          </a:prstGeom>
          <a:solidFill>
            <a:srgbClr val="FFCC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7" name="Rectangle 79"/>
          <p:cNvSpPr>
            <a:spLocks noChangeArrowheads="1"/>
          </p:cNvSpPr>
          <p:nvPr/>
        </p:nvSpPr>
        <p:spPr bwMode="auto">
          <a:xfrm>
            <a:off x="6477000" y="2057400"/>
            <a:ext cx="304800" cy="3048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8" name="Rectangle 80"/>
          <p:cNvSpPr>
            <a:spLocks noChangeArrowheads="1"/>
          </p:cNvSpPr>
          <p:nvPr/>
        </p:nvSpPr>
        <p:spPr bwMode="auto">
          <a:xfrm>
            <a:off x="6781800" y="2057400"/>
            <a:ext cx="304800" cy="3048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9" name="Rectangle 81"/>
          <p:cNvSpPr>
            <a:spLocks noChangeArrowheads="1"/>
          </p:cNvSpPr>
          <p:nvPr/>
        </p:nvSpPr>
        <p:spPr bwMode="auto">
          <a:xfrm>
            <a:off x="7086600" y="2057400"/>
            <a:ext cx="304800" cy="3048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0" name="Rectangle 82"/>
          <p:cNvSpPr>
            <a:spLocks noChangeArrowheads="1"/>
          </p:cNvSpPr>
          <p:nvPr/>
        </p:nvSpPr>
        <p:spPr bwMode="auto">
          <a:xfrm>
            <a:off x="7391400" y="2057400"/>
            <a:ext cx="304800" cy="3048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1" name="Rectangle 83"/>
          <p:cNvSpPr>
            <a:spLocks noChangeArrowheads="1"/>
          </p:cNvSpPr>
          <p:nvPr/>
        </p:nvSpPr>
        <p:spPr bwMode="auto">
          <a:xfrm>
            <a:off x="7696200" y="2057400"/>
            <a:ext cx="304800" cy="3048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2" name="Text Box 84"/>
          <p:cNvSpPr txBox="1">
            <a:spLocks noChangeArrowheads="1"/>
          </p:cNvSpPr>
          <p:nvPr/>
        </p:nvSpPr>
        <p:spPr bwMode="auto">
          <a:xfrm>
            <a:off x="8001000" y="2073275"/>
            <a:ext cx="1066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MPI_Send()</a:t>
            </a:r>
          </a:p>
        </p:txBody>
      </p:sp>
      <p:sp>
        <p:nvSpPr>
          <p:cNvPr id="73813" name="Text Box 85"/>
          <p:cNvSpPr txBox="1">
            <a:spLocks noChangeArrowheads="1"/>
          </p:cNvSpPr>
          <p:nvPr/>
        </p:nvSpPr>
        <p:spPr bwMode="auto">
          <a:xfrm>
            <a:off x="76200" y="1616075"/>
            <a:ext cx="1066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MPI_Irecv()</a:t>
            </a:r>
          </a:p>
        </p:txBody>
      </p:sp>
      <p:sp>
        <p:nvSpPr>
          <p:cNvPr id="73814" name="Rectangle 86"/>
          <p:cNvSpPr>
            <a:spLocks noChangeArrowheads="1"/>
          </p:cNvSpPr>
          <p:nvPr/>
        </p:nvSpPr>
        <p:spPr bwMode="auto">
          <a:xfrm>
            <a:off x="1219200" y="16002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5" name="Rectangle 87"/>
          <p:cNvSpPr>
            <a:spLocks noChangeArrowheads="1"/>
          </p:cNvSpPr>
          <p:nvPr/>
        </p:nvSpPr>
        <p:spPr bwMode="auto">
          <a:xfrm>
            <a:off x="1524000" y="16002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6" name="Rectangle 88"/>
          <p:cNvSpPr>
            <a:spLocks noChangeArrowheads="1"/>
          </p:cNvSpPr>
          <p:nvPr/>
        </p:nvSpPr>
        <p:spPr bwMode="auto">
          <a:xfrm>
            <a:off x="1828800" y="16002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7" name="Rectangle 89"/>
          <p:cNvSpPr>
            <a:spLocks noChangeArrowheads="1"/>
          </p:cNvSpPr>
          <p:nvPr/>
        </p:nvSpPr>
        <p:spPr bwMode="auto">
          <a:xfrm>
            <a:off x="2133600" y="16002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8" name="Rectangle 90"/>
          <p:cNvSpPr>
            <a:spLocks noChangeArrowheads="1"/>
          </p:cNvSpPr>
          <p:nvPr/>
        </p:nvSpPr>
        <p:spPr bwMode="auto">
          <a:xfrm>
            <a:off x="2438400" y="16002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9" name="Rectangle 91"/>
          <p:cNvSpPr>
            <a:spLocks noChangeArrowheads="1"/>
          </p:cNvSpPr>
          <p:nvPr/>
        </p:nvSpPr>
        <p:spPr bwMode="auto">
          <a:xfrm>
            <a:off x="6477000" y="16002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0" name="Rectangle 92"/>
          <p:cNvSpPr>
            <a:spLocks noChangeArrowheads="1"/>
          </p:cNvSpPr>
          <p:nvPr/>
        </p:nvSpPr>
        <p:spPr bwMode="auto">
          <a:xfrm>
            <a:off x="6781800" y="16002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1" name="Rectangle 93"/>
          <p:cNvSpPr>
            <a:spLocks noChangeArrowheads="1"/>
          </p:cNvSpPr>
          <p:nvPr/>
        </p:nvSpPr>
        <p:spPr bwMode="auto">
          <a:xfrm>
            <a:off x="7086600" y="16002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2" name="Rectangle 94"/>
          <p:cNvSpPr>
            <a:spLocks noChangeArrowheads="1"/>
          </p:cNvSpPr>
          <p:nvPr/>
        </p:nvSpPr>
        <p:spPr bwMode="auto">
          <a:xfrm>
            <a:off x="7391400" y="16002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3" name="Rectangle 95"/>
          <p:cNvSpPr>
            <a:spLocks noChangeArrowheads="1"/>
          </p:cNvSpPr>
          <p:nvPr/>
        </p:nvSpPr>
        <p:spPr bwMode="auto">
          <a:xfrm>
            <a:off x="7696200" y="16002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4" name="Text Box 96"/>
          <p:cNvSpPr txBox="1">
            <a:spLocks noChangeArrowheads="1"/>
          </p:cNvSpPr>
          <p:nvPr/>
        </p:nvSpPr>
        <p:spPr bwMode="auto">
          <a:xfrm>
            <a:off x="8001000" y="1616075"/>
            <a:ext cx="1066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MPI_Irecv()</a:t>
            </a:r>
          </a:p>
        </p:txBody>
      </p:sp>
      <p:sp>
        <p:nvSpPr>
          <p:cNvPr id="73825" name="Line 97"/>
          <p:cNvSpPr>
            <a:spLocks noChangeShapeType="1"/>
          </p:cNvSpPr>
          <p:nvPr/>
        </p:nvSpPr>
        <p:spPr bwMode="auto">
          <a:xfrm flipV="1">
            <a:off x="2743200" y="1752600"/>
            <a:ext cx="3733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26" name="Line 98"/>
          <p:cNvSpPr>
            <a:spLocks noChangeShapeType="1"/>
          </p:cNvSpPr>
          <p:nvPr/>
        </p:nvSpPr>
        <p:spPr bwMode="auto">
          <a:xfrm>
            <a:off x="2743200" y="1752600"/>
            <a:ext cx="3733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27" name="Text Box 99"/>
          <p:cNvSpPr txBox="1">
            <a:spLocks noChangeArrowheads="1"/>
          </p:cNvSpPr>
          <p:nvPr/>
        </p:nvSpPr>
        <p:spPr bwMode="auto">
          <a:xfrm>
            <a:off x="76200" y="2682875"/>
            <a:ext cx="1066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MPI_Wait()</a:t>
            </a:r>
          </a:p>
        </p:txBody>
      </p:sp>
      <p:sp>
        <p:nvSpPr>
          <p:cNvPr id="73828" name="Text Box 100"/>
          <p:cNvSpPr txBox="1">
            <a:spLocks noChangeArrowheads="1"/>
          </p:cNvSpPr>
          <p:nvPr/>
        </p:nvSpPr>
        <p:spPr bwMode="auto">
          <a:xfrm>
            <a:off x="8001000" y="2682875"/>
            <a:ext cx="1066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MPI_Wait()</a:t>
            </a:r>
          </a:p>
        </p:txBody>
      </p:sp>
      <p:sp>
        <p:nvSpPr>
          <p:cNvPr id="73829" name="Text Box 101"/>
          <p:cNvSpPr txBox="1">
            <a:spLocks noChangeArrowheads="1"/>
          </p:cNvSpPr>
          <p:nvPr/>
        </p:nvSpPr>
        <p:spPr bwMode="auto">
          <a:xfrm>
            <a:off x="76200" y="4968875"/>
            <a:ext cx="1066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MPI_Send()</a:t>
            </a:r>
          </a:p>
        </p:txBody>
      </p:sp>
      <p:sp>
        <p:nvSpPr>
          <p:cNvPr id="73830" name="Rectangle 102"/>
          <p:cNvSpPr>
            <a:spLocks noChangeArrowheads="1"/>
          </p:cNvSpPr>
          <p:nvPr/>
        </p:nvSpPr>
        <p:spPr bwMode="auto">
          <a:xfrm>
            <a:off x="1219200" y="4953000"/>
            <a:ext cx="304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1" name="Rectangle 103"/>
          <p:cNvSpPr>
            <a:spLocks noChangeArrowheads="1"/>
          </p:cNvSpPr>
          <p:nvPr/>
        </p:nvSpPr>
        <p:spPr bwMode="auto">
          <a:xfrm>
            <a:off x="1524000" y="4953000"/>
            <a:ext cx="304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2" name="Rectangle 104"/>
          <p:cNvSpPr>
            <a:spLocks noChangeArrowheads="1"/>
          </p:cNvSpPr>
          <p:nvPr/>
        </p:nvSpPr>
        <p:spPr bwMode="auto">
          <a:xfrm>
            <a:off x="1828800" y="4953000"/>
            <a:ext cx="304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3" name="Rectangle 105"/>
          <p:cNvSpPr>
            <a:spLocks noChangeArrowheads="1"/>
          </p:cNvSpPr>
          <p:nvPr/>
        </p:nvSpPr>
        <p:spPr bwMode="auto">
          <a:xfrm>
            <a:off x="2133600" y="4953000"/>
            <a:ext cx="304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4" name="Rectangle 106"/>
          <p:cNvSpPr>
            <a:spLocks noChangeArrowheads="1"/>
          </p:cNvSpPr>
          <p:nvPr/>
        </p:nvSpPr>
        <p:spPr bwMode="auto">
          <a:xfrm>
            <a:off x="2438400" y="4953000"/>
            <a:ext cx="304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5" name="Rectangle 107"/>
          <p:cNvSpPr>
            <a:spLocks noChangeArrowheads="1"/>
          </p:cNvSpPr>
          <p:nvPr/>
        </p:nvSpPr>
        <p:spPr bwMode="auto">
          <a:xfrm>
            <a:off x="6477000" y="4953000"/>
            <a:ext cx="304800" cy="304800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6" name="Rectangle 108"/>
          <p:cNvSpPr>
            <a:spLocks noChangeArrowheads="1"/>
          </p:cNvSpPr>
          <p:nvPr/>
        </p:nvSpPr>
        <p:spPr bwMode="auto">
          <a:xfrm>
            <a:off x="6781800" y="4953000"/>
            <a:ext cx="304800" cy="304800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7" name="Rectangle 109"/>
          <p:cNvSpPr>
            <a:spLocks noChangeArrowheads="1"/>
          </p:cNvSpPr>
          <p:nvPr/>
        </p:nvSpPr>
        <p:spPr bwMode="auto">
          <a:xfrm>
            <a:off x="7086600" y="4953000"/>
            <a:ext cx="304800" cy="304800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8" name="Rectangle 110"/>
          <p:cNvSpPr>
            <a:spLocks noChangeArrowheads="1"/>
          </p:cNvSpPr>
          <p:nvPr/>
        </p:nvSpPr>
        <p:spPr bwMode="auto">
          <a:xfrm>
            <a:off x="7391400" y="4953000"/>
            <a:ext cx="304800" cy="304800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9" name="Rectangle 111"/>
          <p:cNvSpPr>
            <a:spLocks noChangeArrowheads="1"/>
          </p:cNvSpPr>
          <p:nvPr/>
        </p:nvSpPr>
        <p:spPr bwMode="auto">
          <a:xfrm>
            <a:off x="7696200" y="4953000"/>
            <a:ext cx="304800" cy="304800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40" name="Text Box 112"/>
          <p:cNvSpPr txBox="1">
            <a:spLocks noChangeArrowheads="1"/>
          </p:cNvSpPr>
          <p:nvPr/>
        </p:nvSpPr>
        <p:spPr bwMode="auto">
          <a:xfrm>
            <a:off x="8001000" y="4968875"/>
            <a:ext cx="1066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MPI_Send()</a:t>
            </a:r>
          </a:p>
        </p:txBody>
      </p:sp>
      <p:sp>
        <p:nvSpPr>
          <p:cNvPr id="73841" name="Text Box 113"/>
          <p:cNvSpPr txBox="1">
            <a:spLocks noChangeArrowheads="1"/>
          </p:cNvSpPr>
          <p:nvPr/>
        </p:nvSpPr>
        <p:spPr bwMode="auto">
          <a:xfrm>
            <a:off x="76200" y="4511675"/>
            <a:ext cx="1066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MPI_Irecv()</a:t>
            </a:r>
          </a:p>
        </p:txBody>
      </p:sp>
      <p:sp>
        <p:nvSpPr>
          <p:cNvPr id="73842" name="Rectangle 11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43" name="Rectangle 115"/>
          <p:cNvSpPr>
            <a:spLocks noChangeArrowheads="1"/>
          </p:cNvSpPr>
          <p:nvPr/>
        </p:nvSpPr>
        <p:spPr bwMode="auto">
          <a:xfrm>
            <a:off x="1524000" y="44958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44" name="Rectangle 116"/>
          <p:cNvSpPr>
            <a:spLocks noChangeArrowheads="1"/>
          </p:cNvSpPr>
          <p:nvPr/>
        </p:nvSpPr>
        <p:spPr bwMode="auto">
          <a:xfrm>
            <a:off x="1828800" y="44958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45" name="Rectangle 117"/>
          <p:cNvSpPr>
            <a:spLocks noChangeArrowheads="1"/>
          </p:cNvSpPr>
          <p:nvPr/>
        </p:nvSpPr>
        <p:spPr bwMode="auto">
          <a:xfrm>
            <a:off x="2133600" y="44958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46" name="Rectangle 118"/>
          <p:cNvSpPr>
            <a:spLocks noChangeArrowheads="1"/>
          </p:cNvSpPr>
          <p:nvPr/>
        </p:nvSpPr>
        <p:spPr bwMode="auto">
          <a:xfrm>
            <a:off x="2438400" y="44958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47" name="Rectangle 119"/>
          <p:cNvSpPr>
            <a:spLocks noChangeArrowheads="1"/>
          </p:cNvSpPr>
          <p:nvPr/>
        </p:nvSpPr>
        <p:spPr bwMode="auto">
          <a:xfrm>
            <a:off x="6477000" y="44958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48" name="Rectangle 120"/>
          <p:cNvSpPr>
            <a:spLocks noChangeArrowheads="1"/>
          </p:cNvSpPr>
          <p:nvPr/>
        </p:nvSpPr>
        <p:spPr bwMode="auto">
          <a:xfrm>
            <a:off x="6781800" y="44958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49" name="Rectangle 121"/>
          <p:cNvSpPr>
            <a:spLocks noChangeArrowheads="1"/>
          </p:cNvSpPr>
          <p:nvPr/>
        </p:nvSpPr>
        <p:spPr bwMode="auto">
          <a:xfrm>
            <a:off x="7086600" y="44958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50" name="Rectangle 122"/>
          <p:cNvSpPr>
            <a:spLocks noChangeArrowheads="1"/>
          </p:cNvSpPr>
          <p:nvPr/>
        </p:nvSpPr>
        <p:spPr bwMode="auto">
          <a:xfrm>
            <a:off x="7391400" y="44958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51" name="Rectangle 123"/>
          <p:cNvSpPr>
            <a:spLocks noChangeArrowheads="1"/>
          </p:cNvSpPr>
          <p:nvPr/>
        </p:nvSpPr>
        <p:spPr bwMode="auto">
          <a:xfrm>
            <a:off x="7696200" y="44958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52" name="Text Box 124"/>
          <p:cNvSpPr txBox="1">
            <a:spLocks noChangeArrowheads="1"/>
          </p:cNvSpPr>
          <p:nvPr/>
        </p:nvSpPr>
        <p:spPr bwMode="auto">
          <a:xfrm>
            <a:off x="8001000" y="4511675"/>
            <a:ext cx="1066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MPI_Irecv()</a:t>
            </a:r>
          </a:p>
        </p:txBody>
      </p:sp>
      <p:sp>
        <p:nvSpPr>
          <p:cNvPr id="73853" name="Line 125"/>
          <p:cNvSpPr>
            <a:spLocks noChangeShapeType="1"/>
          </p:cNvSpPr>
          <p:nvPr/>
        </p:nvSpPr>
        <p:spPr bwMode="auto">
          <a:xfrm flipV="1">
            <a:off x="2743200" y="4648200"/>
            <a:ext cx="3733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54" name="Line 126"/>
          <p:cNvSpPr>
            <a:spLocks noChangeShapeType="1"/>
          </p:cNvSpPr>
          <p:nvPr/>
        </p:nvSpPr>
        <p:spPr bwMode="auto">
          <a:xfrm>
            <a:off x="2743200" y="4648200"/>
            <a:ext cx="3733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990600"/>
          </a:xfrm>
        </p:spPr>
        <p:txBody>
          <a:bodyPr/>
          <a:lstStyle/>
          <a:p>
            <a:r>
              <a:rPr lang="en-US"/>
              <a:t>LAMMPS: Actual Communication Pattern</a:t>
            </a: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 flipH="1">
            <a:off x="4572000" y="1143000"/>
            <a:ext cx="42863" cy="502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2133600" y="3457575"/>
            <a:ext cx="47244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7" name="Oval 5"/>
          <p:cNvSpPr>
            <a:spLocks noChangeArrowheads="1"/>
          </p:cNvSpPr>
          <p:nvPr/>
        </p:nvSpPr>
        <p:spPr bwMode="auto">
          <a:xfrm>
            <a:off x="6096000" y="3549650"/>
            <a:ext cx="22098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Computation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76200" y="1463675"/>
            <a:ext cx="1066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MPI_Send()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1219200" y="1447800"/>
            <a:ext cx="304800" cy="304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1524000" y="1447800"/>
            <a:ext cx="304800" cy="304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1828800" y="1447800"/>
            <a:ext cx="304800" cy="304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2133600" y="1447800"/>
            <a:ext cx="304800" cy="304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2438400" y="1447800"/>
            <a:ext cx="304800" cy="304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6477000" y="1447800"/>
            <a:ext cx="304800" cy="3048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6781800" y="1447800"/>
            <a:ext cx="304800" cy="3048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7086600" y="1447800"/>
            <a:ext cx="304800" cy="3048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7391400" y="1447800"/>
            <a:ext cx="304800" cy="3048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7696200" y="1447800"/>
            <a:ext cx="304800" cy="3048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8001000" y="1463675"/>
            <a:ext cx="1066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MPI_Send()</a:t>
            </a:r>
          </a:p>
        </p:txBody>
      </p:sp>
      <p:sp>
        <p:nvSpPr>
          <p:cNvPr id="95250" name="Text Box 18"/>
          <p:cNvSpPr txBox="1">
            <a:spLocks noChangeArrowheads="1"/>
          </p:cNvSpPr>
          <p:nvPr/>
        </p:nvSpPr>
        <p:spPr bwMode="auto">
          <a:xfrm>
            <a:off x="304800" y="3702050"/>
            <a:ext cx="1066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MPI_Wait()</a:t>
            </a:r>
          </a:p>
        </p:txBody>
      </p:sp>
      <p:sp>
        <p:nvSpPr>
          <p:cNvPr id="95251" name="Text Box 19"/>
          <p:cNvSpPr txBox="1">
            <a:spLocks noChangeArrowheads="1"/>
          </p:cNvSpPr>
          <p:nvPr/>
        </p:nvSpPr>
        <p:spPr bwMode="auto">
          <a:xfrm>
            <a:off x="8001000" y="3321050"/>
            <a:ext cx="1066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MPI_Wait()</a:t>
            </a:r>
          </a:p>
        </p:txBody>
      </p:sp>
      <p:sp>
        <p:nvSpPr>
          <p:cNvPr id="95252" name="Rectangle 20"/>
          <p:cNvSpPr>
            <a:spLocks noChangeArrowheads="1"/>
          </p:cNvSpPr>
          <p:nvPr/>
        </p:nvSpPr>
        <p:spPr bwMode="auto">
          <a:xfrm>
            <a:off x="3200400" y="18288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3" name="Rectangle 2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4" name="Rectangle 2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5" name="Rectangle 23"/>
          <p:cNvSpPr>
            <a:spLocks noChangeArrowheads="1"/>
          </p:cNvSpPr>
          <p:nvPr/>
        </p:nvSpPr>
        <p:spPr bwMode="auto">
          <a:xfrm>
            <a:off x="5638800" y="18288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6" name="Rectangle 24"/>
          <p:cNvSpPr>
            <a:spLocks noChangeArrowheads="1"/>
          </p:cNvSpPr>
          <p:nvPr/>
        </p:nvSpPr>
        <p:spPr bwMode="auto">
          <a:xfrm>
            <a:off x="5105400" y="22098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4800600" y="22098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2209800" y="1920875"/>
            <a:ext cx="1066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MPI buffer</a:t>
            </a:r>
          </a:p>
        </p:txBody>
      </p:sp>
      <p:sp>
        <p:nvSpPr>
          <p:cNvPr id="95259" name="Text Box 27"/>
          <p:cNvSpPr txBox="1">
            <a:spLocks noChangeArrowheads="1"/>
          </p:cNvSpPr>
          <p:nvPr/>
        </p:nvSpPr>
        <p:spPr bwMode="auto">
          <a:xfrm>
            <a:off x="2057400" y="2286000"/>
            <a:ext cx="17526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Socket Send Buffer</a:t>
            </a:r>
          </a:p>
        </p:txBody>
      </p:sp>
      <p:sp>
        <p:nvSpPr>
          <p:cNvPr id="95260" name="Rectangle 28"/>
          <p:cNvSpPr>
            <a:spLocks noChangeArrowheads="1"/>
          </p:cNvSpPr>
          <p:nvPr/>
        </p:nvSpPr>
        <p:spPr bwMode="auto">
          <a:xfrm>
            <a:off x="3733800" y="255905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1" name="Rectangle 29"/>
          <p:cNvSpPr>
            <a:spLocks noChangeArrowheads="1"/>
          </p:cNvSpPr>
          <p:nvPr/>
        </p:nvSpPr>
        <p:spPr bwMode="auto">
          <a:xfrm>
            <a:off x="4038600" y="255905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5105400" y="255905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4800600" y="255905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4" name="Text Box 32"/>
          <p:cNvSpPr txBox="1">
            <a:spLocks noChangeArrowheads="1"/>
          </p:cNvSpPr>
          <p:nvPr/>
        </p:nvSpPr>
        <p:spPr bwMode="auto">
          <a:xfrm>
            <a:off x="2057400" y="2635250"/>
            <a:ext cx="17526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Socket Recv Buffer</a:t>
            </a:r>
          </a:p>
        </p:txBody>
      </p:sp>
      <p:sp>
        <p:nvSpPr>
          <p:cNvPr id="95265" name="Rectangle 33"/>
          <p:cNvSpPr>
            <a:spLocks noChangeArrowheads="1"/>
          </p:cNvSpPr>
          <p:nvPr/>
        </p:nvSpPr>
        <p:spPr bwMode="auto">
          <a:xfrm>
            <a:off x="1219200" y="29718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6" name="Rectangle 34"/>
          <p:cNvSpPr>
            <a:spLocks noChangeArrowheads="1"/>
          </p:cNvSpPr>
          <p:nvPr/>
        </p:nvSpPr>
        <p:spPr bwMode="auto">
          <a:xfrm>
            <a:off x="1524000" y="29718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7" name="Rectangle 35"/>
          <p:cNvSpPr>
            <a:spLocks noChangeArrowheads="1"/>
          </p:cNvSpPr>
          <p:nvPr/>
        </p:nvSpPr>
        <p:spPr bwMode="auto">
          <a:xfrm>
            <a:off x="1828800" y="29718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8" name="Rectangle 36"/>
          <p:cNvSpPr>
            <a:spLocks noChangeArrowheads="1"/>
          </p:cNvSpPr>
          <p:nvPr/>
        </p:nvSpPr>
        <p:spPr bwMode="auto">
          <a:xfrm>
            <a:off x="2133600" y="29718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9" name="Rectangle 37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70" name="Rectangle 38"/>
          <p:cNvSpPr>
            <a:spLocks noChangeArrowheads="1"/>
          </p:cNvSpPr>
          <p:nvPr/>
        </p:nvSpPr>
        <p:spPr bwMode="auto">
          <a:xfrm>
            <a:off x="6477000" y="2967038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71" name="Rectangle 39"/>
          <p:cNvSpPr>
            <a:spLocks noChangeArrowheads="1"/>
          </p:cNvSpPr>
          <p:nvPr/>
        </p:nvSpPr>
        <p:spPr bwMode="auto">
          <a:xfrm>
            <a:off x="6781800" y="2967038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72" name="Rectangle 40"/>
          <p:cNvSpPr>
            <a:spLocks noChangeArrowheads="1"/>
          </p:cNvSpPr>
          <p:nvPr/>
        </p:nvSpPr>
        <p:spPr bwMode="auto">
          <a:xfrm>
            <a:off x="7086600" y="2967038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73" name="Rectangle 41"/>
          <p:cNvSpPr>
            <a:spLocks noChangeArrowheads="1"/>
          </p:cNvSpPr>
          <p:nvPr/>
        </p:nvSpPr>
        <p:spPr bwMode="auto">
          <a:xfrm>
            <a:off x="7391400" y="2967038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74" name="Rectangle 42"/>
          <p:cNvSpPr>
            <a:spLocks noChangeArrowheads="1"/>
          </p:cNvSpPr>
          <p:nvPr/>
        </p:nvSpPr>
        <p:spPr bwMode="auto">
          <a:xfrm>
            <a:off x="7696200" y="2967038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152400" y="2895600"/>
            <a:ext cx="10668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Application Recv Buffer</a:t>
            </a:r>
          </a:p>
        </p:txBody>
      </p:sp>
      <p:sp>
        <p:nvSpPr>
          <p:cNvPr id="95276" name="Line 44"/>
          <p:cNvSpPr>
            <a:spLocks noChangeShapeType="1"/>
          </p:cNvSpPr>
          <p:nvPr/>
        </p:nvSpPr>
        <p:spPr bwMode="auto">
          <a:xfrm>
            <a:off x="4572000" y="4083050"/>
            <a:ext cx="22860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77" name="Rectangle 45"/>
          <p:cNvSpPr>
            <a:spLocks noChangeArrowheads="1"/>
          </p:cNvSpPr>
          <p:nvPr/>
        </p:nvSpPr>
        <p:spPr bwMode="auto">
          <a:xfrm>
            <a:off x="6477000" y="4159250"/>
            <a:ext cx="3048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78" name="Rectangle 46"/>
          <p:cNvSpPr>
            <a:spLocks noChangeArrowheads="1"/>
          </p:cNvSpPr>
          <p:nvPr/>
        </p:nvSpPr>
        <p:spPr bwMode="auto">
          <a:xfrm>
            <a:off x="6781800" y="4159250"/>
            <a:ext cx="3048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79" name="Rectangle 47"/>
          <p:cNvSpPr>
            <a:spLocks noChangeArrowheads="1"/>
          </p:cNvSpPr>
          <p:nvPr/>
        </p:nvSpPr>
        <p:spPr bwMode="auto">
          <a:xfrm>
            <a:off x="7086600" y="4159250"/>
            <a:ext cx="3048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0" name="Rectangle 48"/>
          <p:cNvSpPr>
            <a:spLocks noChangeArrowheads="1"/>
          </p:cNvSpPr>
          <p:nvPr/>
        </p:nvSpPr>
        <p:spPr bwMode="auto">
          <a:xfrm>
            <a:off x="7391400" y="4159250"/>
            <a:ext cx="3048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1" name="Rectangle 49"/>
          <p:cNvSpPr>
            <a:spLocks noChangeArrowheads="1"/>
          </p:cNvSpPr>
          <p:nvPr/>
        </p:nvSpPr>
        <p:spPr bwMode="auto">
          <a:xfrm>
            <a:off x="7696200" y="4159250"/>
            <a:ext cx="3048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2" name="Text Box 50"/>
          <p:cNvSpPr txBox="1">
            <a:spLocks noChangeArrowheads="1"/>
          </p:cNvSpPr>
          <p:nvPr/>
        </p:nvSpPr>
        <p:spPr bwMode="auto">
          <a:xfrm>
            <a:off x="8001000" y="4175125"/>
            <a:ext cx="1066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MPI_Send()</a:t>
            </a:r>
          </a:p>
        </p:txBody>
      </p:sp>
      <p:sp>
        <p:nvSpPr>
          <p:cNvPr id="95283" name="Rectangle 51"/>
          <p:cNvSpPr>
            <a:spLocks noChangeArrowheads="1"/>
          </p:cNvSpPr>
          <p:nvPr/>
        </p:nvSpPr>
        <p:spPr bwMode="auto">
          <a:xfrm>
            <a:off x="3200400" y="454025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4" name="Rectangle 52"/>
          <p:cNvSpPr>
            <a:spLocks noChangeArrowheads="1"/>
          </p:cNvSpPr>
          <p:nvPr/>
        </p:nvSpPr>
        <p:spPr bwMode="auto">
          <a:xfrm>
            <a:off x="3733800" y="492125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5" name="Rectangle 53"/>
          <p:cNvSpPr>
            <a:spLocks noChangeArrowheads="1"/>
          </p:cNvSpPr>
          <p:nvPr/>
        </p:nvSpPr>
        <p:spPr bwMode="auto">
          <a:xfrm>
            <a:off x="4038600" y="492125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6" name="Rectangle 54"/>
          <p:cNvSpPr>
            <a:spLocks noChangeArrowheads="1"/>
          </p:cNvSpPr>
          <p:nvPr/>
        </p:nvSpPr>
        <p:spPr bwMode="auto">
          <a:xfrm>
            <a:off x="5638800" y="4540250"/>
            <a:ext cx="304800" cy="304800"/>
          </a:xfrm>
          <a:prstGeom prst="rect">
            <a:avLst/>
          </a:prstGeom>
          <a:solidFill>
            <a:srgbClr val="008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7" name="Rectangle 55"/>
          <p:cNvSpPr>
            <a:spLocks noChangeArrowheads="1"/>
          </p:cNvSpPr>
          <p:nvPr/>
        </p:nvSpPr>
        <p:spPr bwMode="auto">
          <a:xfrm>
            <a:off x="5105400" y="492125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8" name="Rectangle 56"/>
          <p:cNvSpPr>
            <a:spLocks noChangeArrowheads="1"/>
          </p:cNvSpPr>
          <p:nvPr/>
        </p:nvSpPr>
        <p:spPr bwMode="auto">
          <a:xfrm>
            <a:off x="4800600" y="492125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9" name="Rectangle 57"/>
          <p:cNvSpPr>
            <a:spLocks noChangeArrowheads="1"/>
          </p:cNvSpPr>
          <p:nvPr/>
        </p:nvSpPr>
        <p:spPr bwMode="auto">
          <a:xfrm>
            <a:off x="3733800" y="52705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90" name="Rectangle 58"/>
          <p:cNvSpPr>
            <a:spLocks noChangeArrowheads="1"/>
          </p:cNvSpPr>
          <p:nvPr/>
        </p:nvSpPr>
        <p:spPr bwMode="auto">
          <a:xfrm>
            <a:off x="4038600" y="52705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91" name="Rectangle 59"/>
          <p:cNvSpPr>
            <a:spLocks noChangeArrowheads="1"/>
          </p:cNvSpPr>
          <p:nvPr/>
        </p:nvSpPr>
        <p:spPr bwMode="auto">
          <a:xfrm>
            <a:off x="5105400" y="52705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92" name="Rectangle 60"/>
          <p:cNvSpPr>
            <a:spLocks noChangeArrowheads="1"/>
          </p:cNvSpPr>
          <p:nvPr/>
        </p:nvSpPr>
        <p:spPr bwMode="auto">
          <a:xfrm>
            <a:off x="4800600" y="52705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93" name="Rectangle 61"/>
          <p:cNvSpPr>
            <a:spLocks noChangeArrowheads="1"/>
          </p:cNvSpPr>
          <p:nvPr/>
        </p:nvSpPr>
        <p:spPr bwMode="auto">
          <a:xfrm>
            <a:off x="1219200" y="5683250"/>
            <a:ext cx="304800" cy="304800"/>
          </a:xfrm>
          <a:prstGeom prst="rect">
            <a:avLst/>
          </a:prstGeom>
          <a:solidFill>
            <a:srgbClr val="008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94" name="Rectangle 62"/>
          <p:cNvSpPr>
            <a:spLocks noChangeArrowheads="1"/>
          </p:cNvSpPr>
          <p:nvPr/>
        </p:nvSpPr>
        <p:spPr bwMode="auto">
          <a:xfrm>
            <a:off x="1524000" y="5683250"/>
            <a:ext cx="304800" cy="304800"/>
          </a:xfrm>
          <a:prstGeom prst="rect">
            <a:avLst/>
          </a:prstGeom>
          <a:solidFill>
            <a:srgbClr val="008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95" name="Rectangle 63"/>
          <p:cNvSpPr>
            <a:spLocks noChangeArrowheads="1"/>
          </p:cNvSpPr>
          <p:nvPr/>
        </p:nvSpPr>
        <p:spPr bwMode="auto">
          <a:xfrm>
            <a:off x="1828800" y="5683250"/>
            <a:ext cx="304800" cy="304800"/>
          </a:xfrm>
          <a:prstGeom prst="rect">
            <a:avLst/>
          </a:prstGeom>
          <a:solidFill>
            <a:srgbClr val="008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96" name="Rectangle 64"/>
          <p:cNvSpPr>
            <a:spLocks noChangeArrowheads="1"/>
          </p:cNvSpPr>
          <p:nvPr/>
        </p:nvSpPr>
        <p:spPr bwMode="auto">
          <a:xfrm>
            <a:off x="2133600" y="5683250"/>
            <a:ext cx="304800" cy="304800"/>
          </a:xfrm>
          <a:prstGeom prst="rect">
            <a:avLst/>
          </a:prstGeom>
          <a:solidFill>
            <a:srgbClr val="008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97" name="Rectangle 65"/>
          <p:cNvSpPr>
            <a:spLocks noChangeArrowheads="1"/>
          </p:cNvSpPr>
          <p:nvPr/>
        </p:nvSpPr>
        <p:spPr bwMode="auto">
          <a:xfrm>
            <a:off x="2743200" y="568325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98" name="Rectangle 66"/>
          <p:cNvSpPr>
            <a:spLocks noChangeArrowheads="1"/>
          </p:cNvSpPr>
          <p:nvPr/>
        </p:nvSpPr>
        <p:spPr bwMode="auto">
          <a:xfrm>
            <a:off x="6477000" y="5678488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99" name="Rectangle 67"/>
          <p:cNvSpPr>
            <a:spLocks noChangeArrowheads="1"/>
          </p:cNvSpPr>
          <p:nvPr/>
        </p:nvSpPr>
        <p:spPr bwMode="auto">
          <a:xfrm>
            <a:off x="6781800" y="5678488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00" name="Rectangle 68"/>
          <p:cNvSpPr>
            <a:spLocks noChangeArrowheads="1"/>
          </p:cNvSpPr>
          <p:nvPr/>
        </p:nvSpPr>
        <p:spPr bwMode="auto">
          <a:xfrm>
            <a:off x="7086600" y="5678488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01" name="Rectangle 69"/>
          <p:cNvSpPr>
            <a:spLocks noChangeArrowheads="1"/>
          </p:cNvSpPr>
          <p:nvPr/>
        </p:nvSpPr>
        <p:spPr bwMode="auto">
          <a:xfrm>
            <a:off x="7391400" y="5678488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02" name="Rectangle 70"/>
          <p:cNvSpPr>
            <a:spLocks noChangeArrowheads="1"/>
          </p:cNvSpPr>
          <p:nvPr/>
        </p:nvSpPr>
        <p:spPr bwMode="auto">
          <a:xfrm>
            <a:off x="7696200" y="5678488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03" name="Text Box 71"/>
          <p:cNvSpPr txBox="1">
            <a:spLocks noChangeArrowheads="1"/>
          </p:cNvSpPr>
          <p:nvPr/>
        </p:nvSpPr>
        <p:spPr bwMode="auto">
          <a:xfrm>
            <a:off x="152400" y="5607050"/>
            <a:ext cx="10668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Application Recv Buffer</a:t>
            </a:r>
          </a:p>
        </p:txBody>
      </p:sp>
      <p:sp>
        <p:nvSpPr>
          <p:cNvPr id="95304" name="Line 72"/>
          <p:cNvSpPr>
            <a:spLocks noChangeShapeType="1"/>
          </p:cNvSpPr>
          <p:nvPr/>
        </p:nvSpPr>
        <p:spPr bwMode="auto">
          <a:xfrm>
            <a:off x="609600" y="3930650"/>
            <a:ext cx="0" cy="1600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05" name="Line 73"/>
          <p:cNvSpPr>
            <a:spLocks noChangeShapeType="1"/>
          </p:cNvSpPr>
          <p:nvPr/>
        </p:nvSpPr>
        <p:spPr bwMode="auto">
          <a:xfrm>
            <a:off x="609600" y="6019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06" name="Text Box 74"/>
          <p:cNvSpPr txBox="1">
            <a:spLocks noChangeArrowheads="1"/>
          </p:cNvSpPr>
          <p:nvPr/>
        </p:nvSpPr>
        <p:spPr bwMode="auto">
          <a:xfrm>
            <a:off x="1371600" y="990600"/>
            <a:ext cx="2133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“Slower” Core</a:t>
            </a:r>
          </a:p>
        </p:txBody>
      </p:sp>
      <p:sp>
        <p:nvSpPr>
          <p:cNvPr id="95307" name="Text Box 75"/>
          <p:cNvSpPr txBox="1">
            <a:spLocks noChangeArrowheads="1"/>
          </p:cNvSpPr>
          <p:nvPr/>
        </p:nvSpPr>
        <p:spPr bwMode="auto">
          <a:xfrm>
            <a:off x="5715000" y="990600"/>
            <a:ext cx="2133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Faster Core</a:t>
            </a:r>
          </a:p>
        </p:txBody>
      </p:sp>
      <p:sp>
        <p:nvSpPr>
          <p:cNvPr id="95308" name="Rectangle 76"/>
          <p:cNvSpPr>
            <a:spLocks noChangeArrowheads="1"/>
          </p:cNvSpPr>
          <p:nvPr/>
        </p:nvSpPr>
        <p:spPr bwMode="auto">
          <a:xfrm>
            <a:off x="2743200" y="1447800"/>
            <a:ext cx="304800" cy="304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09" name="Rectangle 77"/>
          <p:cNvSpPr>
            <a:spLocks noChangeArrowheads="1"/>
          </p:cNvSpPr>
          <p:nvPr/>
        </p:nvSpPr>
        <p:spPr bwMode="auto">
          <a:xfrm>
            <a:off x="6172200" y="1447800"/>
            <a:ext cx="304800" cy="3048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10" name="Rectangle 78"/>
          <p:cNvSpPr>
            <a:spLocks noChangeArrowheads="1"/>
          </p:cNvSpPr>
          <p:nvPr/>
        </p:nvSpPr>
        <p:spPr bwMode="auto">
          <a:xfrm>
            <a:off x="2743200" y="29718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11" name="Rectangle 79"/>
          <p:cNvSpPr>
            <a:spLocks noChangeArrowheads="1"/>
          </p:cNvSpPr>
          <p:nvPr/>
        </p:nvSpPr>
        <p:spPr bwMode="auto">
          <a:xfrm>
            <a:off x="6172200" y="29718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12" name="Rectangle 80"/>
          <p:cNvSpPr>
            <a:spLocks noChangeArrowheads="1"/>
          </p:cNvSpPr>
          <p:nvPr/>
        </p:nvSpPr>
        <p:spPr bwMode="auto">
          <a:xfrm>
            <a:off x="2438400" y="5684838"/>
            <a:ext cx="304800" cy="304800"/>
          </a:xfrm>
          <a:prstGeom prst="rect">
            <a:avLst/>
          </a:prstGeom>
          <a:solidFill>
            <a:srgbClr val="008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13" name="Rectangle 81"/>
          <p:cNvSpPr>
            <a:spLocks noChangeArrowheads="1"/>
          </p:cNvSpPr>
          <p:nvPr/>
        </p:nvSpPr>
        <p:spPr bwMode="auto">
          <a:xfrm>
            <a:off x="6172200" y="4157663"/>
            <a:ext cx="3048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14" name="Rectangle 82"/>
          <p:cNvSpPr>
            <a:spLocks noChangeArrowheads="1"/>
          </p:cNvSpPr>
          <p:nvPr/>
        </p:nvSpPr>
        <p:spPr bwMode="auto">
          <a:xfrm>
            <a:off x="6172200" y="5675313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15" name="Line 83"/>
          <p:cNvSpPr>
            <a:spLocks noChangeShapeType="1"/>
          </p:cNvSpPr>
          <p:nvPr/>
        </p:nvSpPr>
        <p:spPr bwMode="auto">
          <a:xfrm flipH="1">
            <a:off x="4572000" y="1143000"/>
            <a:ext cx="42863" cy="3581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16" name="Rectangle 84"/>
          <p:cNvSpPr>
            <a:spLocks noChangeArrowheads="1"/>
          </p:cNvSpPr>
          <p:nvPr/>
        </p:nvSpPr>
        <p:spPr bwMode="auto">
          <a:xfrm>
            <a:off x="3200400" y="20574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17" name="Rectangle 85"/>
          <p:cNvSpPr>
            <a:spLocks noChangeArrowheads="1"/>
          </p:cNvSpPr>
          <p:nvPr/>
        </p:nvSpPr>
        <p:spPr bwMode="auto">
          <a:xfrm>
            <a:off x="3733800" y="24384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18" name="Rectangle 86"/>
          <p:cNvSpPr>
            <a:spLocks noChangeArrowheads="1"/>
          </p:cNvSpPr>
          <p:nvPr/>
        </p:nvSpPr>
        <p:spPr bwMode="auto">
          <a:xfrm>
            <a:off x="4038600" y="24384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19" name="Text Box 87"/>
          <p:cNvSpPr txBox="1">
            <a:spLocks noChangeArrowheads="1"/>
          </p:cNvSpPr>
          <p:nvPr/>
        </p:nvSpPr>
        <p:spPr bwMode="auto">
          <a:xfrm>
            <a:off x="2209800" y="2149475"/>
            <a:ext cx="1066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MPI buffer</a:t>
            </a:r>
          </a:p>
        </p:txBody>
      </p:sp>
      <p:sp>
        <p:nvSpPr>
          <p:cNvPr id="95320" name="Text Box 88"/>
          <p:cNvSpPr txBox="1">
            <a:spLocks noChangeArrowheads="1"/>
          </p:cNvSpPr>
          <p:nvPr/>
        </p:nvSpPr>
        <p:spPr bwMode="auto">
          <a:xfrm>
            <a:off x="2057400" y="2514600"/>
            <a:ext cx="17526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Socket Send Buffer</a:t>
            </a:r>
          </a:p>
        </p:txBody>
      </p:sp>
      <p:sp>
        <p:nvSpPr>
          <p:cNvPr id="95321" name="Rectangle 89"/>
          <p:cNvSpPr>
            <a:spLocks noChangeArrowheads="1"/>
          </p:cNvSpPr>
          <p:nvPr/>
        </p:nvSpPr>
        <p:spPr bwMode="auto">
          <a:xfrm>
            <a:off x="3733800" y="278765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22" name="Rectangle 90"/>
          <p:cNvSpPr>
            <a:spLocks noChangeArrowheads="1"/>
          </p:cNvSpPr>
          <p:nvPr/>
        </p:nvSpPr>
        <p:spPr bwMode="auto">
          <a:xfrm>
            <a:off x="4038600" y="278765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23" name="Text Box 91"/>
          <p:cNvSpPr txBox="1">
            <a:spLocks noChangeArrowheads="1"/>
          </p:cNvSpPr>
          <p:nvPr/>
        </p:nvSpPr>
        <p:spPr bwMode="auto">
          <a:xfrm>
            <a:off x="2057400" y="2863850"/>
            <a:ext cx="17526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Socket Recv Buffer</a:t>
            </a:r>
          </a:p>
        </p:txBody>
      </p:sp>
      <p:sp>
        <p:nvSpPr>
          <p:cNvPr id="95324" name="Rectangle 92"/>
          <p:cNvSpPr>
            <a:spLocks noChangeArrowheads="1"/>
          </p:cNvSpPr>
          <p:nvPr/>
        </p:nvSpPr>
        <p:spPr bwMode="auto">
          <a:xfrm>
            <a:off x="6477000" y="1677988"/>
            <a:ext cx="3048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25" name="Rectangle 93"/>
          <p:cNvSpPr>
            <a:spLocks noChangeArrowheads="1"/>
          </p:cNvSpPr>
          <p:nvPr/>
        </p:nvSpPr>
        <p:spPr bwMode="auto">
          <a:xfrm>
            <a:off x="6781800" y="1677988"/>
            <a:ext cx="3048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26" name="Rectangle 94"/>
          <p:cNvSpPr>
            <a:spLocks noChangeArrowheads="1"/>
          </p:cNvSpPr>
          <p:nvPr/>
        </p:nvSpPr>
        <p:spPr bwMode="auto">
          <a:xfrm>
            <a:off x="7086600" y="1677988"/>
            <a:ext cx="3048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27" name="Rectangle 95"/>
          <p:cNvSpPr>
            <a:spLocks noChangeArrowheads="1"/>
          </p:cNvSpPr>
          <p:nvPr/>
        </p:nvSpPr>
        <p:spPr bwMode="auto">
          <a:xfrm>
            <a:off x="7391400" y="1677988"/>
            <a:ext cx="3048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28" name="Rectangle 96"/>
          <p:cNvSpPr>
            <a:spLocks noChangeArrowheads="1"/>
          </p:cNvSpPr>
          <p:nvPr/>
        </p:nvSpPr>
        <p:spPr bwMode="auto">
          <a:xfrm>
            <a:off x="7696200" y="1677988"/>
            <a:ext cx="3048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29" name="Text Box 97"/>
          <p:cNvSpPr txBox="1">
            <a:spLocks noChangeArrowheads="1"/>
          </p:cNvSpPr>
          <p:nvPr/>
        </p:nvSpPr>
        <p:spPr bwMode="auto">
          <a:xfrm>
            <a:off x="8001000" y="1693863"/>
            <a:ext cx="1066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MPI_Send()</a:t>
            </a:r>
          </a:p>
        </p:txBody>
      </p:sp>
      <p:sp>
        <p:nvSpPr>
          <p:cNvPr id="95330" name="Rectangle 98"/>
          <p:cNvSpPr>
            <a:spLocks noChangeArrowheads="1"/>
          </p:cNvSpPr>
          <p:nvPr/>
        </p:nvSpPr>
        <p:spPr bwMode="auto">
          <a:xfrm>
            <a:off x="5638800" y="2058988"/>
            <a:ext cx="304800" cy="304800"/>
          </a:xfrm>
          <a:prstGeom prst="rect">
            <a:avLst/>
          </a:prstGeom>
          <a:solidFill>
            <a:srgbClr val="008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31" name="Rectangle 99"/>
          <p:cNvSpPr>
            <a:spLocks noChangeArrowheads="1"/>
          </p:cNvSpPr>
          <p:nvPr/>
        </p:nvSpPr>
        <p:spPr bwMode="auto">
          <a:xfrm>
            <a:off x="5105400" y="2439988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32" name="Rectangle 100"/>
          <p:cNvSpPr>
            <a:spLocks noChangeArrowheads="1"/>
          </p:cNvSpPr>
          <p:nvPr/>
        </p:nvSpPr>
        <p:spPr bwMode="auto">
          <a:xfrm>
            <a:off x="4800600" y="2439988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33" name="Rectangle 101"/>
          <p:cNvSpPr>
            <a:spLocks noChangeArrowheads="1"/>
          </p:cNvSpPr>
          <p:nvPr/>
        </p:nvSpPr>
        <p:spPr bwMode="auto">
          <a:xfrm>
            <a:off x="5105400" y="2789238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34" name="Rectangle 102"/>
          <p:cNvSpPr>
            <a:spLocks noChangeArrowheads="1"/>
          </p:cNvSpPr>
          <p:nvPr/>
        </p:nvSpPr>
        <p:spPr bwMode="auto">
          <a:xfrm>
            <a:off x="4800600" y="2789238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35" name="Rectangle 103"/>
          <p:cNvSpPr>
            <a:spLocks noChangeArrowheads="1"/>
          </p:cNvSpPr>
          <p:nvPr/>
        </p:nvSpPr>
        <p:spPr bwMode="auto">
          <a:xfrm>
            <a:off x="1219200" y="3232150"/>
            <a:ext cx="304800" cy="304800"/>
          </a:xfrm>
          <a:prstGeom prst="rect">
            <a:avLst/>
          </a:prstGeom>
          <a:solidFill>
            <a:srgbClr val="008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36" name="Rectangle 104"/>
          <p:cNvSpPr>
            <a:spLocks noChangeArrowheads="1"/>
          </p:cNvSpPr>
          <p:nvPr/>
        </p:nvSpPr>
        <p:spPr bwMode="auto">
          <a:xfrm>
            <a:off x="1524000" y="3232150"/>
            <a:ext cx="304800" cy="304800"/>
          </a:xfrm>
          <a:prstGeom prst="rect">
            <a:avLst/>
          </a:prstGeom>
          <a:solidFill>
            <a:srgbClr val="008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37" name="Rectangle 105"/>
          <p:cNvSpPr>
            <a:spLocks noChangeArrowheads="1"/>
          </p:cNvSpPr>
          <p:nvPr/>
        </p:nvSpPr>
        <p:spPr bwMode="auto">
          <a:xfrm>
            <a:off x="1828800" y="3232150"/>
            <a:ext cx="304800" cy="304800"/>
          </a:xfrm>
          <a:prstGeom prst="rect">
            <a:avLst/>
          </a:prstGeom>
          <a:solidFill>
            <a:srgbClr val="008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38" name="Rectangle 106"/>
          <p:cNvSpPr>
            <a:spLocks noChangeArrowheads="1"/>
          </p:cNvSpPr>
          <p:nvPr/>
        </p:nvSpPr>
        <p:spPr bwMode="auto">
          <a:xfrm>
            <a:off x="2133600" y="3232150"/>
            <a:ext cx="304800" cy="304800"/>
          </a:xfrm>
          <a:prstGeom prst="rect">
            <a:avLst/>
          </a:prstGeom>
          <a:solidFill>
            <a:srgbClr val="008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39" name="Rectangle 107"/>
          <p:cNvSpPr>
            <a:spLocks noChangeArrowheads="1"/>
          </p:cNvSpPr>
          <p:nvPr/>
        </p:nvSpPr>
        <p:spPr bwMode="auto">
          <a:xfrm>
            <a:off x="2743200" y="323215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40" name="Rectangle 108"/>
          <p:cNvSpPr>
            <a:spLocks noChangeArrowheads="1"/>
          </p:cNvSpPr>
          <p:nvPr/>
        </p:nvSpPr>
        <p:spPr bwMode="auto">
          <a:xfrm>
            <a:off x="6477000" y="3197225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41" name="Rectangle 109"/>
          <p:cNvSpPr>
            <a:spLocks noChangeArrowheads="1"/>
          </p:cNvSpPr>
          <p:nvPr/>
        </p:nvSpPr>
        <p:spPr bwMode="auto">
          <a:xfrm>
            <a:off x="6781800" y="3197225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42" name="Rectangle 110"/>
          <p:cNvSpPr>
            <a:spLocks noChangeArrowheads="1"/>
          </p:cNvSpPr>
          <p:nvPr/>
        </p:nvSpPr>
        <p:spPr bwMode="auto">
          <a:xfrm>
            <a:off x="7086600" y="3197225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43" name="Rectangle 111"/>
          <p:cNvSpPr>
            <a:spLocks noChangeArrowheads="1"/>
          </p:cNvSpPr>
          <p:nvPr/>
        </p:nvSpPr>
        <p:spPr bwMode="auto">
          <a:xfrm>
            <a:off x="7391400" y="3197225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44" name="Rectangle 112"/>
          <p:cNvSpPr>
            <a:spLocks noChangeArrowheads="1"/>
          </p:cNvSpPr>
          <p:nvPr/>
        </p:nvSpPr>
        <p:spPr bwMode="auto">
          <a:xfrm>
            <a:off x="7696200" y="3197225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45" name="Text Box 113"/>
          <p:cNvSpPr txBox="1">
            <a:spLocks noChangeArrowheads="1"/>
          </p:cNvSpPr>
          <p:nvPr/>
        </p:nvSpPr>
        <p:spPr bwMode="auto">
          <a:xfrm>
            <a:off x="152400" y="3155950"/>
            <a:ext cx="10668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Application Recv Buffer</a:t>
            </a:r>
          </a:p>
        </p:txBody>
      </p:sp>
      <p:sp>
        <p:nvSpPr>
          <p:cNvPr id="95346" name="Text Box 114"/>
          <p:cNvSpPr txBox="1">
            <a:spLocks noChangeArrowheads="1"/>
          </p:cNvSpPr>
          <p:nvPr/>
        </p:nvSpPr>
        <p:spPr bwMode="auto">
          <a:xfrm>
            <a:off x="1371600" y="990600"/>
            <a:ext cx="2133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“Slower” Core</a:t>
            </a:r>
          </a:p>
        </p:txBody>
      </p:sp>
      <p:sp>
        <p:nvSpPr>
          <p:cNvPr id="95347" name="Text Box 115"/>
          <p:cNvSpPr txBox="1">
            <a:spLocks noChangeArrowheads="1"/>
          </p:cNvSpPr>
          <p:nvPr/>
        </p:nvSpPr>
        <p:spPr bwMode="auto">
          <a:xfrm>
            <a:off x="5715000" y="990600"/>
            <a:ext cx="2133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Faster Core</a:t>
            </a:r>
          </a:p>
        </p:txBody>
      </p:sp>
      <p:sp>
        <p:nvSpPr>
          <p:cNvPr id="95348" name="Rectangle 116"/>
          <p:cNvSpPr>
            <a:spLocks noChangeArrowheads="1"/>
          </p:cNvSpPr>
          <p:nvPr/>
        </p:nvSpPr>
        <p:spPr bwMode="auto">
          <a:xfrm>
            <a:off x="2438400" y="3233738"/>
            <a:ext cx="304800" cy="304800"/>
          </a:xfrm>
          <a:prstGeom prst="rect">
            <a:avLst/>
          </a:prstGeom>
          <a:solidFill>
            <a:srgbClr val="008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49" name="Rectangle 117"/>
          <p:cNvSpPr>
            <a:spLocks noChangeArrowheads="1"/>
          </p:cNvSpPr>
          <p:nvPr/>
        </p:nvSpPr>
        <p:spPr bwMode="auto">
          <a:xfrm>
            <a:off x="6172200" y="1676400"/>
            <a:ext cx="3048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50" name="Rectangle 118"/>
          <p:cNvSpPr>
            <a:spLocks noChangeArrowheads="1"/>
          </p:cNvSpPr>
          <p:nvPr/>
        </p:nvSpPr>
        <p:spPr bwMode="auto">
          <a:xfrm>
            <a:off x="6172200" y="3200400"/>
            <a:ext cx="304800" cy="30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51" name="Oval 119"/>
          <p:cNvSpPr>
            <a:spLocks noChangeArrowheads="1"/>
          </p:cNvSpPr>
          <p:nvPr/>
        </p:nvSpPr>
        <p:spPr bwMode="auto">
          <a:xfrm>
            <a:off x="2286000" y="3810000"/>
            <a:ext cx="22098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Computation</a:t>
            </a:r>
          </a:p>
        </p:txBody>
      </p:sp>
      <p:sp>
        <p:nvSpPr>
          <p:cNvPr id="95352" name="Line 120"/>
          <p:cNvSpPr>
            <a:spLocks noChangeShapeType="1"/>
          </p:cNvSpPr>
          <p:nvPr/>
        </p:nvSpPr>
        <p:spPr bwMode="auto">
          <a:xfrm>
            <a:off x="2286000" y="3657600"/>
            <a:ext cx="22860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53" name="Line 121"/>
          <p:cNvSpPr>
            <a:spLocks noChangeShapeType="1"/>
          </p:cNvSpPr>
          <p:nvPr/>
        </p:nvSpPr>
        <p:spPr bwMode="auto">
          <a:xfrm>
            <a:off x="2286000" y="4419600"/>
            <a:ext cx="65532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54" name="Line 122"/>
          <p:cNvSpPr>
            <a:spLocks noChangeShapeType="1"/>
          </p:cNvSpPr>
          <p:nvPr/>
        </p:nvSpPr>
        <p:spPr bwMode="auto">
          <a:xfrm>
            <a:off x="8534400" y="1981200"/>
            <a:ext cx="0" cy="2362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55" name="Text Box 123"/>
          <p:cNvSpPr txBox="1">
            <a:spLocks noChangeArrowheads="1"/>
          </p:cNvSpPr>
          <p:nvPr/>
        </p:nvSpPr>
        <p:spPr bwMode="auto">
          <a:xfrm>
            <a:off x="1066800" y="5257800"/>
            <a:ext cx="701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3300"/>
                </a:solidFill>
              </a:rPr>
              <a:t>“Out-of-Sync” Communication between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953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953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53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95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5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5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95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5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952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95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95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5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95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95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95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952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52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952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953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53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53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952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52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952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952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952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952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95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95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95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952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952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952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52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52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52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95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95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95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95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95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95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95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95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95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952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952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952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6" dur="500" fill="hold"/>
                                        <p:tgtEl>
                                          <p:spTgt spid="953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417" dur="500" fill="hold"/>
                                        <p:tgtEl>
                                          <p:spTgt spid="953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8" dur="500" fill="hold"/>
                                        <p:tgtEl>
                                          <p:spTgt spid="953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500" fill="hold"/>
                                        <p:tgtEl>
                                          <p:spTgt spid="95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21" dur="500" fill="hold"/>
                                        <p:tgtEl>
                                          <p:spTgt spid="95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2" dur="500" fill="hold"/>
                                        <p:tgtEl>
                                          <p:spTgt spid="953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4" dur="500" fill="hold"/>
                                        <p:tgtEl>
                                          <p:spTgt spid="95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25" dur="500" fill="hold"/>
                                        <p:tgtEl>
                                          <p:spTgt spid="95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6" dur="500" fill="hold"/>
                                        <p:tgtEl>
                                          <p:spTgt spid="95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8" dur="500" fill="hold"/>
                                        <p:tgtEl>
                                          <p:spTgt spid="95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29" dur="500" fill="hold"/>
                                        <p:tgtEl>
                                          <p:spTgt spid="95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0" dur="500" fill="hold"/>
                                        <p:tgtEl>
                                          <p:spTgt spid="95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2" dur="500" fill="hold"/>
                                        <p:tgtEl>
                                          <p:spTgt spid="95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33" dur="500" fill="hold"/>
                                        <p:tgtEl>
                                          <p:spTgt spid="95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4" dur="500" fill="hold"/>
                                        <p:tgtEl>
                                          <p:spTgt spid="95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6" dur="500" fill="hold"/>
                                        <p:tgtEl>
                                          <p:spTgt spid="95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37" dur="500" fill="hold"/>
                                        <p:tgtEl>
                                          <p:spTgt spid="95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8" dur="500" fill="hold"/>
                                        <p:tgtEl>
                                          <p:spTgt spid="95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0" dur="500" fill="hold"/>
                                        <p:tgtEl>
                                          <p:spTgt spid="953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1" dur="500" fill="hold"/>
                                        <p:tgtEl>
                                          <p:spTgt spid="953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2" dur="500" fill="hold"/>
                                        <p:tgtEl>
                                          <p:spTgt spid="953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4" dur="500" fill="hold"/>
                                        <p:tgtEl>
                                          <p:spTgt spid="95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5" dur="500" fill="hold"/>
                                        <p:tgtEl>
                                          <p:spTgt spid="95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6" dur="500" fill="hold"/>
                                        <p:tgtEl>
                                          <p:spTgt spid="95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8" dur="500" fill="hold"/>
                                        <p:tgtEl>
                                          <p:spTgt spid="95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9" dur="500" fill="hold"/>
                                        <p:tgtEl>
                                          <p:spTgt spid="95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0" dur="500" fill="hold"/>
                                        <p:tgtEl>
                                          <p:spTgt spid="95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2" dur="500" fill="hold"/>
                                        <p:tgtEl>
                                          <p:spTgt spid="95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3" dur="500" fill="hold"/>
                                        <p:tgtEl>
                                          <p:spTgt spid="95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4" dur="500" fill="hold"/>
                                        <p:tgtEl>
                                          <p:spTgt spid="95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6" dur="500" fill="hold"/>
                                        <p:tgtEl>
                                          <p:spTgt spid="95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7" dur="500" fill="hold"/>
                                        <p:tgtEl>
                                          <p:spTgt spid="95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8" dur="500" fill="hold"/>
                                        <p:tgtEl>
                                          <p:spTgt spid="95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 nodeType="clickPar">
                      <p:stCondLst>
                        <p:cond delay="indefinite"/>
                      </p:stCondLst>
                      <p:childTnLst>
                        <p:par>
                          <p:cTn id="4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animBg="1"/>
      <p:bldP spid="95236" grpId="0" animBg="1"/>
      <p:bldP spid="95236" grpId="1" animBg="1"/>
      <p:bldP spid="95237" grpId="0" animBg="1"/>
      <p:bldP spid="95237" grpId="1" animBg="1"/>
      <p:bldP spid="95238" grpId="0"/>
      <p:bldP spid="95239" grpId="0" animBg="1"/>
      <p:bldP spid="95240" grpId="0" animBg="1"/>
      <p:bldP spid="95241" grpId="0" animBg="1"/>
      <p:bldP spid="95242" grpId="0" animBg="1"/>
      <p:bldP spid="95243" grpId="0" animBg="1"/>
      <p:bldP spid="95244" grpId="0" animBg="1"/>
      <p:bldP spid="95245" grpId="0" animBg="1"/>
      <p:bldP spid="95246" grpId="0" animBg="1"/>
      <p:bldP spid="95247" grpId="0" animBg="1"/>
      <p:bldP spid="95248" grpId="0" animBg="1"/>
      <p:bldP spid="95249" grpId="0"/>
      <p:bldP spid="95250" grpId="0"/>
      <p:bldP spid="95250" grpId="1"/>
      <p:bldP spid="95251" grpId="0"/>
      <p:bldP spid="95251" grpId="1"/>
      <p:bldP spid="95252" grpId="0" animBg="1"/>
      <p:bldP spid="95253" grpId="0" animBg="1"/>
      <p:bldP spid="95254" grpId="0" animBg="1"/>
      <p:bldP spid="95255" grpId="0" animBg="1"/>
      <p:bldP spid="95256" grpId="0" animBg="1"/>
      <p:bldP spid="95257" grpId="0" animBg="1"/>
      <p:bldP spid="95258" grpId="0"/>
      <p:bldP spid="95259" grpId="0"/>
      <p:bldP spid="95260" grpId="0" animBg="1"/>
      <p:bldP spid="95261" grpId="0" animBg="1"/>
      <p:bldP spid="95262" grpId="0" animBg="1"/>
      <p:bldP spid="95263" grpId="0" animBg="1"/>
      <p:bldP spid="95264" grpId="0"/>
      <p:bldP spid="95265" grpId="0" animBg="1"/>
      <p:bldP spid="95266" grpId="0" animBg="1"/>
      <p:bldP spid="95267" grpId="0" animBg="1"/>
      <p:bldP spid="95268" grpId="0" animBg="1"/>
      <p:bldP spid="95269" grpId="0" animBg="1"/>
      <p:bldP spid="95270" grpId="0" animBg="1"/>
      <p:bldP spid="95271" grpId="0" animBg="1"/>
      <p:bldP spid="95272" grpId="0" animBg="1"/>
      <p:bldP spid="95273" grpId="0" animBg="1"/>
      <p:bldP spid="95274" grpId="0" animBg="1"/>
      <p:bldP spid="95275" grpId="0"/>
      <p:bldP spid="95276" grpId="0" animBg="1"/>
      <p:bldP spid="95276" grpId="1" animBg="1"/>
      <p:bldP spid="95277" grpId="0" animBg="1"/>
      <p:bldP spid="95277" grpId="1" animBg="1"/>
      <p:bldP spid="95278" grpId="0" animBg="1"/>
      <p:bldP spid="95278" grpId="1" animBg="1"/>
      <p:bldP spid="95279" grpId="0" animBg="1"/>
      <p:bldP spid="95279" grpId="1" animBg="1"/>
      <p:bldP spid="95280" grpId="0" animBg="1"/>
      <p:bldP spid="95280" grpId="1" animBg="1"/>
      <p:bldP spid="95281" grpId="0" animBg="1"/>
      <p:bldP spid="95281" grpId="1" animBg="1"/>
      <p:bldP spid="95282" grpId="0"/>
      <p:bldP spid="95282" grpId="1"/>
      <p:bldP spid="95283" grpId="0" animBg="1"/>
      <p:bldP spid="95283" grpId="1" animBg="1"/>
      <p:bldP spid="95284" grpId="0" animBg="1"/>
      <p:bldP spid="95284" grpId="1" animBg="1"/>
      <p:bldP spid="95285" grpId="0" animBg="1"/>
      <p:bldP spid="95285" grpId="1" animBg="1"/>
      <p:bldP spid="95286" grpId="0" animBg="1"/>
      <p:bldP spid="95286" grpId="1" animBg="1"/>
      <p:bldP spid="95287" grpId="0" animBg="1"/>
      <p:bldP spid="95287" grpId="1" animBg="1"/>
      <p:bldP spid="95288" grpId="0" animBg="1"/>
      <p:bldP spid="95288" grpId="1" animBg="1"/>
      <p:bldP spid="95289" grpId="0" animBg="1"/>
      <p:bldP spid="95289" grpId="1" animBg="1"/>
      <p:bldP spid="95290" grpId="0" animBg="1"/>
      <p:bldP spid="95290" grpId="1" animBg="1"/>
      <p:bldP spid="95291" grpId="0" animBg="1"/>
      <p:bldP spid="95291" grpId="1" animBg="1"/>
      <p:bldP spid="95292" grpId="0" animBg="1"/>
      <p:bldP spid="95292" grpId="1" animBg="1"/>
      <p:bldP spid="95293" grpId="0" animBg="1"/>
      <p:bldP spid="95293" grpId="1" animBg="1"/>
      <p:bldP spid="95294" grpId="0" animBg="1"/>
      <p:bldP spid="95294" grpId="1" animBg="1"/>
      <p:bldP spid="95295" grpId="0" animBg="1"/>
      <p:bldP spid="95295" grpId="1" animBg="1"/>
      <p:bldP spid="95296" grpId="0" animBg="1"/>
      <p:bldP spid="95296" grpId="1" animBg="1"/>
      <p:bldP spid="95297" grpId="0" animBg="1"/>
      <p:bldP spid="95297" grpId="1" animBg="1"/>
      <p:bldP spid="95298" grpId="0" animBg="1"/>
      <p:bldP spid="95298" grpId="1" animBg="1"/>
      <p:bldP spid="95299" grpId="0" animBg="1"/>
      <p:bldP spid="95299" grpId="1" animBg="1"/>
      <p:bldP spid="95300" grpId="0" animBg="1"/>
      <p:bldP spid="95300" grpId="1" animBg="1"/>
      <p:bldP spid="95301" grpId="0" animBg="1"/>
      <p:bldP spid="95301" grpId="1" animBg="1"/>
      <p:bldP spid="95302" grpId="0" animBg="1"/>
      <p:bldP spid="95302" grpId="1" animBg="1"/>
      <p:bldP spid="95303" grpId="0"/>
      <p:bldP spid="95303" grpId="1"/>
      <p:bldP spid="95304" grpId="0" animBg="1"/>
      <p:bldP spid="95304" grpId="1" animBg="1"/>
      <p:bldP spid="95305" grpId="0" animBg="1"/>
      <p:bldP spid="95305" grpId="1" animBg="1"/>
      <p:bldP spid="95306" grpId="0"/>
      <p:bldP spid="95307" grpId="0"/>
      <p:bldP spid="95308" grpId="0" animBg="1"/>
      <p:bldP spid="95309" grpId="0" animBg="1"/>
      <p:bldP spid="95310" grpId="0" animBg="1"/>
      <p:bldP spid="95311" grpId="0" animBg="1"/>
      <p:bldP spid="95312" grpId="0" animBg="1"/>
      <p:bldP spid="95312" grpId="1" animBg="1"/>
      <p:bldP spid="95313" grpId="0" animBg="1"/>
      <p:bldP spid="95313" grpId="1" animBg="1"/>
      <p:bldP spid="95314" grpId="0" animBg="1"/>
      <p:bldP spid="95314" grpId="1" animBg="1"/>
      <p:bldP spid="95315" grpId="0" animBg="1"/>
      <p:bldP spid="95316" grpId="0" animBg="1"/>
      <p:bldP spid="95317" grpId="0" animBg="1"/>
      <p:bldP spid="95318" grpId="0" animBg="1"/>
      <p:bldP spid="95319" grpId="0"/>
      <p:bldP spid="95320" grpId="0"/>
      <p:bldP spid="95321" grpId="0" animBg="1"/>
      <p:bldP spid="95322" grpId="0" animBg="1"/>
      <p:bldP spid="95323" grpId="0"/>
      <p:bldP spid="95324" grpId="0" animBg="1"/>
      <p:bldP spid="95325" grpId="0" animBg="1"/>
      <p:bldP spid="95326" grpId="0" animBg="1"/>
      <p:bldP spid="95327" grpId="0" animBg="1"/>
      <p:bldP spid="95328" grpId="0" animBg="1"/>
      <p:bldP spid="95329" grpId="0"/>
      <p:bldP spid="95330" grpId="0" animBg="1"/>
      <p:bldP spid="95331" grpId="0" animBg="1"/>
      <p:bldP spid="95332" grpId="0" animBg="1"/>
      <p:bldP spid="95333" grpId="0" animBg="1"/>
      <p:bldP spid="95334" grpId="0" animBg="1"/>
      <p:bldP spid="95335" grpId="0" animBg="1"/>
      <p:bldP spid="95336" grpId="0" animBg="1"/>
      <p:bldP spid="95337" grpId="0" animBg="1"/>
      <p:bldP spid="95338" grpId="0" animBg="1"/>
      <p:bldP spid="95339" grpId="0" animBg="1"/>
      <p:bldP spid="95340" grpId="0" animBg="1"/>
      <p:bldP spid="95341" grpId="0" animBg="1"/>
      <p:bldP spid="95342" grpId="0" animBg="1"/>
      <p:bldP spid="95343" grpId="0" animBg="1"/>
      <p:bldP spid="95344" grpId="0" animBg="1"/>
      <p:bldP spid="95345" grpId="0"/>
      <p:bldP spid="95346" grpId="0"/>
      <p:bldP spid="95347" grpId="0"/>
      <p:bldP spid="95348" grpId="0" animBg="1"/>
      <p:bldP spid="95349" grpId="0" animBg="1"/>
      <p:bldP spid="95350" grpId="0" animBg="1"/>
      <p:bldP spid="95351" grpId="0" animBg="1"/>
      <p:bldP spid="95352" grpId="0" animBg="1"/>
      <p:bldP spid="95353" grpId="0" animBg="1"/>
      <p:bldP spid="95354" grpId="0" animBg="1"/>
      <p:bldP spid="953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High-end Computing Trends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0292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/>
              <a:t>High-end Computing (HEC) Systems</a:t>
            </a:r>
          </a:p>
          <a:p>
            <a:pPr lvl="1">
              <a:lnSpc>
                <a:spcPct val="125000"/>
              </a:lnSpc>
            </a:pPr>
            <a:r>
              <a:rPr lang="en-US"/>
              <a:t>Continue to increase in scale and capability</a:t>
            </a:r>
          </a:p>
          <a:p>
            <a:pPr lvl="1">
              <a:lnSpc>
                <a:spcPct val="125000"/>
              </a:lnSpc>
            </a:pPr>
            <a:r>
              <a:rPr lang="en-US"/>
              <a:t>Multicore architectures</a:t>
            </a:r>
          </a:p>
          <a:p>
            <a:pPr lvl="2">
              <a:lnSpc>
                <a:spcPct val="125000"/>
              </a:lnSpc>
            </a:pPr>
            <a:r>
              <a:rPr lang="en-US"/>
              <a:t>A significant driving force for this trend</a:t>
            </a:r>
          </a:p>
          <a:p>
            <a:pPr lvl="2">
              <a:lnSpc>
                <a:spcPct val="125000"/>
              </a:lnSpc>
            </a:pPr>
            <a:r>
              <a:rPr lang="en-US"/>
              <a:t>Quad-core processors from Intel/AMD</a:t>
            </a:r>
          </a:p>
          <a:p>
            <a:pPr lvl="2">
              <a:lnSpc>
                <a:spcPct val="125000"/>
              </a:lnSpc>
            </a:pPr>
            <a:r>
              <a:rPr lang="en-US"/>
              <a:t>IBM cell, SUN Niagara, Intel Terascale processor</a:t>
            </a:r>
          </a:p>
          <a:p>
            <a:pPr lvl="1">
              <a:lnSpc>
                <a:spcPct val="125000"/>
              </a:lnSpc>
            </a:pPr>
            <a:r>
              <a:rPr lang="en-US"/>
              <a:t>High-speed Network Interconnects</a:t>
            </a:r>
          </a:p>
          <a:p>
            <a:pPr lvl="2">
              <a:lnSpc>
                <a:spcPct val="125000"/>
              </a:lnSpc>
            </a:pPr>
            <a:r>
              <a:rPr lang="en-US"/>
              <a:t>10-Gigabit Ethernet (10GE), InfiniBand, Myrinet, Quadrics</a:t>
            </a:r>
          </a:p>
          <a:p>
            <a:pPr lvl="2">
              <a:lnSpc>
                <a:spcPct val="125000"/>
              </a:lnSpc>
            </a:pPr>
            <a:r>
              <a:rPr lang="en-US"/>
              <a:t>Different stacks use different amounts of hardware support</a:t>
            </a:r>
          </a:p>
          <a:p>
            <a:pPr>
              <a:lnSpc>
                <a:spcPct val="125000"/>
              </a:lnSpc>
            </a:pPr>
            <a:r>
              <a:rPr lang="en-US">
                <a:solidFill>
                  <a:srgbClr val="FF3300"/>
                </a:solidFill>
              </a:rPr>
              <a:t>How do these two components interact with each other?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LAMMPS: Selective Scheduling</a:t>
            </a:r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457200" y="1228725"/>
          <a:ext cx="415290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Chart" r:id="rId3" imgW="3933992" imgH="4629079" progId="MSGraph.Chart.8">
                  <p:embed followColorScheme="full"/>
                </p:oleObj>
              </mc:Choice>
              <mc:Fallback>
                <p:oleObj name="Chart" r:id="rId3" imgW="3933992" imgH="462907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28725"/>
                        <a:ext cx="4152900" cy="488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996" name="Group 4"/>
          <p:cNvGrpSpPr>
            <a:grpSpLocks/>
          </p:cNvGrpSpPr>
          <p:nvPr/>
        </p:nvGrpSpPr>
        <p:grpSpPr bwMode="auto">
          <a:xfrm>
            <a:off x="4724400" y="1295400"/>
            <a:ext cx="4152900" cy="4797425"/>
            <a:chOff x="2976" y="768"/>
            <a:chExt cx="2616" cy="3106"/>
          </a:xfrm>
        </p:grpSpPr>
        <p:graphicFrame>
          <p:nvGraphicFramePr>
            <p:cNvPr id="84997" name="Object 5"/>
            <p:cNvGraphicFramePr>
              <a:graphicFrameLocks noChangeAspect="1"/>
            </p:cNvGraphicFramePr>
            <p:nvPr/>
          </p:nvGraphicFramePr>
          <p:xfrm>
            <a:off x="2976" y="768"/>
            <a:ext cx="2616" cy="3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1" name="Chart" r:id="rId5" imgW="4153019" imgH="4905613" progId="MSGraph.Chart.8">
                    <p:embed followColorScheme="full"/>
                  </p:oleObj>
                </mc:Choice>
                <mc:Fallback>
                  <p:oleObj name="Chart" r:id="rId5" imgW="4153019" imgH="4905613" progId="MSGraph.Chart.8">
                    <p:embed followColorScheme="full"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768"/>
                          <a:ext cx="2616" cy="309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998" name="Text Box 6"/>
            <p:cNvSpPr txBox="1">
              <a:spLocks noChangeArrowheads="1"/>
            </p:cNvSpPr>
            <p:nvPr/>
          </p:nvSpPr>
          <p:spPr bwMode="auto">
            <a:xfrm>
              <a:off x="3600" y="3696"/>
              <a:ext cx="864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Machine 1 cores</a:t>
              </a:r>
            </a:p>
          </p:txBody>
        </p:sp>
        <p:sp>
          <p:nvSpPr>
            <p:cNvPr id="84999" name="Text Box 7"/>
            <p:cNvSpPr txBox="1">
              <a:spLocks noChangeArrowheads="1"/>
            </p:cNvSpPr>
            <p:nvPr/>
          </p:nvSpPr>
          <p:spPr bwMode="auto">
            <a:xfrm>
              <a:off x="4608" y="3696"/>
              <a:ext cx="864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Machine 2 cores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Layout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>
                <a:solidFill>
                  <a:srgbClr val="C0C0C0"/>
                </a:solidFill>
              </a:rPr>
              <a:t>Introduction and Motivation</a:t>
            </a: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C0C0C0"/>
                </a:solidFill>
              </a:rPr>
              <a:t>Treachery of Multicore Architectures</a:t>
            </a: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C0C0C0"/>
                </a:solidFill>
              </a:rPr>
              <a:t>Application Process to Core Mapping Techniques</a:t>
            </a: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FF3300"/>
                </a:solidFill>
              </a:rPr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/>
              <a:t>Concluding Remarks and Future Work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534400" cy="5211763"/>
          </a:xfrm>
        </p:spPr>
        <p:txBody>
          <a:bodyPr/>
          <a:lstStyle/>
          <a:p>
            <a:r>
              <a:rPr lang="en-US"/>
              <a:t>Multicore architectures and high-speed networks are becoming prominent in high-end computing systems</a:t>
            </a:r>
          </a:p>
          <a:p>
            <a:pPr lvl="1"/>
            <a:r>
              <a:rPr lang="en-US"/>
              <a:t>Interaction of these components is important and interesting!</a:t>
            </a:r>
          </a:p>
          <a:p>
            <a:pPr lvl="1"/>
            <a:r>
              <a:rPr lang="en-US"/>
              <a:t>For TCP/IP scheduling order drastically impacts performance</a:t>
            </a:r>
          </a:p>
          <a:p>
            <a:pPr lvl="1"/>
            <a:r>
              <a:rPr lang="en-US"/>
              <a:t>For iWARP scheduling order has no overhead</a:t>
            </a:r>
          </a:p>
          <a:p>
            <a:pPr lvl="1"/>
            <a:r>
              <a:rPr lang="en-US"/>
              <a:t>Scheduling processes in a more intelligent manner allows significantly improved application performance</a:t>
            </a:r>
          </a:p>
          <a:p>
            <a:pPr lvl="1"/>
            <a:r>
              <a:rPr lang="en-US"/>
              <a:t>Does not impact iWARP and other high-performance stack making the approach portable while efficient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Dynamic process to core scheduling!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895600"/>
            <a:ext cx="6553200" cy="3352800"/>
          </a:xfrm>
        </p:spPr>
        <p:txBody>
          <a:bodyPr/>
          <a:lstStyle/>
          <a:p>
            <a:r>
              <a:rPr lang="en-US"/>
              <a:t>Contacts:</a:t>
            </a:r>
          </a:p>
          <a:p>
            <a:r>
              <a:rPr lang="en-US"/>
              <a:t>Ganesh Narayanaswamy: </a:t>
            </a:r>
            <a:r>
              <a:rPr lang="en-US">
                <a:hlinkClick r:id="rId2"/>
              </a:rPr>
              <a:t>cnganesh@cs.vt.edu</a:t>
            </a:r>
            <a:endParaRPr lang="en-US"/>
          </a:p>
          <a:p>
            <a:r>
              <a:rPr lang="en-US"/>
              <a:t>Pavan Balaji: </a:t>
            </a:r>
            <a:r>
              <a:rPr lang="en-US">
                <a:hlinkClick r:id="rId3"/>
              </a:rPr>
              <a:t>balaji@mcs.anl.gov</a:t>
            </a:r>
            <a:endParaRPr lang="en-US"/>
          </a:p>
          <a:p>
            <a:r>
              <a:rPr lang="en-US"/>
              <a:t>Wu-chun Feng: </a:t>
            </a:r>
            <a:r>
              <a:rPr lang="en-US">
                <a:hlinkClick r:id="rId4"/>
              </a:rPr>
              <a:t>feng@cs.vt.edu</a:t>
            </a:r>
            <a:endParaRPr lang="en-US"/>
          </a:p>
          <a:p>
            <a:endParaRPr lang="en-US"/>
          </a:p>
          <a:p>
            <a:r>
              <a:rPr lang="en-US"/>
              <a:t>For More Information:</a:t>
            </a:r>
          </a:p>
          <a:p>
            <a:r>
              <a:rPr lang="en-US">
                <a:hlinkClick r:id="rId5"/>
              </a:rPr>
              <a:t>http://synergy.cs.vt.edu</a:t>
            </a:r>
            <a:endParaRPr lang="en-US"/>
          </a:p>
          <a:p>
            <a:r>
              <a:rPr lang="en-US">
                <a:hlinkClick r:id="rId6"/>
              </a:rPr>
              <a:t>http://www.mcs.anl.gov/~balaji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Backup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Latency over TCP/IP (AMD Platform)</a:t>
            </a: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57200" y="1066800"/>
          <a:ext cx="415290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7" name="Chart" r:id="rId3" imgW="3933992" imgH="4629079" progId="MSGraph.Chart.8">
                  <p:embed followColorScheme="full"/>
                </p:oleObj>
              </mc:Choice>
              <mc:Fallback>
                <p:oleObj name="Chart" r:id="rId3" imgW="3933992" imgH="462907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4152900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762500" y="1066800"/>
          <a:ext cx="415290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" name="Chart" r:id="rId5" imgW="3933992" imgH="4629079" progId="MSGraph.Chart.8">
                  <p:embed followColorScheme="full"/>
                </p:oleObj>
              </mc:Choice>
              <mc:Fallback>
                <p:oleObj name="Chart" r:id="rId5" imgW="3933992" imgH="4629079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1066800"/>
                        <a:ext cx="4152900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Multicore Architectures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Multi-processor vs. Multicore systems</a:t>
            </a:r>
          </a:p>
          <a:p>
            <a:pPr lvl="1"/>
            <a:r>
              <a:rPr lang="en-US"/>
              <a:t>Not all of the processor hardware is replicated for multicore systems</a:t>
            </a:r>
          </a:p>
          <a:p>
            <a:pPr lvl="1"/>
            <a:r>
              <a:rPr lang="en-US"/>
              <a:t>Hardware units such as cache might be shared between the different cores</a:t>
            </a:r>
          </a:p>
          <a:p>
            <a:pPr lvl="1"/>
            <a:r>
              <a:rPr lang="en-US"/>
              <a:t>Multiple processing units embedded on the same processor die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inter-core communication faster than inter-processor communication</a:t>
            </a:r>
          </a:p>
          <a:p>
            <a:r>
              <a:rPr lang="en-US"/>
              <a:t>On most architectures (Intel, AMD, SUN), all cores are equally powerful </a:t>
            </a:r>
            <a:r>
              <a:rPr lang="en-US">
                <a:sym typeface="Wingdings" pitchFamily="2" charset="2"/>
              </a:rPr>
              <a:t> makes scheduling easier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Interactions of Protocols with Multicores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181600"/>
          </a:xfrm>
        </p:spPr>
        <p:txBody>
          <a:bodyPr/>
          <a:lstStyle/>
          <a:p>
            <a:r>
              <a:rPr lang="en-US"/>
              <a:t>Depending on how the stack works, different protocols have different interactions with multicore systems</a:t>
            </a:r>
          </a:p>
          <a:p>
            <a:r>
              <a:rPr lang="en-US"/>
              <a:t>Study based on host-based TCP/IP and iWARP</a:t>
            </a:r>
          </a:p>
          <a:p>
            <a:r>
              <a:rPr lang="en-US"/>
              <a:t>TCP/IP has significant interaction with multicore systems</a:t>
            </a:r>
          </a:p>
          <a:p>
            <a:pPr lvl="1"/>
            <a:r>
              <a:rPr lang="en-US"/>
              <a:t>Large impacts on application performance</a:t>
            </a:r>
          </a:p>
          <a:p>
            <a:r>
              <a:rPr lang="en-US"/>
              <a:t>iWARP stack itself does not interact directly with multicore systems</a:t>
            </a:r>
          </a:p>
          <a:p>
            <a:pPr lvl="1"/>
            <a:r>
              <a:rPr lang="en-US"/>
              <a:t>Software libraries built on top of iWARP </a:t>
            </a:r>
            <a:r>
              <a:rPr lang="en-US" i="1">
                <a:solidFill>
                  <a:srgbClr val="FF3300"/>
                </a:solidFill>
              </a:rPr>
              <a:t>DO</a:t>
            </a:r>
            <a:r>
              <a:rPr lang="en-US"/>
              <a:t> interact (buffering of data, copies)</a:t>
            </a:r>
          </a:p>
          <a:p>
            <a:pPr lvl="1"/>
            <a:r>
              <a:rPr lang="en-US"/>
              <a:t>Interaction similar to other high performance protocols (InfiniBand, Myrinet MX, Qlogic PSM)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 Interaction vs. iWARP Interaction</a:t>
            </a:r>
          </a:p>
        </p:txBody>
      </p:sp>
      <p:sp>
        <p:nvSpPr>
          <p:cNvPr id="88069" name="AutoShape 5"/>
          <p:cNvSpPr>
            <a:spLocks noChangeArrowheads="1"/>
          </p:cNvSpPr>
          <p:nvPr/>
        </p:nvSpPr>
        <p:spPr bwMode="auto">
          <a:xfrm>
            <a:off x="762000" y="3581400"/>
            <a:ext cx="2514600" cy="533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Network</a:t>
            </a:r>
          </a:p>
        </p:txBody>
      </p:sp>
      <p:sp>
        <p:nvSpPr>
          <p:cNvPr id="88070" name="AutoShape 6"/>
          <p:cNvSpPr>
            <a:spLocks noChangeArrowheads="1"/>
          </p:cNvSpPr>
          <p:nvPr/>
        </p:nvSpPr>
        <p:spPr bwMode="auto">
          <a:xfrm>
            <a:off x="762000" y="2362200"/>
            <a:ext cx="2514600" cy="10668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TCP/IP stack</a:t>
            </a:r>
          </a:p>
        </p:txBody>
      </p:sp>
      <p:sp>
        <p:nvSpPr>
          <p:cNvPr id="88071" name="AutoShape 7"/>
          <p:cNvSpPr>
            <a:spLocks noChangeArrowheads="1"/>
          </p:cNvSpPr>
          <p:nvPr/>
        </p:nvSpPr>
        <p:spPr bwMode="auto">
          <a:xfrm>
            <a:off x="762000" y="137160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App</a:t>
            </a:r>
          </a:p>
        </p:txBody>
      </p:sp>
      <p:sp>
        <p:nvSpPr>
          <p:cNvPr id="88072" name="AutoShape 8"/>
          <p:cNvSpPr>
            <a:spLocks noChangeArrowheads="1"/>
          </p:cNvSpPr>
          <p:nvPr/>
        </p:nvSpPr>
        <p:spPr bwMode="auto">
          <a:xfrm>
            <a:off x="1600200" y="137160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App</a:t>
            </a:r>
          </a:p>
        </p:txBody>
      </p:sp>
      <p:sp>
        <p:nvSpPr>
          <p:cNvPr id="88073" name="AutoShape 9"/>
          <p:cNvSpPr>
            <a:spLocks noChangeArrowheads="1"/>
          </p:cNvSpPr>
          <p:nvPr/>
        </p:nvSpPr>
        <p:spPr bwMode="auto">
          <a:xfrm>
            <a:off x="2438400" y="137160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App</a:t>
            </a:r>
          </a:p>
        </p:txBody>
      </p:sp>
      <p:sp>
        <p:nvSpPr>
          <p:cNvPr id="88074" name="AutoShape 10"/>
          <p:cNvSpPr>
            <a:spLocks noChangeArrowheads="1"/>
          </p:cNvSpPr>
          <p:nvPr/>
        </p:nvSpPr>
        <p:spPr bwMode="auto">
          <a:xfrm flipH="1" flipV="1">
            <a:off x="1143000" y="1752600"/>
            <a:ext cx="609600" cy="762000"/>
          </a:xfrm>
          <a:prstGeom prst="lightningBolt">
            <a:avLst/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AutoShape 11"/>
          <p:cNvSpPr>
            <a:spLocks noChangeArrowheads="1"/>
          </p:cNvSpPr>
          <p:nvPr/>
        </p:nvSpPr>
        <p:spPr bwMode="auto">
          <a:xfrm flipH="1" flipV="1">
            <a:off x="1905000" y="1752600"/>
            <a:ext cx="304800" cy="685800"/>
          </a:xfrm>
          <a:prstGeom prst="lightningBolt">
            <a:avLst/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6" name="AutoShape 12"/>
          <p:cNvSpPr>
            <a:spLocks noChangeArrowheads="1"/>
          </p:cNvSpPr>
          <p:nvPr/>
        </p:nvSpPr>
        <p:spPr bwMode="auto">
          <a:xfrm flipV="1">
            <a:off x="2438400" y="1752600"/>
            <a:ext cx="381000" cy="762000"/>
          </a:xfrm>
          <a:prstGeom prst="lightningBolt">
            <a:avLst/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7" name="AutoShape 13"/>
          <p:cNvSpPr>
            <a:spLocks noChangeArrowheads="1"/>
          </p:cNvSpPr>
          <p:nvPr/>
        </p:nvSpPr>
        <p:spPr bwMode="auto">
          <a:xfrm>
            <a:off x="5638800" y="3200400"/>
            <a:ext cx="2514600" cy="7620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iWARP offloaded</a:t>
            </a:r>
          </a:p>
          <a:p>
            <a:pPr algn="ctr"/>
            <a:r>
              <a:rPr lang="en-US"/>
              <a:t>Network</a:t>
            </a:r>
          </a:p>
        </p:txBody>
      </p:sp>
      <p:sp>
        <p:nvSpPr>
          <p:cNvPr id="88078" name="AutoShape 14"/>
          <p:cNvSpPr>
            <a:spLocks noChangeArrowheads="1"/>
          </p:cNvSpPr>
          <p:nvPr/>
        </p:nvSpPr>
        <p:spPr bwMode="auto">
          <a:xfrm>
            <a:off x="5638800" y="1981200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Library</a:t>
            </a:r>
          </a:p>
        </p:txBody>
      </p:sp>
      <p:sp>
        <p:nvSpPr>
          <p:cNvPr id="88079" name="AutoShape 15"/>
          <p:cNvSpPr>
            <a:spLocks noChangeArrowheads="1"/>
          </p:cNvSpPr>
          <p:nvPr/>
        </p:nvSpPr>
        <p:spPr bwMode="auto">
          <a:xfrm>
            <a:off x="5638800" y="152400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App</a:t>
            </a:r>
          </a:p>
        </p:txBody>
      </p:sp>
      <p:sp>
        <p:nvSpPr>
          <p:cNvPr id="88080" name="AutoShape 16"/>
          <p:cNvSpPr>
            <a:spLocks noChangeArrowheads="1"/>
          </p:cNvSpPr>
          <p:nvPr/>
        </p:nvSpPr>
        <p:spPr bwMode="auto">
          <a:xfrm>
            <a:off x="6477000" y="152400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App</a:t>
            </a:r>
          </a:p>
        </p:txBody>
      </p:sp>
      <p:sp>
        <p:nvSpPr>
          <p:cNvPr id="88081" name="AutoShape 17"/>
          <p:cNvSpPr>
            <a:spLocks noChangeArrowheads="1"/>
          </p:cNvSpPr>
          <p:nvPr/>
        </p:nvSpPr>
        <p:spPr bwMode="auto">
          <a:xfrm>
            <a:off x="7315200" y="152400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App</a:t>
            </a:r>
          </a:p>
        </p:txBody>
      </p:sp>
      <p:sp>
        <p:nvSpPr>
          <p:cNvPr id="88085" name="AutoShape 21"/>
          <p:cNvSpPr>
            <a:spLocks noChangeArrowheads="1"/>
          </p:cNvSpPr>
          <p:nvPr/>
        </p:nvSpPr>
        <p:spPr bwMode="auto">
          <a:xfrm>
            <a:off x="6477000" y="1981200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Library</a:t>
            </a:r>
          </a:p>
        </p:txBody>
      </p:sp>
      <p:sp>
        <p:nvSpPr>
          <p:cNvPr id="88086" name="AutoShape 22"/>
          <p:cNvSpPr>
            <a:spLocks noChangeArrowheads="1"/>
          </p:cNvSpPr>
          <p:nvPr/>
        </p:nvSpPr>
        <p:spPr bwMode="auto">
          <a:xfrm>
            <a:off x="7315200" y="1981200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Library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609600" y="5181600"/>
            <a:ext cx="830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solidFill>
                  <a:srgbClr val="FF3300"/>
                </a:solidFill>
              </a:rPr>
              <a:t>TCP/IP is some ways more asynchronous or “centralized” with respect to host-processing as compared to iWARP (or other high performance software stacks)</a:t>
            </a:r>
          </a:p>
        </p:txBody>
      </p:sp>
      <p:sp>
        <p:nvSpPr>
          <p:cNvPr id="88088" name="AutoShape 24"/>
          <p:cNvSpPr>
            <a:spLocks noChangeArrowheads="1"/>
          </p:cNvSpPr>
          <p:nvPr/>
        </p:nvSpPr>
        <p:spPr bwMode="auto">
          <a:xfrm>
            <a:off x="1219200" y="4038600"/>
            <a:ext cx="1143000" cy="5334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2133600" y="43434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Packet Arrival</a:t>
            </a:r>
          </a:p>
        </p:txBody>
      </p:sp>
      <p:sp>
        <p:nvSpPr>
          <p:cNvPr id="88090" name="AutoShape 26"/>
          <p:cNvSpPr>
            <a:spLocks noChangeArrowheads="1"/>
          </p:cNvSpPr>
          <p:nvPr/>
        </p:nvSpPr>
        <p:spPr bwMode="auto">
          <a:xfrm>
            <a:off x="609600" y="2362200"/>
            <a:ext cx="2819400" cy="1066800"/>
          </a:xfrm>
          <a:prstGeom prst="irregularSeal2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Packet Processing</a:t>
            </a:r>
          </a:p>
        </p:txBody>
      </p:sp>
      <p:sp>
        <p:nvSpPr>
          <p:cNvPr id="88091" name="AutoShape 27"/>
          <p:cNvSpPr>
            <a:spLocks noChangeArrowheads="1"/>
          </p:cNvSpPr>
          <p:nvPr/>
        </p:nvSpPr>
        <p:spPr bwMode="auto">
          <a:xfrm>
            <a:off x="6096000" y="3886200"/>
            <a:ext cx="1143000" cy="5334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2" name="Text Box 28"/>
          <p:cNvSpPr txBox="1">
            <a:spLocks noChangeArrowheads="1"/>
          </p:cNvSpPr>
          <p:nvPr/>
        </p:nvSpPr>
        <p:spPr bwMode="auto">
          <a:xfrm>
            <a:off x="7010400" y="41910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Packet Arrival</a:t>
            </a:r>
          </a:p>
        </p:txBody>
      </p:sp>
      <p:sp>
        <p:nvSpPr>
          <p:cNvPr id="88093" name="AutoShape 29"/>
          <p:cNvSpPr>
            <a:spLocks noChangeArrowheads="1"/>
          </p:cNvSpPr>
          <p:nvPr/>
        </p:nvSpPr>
        <p:spPr bwMode="auto">
          <a:xfrm>
            <a:off x="5410200" y="2971800"/>
            <a:ext cx="2971800" cy="1066800"/>
          </a:xfrm>
          <a:prstGeom prst="irregularSeal2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Packet Processing</a:t>
            </a:r>
          </a:p>
        </p:txBody>
      </p:sp>
      <p:sp>
        <p:nvSpPr>
          <p:cNvPr id="88094" name="AutoShape 30"/>
          <p:cNvSpPr>
            <a:spLocks noChangeArrowheads="1"/>
          </p:cNvSpPr>
          <p:nvPr/>
        </p:nvSpPr>
        <p:spPr bwMode="auto">
          <a:xfrm>
            <a:off x="5715000" y="2743200"/>
            <a:ext cx="609600" cy="609600"/>
          </a:xfrm>
          <a:prstGeom prst="curvedUp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5" name="AutoShape 31"/>
          <p:cNvSpPr>
            <a:spLocks noChangeArrowheads="1"/>
          </p:cNvSpPr>
          <p:nvPr/>
        </p:nvSpPr>
        <p:spPr bwMode="auto">
          <a:xfrm>
            <a:off x="6553200" y="2743200"/>
            <a:ext cx="609600" cy="609600"/>
          </a:xfrm>
          <a:prstGeom prst="curvedUp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6" name="AutoShape 32"/>
          <p:cNvSpPr>
            <a:spLocks noChangeArrowheads="1"/>
          </p:cNvSpPr>
          <p:nvPr/>
        </p:nvSpPr>
        <p:spPr bwMode="auto">
          <a:xfrm>
            <a:off x="7391400" y="2743200"/>
            <a:ext cx="609600" cy="609600"/>
          </a:xfrm>
          <a:prstGeom prst="curvedUp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7" name="Text Box 33"/>
          <p:cNvSpPr txBox="1">
            <a:spLocks noChangeArrowheads="1"/>
          </p:cNvSpPr>
          <p:nvPr/>
        </p:nvSpPr>
        <p:spPr bwMode="auto">
          <a:xfrm>
            <a:off x="3505200" y="2393950"/>
            <a:ext cx="19812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Host-processing independent of application process (statically tied to a single core)</a:t>
            </a:r>
          </a:p>
        </p:txBody>
      </p:sp>
      <p:sp>
        <p:nvSpPr>
          <p:cNvPr id="88098" name="AutoShape 34"/>
          <p:cNvSpPr>
            <a:spLocks noChangeArrowheads="1"/>
          </p:cNvSpPr>
          <p:nvPr/>
        </p:nvSpPr>
        <p:spPr bwMode="auto">
          <a:xfrm>
            <a:off x="2971800" y="2514600"/>
            <a:ext cx="762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9" name="Text Box 35"/>
          <p:cNvSpPr txBox="1">
            <a:spLocks noChangeArrowheads="1"/>
          </p:cNvSpPr>
          <p:nvPr/>
        </p:nvSpPr>
        <p:spPr bwMode="auto">
          <a:xfrm>
            <a:off x="3505200" y="2393950"/>
            <a:ext cx="19812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Host-processing closely tied to application process</a:t>
            </a:r>
          </a:p>
        </p:txBody>
      </p:sp>
      <p:sp>
        <p:nvSpPr>
          <p:cNvPr id="88101" name="AutoShape 37"/>
          <p:cNvSpPr>
            <a:spLocks noChangeArrowheads="1"/>
          </p:cNvSpPr>
          <p:nvPr/>
        </p:nvSpPr>
        <p:spPr bwMode="auto">
          <a:xfrm flipH="1">
            <a:off x="5181600" y="2590800"/>
            <a:ext cx="609600" cy="381000"/>
          </a:xfrm>
          <a:prstGeom prst="leftArrow">
            <a:avLst>
              <a:gd name="adj1" fmla="val 50000"/>
              <a:gd name="adj2" fmla="val 40000"/>
            </a:avLst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4" grpId="0" animBg="1"/>
      <p:bldP spid="88075" grpId="0" animBg="1"/>
      <p:bldP spid="88076" grpId="0" animBg="1"/>
      <p:bldP spid="88087" grpId="0"/>
      <p:bldP spid="88088" grpId="0" animBg="1"/>
      <p:bldP spid="88089" grpId="0"/>
      <p:bldP spid="88090" grpId="0" animBg="1"/>
      <p:bldP spid="88091" grpId="0" animBg="1"/>
      <p:bldP spid="88092" grpId="0"/>
      <p:bldP spid="88093" grpId="0" animBg="1"/>
      <p:bldP spid="88094" grpId="0" animBg="1"/>
      <p:bldP spid="88095" grpId="0" animBg="1"/>
      <p:bldP spid="88096" grpId="0" animBg="1"/>
      <p:bldP spid="88097" grpId="0"/>
      <p:bldP spid="88097" grpId="1"/>
      <p:bldP spid="88098" grpId="0" animBg="1"/>
      <p:bldP spid="88098" grpId="1" animBg="1"/>
      <p:bldP spid="88099" grpId="0"/>
      <p:bldP spid="881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Layout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>
                <a:solidFill>
                  <a:srgbClr val="C0C0C0"/>
                </a:solidFill>
              </a:rPr>
              <a:t>Introduction and Motivation</a:t>
            </a: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FF3300"/>
                </a:solidFill>
              </a:rPr>
              <a:t>Treachery of Multicore Architectures</a:t>
            </a:r>
          </a:p>
          <a:p>
            <a:pPr>
              <a:lnSpc>
                <a:spcPct val="200000"/>
              </a:lnSpc>
            </a:pPr>
            <a:r>
              <a:rPr lang="en-US"/>
              <a:t>Application Process to Core Mapping Techniques</a:t>
            </a:r>
          </a:p>
          <a:p>
            <a:pPr>
              <a:lnSpc>
                <a:spcPct val="200000"/>
              </a:lnSpc>
            </a:pPr>
            <a:r>
              <a:rPr lang="en-US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Bandwidth over TCP/IP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457200" y="1066800"/>
          <a:ext cx="415290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Chart" r:id="rId3" imgW="3933992" imgH="4629079" progId="MSGraph.Chart.8">
                  <p:embed followColorScheme="full"/>
                </p:oleObj>
              </mc:Choice>
              <mc:Fallback>
                <p:oleObj name="Chart" r:id="rId3" imgW="3933992" imgH="4629079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4152900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762500" y="1066800"/>
          <a:ext cx="415290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Chart" r:id="rId5" imgW="3933992" imgH="4629079" progId="MSGraph.Chart.8">
                  <p:embed followColorScheme="full"/>
                </p:oleObj>
              </mc:Choice>
              <mc:Fallback>
                <p:oleObj name="Chart" r:id="rId5" imgW="3933992" imgH="4629079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1066800"/>
                        <a:ext cx="4152900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Bandwidth over iWARP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57200" y="1066800"/>
          <a:ext cx="415290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Chart" r:id="rId3" imgW="3933992" imgH="4629079" progId="MSGraph.Chart.8">
                  <p:embed followColorScheme="full"/>
                </p:oleObj>
              </mc:Choice>
              <mc:Fallback>
                <p:oleObj name="Chart" r:id="rId3" imgW="3933992" imgH="462907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4152900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762500" y="1066800"/>
          <a:ext cx="415290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Chart" r:id="rId5" imgW="3933992" imgH="4629079" progId="MSGraph.Chart.8">
                  <p:embed followColorScheme="full"/>
                </p:oleObj>
              </mc:Choice>
              <mc:Fallback>
                <p:oleObj name="Chart" r:id="rId5" imgW="3933992" imgH="4629079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1066800"/>
                        <a:ext cx="4152900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 Interrupts and Cache Misses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57200" y="1066800"/>
          <a:ext cx="415290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Chart" r:id="rId3" imgW="3933992" imgH="4629079" progId="MSGraph.Chart.8">
                  <p:embed followColorScheme="full"/>
                </p:oleObj>
              </mc:Choice>
              <mc:Fallback>
                <p:oleObj name="Chart" r:id="rId3" imgW="3933992" imgH="462907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4152900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762500" y="1066800"/>
          <a:ext cx="415290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Chart" r:id="rId5" imgW="3933992" imgH="4629079" progId="MSGraph.Chart.8">
                  <p:embed followColorScheme="full"/>
                </p:oleObj>
              </mc:Choice>
              <mc:Fallback>
                <p:oleObj name="Chart" r:id="rId5" imgW="3933992" imgH="4629079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1066800"/>
                        <a:ext cx="4152900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ergy_aware_parallel_tools">
  <a:themeElements>
    <a:clrScheme name="energy_aware_parallel_tool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y_aware_parallel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nergy_aware_parallel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hoti07-v1.0</Template>
  <TotalTime>599</TotalTime>
  <Words>858</Words>
  <Application>Microsoft Office PowerPoint</Application>
  <PresentationFormat>On-screen Show (4:3)</PresentationFormat>
  <Paragraphs>194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Wingdings</vt:lpstr>
      <vt:lpstr>energy_aware_parallel_tools</vt:lpstr>
      <vt:lpstr>Microsoft Graph Chart</vt:lpstr>
      <vt:lpstr>An Analysis of 10-Gigabit Ethernet Protocol Stacks in Multi-core Environments</vt:lpstr>
      <vt:lpstr>High-end Computing Trends</vt:lpstr>
      <vt:lpstr>Multicore Architectures</vt:lpstr>
      <vt:lpstr>Interactions of Protocols with Multicores</vt:lpstr>
      <vt:lpstr>TCP/IP Interaction vs. iWARP Interaction</vt:lpstr>
      <vt:lpstr>Presentation Layout</vt:lpstr>
      <vt:lpstr>MPI Bandwidth over TCP/IP</vt:lpstr>
      <vt:lpstr>MPI Bandwidth over iWARP</vt:lpstr>
      <vt:lpstr>TCP/IP Interrupts and Cache Misses</vt:lpstr>
      <vt:lpstr>MPI Latency over TCP/IP (Intel Platform)</vt:lpstr>
      <vt:lpstr>Presentation Layout</vt:lpstr>
      <vt:lpstr>Application Behavior Pre-analysis</vt:lpstr>
      <vt:lpstr>GROMACS Overview</vt:lpstr>
      <vt:lpstr>GROMACS: Random Scheduling</vt:lpstr>
      <vt:lpstr>GROMACS: Selective Scheduling</vt:lpstr>
      <vt:lpstr>LAMMPS Overview</vt:lpstr>
      <vt:lpstr>LAMMPS: Random Scheduling</vt:lpstr>
      <vt:lpstr>LAMMPS: Intended Communication Pattern</vt:lpstr>
      <vt:lpstr>LAMMPS: Actual Communication Pattern</vt:lpstr>
      <vt:lpstr>LAMMPS: Selective Scheduling</vt:lpstr>
      <vt:lpstr>Presentation Layout</vt:lpstr>
      <vt:lpstr>Concluding Remarks and Future Work</vt:lpstr>
      <vt:lpstr>Thank You</vt:lpstr>
      <vt:lpstr>Backup Slides</vt:lpstr>
      <vt:lpstr>MPI Latency over TCP/IP (AMD Platform)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Balaji</dc:creator>
  <cp:lastModifiedBy>Pavan Balaji</cp:lastModifiedBy>
  <cp:revision>568</cp:revision>
  <cp:lastPrinted>1601-01-01T00:00:00Z</cp:lastPrinted>
  <dcterms:created xsi:type="dcterms:W3CDTF">1601-01-01T00:00:00Z</dcterms:created>
  <dcterms:modified xsi:type="dcterms:W3CDTF">2011-01-10T12:58:57Z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