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256" r:id="rId2"/>
    <p:sldId id="285" r:id="rId3"/>
    <p:sldId id="315" r:id="rId4"/>
    <p:sldId id="259" r:id="rId5"/>
    <p:sldId id="265" r:id="rId6"/>
    <p:sldId id="263" r:id="rId7"/>
    <p:sldId id="292" r:id="rId8"/>
    <p:sldId id="293" r:id="rId9"/>
    <p:sldId id="294" r:id="rId10"/>
    <p:sldId id="268" r:id="rId11"/>
    <p:sldId id="266" r:id="rId12"/>
    <p:sldId id="296" r:id="rId13"/>
    <p:sldId id="298" r:id="rId14"/>
    <p:sldId id="300" r:id="rId15"/>
    <p:sldId id="299" r:id="rId16"/>
    <p:sldId id="301" r:id="rId17"/>
    <p:sldId id="318" r:id="rId18"/>
    <p:sldId id="302" r:id="rId19"/>
    <p:sldId id="271" r:id="rId20"/>
    <p:sldId id="316" r:id="rId21"/>
    <p:sldId id="304" r:id="rId22"/>
    <p:sldId id="305" r:id="rId23"/>
    <p:sldId id="280" r:id="rId24"/>
    <p:sldId id="309" r:id="rId25"/>
    <p:sldId id="310" r:id="rId26"/>
    <p:sldId id="311" r:id="rId27"/>
    <p:sldId id="306" r:id="rId28"/>
    <p:sldId id="307" r:id="rId29"/>
    <p:sldId id="308" r:id="rId30"/>
    <p:sldId id="314" r:id="rId31"/>
    <p:sldId id="313" r:id="rId32"/>
    <p:sldId id="317" r:id="rId3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CCFFFF"/>
    <a:srgbClr val="FFFFCC"/>
    <a:srgbClr val="FFCCFF"/>
    <a:srgbClr val="DDDDDD"/>
    <a:srgbClr val="FF0000"/>
    <a:srgbClr val="99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9" autoAdjust="0"/>
  </p:normalViewPr>
  <p:slideViewPr>
    <p:cSldViewPr>
      <p:cViewPr varScale="1">
        <p:scale>
          <a:sx n="108" d="100"/>
          <a:sy n="108" d="100"/>
        </p:scale>
        <p:origin x="-10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5A273F7-5A8B-4D67-A9DA-31D4E788EE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E2068-6310-4156-8ECC-BDCBC5665F26}" type="slidenum">
              <a:rPr lang="en-US"/>
              <a:pPr/>
              <a:t>2</a:t>
            </a:fld>
            <a:endParaRPr lang="en-US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/>
            </a:lvl1pPr>
          </a:lstStyle>
          <a:p>
            <a:pPr lvl="0"/>
            <a:r>
              <a:rPr lang="en-US" noProof="0" smtClean="0"/>
              <a:t>Click to edit title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9FAAE03-FA8A-4E3A-A52C-02E41B2641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0183" name="Picture 7" descr="slide_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5FA53-4C95-426B-BD6E-DA5CD741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7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A4144-A0B0-4DFB-A54D-39B264E609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61F1B-DE6A-4F35-B5BA-2B24BB6936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633CD-9E47-496D-8D90-3ECE058EF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E0E17-61A0-4484-A179-BD385B19B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4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DE4F2-6651-457A-96DF-3AC5D7CD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BC270-E337-4774-BA20-DE286345C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B45D8-4DC9-44BE-93C7-AA6D8621C2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6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C691E-446D-478D-9CD2-1DE7D189F6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D1EB4-371A-4730-8F05-08FCCA3C3C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/>
            </a:lvl1pPr>
          </a:lstStyle>
          <a:p>
            <a:fld id="{08559A64-D4EE-4123-B74C-E872AE15CC4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9159" name="Picture 7" descr="other_slide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pitchFamily="34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balaji@mcs.anl.gov" TargetMode="External"/><Relationship Id="rId2" Type="http://schemas.openxmlformats.org/officeDocument/2006/relationships/hyperlink" Target="mailto:islammo@cse.ohio-state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cs.anl.gov/~balaji" TargetMode="External"/><Relationship Id="rId5" Type="http://schemas.openxmlformats.org/officeDocument/2006/relationships/hyperlink" Target="mailto:saday@cse.ohio-state.edu" TargetMode="External"/><Relationship Id="rId4" Type="http://schemas.openxmlformats.org/officeDocument/2006/relationships/hyperlink" Target="mailto:gsabin@rnet-tech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288925"/>
            <a:ext cx="6705600" cy="2530475"/>
          </a:xfrm>
        </p:spPr>
        <p:txBody>
          <a:bodyPr/>
          <a:lstStyle/>
          <a:p>
            <a:r>
              <a:rPr lang="en-US" sz="2800">
                <a:latin typeface="Times-Roman" charset="0"/>
              </a:rPr>
              <a:t>Analyzing and Minimizing the Impact of Opportunity Cost in</a:t>
            </a:r>
            <a:br>
              <a:rPr lang="en-US" sz="2800">
                <a:latin typeface="Times-Roman" charset="0"/>
              </a:rPr>
            </a:br>
            <a:r>
              <a:rPr lang="en-US" sz="2800">
                <a:latin typeface="Times-Roman" charset="0"/>
              </a:rPr>
              <a:t>QoS-aware Job Scheduling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4572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M. Islam</a:t>
            </a:r>
            <a:r>
              <a:rPr lang="en-US"/>
              <a:t>, </a:t>
            </a:r>
            <a:r>
              <a:rPr lang="en-US" b="1">
                <a:solidFill>
                  <a:srgbClr val="FF0000"/>
                </a:solidFill>
              </a:rPr>
              <a:t>P. Balaji</a:t>
            </a:r>
            <a:r>
              <a:rPr lang="en-US"/>
              <a:t>, </a:t>
            </a:r>
            <a:r>
              <a:rPr lang="en-US">
                <a:solidFill>
                  <a:srgbClr val="008000"/>
                </a:solidFill>
              </a:rPr>
              <a:t>G. Sabin</a:t>
            </a:r>
            <a:r>
              <a:rPr lang="en-US"/>
              <a:t> and </a:t>
            </a:r>
            <a:r>
              <a:rPr lang="en-US">
                <a:solidFill>
                  <a:srgbClr val="0000FF"/>
                </a:solidFill>
              </a:rPr>
              <a:t>P. Sadayappan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362200" y="4495800"/>
            <a:ext cx="6629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600">
                <a:solidFill>
                  <a:srgbClr val="0000FF"/>
                </a:solidFill>
              </a:rPr>
              <a:t>Computer Science and Engineering, Ohio State University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600">
                <a:solidFill>
                  <a:srgbClr val="FF0000"/>
                </a:solidFill>
              </a:rPr>
              <a:t>Mathematics and Computer Science, Argonne National Laboratory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600">
                <a:solidFill>
                  <a:srgbClr val="008000"/>
                </a:solidFill>
              </a:rPr>
              <a:t>RNet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153400" cy="5162550"/>
          </a:xfrm>
        </p:spPr>
        <p:txBody>
          <a:bodyPr/>
          <a:lstStyle/>
          <a:p>
            <a:r>
              <a:rPr lang="en-US"/>
              <a:t>Advanced Reservation (before QoPS)</a:t>
            </a:r>
          </a:p>
          <a:p>
            <a:pPr lvl="1"/>
            <a:r>
              <a:rPr lang="en-US"/>
              <a:t>Before QoPS, the only way to guarantee a turnaround time</a:t>
            </a:r>
          </a:p>
          <a:p>
            <a:pPr lvl="2"/>
            <a:r>
              <a:rPr lang="en-US"/>
              <a:t>Execution time window statically decided upfront</a:t>
            </a:r>
          </a:p>
          <a:p>
            <a:pPr lvl="1"/>
            <a:r>
              <a:rPr lang="en-US"/>
              <a:t>Resources underutilized due to fragmentation</a:t>
            </a:r>
          </a:p>
          <a:p>
            <a:pPr lvl="1"/>
            <a:r>
              <a:rPr lang="en-US"/>
              <a:t>If resources are available early, the job can’t be rescheduled</a:t>
            </a:r>
          </a:p>
          <a:p>
            <a:r>
              <a:rPr lang="en-US"/>
              <a:t>Primary Goals of QoPS:</a:t>
            </a:r>
          </a:p>
          <a:p>
            <a:pPr lvl="1"/>
            <a:r>
              <a:rPr lang="en-US"/>
              <a:t>Provide admission control</a:t>
            </a:r>
          </a:p>
          <a:p>
            <a:pPr lvl="2"/>
            <a:r>
              <a:rPr lang="en-US"/>
              <a:t>When a new job arrives:</a:t>
            </a:r>
          </a:p>
          <a:p>
            <a:pPr lvl="3"/>
            <a:r>
              <a:rPr lang="en-US" i="1"/>
              <a:t>Reorder</a:t>
            </a:r>
            <a:r>
              <a:rPr lang="en-US"/>
              <a:t> existing jobs to find feasible schedules</a:t>
            </a:r>
          </a:p>
          <a:p>
            <a:pPr lvl="3"/>
            <a:r>
              <a:rPr lang="en-US"/>
              <a:t>Select the </a:t>
            </a:r>
            <a:r>
              <a:rPr lang="en-US" i="1"/>
              <a:t>best</a:t>
            </a:r>
            <a:r>
              <a:rPr lang="en-US"/>
              <a:t> feasible schedule</a:t>
            </a:r>
          </a:p>
          <a:p>
            <a:pPr lvl="1"/>
            <a:r>
              <a:rPr lang="en-US"/>
              <a:t>Ensure deadline guarantees for the accepted jobs</a:t>
            </a:r>
          </a:p>
          <a:p>
            <a:pPr lvl="2"/>
            <a:r>
              <a:rPr lang="en-US"/>
              <a:t>A later arriving job cannot force an existing job to miss its deadline!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QoPS: QoS for Parallel Job Scheduling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105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Most supercomputer centers today do not provide QoS</a:t>
            </a:r>
          </a:p>
          <a:p>
            <a:pPr lvl="1">
              <a:lnSpc>
                <a:spcPct val="140000"/>
              </a:lnSpc>
            </a:pPr>
            <a:r>
              <a:rPr lang="en-US"/>
              <a:t>Jobs are scheduled in a best-effort manner</a:t>
            </a:r>
          </a:p>
          <a:p>
            <a:pPr lvl="1">
              <a:lnSpc>
                <a:spcPct val="140000"/>
              </a:lnSpc>
            </a:pPr>
            <a:r>
              <a:rPr lang="en-US"/>
              <a:t>Thus, no special cost models for QoS either</a:t>
            </a:r>
          </a:p>
          <a:p>
            <a:pPr>
              <a:lnSpc>
                <a:spcPct val="140000"/>
              </a:lnSpc>
            </a:pPr>
            <a:r>
              <a:rPr lang="en-US"/>
              <a:t>Some supercomputers provide prioritization (e.g., NERSC)</a:t>
            </a:r>
          </a:p>
          <a:p>
            <a:pPr lvl="1">
              <a:lnSpc>
                <a:spcPct val="140000"/>
              </a:lnSpc>
            </a:pPr>
            <a:r>
              <a:rPr lang="en-US"/>
              <a:t>Different queues of jobs exist</a:t>
            </a:r>
          </a:p>
          <a:p>
            <a:pPr lvl="1">
              <a:lnSpc>
                <a:spcPct val="140000"/>
              </a:lnSpc>
            </a:pPr>
            <a:r>
              <a:rPr lang="en-US"/>
              <a:t>More expensive queues get higher priority</a:t>
            </a:r>
          </a:p>
          <a:p>
            <a:pPr>
              <a:lnSpc>
                <a:spcPct val="140000"/>
              </a:lnSpc>
            </a:pPr>
            <a:r>
              <a:rPr lang="en-US"/>
              <a:t>For QoS-driven supercomputers, a new model required</a:t>
            </a:r>
          </a:p>
          <a:p>
            <a:pPr lvl="1">
              <a:lnSpc>
                <a:spcPct val="140000"/>
              </a:lnSpc>
            </a:pPr>
            <a:r>
              <a:rPr lang="en-US"/>
              <a:t>Provider-centric: Supercomputer-center determines the charge</a:t>
            </a:r>
          </a:p>
          <a:p>
            <a:pPr lvl="1">
              <a:lnSpc>
                <a:spcPct val="140000"/>
              </a:lnSpc>
            </a:pPr>
            <a:r>
              <a:rPr lang="en-US"/>
              <a:t>User-centric: User offers the price / bid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Supercomputer Cost Model</a:t>
            </a: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914400" y="5334000"/>
            <a:ext cx="381000" cy="304800"/>
            <a:chOff x="528" y="3360"/>
            <a:chExt cx="240" cy="192"/>
          </a:xfrm>
        </p:grpSpPr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528" y="3504"/>
              <a:ext cx="48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576" y="3360"/>
              <a:ext cx="192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Market-based User-centric Cost Model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25146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/>
              <a:t>User offers a price to the system</a:t>
            </a:r>
          </a:p>
          <a:p>
            <a:pPr lvl="1">
              <a:lnSpc>
                <a:spcPct val="115000"/>
              </a:lnSpc>
            </a:pPr>
            <a:r>
              <a:rPr lang="en-US"/>
              <a:t>Market-based bidding system</a:t>
            </a:r>
          </a:p>
          <a:p>
            <a:pPr lvl="1">
              <a:lnSpc>
                <a:spcPct val="115000"/>
              </a:lnSpc>
            </a:pPr>
            <a:r>
              <a:rPr lang="en-US"/>
              <a:t>Proposed by Culler and Chase</a:t>
            </a:r>
          </a:p>
          <a:p>
            <a:pPr>
              <a:lnSpc>
                <a:spcPct val="115000"/>
              </a:lnSpc>
            </a:pPr>
            <a:r>
              <a:rPr lang="en-US"/>
              <a:t>Price offered reduces with time (decay factor)</a:t>
            </a:r>
          </a:p>
          <a:p>
            <a:pPr>
              <a:lnSpc>
                <a:spcPct val="115000"/>
              </a:lnSpc>
            </a:pPr>
            <a:r>
              <a:rPr lang="en-US"/>
              <a:t>Offered price touches zero at the job deadline time</a:t>
            </a:r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 flipV="1">
            <a:off x="2501900" y="365760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V="1">
            <a:off x="2501900" y="58674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 rot="16200000">
            <a:off x="1924050" y="4464050"/>
            <a:ext cx="850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r>
              <a:rPr lang="en-US" sz="1400"/>
              <a:t>Revenue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4025900" y="5867400"/>
            <a:ext cx="850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r>
              <a:rPr lang="en-US" sz="1400"/>
              <a:t>Time</a:t>
            </a: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2501900" y="4267200"/>
            <a:ext cx="19050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4406900" y="4267200"/>
            <a:ext cx="1524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H="1">
            <a:off x="2578100" y="3962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3022600" y="3733800"/>
            <a:ext cx="153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r>
              <a:rPr lang="en-US" sz="1400"/>
              <a:t>Maximum Revenue</a:t>
            </a:r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 flipH="1">
            <a:off x="5930900" y="5562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6311900" y="5410200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r>
              <a:rPr lang="en-US" sz="1400"/>
              <a:t>Deadline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Background on QoPS and QoS Cost Models</a:t>
            </a:r>
          </a:p>
          <a:p>
            <a:pPr>
              <a:lnSpc>
                <a:spcPct val="160000"/>
              </a:lnSpc>
            </a:pPr>
            <a:r>
              <a:rPr lang="en-US" b="1">
                <a:solidFill>
                  <a:srgbClr val="FF0000"/>
                </a:solidFill>
              </a:rPr>
              <a:t>Minimizing Opportunity Cost with Value-aware QoPS</a:t>
            </a:r>
          </a:p>
          <a:p>
            <a:pPr>
              <a:lnSpc>
                <a:spcPct val="160000"/>
              </a:lnSpc>
            </a:pPr>
            <a:r>
              <a:rPr lang="en-US"/>
              <a:t>Dynamic “Self-learning” Value-aware QoPS</a:t>
            </a:r>
          </a:p>
          <a:p>
            <a:pPr>
              <a:lnSpc>
                <a:spcPct val="160000"/>
              </a:lnSpc>
            </a:pPr>
            <a:r>
              <a:rPr lang="en-US"/>
              <a:t>Performance Results</a:t>
            </a:r>
          </a:p>
          <a:p>
            <a:pPr>
              <a:lnSpc>
                <a:spcPct val="160000"/>
              </a:lnSpc>
            </a:pPr>
            <a:r>
              <a:rPr 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Value-aware QoPS (VQoPS)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/>
              <a:t>Job acceptance based on two criteria:</a:t>
            </a:r>
          </a:p>
          <a:p>
            <a:pPr lvl="1"/>
            <a:r>
              <a:rPr lang="en-US"/>
              <a:t>The deadline should be achievable (evaluated using QoPS)</a:t>
            </a:r>
          </a:p>
          <a:p>
            <a:pPr lvl="1"/>
            <a:r>
              <a:rPr lang="en-US"/>
              <a:t>The job should provide enough revenue so as to offset a </a:t>
            </a:r>
            <a:r>
              <a:rPr lang="en-US" i="1">
                <a:solidFill>
                  <a:srgbClr val="FF0000"/>
                </a:solidFill>
              </a:rPr>
              <a:t>statically assumed</a:t>
            </a:r>
            <a:r>
              <a:rPr lang="en-US"/>
              <a:t> opportunity cost</a:t>
            </a:r>
          </a:p>
          <a:p>
            <a:pPr lvl="2"/>
            <a:r>
              <a:rPr lang="en-US"/>
              <a:t>Product a fixed opportunity cost factor (OC-Factor) and the size of the job (i.e., number of processor-hours requested)</a:t>
            </a:r>
          </a:p>
          <a:p>
            <a:pPr lvl="2"/>
            <a:r>
              <a:rPr lang="en-US"/>
              <a:t>Large jobs (more nodes or long running) have a higher opportunity cost since they can potentially impact more later arriving jobs</a:t>
            </a:r>
          </a:p>
          <a:p>
            <a:r>
              <a:rPr lang="en-US"/>
              <a:t>The OC-Factor has to be tuned by the system administrator based on the expected workload!</a:t>
            </a:r>
          </a:p>
          <a:p>
            <a:pPr lvl="1"/>
            <a:r>
              <a:rPr lang="en-US"/>
              <a:t>Complicated to evaluate</a:t>
            </a:r>
          </a:p>
          <a:p>
            <a:pPr lvl="1"/>
            <a:r>
              <a:rPr lang="en-US"/>
              <a:t>Difficult to adapt if workload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676400" y="2133600"/>
            <a:ext cx="4419600" cy="213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676400" y="3886200"/>
            <a:ext cx="990600" cy="3810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1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676400" y="3124200"/>
            <a:ext cx="609600" cy="762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2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27432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3276600" y="4495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cs typeface="Times New Roman" pitchFamily="18" charset="0"/>
              </a:rPr>
              <a:t>Time</a:t>
            </a: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V="1">
            <a:off x="14478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 rot="16200000">
            <a:off x="723900" y="30861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cs typeface="Times New Roman" pitchFamily="18" charset="0"/>
              </a:rPr>
              <a:t>Processors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1676400" y="2590800"/>
            <a:ext cx="14478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3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1676400" y="4267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1143000" y="4572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>
                <a:cs typeface="Times New Roman" pitchFamily="18" charset="0"/>
              </a:rPr>
              <a:t>Current Time</a:t>
            </a: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 flipH="1" flipV="1">
            <a:off x="3200400" y="2819400"/>
            <a:ext cx="914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 flipH="1">
            <a:off x="2362200" y="3200400"/>
            <a:ext cx="1752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 flipH="1">
            <a:off x="2743200" y="3276600"/>
            <a:ext cx="13716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4114800" y="3048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FF0000"/>
                </a:solidFill>
                <a:cs typeface="Times New Roman" pitchFamily="18" charset="0"/>
              </a:rPr>
              <a:t>Running Jobs</a:t>
            </a:r>
          </a:p>
        </p:txBody>
      </p:sp>
      <p:sp>
        <p:nvSpPr>
          <p:cNvPr id="6657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VQoPS: An Example Scenario</a:t>
            </a: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1676400" y="2133600"/>
            <a:ext cx="2133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4</a:t>
            </a:r>
            <a:r>
              <a:rPr lang="en-US" sz="1400">
                <a:cs typeface="Times New Roman" pitchFamily="18" charset="0"/>
              </a:rPr>
              <a:t> (10$)</a:t>
            </a:r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4038600" y="1828800"/>
            <a:ext cx="0" cy="2819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3810000" y="1524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cs typeface="Times New Roman" pitchFamily="18" charset="0"/>
              </a:rPr>
              <a:t>D</a:t>
            </a:r>
            <a:r>
              <a:rPr lang="en-US" sz="1400" baseline="-25000">
                <a:cs typeface="Times New Roman" pitchFamily="18" charset="0"/>
              </a:rPr>
              <a:t>4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1676400" y="1295400"/>
            <a:ext cx="21336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5</a:t>
            </a:r>
            <a:r>
              <a:rPr lang="en-US" sz="1400">
                <a:cs typeface="Times New Roman" pitchFamily="18" charset="0"/>
              </a:rPr>
              <a:t> (500$)</a:t>
            </a:r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>
            <a:off x="4495800" y="1828800"/>
            <a:ext cx="0" cy="2819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4267200" y="1524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cs typeface="Times New Roman" pitchFamily="18" charset="0"/>
              </a:rPr>
              <a:t>D</a:t>
            </a:r>
            <a:r>
              <a:rPr lang="en-US" sz="1400" baseline="-25000">
                <a:cs typeface="Times New Roman" pitchFamily="18" charset="0"/>
              </a:rPr>
              <a:t>5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228600" y="5334000"/>
            <a:ext cx="8686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cs typeface="Times New Roman" pitchFamily="18" charset="0"/>
              </a:rPr>
              <a:t>By not scheduling J</a:t>
            </a:r>
            <a:r>
              <a:rPr lang="en-US" sz="1600" baseline="-25000">
                <a:cs typeface="Times New Roman" pitchFamily="18" charset="0"/>
              </a:rPr>
              <a:t>4</a:t>
            </a:r>
            <a:r>
              <a:rPr lang="en-US" sz="1600">
                <a:cs typeface="Times New Roman" pitchFamily="18" charset="0"/>
              </a:rPr>
              <a:t>, we retained the </a:t>
            </a:r>
            <a:r>
              <a:rPr lang="en-US" sz="1600" i="1">
                <a:solidFill>
                  <a:srgbClr val="FF0000"/>
                </a:solidFill>
                <a:cs typeface="Times New Roman" pitchFamily="18" charset="0"/>
              </a:rPr>
              <a:t>future</a:t>
            </a:r>
            <a:r>
              <a:rPr lang="en-US" sz="1600">
                <a:cs typeface="Times New Roman" pitchFamily="18" charset="0"/>
              </a:rPr>
              <a:t> opportunity to schedule the more expensive job J</a:t>
            </a:r>
            <a:r>
              <a:rPr lang="en-US" sz="1600" baseline="-25000">
                <a:cs typeface="Times New Roman" pitchFamily="18" charset="0"/>
              </a:rPr>
              <a:t>5</a:t>
            </a:r>
          </a:p>
          <a:p>
            <a:r>
              <a:rPr lang="en-US" sz="1600">
                <a:cs typeface="Times New Roman" pitchFamily="18" charset="0"/>
              </a:rPr>
              <a:t>Choosing the right OC-Factor is important for the scheme to be effective</a:t>
            </a:r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 flipH="1">
            <a:off x="3886200" y="1828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4800600" y="1219200"/>
            <a:ext cx="1676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r>
              <a:rPr lang="en-US" sz="1400">
                <a:cs typeface="Times New Roman" pitchFamily="18" charset="0"/>
              </a:rPr>
              <a:t>Less than static opportunity cost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8" grpId="0" animBg="1"/>
      <p:bldP spid="66578" grpId="1" animBg="1"/>
      <p:bldP spid="66579" grpId="0" animBg="1"/>
      <p:bldP spid="66579" grpId="1" animBg="1"/>
      <p:bldP spid="66580" grpId="0"/>
      <p:bldP spid="66580" grpId="1"/>
      <p:bldP spid="66581" grpId="0" animBg="1"/>
      <p:bldP spid="66582" grpId="0" animBg="1"/>
      <p:bldP spid="66583" grpId="0"/>
      <p:bldP spid="66584" grpId="0"/>
      <p:bldP spid="66585" grpId="0" animBg="1"/>
      <p:bldP spid="66585" grpId="1" animBg="1"/>
      <p:bldP spid="66586" grpId="0"/>
      <p:bldP spid="6658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VQoPS performance for different traces</a:t>
            </a:r>
          </a:p>
        </p:txBody>
      </p:sp>
      <p:graphicFrame>
        <p:nvGraphicFramePr>
          <p:cNvPr id="69111" name="Group 50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458200" cy="4149725"/>
        </p:xfrm>
        <a:graphic>
          <a:graphicData uri="http://schemas.openxmlformats.org/drawingml/2006/table">
            <a:tbl>
              <a:tblPr/>
              <a:tblGrid>
                <a:gridCol w="1057275"/>
                <a:gridCol w="1057275"/>
                <a:gridCol w="1057275"/>
                <a:gridCol w="1057275"/>
                <a:gridCol w="1057275"/>
                <a:gridCol w="1057275"/>
                <a:gridCol w="1057275"/>
                <a:gridCol w="1057275"/>
              </a:tblGrid>
              <a:tr h="4111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Relative Urgency Cost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Urgent Jobs (%)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Offered Load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OC-Factors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Original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39%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Original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34%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35%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Original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-47%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-100%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Original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39%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Original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34%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46%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Original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38%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Original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39%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63%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135%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144%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VQoPS performance for different traces</a:t>
            </a:r>
          </a:p>
        </p:txBody>
      </p:sp>
      <p:graphicFrame>
        <p:nvGraphicFramePr>
          <p:cNvPr id="98307" name="Group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458200" cy="4149725"/>
        </p:xfrm>
        <a:graphic>
          <a:graphicData uri="http://schemas.openxmlformats.org/drawingml/2006/table">
            <a:tbl>
              <a:tblPr/>
              <a:tblGrid>
                <a:gridCol w="1057275"/>
                <a:gridCol w="1057275"/>
                <a:gridCol w="1057275"/>
                <a:gridCol w="1057275"/>
                <a:gridCol w="1057275"/>
                <a:gridCol w="1057275"/>
                <a:gridCol w="1057275"/>
                <a:gridCol w="1057275"/>
              </a:tblGrid>
              <a:tr h="4111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Relative Urgency Cost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Urgent Jobs (%)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Offered Load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OC-Factors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Original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39%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Original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34%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35%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Original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27%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-47%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-100%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Original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39%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Original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34%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46%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Original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38%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Original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37%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39%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63%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135%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144%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160%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8404" name="Rectangle 100"/>
          <p:cNvSpPr>
            <a:spLocks noChangeArrowheads="1"/>
          </p:cNvSpPr>
          <p:nvPr/>
        </p:nvSpPr>
        <p:spPr bwMode="auto">
          <a:xfrm>
            <a:off x="762000" y="53340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No single static OC-Factor is best for all cases.</a:t>
            </a:r>
          </a:p>
          <a:p>
            <a:pPr marL="342900" indent="-342900" algn="l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Best OC-Factor is dependent on trace characteristics.</a:t>
            </a:r>
          </a:p>
        </p:txBody>
      </p:sp>
      <p:sp>
        <p:nvSpPr>
          <p:cNvPr id="98405" name="Oval 101"/>
          <p:cNvSpPr>
            <a:spLocks noChangeArrowheads="1"/>
          </p:cNvSpPr>
          <p:nvPr/>
        </p:nvSpPr>
        <p:spPr bwMode="auto">
          <a:xfrm>
            <a:off x="7924800" y="2743200"/>
            <a:ext cx="762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6" name="Oval 102"/>
          <p:cNvSpPr>
            <a:spLocks noChangeArrowheads="1"/>
          </p:cNvSpPr>
          <p:nvPr/>
        </p:nvSpPr>
        <p:spPr bwMode="auto">
          <a:xfrm>
            <a:off x="6858000" y="2743200"/>
            <a:ext cx="762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5" grpId="0" animBg="1"/>
      <p:bldP spid="984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Background on QoPS and QoS Cost Models</a:t>
            </a:r>
          </a:p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Minimizing Opportunity Cost with Value-aware QoPS</a:t>
            </a:r>
          </a:p>
          <a:p>
            <a:pPr>
              <a:lnSpc>
                <a:spcPct val="160000"/>
              </a:lnSpc>
            </a:pPr>
            <a:r>
              <a:rPr lang="en-US" b="1">
                <a:solidFill>
                  <a:srgbClr val="FF0000"/>
                </a:solidFill>
              </a:rPr>
              <a:t>Dynamic “Self-learning” Value-aware QoPS</a:t>
            </a:r>
          </a:p>
          <a:p>
            <a:pPr>
              <a:lnSpc>
                <a:spcPct val="160000"/>
              </a:lnSpc>
            </a:pPr>
            <a:r>
              <a:rPr lang="en-US"/>
              <a:t>Performance Results</a:t>
            </a:r>
          </a:p>
          <a:p>
            <a:pPr>
              <a:lnSpc>
                <a:spcPct val="160000"/>
              </a:lnSpc>
            </a:pPr>
            <a:r>
              <a:rPr 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876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Estimate OC-Factor dynamically for best revenue gain</a:t>
            </a:r>
          </a:p>
          <a:p>
            <a:pPr>
              <a:lnSpc>
                <a:spcPct val="130000"/>
              </a:lnSpc>
            </a:pPr>
            <a:r>
              <a:rPr lang="en-US"/>
              <a:t>OC-Factor depends on</a:t>
            </a:r>
          </a:p>
          <a:p>
            <a:pPr lvl="1">
              <a:lnSpc>
                <a:spcPct val="130000"/>
              </a:lnSpc>
            </a:pPr>
            <a:r>
              <a:rPr lang="en-US"/>
              <a:t>System Load</a:t>
            </a:r>
          </a:p>
          <a:p>
            <a:pPr lvl="1">
              <a:lnSpc>
                <a:spcPct val="130000"/>
              </a:lnSpc>
            </a:pPr>
            <a:r>
              <a:rPr lang="en-US"/>
              <a:t>Relative frequency of urgent jobs</a:t>
            </a:r>
          </a:p>
          <a:p>
            <a:pPr lvl="1">
              <a:lnSpc>
                <a:spcPct val="130000"/>
              </a:lnSpc>
            </a:pPr>
            <a:r>
              <a:rPr lang="en-US"/>
              <a:t>Relative price of urgent jobs</a:t>
            </a:r>
          </a:p>
          <a:p>
            <a:pPr>
              <a:lnSpc>
                <a:spcPct val="130000"/>
              </a:lnSpc>
            </a:pPr>
            <a:r>
              <a:rPr lang="en-US"/>
              <a:t>DVQoPS considers a history-based adaptive technique to consider all of the factors</a:t>
            </a:r>
          </a:p>
          <a:p>
            <a:pPr lvl="1">
              <a:lnSpc>
                <a:spcPct val="130000"/>
              </a:lnSpc>
            </a:pPr>
            <a:r>
              <a:rPr lang="en-US"/>
              <a:t>Perform a </a:t>
            </a:r>
            <a:r>
              <a:rPr lang="en-US" i="1">
                <a:solidFill>
                  <a:srgbClr val="FF0000"/>
                </a:solidFill>
              </a:rPr>
              <a:t>what-if</a:t>
            </a:r>
            <a:r>
              <a:rPr lang="en-US"/>
              <a:t> simulation by rolling back and find the best OC-Factor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990600"/>
          </a:xfrm>
        </p:spPr>
        <p:txBody>
          <a:bodyPr/>
          <a:lstStyle/>
          <a:p>
            <a:r>
              <a:rPr lang="en-US"/>
              <a:t>Dynamic “Self-learning” Value-aware QoPS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5181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Publicly Usable Supercomputer Centers</a:t>
            </a:r>
          </a:p>
          <a:p>
            <a:pPr lvl="1">
              <a:lnSpc>
                <a:spcPct val="130000"/>
              </a:lnSpc>
            </a:pPr>
            <a:r>
              <a:rPr lang="en-US"/>
              <a:t>Becoming increasingly common (OSC, SDSC, etc)</a:t>
            </a:r>
          </a:p>
          <a:p>
            <a:pPr lvl="1">
              <a:lnSpc>
                <a:spcPct val="130000"/>
              </a:lnSpc>
            </a:pPr>
            <a:r>
              <a:rPr lang="en-US"/>
              <a:t>Jobs submitted with resource requirements</a:t>
            </a:r>
          </a:p>
          <a:p>
            <a:pPr lvl="2">
              <a:lnSpc>
                <a:spcPct val="130000"/>
              </a:lnSpc>
            </a:pPr>
            <a:r>
              <a:rPr lang="en-US"/>
              <a:t>CPUs, Memory, Estimate Runtime</a:t>
            </a:r>
          </a:p>
          <a:p>
            <a:pPr lvl="2">
              <a:lnSpc>
                <a:spcPct val="130000"/>
              </a:lnSpc>
            </a:pPr>
            <a:r>
              <a:rPr lang="en-US"/>
              <a:t>Scheduler maps the requirements of the jobs to available resources</a:t>
            </a:r>
          </a:p>
          <a:p>
            <a:pPr lvl="3">
              <a:lnSpc>
                <a:spcPct val="130000"/>
              </a:lnSpc>
            </a:pPr>
            <a:r>
              <a:rPr lang="en-US"/>
              <a:t>If resources are available, job is scheduled immediately</a:t>
            </a:r>
          </a:p>
          <a:p>
            <a:pPr lvl="3">
              <a:lnSpc>
                <a:spcPct val="130000"/>
              </a:lnSpc>
            </a:pPr>
            <a:r>
              <a:rPr lang="en-US"/>
              <a:t>Else, queued and scheduled to execute at a later time</a:t>
            </a:r>
          </a:p>
          <a:p>
            <a:pPr lvl="3">
              <a:lnSpc>
                <a:spcPct val="130000"/>
              </a:lnSpc>
            </a:pPr>
            <a:r>
              <a:rPr lang="en-US"/>
              <a:t>Several job schedulers existing today: PBS, Maui, Silver</a:t>
            </a:r>
          </a:p>
          <a:p>
            <a:pPr>
              <a:lnSpc>
                <a:spcPct val="130000"/>
              </a:lnSpc>
            </a:pPr>
            <a:r>
              <a:rPr lang="en-US"/>
              <a:t>Independent Parallel Job Scheduling Model</a:t>
            </a:r>
          </a:p>
          <a:p>
            <a:pPr lvl="1">
              <a:lnSpc>
                <a:spcPct val="130000"/>
              </a:lnSpc>
            </a:pPr>
            <a:r>
              <a:rPr lang="en-US"/>
              <a:t>Dynamically arriving Independent Parallel Jobs</a:t>
            </a:r>
          </a:p>
          <a:p>
            <a:pPr lvl="1">
              <a:lnSpc>
                <a:spcPct val="130000"/>
              </a:lnSpc>
            </a:pPr>
            <a:r>
              <a:rPr lang="en-US"/>
              <a:t>Popular model in most supercomputers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250825"/>
            <a:ext cx="8229600" cy="739775"/>
          </a:xfrm>
          <a:noFill/>
          <a:ln/>
        </p:spPr>
        <p:txBody>
          <a:bodyPr/>
          <a:lstStyle/>
          <a:p>
            <a:r>
              <a:rPr lang="en-US"/>
              <a:t>Job Schedulers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What-if</a:t>
            </a:r>
            <a:r>
              <a:rPr lang="en-US"/>
              <a:t> Simulations in DVQoPS</a:t>
            </a:r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1828800" y="1295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362200" y="11430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/>
            <a:r>
              <a:rPr lang="en-US" sz="1400"/>
              <a:t>OC Factor = O</a:t>
            </a:r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18288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1828800" y="2438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5252" name="Group 20"/>
          <p:cNvGrpSpPr>
            <a:grpSpLocks/>
          </p:cNvGrpSpPr>
          <p:nvPr/>
        </p:nvGrpSpPr>
        <p:grpSpPr bwMode="auto">
          <a:xfrm>
            <a:off x="5638800" y="1295400"/>
            <a:ext cx="2133600" cy="1447800"/>
            <a:chOff x="3552" y="816"/>
            <a:chExt cx="1344" cy="912"/>
          </a:xfrm>
        </p:grpSpPr>
        <p:sp>
          <p:nvSpPr>
            <p:cNvPr id="95242" name="Line 10"/>
            <p:cNvSpPr>
              <a:spLocks noChangeShapeType="1"/>
            </p:cNvSpPr>
            <p:nvPr/>
          </p:nvSpPr>
          <p:spPr bwMode="auto">
            <a:xfrm flipH="1">
              <a:off x="3648" y="816"/>
              <a:ext cx="528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 flipH="1">
              <a:off x="3888" y="816"/>
              <a:ext cx="288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 flipH="1">
              <a:off x="4176" y="81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4176" y="816"/>
              <a:ext cx="288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4176" y="816"/>
              <a:ext cx="576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47" name="Text Box 15"/>
            <p:cNvSpPr txBox="1">
              <a:spLocks noChangeArrowheads="1"/>
            </p:cNvSpPr>
            <p:nvPr/>
          </p:nvSpPr>
          <p:spPr bwMode="auto">
            <a:xfrm>
              <a:off x="3552" y="153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/>
              <a:r>
                <a:rPr lang="en-US" sz="1400"/>
                <a:t>O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95248" name="Text Box 16"/>
            <p:cNvSpPr txBox="1"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/>
              <a:r>
                <a:rPr lang="en-US" sz="1400"/>
                <a:t>O</a:t>
              </a:r>
              <a:r>
                <a:rPr lang="en-US" sz="1400" baseline="-25000"/>
                <a:t>2</a:t>
              </a:r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auto">
            <a:xfrm>
              <a:off x="4080" y="153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/>
              <a:r>
                <a:rPr lang="en-US" sz="1400"/>
                <a:t>O</a:t>
              </a:r>
              <a:r>
                <a:rPr lang="en-US" sz="1400" baseline="-25000"/>
                <a:t>3</a:t>
              </a:r>
            </a:p>
          </p:txBody>
        </p:sp>
        <p:sp>
          <p:nvSpPr>
            <p:cNvPr id="95250" name="Text Box 18"/>
            <p:cNvSpPr txBox="1">
              <a:spLocks noChangeArrowheads="1"/>
            </p:cNvSpPr>
            <p:nvPr/>
          </p:nvSpPr>
          <p:spPr bwMode="auto">
            <a:xfrm>
              <a:off x="4704" y="153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/>
              <a:r>
                <a:rPr lang="en-US" sz="1400"/>
                <a:t>O</a:t>
              </a:r>
              <a:r>
                <a:rPr lang="en-US" sz="1400" baseline="-25000"/>
                <a:t>N</a:t>
              </a:r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4320" y="16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2438400" y="2286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/>
            <a:r>
              <a:rPr lang="en-US" sz="1400"/>
              <a:t>OC Factor = O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1828800" y="2438400"/>
            <a:ext cx="60007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5270" name="Group 38"/>
          <p:cNvGrpSpPr>
            <a:grpSpLocks/>
          </p:cNvGrpSpPr>
          <p:nvPr/>
        </p:nvGrpSpPr>
        <p:grpSpPr bwMode="auto">
          <a:xfrm>
            <a:off x="5638800" y="1143000"/>
            <a:ext cx="2743200" cy="2743200"/>
            <a:chOff x="3552" y="1056"/>
            <a:chExt cx="1728" cy="1728"/>
          </a:xfrm>
        </p:grpSpPr>
        <p:grpSp>
          <p:nvGrpSpPr>
            <p:cNvPr id="95255" name="Group 23"/>
            <p:cNvGrpSpPr>
              <a:grpSpLocks/>
            </p:cNvGrpSpPr>
            <p:nvPr/>
          </p:nvGrpSpPr>
          <p:grpSpPr bwMode="auto">
            <a:xfrm>
              <a:off x="3552" y="1872"/>
              <a:ext cx="1344" cy="912"/>
              <a:chOff x="3552" y="816"/>
              <a:chExt cx="1344" cy="912"/>
            </a:xfrm>
          </p:grpSpPr>
          <p:sp>
            <p:nvSpPr>
              <p:cNvPr id="95256" name="Line 24"/>
              <p:cNvSpPr>
                <a:spLocks noChangeShapeType="1"/>
              </p:cNvSpPr>
              <p:nvPr/>
            </p:nvSpPr>
            <p:spPr bwMode="auto">
              <a:xfrm flipH="1">
                <a:off x="3648" y="816"/>
                <a:ext cx="528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57" name="Line 25"/>
              <p:cNvSpPr>
                <a:spLocks noChangeShapeType="1"/>
              </p:cNvSpPr>
              <p:nvPr/>
            </p:nvSpPr>
            <p:spPr bwMode="auto">
              <a:xfrm flipH="1">
                <a:off x="3888" y="816"/>
                <a:ext cx="288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58" name="Line 26"/>
              <p:cNvSpPr>
                <a:spLocks noChangeShapeType="1"/>
              </p:cNvSpPr>
              <p:nvPr/>
            </p:nvSpPr>
            <p:spPr bwMode="auto">
              <a:xfrm flipH="1">
                <a:off x="4176" y="816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59" name="Line 27"/>
              <p:cNvSpPr>
                <a:spLocks noChangeShapeType="1"/>
              </p:cNvSpPr>
              <p:nvPr/>
            </p:nvSpPr>
            <p:spPr bwMode="auto">
              <a:xfrm>
                <a:off x="4176" y="816"/>
                <a:ext cx="288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60" name="Line 28"/>
              <p:cNvSpPr>
                <a:spLocks noChangeShapeType="1"/>
              </p:cNvSpPr>
              <p:nvPr/>
            </p:nvSpPr>
            <p:spPr bwMode="auto">
              <a:xfrm>
                <a:off x="4176" y="816"/>
                <a:ext cx="576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61" name="Text Box 29"/>
              <p:cNvSpPr txBox="1">
                <a:spLocks noChangeArrowheads="1"/>
              </p:cNvSpPr>
              <p:nvPr/>
            </p:nvSpPr>
            <p:spPr bwMode="auto">
              <a:xfrm>
                <a:off x="3552" y="153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/>
                <a:r>
                  <a:rPr lang="en-US" sz="1400"/>
                  <a:t>O</a:t>
                </a:r>
                <a:r>
                  <a:rPr lang="en-US" sz="1400" baseline="-25000"/>
                  <a:t>1</a:t>
                </a:r>
              </a:p>
            </p:txBody>
          </p:sp>
          <p:sp>
            <p:nvSpPr>
              <p:cNvPr id="95262" name="Text Box 30"/>
              <p:cNvSpPr txBox="1">
                <a:spLocks noChangeArrowheads="1"/>
              </p:cNvSpPr>
              <p:nvPr/>
            </p:nvSpPr>
            <p:spPr bwMode="auto">
              <a:xfrm>
                <a:off x="3792" y="153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/>
                <a:r>
                  <a:rPr lang="en-US" sz="1400"/>
                  <a:t>O</a:t>
                </a:r>
                <a:r>
                  <a:rPr lang="en-US" sz="1400" baseline="-25000"/>
                  <a:t>2</a:t>
                </a:r>
              </a:p>
            </p:txBody>
          </p:sp>
          <p:sp>
            <p:nvSpPr>
              <p:cNvPr id="95263" name="Text Box 31"/>
              <p:cNvSpPr txBox="1">
                <a:spLocks noChangeArrowheads="1"/>
              </p:cNvSpPr>
              <p:nvPr/>
            </p:nvSpPr>
            <p:spPr bwMode="auto">
              <a:xfrm>
                <a:off x="4080" y="153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/>
                <a:r>
                  <a:rPr lang="en-US" sz="1400"/>
                  <a:t>O</a:t>
                </a:r>
                <a:r>
                  <a:rPr lang="en-US" sz="1400" baseline="-25000"/>
                  <a:t>3</a:t>
                </a:r>
              </a:p>
            </p:txBody>
          </p:sp>
          <p:sp>
            <p:nvSpPr>
              <p:cNvPr id="95264" name="Text Box 32"/>
              <p:cNvSpPr txBox="1">
                <a:spLocks noChangeArrowheads="1"/>
              </p:cNvSpPr>
              <p:nvPr/>
            </p:nvSpPr>
            <p:spPr bwMode="auto">
              <a:xfrm>
                <a:off x="4704" y="153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/>
                <a:r>
                  <a:rPr lang="en-US" sz="1400"/>
                  <a:t>O</a:t>
                </a:r>
                <a:r>
                  <a:rPr lang="en-US" sz="1400" baseline="-25000"/>
                  <a:t>N</a:t>
                </a:r>
              </a:p>
            </p:txBody>
          </p:sp>
          <p:sp>
            <p:nvSpPr>
              <p:cNvPr id="95265" name="Line 33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5267" name="Line 35"/>
            <p:cNvSpPr>
              <a:spLocks noChangeShapeType="1"/>
            </p:cNvSpPr>
            <p:nvPr/>
          </p:nvSpPr>
          <p:spPr bwMode="auto">
            <a:xfrm>
              <a:off x="4176" y="1152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8" name="Text Box 36"/>
            <p:cNvSpPr txBox="1">
              <a:spLocks noChangeArrowheads="1"/>
            </p:cNvSpPr>
            <p:nvPr/>
          </p:nvSpPr>
          <p:spPr bwMode="auto">
            <a:xfrm>
              <a:off x="4512" y="1056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/>
              <a:r>
                <a:rPr lang="en-US" sz="1400"/>
                <a:t>OC Factor = O</a:t>
              </a:r>
            </a:p>
          </p:txBody>
        </p:sp>
        <p:sp>
          <p:nvSpPr>
            <p:cNvPr id="95269" name="Line 37"/>
            <p:cNvSpPr>
              <a:spLocks noChangeShapeType="1"/>
            </p:cNvSpPr>
            <p:nvPr/>
          </p:nvSpPr>
          <p:spPr bwMode="auto">
            <a:xfrm>
              <a:off x="4176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5271" name="Text Box 39"/>
          <p:cNvSpPr txBox="1">
            <a:spLocks noChangeArrowheads="1"/>
          </p:cNvSpPr>
          <p:nvPr/>
        </p:nvSpPr>
        <p:spPr bwMode="auto">
          <a:xfrm>
            <a:off x="457200" y="4953000"/>
            <a:ext cx="403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/>
              <a:t>O</a:t>
            </a:r>
            <a:r>
              <a:rPr lang="en-US" sz="1600" b="1" baseline="-25000"/>
              <a:t>3</a:t>
            </a:r>
            <a:r>
              <a:rPr lang="en-US" sz="1600" b="1"/>
              <a:t> gave us the best revenue </a:t>
            </a:r>
            <a:r>
              <a:rPr lang="en-US" sz="1600" b="1">
                <a:sym typeface="Wingdings" pitchFamily="2" charset="2"/>
              </a:rPr>
              <a:t></a:t>
            </a:r>
            <a:r>
              <a:rPr lang="en-US" sz="1600" b="1"/>
              <a:t> pick O</a:t>
            </a:r>
            <a:r>
              <a:rPr lang="en-US" sz="1600" b="1" baseline="-25000"/>
              <a:t>3</a:t>
            </a:r>
            <a:endParaRPr lang="en-US" sz="1600" b="1"/>
          </a:p>
        </p:txBody>
      </p: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457200" y="4953000"/>
            <a:ext cx="403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/>
              <a:t>O</a:t>
            </a:r>
            <a:r>
              <a:rPr lang="en-US" sz="1600" b="1" baseline="-25000"/>
              <a:t>2</a:t>
            </a:r>
            <a:r>
              <a:rPr lang="en-US" sz="1600" b="1"/>
              <a:t> gave us the best revenue </a:t>
            </a:r>
            <a:r>
              <a:rPr lang="en-US" sz="1600" b="1">
                <a:sym typeface="Wingdings" pitchFamily="2" charset="2"/>
              </a:rPr>
              <a:t></a:t>
            </a:r>
            <a:r>
              <a:rPr lang="en-US" sz="1600" b="1"/>
              <a:t> pick O</a:t>
            </a:r>
            <a:r>
              <a:rPr lang="en-US" sz="1600" b="1" baseline="-25000"/>
              <a:t>2</a:t>
            </a:r>
            <a:endParaRPr lang="en-US" sz="1600" b="1"/>
          </a:p>
        </p:txBody>
      </p:sp>
      <p:sp>
        <p:nvSpPr>
          <p:cNvPr id="95273" name="Line 41"/>
          <p:cNvSpPr>
            <a:spLocks noChangeShapeType="1"/>
          </p:cNvSpPr>
          <p:nvPr/>
        </p:nvSpPr>
        <p:spPr bwMode="auto">
          <a:xfrm>
            <a:off x="1828800" y="3581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274" name="Text Box 42"/>
          <p:cNvSpPr txBox="1">
            <a:spLocks noChangeArrowheads="1"/>
          </p:cNvSpPr>
          <p:nvPr/>
        </p:nvSpPr>
        <p:spPr bwMode="auto">
          <a:xfrm>
            <a:off x="2438400" y="3429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/>
            <a:r>
              <a:rPr lang="en-US" sz="1400"/>
              <a:t>OC Factor = O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95275" name="Line 43"/>
          <p:cNvSpPr>
            <a:spLocks noChangeShapeType="1"/>
          </p:cNvSpPr>
          <p:nvPr/>
        </p:nvSpPr>
        <p:spPr bwMode="auto">
          <a:xfrm>
            <a:off x="1828800" y="3581400"/>
            <a:ext cx="60007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276" name="Text Box 44"/>
          <p:cNvSpPr txBox="1">
            <a:spLocks noChangeArrowheads="1"/>
          </p:cNvSpPr>
          <p:nvPr/>
        </p:nvSpPr>
        <p:spPr bwMode="auto">
          <a:xfrm>
            <a:off x="685800" y="5638800"/>
            <a:ext cx="807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r>
              <a:rPr lang="en-US" sz="1400" b="1" i="1">
                <a:solidFill>
                  <a:srgbClr val="0033CC"/>
                </a:solidFill>
              </a:rPr>
              <a:t>We dynamically pick the OC-Factor that gave the best revenue in the previous roll-back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 animBg="1"/>
      <p:bldP spid="95253" grpId="0"/>
      <p:bldP spid="95254" grpId="0" animBg="1"/>
      <p:bldP spid="95271" grpId="0"/>
      <p:bldP spid="95271" grpId="1"/>
      <p:bldP spid="95272" grpId="0"/>
      <p:bldP spid="95272" grpId="1"/>
      <p:bldP spid="95273" grpId="0" animBg="1"/>
      <p:bldP spid="95274" grpId="0"/>
      <p:bldP spid="95275" grpId="0" animBg="1"/>
      <p:bldP spid="952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Rollback Window Size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458200" cy="2667000"/>
          </a:xfrm>
        </p:spPr>
        <p:txBody>
          <a:bodyPr/>
          <a:lstStyle/>
          <a:p>
            <a:r>
              <a:rPr lang="en-US"/>
              <a:t>Balancing Sensitivity and Stability</a:t>
            </a:r>
          </a:p>
          <a:p>
            <a:pPr lvl="1"/>
            <a:r>
              <a:rPr lang="en-US"/>
              <a:t>Sensitivity: Too long a rollback window loses sensitivity to small changes in the workload</a:t>
            </a:r>
          </a:p>
          <a:p>
            <a:pPr lvl="1"/>
            <a:r>
              <a:rPr lang="en-US"/>
              <a:t>Stability: Too short a rollback window loses stability and causes the results to be noisy</a:t>
            </a:r>
          </a:p>
          <a:p>
            <a:r>
              <a:rPr lang="en-US"/>
              <a:t>Need to calculate rollback window dynamically</a:t>
            </a:r>
          </a:p>
        </p:txBody>
      </p:sp>
      <p:graphicFrame>
        <p:nvGraphicFramePr>
          <p:cNvPr id="74813" name="Group 61"/>
          <p:cNvGraphicFramePr>
            <a:graphicFrameLocks noGrp="1"/>
          </p:cNvGraphicFramePr>
          <p:nvPr>
            <p:ph idx="1"/>
          </p:nvPr>
        </p:nvGraphicFramePr>
        <p:xfrm>
          <a:off x="457200" y="3810000"/>
          <a:ext cx="8458200" cy="2214563"/>
        </p:xfrm>
        <a:graphic>
          <a:graphicData uri="http://schemas.openxmlformats.org/drawingml/2006/table">
            <a:tbl>
              <a:tblPr/>
              <a:tblGrid>
                <a:gridCol w="2114550"/>
                <a:gridCol w="2114550"/>
                <a:gridCol w="2114550"/>
                <a:gridCol w="211455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Rollback Window Size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 Instability in OC-Factor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Load Variance Sensitivity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Revenue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6.18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508341077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692266945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1.36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715606095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701476009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Background on QoPS and QoS Cost Models</a:t>
            </a:r>
          </a:p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Minimizing Opportunity Cost with Value-aware QoPS</a:t>
            </a:r>
          </a:p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Dynamic “Self-learning” Value-aware QoPS</a:t>
            </a:r>
          </a:p>
          <a:p>
            <a:pPr>
              <a:lnSpc>
                <a:spcPct val="160000"/>
              </a:lnSpc>
            </a:pPr>
            <a:r>
              <a:rPr lang="en-US" b="1">
                <a:solidFill>
                  <a:srgbClr val="FF0000"/>
                </a:solidFill>
              </a:rPr>
              <a:t>Performance Results</a:t>
            </a:r>
          </a:p>
          <a:p>
            <a:pPr>
              <a:lnSpc>
                <a:spcPct val="160000"/>
              </a:lnSpc>
            </a:pPr>
            <a:r>
              <a:rPr 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Two categories of jobs</a:t>
            </a:r>
          </a:p>
          <a:p>
            <a:pPr lvl="1">
              <a:lnSpc>
                <a:spcPct val="130000"/>
              </a:lnSpc>
            </a:pPr>
            <a:r>
              <a:rPr lang="en-US"/>
              <a:t>Urgent Jobs</a:t>
            </a:r>
          </a:p>
          <a:p>
            <a:pPr lvl="1">
              <a:lnSpc>
                <a:spcPct val="130000"/>
              </a:lnSpc>
            </a:pPr>
            <a:r>
              <a:rPr lang="en-US"/>
              <a:t>Normal Jobs</a:t>
            </a:r>
          </a:p>
          <a:p>
            <a:pPr>
              <a:lnSpc>
                <a:spcPct val="130000"/>
              </a:lnSpc>
            </a:pPr>
            <a:r>
              <a:rPr lang="en-US"/>
              <a:t>Job Mixes (Urgent, Normal):</a:t>
            </a:r>
          </a:p>
          <a:p>
            <a:pPr lvl="1">
              <a:lnSpc>
                <a:spcPct val="130000"/>
              </a:lnSpc>
            </a:pPr>
            <a:r>
              <a:rPr lang="en-US"/>
              <a:t>(80%, 20%), (50%, 50%), (20%, 80%)</a:t>
            </a:r>
          </a:p>
          <a:p>
            <a:pPr>
              <a:lnSpc>
                <a:spcPct val="130000"/>
              </a:lnSpc>
            </a:pPr>
            <a:r>
              <a:rPr lang="en-US"/>
              <a:t>Urgency  factor:</a:t>
            </a:r>
          </a:p>
          <a:p>
            <a:pPr lvl="1">
              <a:lnSpc>
                <a:spcPct val="130000"/>
              </a:lnSpc>
            </a:pPr>
            <a:r>
              <a:rPr lang="en-US"/>
              <a:t>Urgent job Revenue =  URG_FACT x Normal Job Revenue</a:t>
            </a:r>
          </a:p>
          <a:p>
            <a:pPr lvl="1">
              <a:lnSpc>
                <a:spcPct val="130000"/>
              </a:lnSpc>
            </a:pPr>
            <a:r>
              <a:rPr lang="en-US"/>
              <a:t>URG_FACT used  10, 5, 2</a:t>
            </a:r>
          </a:p>
          <a:p>
            <a:pPr lvl="1">
              <a:lnSpc>
                <a:spcPct val="130000"/>
              </a:lnSpc>
            </a:pPr>
            <a:r>
              <a:rPr lang="en-US"/>
              <a:t>URG_FACT refers to the height and steepness of the cost model curve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Setup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Job Mix (% of Urgent Jobs)</a:t>
            </a: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271463" y="982663"/>
          <a:ext cx="4343400" cy="465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Chart" r:id="rId3" imgW="4105513" imgH="4400550" progId="MSGraph.Chart.8">
                  <p:embed followColorScheme="full"/>
                </p:oleObj>
              </mc:Choice>
              <mc:Fallback>
                <p:oleObj name="Chart" r:id="rId3" imgW="4105513" imgH="440055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982663"/>
                        <a:ext cx="4343400" cy="465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633913" y="982663"/>
          <a:ext cx="4286250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Chart" r:id="rId5" imgW="4057507" imgH="4391049" progId="MSGraph.Chart.8">
                  <p:embed followColorScheme="full"/>
                </p:oleObj>
              </mc:Choice>
              <mc:Fallback>
                <p:oleObj name="Chart" r:id="rId5" imgW="4057507" imgH="4391049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982663"/>
                        <a:ext cx="4286250" cy="463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381000" y="579120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i="1">
                <a:solidFill>
                  <a:srgbClr val="FF0000"/>
                </a:solidFill>
              </a:rPr>
              <a:t>DVQoPS performs within 2-3% of the best VQoPS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Differentiation and Job Urgency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255588" y="914400"/>
          <a:ext cx="44323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Chart" r:id="rId3" imgW="4191024" imgH="4467058" progId="MSGraph.Chart.8">
                  <p:embed followColorScheme="full"/>
                </p:oleObj>
              </mc:Choice>
              <mc:Fallback>
                <p:oleObj name="Chart" r:id="rId3" imgW="4191024" imgH="4467058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914400"/>
                        <a:ext cx="44323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657725" y="914400"/>
          <a:ext cx="4273550" cy="471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Chart" r:id="rId5" imgW="4038505" imgH="4457557" progId="MSGraph.Chart.8">
                  <p:embed followColorScheme="full"/>
                </p:oleObj>
              </mc:Choice>
              <mc:Fallback>
                <p:oleObj name="Chart" r:id="rId5" imgW="4038505" imgH="4457557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914400"/>
                        <a:ext cx="4273550" cy="471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381000" y="5638800"/>
            <a:ext cx="83820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i="1">
                <a:solidFill>
                  <a:srgbClr val="FF0000"/>
                </a:solidFill>
              </a:rPr>
              <a:t>DVQoPS provides appropriate amount of service differentiation depending on the cost difference</a:t>
            </a:r>
          </a:p>
          <a:p>
            <a:r>
              <a:rPr lang="en-US" sz="1400" i="1">
                <a:solidFill>
                  <a:srgbClr val="FF0000"/>
                </a:solidFill>
              </a:rPr>
              <a:t>As job urgency increases, higher VQoPS values perform better </a:t>
            </a:r>
            <a:r>
              <a:rPr lang="en-US" sz="1400" i="1">
                <a:solidFill>
                  <a:srgbClr val="FF0000"/>
                </a:solidFill>
                <a:sym typeface="Wingdings" pitchFamily="2" charset="2"/>
              </a:rPr>
              <a:t> DVQoPS automatically adjusts itself</a:t>
            </a:r>
            <a:endParaRPr lang="en-US" sz="14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Inaccurate User Estimates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57725" y="914400"/>
          <a:ext cx="4273550" cy="471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Chart" r:id="rId3" imgW="4038505" imgH="4457557" progId="MSGraph.Chart.8">
                  <p:embed followColorScheme="full"/>
                </p:oleObj>
              </mc:Choice>
              <mc:Fallback>
                <p:oleObj name="Chart" r:id="rId3" imgW="4038505" imgH="4457557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914400"/>
                        <a:ext cx="4273550" cy="471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304800" y="990600"/>
            <a:ext cx="43434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Overall improvement in revenue drops considerably</a:t>
            </a:r>
          </a:p>
          <a:p>
            <a:pPr marL="742950" lvl="1" indent="-285750" algn="l" eaLnBrk="1" hangingPunct="1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2000"/>
              <a:t>Inaccurate estimates result in a lot of wastage due to strict provisioning</a:t>
            </a:r>
          </a:p>
          <a:p>
            <a:pPr marL="342900" indent="-342900" algn="l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DVQoPS still performs within 2% of the best VQoPS implementation</a:t>
            </a:r>
          </a:p>
          <a:p>
            <a:pPr marL="342900" indent="-342900" algn="l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15% better than QoPS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Background on QoPS and QoS Cost Models</a:t>
            </a:r>
          </a:p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Minimizing Opportunity Cost with Value-aware QoPS</a:t>
            </a:r>
          </a:p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Dynamic “Self-learning” Value-aware QoPS</a:t>
            </a:r>
          </a:p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Performance Results</a:t>
            </a:r>
          </a:p>
          <a:p>
            <a:pPr>
              <a:lnSpc>
                <a:spcPct val="160000"/>
              </a:lnSpc>
            </a:pPr>
            <a:r>
              <a:rPr lang="en-US" b="1">
                <a:solidFill>
                  <a:srgbClr val="FF0000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Remarks and Future Work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2578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/>
              <a:t>QoS in Scheduling is a new concept with growing interest</a:t>
            </a:r>
          </a:p>
          <a:p>
            <a:pPr lvl="1">
              <a:lnSpc>
                <a:spcPct val="115000"/>
              </a:lnSpc>
            </a:pPr>
            <a:r>
              <a:rPr lang="en-US"/>
              <a:t>Schemes such as QoPS (our previous work) that provide deadlines exist, but they do not deal with system revenue</a:t>
            </a:r>
          </a:p>
          <a:p>
            <a:pPr>
              <a:lnSpc>
                <a:spcPct val="115000"/>
              </a:lnSpc>
            </a:pPr>
            <a:r>
              <a:rPr lang="en-US"/>
              <a:t>In this paper, we analyzed the behavior of systems when a cost model is introduced</a:t>
            </a:r>
          </a:p>
          <a:p>
            <a:pPr lvl="1">
              <a:lnSpc>
                <a:spcPct val="115000"/>
              </a:lnSpc>
            </a:pPr>
            <a:r>
              <a:rPr lang="en-US"/>
              <a:t>System dynamism adds a new parameter “Opportunity Cost” which makes the issue unpredictable</a:t>
            </a:r>
          </a:p>
          <a:p>
            <a:pPr lvl="1">
              <a:lnSpc>
                <a:spcPct val="115000"/>
              </a:lnSpc>
            </a:pPr>
            <a:r>
              <a:rPr lang="en-US"/>
              <a:t>We presented two schemes, VQoPS and DVQoPS, which analyze Opportunity cost and minimize its impact</a:t>
            </a:r>
          </a:p>
          <a:p>
            <a:pPr lvl="1">
              <a:lnSpc>
                <a:spcPct val="115000"/>
              </a:lnSpc>
            </a:pPr>
            <a:r>
              <a:rPr lang="en-US"/>
              <a:t>Simulations show up to 200% better performance in some cases</a:t>
            </a:r>
          </a:p>
          <a:p>
            <a:pPr>
              <a:lnSpc>
                <a:spcPct val="115000"/>
              </a:lnSpc>
              <a:buFontTx/>
              <a:buNone/>
            </a:pPr>
            <a:endParaRPr lang="en-US" sz="1000"/>
          </a:p>
          <a:p>
            <a:pPr>
              <a:lnSpc>
                <a:spcPct val="115000"/>
              </a:lnSpc>
            </a:pPr>
            <a:r>
              <a:rPr lang="en-US"/>
              <a:t>Future Work: Integrating QoS and prioritization and incorporating the code into standard schedulers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514600"/>
            <a:ext cx="6553200" cy="3733800"/>
          </a:xfrm>
        </p:spPr>
        <p:txBody>
          <a:bodyPr/>
          <a:lstStyle/>
          <a:p>
            <a:r>
              <a:rPr lang="en-US"/>
              <a:t>Contacts:</a:t>
            </a:r>
          </a:p>
          <a:p>
            <a:r>
              <a:rPr lang="en-US"/>
              <a:t>M. Islam: </a:t>
            </a:r>
            <a:r>
              <a:rPr lang="en-US">
                <a:hlinkClick r:id="rId2"/>
              </a:rPr>
              <a:t>islammo@cse.ohio-state.edu</a:t>
            </a:r>
            <a:endParaRPr lang="en-US"/>
          </a:p>
          <a:p>
            <a:r>
              <a:rPr lang="en-US"/>
              <a:t>P. Balaji: </a:t>
            </a:r>
            <a:r>
              <a:rPr lang="en-US">
                <a:hlinkClick r:id="rId3"/>
              </a:rPr>
              <a:t>balaji@mcs.anl.gov</a:t>
            </a:r>
            <a:endParaRPr lang="en-US"/>
          </a:p>
          <a:p>
            <a:r>
              <a:rPr lang="en-US"/>
              <a:t>G. Sabin: </a:t>
            </a:r>
            <a:r>
              <a:rPr lang="en-US">
                <a:hlinkClick r:id="rId4"/>
              </a:rPr>
              <a:t>gsabin@rnet-tech.com</a:t>
            </a:r>
            <a:endParaRPr lang="en-US"/>
          </a:p>
          <a:p>
            <a:r>
              <a:rPr lang="en-US"/>
              <a:t>P. Sadayappan: </a:t>
            </a:r>
            <a:r>
              <a:rPr lang="en-US">
                <a:hlinkClick r:id="rId5"/>
              </a:rPr>
              <a:t>saday@cse.ohio-state.edu</a:t>
            </a:r>
            <a:endParaRPr lang="en-US"/>
          </a:p>
          <a:p>
            <a:endParaRPr lang="en-US"/>
          </a:p>
          <a:p>
            <a:r>
              <a:rPr lang="en-US"/>
              <a:t>Web pointers:</a:t>
            </a:r>
          </a:p>
          <a:p>
            <a:r>
              <a:rPr lang="en-US">
                <a:hlinkClick r:id="rId6"/>
              </a:rPr>
              <a:t>http://www.mcs.anl.gov/~balaji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3733800" y="10810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b="1">
                <a:latin typeface="Times New Roman" pitchFamily="18" charset="0"/>
                <a:cs typeface="Times New Roman" pitchFamily="18" charset="0"/>
              </a:rPr>
              <a:t>Job Scheduler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629400" y="1004888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b="1">
                <a:latin typeface="Times New Roman" pitchFamily="18" charset="0"/>
                <a:cs typeface="Times New Roman" pitchFamily="18" charset="0"/>
              </a:rPr>
              <a:t>Processor Space</a:t>
            </a:r>
          </a:p>
        </p:txBody>
      </p:sp>
      <p:pic>
        <p:nvPicPr>
          <p:cNvPr id="94213" name="Picture 5" descr="j03974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1371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609600" y="2438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/>
            <a:r>
              <a:rPr lang="en-US" b="1"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  <p:sp>
        <p:nvSpPr>
          <p:cNvPr id="94215" name="AutoShape 7"/>
          <p:cNvSpPr>
            <a:spLocks noChangeArrowheads="1"/>
          </p:cNvSpPr>
          <p:nvPr/>
        </p:nvSpPr>
        <p:spPr bwMode="auto">
          <a:xfrm>
            <a:off x="1600200" y="3200400"/>
            <a:ext cx="2133600" cy="381000"/>
          </a:xfrm>
          <a:prstGeom prst="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6" name="AutoShape 8"/>
          <p:cNvSpPr>
            <a:spLocks noChangeArrowheads="1"/>
          </p:cNvSpPr>
          <p:nvPr/>
        </p:nvSpPr>
        <p:spPr bwMode="auto">
          <a:xfrm>
            <a:off x="3733800" y="1828800"/>
            <a:ext cx="2057400" cy="3886200"/>
          </a:xfrm>
          <a:prstGeom prst="flowChartAlternate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4441825" y="3060700"/>
            <a:ext cx="5111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 flipH="1">
            <a:off x="4060825" y="3060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4137025" y="2743200"/>
            <a:ext cx="1425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/>
            <a:r>
              <a:rPr lang="en-US" sz="1400" b="1">
                <a:latin typeface="Times New Roman" pitchFamily="18" charset="0"/>
                <a:cs typeface="Times New Roman" pitchFamily="18" charset="0"/>
              </a:rPr>
              <a:t>Execution Queue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4038600" y="18288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/>
            <a:r>
              <a:rPr lang="en-US" sz="1400" b="1">
                <a:latin typeface="Times New Roman" pitchFamily="18" charset="0"/>
                <a:cs typeface="Times New Roman" pitchFamily="18" charset="0"/>
              </a:rPr>
              <a:t>Reservation Queue</a:t>
            </a:r>
          </a:p>
        </p:txBody>
      </p:sp>
      <p:sp>
        <p:nvSpPr>
          <p:cNvPr id="94241" name="AutoShape 33"/>
          <p:cNvSpPr>
            <a:spLocks noChangeArrowheads="1"/>
          </p:cNvSpPr>
          <p:nvPr/>
        </p:nvSpPr>
        <p:spPr bwMode="auto">
          <a:xfrm>
            <a:off x="3962400" y="4038600"/>
            <a:ext cx="1600200" cy="13716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4159250" y="4505325"/>
            <a:ext cx="137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Processors’ Status</a:t>
            </a:r>
          </a:p>
        </p:txBody>
      </p:sp>
      <p:sp>
        <p:nvSpPr>
          <p:cNvPr id="94246" name="Text Box 38" descr="Parchment"/>
          <p:cNvSpPr txBox="1">
            <a:spLocks noChangeArrowheads="1"/>
          </p:cNvSpPr>
          <p:nvPr/>
        </p:nvSpPr>
        <p:spPr bwMode="auto">
          <a:xfrm>
            <a:off x="8001000" y="3886200"/>
            <a:ext cx="685800" cy="3651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l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94250" name="Text Box 42" descr="Parchment"/>
          <p:cNvSpPr txBox="1">
            <a:spLocks noChangeArrowheads="1"/>
          </p:cNvSpPr>
          <p:nvPr/>
        </p:nvSpPr>
        <p:spPr bwMode="auto">
          <a:xfrm>
            <a:off x="7010400" y="1828800"/>
            <a:ext cx="685800" cy="3651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l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4251" name="Text Box 43" descr="Parchment"/>
          <p:cNvSpPr txBox="1">
            <a:spLocks noChangeArrowheads="1"/>
          </p:cNvSpPr>
          <p:nvPr/>
        </p:nvSpPr>
        <p:spPr bwMode="auto">
          <a:xfrm>
            <a:off x="7927975" y="1828800"/>
            <a:ext cx="685800" cy="3651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l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4252" name="Text Box 44" descr="Parchment"/>
          <p:cNvSpPr txBox="1">
            <a:spLocks noChangeArrowheads="1"/>
          </p:cNvSpPr>
          <p:nvPr/>
        </p:nvSpPr>
        <p:spPr bwMode="auto">
          <a:xfrm>
            <a:off x="7010400" y="2895600"/>
            <a:ext cx="685800" cy="3651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l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4253" name="Text Box 45" descr="Parchment"/>
          <p:cNvSpPr txBox="1">
            <a:spLocks noChangeArrowheads="1"/>
          </p:cNvSpPr>
          <p:nvPr/>
        </p:nvSpPr>
        <p:spPr bwMode="auto">
          <a:xfrm>
            <a:off x="8001000" y="2895600"/>
            <a:ext cx="685800" cy="3651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l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4254" name="Text Box 46" descr="Parchment"/>
          <p:cNvSpPr txBox="1">
            <a:spLocks noChangeArrowheads="1"/>
          </p:cNvSpPr>
          <p:nvPr/>
        </p:nvSpPr>
        <p:spPr bwMode="auto">
          <a:xfrm>
            <a:off x="7086600" y="3886200"/>
            <a:ext cx="685800" cy="3651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l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4255" name="Line 47"/>
          <p:cNvSpPr>
            <a:spLocks noChangeShapeType="1"/>
          </p:cNvSpPr>
          <p:nvPr/>
        </p:nvSpPr>
        <p:spPr bwMode="auto">
          <a:xfrm>
            <a:off x="6172200" y="838200"/>
            <a:ext cx="0" cy="548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56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Job Scheduler Model</a:t>
            </a:r>
          </a:p>
        </p:txBody>
      </p:sp>
      <p:sp>
        <p:nvSpPr>
          <p:cNvPr id="94257" name="Text Box 49"/>
          <p:cNvSpPr txBox="1">
            <a:spLocks noChangeArrowheads="1"/>
          </p:cNvSpPr>
          <p:nvPr/>
        </p:nvSpPr>
        <p:spPr bwMode="auto">
          <a:xfrm>
            <a:off x="685800" y="3810000"/>
            <a:ext cx="281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/>
            <a:r>
              <a:rPr lang="en-US" sz="1600" b="1"/>
              <a:t>Job J1; 2 processors; 1 hour</a:t>
            </a:r>
          </a:p>
        </p:txBody>
      </p:sp>
      <p:sp>
        <p:nvSpPr>
          <p:cNvPr id="94259" name="Line 51"/>
          <p:cNvSpPr>
            <a:spLocks noChangeShapeType="1"/>
          </p:cNvSpPr>
          <p:nvPr/>
        </p:nvSpPr>
        <p:spPr bwMode="auto">
          <a:xfrm flipH="1">
            <a:off x="4057650" y="35179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60" name="Rectangle 52"/>
          <p:cNvSpPr>
            <a:spLocks noChangeArrowheads="1"/>
          </p:cNvSpPr>
          <p:nvPr/>
        </p:nvSpPr>
        <p:spPr bwMode="auto">
          <a:xfrm>
            <a:off x="4953000" y="3060700"/>
            <a:ext cx="5111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61" name="Rectangle 53"/>
          <p:cNvSpPr>
            <a:spLocks noChangeArrowheads="1"/>
          </p:cNvSpPr>
          <p:nvPr/>
        </p:nvSpPr>
        <p:spPr bwMode="auto">
          <a:xfrm>
            <a:off x="4953000" y="3060700"/>
            <a:ext cx="5111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J1</a:t>
            </a:r>
          </a:p>
        </p:txBody>
      </p:sp>
      <p:sp>
        <p:nvSpPr>
          <p:cNvPr id="94262" name="Rectangle 54"/>
          <p:cNvSpPr>
            <a:spLocks noChangeArrowheads="1"/>
          </p:cNvSpPr>
          <p:nvPr/>
        </p:nvSpPr>
        <p:spPr bwMode="auto">
          <a:xfrm>
            <a:off x="4422775" y="2133600"/>
            <a:ext cx="5111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63" name="Line 55"/>
          <p:cNvSpPr>
            <a:spLocks noChangeShapeType="1"/>
          </p:cNvSpPr>
          <p:nvPr/>
        </p:nvSpPr>
        <p:spPr bwMode="auto">
          <a:xfrm flipH="1">
            <a:off x="4041775" y="213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64" name="Line 56"/>
          <p:cNvSpPr>
            <a:spLocks noChangeShapeType="1"/>
          </p:cNvSpPr>
          <p:nvPr/>
        </p:nvSpPr>
        <p:spPr bwMode="auto">
          <a:xfrm flipH="1">
            <a:off x="40386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65" name="Rectangle 57"/>
          <p:cNvSpPr>
            <a:spLocks noChangeArrowheads="1"/>
          </p:cNvSpPr>
          <p:nvPr/>
        </p:nvSpPr>
        <p:spPr bwMode="auto">
          <a:xfrm>
            <a:off x="4933950" y="2133600"/>
            <a:ext cx="5111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66" name="Rectangle 58"/>
          <p:cNvSpPr>
            <a:spLocks noChangeArrowheads="1"/>
          </p:cNvSpPr>
          <p:nvPr/>
        </p:nvSpPr>
        <p:spPr bwMode="auto">
          <a:xfrm>
            <a:off x="4935538" y="2128838"/>
            <a:ext cx="5111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J2</a:t>
            </a:r>
          </a:p>
        </p:txBody>
      </p:sp>
      <p:sp>
        <p:nvSpPr>
          <p:cNvPr id="94267" name="Rectangle 59"/>
          <p:cNvSpPr>
            <a:spLocks noChangeArrowheads="1"/>
          </p:cNvSpPr>
          <p:nvPr/>
        </p:nvSpPr>
        <p:spPr bwMode="auto">
          <a:xfrm>
            <a:off x="4441825" y="3060700"/>
            <a:ext cx="5111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J3</a:t>
            </a:r>
          </a:p>
        </p:txBody>
      </p:sp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685800" y="3810000"/>
            <a:ext cx="281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/>
            <a:r>
              <a:rPr lang="en-US" sz="1600" b="1"/>
              <a:t>Job J2; 5 processors; 1 hour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685800" y="3810000"/>
            <a:ext cx="281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/>
            <a:r>
              <a:rPr lang="en-US" sz="1600" b="1"/>
              <a:t>Job J3; 4 processors; 1 hour</a:t>
            </a:r>
          </a:p>
        </p:txBody>
      </p:sp>
      <p:sp>
        <p:nvSpPr>
          <p:cNvPr id="94271" name="AutoShape 63"/>
          <p:cNvSpPr>
            <a:spLocks noChangeArrowheads="1"/>
          </p:cNvSpPr>
          <p:nvPr/>
        </p:nvSpPr>
        <p:spPr bwMode="auto">
          <a:xfrm>
            <a:off x="6858000" y="1752600"/>
            <a:ext cx="1905000" cy="533400"/>
          </a:xfrm>
          <a:prstGeom prst="roundRect">
            <a:avLst>
              <a:gd name="adj" fmla="val 16667"/>
            </a:avLst>
          </a:prstGeom>
          <a:solidFill>
            <a:srgbClr val="CC99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72" name="AutoShape 64"/>
          <p:cNvSpPr>
            <a:spLocks noChangeArrowheads="1"/>
          </p:cNvSpPr>
          <p:nvPr/>
        </p:nvSpPr>
        <p:spPr bwMode="auto">
          <a:xfrm>
            <a:off x="6858000" y="2819400"/>
            <a:ext cx="1981200" cy="1524000"/>
          </a:xfrm>
          <a:prstGeom prst="roundRect">
            <a:avLst>
              <a:gd name="adj" fmla="val 16667"/>
            </a:avLst>
          </a:prstGeom>
          <a:solidFill>
            <a:srgbClr val="CC99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73" name="Line 65"/>
          <p:cNvSpPr>
            <a:spLocks noChangeShapeType="1"/>
          </p:cNvSpPr>
          <p:nvPr/>
        </p:nvSpPr>
        <p:spPr bwMode="auto">
          <a:xfrm flipV="1">
            <a:off x="5486400" y="22860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74" name="Line 66"/>
          <p:cNvSpPr>
            <a:spLocks noChangeShapeType="1"/>
          </p:cNvSpPr>
          <p:nvPr/>
        </p:nvSpPr>
        <p:spPr bwMode="auto">
          <a:xfrm>
            <a:off x="4800600" y="35052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57" grpId="0"/>
      <p:bldP spid="94257" grpId="1"/>
      <p:bldP spid="94261" grpId="0" animBg="1"/>
      <p:bldP spid="94266" grpId="0" animBg="1"/>
      <p:bldP spid="94267" grpId="0" animBg="1"/>
      <p:bldP spid="94268" grpId="0"/>
      <p:bldP spid="94268" grpId="1"/>
      <p:bldP spid="94269" grpId="0"/>
      <p:bldP spid="94271" grpId="0" animBg="1"/>
      <p:bldP spid="94272" grpId="0" animBg="1"/>
      <p:bldP spid="94273" grpId="0" animBg="1"/>
      <p:bldP spid="94273" grpId="1" animBg="1"/>
      <p:bldP spid="9427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Backup slides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2"/>
          <p:cNvGrpSpPr>
            <a:grpSpLocks/>
          </p:cNvGrpSpPr>
          <p:nvPr/>
        </p:nvGrpSpPr>
        <p:grpSpPr bwMode="auto">
          <a:xfrm>
            <a:off x="1371600" y="1752600"/>
            <a:ext cx="3200400" cy="376238"/>
            <a:chOff x="816" y="1104"/>
            <a:chExt cx="2016" cy="237"/>
          </a:xfrm>
        </p:grpSpPr>
        <p:sp>
          <p:nvSpPr>
            <p:cNvPr id="91139" name="Text Box 3"/>
            <p:cNvSpPr txBox="1">
              <a:spLocks noChangeArrowheads="1"/>
            </p:cNvSpPr>
            <p:nvPr/>
          </p:nvSpPr>
          <p:spPr bwMode="auto">
            <a:xfrm>
              <a:off x="816" y="110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40" name="Text Box 4"/>
            <p:cNvSpPr txBox="1">
              <a:spLocks noChangeArrowheads="1"/>
            </p:cNvSpPr>
            <p:nvPr/>
          </p:nvSpPr>
          <p:spPr bwMode="auto">
            <a:xfrm>
              <a:off x="1152" y="110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1141" name="Text Box 5"/>
            <p:cNvSpPr txBox="1">
              <a:spLocks noChangeArrowheads="1"/>
            </p:cNvSpPr>
            <p:nvPr/>
          </p:nvSpPr>
          <p:spPr bwMode="auto">
            <a:xfrm>
              <a:off x="1488" y="110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1142" name="Text Box 6"/>
            <p:cNvSpPr txBox="1">
              <a:spLocks noChangeArrowheads="1"/>
            </p:cNvSpPr>
            <p:nvPr/>
          </p:nvSpPr>
          <p:spPr bwMode="auto">
            <a:xfrm>
              <a:off x="1824" y="110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1143" name="Text Box 7"/>
            <p:cNvSpPr txBox="1">
              <a:spLocks noChangeArrowheads="1"/>
            </p:cNvSpPr>
            <p:nvPr/>
          </p:nvSpPr>
          <p:spPr bwMode="auto">
            <a:xfrm>
              <a:off x="2160" y="110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1144" name="Text Box 8"/>
            <p:cNvSpPr txBox="1">
              <a:spLocks noChangeArrowheads="1"/>
            </p:cNvSpPr>
            <p:nvPr/>
          </p:nvSpPr>
          <p:spPr bwMode="auto">
            <a:xfrm>
              <a:off x="2496" y="110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91145" name="Group 9"/>
          <p:cNvGrpSpPr>
            <a:grpSpLocks/>
          </p:cNvGrpSpPr>
          <p:nvPr/>
        </p:nvGrpSpPr>
        <p:grpSpPr bwMode="auto">
          <a:xfrm>
            <a:off x="685800" y="1219200"/>
            <a:ext cx="3886200" cy="909638"/>
            <a:chOff x="432" y="768"/>
            <a:chExt cx="2448" cy="573"/>
          </a:xfrm>
        </p:grpSpPr>
        <p:sp>
          <p:nvSpPr>
            <p:cNvPr id="91146" name="Text Box 10"/>
            <p:cNvSpPr txBox="1">
              <a:spLocks noChangeArrowheads="1"/>
            </p:cNvSpPr>
            <p:nvPr/>
          </p:nvSpPr>
          <p:spPr bwMode="auto">
            <a:xfrm>
              <a:off x="432" y="768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1147" name="Group 11"/>
            <p:cNvGrpSpPr>
              <a:grpSpLocks/>
            </p:cNvGrpSpPr>
            <p:nvPr/>
          </p:nvGrpSpPr>
          <p:grpSpPr bwMode="auto">
            <a:xfrm>
              <a:off x="864" y="1104"/>
              <a:ext cx="2016" cy="237"/>
              <a:chOff x="816" y="1104"/>
              <a:chExt cx="2016" cy="237"/>
            </a:xfrm>
          </p:grpSpPr>
          <p:sp>
            <p:nvSpPr>
              <p:cNvPr id="91148" name="Text Box 12"/>
              <p:cNvSpPr txBox="1">
                <a:spLocks noChangeArrowheads="1"/>
              </p:cNvSpPr>
              <p:nvPr/>
            </p:nvSpPr>
            <p:spPr bwMode="auto">
              <a:xfrm>
                <a:off x="816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149" name="Text Box 13"/>
              <p:cNvSpPr txBox="1">
                <a:spLocks noChangeArrowheads="1"/>
              </p:cNvSpPr>
              <p:nvPr/>
            </p:nvSpPr>
            <p:spPr bwMode="auto">
              <a:xfrm>
                <a:off x="1152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91150" name="Text Box 14"/>
              <p:cNvSpPr txBox="1">
                <a:spLocks noChangeArrowheads="1"/>
              </p:cNvSpPr>
              <p:nvPr/>
            </p:nvSpPr>
            <p:spPr bwMode="auto">
              <a:xfrm>
                <a:off x="1488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91151" name="Text Box 15"/>
              <p:cNvSpPr txBox="1">
                <a:spLocks noChangeArrowheads="1"/>
              </p:cNvSpPr>
              <p:nvPr/>
            </p:nvSpPr>
            <p:spPr bwMode="auto">
              <a:xfrm>
                <a:off x="1824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91152" name="Text Box 16"/>
              <p:cNvSpPr txBox="1">
                <a:spLocks noChangeArrowheads="1"/>
              </p:cNvSpPr>
              <p:nvPr/>
            </p:nvSpPr>
            <p:spPr bwMode="auto">
              <a:xfrm>
                <a:off x="2160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91153" name="Text Box 17"/>
              <p:cNvSpPr txBox="1">
                <a:spLocks noChangeArrowheads="1"/>
              </p:cNvSpPr>
              <p:nvPr/>
            </p:nvSpPr>
            <p:spPr bwMode="auto">
              <a:xfrm>
                <a:off x="2496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91154" name="Group 18"/>
          <p:cNvGrpSpPr>
            <a:grpSpLocks/>
          </p:cNvGrpSpPr>
          <p:nvPr/>
        </p:nvGrpSpPr>
        <p:grpSpPr bwMode="auto">
          <a:xfrm>
            <a:off x="1371600" y="1752600"/>
            <a:ext cx="3733800" cy="376238"/>
            <a:chOff x="2736" y="864"/>
            <a:chExt cx="2352" cy="237"/>
          </a:xfrm>
        </p:grpSpPr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2736" y="86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56" name="Text Box 20"/>
            <p:cNvSpPr txBox="1">
              <a:spLocks noChangeArrowheads="1"/>
            </p:cNvSpPr>
            <p:nvPr/>
          </p:nvSpPr>
          <p:spPr bwMode="auto">
            <a:xfrm>
              <a:off x="3072" y="86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1157" name="Text Box 21"/>
            <p:cNvSpPr txBox="1">
              <a:spLocks noChangeArrowheads="1"/>
            </p:cNvSpPr>
            <p:nvPr/>
          </p:nvSpPr>
          <p:spPr bwMode="auto">
            <a:xfrm>
              <a:off x="3408" y="86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1158" name="Text Box 22"/>
            <p:cNvSpPr txBox="1">
              <a:spLocks noChangeArrowheads="1"/>
            </p:cNvSpPr>
            <p:nvPr/>
          </p:nvSpPr>
          <p:spPr bwMode="auto">
            <a:xfrm>
              <a:off x="3744" y="86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1159" name="Text Box 23"/>
            <p:cNvSpPr txBox="1">
              <a:spLocks noChangeArrowheads="1"/>
            </p:cNvSpPr>
            <p:nvPr/>
          </p:nvSpPr>
          <p:spPr bwMode="auto">
            <a:xfrm>
              <a:off x="4080" y="86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1160" name="Text Box 24"/>
            <p:cNvSpPr txBox="1">
              <a:spLocks noChangeArrowheads="1"/>
            </p:cNvSpPr>
            <p:nvPr/>
          </p:nvSpPr>
          <p:spPr bwMode="auto">
            <a:xfrm>
              <a:off x="4416" y="86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91161" name="Text Box 25"/>
            <p:cNvSpPr txBox="1">
              <a:spLocks noChangeArrowheads="1"/>
            </p:cNvSpPr>
            <p:nvPr/>
          </p:nvSpPr>
          <p:spPr bwMode="auto">
            <a:xfrm>
              <a:off x="4752" y="86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91162" name="Group 26"/>
          <p:cNvGrpSpPr>
            <a:grpSpLocks/>
          </p:cNvGrpSpPr>
          <p:nvPr/>
        </p:nvGrpSpPr>
        <p:grpSpPr bwMode="auto">
          <a:xfrm>
            <a:off x="1371600" y="1752600"/>
            <a:ext cx="3200400" cy="4110038"/>
            <a:chOff x="864" y="1104"/>
            <a:chExt cx="2016" cy="2589"/>
          </a:xfrm>
        </p:grpSpPr>
        <p:sp>
          <p:nvSpPr>
            <p:cNvPr id="91163" name="Text Box 27"/>
            <p:cNvSpPr txBox="1">
              <a:spLocks noChangeArrowheads="1"/>
            </p:cNvSpPr>
            <p:nvPr/>
          </p:nvSpPr>
          <p:spPr bwMode="auto">
            <a:xfrm>
              <a:off x="864" y="3456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grpSp>
          <p:nvGrpSpPr>
            <p:cNvPr id="91164" name="Group 28"/>
            <p:cNvGrpSpPr>
              <a:grpSpLocks/>
            </p:cNvGrpSpPr>
            <p:nvPr/>
          </p:nvGrpSpPr>
          <p:grpSpPr bwMode="auto">
            <a:xfrm>
              <a:off x="864" y="1104"/>
              <a:ext cx="2016" cy="237"/>
              <a:chOff x="912" y="1776"/>
              <a:chExt cx="2016" cy="237"/>
            </a:xfrm>
          </p:grpSpPr>
          <p:sp>
            <p:nvSpPr>
              <p:cNvPr id="91165" name="Text Box 29"/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166" name="Text Box 30"/>
              <p:cNvSpPr txBox="1">
                <a:spLocks noChangeArrowheads="1"/>
              </p:cNvSpPr>
              <p:nvPr/>
            </p:nvSpPr>
            <p:spPr bwMode="auto">
              <a:xfrm>
                <a:off x="1248" y="1776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91167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776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91168" name="Text Box 32"/>
              <p:cNvSpPr txBox="1">
                <a:spLocks noChangeArrowheads="1"/>
              </p:cNvSpPr>
              <p:nvPr/>
            </p:nvSpPr>
            <p:spPr bwMode="auto">
              <a:xfrm>
                <a:off x="1920" y="1776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91169" name="Text Box 33"/>
              <p:cNvSpPr txBox="1">
                <a:spLocks noChangeArrowheads="1"/>
              </p:cNvSpPr>
              <p:nvPr/>
            </p:nvSpPr>
            <p:spPr bwMode="auto">
              <a:xfrm>
                <a:off x="2256" y="1776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91170" name="Text Box 34"/>
              <p:cNvSpPr txBox="1">
                <a:spLocks noChangeArrowheads="1"/>
              </p:cNvSpPr>
              <p:nvPr/>
            </p:nvSpPr>
            <p:spPr bwMode="auto">
              <a:xfrm>
                <a:off x="2592" y="1776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</p:txBody>
          </p:sp>
        </p:grpSp>
      </p:grpSp>
      <p:grpSp>
        <p:nvGrpSpPr>
          <p:cNvPr id="91171" name="Group 35"/>
          <p:cNvGrpSpPr>
            <a:grpSpLocks/>
          </p:cNvGrpSpPr>
          <p:nvPr/>
        </p:nvGrpSpPr>
        <p:grpSpPr bwMode="auto">
          <a:xfrm>
            <a:off x="1371600" y="1752600"/>
            <a:ext cx="2667000" cy="4110038"/>
            <a:chOff x="864" y="1104"/>
            <a:chExt cx="1680" cy="2589"/>
          </a:xfrm>
        </p:grpSpPr>
        <p:grpSp>
          <p:nvGrpSpPr>
            <p:cNvPr id="91172" name="Group 36"/>
            <p:cNvGrpSpPr>
              <a:grpSpLocks/>
            </p:cNvGrpSpPr>
            <p:nvPr/>
          </p:nvGrpSpPr>
          <p:grpSpPr bwMode="auto">
            <a:xfrm>
              <a:off x="864" y="1104"/>
              <a:ext cx="1680" cy="237"/>
              <a:chOff x="864" y="1824"/>
              <a:chExt cx="1680" cy="237"/>
            </a:xfrm>
          </p:grpSpPr>
          <p:sp>
            <p:nvSpPr>
              <p:cNvPr id="91173" name="Text Box 37"/>
              <p:cNvSpPr txBox="1">
                <a:spLocks noChangeArrowheads="1"/>
              </p:cNvSpPr>
              <p:nvPr/>
            </p:nvSpPr>
            <p:spPr bwMode="auto">
              <a:xfrm>
                <a:off x="864" y="182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174" name="Text Box 38"/>
              <p:cNvSpPr txBox="1">
                <a:spLocks noChangeArrowheads="1"/>
              </p:cNvSpPr>
              <p:nvPr/>
            </p:nvSpPr>
            <p:spPr bwMode="auto">
              <a:xfrm>
                <a:off x="1200" y="182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91175" name="Text Box 39"/>
              <p:cNvSpPr txBox="1">
                <a:spLocks noChangeArrowheads="1"/>
              </p:cNvSpPr>
              <p:nvPr/>
            </p:nvSpPr>
            <p:spPr bwMode="auto">
              <a:xfrm>
                <a:off x="1536" y="182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91176" name="Text Box 40"/>
              <p:cNvSpPr txBox="1">
                <a:spLocks noChangeArrowheads="1"/>
              </p:cNvSpPr>
              <p:nvPr/>
            </p:nvSpPr>
            <p:spPr bwMode="auto">
              <a:xfrm>
                <a:off x="1872" y="182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91177" name="Text Box 41"/>
              <p:cNvSpPr txBox="1">
                <a:spLocks noChangeArrowheads="1"/>
              </p:cNvSpPr>
              <p:nvPr/>
            </p:nvSpPr>
            <p:spPr bwMode="auto">
              <a:xfrm>
                <a:off x="2208" y="182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91178" name="Text Box 42"/>
            <p:cNvSpPr txBox="1">
              <a:spLocks noChangeArrowheads="1"/>
            </p:cNvSpPr>
            <p:nvPr/>
          </p:nvSpPr>
          <p:spPr bwMode="auto">
            <a:xfrm>
              <a:off x="864" y="3216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91179" name="Text Box 43"/>
            <p:cNvSpPr txBox="1">
              <a:spLocks noChangeArrowheads="1"/>
            </p:cNvSpPr>
            <p:nvPr/>
          </p:nvSpPr>
          <p:spPr bwMode="auto">
            <a:xfrm>
              <a:off x="864" y="3456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91180" name="Group 44"/>
          <p:cNvGrpSpPr>
            <a:grpSpLocks/>
          </p:cNvGrpSpPr>
          <p:nvPr/>
        </p:nvGrpSpPr>
        <p:grpSpPr bwMode="auto">
          <a:xfrm>
            <a:off x="1371600" y="1752600"/>
            <a:ext cx="2133600" cy="4114800"/>
            <a:chOff x="864" y="1104"/>
            <a:chExt cx="1344" cy="2592"/>
          </a:xfrm>
        </p:grpSpPr>
        <p:sp>
          <p:nvSpPr>
            <p:cNvPr id="91181" name="Text Box 45"/>
            <p:cNvSpPr txBox="1">
              <a:spLocks noChangeArrowheads="1"/>
            </p:cNvSpPr>
            <p:nvPr/>
          </p:nvSpPr>
          <p:spPr bwMode="auto">
            <a:xfrm>
              <a:off x="872" y="2979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1182" name="Text Box 46"/>
            <p:cNvSpPr txBox="1">
              <a:spLocks noChangeArrowheads="1"/>
            </p:cNvSpPr>
            <p:nvPr/>
          </p:nvSpPr>
          <p:spPr bwMode="auto">
            <a:xfrm>
              <a:off x="872" y="3459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1183" name="Text Box 47"/>
            <p:cNvSpPr txBox="1">
              <a:spLocks noChangeArrowheads="1"/>
            </p:cNvSpPr>
            <p:nvPr/>
          </p:nvSpPr>
          <p:spPr bwMode="auto">
            <a:xfrm>
              <a:off x="872" y="3219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grpSp>
          <p:nvGrpSpPr>
            <p:cNvPr id="91184" name="Group 48"/>
            <p:cNvGrpSpPr>
              <a:grpSpLocks/>
            </p:cNvGrpSpPr>
            <p:nvPr/>
          </p:nvGrpSpPr>
          <p:grpSpPr bwMode="auto">
            <a:xfrm>
              <a:off x="864" y="1104"/>
              <a:ext cx="1344" cy="237"/>
              <a:chOff x="864" y="2160"/>
              <a:chExt cx="1344" cy="237"/>
            </a:xfrm>
          </p:grpSpPr>
          <p:sp>
            <p:nvSpPr>
              <p:cNvPr id="91185" name="Text Box 49"/>
              <p:cNvSpPr txBox="1">
                <a:spLocks noChangeArrowheads="1"/>
              </p:cNvSpPr>
              <p:nvPr/>
            </p:nvSpPr>
            <p:spPr bwMode="auto">
              <a:xfrm>
                <a:off x="864" y="2160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186" name="Text Box 50"/>
              <p:cNvSpPr txBox="1">
                <a:spLocks noChangeArrowheads="1"/>
              </p:cNvSpPr>
              <p:nvPr/>
            </p:nvSpPr>
            <p:spPr bwMode="auto">
              <a:xfrm>
                <a:off x="1200" y="2160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91187" name="Text Box 51"/>
              <p:cNvSpPr txBox="1">
                <a:spLocks noChangeArrowheads="1"/>
              </p:cNvSpPr>
              <p:nvPr/>
            </p:nvSpPr>
            <p:spPr bwMode="auto">
              <a:xfrm>
                <a:off x="1536" y="2160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91188" name="Text Box 52"/>
              <p:cNvSpPr txBox="1">
                <a:spLocks noChangeArrowheads="1"/>
              </p:cNvSpPr>
              <p:nvPr/>
            </p:nvSpPr>
            <p:spPr bwMode="auto">
              <a:xfrm>
                <a:off x="1872" y="2160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</p:grpSp>
      <p:grpSp>
        <p:nvGrpSpPr>
          <p:cNvPr id="91189" name="Group 53"/>
          <p:cNvGrpSpPr>
            <a:grpSpLocks/>
          </p:cNvGrpSpPr>
          <p:nvPr/>
        </p:nvGrpSpPr>
        <p:grpSpPr bwMode="auto">
          <a:xfrm>
            <a:off x="1371600" y="1752600"/>
            <a:ext cx="1600200" cy="4127500"/>
            <a:chOff x="864" y="1104"/>
            <a:chExt cx="1008" cy="2600"/>
          </a:xfrm>
        </p:grpSpPr>
        <p:grpSp>
          <p:nvGrpSpPr>
            <p:cNvPr id="91190" name="Group 54"/>
            <p:cNvGrpSpPr>
              <a:grpSpLocks/>
            </p:cNvGrpSpPr>
            <p:nvPr/>
          </p:nvGrpSpPr>
          <p:grpSpPr bwMode="auto">
            <a:xfrm>
              <a:off x="864" y="1104"/>
              <a:ext cx="1008" cy="237"/>
              <a:chOff x="864" y="2448"/>
              <a:chExt cx="1008" cy="237"/>
            </a:xfrm>
          </p:grpSpPr>
          <p:sp>
            <p:nvSpPr>
              <p:cNvPr id="91191" name="Text Box 55"/>
              <p:cNvSpPr txBox="1">
                <a:spLocks noChangeArrowheads="1"/>
              </p:cNvSpPr>
              <p:nvPr/>
            </p:nvSpPr>
            <p:spPr bwMode="auto">
              <a:xfrm>
                <a:off x="864" y="2448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192" name="Text Box 56"/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91193" name="Text Box 57"/>
              <p:cNvSpPr txBox="1">
                <a:spLocks noChangeArrowheads="1"/>
              </p:cNvSpPr>
              <p:nvPr/>
            </p:nvSpPr>
            <p:spPr bwMode="auto">
              <a:xfrm>
                <a:off x="1536" y="2448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91194" name="Text Box 58"/>
            <p:cNvSpPr txBox="1">
              <a:spLocks noChangeArrowheads="1"/>
            </p:cNvSpPr>
            <p:nvPr/>
          </p:nvSpPr>
          <p:spPr bwMode="auto">
            <a:xfrm>
              <a:off x="864" y="2747"/>
              <a:ext cx="336" cy="23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1195" name="Text Box 59"/>
            <p:cNvSpPr txBox="1">
              <a:spLocks noChangeArrowheads="1"/>
            </p:cNvSpPr>
            <p:nvPr/>
          </p:nvSpPr>
          <p:spPr bwMode="auto">
            <a:xfrm>
              <a:off x="864" y="3467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1196" name="Text Box 60"/>
            <p:cNvSpPr txBox="1">
              <a:spLocks noChangeArrowheads="1"/>
            </p:cNvSpPr>
            <p:nvPr/>
          </p:nvSpPr>
          <p:spPr bwMode="auto">
            <a:xfrm>
              <a:off x="864" y="3227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91197" name="Text Box 61"/>
            <p:cNvSpPr txBox="1">
              <a:spLocks noChangeArrowheads="1"/>
            </p:cNvSpPr>
            <p:nvPr/>
          </p:nvSpPr>
          <p:spPr bwMode="auto">
            <a:xfrm>
              <a:off x="864" y="2987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91198" name="Group 62"/>
          <p:cNvGrpSpPr>
            <a:grpSpLocks/>
          </p:cNvGrpSpPr>
          <p:nvPr/>
        </p:nvGrpSpPr>
        <p:grpSpPr bwMode="auto">
          <a:xfrm>
            <a:off x="1371600" y="1752600"/>
            <a:ext cx="2133600" cy="4110038"/>
            <a:chOff x="864" y="1104"/>
            <a:chExt cx="1344" cy="2589"/>
          </a:xfrm>
        </p:grpSpPr>
        <p:sp>
          <p:nvSpPr>
            <p:cNvPr id="91199" name="Text Box 63"/>
            <p:cNvSpPr txBox="1">
              <a:spLocks noChangeArrowheads="1"/>
            </p:cNvSpPr>
            <p:nvPr/>
          </p:nvSpPr>
          <p:spPr bwMode="auto">
            <a:xfrm>
              <a:off x="880" y="3456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1200" name="Text Box 64"/>
            <p:cNvSpPr txBox="1">
              <a:spLocks noChangeArrowheads="1"/>
            </p:cNvSpPr>
            <p:nvPr/>
          </p:nvSpPr>
          <p:spPr bwMode="auto">
            <a:xfrm>
              <a:off x="880" y="3216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91201" name="Text Box 65"/>
            <p:cNvSpPr txBox="1">
              <a:spLocks noChangeArrowheads="1"/>
            </p:cNvSpPr>
            <p:nvPr/>
          </p:nvSpPr>
          <p:spPr bwMode="auto">
            <a:xfrm>
              <a:off x="880" y="2976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grpSp>
          <p:nvGrpSpPr>
            <p:cNvPr id="91202" name="Group 66"/>
            <p:cNvGrpSpPr>
              <a:grpSpLocks/>
            </p:cNvGrpSpPr>
            <p:nvPr/>
          </p:nvGrpSpPr>
          <p:grpSpPr bwMode="auto">
            <a:xfrm>
              <a:off x="864" y="1104"/>
              <a:ext cx="1344" cy="237"/>
              <a:chOff x="1200" y="1923"/>
              <a:chExt cx="1344" cy="237"/>
            </a:xfrm>
          </p:grpSpPr>
          <p:sp>
            <p:nvSpPr>
              <p:cNvPr id="91203" name="Text Box 67"/>
              <p:cNvSpPr txBox="1">
                <a:spLocks noChangeArrowheads="1"/>
              </p:cNvSpPr>
              <p:nvPr/>
            </p:nvSpPr>
            <p:spPr bwMode="auto">
              <a:xfrm>
                <a:off x="1200" y="1923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204" name="Text Box 68"/>
              <p:cNvSpPr txBox="1">
                <a:spLocks noChangeArrowheads="1"/>
              </p:cNvSpPr>
              <p:nvPr/>
            </p:nvSpPr>
            <p:spPr bwMode="auto">
              <a:xfrm>
                <a:off x="1536" y="1923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91205" name="Text Box 69"/>
              <p:cNvSpPr txBox="1">
                <a:spLocks noChangeArrowheads="1"/>
              </p:cNvSpPr>
              <p:nvPr/>
            </p:nvSpPr>
            <p:spPr bwMode="auto">
              <a:xfrm>
                <a:off x="1872" y="1923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91206" name="Text Box 70"/>
              <p:cNvSpPr txBox="1">
                <a:spLocks noChangeArrowheads="1"/>
              </p:cNvSpPr>
              <p:nvPr/>
            </p:nvSpPr>
            <p:spPr bwMode="auto">
              <a:xfrm>
                <a:off x="2208" y="1923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</p:grpSp>
      </p:grpSp>
      <p:grpSp>
        <p:nvGrpSpPr>
          <p:cNvPr id="91207" name="Group 71"/>
          <p:cNvGrpSpPr>
            <a:grpSpLocks/>
          </p:cNvGrpSpPr>
          <p:nvPr/>
        </p:nvGrpSpPr>
        <p:grpSpPr bwMode="auto">
          <a:xfrm>
            <a:off x="1384300" y="1752600"/>
            <a:ext cx="1600200" cy="4122738"/>
            <a:chOff x="864" y="1104"/>
            <a:chExt cx="1008" cy="2597"/>
          </a:xfrm>
        </p:grpSpPr>
        <p:sp>
          <p:nvSpPr>
            <p:cNvPr id="91208" name="Text Box 72"/>
            <p:cNvSpPr txBox="1">
              <a:spLocks noChangeArrowheads="1"/>
            </p:cNvSpPr>
            <p:nvPr/>
          </p:nvSpPr>
          <p:spPr bwMode="auto">
            <a:xfrm>
              <a:off x="864" y="346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1209" name="Text Box 73"/>
            <p:cNvSpPr txBox="1">
              <a:spLocks noChangeArrowheads="1"/>
            </p:cNvSpPr>
            <p:nvPr/>
          </p:nvSpPr>
          <p:spPr bwMode="auto">
            <a:xfrm>
              <a:off x="864" y="322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91210" name="Text Box 74"/>
            <p:cNvSpPr txBox="1">
              <a:spLocks noChangeArrowheads="1"/>
            </p:cNvSpPr>
            <p:nvPr/>
          </p:nvSpPr>
          <p:spPr bwMode="auto">
            <a:xfrm>
              <a:off x="864" y="298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1211" name="Text Box 75"/>
            <p:cNvSpPr txBox="1">
              <a:spLocks noChangeArrowheads="1"/>
            </p:cNvSpPr>
            <p:nvPr/>
          </p:nvSpPr>
          <p:spPr bwMode="auto">
            <a:xfrm>
              <a:off x="864" y="274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grpSp>
          <p:nvGrpSpPr>
            <p:cNvPr id="91212" name="Group 76"/>
            <p:cNvGrpSpPr>
              <a:grpSpLocks/>
            </p:cNvGrpSpPr>
            <p:nvPr/>
          </p:nvGrpSpPr>
          <p:grpSpPr bwMode="auto">
            <a:xfrm>
              <a:off x="864" y="1104"/>
              <a:ext cx="1008" cy="237"/>
              <a:chOff x="864" y="1680"/>
              <a:chExt cx="1008" cy="237"/>
            </a:xfrm>
          </p:grpSpPr>
          <p:sp>
            <p:nvSpPr>
              <p:cNvPr id="91213" name="Text Box 77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214" name="Text Box 78"/>
              <p:cNvSpPr txBox="1">
                <a:spLocks noChangeArrowheads="1"/>
              </p:cNvSpPr>
              <p:nvPr/>
            </p:nvSpPr>
            <p:spPr bwMode="auto">
              <a:xfrm>
                <a:off x="1200" y="1680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91215" name="Text Box 79"/>
              <p:cNvSpPr txBox="1">
                <a:spLocks noChangeArrowheads="1"/>
              </p:cNvSpPr>
              <p:nvPr/>
            </p:nvSpPr>
            <p:spPr bwMode="auto">
              <a:xfrm>
                <a:off x="1536" y="1680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</p:grpSp>
      </p:grpSp>
      <p:sp>
        <p:nvSpPr>
          <p:cNvPr id="91216" name="Text Box 80"/>
          <p:cNvSpPr txBox="1">
            <a:spLocks noChangeArrowheads="1"/>
          </p:cNvSpPr>
          <p:nvPr/>
        </p:nvSpPr>
        <p:spPr bwMode="auto">
          <a:xfrm>
            <a:off x="4572000" y="1066800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MAX_ALLOWED_VIOLATION = 2</a:t>
            </a:r>
          </a:p>
        </p:txBody>
      </p:sp>
      <p:sp>
        <p:nvSpPr>
          <p:cNvPr id="91217" name="Text Box 81"/>
          <p:cNvSpPr txBox="1">
            <a:spLocks noChangeArrowheads="1"/>
          </p:cNvSpPr>
          <p:nvPr/>
        </p:nvSpPr>
        <p:spPr bwMode="auto">
          <a:xfrm>
            <a:off x="4572000" y="5105400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CURRENT_VIOLATION = 0</a:t>
            </a:r>
          </a:p>
        </p:txBody>
      </p:sp>
      <p:grpSp>
        <p:nvGrpSpPr>
          <p:cNvPr id="91218" name="Group 82"/>
          <p:cNvGrpSpPr>
            <a:grpSpLocks/>
          </p:cNvGrpSpPr>
          <p:nvPr/>
        </p:nvGrpSpPr>
        <p:grpSpPr bwMode="auto">
          <a:xfrm>
            <a:off x="1371600" y="1752600"/>
            <a:ext cx="2667000" cy="4122738"/>
            <a:chOff x="864" y="1104"/>
            <a:chExt cx="1680" cy="2597"/>
          </a:xfrm>
        </p:grpSpPr>
        <p:grpSp>
          <p:nvGrpSpPr>
            <p:cNvPr id="91219" name="Group 83"/>
            <p:cNvGrpSpPr>
              <a:grpSpLocks/>
            </p:cNvGrpSpPr>
            <p:nvPr/>
          </p:nvGrpSpPr>
          <p:grpSpPr bwMode="auto">
            <a:xfrm>
              <a:off x="864" y="1104"/>
              <a:ext cx="1344" cy="237"/>
              <a:chOff x="1248" y="1824"/>
              <a:chExt cx="1344" cy="237"/>
            </a:xfrm>
          </p:grpSpPr>
          <p:sp>
            <p:nvSpPr>
              <p:cNvPr id="91220" name="Text Box 84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221" name="Text Box 85"/>
              <p:cNvSpPr txBox="1">
                <a:spLocks noChangeArrowheads="1"/>
              </p:cNvSpPr>
              <p:nvPr/>
            </p:nvSpPr>
            <p:spPr bwMode="auto">
              <a:xfrm>
                <a:off x="1584" y="182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91222" name="Text Box 86"/>
              <p:cNvSpPr txBox="1">
                <a:spLocks noChangeArrowheads="1"/>
              </p:cNvSpPr>
              <p:nvPr/>
            </p:nvSpPr>
            <p:spPr bwMode="auto">
              <a:xfrm>
                <a:off x="1920" y="182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91223" name="Text Box 87"/>
              <p:cNvSpPr txBox="1">
                <a:spLocks noChangeArrowheads="1"/>
              </p:cNvSpPr>
              <p:nvPr/>
            </p:nvSpPr>
            <p:spPr bwMode="auto">
              <a:xfrm>
                <a:off x="2256" y="182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91224" name="Text Box 88"/>
            <p:cNvSpPr txBox="1">
              <a:spLocks noChangeArrowheads="1"/>
            </p:cNvSpPr>
            <p:nvPr/>
          </p:nvSpPr>
          <p:spPr bwMode="auto">
            <a:xfrm>
              <a:off x="2208" y="1104"/>
              <a:ext cx="336" cy="23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1225" name="Text Box 89"/>
            <p:cNvSpPr txBox="1">
              <a:spLocks noChangeArrowheads="1"/>
            </p:cNvSpPr>
            <p:nvPr/>
          </p:nvSpPr>
          <p:spPr bwMode="auto">
            <a:xfrm>
              <a:off x="864" y="346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1226" name="Text Box 90"/>
            <p:cNvSpPr txBox="1">
              <a:spLocks noChangeArrowheads="1"/>
            </p:cNvSpPr>
            <p:nvPr/>
          </p:nvSpPr>
          <p:spPr bwMode="auto">
            <a:xfrm>
              <a:off x="864" y="3224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</p:grpSp>
      <p:sp>
        <p:nvSpPr>
          <p:cNvPr id="91227" name="Text Box 91"/>
          <p:cNvSpPr txBox="1">
            <a:spLocks noChangeArrowheads="1"/>
          </p:cNvSpPr>
          <p:nvPr/>
        </p:nvSpPr>
        <p:spPr bwMode="auto">
          <a:xfrm>
            <a:off x="4622800" y="5105400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CURRENT_VIOLATION =   1</a:t>
            </a:r>
          </a:p>
        </p:txBody>
      </p:sp>
      <p:grpSp>
        <p:nvGrpSpPr>
          <p:cNvPr id="91228" name="Group 92"/>
          <p:cNvGrpSpPr>
            <a:grpSpLocks/>
          </p:cNvGrpSpPr>
          <p:nvPr/>
        </p:nvGrpSpPr>
        <p:grpSpPr bwMode="auto">
          <a:xfrm>
            <a:off x="1371600" y="1752600"/>
            <a:ext cx="3505200" cy="1366838"/>
            <a:chOff x="2208" y="2256"/>
            <a:chExt cx="2208" cy="861"/>
          </a:xfrm>
        </p:grpSpPr>
        <p:sp>
          <p:nvSpPr>
            <p:cNvPr id="91229" name="Text Box 93"/>
            <p:cNvSpPr txBox="1">
              <a:spLocks noChangeArrowheads="1"/>
            </p:cNvSpPr>
            <p:nvPr/>
          </p:nvSpPr>
          <p:spPr bwMode="auto">
            <a:xfrm>
              <a:off x="4080" y="2880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1230" name="Group 94"/>
            <p:cNvGrpSpPr>
              <a:grpSpLocks/>
            </p:cNvGrpSpPr>
            <p:nvPr/>
          </p:nvGrpSpPr>
          <p:grpSpPr bwMode="auto">
            <a:xfrm>
              <a:off x="2208" y="2256"/>
              <a:ext cx="2016" cy="237"/>
              <a:chOff x="816" y="1104"/>
              <a:chExt cx="2016" cy="237"/>
            </a:xfrm>
          </p:grpSpPr>
          <p:sp>
            <p:nvSpPr>
              <p:cNvPr id="91231" name="Text Box 95"/>
              <p:cNvSpPr txBox="1">
                <a:spLocks noChangeArrowheads="1"/>
              </p:cNvSpPr>
              <p:nvPr/>
            </p:nvSpPr>
            <p:spPr bwMode="auto">
              <a:xfrm>
                <a:off x="816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232" name="Text Box 96"/>
              <p:cNvSpPr txBox="1">
                <a:spLocks noChangeArrowheads="1"/>
              </p:cNvSpPr>
              <p:nvPr/>
            </p:nvSpPr>
            <p:spPr bwMode="auto">
              <a:xfrm>
                <a:off x="1152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91233" name="Text Box 97"/>
              <p:cNvSpPr txBox="1">
                <a:spLocks noChangeArrowheads="1"/>
              </p:cNvSpPr>
              <p:nvPr/>
            </p:nvSpPr>
            <p:spPr bwMode="auto">
              <a:xfrm>
                <a:off x="1488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91234" name="Text Box 98"/>
              <p:cNvSpPr txBox="1">
                <a:spLocks noChangeArrowheads="1"/>
              </p:cNvSpPr>
              <p:nvPr/>
            </p:nvSpPr>
            <p:spPr bwMode="auto">
              <a:xfrm>
                <a:off x="1824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91235" name="Text Box 99"/>
              <p:cNvSpPr txBox="1">
                <a:spLocks noChangeArrowheads="1"/>
              </p:cNvSpPr>
              <p:nvPr/>
            </p:nvSpPr>
            <p:spPr bwMode="auto">
              <a:xfrm>
                <a:off x="2160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91236" name="Text Box 100"/>
              <p:cNvSpPr txBox="1">
                <a:spLocks noChangeArrowheads="1"/>
              </p:cNvSpPr>
              <p:nvPr/>
            </p:nvSpPr>
            <p:spPr bwMode="auto">
              <a:xfrm>
                <a:off x="2496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91237" name="Line 101"/>
            <p:cNvSpPr>
              <a:spLocks noChangeShapeType="1"/>
            </p:cNvSpPr>
            <p:nvPr/>
          </p:nvSpPr>
          <p:spPr bwMode="auto">
            <a:xfrm flipV="1">
              <a:off x="4242" y="2496"/>
              <a:ext cx="0" cy="384"/>
            </a:xfrm>
            <a:prstGeom prst="line">
              <a:avLst/>
            </a:prstGeom>
            <a:noFill/>
            <a:ln w="28575">
              <a:solidFill>
                <a:srgbClr val="FF99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1238" name="Group 102"/>
          <p:cNvGrpSpPr>
            <a:grpSpLocks/>
          </p:cNvGrpSpPr>
          <p:nvPr/>
        </p:nvGrpSpPr>
        <p:grpSpPr bwMode="auto">
          <a:xfrm>
            <a:off x="1371600" y="1752600"/>
            <a:ext cx="3200400" cy="1366838"/>
            <a:chOff x="2976" y="2256"/>
            <a:chExt cx="2016" cy="861"/>
          </a:xfrm>
        </p:grpSpPr>
        <p:sp>
          <p:nvSpPr>
            <p:cNvPr id="91239" name="Text Box 103"/>
            <p:cNvSpPr txBox="1">
              <a:spLocks noChangeArrowheads="1"/>
            </p:cNvSpPr>
            <p:nvPr/>
          </p:nvSpPr>
          <p:spPr bwMode="auto">
            <a:xfrm>
              <a:off x="3840" y="2880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1240" name="Group 104"/>
            <p:cNvGrpSpPr>
              <a:grpSpLocks/>
            </p:cNvGrpSpPr>
            <p:nvPr/>
          </p:nvGrpSpPr>
          <p:grpSpPr bwMode="auto">
            <a:xfrm>
              <a:off x="2976" y="2256"/>
              <a:ext cx="2016" cy="237"/>
              <a:chOff x="816" y="1104"/>
              <a:chExt cx="2016" cy="237"/>
            </a:xfrm>
          </p:grpSpPr>
          <p:sp>
            <p:nvSpPr>
              <p:cNvPr id="91241" name="Text Box 105"/>
              <p:cNvSpPr txBox="1">
                <a:spLocks noChangeArrowheads="1"/>
              </p:cNvSpPr>
              <p:nvPr/>
            </p:nvSpPr>
            <p:spPr bwMode="auto">
              <a:xfrm>
                <a:off x="816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242" name="Text Box 106"/>
              <p:cNvSpPr txBox="1">
                <a:spLocks noChangeArrowheads="1"/>
              </p:cNvSpPr>
              <p:nvPr/>
            </p:nvSpPr>
            <p:spPr bwMode="auto">
              <a:xfrm>
                <a:off x="1152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91243" name="Text Box 107"/>
              <p:cNvSpPr txBox="1">
                <a:spLocks noChangeArrowheads="1"/>
              </p:cNvSpPr>
              <p:nvPr/>
            </p:nvSpPr>
            <p:spPr bwMode="auto">
              <a:xfrm>
                <a:off x="1488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91244" name="Text Box 108"/>
              <p:cNvSpPr txBox="1">
                <a:spLocks noChangeArrowheads="1"/>
              </p:cNvSpPr>
              <p:nvPr/>
            </p:nvSpPr>
            <p:spPr bwMode="auto">
              <a:xfrm>
                <a:off x="1824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91245" name="Text Box 109"/>
              <p:cNvSpPr txBox="1">
                <a:spLocks noChangeArrowheads="1"/>
              </p:cNvSpPr>
              <p:nvPr/>
            </p:nvSpPr>
            <p:spPr bwMode="auto">
              <a:xfrm>
                <a:off x="2160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91246" name="Text Box 110"/>
              <p:cNvSpPr txBox="1">
                <a:spLocks noChangeArrowheads="1"/>
              </p:cNvSpPr>
              <p:nvPr/>
            </p:nvSpPr>
            <p:spPr bwMode="auto">
              <a:xfrm>
                <a:off x="2496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91247" name="Line 111"/>
            <p:cNvSpPr>
              <a:spLocks noChangeShapeType="1"/>
            </p:cNvSpPr>
            <p:nvPr/>
          </p:nvSpPr>
          <p:spPr bwMode="auto">
            <a:xfrm flipV="1">
              <a:off x="4002" y="2496"/>
              <a:ext cx="0" cy="384"/>
            </a:xfrm>
            <a:prstGeom prst="line">
              <a:avLst/>
            </a:prstGeom>
            <a:noFill/>
            <a:ln w="28575">
              <a:solidFill>
                <a:srgbClr val="FF99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1248" name="Group 112"/>
          <p:cNvGrpSpPr>
            <a:grpSpLocks/>
          </p:cNvGrpSpPr>
          <p:nvPr/>
        </p:nvGrpSpPr>
        <p:grpSpPr bwMode="auto">
          <a:xfrm>
            <a:off x="1371600" y="1752600"/>
            <a:ext cx="3200400" cy="1366838"/>
            <a:chOff x="2208" y="2352"/>
            <a:chExt cx="2016" cy="861"/>
          </a:xfrm>
        </p:grpSpPr>
        <p:sp>
          <p:nvSpPr>
            <p:cNvPr id="91249" name="Text Box 113"/>
            <p:cNvSpPr txBox="1">
              <a:spLocks noChangeArrowheads="1"/>
            </p:cNvSpPr>
            <p:nvPr/>
          </p:nvSpPr>
          <p:spPr bwMode="auto">
            <a:xfrm>
              <a:off x="2382" y="2976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1250" name="Group 114"/>
            <p:cNvGrpSpPr>
              <a:grpSpLocks/>
            </p:cNvGrpSpPr>
            <p:nvPr/>
          </p:nvGrpSpPr>
          <p:grpSpPr bwMode="auto">
            <a:xfrm>
              <a:off x="2208" y="2352"/>
              <a:ext cx="2016" cy="237"/>
              <a:chOff x="816" y="1104"/>
              <a:chExt cx="2016" cy="237"/>
            </a:xfrm>
          </p:grpSpPr>
          <p:sp>
            <p:nvSpPr>
              <p:cNvPr id="91251" name="Text Box 115"/>
              <p:cNvSpPr txBox="1">
                <a:spLocks noChangeArrowheads="1"/>
              </p:cNvSpPr>
              <p:nvPr/>
            </p:nvSpPr>
            <p:spPr bwMode="auto">
              <a:xfrm>
                <a:off x="816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252" name="Text Box 116"/>
              <p:cNvSpPr txBox="1">
                <a:spLocks noChangeArrowheads="1"/>
              </p:cNvSpPr>
              <p:nvPr/>
            </p:nvSpPr>
            <p:spPr bwMode="auto">
              <a:xfrm>
                <a:off x="1152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91253" name="Text Box 117"/>
              <p:cNvSpPr txBox="1">
                <a:spLocks noChangeArrowheads="1"/>
              </p:cNvSpPr>
              <p:nvPr/>
            </p:nvSpPr>
            <p:spPr bwMode="auto">
              <a:xfrm>
                <a:off x="1488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91254" name="Text Box 118"/>
              <p:cNvSpPr txBox="1">
                <a:spLocks noChangeArrowheads="1"/>
              </p:cNvSpPr>
              <p:nvPr/>
            </p:nvSpPr>
            <p:spPr bwMode="auto">
              <a:xfrm>
                <a:off x="1824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91255" name="Text Box 119"/>
              <p:cNvSpPr txBox="1">
                <a:spLocks noChangeArrowheads="1"/>
              </p:cNvSpPr>
              <p:nvPr/>
            </p:nvSpPr>
            <p:spPr bwMode="auto">
              <a:xfrm>
                <a:off x="2160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91256" name="Text Box 120"/>
              <p:cNvSpPr txBox="1">
                <a:spLocks noChangeArrowheads="1"/>
              </p:cNvSpPr>
              <p:nvPr/>
            </p:nvSpPr>
            <p:spPr bwMode="auto">
              <a:xfrm>
                <a:off x="2496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91257" name="Line 121"/>
            <p:cNvSpPr>
              <a:spLocks noChangeShapeType="1"/>
            </p:cNvSpPr>
            <p:nvPr/>
          </p:nvSpPr>
          <p:spPr bwMode="auto">
            <a:xfrm flipV="1">
              <a:off x="2544" y="2592"/>
              <a:ext cx="0" cy="384"/>
            </a:xfrm>
            <a:prstGeom prst="line">
              <a:avLst/>
            </a:prstGeom>
            <a:noFill/>
            <a:ln w="28575">
              <a:solidFill>
                <a:srgbClr val="FF99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1258" name="Group 122"/>
          <p:cNvGrpSpPr>
            <a:grpSpLocks/>
          </p:cNvGrpSpPr>
          <p:nvPr/>
        </p:nvGrpSpPr>
        <p:grpSpPr bwMode="auto">
          <a:xfrm>
            <a:off x="1066800" y="1752600"/>
            <a:ext cx="3505200" cy="1366838"/>
            <a:chOff x="1872" y="2256"/>
            <a:chExt cx="2208" cy="861"/>
          </a:xfrm>
        </p:grpSpPr>
        <p:sp>
          <p:nvSpPr>
            <p:cNvPr id="91259" name="Text Box 123"/>
            <p:cNvSpPr txBox="1">
              <a:spLocks noChangeArrowheads="1"/>
            </p:cNvSpPr>
            <p:nvPr/>
          </p:nvSpPr>
          <p:spPr bwMode="auto">
            <a:xfrm>
              <a:off x="1872" y="2880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1260" name="Group 124"/>
            <p:cNvGrpSpPr>
              <a:grpSpLocks/>
            </p:cNvGrpSpPr>
            <p:nvPr/>
          </p:nvGrpSpPr>
          <p:grpSpPr bwMode="auto">
            <a:xfrm>
              <a:off x="2064" y="2256"/>
              <a:ext cx="2016" cy="237"/>
              <a:chOff x="816" y="1104"/>
              <a:chExt cx="2016" cy="237"/>
            </a:xfrm>
          </p:grpSpPr>
          <p:sp>
            <p:nvSpPr>
              <p:cNvPr id="91261" name="Text Box 125"/>
              <p:cNvSpPr txBox="1">
                <a:spLocks noChangeArrowheads="1"/>
              </p:cNvSpPr>
              <p:nvPr/>
            </p:nvSpPr>
            <p:spPr bwMode="auto">
              <a:xfrm>
                <a:off x="816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262" name="Text Box 126"/>
              <p:cNvSpPr txBox="1">
                <a:spLocks noChangeArrowheads="1"/>
              </p:cNvSpPr>
              <p:nvPr/>
            </p:nvSpPr>
            <p:spPr bwMode="auto">
              <a:xfrm>
                <a:off x="1152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91263" name="Text Box 127"/>
              <p:cNvSpPr txBox="1">
                <a:spLocks noChangeArrowheads="1"/>
              </p:cNvSpPr>
              <p:nvPr/>
            </p:nvSpPr>
            <p:spPr bwMode="auto">
              <a:xfrm>
                <a:off x="1488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91264" name="Text Box 128"/>
              <p:cNvSpPr txBox="1">
                <a:spLocks noChangeArrowheads="1"/>
              </p:cNvSpPr>
              <p:nvPr/>
            </p:nvSpPr>
            <p:spPr bwMode="auto">
              <a:xfrm>
                <a:off x="1824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91265" name="Text Box 129"/>
              <p:cNvSpPr txBox="1">
                <a:spLocks noChangeArrowheads="1"/>
              </p:cNvSpPr>
              <p:nvPr/>
            </p:nvSpPr>
            <p:spPr bwMode="auto">
              <a:xfrm>
                <a:off x="2160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91266" name="Text Box 130"/>
              <p:cNvSpPr txBox="1">
                <a:spLocks noChangeArrowheads="1"/>
              </p:cNvSpPr>
              <p:nvPr/>
            </p:nvSpPr>
            <p:spPr bwMode="auto">
              <a:xfrm>
                <a:off x="2496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91267" name="Line 131"/>
            <p:cNvSpPr>
              <a:spLocks noChangeShapeType="1"/>
            </p:cNvSpPr>
            <p:nvPr/>
          </p:nvSpPr>
          <p:spPr bwMode="auto">
            <a:xfrm flipV="1">
              <a:off x="2034" y="2496"/>
              <a:ext cx="0" cy="384"/>
            </a:xfrm>
            <a:prstGeom prst="line">
              <a:avLst/>
            </a:prstGeom>
            <a:noFill/>
            <a:ln w="28575">
              <a:solidFill>
                <a:srgbClr val="FF99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1268" name="Group 132"/>
          <p:cNvGrpSpPr>
            <a:grpSpLocks/>
          </p:cNvGrpSpPr>
          <p:nvPr/>
        </p:nvGrpSpPr>
        <p:grpSpPr bwMode="auto">
          <a:xfrm>
            <a:off x="1371600" y="1752600"/>
            <a:ext cx="3505200" cy="1366838"/>
            <a:chOff x="2208" y="2256"/>
            <a:chExt cx="2208" cy="861"/>
          </a:xfrm>
        </p:grpSpPr>
        <p:sp>
          <p:nvSpPr>
            <p:cNvPr id="91269" name="Text Box 133"/>
            <p:cNvSpPr txBox="1">
              <a:spLocks noChangeArrowheads="1"/>
            </p:cNvSpPr>
            <p:nvPr/>
          </p:nvSpPr>
          <p:spPr bwMode="auto">
            <a:xfrm>
              <a:off x="4080" y="2880"/>
              <a:ext cx="33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b="1" baseline="-2500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1270" name="Group 134"/>
            <p:cNvGrpSpPr>
              <a:grpSpLocks/>
            </p:cNvGrpSpPr>
            <p:nvPr/>
          </p:nvGrpSpPr>
          <p:grpSpPr bwMode="auto">
            <a:xfrm>
              <a:off x="2208" y="2256"/>
              <a:ext cx="2016" cy="237"/>
              <a:chOff x="816" y="1104"/>
              <a:chExt cx="2016" cy="237"/>
            </a:xfrm>
          </p:grpSpPr>
          <p:sp>
            <p:nvSpPr>
              <p:cNvPr id="91271" name="Text Box 135"/>
              <p:cNvSpPr txBox="1">
                <a:spLocks noChangeArrowheads="1"/>
              </p:cNvSpPr>
              <p:nvPr/>
            </p:nvSpPr>
            <p:spPr bwMode="auto">
              <a:xfrm>
                <a:off x="816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272" name="Text Box 136"/>
              <p:cNvSpPr txBox="1">
                <a:spLocks noChangeArrowheads="1"/>
              </p:cNvSpPr>
              <p:nvPr/>
            </p:nvSpPr>
            <p:spPr bwMode="auto">
              <a:xfrm>
                <a:off x="1152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91273" name="Text Box 137"/>
              <p:cNvSpPr txBox="1">
                <a:spLocks noChangeArrowheads="1"/>
              </p:cNvSpPr>
              <p:nvPr/>
            </p:nvSpPr>
            <p:spPr bwMode="auto">
              <a:xfrm>
                <a:off x="1488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91274" name="Text Box 138"/>
              <p:cNvSpPr txBox="1">
                <a:spLocks noChangeArrowheads="1"/>
              </p:cNvSpPr>
              <p:nvPr/>
            </p:nvSpPr>
            <p:spPr bwMode="auto">
              <a:xfrm>
                <a:off x="1824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91275" name="Text Box 139"/>
              <p:cNvSpPr txBox="1">
                <a:spLocks noChangeArrowheads="1"/>
              </p:cNvSpPr>
              <p:nvPr/>
            </p:nvSpPr>
            <p:spPr bwMode="auto">
              <a:xfrm>
                <a:off x="2160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91276" name="Text Box 140"/>
              <p:cNvSpPr txBox="1">
                <a:spLocks noChangeArrowheads="1"/>
              </p:cNvSpPr>
              <p:nvPr/>
            </p:nvSpPr>
            <p:spPr bwMode="auto">
              <a:xfrm>
                <a:off x="2496" y="1104"/>
                <a:ext cx="336" cy="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91277" name="Line 141"/>
            <p:cNvSpPr>
              <a:spLocks noChangeShapeType="1"/>
            </p:cNvSpPr>
            <p:nvPr/>
          </p:nvSpPr>
          <p:spPr bwMode="auto">
            <a:xfrm flipV="1">
              <a:off x="4242" y="2496"/>
              <a:ext cx="0" cy="384"/>
            </a:xfrm>
            <a:prstGeom prst="line">
              <a:avLst/>
            </a:prstGeom>
            <a:noFill/>
            <a:ln w="28575">
              <a:solidFill>
                <a:srgbClr val="FF99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1278" name="Rectangle 1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QoPS: An Example Scenario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2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Rollback Interval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Effective rollback interval is estimated in every MAX_ROLLBACK_INTERVAL (e.g. 128 Hr) </a:t>
            </a:r>
          </a:p>
          <a:p>
            <a:r>
              <a:rPr lang="en-US"/>
              <a:t>MaxRevenue = Revenue (currentSchedule)</a:t>
            </a:r>
          </a:p>
          <a:p>
            <a:r>
              <a:rPr lang="en-US"/>
              <a:t>For each </a:t>
            </a:r>
            <a:r>
              <a:rPr lang="en-US" i="1"/>
              <a:t>testInterval</a:t>
            </a:r>
            <a:r>
              <a:rPr lang="en-US"/>
              <a:t> in {1hr, 4hr, 16hr, 64hr, 128Hr}</a:t>
            </a:r>
          </a:p>
          <a:p>
            <a:pPr lvl="1"/>
            <a:r>
              <a:rPr lang="en-US"/>
              <a:t>Run what-if simulation by rolling back </a:t>
            </a:r>
            <a:r>
              <a:rPr lang="en-US" i="1"/>
              <a:t>testInterval</a:t>
            </a:r>
            <a:r>
              <a:rPr lang="en-US"/>
              <a:t> </a:t>
            </a:r>
          </a:p>
          <a:p>
            <a:pPr lvl="1"/>
            <a:r>
              <a:rPr lang="en-US"/>
              <a:t>Revenue = Calculate revenue of the schedule</a:t>
            </a:r>
          </a:p>
          <a:p>
            <a:pPr lvl="1"/>
            <a:r>
              <a:rPr lang="en-US"/>
              <a:t>If Revenue &gt; MaxRevenue</a:t>
            </a:r>
          </a:p>
          <a:p>
            <a:pPr lvl="2"/>
            <a:r>
              <a:rPr lang="en-US"/>
              <a:t>MaxRevenue = Revenue</a:t>
            </a:r>
          </a:p>
          <a:p>
            <a:pPr lvl="2"/>
            <a:r>
              <a:rPr lang="en-US"/>
              <a:t>Effective Rollback Interval = </a:t>
            </a:r>
            <a:r>
              <a:rPr lang="en-US" i="1"/>
              <a:t>testInterval</a:t>
            </a:r>
            <a:r>
              <a:rPr lang="en-US"/>
              <a:t> </a:t>
            </a:r>
          </a:p>
          <a:p>
            <a:r>
              <a:rPr lang="en-US"/>
              <a:t>End for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09800" y="3276600"/>
            <a:ext cx="4419600" cy="213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209800" y="5029200"/>
            <a:ext cx="990600" cy="3810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1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09800" y="4267200"/>
            <a:ext cx="609600" cy="762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2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276600" y="5638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810000" y="5638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cs typeface="Times New Roman" pitchFamily="18" charset="0"/>
              </a:rPr>
              <a:t>Time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1981200" y="3733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 rot="16200000">
            <a:off x="1257300" y="42291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cs typeface="Times New Roman" pitchFamily="18" charset="0"/>
              </a:rPr>
              <a:t>Processors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209800" y="3733800"/>
            <a:ext cx="14478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3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2209800" y="541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1676400" y="5715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>
                <a:cs typeface="Times New Roman" pitchFamily="18" charset="0"/>
              </a:rPr>
              <a:t>Current Time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4572000" y="18288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5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7086600" y="19050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6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3886200" y="1066800"/>
            <a:ext cx="3048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4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828800" y="17970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>
                <a:cs typeface="Times New Roman" pitchFamily="18" charset="0"/>
              </a:rPr>
              <a:t>Job Queue</a:t>
            </a: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29718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2895600" y="3962400"/>
            <a:ext cx="3124200" cy="1219200"/>
            <a:chOff x="1824" y="2592"/>
            <a:chExt cx="1968" cy="768"/>
          </a:xfrm>
        </p:grpSpPr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H="1" flipV="1">
              <a:off x="2352" y="2592"/>
              <a:ext cx="57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flipH="1">
              <a:off x="1824" y="2832"/>
              <a:ext cx="110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H="1">
              <a:off x="2064" y="2880"/>
              <a:ext cx="86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2928" y="2736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FF0000"/>
                  </a:solidFill>
                  <a:cs typeface="Times New Roman" pitchFamily="18" charset="0"/>
                </a:rPr>
                <a:t>Running Jobs</a:t>
              </a:r>
            </a:p>
          </p:txBody>
        </p:sp>
      </p:grpSp>
      <p:sp>
        <p:nvSpPr>
          <p:cNvPr id="719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Dimensional Scheduling Grid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105400"/>
          </a:xfrm>
        </p:spPr>
        <p:txBody>
          <a:bodyPr/>
          <a:lstStyle/>
          <a:p>
            <a:r>
              <a:rPr lang="en-US"/>
              <a:t>Significant prior research on best-effort scheduling</a:t>
            </a:r>
          </a:p>
          <a:p>
            <a:r>
              <a:rPr lang="en-US"/>
              <a:t>Optimizations proposed for different metrics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Utilization (U):</a:t>
            </a:r>
            <a:r>
              <a:rPr lang="en-US"/>
              <a:t> what fraction of the resources is actually utilized.  </a:t>
            </a:r>
          </a:p>
          <a:p>
            <a:pPr lvl="2"/>
            <a:r>
              <a:rPr lang="en-US"/>
              <a:t>U = Resource Used / Resource Provided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Response Time (RT):</a:t>
            </a:r>
            <a:r>
              <a:rPr lang="en-US"/>
              <a:t> Time from submission to completion</a:t>
            </a:r>
          </a:p>
          <a:p>
            <a:pPr lvl="2"/>
            <a:r>
              <a:rPr lang="en-US"/>
              <a:t>RT = Job’s completion time – Job’s arrival time  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Slowdown (SD):</a:t>
            </a:r>
            <a:r>
              <a:rPr lang="en-US"/>
              <a:t> How much slower is the system as compared to a dedicated system</a:t>
            </a:r>
          </a:p>
          <a:p>
            <a:pPr lvl="2"/>
            <a:r>
              <a:rPr lang="en-US"/>
              <a:t>SD = Job’s Response Time / Job’s Runtime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Prioritization:</a:t>
            </a:r>
            <a:r>
              <a:rPr lang="en-US"/>
              <a:t> Static (user or group based) and Dynamic (how long the job was in the queue)</a:t>
            </a:r>
          </a:p>
          <a:p>
            <a:pPr lvl="2"/>
            <a:r>
              <a:rPr lang="en-US"/>
              <a:t>NERSC cluster provides static prioritization based on job cost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Research in Job Scheduling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990600"/>
            <a:ext cx="8540750" cy="4648200"/>
          </a:xfrm>
        </p:spPr>
        <p:txBody>
          <a:bodyPr/>
          <a:lstStyle/>
          <a:p>
            <a:r>
              <a:rPr lang="en-US"/>
              <a:t>Users can request for guarantees in turnaround time</a:t>
            </a:r>
          </a:p>
          <a:p>
            <a:pPr lvl="1"/>
            <a:r>
              <a:rPr lang="en-US"/>
              <a:t>E.g., Submit a job before leaving work at 5pm and request for a deadline at 8am the next morning</a:t>
            </a:r>
          </a:p>
          <a:p>
            <a:r>
              <a:rPr lang="en-US"/>
              <a:t>Two Components for QoS in Job Scheduling</a:t>
            </a:r>
          </a:p>
          <a:p>
            <a:pPr lvl="1"/>
            <a:r>
              <a:rPr lang="en-US"/>
              <a:t>Job Scheduling Component </a:t>
            </a:r>
            <a:r>
              <a:rPr lang="en-US" sz="1600" i="1">
                <a:solidFill>
                  <a:srgbClr val="FF0000"/>
                </a:solidFill>
              </a:rPr>
              <a:t>[islam03:qops]</a:t>
            </a:r>
            <a:endParaRPr lang="en-US"/>
          </a:p>
          <a:p>
            <a:pPr lvl="2"/>
            <a:r>
              <a:rPr lang="en-US"/>
              <a:t>Admission Control: Can we meet the specified deadline?</a:t>
            </a:r>
          </a:p>
          <a:p>
            <a:pPr lvl="2"/>
            <a:r>
              <a:rPr lang="en-US"/>
              <a:t>Once admitted, cannot miss the specified deadline</a:t>
            </a:r>
          </a:p>
          <a:p>
            <a:pPr lvl="1"/>
            <a:r>
              <a:rPr lang="en-US"/>
              <a:t>Revenue Management</a:t>
            </a:r>
          </a:p>
          <a:p>
            <a:pPr lvl="2"/>
            <a:r>
              <a:rPr lang="en-US"/>
              <a:t>Appropriate charging model</a:t>
            </a:r>
          </a:p>
          <a:p>
            <a:pPr lvl="2"/>
            <a:r>
              <a:rPr lang="en-US"/>
              <a:t>Urgent jobs cost more than non-urgent jobs</a:t>
            </a:r>
          </a:p>
          <a:p>
            <a:pPr lvl="2"/>
            <a:r>
              <a:rPr lang="en-US"/>
              <a:t>Need to prioritize jobs such that the incoming revenue is maximized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400" y="5730875"/>
            <a:ext cx="8915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1400">
                <a:solidFill>
                  <a:srgbClr val="FF0000"/>
                </a:solidFill>
                <a:cs typeface="Times New Roman" pitchFamily="18" charset="0"/>
              </a:rPr>
              <a:t>[islam03:qops]  </a:t>
            </a:r>
            <a:r>
              <a:rPr lang="en-US" sz="1400" i="1">
                <a:solidFill>
                  <a:srgbClr val="FF0000"/>
                </a:solidFill>
                <a:cs typeface="Times New Roman" pitchFamily="18" charset="0"/>
              </a:rPr>
              <a:t>“QoPS: A QoS based scheme for Parallel Job Scheduling”</a:t>
            </a:r>
            <a:r>
              <a:rPr lang="en-US" sz="1400">
                <a:solidFill>
                  <a:srgbClr val="FF0000"/>
                </a:solidFill>
                <a:cs typeface="Times New Roman" pitchFamily="18" charset="0"/>
              </a:rPr>
              <a:t>, M. Islam, P. Balaji, P. Sadayappan 		and D. K. Panda. Published in JSSPP ’03 and LNCS ‘04.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QoS in Job Scheduling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28600" y="3962400"/>
            <a:ext cx="838200" cy="533400"/>
          </a:xfrm>
          <a:prstGeom prst="rightArrow">
            <a:avLst>
              <a:gd name="adj1" fmla="val 50000"/>
              <a:gd name="adj2" fmla="val 39286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676400" y="2133600"/>
            <a:ext cx="4419600" cy="213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676400" y="3886200"/>
            <a:ext cx="990600" cy="3810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1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676400" y="3124200"/>
            <a:ext cx="609600" cy="762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2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27432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276600" y="4495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cs typeface="Times New Roman" pitchFamily="18" charset="0"/>
              </a:rPr>
              <a:t>Time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14478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 rot="16200000">
            <a:off x="723900" y="30861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cs typeface="Times New Roman" pitchFamily="18" charset="0"/>
              </a:rPr>
              <a:t>Processors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676400" y="2590800"/>
            <a:ext cx="14478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3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1676400" y="4267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143000" y="4572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>
                <a:cs typeface="Times New Roman" pitchFamily="18" charset="0"/>
              </a:rPr>
              <a:t>Current Time</a:t>
            </a:r>
          </a:p>
        </p:txBody>
      </p:sp>
      <p:grpSp>
        <p:nvGrpSpPr>
          <p:cNvPr id="57361" name="Group 17"/>
          <p:cNvGrpSpPr>
            <a:grpSpLocks/>
          </p:cNvGrpSpPr>
          <p:nvPr/>
        </p:nvGrpSpPr>
        <p:grpSpPr bwMode="auto">
          <a:xfrm>
            <a:off x="2362200" y="2819400"/>
            <a:ext cx="3124200" cy="1219200"/>
            <a:chOff x="1824" y="2592"/>
            <a:chExt cx="1968" cy="768"/>
          </a:xfrm>
        </p:grpSpPr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 flipV="1">
              <a:off x="2352" y="2592"/>
              <a:ext cx="57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 flipH="1">
              <a:off x="1824" y="2832"/>
              <a:ext cx="110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4" name="Line 20"/>
            <p:cNvSpPr>
              <a:spLocks noChangeShapeType="1"/>
            </p:cNvSpPr>
            <p:nvPr/>
          </p:nvSpPr>
          <p:spPr bwMode="auto">
            <a:xfrm flipH="1">
              <a:off x="2064" y="2880"/>
              <a:ext cx="86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Text Box 21"/>
            <p:cNvSpPr txBox="1">
              <a:spLocks noChangeArrowheads="1"/>
            </p:cNvSpPr>
            <p:nvPr/>
          </p:nvSpPr>
          <p:spPr bwMode="auto">
            <a:xfrm>
              <a:off x="2928" y="2736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FF0000"/>
                  </a:solidFill>
                  <a:cs typeface="Times New Roman" pitchFamily="18" charset="0"/>
                </a:rPr>
                <a:t>Running Jobs</a:t>
              </a:r>
            </a:p>
          </p:txBody>
        </p:sp>
      </p:grpSp>
      <p:sp>
        <p:nvSpPr>
          <p:cNvPr id="5736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Opportunity Cost in Job Scheduling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1676400" y="2133600"/>
            <a:ext cx="2133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4</a:t>
            </a:r>
            <a:r>
              <a:rPr lang="en-US" sz="1400">
                <a:cs typeface="Times New Roman" pitchFamily="18" charset="0"/>
              </a:rPr>
              <a:t> (10$)</a:t>
            </a:r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4038600" y="1828800"/>
            <a:ext cx="0" cy="2819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3810000" y="1524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cs typeface="Times New Roman" pitchFamily="18" charset="0"/>
              </a:rPr>
              <a:t>D</a:t>
            </a:r>
            <a:r>
              <a:rPr lang="en-US" sz="1400" baseline="-25000">
                <a:cs typeface="Times New Roman" pitchFamily="18" charset="0"/>
              </a:rPr>
              <a:t>4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1676400" y="1295400"/>
            <a:ext cx="21336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400">
                <a:cs typeface="Times New Roman" pitchFamily="18" charset="0"/>
              </a:rPr>
              <a:t>J</a:t>
            </a:r>
            <a:r>
              <a:rPr lang="en-US" sz="1400" baseline="-25000">
                <a:cs typeface="Times New Roman" pitchFamily="18" charset="0"/>
              </a:rPr>
              <a:t>5</a:t>
            </a:r>
            <a:r>
              <a:rPr lang="en-US" sz="1400">
                <a:cs typeface="Times New Roman" pitchFamily="18" charset="0"/>
              </a:rPr>
              <a:t> (500$)</a:t>
            </a:r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4495800" y="1828800"/>
            <a:ext cx="0" cy="2819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4267200" y="1524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cs typeface="Times New Roman" pitchFamily="18" charset="0"/>
              </a:rPr>
              <a:t>D</a:t>
            </a:r>
            <a:r>
              <a:rPr lang="en-US" sz="1400" baseline="-25000">
                <a:cs typeface="Times New Roman" pitchFamily="18" charset="0"/>
              </a:rPr>
              <a:t>5</a:t>
            </a:r>
            <a:endParaRPr lang="en-US" sz="1400">
              <a:cs typeface="Times New Roman" pitchFamily="18" charset="0"/>
            </a:endParaRP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609600" y="5334000"/>
            <a:ext cx="8153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cs typeface="Times New Roman" pitchFamily="18" charset="0"/>
              </a:rPr>
              <a:t>By scheduling J</a:t>
            </a:r>
            <a:r>
              <a:rPr lang="en-US" sz="1600" baseline="-25000">
                <a:cs typeface="Times New Roman" pitchFamily="18" charset="0"/>
              </a:rPr>
              <a:t>4</a:t>
            </a:r>
            <a:r>
              <a:rPr lang="en-US" sz="1600">
                <a:cs typeface="Times New Roman" pitchFamily="18" charset="0"/>
              </a:rPr>
              <a:t>, we lost the </a:t>
            </a:r>
            <a:r>
              <a:rPr lang="en-US" sz="1600" i="1">
                <a:solidFill>
                  <a:srgbClr val="FF0000"/>
                </a:solidFill>
                <a:cs typeface="Times New Roman" pitchFamily="18" charset="0"/>
              </a:rPr>
              <a:t>future</a:t>
            </a:r>
            <a:r>
              <a:rPr lang="en-US" sz="1600">
                <a:cs typeface="Times New Roman" pitchFamily="18" charset="0"/>
              </a:rPr>
              <a:t> opportunity to schedule the more expensive job J</a:t>
            </a:r>
            <a:r>
              <a:rPr lang="en-US" sz="1600" baseline="-25000">
                <a:cs typeface="Times New Roman" pitchFamily="18" charset="0"/>
              </a:rPr>
              <a:t>5</a:t>
            </a:r>
          </a:p>
          <a:p>
            <a:r>
              <a:rPr lang="en-US" sz="1600">
                <a:cs typeface="Times New Roman" pitchFamily="18" charset="0"/>
              </a:rPr>
              <a:t>J</a:t>
            </a:r>
            <a:r>
              <a:rPr lang="en-US" sz="1600" baseline="-25000">
                <a:cs typeface="Times New Roman" pitchFamily="18" charset="0"/>
              </a:rPr>
              <a:t>4</a:t>
            </a:r>
            <a:r>
              <a:rPr lang="en-US" sz="1600">
                <a:cs typeface="Times New Roman" pitchFamily="18" charset="0"/>
              </a:rPr>
              <a:t> has an </a:t>
            </a:r>
            <a:r>
              <a:rPr lang="en-US" sz="1600" i="1">
                <a:solidFill>
                  <a:srgbClr val="FF0000"/>
                </a:solidFill>
                <a:cs typeface="Times New Roman" pitchFamily="18" charset="0"/>
              </a:rPr>
              <a:t>opportunity cost</a:t>
            </a:r>
            <a:r>
              <a:rPr lang="en-US" sz="1600">
                <a:cs typeface="Times New Roman" pitchFamily="18" charset="0"/>
              </a:rPr>
              <a:t> of at least 500$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 animBg="1"/>
      <p:bldP spid="57368" grpId="0" animBg="1"/>
      <p:bldP spid="57369" grpId="0"/>
      <p:bldP spid="57370" grpId="0" animBg="1"/>
      <p:bldP spid="57371" grpId="0" animBg="1"/>
      <p:bldP spid="57372" grpId="0"/>
      <p:bldP spid="573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029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When the user submits a job, she pays an explicit cost</a:t>
            </a:r>
          </a:p>
          <a:p>
            <a:pPr>
              <a:lnSpc>
                <a:spcPct val="140000"/>
              </a:lnSpc>
            </a:pPr>
            <a:r>
              <a:rPr lang="en-US"/>
              <a:t>However, the system also pays an implicit </a:t>
            </a:r>
            <a:r>
              <a:rPr lang="en-US" i="1">
                <a:solidFill>
                  <a:srgbClr val="FF0000"/>
                </a:solidFill>
              </a:rPr>
              <a:t>opportunity cost</a:t>
            </a:r>
          </a:p>
          <a:p>
            <a:pPr>
              <a:lnSpc>
                <a:spcPct val="140000"/>
              </a:lnSpc>
            </a:pPr>
            <a:r>
              <a:rPr lang="en-US"/>
              <a:t>Accepting a job is beneficial if its explicit cost is greater than its opportunity cost</a:t>
            </a:r>
          </a:p>
          <a:p>
            <a:pPr>
              <a:lnSpc>
                <a:spcPct val="140000"/>
              </a:lnSpc>
            </a:pPr>
            <a:r>
              <a:rPr lang="en-US"/>
              <a:t>How do we determine the opportunity cost?</a:t>
            </a:r>
          </a:p>
          <a:p>
            <a:pPr lvl="1">
              <a:lnSpc>
                <a:spcPct val="140000"/>
              </a:lnSpc>
            </a:pPr>
            <a:r>
              <a:rPr lang="en-US"/>
              <a:t>It depends on future jobs </a:t>
            </a:r>
            <a:r>
              <a:rPr lang="en-US">
                <a:sym typeface="Wingdings" pitchFamily="2" charset="2"/>
              </a:rPr>
              <a:t> no way to know</a:t>
            </a:r>
          </a:p>
          <a:p>
            <a:pPr>
              <a:lnSpc>
                <a:spcPct val="140000"/>
              </a:lnSpc>
            </a:pPr>
            <a:r>
              <a:rPr lang="en-US"/>
              <a:t>How do we design a predictive algorithm to estimate the opportunity cost of a job?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60000"/>
              </a:lnSpc>
            </a:pPr>
            <a:r>
              <a:rPr lang="en-US" b="1">
                <a:solidFill>
                  <a:srgbClr val="FF0000"/>
                </a:solidFill>
              </a:rPr>
              <a:t>Background on QoPS and QoS Cost Models</a:t>
            </a:r>
          </a:p>
          <a:p>
            <a:pPr>
              <a:lnSpc>
                <a:spcPct val="160000"/>
              </a:lnSpc>
            </a:pPr>
            <a:r>
              <a:rPr lang="en-US"/>
              <a:t>Minimizing Opportunity Cost with Value-aware QoPS</a:t>
            </a:r>
          </a:p>
          <a:p>
            <a:pPr>
              <a:lnSpc>
                <a:spcPct val="160000"/>
              </a:lnSpc>
            </a:pPr>
            <a:r>
              <a:rPr lang="en-US"/>
              <a:t>Dynamic “Self-learning” Value-aware QoPS</a:t>
            </a:r>
          </a:p>
          <a:p>
            <a:pPr>
              <a:lnSpc>
                <a:spcPct val="160000"/>
              </a:lnSpc>
            </a:pPr>
            <a:r>
              <a:rPr lang="en-US"/>
              <a:t>Performance Results</a:t>
            </a:r>
          </a:p>
          <a:p>
            <a:pPr>
              <a:lnSpc>
                <a:spcPct val="160000"/>
              </a:lnSpc>
            </a:pPr>
            <a:r>
              <a:rPr 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y_aware_parallel_tools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ipdps07.petsc_mpi_slides</Template>
  <TotalTime>1500</TotalTime>
  <Words>1997</Words>
  <Application>Microsoft Office PowerPoint</Application>
  <PresentationFormat>On-screen Show (4:3)</PresentationFormat>
  <Paragraphs>541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Times New Roman</vt:lpstr>
      <vt:lpstr>Arial</vt:lpstr>
      <vt:lpstr>Times-Roman</vt:lpstr>
      <vt:lpstr>Wingdings</vt:lpstr>
      <vt:lpstr>energy_aware_parallel_tools</vt:lpstr>
      <vt:lpstr>Microsoft Graph Chart</vt:lpstr>
      <vt:lpstr>Analyzing and Minimizing the Impact of Opportunity Cost in QoS-aware Job Scheduling</vt:lpstr>
      <vt:lpstr>Job Schedulers Today</vt:lpstr>
      <vt:lpstr>Simple Job Scheduler Model</vt:lpstr>
      <vt:lpstr>Two Dimensional Scheduling Grid</vt:lpstr>
      <vt:lpstr>Previous Research in Job Scheduling</vt:lpstr>
      <vt:lpstr>QoS in Job Scheduling</vt:lpstr>
      <vt:lpstr>Opportunity Cost in Job Scheduling</vt:lpstr>
      <vt:lpstr>Problem Statement</vt:lpstr>
      <vt:lpstr>Presentation Layout</vt:lpstr>
      <vt:lpstr>QoPS: QoS for Parallel Job Scheduling</vt:lpstr>
      <vt:lpstr>Supercomputer Cost Model</vt:lpstr>
      <vt:lpstr>Market-based User-centric Cost Model</vt:lpstr>
      <vt:lpstr>Presentation Layout</vt:lpstr>
      <vt:lpstr>Value-aware QoPS (VQoPS)</vt:lpstr>
      <vt:lpstr>VQoPS: An Example Scenario</vt:lpstr>
      <vt:lpstr>VQoPS performance for different traces</vt:lpstr>
      <vt:lpstr>VQoPS performance for different traces</vt:lpstr>
      <vt:lpstr>Presentation Layout</vt:lpstr>
      <vt:lpstr>Dynamic “Self-learning” Value-aware QoPS</vt:lpstr>
      <vt:lpstr>What-if Simulations in DVQoPS</vt:lpstr>
      <vt:lpstr>Impact of Rollback Window Size</vt:lpstr>
      <vt:lpstr>Presentation Layout</vt:lpstr>
      <vt:lpstr>Simulation Setup</vt:lpstr>
      <vt:lpstr>Impact of Job Mix (% of Urgent Jobs)</vt:lpstr>
      <vt:lpstr>Service Differentiation and Job Urgency</vt:lpstr>
      <vt:lpstr>Impact of Inaccurate User Estimates</vt:lpstr>
      <vt:lpstr>Presentation Layout</vt:lpstr>
      <vt:lpstr>Concluding Remarks and Future Work</vt:lpstr>
      <vt:lpstr>Thank You!</vt:lpstr>
      <vt:lpstr>Backup slides</vt:lpstr>
      <vt:lpstr>QoPS: An Example Scenario</vt:lpstr>
      <vt:lpstr>Rollback Interval</vt:lpstr>
    </vt:vector>
  </TitlesOfParts>
  <Company>Vero Systems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and Minimizing the Impact of Opportunity Cost in QoS-aware Job Scheduling</dc:title>
  <dc:creator>Mohammad K Islam</dc:creator>
  <cp:lastModifiedBy>Pavan Balaji</cp:lastModifiedBy>
  <cp:revision>652</cp:revision>
  <dcterms:created xsi:type="dcterms:W3CDTF">2007-09-05T15:48:03Z</dcterms:created>
  <dcterms:modified xsi:type="dcterms:W3CDTF">2011-01-10T13:00:09Z</dcterms:modified>
</cp:coreProperties>
</file>