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67" r:id="rId3"/>
    <p:sldId id="259" r:id="rId4"/>
    <p:sldId id="262" r:id="rId5"/>
    <p:sldId id="264" r:id="rId6"/>
    <p:sldId id="268" r:id="rId7"/>
    <p:sldId id="273" r:id="rId8"/>
    <p:sldId id="298" r:id="rId9"/>
    <p:sldId id="297" r:id="rId10"/>
    <p:sldId id="274" r:id="rId11"/>
    <p:sldId id="275" r:id="rId12"/>
    <p:sldId id="272" r:id="rId13"/>
    <p:sldId id="293" r:id="rId14"/>
    <p:sldId id="276" r:id="rId15"/>
    <p:sldId id="291" r:id="rId16"/>
    <p:sldId id="282" r:id="rId17"/>
    <p:sldId id="295" r:id="rId18"/>
    <p:sldId id="296" r:id="rId19"/>
    <p:sldId id="277" r:id="rId20"/>
    <p:sldId id="285" r:id="rId21"/>
    <p:sldId id="286" r:id="rId22"/>
    <p:sldId id="288" r:id="rId23"/>
    <p:sldId id="287" r:id="rId24"/>
    <p:sldId id="292" r:id="rId25"/>
    <p:sldId id="290" r:id="rId26"/>
    <p:sldId id="278" r:id="rId27"/>
    <p:sldId id="280" r:id="rId28"/>
    <p:sldId id="279"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DDDDDD"/>
    <a:srgbClr val="008000"/>
    <a:srgbClr val="0000FF"/>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0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362200" y="587375"/>
            <a:ext cx="6477000" cy="1470025"/>
          </a:xfrm>
        </p:spPr>
        <p:txBody>
          <a:bodyPr/>
          <a:lstStyle>
            <a:lvl1pPr algn="ctr">
              <a:lnSpc>
                <a:spcPct val="120000"/>
              </a:lnSpc>
              <a:defRPr/>
            </a:lvl1pPr>
          </a:lstStyle>
          <a:p>
            <a:pPr lvl="0"/>
            <a:r>
              <a:rPr lang="en-US" noProof="0" smtClean="0"/>
              <a:t>Click to edit title</a:t>
            </a:r>
          </a:p>
        </p:txBody>
      </p:sp>
      <p:sp>
        <p:nvSpPr>
          <p:cNvPr id="7171" name="Rectangle 3"/>
          <p:cNvSpPr>
            <a:spLocks noGrp="1" noChangeArrowheads="1"/>
          </p:cNvSpPr>
          <p:nvPr>
            <p:ph type="subTitle" idx="1"/>
          </p:nvPr>
        </p:nvSpPr>
        <p:spPr>
          <a:xfrm>
            <a:off x="2362200" y="3886200"/>
            <a:ext cx="6553200" cy="1752600"/>
          </a:xfrm>
        </p:spPr>
        <p:txBody>
          <a:bodyPr/>
          <a:lstStyle>
            <a:lvl1pPr marL="0" indent="0" algn="ctr">
              <a:buFontTx/>
              <a:buNone/>
              <a:defRPr sz="1800"/>
            </a:lvl1pPr>
          </a:lstStyle>
          <a:p>
            <a:pPr lvl="0"/>
            <a:r>
              <a:rPr lang="en-US" noProof="0" smtClean="0"/>
              <a:t>Click to edit Master subtitle style</a:t>
            </a:r>
          </a:p>
        </p:txBody>
      </p:sp>
      <p:sp>
        <p:nvSpPr>
          <p:cNvPr id="7172" name="Rectangle 4"/>
          <p:cNvSpPr>
            <a:spLocks noGrp="1" noChangeArrowheads="1"/>
          </p:cNvSpPr>
          <p:nvPr>
            <p:ph type="dt" sz="half" idx="2"/>
          </p:nvPr>
        </p:nvSpPr>
        <p:spPr/>
        <p:txBody>
          <a:bodyPr/>
          <a:lstStyle>
            <a:lvl1pPr>
              <a:defRPr/>
            </a:lvl1pPr>
          </a:lstStyle>
          <a:p>
            <a:endParaRPr lang="en-US"/>
          </a:p>
        </p:txBody>
      </p:sp>
      <p:sp>
        <p:nvSpPr>
          <p:cNvPr id="7173" name="Rectangle 5"/>
          <p:cNvSpPr>
            <a:spLocks noGrp="1" noChangeArrowheads="1"/>
          </p:cNvSpPr>
          <p:nvPr>
            <p:ph type="ftr" sz="quarter" idx="3"/>
          </p:nvPr>
        </p:nvSpPr>
        <p:spPr/>
        <p:txBody>
          <a:bodyPr/>
          <a:lstStyle>
            <a:lvl1pPr>
              <a:defRPr/>
            </a:lvl1pPr>
          </a:lstStyle>
          <a:p>
            <a:endParaRPr lang="en-US"/>
          </a:p>
        </p:txBody>
      </p:sp>
      <p:sp>
        <p:nvSpPr>
          <p:cNvPr id="7174" name="Rectangle 6"/>
          <p:cNvSpPr>
            <a:spLocks noGrp="1" noChangeArrowheads="1"/>
          </p:cNvSpPr>
          <p:nvPr>
            <p:ph type="sldNum" sz="quarter" idx="4"/>
          </p:nvPr>
        </p:nvSpPr>
        <p:spPr/>
        <p:txBody>
          <a:bodyPr/>
          <a:lstStyle>
            <a:lvl1pPr>
              <a:defRPr/>
            </a:lvl1pPr>
          </a:lstStyle>
          <a:p>
            <a:fld id="{D95169A8-2737-49DD-9B37-02CD973E182A}" type="slidenum">
              <a:rPr lang="en-US"/>
              <a:pPr/>
              <a:t>‹#›</a:t>
            </a:fld>
            <a:endParaRPr lang="en-US"/>
          </a:p>
        </p:txBody>
      </p:sp>
      <p:pic>
        <p:nvPicPr>
          <p:cNvPr id="7175" name="Picture 7" descr="slide_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86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8B4FDEA-0C45-4C71-A683-78CAFDD5F3E9}" type="slidenum">
              <a:rPr lang="en-US"/>
              <a:pPr/>
              <a:t>‹#›</a:t>
            </a:fld>
            <a:endParaRPr lang="en-US"/>
          </a:p>
        </p:txBody>
      </p:sp>
    </p:spTree>
    <p:extLst>
      <p:ext uri="{BB962C8B-B14F-4D97-AF65-F5344CB8AC3E}">
        <p14:creationId xmlns:p14="http://schemas.microsoft.com/office/powerpoint/2010/main" val="918174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1455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19125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8A269FF-109A-4366-9BAD-B32BA7B88C64}" type="slidenum">
              <a:rPr lang="en-US"/>
              <a:pPr/>
              <a:t>‹#›</a:t>
            </a:fld>
            <a:endParaRPr lang="en-US"/>
          </a:p>
        </p:txBody>
      </p:sp>
    </p:spTree>
    <p:extLst>
      <p:ext uri="{BB962C8B-B14F-4D97-AF65-F5344CB8AC3E}">
        <p14:creationId xmlns:p14="http://schemas.microsoft.com/office/powerpoint/2010/main" val="397984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19200"/>
            <a:ext cx="41529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219200"/>
            <a:ext cx="41529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CEB9759-85BB-495C-A1C7-790618C7471F}" type="slidenum">
              <a:rPr lang="en-US"/>
              <a:pPr/>
              <a:t>‹#›</a:t>
            </a:fld>
            <a:endParaRPr lang="en-US"/>
          </a:p>
        </p:txBody>
      </p:sp>
    </p:spTree>
    <p:extLst>
      <p:ext uri="{BB962C8B-B14F-4D97-AF65-F5344CB8AC3E}">
        <p14:creationId xmlns:p14="http://schemas.microsoft.com/office/powerpoint/2010/main" val="615360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F22957-4242-47F5-9058-B06E840233C2}" type="slidenum">
              <a:rPr lang="en-US"/>
              <a:pPr/>
              <a:t>‹#›</a:t>
            </a:fld>
            <a:endParaRPr lang="en-US"/>
          </a:p>
        </p:txBody>
      </p:sp>
    </p:spTree>
    <p:extLst>
      <p:ext uri="{BB962C8B-B14F-4D97-AF65-F5344CB8AC3E}">
        <p14:creationId xmlns:p14="http://schemas.microsoft.com/office/powerpoint/2010/main" val="43681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AFA0C03-5DBE-4E91-B261-0D06B582B51D}" type="slidenum">
              <a:rPr lang="en-US"/>
              <a:pPr/>
              <a:t>‹#›</a:t>
            </a:fld>
            <a:endParaRPr lang="en-US"/>
          </a:p>
        </p:txBody>
      </p:sp>
    </p:spTree>
    <p:extLst>
      <p:ext uri="{BB962C8B-B14F-4D97-AF65-F5344CB8AC3E}">
        <p14:creationId xmlns:p14="http://schemas.microsoft.com/office/powerpoint/2010/main" val="3400434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1529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219200"/>
            <a:ext cx="41529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3AC486E-A5E6-4DB3-97A5-EDC13CA414C4}" type="slidenum">
              <a:rPr lang="en-US"/>
              <a:pPr/>
              <a:t>‹#›</a:t>
            </a:fld>
            <a:endParaRPr lang="en-US"/>
          </a:p>
        </p:txBody>
      </p:sp>
    </p:spTree>
    <p:extLst>
      <p:ext uri="{BB962C8B-B14F-4D97-AF65-F5344CB8AC3E}">
        <p14:creationId xmlns:p14="http://schemas.microsoft.com/office/powerpoint/2010/main" val="142194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B57B029-6C7C-43C4-B34C-B0C48E7E56FA}" type="slidenum">
              <a:rPr lang="en-US"/>
              <a:pPr/>
              <a:t>‹#›</a:t>
            </a:fld>
            <a:endParaRPr lang="en-US"/>
          </a:p>
        </p:txBody>
      </p:sp>
    </p:spTree>
    <p:extLst>
      <p:ext uri="{BB962C8B-B14F-4D97-AF65-F5344CB8AC3E}">
        <p14:creationId xmlns:p14="http://schemas.microsoft.com/office/powerpoint/2010/main" val="187455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F8AA84F-2C48-486F-9F52-66808C3E29D9}" type="slidenum">
              <a:rPr lang="en-US"/>
              <a:pPr/>
              <a:t>‹#›</a:t>
            </a:fld>
            <a:endParaRPr lang="en-US"/>
          </a:p>
        </p:txBody>
      </p:sp>
    </p:spTree>
    <p:extLst>
      <p:ext uri="{BB962C8B-B14F-4D97-AF65-F5344CB8AC3E}">
        <p14:creationId xmlns:p14="http://schemas.microsoft.com/office/powerpoint/2010/main" val="1183145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84BBBAA-119E-4331-B52A-39A9C15EA518}" type="slidenum">
              <a:rPr lang="en-US"/>
              <a:pPr/>
              <a:t>‹#›</a:t>
            </a:fld>
            <a:endParaRPr lang="en-US"/>
          </a:p>
        </p:txBody>
      </p:sp>
    </p:spTree>
    <p:extLst>
      <p:ext uri="{BB962C8B-B14F-4D97-AF65-F5344CB8AC3E}">
        <p14:creationId xmlns:p14="http://schemas.microsoft.com/office/powerpoint/2010/main" val="1642057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C914643-DAD9-4627-B208-551CBCCE6B16}" type="slidenum">
              <a:rPr lang="en-US"/>
              <a:pPr/>
              <a:t>‹#›</a:t>
            </a:fld>
            <a:endParaRPr lang="en-US"/>
          </a:p>
        </p:txBody>
      </p:sp>
    </p:spTree>
    <p:extLst>
      <p:ext uri="{BB962C8B-B14F-4D97-AF65-F5344CB8AC3E}">
        <p14:creationId xmlns:p14="http://schemas.microsoft.com/office/powerpoint/2010/main" val="340434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D678848-CB75-4C38-9CBF-9F8B2D714694}" type="slidenum">
              <a:rPr lang="en-US"/>
              <a:pPr/>
              <a:t>‹#›</a:t>
            </a:fld>
            <a:endParaRPr lang="en-US"/>
          </a:p>
        </p:txBody>
      </p:sp>
    </p:spTree>
    <p:extLst>
      <p:ext uri="{BB962C8B-B14F-4D97-AF65-F5344CB8AC3E}">
        <p14:creationId xmlns:p14="http://schemas.microsoft.com/office/powerpoint/2010/main" val="3619741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152400"/>
            <a:ext cx="822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219200"/>
            <a:ext cx="84582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A5B53C8C-D322-4CF7-80EC-ED804A313433}" type="slidenum">
              <a:rPr lang="en-US"/>
              <a:pPr/>
              <a:t>‹#›</a:t>
            </a:fld>
            <a:endParaRPr lang="en-US"/>
          </a:p>
        </p:txBody>
      </p:sp>
      <p:pic>
        <p:nvPicPr>
          <p:cNvPr id="6151" name="Picture 7" descr="other_slides"/>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278563"/>
            <a:ext cx="9144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spcBef>
          <a:spcPct val="0"/>
        </a:spcBef>
        <a:spcAft>
          <a:spcPct val="0"/>
        </a:spcAft>
        <a:defRPr sz="3200" b="1">
          <a:solidFill>
            <a:srgbClr val="0071BC"/>
          </a:solidFill>
          <a:latin typeface="+mj-lt"/>
          <a:ea typeface="+mj-ea"/>
          <a:cs typeface="+mj-cs"/>
        </a:defRPr>
      </a:lvl1pPr>
      <a:lvl2pPr algn="l" rtl="0" fontAlgn="base">
        <a:spcBef>
          <a:spcPct val="0"/>
        </a:spcBef>
        <a:spcAft>
          <a:spcPct val="0"/>
        </a:spcAft>
        <a:defRPr sz="3200" b="1">
          <a:solidFill>
            <a:srgbClr val="0071BC"/>
          </a:solidFill>
          <a:latin typeface="Arial" charset="0"/>
        </a:defRPr>
      </a:lvl2pPr>
      <a:lvl3pPr algn="l" rtl="0" fontAlgn="base">
        <a:spcBef>
          <a:spcPct val="0"/>
        </a:spcBef>
        <a:spcAft>
          <a:spcPct val="0"/>
        </a:spcAft>
        <a:defRPr sz="3200" b="1">
          <a:solidFill>
            <a:srgbClr val="0071BC"/>
          </a:solidFill>
          <a:latin typeface="Arial" charset="0"/>
        </a:defRPr>
      </a:lvl3pPr>
      <a:lvl4pPr algn="l" rtl="0" fontAlgn="base">
        <a:spcBef>
          <a:spcPct val="0"/>
        </a:spcBef>
        <a:spcAft>
          <a:spcPct val="0"/>
        </a:spcAft>
        <a:defRPr sz="3200" b="1">
          <a:solidFill>
            <a:srgbClr val="0071BC"/>
          </a:solidFill>
          <a:latin typeface="Arial" charset="0"/>
        </a:defRPr>
      </a:lvl4pPr>
      <a:lvl5pPr algn="l" rtl="0" fontAlgn="base">
        <a:spcBef>
          <a:spcPct val="0"/>
        </a:spcBef>
        <a:spcAft>
          <a:spcPct val="0"/>
        </a:spcAft>
        <a:defRPr sz="3200" b="1">
          <a:solidFill>
            <a:srgbClr val="0071BC"/>
          </a:solidFill>
          <a:latin typeface="Arial" charset="0"/>
        </a:defRPr>
      </a:lvl5pPr>
      <a:lvl6pPr marL="457200" algn="l" rtl="0" fontAlgn="base">
        <a:spcBef>
          <a:spcPct val="0"/>
        </a:spcBef>
        <a:spcAft>
          <a:spcPct val="0"/>
        </a:spcAft>
        <a:defRPr sz="3200" b="1">
          <a:solidFill>
            <a:srgbClr val="0071BC"/>
          </a:solidFill>
          <a:latin typeface="Arial" charset="0"/>
        </a:defRPr>
      </a:lvl6pPr>
      <a:lvl7pPr marL="914400" algn="l" rtl="0" fontAlgn="base">
        <a:spcBef>
          <a:spcPct val="0"/>
        </a:spcBef>
        <a:spcAft>
          <a:spcPct val="0"/>
        </a:spcAft>
        <a:defRPr sz="3200" b="1">
          <a:solidFill>
            <a:srgbClr val="0071BC"/>
          </a:solidFill>
          <a:latin typeface="Arial" charset="0"/>
        </a:defRPr>
      </a:lvl7pPr>
      <a:lvl8pPr marL="1371600" algn="l" rtl="0" fontAlgn="base">
        <a:spcBef>
          <a:spcPct val="0"/>
        </a:spcBef>
        <a:spcAft>
          <a:spcPct val="0"/>
        </a:spcAft>
        <a:defRPr sz="3200" b="1">
          <a:solidFill>
            <a:srgbClr val="0071BC"/>
          </a:solidFill>
          <a:latin typeface="Arial" charset="0"/>
        </a:defRPr>
      </a:lvl8pPr>
      <a:lvl9pPr marL="1828800" algn="l" rtl="0" fontAlgn="base">
        <a:spcBef>
          <a:spcPct val="0"/>
        </a:spcBef>
        <a:spcAft>
          <a:spcPct val="0"/>
        </a:spcAft>
        <a:defRPr sz="3200" b="1">
          <a:solidFill>
            <a:srgbClr val="0071BC"/>
          </a:solidFill>
          <a:latin typeface="Arial" charset="0"/>
        </a:defRPr>
      </a:lvl9pPr>
    </p:titleStyle>
    <p:bodyStyle>
      <a:lvl1pPr marL="342900" indent="-342900" algn="l" rtl="0" fontAlgn="base">
        <a:lnSpc>
          <a:spcPct val="120000"/>
        </a:lnSpc>
        <a:spcBef>
          <a:spcPct val="20000"/>
        </a:spcBef>
        <a:spcAft>
          <a:spcPct val="0"/>
        </a:spcAft>
        <a:buChar char="•"/>
        <a:defRPr sz="2400">
          <a:solidFill>
            <a:schemeClr val="tx1"/>
          </a:solidFill>
          <a:latin typeface="+mn-lt"/>
          <a:ea typeface="+mn-ea"/>
          <a:cs typeface="+mn-cs"/>
        </a:defRPr>
      </a:lvl1pPr>
      <a:lvl2pPr marL="742950" indent="-285750" algn="l" rtl="0" fontAlgn="base">
        <a:lnSpc>
          <a:spcPct val="120000"/>
        </a:lnSpc>
        <a:spcBef>
          <a:spcPct val="20000"/>
        </a:spcBef>
        <a:spcAft>
          <a:spcPct val="0"/>
        </a:spcAft>
        <a:buChar char="–"/>
        <a:defRPr sz="2000">
          <a:solidFill>
            <a:schemeClr val="tx1"/>
          </a:solidFill>
          <a:latin typeface="+mn-lt"/>
        </a:defRPr>
      </a:lvl2pPr>
      <a:lvl3pPr marL="1143000" indent="-228600" algn="l" rtl="0" fontAlgn="base">
        <a:lnSpc>
          <a:spcPct val="120000"/>
        </a:lnSpc>
        <a:spcBef>
          <a:spcPct val="20000"/>
        </a:spcBef>
        <a:spcAft>
          <a:spcPct val="0"/>
        </a:spcAft>
        <a:buChar char="•"/>
        <a:defRPr>
          <a:solidFill>
            <a:schemeClr val="tx1"/>
          </a:solidFill>
          <a:latin typeface="+mn-lt"/>
        </a:defRPr>
      </a:lvl3pPr>
      <a:lvl4pPr marL="1600200" indent="-228600" algn="l" rtl="0" fontAlgn="base">
        <a:lnSpc>
          <a:spcPct val="120000"/>
        </a:lnSpc>
        <a:spcBef>
          <a:spcPct val="20000"/>
        </a:spcBef>
        <a:spcAft>
          <a:spcPct val="0"/>
        </a:spcAft>
        <a:buChar char="–"/>
        <a:defRPr>
          <a:solidFill>
            <a:schemeClr val="tx1"/>
          </a:solidFill>
          <a:latin typeface="+mn-lt"/>
        </a:defRPr>
      </a:lvl4pPr>
      <a:lvl5pPr marL="2057400" indent="-228600" algn="l" rtl="0" fontAlgn="base">
        <a:lnSpc>
          <a:spcPct val="120000"/>
        </a:lnSpc>
        <a:spcBef>
          <a:spcPct val="20000"/>
        </a:spcBef>
        <a:spcAft>
          <a:spcPct val="0"/>
        </a:spcAft>
        <a:buChar char="»"/>
        <a:defRPr sz="1600">
          <a:solidFill>
            <a:schemeClr val="tx1"/>
          </a:solidFill>
          <a:latin typeface="+mn-lt"/>
        </a:defRPr>
      </a:lvl5pPr>
      <a:lvl6pPr marL="2514600" indent="-228600" algn="l" rtl="0" fontAlgn="base">
        <a:lnSpc>
          <a:spcPct val="120000"/>
        </a:lnSpc>
        <a:spcBef>
          <a:spcPct val="20000"/>
        </a:spcBef>
        <a:spcAft>
          <a:spcPct val="0"/>
        </a:spcAft>
        <a:buChar char="»"/>
        <a:defRPr sz="1600">
          <a:solidFill>
            <a:schemeClr val="tx1"/>
          </a:solidFill>
          <a:latin typeface="+mn-lt"/>
        </a:defRPr>
      </a:lvl6pPr>
      <a:lvl7pPr marL="2971800" indent="-228600" algn="l" rtl="0" fontAlgn="base">
        <a:lnSpc>
          <a:spcPct val="120000"/>
        </a:lnSpc>
        <a:spcBef>
          <a:spcPct val="20000"/>
        </a:spcBef>
        <a:spcAft>
          <a:spcPct val="0"/>
        </a:spcAft>
        <a:buChar char="»"/>
        <a:defRPr sz="1600">
          <a:solidFill>
            <a:schemeClr val="tx1"/>
          </a:solidFill>
          <a:latin typeface="+mn-lt"/>
        </a:defRPr>
      </a:lvl7pPr>
      <a:lvl8pPr marL="3429000" indent="-228600" algn="l" rtl="0" fontAlgn="base">
        <a:lnSpc>
          <a:spcPct val="120000"/>
        </a:lnSpc>
        <a:spcBef>
          <a:spcPct val="20000"/>
        </a:spcBef>
        <a:spcAft>
          <a:spcPct val="0"/>
        </a:spcAft>
        <a:buChar char="»"/>
        <a:defRPr sz="1600">
          <a:solidFill>
            <a:schemeClr val="tx1"/>
          </a:solidFill>
          <a:latin typeface="+mn-lt"/>
        </a:defRPr>
      </a:lvl8pPr>
      <a:lvl9pPr marL="3886200" indent="-228600" algn="l" rtl="0" fontAlgn="base">
        <a:lnSpc>
          <a:spcPct val="120000"/>
        </a:lnSpc>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image" Target="../media/image5.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7.bin"/><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nowlab.cse.ohio-state.edu/" TargetMode="External"/><Relationship Id="rId3" Type="http://schemas.openxmlformats.org/officeDocument/2006/relationships/hyperlink" Target="mailto:sitha_bhagvat@dell.com" TargetMode="External"/><Relationship Id="rId7" Type="http://schemas.openxmlformats.org/officeDocument/2006/relationships/hyperlink" Target="http://www.mcs.anl.gov/~balaji" TargetMode="External"/><Relationship Id="rId2" Type="http://schemas.openxmlformats.org/officeDocument/2006/relationships/hyperlink" Target="mailto:balaji@mcs.anl.gov" TargetMode="External"/><Relationship Id="rId1" Type="http://schemas.openxmlformats.org/officeDocument/2006/relationships/slideLayout" Target="../slideLayouts/slideLayout1.xml"/><Relationship Id="rId6" Type="http://schemas.openxmlformats.org/officeDocument/2006/relationships/hyperlink" Target="mailto:gropp@mcs.anl.gov" TargetMode="External"/><Relationship Id="rId5" Type="http://schemas.openxmlformats.org/officeDocument/2006/relationships/hyperlink" Target="mailto:thakur@mcs.anl.gov" TargetMode="External"/><Relationship Id="rId4" Type="http://schemas.openxmlformats.org/officeDocument/2006/relationships/hyperlink" Target="mailto:panda@cse.ohio-state.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362200" y="587375"/>
            <a:ext cx="6477000" cy="1851025"/>
          </a:xfrm>
        </p:spPr>
        <p:txBody>
          <a:bodyPr/>
          <a:lstStyle/>
          <a:p>
            <a:r>
              <a:rPr lang="en-US" sz="2800"/>
              <a:t>Advanced Flow-control Mechanisms for the Sockets Direct Protocol</a:t>
            </a:r>
            <a:br>
              <a:rPr lang="en-US" sz="2800"/>
            </a:br>
            <a:r>
              <a:rPr lang="en-US" sz="2800"/>
              <a:t>over InfiniBand</a:t>
            </a:r>
          </a:p>
        </p:txBody>
      </p:sp>
      <p:sp>
        <p:nvSpPr>
          <p:cNvPr id="4099" name="Rectangle 3"/>
          <p:cNvSpPr>
            <a:spLocks noGrp="1" noChangeArrowheads="1"/>
          </p:cNvSpPr>
          <p:nvPr>
            <p:ph type="subTitle" idx="1"/>
          </p:nvPr>
        </p:nvSpPr>
        <p:spPr>
          <a:xfrm>
            <a:off x="2362200" y="3886200"/>
            <a:ext cx="6553200" cy="457200"/>
          </a:xfrm>
        </p:spPr>
        <p:txBody>
          <a:bodyPr/>
          <a:lstStyle/>
          <a:p>
            <a:r>
              <a:rPr lang="en-US" b="1">
                <a:solidFill>
                  <a:srgbClr val="FF0000"/>
                </a:solidFill>
              </a:rPr>
              <a:t>P. Balaji</a:t>
            </a:r>
            <a:r>
              <a:rPr lang="en-US"/>
              <a:t>, </a:t>
            </a:r>
            <a:r>
              <a:rPr lang="en-US">
                <a:solidFill>
                  <a:srgbClr val="0000FF"/>
                </a:solidFill>
              </a:rPr>
              <a:t>S. Bhagvat</a:t>
            </a:r>
            <a:r>
              <a:rPr lang="en-US"/>
              <a:t>, </a:t>
            </a:r>
            <a:r>
              <a:rPr lang="en-US">
                <a:solidFill>
                  <a:srgbClr val="008000"/>
                </a:solidFill>
              </a:rPr>
              <a:t>D. K. Panda</a:t>
            </a:r>
            <a:r>
              <a:rPr lang="en-US"/>
              <a:t>, </a:t>
            </a:r>
            <a:r>
              <a:rPr lang="en-US">
                <a:solidFill>
                  <a:srgbClr val="FF0000"/>
                </a:solidFill>
              </a:rPr>
              <a:t>R. Thakur</a:t>
            </a:r>
            <a:r>
              <a:rPr lang="en-US"/>
              <a:t>, and </a:t>
            </a:r>
            <a:r>
              <a:rPr lang="en-US">
                <a:solidFill>
                  <a:srgbClr val="FF0000"/>
                </a:solidFill>
              </a:rPr>
              <a:t>W. Gropp</a:t>
            </a:r>
          </a:p>
        </p:txBody>
      </p:sp>
      <p:sp>
        <p:nvSpPr>
          <p:cNvPr id="4100" name="Rectangle 4"/>
          <p:cNvSpPr>
            <a:spLocks noChangeArrowheads="1"/>
          </p:cNvSpPr>
          <p:nvPr/>
        </p:nvSpPr>
        <p:spPr bwMode="auto">
          <a:xfrm>
            <a:off x="2362200" y="4419600"/>
            <a:ext cx="6553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spcBef>
                <a:spcPct val="20000"/>
              </a:spcBef>
            </a:pPr>
            <a:r>
              <a:rPr lang="en-US" sz="1600">
                <a:solidFill>
                  <a:srgbClr val="FF0000"/>
                </a:solidFill>
              </a:rPr>
              <a:t>Mathematics and Computer Science, Argonne National Laboratory</a:t>
            </a:r>
          </a:p>
          <a:p>
            <a:pPr algn="ctr" eaLnBrk="1" hangingPunct="1">
              <a:lnSpc>
                <a:spcPct val="120000"/>
              </a:lnSpc>
              <a:spcBef>
                <a:spcPct val="20000"/>
              </a:spcBef>
            </a:pPr>
            <a:r>
              <a:rPr lang="en-US" sz="1600">
                <a:solidFill>
                  <a:srgbClr val="0000FF"/>
                </a:solidFill>
              </a:rPr>
              <a:t>High Performance Cluster Computing, Dell Inc.</a:t>
            </a:r>
          </a:p>
          <a:p>
            <a:pPr algn="ctr" eaLnBrk="1" hangingPunct="1">
              <a:lnSpc>
                <a:spcPct val="120000"/>
              </a:lnSpc>
              <a:spcBef>
                <a:spcPct val="20000"/>
              </a:spcBef>
            </a:pPr>
            <a:r>
              <a:rPr lang="en-US" sz="1600">
                <a:solidFill>
                  <a:srgbClr val="008000"/>
                </a:solidFill>
              </a:rPr>
              <a:t>Computer Science and Engineering, Ohio State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Presentation Layout</a:t>
            </a:r>
          </a:p>
        </p:txBody>
      </p:sp>
      <p:sp>
        <p:nvSpPr>
          <p:cNvPr id="29699" name="Rectangle 3"/>
          <p:cNvSpPr>
            <a:spLocks noGrp="1" noChangeArrowheads="1"/>
          </p:cNvSpPr>
          <p:nvPr>
            <p:ph type="body" idx="1"/>
          </p:nvPr>
        </p:nvSpPr>
        <p:spPr/>
        <p:txBody>
          <a:bodyPr/>
          <a:lstStyle/>
          <a:p>
            <a:pPr>
              <a:lnSpc>
                <a:spcPct val="180000"/>
              </a:lnSpc>
            </a:pPr>
            <a:r>
              <a:rPr lang="en-US">
                <a:solidFill>
                  <a:srgbClr val="DDDDDD"/>
                </a:solidFill>
              </a:rPr>
              <a:t>Introduction</a:t>
            </a:r>
          </a:p>
          <a:p>
            <a:pPr>
              <a:lnSpc>
                <a:spcPct val="180000"/>
              </a:lnSpc>
            </a:pPr>
            <a:r>
              <a:rPr lang="en-US">
                <a:solidFill>
                  <a:srgbClr val="DDDDDD"/>
                </a:solidFill>
              </a:rPr>
              <a:t>Existing Credit-based Flow-control design</a:t>
            </a:r>
          </a:p>
          <a:p>
            <a:pPr>
              <a:lnSpc>
                <a:spcPct val="180000"/>
              </a:lnSpc>
            </a:pPr>
            <a:r>
              <a:rPr lang="en-US" b="1">
                <a:solidFill>
                  <a:srgbClr val="FF0000"/>
                </a:solidFill>
              </a:rPr>
              <a:t>RDMA-based Flow-control</a:t>
            </a:r>
          </a:p>
          <a:p>
            <a:pPr>
              <a:lnSpc>
                <a:spcPct val="180000"/>
              </a:lnSpc>
            </a:pPr>
            <a:r>
              <a:rPr lang="en-US"/>
              <a:t>NIC-assisted RDMA-based Flow-control</a:t>
            </a:r>
          </a:p>
          <a:p>
            <a:pPr>
              <a:lnSpc>
                <a:spcPct val="180000"/>
              </a:lnSpc>
            </a:pPr>
            <a:r>
              <a:rPr lang="en-US"/>
              <a:t>Experimental Evaluation</a:t>
            </a:r>
          </a:p>
          <a:p>
            <a:pPr>
              <a:lnSpc>
                <a:spcPct val="180000"/>
              </a:lnSpc>
            </a:pPr>
            <a:r>
              <a:rPr lang="en-US"/>
              <a:t>Conclusions and Future Work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InfiniBand RDMA capabilities</a:t>
            </a:r>
          </a:p>
        </p:txBody>
      </p:sp>
      <p:sp>
        <p:nvSpPr>
          <p:cNvPr id="30723" name="Rectangle 3"/>
          <p:cNvSpPr>
            <a:spLocks noGrp="1" noChangeArrowheads="1"/>
          </p:cNvSpPr>
          <p:nvPr>
            <p:ph type="body" idx="1"/>
          </p:nvPr>
        </p:nvSpPr>
        <p:spPr>
          <a:xfrm>
            <a:off x="457200" y="1066800"/>
            <a:ext cx="8458200" cy="5059363"/>
          </a:xfrm>
        </p:spPr>
        <p:txBody>
          <a:bodyPr/>
          <a:lstStyle/>
          <a:p>
            <a:r>
              <a:rPr lang="en-US"/>
              <a:t>Remote Direct Memory Access</a:t>
            </a:r>
          </a:p>
          <a:p>
            <a:pPr lvl="1"/>
            <a:r>
              <a:rPr lang="en-US"/>
              <a:t>Receiver transparent data placement </a:t>
            </a:r>
            <a:r>
              <a:rPr lang="en-US">
                <a:sym typeface="Wingdings" pitchFamily="2" charset="2"/>
              </a:rPr>
              <a:t> can help provide a </a:t>
            </a:r>
            <a:r>
              <a:rPr lang="en-US" i="1">
                <a:solidFill>
                  <a:srgbClr val="FF0000"/>
                </a:solidFill>
                <a:sym typeface="Wingdings" pitchFamily="2" charset="2"/>
              </a:rPr>
              <a:t>shared-memory</a:t>
            </a:r>
            <a:r>
              <a:rPr lang="en-US">
                <a:sym typeface="Wingdings" pitchFamily="2" charset="2"/>
              </a:rPr>
              <a:t> like illusion</a:t>
            </a:r>
          </a:p>
          <a:p>
            <a:pPr lvl="1"/>
            <a:r>
              <a:rPr lang="en-US">
                <a:sym typeface="Wingdings" pitchFamily="2" charset="2"/>
              </a:rPr>
              <a:t>Sender-side buffer management  sender can dictate which position in the receive buffer the data should be placed</a:t>
            </a:r>
          </a:p>
          <a:p>
            <a:r>
              <a:rPr lang="en-US">
                <a:sym typeface="Wingdings" pitchFamily="2" charset="2"/>
              </a:rPr>
              <a:t>RDMA with Immediate-data</a:t>
            </a:r>
          </a:p>
          <a:p>
            <a:pPr lvl="1"/>
            <a:r>
              <a:rPr lang="en-US">
                <a:sym typeface="Wingdings" pitchFamily="2" charset="2"/>
              </a:rPr>
              <a:t>Requires receiver to explicitly check for the receipt of data</a:t>
            </a:r>
          </a:p>
          <a:p>
            <a:pPr lvl="1"/>
            <a:r>
              <a:rPr lang="en-US">
                <a:sym typeface="Wingdings" pitchFamily="2" charset="2"/>
              </a:rPr>
              <a:t>Allows receiver to know when the data has arrived</a:t>
            </a:r>
          </a:p>
          <a:p>
            <a:pPr lvl="1"/>
            <a:r>
              <a:rPr lang="en-US">
                <a:sym typeface="Wingdings" pitchFamily="2" charset="2"/>
              </a:rPr>
              <a:t>Loses receiver transparency!</a:t>
            </a:r>
          </a:p>
          <a:p>
            <a:pPr lvl="1"/>
            <a:r>
              <a:rPr lang="en-US">
                <a:sym typeface="Wingdings" pitchFamily="2" charset="2"/>
              </a:rPr>
              <a:t>Still retains sender-side buffer management</a:t>
            </a:r>
          </a:p>
          <a:p>
            <a:r>
              <a:rPr lang="en-US"/>
              <a:t>In this design, we utilize RDMA with immediate data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6240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1" name="Rectangle 3"/>
          <p:cNvSpPr>
            <a:spLocks noChangeArrowheads="1"/>
          </p:cNvSpPr>
          <p:nvPr/>
        </p:nvSpPr>
        <p:spPr bwMode="auto">
          <a:xfrm>
            <a:off x="11668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2" name="Rectangle 4"/>
          <p:cNvSpPr>
            <a:spLocks noChangeArrowheads="1"/>
          </p:cNvSpPr>
          <p:nvPr/>
        </p:nvSpPr>
        <p:spPr bwMode="auto">
          <a:xfrm>
            <a:off x="7096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Rectangle 5"/>
          <p:cNvSpPr>
            <a:spLocks noChangeArrowheads="1"/>
          </p:cNvSpPr>
          <p:nvPr/>
        </p:nvSpPr>
        <p:spPr bwMode="auto">
          <a:xfrm>
            <a:off x="20812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p:cNvSpPr>
            <a:spLocks noChangeArrowheads="1"/>
          </p:cNvSpPr>
          <p:nvPr/>
        </p:nvSpPr>
        <p:spPr bwMode="auto">
          <a:xfrm>
            <a:off x="25384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5" name="Rectangle 7"/>
          <p:cNvSpPr>
            <a:spLocks noChangeArrowheads="1"/>
          </p:cNvSpPr>
          <p:nvPr/>
        </p:nvSpPr>
        <p:spPr bwMode="auto">
          <a:xfrm>
            <a:off x="6500813" y="3352800"/>
            <a:ext cx="146050" cy="447675"/>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7" name="Text Box 9"/>
          <p:cNvSpPr txBox="1">
            <a:spLocks noChangeArrowheads="1"/>
          </p:cNvSpPr>
          <p:nvPr/>
        </p:nvSpPr>
        <p:spPr bwMode="auto">
          <a:xfrm>
            <a:off x="5967413" y="5562600"/>
            <a:ext cx="153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Sockets Buffers</a:t>
            </a:r>
          </a:p>
        </p:txBody>
      </p:sp>
      <p:sp>
        <p:nvSpPr>
          <p:cNvPr id="27658" name="Text Box 10"/>
          <p:cNvSpPr txBox="1">
            <a:spLocks noChangeArrowheads="1"/>
          </p:cNvSpPr>
          <p:nvPr/>
        </p:nvSpPr>
        <p:spPr bwMode="auto">
          <a:xfrm>
            <a:off x="906463" y="3886200"/>
            <a:ext cx="18176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Application Buffers</a:t>
            </a:r>
          </a:p>
        </p:txBody>
      </p:sp>
      <p:sp>
        <p:nvSpPr>
          <p:cNvPr id="27659" name="Text Box 11"/>
          <p:cNvSpPr txBox="1">
            <a:spLocks noChangeArrowheads="1"/>
          </p:cNvSpPr>
          <p:nvPr/>
        </p:nvSpPr>
        <p:spPr bwMode="auto">
          <a:xfrm>
            <a:off x="3810000" y="3200400"/>
            <a:ext cx="785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a:ea typeface="굴림" pitchFamily="50" charset="-127"/>
              </a:rPr>
              <a:t>Sender</a:t>
            </a:r>
          </a:p>
        </p:txBody>
      </p:sp>
      <p:sp>
        <p:nvSpPr>
          <p:cNvPr id="27660" name="Line 12"/>
          <p:cNvSpPr>
            <a:spLocks noChangeShapeType="1"/>
          </p:cNvSpPr>
          <p:nvPr/>
        </p:nvSpPr>
        <p:spPr bwMode="auto">
          <a:xfrm flipH="1">
            <a:off x="4572000" y="3276600"/>
            <a:ext cx="0" cy="26670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1" name="Text Box 13"/>
          <p:cNvSpPr txBox="1">
            <a:spLocks noChangeArrowheads="1"/>
          </p:cNvSpPr>
          <p:nvPr/>
        </p:nvSpPr>
        <p:spPr bwMode="auto">
          <a:xfrm>
            <a:off x="4572000" y="3200400"/>
            <a:ext cx="923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a:ea typeface="굴림" pitchFamily="50" charset="-127"/>
              </a:rPr>
              <a:t>Receiver</a:t>
            </a:r>
          </a:p>
        </p:txBody>
      </p:sp>
      <p:sp>
        <p:nvSpPr>
          <p:cNvPr id="27662" name="Text Box 14"/>
          <p:cNvSpPr txBox="1">
            <a:spLocks noChangeArrowheads="1"/>
          </p:cNvSpPr>
          <p:nvPr/>
        </p:nvSpPr>
        <p:spPr bwMode="auto">
          <a:xfrm>
            <a:off x="1439863" y="5638800"/>
            <a:ext cx="153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Sockets Buffers</a:t>
            </a:r>
          </a:p>
        </p:txBody>
      </p:sp>
      <p:sp>
        <p:nvSpPr>
          <p:cNvPr id="27663" name="Rectangle 15"/>
          <p:cNvSpPr>
            <a:spLocks noChangeArrowheads="1"/>
          </p:cNvSpPr>
          <p:nvPr/>
        </p:nvSpPr>
        <p:spPr bwMode="auto">
          <a:xfrm>
            <a:off x="29956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4" name="Rectangle 16"/>
          <p:cNvSpPr>
            <a:spLocks noGrp="1" noChangeArrowheads="1"/>
          </p:cNvSpPr>
          <p:nvPr>
            <p:ph type="body" idx="1"/>
          </p:nvPr>
        </p:nvSpPr>
        <p:spPr>
          <a:xfrm>
            <a:off x="457200" y="990600"/>
            <a:ext cx="8229600" cy="2057400"/>
          </a:xfrm>
          <a:noFill/>
          <a:ln/>
        </p:spPr>
        <p:txBody>
          <a:bodyPr/>
          <a:lstStyle/>
          <a:p>
            <a:pPr>
              <a:lnSpc>
                <a:spcPct val="110000"/>
              </a:lnSpc>
            </a:pPr>
            <a:r>
              <a:rPr lang="en-US" sz="2000" i="1">
                <a:solidFill>
                  <a:srgbClr val="0000FF"/>
                </a:solidFill>
              </a:rPr>
              <a:t>Utilizes InfiniBand RDMA with Immediate Data feature</a:t>
            </a:r>
          </a:p>
          <a:p>
            <a:pPr lvl="1">
              <a:lnSpc>
                <a:spcPct val="110000"/>
              </a:lnSpc>
            </a:pPr>
            <a:r>
              <a:rPr lang="en-US" sz="1800"/>
              <a:t>Sender side buffer management</a:t>
            </a:r>
            <a:endParaRPr lang="en-US" sz="1800" i="1">
              <a:solidFill>
                <a:srgbClr val="0000FF"/>
              </a:solidFill>
            </a:endParaRPr>
          </a:p>
          <a:p>
            <a:pPr>
              <a:lnSpc>
                <a:spcPct val="110000"/>
              </a:lnSpc>
            </a:pPr>
            <a:r>
              <a:rPr lang="en-US" sz="2000"/>
              <a:t>Avoids buffer wastage for small-medium messages</a:t>
            </a:r>
          </a:p>
          <a:p>
            <a:pPr>
              <a:lnSpc>
                <a:spcPct val="110000"/>
              </a:lnSpc>
            </a:pPr>
            <a:r>
              <a:rPr lang="en-US" sz="2000"/>
              <a:t>Uses an </a:t>
            </a:r>
            <a:r>
              <a:rPr lang="en-US" sz="2000" i="1">
                <a:solidFill>
                  <a:srgbClr val="FF0000"/>
                </a:solidFill>
              </a:rPr>
              <a:t>immediate send threshold</a:t>
            </a:r>
            <a:r>
              <a:rPr lang="en-US" sz="2000"/>
              <a:t> to improve the throughput for small-medium messages using message coalescing</a:t>
            </a:r>
          </a:p>
        </p:txBody>
      </p:sp>
      <p:sp>
        <p:nvSpPr>
          <p:cNvPr id="27665" name="Text Box 17"/>
          <p:cNvSpPr txBox="1">
            <a:spLocks noChangeArrowheads="1"/>
          </p:cNvSpPr>
          <p:nvPr/>
        </p:nvSpPr>
        <p:spPr bwMode="auto">
          <a:xfrm>
            <a:off x="3276600" y="5867400"/>
            <a:ext cx="274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1" hangingPunct="1">
              <a:spcBef>
                <a:spcPct val="50000"/>
              </a:spcBef>
            </a:pPr>
            <a:r>
              <a:rPr lang="en-US" sz="1400" b="1">
                <a:ea typeface="굴림" pitchFamily="50" charset="-127"/>
              </a:rPr>
              <a:t>Immediate Send Threshold = 4</a:t>
            </a:r>
          </a:p>
        </p:txBody>
      </p:sp>
      <p:sp>
        <p:nvSpPr>
          <p:cNvPr id="27666" name="Rectangle 18"/>
          <p:cNvSpPr>
            <a:spLocks noChangeArrowheads="1"/>
          </p:cNvSpPr>
          <p:nvPr/>
        </p:nvSpPr>
        <p:spPr bwMode="auto">
          <a:xfrm>
            <a:off x="2614613" y="5105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7" name="Rectangle 19"/>
          <p:cNvSpPr>
            <a:spLocks noChangeArrowheads="1"/>
          </p:cNvSpPr>
          <p:nvPr/>
        </p:nvSpPr>
        <p:spPr bwMode="auto">
          <a:xfrm>
            <a:off x="2462213" y="5105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8" name="Rectangle 20"/>
          <p:cNvSpPr>
            <a:spLocks noChangeArrowheads="1"/>
          </p:cNvSpPr>
          <p:nvPr/>
        </p:nvSpPr>
        <p:spPr bwMode="auto">
          <a:xfrm>
            <a:off x="2309813" y="5105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9" name="Rectangle 21"/>
          <p:cNvSpPr>
            <a:spLocks noChangeArrowheads="1"/>
          </p:cNvSpPr>
          <p:nvPr/>
        </p:nvSpPr>
        <p:spPr bwMode="auto">
          <a:xfrm>
            <a:off x="2157413" y="5105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0" name="Rectangle 22"/>
          <p:cNvSpPr>
            <a:spLocks noChangeArrowheads="1"/>
          </p:cNvSpPr>
          <p:nvPr/>
        </p:nvSpPr>
        <p:spPr bwMode="auto">
          <a:xfrm>
            <a:off x="2005013" y="5105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1" name="Rectangle 23"/>
          <p:cNvSpPr>
            <a:spLocks noChangeArrowheads="1"/>
          </p:cNvSpPr>
          <p:nvPr/>
        </p:nvSpPr>
        <p:spPr bwMode="auto">
          <a:xfrm>
            <a:off x="1852613" y="5105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2" name="Rectangle 24"/>
          <p:cNvSpPr>
            <a:spLocks noChangeArrowheads="1"/>
          </p:cNvSpPr>
          <p:nvPr/>
        </p:nvSpPr>
        <p:spPr bwMode="auto">
          <a:xfrm>
            <a:off x="1700213" y="5105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3" name="Rectangle 25"/>
          <p:cNvSpPr>
            <a:spLocks noChangeArrowheads="1"/>
          </p:cNvSpPr>
          <p:nvPr/>
        </p:nvSpPr>
        <p:spPr bwMode="auto">
          <a:xfrm>
            <a:off x="1547813" y="5105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4" name="Text Box 26"/>
          <p:cNvSpPr txBox="1">
            <a:spLocks noChangeArrowheads="1"/>
          </p:cNvSpPr>
          <p:nvPr/>
        </p:nvSpPr>
        <p:spPr bwMode="auto">
          <a:xfrm>
            <a:off x="5656263" y="3875088"/>
            <a:ext cx="2801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Application Buffers Not Posted</a:t>
            </a:r>
          </a:p>
        </p:txBody>
      </p:sp>
      <p:sp>
        <p:nvSpPr>
          <p:cNvPr id="27675" name="Text Box 27"/>
          <p:cNvSpPr txBox="1">
            <a:spLocks noChangeArrowheads="1"/>
          </p:cNvSpPr>
          <p:nvPr/>
        </p:nvSpPr>
        <p:spPr bwMode="auto">
          <a:xfrm>
            <a:off x="5662613" y="3875088"/>
            <a:ext cx="1719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Application Buffer</a:t>
            </a:r>
          </a:p>
        </p:txBody>
      </p:sp>
      <p:sp>
        <p:nvSpPr>
          <p:cNvPr id="27676" name="Oval 28"/>
          <p:cNvSpPr>
            <a:spLocks noChangeArrowheads="1"/>
          </p:cNvSpPr>
          <p:nvPr/>
        </p:nvSpPr>
        <p:spPr bwMode="auto">
          <a:xfrm>
            <a:off x="5205413" y="5133975"/>
            <a:ext cx="457200" cy="381000"/>
          </a:xfrm>
          <a:prstGeom prst="ellipse">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b="1">
                <a:ea typeface="굴림" pitchFamily="50" charset="-127"/>
              </a:rPr>
              <a:t>ACK</a:t>
            </a:r>
          </a:p>
        </p:txBody>
      </p:sp>
      <p:sp>
        <p:nvSpPr>
          <p:cNvPr id="27677" name="Line 29"/>
          <p:cNvSpPr>
            <a:spLocks noChangeShapeType="1"/>
          </p:cNvSpPr>
          <p:nvPr/>
        </p:nvSpPr>
        <p:spPr bwMode="auto">
          <a:xfrm>
            <a:off x="1014413" y="55626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8" name="Line 30"/>
          <p:cNvSpPr>
            <a:spLocks noChangeShapeType="1"/>
          </p:cNvSpPr>
          <p:nvPr/>
        </p:nvSpPr>
        <p:spPr bwMode="auto">
          <a:xfrm>
            <a:off x="1014413" y="51054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9" name="Line 31"/>
          <p:cNvSpPr>
            <a:spLocks noChangeShapeType="1"/>
          </p:cNvSpPr>
          <p:nvPr/>
        </p:nvSpPr>
        <p:spPr bwMode="auto">
          <a:xfrm flipV="1">
            <a:off x="3681413" y="51054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0" name="Line 32"/>
          <p:cNvSpPr>
            <a:spLocks noChangeShapeType="1"/>
          </p:cNvSpPr>
          <p:nvPr/>
        </p:nvSpPr>
        <p:spPr bwMode="auto">
          <a:xfrm>
            <a:off x="5586413" y="51054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1" name="Line 33"/>
          <p:cNvSpPr>
            <a:spLocks noChangeShapeType="1"/>
          </p:cNvSpPr>
          <p:nvPr/>
        </p:nvSpPr>
        <p:spPr bwMode="auto">
          <a:xfrm flipV="1">
            <a:off x="8253413" y="51054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2" name="Line 34"/>
          <p:cNvSpPr>
            <a:spLocks noChangeShapeType="1"/>
          </p:cNvSpPr>
          <p:nvPr/>
        </p:nvSpPr>
        <p:spPr bwMode="auto">
          <a:xfrm>
            <a:off x="5586413" y="55626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3" name="Rectangle 35"/>
          <p:cNvSpPr>
            <a:spLocks noGrp="1" noChangeArrowheads="1"/>
          </p:cNvSpPr>
          <p:nvPr>
            <p:ph type="title"/>
          </p:nvPr>
        </p:nvSpPr>
        <p:spPr/>
        <p:txBody>
          <a:bodyPr/>
          <a:lstStyle/>
          <a:p>
            <a:r>
              <a:rPr lang="en-US"/>
              <a:t>RDMA-based Flow-control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 -2.80888E-6 L 0.05833 0.26655 " pathEditMode="relative" rAng="0" ptsTypes="AA">
                                      <p:cBhvr>
                                        <p:cTn id="6" dur="2000" fill="hold"/>
                                        <p:tgtEl>
                                          <p:spTgt spid="27663"/>
                                        </p:tgtEl>
                                        <p:attrNameLst>
                                          <p:attrName>ppt_x</p:attrName>
                                          <p:attrName>ppt_y</p:attrName>
                                        </p:attrNameLst>
                                      </p:cBhvr>
                                      <p:rCtr x="2917" y="13327"/>
                                    </p:animMotion>
                                  </p:childTnLst>
                                </p:cTn>
                              </p:par>
                            </p:childTnLst>
                          </p:cTn>
                        </p:par>
                        <p:par>
                          <p:cTn id="7" fill="hold" nodeType="afterGroup">
                            <p:stCondLst>
                              <p:cond delay="2000"/>
                            </p:stCondLst>
                            <p:childTnLst>
                              <p:par>
                                <p:cTn id="8" presetID="63" presetClass="path" presetSubtype="0" accel="50000" decel="50000" fill="hold" grpId="1" nodeType="afterEffect">
                                  <p:stCondLst>
                                    <p:cond delay="0"/>
                                  </p:stCondLst>
                                  <p:childTnLst>
                                    <p:animMotion origin="layout" path="M 0.05833 0.26654 L 0.55833 0.26654 " pathEditMode="relative" rAng="0" ptsTypes="AA">
                                      <p:cBhvr>
                                        <p:cTn id="9" dur="2000" fill="hold"/>
                                        <p:tgtEl>
                                          <p:spTgt spid="27663"/>
                                        </p:tgtEl>
                                        <p:attrNameLst>
                                          <p:attrName>ppt_x</p:attrName>
                                          <p:attrName>ppt_y</p:attrName>
                                        </p:attrNameLst>
                                      </p:cBhvr>
                                      <p:rCtr x="25000" y="0"/>
                                    </p:animMotion>
                                  </p:childTnLst>
                                </p:cTn>
                              </p:par>
                              <p:par>
                                <p:cTn id="10" presetID="0" presetClass="path" presetSubtype="0" accel="50000" decel="50000" fill="hold" grpId="0" nodeType="withEffect">
                                  <p:stCondLst>
                                    <p:cond delay="0"/>
                                  </p:stCondLst>
                                  <p:childTnLst>
                                    <p:animMotion origin="layout" path="M 3.33333E-6 -7.17261E-7 L 0.09166 0.26654 " pathEditMode="relative" rAng="0" ptsTypes="AA">
                                      <p:cBhvr>
                                        <p:cTn id="11" dur="2000" fill="hold"/>
                                        <p:tgtEl>
                                          <p:spTgt spid="27654"/>
                                        </p:tgtEl>
                                        <p:attrNameLst>
                                          <p:attrName>ppt_x</p:attrName>
                                          <p:attrName>ppt_y</p:attrName>
                                        </p:attrNameLst>
                                      </p:cBhvr>
                                      <p:rCtr x="4583" y="13327"/>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63" presetClass="path" presetSubtype="0" accel="50000" decel="50000" fill="hold" grpId="1" nodeType="clickEffect">
                                  <p:stCondLst>
                                    <p:cond delay="0"/>
                                  </p:stCondLst>
                                  <p:childTnLst>
                                    <p:animMotion origin="layout" path="M 0.09166 0.26654 L 0.59166 0.26654 " pathEditMode="fixed" rAng="0" ptsTypes="AA">
                                      <p:cBhvr>
                                        <p:cTn id="15" dur="2000" fill="hold"/>
                                        <p:tgtEl>
                                          <p:spTgt spid="27654"/>
                                        </p:tgtEl>
                                        <p:attrNameLst>
                                          <p:attrName>ppt_x</p:attrName>
                                          <p:attrName>ppt_y</p:attrName>
                                        </p:attrNameLst>
                                      </p:cBhvr>
                                      <p:rCtr x="25000" y="0"/>
                                    </p:animMotion>
                                  </p:childTnLst>
                                </p:cTn>
                              </p:par>
                              <p:par>
                                <p:cTn id="16" presetID="0" presetClass="path" presetSubtype="0" accel="50000" decel="50000" fill="hold" grpId="0" nodeType="withEffect">
                                  <p:stCondLst>
                                    <p:cond delay="0"/>
                                  </p:stCondLst>
                                  <p:childTnLst>
                                    <p:animMotion origin="layout" path="M 3.33333E-6 -7.17261E-7 L 0.125 0.26654 " pathEditMode="relative" rAng="0" ptsTypes="AA">
                                      <p:cBhvr>
                                        <p:cTn id="17" dur="2000" fill="hold"/>
                                        <p:tgtEl>
                                          <p:spTgt spid="27653"/>
                                        </p:tgtEl>
                                        <p:attrNameLst>
                                          <p:attrName>ppt_x</p:attrName>
                                          <p:attrName>ppt_y</p:attrName>
                                        </p:attrNameLst>
                                      </p:cBhvr>
                                      <p:rCtr x="6250" y="13327"/>
                                    </p:animMotion>
                                  </p:childTnLst>
                                </p:cTn>
                              </p:par>
                            </p:childTnLst>
                          </p:cTn>
                        </p:par>
                        <p:par>
                          <p:cTn id="18" fill="hold" nodeType="afterGroup">
                            <p:stCondLst>
                              <p:cond delay="2000"/>
                            </p:stCondLst>
                            <p:childTnLst>
                              <p:par>
                                <p:cTn id="19" presetID="63" presetClass="path" presetSubtype="0" accel="50000" decel="50000" fill="hold" grpId="1" nodeType="afterEffect">
                                  <p:stCondLst>
                                    <p:cond delay="0"/>
                                  </p:stCondLst>
                                  <p:childTnLst>
                                    <p:animMotion origin="layout" path="M 0.125 0.26654 L 0.625 0.26654 " pathEditMode="relative" rAng="0" ptsTypes="AA">
                                      <p:cBhvr>
                                        <p:cTn id="20" dur="2000" fill="hold"/>
                                        <p:tgtEl>
                                          <p:spTgt spid="27653"/>
                                        </p:tgtEl>
                                        <p:attrNameLst>
                                          <p:attrName>ppt_x</p:attrName>
                                          <p:attrName>ppt_y</p:attrName>
                                        </p:attrNameLst>
                                      </p:cBhvr>
                                      <p:rCtr x="25000" y="0"/>
                                    </p:animMotion>
                                  </p:childTnLst>
                                </p:cTn>
                              </p:par>
                              <p:par>
                                <p:cTn id="21" presetID="0" presetClass="path" presetSubtype="0" accel="50000" decel="50000" fill="hold" grpId="0" nodeType="withEffect">
                                  <p:stCondLst>
                                    <p:cond delay="0"/>
                                  </p:stCondLst>
                                  <p:childTnLst>
                                    <p:animMotion origin="layout" path="M 3.33333E-6 -7.17261E-7 L 0.15833 0.26654 " pathEditMode="relative" ptsTypes="AA">
                                      <p:cBhvr>
                                        <p:cTn id="22" dur="2000" fill="hold"/>
                                        <p:tgtEl>
                                          <p:spTgt spid="27650"/>
                                        </p:tgtEl>
                                        <p:attrNameLst>
                                          <p:attrName>ppt_x</p:attrName>
                                          <p:attrName>ppt_y</p:attrName>
                                        </p:attrNameLst>
                                      </p:cBhvr>
                                    </p:animMotion>
                                  </p:childTnLst>
                                </p:cTn>
                              </p:par>
                            </p:childTnLst>
                          </p:cTn>
                        </p:par>
                        <p:par>
                          <p:cTn id="23" fill="hold" nodeType="afterGroup">
                            <p:stCondLst>
                              <p:cond delay="4000"/>
                            </p:stCondLst>
                            <p:childTnLst>
                              <p:par>
                                <p:cTn id="24" presetID="63" presetClass="path" presetSubtype="0" accel="50000" decel="50000" fill="hold" grpId="1" nodeType="afterEffect">
                                  <p:stCondLst>
                                    <p:cond delay="0"/>
                                  </p:stCondLst>
                                  <p:childTnLst>
                                    <p:animMotion origin="layout" path="M 0.15833 0.26654 L 0.65833 0.26654 " pathEditMode="relative" rAng="0" ptsTypes="AA">
                                      <p:cBhvr>
                                        <p:cTn id="25" dur="2000" fill="hold"/>
                                        <p:tgtEl>
                                          <p:spTgt spid="27650"/>
                                        </p:tgtEl>
                                        <p:attrNameLst>
                                          <p:attrName>ppt_x</p:attrName>
                                          <p:attrName>ppt_y</p:attrName>
                                        </p:attrNameLst>
                                      </p:cBhvr>
                                      <p:rCtr x="25000" y="0"/>
                                    </p:animMotion>
                                  </p:childTnLst>
                                </p:cTn>
                              </p:par>
                              <p:par>
                                <p:cTn id="26" presetID="0" presetClass="path" presetSubtype="0" accel="50000" decel="50000" fill="hold" grpId="0" nodeType="withEffect">
                                  <p:stCondLst>
                                    <p:cond delay="0"/>
                                  </p:stCondLst>
                                  <p:childTnLst>
                                    <p:animMotion origin="layout" path="M 3.33333E-6 -7.17261E-7 L 0.19166 0.26654 " pathEditMode="relative" rAng="0" ptsTypes="AA">
                                      <p:cBhvr>
                                        <p:cTn id="27" dur="2000" fill="hold"/>
                                        <p:tgtEl>
                                          <p:spTgt spid="27651"/>
                                        </p:tgtEl>
                                        <p:attrNameLst>
                                          <p:attrName>ppt_x</p:attrName>
                                          <p:attrName>ppt_y</p:attrName>
                                        </p:attrNameLst>
                                      </p:cBhvr>
                                      <p:rCtr x="9583" y="13327"/>
                                    </p:animMotion>
                                  </p:childTnLst>
                                </p:cTn>
                              </p:par>
                            </p:childTnLst>
                          </p:cTn>
                        </p:par>
                        <p:par>
                          <p:cTn id="28" fill="hold" nodeType="afterGroup">
                            <p:stCondLst>
                              <p:cond delay="6000"/>
                            </p:stCondLst>
                            <p:childTnLst>
                              <p:par>
                                <p:cTn id="29" presetID="0" presetClass="path" presetSubtype="0" accel="50000" decel="50000" fill="hold" grpId="0" nodeType="afterEffect">
                                  <p:stCondLst>
                                    <p:cond delay="0"/>
                                  </p:stCondLst>
                                  <p:childTnLst>
                                    <p:animMotion origin="layout" path="M 3.33333E-6 -7.17261E-7 L 0.225 0.26654 " pathEditMode="relative" rAng="0" ptsTypes="AA">
                                      <p:cBhvr>
                                        <p:cTn id="30" dur="2000" fill="hold"/>
                                        <p:tgtEl>
                                          <p:spTgt spid="27652"/>
                                        </p:tgtEl>
                                        <p:attrNameLst>
                                          <p:attrName>ppt_x</p:attrName>
                                          <p:attrName>ppt_y</p:attrName>
                                        </p:attrNameLst>
                                      </p:cBhvr>
                                      <p:rCtr x="11250" y="13327"/>
                                    </p:animMotion>
                                  </p:childTnLst>
                                </p:cTn>
                              </p:par>
                            </p:childTnLst>
                          </p:cTn>
                        </p:par>
                        <p:par>
                          <p:cTn id="31" fill="hold" nodeType="afterGroup">
                            <p:stCondLst>
                              <p:cond delay="8000"/>
                            </p:stCondLst>
                            <p:childTnLst>
                              <p:par>
                                <p:cTn id="32" presetID="1" presetClass="entr" presetSubtype="0" fill="hold" grpId="0" nodeType="afterEffect">
                                  <p:stCondLst>
                                    <p:cond delay="0"/>
                                  </p:stCondLst>
                                  <p:childTnLst>
                                    <p:set>
                                      <p:cBhvr>
                                        <p:cTn id="33" dur="1" fill="hold">
                                          <p:stCondLst>
                                            <p:cond delay="0"/>
                                          </p:stCondLst>
                                        </p:cTn>
                                        <p:tgtEl>
                                          <p:spTgt spid="2767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767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67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767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766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766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766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7666"/>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xit" presetSubtype="0" fill="hold" grpId="0" nodeType="clickEffect">
                                  <p:stCondLst>
                                    <p:cond delay="0"/>
                                  </p:stCondLst>
                                  <p:childTnLst>
                                    <p:set>
                                      <p:cBhvr>
                                        <p:cTn id="51" dur="1" fill="hold">
                                          <p:stCondLst>
                                            <p:cond delay="0"/>
                                          </p:stCondLst>
                                        </p:cTn>
                                        <p:tgtEl>
                                          <p:spTgt spid="27674"/>
                                        </p:tgtEl>
                                        <p:attrNameLst>
                                          <p:attrName>style.visibility</p:attrName>
                                        </p:attrNameLst>
                                      </p:cBhvr>
                                      <p:to>
                                        <p:strVal val="hidden"/>
                                      </p:to>
                                    </p:set>
                                  </p:childTnLst>
                                </p:cTn>
                              </p:par>
                              <p:par>
                                <p:cTn id="52" presetID="1" presetClass="entr" presetSubtype="0" fill="hold" grpId="0" nodeType="withEffect">
                                  <p:stCondLst>
                                    <p:cond delay="0"/>
                                  </p:stCondLst>
                                  <p:childTnLst>
                                    <p:set>
                                      <p:cBhvr>
                                        <p:cTn id="53" dur="1" fill="hold">
                                          <p:stCondLst>
                                            <p:cond delay="0"/>
                                          </p:stCondLst>
                                        </p:cTn>
                                        <p:tgtEl>
                                          <p:spTgt spid="2767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7655"/>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0" presetClass="path" presetSubtype="0" accel="50000" decel="50000" fill="hold" grpId="2" nodeType="clickEffect">
                                  <p:stCondLst>
                                    <p:cond delay="0"/>
                                  </p:stCondLst>
                                  <p:childTnLst>
                                    <p:animMotion origin="layout" path="M 0.55833 0.26654 L 0.38333 0.01111 " pathEditMode="relative" ptsTypes="AA">
                                      <p:cBhvr>
                                        <p:cTn id="59" dur="2000" fill="hold"/>
                                        <p:tgtEl>
                                          <p:spTgt spid="27663"/>
                                        </p:tgtEl>
                                        <p:attrNameLst>
                                          <p:attrName>ppt_x</p:attrName>
                                          <p:attrName>ppt_y</p:attrName>
                                        </p:attrNameLst>
                                      </p:cBhvr>
                                    </p:animMotion>
                                  </p:childTnLst>
                                </p:cTn>
                              </p:par>
                            </p:childTnLst>
                          </p:cTn>
                        </p:par>
                        <p:par>
                          <p:cTn id="60" fill="hold" nodeType="afterGroup">
                            <p:stCondLst>
                              <p:cond delay="2000"/>
                            </p:stCondLst>
                            <p:childTnLst>
                              <p:par>
                                <p:cTn id="61" presetID="1" presetClass="entr" presetSubtype="0" fill="hold" grpId="0" nodeType="afterEffect">
                                  <p:stCondLst>
                                    <p:cond delay="0"/>
                                  </p:stCondLst>
                                  <p:childTnLst>
                                    <p:set>
                                      <p:cBhvr>
                                        <p:cTn id="62" dur="1" fill="hold">
                                          <p:stCondLst>
                                            <p:cond delay="0"/>
                                          </p:stCondLst>
                                        </p:cTn>
                                        <p:tgtEl>
                                          <p:spTgt spid="27676"/>
                                        </p:tgtEl>
                                        <p:attrNameLst>
                                          <p:attrName>style.visibility</p:attrName>
                                        </p:attrNameLst>
                                      </p:cBhvr>
                                      <p:to>
                                        <p:strVal val="visible"/>
                                      </p:to>
                                    </p:set>
                                  </p:childTnLst>
                                </p:cTn>
                              </p:par>
                              <p:par>
                                <p:cTn id="63" presetID="0" presetClass="path" presetSubtype="0" accel="50000" decel="50000" fill="hold" grpId="1" nodeType="withEffect">
                                  <p:stCondLst>
                                    <p:cond delay="0"/>
                                  </p:stCondLst>
                                  <p:childTnLst>
                                    <p:animMotion origin="layout" path="M 0.0 0.0 C -0.02812 -0.07011 -0.05607 -0.14021 -0.11163 -0.17191 C -0.16718 -0.20361 -0.271 -0.21819 -0.33385 -0.1895 C -0.3967 -0.16081 -0.46267 -0.03147 -0.48836 0.0 " pathEditMode="relative" ptsTypes="aaaA">
                                      <p:cBhvr>
                                        <p:cTn id="64" dur="2000" fill="hold"/>
                                        <p:tgtEl>
                                          <p:spTgt spid="27676"/>
                                        </p:tgtEl>
                                        <p:attrNameLst>
                                          <p:attrName>ppt_x</p:attrName>
                                          <p:attrName>ppt_y</p:attrName>
                                        </p:attrNameLst>
                                      </p:cBhvr>
                                    </p:animMotion>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2" nodeType="clickEffect">
                                  <p:stCondLst>
                                    <p:cond delay="0"/>
                                  </p:stCondLst>
                                  <p:childTnLst>
                                    <p:set>
                                      <p:cBhvr>
                                        <p:cTn id="68" dur="1" fill="hold">
                                          <p:stCondLst>
                                            <p:cond delay="0"/>
                                          </p:stCondLst>
                                        </p:cTn>
                                        <p:tgtEl>
                                          <p:spTgt spid="27676"/>
                                        </p:tgtEl>
                                        <p:attrNameLst>
                                          <p:attrName>style.visibility</p:attrName>
                                        </p:attrNameLst>
                                      </p:cBhvr>
                                      <p:to>
                                        <p:strVal val="hidden"/>
                                      </p:to>
                                    </p:set>
                                  </p:childTnLst>
                                </p:cTn>
                              </p:par>
                            </p:childTnLst>
                          </p:cTn>
                        </p:par>
                        <p:par>
                          <p:cTn id="69" fill="hold" nodeType="afterGroup">
                            <p:stCondLst>
                              <p:cond delay="0"/>
                            </p:stCondLst>
                            <p:childTnLst>
                              <p:par>
                                <p:cTn id="70" presetID="0" presetClass="path" presetSubtype="0" accel="50000" decel="50000" fill="hold" grpId="1" nodeType="afterEffect">
                                  <p:stCondLst>
                                    <p:cond delay="0"/>
                                  </p:stCondLst>
                                  <p:childTnLst>
                                    <p:animMotion origin="layout" path="M 0 0 L 0.53333 0 " pathEditMode="relative" ptsTypes="AA">
                                      <p:cBhvr>
                                        <p:cTn id="71" dur="2000" fill="hold"/>
                                        <p:tgtEl>
                                          <p:spTgt spid="27666"/>
                                        </p:tgtEl>
                                        <p:attrNameLst>
                                          <p:attrName>ppt_x</p:attrName>
                                          <p:attrName>ppt_y</p:attrName>
                                        </p:attrNameLst>
                                      </p:cBhvr>
                                    </p:animMotion>
                                  </p:childTnLst>
                                </p:cTn>
                              </p:par>
                              <p:par>
                                <p:cTn id="72" presetID="0" presetClass="path" presetSubtype="0" accel="50000" decel="50000" fill="hold" grpId="1" nodeType="withEffect">
                                  <p:stCondLst>
                                    <p:cond delay="0"/>
                                  </p:stCondLst>
                                  <p:childTnLst>
                                    <p:animMotion origin="layout" path="M 0 0 L 0.53333 0 " pathEditMode="relative" ptsTypes="AA">
                                      <p:cBhvr>
                                        <p:cTn id="73" dur="2000" fill="hold"/>
                                        <p:tgtEl>
                                          <p:spTgt spid="27667"/>
                                        </p:tgtEl>
                                        <p:attrNameLst>
                                          <p:attrName>ppt_x</p:attrName>
                                          <p:attrName>ppt_y</p:attrName>
                                        </p:attrNameLst>
                                      </p:cBhvr>
                                    </p:animMotion>
                                  </p:childTnLst>
                                </p:cTn>
                              </p:par>
                              <p:par>
                                <p:cTn id="74" presetID="0" presetClass="path" presetSubtype="0" accel="50000" decel="50000" fill="hold" grpId="1" nodeType="withEffect">
                                  <p:stCondLst>
                                    <p:cond delay="0"/>
                                  </p:stCondLst>
                                  <p:childTnLst>
                                    <p:animMotion origin="layout" path="M 0 0 L 0.53333 0 " pathEditMode="relative" ptsTypes="AA">
                                      <p:cBhvr>
                                        <p:cTn id="75" dur="2000" fill="hold"/>
                                        <p:tgtEl>
                                          <p:spTgt spid="27668"/>
                                        </p:tgtEl>
                                        <p:attrNameLst>
                                          <p:attrName>ppt_x</p:attrName>
                                          <p:attrName>ppt_y</p:attrName>
                                        </p:attrNameLst>
                                      </p:cBhvr>
                                    </p:animMotion>
                                  </p:childTnLst>
                                </p:cTn>
                              </p:par>
                              <p:par>
                                <p:cTn id="76" presetID="0" presetClass="path" presetSubtype="0" accel="50000" decel="50000" fill="hold" grpId="1" nodeType="withEffect">
                                  <p:stCondLst>
                                    <p:cond delay="0"/>
                                  </p:stCondLst>
                                  <p:childTnLst>
                                    <p:animMotion origin="layout" path="M 0 0 L 0.53333 0 " pathEditMode="relative" ptsTypes="AA">
                                      <p:cBhvr>
                                        <p:cTn id="77" dur="2000" fill="hold"/>
                                        <p:tgtEl>
                                          <p:spTgt spid="27669"/>
                                        </p:tgtEl>
                                        <p:attrNameLst>
                                          <p:attrName>ppt_x</p:attrName>
                                          <p:attrName>ppt_y</p:attrName>
                                        </p:attrNameLst>
                                      </p:cBhvr>
                                    </p:animMotion>
                                  </p:childTnLst>
                                </p:cTn>
                              </p:par>
                              <p:par>
                                <p:cTn id="78" presetID="0" presetClass="path" presetSubtype="0" accel="50000" decel="50000" fill="hold" grpId="1" nodeType="withEffect">
                                  <p:stCondLst>
                                    <p:cond delay="0"/>
                                  </p:stCondLst>
                                  <p:childTnLst>
                                    <p:animMotion origin="layout" path="M 0 0 L 0.53333 0 " pathEditMode="relative" ptsTypes="AA">
                                      <p:cBhvr>
                                        <p:cTn id="79" dur="2000" fill="hold"/>
                                        <p:tgtEl>
                                          <p:spTgt spid="27670"/>
                                        </p:tgtEl>
                                        <p:attrNameLst>
                                          <p:attrName>ppt_x</p:attrName>
                                          <p:attrName>ppt_y</p:attrName>
                                        </p:attrNameLst>
                                      </p:cBhvr>
                                    </p:animMotion>
                                  </p:childTnLst>
                                </p:cTn>
                              </p:par>
                              <p:par>
                                <p:cTn id="80" presetID="0" presetClass="path" presetSubtype="0" accel="50000" decel="50000" fill="hold" grpId="1" nodeType="withEffect">
                                  <p:stCondLst>
                                    <p:cond delay="0"/>
                                  </p:stCondLst>
                                  <p:childTnLst>
                                    <p:animMotion origin="layout" path="M 0 0 L 0.53333 0 " pathEditMode="relative" ptsTypes="AA">
                                      <p:cBhvr>
                                        <p:cTn id="81" dur="2000" fill="hold"/>
                                        <p:tgtEl>
                                          <p:spTgt spid="27671"/>
                                        </p:tgtEl>
                                        <p:attrNameLst>
                                          <p:attrName>ppt_x</p:attrName>
                                          <p:attrName>ppt_y</p:attrName>
                                        </p:attrNameLst>
                                      </p:cBhvr>
                                    </p:animMotion>
                                  </p:childTnLst>
                                </p:cTn>
                              </p:par>
                              <p:par>
                                <p:cTn id="82" presetID="0" presetClass="path" presetSubtype="0" accel="50000" decel="50000" fill="hold" grpId="1" nodeType="withEffect">
                                  <p:stCondLst>
                                    <p:cond delay="0"/>
                                  </p:stCondLst>
                                  <p:childTnLst>
                                    <p:animMotion origin="layout" path="M 0 0 L 0.53333 0 " pathEditMode="relative" ptsTypes="AA">
                                      <p:cBhvr>
                                        <p:cTn id="83" dur="2000" fill="hold"/>
                                        <p:tgtEl>
                                          <p:spTgt spid="27672"/>
                                        </p:tgtEl>
                                        <p:attrNameLst>
                                          <p:attrName>ppt_x</p:attrName>
                                          <p:attrName>ppt_y</p:attrName>
                                        </p:attrNameLst>
                                      </p:cBhvr>
                                    </p:animMotion>
                                  </p:childTnLst>
                                </p:cTn>
                              </p:par>
                              <p:par>
                                <p:cTn id="84" presetID="0" presetClass="path" presetSubtype="0" accel="50000" decel="50000" fill="hold" grpId="1" nodeType="withEffect">
                                  <p:stCondLst>
                                    <p:cond delay="0"/>
                                  </p:stCondLst>
                                  <p:childTnLst>
                                    <p:animMotion origin="layout" path="M 0 0 L 0.53333 0 " pathEditMode="relative" ptsTypes="AA">
                                      <p:cBhvr>
                                        <p:cTn id="85" dur="2000" fill="hold"/>
                                        <p:tgtEl>
                                          <p:spTgt spid="27673"/>
                                        </p:tgtEl>
                                        <p:attrNameLst>
                                          <p:attrName>ppt_x</p:attrName>
                                          <p:attrName>ppt_y</p:attrName>
                                        </p:attrNameLst>
                                      </p:cBhvr>
                                    </p:animMotion>
                                  </p:childTnLst>
                                </p:cTn>
                              </p:par>
                              <p:par>
                                <p:cTn id="86" presetID="0" presetClass="path" presetSubtype="0" accel="50000" decel="50000" fill="hold" grpId="1" nodeType="withEffect">
                                  <p:stCondLst>
                                    <p:cond delay="0"/>
                                  </p:stCondLst>
                                  <p:childTnLst>
                                    <p:animMotion origin="layout" path="M 0.225 0.26654 L 0.725 0.26654 " pathEditMode="relative" rAng="0" ptsTypes="AA">
                                      <p:cBhvr>
                                        <p:cTn id="87" dur="2000" fill="hold"/>
                                        <p:tgtEl>
                                          <p:spTgt spid="27652"/>
                                        </p:tgtEl>
                                        <p:attrNameLst>
                                          <p:attrName>ppt_x</p:attrName>
                                          <p:attrName>ppt_y</p:attrName>
                                        </p:attrNameLst>
                                      </p:cBhvr>
                                      <p:rCtr x="25000" y="0"/>
                                    </p:animMotion>
                                  </p:childTnLst>
                                </p:cTn>
                              </p:par>
                              <p:par>
                                <p:cTn id="88" presetID="0" presetClass="path" presetSubtype="0" accel="50000" decel="50000" fill="hold" grpId="1" nodeType="withEffect">
                                  <p:stCondLst>
                                    <p:cond delay="0"/>
                                  </p:stCondLst>
                                  <p:childTnLst>
                                    <p:animMotion origin="layout" path="M 0.19166 0.26654 L 0.69166 0.26654 " pathEditMode="relative" rAng="0" ptsTypes="AA">
                                      <p:cBhvr>
                                        <p:cTn id="89" dur="2000" fill="hold"/>
                                        <p:tgtEl>
                                          <p:spTgt spid="27651"/>
                                        </p:tgtEl>
                                        <p:attrNameLst>
                                          <p:attrName>ppt_x</p:attrName>
                                          <p:attrName>ppt_y</p:attrName>
                                        </p:attrNameLst>
                                      </p:cBhvr>
                                      <p:rCtr x="250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nimBg="1"/>
      <p:bldP spid="27650" grpId="1" animBg="1"/>
      <p:bldP spid="27651" grpId="0" animBg="1"/>
      <p:bldP spid="27651" grpId="1" animBg="1"/>
      <p:bldP spid="27652" grpId="0" animBg="1"/>
      <p:bldP spid="27652" grpId="1" animBg="1"/>
      <p:bldP spid="27653" grpId="0" animBg="1"/>
      <p:bldP spid="27653" grpId="1" animBg="1"/>
      <p:bldP spid="27654" grpId="0" animBg="1"/>
      <p:bldP spid="27654" grpId="1" animBg="1"/>
      <p:bldP spid="27655" grpId="0" animBg="1"/>
      <p:bldP spid="27663" grpId="0" animBg="1"/>
      <p:bldP spid="27663" grpId="1" animBg="1"/>
      <p:bldP spid="27663" grpId="2" animBg="1"/>
      <p:bldP spid="27666" grpId="0" animBg="1"/>
      <p:bldP spid="27666" grpId="1" animBg="1"/>
      <p:bldP spid="27667" grpId="0" animBg="1"/>
      <p:bldP spid="27667" grpId="1" animBg="1"/>
      <p:bldP spid="27668" grpId="0" animBg="1"/>
      <p:bldP spid="27668" grpId="1" animBg="1"/>
      <p:bldP spid="27669" grpId="0" animBg="1"/>
      <p:bldP spid="27669" grpId="1" animBg="1"/>
      <p:bldP spid="27670" grpId="0" animBg="1"/>
      <p:bldP spid="27670" grpId="1" animBg="1"/>
      <p:bldP spid="27671" grpId="0" animBg="1"/>
      <p:bldP spid="27671" grpId="1" animBg="1"/>
      <p:bldP spid="27672" grpId="0" animBg="1"/>
      <p:bldP spid="27672" grpId="1" animBg="1"/>
      <p:bldP spid="27673" grpId="0" animBg="1"/>
      <p:bldP spid="27673" grpId="1" animBg="1"/>
      <p:bldP spid="27674" grpId="0"/>
      <p:bldP spid="27675" grpId="0"/>
      <p:bldP spid="27676" grpId="0" animBg="1"/>
      <p:bldP spid="27676" grpId="1" animBg="1"/>
      <p:bldP spid="27676"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624013" y="14478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5" name="Rectangle 3"/>
          <p:cNvSpPr>
            <a:spLocks noChangeArrowheads="1"/>
          </p:cNvSpPr>
          <p:nvPr/>
        </p:nvSpPr>
        <p:spPr bwMode="auto">
          <a:xfrm>
            <a:off x="1166813" y="14478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6" name="Rectangle 4"/>
          <p:cNvSpPr>
            <a:spLocks noChangeArrowheads="1"/>
          </p:cNvSpPr>
          <p:nvPr/>
        </p:nvSpPr>
        <p:spPr bwMode="auto">
          <a:xfrm>
            <a:off x="709613" y="14478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7" name="Rectangle 5"/>
          <p:cNvSpPr>
            <a:spLocks noChangeArrowheads="1"/>
          </p:cNvSpPr>
          <p:nvPr/>
        </p:nvSpPr>
        <p:spPr bwMode="auto">
          <a:xfrm>
            <a:off x="2081213" y="14478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8" name="Rectangle 6"/>
          <p:cNvSpPr>
            <a:spLocks noChangeArrowheads="1"/>
          </p:cNvSpPr>
          <p:nvPr/>
        </p:nvSpPr>
        <p:spPr bwMode="auto">
          <a:xfrm>
            <a:off x="2538413" y="14478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9" name="Rectangle 7"/>
          <p:cNvSpPr>
            <a:spLocks noChangeArrowheads="1"/>
          </p:cNvSpPr>
          <p:nvPr/>
        </p:nvSpPr>
        <p:spPr bwMode="auto">
          <a:xfrm>
            <a:off x="6499225" y="1516063"/>
            <a:ext cx="146050" cy="4572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0" name="Text Box 8"/>
          <p:cNvSpPr txBox="1">
            <a:spLocks noChangeArrowheads="1"/>
          </p:cNvSpPr>
          <p:nvPr/>
        </p:nvSpPr>
        <p:spPr bwMode="auto">
          <a:xfrm>
            <a:off x="5967413" y="3733800"/>
            <a:ext cx="153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Sockets Buffers</a:t>
            </a:r>
          </a:p>
        </p:txBody>
      </p:sp>
      <p:sp>
        <p:nvSpPr>
          <p:cNvPr id="59401" name="Text Box 9"/>
          <p:cNvSpPr txBox="1">
            <a:spLocks noChangeArrowheads="1"/>
          </p:cNvSpPr>
          <p:nvPr/>
        </p:nvSpPr>
        <p:spPr bwMode="auto">
          <a:xfrm>
            <a:off x="906463" y="2057400"/>
            <a:ext cx="18176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Application Buffers</a:t>
            </a:r>
          </a:p>
        </p:txBody>
      </p:sp>
      <p:sp>
        <p:nvSpPr>
          <p:cNvPr id="59402" name="Text Box 10"/>
          <p:cNvSpPr txBox="1">
            <a:spLocks noChangeArrowheads="1"/>
          </p:cNvSpPr>
          <p:nvPr/>
        </p:nvSpPr>
        <p:spPr bwMode="auto">
          <a:xfrm>
            <a:off x="3810000" y="1371600"/>
            <a:ext cx="785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a:ea typeface="굴림" pitchFamily="50" charset="-127"/>
              </a:rPr>
              <a:t>Sender</a:t>
            </a:r>
          </a:p>
        </p:txBody>
      </p:sp>
      <p:sp>
        <p:nvSpPr>
          <p:cNvPr id="59403" name="Line 11"/>
          <p:cNvSpPr>
            <a:spLocks noChangeShapeType="1"/>
          </p:cNvSpPr>
          <p:nvPr/>
        </p:nvSpPr>
        <p:spPr bwMode="auto">
          <a:xfrm flipH="1">
            <a:off x="4572000" y="1447800"/>
            <a:ext cx="0" cy="26670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04" name="Text Box 12"/>
          <p:cNvSpPr txBox="1">
            <a:spLocks noChangeArrowheads="1"/>
          </p:cNvSpPr>
          <p:nvPr/>
        </p:nvSpPr>
        <p:spPr bwMode="auto">
          <a:xfrm>
            <a:off x="4572000" y="1371600"/>
            <a:ext cx="923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a:ea typeface="굴림" pitchFamily="50" charset="-127"/>
              </a:rPr>
              <a:t>Receiver</a:t>
            </a:r>
          </a:p>
        </p:txBody>
      </p:sp>
      <p:sp>
        <p:nvSpPr>
          <p:cNvPr id="59405" name="Text Box 13"/>
          <p:cNvSpPr txBox="1">
            <a:spLocks noChangeArrowheads="1"/>
          </p:cNvSpPr>
          <p:nvPr/>
        </p:nvSpPr>
        <p:spPr bwMode="auto">
          <a:xfrm>
            <a:off x="1439863" y="3810000"/>
            <a:ext cx="153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Sockets Buffers</a:t>
            </a:r>
          </a:p>
        </p:txBody>
      </p:sp>
      <p:sp>
        <p:nvSpPr>
          <p:cNvPr id="59406" name="Rectangle 14"/>
          <p:cNvSpPr>
            <a:spLocks noChangeArrowheads="1"/>
          </p:cNvSpPr>
          <p:nvPr/>
        </p:nvSpPr>
        <p:spPr bwMode="auto">
          <a:xfrm>
            <a:off x="2995613" y="14478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8" name="Text Box 16"/>
          <p:cNvSpPr txBox="1">
            <a:spLocks noChangeArrowheads="1"/>
          </p:cNvSpPr>
          <p:nvPr/>
        </p:nvSpPr>
        <p:spPr bwMode="auto">
          <a:xfrm>
            <a:off x="3276600" y="4038600"/>
            <a:ext cx="274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1" hangingPunct="1">
              <a:spcBef>
                <a:spcPct val="50000"/>
              </a:spcBef>
            </a:pPr>
            <a:r>
              <a:rPr lang="en-US" sz="1400" b="1">
                <a:ea typeface="굴림" pitchFamily="50" charset="-127"/>
              </a:rPr>
              <a:t>Immediate Send Threshold = 4</a:t>
            </a:r>
          </a:p>
        </p:txBody>
      </p:sp>
      <p:sp>
        <p:nvSpPr>
          <p:cNvPr id="59409" name="Rectangle 17"/>
          <p:cNvSpPr>
            <a:spLocks noChangeArrowheads="1"/>
          </p:cNvSpPr>
          <p:nvPr/>
        </p:nvSpPr>
        <p:spPr bwMode="auto">
          <a:xfrm>
            <a:off x="26146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0" name="Rectangle 18"/>
          <p:cNvSpPr>
            <a:spLocks noChangeArrowheads="1"/>
          </p:cNvSpPr>
          <p:nvPr/>
        </p:nvSpPr>
        <p:spPr bwMode="auto">
          <a:xfrm>
            <a:off x="24622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1" name="Rectangle 19"/>
          <p:cNvSpPr>
            <a:spLocks noChangeArrowheads="1"/>
          </p:cNvSpPr>
          <p:nvPr/>
        </p:nvSpPr>
        <p:spPr bwMode="auto">
          <a:xfrm>
            <a:off x="23098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2" name="Rectangle 20"/>
          <p:cNvSpPr>
            <a:spLocks noChangeArrowheads="1"/>
          </p:cNvSpPr>
          <p:nvPr/>
        </p:nvSpPr>
        <p:spPr bwMode="auto">
          <a:xfrm>
            <a:off x="21574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3" name="Rectangle 21"/>
          <p:cNvSpPr>
            <a:spLocks noChangeArrowheads="1"/>
          </p:cNvSpPr>
          <p:nvPr/>
        </p:nvSpPr>
        <p:spPr bwMode="auto">
          <a:xfrm>
            <a:off x="20050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4" name="Rectangle 22"/>
          <p:cNvSpPr>
            <a:spLocks noChangeArrowheads="1"/>
          </p:cNvSpPr>
          <p:nvPr/>
        </p:nvSpPr>
        <p:spPr bwMode="auto">
          <a:xfrm>
            <a:off x="18526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5" name="Rectangle 23"/>
          <p:cNvSpPr>
            <a:spLocks noChangeArrowheads="1"/>
          </p:cNvSpPr>
          <p:nvPr/>
        </p:nvSpPr>
        <p:spPr bwMode="auto">
          <a:xfrm>
            <a:off x="17002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6" name="Rectangle 24"/>
          <p:cNvSpPr>
            <a:spLocks noChangeArrowheads="1"/>
          </p:cNvSpPr>
          <p:nvPr/>
        </p:nvSpPr>
        <p:spPr bwMode="auto">
          <a:xfrm>
            <a:off x="15478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7" name="Text Box 25"/>
          <p:cNvSpPr txBox="1">
            <a:spLocks noChangeArrowheads="1"/>
          </p:cNvSpPr>
          <p:nvPr/>
        </p:nvSpPr>
        <p:spPr bwMode="auto">
          <a:xfrm>
            <a:off x="5656263" y="2046288"/>
            <a:ext cx="2801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Application Buffers Not Posted</a:t>
            </a:r>
          </a:p>
        </p:txBody>
      </p:sp>
      <p:sp>
        <p:nvSpPr>
          <p:cNvPr id="59418" name="Text Box 26"/>
          <p:cNvSpPr txBox="1">
            <a:spLocks noChangeArrowheads="1"/>
          </p:cNvSpPr>
          <p:nvPr/>
        </p:nvSpPr>
        <p:spPr bwMode="auto">
          <a:xfrm>
            <a:off x="5662613" y="2046288"/>
            <a:ext cx="1719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Application Buffer</a:t>
            </a:r>
          </a:p>
        </p:txBody>
      </p:sp>
      <p:sp>
        <p:nvSpPr>
          <p:cNvPr id="59420" name="Line 28"/>
          <p:cNvSpPr>
            <a:spLocks noChangeShapeType="1"/>
          </p:cNvSpPr>
          <p:nvPr/>
        </p:nvSpPr>
        <p:spPr bwMode="auto">
          <a:xfrm>
            <a:off x="1014413" y="37338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21" name="Line 29"/>
          <p:cNvSpPr>
            <a:spLocks noChangeShapeType="1"/>
          </p:cNvSpPr>
          <p:nvPr/>
        </p:nvSpPr>
        <p:spPr bwMode="auto">
          <a:xfrm>
            <a:off x="1014413" y="32766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22" name="Line 30"/>
          <p:cNvSpPr>
            <a:spLocks noChangeShapeType="1"/>
          </p:cNvSpPr>
          <p:nvPr/>
        </p:nvSpPr>
        <p:spPr bwMode="auto">
          <a:xfrm flipV="1">
            <a:off x="3681413" y="32766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23" name="Line 31"/>
          <p:cNvSpPr>
            <a:spLocks noChangeShapeType="1"/>
          </p:cNvSpPr>
          <p:nvPr/>
        </p:nvSpPr>
        <p:spPr bwMode="auto">
          <a:xfrm>
            <a:off x="5586413" y="32766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24" name="Line 32"/>
          <p:cNvSpPr>
            <a:spLocks noChangeShapeType="1"/>
          </p:cNvSpPr>
          <p:nvPr/>
        </p:nvSpPr>
        <p:spPr bwMode="auto">
          <a:xfrm flipV="1">
            <a:off x="8253413" y="32766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25" name="Line 33"/>
          <p:cNvSpPr>
            <a:spLocks noChangeShapeType="1"/>
          </p:cNvSpPr>
          <p:nvPr/>
        </p:nvSpPr>
        <p:spPr bwMode="auto">
          <a:xfrm>
            <a:off x="5586413" y="37338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26" name="Rectangle 34"/>
          <p:cNvSpPr>
            <a:spLocks noGrp="1" noChangeArrowheads="1"/>
          </p:cNvSpPr>
          <p:nvPr>
            <p:ph type="title"/>
          </p:nvPr>
        </p:nvSpPr>
        <p:spPr/>
        <p:txBody>
          <a:bodyPr/>
          <a:lstStyle/>
          <a:p>
            <a:r>
              <a:rPr lang="en-US"/>
              <a:t>Limitations of RDMA-based Flow-control</a:t>
            </a:r>
          </a:p>
        </p:txBody>
      </p:sp>
      <p:sp>
        <p:nvSpPr>
          <p:cNvPr id="59428" name="AutoShape 36"/>
          <p:cNvSpPr>
            <a:spLocks noChangeArrowheads="1"/>
          </p:cNvSpPr>
          <p:nvPr/>
        </p:nvSpPr>
        <p:spPr bwMode="auto">
          <a:xfrm>
            <a:off x="609600" y="1371600"/>
            <a:ext cx="2514600" cy="1676400"/>
          </a:xfrm>
          <a:prstGeom prst="irregularSeal1">
            <a:avLst/>
          </a:prstGeom>
          <a:solidFill>
            <a:srgbClr val="FF0000"/>
          </a:soli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1" hangingPunct="1"/>
            <a:r>
              <a:rPr lang="en-US" sz="1600"/>
              <a:t>Application</a:t>
            </a:r>
          </a:p>
          <a:p>
            <a:pPr algn="ctr" eaLnBrk="1" hangingPunct="1"/>
            <a:r>
              <a:rPr lang="en-US" sz="1600"/>
              <a:t> is computing</a:t>
            </a:r>
          </a:p>
        </p:txBody>
      </p:sp>
      <p:sp>
        <p:nvSpPr>
          <p:cNvPr id="59429" name="Text Box 37"/>
          <p:cNvSpPr txBox="1">
            <a:spLocks noChangeArrowheads="1"/>
          </p:cNvSpPr>
          <p:nvPr/>
        </p:nvSpPr>
        <p:spPr bwMode="auto">
          <a:xfrm>
            <a:off x="715963" y="4953000"/>
            <a:ext cx="728027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1" hangingPunct="1">
              <a:lnSpc>
                <a:spcPct val="130000"/>
              </a:lnSpc>
              <a:buFontTx/>
              <a:buChar char="•"/>
            </a:pPr>
            <a:r>
              <a:rPr lang="en-US" sz="2000"/>
              <a:t> Remote credits are available, data is present in sockets buffer</a:t>
            </a:r>
          </a:p>
          <a:p>
            <a:pPr eaLnBrk="1" hangingPunct="1">
              <a:lnSpc>
                <a:spcPct val="130000"/>
              </a:lnSpc>
              <a:buFontTx/>
              <a:buChar char="•"/>
            </a:pPr>
            <a:r>
              <a:rPr lang="en-US" sz="2000"/>
              <a:t> Communication progress does not take place</a:t>
            </a:r>
          </a:p>
        </p:txBody>
      </p:sp>
      <p:sp>
        <p:nvSpPr>
          <p:cNvPr id="59419" name="Oval 27"/>
          <p:cNvSpPr>
            <a:spLocks noChangeArrowheads="1"/>
          </p:cNvSpPr>
          <p:nvPr/>
        </p:nvSpPr>
        <p:spPr bwMode="auto">
          <a:xfrm>
            <a:off x="5205413" y="3305175"/>
            <a:ext cx="457200" cy="381000"/>
          </a:xfrm>
          <a:prstGeom prst="ellipse">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b="1">
                <a:ea typeface="굴림" pitchFamily="50" charset="-127"/>
              </a:rPr>
              <a:t>ACK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 -2.80888E-6 L 0.05833 0.26655 " pathEditMode="relative" rAng="0" ptsTypes="AA">
                                      <p:cBhvr>
                                        <p:cTn id="6" dur="2000" fill="hold"/>
                                        <p:tgtEl>
                                          <p:spTgt spid="59406"/>
                                        </p:tgtEl>
                                        <p:attrNameLst>
                                          <p:attrName>ppt_x</p:attrName>
                                          <p:attrName>ppt_y</p:attrName>
                                        </p:attrNameLst>
                                      </p:cBhvr>
                                      <p:rCtr x="2917" y="13327"/>
                                    </p:animMotion>
                                  </p:childTnLst>
                                </p:cTn>
                              </p:par>
                            </p:childTnLst>
                          </p:cTn>
                        </p:par>
                        <p:par>
                          <p:cTn id="7" fill="hold" nodeType="afterGroup">
                            <p:stCondLst>
                              <p:cond delay="2000"/>
                            </p:stCondLst>
                            <p:childTnLst>
                              <p:par>
                                <p:cTn id="8" presetID="63" presetClass="path" presetSubtype="0" accel="50000" decel="50000" fill="hold" grpId="1" nodeType="afterEffect">
                                  <p:stCondLst>
                                    <p:cond delay="0"/>
                                  </p:stCondLst>
                                  <p:childTnLst>
                                    <p:animMotion origin="layout" path="M 0.05833 0.26654 L 0.55833 0.26654 " pathEditMode="relative" rAng="0" ptsTypes="AA">
                                      <p:cBhvr>
                                        <p:cTn id="9" dur="2000" fill="hold"/>
                                        <p:tgtEl>
                                          <p:spTgt spid="59406"/>
                                        </p:tgtEl>
                                        <p:attrNameLst>
                                          <p:attrName>ppt_x</p:attrName>
                                          <p:attrName>ppt_y</p:attrName>
                                        </p:attrNameLst>
                                      </p:cBhvr>
                                      <p:rCtr x="25000" y="0"/>
                                    </p:animMotion>
                                  </p:childTnLst>
                                </p:cTn>
                              </p:par>
                              <p:par>
                                <p:cTn id="10" presetID="0" presetClass="path" presetSubtype="0" accel="50000" decel="50000" fill="hold" grpId="0" nodeType="withEffect">
                                  <p:stCondLst>
                                    <p:cond delay="0"/>
                                  </p:stCondLst>
                                  <p:childTnLst>
                                    <p:animMotion origin="layout" path="M 3.33333E-6 -7.17261E-7 L 0.09166 0.26654 " pathEditMode="relative" rAng="0" ptsTypes="AA">
                                      <p:cBhvr>
                                        <p:cTn id="11" dur="2000" fill="hold"/>
                                        <p:tgtEl>
                                          <p:spTgt spid="59398"/>
                                        </p:tgtEl>
                                        <p:attrNameLst>
                                          <p:attrName>ppt_x</p:attrName>
                                          <p:attrName>ppt_y</p:attrName>
                                        </p:attrNameLst>
                                      </p:cBhvr>
                                      <p:rCtr x="4583" y="13327"/>
                                    </p:animMotion>
                                  </p:childTnLst>
                                </p:cTn>
                              </p:par>
                            </p:childTnLst>
                          </p:cTn>
                        </p:par>
                        <p:par>
                          <p:cTn id="12" fill="hold" nodeType="afterGroup">
                            <p:stCondLst>
                              <p:cond delay="4000"/>
                            </p:stCondLst>
                            <p:childTnLst>
                              <p:par>
                                <p:cTn id="13" presetID="63" presetClass="path" presetSubtype="0" accel="50000" decel="50000" fill="hold" grpId="1" nodeType="afterEffect">
                                  <p:stCondLst>
                                    <p:cond delay="0"/>
                                  </p:stCondLst>
                                  <p:childTnLst>
                                    <p:animMotion origin="layout" path="M 0.09166 0.26667 L 0.59166 0.26667 " pathEditMode="fixed" rAng="0" ptsTypes="AA">
                                      <p:cBhvr>
                                        <p:cTn id="14" dur="2000" fill="hold"/>
                                        <p:tgtEl>
                                          <p:spTgt spid="59398"/>
                                        </p:tgtEl>
                                        <p:attrNameLst>
                                          <p:attrName>ppt_x</p:attrName>
                                          <p:attrName>ppt_y</p:attrName>
                                        </p:attrNameLst>
                                      </p:cBhvr>
                                      <p:rCtr x="25000" y="0"/>
                                    </p:animMotion>
                                  </p:childTnLst>
                                </p:cTn>
                              </p:par>
                              <p:par>
                                <p:cTn id="15" presetID="0" presetClass="path" presetSubtype="0" accel="50000" decel="50000" fill="hold" grpId="0" nodeType="withEffect">
                                  <p:stCondLst>
                                    <p:cond delay="0"/>
                                  </p:stCondLst>
                                  <p:childTnLst>
                                    <p:animMotion origin="layout" path="M 3.33333E-6 -7.17261E-7 L 0.125 0.26654 " pathEditMode="relative" rAng="0" ptsTypes="AA">
                                      <p:cBhvr>
                                        <p:cTn id="16" dur="2000" fill="hold"/>
                                        <p:tgtEl>
                                          <p:spTgt spid="59397"/>
                                        </p:tgtEl>
                                        <p:attrNameLst>
                                          <p:attrName>ppt_x</p:attrName>
                                          <p:attrName>ppt_y</p:attrName>
                                        </p:attrNameLst>
                                      </p:cBhvr>
                                      <p:rCtr x="6250" y="13327"/>
                                    </p:animMotion>
                                  </p:childTnLst>
                                </p:cTn>
                              </p:par>
                            </p:childTnLst>
                          </p:cTn>
                        </p:par>
                        <p:par>
                          <p:cTn id="17" fill="hold" nodeType="afterGroup">
                            <p:stCondLst>
                              <p:cond delay="6000"/>
                            </p:stCondLst>
                            <p:childTnLst>
                              <p:par>
                                <p:cTn id="18" presetID="63" presetClass="path" presetSubtype="0" accel="50000" decel="50000" fill="hold" grpId="1" nodeType="afterEffect">
                                  <p:stCondLst>
                                    <p:cond delay="0"/>
                                  </p:stCondLst>
                                  <p:childTnLst>
                                    <p:animMotion origin="layout" path="M 0.125 0.26654 L 0.625 0.26654 " pathEditMode="relative" rAng="0" ptsTypes="AA">
                                      <p:cBhvr>
                                        <p:cTn id="19" dur="2000" fill="hold"/>
                                        <p:tgtEl>
                                          <p:spTgt spid="59397"/>
                                        </p:tgtEl>
                                        <p:attrNameLst>
                                          <p:attrName>ppt_x</p:attrName>
                                          <p:attrName>ppt_y</p:attrName>
                                        </p:attrNameLst>
                                      </p:cBhvr>
                                      <p:rCtr x="25000" y="0"/>
                                    </p:animMotion>
                                  </p:childTnLst>
                                </p:cTn>
                              </p:par>
                              <p:par>
                                <p:cTn id="20" presetID="0" presetClass="path" presetSubtype="0" accel="50000" decel="50000" fill="hold" grpId="0" nodeType="withEffect">
                                  <p:stCondLst>
                                    <p:cond delay="0"/>
                                  </p:stCondLst>
                                  <p:childTnLst>
                                    <p:animMotion origin="layout" path="M 3.33333E-6 -7.17261E-7 L 0.15833 0.26654 " pathEditMode="relative" ptsTypes="AA">
                                      <p:cBhvr>
                                        <p:cTn id="21" dur="2000" fill="hold"/>
                                        <p:tgtEl>
                                          <p:spTgt spid="59394"/>
                                        </p:tgtEl>
                                        <p:attrNameLst>
                                          <p:attrName>ppt_x</p:attrName>
                                          <p:attrName>ppt_y</p:attrName>
                                        </p:attrNameLst>
                                      </p:cBhvr>
                                    </p:animMotion>
                                  </p:childTnLst>
                                </p:cTn>
                              </p:par>
                            </p:childTnLst>
                          </p:cTn>
                        </p:par>
                        <p:par>
                          <p:cTn id="22" fill="hold" nodeType="afterGroup">
                            <p:stCondLst>
                              <p:cond delay="8000"/>
                            </p:stCondLst>
                            <p:childTnLst>
                              <p:par>
                                <p:cTn id="23" presetID="63" presetClass="path" presetSubtype="0" accel="50000" decel="50000" fill="hold" grpId="1" nodeType="afterEffect">
                                  <p:stCondLst>
                                    <p:cond delay="0"/>
                                  </p:stCondLst>
                                  <p:childTnLst>
                                    <p:animMotion origin="layout" path="M 0.15833 0.26654 L 0.65833 0.26654 " pathEditMode="relative" rAng="0" ptsTypes="AA">
                                      <p:cBhvr>
                                        <p:cTn id="24" dur="2000" fill="hold"/>
                                        <p:tgtEl>
                                          <p:spTgt spid="59394"/>
                                        </p:tgtEl>
                                        <p:attrNameLst>
                                          <p:attrName>ppt_x</p:attrName>
                                          <p:attrName>ppt_y</p:attrName>
                                        </p:attrNameLst>
                                      </p:cBhvr>
                                      <p:rCtr x="25000" y="0"/>
                                    </p:animMotion>
                                  </p:childTnLst>
                                </p:cTn>
                              </p:par>
                              <p:par>
                                <p:cTn id="25" presetID="0" presetClass="path" presetSubtype="0" accel="50000" decel="50000" fill="hold" grpId="0" nodeType="withEffect">
                                  <p:stCondLst>
                                    <p:cond delay="0"/>
                                  </p:stCondLst>
                                  <p:childTnLst>
                                    <p:animMotion origin="layout" path="M 3.33333E-6 -7.17261E-7 L 0.19166 0.26654 " pathEditMode="relative" rAng="0" ptsTypes="AA">
                                      <p:cBhvr>
                                        <p:cTn id="26" dur="2000" fill="hold"/>
                                        <p:tgtEl>
                                          <p:spTgt spid="59395"/>
                                        </p:tgtEl>
                                        <p:attrNameLst>
                                          <p:attrName>ppt_x</p:attrName>
                                          <p:attrName>ppt_y</p:attrName>
                                        </p:attrNameLst>
                                      </p:cBhvr>
                                      <p:rCtr x="9583" y="13327"/>
                                    </p:animMotion>
                                  </p:childTnLst>
                                </p:cTn>
                              </p:par>
                            </p:childTnLst>
                          </p:cTn>
                        </p:par>
                        <p:par>
                          <p:cTn id="27" fill="hold" nodeType="afterGroup">
                            <p:stCondLst>
                              <p:cond delay="10000"/>
                            </p:stCondLst>
                            <p:childTnLst>
                              <p:par>
                                <p:cTn id="28" presetID="0" presetClass="path" presetSubtype="0" accel="50000" decel="50000" fill="hold" grpId="0" nodeType="afterEffect">
                                  <p:stCondLst>
                                    <p:cond delay="0"/>
                                  </p:stCondLst>
                                  <p:childTnLst>
                                    <p:animMotion origin="layout" path="M 3.33333E-6 -7.17261E-7 L 0.225 0.26654 " pathEditMode="relative" rAng="0" ptsTypes="AA">
                                      <p:cBhvr>
                                        <p:cTn id="29" dur="2000" fill="hold"/>
                                        <p:tgtEl>
                                          <p:spTgt spid="59396"/>
                                        </p:tgtEl>
                                        <p:attrNameLst>
                                          <p:attrName>ppt_x</p:attrName>
                                          <p:attrName>ppt_y</p:attrName>
                                        </p:attrNameLst>
                                      </p:cBhvr>
                                      <p:rCtr x="11250" y="13327"/>
                                    </p:animMotion>
                                  </p:childTnLst>
                                </p:cTn>
                              </p:par>
                            </p:childTnLst>
                          </p:cTn>
                        </p:par>
                        <p:par>
                          <p:cTn id="30" fill="hold" nodeType="afterGroup">
                            <p:stCondLst>
                              <p:cond delay="12000"/>
                            </p:stCondLst>
                            <p:childTnLst>
                              <p:par>
                                <p:cTn id="31" presetID="1" presetClass="entr" presetSubtype="0" fill="hold" grpId="0" nodeType="afterEffect">
                                  <p:stCondLst>
                                    <p:cond delay="0"/>
                                  </p:stCondLst>
                                  <p:childTnLst>
                                    <p:set>
                                      <p:cBhvr>
                                        <p:cTn id="32" dur="1" fill="hold">
                                          <p:stCondLst>
                                            <p:cond delay="0"/>
                                          </p:stCondLst>
                                        </p:cTn>
                                        <p:tgtEl>
                                          <p:spTgt spid="594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4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4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4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4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94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4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40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942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5941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594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39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0" presetClass="path" presetSubtype="0" accel="50000" decel="50000" fill="hold" grpId="2" nodeType="clickEffect">
                                  <p:stCondLst>
                                    <p:cond delay="0"/>
                                  </p:stCondLst>
                                  <p:childTnLst>
                                    <p:animMotion origin="layout" path="M 0.55833 0.26654 L 0.38333 0.01111 " pathEditMode="relative" ptsTypes="AA">
                                      <p:cBhvr>
                                        <p:cTn id="62" dur="2000" fill="hold"/>
                                        <p:tgtEl>
                                          <p:spTgt spid="59406"/>
                                        </p:tgtEl>
                                        <p:attrNameLst>
                                          <p:attrName>ppt_x</p:attrName>
                                          <p:attrName>ppt_y</p:attrName>
                                        </p:attrNameLst>
                                      </p:cBhvr>
                                    </p:animMotion>
                                  </p:childTnLst>
                                </p:cTn>
                              </p:par>
                            </p:childTnLst>
                          </p:cTn>
                        </p:par>
                        <p:par>
                          <p:cTn id="63" fill="hold" nodeType="afterGroup">
                            <p:stCondLst>
                              <p:cond delay="2000"/>
                            </p:stCondLst>
                            <p:childTnLst>
                              <p:par>
                                <p:cTn id="64" presetID="1" presetClass="entr" presetSubtype="0" fill="hold" grpId="0" nodeType="afterEffect">
                                  <p:stCondLst>
                                    <p:cond delay="0"/>
                                  </p:stCondLst>
                                  <p:childTnLst>
                                    <p:set>
                                      <p:cBhvr>
                                        <p:cTn id="65" dur="1" fill="hold">
                                          <p:stCondLst>
                                            <p:cond delay="0"/>
                                          </p:stCondLst>
                                        </p:cTn>
                                        <p:tgtEl>
                                          <p:spTgt spid="59419"/>
                                        </p:tgtEl>
                                        <p:attrNameLst>
                                          <p:attrName>style.visibility</p:attrName>
                                        </p:attrNameLst>
                                      </p:cBhvr>
                                      <p:to>
                                        <p:strVal val="visible"/>
                                      </p:to>
                                    </p:set>
                                  </p:childTnLst>
                                </p:cTn>
                              </p:par>
                              <p:par>
                                <p:cTn id="66" presetID="0" presetClass="path" presetSubtype="0" accel="50000" decel="50000" fill="hold" grpId="1" nodeType="withEffect">
                                  <p:stCondLst>
                                    <p:cond delay="0"/>
                                  </p:stCondLst>
                                  <p:childTnLst>
                                    <p:animMotion origin="layout" path="M 0.0 0.0 C -0.02812 -0.07011 -0.05607 -0.14021 -0.11163 -0.17191 C -0.16718 -0.20361 -0.271 -0.21819 -0.33385 -0.1895 C -0.3967 -0.16081 -0.46267 -0.03147 -0.48836 0.0 " pathEditMode="relative" ptsTypes="aaaA">
                                      <p:cBhvr>
                                        <p:cTn id="67" dur="2000" fill="hold"/>
                                        <p:tgtEl>
                                          <p:spTgt spid="59419"/>
                                        </p:tgtEl>
                                        <p:attrNameLst>
                                          <p:attrName>ppt_x</p:attrName>
                                          <p:attrName>ppt_y</p:attrName>
                                        </p:attrNameLst>
                                      </p:cBhvr>
                                    </p:animMotion>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59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nimBg="1"/>
      <p:bldP spid="59394" grpId="1" animBg="1"/>
      <p:bldP spid="59395" grpId="0" animBg="1"/>
      <p:bldP spid="59396" grpId="0" animBg="1"/>
      <p:bldP spid="59397" grpId="0" animBg="1"/>
      <p:bldP spid="59397" grpId="1" animBg="1"/>
      <p:bldP spid="59398" grpId="0" animBg="1"/>
      <p:bldP spid="59398" grpId="1" animBg="1"/>
      <p:bldP spid="59399" grpId="0" animBg="1"/>
      <p:bldP spid="59406" grpId="0" animBg="1"/>
      <p:bldP spid="59406" grpId="1" animBg="1"/>
      <p:bldP spid="59406" grpId="2" animBg="1"/>
      <p:bldP spid="59409" grpId="0" animBg="1"/>
      <p:bldP spid="59410" grpId="0" animBg="1"/>
      <p:bldP spid="59411" grpId="0" animBg="1"/>
      <p:bldP spid="59412" grpId="0" animBg="1"/>
      <p:bldP spid="59413" grpId="0" animBg="1"/>
      <p:bldP spid="59414" grpId="0" animBg="1"/>
      <p:bldP spid="59415" grpId="0" animBg="1"/>
      <p:bldP spid="59416" grpId="0" animBg="1"/>
      <p:bldP spid="59417" grpId="0"/>
      <p:bldP spid="59418" grpId="0"/>
      <p:bldP spid="59428" grpId="0" animBg="1"/>
      <p:bldP spid="59429" grpId="0"/>
      <p:bldP spid="59419" grpId="0" animBg="1"/>
      <p:bldP spid="5941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Presentation Layout</a:t>
            </a:r>
          </a:p>
        </p:txBody>
      </p:sp>
      <p:sp>
        <p:nvSpPr>
          <p:cNvPr id="31747" name="Rectangle 3"/>
          <p:cNvSpPr>
            <a:spLocks noGrp="1" noChangeArrowheads="1"/>
          </p:cNvSpPr>
          <p:nvPr>
            <p:ph type="body" idx="1"/>
          </p:nvPr>
        </p:nvSpPr>
        <p:spPr/>
        <p:txBody>
          <a:bodyPr/>
          <a:lstStyle/>
          <a:p>
            <a:pPr>
              <a:lnSpc>
                <a:spcPct val="180000"/>
              </a:lnSpc>
            </a:pPr>
            <a:r>
              <a:rPr lang="en-US">
                <a:solidFill>
                  <a:srgbClr val="DDDDDD"/>
                </a:solidFill>
              </a:rPr>
              <a:t>Introduction</a:t>
            </a:r>
          </a:p>
          <a:p>
            <a:pPr>
              <a:lnSpc>
                <a:spcPct val="180000"/>
              </a:lnSpc>
            </a:pPr>
            <a:r>
              <a:rPr lang="en-US">
                <a:solidFill>
                  <a:srgbClr val="DDDDDD"/>
                </a:solidFill>
              </a:rPr>
              <a:t>Existing Credit-based Flow-control design</a:t>
            </a:r>
          </a:p>
          <a:p>
            <a:pPr>
              <a:lnSpc>
                <a:spcPct val="180000"/>
              </a:lnSpc>
            </a:pPr>
            <a:r>
              <a:rPr lang="en-US">
                <a:solidFill>
                  <a:srgbClr val="DDDDDD"/>
                </a:solidFill>
              </a:rPr>
              <a:t>RDMA-based Flow-control</a:t>
            </a:r>
          </a:p>
          <a:p>
            <a:pPr>
              <a:lnSpc>
                <a:spcPct val="180000"/>
              </a:lnSpc>
            </a:pPr>
            <a:r>
              <a:rPr lang="en-US" b="1">
                <a:solidFill>
                  <a:srgbClr val="FF0000"/>
                </a:solidFill>
              </a:rPr>
              <a:t>NIC-assisted RDMA-based Flow-control</a:t>
            </a:r>
          </a:p>
          <a:p>
            <a:pPr>
              <a:lnSpc>
                <a:spcPct val="180000"/>
              </a:lnSpc>
            </a:pPr>
            <a:r>
              <a:rPr lang="en-US"/>
              <a:t>Experimental Evaluation</a:t>
            </a:r>
          </a:p>
          <a:p>
            <a:pPr>
              <a:lnSpc>
                <a:spcPct val="180000"/>
              </a:lnSpc>
            </a:pPr>
            <a:r>
              <a:rPr lang="en-US"/>
              <a:t>Conclusions and Future Work</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457200" y="1066800"/>
            <a:ext cx="8458200" cy="5029200"/>
          </a:xfrm>
        </p:spPr>
        <p:txBody>
          <a:bodyPr/>
          <a:lstStyle/>
          <a:p>
            <a:pPr>
              <a:lnSpc>
                <a:spcPct val="115000"/>
              </a:lnSpc>
            </a:pPr>
            <a:r>
              <a:rPr lang="en-US"/>
              <a:t>InfiniBand hardware provides a naïve message level flow control mechanism</a:t>
            </a:r>
          </a:p>
          <a:p>
            <a:pPr lvl="1">
              <a:lnSpc>
                <a:spcPct val="115000"/>
              </a:lnSpc>
              <a:buSzPct val="70000"/>
              <a:buFont typeface="Arial" charset="0"/>
              <a:buChar char="┼"/>
            </a:pPr>
            <a:r>
              <a:rPr lang="en-US"/>
              <a:t>Guarantees that a message is not sent out till the receiver is ready</a:t>
            </a:r>
          </a:p>
          <a:p>
            <a:pPr lvl="1">
              <a:lnSpc>
                <a:spcPct val="115000"/>
              </a:lnSpc>
              <a:buSzPct val="70000"/>
              <a:buFont typeface="Arial" charset="0"/>
              <a:buChar char="┼"/>
            </a:pPr>
            <a:r>
              <a:rPr lang="en-US"/>
              <a:t>Hardware takes care of progress even if application is busy with other computation</a:t>
            </a:r>
          </a:p>
          <a:p>
            <a:pPr lvl="1">
              <a:lnSpc>
                <a:spcPct val="115000"/>
              </a:lnSpc>
            </a:pPr>
            <a:r>
              <a:rPr lang="en-US"/>
              <a:t>Does not guarantee that the receiver has posted a sufficiently large buffer </a:t>
            </a:r>
            <a:r>
              <a:rPr lang="en-US">
                <a:sym typeface="Wingdings" pitchFamily="2" charset="2"/>
              </a:rPr>
              <a:t> buffer overruns are errors!</a:t>
            </a:r>
          </a:p>
          <a:p>
            <a:pPr lvl="1">
              <a:lnSpc>
                <a:spcPct val="115000"/>
              </a:lnSpc>
            </a:pPr>
            <a:r>
              <a:rPr lang="en-US">
                <a:sym typeface="Wingdings" pitchFamily="2" charset="2"/>
              </a:rPr>
              <a:t>Does not provide message coalescing capabilities</a:t>
            </a:r>
            <a:endParaRPr lang="en-US"/>
          </a:p>
          <a:p>
            <a:pPr>
              <a:lnSpc>
                <a:spcPct val="115000"/>
              </a:lnSpc>
            </a:pPr>
            <a:r>
              <a:rPr lang="en-US"/>
              <a:t>Software Flow control schemes are more intelligent</a:t>
            </a:r>
          </a:p>
          <a:p>
            <a:pPr lvl="1">
              <a:lnSpc>
                <a:spcPct val="115000"/>
              </a:lnSpc>
              <a:buSzPct val="70000"/>
              <a:buFont typeface="Arial" charset="0"/>
              <a:buChar char="┼"/>
            </a:pPr>
            <a:r>
              <a:rPr lang="en-US"/>
              <a:t>Message coalescing, segmentation and reassembly</a:t>
            </a:r>
          </a:p>
          <a:p>
            <a:pPr lvl="1">
              <a:lnSpc>
                <a:spcPct val="115000"/>
              </a:lnSpc>
              <a:buSzPct val="70000"/>
              <a:buFont typeface="Arial" charset="0"/>
              <a:buChar char="─"/>
            </a:pPr>
            <a:r>
              <a:rPr lang="en-US"/>
              <a:t>No progress if application is busy with other computation</a:t>
            </a:r>
          </a:p>
        </p:txBody>
      </p:sp>
      <p:sp>
        <p:nvSpPr>
          <p:cNvPr id="53251" name="Rectangle 3"/>
          <p:cNvSpPr>
            <a:spLocks noGrp="1" noChangeArrowheads="1"/>
          </p:cNvSpPr>
          <p:nvPr>
            <p:ph type="title"/>
          </p:nvPr>
        </p:nvSpPr>
        <p:spPr/>
        <p:txBody>
          <a:bodyPr/>
          <a:lstStyle/>
          <a:p>
            <a:r>
              <a:rPr lang="en-US"/>
              <a:t>Hardware vs. Software Flow-control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457200" y="1066800"/>
            <a:ext cx="8458200" cy="5059363"/>
          </a:xfrm>
        </p:spPr>
        <p:txBody>
          <a:bodyPr/>
          <a:lstStyle/>
          <a:p>
            <a:pPr>
              <a:lnSpc>
                <a:spcPct val="130000"/>
              </a:lnSpc>
            </a:pPr>
            <a:r>
              <a:rPr lang="en-US"/>
              <a:t>NIC-Assisted Flow Control</a:t>
            </a:r>
          </a:p>
          <a:p>
            <a:pPr lvl="1">
              <a:lnSpc>
                <a:spcPct val="130000"/>
              </a:lnSpc>
            </a:pPr>
            <a:r>
              <a:rPr lang="en-US"/>
              <a:t>Hybrid Hardware/Software</a:t>
            </a:r>
          </a:p>
          <a:p>
            <a:pPr lvl="1">
              <a:lnSpc>
                <a:spcPct val="130000"/>
              </a:lnSpc>
            </a:pPr>
            <a:r>
              <a:rPr lang="en-US"/>
              <a:t>Takes the best of IB hardware flow-control and the software features of RDMA-based flow-control</a:t>
            </a:r>
          </a:p>
          <a:p>
            <a:pPr>
              <a:lnSpc>
                <a:spcPct val="130000"/>
              </a:lnSpc>
            </a:pPr>
            <a:r>
              <a:rPr lang="en-US"/>
              <a:t>Contains two main mechanisms:</a:t>
            </a:r>
          </a:p>
          <a:p>
            <a:pPr lvl="1">
              <a:lnSpc>
                <a:spcPct val="130000"/>
              </a:lnSpc>
            </a:pPr>
            <a:r>
              <a:rPr lang="en-US"/>
              <a:t>Virtual window mechanism</a:t>
            </a:r>
          </a:p>
          <a:p>
            <a:pPr lvl="2">
              <a:lnSpc>
                <a:spcPct val="130000"/>
              </a:lnSpc>
            </a:pPr>
            <a:r>
              <a:rPr lang="en-US"/>
              <a:t>Mainly for correctness – avoid buffer overflows</a:t>
            </a:r>
          </a:p>
          <a:p>
            <a:pPr lvl="1">
              <a:lnSpc>
                <a:spcPct val="130000"/>
              </a:lnSpc>
            </a:pPr>
            <a:r>
              <a:rPr lang="en-US"/>
              <a:t>Asynchronous interrupt mechanism</a:t>
            </a:r>
          </a:p>
          <a:p>
            <a:pPr lvl="2">
              <a:lnSpc>
                <a:spcPct val="130000"/>
              </a:lnSpc>
            </a:pPr>
            <a:r>
              <a:rPr lang="en-US"/>
              <a:t>Enhancement to virtual window mechanism</a:t>
            </a:r>
          </a:p>
          <a:p>
            <a:pPr lvl="2">
              <a:lnSpc>
                <a:spcPct val="130000"/>
              </a:lnSpc>
            </a:pPr>
            <a:r>
              <a:rPr lang="en-US"/>
              <a:t>Improves performance by coalescing data</a:t>
            </a:r>
          </a:p>
        </p:txBody>
      </p:sp>
      <p:sp>
        <p:nvSpPr>
          <p:cNvPr id="39940" name="Rectangle 4"/>
          <p:cNvSpPr>
            <a:spLocks noGrp="1" noChangeArrowheads="1"/>
          </p:cNvSpPr>
          <p:nvPr>
            <p:ph type="title"/>
          </p:nvPr>
        </p:nvSpPr>
        <p:spPr/>
        <p:txBody>
          <a:bodyPr/>
          <a:lstStyle/>
          <a:p>
            <a:r>
              <a:rPr lang="en-US"/>
              <a:t>NIC-assisted RDMA-based Flow-control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6240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39" name="Rectangle 3"/>
          <p:cNvSpPr>
            <a:spLocks noChangeArrowheads="1"/>
          </p:cNvSpPr>
          <p:nvPr/>
        </p:nvSpPr>
        <p:spPr bwMode="auto">
          <a:xfrm>
            <a:off x="11668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0" name="Rectangle 4"/>
          <p:cNvSpPr>
            <a:spLocks noChangeArrowheads="1"/>
          </p:cNvSpPr>
          <p:nvPr/>
        </p:nvSpPr>
        <p:spPr bwMode="auto">
          <a:xfrm>
            <a:off x="7096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1" name="Rectangle 5"/>
          <p:cNvSpPr>
            <a:spLocks noChangeArrowheads="1"/>
          </p:cNvSpPr>
          <p:nvPr/>
        </p:nvSpPr>
        <p:spPr bwMode="auto">
          <a:xfrm>
            <a:off x="20812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2" name="Rectangle 6"/>
          <p:cNvSpPr>
            <a:spLocks noChangeArrowheads="1"/>
          </p:cNvSpPr>
          <p:nvPr/>
        </p:nvSpPr>
        <p:spPr bwMode="auto">
          <a:xfrm>
            <a:off x="25384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3" name="Rectangle 7"/>
          <p:cNvSpPr>
            <a:spLocks noChangeArrowheads="1"/>
          </p:cNvSpPr>
          <p:nvPr/>
        </p:nvSpPr>
        <p:spPr bwMode="auto">
          <a:xfrm>
            <a:off x="6499225" y="3344863"/>
            <a:ext cx="146050" cy="4572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4" name="Text Box 8"/>
          <p:cNvSpPr txBox="1">
            <a:spLocks noChangeArrowheads="1"/>
          </p:cNvSpPr>
          <p:nvPr/>
        </p:nvSpPr>
        <p:spPr bwMode="auto">
          <a:xfrm>
            <a:off x="5967413" y="5562600"/>
            <a:ext cx="153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Sockets Buffers</a:t>
            </a:r>
          </a:p>
        </p:txBody>
      </p:sp>
      <p:sp>
        <p:nvSpPr>
          <p:cNvPr id="65545" name="Text Box 9"/>
          <p:cNvSpPr txBox="1">
            <a:spLocks noChangeArrowheads="1"/>
          </p:cNvSpPr>
          <p:nvPr/>
        </p:nvSpPr>
        <p:spPr bwMode="auto">
          <a:xfrm>
            <a:off x="906463" y="3886200"/>
            <a:ext cx="18176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Application Buffers</a:t>
            </a:r>
          </a:p>
        </p:txBody>
      </p:sp>
      <p:sp>
        <p:nvSpPr>
          <p:cNvPr id="65546" name="Text Box 10"/>
          <p:cNvSpPr txBox="1">
            <a:spLocks noChangeArrowheads="1"/>
          </p:cNvSpPr>
          <p:nvPr/>
        </p:nvSpPr>
        <p:spPr bwMode="auto">
          <a:xfrm>
            <a:off x="3810000" y="3200400"/>
            <a:ext cx="785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a:ea typeface="굴림" pitchFamily="50" charset="-127"/>
              </a:rPr>
              <a:t>Sender</a:t>
            </a:r>
          </a:p>
        </p:txBody>
      </p:sp>
      <p:sp>
        <p:nvSpPr>
          <p:cNvPr id="65547" name="Line 11"/>
          <p:cNvSpPr>
            <a:spLocks noChangeShapeType="1"/>
          </p:cNvSpPr>
          <p:nvPr/>
        </p:nvSpPr>
        <p:spPr bwMode="auto">
          <a:xfrm flipH="1">
            <a:off x="4572000" y="3276600"/>
            <a:ext cx="0" cy="26670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8" name="Text Box 12"/>
          <p:cNvSpPr txBox="1">
            <a:spLocks noChangeArrowheads="1"/>
          </p:cNvSpPr>
          <p:nvPr/>
        </p:nvSpPr>
        <p:spPr bwMode="auto">
          <a:xfrm>
            <a:off x="4572000" y="3200400"/>
            <a:ext cx="923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a:ea typeface="굴림" pitchFamily="50" charset="-127"/>
              </a:rPr>
              <a:t>Receiver</a:t>
            </a:r>
          </a:p>
        </p:txBody>
      </p:sp>
      <p:sp>
        <p:nvSpPr>
          <p:cNvPr id="65549" name="Text Box 13"/>
          <p:cNvSpPr txBox="1">
            <a:spLocks noChangeArrowheads="1"/>
          </p:cNvSpPr>
          <p:nvPr/>
        </p:nvSpPr>
        <p:spPr bwMode="auto">
          <a:xfrm>
            <a:off x="1439863" y="5638800"/>
            <a:ext cx="153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Sockets Buffers</a:t>
            </a:r>
          </a:p>
        </p:txBody>
      </p:sp>
      <p:sp>
        <p:nvSpPr>
          <p:cNvPr id="65550" name="Rectangle 14"/>
          <p:cNvSpPr>
            <a:spLocks noChangeArrowheads="1"/>
          </p:cNvSpPr>
          <p:nvPr/>
        </p:nvSpPr>
        <p:spPr bwMode="auto">
          <a:xfrm>
            <a:off x="29956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1" name="Text Box 15"/>
          <p:cNvSpPr txBox="1">
            <a:spLocks noChangeArrowheads="1"/>
          </p:cNvSpPr>
          <p:nvPr/>
        </p:nvSpPr>
        <p:spPr bwMode="auto">
          <a:xfrm>
            <a:off x="3276600" y="5943600"/>
            <a:ext cx="274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1" hangingPunct="1">
              <a:spcBef>
                <a:spcPct val="50000"/>
              </a:spcBef>
            </a:pPr>
            <a:r>
              <a:rPr lang="en-US" sz="1400" b="1">
                <a:ea typeface="굴림" pitchFamily="50" charset="-127"/>
              </a:rPr>
              <a:t>N / W = 4</a:t>
            </a:r>
          </a:p>
        </p:txBody>
      </p:sp>
      <p:sp>
        <p:nvSpPr>
          <p:cNvPr id="65552" name="Rectangle 16"/>
          <p:cNvSpPr>
            <a:spLocks noChangeArrowheads="1"/>
          </p:cNvSpPr>
          <p:nvPr/>
        </p:nvSpPr>
        <p:spPr bwMode="auto">
          <a:xfrm>
            <a:off x="2614613" y="5105400"/>
            <a:ext cx="152400" cy="457200"/>
          </a:xfrm>
          <a:prstGeom prst="rect">
            <a:avLst/>
          </a:prstGeom>
          <a:solidFill>
            <a:srgbClr val="99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3" name="Rectangle 17"/>
          <p:cNvSpPr>
            <a:spLocks noChangeArrowheads="1"/>
          </p:cNvSpPr>
          <p:nvPr/>
        </p:nvSpPr>
        <p:spPr bwMode="auto">
          <a:xfrm>
            <a:off x="2462213" y="5105400"/>
            <a:ext cx="152400" cy="457200"/>
          </a:xfrm>
          <a:prstGeom prst="rect">
            <a:avLst/>
          </a:prstGeom>
          <a:solidFill>
            <a:srgbClr val="99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4" name="Rectangle 18"/>
          <p:cNvSpPr>
            <a:spLocks noChangeArrowheads="1"/>
          </p:cNvSpPr>
          <p:nvPr/>
        </p:nvSpPr>
        <p:spPr bwMode="auto">
          <a:xfrm>
            <a:off x="2309813" y="5105400"/>
            <a:ext cx="152400" cy="457200"/>
          </a:xfrm>
          <a:prstGeom prst="rect">
            <a:avLst/>
          </a:prstGeom>
          <a:solidFill>
            <a:srgbClr val="99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5" name="Rectangle 19"/>
          <p:cNvSpPr>
            <a:spLocks noChangeArrowheads="1"/>
          </p:cNvSpPr>
          <p:nvPr/>
        </p:nvSpPr>
        <p:spPr bwMode="auto">
          <a:xfrm>
            <a:off x="2157413" y="5105400"/>
            <a:ext cx="152400" cy="457200"/>
          </a:xfrm>
          <a:prstGeom prst="rect">
            <a:avLst/>
          </a:prstGeom>
          <a:solidFill>
            <a:srgbClr val="99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6" name="Rectangle 20"/>
          <p:cNvSpPr>
            <a:spLocks noChangeArrowheads="1"/>
          </p:cNvSpPr>
          <p:nvPr/>
        </p:nvSpPr>
        <p:spPr bwMode="auto">
          <a:xfrm>
            <a:off x="2005013" y="5105400"/>
            <a:ext cx="152400" cy="457200"/>
          </a:xfrm>
          <a:prstGeom prst="rect">
            <a:avLst/>
          </a:prstGeom>
          <a:solidFill>
            <a:srgbClr val="99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7" name="Rectangle 21"/>
          <p:cNvSpPr>
            <a:spLocks noChangeArrowheads="1"/>
          </p:cNvSpPr>
          <p:nvPr/>
        </p:nvSpPr>
        <p:spPr bwMode="auto">
          <a:xfrm>
            <a:off x="1852613" y="5105400"/>
            <a:ext cx="152400" cy="457200"/>
          </a:xfrm>
          <a:prstGeom prst="rect">
            <a:avLst/>
          </a:prstGeom>
          <a:solidFill>
            <a:srgbClr val="99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0" name="Text Box 24"/>
          <p:cNvSpPr txBox="1">
            <a:spLocks noChangeArrowheads="1"/>
          </p:cNvSpPr>
          <p:nvPr/>
        </p:nvSpPr>
        <p:spPr bwMode="auto">
          <a:xfrm>
            <a:off x="5656263" y="3875088"/>
            <a:ext cx="2801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Application Buffers Not Posted</a:t>
            </a:r>
          </a:p>
        </p:txBody>
      </p:sp>
      <p:sp>
        <p:nvSpPr>
          <p:cNvPr id="65561" name="Text Box 25"/>
          <p:cNvSpPr txBox="1">
            <a:spLocks noChangeArrowheads="1"/>
          </p:cNvSpPr>
          <p:nvPr/>
        </p:nvSpPr>
        <p:spPr bwMode="auto">
          <a:xfrm>
            <a:off x="5662613" y="3875088"/>
            <a:ext cx="1719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Application Buffer</a:t>
            </a:r>
          </a:p>
        </p:txBody>
      </p:sp>
      <p:sp>
        <p:nvSpPr>
          <p:cNvPr id="65562" name="Line 26"/>
          <p:cNvSpPr>
            <a:spLocks noChangeShapeType="1"/>
          </p:cNvSpPr>
          <p:nvPr/>
        </p:nvSpPr>
        <p:spPr bwMode="auto">
          <a:xfrm>
            <a:off x="1828800" y="5562600"/>
            <a:ext cx="18526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3" name="Line 27"/>
          <p:cNvSpPr>
            <a:spLocks noChangeShapeType="1"/>
          </p:cNvSpPr>
          <p:nvPr/>
        </p:nvSpPr>
        <p:spPr bwMode="auto">
          <a:xfrm>
            <a:off x="1828800" y="5105400"/>
            <a:ext cx="18526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4" name="Line 28"/>
          <p:cNvSpPr>
            <a:spLocks noChangeShapeType="1"/>
          </p:cNvSpPr>
          <p:nvPr/>
        </p:nvSpPr>
        <p:spPr bwMode="auto">
          <a:xfrm flipV="1">
            <a:off x="3681413" y="51054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5" name="Line 29"/>
          <p:cNvSpPr>
            <a:spLocks noChangeShapeType="1"/>
          </p:cNvSpPr>
          <p:nvPr/>
        </p:nvSpPr>
        <p:spPr bwMode="auto">
          <a:xfrm>
            <a:off x="6400800" y="5105400"/>
            <a:ext cx="18526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6" name="Line 30"/>
          <p:cNvSpPr>
            <a:spLocks noChangeShapeType="1"/>
          </p:cNvSpPr>
          <p:nvPr/>
        </p:nvSpPr>
        <p:spPr bwMode="auto">
          <a:xfrm flipV="1">
            <a:off x="8253413" y="51054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7" name="Line 31"/>
          <p:cNvSpPr>
            <a:spLocks noChangeShapeType="1"/>
          </p:cNvSpPr>
          <p:nvPr/>
        </p:nvSpPr>
        <p:spPr bwMode="auto">
          <a:xfrm>
            <a:off x="6400800" y="5562600"/>
            <a:ext cx="18526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8" name="Rectangle 32"/>
          <p:cNvSpPr>
            <a:spLocks noGrp="1" noChangeArrowheads="1"/>
          </p:cNvSpPr>
          <p:nvPr>
            <p:ph type="title"/>
          </p:nvPr>
        </p:nvSpPr>
        <p:spPr/>
        <p:txBody>
          <a:bodyPr/>
          <a:lstStyle/>
          <a:p>
            <a:r>
              <a:rPr lang="en-US"/>
              <a:t>Virtual Window Mechanism</a:t>
            </a:r>
          </a:p>
        </p:txBody>
      </p:sp>
      <p:sp>
        <p:nvSpPr>
          <p:cNvPr id="65569" name="AutoShape 33"/>
          <p:cNvSpPr>
            <a:spLocks noChangeArrowheads="1"/>
          </p:cNvSpPr>
          <p:nvPr/>
        </p:nvSpPr>
        <p:spPr bwMode="auto">
          <a:xfrm>
            <a:off x="609600" y="3200400"/>
            <a:ext cx="2514600" cy="1676400"/>
          </a:xfrm>
          <a:prstGeom prst="irregularSeal1">
            <a:avLst/>
          </a:prstGeom>
          <a:solidFill>
            <a:srgbClr val="FF0000"/>
          </a:soli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1" hangingPunct="1"/>
            <a:r>
              <a:rPr lang="en-US" sz="1600"/>
              <a:t>Application</a:t>
            </a:r>
          </a:p>
          <a:p>
            <a:pPr algn="ctr" eaLnBrk="1" hangingPunct="1"/>
            <a:r>
              <a:rPr lang="en-US" sz="1600"/>
              <a:t> is computing</a:t>
            </a:r>
          </a:p>
        </p:txBody>
      </p:sp>
      <p:sp>
        <p:nvSpPr>
          <p:cNvPr id="65571" name="Oval 35"/>
          <p:cNvSpPr>
            <a:spLocks noChangeArrowheads="1"/>
          </p:cNvSpPr>
          <p:nvPr/>
        </p:nvSpPr>
        <p:spPr bwMode="auto">
          <a:xfrm>
            <a:off x="5205413" y="5133975"/>
            <a:ext cx="457200" cy="381000"/>
          </a:xfrm>
          <a:prstGeom prst="ellipse">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b="1">
                <a:ea typeface="굴림" pitchFamily="50" charset="-127"/>
              </a:rPr>
              <a:t>ACK</a:t>
            </a:r>
          </a:p>
        </p:txBody>
      </p:sp>
      <p:sp>
        <p:nvSpPr>
          <p:cNvPr id="65572" name="Rectangle 36"/>
          <p:cNvSpPr>
            <a:spLocks noChangeArrowheads="1"/>
          </p:cNvSpPr>
          <p:nvPr/>
        </p:nvSpPr>
        <p:spPr bwMode="auto">
          <a:xfrm>
            <a:off x="7796213" y="5029200"/>
            <a:ext cx="457200" cy="609600"/>
          </a:xfrm>
          <a:prstGeom prst="rect">
            <a:avLst/>
          </a:prstGeom>
          <a:solidFill>
            <a:srgbClr val="CC99FF">
              <a:alpha val="50999"/>
            </a:srgbClr>
          </a:solidFill>
          <a:ln w="38100" cap="rnd"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573" name="Rectangle 37"/>
          <p:cNvSpPr>
            <a:spLocks noChangeArrowheads="1"/>
          </p:cNvSpPr>
          <p:nvPr/>
        </p:nvSpPr>
        <p:spPr bwMode="auto">
          <a:xfrm>
            <a:off x="7331075" y="5029200"/>
            <a:ext cx="457200" cy="609600"/>
          </a:xfrm>
          <a:prstGeom prst="rect">
            <a:avLst/>
          </a:prstGeom>
          <a:solidFill>
            <a:srgbClr val="CC99FF">
              <a:alpha val="50999"/>
            </a:srgbClr>
          </a:solidFill>
          <a:ln w="38100" cap="rnd"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574" name="Rectangle 38"/>
          <p:cNvSpPr>
            <a:spLocks noChangeArrowheads="1"/>
          </p:cNvSpPr>
          <p:nvPr/>
        </p:nvSpPr>
        <p:spPr bwMode="auto">
          <a:xfrm>
            <a:off x="6873875" y="5029200"/>
            <a:ext cx="457200" cy="609600"/>
          </a:xfrm>
          <a:prstGeom prst="rect">
            <a:avLst/>
          </a:prstGeom>
          <a:solidFill>
            <a:srgbClr val="CC99FF">
              <a:alpha val="50999"/>
            </a:srgbClr>
          </a:solidFill>
          <a:ln w="38100" cap="rnd"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575" name="Rectangle 39"/>
          <p:cNvSpPr>
            <a:spLocks noChangeArrowheads="1"/>
          </p:cNvSpPr>
          <p:nvPr/>
        </p:nvSpPr>
        <p:spPr bwMode="auto">
          <a:xfrm>
            <a:off x="6416675" y="5029200"/>
            <a:ext cx="457200" cy="609600"/>
          </a:xfrm>
          <a:prstGeom prst="rect">
            <a:avLst/>
          </a:prstGeom>
          <a:solidFill>
            <a:srgbClr val="CC99FF">
              <a:alpha val="50999"/>
            </a:srgbClr>
          </a:solidFill>
          <a:ln w="38100" cap="rnd"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576" name="Line 40"/>
          <p:cNvSpPr>
            <a:spLocks noChangeShapeType="1"/>
          </p:cNvSpPr>
          <p:nvPr/>
        </p:nvSpPr>
        <p:spPr bwMode="auto">
          <a:xfrm>
            <a:off x="6416675" y="5105400"/>
            <a:ext cx="0" cy="4572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577" name="Line 41"/>
          <p:cNvSpPr>
            <a:spLocks noChangeShapeType="1"/>
          </p:cNvSpPr>
          <p:nvPr/>
        </p:nvSpPr>
        <p:spPr bwMode="auto">
          <a:xfrm>
            <a:off x="1846263" y="5105400"/>
            <a:ext cx="0" cy="4572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578" name="Rectangle 42"/>
          <p:cNvSpPr>
            <a:spLocks noGrp="1" noChangeArrowheads="1"/>
          </p:cNvSpPr>
          <p:nvPr>
            <p:ph type="body" idx="1"/>
          </p:nvPr>
        </p:nvSpPr>
        <p:spPr>
          <a:xfrm>
            <a:off x="457200" y="990600"/>
            <a:ext cx="8229600" cy="2057400"/>
          </a:xfrm>
          <a:noFill/>
          <a:ln/>
        </p:spPr>
        <p:txBody>
          <a:bodyPr/>
          <a:lstStyle/>
          <a:p>
            <a:pPr>
              <a:lnSpc>
                <a:spcPct val="110000"/>
              </a:lnSpc>
            </a:pPr>
            <a:r>
              <a:rPr lang="en-US" sz="2000"/>
              <a:t>For a virtual window size of W, the receiver posts N/W work queue entries, i.e., it is ready to receive N/W messages</a:t>
            </a:r>
          </a:p>
          <a:p>
            <a:pPr>
              <a:lnSpc>
                <a:spcPct val="110000"/>
              </a:lnSpc>
            </a:pPr>
            <a:r>
              <a:rPr lang="en-US" sz="2000"/>
              <a:t>Sender always sends message segments smaller than W</a:t>
            </a:r>
          </a:p>
          <a:p>
            <a:pPr>
              <a:lnSpc>
                <a:spcPct val="110000"/>
              </a:lnSpc>
            </a:pPr>
            <a:r>
              <a:rPr lang="en-US" sz="2000"/>
              <a:t>The first N/W messages are directly transmitted by the NIC</a:t>
            </a:r>
          </a:p>
          <a:p>
            <a:pPr>
              <a:lnSpc>
                <a:spcPct val="110000"/>
              </a:lnSpc>
            </a:pPr>
            <a:r>
              <a:rPr lang="en-US" sz="2000"/>
              <a:t>The later send requests are queued by the hardware</a:t>
            </a:r>
          </a:p>
        </p:txBody>
      </p:sp>
      <p:sp>
        <p:nvSpPr>
          <p:cNvPr id="65579" name="Rectangle 43"/>
          <p:cNvSpPr>
            <a:spLocks noChangeArrowheads="1"/>
          </p:cNvSpPr>
          <p:nvPr/>
        </p:nvSpPr>
        <p:spPr bwMode="auto">
          <a:xfrm>
            <a:off x="7183438" y="5029200"/>
            <a:ext cx="457200" cy="609600"/>
          </a:xfrm>
          <a:prstGeom prst="rect">
            <a:avLst/>
          </a:prstGeom>
          <a:solidFill>
            <a:srgbClr val="CC99FF">
              <a:alpha val="50999"/>
            </a:srgbClr>
          </a:solidFill>
          <a:ln w="38100" cap="rnd"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580" name="AutoShape 44"/>
          <p:cNvSpPr>
            <a:spLocks/>
          </p:cNvSpPr>
          <p:nvPr/>
        </p:nvSpPr>
        <p:spPr bwMode="auto">
          <a:xfrm rot="16200000">
            <a:off x="2339975" y="4381500"/>
            <a:ext cx="228600" cy="1219200"/>
          </a:xfrm>
          <a:prstGeom prst="rightBrace">
            <a:avLst>
              <a:gd name="adj1" fmla="val 44444"/>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81" name="Text Box 45"/>
          <p:cNvSpPr txBox="1">
            <a:spLocks noChangeArrowheads="1"/>
          </p:cNvSpPr>
          <p:nvPr/>
        </p:nvSpPr>
        <p:spPr bwMode="auto">
          <a:xfrm>
            <a:off x="1524000" y="4572000"/>
            <a:ext cx="18970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NIC-handled Buffers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5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5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551"/>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6557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5574"/>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573"/>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0" presetClass="path" presetSubtype="0" accel="50000" decel="50000" fill="hold" grpId="0" nodeType="clickEffect">
                                  <p:stCondLst>
                                    <p:cond delay="0"/>
                                  </p:stCondLst>
                                  <p:childTnLst>
                                    <p:animMotion origin="layout" path="M 0.0 -2.80888E-6 L 0.05833 0.26655 " pathEditMode="relative" rAng="0" ptsTypes="AA">
                                      <p:cBhvr>
                                        <p:cTn id="28" dur="2000" fill="hold"/>
                                        <p:tgtEl>
                                          <p:spTgt spid="65550"/>
                                        </p:tgtEl>
                                        <p:attrNameLst>
                                          <p:attrName>ppt_x</p:attrName>
                                          <p:attrName>ppt_y</p:attrName>
                                        </p:attrNameLst>
                                      </p:cBhvr>
                                      <p:rCtr x="2917" y="13327"/>
                                    </p:animMotion>
                                  </p:childTnLst>
                                </p:cTn>
                              </p:par>
                            </p:childTnLst>
                          </p:cTn>
                        </p:par>
                        <p:par>
                          <p:cTn id="29" fill="hold" nodeType="afterGroup">
                            <p:stCondLst>
                              <p:cond delay="2000"/>
                            </p:stCondLst>
                            <p:childTnLst>
                              <p:par>
                                <p:cTn id="30" presetID="63" presetClass="path" presetSubtype="0" accel="50000" decel="50000" fill="hold" grpId="1" nodeType="afterEffect">
                                  <p:stCondLst>
                                    <p:cond delay="0"/>
                                  </p:stCondLst>
                                  <p:childTnLst>
                                    <p:animMotion origin="layout" path="M 0.05833 0.26654 L 0.55833 0.26654 " pathEditMode="relative" rAng="0" ptsTypes="AA">
                                      <p:cBhvr>
                                        <p:cTn id="31" dur="2000" fill="hold"/>
                                        <p:tgtEl>
                                          <p:spTgt spid="65550"/>
                                        </p:tgtEl>
                                        <p:attrNameLst>
                                          <p:attrName>ppt_x</p:attrName>
                                          <p:attrName>ppt_y</p:attrName>
                                        </p:attrNameLst>
                                      </p:cBhvr>
                                      <p:rCtr x="25000" y="0"/>
                                    </p:animMotion>
                                  </p:childTnLst>
                                </p:cTn>
                              </p:par>
                              <p:par>
                                <p:cTn id="32" presetID="0" presetClass="path" presetSubtype="0" accel="50000" decel="50000" fill="hold" grpId="0" nodeType="withEffect">
                                  <p:stCondLst>
                                    <p:cond delay="0"/>
                                  </p:stCondLst>
                                  <p:childTnLst>
                                    <p:animMotion origin="layout" path="M 3.33333E-6 -7.17261E-7 L 0.09166 0.26654 " pathEditMode="relative" rAng="0" ptsTypes="AA">
                                      <p:cBhvr>
                                        <p:cTn id="33" dur="2000" fill="hold"/>
                                        <p:tgtEl>
                                          <p:spTgt spid="65542"/>
                                        </p:tgtEl>
                                        <p:attrNameLst>
                                          <p:attrName>ppt_x</p:attrName>
                                          <p:attrName>ppt_y</p:attrName>
                                        </p:attrNameLst>
                                      </p:cBhvr>
                                      <p:rCtr x="4583" y="13327"/>
                                    </p:animMotion>
                                  </p:childTnLst>
                                </p:cTn>
                              </p:par>
                            </p:childTnLst>
                          </p:cTn>
                        </p:par>
                        <p:par>
                          <p:cTn id="34" fill="hold" nodeType="afterGroup">
                            <p:stCondLst>
                              <p:cond delay="4000"/>
                            </p:stCondLst>
                            <p:childTnLst>
                              <p:par>
                                <p:cTn id="35" presetID="63" presetClass="path" presetSubtype="0" accel="50000" decel="50000" fill="hold" grpId="1" nodeType="afterEffect">
                                  <p:stCondLst>
                                    <p:cond delay="0"/>
                                  </p:stCondLst>
                                  <p:childTnLst>
                                    <p:animMotion origin="layout" path="M 0.09166 0.26667 L 0.59166 0.26667 " pathEditMode="fixed" rAng="0" ptsTypes="AA">
                                      <p:cBhvr>
                                        <p:cTn id="36" dur="2000" fill="hold"/>
                                        <p:tgtEl>
                                          <p:spTgt spid="65542"/>
                                        </p:tgtEl>
                                        <p:attrNameLst>
                                          <p:attrName>ppt_x</p:attrName>
                                          <p:attrName>ppt_y</p:attrName>
                                        </p:attrNameLst>
                                      </p:cBhvr>
                                      <p:rCtr x="25000" y="0"/>
                                    </p:animMotion>
                                  </p:childTnLst>
                                </p:cTn>
                              </p:par>
                              <p:par>
                                <p:cTn id="37" presetID="0" presetClass="path" presetSubtype="0" accel="50000" decel="50000" fill="hold" grpId="0" nodeType="withEffect">
                                  <p:stCondLst>
                                    <p:cond delay="0"/>
                                  </p:stCondLst>
                                  <p:childTnLst>
                                    <p:animMotion origin="layout" path="M 3.33333E-6 -7.17261E-7 L 0.125 0.26654 " pathEditMode="relative" rAng="0" ptsTypes="AA">
                                      <p:cBhvr>
                                        <p:cTn id="38" dur="2000" fill="hold"/>
                                        <p:tgtEl>
                                          <p:spTgt spid="65541"/>
                                        </p:tgtEl>
                                        <p:attrNameLst>
                                          <p:attrName>ppt_x</p:attrName>
                                          <p:attrName>ppt_y</p:attrName>
                                        </p:attrNameLst>
                                      </p:cBhvr>
                                      <p:rCtr x="6250" y="13327"/>
                                    </p:animMotion>
                                  </p:childTnLst>
                                </p:cTn>
                              </p:par>
                            </p:childTnLst>
                          </p:cTn>
                        </p:par>
                        <p:par>
                          <p:cTn id="39" fill="hold" nodeType="afterGroup">
                            <p:stCondLst>
                              <p:cond delay="6000"/>
                            </p:stCondLst>
                            <p:childTnLst>
                              <p:par>
                                <p:cTn id="40" presetID="63" presetClass="path" presetSubtype="0" accel="50000" decel="50000" fill="hold" grpId="1" nodeType="afterEffect">
                                  <p:stCondLst>
                                    <p:cond delay="0"/>
                                  </p:stCondLst>
                                  <p:childTnLst>
                                    <p:animMotion origin="layout" path="M 0.125 0.26654 L 0.625 0.26654 " pathEditMode="relative" rAng="0" ptsTypes="AA">
                                      <p:cBhvr>
                                        <p:cTn id="41" dur="2000" fill="hold"/>
                                        <p:tgtEl>
                                          <p:spTgt spid="65541"/>
                                        </p:tgtEl>
                                        <p:attrNameLst>
                                          <p:attrName>ppt_x</p:attrName>
                                          <p:attrName>ppt_y</p:attrName>
                                        </p:attrNameLst>
                                      </p:cBhvr>
                                      <p:rCtr x="25000" y="0"/>
                                    </p:animMotion>
                                  </p:childTnLst>
                                </p:cTn>
                              </p:par>
                              <p:par>
                                <p:cTn id="42" presetID="0" presetClass="path" presetSubtype="0" accel="50000" decel="50000" fill="hold" grpId="0" nodeType="withEffect">
                                  <p:stCondLst>
                                    <p:cond delay="0"/>
                                  </p:stCondLst>
                                  <p:childTnLst>
                                    <p:animMotion origin="layout" path="M 3.33333E-6 -7.17261E-7 L 0.15833 0.26654 " pathEditMode="relative" ptsTypes="AA">
                                      <p:cBhvr>
                                        <p:cTn id="43" dur="2000" fill="hold"/>
                                        <p:tgtEl>
                                          <p:spTgt spid="65538"/>
                                        </p:tgtEl>
                                        <p:attrNameLst>
                                          <p:attrName>ppt_x</p:attrName>
                                          <p:attrName>ppt_y</p:attrName>
                                        </p:attrNameLst>
                                      </p:cBhvr>
                                    </p:animMotion>
                                  </p:childTnLst>
                                </p:cTn>
                              </p:par>
                            </p:childTnLst>
                          </p:cTn>
                        </p:par>
                        <p:par>
                          <p:cTn id="44" fill="hold" nodeType="afterGroup">
                            <p:stCondLst>
                              <p:cond delay="8000"/>
                            </p:stCondLst>
                            <p:childTnLst>
                              <p:par>
                                <p:cTn id="45" presetID="63" presetClass="path" presetSubtype="0" accel="50000" decel="50000" fill="hold" grpId="1" nodeType="afterEffect">
                                  <p:stCondLst>
                                    <p:cond delay="0"/>
                                  </p:stCondLst>
                                  <p:childTnLst>
                                    <p:animMotion origin="layout" path="M 0.15833 0.26654 L 0.65833 0.26654 " pathEditMode="relative" rAng="0" ptsTypes="AA">
                                      <p:cBhvr>
                                        <p:cTn id="46" dur="2000" fill="hold"/>
                                        <p:tgtEl>
                                          <p:spTgt spid="65538"/>
                                        </p:tgtEl>
                                        <p:attrNameLst>
                                          <p:attrName>ppt_x</p:attrName>
                                          <p:attrName>ppt_y</p:attrName>
                                        </p:attrNameLst>
                                      </p:cBhvr>
                                      <p:rCtr x="25000" y="0"/>
                                    </p:animMotion>
                                  </p:childTnLst>
                                </p:cTn>
                              </p:par>
                              <p:par>
                                <p:cTn id="47" presetID="0" presetClass="path" presetSubtype="0" accel="50000" decel="50000" fill="hold" grpId="0" nodeType="withEffect">
                                  <p:stCondLst>
                                    <p:cond delay="0"/>
                                  </p:stCondLst>
                                  <p:childTnLst>
                                    <p:animMotion origin="layout" path="M 3.33333E-6 -7.17261E-7 L 0.19166 0.26654 " pathEditMode="relative" rAng="0" ptsTypes="AA">
                                      <p:cBhvr>
                                        <p:cTn id="48" dur="2000" fill="hold"/>
                                        <p:tgtEl>
                                          <p:spTgt spid="65539"/>
                                        </p:tgtEl>
                                        <p:attrNameLst>
                                          <p:attrName>ppt_x</p:attrName>
                                          <p:attrName>ppt_y</p:attrName>
                                        </p:attrNameLst>
                                      </p:cBhvr>
                                      <p:rCtr x="9583" y="13327"/>
                                    </p:animMotion>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mph" presetSubtype="2" fill="hold" nodeType="clickEffect">
                                  <p:stCondLst>
                                    <p:cond delay="0"/>
                                  </p:stCondLst>
                                  <p:childTnLst>
                                    <p:animClr clrSpc="rgb" dir="cw">
                                      <p:cBhvr>
                                        <p:cTn id="52" dur="1000" fill="hold"/>
                                        <p:tgtEl>
                                          <p:spTgt spid="65539"/>
                                        </p:tgtEl>
                                        <p:attrNameLst>
                                          <p:attrName>fillcolor</p:attrName>
                                        </p:attrNameLst>
                                      </p:cBhvr>
                                      <p:to>
                                        <a:srgbClr val="990033"/>
                                      </p:to>
                                    </p:animClr>
                                    <p:set>
                                      <p:cBhvr>
                                        <p:cTn id="53" dur="1000" fill="hold"/>
                                        <p:tgtEl>
                                          <p:spTgt spid="65539"/>
                                        </p:tgtEl>
                                        <p:attrNameLst>
                                          <p:attrName>fill.type</p:attrName>
                                        </p:attrNameLst>
                                      </p:cBhvr>
                                      <p:to>
                                        <p:strVal val="solid"/>
                                      </p:to>
                                    </p:set>
                                    <p:set>
                                      <p:cBhvr>
                                        <p:cTn id="54" dur="1000" fill="hold"/>
                                        <p:tgtEl>
                                          <p:spTgt spid="65539"/>
                                        </p:tgtEl>
                                        <p:attrNameLst>
                                          <p:attrName>fill.on</p:attrName>
                                        </p:attrNameLst>
                                      </p:cBhvr>
                                      <p:to>
                                        <p:strVal val="true"/>
                                      </p:to>
                                    </p:set>
                                  </p:childTnLst>
                                </p:cTn>
                              </p:par>
                            </p:childTnLst>
                          </p:cTn>
                        </p:par>
                        <p:par>
                          <p:cTn id="55" fill="hold" nodeType="afterGroup">
                            <p:stCondLst>
                              <p:cond delay="1000"/>
                            </p:stCondLst>
                            <p:childTnLst>
                              <p:par>
                                <p:cTn id="56" presetID="0" presetClass="path" presetSubtype="0" accel="50000" decel="50000" fill="hold" grpId="0" nodeType="afterEffect">
                                  <p:stCondLst>
                                    <p:cond delay="0"/>
                                  </p:stCondLst>
                                  <p:childTnLst>
                                    <p:animMotion origin="layout" path="M 3.33333E-6 -7.17261E-7 L 0.225 0.26654 " pathEditMode="relative" rAng="0" ptsTypes="AA">
                                      <p:cBhvr>
                                        <p:cTn id="57" dur="2000" fill="hold"/>
                                        <p:tgtEl>
                                          <p:spTgt spid="65540"/>
                                        </p:tgtEl>
                                        <p:attrNameLst>
                                          <p:attrName>ppt_x</p:attrName>
                                          <p:attrName>ppt_y</p:attrName>
                                        </p:attrNameLst>
                                      </p:cBhvr>
                                      <p:rCtr x="11250" y="13327"/>
                                    </p:animMotion>
                                  </p:childTnLst>
                                </p:cTn>
                              </p:par>
                            </p:childTnLst>
                          </p:cTn>
                        </p:par>
                        <p:par>
                          <p:cTn id="58" fill="hold" nodeType="afterGroup">
                            <p:stCondLst>
                              <p:cond delay="3000"/>
                            </p:stCondLst>
                            <p:childTnLst>
                              <p:par>
                                <p:cTn id="59" presetID="1" presetClass="emph" presetSubtype="2" fill="hold" nodeType="afterEffect">
                                  <p:stCondLst>
                                    <p:cond delay="0"/>
                                  </p:stCondLst>
                                  <p:childTnLst>
                                    <p:animClr clrSpc="rgb" dir="cw">
                                      <p:cBhvr>
                                        <p:cTn id="60" dur="1000" fill="hold"/>
                                        <p:tgtEl>
                                          <p:spTgt spid="65540"/>
                                        </p:tgtEl>
                                        <p:attrNameLst>
                                          <p:attrName>fillcolor</p:attrName>
                                        </p:attrNameLst>
                                      </p:cBhvr>
                                      <p:to>
                                        <a:srgbClr val="990033"/>
                                      </p:to>
                                    </p:animClr>
                                    <p:set>
                                      <p:cBhvr>
                                        <p:cTn id="61" dur="1000" fill="hold"/>
                                        <p:tgtEl>
                                          <p:spTgt spid="65540"/>
                                        </p:tgtEl>
                                        <p:attrNameLst>
                                          <p:attrName>fill.type</p:attrName>
                                        </p:attrNameLst>
                                      </p:cBhvr>
                                      <p:to>
                                        <p:strVal val="solid"/>
                                      </p:to>
                                    </p:set>
                                    <p:set>
                                      <p:cBhvr>
                                        <p:cTn id="62" dur="1000" fill="hold"/>
                                        <p:tgtEl>
                                          <p:spTgt spid="65540"/>
                                        </p:tgtEl>
                                        <p:attrNameLst>
                                          <p:attrName>fill.on</p:attrName>
                                        </p:attrNameLst>
                                      </p:cBhvr>
                                      <p:to>
                                        <p:strVal val="true"/>
                                      </p:to>
                                    </p:set>
                                  </p:childTnLst>
                                </p:cTn>
                              </p:par>
                            </p:childTnLst>
                          </p:cTn>
                        </p:par>
                        <p:par>
                          <p:cTn id="63" fill="hold" nodeType="afterGroup">
                            <p:stCondLst>
                              <p:cond delay="4000"/>
                            </p:stCondLst>
                            <p:childTnLst>
                              <p:par>
                                <p:cTn id="64" presetID="1" presetClass="entr" presetSubtype="0" fill="hold" grpId="0" nodeType="afterEffect">
                                  <p:stCondLst>
                                    <p:cond delay="0"/>
                                  </p:stCondLst>
                                  <p:childTnLst>
                                    <p:set>
                                      <p:cBhvr>
                                        <p:cTn id="65" dur="1" fill="hold">
                                          <p:stCondLst>
                                            <p:cond delay="0"/>
                                          </p:stCondLst>
                                        </p:cTn>
                                        <p:tgtEl>
                                          <p:spTgt spid="6555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6555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65555"/>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65554"/>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5553"/>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5552"/>
                                        </p:tgtEl>
                                        <p:attrNameLst>
                                          <p:attrName>style.visibility</p:attrName>
                                        </p:attrNameLst>
                                      </p:cBhvr>
                                      <p:to>
                                        <p:strVal val="visible"/>
                                      </p:to>
                                    </p:set>
                                  </p:childTnLst>
                                </p:cTn>
                              </p:par>
                              <p:par>
                                <p:cTn id="76" presetID="1" presetClass="exit" presetSubtype="0" fill="hold" grpId="0" nodeType="withEffect">
                                  <p:stCondLst>
                                    <p:cond delay="0"/>
                                  </p:stCondLst>
                                  <p:childTnLst>
                                    <p:set>
                                      <p:cBhvr>
                                        <p:cTn id="77" dur="1" fill="hold">
                                          <p:stCondLst>
                                            <p:cond delay="0"/>
                                          </p:stCondLst>
                                        </p:cTn>
                                        <p:tgtEl>
                                          <p:spTgt spid="65545"/>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6558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5581"/>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65569"/>
                                        </p:tgtEl>
                                        <p:attrNameLst>
                                          <p:attrName>style.visibility</p:attrName>
                                        </p:attrNameLst>
                                      </p:cBhvr>
                                      <p:to>
                                        <p:strVal val="visible"/>
                                      </p:to>
                                    </p:set>
                                  </p:childTnLst>
                                </p:cTn>
                              </p:par>
                              <p:par>
                                <p:cTn id="86" presetID="1" presetClass="exit" presetSubtype="0" fill="hold" grpId="1" nodeType="withEffect">
                                  <p:stCondLst>
                                    <p:cond delay="0"/>
                                  </p:stCondLst>
                                  <p:childTnLst>
                                    <p:set>
                                      <p:cBhvr>
                                        <p:cTn id="87" dur="1" fill="hold">
                                          <p:stCondLst>
                                            <p:cond delay="0"/>
                                          </p:stCondLst>
                                        </p:cTn>
                                        <p:tgtEl>
                                          <p:spTgt spid="65581"/>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65580"/>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xit" presetSubtype="0" fill="hold" grpId="0" nodeType="clickEffect">
                                  <p:stCondLst>
                                    <p:cond delay="0"/>
                                  </p:stCondLst>
                                  <p:childTnLst>
                                    <p:set>
                                      <p:cBhvr>
                                        <p:cTn id="93" dur="1" fill="hold">
                                          <p:stCondLst>
                                            <p:cond delay="0"/>
                                          </p:stCondLst>
                                        </p:cTn>
                                        <p:tgtEl>
                                          <p:spTgt spid="65560"/>
                                        </p:tgtEl>
                                        <p:attrNameLst>
                                          <p:attrName>style.visibility</p:attrName>
                                        </p:attrNameLst>
                                      </p:cBhvr>
                                      <p:to>
                                        <p:strVal val="hidden"/>
                                      </p:to>
                                    </p:set>
                                  </p:childTnLst>
                                </p:cTn>
                              </p:par>
                              <p:par>
                                <p:cTn id="94" presetID="1" presetClass="entr" presetSubtype="0" fill="hold" grpId="0" nodeType="withEffect">
                                  <p:stCondLst>
                                    <p:cond delay="0"/>
                                  </p:stCondLst>
                                  <p:childTnLst>
                                    <p:set>
                                      <p:cBhvr>
                                        <p:cTn id="95" dur="1" fill="hold">
                                          <p:stCondLst>
                                            <p:cond delay="0"/>
                                          </p:stCondLst>
                                        </p:cTn>
                                        <p:tgtEl>
                                          <p:spTgt spid="65561"/>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65543"/>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0" presetClass="path" presetSubtype="0" accel="50000" decel="50000" fill="hold" grpId="2" nodeType="clickEffect">
                                  <p:stCondLst>
                                    <p:cond delay="0"/>
                                  </p:stCondLst>
                                  <p:childTnLst>
                                    <p:animMotion origin="layout" path="M 0.55833 0.26654 L 0.38333 0.01111 " pathEditMode="relative" ptsTypes="AA">
                                      <p:cBhvr>
                                        <p:cTn id="101" dur="2000" fill="hold"/>
                                        <p:tgtEl>
                                          <p:spTgt spid="65550"/>
                                        </p:tgtEl>
                                        <p:attrNameLst>
                                          <p:attrName>ppt_x</p:attrName>
                                          <p:attrName>ppt_y</p:attrName>
                                        </p:attrNameLst>
                                      </p:cBhvr>
                                    </p:animMotion>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65579"/>
                                        </p:tgtEl>
                                        <p:attrNameLst>
                                          <p:attrName>style.visibility</p:attrName>
                                        </p:attrNameLst>
                                      </p:cBhvr>
                                      <p:to>
                                        <p:strVal val="visible"/>
                                      </p:to>
                                    </p:set>
                                  </p:childTnLst>
                                </p:cTn>
                              </p:par>
                              <p:par>
                                <p:cTn id="106" presetID="1" presetClass="exit" presetSubtype="0" fill="hold" grpId="1" nodeType="withEffect">
                                  <p:stCondLst>
                                    <p:cond delay="0"/>
                                  </p:stCondLst>
                                  <p:childTnLst>
                                    <p:set>
                                      <p:cBhvr>
                                        <p:cTn id="107" dur="1" fill="hold">
                                          <p:stCondLst>
                                            <p:cond delay="0"/>
                                          </p:stCondLst>
                                        </p:cTn>
                                        <p:tgtEl>
                                          <p:spTgt spid="65572"/>
                                        </p:tgtEl>
                                        <p:attrNameLst>
                                          <p:attrName>style.visibility</p:attrName>
                                        </p:attrNameLst>
                                      </p:cBhvr>
                                      <p:to>
                                        <p:strVal val="hidden"/>
                                      </p:to>
                                    </p:set>
                                  </p:childTnLst>
                                </p:cTn>
                              </p:par>
                            </p:childTnLst>
                          </p:cTn>
                        </p:par>
                        <p:par>
                          <p:cTn id="108" fill="hold" nodeType="afterGroup">
                            <p:stCondLst>
                              <p:cond delay="0"/>
                            </p:stCondLst>
                            <p:childTnLst>
                              <p:par>
                                <p:cTn id="109" presetID="1" presetClass="entr" presetSubtype="0" fill="hold" grpId="0" nodeType="afterEffect">
                                  <p:stCondLst>
                                    <p:cond delay="0"/>
                                  </p:stCondLst>
                                  <p:childTnLst>
                                    <p:set>
                                      <p:cBhvr>
                                        <p:cTn id="110" dur="1" fill="hold">
                                          <p:stCondLst>
                                            <p:cond delay="0"/>
                                          </p:stCondLst>
                                        </p:cTn>
                                        <p:tgtEl>
                                          <p:spTgt spid="65571"/>
                                        </p:tgtEl>
                                        <p:attrNameLst>
                                          <p:attrName>style.visibility</p:attrName>
                                        </p:attrNameLst>
                                      </p:cBhvr>
                                      <p:to>
                                        <p:strVal val="visible"/>
                                      </p:to>
                                    </p:set>
                                  </p:childTnLst>
                                </p:cTn>
                              </p:par>
                              <p:par>
                                <p:cTn id="111" presetID="0" presetClass="path" presetSubtype="0" accel="50000" decel="50000" fill="hold" grpId="1" nodeType="withEffect">
                                  <p:stCondLst>
                                    <p:cond delay="0"/>
                                  </p:stCondLst>
                                  <p:childTnLst>
                                    <p:animMotion origin="layout" path="M 0.0 0.0 C -0.02812 -0.07011 -0.05607 -0.14021 -0.11163 -0.17191 C -0.16718 -0.20361 -0.271 -0.21819 -0.33385 -0.1895 C -0.3967 -0.16081 -0.46267 -0.03147 -0.48836 0.0 " pathEditMode="relative" ptsTypes="aaaA">
                                      <p:cBhvr>
                                        <p:cTn id="112" dur="2000" fill="hold"/>
                                        <p:tgtEl>
                                          <p:spTgt spid="65571"/>
                                        </p:tgtEl>
                                        <p:attrNameLst>
                                          <p:attrName>ppt_x</p:attrName>
                                          <p:attrName>ppt_y</p:attrName>
                                        </p:attrNameLst>
                                      </p:cBhvr>
                                    </p:animMotion>
                                  </p:childTnLst>
                                </p:cTn>
                              </p:par>
                            </p:childTnLst>
                          </p:cTn>
                        </p:par>
                      </p:childTnLst>
                    </p:cTn>
                  </p:par>
                  <p:par>
                    <p:cTn id="113" fill="hold" nodeType="clickPar">
                      <p:stCondLst>
                        <p:cond delay="indefinite"/>
                      </p:stCondLst>
                      <p:childTnLst>
                        <p:par>
                          <p:cTn id="114" fill="hold" nodeType="withGroup">
                            <p:stCondLst>
                              <p:cond delay="0"/>
                            </p:stCondLst>
                            <p:childTnLst>
                              <p:par>
                                <p:cTn id="115" presetID="0" presetClass="path" presetSubtype="0" accel="50000" decel="50000" fill="hold" grpId="1" nodeType="clickEffect">
                                  <p:stCondLst>
                                    <p:cond delay="0"/>
                                  </p:stCondLst>
                                  <p:childTnLst>
                                    <p:animMotion origin="layout" path="M 0.1901 0.26713 C 0.27396 0.2669 0.58819 0.26713 0.69288 0.26713 " pathEditMode="relative" rAng="0" ptsTypes="aa">
                                      <p:cBhvr>
                                        <p:cTn id="116" dur="2000" fill="hold"/>
                                        <p:tgtEl>
                                          <p:spTgt spid="65539"/>
                                        </p:tgtEl>
                                        <p:attrNameLst>
                                          <p:attrName>ppt_x</p:attrName>
                                          <p:attrName>ppt_y</p:attrName>
                                        </p:attrNameLst>
                                      </p:cBhvr>
                                      <p:rCtr x="2513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nimBg="1"/>
      <p:bldP spid="65538" grpId="1" animBg="1"/>
      <p:bldP spid="65539" grpId="0" animBg="1"/>
      <p:bldP spid="65539" grpId="1" animBg="1"/>
      <p:bldP spid="65540" grpId="0" animBg="1"/>
      <p:bldP spid="65541" grpId="0" animBg="1"/>
      <p:bldP spid="65541" grpId="1" animBg="1"/>
      <p:bldP spid="65542" grpId="0" animBg="1"/>
      <p:bldP spid="65542" grpId="1" animBg="1"/>
      <p:bldP spid="65543" grpId="0" animBg="1"/>
      <p:bldP spid="65545" grpId="0"/>
      <p:bldP spid="65550" grpId="0" animBg="1"/>
      <p:bldP spid="65550" grpId="1" animBg="1"/>
      <p:bldP spid="65550" grpId="2" animBg="1"/>
      <p:bldP spid="65551" grpId="0"/>
      <p:bldP spid="65552" grpId="0" animBg="1"/>
      <p:bldP spid="65553" grpId="0" animBg="1"/>
      <p:bldP spid="65554" grpId="0" animBg="1"/>
      <p:bldP spid="65555" grpId="0" animBg="1"/>
      <p:bldP spid="65556" grpId="0" animBg="1"/>
      <p:bldP spid="65557" grpId="0" animBg="1"/>
      <p:bldP spid="65560" grpId="0"/>
      <p:bldP spid="65561" grpId="0"/>
      <p:bldP spid="65569" grpId="0" animBg="1"/>
      <p:bldP spid="65571" grpId="0" animBg="1"/>
      <p:bldP spid="65571" grpId="1" animBg="1"/>
      <p:bldP spid="65572" grpId="0" animBg="1"/>
      <p:bldP spid="65572" grpId="1" animBg="1"/>
      <p:bldP spid="65573" grpId="0" animBg="1"/>
      <p:bldP spid="65573" grpId="1" animBg="1"/>
      <p:bldP spid="65574" grpId="0" animBg="1"/>
      <p:bldP spid="65574" grpId="1" animBg="1"/>
      <p:bldP spid="65575" grpId="0" animBg="1"/>
      <p:bldP spid="65575" grpId="1" animBg="1"/>
      <p:bldP spid="65579" grpId="0" animBg="1"/>
      <p:bldP spid="65580" grpId="0" animBg="1"/>
      <p:bldP spid="65580" grpId="1" animBg="1"/>
      <p:bldP spid="65581" grpId="0"/>
      <p:bldP spid="65581"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16240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7" name="Rectangle 3"/>
          <p:cNvSpPr>
            <a:spLocks noChangeArrowheads="1"/>
          </p:cNvSpPr>
          <p:nvPr/>
        </p:nvSpPr>
        <p:spPr bwMode="auto">
          <a:xfrm>
            <a:off x="11668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8" name="Rectangle 4"/>
          <p:cNvSpPr>
            <a:spLocks noChangeArrowheads="1"/>
          </p:cNvSpPr>
          <p:nvPr/>
        </p:nvSpPr>
        <p:spPr bwMode="auto">
          <a:xfrm>
            <a:off x="7096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9" name="Rectangle 5"/>
          <p:cNvSpPr>
            <a:spLocks noChangeArrowheads="1"/>
          </p:cNvSpPr>
          <p:nvPr/>
        </p:nvSpPr>
        <p:spPr bwMode="auto">
          <a:xfrm>
            <a:off x="20812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0" name="Rectangle 6"/>
          <p:cNvSpPr>
            <a:spLocks noChangeArrowheads="1"/>
          </p:cNvSpPr>
          <p:nvPr/>
        </p:nvSpPr>
        <p:spPr bwMode="auto">
          <a:xfrm>
            <a:off x="25384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1" name="Rectangle 7"/>
          <p:cNvSpPr>
            <a:spLocks noChangeArrowheads="1"/>
          </p:cNvSpPr>
          <p:nvPr/>
        </p:nvSpPr>
        <p:spPr bwMode="auto">
          <a:xfrm>
            <a:off x="6499225" y="3344863"/>
            <a:ext cx="146050" cy="4572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2" name="Text Box 8"/>
          <p:cNvSpPr txBox="1">
            <a:spLocks noChangeArrowheads="1"/>
          </p:cNvSpPr>
          <p:nvPr/>
        </p:nvSpPr>
        <p:spPr bwMode="auto">
          <a:xfrm>
            <a:off x="5967413" y="5562600"/>
            <a:ext cx="153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Sockets Buffers</a:t>
            </a:r>
          </a:p>
        </p:txBody>
      </p:sp>
      <p:sp>
        <p:nvSpPr>
          <p:cNvPr id="67593" name="Text Box 9"/>
          <p:cNvSpPr txBox="1">
            <a:spLocks noChangeArrowheads="1"/>
          </p:cNvSpPr>
          <p:nvPr/>
        </p:nvSpPr>
        <p:spPr bwMode="auto">
          <a:xfrm>
            <a:off x="906463" y="3886200"/>
            <a:ext cx="18176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Application Buffers</a:t>
            </a:r>
          </a:p>
        </p:txBody>
      </p:sp>
      <p:sp>
        <p:nvSpPr>
          <p:cNvPr id="67594" name="Text Box 10"/>
          <p:cNvSpPr txBox="1">
            <a:spLocks noChangeArrowheads="1"/>
          </p:cNvSpPr>
          <p:nvPr/>
        </p:nvSpPr>
        <p:spPr bwMode="auto">
          <a:xfrm>
            <a:off x="3810000" y="3200400"/>
            <a:ext cx="785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a:ea typeface="굴림" pitchFamily="50" charset="-127"/>
              </a:rPr>
              <a:t>Sender</a:t>
            </a:r>
          </a:p>
        </p:txBody>
      </p:sp>
      <p:sp>
        <p:nvSpPr>
          <p:cNvPr id="67595" name="Line 11"/>
          <p:cNvSpPr>
            <a:spLocks noChangeShapeType="1"/>
          </p:cNvSpPr>
          <p:nvPr/>
        </p:nvSpPr>
        <p:spPr bwMode="auto">
          <a:xfrm flipH="1">
            <a:off x="4572000" y="3276600"/>
            <a:ext cx="0" cy="26670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6" name="Text Box 12"/>
          <p:cNvSpPr txBox="1">
            <a:spLocks noChangeArrowheads="1"/>
          </p:cNvSpPr>
          <p:nvPr/>
        </p:nvSpPr>
        <p:spPr bwMode="auto">
          <a:xfrm>
            <a:off x="4572000" y="3200400"/>
            <a:ext cx="923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a:ea typeface="굴림" pitchFamily="50" charset="-127"/>
              </a:rPr>
              <a:t>Receiver</a:t>
            </a:r>
          </a:p>
        </p:txBody>
      </p:sp>
      <p:sp>
        <p:nvSpPr>
          <p:cNvPr id="67597" name="Text Box 13"/>
          <p:cNvSpPr txBox="1">
            <a:spLocks noChangeArrowheads="1"/>
          </p:cNvSpPr>
          <p:nvPr/>
        </p:nvSpPr>
        <p:spPr bwMode="auto">
          <a:xfrm>
            <a:off x="1439863" y="5638800"/>
            <a:ext cx="153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Sockets Buffers</a:t>
            </a:r>
          </a:p>
        </p:txBody>
      </p:sp>
      <p:sp>
        <p:nvSpPr>
          <p:cNvPr id="67598" name="Rectangle 14"/>
          <p:cNvSpPr>
            <a:spLocks noChangeArrowheads="1"/>
          </p:cNvSpPr>
          <p:nvPr/>
        </p:nvSpPr>
        <p:spPr bwMode="auto">
          <a:xfrm>
            <a:off x="2995613" y="3276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9" name="Text Box 15"/>
          <p:cNvSpPr txBox="1">
            <a:spLocks noChangeArrowheads="1"/>
          </p:cNvSpPr>
          <p:nvPr/>
        </p:nvSpPr>
        <p:spPr bwMode="auto">
          <a:xfrm>
            <a:off x="3276600" y="5943600"/>
            <a:ext cx="274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1" hangingPunct="1">
              <a:spcBef>
                <a:spcPct val="50000"/>
              </a:spcBef>
            </a:pPr>
            <a:r>
              <a:rPr lang="en-US" sz="1400" b="1">
                <a:ea typeface="굴림" pitchFamily="50" charset="-127"/>
              </a:rPr>
              <a:t>N / W = 4</a:t>
            </a:r>
          </a:p>
        </p:txBody>
      </p:sp>
      <p:sp>
        <p:nvSpPr>
          <p:cNvPr id="67600" name="Rectangle 16"/>
          <p:cNvSpPr>
            <a:spLocks noChangeArrowheads="1"/>
          </p:cNvSpPr>
          <p:nvPr/>
        </p:nvSpPr>
        <p:spPr bwMode="auto">
          <a:xfrm>
            <a:off x="2614613" y="5105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1" name="Rectangle 17"/>
          <p:cNvSpPr>
            <a:spLocks noChangeArrowheads="1"/>
          </p:cNvSpPr>
          <p:nvPr/>
        </p:nvSpPr>
        <p:spPr bwMode="auto">
          <a:xfrm>
            <a:off x="2462213" y="5105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2" name="Rectangle 18"/>
          <p:cNvSpPr>
            <a:spLocks noChangeArrowheads="1"/>
          </p:cNvSpPr>
          <p:nvPr/>
        </p:nvSpPr>
        <p:spPr bwMode="auto">
          <a:xfrm>
            <a:off x="2309813" y="5105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3" name="Rectangle 19"/>
          <p:cNvSpPr>
            <a:spLocks noChangeArrowheads="1"/>
          </p:cNvSpPr>
          <p:nvPr/>
        </p:nvSpPr>
        <p:spPr bwMode="auto">
          <a:xfrm>
            <a:off x="2157413" y="5105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4" name="Rectangle 20"/>
          <p:cNvSpPr>
            <a:spLocks noChangeArrowheads="1"/>
          </p:cNvSpPr>
          <p:nvPr/>
        </p:nvSpPr>
        <p:spPr bwMode="auto">
          <a:xfrm>
            <a:off x="2005013" y="5105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5" name="Rectangle 21"/>
          <p:cNvSpPr>
            <a:spLocks noChangeArrowheads="1"/>
          </p:cNvSpPr>
          <p:nvPr/>
        </p:nvSpPr>
        <p:spPr bwMode="auto">
          <a:xfrm>
            <a:off x="1852613" y="5105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6" name="Text Box 22"/>
          <p:cNvSpPr txBox="1">
            <a:spLocks noChangeArrowheads="1"/>
          </p:cNvSpPr>
          <p:nvPr/>
        </p:nvSpPr>
        <p:spPr bwMode="auto">
          <a:xfrm>
            <a:off x="5656263" y="3875088"/>
            <a:ext cx="2801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Application Buffers Not Posted</a:t>
            </a:r>
          </a:p>
        </p:txBody>
      </p:sp>
      <p:sp>
        <p:nvSpPr>
          <p:cNvPr id="67607" name="Text Box 23"/>
          <p:cNvSpPr txBox="1">
            <a:spLocks noChangeArrowheads="1"/>
          </p:cNvSpPr>
          <p:nvPr/>
        </p:nvSpPr>
        <p:spPr bwMode="auto">
          <a:xfrm>
            <a:off x="5662613" y="3875088"/>
            <a:ext cx="1719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Application Buffer</a:t>
            </a:r>
          </a:p>
        </p:txBody>
      </p:sp>
      <p:sp>
        <p:nvSpPr>
          <p:cNvPr id="67611" name="Line 27"/>
          <p:cNvSpPr>
            <a:spLocks noChangeShapeType="1"/>
          </p:cNvSpPr>
          <p:nvPr/>
        </p:nvSpPr>
        <p:spPr bwMode="auto">
          <a:xfrm>
            <a:off x="6400800" y="5105400"/>
            <a:ext cx="18526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2" name="Line 28"/>
          <p:cNvSpPr>
            <a:spLocks noChangeShapeType="1"/>
          </p:cNvSpPr>
          <p:nvPr/>
        </p:nvSpPr>
        <p:spPr bwMode="auto">
          <a:xfrm flipV="1">
            <a:off x="8253413" y="51054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3" name="Line 29"/>
          <p:cNvSpPr>
            <a:spLocks noChangeShapeType="1"/>
          </p:cNvSpPr>
          <p:nvPr/>
        </p:nvSpPr>
        <p:spPr bwMode="auto">
          <a:xfrm>
            <a:off x="6400800" y="5562600"/>
            <a:ext cx="18526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4" name="Rectangle 30"/>
          <p:cNvSpPr>
            <a:spLocks noGrp="1" noChangeArrowheads="1"/>
          </p:cNvSpPr>
          <p:nvPr>
            <p:ph type="title"/>
          </p:nvPr>
        </p:nvSpPr>
        <p:spPr/>
        <p:txBody>
          <a:bodyPr/>
          <a:lstStyle/>
          <a:p>
            <a:r>
              <a:rPr lang="en-US"/>
              <a:t>Asynchronous Interrupt Mechanism</a:t>
            </a:r>
          </a:p>
        </p:txBody>
      </p:sp>
      <p:sp>
        <p:nvSpPr>
          <p:cNvPr id="67615" name="AutoShape 31"/>
          <p:cNvSpPr>
            <a:spLocks noChangeArrowheads="1"/>
          </p:cNvSpPr>
          <p:nvPr/>
        </p:nvSpPr>
        <p:spPr bwMode="auto">
          <a:xfrm>
            <a:off x="609600" y="3200400"/>
            <a:ext cx="2514600" cy="1676400"/>
          </a:xfrm>
          <a:prstGeom prst="irregularSeal1">
            <a:avLst/>
          </a:prstGeom>
          <a:solidFill>
            <a:srgbClr val="FF0000"/>
          </a:soli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1" hangingPunct="1"/>
            <a:r>
              <a:rPr lang="en-US" sz="1600"/>
              <a:t>Application</a:t>
            </a:r>
          </a:p>
          <a:p>
            <a:pPr algn="ctr" eaLnBrk="1" hangingPunct="1"/>
            <a:r>
              <a:rPr lang="en-US" sz="1600"/>
              <a:t> is computing</a:t>
            </a:r>
          </a:p>
        </p:txBody>
      </p:sp>
      <p:sp>
        <p:nvSpPr>
          <p:cNvPr id="67616" name="Oval 32"/>
          <p:cNvSpPr>
            <a:spLocks noChangeArrowheads="1"/>
          </p:cNvSpPr>
          <p:nvPr/>
        </p:nvSpPr>
        <p:spPr bwMode="auto">
          <a:xfrm>
            <a:off x="5205413" y="5133975"/>
            <a:ext cx="457200" cy="381000"/>
          </a:xfrm>
          <a:prstGeom prst="ellipse">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b="1">
                <a:ea typeface="굴림" pitchFamily="50" charset="-127"/>
              </a:rPr>
              <a:t>ACK</a:t>
            </a:r>
          </a:p>
        </p:txBody>
      </p:sp>
      <p:sp>
        <p:nvSpPr>
          <p:cNvPr id="67617" name="Rectangle 33"/>
          <p:cNvSpPr>
            <a:spLocks noChangeArrowheads="1"/>
          </p:cNvSpPr>
          <p:nvPr/>
        </p:nvSpPr>
        <p:spPr bwMode="auto">
          <a:xfrm>
            <a:off x="7796213" y="5029200"/>
            <a:ext cx="457200" cy="609600"/>
          </a:xfrm>
          <a:prstGeom prst="rect">
            <a:avLst/>
          </a:prstGeom>
          <a:solidFill>
            <a:srgbClr val="CC99FF">
              <a:alpha val="50999"/>
            </a:srgbClr>
          </a:solidFill>
          <a:ln w="38100" cap="rnd"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7621" name="Line 37"/>
          <p:cNvSpPr>
            <a:spLocks noChangeShapeType="1"/>
          </p:cNvSpPr>
          <p:nvPr/>
        </p:nvSpPr>
        <p:spPr bwMode="auto">
          <a:xfrm>
            <a:off x="6416675" y="5105400"/>
            <a:ext cx="0" cy="4572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626" name="Rectangle 42"/>
          <p:cNvSpPr>
            <a:spLocks noGrp="1" noChangeArrowheads="1"/>
          </p:cNvSpPr>
          <p:nvPr>
            <p:ph type="body" idx="1"/>
          </p:nvPr>
        </p:nvSpPr>
        <p:spPr>
          <a:xfrm>
            <a:off x="457200" y="1066800"/>
            <a:ext cx="8229600" cy="1828800"/>
          </a:xfrm>
          <a:noFill/>
          <a:ln/>
        </p:spPr>
        <p:txBody>
          <a:bodyPr/>
          <a:lstStyle/>
          <a:p>
            <a:r>
              <a:rPr lang="en-US" sz="2000"/>
              <a:t>After the NIC gives the interrupt, it still has some messages to send – allows us to effectively utilize the interrupt time without wasting it</a:t>
            </a:r>
          </a:p>
          <a:p>
            <a:r>
              <a:rPr lang="en-US" sz="2000"/>
              <a:t>We can coalesce small amounts of data – sufficient to reach the performance of RDMA-based flow control</a:t>
            </a:r>
          </a:p>
        </p:txBody>
      </p:sp>
      <p:sp>
        <p:nvSpPr>
          <p:cNvPr id="67627" name="AutoShape 43"/>
          <p:cNvSpPr>
            <a:spLocks noChangeArrowheads="1"/>
          </p:cNvSpPr>
          <p:nvPr/>
        </p:nvSpPr>
        <p:spPr bwMode="auto">
          <a:xfrm flipV="1">
            <a:off x="381000" y="3886200"/>
            <a:ext cx="533400" cy="2057400"/>
          </a:xfrm>
          <a:prstGeom prst="lightningBol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8" name="Text Box 44"/>
          <p:cNvSpPr txBox="1">
            <a:spLocks noChangeArrowheads="1"/>
          </p:cNvSpPr>
          <p:nvPr/>
        </p:nvSpPr>
        <p:spPr bwMode="auto">
          <a:xfrm>
            <a:off x="76200" y="5867400"/>
            <a:ext cx="1139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IB Interrupt</a:t>
            </a:r>
          </a:p>
        </p:txBody>
      </p:sp>
      <p:sp>
        <p:nvSpPr>
          <p:cNvPr id="67629" name="Rectangle 45"/>
          <p:cNvSpPr>
            <a:spLocks noChangeArrowheads="1"/>
          </p:cNvSpPr>
          <p:nvPr/>
        </p:nvSpPr>
        <p:spPr bwMode="auto">
          <a:xfrm>
            <a:off x="2311400" y="5105400"/>
            <a:ext cx="457200" cy="457200"/>
          </a:xfrm>
          <a:prstGeom prst="rect">
            <a:avLst/>
          </a:prstGeom>
          <a:solidFill>
            <a:srgbClr val="99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0" name="Rectangle 46"/>
          <p:cNvSpPr>
            <a:spLocks noChangeArrowheads="1"/>
          </p:cNvSpPr>
          <p:nvPr/>
        </p:nvSpPr>
        <p:spPr bwMode="auto">
          <a:xfrm>
            <a:off x="1854200" y="5105400"/>
            <a:ext cx="457200" cy="457200"/>
          </a:xfrm>
          <a:prstGeom prst="rect">
            <a:avLst/>
          </a:prstGeom>
          <a:solidFill>
            <a:srgbClr val="99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0" name="Line 26"/>
          <p:cNvSpPr>
            <a:spLocks noChangeShapeType="1"/>
          </p:cNvSpPr>
          <p:nvPr/>
        </p:nvSpPr>
        <p:spPr bwMode="auto">
          <a:xfrm flipV="1">
            <a:off x="3681413" y="51054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8" name="Line 24"/>
          <p:cNvSpPr>
            <a:spLocks noChangeShapeType="1"/>
          </p:cNvSpPr>
          <p:nvPr/>
        </p:nvSpPr>
        <p:spPr bwMode="auto">
          <a:xfrm>
            <a:off x="1828800" y="5562600"/>
            <a:ext cx="18526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22" name="Line 38"/>
          <p:cNvSpPr>
            <a:spLocks noChangeShapeType="1"/>
          </p:cNvSpPr>
          <p:nvPr/>
        </p:nvSpPr>
        <p:spPr bwMode="auto">
          <a:xfrm>
            <a:off x="1846263" y="5105400"/>
            <a:ext cx="0" cy="4572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609" name="Line 25"/>
          <p:cNvSpPr>
            <a:spLocks noChangeShapeType="1"/>
          </p:cNvSpPr>
          <p:nvPr/>
        </p:nvSpPr>
        <p:spPr bwMode="auto">
          <a:xfrm>
            <a:off x="1828800" y="5105400"/>
            <a:ext cx="18526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31" name="AutoShape 47"/>
          <p:cNvSpPr>
            <a:spLocks/>
          </p:cNvSpPr>
          <p:nvPr/>
        </p:nvSpPr>
        <p:spPr bwMode="auto">
          <a:xfrm rot="16200000">
            <a:off x="2179638" y="4541837"/>
            <a:ext cx="228600" cy="898525"/>
          </a:xfrm>
          <a:prstGeom prst="rightBrace">
            <a:avLst>
              <a:gd name="adj1" fmla="val 32755"/>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2" name="Text Box 48"/>
          <p:cNvSpPr txBox="1">
            <a:spLocks noChangeArrowheads="1"/>
          </p:cNvSpPr>
          <p:nvPr/>
        </p:nvSpPr>
        <p:spPr bwMode="auto">
          <a:xfrm>
            <a:off x="1219200" y="4572000"/>
            <a:ext cx="23304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Software handled Buffers</a:t>
            </a:r>
          </a:p>
        </p:txBody>
      </p:sp>
      <p:sp>
        <p:nvSpPr>
          <p:cNvPr id="67633" name="Rectangle 49"/>
          <p:cNvSpPr>
            <a:spLocks noChangeArrowheads="1"/>
          </p:cNvSpPr>
          <p:nvPr/>
        </p:nvSpPr>
        <p:spPr bwMode="auto">
          <a:xfrm>
            <a:off x="7183438" y="5029200"/>
            <a:ext cx="457200" cy="609600"/>
          </a:xfrm>
          <a:prstGeom prst="rect">
            <a:avLst/>
          </a:prstGeom>
          <a:solidFill>
            <a:srgbClr val="CC99FF">
              <a:alpha val="50999"/>
            </a:srgbClr>
          </a:solidFill>
          <a:ln w="38100" cap="rnd"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 -2.80888E-6 L 0.05833 0.26655 " pathEditMode="relative" rAng="0" ptsTypes="AA">
                                      <p:cBhvr>
                                        <p:cTn id="6" dur="2000" fill="hold"/>
                                        <p:tgtEl>
                                          <p:spTgt spid="67598"/>
                                        </p:tgtEl>
                                        <p:attrNameLst>
                                          <p:attrName>ppt_x</p:attrName>
                                          <p:attrName>ppt_y</p:attrName>
                                        </p:attrNameLst>
                                      </p:cBhvr>
                                      <p:rCtr x="2917" y="13327"/>
                                    </p:animMotion>
                                  </p:childTnLst>
                                </p:cTn>
                              </p:par>
                            </p:childTnLst>
                          </p:cTn>
                        </p:par>
                        <p:par>
                          <p:cTn id="7" fill="hold" nodeType="afterGroup">
                            <p:stCondLst>
                              <p:cond delay="2000"/>
                            </p:stCondLst>
                            <p:childTnLst>
                              <p:par>
                                <p:cTn id="8" presetID="63" presetClass="path" presetSubtype="0" accel="50000" decel="50000" fill="hold" grpId="1" nodeType="afterEffect">
                                  <p:stCondLst>
                                    <p:cond delay="0"/>
                                  </p:stCondLst>
                                  <p:childTnLst>
                                    <p:animMotion origin="layout" path="M 0.05833 0.26654 L 0.55833 0.26654 " pathEditMode="relative" rAng="0" ptsTypes="AA">
                                      <p:cBhvr>
                                        <p:cTn id="9" dur="2000" fill="hold"/>
                                        <p:tgtEl>
                                          <p:spTgt spid="67598"/>
                                        </p:tgtEl>
                                        <p:attrNameLst>
                                          <p:attrName>ppt_x</p:attrName>
                                          <p:attrName>ppt_y</p:attrName>
                                        </p:attrNameLst>
                                      </p:cBhvr>
                                      <p:rCtr x="25000" y="0"/>
                                    </p:animMotion>
                                  </p:childTnLst>
                                </p:cTn>
                              </p:par>
                              <p:par>
                                <p:cTn id="10" presetID="0" presetClass="path" presetSubtype="0" accel="50000" decel="50000" fill="hold" grpId="0" nodeType="withEffect">
                                  <p:stCondLst>
                                    <p:cond delay="0"/>
                                  </p:stCondLst>
                                  <p:childTnLst>
                                    <p:animMotion origin="layout" path="M 3.33333E-6 -7.17261E-7 L 0.09166 0.26654 " pathEditMode="relative" rAng="0" ptsTypes="AA">
                                      <p:cBhvr>
                                        <p:cTn id="11" dur="2000" fill="hold"/>
                                        <p:tgtEl>
                                          <p:spTgt spid="67590"/>
                                        </p:tgtEl>
                                        <p:attrNameLst>
                                          <p:attrName>ppt_x</p:attrName>
                                          <p:attrName>ppt_y</p:attrName>
                                        </p:attrNameLst>
                                      </p:cBhvr>
                                      <p:rCtr x="4583" y="13327"/>
                                    </p:animMotion>
                                  </p:childTnLst>
                                </p:cTn>
                              </p:par>
                            </p:childTnLst>
                          </p:cTn>
                        </p:par>
                        <p:par>
                          <p:cTn id="12" fill="hold" nodeType="afterGroup">
                            <p:stCondLst>
                              <p:cond delay="4000"/>
                            </p:stCondLst>
                            <p:childTnLst>
                              <p:par>
                                <p:cTn id="13" presetID="63" presetClass="path" presetSubtype="0" accel="50000" decel="50000" fill="hold" grpId="1" nodeType="afterEffect">
                                  <p:stCondLst>
                                    <p:cond delay="0"/>
                                  </p:stCondLst>
                                  <p:childTnLst>
                                    <p:animMotion origin="layout" path="M 0.09166 0.26667 L 0.59166 0.26667 " pathEditMode="fixed" rAng="0" ptsTypes="AA">
                                      <p:cBhvr>
                                        <p:cTn id="14" dur="2000" fill="hold"/>
                                        <p:tgtEl>
                                          <p:spTgt spid="67590"/>
                                        </p:tgtEl>
                                        <p:attrNameLst>
                                          <p:attrName>ppt_x</p:attrName>
                                          <p:attrName>ppt_y</p:attrName>
                                        </p:attrNameLst>
                                      </p:cBhvr>
                                      <p:rCtr x="25000" y="0"/>
                                    </p:animMotion>
                                  </p:childTnLst>
                                </p:cTn>
                              </p:par>
                              <p:par>
                                <p:cTn id="15" presetID="0" presetClass="path" presetSubtype="0" accel="50000" decel="50000" fill="hold" grpId="0" nodeType="withEffect">
                                  <p:stCondLst>
                                    <p:cond delay="0"/>
                                  </p:stCondLst>
                                  <p:childTnLst>
                                    <p:animMotion origin="layout" path="M 3.33333E-6 -7.17261E-7 L 0.125 0.26654 " pathEditMode="relative" rAng="0" ptsTypes="AA">
                                      <p:cBhvr>
                                        <p:cTn id="16" dur="2000" fill="hold"/>
                                        <p:tgtEl>
                                          <p:spTgt spid="67589"/>
                                        </p:tgtEl>
                                        <p:attrNameLst>
                                          <p:attrName>ppt_x</p:attrName>
                                          <p:attrName>ppt_y</p:attrName>
                                        </p:attrNameLst>
                                      </p:cBhvr>
                                      <p:rCtr x="6250" y="13327"/>
                                    </p:animMotion>
                                  </p:childTnLst>
                                </p:cTn>
                              </p:par>
                            </p:childTnLst>
                          </p:cTn>
                        </p:par>
                        <p:par>
                          <p:cTn id="17" fill="hold" nodeType="afterGroup">
                            <p:stCondLst>
                              <p:cond delay="6000"/>
                            </p:stCondLst>
                            <p:childTnLst>
                              <p:par>
                                <p:cTn id="18" presetID="63" presetClass="path" presetSubtype="0" accel="50000" decel="50000" fill="hold" grpId="1" nodeType="afterEffect">
                                  <p:stCondLst>
                                    <p:cond delay="0"/>
                                  </p:stCondLst>
                                  <p:childTnLst>
                                    <p:animMotion origin="layout" path="M 0.125 0.26654 L 0.625 0.26654 " pathEditMode="relative" rAng="0" ptsTypes="AA">
                                      <p:cBhvr>
                                        <p:cTn id="19" dur="2000" fill="hold"/>
                                        <p:tgtEl>
                                          <p:spTgt spid="67589"/>
                                        </p:tgtEl>
                                        <p:attrNameLst>
                                          <p:attrName>ppt_x</p:attrName>
                                          <p:attrName>ppt_y</p:attrName>
                                        </p:attrNameLst>
                                      </p:cBhvr>
                                      <p:rCtr x="25000" y="0"/>
                                    </p:animMotion>
                                  </p:childTnLst>
                                </p:cTn>
                              </p:par>
                              <p:par>
                                <p:cTn id="20" presetID="0" presetClass="path" presetSubtype="0" accel="50000" decel="50000" fill="hold" grpId="0" nodeType="withEffect">
                                  <p:stCondLst>
                                    <p:cond delay="0"/>
                                  </p:stCondLst>
                                  <p:childTnLst>
                                    <p:animMotion origin="layout" path="M 3.33333E-6 -7.17261E-7 L 0.15833 0.26654 " pathEditMode="relative" ptsTypes="AA">
                                      <p:cBhvr>
                                        <p:cTn id="21" dur="2000" fill="hold"/>
                                        <p:tgtEl>
                                          <p:spTgt spid="67586"/>
                                        </p:tgtEl>
                                        <p:attrNameLst>
                                          <p:attrName>ppt_x</p:attrName>
                                          <p:attrName>ppt_y</p:attrName>
                                        </p:attrNameLst>
                                      </p:cBhvr>
                                    </p:animMotion>
                                  </p:childTnLst>
                                </p:cTn>
                              </p:par>
                            </p:childTnLst>
                          </p:cTn>
                        </p:par>
                        <p:par>
                          <p:cTn id="22" fill="hold" nodeType="afterGroup">
                            <p:stCondLst>
                              <p:cond delay="8000"/>
                            </p:stCondLst>
                            <p:childTnLst>
                              <p:par>
                                <p:cTn id="23" presetID="63" presetClass="path" presetSubtype="0" accel="50000" decel="50000" fill="hold" grpId="1" nodeType="afterEffect">
                                  <p:stCondLst>
                                    <p:cond delay="0"/>
                                  </p:stCondLst>
                                  <p:childTnLst>
                                    <p:animMotion origin="layout" path="M 0.15833 0.26654 L 0.65833 0.26654 " pathEditMode="relative" rAng="0" ptsTypes="AA">
                                      <p:cBhvr>
                                        <p:cTn id="24" dur="2000" fill="hold"/>
                                        <p:tgtEl>
                                          <p:spTgt spid="67586"/>
                                        </p:tgtEl>
                                        <p:attrNameLst>
                                          <p:attrName>ppt_x</p:attrName>
                                          <p:attrName>ppt_y</p:attrName>
                                        </p:attrNameLst>
                                      </p:cBhvr>
                                      <p:rCtr x="25000" y="0"/>
                                    </p:animMotion>
                                  </p:childTnLst>
                                </p:cTn>
                              </p:par>
                              <p:par>
                                <p:cTn id="25" presetID="0" presetClass="path" presetSubtype="0" accel="50000" decel="50000" fill="hold" grpId="0" nodeType="withEffect">
                                  <p:stCondLst>
                                    <p:cond delay="0"/>
                                  </p:stCondLst>
                                  <p:childTnLst>
                                    <p:animMotion origin="layout" path="M 3.33333E-6 -7.17261E-7 L 0.19166 0.26654 " pathEditMode="relative" rAng="0" ptsTypes="AA">
                                      <p:cBhvr>
                                        <p:cTn id="26" dur="2000" fill="hold"/>
                                        <p:tgtEl>
                                          <p:spTgt spid="67587"/>
                                        </p:tgtEl>
                                        <p:attrNameLst>
                                          <p:attrName>ppt_x</p:attrName>
                                          <p:attrName>ppt_y</p:attrName>
                                        </p:attrNameLst>
                                      </p:cBhvr>
                                      <p:rCtr x="9583" y="13327"/>
                                    </p:animMotion>
                                  </p:childTnLst>
                                </p:cTn>
                              </p:par>
                            </p:childTnLst>
                          </p:cTn>
                        </p:par>
                        <p:par>
                          <p:cTn id="27" fill="hold" nodeType="afterGroup">
                            <p:stCondLst>
                              <p:cond delay="10000"/>
                            </p:stCondLst>
                            <p:childTnLst>
                              <p:par>
                                <p:cTn id="28" presetID="1" presetClass="emph" presetSubtype="2" fill="hold" nodeType="afterEffect">
                                  <p:stCondLst>
                                    <p:cond delay="0"/>
                                  </p:stCondLst>
                                  <p:childTnLst>
                                    <p:animClr clrSpc="rgb" dir="cw">
                                      <p:cBhvr>
                                        <p:cTn id="29" dur="1000" fill="hold"/>
                                        <p:tgtEl>
                                          <p:spTgt spid="67587"/>
                                        </p:tgtEl>
                                        <p:attrNameLst>
                                          <p:attrName>fillcolor</p:attrName>
                                        </p:attrNameLst>
                                      </p:cBhvr>
                                      <p:to>
                                        <a:srgbClr val="990033"/>
                                      </p:to>
                                    </p:animClr>
                                    <p:set>
                                      <p:cBhvr>
                                        <p:cTn id="30" dur="1000" fill="hold"/>
                                        <p:tgtEl>
                                          <p:spTgt spid="67587"/>
                                        </p:tgtEl>
                                        <p:attrNameLst>
                                          <p:attrName>fill.type</p:attrName>
                                        </p:attrNameLst>
                                      </p:cBhvr>
                                      <p:to>
                                        <p:strVal val="solid"/>
                                      </p:to>
                                    </p:set>
                                    <p:set>
                                      <p:cBhvr>
                                        <p:cTn id="31" dur="1000" fill="hold"/>
                                        <p:tgtEl>
                                          <p:spTgt spid="67587"/>
                                        </p:tgtEl>
                                        <p:attrNameLst>
                                          <p:attrName>fill.on</p:attrName>
                                        </p:attrNameLst>
                                      </p:cBhvr>
                                      <p:to>
                                        <p:strVal val="true"/>
                                      </p:to>
                                    </p:set>
                                  </p:childTnLst>
                                </p:cTn>
                              </p:par>
                            </p:childTnLst>
                          </p:cTn>
                        </p:par>
                        <p:par>
                          <p:cTn id="32" fill="hold" nodeType="afterGroup">
                            <p:stCondLst>
                              <p:cond delay="11000"/>
                            </p:stCondLst>
                            <p:childTnLst>
                              <p:par>
                                <p:cTn id="33" presetID="0" presetClass="path" presetSubtype="0" accel="50000" decel="50000" fill="hold" grpId="0" nodeType="afterEffect">
                                  <p:stCondLst>
                                    <p:cond delay="0"/>
                                  </p:stCondLst>
                                  <p:childTnLst>
                                    <p:animMotion origin="layout" path="M 3.33333E-6 -7.17261E-7 L 0.225 0.26654 " pathEditMode="relative" rAng="0" ptsTypes="AA">
                                      <p:cBhvr>
                                        <p:cTn id="34" dur="2000" fill="hold"/>
                                        <p:tgtEl>
                                          <p:spTgt spid="67588"/>
                                        </p:tgtEl>
                                        <p:attrNameLst>
                                          <p:attrName>ppt_x</p:attrName>
                                          <p:attrName>ppt_y</p:attrName>
                                        </p:attrNameLst>
                                      </p:cBhvr>
                                      <p:rCtr x="11250" y="13327"/>
                                    </p:animMotion>
                                  </p:childTnLst>
                                </p:cTn>
                              </p:par>
                            </p:childTnLst>
                          </p:cTn>
                        </p:par>
                        <p:par>
                          <p:cTn id="35" fill="hold" nodeType="afterGroup">
                            <p:stCondLst>
                              <p:cond delay="13000"/>
                            </p:stCondLst>
                            <p:childTnLst>
                              <p:par>
                                <p:cTn id="36" presetID="1" presetClass="emph" presetSubtype="2" fill="hold" nodeType="afterEffect">
                                  <p:stCondLst>
                                    <p:cond delay="0"/>
                                  </p:stCondLst>
                                  <p:childTnLst>
                                    <p:animClr clrSpc="rgb" dir="cw">
                                      <p:cBhvr>
                                        <p:cTn id="37" dur="1000" fill="hold"/>
                                        <p:tgtEl>
                                          <p:spTgt spid="67588"/>
                                        </p:tgtEl>
                                        <p:attrNameLst>
                                          <p:attrName>fillcolor</p:attrName>
                                        </p:attrNameLst>
                                      </p:cBhvr>
                                      <p:to>
                                        <a:srgbClr val="990033"/>
                                      </p:to>
                                    </p:animClr>
                                    <p:set>
                                      <p:cBhvr>
                                        <p:cTn id="38" dur="1000" fill="hold"/>
                                        <p:tgtEl>
                                          <p:spTgt spid="67588"/>
                                        </p:tgtEl>
                                        <p:attrNameLst>
                                          <p:attrName>fill.type</p:attrName>
                                        </p:attrNameLst>
                                      </p:cBhvr>
                                      <p:to>
                                        <p:strVal val="solid"/>
                                      </p:to>
                                    </p:set>
                                    <p:set>
                                      <p:cBhvr>
                                        <p:cTn id="39" dur="1000" fill="hold"/>
                                        <p:tgtEl>
                                          <p:spTgt spid="67588"/>
                                        </p:tgtEl>
                                        <p:attrNameLst>
                                          <p:attrName>fill.on</p:attrName>
                                        </p:attrNameLst>
                                      </p:cBhvr>
                                      <p:to>
                                        <p:strVal val="true"/>
                                      </p:to>
                                    </p:set>
                                  </p:childTnLst>
                                </p:cTn>
                              </p:par>
                            </p:childTnLst>
                          </p:cTn>
                        </p:par>
                        <p:par>
                          <p:cTn id="40" fill="hold" nodeType="afterGroup">
                            <p:stCondLst>
                              <p:cond delay="14000"/>
                            </p:stCondLst>
                            <p:childTnLst>
                              <p:par>
                                <p:cTn id="41" presetID="1" presetClass="entr" presetSubtype="0" fill="hold" grpId="0" nodeType="afterEffect">
                                  <p:stCondLst>
                                    <p:cond delay="0"/>
                                  </p:stCondLst>
                                  <p:childTnLst>
                                    <p:set>
                                      <p:cBhvr>
                                        <p:cTn id="42" dur="1" fill="hold">
                                          <p:stCondLst>
                                            <p:cond delay="0"/>
                                          </p:stCondLst>
                                        </p:cTn>
                                        <p:tgtEl>
                                          <p:spTgt spid="6760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60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6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6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60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60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76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763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7615"/>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6763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67631"/>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6760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6760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759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0" presetClass="path" presetSubtype="0" accel="50000" decel="50000" fill="hold" grpId="2" nodeType="clickEffect">
                                  <p:stCondLst>
                                    <p:cond delay="0"/>
                                  </p:stCondLst>
                                  <p:childTnLst>
                                    <p:animMotion origin="layout" path="M 0.55833 0.26654 L 0.38333 0.01111 " pathEditMode="relative" ptsTypes="AA">
                                      <p:cBhvr>
                                        <p:cTn id="78" dur="2000" fill="hold"/>
                                        <p:tgtEl>
                                          <p:spTgt spid="67598"/>
                                        </p:tgtEl>
                                        <p:attrNameLst>
                                          <p:attrName>ppt_x</p:attrName>
                                          <p:attrName>ppt_y</p:attrName>
                                        </p:attrNameLst>
                                      </p:cBhvr>
                                    </p:animMotion>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7633"/>
                                        </p:tgtEl>
                                        <p:attrNameLst>
                                          <p:attrName>style.visibility</p:attrName>
                                        </p:attrNameLst>
                                      </p:cBhvr>
                                      <p:to>
                                        <p:strVal val="visible"/>
                                      </p:to>
                                    </p:set>
                                  </p:childTnLst>
                                </p:cTn>
                              </p:par>
                              <p:par>
                                <p:cTn id="83" presetID="1" presetClass="exit" presetSubtype="0" fill="hold" grpId="0" nodeType="withEffect">
                                  <p:stCondLst>
                                    <p:cond delay="0"/>
                                  </p:stCondLst>
                                  <p:childTnLst>
                                    <p:set>
                                      <p:cBhvr>
                                        <p:cTn id="84" dur="1" fill="hold">
                                          <p:stCondLst>
                                            <p:cond delay="0"/>
                                          </p:stCondLst>
                                        </p:cTn>
                                        <p:tgtEl>
                                          <p:spTgt spid="67617"/>
                                        </p:tgtEl>
                                        <p:attrNameLst>
                                          <p:attrName>style.visibility</p:attrName>
                                        </p:attrNameLst>
                                      </p:cBhvr>
                                      <p:to>
                                        <p:strVal val="hidden"/>
                                      </p:to>
                                    </p:set>
                                  </p:childTnLst>
                                </p:cTn>
                              </p:par>
                            </p:childTnLst>
                          </p:cTn>
                        </p:par>
                        <p:par>
                          <p:cTn id="85" fill="hold" nodeType="afterGroup">
                            <p:stCondLst>
                              <p:cond delay="0"/>
                            </p:stCondLst>
                            <p:childTnLst>
                              <p:par>
                                <p:cTn id="86" presetID="1" presetClass="entr" presetSubtype="0" fill="hold" grpId="0" nodeType="afterEffect">
                                  <p:stCondLst>
                                    <p:cond delay="0"/>
                                  </p:stCondLst>
                                  <p:childTnLst>
                                    <p:set>
                                      <p:cBhvr>
                                        <p:cTn id="87" dur="1" fill="hold">
                                          <p:stCondLst>
                                            <p:cond delay="0"/>
                                          </p:stCondLst>
                                        </p:cTn>
                                        <p:tgtEl>
                                          <p:spTgt spid="67616"/>
                                        </p:tgtEl>
                                        <p:attrNameLst>
                                          <p:attrName>style.visibility</p:attrName>
                                        </p:attrNameLst>
                                      </p:cBhvr>
                                      <p:to>
                                        <p:strVal val="visible"/>
                                      </p:to>
                                    </p:set>
                                  </p:childTnLst>
                                </p:cTn>
                              </p:par>
                              <p:par>
                                <p:cTn id="88" presetID="0" presetClass="path" presetSubtype="0" accel="50000" decel="50000" fill="hold" grpId="1" nodeType="withEffect">
                                  <p:stCondLst>
                                    <p:cond delay="0"/>
                                  </p:stCondLst>
                                  <p:childTnLst>
                                    <p:animMotion origin="layout" path="M 0.0 0.0 C -0.02812 -0.07011 -0.05607 -0.14021 -0.11163 -0.17191 C -0.16718 -0.20361 -0.271 -0.21819 -0.33385 -0.1895 C -0.3967 -0.16081 -0.46267 -0.03147 -0.48836 0.0 " pathEditMode="relative" ptsTypes="aaaA">
                                      <p:cBhvr>
                                        <p:cTn id="89" dur="2000" fill="hold"/>
                                        <p:tgtEl>
                                          <p:spTgt spid="67616"/>
                                        </p:tgtEl>
                                        <p:attrNameLst>
                                          <p:attrName>ppt_x</p:attrName>
                                          <p:attrName>ppt_y</p:attrName>
                                        </p:attrNameLst>
                                      </p:cBhvr>
                                    </p:animMotion>
                                  </p:childTnLst>
                                </p:cTn>
                              </p:par>
                            </p:childTnLst>
                          </p:cTn>
                        </p:par>
                      </p:childTnLst>
                    </p:cTn>
                  </p:par>
                  <p:par>
                    <p:cTn id="90" fill="hold" nodeType="clickPar">
                      <p:stCondLst>
                        <p:cond delay="indefinite"/>
                      </p:stCondLst>
                      <p:childTnLst>
                        <p:par>
                          <p:cTn id="91" fill="hold" nodeType="withGroup">
                            <p:stCondLst>
                              <p:cond delay="0"/>
                            </p:stCondLst>
                            <p:childTnLst>
                              <p:par>
                                <p:cTn id="92" presetID="0" presetClass="path" presetSubtype="0" accel="50000" decel="50000" fill="hold" grpId="1" nodeType="clickEffect">
                                  <p:stCondLst>
                                    <p:cond delay="0"/>
                                  </p:stCondLst>
                                  <p:childTnLst>
                                    <p:animMotion origin="layout" path="M 0.1901 0.26713 C 0.27396 0.2669 0.58819 0.26713 0.69288 0.26713 " pathEditMode="relative" rAng="0" ptsTypes="aa">
                                      <p:cBhvr>
                                        <p:cTn id="93" dur="2000" fill="hold"/>
                                        <p:tgtEl>
                                          <p:spTgt spid="67587"/>
                                        </p:tgtEl>
                                        <p:attrNameLst>
                                          <p:attrName>ppt_x</p:attrName>
                                          <p:attrName>ppt_y</p:attrName>
                                        </p:attrNameLst>
                                      </p:cBhvr>
                                      <p:rCtr x="25139" y="-23"/>
                                    </p:animMotion>
                                  </p:childTnLst>
                                </p:cTn>
                              </p:par>
                            </p:childTnLst>
                          </p:cTn>
                        </p:par>
                        <p:par>
                          <p:cTn id="94" fill="hold" nodeType="afterGroup">
                            <p:stCondLst>
                              <p:cond delay="2000"/>
                            </p:stCondLst>
                            <p:childTnLst>
                              <p:par>
                                <p:cTn id="95" presetID="1" presetClass="entr" presetSubtype="0" fill="hold" grpId="0" nodeType="afterEffect">
                                  <p:stCondLst>
                                    <p:cond delay="0"/>
                                  </p:stCondLst>
                                  <p:childTnLst>
                                    <p:set>
                                      <p:cBhvr>
                                        <p:cTn id="96" dur="1" fill="hold">
                                          <p:stCondLst>
                                            <p:cond delay="0"/>
                                          </p:stCondLst>
                                        </p:cTn>
                                        <p:tgtEl>
                                          <p:spTgt spid="6762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7628"/>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763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7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nimBg="1"/>
      <p:bldP spid="67586" grpId="1" animBg="1"/>
      <p:bldP spid="67587" grpId="0" animBg="1"/>
      <p:bldP spid="67587" grpId="1" animBg="1"/>
      <p:bldP spid="67588" grpId="0" animBg="1"/>
      <p:bldP spid="67589" grpId="0" animBg="1"/>
      <p:bldP spid="67589" grpId="1" animBg="1"/>
      <p:bldP spid="67590" grpId="0" animBg="1"/>
      <p:bldP spid="67590" grpId="1" animBg="1"/>
      <p:bldP spid="67591" grpId="0" animBg="1"/>
      <p:bldP spid="67598" grpId="0" animBg="1"/>
      <p:bldP spid="67598" grpId="1" animBg="1"/>
      <p:bldP spid="67598" grpId="2" animBg="1"/>
      <p:bldP spid="67600" grpId="0" animBg="1"/>
      <p:bldP spid="67601" grpId="0" animBg="1"/>
      <p:bldP spid="67602" grpId="0" animBg="1"/>
      <p:bldP spid="67603" grpId="0" animBg="1"/>
      <p:bldP spid="67604" grpId="0" animBg="1"/>
      <p:bldP spid="67605" grpId="0" animBg="1"/>
      <p:bldP spid="67606" grpId="0"/>
      <p:bldP spid="67607" grpId="0"/>
      <p:bldP spid="67615" grpId="0" animBg="1"/>
      <p:bldP spid="67616" grpId="0" animBg="1"/>
      <p:bldP spid="67616" grpId="1" animBg="1"/>
      <p:bldP spid="67617" grpId="0" animBg="1"/>
      <p:bldP spid="67627" grpId="0" animBg="1"/>
      <p:bldP spid="67628" grpId="0"/>
      <p:bldP spid="67629" grpId="0" animBg="1"/>
      <p:bldP spid="67630" grpId="0" animBg="1"/>
      <p:bldP spid="67631" grpId="0" animBg="1"/>
      <p:bldP spid="67631" grpId="1" animBg="1"/>
      <p:bldP spid="67632" grpId="0"/>
      <p:bldP spid="67632" grpId="1"/>
      <p:bldP spid="676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Presentation Layout</a:t>
            </a:r>
          </a:p>
        </p:txBody>
      </p:sp>
      <p:sp>
        <p:nvSpPr>
          <p:cNvPr id="32771" name="Rectangle 3"/>
          <p:cNvSpPr>
            <a:spLocks noGrp="1" noChangeArrowheads="1"/>
          </p:cNvSpPr>
          <p:nvPr>
            <p:ph type="body" idx="1"/>
          </p:nvPr>
        </p:nvSpPr>
        <p:spPr/>
        <p:txBody>
          <a:bodyPr/>
          <a:lstStyle/>
          <a:p>
            <a:pPr>
              <a:lnSpc>
                <a:spcPct val="180000"/>
              </a:lnSpc>
            </a:pPr>
            <a:r>
              <a:rPr lang="en-US">
                <a:solidFill>
                  <a:srgbClr val="DDDDDD"/>
                </a:solidFill>
              </a:rPr>
              <a:t>Introduction</a:t>
            </a:r>
          </a:p>
          <a:p>
            <a:pPr>
              <a:lnSpc>
                <a:spcPct val="180000"/>
              </a:lnSpc>
            </a:pPr>
            <a:r>
              <a:rPr lang="en-US">
                <a:solidFill>
                  <a:srgbClr val="DDDDDD"/>
                </a:solidFill>
              </a:rPr>
              <a:t>Existing Credit-based Flow-control design</a:t>
            </a:r>
          </a:p>
          <a:p>
            <a:pPr>
              <a:lnSpc>
                <a:spcPct val="180000"/>
              </a:lnSpc>
            </a:pPr>
            <a:r>
              <a:rPr lang="en-US">
                <a:solidFill>
                  <a:srgbClr val="DDDDDD"/>
                </a:solidFill>
              </a:rPr>
              <a:t>RDMA-based Flow-control</a:t>
            </a:r>
          </a:p>
          <a:p>
            <a:pPr>
              <a:lnSpc>
                <a:spcPct val="180000"/>
              </a:lnSpc>
            </a:pPr>
            <a:r>
              <a:rPr lang="en-US">
                <a:solidFill>
                  <a:srgbClr val="DDDDDD"/>
                </a:solidFill>
              </a:rPr>
              <a:t>NIC-assisted RDMA-based Flow-control</a:t>
            </a:r>
          </a:p>
          <a:p>
            <a:pPr>
              <a:lnSpc>
                <a:spcPct val="180000"/>
              </a:lnSpc>
            </a:pPr>
            <a:r>
              <a:rPr lang="en-US" b="1">
                <a:solidFill>
                  <a:srgbClr val="FF0000"/>
                </a:solidFill>
              </a:rPr>
              <a:t>Experimental Evaluation</a:t>
            </a:r>
          </a:p>
          <a:p>
            <a:pPr>
              <a:lnSpc>
                <a:spcPct val="180000"/>
              </a:lnSpc>
            </a:pPr>
            <a:r>
              <a:rPr lang="en-US"/>
              <a:t>Conclusions and Future Work</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High-speed Networking with InfiniBand</a:t>
            </a:r>
          </a:p>
        </p:txBody>
      </p:sp>
      <p:sp>
        <p:nvSpPr>
          <p:cNvPr id="19459" name="Rectangle 3"/>
          <p:cNvSpPr>
            <a:spLocks noGrp="1" noChangeArrowheads="1"/>
          </p:cNvSpPr>
          <p:nvPr>
            <p:ph type="body" idx="1"/>
          </p:nvPr>
        </p:nvSpPr>
        <p:spPr>
          <a:xfrm>
            <a:off x="457200" y="1066800"/>
            <a:ext cx="8458200" cy="5181600"/>
          </a:xfrm>
        </p:spPr>
        <p:txBody>
          <a:bodyPr/>
          <a:lstStyle/>
          <a:p>
            <a:r>
              <a:rPr lang="en-US"/>
              <a:t>High-speed Networks</a:t>
            </a:r>
          </a:p>
          <a:p>
            <a:pPr lvl="1"/>
            <a:r>
              <a:rPr lang="en-US"/>
              <a:t>A significant driving force for ultra-large scale systems</a:t>
            </a:r>
          </a:p>
          <a:p>
            <a:pPr lvl="1"/>
            <a:r>
              <a:rPr lang="en-US"/>
              <a:t>High performance and scalability are key</a:t>
            </a:r>
          </a:p>
          <a:p>
            <a:pPr lvl="1"/>
            <a:r>
              <a:rPr lang="en-US"/>
              <a:t>InfiniBand is a popular choice as a high-speed network</a:t>
            </a:r>
          </a:p>
          <a:p>
            <a:r>
              <a:rPr lang="en-US"/>
              <a:t>What does InfiniBand provide?</a:t>
            </a:r>
          </a:p>
          <a:p>
            <a:pPr lvl="1"/>
            <a:r>
              <a:rPr lang="en-US"/>
              <a:t>High raw performance (low latency and high bandwidth)</a:t>
            </a:r>
          </a:p>
          <a:p>
            <a:pPr lvl="1"/>
            <a:r>
              <a:rPr lang="en-US"/>
              <a:t>Rich features and capabilities</a:t>
            </a:r>
          </a:p>
          <a:p>
            <a:pPr lvl="2"/>
            <a:r>
              <a:rPr lang="en-US"/>
              <a:t>Hardware offloaded protocol stack (data integrity, reliability, routing)</a:t>
            </a:r>
          </a:p>
          <a:p>
            <a:pPr lvl="2"/>
            <a:r>
              <a:rPr lang="en-US"/>
              <a:t>Zero-copy communication (memory-to-memory)</a:t>
            </a:r>
          </a:p>
          <a:p>
            <a:pPr lvl="2"/>
            <a:r>
              <a:rPr lang="en-US"/>
              <a:t>Remote direct memory access (read/write data to remote memory)</a:t>
            </a:r>
          </a:p>
          <a:p>
            <a:pPr lvl="2"/>
            <a:r>
              <a:rPr lang="en-US"/>
              <a:t>Hardware flow-control (sender ensures receiver is not overrun)</a:t>
            </a:r>
          </a:p>
          <a:p>
            <a:pPr lvl="2"/>
            <a:r>
              <a:rPr lang="en-US"/>
              <a:t>Atomic operations, multicast, QoS and several others</a:t>
            </a:r>
          </a:p>
        </p:txBody>
      </p:sp>
      <p:sp>
        <p:nvSpPr>
          <p:cNvPr id="19460" name="AutoShape 4"/>
          <p:cNvSpPr>
            <a:spLocks noChangeArrowheads="1"/>
          </p:cNvSpPr>
          <p:nvPr/>
        </p:nvSpPr>
        <p:spPr bwMode="auto">
          <a:xfrm>
            <a:off x="838200" y="5029200"/>
            <a:ext cx="762000" cy="381000"/>
          </a:xfrm>
          <a:prstGeom prst="rightArrow">
            <a:avLst>
              <a:gd name="adj1" fmla="val 50000"/>
              <a:gd name="adj2"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 name="AutoShape 5"/>
          <p:cNvSpPr>
            <a:spLocks noChangeArrowheads="1"/>
          </p:cNvSpPr>
          <p:nvPr/>
        </p:nvSpPr>
        <p:spPr bwMode="auto">
          <a:xfrm>
            <a:off x="838200" y="5410200"/>
            <a:ext cx="762000" cy="381000"/>
          </a:xfrm>
          <a:prstGeom prst="rightArrow">
            <a:avLst>
              <a:gd name="adj1" fmla="val 50000"/>
              <a:gd name="adj2"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Experimental Testbed</a:t>
            </a:r>
          </a:p>
        </p:txBody>
      </p:sp>
      <p:sp>
        <p:nvSpPr>
          <p:cNvPr id="43011" name="Rectangle 3"/>
          <p:cNvSpPr>
            <a:spLocks noGrp="1" noChangeArrowheads="1"/>
          </p:cNvSpPr>
          <p:nvPr>
            <p:ph type="body" idx="1"/>
          </p:nvPr>
        </p:nvSpPr>
        <p:spPr/>
        <p:txBody>
          <a:bodyPr/>
          <a:lstStyle/>
          <a:p>
            <a:pPr>
              <a:lnSpc>
                <a:spcPct val="140000"/>
              </a:lnSpc>
            </a:pPr>
            <a:r>
              <a:rPr lang="en-US"/>
              <a:t>16-node cluster</a:t>
            </a:r>
          </a:p>
          <a:p>
            <a:pPr lvl="1">
              <a:lnSpc>
                <a:spcPct val="140000"/>
              </a:lnSpc>
            </a:pPr>
            <a:r>
              <a:rPr lang="en-US"/>
              <a:t>Dual Intel Xeon 3.6GHz EM64T processors (single core, dual-processor)</a:t>
            </a:r>
          </a:p>
          <a:p>
            <a:pPr lvl="1">
              <a:lnSpc>
                <a:spcPct val="140000"/>
              </a:lnSpc>
            </a:pPr>
            <a:r>
              <a:rPr lang="en-US"/>
              <a:t>Each processor has 2MB L2 cache</a:t>
            </a:r>
          </a:p>
          <a:p>
            <a:pPr lvl="1">
              <a:lnSpc>
                <a:spcPct val="140000"/>
              </a:lnSpc>
            </a:pPr>
            <a:r>
              <a:rPr lang="en-US"/>
              <a:t>The system has 1GB of 533MHz DDR SDRAM</a:t>
            </a:r>
          </a:p>
          <a:p>
            <a:pPr>
              <a:lnSpc>
                <a:spcPct val="140000"/>
              </a:lnSpc>
            </a:pPr>
            <a:r>
              <a:rPr lang="en-US"/>
              <a:t>Connected using Mellanox MT25208 InfiniBand DDR adapters (3</a:t>
            </a:r>
            <a:r>
              <a:rPr lang="en-US" baseline="30000"/>
              <a:t>rd</a:t>
            </a:r>
            <a:r>
              <a:rPr lang="en-US"/>
              <a:t> generation adapters)</a:t>
            </a:r>
          </a:p>
          <a:p>
            <a:pPr>
              <a:lnSpc>
                <a:spcPct val="140000"/>
              </a:lnSpc>
            </a:pPr>
            <a:r>
              <a:rPr lang="en-US"/>
              <a:t>Mellanox MTS-2400 24-port fully non-blocking switch</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Grp="1" noChangeArrowheads="1"/>
          </p:cNvSpPr>
          <p:nvPr>
            <p:ph type="title"/>
          </p:nvPr>
        </p:nvSpPr>
        <p:spPr/>
        <p:txBody>
          <a:bodyPr/>
          <a:lstStyle/>
          <a:p>
            <a:r>
              <a:rPr lang="en-US"/>
              <a:t>SDP Latency and Bandwidth</a:t>
            </a:r>
          </a:p>
        </p:txBody>
      </p:sp>
      <p:graphicFrame>
        <p:nvGraphicFramePr>
          <p:cNvPr id="44037" name="Object 5"/>
          <p:cNvGraphicFramePr>
            <a:graphicFrameLocks noChangeAspect="1"/>
          </p:cNvGraphicFramePr>
          <p:nvPr>
            <p:ph sz="half" idx="1"/>
          </p:nvPr>
        </p:nvGraphicFramePr>
        <p:xfrm>
          <a:off x="350838" y="985838"/>
          <a:ext cx="4271962" cy="4503737"/>
        </p:xfrm>
        <a:graphic>
          <a:graphicData uri="http://schemas.openxmlformats.org/presentationml/2006/ole">
            <mc:AlternateContent xmlns:mc="http://schemas.openxmlformats.org/markup-compatibility/2006">
              <mc:Choice xmlns:v="urn:schemas-microsoft-com:vml" Requires="v">
                <p:oleObj spid="_x0000_s44040" name="Chart" r:id="rId3" imgW="4038505" imgH="4257532" progId="MSGraph.Chart.8">
                  <p:embed followColorScheme="full"/>
                </p:oleObj>
              </mc:Choice>
              <mc:Fallback>
                <p:oleObj name="Chart" r:id="rId3" imgW="4038505" imgH="4257532" progId="MSGraph.Chart.8">
                  <p:embed followColorScheme="full"/>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38" y="985838"/>
                        <a:ext cx="4271962" cy="4503737"/>
                      </a:xfrm>
                      <a:prstGeom prst="rect">
                        <a:avLst/>
                      </a:prstGeom>
                    </p:spPr>
                  </p:pic>
                </p:oleObj>
              </mc:Fallback>
            </mc:AlternateContent>
          </a:graphicData>
        </a:graphic>
      </p:graphicFrame>
      <p:graphicFrame>
        <p:nvGraphicFramePr>
          <p:cNvPr id="44038" name="Object 6"/>
          <p:cNvGraphicFramePr>
            <a:graphicFrameLocks noChangeAspect="1"/>
          </p:cNvGraphicFramePr>
          <p:nvPr>
            <p:ph sz="half" idx="2"/>
          </p:nvPr>
        </p:nvGraphicFramePr>
        <p:xfrm>
          <a:off x="4589463" y="984250"/>
          <a:ext cx="4324350" cy="4475163"/>
        </p:xfrm>
        <a:graphic>
          <a:graphicData uri="http://schemas.openxmlformats.org/presentationml/2006/ole">
            <mc:AlternateContent xmlns:mc="http://schemas.openxmlformats.org/markup-compatibility/2006">
              <mc:Choice xmlns:v="urn:schemas-microsoft-com:vml" Requires="v">
                <p:oleObj spid="_x0000_s44041" name="Chart" r:id="rId5" imgW="4086011" imgH="4229029" progId="MSGraph.Chart.8">
                  <p:embed followColorScheme="full"/>
                </p:oleObj>
              </mc:Choice>
              <mc:Fallback>
                <p:oleObj name="Chart" r:id="rId5" imgW="4086011" imgH="4229029" progId="MSGraph.Chart.8">
                  <p:embed followColorScheme="full"/>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9463" y="984250"/>
                        <a:ext cx="4324350" cy="4475163"/>
                      </a:xfrm>
                      <a:prstGeom prst="rect">
                        <a:avLst/>
                      </a:prstGeom>
                    </p:spPr>
                  </p:pic>
                </p:oleObj>
              </mc:Fallback>
            </mc:AlternateContent>
          </a:graphicData>
        </a:graphic>
      </p:graphicFrame>
      <p:sp>
        <p:nvSpPr>
          <p:cNvPr id="44039" name="Text Box 7"/>
          <p:cNvSpPr txBox="1">
            <a:spLocks noChangeArrowheads="1"/>
          </p:cNvSpPr>
          <p:nvPr/>
        </p:nvSpPr>
        <p:spPr bwMode="auto">
          <a:xfrm>
            <a:off x="457200" y="5578475"/>
            <a:ext cx="8382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b="1" i="1">
                <a:solidFill>
                  <a:srgbClr val="0000FF"/>
                </a:solidFill>
              </a:rPr>
              <a:t>RDMA-based and NIC-assisted flow-control designs outperform credit-based flow-control by almost 10X for some message sizes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SDP Buffer Utilization</a:t>
            </a:r>
          </a:p>
        </p:txBody>
      </p:sp>
      <p:graphicFrame>
        <p:nvGraphicFramePr>
          <p:cNvPr id="48132" name="Object 4"/>
          <p:cNvGraphicFramePr>
            <a:graphicFrameLocks noChangeAspect="1"/>
          </p:cNvGraphicFramePr>
          <p:nvPr>
            <p:ph sz="half" idx="1"/>
          </p:nvPr>
        </p:nvGraphicFramePr>
        <p:xfrm>
          <a:off x="307975" y="985838"/>
          <a:ext cx="4314825" cy="4576762"/>
        </p:xfrm>
        <a:graphic>
          <a:graphicData uri="http://schemas.openxmlformats.org/presentationml/2006/ole">
            <mc:AlternateContent xmlns:mc="http://schemas.openxmlformats.org/markup-compatibility/2006">
              <mc:Choice xmlns:v="urn:schemas-microsoft-com:vml" Requires="v">
                <p:oleObj spid="_x0000_s48135" name="Chart" r:id="rId3" imgW="4076510" imgH="4324540" progId="MSGraph.Chart.8">
                  <p:embed followColorScheme="full"/>
                </p:oleObj>
              </mc:Choice>
              <mc:Fallback>
                <p:oleObj name="Chart" r:id="rId3" imgW="4076510" imgH="4324540"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5" y="985838"/>
                        <a:ext cx="4314825" cy="4576762"/>
                      </a:xfrm>
                      <a:prstGeom prst="rect">
                        <a:avLst/>
                      </a:prstGeom>
                    </p:spPr>
                  </p:pic>
                </p:oleObj>
              </mc:Fallback>
            </mc:AlternateContent>
          </a:graphicData>
        </a:graphic>
      </p:graphicFrame>
      <p:graphicFrame>
        <p:nvGraphicFramePr>
          <p:cNvPr id="48133" name="Object 5"/>
          <p:cNvGraphicFramePr>
            <a:graphicFrameLocks noChangeAspect="1"/>
          </p:cNvGraphicFramePr>
          <p:nvPr>
            <p:ph sz="half" idx="2"/>
          </p:nvPr>
        </p:nvGraphicFramePr>
        <p:xfrm>
          <a:off x="4583113" y="984250"/>
          <a:ext cx="4341812" cy="4564063"/>
        </p:xfrm>
        <a:graphic>
          <a:graphicData uri="http://schemas.openxmlformats.org/presentationml/2006/ole">
            <mc:AlternateContent xmlns:mc="http://schemas.openxmlformats.org/markup-compatibility/2006">
              <mc:Choice xmlns:v="urn:schemas-microsoft-com:vml" Requires="v">
                <p:oleObj spid="_x0000_s48136" name="Chart" r:id="rId5" imgW="4105513" imgH="4315039" progId="MSGraph.Chart.8">
                  <p:embed followColorScheme="full"/>
                </p:oleObj>
              </mc:Choice>
              <mc:Fallback>
                <p:oleObj name="Chart" r:id="rId5" imgW="4105513" imgH="4315039" progId="MSGraph.Chart.8">
                  <p:embed followColorScheme="full"/>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3113" y="984250"/>
                        <a:ext cx="4341812" cy="4564063"/>
                      </a:xfrm>
                      <a:prstGeom prst="rect">
                        <a:avLst/>
                      </a:prstGeom>
                    </p:spPr>
                  </p:pic>
                </p:oleObj>
              </mc:Fallback>
            </mc:AlternateContent>
          </a:graphicData>
        </a:graphic>
      </p:graphicFrame>
      <p:sp>
        <p:nvSpPr>
          <p:cNvPr id="48134" name="Text Box 6"/>
          <p:cNvSpPr txBox="1">
            <a:spLocks noChangeArrowheads="1"/>
          </p:cNvSpPr>
          <p:nvPr/>
        </p:nvSpPr>
        <p:spPr bwMode="auto">
          <a:xfrm>
            <a:off x="457200" y="5654675"/>
            <a:ext cx="8382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b="1" i="1">
                <a:solidFill>
                  <a:srgbClr val="0000FF"/>
                </a:solidFill>
              </a:rPr>
              <a:t>RDMA-based and NIC-assisted flow-control designs utilize the SDP buffers in a much better manner, which eventually leads to their better performance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Communication Progress</a:t>
            </a:r>
          </a:p>
        </p:txBody>
      </p:sp>
      <p:graphicFrame>
        <p:nvGraphicFramePr>
          <p:cNvPr id="46085" name="Object 5"/>
          <p:cNvGraphicFramePr>
            <a:graphicFrameLocks noChangeAspect="1"/>
          </p:cNvGraphicFramePr>
          <p:nvPr>
            <p:ph sz="half" idx="2"/>
          </p:nvPr>
        </p:nvGraphicFramePr>
        <p:xfrm>
          <a:off x="4762500" y="990600"/>
          <a:ext cx="4152900" cy="4886325"/>
        </p:xfrm>
        <a:graphic>
          <a:graphicData uri="http://schemas.openxmlformats.org/presentationml/2006/ole">
            <mc:AlternateContent xmlns:mc="http://schemas.openxmlformats.org/markup-compatibility/2006">
              <mc:Choice xmlns:v="urn:schemas-microsoft-com:vml" Requires="v">
                <p:oleObj spid="_x0000_s46125" name="Chart" r:id="rId3" imgW="3933992" imgH="4629079" progId="MSGraph.Chart.8">
                  <p:embed followColorScheme="full"/>
                </p:oleObj>
              </mc:Choice>
              <mc:Fallback>
                <p:oleObj name="Chart" r:id="rId3" imgW="3933992" imgH="4629079" progId="MSGraph.Chart.8">
                  <p:embed followColorScheme="full"/>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0" y="990600"/>
                        <a:ext cx="4152900" cy="4886325"/>
                      </a:xfrm>
                      <a:prstGeom prst="rect">
                        <a:avLst/>
                      </a:prstGeom>
                    </p:spPr>
                  </p:pic>
                </p:oleObj>
              </mc:Fallback>
            </mc:AlternateContent>
          </a:graphicData>
        </a:graphic>
      </p:graphicFrame>
      <p:sp>
        <p:nvSpPr>
          <p:cNvPr id="46086" name="Line 6"/>
          <p:cNvSpPr>
            <a:spLocks noChangeShapeType="1"/>
          </p:cNvSpPr>
          <p:nvPr/>
        </p:nvSpPr>
        <p:spPr bwMode="auto">
          <a:xfrm>
            <a:off x="323850" y="1447800"/>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087" name="Line 7"/>
          <p:cNvSpPr>
            <a:spLocks noChangeShapeType="1"/>
          </p:cNvSpPr>
          <p:nvPr/>
        </p:nvSpPr>
        <p:spPr bwMode="auto">
          <a:xfrm>
            <a:off x="323850" y="1524000"/>
            <a:ext cx="175260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088" name="Line 8"/>
          <p:cNvSpPr>
            <a:spLocks noChangeShapeType="1"/>
          </p:cNvSpPr>
          <p:nvPr/>
        </p:nvSpPr>
        <p:spPr bwMode="auto">
          <a:xfrm>
            <a:off x="323850" y="1676400"/>
            <a:ext cx="175260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089" name="Line 9"/>
          <p:cNvSpPr>
            <a:spLocks noChangeShapeType="1"/>
          </p:cNvSpPr>
          <p:nvPr/>
        </p:nvSpPr>
        <p:spPr bwMode="auto">
          <a:xfrm>
            <a:off x="323850" y="1828800"/>
            <a:ext cx="175260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090" name="Line 10"/>
          <p:cNvSpPr>
            <a:spLocks noChangeShapeType="1"/>
          </p:cNvSpPr>
          <p:nvPr/>
        </p:nvSpPr>
        <p:spPr bwMode="auto">
          <a:xfrm>
            <a:off x="323850" y="1981200"/>
            <a:ext cx="175260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091" name="Line 11"/>
          <p:cNvSpPr>
            <a:spLocks noChangeShapeType="1"/>
          </p:cNvSpPr>
          <p:nvPr/>
        </p:nvSpPr>
        <p:spPr bwMode="auto">
          <a:xfrm>
            <a:off x="323850" y="2133600"/>
            <a:ext cx="175260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092" name="Line 12"/>
          <p:cNvSpPr>
            <a:spLocks noChangeShapeType="1"/>
          </p:cNvSpPr>
          <p:nvPr/>
        </p:nvSpPr>
        <p:spPr bwMode="auto">
          <a:xfrm>
            <a:off x="323850" y="2133600"/>
            <a:ext cx="0" cy="9906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093" name="Line 13"/>
          <p:cNvSpPr>
            <a:spLocks noChangeShapeType="1"/>
          </p:cNvSpPr>
          <p:nvPr/>
        </p:nvSpPr>
        <p:spPr bwMode="auto">
          <a:xfrm>
            <a:off x="2076450" y="1752600"/>
            <a:ext cx="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094" name="Line 14"/>
          <p:cNvSpPr>
            <a:spLocks noChangeShapeType="1"/>
          </p:cNvSpPr>
          <p:nvPr/>
        </p:nvSpPr>
        <p:spPr bwMode="auto">
          <a:xfrm>
            <a:off x="2076450" y="2514600"/>
            <a:ext cx="0" cy="7620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095" name="Line 15"/>
          <p:cNvSpPr>
            <a:spLocks noChangeShapeType="1"/>
          </p:cNvSpPr>
          <p:nvPr/>
        </p:nvSpPr>
        <p:spPr bwMode="auto">
          <a:xfrm>
            <a:off x="323850" y="30480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096" name="Line 16"/>
          <p:cNvSpPr>
            <a:spLocks noChangeShapeType="1"/>
          </p:cNvSpPr>
          <p:nvPr/>
        </p:nvSpPr>
        <p:spPr bwMode="auto">
          <a:xfrm>
            <a:off x="2076450" y="3200400"/>
            <a:ext cx="0" cy="1676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097" name="Line 17"/>
          <p:cNvSpPr>
            <a:spLocks noChangeShapeType="1"/>
          </p:cNvSpPr>
          <p:nvPr/>
        </p:nvSpPr>
        <p:spPr bwMode="auto">
          <a:xfrm flipH="1">
            <a:off x="323850" y="3200400"/>
            <a:ext cx="17526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098" name="Line 18"/>
          <p:cNvSpPr>
            <a:spLocks noChangeShapeType="1"/>
          </p:cNvSpPr>
          <p:nvPr/>
        </p:nvSpPr>
        <p:spPr bwMode="auto">
          <a:xfrm flipH="1">
            <a:off x="323850" y="3352800"/>
            <a:ext cx="17526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099" name="Line 19"/>
          <p:cNvSpPr>
            <a:spLocks noChangeShapeType="1"/>
          </p:cNvSpPr>
          <p:nvPr/>
        </p:nvSpPr>
        <p:spPr bwMode="auto">
          <a:xfrm flipH="1">
            <a:off x="323850" y="3505200"/>
            <a:ext cx="17526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100" name="Line 20"/>
          <p:cNvSpPr>
            <a:spLocks noChangeShapeType="1"/>
          </p:cNvSpPr>
          <p:nvPr/>
        </p:nvSpPr>
        <p:spPr bwMode="auto">
          <a:xfrm flipH="1">
            <a:off x="323850" y="3657600"/>
            <a:ext cx="17526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101" name="Line 21"/>
          <p:cNvSpPr>
            <a:spLocks noChangeShapeType="1"/>
          </p:cNvSpPr>
          <p:nvPr/>
        </p:nvSpPr>
        <p:spPr bwMode="auto">
          <a:xfrm flipH="1">
            <a:off x="323850" y="3810000"/>
            <a:ext cx="17526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102" name="Line 22"/>
          <p:cNvSpPr>
            <a:spLocks noChangeShapeType="1"/>
          </p:cNvSpPr>
          <p:nvPr/>
        </p:nvSpPr>
        <p:spPr bwMode="auto">
          <a:xfrm>
            <a:off x="323850" y="4114800"/>
            <a:ext cx="0" cy="9906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103" name="Text Box 23"/>
          <p:cNvSpPr txBox="1">
            <a:spLocks noChangeArrowheads="1"/>
          </p:cNvSpPr>
          <p:nvPr/>
        </p:nvSpPr>
        <p:spPr bwMode="auto">
          <a:xfrm>
            <a:off x="152400" y="2590800"/>
            <a:ext cx="1085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038" rIns="0" bIns="46038">
            <a:spAutoFit/>
          </a:bodyPr>
          <a:lstStyle/>
          <a:p>
            <a:pPr algn="ctr" eaLnBrk="1" hangingPunct="1">
              <a:spcBef>
                <a:spcPct val="50000"/>
              </a:spcBef>
            </a:pPr>
            <a:r>
              <a:rPr lang="en-US" sz="1400" b="1">
                <a:latin typeface="Comic Sans MS" pitchFamily="66" charset="0"/>
              </a:rPr>
              <a:t>Computation</a:t>
            </a:r>
          </a:p>
        </p:txBody>
      </p:sp>
      <p:sp>
        <p:nvSpPr>
          <p:cNvPr id="46104" name="Line 24"/>
          <p:cNvSpPr>
            <a:spLocks noChangeShapeType="1"/>
          </p:cNvSpPr>
          <p:nvPr/>
        </p:nvSpPr>
        <p:spPr bwMode="auto">
          <a:xfrm>
            <a:off x="2590800" y="1371600"/>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105" name="Line 25"/>
          <p:cNvSpPr>
            <a:spLocks noChangeShapeType="1"/>
          </p:cNvSpPr>
          <p:nvPr/>
        </p:nvSpPr>
        <p:spPr bwMode="auto">
          <a:xfrm>
            <a:off x="2590800" y="1447800"/>
            <a:ext cx="175260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106" name="Line 26"/>
          <p:cNvSpPr>
            <a:spLocks noChangeShapeType="1"/>
          </p:cNvSpPr>
          <p:nvPr/>
        </p:nvSpPr>
        <p:spPr bwMode="auto">
          <a:xfrm>
            <a:off x="2590800" y="1600200"/>
            <a:ext cx="175260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107" name="Line 27"/>
          <p:cNvSpPr>
            <a:spLocks noChangeShapeType="1"/>
          </p:cNvSpPr>
          <p:nvPr/>
        </p:nvSpPr>
        <p:spPr bwMode="auto">
          <a:xfrm>
            <a:off x="2590800" y="1752600"/>
            <a:ext cx="175260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108" name="Line 28"/>
          <p:cNvSpPr>
            <a:spLocks noChangeShapeType="1"/>
          </p:cNvSpPr>
          <p:nvPr/>
        </p:nvSpPr>
        <p:spPr bwMode="auto">
          <a:xfrm>
            <a:off x="2590800" y="1905000"/>
            <a:ext cx="175260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109" name="Line 29"/>
          <p:cNvSpPr>
            <a:spLocks noChangeShapeType="1"/>
          </p:cNvSpPr>
          <p:nvPr/>
        </p:nvSpPr>
        <p:spPr bwMode="auto">
          <a:xfrm>
            <a:off x="2895600" y="2971800"/>
            <a:ext cx="144780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110" name="Line 30"/>
          <p:cNvSpPr>
            <a:spLocks noChangeShapeType="1"/>
          </p:cNvSpPr>
          <p:nvPr/>
        </p:nvSpPr>
        <p:spPr bwMode="auto">
          <a:xfrm>
            <a:off x="2590800" y="2057400"/>
            <a:ext cx="0" cy="9906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111" name="Line 31"/>
          <p:cNvSpPr>
            <a:spLocks noChangeShapeType="1"/>
          </p:cNvSpPr>
          <p:nvPr/>
        </p:nvSpPr>
        <p:spPr bwMode="auto">
          <a:xfrm>
            <a:off x="4343400" y="1676400"/>
            <a:ext cx="0" cy="1600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112" name="Line 32"/>
          <p:cNvSpPr>
            <a:spLocks noChangeShapeType="1"/>
          </p:cNvSpPr>
          <p:nvPr/>
        </p:nvSpPr>
        <p:spPr bwMode="auto">
          <a:xfrm>
            <a:off x="2590800" y="2971800"/>
            <a:ext cx="0" cy="2133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113" name="Line 33"/>
          <p:cNvSpPr>
            <a:spLocks noChangeShapeType="1"/>
          </p:cNvSpPr>
          <p:nvPr/>
        </p:nvSpPr>
        <p:spPr bwMode="auto">
          <a:xfrm>
            <a:off x="4343400" y="42672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114" name="Line 34"/>
          <p:cNvSpPr>
            <a:spLocks noChangeShapeType="1"/>
          </p:cNvSpPr>
          <p:nvPr/>
        </p:nvSpPr>
        <p:spPr bwMode="auto">
          <a:xfrm flipH="1">
            <a:off x="2590800" y="4267200"/>
            <a:ext cx="17526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115" name="Line 35"/>
          <p:cNvSpPr>
            <a:spLocks noChangeShapeType="1"/>
          </p:cNvSpPr>
          <p:nvPr/>
        </p:nvSpPr>
        <p:spPr bwMode="auto">
          <a:xfrm flipH="1">
            <a:off x="2590800" y="4419600"/>
            <a:ext cx="17526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116" name="Line 36"/>
          <p:cNvSpPr>
            <a:spLocks noChangeShapeType="1"/>
          </p:cNvSpPr>
          <p:nvPr/>
        </p:nvSpPr>
        <p:spPr bwMode="auto">
          <a:xfrm flipH="1">
            <a:off x="2590800" y="4572000"/>
            <a:ext cx="17526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117" name="Line 37"/>
          <p:cNvSpPr>
            <a:spLocks noChangeShapeType="1"/>
          </p:cNvSpPr>
          <p:nvPr/>
        </p:nvSpPr>
        <p:spPr bwMode="auto">
          <a:xfrm flipH="1">
            <a:off x="2590800" y="4724400"/>
            <a:ext cx="17526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118" name="Line 38"/>
          <p:cNvSpPr>
            <a:spLocks noChangeShapeType="1"/>
          </p:cNvSpPr>
          <p:nvPr/>
        </p:nvSpPr>
        <p:spPr bwMode="auto">
          <a:xfrm flipH="1">
            <a:off x="2590800" y="4876800"/>
            <a:ext cx="17526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119" name="Line 39"/>
          <p:cNvSpPr>
            <a:spLocks noChangeShapeType="1"/>
          </p:cNvSpPr>
          <p:nvPr/>
        </p:nvSpPr>
        <p:spPr bwMode="auto">
          <a:xfrm>
            <a:off x="2590800" y="5181600"/>
            <a:ext cx="0" cy="1524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120" name="Line 40"/>
          <p:cNvSpPr>
            <a:spLocks noChangeShapeType="1"/>
          </p:cNvSpPr>
          <p:nvPr/>
        </p:nvSpPr>
        <p:spPr bwMode="auto">
          <a:xfrm>
            <a:off x="4343400" y="3276600"/>
            <a:ext cx="0" cy="9906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121" name="Line 41"/>
          <p:cNvSpPr>
            <a:spLocks noChangeShapeType="1"/>
          </p:cNvSpPr>
          <p:nvPr/>
        </p:nvSpPr>
        <p:spPr bwMode="auto">
          <a:xfrm>
            <a:off x="2590800" y="2057400"/>
            <a:ext cx="304800" cy="76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122" name="Line 42"/>
          <p:cNvSpPr>
            <a:spLocks noChangeShapeType="1"/>
          </p:cNvSpPr>
          <p:nvPr/>
        </p:nvSpPr>
        <p:spPr bwMode="auto">
          <a:xfrm>
            <a:off x="2895600" y="2133600"/>
            <a:ext cx="0" cy="838200"/>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46123" name="Text Box 43"/>
          <p:cNvSpPr txBox="1">
            <a:spLocks noChangeArrowheads="1"/>
          </p:cNvSpPr>
          <p:nvPr/>
        </p:nvSpPr>
        <p:spPr bwMode="auto">
          <a:xfrm>
            <a:off x="228600" y="5486400"/>
            <a:ext cx="15240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400" b="1"/>
              <a:t>Good</a:t>
            </a:r>
          </a:p>
          <a:p>
            <a:pPr algn="ctr"/>
            <a:r>
              <a:rPr lang="en-US" sz="1400" b="1"/>
              <a:t>communication</a:t>
            </a:r>
          </a:p>
          <a:p>
            <a:pPr algn="ctr"/>
            <a:r>
              <a:rPr lang="en-US" sz="1400" b="1"/>
              <a:t>Progress</a:t>
            </a:r>
          </a:p>
        </p:txBody>
      </p:sp>
      <p:sp>
        <p:nvSpPr>
          <p:cNvPr id="46124" name="Text Box 44"/>
          <p:cNvSpPr txBox="1">
            <a:spLocks noChangeArrowheads="1"/>
          </p:cNvSpPr>
          <p:nvPr/>
        </p:nvSpPr>
        <p:spPr bwMode="auto">
          <a:xfrm>
            <a:off x="2743200" y="5486400"/>
            <a:ext cx="15240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400" b="1"/>
              <a:t>Bad</a:t>
            </a:r>
          </a:p>
          <a:p>
            <a:pPr algn="ctr"/>
            <a:r>
              <a:rPr lang="en-US" sz="1400" b="1"/>
              <a:t>communication</a:t>
            </a:r>
          </a:p>
          <a:p>
            <a:pPr algn="ctr"/>
            <a:r>
              <a:rPr lang="en-US" sz="1400" b="1"/>
              <a:t>Progress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5"/>
          <p:cNvSpPr>
            <a:spLocks noChangeArrowheads="1"/>
          </p:cNvSpPr>
          <p:nvPr/>
        </p:nvSpPr>
        <p:spPr bwMode="auto">
          <a:xfrm>
            <a:off x="4495800" y="3581400"/>
            <a:ext cx="4343400" cy="4572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5" name="Rectangle 3"/>
          <p:cNvSpPr>
            <a:spLocks noGrp="1" noChangeArrowheads="1"/>
          </p:cNvSpPr>
          <p:nvPr>
            <p:ph type="body" sz="half" idx="1"/>
          </p:nvPr>
        </p:nvSpPr>
        <p:spPr>
          <a:xfrm>
            <a:off x="228600" y="990600"/>
            <a:ext cx="4648200" cy="5233988"/>
          </a:xfrm>
          <a:noFill/>
          <a:ln/>
        </p:spPr>
        <p:txBody>
          <a:bodyPr>
            <a:spAutoFit/>
          </a:bodyPr>
          <a:lstStyle/>
          <a:p>
            <a:pPr>
              <a:lnSpc>
                <a:spcPct val="115000"/>
              </a:lnSpc>
            </a:pPr>
            <a:r>
              <a:rPr lang="en-US" sz="2000"/>
              <a:t>Component Framework for Combined Task/Data Parallelism</a:t>
            </a:r>
            <a:endParaRPr lang="en-US" sz="700"/>
          </a:p>
          <a:p>
            <a:pPr lvl="1">
              <a:lnSpc>
                <a:spcPct val="115000"/>
              </a:lnSpc>
            </a:pPr>
            <a:r>
              <a:rPr lang="en-US" sz="1800"/>
              <a:t>Developed by U. Maryland</a:t>
            </a:r>
          </a:p>
          <a:p>
            <a:pPr lvl="1">
              <a:lnSpc>
                <a:spcPct val="115000"/>
              </a:lnSpc>
            </a:pPr>
            <a:r>
              <a:rPr lang="en-US" sz="1800"/>
              <a:t>Popular model for data-intensive applications</a:t>
            </a:r>
          </a:p>
          <a:p>
            <a:pPr>
              <a:lnSpc>
                <a:spcPct val="115000"/>
              </a:lnSpc>
            </a:pPr>
            <a:r>
              <a:rPr lang="en-US" sz="2000"/>
              <a:t>User defines sequence of pipelined components (filters and filter groups)</a:t>
            </a:r>
          </a:p>
          <a:p>
            <a:pPr lvl="1">
              <a:lnSpc>
                <a:spcPct val="115000"/>
              </a:lnSpc>
            </a:pPr>
            <a:r>
              <a:rPr lang="en-US" sz="1800"/>
              <a:t>Data parallelism</a:t>
            </a:r>
          </a:p>
          <a:p>
            <a:pPr lvl="1">
              <a:lnSpc>
                <a:spcPct val="115000"/>
              </a:lnSpc>
            </a:pPr>
            <a:r>
              <a:rPr lang="en-US" sz="1800"/>
              <a:t>Stream based communication</a:t>
            </a:r>
            <a:endParaRPr lang="en-US" sz="800"/>
          </a:p>
          <a:p>
            <a:pPr>
              <a:lnSpc>
                <a:spcPct val="115000"/>
              </a:lnSpc>
            </a:pPr>
            <a:r>
              <a:rPr lang="en-US" sz="2000"/>
              <a:t>User tells the runtime system to generate/instantiate copies of filters</a:t>
            </a:r>
            <a:endParaRPr lang="en-US" sz="500"/>
          </a:p>
          <a:p>
            <a:pPr lvl="1">
              <a:lnSpc>
                <a:spcPct val="115000"/>
              </a:lnSpc>
            </a:pPr>
            <a:r>
              <a:rPr lang="en-US" sz="1800"/>
              <a:t>Task parallelism</a:t>
            </a:r>
          </a:p>
          <a:p>
            <a:pPr lvl="1">
              <a:lnSpc>
                <a:spcPct val="115000"/>
              </a:lnSpc>
            </a:pPr>
            <a:r>
              <a:rPr lang="en-US" sz="1800"/>
              <a:t>Flow control between filter copies</a:t>
            </a:r>
          </a:p>
          <a:p>
            <a:pPr lvl="1">
              <a:lnSpc>
                <a:spcPct val="115000"/>
              </a:lnSpc>
            </a:pPr>
            <a:r>
              <a:rPr lang="en-US" sz="1800"/>
              <a:t>Transparent: single stream illusion</a:t>
            </a:r>
          </a:p>
        </p:txBody>
      </p:sp>
      <p:sp>
        <p:nvSpPr>
          <p:cNvPr id="54279" name="Rectangle 7"/>
          <p:cNvSpPr>
            <a:spLocks noGrp="1" noChangeArrowheads="1"/>
          </p:cNvSpPr>
          <p:nvPr>
            <p:ph type="title"/>
          </p:nvPr>
        </p:nvSpPr>
        <p:spPr>
          <a:xfrm>
            <a:off x="457200" y="152400"/>
            <a:ext cx="8229600" cy="914400"/>
          </a:xfrm>
        </p:spPr>
        <p:txBody>
          <a:bodyPr/>
          <a:lstStyle/>
          <a:p>
            <a:r>
              <a:rPr lang="en-US"/>
              <a:t>Data-cutter Library</a:t>
            </a:r>
          </a:p>
        </p:txBody>
      </p:sp>
      <p:sp>
        <p:nvSpPr>
          <p:cNvPr id="54412" name="AutoShape 140"/>
          <p:cNvSpPr>
            <a:spLocks noChangeAspect="1" noChangeArrowheads="1" noTextEdit="1"/>
          </p:cNvSpPr>
          <p:nvPr/>
        </p:nvSpPr>
        <p:spPr bwMode="auto">
          <a:xfrm>
            <a:off x="4840288" y="908050"/>
            <a:ext cx="4151312" cy="328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414" name="Rectangle 142"/>
          <p:cNvSpPr>
            <a:spLocks noChangeArrowheads="1"/>
          </p:cNvSpPr>
          <p:nvPr/>
        </p:nvSpPr>
        <p:spPr bwMode="auto">
          <a:xfrm>
            <a:off x="4840288" y="908050"/>
            <a:ext cx="4149725" cy="3282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54544" name="Group 272"/>
          <p:cNvGrpSpPr>
            <a:grpSpLocks/>
          </p:cNvGrpSpPr>
          <p:nvPr/>
        </p:nvGrpSpPr>
        <p:grpSpPr bwMode="auto">
          <a:xfrm>
            <a:off x="5181600" y="1008063"/>
            <a:ext cx="3740150" cy="2192337"/>
            <a:chOff x="3156" y="1034"/>
            <a:chExt cx="2356" cy="1381"/>
          </a:xfrm>
        </p:grpSpPr>
        <p:grpSp>
          <p:nvGrpSpPr>
            <p:cNvPr id="54454" name="Group 182"/>
            <p:cNvGrpSpPr>
              <a:grpSpLocks/>
            </p:cNvGrpSpPr>
            <p:nvPr/>
          </p:nvGrpSpPr>
          <p:grpSpPr bwMode="auto">
            <a:xfrm>
              <a:off x="3156" y="1149"/>
              <a:ext cx="526" cy="1128"/>
              <a:chOff x="3156" y="1145"/>
              <a:chExt cx="526" cy="1128"/>
            </a:xfrm>
          </p:grpSpPr>
          <p:grpSp>
            <p:nvGrpSpPr>
              <p:cNvPr id="54434" name="Group 162"/>
              <p:cNvGrpSpPr>
                <a:grpSpLocks/>
              </p:cNvGrpSpPr>
              <p:nvPr/>
            </p:nvGrpSpPr>
            <p:grpSpPr bwMode="auto">
              <a:xfrm>
                <a:off x="3332" y="1215"/>
                <a:ext cx="305" cy="561"/>
                <a:chOff x="3332" y="1215"/>
                <a:chExt cx="305" cy="561"/>
              </a:xfrm>
            </p:grpSpPr>
            <p:grpSp>
              <p:nvGrpSpPr>
                <p:cNvPr id="54423" name="Group 151"/>
                <p:cNvGrpSpPr>
                  <a:grpSpLocks/>
                </p:cNvGrpSpPr>
                <p:nvPr/>
              </p:nvGrpSpPr>
              <p:grpSpPr bwMode="auto">
                <a:xfrm>
                  <a:off x="3332" y="1215"/>
                  <a:ext cx="305" cy="561"/>
                  <a:chOff x="3332" y="1215"/>
                  <a:chExt cx="305" cy="561"/>
                </a:xfrm>
              </p:grpSpPr>
              <p:grpSp>
                <p:nvGrpSpPr>
                  <p:cNvPr id="54421" name="Group 149"/>
                  <p:cNvGrpSpPr>
                    <a:grpSpLocks/>
                  </p:cNvGrpSpPr>
                  <p:nvPr/>
                </p:nvGrpSpPr>
                <p:grpSpPr bwMode="auto">
                  <a:xfrm>
                    <a:off x="3332" y="1215"/>
                    <a:ext cx="305" cy="552"/>
                    <a:chOff x="3332" y="1215"/>
                    <a:chExt cx="305" cy="552"/>
                  </a:xfrm>
                </p:grpSpPr>
                <p:sp>
                  <p:nvSpPr>
                    <p:cNvPr id="54419" name="Rectangle 147"/>
                    <p:cNvSpPr>
                      <a:spLocks noChangeArrowheads="1"/>
                    </p:cNvSpPr>
                    <p:nvPr/>
                  </p:nvSpPr>
                  <p:spPr bwMode="auto">
                    <a:xfrm>
                      <a:off x="3332" y="1215"/>
                      <a:ext cx="305" cy="5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420" name="Rectangle 148"/>
                    <p:cNvSpPr>
                      <a:spLocks noChangeArrowheads="1"/>
                    </p:cNvSpPr>
                    <p:nvPr/>
                  </p:nvSpPr>
                  <p:spPr bwMode="auto">
                    <a:xfrm>
                      <a:off x="3332" y="1215"/>
                      <a:ext cx="305" cy="552"/>
                    </a:xfrm>
                    <a:prstGeom prst="rect">
                      <a:avLst/>
                    </a:prstGeom>
                    <a:noFill/>
                    <a:ln w="4763"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4422" name="Rectangle 150"/>
                  <p:cNvSpPr>
                    <a:spLocks noChangeArrowheads="1"/>
                  </p:cNvSpPr>
                  <p:nvPr/>
                </p:nvSpPr>
                <p:spPr bwMode="auto">
                  <a:xfrm>
                    <a:off x="3359" y="1680"/>
                    <a:ext cx="15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Narrow" pitchFamily="34" charset="0"/>
                      </a:rPr>
                      <a:t>host1</a:t>
                    </a:r>
                    <a:endParaRPr lang="en-US"/>
                  </a:p>
                </p:txBody>
              </p:sp>
            </p:grpSp>
            <p:grpSp>
              <p:nvGrpSpPr>
                <p:cNvPr id="54426" name="Group 154"/>
                <p:cNvGrpSpPr>
                  <a:grpSpLocks/>
                </p:cNvGrpSpPr>
                <p:nvPr/>
              </p:nvGrpSpPr>
              <p:grpSpPr bwMode="auto">
                <a:xfrm>
                  <a:off x="3397" y="1261"/>
                  <a:ext cx="175" cy="161"/>
                  <a:chOff x="3397" y="1261"/>
                  <a:chExt cx="175" cy="161"/>
                </a:xfrm>
              </p:grpSpPr>
              <p:sp>
                <p:nvSpPr>
                  <p:cNvPr id="54424" name="Oval 152"/>
                  <p:cNvSpPr>
                    <a:spLocks noChangeArrowheads="1"/>
                  </p:cNvSpPr>
                  <p:nvPr/>
                </p:nvSpPr>
                <p:spPr bwMode="auto">
                  <a:xfrm>
                    <a:off x="3397" y="1261"/>
                    <a:ext cx="175" cy="161"/>
                  </a:xfrm>
                  <a:prstGeom prst="ellipse">
                    <a:avLst/>
                  </a:prstGeom>
                  <a:solidFill>
                    <a:srgbClr val="CCFFFF"/>
                  </a:solidFill>
                  <a:ln w="0">
                    <a:solidFill>
                      <a:srgbClr val="000000"/>
                    </a:solidFill>
                    <a:round/>
                    <a:headEnd/>
                    <a:tailEnd/>
                  </a:ln>
                </p:spPr>
                <p:txBody>
                  <a:bodyPr/>
                  <a:lstStyle/>
                  <a:p>
                    <a:endParaRPr lang="en-US"/>
                  </a:p>
                </p:txBody>
              </p:sp>
              <p:sp>
                <p:nvSpPr>
                  <p:cNvPr id="54425" name="Oval 153"/>
                  <p:cNvSpPr>
                    <a:spLocks noChangeArrowheads="1"/>
                  </p:cNvSpPr>
                  <p:nvPr/>
                </p:nvSpPr>
                <p:spPr bwMode="auto">
                  <a:xfrm>
                    <a:off x="3397" y="1261"/>
                    <a:ext cx="175" cy="161"/>
                  </a:xfrm>
                  <a:prstGeom prst="ellipse">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4427" name="Rectangle 155"/>
                <p:cNvSpPr>
                  <a:spLocks noChangeArrowheads="1"/>
                </p:cNvSpPr>
                <p:nvPr/>
              </p:nvSpPr>
              <p:spPr bwMode="auto">
                <a:xfrm>
                  <a:off x="3446" y="1290"/>
                  <a:ext cx="5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Narrow" pitchFamily="34" charset="0"/>
                    </a:rPr>
                    <a:t>R</a:t>
                  </a:r>
                  <a:endParaRPr lang="en-US"/>
                </a:p>
              </p:txBody>
            </p:sp>
            <p:sp>
              <p:nvSpPr>
                <p:cNvPr id="54428" name="Rectangle 156"/>
                <p:cNvSpPr>
                  <a:spLocks noChangeArrowheads="1"/>
                </p:cNvSpPr>
                <p:nvPr/>
              </p:nvSpPr>
              <p:spPr bwMode="auto">
                <a:xfrm>
                  <a:off x="3497" y="1342"/>
                  <a:ext cx="2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latin typeface="Arial Narrow" pitchFamily="34" charset="0"/>
                    </a:rPr>
                    <a:t>0</a:t>
                  </a:r>
                  <a:endParaRPr lang="en-US"/>
                </a:p>
              </p:txBody>
            </p:sp>
            <p:grpSp>
              <p:nvGrpSpPr>
                <p:cNvPr id="54431" name="Group 159"/>
                <p:cNvGrpSpPr>
                  <a:grpSpLocks/>
                </p:cNvGrpSpPr>
                <p:nvPr/>
              </p:nvGrpSpPr>
              <p:grpSpPr bwMode="auto">
                <a:xfrm>
                  <a:off x="3397" y="1468"/>
                  <a:ext cx="175" cy="161"/>
                  <a:chOff x="3397" y="1468"/>
                  <a:chExt cx="175" cy="161"/>
                </a:xfrm>
              </p:grpSpPr>
              <p:sp>
                <p:nvSpPr>
                  <p:cNvPr id="54429" name="Oval 157"/>
                  <p:cNvSpPr>
                    <a:spLocks noChangeArrowheads="1"/>
                  </p:cNvSpPr>
                  <p:nvPr/>
                </p:nvSpPr>
                <p:spPr bwMode="auto">
                  <a:xfrm>
                    <a:off x="3397" y="1468"/>
                    <a:ext cx="175" cy="161"/>
                  </a:xfrm>
                  <a:prstGeom prst="ellipse">
                    <a:avLst/>
                  </a:prstGeom>
                  <a:solidFill>
                    <a:srgbClr val="CCFFFF"/>
                  </a:solidFill>
                  <a:ln w="0">
                    <a:solidFill>
                      <a:srgbClr val="000000"/>
                    </a:solidFill>
                    <a:round/>
                    <a:headEnd/>
                    <a:tailEnd/>
                  </a:ln>
                </p:spPr>
                <p:txBody>
                  <a:bodyPr/>
                  <a:lstStyle/>
                  <a:p>
                    <a:endParaRPr lang="en-US"/>
                  </a:p>
                </p:txBody>
              </p:sp>
              <p:sp>
                <p:nvSpPr>
                  <p:cNvPr id="54430" name="Oval 158"/>
                  <p:cNvSpPr>
                    <a:spLocks noChangeArrowheads="1"/>
                  </p:cNvSpPr>
                  <p:nvPr/>
                </p:nvSpPr>
                <p:spPr bwMode="auto">
                  <a:xfrm>
                    <a:off x="3397" y="1468"/>
                    <a:ext cx="175" cy="161"/>
                  </a:xfrm>
                  <a:prstGeom prst="ellipse">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4432" name="Rectangle 160"/>
                <p:cNvSpPr>
                  <a:spLocks noChangeArrowheads="1"/>
                </p:cNvSpPr>
                <p:nvPr/>
              </p:nvSpPr>
              <p:spPr bwMode="auto">
                <a:xfrm>
                  <a:off x="3446" y="1497"/>
                  <a:ext cx="5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Narrow" pitchFamily="34" charset="0"/>
                    </a:rPr>
                    <a:t>R</a:t>
                  </a:r>
                  <a:endParaRPr lang="en-US"/>
                </a:p>
              </p:txBody>
            </p:sp>
            <p:sp>
              <p:nvSpPr>
                <p:cNvPr id="54433" name="Rectangle 161"/>
                <p:cNvSpPr>
                  <a:spLocks noChangeArrowheads="1"/>
                </p:cNvSpPr>
                <p:nvPr/>
              </p:nvSpPr>
              <p:spPr bwMode="auto">
                <a:xfrm>
                  <a:off x="3497" y="1549"/>
                  <a:ext cx="2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latin typeface="Arial Narrow" pitchFamily="34" charset="0"/>
                    </a:rPr>
                    <a:t>1</a:t>
                  </a:r>
                  <a:endParaRPr lang="en-US"/>
                </a:p>
              </p:txBody>
            </p:sp>
          </p:grpSp>
          <p:grpSp>
            <p:nvGrpSpPr>
              <p:cNvPr id="54444" name="Group 172"/>
              <p:cNvGrpSpPr>
                <a:grpSpLocks/>
              </p:cNvGrpSpPr>
              <p:nvPr/>
            </p:nvGrpSpPr>
            <p:grpSpPr bwMode="auto">
              <a:xfrm>
                <a:off x="3332" y="1835"/>
                <a:ext cx="305" cy="365"/>
                <a:chOff x="3332" y="1835"/>
                <a:chExt cx="305" cy="365"/>
              </a:xfrm>
            </p:grpSpPr>
            <p:grpSp>
              <p:nvGrpSpPr>
                <p:cNvPr id="54437" name="Group 165"/>
                <p:cNvGrpSpPr>
                  <a:grpSpLocks/>
                </p:cNvGrpSpPr>
                <p:nvPr/>
              </p:nvGrpSpPr>
              <p:grpSpPr bwMode="auto">
                <a:xfrm>
                  <a:off x="3332" y="1835"/>
                  <a:ext cx="305" cy="357"/>
                  <a:chOff x="3332" y="1835"/>
                  <a:chExt cx="305" cy="357"/>
                </a:xfrm>
              </p:grpSpPr>
              <p:sp>
                <p:nvSpPr>
                  <p:cNvPr id="54435" name="Rectangle 163"/>
                  <p:cNvSpPr>
                    <a:spLocks noChangeArrowheads="1"/>
                  </p:cNvSpPr>
                  <p:nvPr/>
                </p:nvSpPr>
                <p:spPr bwMode="auto">
                  <a:xfrm>
                    <a:off x="3332" y="1835"/>
                    <a:ext cx="305" cy="3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436" name="Rectangle 164"/>
                  <p:cNvSpPr>
                    <a:spLocks noChangeArrowheads="1"/>
                  </p:cNvSpPr>
                  <p:nvPr/>
                </p:nvSpPr>
                <p:spPr bwMode="auto">
                  <a:xfrm>
                    <a:off x="3332" y="1835"/>
                    <a:ext cx="305" cy="357"/>
                  </a:xfrm>
                  <a:prstGeom prst="rect">
                    <a:avLst/>
                  </a:prstGeom>
                  <a:noFill/>
                  <a:ln w="4763"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4438" name="Rectangle 166"/>
                <p:cNvSpPr>
                  <a:spLocks noChangeArrowheads="1"/>
                </p:cNvSpPr>
                <p:nvPr/>
              </p:nvSpPr>
              <p:spPr bwMode="auto">
                <a:xfrm>
                  <a:off x="3359" y="2104"/>
                  <a:ext cx="15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Narrow" pitchFamily="34" charset="0"/>
                    </a:rPr>
                    <a:t>host2</a:t>
                  </a:r>
                  <a:endParaRPr lang="en-US"/>
                </a:p>
              </p:txBody>
            </p:sp>
            <p:grpSp>
              <p:nvGrpSpPr>
                <p:cNvPr id="54441" name="Group 169"/>
                <p:cNvGrpSpPr>
                  <a:grpSpLocks/>
                </p:cNvGrpSpPr>
                <p:nvPr/>
              </p:nvGrpSpPr>
              <p:grpSpPr bwMode="auto">
                <a:xfrm>
                  <a:off x="3397" y="1904"/>
                  <a:ext cx="175" cy="161"/>
                  <a:chOff x="3397" y="1904"/>
                  <a:chExt cx="175" cy="161"/>
                </a:xfrm>
              </p:grpSpPr>
              <p:sp>
                <p:nvSpPr>
                  <p:cNvPr id="54439" name="Oval 167"/>
                  <p:cNvSpPr>
                    <a:spLocks noChangeArrowheads="1"/>
                  </p:cNvSpPr>
                  <p:nvPr/>
                </p:nvSpPr>
                <p:spPr bwMode="auto">
                  <a:xfrm>
                    <a:off x="3397" y="1904"/>
                    <a:ext cx="175" cy="161"/>
                  </a:xfrm>
                  <a:prstGeom prst="ellipse">
                    <a:avLst/>
                  </a:prstGeom>
                  <a:solidFill>
                    <a:srgbClr val="CCFFFF"/>
                  </a:solidFill>
                  <a:ln w="0">
                    <a:solidFill>
                      <a:srgbClr val="000000"/>
                    </a:solidFill>
                    <a:round/>
                    <a:headEnd/>
                    <a:tailEnd/>
                  </a:ln>
                </p:spPr>
                <p:txBody>
                  <a:bodyPr/>
                  <a:lstStyle/>
                  <a:p>
                    <a:endParaRPr lang="en-US"/>
                  </a:p>
                </p:txBody>
              </p:sp>
              <p:sp>
                <p:nvSpPr>
                  <p:cNvPr id="54440" name="Oval 168"/>
                  <p:cNvSpPr>
                    <a:spLocks noChangeArrowheads="1"/>
                  </p:cNvSpPr>
                  <p:nvPr/>
                </p:nvSpPr>
                <p:spPr bwMode="auto">
                  <a:xfrm>
                    <a:off x="3397" y="1904"/>
                    <a:ext cx="175" cy="161"/>
                  </a:xfrm>
                  <a:prstGeom prst="ellipse">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4442" name="Rectangle 170"/>
                <p:cNvSpPr>
                  <a:spLocks noChangeArrowheads="1"/>
                </p:cNvSpPr>
                <p:nvPr/>
              </p:nvSpPr>
              <p:spPr bwMode="auto">
                <a:xfrm>
                  <a:off x="3446" y="1933"/>
                  <a:ext cx="5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Narrow" pitchFamily="34" charset="0"/>
                    </a:rPr>
                    <a:t>R</a:t>
                  </a:r>
                  <a:endParaRPr lang="en-US"/>
                </a:p>
              </p:txBody>
            </p:sp>
            <p:sp>
              <p:nvSpPr>
                <p:cNvPr id="54443" name="Rectangle 171"/>
                <p:cNvSpPr>
                  <a:spLocks noChangeArrowheads="1"/>
                </p:cNvSpPr>
                <p:nvPr/>
              </p:nvSpPr>
              <p:spPr bwMode="auto">
                <a:xfrm>
                  <a:off x="3497" y="1985"/>
                  <a:ext cx="2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latin typeface="Arial Narrow" pitchFamily="34" charset="0"/>
                    </a:rPr>
                    <a:t>2</a:t>
                  </a:r>
                  <a:endParaRPr lang="en-US"/>
                </a:p>
              </p:txBody>
            </p:sp>
          </p:grpSp>
          <p:grpSp>
            <p:nvGrpSpPr>
              <p:cNvPr id="54448" name="Group 176"/>
              <p:cNvGrpSpPr>
                <a:grpSpLocks/>
              </p:cNvGrpSpPr>
              <p:nvPr/>
            </p:nvGrpSpPr>
            <p:grpSpPr bwMode="auto">
              <a:xfrm>
                <a:off x="3201" y="1422"/>
                <a:ext cx="87" cy="115"/>
                <a:chOff x="3201" y="1422"/>
                <a:chExt cx="87" cy="115"/>
              </a:xfrm>
            </p:grpSpPr>
            <p:sp>
              <p:nvSpPr>
                <p:cNvPr id="54445" name="Freeform 173"/>
                <p:cNvSpPr>
                  <a:spLocks/>
                </p:cNvSpPr>
                <p:nvPr/>
              </p:nvSpPr>
              <p:spPr bwMode="auto">
                <a:xfrm>
                  <a:off x="3201" y="1422"/>
                  <a:ext cx="87" cy="115"/>
                </a:xfrm>
                <a:custGeom>
                  <a:avLst/>
                  <a:gdLst>
                    <a:gd name="T0" fmla="*/ 793 w 1586"/>
                    <a:gd name="T1" fmla="*/ 0 h 1983"/>
                    <a:gd name="T2" fmla="*/ 0 w 1586"/>
                    <a:gd name="T3" fmla="*/ 312 h 1983"/>
                    <a:gd name="T4" fmla="*/ 0 w 1586"/>
                    <a:gd name="T5" fmla="*/ 1671 h 1983"/>
                    <a:gd name="T6" fmla="*/ 793 w 1586"/>
                    <a:gd name="T7" fmla="*/ 1983 h 1983"/>
                    <a:gd name="T8" fmla="*/ 1586 w 1586"/>
                    <a:gd name="T9" fmla="*/ 1671 h 1983"/>
                    <a:gd name="T10" fmla="*/ 1586 w 1586"/>
                    <a:gd name="T11" fmla="*/ 312 h 1983"/>
                    <a:gd name="T12" fmla="*/ 793 w 1586"/>
                    <a:gd name="T13" fmla="*/ 0 h 1983"/>
                  </a:gdLst>
                  <a:ahLst/>
                  <a:cxnLst>
                    <a:cxn ang="0">
                      <a:pos x="T0" y="T1"/>
                    </a:cxn>
                    <a:cxn ang="0">
                      <a:pos x="T2" y="T3"/>
                    </a:cxn>
                    <a:cxn ang="0">
                      <a:pos x="T4" y="T5"/>
                    </a:cxn>
                    <a:cxn ang="0">
                      <a:pos x="T6" y="T7"/>
                    </a:cxn>
                    <a:cxn ang="0">
                      <a:pos x="T8" y="T9"/>
                    </a:cxn>
                    <a:cxn ang="0">
                      <a:pos x="T10" y="T11"/>
                    </a:cxn>
                    <a:cxn ang="0">
                      <a:pos x="T12" y="T13"/>
                    </a:cxn>
                  </a:cxnLst>
                  <a:rect l="0" t="0" r="r" b="b"/>
                  <a:pathLst>
                    <a:path w="1586" h="1983">
                      <a:moveTo>
                        <a:pt x="793" y="0"/>
                      </a:moveTo>
                      <a:cubicBezTo>
                        <a:pt x="355" y="0"/>
                        <a:pt x="0" y="140"/>
                        <a:pt x="0" y="312"/>
                      </a:cubicBezTo>
                      <a:lnTo>
                        <a:pt x="0" y="1671"/>
                      </a:lnTo>
                      <a:cubicBezTo>
                        <a:pt x="0" y="1843"/>
                        <a:pt x="355" y="1983"/>
                        <a:pt x="793" y="1983"/>
                      </a:cubicBezTo>
                      <a:cubicBezTo>
                        <a:pt x="1231" y="1983"/>
                        <a:pt x="1586" y="1843"/>
                        <a:pt x="1586" y="1671"/>
                      </a:cubicBezTo>
                      <a:lnTo>
                        <a:pt x="1586" y="312"/>
                      </a:lnTo>
                      <a:cubicBezTo>
                        <a:pt x="1586" y="140"/>
                        <a:pt x="1231" y="0"/>
                        <a:pt x="793" y="0"/>
                      </a:cubicBezTo>
                      <a:close/>
                    </a:path>
                  </a:pathLst>
                </a:custGeom>
                <a:solidFill>
                  <a:srgbClr val="DDDDDD"/>
                </a:solidFill>
                <a:ln w="0">
                  <a:solidFill>
                    <a:srgbClr val="000000"/>
                  </a:solidFill>
                  <a:prstDash val="solid"/>
                  <a:round/>
                  <a:headEnd/>
                  <a:tailEnd/>
                </a:ln>
              </p:spPr>
              <p:txBody>
                <a:bodyPr/>
                <a:lstStyle/>
                <a:p>
                  <a:endParaRPr lang="en-US"/>
                </a:p>
              </p:txBody>
            </p:sp>
            <p:sp>
              <p:nvSpPr>
                <p:cNvPr id="54446" name="Freeform 174"/>
                <p:cNvSpPr>
                  <a:spLocks/>
                </p:cNvSpPr>
                <p:nvPr/>
              </p:nvSpPr>
              <p:spPr bwMode="auto">
                <a:xfrm>
                  <a:off x="3201" y="1422"/>
                  <a:ext cx="87" cy="115"/>
                </a:xfrm>
                <a:custGeom>
                  <a:avLst/>
                  <a:gdLst>
                    <a:gd name="T0" fmla="*/ 793 w 1586"/>
                    <a:gd name="T1" fmla="*/ 0 h 1983"/>
                    <a:gd name="T2" fmla="*/ 0 w 1586"/>
                    <a:gd name="T3" fmla="*/ 312 h 1983"/>
                    <a:gd name="T4" fmla="*/ 0 w 1586"/>
                    <a:gd name="T5" fmla="*/ 1671 h 1983"/>
                    <a:gd name="T6" fmla="*/ 793 w 1586"/>
                    <a:gd name="T7" fmla="*/ 1983 h 1983"/>
                    <a:gd name="T8" fmla="*/ 1586 w 1586"/>
                    <a:gd name="T9" fmla="*/ 1671 h 1983"/>
                    <a:gd name="T10" fmla="*/ 1586 w 1586"/>
                    <a:gd name="T11" fmla="*/ 312 h 1983"/>
                    <a:gd name="T12" fmla="*/ 793 w 1586"/>
                    <a:gd name="T13" fmla="*/ 0 h 1983"/>
                  </a:gdLst>
                  <a:ahLst/>
                  <a:cxnLst>
                    <a:cxn ang="0">
                      <a:pos x="T0" y="T1"/>
                    </a:cxn>
                    <a:cxn ang="0">
                      <a:pos x="T2" y="T3"/>
                    </a:cxn>
                    <a:cxn ang="0">
                      <a:pos x="T4" y="T5"/>
                    </a:cxn>
                    <a:cxn ang="0">
                      <a:pos x="T6" y="T7"/>
                    </a:cxn>
                    <a:cxn ang="0">
                      <a:pos x="T8" y="T9"/>
                    </a:cxn>
                    <a:cxn ang="0">
                      <a:pos x="T10" y="T11"/>
                    </a:cxn>
                    <a:cxn ang="0">
                      <a:pos x="T12" y="T13"/>
                    </a:cxn>
                  </a:cxnLst>
                  <a:rect l="0" t="0" r="r" b="b"/>
                  <a:pathLst>
                    <a:path w="1586" h="1983">
                      <a:moveTo>
                        <a:pt x="793" y="0"/>
                      </a:moveTo>
                      <a:cubicBezTo>
                        <a:pt x="355" y="0"/>
                        <a:pt x="0" y="140"/>
                        <a:pt x="0" y="312"/>
                      </a:cubicBezTo>
                      <a:lnTo>
                        <a:pt x="0" y="1671"/>
                      </a:lnTo>
                      <a:cubicBezTo>
                        <a:pt x="0" y="1843"/>
                        <a:pt x="355" y="1983"/>
                        <a:pt x="793" y="1983"/>
                      </a:cubicBezTo>
                      <a:cubicBezTo>
                        <a:pt x="1231" y="1983"/>
                        <a:pt x="1586" y="1843"/>
                        <a:pt x="1586" y="1671"/>
                      </a:cubicBezTo>
                      <a:lnTo>
                        <a:pt x="1586" y="312"/>
                      </a:lnTo>
                      <a:cubicBezTo>
                        <a:pt x="1586" y="140"/>
                        <a:pt x="1231" y="0"/>
                        <a:pt x="793" y="0"/>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447" name="Freeform 175"/>
                <p:cNvSpPr>
                  <a:spLocks/>
                </p:cNvSpPr>
                <p:nvPr/>
              </p:nvSpPr>
              <p:spPr bwMode="auto">
                <a:xfrm>
                  <a:off x="3201" y="1440"/>
                  <a:ext cx="87" cy="18"/>
                </a:xfrm>
                <a:custGeom>
                  <a:avLst/>
                  <a:gdLst>
                    <a:gd name="T0" fmla="*/ 0 w 87"/>
                    <a:gd name="T1" fmla="*/ 0 h 18"/>
                    <a:gd name="T2" fmla="*/ 44 w 87"/>
                    <a:gd name="T3" fmla="*/ 18 h 18"/>
                    <a:gd name="T4" fmla="*/ 87 w 87"/>
                    <a:gd name="T5" fmla="*/ 0 h 18"/>
                  </a:gdLst>
                  <a:ahLst/>
                  <a:cxnLst>
                    <a:cxn ang="0">
                      <a:pos x="T0" y="T1"/>
                    </a:cxn>
                    <a:cxn ang="0">
                      <a:pos x="T2" y="T3"/>
                    </a:cxn>
                    <a:cxn ang="0">
                      <a:pos x="T4" y="T5"/>
                    </a:cxn>
                  </a:cxnLst>
                  <a:rect l="0" t="0" r="r" b="b"/>
                  <a:pathLst>
                    <a:path w="87" h="18">
                      <a:moveTo>
                        <a:pt x="0" y="0"/>
                      </a:moveTo>
                      <a:cubicBezTo>
                        <a:pt x="0" y="10"/>
                        <a:pt x="20" y="18"/>
                        <a:pt x="44" y="18"/>
                      </a:cubicBezTo>
                      <a:cubicBezTo>
                        <a:pt x="68" y="18"/>
                        <a:pt x="87" y="10"/>
                        <a:pt x="87"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54452" name="Group 180"/>
              <p:cNvGrpSpPr>
                <a:grpSpLocks/>
              </p:cNvGrpSpPr>
              <p:nvPr/>
            </p:nvGrpSpPr>
            <p:grpSpPr bwMode="auto">
              <a:xfrm>
                <a:off x="3201" y="1927"/>
                <a:ext cx="87" cy="115"/>
                <a:chOff x="3201" y="1927"/>
                <a:chExt cx="87" cy="115"/>
              </a:xfrm>
            </p:grpSpPr>
            <p:sp>
              <p:nvSpPr>
                <p:cNvPr id="54449" name="Freeform 177"/>
                <p:cNvSpPr>
                  <a:spLocks/>
                </p:cNvSpPr>
                <p:nvPr/>
              </p:nvSpPr>
              <p:spPr bwMode="auto">
                <a:xfrm>
                  <a:off x="3201" y="1927"/>
                  <a:ext cx="87" cy="115"/>
                </a:xfrm>
                <a:custGeom>
                  <a:avLst/>
                  <a:gdLst>
                    <a:gd name="T0" fmla="*/ 793 w 1586"/>
                    <a:gd name="T1" fmla="*/ 0 h 1982"/>
                    <a:gd name="T2" fmla="*/ 0 w 1586"/>
                    <a:gd name="T3" fmla="*/ 311 h 1982"/>
                    <a:gd name="T4" fmla="*/ 0 w 1586"/>
                    <a:gd name="T5" fmla="*/ 1671 h 1982"/>
                    <a:gd name="T6" fmla="*/ 793 w 1586"/>
                    <a:gd name="T7" fmla="*/ 1982 h 1982"/>
                    <a:gd name="T8" fmla="*/ 1586 w 1586"/>
                    <a:gd name="T9" fmla="*/ 1671 h 1982"/>
                    <a:gd name="T10" fmla="*/ 1586 w 1586"/>
                    <a:gd name="T11" fmla="*/ 311 h 1982"/>
                    <a:gd name="T12" fmla="*/ 793 w 1586"/>
                    <a:gd name="T13" fmla="*/ 0 h 1982"/>
                  </a:gdLst>
                  <a:ahLst/>
                  <a:cxnLst>
                    <a:cxn ang="0">
                      <a:pos x="T0" y="T1"/>
                    </a:cxn>
                    <a:cxn ang="0">
                      <a:pos x="T2" y="T3"/>
                    </a:cxn>
                    <a:cxn ang="0">
                      <a:pos x="T4" y="T5"/>
                    </a:cxn>
                    <a:cxn ang="0">
                      <a:pos x="T6" y="T7"/>
                    </a:cxn>
                    <a:cxn ang="0">
                      <a:pos x="T8" y="T9"/>
                    </a:cxn>
                    <a:cxn ang="0">
                      <a:pos x="T10" y="T11"/>
                    </a:cxn>
                    <a:cxn ang="0">
                      <a:pos x="T12" y="T13"/>
                    </a:cxn>
                  </a:cxnLst>
                  <a:rect l="0" t="0" r="r" b="b"/>
                  <a:pathLst>
                    <a:path w="1586" h="1982">
                      <a:moveTo>
                        <a:pt x="793" y="0"/>
                      </a:moveTo>
                      <a:cubicBezTo>
                        <a:pt x="355" y="0"/>
                        <a:pt x="0" y="139"/>
                        <a:pt x="0" y="311"/>
                      </a:cubicBezTo>
                      <a:lnTo>
                        <a:pt x="0" y="1671"/>
                      </a:lnTo>
                      <a:cubicBezTo>
                        <a:pt x="0" y="1843"/>
                        <a:pt x="355" y="1982"/>
                        <a:pt x="793" y="1982"/>
                      </a:cubicBezTo>
                      <a:cubicBezTo>
                        <a:pt x="1231" y="1982"/>
                        <a:pt x="1586" y="1843"/>
                        <a:pt x="1586" y="1671"/>
                      </a:cubicBezTo>
                      <a:lnTo>
                        <a:pt x="1586" y="311"/>
                      </a:lnTo>
                      <a:cubicBezTo>
                        <a:pt x="1586" y="139"/>
                        <a:pt x="1231" y="0"/>
                        <a:pt x="793" y="0"/>
                      </a:cubicBezTo>
                      <a:close/>
                    </a:path>
                  </a:pathLst>
                </a:custGeom>
                <a:solidFill>
                  <a:srgbClr val="DDDDDD"/>
                </a:solidFill>
                <a:ln w="0">
                  <a:solidFill>
                    <a:srgbClr val="000000"/>
                  </a:solidFill>
                  <a:prstDash val="solid"/>
                  <a:round/>
                  <a:headEnd/>
                  <a:tailEnd/>
                </a:ln>
              </p:spPr>
              <p:txBody>
                <a:bodyPr/>
                <a:lstStyle/>
                <a:p>
                  <a:endParaRPr lang="en-US"/>
                </a:p>
              </p:txBody>
            </p:sp>
            <p:sp>
              <p:nvSpPr>
                <p:cNvPr id="54450" name="Freeform 178"/>
                <p:cNvSpPr>
                  <a:spLocks/>
                </p:cNvSpPr>
                <p:nvPr/>
              </p:nvSpPr>
              <p:spPr bwMode="auto">
                <a:xfrm>
                  <a:off x="3201" y="1927"/>
                  <a:ext cx="87" cy="115"/>
                </a:xfrm>
                <a:custGeom>
                  <a:avLst/>
                  <a:gdLst>
                    <a:gd name="T0" fmla="*/ 793 w 1586"/>
                    <a:gd name="T1" fmla="*/ 0 h 1982"/>
                    <a:gd name="T2" fmla="*/ 0 w 1586"/>
                    <a:gd name="T3" fmla="*/ 311 h 1982"/>
                    <a:gd name="T4" fmla="*/ 0 w 1586"/>
                    <a:gd name="T5" fmla="*/ 1671 h 1982"/>
                    <a:gd name="T6" fmla="*/ 793 w 1586"/>
                    <a:gd name="T7" fmla="*/ 1982 h 1982"/>
                    <a:gd name="T8" fmla="*/ 1586 w 1586"/>
                    <a:gd name="T9" fmla="*/ 1671 h 1982"/>
                    <a:gd name="T10" fmla="*/ 1586 w 1586"/>
                    <a:gd name="T11" fmla="*/ 311 h 1982"/>
                    <a:gd name="T12" fmla="*/ 793 w 1586"/>
                    <a:gd name="T13" fmla="*/ 0 h 1982"/>
                  </a:gdLst>
                  <a:ahLst/>
                  <a:cxnLst>
                    <a:cxn ang="0">
                      <a:pos x="T0" y="T1"/>
                    </a:cxn>
                    <a:cxn ang="0">
                      <a:pos x="T2" y="T3"/>
                    </a:cxn>
                    <a:cxn ang="0">
                      <a:pos x="T4" y="T5"/>
                    </a:cxn>
                    <a:cxn ang="0">
                      <a:pos x="T6" y="T7"/>
                    </a:cxn>
                    <a:cxn ang="0">
                      <a:pos x="T8" y="T9"/>
                    </a:cxn>
                    <a:cxn ang="0">
                      <a:pos x="T10" y="T11"/>
                    </a:cxn>
                    <a:cxn ang="0">
                      <a:pos x="T12" y="T13"/>
                    </a:cxn>
                  </a:cxnLst>
                  <a:rect l="0" t="0" r="r" b="b"/>
                  <a:pathLst>
                    <a:path w="1586" h="1982">
                      <a:moveTo>
                        <a:pt x="793" y="0"/>
                      </a:moveTo>
                      <a:cubicBezTo>
                        <a:pt x="355" y="0"/>
                        <a:pt x="0" y="139"/>
                        <a:pt x="0" y="311"/>
                      </a:cubicBezTo>
                      <a:lnTo>
                        <a:pt x="0" y="1671"/>
                      </a:lnTo>
                      <a:cubicBezTo>
                        <a:pt x="0" y="1843"/>
                        <a:pt x="355" y="1982"/>
                        <a:pt x="793" y="1982"/>
                      </a:cubicBezTo>
                      <a:cubicBezTo>
                        <a:pt x="1231" y="1982"/>
                        <a:pt x="1586" y="1843"/>
                        <a:pt x="1586" y="1671"/>
                      </a:cubicBezTo>
                      <a:lnTo>
                        <a:pt x="1586" y="311"/>
                      </a:lnTo>
                      <a:cubicBezTo>
                        <a:pt x="1586" y="139"/>
                        <a:pt x="1231" y="0"/>
                        <a:pt x="793" y="0"/>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451" name="Freeform 179"/>
                <p:cNvSpPr>
                  <a:spLocks/>
                </p:cNvSpPr>
                <p:nvPr/>
              </p:nvSpPr>
              <p:spPr bwMode="auto">
                <a:xfrm>
                  <a:off x="3201" y="1945"/>
                  <a:ext cx="87" cy="18"/>
                </a:xfrm>
                <a:custGeom>
                  <a:avLst/>
                  <a:gdLst>
                    <a:gd name="T0" fmla="*/ 0 w 87"/>
                    <a:gd name="T1" fmla="*/ 0 h 18"/>
                    <a:gd name="T2" fmla="*/ 44 w 87"/>
                    <a:gd name="T3" fmla="*/ 18 h 18"/>
                    <a:gd name="T4" fmla="*/ 87 w 87"/>
                    <a:gd name="T5" fmla="*/ 0 h 18"/>
                  </a:gdLst>
                  <a:ahLst/>
                  <a:cxnLst>
                    <a:cxn ang="0">
                      <a:pos x="T0" y="T1"/>
                    </a:cxn>
                    <a:cxn ang="0">
                      <a:pos x="T2" y="T3"/>
                    </a:cxn>
                    <a:cxn ang="0">
                      <a:pos x="T4" y="T5"/>
                    </a:cxn>
                  </a:cxnLst>
                  <a:rect l="0" t="0" r="r" b="b"/>
                  <a:pathLst>
                    <a:path w="87" h="18">
                      <a:moveTo>
                        <a:pt x="0" y="0"/>
                      </a:moveTo>
                      <a:cubicBezTo>
                        <a:pt x="0" y="10"/>
                        <a:pt x="20" y="18"/>
                        <a:pt x="44" y="18"/>
                      </a:cubicBezTo>
                      <a:cubicBezTo>
                        <a:pt x="68" y="18"/>
                        <a:pt x="87" y="10"/>
                        <a:pt x="87" y="0"/>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4453" name="Freeform 181"/>
              <p:cNvSpPr>
                <a:spLocks noEditPoints="1"/>
              </p:cNvSpPr>
              <p:nvPr/>
            </p:nvSpPr>
            <p:spPr bwMode="auto">
              <a:xfrm>
                <a:off x="3156" y="1145"/>
                <a:ext cx="526" cy="1128"/>
              </a:xfrm>
              <a:custGeom>
                <a:avLst/>
                <a:gdLst>
                  <a:gd name="T0" fmla="*/ 476 w 526"/>
                  <a:gd name="T1" fmla="*/ 2 h 1128"/>
                  <a:gd name="T2" fmla="*/ 424 w 526"/>
                  <a:gd name="T3" fmla="*/ 2 h 1128"/>
                  <a:gd name="T4" fmla="*/ 375 w 526"/>
                  <a:gd name="T5" fmla="*/ 0 h 1128"/>
                  <a:gd name="T6" fmla="*/ 328 w 526"/>
                  <a:gd name="T7" fmla="*/ 0 h 1128"/>
                  <a:gd name="T8" fmla="*/ 279 w 526"/>
                  <a:gd name="T9" fmla="*/ 2 h 1128"/>
                  <a:gd name="T10" fmla="*/ 225 w 526"/>
                  <a:gd name="T11" fmla="*/ 2 h 1128"/>
                  <a:gd name="T12" fmla="*/ 173 w 526"/>
                  <a:gd name="T13" fmla="*/ 2 h 1128"/>
                  <a:gd name="T14" fmla="*/ 124 w 526"/>
                  <a:gd name="T15" fmla="*/ 0 h 1128"/>
                  <a:gd name="T16" fmla="*/ 78 w 526"/>
                  <a:gd name="T17" fmla="*/ 0 h 1128"/>
                  <a:gd name="T18" fmla="*/ 29 w 526"/>
                  <a:gd name="T19" fmla="*/ 2 h 1128"/>
                  <a:gd name="T20" fmla="*/ 0 w 526"/>
                  <a:gd name="T21" fmla="*/ 27 h 1128"/>
                  <a:gd name="T22" fmla="*/ 0 w 526"/>
                  <a:gd name="T23" fmla="*/ 76 h 1128"/>
                  <a:gd name="T24" fmla="*/ 3 w 526"/>
                  <a:gd name="T25" fmla="*/ 127 h 1128"/>
                  <a:gd name="T26" fmla="*/ 3 w 526"/>
                  <a:gd name="T27" fmla="*/ 185 h 1128"/>
                  <a:gd name="T28" fmla="*/ 3 w 526"/>
                  <a:gd name="T29" fmla="*/ 239 h 1128"/>
                  <a:gd name="T30" fmla="*/ 0 w 526"/>
                  <a:gd name="T31" fmla="*/ 291 h 1128"/>
                  <a:gd name="T32" fmla="*/ 0 w 526"/>
                  <a:gd name="T33" fmla="*/ 340 h 1128"/>
                  <a:gd name="T34" fmla="*/ 3 w 526"/>
                  <a:gd name="T35" fmla="*/ 392 h 1128"/>
                  <a:gd name="T36" fmla="*/ 3 w 526"/>
                  <a:gd name="T37" fmla="*/ 449 h 1128"/>
                  <a:gd name="T38" fmla="*/ 3 w 526"/>
                  <a:gd name="T39" fmla="*/ 504 h 1128"/>
                  <a:gd name="T40" fmla="*/ 0 w 526"/>
                  <a:gd name="T41" fmla="*/ 555 h 1128"/>
                  <a:gd name="T42" fmla="*/ 0 w 526"/>
                  <a:gd name="T43" fmla="*/ 604 h 1128"/>
                  <a:gd name="T44" fmla="*/ 3 w 526"/>
                  <a:gd name="T45" fmla="*/ 656 h 1128"/>
                  <a:gd name="T46" fmla="*/ 3 w 526"/>
                  <a:gd name="T47" fmla="*/ 713 h 1128"/>
                  <a:gd name="T48" fmla="*/ 3 w 526"/>
                  <a:gd name="T49" fmla="*/ 768 h 1128"/>
                  <a:gd name="T50" fmla="*/ 0 w 526"/>
                  <a:gd name="T51" fmla="*/ 820 h 1128"/>
                  <a:gd name="T52" fmla="*/ 0 w 526"/>
                  <a:gd name="T53" fmla="*/ 869 h 1128"/>
                  <a:gd name="T54" fmla="*/ 3 w 526"/>
                  <a:gd name="T55" fmla="*/ 920 h 1128"/>
                  <a:gd name="T56" fmla="*/ 3 w 526"/>
                  <a:gd name="T57" fmla="*/ 978 h 1128"/>
                  <a:gd name="T58" fmla="*/ 3 w 526"/>
                  <a:gd name="T59" fmla="*/ 1032 h 1128"/>
                  <a:gd name="T60" fmla="*/ 0 w 526"/>
                  <a:gd name="T61" fmla="*/ 1084 h 1128"/>
                  <a:gd name="T62" fmla="*/ 7 w 526"/>
                  <a:gd name="T63" fmla="*/ 1128 h 1128"/>
                  <a:gd name="T64" fmla="*/ 56 w 526"/>
                  <a:gd name="T65" fmla="*/ 1126 h 1128"/>
                  <a:gd name="T66" fmla="*/ 111 w 526"/>
                  <a:gd name="T67" fmla="*/ 1126 h 1128"/>
                  <a:gd name="T68" fmla="*/ 162 w 526"/>
                  <a:gd name="T69" fmla="*/ 1126 h 1128"/>
                  <a:gd name="T70" fmla="*/ 211 w 526"/>
                  <a:gd name="T71" fmla="*/ 1128 h 1128"/>
                  <a:gd name="T72" fmla="*/ 258 w 526"/>
                  <a:gd name="T73" fmla="*/ 1128 h 1128"/>
                  <a:gd name="T74" fmla="*/ 307 w 526"/>
                  <a:gd name="T75" fmla="*/ 1126 h 1128"/>
                  <a:gd name="T76" fmla="*/ 361 w 526"/>
                  <a:gd name="T77" fmla="*/ 1126 h 1128"/>
                  <a:gd name="T78" fmla="*/ 413 w 526"/>
                  <a:gd name="T79" fmla="*/ 1126 h 1128"/>
                  <a:gd name="T80" fmla="*/ 462 w 526"/>
                  <a:gd name="T81" fmla="*/ 1128 h 1128"/>
                  <a:gd name="T82" fmla="*/ 508 w 526"/>
                  <a:gd name="T83" fmla="*/ 1128 h 1128"/>
                  <a:gd name="T84" fmla="*/ 523 w 526"/>
                  <a:gd name="T85" fmla="*/ 1093 h 1128"/>
                  <a:gd name="T86" fmla="*/ 523 w 526"/>
                  <a:gd name="T87" fmla="*/ 1035 h 1128"/>
                  <a:gd name="T88" fmla="*/ 523 w 526"/>
                  <a:gd name="T89" fmla="*/ 981 h 1128"/>
                  <a:gd name="T90" fmla="*/ 526 w 526"/>
                  <a:gd name="T91" fmla="*/ 929 h 1128"/>
                  <a:gd name="T92" fmla="*/ 526 w 526"/>
                  <a:gd name="T93" fmla="*/ 880 h 1128"/>
                  <a:gd name="T94" fmla="*/ 523 w 526"/>
                  <a:gd name="T95" fmla="*/ 828 h 1128"/>
                  <a:gd name="T96" fmla="*/ 523 w 526"/>
                  <a:gd name="T97" fmla="*/ 771 h 1128"/>
                  <a:gd name="T98" fmla="*/ 523 w 526"/>
                  <a:gd name="T99" fmla="*/ 716 h 1128"/>
                  <a:gd name="T100" fmla="*/ 526 w 526"/>
                  <a:gd name="T101" fmla="*/ 665 h 1128"/>
                  <a:gd name="T102" fmla="*/ 526 w 526"/>
                  <a:gd name="T103" fmla="*/ 616 h 1128"/>
                  <a:gd name="T104" fmla="*/ 523 w 526"/>
                  <a:gd name="T105" fmla="*/ 564 h 1128"/>
                  <a:gd name="T106" fmla="*/ 523 w 526"/>
                  <a:gd name="T107" fmla="*/ 507 h 1128"/>
                  <a:gd name="T108" fmla="*/ 523 w 526"/>
                  <a:gd name="T109" fmla="*/ 452 h 1128"/>
                  <a:gd name="T110" fmla="*/ 526 w 526"/>
                  <a:gd name="T111" fmla="*/ 400 h 1128"/>
                  <a:gd name="T112" fmla="*/ 526 w 526"/>
                  <a:gd name="T113" fmla="*/ 351 h 1128"/>
                  <a:gd name="T114" fmla="*/ 523 w 526"/>
                  <a:gd name="T115" fmla="*/ 300 h 1128"/>
                  <a:gd name="T116" fmla="*/ 523 w 526"/>
                  <a:gd name="T117" fmla="*/ 242 h 1128"/>
                  <a:gd name="T118" fmla="*/ 523 w 526"/>
                  <a:gd name="T119" fmla="*/ 188 h 1128"/>
                  <a:gd name="T120" fmla="*/ 526 w 526"/>
                  <a:gd name="T121" fmla="*/ 136 h 1128"/>
                  <a:gd name="T122" fmla="*/ 526 w 526"/>
                  <a:gd name="T123" fmla="*/ 87 h 1128"/>
                  <a:gd name="T124" fmla="*/ 523 w 526"/>
                  <a:gd name="T125" fmla="*/ 35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6" h="1128">
                    <a:moveTo>
                      <a:pt x="525" y="2"/>
                    </a:moveTo>
                    <a:lnTo>
                      <a:pt x="522" y="2"/>
                    </a:lnTo>
                    <a:lnTo>
                      <a:pt x="522" y="0"/>
                    </a:lnTo>
                    <a:lnTo>
                      <a:pt x="525" y="0"/>
                    </a:lnTo>
                    <a:lnTo>
                      <a:pt x="525" y="2"/>
                    </a:lnTo>
                    <a:close/>
                    <a:moveTo>
                      <a:pt x="519" y="2"/>
                    </a:moveTo>
                    <a:lnTo>
                      <a:pt x="516" y="2"/>
                    </a:lnTo>
                    <a:lnTo>
                      <a:pt x="516" y="0"/>
                    </a:lnTo>
                    <a:lnTo>
                      <a:pt x="519" y="0"/>
                    </a:lnTo>
                    <a:lnTo>
                      <a:pt x="519" y="2"/>
                    </a:lnTo>
                    <a:close/>
                    <a:moveTo>
                      <a:pt x="514" y="2"/>
                    </a:moveTo>
                    <a:lnTo>
                      <a:pt x="511" y="2"/>
                    </a:lnTo>
                    <a:lnTo>
                      <a:pt x="511" y="0"/>
                    </a:lnTo>
                    <a:lnTo>
                      <a:pt x="514" y="0"/>
                    </a:lnTo>
                    <a:lnTo>
                      <a:pt x="514" y="2"/>
                    </a:lnTo>
                    <a:close/>
                    <a:moveTo>
                      <a:pt x="508" y="2"/>
                    </a:moveTo>
                    <a:lnTo>
                      <a:pt x="505" y="2"/>
                    </a:lnTo>
                    <a:lnTo>
                      <a:pt x="505" y="0"/>
                    </a:lnTo>
                    <a:lnTo>
                      <a:pt x="508" y="0"/>
                    </a:lnTo>
                    <a:lnTo>
                      <a:pt x="508" y="2"/>
                    </a:lnTo>
                    <a:close/>
                    <a:moveTo>
                      <a:pt x="503" y="2"/>
                    </a:moveTo>
                    <a:lnTo>
                      <a:pt x="500" y="2"/>
                    </a:lnTo>
                    <a:lnTo>
                      <a:pt x="500" y="0"/>
                    </a:lnTo>
                    <a:lnTo>
                      <a:pt x="503" y="0"/>
                    </a:lnTo>
                    <a:lnTo>
                      <a:pt x="503" y="2"/>
                    </a:lnTo>
                    <a:close/>
                    <a:moveTo>
                      <a:pt x="497" y="2"/>
                    </a:moveTo>
                    <a:lnTo>
                      <a:pt x="495" y="2"/>
                    </a:lnTo>
                    <a:lnTo>
                      <a:pt x="495" y="0"/>
                    </a:lnTo>
                    <a:lnTo>
                      <a:pt x="497" y="0"/>
                    </a:lnTo>
                    <a:lnTo>
                      <a:pt x="497" y="2"/>
                    </a:lnTo>
                    <a:close/>
                    <a:moveTo>
                      <a:pt x="492" y="2"/>
                    </a:moveTo>
                    <a:lnTo>
                      <a:pt x="489" y="2"/>
                    </a:lnTo>
                    <a:lnTo>
                      <a:pt x="489" y="0"/>
                    </a:lnTo>
                    <a:lnTo>
                      <a:pt x="492" y="0"/>
                    </a:lnTo>
                    <a:lnTo>
                      <a:pt x="492" y="2"/>
                    </a:lnTo>
                    <a:close/>
                    <a:moveTo>
                      <a:pt x="486" y="2"/>
                    </a:moveTo>
                    <a:lnTo>
                      <a:pt x="484" y="2"/>
                    </a:lnTo>
                    <a:lnTo>
                      <a:pt x="484" y="0"/>
                    </a:lnTo>
                    <a:lnTo>
                      <a:pt x="486" y="0"/>
                    </a:lnTo>
                    <a:lnTo>
                      <a:pt x="486" y="2"/>
                    </a:lnTo>
                    <a:close/>
                    <a:moveTo>
                      <a:pt x="481" y="2"/>
                    </a:moveTo>
                    <a:lnTo>
                      <a:pt x="478" y="2"/>
                    </a:lnTo>
                    <a:lnTo>
                      <a:pt x="478" y="0"/>
                    </a:lnTo>
                    <a:lnTo>
                      <a:pt x="481" y="0"/>
                    </a:lnTo>
                    <a:lnTo>
                      <a:pt x="481" y="2"/>
                    </a:lnTo>
                    <a:close/>
                    <a:moveTo>
                      <a:pt x="476" y="2"/>
                    </a:moveTo>
                    <a:lnTo>
                      <a:pt x="473" y="2"/>
                    </a:lnTo>
                    <a:lnTo>
                      <a:pt x="473" y="0"/>
                    </a:lnTo>
                    <a:lnTo>
                      <a:pt x="476" y="0"/>
                    </a:lnTo>
                    <a:lnTo>
                      <a:pt x="476" y="2"/>
                    </a:lnTo>
                    <a:close/>
                    <a:moveTo>
                      <a:pt x="470" y="2"/>
                    </a:moveTo>
                    <a:lnTo>
                      <a:pt x="467" y="2"/>
                    </a:lnTo>
                    <a:lnTo>
                      <a:pt x="467" y="0"/>
                    </a:lnTo>
                    <a:lnTo>
                      <a:pt x="470" y="0"/>
                    </a:lnTo>
                    <a:lnTo>
                      <a:pt x="470" y="2"/>
                    </a:lnTo>
                    <a:close/>
                    <a:moveTo>
                      <a:pt x="465" y="2"/>
                    </a:moveTo>
                    <a:lnTo>
                      <a:pt x="462" y="2"/>
                    </a:lnTo>
                    <a:lnTo>
                      <a:pt x="462" y="0"/>
                    </a:lnTo>
                    <a:lnTo>
                      <a:pt x="465" y="0"/>
                    </a:lnTo>
                    <a:lnTo>
                      <a:pt x="465" y="2"/>
                    </a:lnTo>
                    <a:close/>
                    <a:moveTo>
                      <a:pt x="459" y="2"/>
                    </a:moveTo>
                    <a:lnTo>
                      <a:pt x="456" y="2"/>
                    </a:lnTo>
                    <a:lnTo>
                      <a:pt x="456" y="0"/>
                    </a:lnTo>
                    <a:lnTo>
                      <a:pt x="459" y="0"/>
                    </a:lnTo>
                    <a:lnTo>
                      <a:pt x="459" y="2"/>
                    </a:lnTo>
                    <a:close/>
                    <a:moveTo>
                      <a:pt x="454" y="2"/>
                    </a:moveTo>
                    <a:lnTo>
                      <a:pt x="451" y="2"/>
                    </a:lnTo>
                    <a:lnTo>
                      <a:pt x="451" y="0"/>
                    </a:lnTo>
                    <a:lnTo>
                      <a:pt x="454" y="0"/>
                    </a:lnTo>
                    <a:lnTo>
                      <a:pt x="454" y="2"/>
                    </a:lnTo>
                    <a:close/>
                    <a:moveTo>
                      <a:pt x="448" y="2"/>
                    </a:moveTo>
                    <a:lnTo>
                      <a:pt x="446" y="2"/>
                    </a:lnTo>
                    <a:lnTo>
                      <a:pt x="446" y="0"/>
                    </a:lnTo>
                    <a:lnTo>
                      <a:pt x="448" y="0"/>
                    </a:lnTo>
                    <a:lnTo>
                      <a:pt x="448" y="2"/>
                    </a:lnTo>
                    <a:close/>
                    <a:moveTo>
                      <a:pt x="443" y="2"/>
                    </a:moveTo>
                    <a:lnTo>
                      <a:pt x="440" y="2"/>
                    </a:lnTo>
                    <a:lnTo>
                      <a:pt x="440" y="0"/>
                    </a:lnTo>
                    <a:lnTo>
                      <a:pt x="443" y="0"/>
                    </a:lnTo>
                    <a:lnTo>
                      <a:pt x="443" y="2"/>
                    </a:lnTo>
                    <a:close/>
                    <a:moveTo>
                      <a:pt x="437" y="2"/>
                    </a:moveTo>
                    <a:lnTo>
                      <a:pt x="435" y="2"/>
                    </a:lnTo>
                    <a:lnTo>
                      <a:pt x="435" y="0"/>
                    </a:lnTo>
                    <a:lnTo>
                      <a:pt x="437" y="0"/>
                    </a:lnTo>
                    <a:lnTo>
                      <a:pt x="437" y="2"/>
                    </a:lnTo>
                    <a:close/>
                    <a:moveTo>
                      <a:pt x="432" y="2"/>
                    </a:moveTo>
                    <a:lnTo>
                      <a:pt x="429" y="2"/>
                    </a:lnTo>
                    <a:lnTo>
                      <a:pt x="429" y="0"/>
                    </a:lnTo>
                    <a:lnTo>
                      <a:pt x="432" y="0"/>
                    </a:lnTo>
                    <a:lnTo>
                      <a:pt x="432" y="2"/>
                    </a:lnTo>
                    <a:close/>
                    <a:moveTo>
                      <a:pt x="426" y="2"/>
                    </a:moveTo>
                    <a:lnTo>
                      <a:pt x="424" y="2"/>
                    </a:lnTo>
                    <a:lnTo>
                      <a:pt x="424" y="0"/>
                    </a:lnTo>
                    <a:lnTo>
                      <a:pt x="426" y="0"/>
                    </a:lnTo>
                    <a:lnTo>
                      <a:pt x="426" y="2"/>
                    </a:lnTo>
                    <a:close/>
                    <a:moveTo>
                      <a:pt x="421" y="2"/>
                    </a:moveTo>
                    <a:lnTo>
                      <a:pt x="418" y="2"/>
                    </a:lnTo>
                    <a:lnTo>
                      <a:pt x="418" y="0"/>
                    </a:lnTo>
                    <a:lnTo>
                      <a:pt x="421" y="0"/>
                    </a:lnTo>
                    <a:lnTo>
                      <a:pt x="421" y="2"/>
                    </a:lnTo>
                    <a:close/>
                    <a:moveTo>
                      <a:pt x="416" y="2"/>
                    </a:moveTo>
                    <a:lnTo>
                      <a:pt x="413" y="2"/>
                    </a:lnTo>
                    <a:lnTo>
                      <a:pt x="413" y="0"/>
                    </a:lnTo>
                    <a:lnTo>
                      <a:pt x="416" y="0"/>
                    </a:lnTo>
                    <a:lnTo>
                      <a:pt x="416" y="2"/>
                    </a:lnTo>
                    <a:close/>
                    <a:moveTo>
                      <a:pt x="410" y="2"/>
                    </a:moveTo>
                    <a:lnTo>
                      <a:pt x="407" y="2"/>
                    </a:lnTo>
                    <a:lnTo>
                      <a:pt x="407" y="0"/>
                    </a:lnTo>
                    <a:lnTo>
                      <a:pt x="410" y="0"/>
                    </a:lnTo>
                    <a:lnTo>
                      <a:pt x="410" y="2"/>
                    </a:lnTo>
                    <a:close/>
                    <a:moveTo>
                      <a:pt x="405" y="2"/>
                    </a:moveTo>
                    <a:lnTo>
                      <a:pt x="402" y="2"/>
                    </a:lnTo>
                    <a:lnTo>
                      <a:pt x="402" y="0"/>
                    </a:lnTo>
                    <a:lnTo>
                      <a:pt x="405" y="0"/>
                    </a:lnTo>
                    <a:lnTo>
                      <a:pt x="405" y="2"/>
                    </a:lnTo>
                    <a:close/>
                    <a:moveTo>
                      <a:pt x="399" y="2"/>
                    </a:moveTo>
                    <a:lnTo>
                      <a:pt x="396" y="2"/>
                    </a:lnTo>
                    <a:lnTo>
                      <a:pt x="396" y="0"/>
                    </a:lnTo>
                    <a:lnTo>
                      <a:pt x="399" y="0"/>
                    </a:lnTo>
                    <a:lnTo>
                      <a:pt x="399" y="2"/>
                    </a:lnTo>
                    <a:close/>
                    <a:moveTo>
                      <a:pt x="394" y="2"/>
                    </a:moveTo>
                    <a:lnTo>
                      <a:pt x="391" y="2"/>
                    </a:lnTo>
                    <a:lnTo>
                      <a:pt x="391" y="0"/>
                    </a:lnTo>
                    <a:lnTo>
                      <a:pt x="394" y="0"/>
                    </a:lnTo>
                    <a:lnTo>
                      <a:pt x="394" y="2"/>
                    </a:lnTo>
                    <a:close/>
                    <a:moveTo>
                      <a:pt x="388" y="2"/>
                    </a:moveTo>
                    <a:lnTo>
                      <a:pt x="386" y="2"/>
                    </a:lnTo>
                    <a:lnTo>
                      <a:pt x="386" y="0"/>
                    </a:lnTo>
                    <a:lnTo>
                      <a:pt x="388" y="0"/>
                    </a:lnTo>
                    <a:lnTo>
                      <a:pt x="388" y="2"/>
                    </a:lnTo>
                    <a:close/>
                    <a:moveTo>
                      <a:pt x="383" y="2"/>
                    </a:moveTo>
                    <a:lnTo>
                      <a:pt x="380" y="2"/>
                    </a:lnTo>
                    <a:lnTo>
                      <a:pt x="380" y="0"/>
                    </a:lnTo>
                    <a:lnTo>
                      <a:pt x="383" y="0"/>
                    </a:lnTo>
                    <a:lnTo>
                      <a:pt x="383" y="2"/>
                    </a:lnTo>
                    <a:close/>
                    <a:moveTo>
                      <a:pt x="377" y="2"/>
                    </a:moveTo>
                    <a:lnTo>
                      <a:pt x="375" y="2"/>
                    </a:lnTo>
                    <a:lnTo>
                      <a:pt x="375" y="0"/>
                    </a:lnTo>
                    <a:lnTo>
                      <a:pt x="377" y="0"/>
                    </a:lnTo>
                    <a:lnTo>
                      <a:pt x="377" y="2"/>
                    </a:lnTo>
                    <a:close/>
                    <a:moveTo>
                      <a:pt x="372" y="2"/>
                    </a:moveTo>
                    <a:lnTo>
                      <a:pt x="369" y="2"/>
                    </a:lnTo>
                    <a:lnTo>
                      <a:pt x="369" y="0"/>
                    </a:lnTo>
                    <a:lnTo>
                      <a:pt x="372" y="0"/>
                    </a:lnTo>
                    <a:lnTo>
                      <a:pt x="372" y="2"/>
                    </a:lnTo>
                    <a:close/>
                    <a:moveTo>
                      <a:pt x="367" y="2"/>
                    </a:moveTo>
                    <a:lnTo>
                      <a:pt x="364" y="2"/>
                    </a:lnTo>
                    <a:lnTo>
                      <a:pt x="364" y="0"/>
                    </a:lnTo>
                    <a:lnTo>
                      <a:pt x="367" y="0"/>
                    </a:lnTo>
                    <a:lnTo>
                      <a:pt x="367" y="2"/>
                    </a:lnTo>
                    <a:close/>
                    <a:moveTo>
                      <a:pt x="361" y="2"/>
                    </a:moveTo>
                    <a:lnTo>
                      <a:pt x="358" y="2"/>
                    </a:lnTo>
                    <a:lnTo>
                      <a:pt x="358" y="0"/>
                    </a:lnTo>
                    <a:lnTo>
                      <a:pt x="361" y="0"/>
                    </a:lnTo>
                    <a:lnTo>
                      <a:pt x="361" y="2"/>
                    </a:lnTo>
                    <a:close/>
                    <a:moveTo>
                      <a:pt x="356" y="2"/>
                    </a:moveTo>
                    <a:lnTo>
                      <a:pt x="353" y="2"/>
                    </a:lnTo>
                    <a:lnTo>
                      <a:pt x="353" y="0"/>
                    </a:lnTo>
                    <a:lnTo>
                      <a:pt x="356" y="0"/>
                    </a:lnTo>
                    <a:lnTo>
                      <a:pt x="356" y="2"/>
                    </a:lnTo>
                    <a:close/>
                    <a:moveTo>
                      <a:pt x="350" y="2"/>
                    </a:moveTo>
                    <a:lnTo>
                      <a:pt x="347" y="2"/>
                    </a:lnTo>
                    <a:lnTo>
                      <a:pt x="347" y="0"/>
                    </a:lnTo>
                    <a:lnTo>
                      <a:pt x="350" y="0"/>
                    </a:lnTo>
                    <a:lnTo>
                      <a:pt x="350" y="2"/>
                    </a:lnTo>
                    <a:close/>
                    <a:moveTo>
                      <a:pt x="345" y="2"/>
                    </a:moveTo>
                    <a:lnTo>
                      <a:pt x="342" y="2"/>
                    </a:lnTo>
                    <a:lnTo>
                      <a:pt x="342" y="0"/>
                    </a:lnTo>
                    <a:lnTo>
                      <a:pt x="345" y="0"/>
                    </a:lnTo>
                    <a:lnTo>
                      <a:pt x="345" y="2"/>
                    </a:lnTo>
                    <a:close/>
                    <a:moveTo>
                      <a:pt x="339" y="2"/>
                    </a:moveTo>
                    <a:lnTo>
                      <a:pt x="337" y="2"/>
                    </a:lnTo>
                    <a:lnTo>
                      <a:pt x="337" y="0"/>
                    </a:lnTo>
                    <a:lnTo>
                      <a:pt x="339" y="0"/>
                    </a:lnTo>
                    <a:lnTo>
                      <a:pt x="339" y="2"/>
                    </a:lnTo>
                    <a:close/>
                    <a:moveTo>
                      <a:pt x="334" y="2"/>
                    </a:moveTo>
                    <a:lnTo>
                      <a:pt x="331" y="2"/>
                    </a:lnTo>
                    <a:lnTo>
                      <a:pt x="331" y="0"/>
                    </a:lnTo>
                    <a:lnTo>
                      <a:pt x="334" y="0"/>
                    </a:lnTo>
                    <a:lnTo>
                      <a:pt x="334" y="2"/>
                    </a:lnTo>
                    <a:close/>
                    <a:moveTo>
                      <a:pt x="328" y="2"/>
                    </a:moveTo>
                    <a:lnTo>
                      <a:pt x="326" y="2"/>
                    </a:lnTo>
                    <a:lnTo>
                      <a:pt x="326" y="0"/>
                    </a:lnTo>
                    <a:lnTo>
                      <a:pt x="328" y="0"/>
                    </a:lnTo>
                    <a:lnTo>
                      <a:pt x="328" y="2"/>
                    </a:lnTo>
                    <a:close/>
                    <a:moveTo>
                      <a:pt x="323" y="2"/>
                    </a:moveTo>
                    <a:lnTo>
                      <a:pt x="320" y="2"/>
                    </a:lnTo>
                    <a:lnTo>
                      <a:pt x="320" y="0"/>
                    </a:lnTo>
                    <a:lnTo>
                      <a:pt x="323" y="0"/>
                    </a:lnTo>
                    <a:lnTo>
                      <a:pt x="323" y="2"/>
                    </a:lnTo>
                    <a:close/>
                    <a:moveTo>
                      <a:pt x="318" y="2"/>
                    </a:moveTo>
                    <a:lnTo>
                      <a:pt x="315" y="2"/>
                    </a:lnTo>
                    <a:lnTo>
                      <a:pt x="315" y="0"/>
                    </a:lnTo>
                    <a:lnTo>
                      <a:pt x="318" y="0"/>
                    </a:lnTo>
                    <a:lnTo>
                      <a:pt x="318" y="2"/>
                    </a:lnTo>
                    <a:close/>
                    <a:moveTo>
                      <a:pt x="312" y="2"/>
                    </a:moveTo>
                    <a:lnTo>
                      <a:pt x="309" y="2"/>
                    </a:lnTo>
                    <a:lnTo>
                      <a:pt x="309" y="0"/>
                    </a:lnTo>
                    <a:lnTo>
                      <a:pt x="312" y="0"/>
                    </a:lnTo>
                    <a:lnTo>
                      <a:pt x="312" y="2"/>
                    </a:lnTo>
                    <a:close/>
                    <a:moveTo>
                      <a:pt x="307" y="2"/>
                    </a:moveTo>
                    <a:lnTo>
                      <a:pt x="304" y="2"/>
                    </a:lnTo>
                    <a:lnTo>
                      <a:pt x="304" y="0"/>
                    </a:lnTo>
                    <a:lnTo>
                      <a:pt x="307" y="0"/>
                    </a:lnTo>
                    <a:lnTo>
                      <a:pt x="307" y="2"/>
                    </a:lnTo>
                    <a:close/>
                    <a:moveTo>
                      <a:pt x="301" y="2"/>
                    </a:moveTo>
                    <a:lnTo>
                      <a:pt x="298" y="2"/>
                    </a:lnTo>
                    <a:lnTo>
                      <a:pt x="298" y="0"/>
                    </a:lnTo>
                    <a:lnTo>
                      <a:pt x="301" y="0"/>
                    </a:lnTo>
                    <a:lnTo>
                      <a:pt x="301" y="2"/>
                    </a:lnTo>
                    <a:close/>
                    <a:moveTo>
                      <a:pt x="296" y="2"/>
                    </a:moveTo>
                    <a:lnTo>
                      <a:pt x="293" y="2"/>
                    </a:lnTo>
                    <a:lnTo>
                      <a:pt x="293" y="0"/>
                    </a:lnTo>
                    <a:lnTo>
                      <a:pt x="296" y="0"/>
                    </a:lnTo>
                    <a:lnTo>
                      <a:pt x="296" y="2"/>
                    </a:lnTo>
                    <a:close/>
                    <a:moveTo>
                      <a:pt x="290" y="2"/>
                    </a:moveTo>
                    <a:lnTo>
                      <a:pt x="288" y="2"/>
                    </a:lnTo>
                    <a:lnTo>
                      <a:pt x="288" y="0"/>
                    </a:lnTo>
                    <a:lnTo>
                      <a:pt x="290" y="0"/>
                    </a:lnTo>
                    <a:lnTo>
                      <a:pt x="290" y="2"/>
                    </a:lnTo>
                    <a:close/>
                    <a:moveTo>
                      <a:pt x="285" y="2"/>
                    </a:moveTo>
                    <a:lnTo>
                      <a:pt x="282" y="2"/>
                    </a:lnTo>
                    <a:lnTo>
                      <a:pt x="282" y="0"/>
                    </a:lnTo>
                    <a:lnTo>
                      <a:pt x="285" y="0"/>
                    </a:lnTo>
                    <a:lnTo>
                      <a:pt x="285" y="2"/>
                    </a:lnTo>
                    <a:close/>
                    <a:moveTo>
                      <a:pt x="279" y="2"/>
                    </a:moveTo>
                    <a:lnTo>
                      <a:pt x="277" y="2"/>
                    </a:lnTo>
                    <a:lnTo>
                      <a:pt x="277" y="0"/>
                    </a:lnTo>
                    <a:lnTo>
                      <a:pt x="279" y="0"/>
                    </a:lnTo>
                    <a:lnTo>
                      <a:pt x="279" y="2"/>
                    </a:lnTo>
                    <a:close/>
                    <a:moveTo>
                      <a:pt x="274" y="2"/>
                    </a:moveTo>
                    <a:lnTo>
                      <a:pt x="271" y="2"/>
                    </a:lnTo>
                    <a:lnTo>
                      <a:pt x="271" y="0"/>
                    </a:lnTo>
                    <a:lnTo>
                      <a:pt x="274" y="0"/>
                    </a:lnTo>
                    <a:lnTo>
                      <a:pt x="274" y="2"/>
                    </a:lnTo>
                    <a:close/>
                    <a:moveTo>
                      <a:pt x="268" y="2"/>
                    </a:moveTo>
                    <a:lnTo>
                      <a:pt x="266" y="2"/>
                    </a:lnTo>
                    <a:lnTo>
                      <a:pt x="266" y="0"/>
                    </a:lnTo>
                    <a:lnTo>
                      <a:pt x="268" y="0"/>
                    </a:lnTo>
                    <a:lnTo>
                      <a:pt x="268" y="2"/>
                    </a:lnTo>
                    <a:close/>
                    <a:moveTo>
                      <a:pt x="263" y="2"/>
                    </a:moveTo>
                    <a:lnTo>
                      <a:pt x="260" y="2"/>
                    </a:lnTo>
                    <a:lnTo>
                      <a:pt x="260" y="0"/>
                    </a:lnTo>
                    <a:lnTo>
                      <a:pt x="263" y="0"/>
                    </a:lnTo>
                    <a:lnTo>
                      <a:pt x="263" y="2"/>
                    </a:lnTo>
                    <a:close/>
                    <a:moveTo>
                      <a:pt x="258" y="2"/>
                    </a:moveTo>
                    <a:lnTo>
                      <a:pt x="255" y="2"/>
                    </a:lnTo>
                    <a:lnTo>
                      <a:pt x="255" y="0"/>
                    </a:lnTo>
                    <a:lnTo>
                      <a:pt x="258" y="0"/>
                    </a:lnTo>
                    <a:lnTo>
                      <a:pt x="258" y="2"/>
                    </a:lnTo>
                    <a:close/>
                    <a:moveTo>
                      <a:pt x="252" y="2"/>
                    </a:moveTo>
                    <a:lnTo>
                      <a:pt x="249" y="2"/>
                    </a:lnTo>
                    <a:lnTo>
                      <a:pt x="249" y="0"/>
                    </a:lnTo>
                    <a:lnTo>
                      <a:pt x="252" y="0"/>
                    </a:lnTo>
                    <a:lnTo>
                      <a:pt x="252" y="2"/>
                    </a:lnTo>
                    <a:close/>
                    <a:moveTo>
                      <a:pt x="247" y="2"/>
                    </a:moveTo>
                    <a:lnTo>
                      <a:pt x="244" y="2"/>
                    </a:lnTo>
                    <a:lnTo>
                      <a:pt x="244" y="0"/>
                    </a:lnTo>
                    <a:lnTo>
                      <a:pt x="247" y="0"/>
                    </a:lnTo>
                    <a:lnTo>
                      <a:pt x="247" y="2"/>
                    </a:lnTo>
                    <a:close/>
                    <a:moveTo>
                      <a:pt x="241" y="2"/>
                    </a:moveTo>
                    <a:lnTo>
                      <a:pt x="239" y="2"/>
                    </a:lnTo>
                    <a:lnTo>
                      <a:pt x="239" y="0"/>
                    </a:lnTo>
                    <a:lnTo>
                      <a:pt x="241" y="0"/>
                    </a:lnTo>
                    <a:lnTo>
                      <a:pt x="241" y="2"/>
                    </a:lnTo>
                    <a:close/>
                    <a:moveTo>
                      <a:pt x="236" y="2"/>
                    </a:moveTo>
                    <a:lnTo>
                      <a:pt x="233" y="2"/>
                    </a:lnTo>
                    <a:lnTo>
                      <a:pt x="233" y="0"/>
                    </a:lnTo>
                    <a:lnTo>
                      <a:pt x="236" y="0"/>
                    </a:lnTo>
                    <a:lnTo>
                      <a:pt x="236" y="2"/>
                    </a:lnTo>
                    <a:close/>
                    <a:moveTo>
                      <a:pt x="230" y="2"/>
                    </a:moveTo>
                    <a:lnTo>
                      <a:pt x="228" y="2"/>
                    </a:lnTo>
                    <a:lnTo>
                      <a:pt x="228" y="0"/>
                    </a:lnTo>
                    <a:lnTo>
                      <a:pt x="230" y="0"/>
                    </a:lnTo>
                    <a:lnTo>
                      <a:pt x="230" y="2"/>
                    </a:lnTo>
                    <a:close/>
                    <a:moveTo>
                      <a:pt x="225" y="2"/>
                    </a:moveTo>
                    <a:lnTo>
                      <a:pt x="222" y="2"/>
                    </a:lnTo>
                    <a:lnTo>
                      <a:pt x="222" y="0"/>
                    </a:lnTo>
                    <a:lnTo>
                      <a:pt x="225" y="0"/>
                    </a:lnTo>
                    <a:lnTo>
                      <a:pt x="225" y="2"/>
                    </a:lnTo>
                    <a:close/>
                    <a:moveTo>
                      <a:pt x="219" y="2"/>
                    </a:moveTo>
                    <a:lnTo>
                      <a:pt x="217" y="2"/>
                    </a:lnTo>
                    <a:lnTo>
                      <a:pt x="217" y="0"/>
                    </a:lnTo>
                    <a:lnTo>
                      <a:pt x="219" y="0"/>
                    </a:lnTo>
                    <a:lnTo>
                      <a:pt x="219" y="2"/>
                    </a:lnTo>
                    <a:close/>
                    <a:moveTo>
                      <a:pt x="214" y="2"/>
                    </a:moveTo>
                    <a:lnTo>
                      <a:pt x="211" y="2"/>
                    </a:lnTo>
                    <a:lnTo>
                      <a:pt x="211" y="0"/>
                    </a:lnTo>
                    <a:lnTo>
                      <a:pt x="214" y="0"/>
                    </a:lnTo>
                    <a:lnTo>
                      <a:pt x="214" y="2"/>
                    </a:lnTo>
                    <a:close/>
                    <a:moveTo>
                      <a:pt x="209" y="2"/>
                    </a:moveTo>
                    <a:lnTo>
                      <a:pt x="206" y="2"/>
                    </a:lnTo>
                    <a:lnTo>
                      <a:pt x="206" y="0"/>
                    </a:lnTo>
                    <a:lnTo>
                      <a:pt x="209" y="0"/>
                    </a:lnTo>
                    <a:lnTo>
                      <a:pt x="209" y="2"/>
                    </a:lnTo>
                    <a:close/>
                    <a:moveTo>
                      <a:pt x="203" y="2"/>
                    </a:moveTo>
                    <a:lnTo>
                      <a:pt x="200" y="2"/>
                    </a:lnTo>
                    <a:lnTo>
                      <a:pt x="200" y="0"/>
                    </a:lnTo>
                    <a:lnTo>
                      <a:pt x="203" y="0"/>
                    </a:lnTo>
                    <a:lnTo>
                      <a:pt x="203" y="2"/>
                    </a:lnTo>
                    <a:close/>
                    <a:moveTo>
                      <a:pt x="198" y="2"/>
                    </a:moveTo>
                    <a:lnTo>
                      <a:pt x="195" y="2"/>
                    </a:lnTo>
                    <a:lnTo>
                      <a:pt x="195" y="0"/>
                    </a:lnTo>
                    <a:lnTo>
                      <a:pt x="198" y="0"/>
                    </a:lnTo>
                    <a:lnTo>
                      <a:pt x="198" y="2"/>
                    </a:lnTo>
                    <a:close/>
                    <a:moveTo>
                      <a:pt x="192" y="2"/>
                    </a:moveTo>
                    <a:lnTo>
                      <a:pt x="189" y="2"/>
                    </a:lnTo>
                    <a:lnTo>
                      <a:pt x="189" y="0"/>
                    </a:lnTo>
                    <a:lnTo>
                      <a:pt x="192" y="0"/>
                    </a:lnTo>
                    <a:lnTo>
                      <a:pt x="192" y="2"/>
                    </a:lnTo>
                    <a:close/>
                    <a:moveTo>
                      <a:pt x="187" y="2"/>
                    </a:moveTo>
                    <a:lnTo>
                      <a:pt x="184" y="2"/>
                    </a:lnTo>
                    <a:lnTo>
                      <a:pt x="184" y="0"/>
                    </a:lnTo>
                    <a:lnTo>
                      <a:pt x="187" y="0"/>
                    </a:lnTo>
                    <a:lnTo>
                      <a:pt x="187" y="2"/>
                    </a:lnTo>
                    <a:close/>
                    <a:moveTo>
                      <a:pt x="181" y="2"/>
                    </a:moveTo>
                    <a:lnTo>
                      <a:pt x="179" y="2"/>
                    </a:lnTo>
                    <a:lnTo>
                      <a:pt x="179" y="0"/>
                    </a:lnTo>
                    <a:lnTo>
                      <a:pt x="181" y="0"/>
                    </a:lnTo>
                    <a:lnTo>
                      <a:pt x="181" y="2"/>
                    </a:lnTo>
                    <a:close/>
                    <a:moveTo>
                      <a:pt x="176" y="2"/>
                    </a:moveTo>
                    <a:lnTo>
                      <a:pt x="173" y="2"/>
                    </a:lnTo>
                    <a:lnTo>
                      <a:pt x="173" y="0"/>
                    </a:lnTo>
                    <a:lnTo>
                      <a:pt x="176" y="0"/>
                    </a:lnTo>
                    <a:lnTo>
                      <a:pt x="176" y="2"/>
                    </a:lnTo>
                    <a:close/>
                    <a:moveTo>
                      <a:pt x="170" y="2"/>
                    </a:moveTo>
                    <a:lnTo>
                      <a:pt x="168" y="2"/>
                    </a:lnTo>
                    <a:lnTo>
                      <a:pt x="168" y="0"/>
                    </a:lnTo>
                    <a:lnTo>
                      <a:pt x="170" y="0"/>
                    </a:lnTo>
                    <a:lnTo>
                      <a:pt x="170" y="2"/>
                    </a:lnTo>
                    <a:close/>
                    <a:moveTo>
                      <a:pt x="165" y="2"/>
                    </a:moveTo>
                    <a:lnTo>
                      <a:pt x="162" y="2"/>
                    </a:lnTo>
                    <a:lnTo>
                      <a:pt x="162" y="0"/>
                    </a:lnTo>
                    <a:lnTo>
                      <a:pt x="165" y="0"/>
                    </a:lnTo>
                    <a:lnTo>
                      <a:pt x="165" y="2"/>
                    </a:lnTo>
                    <a:close/>
                    <a:moveTo>
                      <a:pt x="160" y="2"/>
                    </a:moveTo>
                    <a:lnTo>
                      <a:pt x="157" y="2"/>
                    </a:lnTo>
                    <a:lnTo>
                      <a:pt x="157" y="0"/>
                    </a:lnTo>
                    <a:lnTo>
                      <a:pt x="160" y="0"/>
                    </a:lnTo>
                    <a:lnTo>
                      <a:pt x="160" y="2"/>
                    </a:lnTo>
                    <a:close/>
                    <a:moveTo>
                      <a:pt x="154" y="2"/>
                    </a:moveTo>
                    <a:lnTo>
                      <a:pt x="151" y="2"/>
                    </a:lnTo>
                    <a:lnTo>
                      <a:pt x="151" y="0"/>
                    </a:lnTo>
                    <a:lnTo>
                      <a:pt x="154" y="0"/>
                    </a:lnTo>
                    <a:lnTo>
                      <a:pt x="154" y="2"/>
                    </a:lnTo>
                    <a:close/>
                    <a:moveTo>
                      <a:pt x="149" y="2"/>
                    </a:moveTo>
                    <a:lnTo>
                      <a:pt x="146" y="2"/>
                    </a:lnTo>
                    <a:lnTo>
                      <a:pt x="146" y="0"/>
                    </a:lnTo>
                    <a:lnTo>
                      <a:pt x="149" y="0"/>
                    </a:lnTo>
                    <a:lnTo>
                      <a:pt x="149" y="2"/>
                    </a:lnTo>
                    <a:close/>
                    <a:moveTo>
                      <a:pt x="143" y="2"/>
                    </a:moveTo>
                    <a:lnTo>
                      <a:pt x="140" y="2"/>
                    </a:lnTo>
                    <a:lnTo>
                      <a:pt x="140" y="0"/>
                    </a:lnTo>
                    <a:lnTo>
                      <a:pt x="143" y="0"/>
                    </a:lnTo>
                    <a:lnTo>
                      <a:pt x="143" y="2"/>
                    </a:lnTo>
                    <a:close/>
                    <a:moveTo>
                      <a:pt x="138" y="2"/>
                    </a:moveTo>
                    <a:lnTo>
                      <a:pt x="135" y="2"/>
                    </a:lnTo>
                    <a:lnTo>
                      <a:pt x="135" y="0"/>
                    </a:lnTo>
                    <a:lnTo>
                      <a:pt x="138" y="0"/>
                    </a:lnTo>
                    <a:lnTo>
                      <a:pt x="138" y="2"/>
                    </a:lnTo>
                    <a:close/>
                    <a:moveTo>
                      <a:pt x="132" y="2"/>
                    </a:moveTo>
                    <a:lnTo>
                      <a:pt x="130" y="2"/>
                    </a:lnTo>
                    <a:lnTo>
                      <a:pt x="130" y="0"/>
                    </a:lnTo>
                    <a:lnTo>
                      <a:pt x="132" y="0"/>
                    </a:lnTo>
                    <a:lnTo>
                      <a:pt x="132" y="2"/>
                    </a:lnTo>
                    <a:close/>
                    <a:moveTo>
                      <a:pt x="127" y="2"/>
                    </a:moveTo>
                    <a:lnTo>
                      <a:pt x="124" y="2"/>
                    </a:lnTo>
                    <a:lnTo>
                      <a:pt x="124" y="0"/>
                    </a:lnTo>
                    <a:lnTo>
                      <a:pt x="127" y="0"/>
                    </a:lnTo>
                    <a:lnTo>
                      <a:pt x="127" y="2"/>
                    </a:lnTo>
                    <a:close/>
                    <a:moveTo>
                      <a:pt x="121" y="2"/>
                    </a:moveTo>
                    <a:lnTo>
                      <a:pt x="119" y="2"/>
                    </a:lnTo>
                    <a:lnTo>
                      <a:pt x="119" y="0"/>
                    </a:lnTo>
                    <a:lnTo>
                      <a:pt x="121" y="0"/>
                    </a:lnTo>
                    <a:lnTo>
                      <a:pt x="121" y="2"/>
                    </a:lnTo>
                    <a:close/>
                    <a:moveTo>
                      <a:pt x="116" y="2"/>
                    </a:moveTo>
                    <a:lnTo>
                      <a:pt x="113" y="2"/>
                    </a:lnTo>
                    <a:lnTo>
                      <a:pt x="113" y="0"/>
                    </a:lnTo>
                    <a:lnTo>
                      <a:pt x="116" y="0"/>
                    </a:lnTo>
                    <a:lnTo>
                      <a:pt x="116" y="2"/>
                    </a:lnTo>
                    <a:close/>
                    <a:moveTo>
                      <a:pt x="111" y="2"/>
                    </a:moveTo>
                    <a:lnTo>
                      <a:pt x="108" y="2"/>
                    </a:lnTo>
                    <a:lnTo>
                      <a:pt x="108" y="0"/>
                    </a:lnTo>
                    <a:lnTo>
                      <a:pt x="111" y="0"/>
                    </a:lnTo>
                    <a:lnTo>
                      <a:pt x="111" y="2"/>
                    </a:lnTo>
                    <a:close/>
                    <a:moveTo>
                      <a:pt x="105" y="2"/>
                    </a:moveTo>
                    <a:lnTo>
                      <a:pt x="102" y="2"/>
                    </a:lnTo>
                    <a:lnTo>
                      <a:pt x="102" y="0"/>
                    </a:lnTo>
                    <a:lnTo>
                      <a:pt x="105" y="0"/>
                    </a:lnTo>
                    <a:lnTo>
                      <a:pt x="105" y="2"/>
                    </a:lnTo>
                    <a:close/>
                    <a:moveTo>
                      <a:pt x="100" y="2"/>
                    </a:moveTo>
                    <a:lnTo>
                      <a:pt x="97" y="2"/>
                    </a:lnTo>
                    <a:lnTo>
                      <a:pt x="97" y="0"/>
                    </a:lnTo>
                    <a:lnTo>
                      <a:pt x="100" y="0"/>
                    </a:lnTo>
                    <a:lnTo>
                      <a:pt x="100" y="2"/>
                    </a:lnTo>
                    <a:close/>
                    <a:moveTo>
                      <a:pt x="94" y="2"/>
                    </a:moveTo>
                    <a:lnTo>
                      <a:pt x="91" y="2"/>
                    </a:lnTo>
                    <a:lnTo>
                      <a:pt x="91" y="0"/>
                    </a:lnTo>
                    <a:lnTo>
                      <a:pt x="94" y="0"/>
                    </a:lnTo>
                    <a:lnTo>
                      <a:pt x="94" y="2"/>
                    </a:lnTo>
                    <a:close/>
                    <a:moveTo>
                      <a:pt x="89" y="2"/>
                    </a:moveTo>
                    <a:lnTo>
                      <a:pt x="86" y="2"/>
                    </a:lnTo>
                    <a:lnTo>
                      <a:pt x="86" y="0"/>
                    </a:lnTo>
                    <a:lnTo>
                      <a:pt x="89" y="0"/>
                    </a:lnTo>
                    <a:lnTo>
                      <a:pt x="89" y="2"/>
                    </a:lnTo>
                    <a:close/>
                    <a:moveTo>
                      <a:pt x="83" y="2"/>
                    </a:moveTo>
                    <a:lnTo>
                      <a:pt x="81" y="2"/>
                    </a:lnTo>
                    <a:lnTo>
                      <a:pt x="81" y="0"/>
                    </a:lnTo>
                    <a:lnTo>
                      <a:pt x="83" y="0"/>
                    </a:lnTo>
                    <a:lnTo>
                      <a:pt x="83" y="2"/>
                    </a:lnTo>
                    <a:close/>
                    <a:moveTo>
                      <a:pt x="78" y="2"/>
                    </a:moveTo>
                    <a:lnTo>
                      <a:pt x="75" y="2"/>
                    </a:lnTo>
                    <a:lnTo>
                      <a:pt x="75" y="0"/>
                    </a:lnTo>
                    <a:lnTo>
                      <a:pt x="78" y="0"/>
                    </a:lnTo>
                    <a:lnTo>
                      <a:pt x="78" y="2"/>
                    </a:lnTo>
                    <a:close/>
                    <a:moveTo>
                      <a:pt x="72" y="2"/>
                    </a:moveTo>
                    <a:lnTo>
                      <a:pt x="70" y="2"/>
                    </a:lnTo>
                    <a:lnTo>
                      <a:pt x="70" y="0"/>
                    </a:lnTo>
                    <a:lnTo>
                      <a:pt x="72" y="0"/>
                    </a:lnTo>
                    <a:lnTo>
                      <a:pt x="72" y="2"/>
                    </a:lnTo>
                    <a:close/>
                    <a:moveTo>
                      <a:pt x="67" y="2"/>
                    </a:moveTo>
                    <a:lnTo>
                      <a:pt x="64" y="2"/>
                    </a:lnTo>
                    <a:lnTo>
                      <a:pt x="64" y="0"/>
                    </a:lnTo>
                    <a:lnTo>
                      <a:pt x="67" y="0"/>
                    </a:lnTo>
                    <a:lnTo>
                      <a:pt x="67" y="2"/>
                    </a:lnTo>
                    <a:close/>
                    <a:moveTo>
                      <a:pt x="61" y="2"/>
                    </a:moveTo>
                    <a:lnTo>
                      <a:pt x="59" y="2"/>
                    </a:lnTo>
                    <a:lnTo>
                      <a:pt x="59" y="0"/>
                    </a:lnTo>
                    <a:lnTo>
                      <a:pt x="61" y="0"/>
                    </a:lnTo>
                    <a:lnTo>
                      <a:pt x="61" y="2"/>
                    </a:lnTo>
                    <a:close/>
                    <a:moveTo>
                      <a:pt x="56" y="2"/>
                    </a:moveTo>
                    <a:lnTo>
                      <a:pt x="53" y="2"/>
                    </a:lnTo>
                    <a:lnTo>
                      <a:pt x="53" y="0"/>
                    </a:lnTo>
                    <a:lnTo>
                      <a:pt x="56" y="0"/>
                    </a:lnTo>
                    <a:lnTo>
                      <a:pt x="56" y="2"/>
                    </a:lnTo>
                    <a:close/>
                    <a:moveTo>
                      <a:pt x="51" y="2"/>
                    </a:moveTo>
                    <a:lnTo>
                      <a:pt x="48" y="2"/>
                    </a:lnTo>
                    <a:lnTo>
                      <a:pt x="48" y="0"/>
                    </a:lnTo>
                    <a:lnTo>
                      <a:pt x="51" y="0"/>
                    </a:lnTo>
                    <a:lnTo>
                      <a:pt x="51" y="2"/>
                    </a:lnTo>
                    <a:close/>
                    <a:moveTo>
                      <a:pt x="45" y="2"/>
                    </a:moveTo>
                    <a:lnTo>
                      <a:pt x="42" y="2"/>
                    </a:lnTo>
                    <a:lnTo>
                      <a:pt x="42" y="0"/>
                    </a:lnTo>
                    <a:lnTo>
                      <a:pt x="45" y="0"/>
                    </a:lnTo>
                    <a:lnTo>
                      <a:pt x="45" y="2"/>
                    </a:lnTo>
                    <a:close/>
                    <a:moveTo>
                      <a:pt x="40" y="2"/>
                    </a:moveTo>
                    <a:lnTo>
                      <a:pt x="37" y="2"/>
                    </a:lnTo>
                    <a:lnTo>
                      <a:pt x="37" y="0"/>
                    </a:lnTo>
                    <a:lnTo>
                      <a:pt x="40" y="0"/>
                    </a:lnTo>
                    <a:lnTo>
                      <a:pt x="40" y="2"/>
                    </a:lnTo>
                    <a:close/>
                    <a:moveTo>
                      <a:pt x="34" y="2"/>
                    </a:moveTo>
                    <a:lnTo>
                      <a:pt x="32" y="2"/>
                    </a:lnTo>
                    <a:lnTo>
                      <a:pt x="32" y="0"/>
                    </a:lnTo>
                    <a:lnTo>
                      <a:pt x="34" y="0"/>
                    </a:lnTo>
                    <a:lnTo>
                      <a:pt x="34" y="2"/>
                    </a:lnTo>
                    <a:close/>
                    <a:moveTo>
                      <a:pt x="29" y="2"/>
                    </a:moveTo>
                    <a:lnTo>
                      <a:pt x="26" y="2"/>
                    </a:lnTo>
                    <a:lnTo>
                      <a:pt x="26" y="0"/>
                    </a:lnTo>
                    <a:lnTo>
                      <a:pt x="29" y="0"/>
                    </a:lnTo>
                    <a:lnTo>
                      <a:pt x="29" y="2"/>
                    </a:lnTo>
                    <a:close/>
                    <a:moveTo>
                      <a:pt x="23" y="2"/>
                    </a:moveTo>
                    <a:lnTo>
                      <a:pt x="21" y="2"/>
                    </a:lnTo>
                    <a:lnTo>
                      <a:pt x="21" y="0"/>
                    </a:lnTo>
                    <a:lnTo>
                      <a:pt x="23" y="0"/>
                    </a:lnTo>
                    <a:lnTo>
                      <a:pt x="23" y="2"/>
                    </a:lnTo>
                    <a:close/>
                    <a:moveTo>
                      <a:pt x="18" y="2"/>
                    </a:moveTo>
                    <a:lnTo>
                      <a:pt x="15" y="2"/>
                    </a:lnTo>
                    <a:lnTo>
                      <a:pt x="15" y="0"/>
                    </a:lnTo>
                    <a:lnTo>
                      <a:pt x="18" y="0"/>
                    </a:lnTo>
                    <a:lnTo>
                      <a:pt x="18" y="2"/>
                    </a:lnTo>
                    <a:close/>
                    <a:moveTo>
                      <a:pt x="12" y="2"/>
                    </a:moveTo>
                    <a:lnTo>
                      <a:pt x="10" y="2"/>
                    </a:lnTo>
                    <a:lnTo>
                      <a:pt x="10" y="0"/>
                    </a:lnTo>
                    <a:lnTo>
                      <a:pt x="12" y="0"/>
                    </a:lnTo>
                    <a:lnTo>
                      <a:pt x="12" y="2"/>
                    </a:lnTo>
                    <a:close/>
                    <a:moveTo>
                      <a:pt x="7" y="2"/>
                    </a:moveTo>
                    <a:lnTo>
                      <a:pt x="4" y="2"/>
                    </a:lnTo>
                    <a:lnTo>
                      <a:pt x="4" y="0"/>
                    </a:lnTo>
                    <a:lnTo>
                      <a:pt x="7" y="0"/>
                    </a:lnTo>
                    <a:lnTo>
                      <a:pt x="7" y="2"/>
                    </a:lnTo>
                    <a:close/>
                    <a:moveTo>
                      <a:pt x="2" y="2"/>
                    </a:moveTo>
                    <a:lnTo>
                      <a:pt x="2" y="2"/>
                    </a:lnTo>
                    <a:lnTo>
                      <a:pt x="3" y="1"/>
                    </a:lnTo>
                    <a:lnTo>
                      <a:pt x="3" y="4"/>
                    </a:lnTo>
                    <a:lnTo>
                      <a:pt x="0" y="4"/>
                    </a:lnTo>
                    <a:lnTo>
                      <a:pt x="0" y="0"/>
                    </a:lnTo>
                    <a:lnTo>
                      <a:pt x="2" y="0"/>
                    </a:lnTo>
                    <a:lnTo>
                      <a:pt x="2" y="2"/>
                    </a:lnTo>
                    <a:close/>
                    <a:moveTo>
                      <a:pt x="3" y="7"/>
                    </a:moveTo>
                    <a:lnTo>
                      <a:pt x="3" y="10"/>
                    </a:lnTo>
                    <a:lnTo>
                      <a:pt x="0" y="10"/>
                    </a:lnTo>
                    <a:lnTo>
                      <a:pt x="0" y="7"/>
                    </a:lnTo>
                    <a:lnTo>
                      <a:pt x="3" y="7"/>
                    </a:lnTo>
                    <a:close/>
                    <a:moveTo>
                      <a:pt x="3" y="12"/>
                    </a:moveTo>
                    <a:lnTo>
                      <a:pt x="3" y="15"/>
                    </a:lnTo>
                    <a:lnTo>
                      <a:pt x="0" y="15"/>
                    </a:lnTo>
                    <a:lnTo>
                      <a:pt x="0" y="12"/>
                    </a:lnTo>
                    <a:lnTo>
                      <a:pt x="3" y="12"/>
                    </a:lnTo>
                    <a:close/>
                    <a:moveTo>
                      <a:pt x="3" y="18"/>
                    </a:moveTo>
                    <a:lnTo>
                      <a:pt x="3" y="21"/>
                    </a:lnTo>
                    <a:lnTo>
                      <a:pt x="0" y="21"/>
                    </a:lnTo>
                    <a:lnTo>
                      <a:pt x="0" y="18"/>
                    </a:lnTo>
                    <a:lnTo>
                      <a:pt x="3" y="18"/>
                    </a:lnTo>
                    <a:close/>
                    <a:moveTo>
                      <a:pt x="3" y="24"/>
                    </a:moveTo>
                    <a:lnTo>
                      <a:pt x="3" y="27"/>
                    </a:lnTo>
                    <a:lnTo>
                      <a:pt x="0" y="27"/>
                    </a:lnTo>
                    <a:lnTo>
                      <a:pt x="0" y="24"/>
                    </a:lnTo>
                    <a:lnTo>
                      <a:pt x="3" y="24"/>
                    </a:lnTo>
                    <a:close/>
                    <a:moveTo>
                      <a:pt x="3" y="30"/>
                    </a:moveTo>
                    <a:lnTo>
                      <a:pt x="3" y="33"/>
                    </a:lnTo>
                    <a:lnTo>
                      <a:pt x="0" y="33"/>
                    </a:lnTo>
                    <a:lnTo>
                      <a:pt x="0" y="30"/>
                    </a:lnTo>
                    <a:lnTo>
                      <a:pt x="3" y="30"/>
                    </a:lnTo>
                    <a:close/>
                    <a:moveTo>
                      <a:pt x="3" y="36"/>
                    </a:moveTo>
                    <a:lnTo>
                      <a:pt x="3" y="38"/>
                    </a:lnTo>
                    <a:lnTo>
                      <a:pt x="0" y="38"/>
                    </a:lnTo>
                    <a:lnTo>
                      <a:pt x="0" y="36"/>
                    </a:lnTo>
                    <a:lnTo>
                      <a:pt x="3" y="36"/>
                    </a:lnTo>
                    <a:close/>
                    <a:moveTo>
                      <a:pt x="3" y="41"/>
                    </a:moveTo>
                    <a:lnTo>
                      <a:pt x="3" y="44"/>
                    </a:lnTo>
                    <a:lnTo>
                      <a:pt x="0" y="44"/>
                    </a:lnTo>
                    <a:lnTo>
                      <a:pt x="0" y="41"/>
                    </a:lnTo>
                    <a:lnTo>
                      <a:pt x="3" y="41"/>
                    </a:lnTo>
                    <a:close/>
                    <a:moveTo>
                      <a:pt x="3" y="47"/>
                    </a:moveTo>
                    <a:lnTo>
                      <a:pt x="3" y="50"/>
                    </a:lnTo>
                    <a:lnTo>
                      <a:pt x="0" y="50"/>
                    </a:lnTo>
                    <a:lnTo>
                      <a:pt x="0" y="47"/>
                    </a:lnTo>
                    <a:lnTo>
                      <a:pt x="3" y="47"/>
                    </a:lnTo>
                    <a:close/>
                    <a:moveTo>
                      <a:pt x="3" y="53"/>
                    </a:moveTo>
                    <a:lnTo>
                      <a:pt x="3" y="56"/>
                    </a:lnTo>
                    <a:lnTo>
                      <a:pt x="0" y="56"/>
                    </a:lnTo>
                    <a:lnTo>
                      <a:pt x="0" y="53"/>
                    </a:lnTo>
                    <a:lnTo>
                      <a:pt x="3" y="53"/>
                    </a:lnTo>
                    <a:close/>
                    <a:moveTo>
                      <a:pt x="3" y="58"/>
                    </a:moveTo>
                    <a:lnTo>
                      <a:pt x="3" y="61"/>
                    </a:lnTo>
                    <a:lnTo>
                      <a:pt x="0" y="61"/>
                    </a:lnTo>
                    <a:lnTo>
                      <a:pt x="0" y="58"/>
                    </a:lnTo>
                    <a:lnTo>
                      <a:pt x="3" y="58"/>
                    </a:lnTo>
                    <a:close/>
                    <a:moveTo>
                      <a:pt x="3" y="64"/>
                    </a:moveTo>
                    <a:lnTo>
                      <a:pt x="3" y="67"/>
                    </a:lnTo>
                    <a:lnTo>
                      <a:pt x="0" y="67"/>
                    </a:lnTo>
                    <a:lnTo>
                      <a:pt x="0" y="64"/>
                    </a:lnTo>
                    <a:lnTo>
                      <a:pt x="3" y="64"/>
                    </a:lnTo>
                    <a:close/>
                    <a:moveTo>
                      <a:pt x="3" y="70"/>
                    </a:moveTo>
                    <a:lnTo>
                      <a:pt x="3" y="73"/>
                    </a:lnTo>
                    <a:lnTo>
                      <a:pt x="0" y="73"/>
                    </a:lnTo>
                    <a:lnTo>
                      <a:pt x="0" y="70"/>
                    </a:lnTo>
                    <a:lnTo>
                      <a:pt x="3" y="70"/>
                    </a:lnTo>
                    <a:close/>
                    <a:moveTo>
                      <a:pt x="3" y="76"/>
                    </a:moveTo>
                    <a:lnTo>
                      <a:pt x="3" y="79"/>
                    </a:lnTo>
                    <a:lnTo>
                      <a:pt x="0" y="79"/>
                    </a:lnTo>
                    <a:lnTo>
                      <a:pt x="0" y="76"/>
                    </a:lnTo>
                    <a:lnTo>
                      <a:pt x="3" y="76"/>
                    </a:lnTo>
                    <a:close/>
                    <a:moveTo>
                      <a:pt x="3" y="81"/>
                    </a:moveTo>
                    <a:lnTo>
                      <a:pt x="3" y="84"/>
                    </a:lnTo>
                    <a:lnTo>
                      <a:pt x="0" y="84"/>
                    </a:lnTo>
                    <a:lnTo>
                      <a:pt x="0" y="81"/>
                    </a:lnTo>
                    <a:lnTo>
                      <a:pt x="3" y="81"/>
                    </a:lnTo>
                    <a:close/>
                    <a:moveTo>
                      <a:pt x="3" y="87"/>
                    </a:moveTo>
                    <a:lnTo>
                      <a:pt x="3" y="90"/>
                    </a:lnTo>
                    <a:lnTo>
                      <a:pt x="0" y="90"/>
                    </a:lnTo>
                    <a:lnTo>
                      <a:pt x="0" y="87"/>
                    </a:lnTo>
                    <a:lnTo>
                      <a:pt x="3" y="87"/>
                    </a:lnTo>
                    <a:close/>
                    <a:moveTo>
                      <a:pt x="3" y="93"/>
                    </a:moveTo>
                    <a:lnTo>
                      <a:pt x="3" y="96"/>
                    </a:lnTo>
                    <a:lnTo>
                      <a:pt x="0" y="96"/>
                    </a:lnTo>
                    <a:lnTo>
                      <a:pt x="0" y="93"/>
                    </a:lnTo>
                    <a:lnTo>
                      <a:pt x="3" y="93"/>
                    </a:lnTo>
                    <a:close/>
                    <a:moveTo>
                      <a:pt x="3" y="99"/>
                    </a:moveTo>
                    <a:lnTo>
                      <a:pt x="3" y="102"/>
                    </a:lnTo>
                    <a:lnTo>
                      <a:pt x="0" y="102"/>
                    </a:lnTo>
                    <a:lnTo>
                      <a:pt x="0" y="99"/>
                    </a:lnTo>
                    <a:lnTo>
                      <a:pt x="3" y="99"/>
                    </a:lnTo>
                    <a:close/>
                    <a:moveTo>
                      <a:pt x="3" y="104"/>
                    </a:moveTo>
                    <a:lnTo>
                      <a:pt x="3" y="107"/>
                    </a:lnTo>
                    <a:lnTo>
                      <a:pt x="0" y="107"/>
                    </a:lnTo>
                    <a:lnTo>
                      <a:pt x="0" y="104"/>
                    </a:lnTo>
                    <a:lnTo>
                      <a:pt x="3" y="104"/>
                    </a:lnTo>
                    <a:close/>
                    <a:moveTo>
                      <a:pt x="3" y="110"/>
                    </a:moveTo>
                    <a:lnTo>
                      <a:pt x="3" y="113"/>
                    </a:lnTo>
                    <a:lnTo>
                      <a:pt x="0" y="113"/>
                    </a:lnTo>
                    <a:lnTo>
                      <a:pt x="0" y="110"/>
                    </a:lnTo>
                    <a:lnTo>
                      <a:pt x="3" y="110"/>
                    </a:lnTo>
                    <a:close/>
                    <a:moveTo>
                      <a:pt x="3" y="116"/>
                    </a:moveTo>
                    <a:lnTo>
                      <a:pt x="3" y="119"/>
                    </a:lnTo>
                    <a:lnTo>
                      <a:pt x="0" y="119"/>
                    </a:lnTo>
                    <a:lnTo>
                      <a:pt x="0" y="116"/>
                    </a:lnTo>
                    <a:lnTo>
                      <a:pt x="3" y="116"/>
                    </a:lnTo>
                    <a:close/>
                    <a:moveTo>
                      <a:pt x="3" y="122"/>
                    </a:moveTo>
                    <a:lnTo>
                      <a:pt x="3" y="125"/>
                    </a:lnTo>
                    <a:lnTo>
                      <a:pt x="0" y="125"/>
                    </a:lnTo>
                    <a:lnTo>
                      <a:pt x="0" y="122"/>
                    </a:lnTo>
                    <a:lnTo>
                      <a:pt x="3" y="122"/>
                    </a:lnTo>
                    <a:close/>
                    <a:moveTo>
                      <a:pt x="3" y="127"/>
                    </a:moveTo>
                    <a:lnTo>
                      <a:pt x="3" y="130"/>
                    </a:lnTo>
                    <a:lnTo>
                      <a:pt x="0" y="130"/>
                    </a:lnTo>
                    <a:lnTo>
                      <a:pt x="0" y="127"/>
                    </a:lnTo>
                    <a:lnTo>
                      <a:pt x="3" y="127"/>
                    </a:lnTo>
                    <a:close/>
                    <a:moveTo>
                      <a:pt x="3" y="133"/>
                    </a:moveTo>
                    <a:lnTo>
                      <a:pt x="3" y="136"/>
                    </a:lnTo>
                    <a:lnTo>
                      <a:pt x="0" y="136"/>
                    </a:lnTo>
                    <a:lnTo>
                      <a:pt x="0" y="133"/>
                    </a:lnTo>
                    <a:lnTo>
                      <a:pt x="3" y="133"/>
                    </a:lnTo>
                    <a:close/>
                    <a:moveTo>
                      <a:pt x="3" y="139"/>
                    </a:moveTo>
                    <a:lnTo>
                      <a:pt x="3" y="142"/>
                    </a:lnTo>
                    <a:lnTo>
                      <a:pt x="0" y="142"/>
                    </a:lnTo>
                    <a:lnTo>
                      <a:pt x="0" y="139"/>
                    </a:lnTo>
                    <a:lnTo>
                      <a:pt x="3" y="139"/>
                    </a:lnTo>
                    <a:close/>
                    <a:moveTo>
                      <a:pt x="3" y="145"/>
                    </a:moveTo>
                    <a:lnTo>
                      <a:pt x="3" y="148"/>
                    </a:lnTo>
                    <a:lnTo>
                      <a:pt x="0" y="148"/>
                    </a:lnTo>
                    <a:lnTo>
                      <a:pt x="0" y="145"/>
                    </a:lnTo>
                    <a:lnTo>
                      <a:pt x="3" y="145"/>
                    </a:lnTo>
                    <a:close/>
                    <a:moveTo>
                      <a:pt x="3" y="150"/>
                    </a:moveTo>
                    <a:lnTo>
                      <a:pt x="3" y="153"/>
                    </a:lnTo>
                    <a:lnTo>
                      <a:pt x="0" y="153"/>
                    </a:lnTo>
                    <a:lnTo>
                      <a:pt x="0" y="150"/>
                    </a:lnTo>
                    <a:lnTo>
                      <a:pt x="3" y="150"/>
                    </a:lnTo>
                    <a:close/>
                    <a:moveTo>
                      <a:pt x="3" y="156"/>
                    </a:moveTo>
                    <a:lnTo>
                      <a:pt x="3" y="159"/>
                    </a:lnTo>
                    <a:lnTo>
                      <a:pt x="0" y="159"/>
                    </a:lnTo>
                    <a:lnTo>
                      <a:pt x="0" y="156"/>
                    </a:lnTo>
                    <a:lnTo>
                      <a:pt x="3" y="156"/>
                    </a:lnTo>
                    <a:close/>
                    <a:moveTo>
                      <a:pt x="3" y="162"/>
                    </a:moveTo>
                    <a:lnTo>
                      <a:pt x="3" y="165"/>
                    </a:lnTo>
                    <a:lnTo>
                      <a:pt x="0" y="165"/>
                    </a:lnTo>
                    <a:lnTo>
                      <a:pt x="0" y="162"/>
                    </a:lnTo>
                    <a:lnTo>
                      <a:pt x="3" y="162"/>
                    </a:lnTo>
                    <a:close/>
                    <a:moveTo>
                      <a:pt x="3" y="168"/>
                    </a:moveTo>
                    <a:lnTo>
                      <a:pt x="3" y="170"/>
                    </a:lnTo>
                    <a:lnTo>
                      <a:pt x="0" y="170"/>
                    </a:lnTo>
                    <a:lnTo>
                      <a:pt x="0" y="168"/>
                    </a:lnTo>
                    <a:lnTo>
                      <a:pt x="3" y="168"/>
                    </a:lnTo>
                    <a:close/>
                    <a:moveTo>
                      <a:pt x="3" y="173"/>
                    </a:moveTo>
                    <a:lnTo>
                      <a:pt x="3" y="176"/>
                    </a:lnTo>
                    <a:lnTo>
                      <a:pt x="0" y="176"/>
                    </a:lnTo>
                    <a:lnTo>
                      <a:pt x="0" y="173"/>
                    </a:lnTo>
                    <a:lnTo>
                      <a:pt x="3" y="173"/>
                    </a:lnTo>
                    <a:close/>
                    <a:moveTo>
                      <a:pt x="3" y="179"/>
                    </a:moveTo>
                    <a:lnTo>
                      <a:pt x="3" y="182"/>
                    </a:lnTo>
                    <a:lnTo>
                      <a:pt x="0" y="182"/>
                    </a:lnTo>
                    <a:lnTo>
                      <a:pt x="0" y="179"/>
                    </a:lnTo>
                    <a:lnTo>
                      <a:pt x="3" y="179"/>
                    </a:lnTo>
                    <a:close/>
                    <a:moveTo>
                      <a:pt x="3" y="185"/>
                    </a:moveTo>
                    <a:lnTo>
                      <a:pt x="3" y="188"/>
                    </a:lnTo>
                    <a:lnTo>
                      <a:pt x="0" y="188"/>
                    </a:lnTo>
                    <a:lnTo>
                      <a:pt x="0" y="185"/>
                    </a:lnTo>
                    <a:lnTo>
                      <a:pt x="3" y="185"/>
                    </a:lnTo>
                    <a:close/>
                    <a:moveTo>
                      <a:pt x="3" y="191"/>
                    </a:moveTo>
                    <a:lnTo>
                      <a:pt x="3" y="194"/>
                    </a:lnTo>
                    <a:lnTo>
                      <a:pt x="0" y="194"/>
                    </a:lnTo>
                    <a:lnTo>
                      <a:pt x="0" y="191"/>
                    </a:lnTo>
                    <a:lnTo>
                      <a:pt x="3" y="191"/>
                    </a:lnTo>
                    <a:close/>
                    <a:moveTo>
                      <a:pt x="3" y="196"/>
                    </a:moveTo>
                    <a:lnTo>
                      <a:pt x="3" y="199"/>
                    </a:lnTo>
                    <a:lnTo>
                      <a:pt x="0" y="199"/>
                    </a:lnTo>
                    <a:lnTo>
                      <a:pt x="0" y="196"/>
                    </a:lnTo>
                    <a:lnTo>
                      <a:pt x="3" y="196"/>
                    </a:lnTo>
                    <a:close/>
                    <a:moveTo>
                      <a:pt x="3" y="202"/>
                    </a:moveTo>
                    <a:lnTo>
                      <a:pt x="3" y="205"/>
                    </a:lnTo>
                    <a:lnTo>
                      <a:pt x="0" y="205"/>
                    </a:lnTo>
                    <a:lnTo>
                      <a:pt x="0" y="202"/>
                    </a:lnTo>
                    <a:lnTo>
                      <a:pt x="3" y="202"/>
                    </a:lnTo>
                    <a:close/>
                    <a:moveTo>
                      <a:pt x="3" y="208"/>
                    </a:moveTo>
                    <a:lnTo>
                      <a:pt x="3" y="211"/>
                    </a:lnTo>
                    <a:lnTo>
                      <a:pt x="0" y="211"/>
                    </a:lnTo>
                    <a:lnTo>
                      <a:pt x="0" y="208"/>
                    </a:lnTo>
                    <a:lnTo>
                      <a:pt x="3" y="208"/>
                    </a:lnTo>
                    <a:close/>
                    <a:moveTo>
                      <a:pt x="3" y="214"/>
                    </a:moveTo>
                    <a:lnTo>
                      <a:pt x="3" y="216"/>
                    </a:lnTo>
                    <a:lnTo>
                      <a:pt x="0" y="216"/>
                    </a:lnTo>
                    <a:lnTo>
                      <a:pt x="0" y="214"/>
                    </a:lnTo>
                    <a:lnTo>
                      <a:pt x="3" y="214"/>
                    </a:lnTo>
                    <a:close/>
                    <a:moveTo>
                      <a:pt x="3" y="219"/>
                    </a:moveTo>
                    <a:lnTo>
                      <a:pt x="3" y="222"/>
                    </a:lnTo>
                    <a:lnTo>
                      <a:pt x="0" y="222"/>
                    </a:lnTo>
                    <a:lnTo>
                      <a:pt x="0" y="219"/>
                    </a:lnTo>
                    <a:lnTo>
                      <a:pt x="3" y="219"/>
                    </a:lnTo>
                    <a:close/>
                    <a:moveTo>
                      <a:pt x="3" y="225"/>
                    </a:moveTo>
                    <a:lnTo>
                      <a:pt x="3" y="228"/>
                    </a:lnTo>
                    <a:lnTo>
                      <a:pt x="0" y="228"/>
                    </a:lnTo>
                    <a:lnTo>
                      <a:pt x="0" y="225"/>
                    </a:lnTo>
                    <a:lnTo>
                      <a:pt x="3" y="225"/>
                    </a:lnTo>
                    <a:close/>
                    <a:moveTo>
                      <a:pt x="3" y="231"/>
                    </a:moveTo>
                    <a:lnTo>
                      <a:pt x="3" y="234"/>
                    </a:lnTo>
                    <a:lnTo>
                      <a:pt x="0" y="234"/>
                    </a:lnTo>
                    <a:lnTo>
                      <a:pt x="0" y="231"/>
                    </a:lnTo>
                    <a:lnTo>
                      <a:pt x="3" y="231"/>
                    </a:lnTo>
                    <a:close/>
                    <a:moveTo>
                      <a:pt x="3" y="237"/>
                    </a:moveTo>
                    <a:lnTo>
                      <a:pt x="3" y="239"/>
                    </a:lnTo>
                    <a:lnTo>
                      <a:pt x="0" y="239"/>
                    </a:lnTo>
                    <a:lnTo>
                      <a:pt x="0" y="237"/>
                    </a:lnTo>
                    <a:lnTo>
                      <a:pt x="3" y="237"/>
                    </a:lnTo>
                    <a:close/>
                    <a:moveTo>
                      <a:pt x="3" y="242"/>
                    </a:moveTo>
                    <a:lnTo>
                      <a:pt x="3" y="245"/>
                    </a:lnTo>
                    <a:lnTo>
                      <a:pt x="0" y="245"/>
                    </a:lnTo>
                    <a:lnTo>
                      <a:pt x="0" y="242"/>
                    </a:lnTo>
                    <a:lnTo>
                      <a:pt x="3" y="242"/>
                    </a:lnTo>
                    <a:close/>
                    <a:moveTo>
                      <a:pt x="3" y="248"/>
                    </a:moveTo>
                    <a:lnTo>
                      <a:pt x="3" y="251"/>
                    </a:lnTo>
                    <a:lnTo>
                      <a:pt x="0" y="251"/>
                    </a:lnTo>
                    <a:lnTo>
                      <a:pt x="0" y="248"/>
                    </a:lnTo>
                    <a:lnTo>
                      <a:pt x="3" y="248"/>
                    </a:lnTo>
                    <a:close/>
                    <a:moveTo>
                      <a:pt x="3" y="254"/>
                    </a:moveTo>
                    <a:lnTo>
                      <a:pt x="3" y="257"/>
                    </a:lnTo>
                    <a:lnTo>
                      <a:pt x="0" y="257"/>
                    </a:lnTo>
                    <a:lnTo>
                      <a:pt x="0" y="254"/>
                    </a:lnTo>
                    <a:lnTo>
                      <a:pt x="3" y="254"/>
                    </a:lnTo>
                    <a:close/>
                    <a:moveTo>
                      <a:pt x="3" y="260"/>
                    </a:moveTo>
                    <a:lnTo>
                      <a:pt x="3" y="262"/>
                    </a:lnTo>
                    <a:lnTo>
                      <a:pt x="0" y="262"/>
                    </a:lnTo>
                    <a:lnTo>
                      <a:pt x="0" y="260"/>
                    </a:lnTo>
                    <a:lnTo>
                      <a:pt x="3" y="260"/>
                    </a:lnTo>
                    <a:close/>
                    <a:moveTo>
                      <a:pt x="3" y="265"/>
                    </a:moveTo>
                    <a:lnTo>
                      <a:pt x="3" y="268"/>
                    </a:lnTo>
                    <a:lnTo>
                      <a:pt x="0" y="268"/>
                    </a:lnTo>
                    <a:lnTo>
                      <a:pt x="0" y="265"/>
                    </a:lnTo>
                    <a:lnTo>
                      <a:pt x="3" y="265"/>
                    </a:lnTo>
                    <a:close/>
                    <a:moveTo>
                      <a:pt x="3" y="271"/>
                    </a:moveTo>
                    <a:lnTo>
                      <a:pt x="3" y="274"/>
                    </a:lnTo>
                    <a:lnTo>
                      <a:pt x="0" y="274"/>
                    </a:lnTo>
                    <a:lnTo>
                      <a:pt x="0" y="271"/>
                    </a:lnTo>
                    <a:lnTo>
                      <a:pt x="3" y="271"/>
                    </a:lnTo>
                    <a:close/>
                    <a:moveTo>
                      <a:pt x="3" y="277"/>
                    </a:moveTo>
                    <a:lnTo>
                      <a:pt x="3" y="280"/>
                    </a:lnTo>
                    <a:lnTo>
                      <a:pt x="0" y="280"/>
                    </a:lnTo>
                    <a:lnTo>
                      <a:pt x="0" y="277"/>
                    </a:lnTo>
                    <a:lnTo>
                      <a:pt x="3" y="277"/>
                    </a:lnTo>
                    <a:close/>
                    <a:moveTo>
                      <a:pt x="3" y="283"/>
                    </a:moveTo>
                    <a:lnTo>
                      <a:pt x="3" y="285"/>
                    </a:lnTo>
                    <a:lnTo>
                      <a:pt x="0" y="285"/>
                    </a:lnTo>
                    <a:lnTo>
                      <a:pt x="0" y="283"/>
                    </a:lnTo>
                    <a:lnTo>
                      <a:pt x="3" y="283"/>
                    </a:lnTo>
                    <a:close/>
                    <a:moveTo>
                      <a:pt x="3" y="288"/>
                    </a:moveTo>
                    <a:lnTo>
                      <a:pt x="3" y="291"/>
                    </a:lnTo>
                    <a:lnTo>
                      <a:pt x="0" y="291"/>
                    </a:lnTo>
                    <a:lnTo>
                      <a:pt x="0" y="288"/>
                    </a:lnTo>
                    <a:lnTo>
                      <a:pt x="3" y="288"/>
                    </a:lnTo>
                    <a:close/>
                    <a:moveTo>
                      <a:pt x="3" y="294"/>
                    </a:moveTo>
                    <a:lnTo>
                      <a:pt x="3" y="297"/>
                    </a:lnTo>
                    <a:lnTo>
                      <a:pt x="0" y="297"/>
                    </a:lnTo>
                    <a:lnTo>
                      <a:pt x="0" y="294"/>
                    </a:lnTo>
                    <a:lnTo>
                      <a:pt x="3" y="294"/>
                    </a:lnTo>
                    <a:close/>
                    <a:moveTo>
                      <a:pt x="3" y="300"/>
                    </a:moveTo>
                    <a:lnTo>
                      <a:pt x="3" y="303"/>
                    </a:lnTo>
                    <a:lnTo>
                      <a:pt x="0" y="303"/>
                    </a:lnTo>
                    <a:lnTo>
                      <a:pt x="0" y="300"/>
                    </a:lnTo>
                    <a:lnTo>
                      <a:pt x="3" y="300"/>
                    </a:lnTo>
                    <a:close/>
                    <a:moveTo>
                      <a:pt x="3" y="306"/>
                    </a:moveTo>
                    <a:lnTo>
                      <a:pt x="3" y="308"/>
                    </a:lnTo>
                    <a:lnTo>
                      <a:pt x="0" y="308"/>
                    </a:lnTo>
                    <a:lnTo>
                      <a:pt x="0" y="306"/>
                    </a:lnTo>
                    <a:lnTo>
                      <a:pt x="3" y="306"/>
                    </a:lnTo>
                    <a:close/>
                    <a:moveTo>
                      <a:pt x="3" y="311"/>
                    </a:moveTo>
                    <a:lnTo>
                      <a:pt x="3" y="314"/>
                    </a:lnTo>
                    <a:lnTo>
                      <a:pt x="0" y="314"/>
                    </a:lnTo>
                    <a:lnTo>
                      <a:pt x="0" y="311"/>
                    </a:lnTo>
                    <a:lnTo>
                      <a:pt x="3" y="311"/>
                    </a:lnTo>
                    <a:close/>
                    <a:moveTo>
                      <a:pt x="3" y="317"/>
                    </a:moveTo>
                    <a:lnTo>
                      <a:pt x="3" y="320"/>
                    </a:lnTo>
                    <a:lnTo>
                      <a:pt x="0" y="320"/>
                    </a:lnTo>
                    <a:lnTo>
                      <a:pt x="0" y="317"/>
                    </a:lnTo>
                    <a:lnTo>
                      <a:pt x="3" y="317"/>
                    </a:lnTo>
                    <a:close/>
                    <a:moveTo>
                      <a:pt x="3" y="323"/>
                    </a:moveTo>
                    <a:lnTo>
                      <a:pt x="3" y="326"/>
                    </a:lnTo>
                    <a:lnTo>
                      <a:pt x="0" y="326"/>
                    </a:lnTo>
                    <a:lnTo>
                      <a:pt x="0" y="323"/>
                    </a:lnTo>
                    <a:lnTo>
                      <a:pt x="3" y="323"/>
                    </a:lnTo>
                    <a:close/>
                    <a:moveTo>
                      <a:pt x="3" y="328"/>
                    </a:moveTo>
                    <a:lnTo>
                      <a:pt x="3" y="331"/>
                    </a:lnTo>
                    <a:lnTo>
                      <a:pt x="0" y="331"/>
                    </a:lnTo>
                    <a:lnTo>
                      <a:pt x="0" y="328"/>
                    </a:lnTo>
                    <a:lnTo>
                      <a:pt x="3" y="328"/>
                    </a:lnTo>
                    <a:close/>
                    <a:moveTo>
                      <a:pt x="3" y="334"/>
                    </a:moveTo>
                    <a:lnTo>
                      <a:pt x="3" y="337"/>
                    </a:lnTo>
                    <a:lnTo>
                      <a:pt x="0" y="337"/>
                    </a:lnTo>
                    <a:lnTo>
                      <a:pt x="0" y="334"/>
                    </a:lnTo>
                    <a:lnTo>
                      <a:pt x="3" y="334"/>
                    </a:lnTo>
                    <a:close/>
                    <a:moveTo>
                      <a:pt x="3" y="340"/>
                    </a:moveTo>
                    <a:lnTo>
                      <a:pt x="3" y="343"/>
                    </a:lnTo>
                    <a:lnTo>
                      <a:pt x="0" y="343"/>
                    </a:lnTo>
                    <a:lnTo>
                      <a:pt x="0" y="340"/>
                    </a:lnTo>
                    <a:lnTo>
                      <a:pt x="3" y="340"/>
                    </a:lnTo>
                    <a:close/>
                    <a:moveTo>
                      <a:pt x="3" y="346"/>
                    </a:moveTo>
                    <a:lnTo>
                      <a:pt x="3" y="349"/>
                    </a:lnTo>
                    <a:lnTo>
                      <a:pt x="0" y="349"/>
                    </a:lnTo>
                    <a:lnTo>
                      <a:pt x="0" y="346"/>
                    </a:lnTo>
                    <a:lnTo>
                      <a:pt x="3" y="346"/>
                    </a:lnTo>
                    <a:close/>
                    <a:moveTo>
                      <a:pt x="3" y="351"/>
                    </a:moveTo>
                    <a:lnTo>
                      <a:pt x="3" y="354"/>
                    </a:lnTo>
                    <a:lnTo>
                      <a:pt x="0" y="354"/>
                    </a:lnTo>
                    <a:lnTo>
                      <a:pt x="0" y="351"/>
                    </a:lnTo>
                    <a:lnTo>
                      <a:pt x="3" y="351"/>
                    </a:lnTo>
                    <a:close/>
                    <a:moveTo>
                      <a:pt x="3" y="357"/>
                    </a:moveTo>
                    <a:lnTo>
                      <a:pt x="3" y="360"/>
                    </a:lnTo>
                    <a:lnTo>
                      <a:pt x="0" y="360"/>
                    </a:lnTo>
                    <a:lnTo>
                      <a:pt x="0" y="357"/>
                    </a:lnTo>
                    <a:lnTo>
                      <a:pt x="3" y="357"/>
                    </a:lnTo>
                    <a:close/>
                    <a:moveTo>
                      <a:pt x="3" y="363"/>
                    </a:moveTo>
                    <a:lnTo>
                      <a:pt x="3" y="366"/>
                    </a:lnTo>
                    <a:lnTo>
                      <a:pt x="0" y="366"/>
                    </a:lnTo>
                    <a:lnTo>
                      <a:pt x="0" y="363"/>
                    </a:lnTo>
                    <a:lnTo>
                      <a:pt x="3" y="363"/>
                    </a:lnTo>
                    <a:close/>
                    <a:moveTo>
                      <a:pt x="3" y="369"/>
                    </a:moveTo>
                    <a:lnTo>
                      <a:pt x="3" y="372"/>
                    </a:lnTo>
                    <a:lnTo>
                      <a:pt x="0" y="372"/>
                    </a:lnTo>
                    <a:lnTo>
                      <a:pt x="0" y="369"/>
                    </a:lnTo>
                    <a:lnTo>
                      <a:pt x="3" y="369"/>
                    </a:lnTo>
                    <a:close/>
                    <a:moveTo>
                      <a:pt x="3" y="374"/>
                    </a:moveTo>
                    <a:lnTo>
                      <a:pt x="3" y="377"/>
                    </a:lnTo>
                    <a:lnTo>
                      <a:pt x="0" y="377"/>
                    </a:lnTo>
                    <a:lnTo>
                      <a:pt x="0" y="374"/>
                    </a:lnTo>
                    <a:lnTo>
                      <a:pt x="3" y="374"/>
                    </a:lnTo>
                    <a:close/>
                    <a:moveTo>
                      <a:pt x="3" y="380"/>
                    </a:moveTo>
                    <a:lnTo>
                      <a:pt x="3" y="383"/>
                    </a:lnTo>
                    <a:lnTo>
                      <a:pt x="0" y="383"/>
                    </a:lnTo>
                    <a:lnTo>
                      <a:pt x="0" y="380"/>
                    </a:lnTo>
                    <a:lnTo>
                      <a:pt x="3" y="380"/>
                    </a:lnTo>
                    <a:close/>
                    <a:moveTo>
                      <a:pt x="3" y="386"/>
                    </a:moveTo>
                    <a:lnTo>
                      <a:pt x="3" y="389"/>
                    </a:lnTo>
                    <a:lnTo>
                      <a:pt x="0" y="389"/>
                    </a:lnTo>
                    <a:lnTo>
                      <a:pt x="0" y="386"/>
                    </a:lnTo>
                    <a:lnTo>
                      <a:pt x="3" y="386"/>
                    </a:lnTo>
                    <a:close/>
                    <a:moveTo>
                      <a:pt x="3" y="392"/>
                    </a:moveTo>
                    <a:lnTo>
                      <a:pt x="3" y="395"/>
                    </a:lnTo>
                    <a:lnTo>
                      <a:pt x="0" y="395"/>
                    </a:lnTo>
                    <a:lnTo>
                      <a:pt x="0" y="392"/>
                    </a:lnTo>
                    <a:lnTo>
                      <a:pt x="3" y="392"/>
                    </a:lnTo>
                    <a:close/>
                    <a:moveTo>
                      <a:pt x="3" y="397"/>
                    </a:moveTo>
                    <a:lnTo>
                      <a:pt x="3" y="400"/>
                    </a:lnTo>
                    <a:lnTo>
                      <a:pt x="0" y="400"/>
                    </a:lnTo>
                    <a:lnTo>
                      <a:pt x="0" y="397"/>
                    </a:lnTo>
                    <a:lnTo>
                      <a:pt x="3" y="397"/>
                    </a:lnTo>
                    <a:close/>
                    <a:moveTo>
                      <a:pt x="3" y="403"/>
                    </a:moveTo>
                    <a:lnTo>
                      <a:pt x="3" y="406"/>
                    </a:lnTo>
                    <a:lnTo>
                      <a:pt x="0" y="406"/>
                    </a:lnTo>
                    <a:lnTo>
                      <a:pt x="0" y="403"/>
                    </a:lnTo>
                    <a:lnTo>
                      <a:pt x="3" y="403"/>
                    </a:lnTo>
                    <a:close/>
                    <a:moveTo>
                      <a:pt x="3" y="409"/>
                    </a:moveTo>
                    <a:lnTo>
                      <a:pt x="3" y="412"/>
                    </a:lnTo>
                    <a:lnTo>
                      <a:pt x="0" y="412"/>
                    </a:lnTo>
                    <a:lnTo>
                      <a:pt x="0" y="409"/>
                    </a:lnTo>
                    <a:lnTo>
                      <a:pt x="3" y="409"/>
                    </a:lnTo>
                    <a:close/>
                    <a:moveTo>
                      <a:pt x="3" y="415"/>
                    </a:moveTo>
                    <a:lnTo>
                      <a:pt x="3" y="418"/>
                    </a:lnTo>
                    <a:lnTo>
                      <a:pt x="0" y="418"/>
                    </a:lnTo>
                    <a:lnTo>
                      <a:pt x="0" y="415"/>
                    </a:lnTo>
                    <a:lnTo>
                      <a:pt x="3" y="415"/>
                    </a:lnTo>
                    <a:close/>
                    <a:moveTo>
                      <a:pt x="3" y="420"/>
                    </a:moveTo>
                    <a:lnTo>
                      <a:pt x="3" y="423"/>
                    </a:lnTo>
                    <a:lnTo>
                      <a:pt x="0" y="423"/>
                    </a:lnTo>
                    <a:lnTo>
                      <a:pt x="0" y="420"/>
                    </a:lnTo>
                    <a:lnTo>
                      <a:pt x="3" y="420"/>
                    </a:lnTo>
                    <a:close/>
                    <a:moveTo>
                      <a:pt x="3" y="426"/>
                    </a:moveTo>
                    <a:lnTo>
                      <a:pt x="3" y="429"/>
                    </a:lnTo>
                    <a:lnTo>
                      <a:pt x="0" y="429"/>
                    </a:lnTo>
                    <a:lnTo>
                      <a:pt x="0" y="426"/>
                    </a:lnTo>
                    <a:lnTo>
                      <a:pt x="3" y="426"/>
                    </a:lnTo>
                    <a:close/>
                    <a:moveTo>
                      <a:pt x="3" y="432"/>
                    </a:moveTo>
                    <a:lnTo>
                      <a:pt x="3" y="435"/>
                    </a:lnTo>
                    <a:lnTo>
                      <a:pt x="0" y="435"/>
                    </a:lnTo>
                    <a:lnTo>
                      <a:pt x="0" y="432"/>
                    </a:lnTo>
                    <a:lnTo>
                      <a:pt x="3" y="432"/>
                    </a:lnTo>
                    <a:close/>
                    <a:moveTo>
                      <a:pt x="3" y="438"/>
                    </a:moveTo>
                    <a:lnTo>
                      <a:pt x="3" y="441"/>
                    </a:lnTo>
                    <a:lnTo>
                      <a:pt x="0" y="441"/>
                    </a:lnTo>
                    <a:lnTo>
                      <a:pt x="0" y="438"/>
                    </a:lnTo>
                    <a:lnTo>
                      <a:pt x="3" y="438"/>
                    </a:lnTo>
                    <a:close/>
                    <a:moveTo>
                      <a:pt x="3" y="443"/>
                    </a:moveTo>
                    <a:lnTo>
                      <a:pt x="3" y="446"/>
                    </a:lnTo>
                    <a:lnTo>
                      <a:pt x="0" y="446"/>
                    </a:lnTo>
                    <a:lnTo>
                      <a:pt x="0" y="443"/>
                    </a:lnTo>
                    <a:lnTo>
                      <a:pt x="3" y="443"/>
                    </a:lnTo>
                    <a:close/>
                    <a:moveTo>
                      <a:pt x="3" y="449"/>
                    </a:moveTo>
                    <a:lnTo>
                      <a:pt x="3" y="452"/>
                    </a:lnTo>
                    <a:lnTo>
                      <a:pt x="0" y="452"/>
                    </a:lnTo>
                    <a:lnTo>
                      <a:pt x="0" y="449"/>
                    </a:lnTo>
                    <a:lnTo>
                      <a:pt x="3" y="449"/>
                    </a:lnTo>
                    <a:close/>
                    <a:moveTo>
                      <a:pt x="3" y="455"/>
                    </a:moveTo>
                    <a:lnTo>
                      <a:pt x="3" y="458"/>
                    </a:lnTo>
                    <a:lnTo>
                      <a:pt x="0" y="458"/>
                    </a:lnTo>
                    <a:lnTo>
                      <a:pt x="0" y="455"/>
                    </a:lnTo>
                    <a:lnTo>
                      <a:pt x="3" y="455"/>
                    </a:lnTo>
                    <a:close/>
                    <a:moveTo>
                      <a:pt x="3" y="461"/>
                    </a:moveTo>
                    <a:lnTo>
                      <a:pt x="3" y="464"/>
                    </a:lnTo>
                    <a:lnTo>
                      <a:pt x="0" y="464"/>
                    </a:lnTo>
                    <a:lnTo>
                      <a:pt x="0" y="461"/>
                    </a:lnTo>
                    <a:lnTo>
                      <a:pt x="3" y="461"/>
                    </a:lnTo>
                    <a:close/>
                    <a:moveTo>
                      <a:pt x="3" y="466"/>
                    </a:moveTo>
                    <a:lnTo>
                      <a:pt x="3" y="469"/>
                    </a:lnTo>
                    <a:lnTo>
                      <a:pt x="0" y="469"/>
                    </a:lnTo>
                    <a:lnTo>
                      <a:pt x="0" y="466"/>
                    </a:lnTo>
                    <a:lnTo>
                      <a:pt x="3" y="466"/>
                    </a:lnTo>
                    <a:close/>
                    <a:moveTo>
                      <a:pt x="3" y="472"/>
                    </a:moveTo>
                    <a:lnTo>
                      <a:pt x="3" y="475"/>
                    </a:lnTo>
                    <a:lnTo>
                      <a:pt x="0" y="475"/>
                    </a:lnTo>
                    <a:lnTo>
                      <a:pt x="0" y="472"/>
                    </a:lnTo>
                    <a:lnTo>
                      <a:pt x="3" y="472"/>
                    </a:lnTo>
                    <a:close/>
                    <a:moveTo>
                      <a:pt x="3" y="478"/>
                    </a:moveTo>
                    <a:lnTo>
                      <a:pt x="3" y="481"/>
                    </a:lnTo>
                    <a:lnTo>
                      <a:pt x="0" y="481"/>
                    </a:lnTo>
                    <a:lnTo>
                      <a:pt x="0" y="478"/>
                    </a:lnTo>
                    <a:lnTo>
                      <a:pt x="3" y="478"/>
                    </a:lnTo>
                    <a:close/>
                    <a:moveTo>
                      <a:pt x="3" y="484"/>
                    </a:moveTo>
                    <a:lnTo>
                      <a:pt x="3" y="486"/>
                    </a:lnTo>
                    <a:lnTo>
                      <a:pt x="0" y="486"/>
                    </a:lnTo>
                    <a:lnTo>
                      <a:pt x="0" y="484"/>
                    </a:lnTo>
                    <a:lnTo>
                      <a:pt x="3" y="484"/>
                    </a:lnTo>
                    <a:close/>
                    <a:moveTo>
                      <a:pt x="3" y="489"/>
                    </a:moveTo>
                    <a:lnTo>
                      <a:pt x="3" y="492"/>
                    </a:lnTo>
                    <a:lnTo>
                      <a:pt x="0" y="492"/>
                    </a:lnTo>
                    <a:lnTo>
                      <a:pt x="0" y="489"/>
                    </a:lnTo>
                    <a:lnTo>
                      <a:pt x="3" y="489"/>
                    </a:lnTo>
                    <a:close/>
                    <a:moveTo>
                      <a:pt x="3" y="495"/>
                    </a:moveTo>
                    <a:lnTo>
                      <a:pt x="3" y="498"/>
                    </a:lnTo>
                    <a:lnTo>
                      <a:pt x="0" y="498"/>
                    </a:lnTo>
                    <a:lnTo>
                      <a:pt x="0" y="495"/>
                    </a:lnTo>
                    <a:lnTo>
                      <a:pt x="3" y="495"/>
                    </a:lnTo>
                    <a:close/>
                    <a:moveTo>
                      <a:pt x="3" y="501"/>
                    </a:moveTo>
                    <a:lnTo>
                      <a:pt x="3" y="504"/>
                    </a:lnTo>
                    <a:lnTo>
                      <a:pt x="0" y="504"/>
                    </a:lnTo>
                    <a:lnTo>
                      <a:pt x="0" y="501"/>
                    </a:lnTo>
                    <a:lnTo>
                      <a:pt x="3" y="501"/>
                    </a:lnTo>
                    <a:close/>
                    <a:moveTo>
                      <a:pt x="3" y="507"/>
                    </a:moveTo>
                    <a:lnTo>
                      <a:pt x="3" y="509"/>
                    </a:lnTo>
                    <a:lnTo>
                      <a:pt x="0" y="509"/>
                    </a:lnTo>
                    <a:lnTo>
                      <a:pt x="0" y="507"/>
                    </a:lnTo>
                    <a:lnTo>
                      <a:pt x="3" y="507"/>
                    </a:lnTo>
                    <a:close/>
                    <a:moveTo>
                      <a:pt x="3" y="512"/>
                    </a:moveTo>
                    <a:lnTo>
                      <a:pt x="3" y="515"/>
                    </a:lnTo>
                    <a:lnTo>
                      <a:pt x="0" y="515"/>
                    </a:lnTo>
                    <a:lnTo>
                      <a:pt x="0" y="512"/>
                    </a:lnTo>
                    <a:lnTo>
                      <a:pt x="3" y="512"/>
                    </a:lnTo>
                    <a:close/>
                    <a:moveTo>
                      <a:pt x="3" y="518"/>
                    </a:moveTo>
                    <a:lnTo>
                      <a:pt x="3" y="521"/>
                    </a:lnTo>
                    <a:lnTo>
                      <a:pt x="0" y="521"/>
                    </a:lnTo>
                    <a:lnTo>
                      <a:pt x="0" y="518"/>
                    </a:lnTo>
                    <a:lnTo>
                      <a:pt x="3" y="518"/>
                    </a:lnTo>
                    <a:close/>
                    <a:moveTo>
                      <a:pt x="3" y="524"/>
                    </a:moveTo>
                    <a:lnTo>
                      <a:pt x="3" y="527"/>
                    </a:lnTo>
                    <a:lnTo>
                      <a:pt x="0" y="527"/>
                    </a:lnTo>
                    <a:lnTo>
                      <a:pt x="0" y="524"/>
                    </a:lnTo>
                    <a:lnTo>
                      <a:pt x="3" y="524"/>
                    </a:lnTo>
                    <a:close/>
                    <a:moveTo>
                      <a:pt x="3" y="530"/>
                    </a:moveTo>
                    <a:lnTo>
                      <a:pt x="3" y="532"/>
                    </a:lnTo>
                    <a:lnTo>
                      <a:pt x="0" y="532"/>
                    </a:lnTo>
                    <a:lnTo>
                      <a:pt x="0" y="530"/>
                    </a:lnTo>
                    <a:lnTo>
                      <a:pt x="3" y="530"/>
                    </a:lnTo>
                    <a:close/>
                    <a:moveTo>
                      <a:pt x="3" y="535"/>
                    </a:moveTo>
                    <a:lnTo>
                      <a:pt x="3" y="538"/>
                    </a:lnTo>
                    <a:lnTo>
                      <a:pt x="0" y="538"/>
                    </a:lnTo>
                    <a:lnTo>
                      <a:pt x="0" y="535"/>
                    </a:lnTo>
                    <a:lnTo>
                      <a:pt x="3" y="535"/>
                    </a:lnTo>
                    <a:close/>
                    <a:moveTo>
                      <a:pt x="3" y="541"/>
                    </a:moveTo>
                    <a:lnTo>
                      <a:pt x="3" y="544"/>
                    </a:lnTo>
                    <a:lnTo>
                      <a:pt x="0" y="544"/>
                    </a:lnTo>
                    <a:lnTo>
                      <a:pt x="0" y="541"/>
                    </a:lnTo>
                    <a:lnTo>
                      <a:pt x="3" y="541"/>
                    </a:lnTo>
                    <a:close/>
                    <a:moveTo>
                      <a:pt x="3" y="547"/>
                    </a:moveTo>
                    <a:lnTo>
                      <a:pt x="3" y="550"/>
                    </a:lnTo>
                    <a:lnTo>
                      <a:pt x="0" y="550"/>
                    </a:lnTo>
                    <a:lnTo>
                      <a:pt x="0" y="547"/>
                    </a:lnTo>
                    <a:lnTo>
                      <a:pt x="3" y="547"/>
                    </a:lnTo>
                    <a:close/>
                    <a:moveTo>
                      <a:pt x="3" y="553"/>
                    </a:moveTo>
                    <a:lnTo>
                      <a:pt x="3" y="555"/>
                    </a:lnTo>
                    <a:lnTo>
                      <a:pt x="0" y="555"/>
                    </a:lnTo>
                    <a:lnTo>
                      <a:pt x="0" y="553"/>
                    </a:lnTo>
                    <a:lnTo>
                      <a:pt x="3" y="553"/>
                    </a:lnTo>
                    <a:close/>
                    <a:moveTo>
                      <a:pt x="3" y="558"/>
                    </a:moveTo>
                    <a:lnTo>
                      <a:pt x="3" y="561"/>
                    </a:lnTo>
                    <a:lnTo>
                      <a:pt x="0" y="561"/>
                    </a:lnTo>
                    <a:lnTo>
                      <a:pt x="0" y="558"/>
                    </a:lnTo>
                    <a:lnTo>
                      <a:pt x="3" y="558"/>
                    </a:lnTo>
                    <a:close/>
                    <a:moveTo>
                      <a:pt x="3" y="564"/>
                    </a:moveTo>
                    <a:lnTo>
                      <a:pt x="3" y="567"/>
                    </a:lnTo>
                    <a:lnTo>
                      <a:pt x="0" y="567"/>
                    </a:lnTo>
                    <a:lnTo>
                      <a:pt x="0" y="564"/>
                    </a:lnTo>
                    <a:lnTo>
                      <a:pt x="3" y="564"/>
                    </a:lnTo>
                    <a:close/>
                    <a:moveTo>
                      <a:pt x="3" y="570"/>
                    </a:moveTo>
                    <a:lnTo>
                      <a:pt x="3" y="573"/>
                    </a:lnTo>
                    <a:lnTo>
                      <a:pt x="0" y="573"/>
                    </a:lnTo>
                    <a:lnTo>
                      <a:pt x="0" y="570"/>
                    </a:lnTo>
                    <a:lnTo>
                      <a:pt x="3" y="570"/>
                    </a:lnTo>
                    <a:close/>
                    <a:moveTo>
                      <a:pt x="3" y="576"/>
                    </a:moveTo>
                    <a:lnTo>
                      <a:pt x="3" y="578"/>
                    </a:lnTo>
                    <a:lnTo>
                      <a:pt x="0" y="578"/>
                    </a:lnTo>
                    <a:lnTo>
                      <a:pt x="0" y="576"/>
                    </a:lnTo>
                    <a:lnTo>
                      <a:pt x="3" y="576"/>
                    </a:lnTo>
                    <a:close/>
                    <a:moveTo>
                      <a:pt x="3" y="581"/>
                    </a:moveTo>
                    <a:lnTo>
                      <a:pt x="3" y="584"/>
                    </a:lnTo>
                    <a:lnTo>
                      <a:pt x="0" y="584"/>
                    </a:lnTo>
                    <a:lnTo>
                      <a:pt x="0" y="581"/>
                    </a:lnTo>
                    <a:lnTo>
                      <a:pt x="3" y="581"/>
                    </a:lnTo>
                    <a:close/>
                    <a:moveTo>
                      <a:pt x="3" y="587"/>
                    </a:moveTo>
                    <a:lnTo>
                      <a:pt x="3" y="590"/>
                    </a:lnTo>
                    <a:lnTo>
                      <a:pt x="0" y="590"/>
                    </a:lnTo>
                    <a:lnTo>
                      <a:pt x="0" y="587"/>
                    </a:lnTo>
                    <a:lnTo>
                      <a:pt x="3" y="587"/>
                    </a:lnTo>
                    <a:close/>
                    <a:moveTo>
                      <a:pt x="3" y="593"/>
                    </a:moveTo>
                    <a:lnTo>
                      <a:pt x="3" y="596"/>
                    </a:lnTo>
                    <a:lnTo>
                      <a:pt x="0" y="596"/>
                    </a:lnTo>
                    <a:lnTo>
                      <a:pt x="0" y="593"/>
                    </a:lnTo>
                    <a:lnTo>
                      <a:pt x="3" y="593"/>
                    </a:lnTo>
                    <a:close/>
                    <a:moveTo>
                      <a:pt x="3" y="599"/>
                    </a:moveTo>
                    <a:lnTo>
                      <a:pt x="3" y="601"/>
                    </a:lnTo>
                    <a:lnTo>
                      <a:pt x="0" y="601"/>
                    </a:lnTo>
                    <a:lnTo>
                      <a:pt x="0" y="599"/>
                    </a:lnTo>
                    <a:lnTo>
                      <a:pt x="3" y="599"/>
                    </a:lnTo>
                    <a:close/>
                    <a:moveTo>
                      <a:pt x="3" y="604"/>
                    </a:moveTo>
                    <a:lnTo>
                      <a:pt x="3" y="607"/>
                    </a:lnTo>
                    <a:lnTo>
                      <a:pt x="0" y="607"/>
                    </a:lnTo>
                    <a:lnTo>
                      <a:pt x="0" y="604"/>
                    </a:lnTo>
                    <a:lnTo>
                      <a:pt x="3" y="604"/>
                    </a:lnTo>
                    <a:close/>
                    <a:moveTo>
                      <a:pt x="3" y="610"/>
                    </a:moveTo>
                    <a:lnTo>
                      <a:pt x="3" y="613"/>
                    </a:lnTo>
                    <a:lnTo>
                      <a:pt x="0" y="613"/>
                    </a:lnTo>
                    <a:lnTo>
                      <a:pt x="0" y="610"/>
                    </a:lnTo>
                    <a:lnTo>
                      <a:pt x="3" y="610"/>
                    </a:lnTo>
                    <a:close/>
                    <a:moveTo>
                      <a:pt x="3" y="616"/>
                    </a:moveTo>
                    <a:lnTo>
                      <a:pt x="3" y="619"/>
                    </a:lnTo>
                    <a:lnTo>
                      <a:pt x="0" y="619"/>
                    </a:lnTo>
                    <a:lnTo>
                      <a:pt x="0" y="616"/>
                    </a:lnTo>
                    <a:lnTo>
                      <a:pt x="3" y="616"/>
                    </a:lnTo>
                    <a:close/>
                    <a:moveTo>
                      <a:pt x="3" y="622"/>
                    </a:moveTo>
                    <a:lnTo>
                      <a:pt x="3" y="624"/>
                    </a:lnTo>
                    <a:lnTo>
                      <a:pt x="0" y="624"/>
                    </a:lnTo>
                    <a:lnTo>
                      <a:pt x="0" y="622"/>
                    </a:lnTo>
                    <a:lnTo>
                      <a:pt x="3" y="622"/>
                    </a:lnTo>
                    <a:close/>
                    <a:moveTo>
                      <a:pt x="3" y="627"/>
                    </a:moveTo>
                    <a:lnTo>
                      <a:pt x="3" y="630"/>
                    </a:lnTo>
                    <a:lnTo>
                      <a:pt x="0" y="630"/>
                    </a:lnTo>
                    <a:lnTo>
                      <a:pt x="0" y="627"/>
                    </a:lnTo>
                    <a:lnTo>
                      <a:pt x="3" y="627"/>
                    </a:lnTo>
                    <a:close/>
                    <a:moveTo>
                      <a:pt x="3" y="633"/>
                    </a:moveTo>
                    <a:lnTo>
                      <a:pt x="3" y="636"/>
                    </a:lnTo>
                    <a:lnTo>
                      <a:pt x="0" y="636"/>
                    </a:lnTo>
                    <a:lnTo>
                      <a:pt x="0" y="633"/>
                    </a:lnTo>
                    <a:lnTo>
                      <a:pt x="3" y="633"/>
                    </a:lnTo>
                    <a:close/>
                    <a:moveTo>
                      <a:pt x="3" y="639"/>
                    </a:moveTo>
                    <a:lnTo>
                      <a:pt x="3" y="642"/>
                    </a:lnTo>
                    <a:lnTo>
                      <a:pt x="0" y="642"/>
                    </a:lnTo>
                    <a:lnTo>
                      <a:pt x="0" y="639"/>
                    </a:lnTo>
                    <a:lnTo>
                      <a:pt x="3" y="639"/>
                    </a:lnTo>
                    <a:close/>
                    <a:moveTo>
                      <a:pt x="3" y="644"/>
                    </a:moveTo>
                    <a:lnTo>
                      <a:pt x="3" y="647"/>
                    </a:lnTo>
                    <a:lnTo>
                      <a:pt x="0" y="647"/>
                    </a:lnTo>
                    <a:lnTo>
                      <a:pt x="0" y="644"/>
                    </a:lnTo>
                    <a:lnTo>
                      <a:pt x="3" y="644"/>
                    </a:lnTo>
                    <a:close/>
                    <a:moveTo>
                      <a:pt x="3" y="650"/>
                    </a:moveTo>
                    <a:lnTo>
                      <a:pt x="3" y="653"/>
                    </a:lnTo>
                    <a:lnTo>
                      <a:pt x="0" y="653"/>
                    </a:lnTo>
                    <a:lnTo>
                      <a:pt x="0" y="650"/>
                    </a:lnTo>
                    <a:lnTo>
                      <a:pt x="3" y="650"/>
                    </a:lnTo>
                    <a:close/>
                    <a:moveTo>
                      <a:pt x="3" y="656"/>
                    </a:moveTo>
                    <a:lnTo>
                      <a:pt x="3" y="659"/>
                    </a:lnTo>
                    <a:lnTo>
                      <a:pt x="0" y="659"/>
                    </a:lnTo>
                    <a:lnTo>
                      <a:pt x="0" y="656"/>
                    </a:lnTo>
                    <a:lnTo>
                      <a:pt x="3" y="656"/>
                    </a:lnTo>
                    <a:close/>
                    <a:moveTo>
                      <a:pt x="3" y="662"/>
                    </a:moveTo>
                    <a:lnTo>
                      <a:pt x="3" y="665"/>
                    </a:lnTo>
                    <a:lnTo>
                      <a:pt x="0" y="665"/>
                    </a:lnTo>
                    <a:lnTo>
                      <a:pt x="0" y="662"/>
                    </a:lnTo>
                    <a:lnTo>
                      <a:pt x="3" y="662"/>
                    </a:lnTo>
                    <a:close/>
                    <a:moveTo>
                      <a:pt x="3" y="667"/>
                    </a:moveTo>
                    <a:lnTo>
                      <a:pt x="3" y="670"/>
                    </a:lnTo>
                    <a:lnTo>
                      <a:pt x="0" y="670"/>
                    </a:lnTo>
                    <a:lnTo>
                      <a:pt x="0" y="667"/>
                    </a:lnTo>
                    <a:lnTo>
                      <a:pt x="3" y="667"/>
                    </a:lnTo>
                    <a:close/>
                    <a:moveTo>
                      <a:pt x="3" y="673"/>
                    </a:moveTo>
                    <a:lnTo>
                      <a:pt x="3" y="676"/>
                    </a:lnTo>
                    <a:lnTo>
                      <a:pt x="0" y="676"/>
                    </a:lnTo>
                    <a:lnTo>
                      <a:pt x="0" y="673"/>
                    </a:lnTo>
                    <a:lnTo>
                      <a:pt x="3" y="673"/>
                    </a:lnTo>
                    <a:close/>
                    <a:moveTo>
                      <a:pt x="3" y="679"/>
                    </a:moveTo>
                    <a:lnTo>
                      <a:pt x="3" y="682"/>
                    </a:lnTo>
                    <a:lnTo>
                      <a:pt x="0" y="682"/>
                    </a:lnTo>
                    <a:lnTo>
                      <a:pt x="0" y="679"/>
                    </a:lnTo>
                    <a:lnTo>
                      <a:pt x="3" y="679"/>
                    </a:lnTo>
                    <a:close/>
                    <a:moveTo>
                      <a:pt x="3" y="685"/>
                    </a:moveTo>
                    <a:lnTo>
                      <a:pt x="3" y="688"/>
                    </a:lnTo>
                    <a:lnTo>
                      <a:pt x="0" y="688"/>
                    </a:lnTo>
                    <a:lnTo>
                      <a:pt x="0" y="685"/>
                    </a:lnTo>
                    <a:lnTo>
                      <a:pt x="3" y="685"/>
                    </a:lnTo>
                    <a:close/>
                    <a:moveTo>
                      <a:pt x="3" y="690"/>
                    </a:moveTo>
                    <a:lnTo>
                      <a:pt x="3" y="693"/>
                    </a:lnTo>
                    <a:lnTo>
                      <a:pt x="0" y="693"/>
                    </a:lnTo>
                    <a:lnTo>
                      <a:pt x="0" y="690"/>
                    </a:lnTo>
                    <a:lnTo>
                      <a:pt x="3" y="690"/>
                    </a:lnTo>
                    <a:close/>
                    <a:moveTo>
                      <a:pt x="3" y="696"/>
                    </a:moveTo>
                    <a:lnTo>
                      <a:pt x="3" y="699"/>
                    </a:lnTo>
                    <a:lnTo>
                      <a:pt x="0" y="699"/>
                    </a:lnTo>
                    <a:lnTo>
                      <a:pt x="0" y="696"/>
                    </a:lnTo>
                    <a:lnTo>
                      <a:pt x="3" y="696"/>
                    </a:lnTo>
                    <a:close/>
                    <a:moveTo>
                      <a:pt x="3" y="702"/>
                    </a:moveTo>
                    <a:lnTo>
                      <a:pt x="3" y="705"/>
                    </a:lnTo>
                    <a:lnTo>
                      <a:pt x="0" y="705"/>
                    </a:lnTo>
                    <a:lnTo>
                      <a:pt x="0" y="702"/>
                    </a:lnTo>
                    <a:lnTo>
                      <a:pt x="3" y="702"/>
                    </a:lnTo>
                    <a:close/>
                    <a:moveTo>
                      <a:pt x="3" y="708"/>
                    </a:moveTo>
                    <a:lnTo>
                      <a:pt x="3" y="711"/>
                    </a:lnTo>
                    <a:lnTo>
                      <a:pt x="0" y="711"/>
                    </a:lnTo>
                    <a:lnTo>
                      <a:pt x="0" y="708"/>
                    </a:lnTo>
                    <a:lnTo>
                      <a:pt x="3" y="708"/>
                    </a:lnTo>
                    <a:close/>
                    <a:moveTo>
                      <a:pt x="3" y="713"/>
                    </a:moveTo>
                    <a:lnTo>
                      <a:pt x="3" y="716"/>
                    </a:lnTo>
                    <a:lnTo>
                      <a:pt x="0" y="716"/>
                    </a:lnTo>
                    <a:lnTo>
                      <a:pt x="0" y="713"/>
                    </a:lnTo>
                    <a:lnTo>
                      <a:pt x="3" y="713"/>
                    </a:lnTo>
                    <a:close/>
                    <a:moveTo>
                      <a:pt x="3" y="719"/>
                    </a:moveTo>
                    <a:lnTo>
                      <a:pt x="3" y="722"/>
                    </a:lnTo>
                    <a:lnTo>
                      <a:pt x="0" y="722"/>
                    </a:lnTo>
                    <a:lnTo>
                      <a:pt x="0" y="719"/>
                    </a:lnTo>
                    <a:lnTo>
                      <a:pt x="3" y="719"/>
                    </a:lnTo>
                    <a:close/>
                    <a:moveTo>
                      <a:pt x="3" y="725"/>
                    </a:moveTo>
                    <a:lnTo>
                      <a:pt x="3" y="728"/>
                    </a:lnTo>
                    <a:lnTo>
                      <a:pt x="0" y="728"/>
                    </a:lnTo>
                    <a:lnTo>
                      <a:pt x="0" y="725"/>
                    </a:lnTo>
                    <a:lnTo>
                      <a:pt x="3" y="725"/>
                    </a:lnTo>
                    <a:close/>
                    <a:moveTo>
                      <a:pt x="3" y="731"/>
                    </a:moveTo>
                    <a:lnTo>
                      <a:pt x="3" y="734"/>
                    </a:lnTo>
                    <a:lnTo>
                      <a:pt x="0" y="734"/>
                    </a:lnTo>
                    <a:lnTo>
                      <a:pt x="0" y="731"/>
                    </a:lnTo>
                    <a:lnTo>
                      <a:pt x="3" y="731"/>
                    </a:lnTo>
                    <a:close/>
                    <a:moveTo>
                      <a:pt x="3" y="736"/>
                    </a:moveTo>
                    <a:lnTo>
                      <a:pt x="3" y="739"/>
                    </a:lnTo>
                    <a:lnTo>
                      <a:pt x="0" y="739"/>
                    </a:lnTo>
                    <a:lnTo>
                      <a:pt x="0" y="736"/>
                    </a:lnTo>
                    <a:lnTo>
                      <a:pt x="3" y="736"/>
                    </a:lnTo>
                    <a:close/>
                    <a:moveTo>
                      <a:pt x="3" y="742"/>
                    </a:moveTo>
                    <a:lnTo>
                      <a:pt x="3" y="745"/>
                    </a:lnTo>
                    <a:lnTo>
                      <a:pt x="0" y="745"/>
                    </a:lnTo>
                    <a:lnTo>
                      <a:pt x="0" y="742"/>
                    </a:lnTo>
                    <a:lnTo>
                      <a:pt x="3" y="742"/>
                    </a:lnTo>
                    <a:close/>
                    <a:moveTo>
                      <a:pt x="3" y="748"/>
                    </a:moveTo>
                    <a:lnTo>
                      <a:pt x="3" y="751"/>
                    </a:lnTo>
                    <a:lnTo>
                      <a:pt x="0" y="751"/>
                    </a:lnTo>
                    <a:lnTo>
                      <a:pt x="0" y="748"/>
                    </a:lnTo>
                    <a:lnTo>
                      <a:pt x="3" y="748"/>
                    </a:lnTo>
                    <a:close/>
                    <a:moveTo>
                      <a:pt x="3" y="754"/>
                    </a:moveTo>
                    <a:lnTo>
                      <a:pt x="3" y="757"/>
                    </a:lnTo>
                    <a:lnTo>
                      <a:pt x="0" y="757"/>
                    </a:lnTo>
                    <a:lnTo>
                      <a:pt x="0" y="754"/>
                    </a:lnTo>
                    <a:lnTo>
                      <a:pt x="3" y="754"/>
                    </a:lnTo>
                    <a:close/>
                    <a:moveTo>
                      <a:pt x="3" y="759"/>
                    </a:moveTo>
                    <a:lnTo>
                      <a:pt x="3" y="762"/>
                    </a:lnTo>
                    <a:lnTo>
                      <a:pt x="0" y="762"/>
                    </a:lnTo>
                    <a:lnTo>
                      <a:pt x="0" y="759"/>
                    </a:lnTo>
                    <a:lnTo>
                      <a:pt x="3" y="759"/>
                    </a:lnTo>
                    <a:close/>
                    <a:moveTo>
                      <a:pt x="3" y="765"/>
                    </a:moveTo>
                    <a:lnTo>
                      <a:pt x="3" y="768"/>
                    </a:lnTo>
                    <a:lnTo>
                      <a:pt x="0" y="768"/>
                    </a:lnTo>
                    <a:lnTo>
                      <a:pt x="0" y="765"/>
                    </a:lnTo>
                    <a:lnTo>
                      <a:pt x="3" y="765"/>
                    </a:lnTo>
                    <a:close/>
                    <a:moveTo>
                      <a:pt x="3" y="771"/>
                    </a:moveTo>
                    <a:lnTo>
                      <a:pt x="3" y="774"/>
                    </a:lnTo>
                    <a:lnTo>
                      <a:pt x="0" y="774"/>
                    </a:lnTo>
                    <a:lnTo>
                      <a:pt x="0" y="771"/>
                    </a:lnTo>
                    <a:lnTo>
                      <a:pt x="3" y="771"/>
                    </a:lnTo>
                    <a:close/>
                    <a:moveTo>
                      <a:pt x="3" y="777"/>
                    </a:moveTo>
                    <a:lnTo>
                      <a:pt x="3" y="780"/>
                    </a:lnTo>
                    <a:lnTo>
                      <a:pt x="0" y="780"/>
                    </a:lnTo>
                    <a:lnTo>
                      <a:pt x="0" y="777"/>
                    </a:lnTo>
                    <a:lnTo>
                      <a:pt x="3" y="777"/>
                    </a:lnTo>
                    <a:close/>
                    <a:moveTo>
                      <a:pt x="3" y="782"/>
                    </a:moveTo>
                    <a:lnTo>
                      <a:pt x="3" y="785"/>
                    </a:lnTo>
                    <a:lnTo>
                      <a:pt x="0" y="785"/>
                    </a:lnTo>
                    <a:lnTo>
                      <a:pt x="0" y="782"/>
                    </a:lnTo>
                    <a:lnTo>
                      <a:pt x="3" y="782"/>
                    </a:lnTo>
                    <a:close/>
                    <a:moveTo>
                      <a:pt x="3" y="788"/>
                    </a:moveTo>
                    <a:lnTo>
                      <a:pt x="3" y="791"/>
                    </a:lnTo>
                    <a:lnTo>
                      <a:pt x="0" y="791"/>
                    </a:lnTo>
                    <a:lnTo>
                      <a:pt x="0" y="788"/>
                    </a:lnTo>
                    <a:lnTo>
                      <a:pt x="3" y="788"/>
                    </a:lnTo>
                    <a:close/>
                    <a:moveTo>
                      <a:pt x="3" y="794"/>
                    </a:moveTo>
                    <a:lnTo>
                      <a:pt x="3" y="797"/>
                    </a:lnTo>
                    <a:lnTo>
                      <a:pt x="0" y="797"/>
                    </a:lnTo>
                    <a:lnTo>
                      <a:pt x="0" y="794"/>
                    </a:lnTo>
                    <a:lnTo>
                      <a:pt x="3" y="794"/>
                    </a:lnTo>
                    <a:close/>
                    <a:moveTo>
                      <a:pt x="3" y="800"/>
                    </a:moveTo>
                    <a:lnTo>
                      <a:pt x="3" y="802"/>
                    </a:lnTo>
                    <a:lnTo>
                      <a:pt x="0" y="802"/>
                    </a:lnTo>
                    <a:lnTo>
                      <a:pt x="0" y="800"/>
                    </a:lnTo>
                    <a:lnTo>
                      <a:pt x="3" y="800"/>
                    </a:lnTo>
                    <a:close/>
                    <a:moveTo>
                      <a:pt x="3" y="805"/>
                    </a:moveTo>
                    <a:lnTo>
                      <a:pt x="3" y="808"/>
                    </a:lnTo>
                    <a:lnTo>
                      <a:pt x="0" y="808"/>
                    </a:lnTo>
                    <a:lnTo>
                      <a:pt x="0" y="805"/>
                    </a:lnTo>
                    <a:lnTo>
                      <a:pt x="3" y="805"/>
                    </a:lnTo>
                    <a:close/>
                    <a:moveTo>
                      <a:pt x="3" y="811"/>
                    </a:moveTo>
                    <a:lnTo>
                      <a:pt x="3" y="814"/>
                    </a:lnTo>
                    <a:lnTo>
                      <a:pt x="0" y="814"/>
                    </a:lnTo>
                    <a:lnTo>
                      <a:pt x="0" y="811"/>
                    </a:lnTo>
                    <a:lnTo>
                      <a:pt x="3" y="811"/>
                    </a:lnTo>
                    <a:close/>
                    <a:moveTo>
                      <a:pt x="3" y="817"/>
                    </a:moveTo>
                    <a:lnTo>
                      <a:pt x="3" y="820"/>
                    </a:lnTo>
                    <a:lnTo>
                      <a:pt x="0" y="820"/>
                    </a:lnTo>
                    <a:lnTo>
                      <a:pt x="0" y="817"/>
                    </a:lnTo>
                    <a:lnTo>
                      <a:pt x="3" y="817"/>
                    </a:lnTo>
                    <a:close/>
                    <a:moveTo>
                      <a:pt x="3" y="823"/>
                    </a:moveTo>
                    <a:lnTo>
                      <a:pt x="3" y="825"/>
                    </a:lnTo>
                    <a:lnTo>
                      <a:pt x="0" y="825"/>
                    </a:lnTo>
                    <a:lnTo>
                      <a:pt x="0" y="823"/>
                    </a:lnTo>
                    <a:lnTo>
                      <a:pt x="3" y="823"/>
                    </a:lnTo>
                    <a:close/>
                    <a:moveTo>
                      <a:pt x="3" y="828"/>
                    </a:moveTo>
                    <a:lnTo>
                      <a:pt x="3" y="831"/>
                    </a:lnTo>
                    <a:lnTo>
                      <a:pt x="0" y="831"/>
                    </a:lnTo>
                    <a:lnTo>
                      <a:pt x="0" y="828"/>
                    </a:lnTo>
                    <a:lnTo>
                      <a:pt x="3" y="828"/>
                    </a:lnTo>
                    <a:close/>
                    <a:moveTo>
                      <a:pt x="3" y="834"/>
                    </a:moveTo>
                    <a:lnTo>
                      <a:pt x="3" y="837"/>
                    </a:lnTo>
                    <a:lnTo>
                      <a:pt x="0" y="837"/>
                    </a:lnTo>
                    <a:lnTo>
                      <a:pt x="0" y="834"/>
                    </a:lnTo>
                    <a:lnTo>
                      <a:pt x="3" y="834"/>
                    </a:lnTo>
                    <a:close/>
                    <a:moveTo>
                      <a:pt x="3" y="840"/>
                    </a:moveTo>
                    <a:lnTo>
                      <a:pt x="3" y="843"/>
                    </a:lnTo>
                    <a:lnTo>
                      <a:pt x="0" y="843"/>
                    </a:lnTo>
                    <a:lnTo>
                      <a:pt x="0" y="840"/>
                    </a:lnTo>
                    <a:lnTo>
                      <a:pt x="3" y="840"/>
                    </a:lnTo>
                    <a:close/>
                    <a:moveTo>
                      <a:pt x="3" y="846"/>
                    </a:moveTo>
                    <a:lnTo>
                      <a:pt x="3" y="848"/>
                    </a:lnTo>
                    <a:lnTo>
                      <a:pt x="0" y="848"/>
                    </a:lnTo>
                    <a:lnTo>
                      <a:pt x="0" y="846"/>
                    </a:lnTo>
                    <a:lnTo>
                      <a:pt x="3" y="846"/>
                    </a:lnTo>
                    <a:close/>
                    <a:moveTo>
                      <a:pt x="3" y="851"/>
                    </a:moveTo>
                    <a:lnTo>
                      <a:pt x="3" y="854"/>
                    </a:lnTo>
                    <a:lnTo>
                      <a:pt x="0" y="854"/>
                    </a:lnTo>
                    <a:lnTo>
                      <a:pt x="0" y="851"/>
                    </a:lnTo>
                    <a:lnTo>
                      <a:pt x="3" y="851"/>
                    </a:lnTo>
                    <a:close/>
                    <a:moveTo>
                      <a:pt x="3" y="857"/>
                    </a:moveTo>
                    <a:lnTo>
                      <a:pt x="3" y="860"/>
                    </a:lnTo>
                    <a:lnTo>
                      <a:pt x="0" y="860"/>
                    </a:lnTo>
                    <a:lnTo>
                      <a:pt x="0" y="857"/>
                    </a:lnTo>
                    <a:lnTo>
                      <a:pt x="3" y="857"/>
                    </a:lnTo>
                    <a:close/>
                    <a:moveTo>
                      <a:pt x="3" y="863"/>
                    </a:moveTo>
                    <a:lnTo>
                      <a:pt x="3" y="866"/>
                    </a:lnTo>
                    <a:lnTo>
                      <a:pt x="0" y="866"/>
                    </a:lnTo>
                    <a:lnTo>
                      <a:pt x="0" y="863"/>
                    </a:lnTo>
                    <a:lnTo>
                      <a:pt x="3" y="863"/>
                    </a:lnTo>
                    <a:close/>
                    <a:moveTo>
                      <a:pt x="3" y="869"/>
                    </a:moveTo>
                    <a:lnTo>
                      <a:pt x="3" y="871"/>
                    </a:lnTo>
                    <a:lnTo>
                      <a:pt x="0" y="871"/>
                    </a:lnTo>
                    <a:lnTo>
                      <a:pt x="0" y="869"/>
                    </a:lnTo>
                    <a:lnTo>
                      <a:pt x="3" y="869"/>
                    </a:lnTo>
                    <a:close/>
                    <a:moveTo>
                      <a:pt x="3" y="874"/>
                    </a:moveTo>
                    <a:lnTo>
                      <a:pt x="3" y="877"/>
                    </a:lnTo>
                    <a:lnTo>
                      <a:pt x="0" y="877"/>
                    </a:lnTo>
                    <a:lnTo>
                      <a:pt x="0" y="874"/>
                    </a:lnTo>
                    <a:lnTo>
                      <a:pt x="3" y="874"/>
                    </a:lnTo>
                    <a:close/>
                    <a:moveTo>
                      <a:pt x="3" y="880"/>
                    </a:moveTo>
                    <a:lnTo>
                      <a:pt x="3" y="883"/>
                    </a:lnTo>
                    <a:lnTo>
                      <a:pt x="0" y="883"/>
                    </a:lnTo>
                    <a:lnTo>
                      <a:pt x="0" y="880"/>
                    </a:lnTo>
                    <a:lnTo>
                      <a:pt x="3" y="880"/>
                    </a:lnTo>
                    <a:close/>
                    <a:moveTo>
                      <a:pt x="3" y="886"/>
                    </a:moveTo>
                    <a:lnTo>
                      <a:pt x="3" y="889"/>
                    </a:lnTo>
                    <a:lnTo>
                      <a:pt x="0" y="889"/>
                    </a:lnTo>
                    <a:lnTo>
                      <a:pt x="0" y="886"/>
                    </a:lnTo>
                    <a:lnTo>
                      <a:pt x="3" y="886"/>
                    </a:lnTo>
                    <a:close/>
                    <a:moveTo>
                      <a:pt x="3" y="892"/>
                    </a:moveTo>
                    <a:lnTo>
                      <a:pt x="3" y="894"/>
                    </a:lnTo>
                    <a:lnTo>
                      <a:pt x="0" y="894"/>
                    </a:lnTo>
                    <a:lnTo>
                      <a:pt x="0" y="892"/>
                    </a:lnTo>
                    <a:lnTo>
                      <a:pt x="3" y="892"/>
                    </a:lnTo>
                    <a:close/>
                    <a:moveTo>
                      <a:pt x="3" y="897"/>
                    </a:moveTo>
                    <a:lnTo>
                      <a:pt x="3" y="900"/>
                    </a:lnTo>
                    <a:lnTo>
                      <a:pt x="0" y="900"/>
                    </a:lnTo>
                    <a:lnTo>
                      <a:pt x="0" y="897"/>
                    </a:lnTo>
                    <a:lnTo>
                      <a:pt x="3" y="897"/>
                    </a:lnTo>
                    <a:close/>
                    <a:moveTo>
                      <a:pt x="3" y="903"/>
                    </a:moveTo>
                    <a:lnTo>
                      <a:pt x="3" y="906"/>
                    </a:lnTo>
                    <a:lnTo>
                      <a:pt x="0" y="906"/>
                    </a:lnTo>
                    <a:lnTo>
                      <a:pt x="0" y="903"/>
                    </a:lnTo>
                    <a:lnTo>
                      <a:pt x="3" y="903"/>
                    </a:lnTo>
                    <a:close/>
                    <a:moveTo>
                      <a:pt x="3" y="909"/>
                    </a:moveTo>
                    <a:lnTo>
                      <a:pt x="3" y="912"/>
                    </a:lnTo>
                    <a:lnTo>
                      <a:pt x="0" y="912"/>
                    </a:lnTo>
                    <a:lnTo>
                      <a:pt x="0" y="909"/>
                    </a:lnTo>
                    <a:lnTo>
                      <a:pt x="3" y="909"/>
                    </a:lnTo>
                    <a:close/>
                    <a:moveTo>
                      <a:pt x="3" y="915"/>
                    </a:moveTo>
                    <a:lnTo>
                      <a:pt x="3" y="917"/>
                    </a:lnTo>
                    <a:lnTo>
                      <a:pt x="0" y="917"/>
                    </a:lnTo>
                    <a:lnTo>
                      <a:pt x="0" y="915"/>
                    </a:lnTo>
                    <a:lnTo>
                      <a:pt x="3" y="915"/>
                    </a:lnTo>
                    <a:close/>
                    <a:moveTo>
                      <a:pt x="3" y="920"/>
                    </a:moveTo>
                    <a:lnTo>
                      <a:pt x="3" y="923"/>
                    </a:lnTo>
                    <a:lnTo>
                      <a:pt x="0" y="923"/>
                    </a:lnTo>
                    <a:lnTo>
                      <a:pt x="0" y="920"/>
                    </a:lnTo>
                    <a:lnTo>
                      <a:pt x="3" y="920"/>
                    </a:lnTo>
                    <a:close/>
                    <a:moveTo>
                      <a:pt x="3" y="926"/>
                    </a:moveTo>
                    <a:lnTo>
                      <a:pt x="3" y="929"/>
                    </a:lnTo>
                    <a:lnTo>
                      <a:pt x="0" y="929"/>
                    </a:lnTo>
                    <a:lnTo>
                      <a:pt x="0" y="926"/>
                    </a:lnTo>
                    <a:lnTo>
                      <a:pt x="3" y="926"/>
                    </a:lnTo>
                    <a:close/>
                    <a:moveTo>
                      <a:pt x="3" y="932"/>
                    </a:moveTo>
                    <a:lnTo>
                      <a:pt x="3" y="935"/>
                    </a:lnTo>
                    <a:lnTo>
                      <a:pt x="0" y="935"/>
                    </a:lnTo>
                    <a:lnTo>
                      <a:pt x="0" y="932"/>
                    </a:lnTo>
                    <a:lnTo>
                      <a:pt x="3" y="932"/>
                    </a:lnTo>
                    <a:close/>
                    <a:moveTo>
                      <a:pt x="3" y="938"/>
                    </a:moveTo>
                    <a:lnTo>
                      <a:pt x="3" y="940"/>
                    </a:lnTo>
                    <a:lnTo>
                      <a:pt x="0" y="940"/>
                    </a:lnTo>
                    <a:lnTo>
                      <a:pt x="0" y="938"/>
                    </a:lnTo>
                    <a:lnTo>
                      <a:pt x="3" y="938"/>
                    </a:lnTo>
                    <a:close/>
                    <a:moveTo>
                      <a:pt x="3" y="943"/>
                    </a:moveTo>
                    <a:lnTo>
                      <a:pt x="3" y="946"/>
                    </a:lnTo>
                    <a:lnTo>
                      <a:pt x="0" y="946"/>
                    </a:lnTo>
                    <a:lnTo>
                      <a:pt x="0" y="943"/>
                    </a:lnTo>
                    <a:lnTo>
                      <a:pt x="3" y="943"/>
                    </a:lnTo>
                    <a:close/>
                    <a:moveTo>
                      <a:pt x="3" y="949"/>
                    </a:moveTo>
                    <a:lnTo>
                      <a:pt x="3" y="952"/>
                    </a:lnTo>
                    <a:lnTo>
                      <a:pt x="0" y="952"/>
                    </a:lnTo>
                    <a:lnTo>
                      <a:pt x="0" y="949"/>
                    </a:lnTo>
                    <a:lnTo>
                      <a:pt x="3" y="949"/>
                    </a:lnTo>
                    <a:close/>
                    <a:moveTo>
                      <a:pt x="3" y="955"/>
                    </a:moveTo>
                    <a:lnTo>
                      <a:pt x="3" y="958"/>
                    </a:lnTo>
                    <a:lnTo>
                      <a:pt x="0" y="958"/>
                    </a:lnTo>
                    <a:lnTo>
                      <a:pt x="0" y="955"/>
                    </a:lnTo>
                    <a:lnTo>
                      <a:pt x="3" y="955"/>
                    </a:lnTo>
                    <a:close/>
                    <a:moveTo>
                      <a:pt x="3" y="960"/>
                    </a:moveTo>
                    <a:lnTo>
                      <a:pt x="3" y="963"/>
                    </a:lnTo>
                    <a:lnTo>
                      <a:pt x="0" y="963"/>
                    </a:lnTo>
                    <a:lnTo>
                      <a:pt x="0" y="960"/>
                    </a:lnTo>
                    <a:lnTo>
                      <a:pt x="3" y="960"/>
                    </a:lnTo>
                    <a:close/>
                    <a:moveTo>
                      <a:pt x="3" y="966"/>
                    </a:moveTo>
                    <a:lnTo>
                      <a:pt x="3" y="969"/>
                    </a:lnTo>
                    <a:lnTo>
                      <a:pt x="0" y="969"/>
                    </a:lnTo>
                    <a:lnTo>
                      <a:pt x="0" y="966"/>
                    </a:lnTo>
                    <a:lnTo>
                      <a:pt x="3" y="966"/>
                    </a:lnTo>
                    <a:close/>
                    <a:moveTo>
                      <a:pt x="3" y="972"/>
                    </a:moveTo>
                    <a:lnTo>
                      <a:pt x="3" y="975"/>
                    </a:lnTo>
                    <a:lnTo>
                      <a:pt x="0" y="975"/>
                    </a:lnTo>
                    <a:lnTo>
                      <a:pt x="0" y="972"/>
                    </a:lnTo>
                    <a:lnTo>
                      <a:pt x="3" y="972"/>
                    </a:lnTo>
                    <a:close/>
                    <a:moveTo>
                      <a:pt x="3" y="978"/>
                    </a:moveTo>
                    <a:lnTo>
                      <a:pt x="3" y="981"/>
                    </a:lnTo>
                    <a:lnTo>
                      <a:pt x="0" y="981"/>
                    </a:lnTo>
                    <a:lnTo>
                      <a:pt x="0" y="978"/>
                    </a:lnTo>
                    <a:lnTo>
                      <a:pt x="3" y="978"/>
                    </a:lnTo>
                    <a:close/>
                    <a:moveTo>
                      <a:pt x="3" y="983"/>
                    </a:moveTo>
                    <a:lnTo>
                      <a:pt x="3" y="986"/>
                    </a:lnTo>
                    <a:lnTo>
                      <a:pt x="0" y="986"/>
                    </a:lnTo>
                    <a:lnTo>
                      <a:pt x="0" y="983"/>
                    </a:lnTo>
                    <a:lnTo>
                      <a:pt x="3" y="983"/>
                    </a:lnTo>
                    <a:close/>
                    <a:moveTo>
                      <a:pt x="3" y="989"/>
                    </a:moveTo>
                    <a:lnTo>
                      <a:pt x="3" y="992"/>
                    </a:lnTo>
                    <a:lnTo>
                      <a:pt x="0" y="992"/>
                    </a:lnTo>
                    <a:lnTo>
                      <a:pt x="0" y="989"/>
                    </a:lnTo>
                    <a:lnTo>
                      <a:pt x="3" y="989"/>
                    </a:lnTo>
                    <a:close/>
                    <a:moveTo>
                      <a:pt x="3" y="995"/>
                    </a:moveTo>
                    <a:lnTo>
                      <a:pt x="3" y="998"/>
                    </a:lnTo>
                    <a:lnTo>
                      <a:pt x="0" y="998"/>
                    </a:lnTo>
                    <a:lnTo>
                      <a:pt x="0" y="995"/>
                    </a:lnTo>
                    <a:lnTo>
                      <a:pt x="3" y="995"/>
                    </a:lnTo>
                    <a:close/>
                    <a:moveTo>
                      <a:pt x="3" y="1001"/>
                    </a:moveTo>
                    <a:lnTo>
                      <a:pt x="3" y="1004"/>
                    </a:lnTo>
                    <a:lnTo>
                      <a:pt x="0" y="1004"/>
                    </a:lnTo>
                    <a:lnTo>
                      <a:pt x="0" y="1001"/>
                    </a:lnTo>
                    <a:lnTo>
                      <a:pt x="3" y="1001"/>
                    </a:lnTo>
                    <a:close/>
                    <a:moveTo>
                      <a:pt x="3" y="1006"/>
                    </a:moveTo>
                    <a:lnTo>
                      <a:pt x="3" y="1009"/>
                    </a:lnTo>
                    <a:lnTo>
                      <a:pt x="0" y="1009"/>
                    </a:lnTo>
                    <a:lnTo>
                      <a:pt x="0" y="1006"/>
                    </a:lnTo>
                    <a:lnTo>
                      <a:pt x="3" y="1006"/>
                    </a:lnTo>
                    <a:close/>
                    <a:moveTo>
                      <a:pt x="3" y="1012"/>
                    </a:moveTo>
                    <a:lnTo>
                      <a:pt x="3" y="1015"/>
                    </a:lnTo>
                    <a:lnTo>
                      <a:pt x="0" y="1015"/>
                    </a:lnTo>
                    <a:lnTo>
                      <a:pt x="0" y="1012"/>
                    </a:lnTo>
                    <a:lnTo>
                      <a:pt x="3" y="1012"/>
                    </a:lnTo>
                    <a:close/>
                    <a:moveTo>
                      <a:pt x="3" y="1018"/>
                    </a:moveTo>
                    <a:lnTo>
                      <a:pt x="3" y="1021"/>
                    </a:lnTo>
                    <a:lnTo>
                      <a:pt x="0" y="1021"/>
                    </a:lnTo>
                    <a:lnTo>
                      <a:pt x="0" y="1018"/>
                    </a:lnTo>
                    <a:lnTo>
                      <a:pt x="3" y="1018"/>
                    </a:lnTo>
                    <a:close/>
                    <a:moveTo>
                      <a:pt x="3" y="1024"/>
                    </a:moveTo>
                    <a:lnTo>
                      <a:pt x="3" y="1027"/>
                    </a:lnTo>
                    <a:lnTo>
                      <a:pt x="0" y="1027"/>
                    </a:lnTo>
                    <a:lnTo>
                      <a:pt x="0" y="1024"/>
                    </a:lnTo>
                    <a:lnTo>
                      <a:pt x="3" y="1024"/>
                    </a:lnTo>
                    <a:close/>
                    <a:moveTo>
                      <a:pt x="3" y="1029"/>
                    </a:moveTo>
                    <a:lnTo>
                      <a:pt x="3" y="1032"/>
                    </a:lnTo>
                    <a:lnTo>
                      <a:pt x="0" y="1032"/>
                    </a:lnTo>
                    <a:lnTo>
                      <a:pt x="0" y="1029"/>
                    </a:lnTo>
                    <a:lnTo>
                      <a:pt x="3" y="1029"/>
                    </a:lnTo>
                    <a:close/>
                    <a:moveTo>
                      <a:pt x="3" y="1035"/>
                    </a:moveTo>
                    <a:lnTo>
                      <a:pt x="3" y="1038"/>
                    </a:lnTo>
                    <a:lnTo>
                      <a:pt x="0" y="1038"/>
                    </a:lnTo>
                    <a:lnTo>
                      <a:pt x="0" y="1035"/>
                    </a:lnTo>
                    <a:lnTo>
                      <a:pt x="3" y="1035"/>
                    </a:lnTo>
                    <a:close/>
                    <a:moveTo>
                      <a:pt x="3" y="1041"/>
                    </a:moveTo>
                    <a:lnTo>
                      <a:pt x="3" y="1044"/>
                    </a:lnTo>
                    <a:lnTo>
                      <a:pt x="0" y="1044"/>
                    </a:lnTo>
                    <a:lnTo>
                      <a:pt x="0" y="1041"/>
                    </a:lnTo>
                    <a:lnTo>
                      <a:pt x="3" y="1041"/>
                    </a:lnTo>
                    <a:close/>
                    <a:moveTo>
                      <a:pt x="3" y="1047"/>
                    </a:moveTo>
                    <a:lnTo>
                      <a:pt x="3" y="1050"/>
                    </a:lnTo>
                    <a:lnTo>
                      <a:pt x="0" y="1050"/>
                    </a:lnTo>
                    <a:lnTo>
                      <a:pt x="0" y="1047"/>
                    </a:lnTo>
                    <a:lnTo>
                      <a:pt x="3" y="1047"/>
                    </a:lnTo>
                    <a:close/>
                    <a:moveTo>
                      <a:pt x="3" y="1052"/>
                    </a:moveTo>
                    <a:lnTo>
                      <a:pt x="3" y="1055"/>
                    </a:lnTo>
                    <a:lnTo>
                      <a:pt x="0" y="1055"/>
                    </a:lnTo>
                    <a:lnTo>
                      <a:pt x="0" y="1052"/>
                    </a:lnTo>
                    <a:lnTo>
                      <a:pt x="3" y="1052"/>
                    </a:lnTo>
                    <a:close/>
                    <a:moveTo>
                      <a:pt x="3" y="1058"/>
                    </a:moveTo>
                    <a:lnTo>
                      <a:pt x="3" y="1061"/>
                    </a:lnTo>
                    <a:lnTo>
                      <a:pt x="0" y="1061"/>
                    </a:lnTo>
                    <a:lnTo>
                      <a:pt x="0" y="1058"/>
                    </a:lnTo>
                    <a:lnTo>
                      <a:pt x="3" y="1058"/>
                    </a:lnTo>
                    <a:close/>
                    <a:moveTo>
                      <a:pt x="3" y="1064"/>
                    </a:moveTo>
                    <a:lnTo>
                      <a:pt x="3" y="1067"/>
                    </a:lnTo>
                    <a:lnTo>
                      <a:pt x="0" y="1067"/>
                    </a:lnTo>
                    <a:lnTo>
                      <a:pt x="0" y="1064"/>
                    </a:lnTo>
                    <a:lnTo>
                      <a:pt x="3" y="1064"/>
                    </a:lnTo>
                    <a:close/>
                    <a:moveTo>
                      <a:pt x="3" y="1070"/>
                    </a:moveTo>
                    <a:lnTo>
                      <a:pt x="3" y="1072"/>
                    </a:lnTo>
                    <a:lnTo>
                      <a:pt x="0" y="1072"/>
                    </a:lnTo>
                    <a:lnTo>
                      <a:pt x="0" y="1070"/>
                    </a:lnTo>
                    <a:lnTo>
                      <a:pt x="3" y="1070"/>
                    </a:lnTo>
                    <a:close/>
                    <a:moveTo>
                      <a:pt x="3" y="1075"/>
                    </a:moveTo>
                    <a:lnTo>
                      <a:pt x="3" y="1078"/>
                    </a:lnTo>
                    <a:lnTo>
                      <a:pt x="0" y="1078"/>
                    </a:lnTo>
                    <a:lnTo>
                      <a:pt x="0" y="1075"/>
                    </a:lnTo>
                    <a:lnTo>
                      <a:pt x="3" y="1075"/>
                    </a:lnTo>
                    <a:close/>
                    <a:moveTo>
                      <a:pt x="3" y="1081"/>
                    </a:moveTo>
                    <a:lnTo>
                      <a:pt x="3" y="1084"/>
                    </a:lnTo>
                    <a:lnTo>
                      <a:pt x="0" y="1084"/>
                    </a:lnTo>
                    <a:lnTo>
                      <a:pt x="0" y="1081"/>
                    </a:lnTo>
                    <a:lnTo>
                      <a:pt x="3" y="1081"/>
                    </a:lnTo>
                    <a:close/>
                    <a:moveTo>
                      <a:pt x="3" y="1087"/>
                    </a:moveTo>
                    <a:lnTo>
                      <a:pt x="3" y="1090"/>
                    </a:lnTo>
                    <a:lnTo>
                      <a:pt x="0" y="1090"/>
                    </a:lnTo>
                    <a:lnTo>
                      <a:pt x="0" y="1087"/>
                    </a:lnTo>
                    <a:lnTo>
                      <a:pt x="3" y="1087"/>
                    </a:lnTo>
                    <a:close/>
                    <a:moveTo>
                      <a:pt x="3" y="1093"/>
                    </a:moveTo>
                    <a:lnTo>
                      <a:pt x="3" y="1096"/>
                    </a:lnTo>
                    <a:lnTo>
                      <a:pt x="0" y="1096"/>
                    </a:lnTo>
                    <a:lnTo>
                      <a:pt x="0" y="1093"/>
                    </a:lnTo>
                    <a:lnTo>
                      <a:pt x="3" y="1093"/>
                    </a:lnTo>
                    <a:close/>
                    <a:moveTo>
                      <a:pt x="3" y="1098"/>
                    </a:moveTo>
                    <a:lnTo>
                      <a:pt x="3" y="1101"/>
                    </a:lnTo>
                    <a:lnTo>
                      <a:pt x="0" y="1101"/>
                    </a:lnTo>
                    <a:lnTo>
                      <a:pt x="0" y="1098"/>
                    </a:lnTo>
                    <a:lnTo>
                      <a:pt x="3" y="1098"/>
                    </a:lnTo>
                    <a:close/>
                    <a:moveTo>
                      <a:pt x="3" y="1104"/>
                    </a:moveTo>
                    <a:lnTo>
                      <a:pt x="3" y="1107"/>
                    </a:lnTo>
                    <a:lnTo>
                      <a:pt x="0" y="1107"/>
                    </a:lnTo>
                    <a:lnTo>
                      <a:pt x="0" y="1104"/>
                    </a:lnTo>
                    <a:lnTo>
                      <a:pt x="3" y="1104"/>
                    </a:lnTo>
                    <a:close/>
                    <a:moveTo>
                      <a:pt x="3" y="1110"/>
                    </a:moveTo>
                    <a:lnTo>
                      <a:pt x="3" y="1113"/>
                    </a:lnTo>
                    <a:lnTo>
                      <a:pt x="0" y="1113"/>
                    </a:lnTo>
                    <a:lnTo>
                      <a:pt x="0" y="1110"/>
                    </a:lnTo>
                    <a:lnTo>
                      <a:pt x="3" y="1110"/>
                    </a:lnTo>
                    <a:close/>
                    <a:moveTo>
                      <a:pt x="3" y="1116"/>
                    </a:moveTo>
                    <a:lnTo>
                      <a:pt x="3" y="1118"/>
                    </a:lnTo>
                    <a:lnTo>
                      <a:pt x="0" y="1118"/>
                    </a:lnTo>
                    <a:lnTo>
                      <a:pt x="0" y="1116"/>
                    </a:lnTo>
                    <a:lnTo>
                      <a:pt x="3" y="1116"/>
                    </a:lnTo>
                    <a:close/>
                    <a:moveTo>
                      <a:pt x="3" y="1121"/>
                    </a:moveTo>
                    <a:lnTo>
                      <a:pt x="3" y="1124"/>
                    </a:lnTo>
                    <a:lnTo>
                      <a:pt x="0" y="1124"/>
                    </a:lnTo>
                    <a:lnTo>
                      <a:pt x="0" y="1121"/>
                    </a:lnTo>
                    <a:lnTo>
                      <a:pt x="3" y="1121"/>
                    </a:lnTo>
                    <a:close/>
                    <a:moveTo>
                      <a:pt x="2" y="1126"/>
                    </a:moveTo>
                    <a:lnTo>
                      <a:pt x="4" y="1126"/>
                    </a:lnTo>
                    <a:lnTo>
                      <a:pt x="4" y="1128"/>
                    </a:lnTo>
                    <a:lnTo>
                      <a:pt x="2" y="1128"/>
                    </a:lnTo>
                    <a:lnTo>
                      <a:pt x="2" y="1126"/>
                    </a:lnTo>
                    <a:close/>
                    <a:moveTo>
                      <a:pt x="7" y="1126"/>
                    </a:moveTo>
                    <a:lnTo>
                      <a:pt x="10" y="1126"/>
                    </a:lnTo>
                    <a:lnTo>
                      <a:pt x="10" y="1128"/>
                    </a:lnTo>
                    <a:lnTo>
                      <a:pt x="7" y="1128"/>
                    </a:lnTo>
                    <a:lnTo>
                      <a:pt x="7" y="1126"/>
                    </a:lnTo>
                    <a:close/>
                    <a:moveTo>
                      <a:pt x="12" y="1126"/>
                    </a:moveTo>
                    <a:lnTo>
                      <a:pt x="15" y="1126"/>
                    </a:lnTo>
                    <a:lnTo>
                      <a:pt x="15" y="1128"/>
                    </a:lnTo>
                    <a:lnTo>
                      <a:pt x="12" y="1128"/>
                    </a:lnTo>
                    <a:lnTo>
                      <a:pt x="12" y="1126"/>
                    </a:lnTo>
                    <a:close/>
                    <a:moveTo>
                      <a:pt x="18" y="1126"/>
                    </a:moveTo>
                    <a:lnTo>
                      <a:pt x="21" y="1126"/>
                    </a:lnTo>
                    <a:lnTo>
                      <a:pt x="21" y="1128"/>
                    </a:lnTo>
                    <a:lnTo>
                      <a:pt x="18" y="1128"/>
                    </a:lnTo>
                    <a:lnTo>
                      <a:pt x="18" y="1126"/>
                    </a:lnTo>
                    <a:close/>
                    <a:moveTo>
                      <a:pt x="23" y="1126"/>
                    </a:moveTo>
                    <a:lnTo>
                      <a:pt x="26" y="1126"/>
                    </a:lnTo>
                    <a:lnTo>
                      <a:pt x="26" y="1128"/>
                    </a:lnTo>
                    <a:lnTo>
                      <a:pt x="23" y="1128"/>
                    </a:lnTo>
                    <a:lnTo>
                      <a:pt x="23" y="1126"/>
                    </a:lnTo>
                    <a:close/>
                    <a:moveTo>
                      <a:pt x="29" y="1126"/>
                    </a:moveTo>
                    <a:lnTo>
                      <a:pt x="32" y="1126"/>
                    </a:lnTo>
                    <a:lnTo>
                      <a:pt x="32" y="1128"/>
                    </a:lnTo>
                    <a:lnTo>
                      <a:pt x="29" y="1128"/>
                    </a:lnTo>
                    <a:lnTo>
                      <a:pt x="29" y="1126"/>
                    </a:lnTo>
                    <a:close/>
                    <a:moveTo>
                      <a:pt x="34" y="1126"/>
                    </a:moveTo>
                    <a:lnTo>
                      <a:pt x="37" y="1126"/>
                    </a:lnTo>
                    <a:lnTo>
                      <a:pt x="37" y="1128"/>
                    </a:lnTo>
                    <a:lnTo>
                      <a:pt x="34" y="1128"/>
                    </a:lnTo>
                    <a:lnTo>
                      <a:pt x="34" y="1126"/>
                    </a:lnTo>
                    <a:close/>
                    <a:moveTo>
                      <a:pt x="40" y="1126"/>
                    </a:moveTo>
                    <a:lnTo>
                      <a:pt x="42" y="1126"/>
                    </a:lnTo>
                    <a:lnTo>
                      <a:pt x="42" y="1128"/>
                    </a:lnTo>
                    <a:lnTo>
                      <a:pt x="40" y="1128"/>
                    </a:lnTo>
                    <a:lnTo>
                      <a:pt x="40" y="1126"/>
                    </a:lnTo>
                    <a:close/>
                    <a:moveTo>
                      <a:pt x="45" y="1126"/>
                    </a:moveTo>
                    <a:lnTo>
                      <a:pt x="48" y="1126"/>
                    </a:lnTo>
                    <a:lnTo>
                      <a:pt x="48" y="1128"/>
                    </a:lnTo>
                    <a:lnTo>
                      <a:pt x="45" y="1128"/>
                    </a:lnTo>
                    <a:lnTo>
                      <a:pt x="45" y="1126"/>
                    </a:lnTo>
                    <a:close/>
                    <a:moveTo>
                      <a:pt x="51" y="1126"/>
                    </a:moveTo>
                    <a:lnTo>
                      <a:pt x="53" y="1126"/>
                    </a:lnTo>
                    <a:lnTo>
                      <a:pt x="53" y="1128"/>
                    </a:lnTo>
                    <a:lnTo>
                      <a:pt x="51" y="1128"/>
                    </a:lnTo>
                    <a:lnTo>
                      <a:pt x="51" y="1126"/>
                    </a:lnTo>
                    <a:close/>
                    <a:moveTo>
                      <a:pt x="56" y="1126"/>
                    </a:moveTo>
                    <a:lnTo>
                      <a:pt x="59" y="1126"/>
                    </a:lnTo>
                    <a:lnTo>
                      <a:pt x="59" y="1128"/>
                    </a:lnTo>
                    <a:lnTo>
                      <a:pt x="56" y="1128"/>
                    </a:lnTo>
                    <a:lnTo>
                      <a:pt x="56" y="1126"/>
                    </a:lnTo>
                    <a:close/>
                    <a:moveTo>
                      <a:pt x="61" y="1126"/>
                    </a:moveTo>
                    <a:lnTo>
                      <a:pt x="64" y="1126"/>
                    </a:lnTo>
                    <a:lnTo>
                      <a:pt x="64" y="1128"/>
                    </a:lnTo>
                    <a:lnTo>
                      <a:pt x="61" y="1128"/>
                    </a:lnTo>
                    <a:lnTo>
                      <a:pt x="61" y="1126"/>
                    </a:lnTo>
                    <a:close/>
                    <a:moveTo>
                      <a:pt x="67" y="1126"/>
                    </a:moveTo>
                    <a:lnTo>
                      <a:pt x="70" y="1126"/>
                    </a:lnTo>
                    <a:lnTo>
                      <a:pt x="70" y="1128"/>
                    </a:lnTo>
                    <a:lnTo>
                      <a:pt x="67" y="1128"/>
                    </a:lnTo>
                    <a:lnTo>
                      <a:pt x="67" y="1126"/>
                    </a:lnTo>
                    <a:close/>
                    <a:moveTo>
                      <a:pt x="72" y="1126"/>
                    </a:moveTo>
                    <a:lnTo>
                      <a:pt x="75" y="1126"/>
                    </a:lnTo>
                    <a:lnTo>
                      <a:pt x="75" y="1128"/>
                    </a:lnTo>
                    <a:lnTo>
                      <a:pt x="72" y="1128"/>
                    </a:lnTo>
                    <a:lnTo>
                      <a:pt x="72" y="1126"/>
                    </a:lnTo>
                    <a:close/>
                    <a:moveTo>
                      <a:pt x="78" y="1126"/>
                    </a:moveTo>
                    <a:lnTo>
                      <a:pt x="81" y="1126"/>
                    </a:lnTo>
                    <a:lnTo>
                      <a:pt x="81" y="1128"/>
                    </a:lnTo>
                    <a:lnTo>
                      <a:pt x="78" y="1128"/>
                    </a:lnTo>
                    <a:lnTo>
                      <a:pt x="78" y="1126"/>
                    </a:lnTo>
                    <a:close/>
                    <a:moveTo>
                      <a:pt x="83" y="1126"/>
                    </a:moveTo>
                    <a:lnTo>
                      <a:pt x="86" y="1126"/>
                    </a:lnTo>
                    <a:lnTo>
                      <a:pt x="86" y="1128"/>
                    </a:lnTo>
                    <a:lnTo>
                      <a:pt x="83" y="1128"/>
                    </a:lnTo>
                    <a:lnTo>
                      <a:pt x="83" y="1126"/>
                    </a:lnTo>
                    <a:close/>
                    <a:moveTo>
                      <a:pt x="89" y="1126"/>
                    </a:moveTo>
                    <a:lnTo>
                      <a:pt x="91" y="1126"/>
                    </a:lnTo>
                    <a:lnTo>
                      <a:pt x="91" y="1128"/>
                    </a:lnTo>
                    <a:lnTo>
                      <a:pt x="89" y="1128"/>
                    </a:lnTo>
                    <a:lnTo>
                      <a:pt x="89" y="1126"/>
                    </a:lnTo>
                    <a:close/>
                    <a:moveTo>
                      <a:pt x="94" y="1126"/>
                    </a:moveTo>
                    <a:lnTo>
                      <a:pt x="97" y="1126"/>
                    </a:lnTo>
                    <a:lnTo>
                      <a:pt x="97" y="1128"/>
                    </a:lnTo>
                    <a:lnTo>
                      <a:pt x="94" y="1128"/>
                    </a:lnTo>
                    <a:lnTo>
                      <a:pt x="94" y="1126"/>
                    </a:lnTo>
                    <a:close/>
                    <a:moveTo>
                      <a:pt x="100" y="1126"/>
                    </a:moveTo>
                    <a:lnTo>
                      <a:pt x="102" y="1126"/>
                    </a:lnTo>
                    <a:lnTo>
                      <a:pt x="102" y="1128"/>
                    </a:lnTo>
                    <a:lnTo>
                      <a:pt x="100" y="1128"/>
                    </a:lnTo>
                    <a:lnTo>
                      <a:pt x="100" y="1126"/>
                    </a:lnTo>
                    <a:close/>
                    <a:moveTo>
                      <a:pt x="105" y="1126"/>
                    </a:moveTo>
                    <a:lnTo>
                      <a:pt x="108" y="1126"/>
                    </a:lnTo>
                    <a:lnTo>
                      <a:pt x="108" y="1128"/>
                    </a:lnTo>
                    <a:lnTo>
                      <a:pt x="105" y="1128"/>
                    </a:lnTo>
                    <a:lnTo>
                      <a:pt x="105" y="1126"/>
                    </a:lnTo>
                    <a:close/>
                    <a:moveTo>
                      <a:pt x="111" y="1126"/>
                    </a:moveTo>
                    <a:lnTo>
                      <a:pt x="113" y="1126"/>
                    </a:lnTo>
                    <a:lnTo>
                      <a:pt x="113" y="1128"/>
                    </a:lnTo>
                    <a:lnTo>
                      <a:pt x="111" y="1128"/>
                    </a:lnTo>
                    <a:lnTo>
                      <a:pt x="111" y="1126"/>
                    </a:lnTo>
                    <a:close/>
                    <a:moveTo>
                      <a:pt x="116" y="1126"/>
                    </a:moveTo>
                    <a:lnTo>
                      <a:pt x="119" y="1126"/>
                    </a:lnTo>
                    <a:lnTo>
                      <a:pt x="119" y="1128"/>
                    </a:lnTo>
                    <a:lnTo>
                      <a:pt x="116" y="1128"/>
                    </a:lnTo>
                    <a:lnTo>
                      <a:pt x="116" y="1126"/>
                    </a:lnTo>
                    <a:close/>
                    <a:moveTo>
                      <a:pt x="121" y="1126"/>
                    </a:moveTo>
                    <a:lnTo>
                      <a:pt x="124" y="1126"/>
                    </a:lnTo>
                    <a:lnTo>
                      <a:pt x="124" y="1128"/>
                    </a:lnTo>
                    <a:lnTo>
                      <a:pt x="121" y="1128"/>
                    </a:lnTo>
                    <a:lnTo>
                      <a:pt x="121" y="1126"/>
                    </a:lnTo>
                    <a:close/>
                    <a:moveTo>
                      <a:pt x="127" y="1126"/>
                    </a:moveTo>
                    <a:lnTo>
                      <a:pt x="130" y="1126"/>
                    </a:lnTo>
                    <a:lnTo>
                      <a:pt x="130" y="1128"/>
                    </a:lnTo>
                    <a:lnTo>
                      <a:pt x="127" y="1128"/>
                    </a:lnTo>
                    <a:lnTo>
                      <a:pt x="127" y="1126"/>
                    </a:lnTo>
                    <a:close/>
                    <a:moveTo>
                      <a:pt x="132" y="1126"/>
                    </a:moveTo>
                    <a:lnTo>
                      <a:pt x="135" y="1126"/>
                    </a:lnTo>
                    <a:lnTo>
                      <a:pt x="135" y="1128"/>
                    </a:lnTo>
                    <a:lnTo>
                      <a:pt x="132" y="1128"/>
                    </a:lnTo>
                    <a:lnTo>
                      <a:pt x="132" y="1126"/>
                    </a:lnTo>
                    <a:close/>
                    <a:moveTo>
                      <a:pt x="138" y="1126"/>
                    </a:moveTo>
                    <a:lnTo>
                      <a:pt x="141" y="1126"/>
                    </a:lnTo>
                    <a:lnTo>
                      <a:pt x="141" y="1128"/>
                    </a:lnTo>
                    <a:lnTo>
                      <a:pt x="138" y="1128"/>
                    </a:lnTo>
                    <a:lnTo>
                      <a:pt x="138" y="1126"/>
                    </a:lnTo>
                    <a:close/>
                    <a:moveTo>
                      <a:pt x="143" y="1126"/>
                    </a:moveTo>
                    <a:lnTo>
                      <a:pt x="146" y="1126"/>
                    </a:lnTo>
                    <a:lnTo>
                      <a:pt x="146" y="1128"/>
                    </a:lnTo>
                    <a:lnTo>
                      <a:pt x="143" y="1128"/>
                    </a:lnTo>
                    <a:lnTo>
                      <a:pt x="143" y="1126"/>
                    </a:lnTo>
                    <a:close/>
                    <a:moveTo>
                      <a:pt x="149" y="1126"/>
                    </a:moveTo>
                    <a:lnTo>
                      <a:pt x="151" y="1126"/>
                    </a:lnTo>
                    <a:lnTo>
                      <a:pt x="151" y="1128"/>
                    </a:lnTo>
                    <a:lnTo>
                      <a:pt x="149" y="1128"/>
                    </a:lnTo>
                    <a:lnTo>
                      <a:pt x="149" y="1126"/>
                    </a:lnTo>
                    <a:close/>
                    <a:moveTo>
                      <a:pt x="154" y="1126"/>
                    </a:moveTo>
                    <a:lnTo>
                      <a:pt x="157" y="1126"/>
                    </a:lnTo>
                    <a:lnTo>
                      <a:pt x="157" y="1128"/>
                    </a:lnTo>
                    <a:lnTo>
                      <a:pt x="154" y="1128"/>
                    </a:lnTo>
                    <a:lnTo>
                      <a:pt x="154" y="1126"/>
                    </a:lnTo>
                    <a:close/>
                    <a:moveTo>
                      <a:pt x="160" y="1126"/>
                    </a:moveTo>
                    <a:lnTo>
                      <a:pt x="162" y="1126"/>
                    </a:lnTo>
                    <a:lnTo>
                      <a:pt x="162" y="1128"/>
                    </a:lnTo>
                    <a:lnTo>
                      <a:pt x="160" y="1128"/>
                    </a:lnTo>
                    <a:lnTo>
                      <a:pt x="160" y="1126"/>
                    </a:lnTo>
                    <a:close/>
                    <a:moveTo>
                      <a:pt x="165" y="1126"/>
                    </a:moveTo>
                    <a:lnTo>
                      <a:pt x="168" y="1126"/>
                    </a:lnTo>
                    <a:lnTo>
                      <a:pt x="168" y="1128"/>
                    </a:lnTo>
                    <a:lnTo>
                      <a:pt x="165" y="1128"/>
                    </a:lnTo>
                    <a:lnTo>
                      <a:pt x="165" y="1126"/>
                    </a:lnTo>
                    <a:close/>
                    <a:moveTo>
                      <a:pt x="170" y="1126"/>
                    </a:moveTo>
                    <a:lnTo>
                      <a:pt x="173" y="1126"/>
                    </a:lnTo>
                    <a:lnTo>
                      <a:pt x="173" y="1128"/>
                    </a:lnTo>
                    <a:lnTo>
                      <a:pt x="170" y="1128"/>
                    </a:lnTo>
                    <a:lnTo>
                      <a:pt x="170" y="1126"/>
                    </a:lnTo>
                    <a:close/>
                    <a:moveTo>
                      <a:pt x="176" y="1126"/>
                    </a:moveTo>
                    <a:lnTo>
                      <a:pt x="179" y="1126"/>
                    </a:lnTo>
                    <a:lnTo>
                      <a:pt x="179" y="1128"/>
                    </a:lnTo>
                    <a:lnTo>
                      <a:pt x="176" y="1128"/>
                    </a:lnTo>
                    <a:lnTo>
                      <a:pt x="176" y="1126"/>
                    </a:lnTo>
                    <a:close/>
                    <a:moveTo>
                      <a:pt x="181" y="1126"/>
                    </a:moveTo>
                    <a:lnTo>
                      <a:pt x="184" y="1126"/>
                    </a:lnTo>
                    <a:lnTo>
                      <a:pt x="184" y="1128"/>
                    </a:lnTo>
                    <a:lnTo>
                      <a:pt x="181" y="1128"/>
                    </a:lnTo>
                    <a:lnTo>
                      <a:pt x="181" y="1126"/>
                    </a:lnTo>
                    <a:close/>
                    <a:moveTo>
                      <a:pt x="187" y="1126"/>
                    </a:moveTo>
                    <a:lnTo>
                      <a:pt x="190" y="1126"/>
                    </a:lnTo>
                    <a:lnTo>
                      <a:pt x="190" y="1128"/>
                    </a:lnTo>
                    <a:lnTo>
                      <a:pt x="187" y="1128"/>
                    </a:lnTo>
                    <a:lnTo>
                      <a:pt x="187" y="1126"/>
                    </a:lnTo>
                    <a:close/>
                    <a:moveTo>
                      <a:pt x="192" y="1126"/>
                    </a:moveTo>
                    <a:lnTo>
                      <a:pt x="195" y="1126"/>
                    </a:lnTo>
                    <a:lnTo>
                      <a:pt x="195" y="1128"/>
                    </a:lnTo>
                    <a:lnTo>
                      <a:pt x="192" y="1128"/>
                    </a:lnTo>
                    <a:lnTo>
                      <a:pt x="192" y="1126"/>
                    </a:lnTo>
                    <a:close/>
                    <a:moveTo>
                      <a:pt x="198" y="1126"/>
                    </a:moveTo>
                    <a:lnTo>
                      <a:pt x="200" y="1126"/>
                    </a:lnTo>
                    <a:lnTo>
                      <a:pt x="200" y="1128"/>
                    </a:lnTo>
                    <a:lnTo>
                      <a:pt x="198" y="1128"/>
                    </a:lnTo>
                    <a:lnTo>
                      <a:pt x="198" y="1126"/>
                    </a:lnTo>
                    <a:close/>
                    <a:moveTo>
                      <a:pt x="203" y="1126"/>
                    </a:moveTo>
                    <a:lnTo>
                      <a:pt x="206" y="1126"/>
                    </a:lnTo>
                    <a:lnTo>
                      <a:pt x="206" y="1128"/>
                    </a:lnTo>
                    <a:lnTo>
                      <a:pt x="203" y="1128"/>
                    </a:lnTo>
                    <a:lnTo>
                      <a:pt x="203" y="1126"/>
                    </a:lnTo>
                    <a:close/>
                    <a:moveTo>
                      <a:pt x="209" y="1126"/>
                    </a:moveTo>
                    <a:lnTo>
                      <a:pt x="211" y="1126"/>
                    </a:lnTo>
                    <a:lnTo>
                      <a:pt x="211" y="1128"/>
                    </a:lnTo>
                    <a:lnTo>
                      <a:pt x="209" y="1128"/>
                    </a:lnTo>
                    <a:lnTo>
                      <a:pt x="209" y="1126"/>
                    </a:lnTo>
                    <a:close/>
                    <a:moveTo>
                      <a:pt x="214" y="1126"/>
                    </a:moveTo>
                    <a:lnTo>
                      <a:pt x="217" y="1126"/>
                    </a:lnTo>
                    <a:lnTo>
                      <a:pt x="217" y="1128"/>
                    </a:lnTo>
                    <a:lnTo>
                      <a:pt x="214" y="1128"/>
                    </a:lnTo>
                    <a:lnTo>
                      <a:pt x="214" y="1126"/>
                    </a:lnTo>
                    <a:close/>
                    <a:moveTo>
                      <a:pt x="219" y="1126"/>
                    </a:moveTo>
                    <a:lnTo>
                      <a:pt x="222" y="1126"/>
                    </a:lnTo>
                    <a:lnTo>
                      <a:pt x="222" y="1128"/>
                    </a:lnTo>
                    <a:lnTo>
                      <a:pt x="219" y="1128"/>
                    </a:lnTo>
                    <a:lnTo>
                      <a:pt x="219" y="1126"/>
                    </a:lnTo>
                    <a:close/>
                    <a:moveTo>
                      <a:pt x="225" y="1126"/>
                    </a:moveTo>
                    <a:lnTo>
                      <a:pt x="228" y="1126"/>
                    </a:lnTo>
                    <a:lnTo>
                      <a:pt x="228" y="1128"/>
                    </a:lnTo>
                    <a:lnTo>
                      <a:pt x="225" y="1128"/>
                    </a:lnTo>
                    <a:lnTo>
                      <a:pt x="225" y="1126"/>
                    </a:lnTo>
                    <a:close/>
                    <a:moveTo>
                      <a:pt x="230" y="1126"/>
                    </a:moveTo>
                    <a:lnTo>
                      <a:pt x="233" y="1126"/>
                    </a:lnTo>
                    <a:lnTo>
                      <a:pt x="233" y="1128"/>
                    </a:lnTo>
                    <a:lnTo>
                      <a:pt x="230" y="1128"/>
                    </a:lnTo>
                    <a:lnTo>
                      <a:pt x="230" y="1126"/>
                    </a:lnTo>
                    <a:close/>
                    <a:moveTo>
                      <a:pt x="236" y="1126"/>
                    </a:moveTo>
                    <a:lnTo>
                      <a:pt x="239" y="1126"/>
                    </a:lnTo>
                    <a:lnTo>
                      <a:pt x="239" y="1128"/>
                    </a:lnTo>
                    <a:lnTo>
                      <a:pt x="236" y="1128"/>
                    </a:lnTo>
                    <a:lnTo>
                      <a:pt x="236" y="1126"/>
                    </a:lnTo>
                    <a:close/>
                    <a:moveTo>
                      <a:pt x="241" y="1126"/>
                    </a:moveTo>
                    <a:lnTo>
                      <a:pt x="244" y="1126"/>
                    </a:lnTo>
                    <a:lnTo>
                      <a:pt x="244" y="1128"/>
                    </a:lnTo>
                    <a:lnTo>
                      <a:pt x="241" y="1128"/>
                    </a:lnTo>
                    <a:lnTo>
                      <a:pt x="241" y="1126"/>
                    </a:lnTo>
                    <a:close/>
                    <a:moveTo>
                      <a:pt x="247" y="1126"/>
                    </a:moveTo>
                    <a:lnTo>
                      <a:pt x="249" y="1126"/>
                    </a:lnTo>
                    <a:lnTo>
                      <a:pt x="249" y="1128"/>
                    </a:lnTo>
                    <a:lnTo>
                      <a:pt x="247" y="1128"/>
                    </a:lnTo>
                    <a:lnTo>
                      <a:pt x="247" y="1126"/>
                    </a:lnTo>
                    <a:close/>
                    <a:moveTo>
                      <a:pt x="252" y="1126"/>
                    </a:moveTo>
                    <a:lnTo>
                      <a:pt x="255" y="1126"/>
                    </a:lnTo>
                    <a:lnTo>
                      <a:pt x="255" y="1128"/>
                    </a:lnTo>
                    <a:lnTo>
                      <a:pt x="252" y="1128"/>
                    </a:lnTo>
                    <a:lnTo>
                      <a:pt x="252" y="1126"/>
                    </a:lnTo>
                    <a:close/>
                    <a:moveTo>
                      <a:pt x="258" y="1126"/>
                    </a:moveTo>
                    <a:lnTo>
                      <a:pt x="260" y="1126"/>
                    </a:lnTo>
                    <a:lnTo>
                      <a:pt x="260" y="1128"/>
                    </a:lnTo>
                    <a:lnTo>
                      <a:pt x="258" y="1128"/>
                    </a:lnTo>
                    <a:lnTo>
                      <a:pt x="258" y="1126"/>
                    </a:lnTo>
                    <a:close/>
                    <a:moveTo>
                      <a:pt x="263" y="1126"/>
                    </a:moveTo>
                    <a:lnTo>
                      <a:pt x="266" y="1126"/>
                    </a:lnTo>
                    <a:lnTo>
                      <a:pt x="266" y="1128"/>
                    </a:lnTo>
                    <a:lnTo>
                      <a:pt x="263" y="1128"/>
                    </a:lnTo>
                    <a:lnTo>
                      <a:pt x="263" y="1126"/>
                    </a:lnTo>
                    <a:close/>
                    <a:moveTo>
                      <a:pt x="268" y="1126"/>
                    </a:moveTo>
                    <a:lnTo>
                      <a:pt x="271" y="1126"/>
                    </a:lnTo>
                    <a:lnTo>
                      <a:pt x="271" y="1128"/>
                    </a:lnTo>
                    <a:lnTo>
                      <a:pt x="268" y="1128"/>
                    </a:lnTo>
                    <a:lnTo>
                      <a:pt x="268" y="1126"/>
                    </a:lnTo>
                    <a:close/>
                    <a:moveTo>
                      <a:pt x="274" y="1126"/>
                    </a:moveTo>
                    <a:lnTo>
                      <a:pt x="277" y="1126"/>
                    </a:lnTo>
                    <a:lnTo>
                      <a:pt x="277" y="1128"/>
                    </a:lnTo>
                    <a:lnTo>
                      <a:pt x="274" y="1128"/>
                    </a:lnTo>
                    <a:lnTo>
                      <a:pt x="274" y="1126"/>
                    </a:lnTo>
                    <a:close/>
                    <a:moveTo>
                      <a:pt x="279" y="1126"/>
                    </a:moveTo>
                    <a:lnTo>
                      <a:pt x="282" y="1126"/>
                    </a:lnTo>
                    <a:lnTo>
                      <a:pt x="282" y="1128"/>
                    </a:lnTo>
                    <a:lnTo>
                      <a:pt x="279" y="1128"/>
                    </a:lnTo>
                    <a:lnTo>
                      <a:pt x="279" y="1126"/>
                    </a:lnTo>
                    <a:close/>
                    <a:moveTo>
                      <a:pt x="285" y="1126"/>
                    </a:moveTo>
                    <a:lnTo>
                      <a:pt x="288" y="1126"/>
                    </a:lnTo>
                    <a:lnTo>
                      <a:pt x="288" y="1128"/>
                    </a:lnTo>
                    <a:lnTo>
                      <a:pt x="285" y="1128"/>
                    </a:lnTo>
                    <a:lnTo>
                      <a:pt x="285" y="1126"/>
                    </a:lnTo>
                    <a:close/>
                    <a:moveTo>
                      <a:pt x="290" y="1126"/>
                    </a:moveTo>
                    <a:lnTo>
                      <a:pt x="293" y="1126"/>
                    </a:lnTo>
                    <a:lnTo>
                      <a:pt x="293" y="1128"/>
                    </a:lnTo>
                    <a:lnTo>
                      <a:pt x="290" y="1128"/>
                    </a:lnTo>
                    <a:lnTo>
                      <a:pt x="290" y="1126"/>
                    </a:lnTo>
                    <a:close/>
                    <a:moveTo>
                      <a:pt x="296" y="1126"/>
                    </a:moveTo>
                    <a:lnTo>
                      <a:pt x="298" y="1126"/>
                    </a:lnTo>
                    <a:lnTo>
                      <a:pt x="298" y="1128"/>
                    </a:lnTo>
                    <a:lnTo>
                      <a:pt x="296" y="1128"/>
                    </a:lnTo>
                    <a:lnTo>
                      <a:pt x="296" y="1126"/>
                    </a:lnTo>
                    <a:close/>
                    <a:moveTo>
                      <a:pt x="301" y="1126"/>
                    </a:moveTo>
                    <a:lnTo>
                      <a:pt x="304" y="1126"/>
                    </a:lnTo>
                    <a:lnTo>
                      <a:pt x="304" y="1128"/>
                    </a:lnTo>
                    <a:lnTo>
                      <a:pt x="301" y="1128"/>
                    </a:lnTo>
                    <a:lnTo>
                      <a:pt x="301" y="1126"/>
                    </a:lnTo>
                    <a:close/>
                    <a:moveTo>
                      <a:pt x="307" y="1126"/>
                    </a:moveTo>
                    <a:lnTo>
                      <a:pt x="309" y="1126"/>
                    </a:lnTo>
                    <a:lnTo>
                      <a:pt x="309" y="1128"/>
                    </a:lnTo>
                    <a:lnTo>
                      <a:pt x="307" y="1128"/>
                    </a:lnTo>
                    <a:lnTo>
                      <a:pt x="307" y="1126"/>
                    </a:lnTo>
                    <a:close/>
                    <a:moveTo>
                      <a:pt x="312" y="1126"/>
                    </a:moveTo>
                    <a:lnTo>
                      <a:pt x="315" y="1126"/>
                    </a:lnTo>
                    <a:lnTo>
                      <a:pt x="315" y="1128"/>
                    </a:lnTo>
                    <a:lnTo>
                      <a:pt x="312" y="1128"/>
                    </a:lnTo>
                    <a:lnTo>
                      <a:pt x="312" y="1126"/>
                    </a:lnTo>
                    <a:close/>
                    <a:moveTo>
                      <a:pt x="318" y="1126"/>
                    </a:moveTo>
                    <a:lnTo>
                      <a:pt x="320" y="1126"/>
                    </a:lnTo>
                    <a:lnTo>
                      <a:pt x="320" y="1128"/>
                    </a:lnTo>
                    <a:lnTo>
                      <a:pt x="318" y="1128"/>
                    </a:lnTo>
                    <a:lnTo>
                      <a:pt x="318" y="1126"/>
                    </a:lnTo>
                    <a:close/>
                    <a:moveTo>
                      <a:pt x="323" y="1126"/>
                    </a:moveTo>
                    <a:lnTo>
                      <a:pt x="326" y="1126"/>
                    </a:lnTo>
                    <a:lnTo>
                      <a:pt x="326" y="1128"/>
                    </a:lnTo>
                    <a:lnTo>
                      <a:pt x="323" y="1128"/>
                    </a:lnTo>
                    <a:lnTo>
                      <a:pt x="323" y="1126"/>
                    </a:lnTo>
                    <a:close/>
                    <a:moveTo>
                      <a:pt x="328" y="1126"/>
                    </a:moveTo>
                    <a:lnTo>
                      <a:pt x="331" y="1126"/>
                    </a:lnTo>
                    <a:lnTo>
                      <a:pt x="331" y="1128"/>
                    </a:lnTo>
                    <a:lnTo>
                      <a:pt x="328" y="1128"/>
                    </a:lnTo>
                    <a:lnTo>
                      <a:pt x="328" y="1126"/>
                    </a:lnTo>
                    <a:close/>
                    <a:moveTo>
                      <a:pt x="334" y="1126"/>
                    </a:moveTo>
                    <a:lnTo>
                      <a:pt x="337" y="1126"/>
                    </a:lnTo>
                    <a:lnTo>
                      <a:pt x="337" y="1128"/>
                    </a:lnTo>
                    <a:lnTo>
                      <a:pt x="334" y="1128"/>
                    </a:lnTo>
                    <a:lnTo>
                      <a:pt x="334" y="1126"/>
                    </a:lnTo>
                    <a:close/>
                    <a:moveTo>
                      <a:pt x="339" y="1126"/>
                    </a:moveTo>
                    <a:lnTo>
                      <a:pt x="342" y="1126"/>
                    </a:lnTo>
                    <a:lnTo>
                      <a:pt x="342" y="1128"/>
                    </a:lnTo>
                    <a:lnTo>
                      <a:pt x="339" y="1128"/>
                    </a:lnTo>
                    <a:lnTo>
                      <a:pt x="339" y="1126"/>
                    </a:lnTo>
                    <a:close/>
                    <a:moveTo>
                      <a:pt x="345" y="1126"/>
                    </a:moveTo>
                    <a:lnTo>
                      <a:pt x="347" y="1126"/>
                    </a:lnTo>
                    <a:lnTo>
                      <a:pt x="347" y="1128"/>
                    </a:lnTo>
                    <a:lnTo>
                      <a:pt x="345" y="1128"/>
                    </a:lnTo>
                    <a:lnTo>
                      <a:pt x="345" y="1126"/>
                    </a:lnTo>
                    <a:close/>
                    <a:moveTo>
                      <a:pt x="350" y="1126"/>
                    </a:moveTo>
                    <a:lnTo>
                      <a:pt x="353" y="1126"/>
                    </a:lnTo>
                    <a:lnTo>
                      <a:pt x="353" y="1128"/>
                    </a:lnTo>
                    <a:lnTo>
                      <a:pt x="350" y="1128"/>
                    </a:lnTo>
                    <a:lnTo>
                      <a:pt x="350" y="1126"/>
                    </a:lnTo>
                    <a:close/>
                    <a:moveTo>
                      <a:pt x="356" y="1126"/>
                    </a:moveTo>
                    <a:lnTo>
                      <a:pt x="358" y="1126"/>
                    </a:lnTo>
                    <a:lnTo>
                      <a:pt x="358" y="1128"/>
                    </a:lnTo>
                    <a:lnTo>
                      <a:pt x="356" y="1128"/>
                    </a:lnTo>
                    <a:lnTo>
                      <a:pt x="356" y="1126"/>
                    </a:lnTo>
                    <a:close/>
                    <a:moveTo>
                      <a:pt x="361" y="1126"/>
                    </a:moveTo>
                    <a:lnTo>
                      <a:pt x="364" y="1126"/>
                    </a:lnTo>
                    <a:lnTo>
                      <a:pt x="364" y="1128"/>
                    </a:lnTo>
                    <a:lnTo>
                      <a:pt x="361" y="1128"/>
                    </a:lnTo>
                    <a:lnTo>
                      <a:pt x="361" y="1126"/>
                    </a:lnTo>
                    <a:close/>
                    <a:moveTo>
                      <a:pt x="367" y="1126"/>
                    </a:moveTo>
                    <a:lnTo>
                      <a:pt x="369" y="1126"/>
                    </a:lnTo>
                    <a:lnTo>
                      <a:pt x="369" y="1128"/>
                    </a:lnTo>
                    <a:lnTo>
                      <a:pt x="367" y="1128"/>
                    </a:lnTo>
                    <a:lnTo>
                      <a:pt x="367" y="1126"/>
                    </a:lnTo>
                    <a:close/>
                    <a:moveTo>
                      <a:pt x="372" y="1126"/>
                    </a:moveTo>
                    <a:lnTo>
                      <a:pt x="375" y="1126"/>
                    </a:lnTo>
                    <a:lnTo>
                      <a:pt x="375" y="1128"/>
                    </a:lnTo>
                    <a:lnTo>
                      <a:pt x="372" y="1128"/>
                    </a:lnTo>
                    <a:lnTo>
                      <a:pt x="372" y="1126"/>
                    </a:lnTo>
                    <a:close/>
                    <a:moveTo>
                      <a:pt x="377" y="1126"/>
                    </a:moveTo>
                    <a:lnTo>
                      <a:pt x="380" y="1126"/>
                    </a:lnTo>
                    <a:lnTo>
                      <a:pt x="380" y="1128"/>
                    </a:lnTo>
                    <a:lnTo>
                      <a:pt x="377" y="1128"/>
                    </a:lnTo>
                    <a:lnTo>
                      <a:pt x="377" y="1126"/>
                    </a:lnTo>
                    <a:close/>
                    <a:moveTo>
                      <a:pt x="383" y="1126"/>
                    </a:moveTo>
                    <a:lnTo>
                      <a:pt x="386" y="1126"/>
                    </a:lnTo>
                    <a:lnTo>
                      <a:pt x="386" y="1128"/>
                    </a:lnTo>
                    <a:lnTo>
                      <a:pt x="383" y="1128"/>
                    </a:lnTo>
                    <a:lnTo>
                      <a:pt x="383" y="1126"/>
                    </a:lnTo>
                    <a:close/>
                    <a:moveTo>
                      <a:pt x="388" y="1126"/>
                    </a:moveTo>
                    <a:lnTo>
                      <a:pt x="391" y="1126"/>
                    </a:lnTo>
                    <a:lnTo>
                      <a:pt x="391" y="1128"/>
                    </a:lnTo>
                    <a:lnTo>
                      <a:pt x="388" y="1128"/>
                    </a:lnTo>
                    <a:lnTo>
                      <a:pt x="388" y="1126"/>
                    </a:lnTo>
                    <a:close/>
                    <a:moveTo>
                      <a:pt x="394" y="1126"/>
                    </a:moveTo>
                    <a:lnTo>
                      <a:pt x="397" y="1126"/>
                    </a:lnTo>
                    <a:lnTo>
                      <a:pt x="397" y="1128"/>
                    </a:lnTo>
                    <a:lnTo>
                      <a:pt x="394" y="1128"/>
                    </a:lnTo>
                    <a:lnTo>
                      <a:pt x="394" y="1126"/>
                    </a:lnTo>
                    <a:close/>
                    <a:moveTo>
                      <a:pt x="399" y="1126"/>
                    </a:moveTo>
                    <a:lnTo>
                      <a:pt x="402" y="1126"/>
                    </a:lnTo>
                    <a:lnTo>
                      <a:pt x="402" y="1128"/>
                    </a:lnTo>
                    <a:lnTo>
                      <a:pt x="399" y="1128"/>
                    </a:lnTo>
                    <a:lnTo>
                      <a:pt x="399" y="1126"/>
                    </a:lnTo>
                    <a:close/>
                    <a:moveTo>
                      <a:pt x="405" y="1126"/>
                    </a:moveTo>
                    <a:lnTo>
                      <a:pt x="407" y="1126"/>
                    </a:lnTo>
                    <a:lnTo>
                      <a:pt x="407" y="1128"/>
                    </a:lnTo>
                    <a:lnTo>
                      <a:pt x="405" y="1128"/>
                    </a:lnTo>
                    <a:lnTo>
                      <a:pt x="405" y="1126"/>
                    </a:lnTo>
                    <a:close/>
                    <a:moveTo>
                      <a:pt x="410" y="1126"/>
                    </a:moveTo>
                    <a:lnTo>
                      <a:pt x="413" y="1126"/>
                    </a:lnTo>
                    <a:lnTo>
                      <a:pt x="413" y="1128"/>
                    </a:lnTo>
                    <a:lnTo>
                      <a:pt x="410" y="1128"/>
                    </a:lnTo>
                    <a:lnTo>
                      <a:pt x="410" y="1126"/>
                    </a:lnTo>
                    <a:close/>
                    <a:moveTo>
                      <a:pt x="416" y="1126"/>
                    </a:moveTo>
                    <a:lnTo>
                      <a:pt x="418" y="1126"/>
                    </a:lnTo>
                    <a:lnTo>
                      <a:pt x="418" y="1128"/>
                    </a:lnTo>
                    <a:lnTo>
                      <a:pt x="416" y="1128"/>
                    </a:lnTo>
                    <a:lnTo>
                      <a:pt x="416" y="1126"/>
                    </a:lnTo>
                    <a:close/>
                    <a:moveTo>
                      <a:pt x="421" y="1126"/>
                    </a:moveTo>
                    <a:lnTo>
                      <a:pt x="424" y="1126"/>
                    </a:lnTo>
                    <a:lnTo>
                      <a:pt x="424" y="1128"/>
                    </a:lnTo>
                    <a:lnTo>
                      <a:pt x="421" y="1128"/>
                    </a:lnTo>
                    <a:lnTo>
                      <a:pt x="421" y="1126"/>
                    </a:lnTo>
                    <a:close/>
                    <a:moveTo>
                      <a:pt x="426" y="1126"/>
                    </a:moveTo>
                    <a:lnTo>
                      <a:pt x="429" y="1126"/>
                    </a:lnTo>
                    <a:lnTo>
                      <a:pt x="429" y="1128"/>
                    </a:lnTo>
                    <a:lnTo>
                      <a:pt x="426" y="1128"/>
                    </a:lnTo>
                    <a:lnTo>
                      <a:pt x="426" y="1126"/>
                    </a:lnTo>
                    <a:close/>
                    <a:moveTo>
                      <a:pt x="432" y="1126"/>
                    </a:moveTo>
                    <a:lnTo>
                      <a:pt x="435" y="1126"/>
                    </a:lnTo>
                    <a:lnTo>
                      <a:pt x="435" y="1128"/>
                    </a:lnTo>
                    <a:lnTo>
                      <a:pt x="432" y="1128"/>
                    </a:lnTo>
                    <a:lnTo>
                      <a:pt x="432" y="1126"/>
                    </a:lnTo>
                    <a:close/>
                    <a:moveTo>
                      <a:pt x="437" y="1126"/>
                    </a:moveTo>
                    <a:lnTo>
                      <a:pt x="440" y="1126"/>
                    </a:lnTo>
                    <a:lnTo>
                      <a:pt x="440" y="1128"/>
                    </a:lnTo>
                    <a:lnTo>
                      <a:pt x="437" y="1128"/>
                    </a:lnTo>
                    <a:lnTo>
                      <a:pt x="437" y="1126"/>
                    </a:lnTo>
                    <a:close/>
                    <a:moveTo>
                      <a:pt x="443" y="1126"/>
                    </a:moveTo>
                    <a:lnTo>
                      <a:pt x="446" y="1126"/>
                    </a:lnTo>
                    <a:lnTo>
                      <a:pt x="446" y="1128"/>
                    </a:lnTo>
                    <a:lnTo>
                      <a:pt x="443" y="1128"/>
                    </a:lnTo>
                    <a:lnTo>
                      <a:pt x="443" y="1126"/>
                    </a:lnTo>
                    <a:close/>
                    <a:moveTo>
                      <a:pt x="448" y="1126"/>
                    </a:moveTo>
                    <a:lnTo>
                      <a:pt x="451" y="1126"/>
                    </a:lnTo>
                    <a:lnTo>
                      <a:pt x="451" y="1128"/>
                    </a:lnTo>
                    <a:lnTo>
                      <a:pt x="448" y="1128"/>
                    </a:lnTo>
                    <a:lnTo>
                      <a:pt x="448" y="1126"/>
                    </a:lnTo>
                    <a:close/>
                    <a:moveTo>
                      <a:pt x="454" y="1126"/>
                    </a:moveTo>
                    <a:lnTo>
                      <a:pt x="456" y="1126"/>
                    </a:lnTo>
                    <a:lnTo>
                      <a:pt x="456" y="1128"/>
                    </a:lnTo>
                    <a:lnTo>
                      <a:pt x="454" y="1128"/>
                    </a:lnTo>
                    <a:lnTo>
                      <a:pt x="454" y="1126"/>
                    </a:lnTo>
                    <a:close/>
                    <a:moveTo>
                      <a:pt x="459" y="1126"/>
                    </a:moveTo>
                    <a:lnTo>
                      <a:pt x="462" y="1126"/>
                    </a:lnTo>
                    <a:lnTo>
                      <a:pt x="462" y="1128"/>
                    </a:lnTo>
                    <a:lnTo>
                      <a:pt x="459" y="1128"/>
                    </a:lnTo>
                    <a:lnTo>
                      <a:pt x="459" y="1126"/>
                    </a:lnTo>
                    <a:close/>
                    <a:moveTo>
                      <a:pt x="465" y="1126"/>
                    </a:moveTo>
                    <a:lnTo>
                      <a:pt x="467" y="1126"/>
                    </a:lnTo>
                    <a:lnTo>
                      <a:pt x="467" y="1128"/>
                    </a:lnTo>
                    <a:lnTo>
                      <a:pt x="465" y="1128"/>
                    </a:lnTo>
                    <a:lnTo>
                      <a:pt x="465" y="1126"/>
                    </a:lnTo>
                    <a:close/>
                    <a:moveTo>
                      <a:pt x="470" y="1126"/>
                    </a:moveTo>
                    <a:lnTo>
                      <a:pt x="473" y="1126"/>
                    </a:lnTo>
                    <a:lnTo>
                      <a:pt x="473" y="1128"/>
                    </a:lnTo>
                    <a:lnTo>
                      <a:pt x="470" y="1128"/>
                    </a:lnTo>
                    <a:lnTo>
                      <a:pt x="470" y="1126"/>
                    </a:lnTo>
                    <a:close/>
                    <a:moveTo>
                      <a:pt x="476" y="1126"/>
                    </a:moveTo>
                    <a:lnTo>
                      <a:pt x="478" y="1126"/>
                    </a:lnTo>
                    <a:lnTo>
                      <a:pt x="478" y="1128"/>
                    </a:lnTo>
                    <a:lnTo>
                      <a:pt x="476" y="1128"/>
                    </a:lnTo>
                    <a:lnTo>
                      <a:pt x="476" y="1126"/>
                    </a:lnTo>
                    <a:close/>
                    <a:moveTo>
                      <a:pt x="481" y="1126"/>
                    </a:moveTo>
                    <a:lnTo>
                      <a:pt x="484" y="1126"/>
                    </a:lnTo>
                    <a:lnTo>
                      <a:pt x="484" y="1128"/>
                    </a:lnTo>
                    <a:lnTo>
                      <a:pt x="481" y="1128"/>
                    </a:lnTo>
                    <a:lnTo>
                      <a:pt x="481" y="1126"/>
                    </a:lnTo>
                    <a:close/>
                    <a:moveTo>
                      <a:pt x="486" y="1126"/>
                    </a:moveTo>
                    <a:lnTo>
                      <a:pt x="489" y="1126"/>
                    </a:lnTo>
                    <a:lnTo>
                      <a:pt x="489" y="1128"/>
                    </a:lnTo>
                    <a:lnTo>
                      <a:pt x="486" y="1128"/>
                    </a:lnTo>
                    <a:lnTo>
                      <a:pt x="486" y="1126"/>
                    </a:lnTo>
                    <a:close/>
                    <a:moveTo>
                      <a:pt x="492" y="1126"/>
                    </a:moveTo>
                    <a:lnTo>
                      <a:pt x="495" y="1126"/>
                    </a:lnTo>
                    <a:lnTo>
                      <a:pt x="495" y="1128"/>
                    </a:lnTo>
                    <a:lnTo>
                      <a:pt x="492" y="1128"/>
                    </a:lnTo>
                    <a:lnTo>
                      <a:pt x="492" y="1126"/>
                    </a:lnTo>
                    <a:close/>
                    <a:moveTo>
                      <a:pt x="497" y="1126"/>
                    </a:moveTo>
                    <a:lnTo>
                      <a:pt x="500" y="1126"/>
                    </a:lnTo>
                    <a:lnTo>
                      <a:pt x="500" y="1128"/>
                    </a:lnTo>
                    <a:lnTo>
                      <a:pt x="497" y="1128"/>
                    </a:lnTo>
                    <a:lnTo>
                      <a:pt x="497" y="1126"/>
                    </a:lnTo>
                    <a:close/>
                    <a:moveTo>
                      <a:pt x="503" y="1126"/>
                    </a:moveTo>
                    <a:lnTo>
                      <a:pt x="505" y="1126"/>
                    </a:lnTo>
                    <a:lnTo>
                      <a:pt x="505" y="1128"/>
                    </a:lnTo>
                    <a:lnTo>
                      <a:pt x="503" y="1128"/>
                    </a:lnTo>
                    <a:lnTo>
                      <a:pt x="503" y="1126"/>
                    </a:lnTo>
                    <a:close/>
                    <a:moveTo>
                      <a:pt x="508" y="1126"/>
                    </a:moveTo>
                    <a:lnTo>
                      <a:pt x="511" y="1126"/>
                    </a:lnTo>
                    <a:lnTo>
                      <a:pt x="511" y="1128"/>
                    </a:lnTo>
                    <a:lnTo>
                      <a:pt x="508" y="1128"/>
                    </a:lnTo>
                    <a:lnTo>
                      <a:pt x="508" y="1126"/>
                    </a:lnTo>
                    <a:close/>
                    <a:moveTo>
                      <a:pt x="514" y="1126"/>
                    </a:moveTo>
                    <a:lnTo>
                      <a:pt x="516" y="1126"/>
                    </a:lnTo>
                    <a:lnTo>
                      <a:pt x="516" y="1128"/>
                    </a:lnTo>
                    <a:lnTo>
                      <a:pt x="514" y="1128"/>
                    </a:lnTo>
                    <a:lnTo>
                      <a:pt x="514" y="1126"/>
                    </a:lnTo>
                    <a:close/>
                    <a:moveTo>
                      <a:pt x="519" y="1126"/>
                    </a:moveTo>
                    <a:lnTo>
                      <a:pt x="522" y="1126"/>
                    </a:lnTo>
                    <a:lnTo>
                      <a:pt x="522" y="1128"/>
                    </a:lnTo>
                    <a:lnTo>
                      <a:pt x="519" y="1128"/>
                    </a:lnTo>
                    <a:lnTo>
                      <a:pt x="519" y="1126"/>
                    </a:lnTo>
                    <a:close/>
                    <a:moveTo>
                      <a:pt x="523" y="1127"/>
                    </a:moveTo>
                    <a:lnTo>
                      <a:pt x="523" y="1124"/>
                    </a:lnTo>
                    <a:lnTo>
                      <a:pt x="526" y="1124"/>
                    </a:lnTo>
                    <a:lnTo>
                      <a:pt x="526" y="1127"/>
                    </a:lnTo>
                    <a:lnTo>
                      <a:pt x="523" y="1127"/>
                    </a:lnTo>
                    <a:close/>
                    <a:moveTo>
                      <a:pt x="523" y="1121"/>
                    </a:moveTo>
                    <a:lnTo>
                      <a:pt x="523" y="1118"/>
                    </a:lnTo>
                    <a:lnTo>
                      <a:pt x="526" y="1118"/>
                    </a:lnTo>
                    <a:lnTo>
                      <a:pt x="526" y="1121"/>
                    </a:lnTo>
                    <a:lnTo>
                      <a:pt x="523" y="1121"/>
                    </a:lnTo>
                    <a:close/>
                    <a:moveTo>
                      <a:pt x="523" y="1116"/>
                    </a:moveTo>
                    <a:lnTo>
                      <a:pt x="523" y="1113"/>
                    </a:lnTo>
                    <a:lnTo>
                      <a:pt x="526" y="1113"/>
                    </a:lnTo>
                    <a:lnTo>
                      <a:pt x="526" y="1116"/>
                    </a:lnTo>
                    <a:lnTo>
                      <a:pt x="523" y="1116"/>
                    </a:lnTo>
                    <a:close/>
                    <a:moveTo>
                      <a:pt x="523" y="1110"/>
                    </a:moveTo>
                    <a:lnTo>
                      <a:pt x="523" y="1107"/>
                    </a:lnTo>
                    <a:lnTo>
                      <a:pt x="526" y="1107"/>
                    </a:lnTo>
                    <a:lnTo>
                      <a:pt x="526" y="1110"/>
                    </a:lnTo>
                    <a:lnTo>
                      <a:pt x="523" y="1110"/>
                    </a:lnTo>
                    <a:close/>
                    <a:moveTo>
                      <a:pt x="523" y="1104"/>
                    </a:moveTo>
                    <a:lnTo>
                      <a:pt x="523" y="1101"/>
                    </a:lnTo>
                    <a:lnTo>
                      <a:pt x="526" y="1101"/>
                    </a:lnTo>
                    <a:lnTo>
                      <a:pt x="526" y="1104"/>
                    </a:lnTo>
                    <a:lnTo>
                      <a:pt x="523" y="1104"/>
                    </a:lnTo>
                    <a:close/>
                    <a:moveTo>
                      <a:pt x="523" y="1098"/>
                    </a:moveTo>
                    <a:lnTo>
                      <a:pt x="523" y="1095"/>
                    </a:lnTo>
                    <a:lnTo>
                      <a:pt x="526" y="1095"/>
                    </a:lnTo>
                    <a:lnTo>
                      <a:pt x="526" y="1098"/>
                    </a:lnTo>
                    <a:lnTo>
                      <a:pt x="523" y="1098"/>
                    </a:lnTo>
                    <a:close/>
                    <a:moveTo>
                      <a:pt x="523" y="1093"/>
                    </a:moveTo>
                    <a:lnTo>
                      <a:pt x="523" y="1090"/>
                    </a:lnTo>
                    <a:lnTo>
                      <a:pt x="526" y="1090"/>
                    </a:lnTo>
                    <a:lnTo>
                      <a:pt x="526" y="1093"/>
                    </a:lnTo>
                    <a:lnTo>
                      <a:pt x="523" y="1093"/>
                    </a:lnTo>
                    <a:close/>
                    <a:moveTo>
                      <a:pt x="523" y="1087"/>
                    </a:moveTo>
                    <a:lnTo>
                      <a:pt x="523" y="1084"/>
                    </a:lnTo>
                    <a:lnTo>
                      <a:pt x="526" y="1084"/>
                    </a:lnTo>
                    <a:lnTo>
                      <a:pt x="526" y="1087"/>
                    </a:lnTo>
                    <a:lnTo>
                      <a:pt x="523" y="1087"/>
                    </a:lnTo>
                    <a:close/>
                    <a:moveTo>
                      <a:pt x="523" y="1081"/>
                    </a:moveTo>
                    <a:lnTo>
                      <a:pt x="523" y="1078"/>
                    </a:lnTo>
                    <a:lnTo>
                      <a:pt x="526" y="1078"/>
                    </a:lnTo>
                    <a:lnTo>
                      <a:pt x="526" y="1081"/>
                    </a:lnTo>
                    <a:lnTo>
                      <a:pt x="523" y="1081"/>
                    </a:lnTo>
                    <a:close/>
                    <a:moveTo>
                      <a:pt x="523" y="1075"/>
                    </a:moveTo>
                    <a:lnTo>
                      <a:pt x="523" y="1072"/>
                    </a:lnTo>
                    <a:lnTo>
                      <a:pt x="526" y="1072"/>
                    </a:lnTo>
                    <a:lnTo>
                      <a:pt x="526" y="1075"/>
                    </a:lnTo>
                    <a:lnTo>
                      <a:pt x="523" y="1075"/>
                    </a:lnTo>
                    <a:close/>
                    <a:moveTo>
                      <a:pt x="523" y="1070"/>
                    </a:moveTo>
                    <a:lnTo>
                      <a:pt x="523" y="1067"/>
                    </a:lnTo>
                    <a:lnTo>
                      <a:pt x="526" y="1067"/>
                    </a:lnTo>
                    <a:lnTo>
                      <a:pt x="526" y="1070"/>
                    </a:lnTo>
                    <a:lnTo>
                      <a:pt x="523" y="1070"/>
                    </a:lnTo>
                    <a:close/>
                    <a:moveTo>
                      <a:pt x="523" y="1064"/>
                    </a:moveTo>
                    <a:lnTo>
                      <a:pt x="523" y="1061"/>
                    </a:lnTo>
                    <a:lnTo>
                      <a:pt x="526" y="1061"/>
                    </a:lnTo>
                    <a:lnTo>
                      <a:pt x="526" y="1064"/>
                    </a:lnTo>
                    <a:lnTo>
                      <a:pt x="523" y="1064"/>
                    </a:lnTo>
                    <a:close/>
                    <a:moveTo>
                      <a:pt x="523" y="1058"/>
                    </a:moveTo>
                    <a:lnTo>
                      <a:pt x="523" y="1055"/>
                    </a:lnTo>
                    <a:lnTo>
                      <a:pt x="526" y="1055"/>
                    </a:lnTo>
                    <a:lnTo>
                      <a:pt x="526" y="1058"/>
                    </a:lnTo>
                    <a:lnTo>
                      <a:pt x="523" y="1058"/>
                    </a:lnTo>
                    <a:close/>
                    <a:moveTo>
                      <a:pt x="523" y="1052"/>
                    </a:moveTo>
                    <a:lnTo>
                      <a:pt x="523" y="1049"/>
                    </a:lnTo>
                    <a:lnTo>
                      <a:pt x="526" y="1049"/>
                    </a:lnTo>
                    <a:lnTo>
                      <a:pt x="526" y="1052"/>
                    </a:lnTo>
                    <a:lnTo>
                      <a:pt x="523" y="1052"/>
                    </a:lnTo>
                    <a:close/>
                    <a:moveTo>
                      <a:pt x="523" y="1047"/>
                    </a:moveTo>
                    <a:lnTo>
                      <a:pt x="523" y="1044"/>
                    </a:lnTo>
                    <a:lnTo>
                      <a:pt x="526" y="1044"/>
                    </a:lnTo>
                    <a:lnTo>
                      <a:pt x="526" y="1047"/>
                    </a:lnTo>
                    <a:lnTo>
                      <a:pt x="523" y="1047"/>
                    </a:lnTo>
                    <a:close/>
                    <a:moveTo>
                      <a:pt x="523" y="1041"/>
                    </a:moveTo>
                    <a:lnTo>
                      <a:pt x="523" y="1038"/>
                    </a:lnTo>
                    <a:lnTo>
                      <a:pt x="526" y="1038"/>
                    </a:lnTo>
                    <a:lnTo>
                      <a:pt x="526" y="1041"/>
                    </a:lnTo>
                    <a:lnTo>
                      <a:pt x="523" y="1041"/>
                    </a:lnTo>
                    <a:close/>
                    <a:moveTo>
                      <a:pt x="523" y="1035"/>
                    </a:moveTo>
                    <a:lnTo>
                      <a:pt x="523" y="1032"/>
                    </a:lnTo>
                    <a:lnTo>
                      <a:pt x="526" y="1032"/>
                    </a:lnTo>
                    <a:lnTo>
                      <a:pt x="526" y="1035"/>
                    </a:lnTo>
                    <a:lnTo>
                      <a:pt x="523" y="1035"/>
                    </a:lnTo>
                    <a:close/>
                    <a:moveTo>
                      <a:pt x="523" y="1029"/>
                    </a:moveTo>
                    <a:lnTo>
                      <a:pt x="523" y="1026"/>
                    </a:lnTo>
                    <a:lnTo>
                      <a:pt x="526" y="1026"/>
                    </a:lnTo>
                    <a:lnTo>
                      <a:pt x="526" y="1029"/>
                    </a:lnTo>
                    <a:lnTo>
                      <a:pt x="523" y="1029"/>
                    </a:lnTo>
                    <a:close/>
                    <a:moveTo>
                      <a:pt x="523" y="1024"/>
                    </a:moveTo>
                    <a:lnTo>
                      <a:pt x="523" y="1021"/>
                    </a:lnTo>
                    <a:lnTo>
                      <a:pt x="526" y="1021"/>
                    </a:lnTo>
                    <a:lnTo>
                      <a:pt x="526" y="1024"/>
                    </a:lnTo>
                    <a:lnTo>
                      <a:pt x="523" y="1024"/>
                    </a:lnTo>
                    <a:close/>
                    <a:moveTo>
                      <a:pt x="523" y="1018"/>
                    </a:moveTo>
                    <a:lnTo>
                      <a:pt x="523" y="1015"/>
                    </a:lnTo>
                    <a:lnTo>
                      <a:pt x="526" y="1015"/>
                    </a:lnTo>
                    <a:lnTo>
                      <a:pt x="526" y="1018"/>
                    </a:lnTo>
                    <a:lnTo>
                      <a:pt x="523" y="1018"/>
                    </a:lnTo>
                    <a:close/>
                    <a:moveTo>
                      <a:pt x="523" y="1012"/>
                    </a:moveTo>
                    <a:lnTo>
                      <a:pt x="523" y="1009"/>
                    </a:lnTo>
                    <a:lnTo>
                      <a:pt x="526" y="1009"/>
                    </a:lnTo>
                    <a:lnTo>
                      <a:pt x="526" y="1012"/>
                    </a:lnTo>
                    <a:lnTo>
                      <a:pt x="523" y="1012"/>
                    </a:lnTo>
                    <a:close/>
                    <a:moveTo>
                      <a:pt x="523" y="1006"/>
                    </a:moveTo>
                    <a:lnTo>
                      <a:pt x="523" y="1004"/>
                    </a:lnTo>
                    <a:lnTo>
                      <a:pt x="526" y="1004"/>
                    </a:lnTo>
                    <a:lnTo>
                      <a:pt x="526" y="1006"/>
                    </a:lnTo>
                    <a:lnTo>
                      <a:pt x="523" y="1006"/>
                    </a:lnTo>
                    <a:close/>
                    <a:moveTo>
                      <a:pt x="523" y="1001"/>
                    </a:moveTo>
                    <a:lnTo>
                      <a:pt x="523" y="998"/>
                    </a:lnTo>
                    <a:lnTo>
                      <a:pt x="526" y="998"/>
                    </a:lnTo>
                    <a:lnTo>
                      <a:pt x="526" y="1001"/>
                    </a:lnTo>
                    <a:lnTo>
                      <a:pt x="523" y="1001"/>
                    </a:lnTo>
                    <a:close/>
                    <a:moveTo>
                      <a:pt x="523" y="995"/>
                    </a:moveTo>
                    <a:lnTo>
                      <a:pt x="523" y="992"/>
                    </a:lnTo>
                    <a:lnTo>
                      <a:pt x="526" y="992"/>
                    </a:lnTo>
                    <a:lnTo>
                      <a:pt x="526" y="995"/>
                    </a:lnTo>
                    <a:lnTo>
                      <a:pt x="523" y="995"/>
                    </a:lnTo>
                    <a:close/>
                    <a:moveTo>
                      <a:pt x="523" y="989"/>
                    </a:moveTo>
                    <a:lnTo>
                      <a:pt x="523" y="986"/>
                    </a:lnTo>
                    <a:lnTo>
                      <a:pt x="526" y="986"/>
                    </a:lnTo>
                    <a:lnTo>
                      <a:pt x="526" y="989"/>
                    </a:lnTo>
                    <a:lnTo>
                      <a:pt x="523" y="989"/>
                    </a:lnTo>
                    <a:close/>
                    <a:moveTo>
                      <a:pt x="523" y="983"/>
                    </a:moveTo>
                    <a:lnTo>
                      <a:pt x="523" y="981"/>
                    </a:lnTo>
                    <a:lnTo>
                      <a:pt x="526" y="981"/>
                    </a:lnTo>
                    <a:lnTo>
                      <a:pt x="526" y="983"/>
                    </a:lnTo>
                    <a:lnTo>
                      <a:pt x="523" y="983"/>
                    </a:lnTo>
                    <a:close/>
                    <a:moveTo>
                      <a:pt x="523" y="978"/>
                    </a:moveTo>
                    <a:lnTo>
                      <a:pt x="523" y="975"/>
                    </a:lnTo>
                    <a:lnTo>
                      <a:pt x="526" y="975"/>
                    </a:lnTo>
                    <a:lnTo>
                      <a:pt x="526" y="978"/>
                    </a:lnTo>
                    <a:lnTo>
                      <a:pt x="523" y="978"/>
                    </a:lnTo>
                    <a:close/>
                    <a:moveTo>
                      <a:pt x="523" y="972"/>
                    </a:moveTo>
                    <a:lnTo>
                      <a:pt x="523" y="969"/>
                    </a:lnTo>
                    <a:lnTo>
                      <a:pt x="526" y="969"/>
                    </a:lnTo>
                    <a:lnTo>
                      <a:pt x="526" y="972"/>
                    </a:lnTo>
                    <a:lnTo>
                      <a:pt x="523" y="972"/>
                    </a:lnTo>
                    <a:close/>
                    <a:moveTo>
                      <a:pt x="523" y="966"/>
                    </a:moveTo>
                    <a:lnTo>
                      <a:pt x="523" y="963"/>
                    </a:lnTo>
                    <a:lnTo>
                      <a:pt x="526" y="963"/>
                    </a:lnTo>
                    <a:lnTo>
                      <a:pt x="526" y="966"/>
                    </a:lnTo>
                    <a:lnTo>
                      <a:pt x="523" y="966"/>
                    </a:lnTo>
                    <a:close/>
                    <a:moveTo>
                      <a:pt x="523" y="960"/>
                    </a:moveTo>
                    <a:lnTo>
                      <a:pt x="523" y="958"/>
                    </a:lnTo>
                    <a:lnTo>
                      <a:pt x="526" y="958"/>
                    </a:lnTo>
                    <a:lnTo>
                      <a:pt x="526" y="960"/>
                    </a:lnTo>
                    <a:lnTo>
                      <a:pt x="523" y="960"/>
                    </a:lnTo>
                    <a:close/>
                    <a:moveTo>
                      <a:pt x="523" y="955"/>
                    </a:moveTo>
                    <a:lnTo>
                      <a:pt x="523" y="952"/>
                    </a:lnTo>
                    <a:lnTo>
                      <a:pt x="526" y="952"/>
                    </a:lnTo>
                    <a:lnTo>
                      <a:pt x="526" y="955"/>
                    </a:lnTo>
                    <a:lnTo>
                      <a:pt x="523" y="955"/>
                    </a:lnTo>
                    <a:close/>
                    <a:moveTo>
                      <a:pt x="523" y="949"/>
                    </a:moveTo>
                    <a:lnTo>
                      <a:pt x="523" y="946"/>
                    </a:lnTo>
                    <a:lnTo>
                      <a:pt x="526" y="946"/>
                    </a:lnTo>
                    <a:lnTo>
                      <a:pt x="526" y="949"/>
                    </a:lnTo>
                    <a:lnTo>
                      <a:pt x="523" y="949"/>
                    </a:lnTo>
                    <a:close/>
                    <a:moveTo>
                      <a:pt x="523" y="943"/>
                    </a:moveTo>
                    <a:lnTo>
                      <a:pt x="523" y="940"/>
                    </a:lnTo>
                    <a:lnTo>
                      <a:pt x="526" y="940"/>
                    </a:lnTo>
                    <a:lnTo>
                      <a:pt x="526" y="943"/>
                    </a:lnTo>
                    <a:lnTo>
                      <a:pt x="523" y="943"/>
                    </a:lnTo>
                    <a:close/>
                    <a:moveTo>
                      <a:pt x="523" y="937"/>
                    </a:moveTo>
                    <a:lnTo>
                      <a:pt x="523" y="935"/>
                    </a:lnTo>
                    <a:lnTo>
                      <a:pt x="526" y="935"/>
                    </a:lnTo>
                    <a:lnTo>
                      <a:pt x="526" y="937"/>
                    </a:lnTo>
                    <a:lnTo>
                      <a:pt x="523" y="937"/>
                    </a:lnTo>
                    <a:close/>
                    <a:moveTo>
                      <a:pt x="523" y="932"/>
                    </a:moveTo>
                    <a:lnTo>
                      <a:pt x="523" y="929"/>
                    </a:lnTo>
                    <a:lnTo>
                      <a:pt x="526" y="929"/>
                    </a:lnTo>
                    <a:lnTo>
                      <a:pt x="526" y="932"/>
                    </a:lnTo>
                    <a:lnTo>
                      <a:pt x="523" y="932"/>
                    </a:lnTo>
                    <a:close/>
                    <a:moveTo>
                      <a:pt x="523" y="926"/>
                    </a:moveTo>
                    <a:lnTo>
                      <a:pt x="523" y="923"/>
                    </a:lnTo>
                    <a:lnTo>
                      <a:pt x="526" y="923"/>
                    </a:lnTo>
                    <a:lnTo>
                      <a:pt x="526" y="926"/>
                    </a:lnTo>
                    <a:lnTo>
                      <a:pt x="523" y="926"/>
                    </a:lnTo>
                    <a:close/>
                    <a:moveTo>
                      <a:pt x="523" y="920"/>
                    </a:moveTo>
                    <a:lnTo>
                      <a:pt x="523" y="917"/>
                    </a:lnTo>
                    <a:lnTo>
                      <a:pt x="526" y="917"/>
                    </a:lnTo>
                    <a:lnTo>
                      <a:pt x="526" y="920"/>
                    </a:lnTo>
                    <a:lnTo>
                      <a:pt x="523" y="920"/>
                    </a:lnTo>
                    <a:close/>
                    <a:moveTo>
                      <a:pt x="523" y="914"/>
                    </a:moveTo>
                    <a:lnTo>
                      <a:pt x="523" y="912"/>
                    </a:lnTo>
                    <a:lnTo>
                      <a:pt x="526" y="912"/>
                    </a:lnTo>
                    <a:lnTo>
                      <a:pt x="526" y="914"/>
                    </a:lnTo>
                    <a:lnTo>
                      <a:pt x="523" y="914"/>
                    </a:lnTo>
                    <a:close/>
                    <a:moveTo>
                      <a:pt x="523" y="909"/>
                    </a:moveTo>
                    <a:lnTo>
                      <a:pt x="523" y="906"/>
                    </a:lnTo>
                    <a:lnTo>
                      <a:pt x="526" y="906"/>
                    </a:lnTo>
                    <a:lnTo>
                      <a:pt x="526" y="909"/>
                    </a:lnTo>
                    <a:lnTo>
                      <a:pt x="523" y="909"/>
                    </a:lnTo>
                    <a:close/>
                    <a:moveTo>
                      <a:pt x="523" y="903"/>
                    </a:moveTo>
                    <a:lnTo>
                      <a:pt x="523" y="900"/>
                    </a:lnTo>
                    <a:lnTo>
                      <a:pt x="526" y="900"/>
                    </a:lnTo>
                    <a:lnTo>
                      <a:pt x="526" y="903"/>
                    </a:lnTo>
                    <a:lnTo>
                      <a:pt x="523" y="903"/>
                    </a:lnTo>
                    <a:close/>
                    <a:moveTo>
                      <a:pt x="523" y="897"/>
                    </a:moveTo>
                    <a:lnTo>
                      <a:pt x="523" y="894"/>
                    </a:lnTo>
                    <a:lnTo>
                      <a:pt x="526" y="894"/>
                    </a:lnTo>
                    <a:lnTo>
                      <a:pt x="526" y="897"/>
                    </a:lnTo>
                    <a:lnTo>
                      <a:pt x="523" y="897"/>
                    </a:lnTo>
                    <a:close/>
                    <a:moveTo>
                      <a:pt x="523" y="891"/>
                    </a:moveTo>
                    <a:lnTo>
                      <a:pt x="523" y="889"/>
                    </a:lnTo>
                    <a:lnTo>
                      <a:pt x="526" y="889"/>
                    </a:lnTo>
                    <a:lnTo>
                      <a:pt x="526" y="891"/>
                    </a:lnTo>
                    <a:lnTo>
                      <a:pt x="523" y="891"/>
                    </a:lnTo>
                    <a:close/>
                    <a:moveTo>
                      <a:pt x="523" y="886"/>
                    </a:moveTo>
                    <a:lnTo>
                      <a:pt x="523" y="883"/>
                    </a:lnTo>
                    <a:lnTo>
                      <a:pt x="526" y="883"/>
                    </a:lnTo>
                    <a:lnTo>
                      <a:pt x="526" y="886"/>
                    </a:lnTo>
                    <a:lnTo>
                      <a:pt x="523" y="886"/>
                    </a:lnTo>
                    <a:close/>
                    <a:moveTo>
                      <a:pt x="523" y="880"/>
                    </a:moveTo>
                    <a:lnTo>
                      <a:pt x="523" y="877"/>
                    </a:lnTo>
                    <a:lnTo>
                      <a:pt x="526" y="877"/>
                    </a:lnTo>
                    <a:lnTo>
                      <a:pt x="526" y="880"/>
                    </a:lnTo>
                    <a:lnTo>
                      <a:pt x="523" y="880"/>
                    </a:lnTo>
                    <a:close/>
                    <a:moveTo>
                      <a:pt x="523" y="874"/>
                    </a:moveTo>
                    <a:lnTo>
                      <a:pt x="523" y="871"/>
                    </a:lnTo>
                    <a:lnTo>
                      <a:pt x="526" y="871"/>
                    </a:lnTo>
                    <a:lnTo>
                      <a:pt x="526" y="874"/>
                    </a:lnTo>
                    <a:lnTo>
                      <a:pt x="523" y="874"/>
                    </a:lnTo>
                    <a:close/>
                    <a:moveTo>
                      <a:pt x="523" y="868"/>
                    </a:moveTo>
                    <a:lnTo>
                      <a:pt x="523" y="866"/>
                    </a:lnTo>
                    <a:lnTo>
                      <a:pt x="526" y="866"/>
                    </a:lnTo>
                    <a:lnTo>
                      <a:pt x="526" y="868"/>
                    </a:lnTo>
                    <a:lnTo>
                      <a:pt x="523" y="868"/>
                    </a:lnTo>
                    <a:close/>
                    <a:moveTo>
                      <a:pt x="523" y="863"/>
                    </a:moveTo>
                    <a:lnTo>
                      <a:pt x="523" y="860"/>
                    </a:lnTo>
                    <a:lnTo>
                      <a:pt x="526" y="860"/>
                    </a:lnTo>
                    <a:lnTo>
                      <a:pt x="526" y="863"/>
                    </a:lnTo>
                    <a:lnTo>
                      <a:pt x="523" y="863"/>
                    </a:lnTo>
                    <a:close/>
                    <a:moveTo>
                      <a:pt x="523" y="857"/>
                    </a:moveTo>
                    <a:lnTo>
                      <a:pt x="523" y="854"/>
                    </a:lnTo>
                    <a:lnTo>
                      <a:pt x="526" y="854"/>
                    </a:lnTo>
                    <a:lnTo>
                      <a:pt x="526" y="857"/>
                    </a:lnTo>
                    <a:lnTo>
                      <a:pt x="523" y="857"/>
                    </a:lnTo>
                    <a:close/>
                    <a:moveTo>
                      <a:pt x="523" y="851"/>
                    </a:moveTo>
                    <a:lnTo>
                      <a:pt x="523" y="848"/>
                    </a:lnTo>
                    <a:lnTo>
                      <a:pt x="526" y="848"/>
                    </a:lnTo>
                    <a:lnTo>
                      <a:pt x="526" y="851"/>
                    </a:lnTo>
                    <a:lnTo>
                      <a:pt x="523" y="851"/>
                    </a:lnTo>
                    <a:close/>
                    <a:moveTo>
                      <a:pt x="523" y="845"/>
                    </a:moveTo>
                    <a:lnTo>
                      <a:pt x="523" y="843"/>
                    </a:lnTo>
                    <a:lnTo>
                      <a:pt x="526" y="843"/>
                    </a:lnTo>
                    <a:lnTo>
                      <a:pt x="526" y="845"/>
                    </a:lnTo>
                    <a:lnTo>
                      <a:pt x="523" y="845"/>
                    </a:lnTo>
                    <a:close/>
                    <a:moveTo>
                      <a:pt x="523" y="840"/>
                    </a:moveTo>
                    <a:lnTo>
                      <a:pt x="523" y="837"/>
                    </a:lnTo>
                    <a:lnTo>
                      <a:pt x="526" y="837"/>
                    </a:lnTo>
                    <a:lnTo>
                      <a:pt x="526" y="840"/>
                    </a:lnTo>
                    <a:lnTo>
                      <a:pt x="523" y="840"/>
                    </a:lnTo>
                    <a:close/>
                    <a:moveTo>
                      <a:pt x="523" y="834"/>
                    </a:moveTo>
                    <a:lnTo>
                      <a:pt x="523" y="831"/>
                    </a:lnTo>
                    <a:lnTo>
                      <a:pt x="526" y="831"/>
                    </a:lnTo>
                    <a:lnTo>
                      <a:pt x="526" y="834"/>
                    </a:lnTo>
                    <a:lnTo>
                      <a:pt x="523" y="834"/>
                    </a:lnTo>
                    <a:close/>
                    <a:moveTo>
                      <a:pt x="523" y="828"/>
                    </a:moveTo>
                    <a:lnTo>
                      <a:pt x="523" y="825"/>
                    </a:lnTo>
                    <a:lnTo>
                      <a:pt x="526" y="825"/>
                    </a:lnTo>
                    <a:lnTo>
                      <a:pt x="526" y="828"/>
                    </a:lnTo>
                    <a:lnTo>
                      <a:pt x="523" y="828"/>
                    </a:lnTo>
                    <a:close/>
                    <a:moveTo>
                      <a:pt x="523" y="823"/>
                    </a:moveTo>
                    <a:lnTo>
                      <a:pt x="523" y="820"/>
                    </a:lnTo>
                    <a:lnTo>
                      <a:pt x="526" y="820"/>
                    </a:lnTo>
                    <a:lnTo>
                      <a:pt x="526" y="823"/>
                    </a:lnTo>
                    <a:lnTo>
                      <a:pt x="523" y="823"/>
                    </a:lnTo>
                    <a:close/>
                    <a:moveTo>
                      <a:pt x="523" y="817"/>
                    </a:moveTo>
                    <a:lnTo>
                      <a:pt x="523" y="814"/>
                    </a:lnTo>
                    <a:lnTo>
                      <a:pt x="526" y="814"/>
                    </a:lnTo>
                    <a:lnTo>
                      <a:pt x="526" y="817"/>
                    </a:lnTo>
                    <a:lnTo>
                      <a:pt x="523" y="817"/>
                    </a:lnTo>
                    <a:close/>
                    <a:moveTo>
                      <a:pt x="523" y="811"/>
                    </a:moveTo>
                    <a:lnTo>
                      <a:pt x="523" y="808"/>
                    </a:lnTo>
                    <a:lnTo>
                      <a:pt x="526" y="808"/>
                    </a:lnTo>
                    <a:lnTo>
                      <a:pt x="526" y="811"/>
                    </a:lnTo>
                    <a:lnTo>
                      <a:pt x="523" y="811"/>
                    </a:lnTo>
                    <a:close/>
                    <a:moveTo>
                      <a:pt x="523" y="805"/>
                    </a:moveTo>
                    <a:lnTo>
                      <a:pt x="523" y="802"/>
                    </a:lnTo>
                    <a:lnTo>
                      <a:pt x="526" y="802"/>
                    </a:lnTo>
                    <a:lnTo>
                      <a:pt x="526" y="805"/>
                    </a:lnTo>
                    <a:lnTo>
                      <a:pt x="523" y="805"/>
                    </a:lnTo>
                    <a:close/>
                    <a:moveTo>
                      <a:pt x="523" y="800"/>
                    </a:moveTo>
                    <a:lnTo>
                      <a:pt x="523" y="797"/>
                    </a:lnTo>
                    <a:lnTo>
                      <a:pt x="526" y="797"/>
                    </a:lnTo>
                    <a:lnTo>
                      <a:pt x="526" y="800"/>
                    </a:lnTo>
                    <a:lnTo>
                      <a:pt x="523" y="800"/>
                    </a:lnTo>
                    <a:close/>
                    <a:moveTo>
                      <a:pt x="523" y="794"/>
                    </a:moveTo>
                    <a:lnTo>
                      <a:pt x="523" y="791"/>
                    </a:lnTo>
                    <a:lnTo>
                      <a:pt x="526" y="791"/>
                    </a:lnTo>
                    <a:lnTo>
                      <a:pt x="526" y="794"/>
                    </a:lnTo>
                    <a:lnTo>
                      <a:pt x="523" y="794"/>
                    </a:lnTo>
                    <a:close/>
                    <a:moveTo>
                      <a:pt x="523" y="788"/>
                    </a:moveTo>
                    <a:lnTo>
                      <a:pt x="523" y="785"/>
                    </a:lnTo>
                    <a:lnTo>
                      <a:pt x="526" y="785"/>
                    </a:lnTo>
                    <a:lnTo>
                      <a:pt x="526" y="788"/>
                    </a:lnTo>
                    <a:lnTo>
                      <a:pt x="523" y="788"/>
                    </a:lnTo>
                    <a:close/>
                    <a:moveTo>
                      <a:pt x="523" y="782"/>
                    </a:moveTo>
                    <a:lnTo>
                      <a:pt x="523" y="779"/>
                    </a:lnTo>
                    <a:lnTo>
                      <a:pt x="526" y="779"/>
                    </a:lnTo>
                    <a:lnTo>
                      <a:pt x="526" y="782"/>
                    </a:lnTo>
                    <a:lnTo>
                      <a:pt x="523" y="782"/>
                    </a:lnTo>
                    <a:close/>
                    <a:moveTo>
                      <a:pt x="523" y="777"/>
                    </a:moveTo>
                    <a:lnTo>
                      <a:pt x="523" y="774"/>
                    </a:lnTo>
                    <a:lnTo>
                      <a:pt x="526" y="774"/>
                    </a:lnTo>
                    <a:lnTo>
                      <a:pt x="526" y="777"/>
                    </a:lnTo>
                    <a:lnTo>
                      <a:pt x="523" y="777"/>
                    </a:lnTo>
                    <a:close/>
                    <a:moveTo>
                      <a:pt x="523" y="771"/>
                    </a:moveTo>
                    <a:lnTo>
                      <a:pt x="523" y="768"/>
                    </a:lnTo>
                    <a:lnTo>
                      <a:pt x="526" y="768"/>
                    </a:lnTo>
                    <a:lnTo>
                      <a:pt x="526" y="771"/>
                    </a:lnTo>
                    <a:lnTo>
                      <a:pt x="523" y="771"/>
                    </a:lnTo>
                    <a:close/>
                    <a:moveTo>
                      <a:pt x="523" y="765"/>
                    </a:moveTo>
                    <a:lnTo>
                      <a:pt x="523" y="762"/>
                    </a:lnTo>
                    <a:lnTo>
                      <a:pt x="526" y="762"/>
                    </a:lnTo>
                    <a:lnTo>
                      <a:pt x="526" y="765"/>
                    </a:lnTo>
                    <a:lnTo>
                      <a:pt x="523" y="765"/>
                    </a:lnTo>
                    <a:close/>
                    <a:moveTo>
                      <a:pt x="523" y="759"/>
                    </a:moveTo>
                    <a:lnTo>
                      <a:pt x="523" y="756"/>
                    </a:lnTo>
                    <a:lnTo>
                      <a:pt x="526" y="756"/>
                    </a:lnTo>
                    <a:lnTo>
                      <a:pt x="526" y="759"/>
                    </a:lnTo>
                    <a:lnTo>
                      <a:pt x="523" y="759"/>
                    </a:lnTo>
                    <a:close/>
                    <a:moveTo>
                      <a:pt x="523" y="754"/>
                    </a:moveTo>
                    <a:lnTo>
                      <a:pt x="523" y="751"/>
                    </a:lnTo>
                    <a:lnTo>
                      <a:pt x="526" y="751"/>
                    </a:lnTo>
                    <a:lnTo>
                      <a:pt x="526" y="754"/>
                    </a:lnTo>
                    <a:lnTo>
                      <a:pt x="523" y="754"/>
                    </a:lnTo>
                    <a:close/>
                    <a:moveTo>
                      <a:pt x="523" y="748"/>
                    </a:moveTo>
                    <a:lnTo>
                      <a:pt x="523" y="745"/>
                    </a:lnTo>
                    <a:lnTo>
                      <a:pt x="526" y="745"/>
                    </a:lnTo>
                    <a:lnTo>
                      <a:pt x="526" y="748"/>
                    </a:lnTo>
                    <a:lnTo>
                      <a:pt x="523" y="748"/>
                    </a:lnTo>
                    <a:close/>
                    <a:moveTo>
                      <a:pt x="523" y="742"/>
                    </a:moveTo>
                    <a:lnTo>
                      <a:pt x="523" y="739"/>
                    </a:lnTo>
                    <a:lnTo>
                      <a:pt x="526" y="739"/>
                    </a:lnTo>
                    <a:lnTo>
                      <a:pt x="526" y="742"/>
                    </a:lnTo>
                    <a:lnTo>
                      <a:pt x="523" y="742"/>
                    </a:lnTo>
                    <a:close/>
                    <a:moveTo>
                      <a:pt x="523" y="736"/>
                    </a:moveTo>
                    <a:lnTo>
                      <a:pt x="523" y="733"/>
                    </a:lnTo>
                    <a:lnTo>
                      <a:pt x="526" y="733"/>
                    </a:lnTo>
                    <a:lnTo>
                      <a:pt x="526" y="736"/>
                    </a:lnTo>
                    <a:lnTo>
                      <a:pt x="523" y="736"/>
                    </a:lnTo>
                    <a:close/>
                    <a:moveTo>
                      <a:pt x="523" y="731"/>
                    </a:moveTo>
                    <a:lnTo>
                      <a:pt x="523" y="728"/>
                    </a:lnTo>
                    <a:lnTo>
                      <a:pt x="526" y="728"/>
                    </a:lnTo>
                    <a:lnTo>
                      <a:pt x="526" y="731"/>
                    </a:lnTo>
                    <a:lnTo>
                      <a:pt x="523" y="731"/>
                    </a:lnTo>
                    <a:close/>
                    <a:moveTo>
                      <a:pt x="523" y="725"/>
                    </a:moveTo>
                    <a:lnTo>
                      <a:pt x="523" y="722"/>
                    </a:lnTo>
                    <a:lnTo>
                      <a:pt x="526" y="722"/>
                    </a:lnTo>
                    <a:lnTo>
                      <a:pt x="526" y="725"/>
                    </a:lnTo>
                    <a:lnTo>
                      <a:pt x="523" y="725"/>
                    </a:lnTo>
                    <a:close/>
                    <a:moveTo>
                      <a:pt x="523" y="719"/>
                    </a:moveTo>
                    <a:lnTo>
                      <a:pt x="523" y="716"/>
                    </a:lnTo>
                    <a:lnTo>
                      <a:pt x="526" y="716"/>
                    </a:lnTo>
                    <a:lnTo>
                      <a:pt x="526" y="719"/>
                    </a:lnTo>
                    <a:lnTo>
                      <a:pt x="523" y="719"/>
                    </a:lnTo>
                    <a:close/>
                    <a:moveTo>
                      <a:pt x="523" y="713"/>
                    </a:moveTo>
                    <a:lnTo>
                      <a:pt x="523" y="710"/>
                    </a:lnTo>
                    <a:lnTo>
                      <a:pt x="526" y="710"/>
                    </a:lnTo>
                    <a:lnTo>
                      <a:pt x="526" y="713"/>
                    </a:lnTo>
                    <a:lnTo>
                      <a:pt x="523" y="713"/>
                    </a:lnTo>
                    <a:close/>
                    <a:moveTo>
                      <a:pt x="523" y="708"/>
                    </a:moveTo>
                    <a:lnTo>
                      <a:pt x="523" y="705"/>
                    </a:lnTo>
                    <a:lnTo>
                      <a:pt x="526" y="705"/>
                    </a:lnTo>
                    <a:lnTo>
                      <a:pt x="526" y="708"/>
                    </a:lnTo>
                    <a:lnTo>
                      <a:pt x="523" y="708"/>
                    </a:lnTo>
                    <a:close/>
                    <a:moveTo>
                      <a:pt x="523" y="702"/>
                    </a:moveTo>
                    <a:lnTo>
                      <a:pt x="523" y="699"/>
                    </a:lnTo>
                    <a:lnTo>
                      <a:pt x="526" y="699"/>
                    </a:lnTo>
                    <a:lnTo>
                      <a:pt x="526" y="702"/>
                    </a:lnTo>
                    <a:lnTo>
                      <a:pt x="523" y="702"/>
                    </a:lnTo>
                    <a:close/>
                    <a:moveTo>
                      <a:pt x="523" y="696"/>
                    </a:moveTo>
                    <a:lnTo>
                      <a:pt x="523" y="693"/>
                    </a:lnTo>
                    <a:lnTo>
                      <a:pt x="526" y="693"/>
                    </a:lnTo>
                    <a:lnTo>
                      <a:pt x="526" y="696"/>
                    </a:lnTo>
                    <a:lnTo>
                      <a:pt x="523" y="696"/>
                    </a:lnTo>
                    <a:close/>
                    <a:moveTo>
                      <a:pt x="523" y="690"/>
                    </a:moveTo>
                    <a:lnTo>
                      <a:pt x="523" y="687"/>
                    </a:lnTo>
                    <a:lnTo>
                      <a:pt x="526" y="687"/>
                    </a:lnTo>
                    <a:lnTo>
                      <a:pt x="526" y="690"/>
                    </a:lnTo>
                    <a:lnTo>
                      <a:pt x="523" y="690"/>
                    </a:lnTo>
                    <a:close/>
                    <a:moveTo>
                      <a:pt x="523" y="685"/>
                    </a:moveTo>
                    <a:lnTo>
                      <a:pt x="523" y="682"/>
                    </a:lnTo>
                    <a:lnTo>
                      <a:pt x="526" y="682"/>
                    </a:lnTo>
                    <a:lnTo>
                      <a:pt x="526" y="685"/>
                    </a:lnTo>
                    <a:lnTo>
                      <a:pt x="523" y="685"/>
                    </a:lnTo>
                    <a:close/>
                    <a:moveTo>
                      <a:pt x="523" y="679"/>
                    </a:moveTo>
                    <a:lnTo>
                      <a:pt x="523" y="676"/>
                    </a:lnTo>
                    <a:lnTo>
                      <a:pt x="526" y="676"/>
                    </a:lnTo>
                    <a:lnTo>
                      <a:pt x="526" y="679"/>
                    </a:lnTo>
                    <a:lnTo>
                      <a:pt x="523" y="679"/>
                    </a:lnTo>
                    <a:close/>
                    <a:moveTo>
                      <a:pt x="523" y="673"/>
                    </a:moveTo>
                    <a:lnTo>
                      <a:pt x="523" y="670"/>
                    </a:lnTo>
                    <a:lnTo>
                      <a:pt x="526" y="670"/>
                    </a:lnTo>
                    <a:lnTo>
                      <a:pt x="526" y="673"/>
                    </a:lnTo>
                    <a:lnTo>
                      <a:pt x="523" y="673"/>
                    </a:lnTo>
                    <a:close/>
                    <a:moveTo>
                      <a:pt x="523" y="667"/>
                    </a:moveTo>
                    <a:lnTo>
                      <a:pt x="523" y="665"/>
                    </a:lnTo>
                    <a:lnTo>
                      <a:pt x="526" y="665"/>
                    </a:lnTo>
                    <a:lnTo>
                      <a:pt x="526" y="667"/>
                    </a:lnTo>
                    <a:lnTo>
                      <a:pt x="523" y="667"/>
                    </a:lnTo>
                    <a:close/>
                    <a:moveTo>
                      <a:pt x="523" y="662"/>
                    </a:moveTo>
                    <a:lnTo>
                      <a:pt x="523" y="659"/>
                    </a:lnTo>
                    <a:lnTo>
                      <a:pt x="526" y="659"/>
                    </a:lnTo>
                    <a:lnTo>
                      <a:pt x="526" y="662"/>
                    </a:lnTo>
                    <a:lnTo>
                      <a:pt x="523" y="662"/>
                    </a:lnTo>
                    <a:close/>
                    <a:moveTo>
                      <a:pt x="523" y="656"/>
                    </a:moveTo>
                    <a:lnTo>
                      <a:pt x="523" y="653"/>
                    </a:lnTo>
                    <a:lnTo>
                      <a:pt x="526" y="653"/>
                    </a:lnTo>
                    <a:lnTo>
                      <a:pt x="526" y="656"/>
                    </a:lnTo>
                    <a:lnTo>
                      <a:pt x="523" y="656"/>
                    </a:lnTo>
                    <a:close/>
                    <a:moveTo>
                      <a:pt x="523" y="650"/>
                    </a:moveTo>
                    <a:lnTo>
                      <a:pt x="523" y="647"/>
                    </a:lnTo>
                    <a:lnTo>
                      <a:pt x="526" y="647"/>
                    </a:lnTo>
                    <a:lnTo>
                      <a:pt x="526" y="650"/>
                    </a:lnTo>
                    <a:lnTo>
                      <a:pt x="523" y="650"/>
                    </a:lnTo>
                    <a:close/>
                    <a:moveTo>
                      <a:pt x="523" y="644"/>
                    </a:moveTo>
                    <a:lnTo>
                      <a:pt x="523" y="642"/>
                    </a:lnTo>
                    <a:lnTo>
                      <a:pt x="526" y="642"/>
                    </a:lnTo>
                    <a:lnTo>
                      <a:pt x="526" y="644"/>
                    </a:lnTo>
                    <a:lnTo>
                      <a:pt x="523" y="644"/>
                    </a:lnTo>
                    <a:close/>
                    <a:moveTo>
                      <a:pt x="523" y="639"/>
                    </a:moveTo>
                    <a:lnTo>
                      <a:pt x="523" y="636"/>
                    </a:lnTo>
                    <a:lnTo>
                      <a:pt x="526" y="636"/>
                    </a:lnTo>
                    <a:lnTo>
                      <a:pt x="526" y="639"/>
                    </a:lnTo>
                    <a:lnTo>
                      <a:pt x="523" y="639"/>
                    </a:lnTo>
                    <a:close/>
                    <a:moveTo>
                      <a:pt x="523" y="633"/>
                    </a:moveTo>
                    <a:lnTo>
                      <a:pt x="523" y="630"/>
                    </a:lnTo>
                    <a:lnTo>
                      <a:pt x="526" y="630"/>
                    </a:lnTo>
                    <a:lnTo>
                      <a:pt x="526" y="633"/>
                    </a:lnTo>
                    <a:lnTo>
                      <a:pt x="523" y="633"/>
                    </a:lnTo>
                    <a:close/>
                    <a:moveTo>
                      <a:pt x="523" y="627"/>
                    </a:moveTo>
                    <a:lnTo>
                      <a:pt x="523" y="624"/>
                    </a:lnTo>
                    <a:lnTo>
                      <a:pt x="526" y="624"/>
                    </a:lnTo>
                    <a:lnTo>
                      <a:pt x="526" y="627"/>
                    </a:lnTo>
                    <a:lnTo>
                      <a:pt x="523" y="627"/>
                    </a:lnTo>
                    <a:close/>
                    <a:moveTo>
                      <a:pt x="523" y="621"/>
                    </a:moveTo>
                    <a:lnTo>
                      <a:pt x="523" y="619"/>
                    </a:lnTo>
                    <a:lnTo>
                      <a:pt x="526" y="619"/>
                    </a:lnTo>
                    <a:lnTo>
                      <a:pt x="526" y="621"/>
                    </a:lnTo>
                    <a:lnTo>
                      <a:pt x="523" y="621"/>
                    </a:lnTo>
                    <a:close/>
                    <a:moveTo>
                      <a:pt x="523" y="616"/>
                    </a:moveTo>
                    <a:lnTo>
                      <a:pt x="523" y="613"/>
                    </a:lnTo>
                    <a:lnTo>
                      <a:pt x="526" y="613"/>
                    </a:lnTo>
                    <a:lnTo>
                      <a:pt x="526" y="616"/>
                    </a:lnTo>
                    <a:lnTo>
                      <a:pt x="523" y="616"/>
                    </a:lnTo>
                    <a:close/>
                    <a:moveTo>
                      <a:pt x="523" y="610"/>
                    </a:moveTo>
                    <a:lnTo>
                      <a:pt x="523" y="607"/>
                    </a:lnTo>
                    <a:lnTo>
                      <a:pt x="526" y="607"/>
                    </a:lnTo>
                    <a:lnTo>
                      <a:pt x="526" y="610"/>
                    </a:lnTo>
                    <a:lnTo>
                      <a:pt x="523" y="610"/>
                    </a:lnTo>
                    <a:close/>
                    <a:moveTo>
                      <a:pt x="523" y="604"/>
                    </a:moveTo>
                    <a:lnTo>
                      <a:pt x="523" y="601"/>
                    </a:lnTo>
                    <a:lnTo>
                      <a:pt x="526" y="601"/>
                    </a:lnTo>
                    <a:lnTo>
                      <a:pt x="526" y="604"/>
                    </a:lnTo>
                    <a:lnTo>
                      <a:pt x="523" y="604"/>
                    </a:lnTo>
                    <a:close/>
                    <a:moveTo>
                      <a:pt x="523" y="598"/>
                    </a:moveTo>
                    <a:lnTo>
                      <a:pt x="523" y="596"/>
                    </a:lnTo>
                    <a:lnTo>
                      <a:pt x="526" y="596"/>
                    </a:lnTo>
                    <a:lnTo>
                      <a:pt x="526" y="598"/>
                    </a:lnTo>
                    <a:lnTo>
                      <a:pt x="523" y="598"/>
                    </a:lnTo>
                    <a:close/>
                    <a:moveTo>
                      <a:pt x="523" y="593"/>
                    </a:moveTo>
                    <a:lnTo>
                      <a:pt x="523" y="590"/>
                    </a:lnTo>
                    <a:lnTo>
                      <a:pt x="526" y="590"/>
                    </a:lnTo>
                    <a:lnTo>
                      <a:pt x="526" y="593"/>
                    </a:lnTo>
                    <a:lnTo>
                      <a:pt x="523" y="593"/>
                    </a:lnTo>
                    <a:close/>
                    <a:moveTo>
                      <a:pt x="523" y="587"/>
                    </a:moveTo>
                    <a:lnTo>
                      <a:pt x="523" y="584"/>
                    </a:lnTo>
                    <a:lnTo>
                      <a:pt x="526" y="584"/>
                    </a:lnTo>
                    <a:lnTo>
                      <a:pt x="526" y="587"/>
                    </a:lnTo>
                    <a:lnTo>
                      <a:pt x="523" y="587"/>
                    </a:lnTo>
                    <a:close/>
                    <a:moveTo>
                      <a:pt x="523" y="581"/>
                    </a:moveTo>
                    <a:lnTo>
                      <a:pt x="523" y="578"/>
                    </a:lnTo>
                    <a:lnTo>
                      <a:pt x="526" y="578"/>
                    </a:lnTo>
                    <a:lnTo>
                      <a:pt x="526" y="581"/>
                    </a:lnTo>
                    <a:lnTo>
                      <a:pt x="523" y="581"/>
                    </a:lnTo>
                    <a:close/>
                    <a:moveTo>
                      <a:pt x="523" y="575"/>
                    </a:moveTo>
                    <a:lnTo>
                      <a:pt x="523" y="573"/>
                    </a:lnTo>
                    <a:lnTo>
                      <a:pt x="526" y="573"/>
                    </a:lnTo>
                    <a:lnTo>
                      <a:pt x="526" y="575"/>
                    </a:lnTo>
                    <a:lnTo>
                      <a:pt x="523" y="575"/>
                    </a:lnTo>
                    <a:close/>
                    <a:moveTo>
                      <a:pt x="523" y="570"/>
                    </a:moveTo>
                    <a:lnTo>
                      <a:pt x="523" y="567"/>
                    </a:lnTo>
                    <a:lnTo>
                      <a:pt x="526" y="567"/>
                    </a:lnTo>
                    <a:lnTo>
                      <a:pt x="526" y="570"/>
                    </a:lnTo>
                    <a:lnTo>
                      <a:pt x="523" y="570"/>
                    </a:lnTo>
                    <a:close/>
                    <a:moveTo>
                      <a:pt x="523" y="564"/>
                    </a:moveTo>
                    <a:lnTo>
                      <a:pt x="523" y="561"/>
                    </a:lnTo>
                    <a:lnTo>
                      <a:pt x="526" y="561"/>
                    </a:lnTo>
                    <a:lnTo>
                      <a:pt x="526" y="564"/>
                    </a:lnTo>
                    <a:lnTo>
                      <a:pt x="523" y="564"/>
                    </a:lnTo>
                    <a:close/>
                    <a:moveTo>
                      <a:pt x="523" y="558"/>
                    </a:moveTo>
                    <a:lnTo>
                      <a:pt x="523" y="555"/>
                    </a:lnTo>
                    <a:lnTo>
                      <a:pt x="526" y="555"/>
                    </a:lnTo>
                    <a:lnTo>
                      <a:pt x="526" y="558"/>
                    </a:lnTo>
                    <a:lnTo>
                      <a:pt x="523" y="558"/>
                    </a:lnTo>
                    <a:close/>
                    <a:moveTo>
                      <a:pt x="523" y="552"/>
                    </a:moveTo>
                    <a:lnTo>
                      <a:pt x="523" y="550"/>
                    </a:lnTo>
                    <a:lnTo>
                      <a:pt x="526" y="550"/>
                    </a:lnTo>
                    <a:lnTo>
                      <a:pt x="526" y="552"/>
                    </a:lnTo>
                    <a:lnTo>
                      <a:pt x="523" y="552"/>
                    </a:lnTo>
                    <a:close/>
                    <a:moveTo>
                      <a:pt x="523" y="547"/>
                    </a:moveTo>
                    <a:lnTo>
                      <a:pt x="523" y="544"/>
                    </a:lnTo>
                    <a:lnTo>
                      <a:pt x="526" y="544"/>
                    </a:lnTo>
                    <a:lnTo>
                      <a:pt x="526" y="547"/>
                    </a:lnTo>
                    <a:lnTo>
                      <a:pt x="523" y="547"/>
                    </a:lnTo>
                    <a:close/>
                    <a:moveTo>
                      <a:pt x="523" y="541"/>
                    </a:moveTo>
                    <a:lnTo>
                      <a:pt x="523" y="538"/>
                    </a:lnTo>
                    <a:lnTo>
                      <a:pt x="526" y="538"/>
                    </a:lnTo>
                    <a:lnTo>
                      <a:pt x="526" y="541"/>
                    </a:lnTo>
                    <a:lnTo>
                      <a:pt x="523" y="541"/>
                    </a:lnTo>
                    <a:close/>
                    <a:moveTo>
                      <a:pt x="523" y="535"/>
                    </a:moveTo>
                    <a:lnTo>
                      <a:pt x="523" y="532"/>
                    </a:lnTo>
                    <a:lnTo>
                      <a:pt x="526" y="532"/>
                    </a:lnTo>
                    <a:lnTo>
                      <a:pt x="526" y="535"/>
                    </a:lnTo>
                    <a:lnTo>
                      <a:pt x="523" y="535"/>
                    </a:lnTo>
                    <a:close/>
                    <a:moveTo>
                      <a:pt x="523" y="529"/>
                    </a:moveTo>
                    <a:lnTo>
                      <a:pt x="523" y="527"/>
                    </a:lnTo>
                    <a:lnTo>
                      <a:pt x="526" y="527"/>
                    </a:lnTo>
                    <a:lnTo>
                      <a:pt x="526" y="529"/>
                    </a:lnTo>
                    <a:lnTo>
                      <a:pt x="523" y="529"/>
                    </a:lnTo>
                    <a:close/>
                    <a:moveTo>
                      <a:pt x="523" y="524"/>
                    </a:moveTo>
                    <a:lnTo>
                      <a:pt x="523" y="521"/>
                    </a:lnTo>
                    <a:lnTo>
                      <a:pt x="526" y="521"/>
                    </a:lnTo>
                    <a:lnTo>
                      <a:pt x="526" y="524"/>
                    </a:lnTo>
                    <a:lnTo>
                      <a:pt x="523" y="524"/>
                    </a:lnTo>
                    <a:close/>
                    <a:moveTo>
                      <a:pt x="523" y="518"/>
                    </a:moveTo>
                    <a:lnTo>
                      <a:pt x="523" y="515"/>
                    </a:lnTo>
                    <a:lnTo>
                      <a:pt x="526" y="515"/>
                    </a:lnTo>
                    <a:lnTo>
                      <a:pt x="526" y="518"/>
                    </a:lnTo>
                    <a:lnTo>
                      <a:pt x="523" y="518"/>
                    </a:lnTo>
                    <a:close/>
                    <a:moveTo>
                      <a:pt x="523" y="512"/>
                    </a:moveTo>
                    <a:lnTo>
                      <a:pt x="523" y="509"/>
                    </a:lnTo>
                    <a:lnTo>
                      <a:pt x="526" y="509"/>
                    </a:lnTo>
                    <a:lnTo>
                      <a:pt x="526" y="512"/>
                    </a:lnTo>
                    <a:lnTo>
                      <a:pt x="523" y="512"/>
                    </a:lnTo>
                    <a:close/>
                    <a:moveTo>
                      <a:pt x="523" y="507"/>
                    </a:moveTo>
                    <a:lnTo>
                      <a:pt x="523" y="504"/>
                    </a:lnTo>
                    <a:lnTo>
                      <a:pt x="526" y="504"/>
                    </a:lnTo>
                    <a:lnTo>
                      <a:pt x="526" y="507"/>
                    </a:lnTo>
                    <a:lnTo>
                      <a:pt x="523" y="507"/>
                    </a:lnTo>
                    <a:close/>
                    <a:moveTo>
                      <a:pt x="523" y="501"/>
                    </a:moveTo>
                    <a:lnTo>
                      <a:pt x="523" y="498"/>
                    </a:lnTo>
                    <a:lnTo>
                      <a:pt x="526" y="498"/>
                    </a:lnTo>
                    <a:lnTo>
                      <a:pt x="526" y="501"/>
                    </a:lnTo>
                    <a:lnTo>
                      <a:pt x="523" y="501"/>
                    </a:lnTo>
                    <a:close/>
                    <a:moveTo>
                      <a:pt x="523" y="495"/>
                    </a:moveTo>
                    <a:lnTo>
                      <a:pt x="523" y="492"/>
                    </a:lnTo>
                    <a:lnTo>
                      <a:pt x="526" y="492"/>
                    </a:lnTo>
                    <a:lnTo>
                      <a:pt x="526" y="495"/>
                    </a:lnTo>
                    <a:lnTo>
                      <a:pt x="523" y="495"/>
                    </a:lnTo>
                    <a:close/>
                    <a:moveTo>
                      <a:pt x="523" y="489"/>
                    </a:moveTo>
                    <a:lnTo>
                      <a:pt x="523" y="486"/>
                    </a:lnTo>
                    <a:lnTo>
                      <a:pt x="526" y="486"/>
                    </a:lnTo>
                    <a:lnTo>
                      <a:pt x="526" y="489"/>
                    </a:lnTo>
                    <a:lnTo>
                      <a:pt x="523" y="489"/>
                    </a:lnTo>
                    <a:close/>
                    <a:moveTo>
                      <a:pt x="523" y="484"/>
                    </a:moveTo>
                    <a:lnTo>
                      <a:pt x="523" y="481"/>
                    </a:lnTo>
                    <a:lnTo>
                      <a:pt x="526" y="481"/>
                    </a:lnTo>
                    <a:lnTo>
                      <a:pt x="526" y="484"/>
                    </a:lnTo>
                    <a:lnTo>
                      <a:pt x="523" y="484"/>
                    </a:lnTo>
                    <a:close/>
                    <a:moveTo>
                      <a:pt x="523" y="478"/>
                    </a:moveTo>
                    <a:lnTo>
                      <a:pt x="523" y="475"/>
                    </a:lnTo>
                    <a:lnTo>
                      <a:pt x="526" y="475"/>
                    </a:lnTo>
                    <a:lnTo>
                      <a:pt x="526" y="478"/>
                    </a:lnTo>
                    <a:lnTo>
                      <a:pt x="523" y="478"/>
                    </a:lnTo>
                    <a:close/>
                    <a:moveTo>
                      <a:pt x="523" y="472"/>
                    </a:moveTo>
                    <a:lnTo>
                      <a:pt x="523" y="469"/>
                    </a:lnTo>
                    <a:lnTo>
                      <a:pt x="526" y="469"/>
                    </a:lnTo>
                    <a:lnTo>
                      <a:pt x="526" y="472"/>
                    </a:lnTo>
                    <a:lnTo>
                      <a:pt x="523" y="472"/>
                    </a:lnTo>
                    <a:close/>
                    <a:moveTo>
                      <a:pt x="523" y="466"/>
                    </a:moveTo>
                    <a:lnTo>
                      <a:pt x="523" y="463"/>
                    </a:lnTo>
                    <a:lnTo>
                      <a:pt x="526" y="463"/>
                    </a:lnTo>
                    <a:lnTo>
                      <a:pt x="526" y="466"/>
                    </a:lnTo>
                    <a:lnTo>
                      <a:pt x="523" y="466"/>
                    </a:lnTo>
                    <a:close/>
                    <a:moveTo>
                      <a:pt x="523" y="461"/>
                    </a:moveTo>
                    <a:lnTo>
                      <a:pt x="523" y="458"/>
                    </a:lnTo>
                    <a:lnTo>
                      <a:pt x="526" y="458"/>
                    </a:lnTo>
                    <a:lnTo>
                      <a:pt x="526" y="461"/>
                    </a:lnTo>
                    <a:lnTo>
                      <a:pt x="523" y="461"/>
                    </a:lnTo>
                    <a:close/>
                    <a:moveTo>
                      <a:pt x="523" y="455"/>
                    </a:moveTo>
                    <a:lnTo>
                      <a:pt x="523" y="452"/>
                    </a:lnTo>
                    <a:lnTo>
                      <a:pt x="526" y="452"/>
                    </a:lnTo>
                    <a:lnTo>
                      <a:pt x="526" y="455"/>
                    </a:lnTo>
                    <a:lnTo>
                      <a:pt x="523" y="455"/>
                    </a:lnTo>
                    <a:close/>
                    <a:moveTo>
                      <a:pt x="523" y="449"/>
                    </a:moveTo>
                    <a:lnTo>
                      <a:pt x="523" y="446"/>
                    </a:lnTo>
                    <a:lnTo>
                      <a:pt x="526" y="446"/>
                    </a:lnTo>
                    <a:lnTo>
                      <a:pt x="526" y="449"/>
                    </a:lnTo>
                    <a:lnTo>
                      <a:pt x="523" y="449"/>
                    </a:lnTo>
                    <a:close/>
                    <a:moveTo>
                      <a:pt x="523" y="443"/>
                    </a:moveTo>
                    <a:lnTo>
                      <a:pt x="523" y="440"/>
                    </a:lnTo>
                    <a:lnTo>
                      <a:pt x="526" y="440"/>
                    </a:lnTo>
                    <a:lnTo>
                      <a:pt x="526" y="443"/>
                    </a:lnTo>
                    <a:lnTo>
                      <a:pt x="523" y="443"/>
                    </a:lnTo>
                    <a:close/>
                    <a:moveTo>
                      <a:pt x="523" y="438"/>
                    </a:moveTo>
                    <a:lnTo>
                      <a:pt x="523" y="435"/>
                    </a:lnTo>
                    <a:lnTo>
                      <a:pt x="526" y="435"/>
                    </a:lnTo>
                    <a:lnTo>
                      <a:pt x="526" y="438"/>
                    </a:lnTo>
                    <a:lnTo>
                      <a:pt x="523" y="438"/>
                    </a:lnTo>
                    <a:close/>
                    <a:moveTo>
                      <a:pt x="523" y="432"/>
                    </a:moveTo>
                    <a:lnTo>
                      <a:pt x="523" y="429"/>
                    </a:lnTo>
                    <a:lnTo>
                      <a:pt x="526" y="429"/>
                    </a:lnTo>
                    <a:lnTo>
                      <a:pt x="526" y="432"/>
                    </a:lnTo>
                    <a:lnTo>
                      <a:pt x="523" y="432"/>
                    </a:lnTo>
                    <a:close/>
                    <a:moveTo>
                      <a:pt x="523" y="426"/>
                    </a:moveTo>
                    <a:lnTo>
                      <a:pt x="523" y="423"/>
                    </a:lnTo>
                    <a:lnTo>
                      <a:pt x="526" y="423"/>
                    </a:lnTo>
                    <a:lnTo>
                      <a:pt x="526" y="426"/>
                    </a:lnTo>
                    <a:lnTo>
                      <a:pt x="523" y="426"/>
                    </a:lnTo>
                    <a:close/>
                    <a:moveTo>
                      <a:pt x="523" y="420"/>
                    </a:moveTo>
                    <a:lnTo>
                      <a:pt x="523" y="417"/>
                    </a:lnTo>
                    <a:lnTo>
                      <a:pt x="526" y="417"/>
                    </a:lnTo>
                    <a:lnTo>
                      <a:pt x="526" y="420"/>
                    </a:lnTo>
                    <a:lnTo>
                      <a:pt x="523" y="420"/>
                    </a:lnTo>
                    <a:close/>
                    <a:moveTo>
                      <a:pt x="523" y="415"/>
                    </a:moveTo>
                    <a:lnTo>
                      <a:pt x="523" y="412"/>
                    </a:lnTo>
                    <a:lnTo>
                      <a:pt x="526" y="412"/>
                    </a:lnTo>
                    <a:lnTo>
                      <a:pt x="526" y="415"/>
                    </a:lnTo>
                    <a:lnTo>
                      <a:pt x="523" y="415"/>
                    </a:lnTo>
                    <a:close/>
                    <a:moveTo>
                      <a:pt x="523" y="409"/>
                    </a:moveTo>
                    <a:lnTo>
                      <a:pt x="523" y="406"/>
                    </a:lnTo>
                    <a:lnTo>
                      <a:pt x="526" y="406"/>
                    </a:lnTo>
                    <a:lnTo>
                      <a:pt x="526" y="409"/>
                    </a:lnTo>
                    <a:lnTo>
                      <a:pt x="523" y="409"/>
                    </a:lnTo>
                    <a:close/>
                    <a:moveTo>
                      <a:pt x="523" y="403"/>
                    </a:moveTo>
                    <a:lnTo>
                      <a:pt x="523" y="400"/>
                    </a:lnTo>
                    <a:lnTo>
                      <a:pt x="526" y="400"/>
                    </a:lnTo>
                    <a:lnTo>
                      <a:pt x="526" y="403"/>
                    </a:lnTo>
                    <a:lnTo>
                      <a:pt x="523" y="403"/>
                    </a:lnTo>
                    <a:close/>
                    <a:moveTo>
                      <a:pt x="523" y="397"/>
                    </a:moveTo>
                    <a:lnTo>
                      <a:pt x="523" y="395"/>
                    </a:lnTo>
                    <a:lnTo>
                      <a:pt x="526" y="395"/>
                    </a:lnTo>
                    <a:lnTo>
                      <a:pt x="526" y="397"/>
                    </a:lnTo>
                    <a:lnTo>
                      <a:pt x="523" y="397"/>
                    </a:lnTo>
                    <a:close/>
                    <a:moveTo>
                      <a:pt x="523" y="392"/>
                    </a:moveTo>
                    <a:lnTo>
                      <a:pt x="523" y="389"/>
                    </a:lnTo>
                    <a:lnTo>
                      <a:pt x="526" y="389"/>
                    </a:lnTo>
                    <a:lnTo>
                      <a:pt x="526" y="392"/>
                    </a:lnTo>
                    <a:lnTo>
                      <a:pt x="523" y="392"/>
                    </a:lnTo>
                    <a:close/>
                    <a:moveTo>
                      <a:pt x="523" y="386"/>
                    </a:moveTo>
                    <a:lnTo>
                      <a:pt x="523" y="383"/>
                    </a:lnTo>
                    <a:lnTo>
                      <a:pt x="526" y="383"/>
                    </a:lnTo>
                    <a:lnTo>
                      <a:pt x="526" y="386"/>
                    </a:lnTo>
                    <a:lnTo>
                      <a:pt x="523" y="386"/>
                    </a:lnTo>
                    <a:close/>
                    <a:moveTo>
                      <a:pt x="523" y="380"/>
                    </a:moveTo>
                    <a:lnTo>
                      <a:pt x="523" y="377"/>
                    </a:lnTo>
                    <a:lnTo>
                      <a:pt x="526" y="377"/>
                    </a:lnTo>
                    <a:lnTo>
                      <a:pt x="526" y="380"/>
                    </a:lnTo>
                    <a:lnTo>
                      <a:pt x="523" y="380"/>
                    </a:lnTo>
                    <a:close/>
                    <a:moveTo>
                      <a:pt x="523" y="374"/>
                    </a:moveTo>
                    <a:lnTo>
                      <a:pt x="523" y="371"/>
                    </a:lnTo>
                    <a:lnTo>
                      <a:pt x="526" y="371"/>
                    </a:lnTo>
                    <a:lnTo>
                      <a:pt x="526" y="374"/>
                    </a:lnTo>
                    <a:lnTo>
                      <a:pt x="523" y="374"/>
                    </a:lnTo>
                    <a:close/>
                    <a:moveTo>
                      <a:pt x="523" y="369"/>
                    </a:moveTo>
                    <a:lnTo>
                      <a:pt x="523" y="366"/>
                    </a:lnTo>
                    <a:lnTo>
                      <a:pt x="526" y="366"/>
                    </a:lnTo>
                    <a:lnTo>
                      <a:pt x="526" y="369"/>
                    </a:lnTo>
                    <a:lnTo>
                      <a:pt x="523" y="369"/>
                    </a:lnTo>
                    <a:close/>
                    <a:moveTo>
                      <a:pt x="523" y="363"/>
                    </a:moveTo>
                    <a:lnTo>
                      <a:pt x="523" y="360"/>
                    </a:lnTo>
                    <a:lnTo>
                      <a:pt x="526" y="360"/>
                    </a:lnTo>
                    <a:lnTo>
                      <a:pt x="526" y="363"/>
                    </a:lnTo>
                    <a:lnTo>
                      <a:pt x="523" y="363"/>
                    </a:lnTo>
                    <a:close/>
                    <a:moveTo>
                      <a:pt x="523" y="357"/>
                    </a:moveTo>
                    <a:lnTo>
                      <a:pt x="523" y="354"/>
                    </a:lnTo>
                    <a:lnTo>
                      <a:pt x="526" y="354"/>
                    </a:lnTo>
                    <a:lnTo>
                      <a:pt x="526" y="357"/>
                    </a:lnTo>
                    <a:lnTo>
                      <a:pt x="523" y="357"/>
                    </a:lnTo>
                    <a:close/>
                    <a:moveTo>
                      <a:pt x="523" y="351"/>
                    </a:moveTo>
                    <a:lnTo>
                      <a:pt x="523" y="349"/>
                    </a:lnTo>
                    <a:lnTo>
                      <a:pt x="526" y="349"/>
                    </a:lnTo>
                    <a:lnTo>
                      <a:pt x="526" y="351"/>
                    </a:lnTo>
                    <a:lnTo>
                      <a:pt x="523" y="351"/>
                    </a:lnTo>
                    <a:close/>
                    <a:moveTo>
                      <a:pt x="523" y="346"/>
                    </a:moveTo>
                    <a:lnTo>
                      <a:pt x="523" y="343"/>
                    </a:lnTo>
                    <a:lnTo>
                      <a:pt x="526" y="343"/>
                    </a:lnTo>
                    <a:lnTo>
                      <a:pt x="526" y="346"/>
                    </a:lnTo>
                    <a:lnTo>
                      <a:pt x="523" y="346"/>
                    </a:lnTo>
                    <a:close/>
                    <a:moveTo>
                      <a:pt x="523" y="340"/>
                    </a:moveTo>
                    <a:lnTo>
                      <a:pt x="523" y="337"/>
                    </a:lnTo>
                    <a:lnTo>
                      <a:pt x="526" y="337"/>
                    </a:lnTo>
                    <a:lnTo>
                      <a:pt x="526" y="340"/>
                    </a:lnTo>
                    <a:lnTo>
                      <a:pt x="523" y="340"/>
                    </a:lnTo>
                    <a:close/>
                    <a:moveTo>
                      <a:pt x="523" y="334"/>
                    </a:moveTo>
                    <a:lnTo>
                      <a:pt x="523" y="331"/>
                    </a:lnTo>
                    <a:lnTo>
                      <a:pt x="526" y="331"/>
                    </a:lnTo>
                    <a:lnTo>
                      <a:pt x="526" y="334"/>
                    </a:lnTo>
                    <a:lnTo>
                      <a:pt x="523" y="334"/>
                    </a:lnTo>
                    <a:close/>
                    <a:moveTo>
                      <a:pt x="523" y="328"/>
                    </a:moveTo>
                    <a:lnTo>
                      <a:pt x="523" y="326"/>
                    </a:lnTo>
                    <a:lnTo>
                      <a:pt x="526" y="326"/>
                    </a:lnTo>
                    <a:lnTo>
                      <a:pt x="526" y="328"/>
                    </a:lnTo>
                    <a:lnTo>
                      <a:pt x="523" y="328"/>
                    </a:lnTo>
                    <a:close/>
                    <a:moveTo>
                      <a:pt x="523" y="323"/>
                    </a:moveTo>
                    <a:lnTo>
                      <a:pt x="523" y="320"/>
                    </a:lnTo>
                    <a:lnTo>
                      <a:pt x="526" y="320"/>
                    </a:lnTo>
                    <a:lnTo>
                      <a:pt x="526" y="323"/>
                    </a:lnTo>
                    <a:lnTo>
                      <a:pt x="523" y="323"/>
                    </a:lnTo>
                    <a:close/>
                    <a:moveTo>
                      <a:pt x="523" y="317"/>
                    </a:moveTo>
                    <a:lnTo>
                      <a:pt x="523" y="314"/>
                    </a:lnTo>
                    <a:lnTo>
                      <a:pt x="526" y="314"/>
                    </a:lnTo>
                    <a:lnTo>
                      <a:pt x="526" y="317"/>
                    </a:lnTo>
                    <a:lnTo>
                      <a:pt x="523" y="317"/>
                    </a:lnTo>
                    <a:close/>
                    <a:moveTo>
                      <a:pt x="523" y="311"/>
                    </a:moveTo>
                    <a:lnTo>
                      <a:pt x="523" y="308"/>
                    </a:lnTo>
                    <a:lnTo>
                      <a:pt x="526" y="308"/>
                    </a:lnTo>
                    <a:lnTo>
                      <a:pt x="526" y="311"/>
                    </a:lnTo>
                    <a:lnTo>
                      <a:pt x="523" y="311"/>
                    </a:lnTo>
                    <a:close/>
                    <a:moveTo>
                      <a:pt x="523" y="305"/>
                    </a:moveTo>
                    <a:lnTo>
                      <a:pt x="523" y="303"/>
                    </a:lnTo>
                    <a:lnTo>
                      <a:pt x="526" y="303"/>
                    </a:lnTo>
                    <a:lnTo>
                      <a:pt x="526" y="305"/>
                    </a:lnTo>
                    <a:lnTo>
                      <a:pt x="523" y="305"/>
                    </a:lnTo>
                    <a:close/>
                    <a:moveTo>
                      <a:pt x="523" y="300"/>
                    </a:moveTo>
                    <a:lnTo>
                      <a:pt x="523" y="297"/>
                    </a:lnTo>
                    <a:lnTo>
                      <a:pt x="526" y="297"/>
                    </a:lnTo>
                    <a:lnTo>
                      <a:pt x="526" y="300"/>
                    </a:lnTo>
                    <a:lnTo>
                      <a:pt x="523" y="300"/>
                    </a:lnTo>
                    <a:close/>
                    <a:moveTo>
                      <a:pt x="523" y="294"/>
                    </a:moveTo>
                    <a:lnTo>
                      <a:pt x="523" y="291"/>
                    </a:lnTo>
                    <a:lnTo>
                      <a:pt x="526" y="291"/>
                    </a:lnTo>
                    <a:lnTo>
                      <a:pt x="526" y="294"/>
                    </a:lnTo>
                    <a:lnTo>
                      <a:pt x="523" y="294"/>
                    </a:lnTo>
                    <a:close/>
                    <a:moveTo>
                      <a:pt x="523" y="288"/>
                    </a:moveTo>
                    <a:lnTo>
                      <a:pt x="523" y="285"/>
                    </a:lnTo>
                    <a:lnTo>
                      <a:pt x="526" y="285"/>
                    </a:lnTo>
                    <a:lnTo>
                      <a:pt x="526" y="288"/>
                    </a:lnTo>
                    <a:lnTo>
                      <a:pt x="523" y="288"/>
                    </a:lnTo>
                    <a:close/>
                    <a:moveTo>
                      <a:pt x="523" y="282"/>
                    </a:moveTo>
                    <a:lnTo>
                      <a:pt x="523" y="280"/>
                    </a:lnTo>
                    <a:lnTo>
                      <a:pt x="526" y="280"/>
                    </a:lnTo>
                    <a:lnTo>
                      <a:pt x="526" y="282"/>
                    </a:lnTo>
                    <a:lnTo>
                      <a:pt x="523" y="282"/>
                    </a:lnTo>
                    <a:close/>
                    <a:moveTo>
                      <a:pt x="523" y="277"/>
                    </a:moveTo>
                    <a:lnTo>
                      <a:pt x="523" y="274"/>
                    </a:lnTo>
                    <a:lnTo>
                      <a:pt x="526" y="274"/>
                    </a:lnTo>
                    <a:lnTo>
                      <a:pt x="526" y="277"/>
                    </a:lnTo>
                    <a:lnTo>
                      <a:pt x="523" y="277"/>
                    </a:lnTo>
                    <a:close/>
                    <a:moveTo>
                      <a:pt x="523" y="271"/>
                    </a:moveTo>
                    <a:lnTo>
                      <a:pt x="523" y="268"/>
                    </a:lnTo>
                    <a:lnTo>
                      <a:pt x="526" y="268"/>
                    </a:lnTo>
                    <a:lnTo>
                      <a:pt x="526" y="271"/>
                    </a:lnTo>
                    <a:lnTo>
                      <a:pt x="523" y="271"/>
                    </a:lnTo>
                    <a:close/>
                    <a:moveTo>
                      <a:pt x="523" y="265"/>
                    </a:moveTo>
                    <a:lnTo>
                      <a:pt x="523" y="262"/>
                    </a:lnTo>
                    <a:lnTo>
                      <a:pt x="526" y="262"/>
                    </a:lnTo>
                    <a:lnTo>
                      <a:pt x="526" y="265"/>
                    </a:lnTo>
                    <a:lnTo>
                      <a:pt x="523" y="265"/>
                    </a:lnTo>
                    <a:close/>
                    <a:moveTo>
                      <a:pt x="523" y="259"/>
                    </a:moveTo>
                    <a:lnTo>
                      <a:pt x="523" y="257"/>
                    </a:lnTo>
                    <a:lnTo>
                      <a:pt x="526" y="257"/>
                    </a:lnTo>
                    <a:lnTo>
                      <a:pt x="526" y="259"/>
                    </a:lnTo>
                    <a:lnTo>
                      <a:pt x="523" y="259"/>
                    </a:lnTo>
                    <a:close/>
                    <a:moveTo>
                      <a:pt x="523" y="254"/>
                    </a:moveTo>
                    <a:lnTo>
                      <a:pt x="523" y="251"/>
                    </a:lnTo>
                    <a:lnTo>
                      <a:pt x="526" y="251"/>
                    </a:lnTo>
                    <a:lnTo>
                      <a:pt x="526" y="254"/>
                    </a:lnTo>
                    <a:lnTo>
                      <a:pt x="523" y="254"/>
                    </a:lnTo>
                    <a:close/>
                    <a:moveTo>
                      <a:pt x="523" y="248"/>
                    </a:moveTo>
                    <a:lnTo>
                      <a:pt x="523" y="245"/>
                    </a:lnTo>
                    <a:lnTo>
                      <a:pt x="526" y="245"/>
                    </a:lnTo>
                    <a:lnTo>
                      <a:pt x="526" y="248"/>
                    </a:lnTo>
                    <a:lnTo>
                      <a:pt x="523" y="248"/>
                    </a:lnTo>
                    <a:close/>
                    <a:moveTo>
                      <a:pt x="523" y="242"/>
                    </a:moveTo>
                    <a:lnTo>
                      <a:pt x="523" y="239"/>
                    </a:lnTo>
                    <a:lnTo>
                      <a:pt x="526" y="239"/>
                    </a:lnTo>
                    <a:lnTo>
                      <a:pt x="526" y="242"/>
                    </a:lnTo>
                    <a:lnTo>
                      <a:pt x="523" y="242"/>
                    </a:lnTo>
                    <a:close/>
                    <a:moveTo>
                      <a:pt x="523" y="237"/>
                    </a:moveTo>
                    <a:lnTo>
                      <a:pt x="523" y="234"/>
                    </a:lnTo>
                    <a:lnTo>
                      <a:pt x="526" y="234"/>
                    </a:lnTo>
                    <a:lnTo>
                      <a:pt x="526" y="237"/>
                    </a:lnTo>
                    <a:lnTo>
                      <a:pt x="523" y="237"/>
                    </a:lnTo>
                    <a:close/>
                    <a:moveTo>
                      <a:pt x="523" y="231"/>
                    </a:moveTo>
                    <a:lnTo>
                      <a:pt x="523" y="228"/>
                    </a:lnTo>
                    <a:lnTo>
                      <a:pt x="526" y="228"/>
                    </a:lnTo>
                    <a:lnTo>
                      <a:pt x="526" y="231"/>
                    </a:lnTo>
                    <a:lnTo>
                      <a:pt x="523" y="231"/>
                    </a:lnTo>
                    <a:close/>
                    <a:moveTo>
                      <a:pt x="523" y="225"/>
                    </a:moveTo>
                    <a:lnTo>
                      <a:pt x="523" y="222"/>
                    </a:lnTo>
                    <a:lnTo>
                      <a:pt x="526" y="222"/>
                    </a:lnTo>
                    <a:lnTo>
                      <a:pt x="526" y="225"/>
                    </a:lnTo>
                    <a:lnTo>
                      <a:pt x="523" y="225"/>
                    </a:lnTo>
                    <a:close/>
                    <a:moveTo>
                      <a:pt x="523" y="219"/>
                    </a:moveTo>
                    <a:lnTo>
                      <a:pt x="523" y="216"/>
                    </a:lnTo>
                    <a:lnTo>
                      <a:pt x="526" y="216"/>
                    </a:lnTo>
                    <a:lnTo>
                      <a:pt x="526" y="219"/>
                    </a:lnTo>
                    <a:lnTo>
                      <a:pt x="523" y="219"/>
                    </a:lnTo>
                    <a:close/>
                    <a:moveTo>
                      <a:pt x="523" y="213"/>
                    </a:moveTo>
                    <a:lnTo>
                      <a:pt x="523" y="211"/>
                    </a:lnTo>
                    <a:lnTo>
                      <a:pt x="526" y="211"/>
                    </a:lnTo>
                    <a:lnTo>
                      <a:pt x="526" y="213"/>
                    </a:lnTo>
                    <a:lnTo>
                      <a:pt x="523" y="213"/>
                    </a:lnTo>
                    <a:close/>
                    <a:moveTo>
                      <a:pt x="523" y="208"/>
                    </a:moveTo>
                    <a:lnTo>
                      <a:pt x="523" y="205"/>
                    </a:lnTo>
                    <a:lnTo>
                      <a:pt x="526" y="205"/>
                    </a:lnTo>
                    <a:lnTo>
                      <a:pt x="526" y="208"/>
                    </a:lnTo>
                    <a:lnTo>
                      <a:pt x="523" y="208"/>
                    </a:lnTo>
                    <a:close/>
                    <a:moveTo>
                      <a:pt x="523" y="202"/>
                    </a:moveTo>
                    <a:lnTo>
                      <a:pt x="523" y="199"/>
                    </a:lnTo>
                    <a:lnTo>
                      <a:pt x="526" y="199"/>
                    </a:lnTo>
                    <a:lnTo>
                      <a:pt x="526" y="202"/>
                    </a:lnTo>
                    <a:lnTo>
                      <a:pt x="523" y="202"/>
                    </a:lnTo>
                    <a:close/>
                    <a:moveTo>
                      <a:pt x="523" y="196"/>
                    </a:moveTo>
                    <a:lnTo>
                      <a:pt x="523" y="193"/>
                    </a:lnTo>
                    <a:lnTo>
                      <a:pt x="526" y="193"/>
                    </a:lnTo>
                    <a:lnTo>
                      <a:pt x="526" y="196"/>
                    </a:lnTo>
                    <a:lnTo>
                      <a:pt x="523" y="196"/>
                    </a:lnTo>
                    <a:close/>
                    <a:moveTo>
                      <a:pt x="523" y="191"/>
                    </a:moveTo>
                    <a:lnTo>
                      <a:pt x="523" y="188"/>
                    </a:lnTo>
                    <a:lnTo>
                      <a:pt x="526" y="188"/>
                    </a:lnTo>
                    <a:lnTo>
                      <a:pt x="526" y="191"/>
                    </a:lnTo>
                    <a:lnTo>
                      <a:pt x="523" y="191"/>
                    </a:lnTo>
                    <a:close/>
                    <a:moveTo>
                      <a:pt x="523" y="185"/>
                    </a:moveTo>
                    <a:lnTo>
                      <a:pt x="523" y="182"/>
                    </a:lnTo>
                    <a:lnTo>
                      <a:pt x="526" y="182"/>
                    </a:lnTo>
                    <a:lnTo>
                      <a:pt x="526" y="185"/>
                    </a:lnTo>
                    <a:lnTo>
                      <a:pt x="523" y="185"/>
                    </a:lnTo>
                    <a:close/>
                    <a:moveTo>
                      <a:pt x="523" y="179"/>
                    </a:moveTo>
                    <a:lnTo>
                      <a:pt x="523" y="176"/>
                    </a:lnTo>
                    <a:lnTo>
                      <a:pt x="526" y="176"/>
                    </a:lnTo>
                    <a:lnTo>
                      <a:pt x="526" y="179"/>
                    </a:lnTo>
                    <a:lnTo>
                      <a:pt x="523" y="179"/>
                    </a:lnTo>
                    <a:close/>
                    <a:moveTo>
                      <a:pt x="523" y="173"/>
                    </a:moveTo>
                    <a:lnTo>
                      <a:pt x="523" y="170"/>
                    </a:lnTo>
                    <a:lnTo>
                      <a:pt x="526" y="170"/>
                    </a:lnTo>
                    <a:lnTo>
                      <a:pt x="526" y="173"/>
                    </a:lnTo>
                    <a:lnTo>
                      <a:pt x="523" y="173"/>
                    </a:lnTo>
                    <a:close/>
                    <a:moveTo>
                      <a:pt x="523" y="168"/>
                    </a:moveTo>
                    <a:lnTo>
                      <a:pt x="523" y="165"/>
                    </a:lnTo>
                    <a:lnTo>
                      <a:pt x="526" y="165"/>
                    </a:lnTo>
                    <a:lnTo>
                      <a:pt x="526" y="168"/>
                    </a:lnTo>
                    <a:lnTo>
                      <a:pt x="523" y="168"/>
                    </a:lnTo>
                    <a:close/>
                    <a:moveTo>
                      <a:pt x="523" y="162"/>
                    </a:moveTo>
                    <a:lnTo>
                      <a:pt x="523" y="159"/>
                    </a:lnTo>
                    <a:lnTo>
                      <a:pt x="526" y="159"/>
                    </a:lnTo>
                    <a:lnTo>
                      <a:pt x="526" y="162"/>
                    </a:lnTo>
                    <a:lnTo>
                      <a:pt x="523" y="162"/>
                    </a:lnTo>
                    <a:close/>
                    <a:moveTo>
                      <a:pt x="523" y="156"/>
                    </a:moveTo>
                    <a:lnTo>
                      <a:pt x="523" y="153"/>
                    </a:lnTo>
                    <a:lnTo>
                      <a:pt x="526" y="153"/>
                    </a:lnTo>
                    <a:lnTo>
                      <a:pt x="526" y="156"/>
                    </a:lnTo>
                    <a:lnTo>
                      <a:pt x="523" y="156"/>
                    </a:lnTo>
                    <a:close/>
                    <a:moveTo>
                      <a:pt x="523" y="150"/>
                    </a:moveTo>
                    <a:lnTo>
                      <a:pt x="523" y="147"/>
                    </a:lnTo>
                    <a:lnTo>
                      <a:pt x="526" y="147"/>
                    </a:lnTo>
                    <a:lnTo>
                      <a:pt x="526" y="150"/>
                    </a:lnTo>
                    <a:lnTo>
                      <a:pt x="523" y="150"/>
                    </a:lnTo>
                    <a:close/>
                    <a:moveTo>
                      <a:pt x="523" y="145"/>
                    </a:moveTo>
                    <a:lnTo>
                      <a:pt x="523" y="142"/>
                    </a:lnTo>
                    <a:lnTo>
                      <a:pt x="526" y="142"/>
                    </a:lnTo>
                    <a:lnTo>
                      <a:pt x="526" y="145"/>
                    </a:lnTo>
                    <a:lnTo>
                      <a:pt x="523" y="145"/>
                    </a:lnTo>
                    <a:close/>
                    <a:moveTo>
                      <a:pt x="523" y="139"/>
                    </a:moveTo>
                    <a:lnTo>
                      <a:pt x="523" y="136"/>
                    </a:lnTo>
                    <a:lnTo>
                      <a:pt x="526" y="136"/>
                    </a:lnTo>
                    <a:lnTo>
                      <a:pt x="526" y="139"/>
                    </a:lnTo>
                    <a:lnTo>
                      <a:pt x="523" y="139"/>
                    </a:lnTo>
                    <a:close/>
                    <a:moveTo>
                      <a:pt x="523" y="133"/>
                    </a:moveTo>
                    <a:lnTo>
                      <a:pt x="523" y="130"/>
                    </a:lnTo>
                    <a:lnTo>
                      <a:pt x="526" y="130"/>
                    </a:lnTo>
                    <a:lnTo>
                      <a:pt x="526" y="133"/>
                    </a:lnTo>
                    <a:lnTo>
                      <a:pt x="523" y="133"/>
                    </a:lnTo>
                    <a:close/>
                    <a:moveTo>
                      <a:pt x="523" y="127"/>
                    </a:moveTo>
                    <a:lnTo>
                      <a:pt x="523" y="124"/>
                    </a:lnTo>
                    <a:lnTo>
                      <a:pt x="526" y="124"/>
                    </a:lnTo>
                    <a:lnTo>
                      <a:pt x="526" y="127"/>
                    </a:lnTo>
                    <a:lnTo>
                      <a:pt x="523" y="127"/>
                    </a:lnTo>
                    <a:close/>
                    <a:moveTo>
                      <a:pt x="523" y="122"/>
                    </a:moveTo>
                    <a:lnTo>
                      <a:pt x="523" y="119"/>
                    </a:lnTo>
                    <a:lnTo>
                      <a:pt x="526" y="119"/>
                    </a:lnTo>
                    <a:lnTo>
                      <a:pt x="526" y="122"/>
                    </a:lnTo>
                    <a:lnTo>
                      <a:pt x="523" y="122"/>
                    </a:lnTo>
                    <a:close/>
                    <a:moveTo>
                      <a:pt x="523" y="116"/>
                    </a:moveTo>
                    <a:lnTo>
                      <a:pt x="523" y="113"/>
                    </a:lnTo>
                    <a:lnTo>
                      <a:pt x="526" y="113"/>
                    </a:lnTo>
                    <a:lnTo>
                      <a:pt x="526" y="116"/>
                    </a:lnTo>
                    <a:lnTo>
                      <a:pt x="523" y="116"/>
                    </a:lnTo>
                    <a:close/>
                    <a:moveTo>
                      <a:pt x="523" y="110"/>
                    </a:moveTo>
                    <a:lnTo>
                      <a:pt x="523" y="107"/>
                    </a:lnTo>
                    <a:lnTo>
                      <a:pt x="526" y="107"/>
                    </a:lnTo>
                    <a:lnTo>
                      <a:pt x="526" y="110"/>
                    </a:lnTo>
                    <a:lnTo>
                      <a:pt x="523" y="110"/>
                    </a:lnTo>
                    <a:close/>
                    <a:moveTo>
                      <a:pt x="523" y="104"/>
                    </a:moveTo>
                    <a:lnTo>
                      <a:pt x="523" y="102"/>
                    </a:lnTo>
                    <a:lnTo>
                      <a:pt x="526" y="102"/>
                    </a:lnTo>
                    <a:lnTo>
                      <a:pt x="526" y="104"/>
                    </a:lnTo>
                    <a:lnTo>
                      <a:pt x="523" y="104"/>
                    </a:lnTo>
                    <a:close/>
                    <a:moveTo>
                      <a:pt x="523" y="99"/>
                    </a:moveTo>
                    <a:lnTo>
                      <a:pt x="523" y="96"/>
                    </a:lnTo>
                    <a:lnTo>
                      <a:pt x="526" y="96"/>
                    </a:lnTo>
                    <a:lnTo>
                      <a:pt x="526" y="99"/>
                    </a:lnTo>
                    <a:lnTo>
                      <a:pt x="523" y="99"/>
                    </a:lnTo>
                    <a:close/>
                    <a:moveTo>
                      <a:pt x="523" y="93"/>
                    </a:moveTo>
                    <a:lnTo>
                      <a:pt x="523" y="90"/>
                    </a:lnTo>
                    <a:lnTo>
                      <a:pt x="526" y="90"/>
                    </a:lnTo>
                    <a:lnTo>
                      <a:pt x="526" y="93"/>
                    </a:lnTo>
                    <a:lnTo>
                      <a:pt x="523" y="93"/>
                    </a:lnTo>
                    <a:close/>
                    <a:moveTo>
                      <a:pt x="523" y="87"/>
                    </a:moveTo>
                    <a:lnTo>
                      <a:pt x="523" y="84"/>
                    </a:lnTo>
                    <a:lnTo>
                      <a:pt x="526" y="84"/>
                    </a:lnTo>
                    <a:lnTo>
                      <a:pt x="526" y="87"/>
                    </a:lnTo>
                    <a:lnTo>
                      <a:pt x="523" y="87"/>
                    </a:lnTo>
                    <a:close/>
                    <a:moveTo>
                      <a:pt x="523" y="81"/>
                    </a:moveTo>
                    <a:lnTo>
                      <a:pt x="523" y="79"/>
                    </a:lnTo>
                    <a:lnTo>
                      <a:pt x="526" y="79"/>
                    </a:lnTo>
                    <a:lnTo>
                      <a:pt x="526" y="81"/>
                    </a:lnTo>
                    <a:lnTo>
                      <a:pt x="523" y="81"/>
                    </a:lnTo>
                    <a:close/>
                    <a:moveTo>
                      <a:pt x="523" y="76"/>
                    </a:moveTo>
                    <a:lnTo>
                      <a:pt x="523" y="73"/>
                    </a:lnTo>
                    <a:lnTo>
                      <a:pt x="526" y="73"/>
                    </a:lnTo>
                    <a:lnTo>
                      <a:pt x="526" y="76"/>
                    </a:lnTo>
                    <a:lnTo>
                      <a:pt x="523" y="76"/>
                    </a:lnTo>
                    <a:close/>
                    <a:moveTo>
                      <a:pt x="523" y="70"/>
                    </a:moveTo>
                    <a:lnTo>
                      <a:pt x="523" y="67"/>
                    </a:lnTo>
                    <a:lnTo>
                      <a:pt x="526" y="67"/>
                    </a:lnTo>
                    <a:lnTo>
                      <a:pt x="526" y="70"/>
                    </a:lnTo>
                    <a:lnTo>
                      <a:pt x="523" y="70"/>
                    </a:lnTo>
                    <a:close/>
                    <a:moveTo>
                      <a:pt x="523" y="64"/>
                    </a:moveTo>
                    <a:lnTo>
                      <a:pt x="523" y="61"/>
                    </a:lnTo>
                    <a:lnTo>
                      <a:pt x="526" y="61"/>
                    </a:lnTo>
                    <a:lnTo>
                      <a:pt x="526" y="64"/>
                    </a:lnTo>
                    <a:lnTo>
                      <a:pt x="523" y="64"/>
                    </a:lnTo>
                    <a:close/>
                    <a:moveTo>
                      <a:pt x="523" y="58"/>
                    </a:moveTo>
                    <a:lnTo>
                      <a:pt x="523" y="56"/>
                    </a:lnTo>
                    <a:lnTo>
                      <a:pt x="526" y="56"/>
                    </a:lnTo>
                    <a:lnTo>
                      <a:pt x="526" y="58"/>
                    </a:lnTo>
                    <a:lnTo>
                      <a:pt x="523" y="58"/>
                    </a:lnTo>
                    <a:close/>
                    <a:moveTo>
                      <a:pt x="523" y="53"/>
                    </a:moveTo>
                    <a:lnTo>
                      <a:pt x="523" y="50"/>
                    </a:lnTo>
                    <a:lnTo>
                      <a:pt x="526" y="50"/>
                    </a:lnTo>
                    <a:lnTo>
                      <a:pt x="526" y="53"/>
                    </a:lnTo>
                    <a:lnTo>
                      <a:pt x="523" y="53"/>
                    </a:lnTo>
                    <a:close/>
                    <a:moveTo>
                      <a:pt x="523" y="47"/>
                    </a:moveTo>
                    <a:lnTo>
                      <a:pt x="523" y="44"/>
                    </a:lnTo>
                    <a:lnTo>
                      <a:pt x="526" y="44"/>
                    </a:lnTo>
                    <a:lnTo>
                      <a:pt x="526" y="47"/>
                    </a:lnTo>
                    <a:lnTo>
                      <a:pt x="523" y="47"/>
                    </a:lnTo>
                    <a:close/>
                    <a:moveTo>
                      <a:pt x="523" y="41"/>
                    </a:moveTo>
                    <a:lnTo>
                      <a:pt x="523" y="38"/>
                    </a:lnTo>
                    <a:lnTo>
                      <a:pt x="526" y="38"/>
                    </a:lnTo>
                    <a:lnTo>
                      <a:pt x="526" y="41"/>
                    </a:lnTo>
                    <a:lnTo>
                      <a:pt x="523" y="41"/>
                    </a:lnTo>
                    <a:close/>
                    <a:moveTo>
                      <a:pt x="523" y="35"/>
                    </a:moveTo>
                    <a:lnTo>
                      <a:pt x="523" y="33"/>
                    </a:lnTo>
                    <a:lnTo>
                      <a:pt x="526" y="33"/>
                    </a:lnTo>
                    <a:lnTo>
                      <a:pt x="526" y="35"/>
                    </a:lnTo>
                    <a:lnTo>
                      <a:pt x="523" y="35"/>
                    </a:lnTo>
                    <a:close/>
                    <a:moveTo>
                      <a:pt x="523" y="30"/>
                    </a:moveTo>
                    <a:lnTo>
                      <a:pt x="523" y="27"/>
                    </a:lnTo>
                    <a:lnTo>
                      <a:pt x="526" y="27"/>
                    </a:lnTo>
                    <a:lnTo>
                      <a:pt x="526" y="30"/>
                    </a:lnTo>
                    <a:lnTo>
                      <a:pt x="523" y="30"/>
                    </a:lnTo>
                    <a:close/>
                    <a:moveTo>
                      <a:pt x="523" y="24"/>
                    </a:moveTo>
                    <a:lnTo>
                      <a:pt x="523" y="21"/>
                    </a:lnTo>
                    <a:lnTo>
                      <a:pt x="526" y="21"/>
                    </a:lnTo>
                    <a:lnTo>
                      <a:pt x="526" y="24"/>
                    </a:lnTo>
                    <a:lnTo>
                      <a:pt x="523" y="24"/>
                    </a:lnTo>
                    <a:close/>
                    <a:moveTo>
                      <a:pt x="523" y="18"/>
                    </a:moveTo>
                    <a:lnTo>
                      <a:pt x="523" y="15"/>
                    </a:lnTo>
                    <a:lnTo>
                      <a:pt x="526" y="15"/>
                    </a:lnTo>
                    <a:lnTo>
                      <a:pt x="526" y="18"/>
                    </a:lnTo>
                    <a:lnTo>
                      <a:pt x="523" y="18"/>
                    </a:lnTo>
                    <a:close/>
                    <a:moveTo>
                      <a:pt x="523" y="12"/>
                    </a:moveTo>
                    <a:lnTo>
                      <a:pt x="523" y="10"/>
                    </a:lnTo>
                    <a:lnTo>
                      <a:pt x="526" y="10"/>
                    </a:lnTo>
                    <a:lnTo>
                      <a:pt x="526" y="12"/>
                    </a:lnTo>
                    <a:lnTo>
                      <a:pt x="523" y="12"/>
                    </a:lnTo>
                    <a:close/>
                    <a:moveTo>
                      <a:pt x="523" y="7"/>
                    </a:moveTo>
                    <a:lnTo>
                      <a:pt x="523" y="4"/>
                    </a:lnTo>
                    <a:lnTo>
                      <a:pt x="526" y="4"/>
                    </a:lnTo>
                    <a:lnTo>
                      <a:pt x="526" y="7"/>
                    </a:lnTo>
                    <a:lnTo>
                      <a:pt x="523" y="7"/>
                    </a:lnTo>
                    <a:close/>
                  </a:path>
                </a:pathLst>
              </a:custGeom>
              <a:solidFill>
                <a:srgbClr val="000000"/>
              </a:solidFill>
              <a:ln w="1588" cap="flat">
                <a:solidFill>
                  <a:srgbClr val="000000"/>
                </a:solidFill>
                <a:prstDash val="solid"/>
                <a:bevel/>
                <a:headEnd/>
                <a:tailEnd/>
              </a:ln>
            </p:spPr>
            <p:txBody>
              <a:bodyPr/>
              <a:lstStyle/>
              <a:p>
                <a:endParaRPr lang="en-US"/>
              </a:p>
            </p:txBody>
          </p:sp>
        </p:grpSp>
        <p:grpSp>
          <p:nvGrpSpPr>
            <p:cNvPr id="54464" name="Group 192"/>
            <p:cNvGrpSpPr>
              <a:grpSpLocks/>
            </p:cNvGrpSpPr>
            <p:nvPr/>
          </p:nvGrpSpPr>
          <p:grpSpPr bwMode="auto">
            <a:xfrm>
              <a:off x="4574" y="1081"/>
              <a:ext cx="305" cy="388"/>
              <a:chOff x="4574" y="1077"/>
              <a:chExt cx="305" cy="388"/>
            </a:xfrm>
          </p:grpSpPr>
          <p:grpSp>
            <p:nvGrpSpPr>
              <p:cNvPr id="54457" name="Group 185"/>
              <p:cNvGrpSpPr>
                <a:grpSpLocks/>
              </p:cNvGrpSpPr>
              <p:nvPr/>
            </p:nvGrpSpPr>
            <p:grpSpPr bwMode="auto">
              <a:xfrm>
                <a:off x="4574" y="1077"/>
                <a:ext cx="305" cy="388"/>
                <a:chOff x="4574" y="1077"/>
                <a:chExt cx="305" cy="388"/>
              </a:xfrm>
            </p:grpSpPr>
            <p:sp>
              <p:nvSpPr>
                <p:cNvPr id="54455" name="Rectangle 183"/>
                <p:cNvSpPr>
                  <a:spLocks noChangeArrowheads="1"/>
                </p:cNvSpPr>
                <p:nvPr/>
              </p:nvSpPr>
              <p:spPr bwMode="auto">
                <a:xfrm>
                  <a:off x="4574" y="1077"/>
                  <a:ext cx="305" cy="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456" name="Rectangle 184"/>
                <p:cNvSpPr>
                  <a:spLocks noChangeArrowheads="1"/>
                </p:cNvSpPr>
                <p:nvPr/>
              </p:nvSpPr>
              <p:spPr bwMode="auto">
                <a:xfrm>
                  <a:off x="4574" y="1077"/>
                  <a:ext cx="305" cy="388"/>
                </a:xfrm>
                <a:prstGeom prst="rect">
                  <a:avLst/>
                </a:prstGeom>
                <a:noFill/>
                <a:ln w="4763"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4458" name="Rectangle 186"/>
              <p:cNvSpPr>
                <a:spLocks noChangeArrowheads="1"/>
              </p:cNvSpPr>
              <p:nvPr/>
            </p:nvSpPr>
            <p:spPr bwMode="auto">
              <a:xfrm>
                <a:off x="4601" y="1369"/>
                <a:ext cx="15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Narrow" pitchFamily="34" charset="0"/>
                  </a:rPr>
                  <a:t>host3</a:t>
                </a:r>
                <a:endParaRPr lang="en-US"/>
              </a:p>
            </p:txBody>
          </p:sp>
          <p:grpSp>
            <p:nvGrpSpPr>
              <p:cNvPr id="54461" name="Group 189"/>
              <p:cNvGrpSpPr>
                <a:grpSpLocks/>
              </p:cNvGrpSpPr>
              <p:nvPr/>
            </p:nvGrpSpPr>
            <p:grpSpPr bwMode="auto">
              <a:xfrm>
                <a:off x="4639" y="1169"/>
                <a:ext cx="175" cy="161"/>
                <a:chOff x="4639" y="1169"/>
                <a:chExt cx="175" cy="161"/>
              </a:xfrm>
            </p:grpSpPr>
            <p:sp>
              <p:nvSpPr>
                <p:cNvPr id="54459" name="Oval 187"/>
                <p:cNvSpPr>
                  <a:spLocks noChangeArrowheads="1"/>
                </p:cNvSpPr>
                <p:nvPr/>
              </p:nvSpPr>
              <p:spPr bwMode="auto">
                <a:xfrm>
                  <a:off x="4639" y="1169"/>
                  <a:ext cx="175" cy="161"/>
                </a:xfrm>
                <a:prstGeom prst="ellipse">
                  <a:avLst/>
                </a:prstGeom>
                <a:solidFill>
                  <a:srgbClr val="CCFFFF"/>
                </a:solidFill>
                <a:ln w="0">
                  <a:solidFill>
                    <a:srgbClr val="000000"/>
                  </a:solidFill>
                  <a:round/>
                  <a:headEnd/>
                  <a:tailEnd/>
                </a:ln>
              </p:spPr>
              <p:txBody>
                <a:bodyPr/>
                <a:lstStyle/>
                <a:p>
                  <a:endParaRPr lang="en-US"/>
                </a:p>
              </p:txBody>
            </p:sp>
            <p:sp>
              <p:nvSpPr>
                <p:cNvPr id="54460" name="Oval 188"/>
                <p:cNvSpPr>
                  <a:spLocks noChangeArrowheads="1"/>
                </p:cNvSpPr>
                <p:nvPr/>
              </p:nvSpPr>
              <p:spPr bwMode="auto">
                <a:xfrm>
                  <a:off x="4639" y="1169"/>
                  <a:ext cx="175" cy="161"/>
                </a:xfrm>
                <a:prstGeom prst="ellipse">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4462" name="Rectangle 190"/>
              <p:cNvSpPr>
                <a:spLocks noChangeArrowheads="1"/>
              </p:cNvSpPr>
              <p:nvPr/>
            </p:nvSpPr>
            <p:spPr bwMode="auto">
              <a:xfrm>
                <a:off x="4668" y="1197"/>
                <a:ext cx="10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Narrow" pitchFamily="34" charset="0"/>
                  </a:rPr>
                  <a:t>Ra</a:t>
                </a:r>
                <a:endParaRPr lang="en-US"/>
              </a:p>
            </p:txBody>
          </p:sp>
          <p:sp>
            <p:nvSpPr>
              <p:cNvPr id="54463" name="Rectangle 191"/>
              <p:cNvSpPr>
                <a:spLocks noChangeArrowheads="1"/>
              </p:cNvSpPr>
              <p:nvPr/>
            </p:nvSpPr>
            <p:spPr bwMode="auto">
              <a:xfrm>
                <a:off x="4759" y="1249"/>
                <a:ext cx="2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latin typeface="Arial Narrow" pitchFamily="34" charset="0"/>
                  </a:rPr>
                  <a:t>0</a:t>
                </a:r>
                <a:endParaRPr lang="en-US"/>
              </a:p>
            </p:txBody>
          </p:sp>
        </p:grpSp>
        <p:grpSp>
          <p:nvGrpSpPr>
            <p:cNvPr id="54467" name="Group 195"/>
            <p:cNvGrpSpPr>
              <a:grpSpLocks/>
            </p:cNvGrpSpPr>
            <p:nvPr/>
          </p:nvGrpSpPr>
          <p:grpSpPr bwMode="auto">
            <a:xfrm>
              <a:off x="3898" y="1081"/>
              <a:ext cx="567" cy="621"/>
              <a:chOff x="3898" y="1077"/>
              <a:chExt cx="567" cy="621"/>
            </a:xfrm>
          </p:grpSpPr>
          <p:sp>
            <p:nvSpPr>
              <p:cNvPr id="54465" name="Rectangle 193"/>
              <p:cNvSpPr>
                <a:spLocks noChangeArrowheads="1"/>
              </p:cNvSpPr>
              <p:nvPr/>
            </p:nvSpPr>
            <p:spPr bwMode="auto">
              <a:xfrm>
                <a:off x="3898" y="1077"/>
                <a:ext cx="567" cy="6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466" name="Rectangle 194"/>
              <p:cNvSpPr>
                <a:spLocks noChangeArrowheads="1"/>
              </p:cNvSpPr>
              <p:nvPr/>
            </p:nvSpPr>
            <p:spPr bwMode="auto">
              <a:xfrm>
                <a:off x="3898" y="1077"/>
                <a:ext cx="567" cy="621"/>
              </a:xfrm>
              <a:prstGeom prst="rect">
                <a:avLst/>
              </a:prstGeom>
              <a:noFill/>
              <a:ln w="4763"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4468" name="Rectangle 196"/>
            <p:cNvSpPr>
              <a:spLocks noChangeArrowheads="1"/>
            </p:cNvSpPr>
            <p:nvPr/>
          </p:nvSpPr>
          <p:spPr bwMode="auto">
            <a:xfrm>
              <a:off x="3925" y="1602"/>
              <a:ext cx="15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Narrow" pitchFamily="34" charset="0"/>
                </a:rPr>
                <a:t>host1</a:t>
              </a:r>
              <a:endParaRPr lang="en-US"/>
            </a:p>
          </p:txBody>
        </p:sp>
        <p:grpSp>
          <p:nvGrpSpPr>
            <p:cNvPr id="54471" name="Group 199"/>
            <p:cNvGrpSpPr>
              <a:grpSpLocks/>
            </p:cNvGrpSpPr>
            <p:nvPr/>
          </p:nvGrpSpPr>
          <p:grpSpPr bwMode="auto">
            <a:xfrm>
              <a:off x="3964" y="1127"/>
              <a:ext cx="196" cy="184"/>
              <a:chOff x="3964" y="1123"/>
              <a:chExt cx="196" cy="184"/>
            </a:xfrm>
          </p:grpSpPr>
          <p:sp>
            <p:nvSpPr>
              <p:cNvPr id="54469" name="Oval 197"/>
              <p:cNvSpPr>
                <a:spLocks noChangeArrowheads="1"/>
              </p:cNvSpPr>
              <p:nvPr/>
            </p:nvSpPr>
            <p:spPr bwMode="auto">
              <a:xfrm>
                <a:off x="3964" y="1123"/>
                <a:ext cx="196" cy="184"/>
              </a:xfrm>
              <a:prstGeom prst="ellipse">
                <a:avLst/>
              </a:prstGeom>
              <a:solidFill>
                <a:srgbClr val="CCFFFF"/>
              </a:solidFill>
              <a:ln w="0">
                <a:solidFill>
                  <a:srgbClr val="000000"/>
                </a:solidFill>
                <a:round/>
                <a:headEnd/>
                <a:tailEnd/>
              </a:ln>
            </p:spPr>
            <p:txBody>
              <a:bodyPr/>
              <a:lstStyle/>
              <a:p>
                <a:endParaRPr lang="en-US"/>
              </a:p>
            </p:txBody>
          </p:sp>
          <p:sp>
            <p:nvSpPr>
              <p:cNvPr id="54470" name="Oval 198"/>
              <p:cNvSpPr>
                <a:spLocks noChangeArrowheads="1"/>
              </p:cNvSpPr>
              <p:nvPr/>
            </p:nvSpPr>
            <p:spPr bwMode="auto">
              <a:xfrm>
                <a:off x="3964" y="1123"/>
                <a:ext cx="196" cy="184"/>
              </a:xfrm>
              <a:prstGeom prst="ellipse">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4472" name="Rectangle 200"/>
            <p:cNvSpPr>
              <a:spLocks noChangeArrowheads="1"/>
            </p:cNvSpPr>
            <p:nvPr/>
          </p:nvSpPr>
          <p:spPr bwMode="auto">
            <a:xfrm>
              <a:off x="4025" y="116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Narrow" pitchFamily="34" charset="0"/>
                </a:rPr>
                <a:t>E</a:t>
              </a:r>
              <a:endParaRPr lang="en-US"/>
            </a:p>
          </p:txBody>
        </p:sp>
        <p:sp>
          <p:nvSpPr>
            <p:cNvPr id="54473" name="Rectangle 201"/>
            <p:cNvSpPr>
              <a:spLocks noChangeArrowheads="1"/>
            </p:cNvSpPr>
            <p:nvPr/>
          </p:nvSpPr>
          <p:spPr bwMode="auto">
            <a:xfrm>
              <a:off x="4072" y="1219"/>
              <a:ext cx="2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latin typeface="Arial Narrow" pitchFamily="34" charset="0"/>
                </a:rPr>
                <a:t>0</a:t>
              </a:r>
              <a:endParaRPr lang="en-US"/>
            </a:p>
          </p:txBody>
        </p:sp>
        <p:grpSp>
          <p:nvGrpSpPr>
            <p:cNvPr id="54476" name="Group 204"/>
            <p:cNvGrpSpPr>
              <a:grpSpLocks/>
            </p:cNvGrpSpPr>
            <p:nvPr/>
          </p:nvGrpSpPr>
          <p:grpSpPr bwMode="auto">
            <a:xfrm>
              <a:off x="3964" y="1403"/>
              <a:ext cx="196" cy="184"/>
              <a:chOff x="3964" y="1399"/>
              <a:chExt cx="196" cy="184"/>
            </a:xfrm>
          </p:grpSpPr>
          <p:sp>
            <p:nvSpPr>
              <p:cNvPr id="54474" name="Oval 202"/>
              <p:cNvSpPr>
                <a:spLocks noChangeArrowheads="1"/>
              </p:cNvSpPr>
              <p:nvPr/>
            </p:nvSpPr>
            <p:spPr bwMode="auto">
              <a:xfrm>
                <a:off x="3964" y="1399"/>
                <a:ext cx="196" cy="184"/>
              </a:xfrm>
              <a:prstGeom prst="ellipse">
                <a:avLst/>
              </a:prstGeom>
              <a:solidFill>
                <a:srgbClr val="CCFFFF"/>
              </a:solidFill>
              <a:ln w="0">
                <a:solidFill>
                  <a:srgbClr val="000000"/>
                </a:solidFill>
                <a:round/>
                <a:headEnd/>
                <a:tailEnd/>
              </a:ln>
            </p:spPr>
            <p:txBody>
              <a:bodyPr/>
              <a:lstStyle/>
              <a:p>
                <a:endParaRPr lang="en-US"/>
              </a:p>
            </p:txBody>
          </p:sp>
          <p:sp>
            <p:nvSpPr>
              <p:cNvPr id="54475" name="Oval 203"/>
              <p:cNvSpPr>
                <a:spLocks noChangeArrowheads="1"/>
              </p:cNvSpPr>
              <p:nvPr/>
            </p:nvSpPr>
            <p:spPr bwMode="auto">
              <a:xfrm>
                <a:off x="3964" y="1399"/>
                <a:ext cx="196" cy="184"/>
              </a:xfrm>
              <a:prstGeom prst="ellipse">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4477" name="Rectangle 205"/>
            <p:cNvSpPr>
              <a:spLocks noChangeArrowheads="1"/>
            </p:cNvSpPr>
            <p:nvPr/>
          </p:nvSpPr>
          <p:spPr bwMode="auto">
            <a:xfrm>
              <a:off x="4022" y="1443"/>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Narrow" pitchFamily="34" charset="0"/>
                </a:rPr>
                <a:t>E</a:t>
              </a:r>
              <a:endParaRPr lang="en-US"/>
            </a:p>
          </p:txBody>
        </p:sp>
        <p:sp>
          <p:nvSpPr>
            <p:cNvPr id="54478" name="Rectangle 206"/>
            <p:cNvSpPr>
              <a:spLocks noChangeArrowheads="1"/>
            </p:cNvSpPr>
            <p:nvPr/>
          </p:nvSpPr>
          <p:spPr bwMode="auto">
            <a:xfrm>
              <a:off x="4070" y="1495"/>
              <a:ext cx="3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latin typeface="Arial Narrow" pitchFamily="34" charset="0"/>
                </a:rPr>
                <a:t>K</a:t>
              </a:r>
              <a:endParaRPr lang="en-US"/>
            </a:p>
          </p:txBody>
        </p:sp>
        <p:sp>
          <p:nvSpPr>
            <p:cNvPr id="54479" name="Freeform 207"/>
            <p:cNvSpPr>
              <a:spLocks noEditPoints="1"/>
            </p:cNvSpPr>
            <p:nvPr/>
          </p:nvSpPr>
          <p:spPr bwMode="auto">
            <a:xfrm>
              <a:off x="4043" y="1302"/>
              <a:ext cx="16" cy="87"/>
            </a:xfrm>
            <a:custGeom>
              <a:avLst/>
              <a:gdLst>
                <a:gd name="T0" fmla="*/ 297 w 297"/>
                <a:gd name="T1" fmla="*/ 149 h 1488"/>
                <a:gd name="T2" fmla="*/ 297 w 297"/>
                <a:gd name="T3" fmla="*/ 149 h 1488"/>
                <a:gd name="T4" fmla="*/ 149 w 297"/>
                <a:gd name="T5" fmla="*/ 298 h 1488"/>
                <a:gd name="T6" fmla="*/ 0 w 297"/>
                <a:gd name="T7" fmla="*/ 149 h 1488"/>
                <a:gd name="T8" fmla="*/ 0 w 297"/>
                <a:gd name="T9" fmla="*/ 149 h 1488"/>
                <a:gd name="T10" fmla="*/ 149 w 297"/>
                <a:gd name="T11" fmla="*/ 0 h 1488"/>
                <a:gd name="T12" fmla="*/ 297 w 297"/>
                <a:gd name="T13" fmla="*/ 149 h 1488"/>
                <a:gd name="T14" fmla="*/ 297 w 297"/>
                <a:gd name="T15" fmla="*/ 744 h 1488"/>
                <a:gd name="T16" fmla="*/ 297 w 297"/>
                <a:gd name="T17" fmla="*/ 744 h 1488"/>
                <a:gd name="T18" fmla="*/ 149 w 297"/>
                <a:gd name="T19" fmla="*/ 893 h 1488"/>
                <a:gd name="T20" fmla="*/ 0 w 297"/>
                <a:gd name="T21" fmla="*/ 744 h 1488"/>
                <a:gd name="T22" fmla="*/ 0 w 297"/>
                <a:gd name="T23" fmla="*/ 744 h 1488"/>
                <a:gd name="T24" fmla="*/ 149 w 297"/>
                <a:gd name="T25" fmla="*/ 595 h 1488"/>
                <a:gd name="T26" fmla="*/ 297 w 297"/>
                <a:gd name="T27" fmla="*/ 744 h 1488"/>
                <a:gd name="T28" fmla="*/ 297 w 297"/>
                <a:gd name="T29" fmla="*/ 1339 h 1488"/>
                <a:gd name="T30" fmla="*/ 297 w 297"/>
                <a:gd name="T31" fmla="*/ 1339 h 1488"/>
                <a:gd name="T32" fmla="*/ 149 w 297"/>
                <a:gd name="T33" fmla="*/ 1488 h 1488"/>
                <a:gd name="T34" fmla="*/ 0 w 297"/>
                <a:gd name="T35" fmla="*/ 1339 h 1488"/>
                <a:gd name="T36" fmla="*/ 0 w 297"/>
                <a:gd name="T37" fmla="*/ 1339 h 1488"/>
                <a:gd name="T38" fmla="*/ 149 w 297"/>
                <a:gd name="T39" fmla="*/ 1190 h 1488"/>
                <a:gd name="T40" fmla="*/ 297 w 297"/>
                <a:gd name="T41" fmla="*/ 1339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7" h="1488">
                  <a:moveTo>
                    <a:pt x="297" y="149"/>
                  </a:moveTo>
                  <a:lnTo>
                    <a:pt x="297" y="149"/>
                  </a:lnTo>
                  <a:cubicBezTo>
                    <a:pt x="297" y="231"/>
                    <a:pt x="231" y="298"/>
                    <a:pt x="149" y="298"/>
                  </a:cubicBezTo>
                  <a:cubicBezTo>
                    <a:pt x="67" y="298"/>
                    <a:pt x="0" y="231"/>
                    <a:pt x="0" y="149"/>
                  </a:cubicBezTo>
                  <a:lnTo>
                    <a:pt x="0" y="149"/>
                  </a:lnTo>
                  <a:cubicBezTo>
                    <a:pt x="0" y="67"/>
                    <a:pt x="67" y="0"/>
                    <a:pt x="149" y="0"/>
                  </a:cubicBezTo>
                  <a:cubicBezTo>
                    <a:pt x="231" y="0"/>
                    <a:pt x="297" y="67"/>
                    <a:pt x="297" y="149"/>
                  </a:cubicBezTo>
                  <a:close/>
                  <a:moveTo>
                    <a:pt x="297" y="744"/>
                  </a:moveTo>
                  <a:lnTo>
                    <a:pt x="297" y="744"/>
                  </a:lnTo>
                  <a:cubicBezTo>
                    <a:pt x="297" y="826"/>
                    <a:pt x="231" y="893"/>
                    <a:pt x="149" y="893"/>
                  </a:cubicBezTo>
                  <a:cubicBezTo>
                    <a:pt x="67" y="893"/>
                    <a:pt x="0" y="826"/>
                    <a:pt x="0" y="744"/>
                  </a:cubicBezTo>
                  <a:lnTo>
                    <a:pt x="0" y="744"/>
                  </a:lnTo>
                  <a:cubicBezTo>
                    <a:pt x="0" y="662"/>
                    <a:pt x="67" y="595"/>
                    <a:pt x="149" y="595"/>
                  </a:cubicBezTo>
                  <a:cubicBezTo>
                    <a:pt x="231" y="595"/>
                    <a:pt x="297" y="662"/>
                    <a:pt x="297" y="744"/>
                  </a:cubicBezTo>
                  <a:close/>
                  <a:moveTo>
                    <a:pt x="297" y="1339"/>
                  </a:moveTo>
                  <a:lnTo>
                    <a:pt x="297" y="1339"/>
                  </a:lnTo>
                  <a:cubicBezTo>
                    <a:pt x="297" y="1421"/>
                    <a:pt x="231" y="1488"/>
                    <a:pt x="149" y="1488"/>
                  </a:cubicBezTo>
                  <a:cubicBezTo>
                    <a:pt x="67" y="1488"/>
                    <a:pt x="0" y="1421"/>
                    <a:pt x="0" y="1339"/>
                  </a:cubicBezTo>
                  <a:lnTo>
                    <a:pt x="0" y="1339"/>
                  </a:lnTo>
                  <a:cubicBezTo>
                    <a:pt x="0" y="1257"/>
                    <a:pt x="67" y="1190"/>
                    <a:pt x="149" y="1190"/>
                  </a:cubicBezTo>
                  <a:cubicBezTo>
                    <a:pt x="231" y="1190"/>
                    <a:pt x="297" y="1257"/>
                    <a:pt x="297" y="1339"/>
                  </a:cubicBezTo>
                  <a:close/>
                </a:path>
              </a:pathLst>
            </a:custGeom>
            <a:solidFill>
              <a:srgbClr val="000000"/>
            </a:solidFill>
            <a:ln w="1588" cap="flat">
              <a:solidFill>
                <a:srgbClr val="000000"/>
              </a:solidFill>
              <a:prstDash val="solid"/>
              <a:bevel/>
              <a:headEnd/>
              <a:tailEnd/>
            </a:ln>
          </p:spPr>
          <p:txBody>
            <a:bodyPr/>
            <a:lstStyle/>
            <a:p>
              <a:endParaRPr lang="en-US"/>
            </a:p>
          </p:txBody>
        </p:sp>
        <p:grpSp>
          <p:nvGrpSpPr>
            <p:cNvPr id="54482" name="Group 210"/>
            <p:cNvGrpSpPr>
              <a:grpSpLocks/>
            </p:cNvGrpSpPr>
            <p:nvPr/>
          </p:nvGrpSpPr>
          <p:grpSpPr bwMode="auto">
            <a:xfrm>
              <a:off x="3898" y="1748"/>
              <a:ext cx="567" cy="620"/>
              <a:chOff x="3898" y="1744"/>
              <a:chExt cx="567" cy="620"/>
            </a:xfrm>
          </p:grpSpPr>
          <p:sp>
            <p:nvSpPr>
              <p:cNvPr id="54480" name="Rectangle 208"/>
              <p:cNvSpPr>
                <a:spLocks noChangeArrowheads="1"/>
              </p:cNvSpPr>
              <p:nvPr/>
            </p:nvSpPr>
            <p:spPr bwMode="auto">
              <a:xfrm>
                <a:off x="3898" y="1744"/>
                <a:ext cx="567" cy="6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481" name="Rectangle 209"/>
              <p:cNvSpPr>
                <a:spLocks noChangeArrowheads="1"/>
              </p:cNvSpPr>
              <p:nvPr/>
            </p:nvSpPr>
            <p:spPr bwMode="auto">
              <a:xfrm>
                <a:off x="3898" y="1744"/>
                <a:ext cx="567" cy="620"/>
              </a:xfrm>
              <a:prstGeom prst="rect">
                <a:avLst/>
              </a:prstGeom>
              <a:noFill/>
              <a:ln w="4763"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4483" name="Rectangle 211"/>
            <p:cNvSpPr>
              <a:spLocks noChangeArrowheads="1"/>
            </p:cNvSpPr>
            <p:nvPr/>
          </p:nvSpPr>
          <p:spPr bwMode="auto">
            <a:xfrm>
              <a:off x="3925" y="2269"/>
              <a:ext cx="15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Narrow" pitchFamily="34" charset="0"/>
                </a:rPr>
                <a:t>host2</a:t>
              </a:r>
              <a:endParaRPr lang="en-US"/>
            </a:p>
          </p:txBody>
        </p:sp>
        <p:grpSp>
          <p:nvGrpSpPr>
            <p:cNvPr id="54486" name="Group 214"/>
            <p:cNvGrpSpPr>
              <a:grpSpLocks/>
            </p:cNvGrpSpPr>
            <p:nvPr/>
          </p:nvGrpSpPr>
          <p:grpSpPr bwMode="auto">
            <a:xfrm>
              <a:off x="3964" y="1793"/>
              <a:ext cx="196" cy="184"/>
              <a:chOff x="3964" y="1789"/>
              <a:chExt cx="196" cy="184"/>
            </a:xfrm>
          </p:grpSpPr>
          <p:sp>
            <p:nvSpPr>
              <p:cNvPr id="54484" name="Oval 212"/>
              <p:cNvSpPr>
                <a:spLocks noChangeArrowheads="1"/>
              </p:cNvSpPr>
              <p:nvPr/>
            </p:nvSpPr>
            <p:spPr bwMode="auto">
              <a:xfrm>
                <a:off x="3964" y="1789"/>
                <a:ext cx="196" cy="184"/>
              </a:xfrm>
              <a:prstGeom prst="ellipse">
                <a:avLst/>
              </a:prstGeom>
              <a:solidFill>
                <a:srgbClr val="CCFFFF"/>
              </a:solidFill>
              <a:ln w="0">
                <a:solidFill>
                  <a:srgbClr val="000000"/>
                </a:solidFill>
                <a:round/>
                <a:headEnd/>
                <a:tailEnd/>
              </a:ln>
            </p:spPr>
            <p:txBody>
              <a:bodyPr/>
              <a:lstStyle/>
              <a:p>
                <a:endParaRPr lang="en-US"/>
              </a:p>
            </p:txBody>
          </p:sp>
          <p:sp>
            <p:nvSpPr>
              <p:cNvPr id="54485" name="Oval 213"/>
              <p:cNvSpPr>
                <a:spLocks noChangeArrowheads="1"/>
              </p:cNvSpPr>
              <p:nvPr/>
            </p:nvSpPr>
            <p:spPr bwMode="auto">
              <a:xfrm>
                <a:off x="3964" y="1789"/>
                <a:ext cx="196" cy="184"/>
              </a:xfrm>
              <a:prstGeom prst="ellipse">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4487" name="Rectangle 215"/>
            <p:cNvSpPr>
              <a:spLocks noChangeArrowheads="1"/>
            </p:cNvSpPr>
            <p:nvPr/>
          </p:nvSpPr>
          <p:spPr bwMode="auto">
            <a:xfrm>
              <a:off x="3996" y="183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Narrow" pitchFamily="34" charset="0"/>
                </a:rPr>
                <a:t>E</a:t>
              </a:r>
              <a:endParaRPr lang="en-US"/>
            </a:p>
          </p:txBody>
        </p:sp>
        <p:sp>
          <p:nvSpPr>
            <p:cNvPr id="54488" name="Rectangle 216"/>
            <p:cNvSpPr>
              <a:spLocks noChangeArrowheads="1"/>
            </p:cNvSpPr>
            <p:nvPr/>
          </p:nvSpPr>
          <p:spPr bwMode="auto">
            <a:xfrm>
              <a:off x="4043" y="1886"/>
              <a:ext cx="9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latin typeface="Arial Narrow" pitchFamily="34" charset="0"/>
                </a:rPr>
                <a:t>K+1</a:t>
              </a:r>
              <a:endParaRPr lang="en-US"/>
            </a:p>
          </p:txBody>
        </p:sp>
        <p:grpSp>
          <p:nvGrpSpPr>
            <p:cNvPr id="54491" name="Group 219"/>
            <p:cNvGrpSpPr>
              <a:grpSpLocks/>
            </p:cNvGrpSpPr>
            <p:nvPr/>
          </p:nvGrpSpPr>
          <p:grpSpPr bwMode="auto">
            <a:xfrm>
              <a:off x="3964" y="2069"/>
              <a:ext cx="196" cy="184"/>
              <a:chOff x="3964" y="2065"/>
              <a:chExt cx="196" cy="184"/>
            </a:xfrm>
          </p:grpSpPr>
          <p:sp>
            <p:nvSpPr>
              <p:cNvPr id="54489" name="Oval 217"/>
              <p:cNvSpPr>
                <a:spLocks noChangeArrowheads="1"/>
              </p:cNvSpPr>
              <p:nvPr/>
            </p:nvSpPr>
            <p:spPr bwMode="auto">
              <a:xfrm>
                <a:off x="3964" y="2065"/>
                <a:ext cx="196" cy="184"/>
              </a:xfrm>
              <a:prstGeom prst="ellipse">
                <a:avLst/>
              </a:prstGeom>
              <a:solidFill>
                <a:srgbClr val="CCFFFF"/>
              </a:solidFill>
              <a:ln w="0">
                <a:solidFill>
                  <a:srgbClr val="000000"/>
                </a:solidFill>
                <a:round/>
                <a:headEnd/>
                <a:tailEnd/>
              </a:ln>
            </p:spPr>
            <p:txBody>
              <a:bodyPr/>
              <a:lstStyle/>
              <a:p>
                <a:endParaRPr lang="en-US"/>
              </a:p>
            </p:txBody>
          </p:sp>
          <p:sp>
            <p:nvSpPr>
              <p:cNvPr id="54490" name="Oval 218"/>
              <p:cNvSpPr>
                <a:spLocks noChangeArrowheads="1"/>
              </p:cNvSpPr>
              <p:nvPr/>
            </p:nvSpPr>
            <p:spPr bwMode="auto">
              <a:xfrm>
                <a:off x="3964" y="2065"/>
                <a:ext cx="196" cy="184"/>
              </a:xfrm>
              <a:prstGeom prst="ellipse">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4492" name="Rectangle 220"/>
            <p:cNvSpPr>
              <a:spLocks noChangeArrowheads="1"/>
            </p:cNvSpPr>
            <p:nvPr/>
          </p:nvSpPr>
          <p:spPr bwMode="auto">
            <a:xfrm>
              <a:off x="4021" y="2109"/>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Narrow" pitchFamily="34" charset="0"/>
                </a:rPr>
                <a:t>E</a:t>
              </a:r>
              <a:endParaRPr lang="en-US"/>
            </a:p>
          </p:txBody>
        </p:sp>
        <p:sp>
          <p:nvSpPr>
            <p:cNvPr id="54493" name="Rectangle 221"/>
            <p:cNvSpPr>
              <a:spLocks noChangeArrowheads="1"/>
            </p:cNvSpPr>
            <p:nvPr/>
          </p:nvSpPr>
          <p:spPr bwMode="auto">
            <a:xfrm>
              <a:off x="4068" y="2161"/>
              <a:ext cx="3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latin typeface="Arial Narrow" pitchFamily="34" charset="0"/>
                </a:rPr>
                <a:t>N</a:t>
              </a:r>
              <a:endParaRPr lang="en-US"/>
            </a:p>
          </p:txBody>
        </p:sp>
        <p:sp>
          <p:nvSpPr>
            <p:cNvPr id="54494" name="Freeform 222"/>
            <p:cNvSpPr>
              <a:spLocks noEditPoints="1"/>
            </p:cNvSpPr>
            <p:nvPr/>
          </p:nvSpPr>
          <p:spPr bwMode="auto">
            <a:xfrm>
              <a:off x="4043" y="1969"/>
              <a:ext cx="16" cy="86"/>
            </a:xfrm>
            <a:custGeom>
              <a:avLst/>
              <a:gdLst>
                <a:gd name="T0" fmla="*/ 297 w 297"/>
                <a:gd name="T1" fmla="*/ 149 h 1488"/>
                <a:gd name="T2" fmla="*/ 297 w 297"/>
                <a:gd name="T3" fmla="*/ 149 h 1488"/>
                <a:gd name="T4" fmla="*/ 149 w 297"/>
                <a:gd name="T5" fmla="*/ 298 h 1488"/>
                <a:gd name="T6" fmla="*/ 0 w 297"/>
                <a:gd name="T7" fmla="*/ 149 h 1488"/>
                <a:gd name="T8" fmla="*/ 0 w 297"/>
                <a:gd name="T9" fmla="*/ 149 h 1488"/>
                <a:gd name="T10" fmla="*/ 149 w 297"/>
                <a:gd name="T11" fmla="*/ 0 h 1488"/>
                <a:gd name="T12" fmla="*/ 297 w 297"/>
                <a:gd name="T13" fmla="*/ 149 h 1488"/>
                <a:gd name="T14" fmla="*/ 297 w 297"/>
                <a:gd name="T15" fmla="*/ 744 h 1488"/>
                <a:gd name="T16" fmla="*/ 297 w 297"/>
                <a:gd name="T17" fmla="*/ 744 h 1488"/>
                <a:gd name="T18" fmla="*/ 149 w 297"/>
                <a:gd name="T19" fmla="*/ 893 h 1488"/>
                <a:gd name="T20" fmla="*/ 0 w 297"/>
                <a:gd name="T21" fmla="*/ 744 h 1488"/>
                <a:gd name="T22" fmla="*/ 0 w 297"/>
                <a:gd name="T23" fmla="*/ 744 h 1488"/>
                <a:gd name="T24" fmla="*/ 149 w 297"/>
                <a:gd name="T25" fmla="*/ 595 h 1488"/>
                <a:gd name="T26" fmla="*/ 297 w 297"/>
                <a:gd name="T27" fmla="*/ 744 h 1488"/>
                <a:gd name="T28" fmla="*/ 297 w 297"/>
                <a:gd name="T29" fmla="*/ 1339 h 1488"/>
                <a:gd name="T30" fmla="*/ 297 w 297"/>
                <a:gd name="T31" fmla="*/ 1339 h 1488"/>
                <a:gd name="T32" fmla="*/ 149 w 297"/>
                <a:gd name="T33" fmla="*/ 1488 h 1488"/>
                <a:gd name="T34" fmla="*/ 0 w 297"/>
                <a:gd name="T35" fmla="*/ 1339 h 1488"/>
                <a:gd name="T36" fmla="*/ 0 w 297"/>
                <a:gd name="T37" fmla="*/ 1339 h 1488"/>
                <a:gd name="T38" fmla="*/ 149 w 297"/>
                <a:gd name="T39" fmla="*/ 1190 h 1488"/>
                <a:gd name="T40" fmla="*/ 297 w 297"/>
                <a:gd name="T41" fmla="*/ 1339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7" h="1488">
                  <a:moveTo>
                    <a:pt x="297" y="149"/>
                  </a:moveTo>
                  <a:lnTo>
                    <a:pt x="297" y="149"/>
                  </a:lnTo>
                  <a:cubicBezTo>
                    <a:pt x="297" y="231"/>
                    <a:pt x="231" y="298"/>
                    <a:pt x="149" y="298"/>
                  </a:cubicBezTo>
                  <a:cubicBezTo>
                    <a:pt x="67" y="298"/>
                    <a:pt x="0" y="231"/>
                    <a:pt x="0" y="149"/>
                  </a:cubicBezTo>
                  <a:lnTo>
                    <a:pt x="0" y="149"/>
                  </a:lnTo>
                  <a:cubicBezTo>
                    <a:pt x="0" y="67"/>
                    <a:pt x="67" y="0"/>
                    <a:pt x="149" y="0"/>
                  </a:cubicBezTo>
                  <a:cubicBezTo>
                    <a:pt x="231" y="0"/>
                    <a:pt x="297" y="67"/>
                    <a:pt x="297" y="149"/>
                  </a:cubicBezTo>
                  <a:close/>
                  <a:moveTo>
                    <a:pt x="297" y="744"/>
                  </a:moveTo>
                  <a:lnTo>
                    <a:pt x="297" y="744"/>
                  </a:lnTo>
                  <a:cubicBezTo>
                    <a:pt x="297" y="826"/>
                    <a:pt x="231" y="893"/>
                    <a:pt x="149" y="893"/>
                  </a:cubicBezTo>
                  <a:cubicBezTo>
                    <a:pt x="67" y="893"/>
                    <a:pt x="0" y="826"/>
                    <a:pt x="0" y="744"/>
                  </a:cubicBezTo>
                  <a:lnTo>
                    <a:pt x="0" y="744"/>
                  </a:lnTo>
                  <a:cubicBezTo>
                    <a:pt x="0" y="662"/>
                    <a:pt x="67" y="595"/>
                    <a:pt x="149" y="595"/>
                  </a:cubicBezTo>
                  <a:cubicBezTo>
                    <a:pt x="231" y="595"/>
                    <a:pt x="297" y="662"/>
                    <a:pt x="297" y="744"/>
                  </a:cubicBezTo>
                  <a:close/>
                  <a:moveTo>
                    <a:pt x="297" y="1339"/>
                  </a:moveTo>
                  <a:lnTo>
                    <a:pt x="297" y="1339"/>
                  </a:lnTo>
                  <a:cubicBezTo>
                    <a:pt x="297" y="1421"/>
                    <a:pt x="231" y="1488"/>
                    <a:pt x="149" y="1488"/>
                  </a:cubicBezTo>
                  <a:cubicBezTo>
                    <a:pt x="67" y="1488"/>
                    <a:pt x="0" y="1421"/>
                    <a:pt x="0" y="1339"/>
                  </a:cubicBezTo>
                  <a:lnTo>
                    <a:pt x="0" y="1339"/>
                  </a:lnTo>
                  <a:cubicBezTo>
                    <a:pt x="0" y="1257"/>
                    <a:pt x="67" y="1190"/>
                    <a:pt x="149" y="1190"/>
                  </a:cubicBezTo>
                  <a:cubicBezTo>
                    <a:pt x="231" y="1190"/>
                    <a:pt x="297" y="1257"/>
                    <a:pt x="297" y="1339"/>
                  </a:cubicBezTo>
                  <a:close/>
                </a:path>
              </a:pathLst>
            </a:custGeom>
            <a:solidFill>
              <a:srgbClr val="000000"/>
            </a:solidFill>
            <a:ln w="1588" cap="flat">
              <a:solidFill>
                <a:srgbClr val="000000"/>
              </a:solidFill>
              <a:prstDash val="solid"/>
              <a:bevel/>
              <a:headEnd/>
              <a:tailEnd/>
            </a:ln>
          </p:spPr>
          <p:txBody>
            <a:bodyPr/>
            <a:lstStyle/>
            <a:p>
              <a:endParaRPr lang="en-US"/>
            </a:p>
          </p:txBody>
        </p:sp>
        <p:grpSp>
          <p:nvGrpSpPr>
            <p:cNvPr id="54504" name="Group 232"/>
            <p:cNvGrpSpPr>
              <a:grpSpLocks/>
            </p:cNvGrpSpPr>
            <p:nvPr/>
          </p:nvGrpSpPr>
          <p:grpSpPr bwMode="auto">
            <a:xfrm>
              <a:off x="4574" y="1518"/>
              <a:ext cx="305" cy="388"/>
              <a:chOff x="4574" y="1514"/>
              <a:chExt cx="305" cy="388"/>
            </a:xfrm>
          </p:grpSpPr>
          <p:grpSp>
            <p:nvGrpSpPr>
              <p:cNvPr id="54497" name="Group 225"/>
              <p:cNvGrpSpPr>
                <a:grpSpLocks/>
              </p:cNvGrpSpPr>
              <p:nvPr/>
            </p:nvGrpSpPr>
            <p:grpSpPr bwMode="auto">
              <a:xfrm>
                <a:off x="4574" y="1514"/>
                <a:ext cx="305" cy="388"/>
                <a:chOff x="4574" y="1514"/>
                <a:chExt cx="305" cy="388"/>
              </a:xfrm>
            </p:grpSpPr>
            <p:sp>
              <p:nvSpPr>
                <p:cNvPr id="54495" name="Rectangle 223"/>
                <p:cNvSpPr>
                  <a:spLocks noChangeArrowheads="1"/>
                </p:cNvSpPr>
                <p:nvPr/>
              </p:nvSpPr>
              <p:spPr bwMode="auto">
                <a:xfrm>
                  <a:off x="4574" y="1514"/>
                  <a:ext cx="305" cy="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496" name="Rectangle 224"/>
                <p:cNvSpPr>
                  <a:spLocks noChangeArrowheads="1"/>
                </p:cNvSpPr>
                <p:nvPr/>
              </p:nvSpPr>
              <p:spPr bwMode="auto">
                <a:xfrm>
                  <a:off x="4574" y="1514"/>
                  <a:ext cx="305" cy="388"/>
                </a:xfrm>
                <a:prstGeom prst="rect">
                  <a:avLst/>
                </a:prstGeom>
                <a:noFill/>
                <a:ln w="4763"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4498" name="Rectangle 226"/>
              <p:cNvSpPr>
                <a:spLocks noChangeArrowheads="1"/>
              </p:cNvSpPr>
              <p:nvPr/>
            </p:nvSpPr>
            <p:spPr bwMode="auto">
              <a:xfrm>
                <a:off x="4601" y="1805"/>
                <a:ext cx="15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Narrow" pitchFamily="34" charset="0"/>
                  </a:rPr>
                  <a:t>host4</a:t>
                </a:r>
                <a:endParaRPr lang="en-US"/>
              </a:p>
            </p:txBody>
          </p:sp>
          <p:grpSp>
            <p:nvGrpSpPr>
              <p:cNvPr id="54501" name="Group 229"/>
              <p:cNvGrpSpPr>
                <a:grpSpLocks/>
              </p:cNvGrpSpPr>
              <p:nvPr/>
            </p:nvGrpSpPr>
            <p:grpSpPr bwMode="auto">
              <a:xfrm>
                <a:off x="4639" y="1606"/>
                <a:ext cx="175" cy="161"/>
                <a:chOff x="4639" y="1606"/>
                <a:chExt cx="175" cy="161"/>
              </a:xfrm>
            </p:grpSpPr>
            <p:sp>
              <p:nvSpPr>
                <p:cNvPr id="54499" name="Oval 227"/>
                <p:cNvSpPr>
                  <a:spLocks noChangeArrowheads="1"/>
                </p:cNvSpPr>
                <p:nvPr/>
              </p:nvSpPr>
              <p:spPr bwMode="auto">
                <a:xfrm>
                  <a:off x="4639" y="1606"/>
                  <a:ext cx="175" cy="161"/>
                </a:xfrm>
                <a:prstGeom prst="ellipse">
                  <a:avLst/>
                </a:prstGeom>
                <a:solidFill>
                  <a:srgbClr val="CCFFFF"/>
                </a:solidFill>
                <a:ln w="0">
                  <a:solidFill>
                    <a:srgbClr val="000000"/>
                  </a:solidFill>
                  <a:round/>
                  <a:headEnd/>
                  <a:tailEnd/>
                </a:ln>
              </p:spPr>
              <p:txBody>
                <a:bodyPr/>
                <a:lstStyle/>
                <a:p>
                  <a:endParaRPr lang="en-US"/>
                </a:p>
              </p:txBody>
            </p:sp>
            <p:sp>
              <p:nvSpPr>
                <p:cNvPr id="54500" name="Oval 228"/>
                <p:cNvSpPr>
                  <a:spLocks noChangeArrowheads="1"/>
                </p:cNvSpPr>
                <p:nvPr/>
              </p:nvSpPr>
              <p:spPr bwMode="auto">
                <a:xfrm>
                  <a:off x="4639" y="1606"/>
                  <a:ext cx="175" cy="161"/>
                </a:xfrm>
                <a:prstGeom prst="ellipse">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4502" name="Rectangle 230"/>
              <p:cNvSpPr>
                <a:spLocks noChangeArrowheads="1"/>
              </p:cNvSpPr>
              <p:nvPr/>
            </p:nvSpPr>
            <p:spPr bwMode="auto">
              <a:xfrm>
                <a:off x="4668" y="1634"/>
                <a:ext cx="10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Narrow" pitchFamily="34" charset="0"/>
                  </a:rPr>
                  <a:t>Ra</a:t>
                </a:r>
                <a:endParaRPr lang="en-US"/>
              </a:p>
            </p:txBody>
          </p:sp>
          <p:sp>
            <p:nvSpPr>
              <p:cNvPr id="54503" name="Rectangle 231"/>
              <p:cNvSpPr>
                <a:spLocks noChangeArrowheads="1"/>
              </p:cNvSpPr>
              <p:nvPr/>
            </p:nvSpPr>
            <p:spPr bwMode="auto">
              <a:xfrm>
                <a:off x="4759" y="1686"/>
                <a:ext cx="2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latin typeface="Arial Narrow" pitchFamily="34" charset="0"/>
                  </a:rPr>
                  <a:t>1</a:t>
                </a:r>
                <a:endParaRPr lang="en-US"/>
              </a:p>
            </p:txBody>
          </p:sp>
        </p:grpSp>
        <p:grpSp>
          <p:nvGrpSpPr>
            <p:cNvPr id="54514" name="Group 242"/>
            <p:cNvGrpSpPr>
              <a:grpSpLocks/>
            </p:cNvGrpSpPr>
            <p:nvPr/>
          </p:nvGrpSpPr>
          <p:grpSpPr bwMode="auto">
            <a:xfrm>
              <a:off x="4574" y="1954"/>
              <a:ext cx="305" cy="389"/>
              <a:chOff x="4574" y="1950"/>
              <a:chExt cx="305" cy="389"/>
            </a:xfrm>
          </p:grpSpPr>
          <p:grpSp>
            <p:nvGrpSpPr>
              <p:cNvPr id="54507" name="Group 235"/>
              <p:cNvGrpSpPr>
                <a:grpSpLocks/>
              </p:cNvGrpSpPr>
              <p:nvPr/>
            </p:nvGrpSpPr>
            <p:grpSpPr bwMode="auto">
              <a:xfrm>
                <a:off x="4574" y="1950"/>
                <a:ext cx="305" cy="389"/>
                <a:chOff x="4574" y="1950"/>
                <a:chExt cx="305" cy="389"/>
              </a:xfrm>
            </p:grpSpPr>
            <p:sp>
              <p:nvSpPr>
                <p:cNvPr id="54505" name="Rectangle 233"/>
                <p:cNvSpPr>
                  <a:spLocks noChangeArrowheads="1"/>
                </p:cNvSpPr>
                <p:nvPr/>
              </p:nvSpPr>
              <p:spPr bwMode="auto">
                <a:xfrm>
                  <a:off x="4574" y="1950"/>
                  <a:ext cx="305" cy="3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506" name="Rectangle 234"/>
                <p:cNvSpPr>
                  <a:spLocks noChangeArrowheads="1"/>
                </p:cNvSpPr>
                <p:nvPr/>
              </p:nvSpPr>
              <p:spPr bwMode="auto">
                <a:xfrm>
                  <a:off x="4574" y="1950"/>
                  <a:ext cx="305" cy="389"/>
                </a:xfrm>
                <a:prstGeom prst="rect">
                  <a:avLst/>
                </a:prstGeom>
                <a:noFill/>
                <a:ln w="4763"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4508" name="Rectangle 236"/>
              <p:cNvSpPr>
                <a:spLocks noChangeArrowheads="1"/>
              </p:cNvSpPr>
              <p:nvPr/>
            </p:nvSpPr>
            <p:spPr bwMode="auto">
              <a:xfrm>
                <a:off x="4601" y="2241"/>
                <a:ext cx="15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Narrow" pitchFamily="34" charset="0"/>
                  </a:rPr>
                  <a:t>host5</a:t>
                </a:r>
                <a:endParaRPr lang="en-US"/>
              </a:p>
            </p:txBody>
          </p:sp>
          <p:grpSp>
            <p:nvGrpSpPr>
              <p:cNvPr id="54511" name="Group 239"/>
              <p:cNvGrpSpPr>
                <a:grpSpLocks/>
              </p:cNvGrpSpPr>
              <p:nvPr/>
            </p:nvGrpSpPr>
            <p:grpSpPr bwMode="auto">
              <a:xfrm>
                <a:off x="4639" y="2042"/>
                <a:ext cx="175" cy="161"/>
                <a:chOff x="4639" y="2042"/>
                <a:chExt cx="175" cy="161"/>
              </a:xfrm>
            </p:grpSpPr>
            <p:sp>
              <p:nvSpPr>
                <p:cNvPr id="54509" name="Oval 237"/>
                <p:cNvSpPr>
                  <a:spLocks noChangeArrowheads="1"/>
                </p:cNvSpPr>
                <p:nvPr/>
              </p:nvSpPr>
              <p:spPr bwMode="auto">
                <a:xfrm>
                  <a:off x="4639" y="2042"/>
                  <a:ext cx="175" cy="161"/>
                </a:xfrm>
                <a:prstGeom prst="ellipse">
                  <a:avLst/>
                </a:prstGeom>
                <a:solidFill>
                  <a:srgbClr val="CCFFFF"/>
                </a:solidFill>
                <a:ln w="0">
                  <a:solidFill>
                    <a:srgbClr val="000000"/>
                  </a:solidFill>
                  <a:round/>
                  <a:headEnd/>
                  <a:tailEnd/>
                </a:ln>
              </p:spPr>
              <p:txBody>
                <a:bodyPr/>
                <a:lstStyle/>
                <a:p>
                  <a:endParaRPr lang="en-US"/>
                </a:p>
              </p:txBody>
            </p:sp>
            <p:sp>
              <p:nvSpPr>
                <p:cNvPr id="54510" name="Oval 238"/>
                <p:cNvSpPr>
                  <a:spLocks noChangeArrowheads="1"/>
                </p:cNvSpPr>
                <p:nvPr/>
              </p:nvSpPr>
              <p:spPr bwMode="auto">
                <a:xfrm>
                  <a:off x="4639" y="2042"/>
                  <a:ext cx="175" cy="161"/>
                </a:xfrm>
                <a:prstGeom prst="ellipse">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4512" name="Rectangle 240"/>
              <p:cNvSpPr>
                <a:spLocks noChangeArrowheads="1"/>
              </p:cNvSpPr>
              <p:nvPr/>
            </p:nvSpPr>
            <p:spPr bwMode="auto">
              <a:xfrm>
                <a:off x="4668" y="2071"/>
                <a:ext cx="10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Narrow" pitchFamily="34" charset="0"/>
                  </a:rPr>
                  <a:t>Ra</a:t>
                </a:r>
                <a:endParaRPr lang="en-US"/>
              </a:p>
            </p:txBody>
          </p:sp>
          <p:sp>
            <p:nvSpPr>
              <p:cNvPr id="54513" name="Rectangle 241"/>
              <p:cNvSpPr>
                <a:spLocks noChangeArrowheads="1"/>
              </p:cNvSpPr>
              <p:nvPr/>
            </p:nvSpPr>
            <p:spPr bwMode="auto">
              <a:xfrm>
                <a:off x="4759" y="2123"/>
                <a:ext cx="2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latin typeface="Arial Narrow" pitchFamily="34" charset="0"/>
                  </a:rPr>
                  <a:t>2</a:t>
                </a:r>
                <a:endParaRPr lang="en-US"/>
              </a:p>
            </p:txBody>
          </p:sp>
        </p:grpSp>
        <p:sp>
          <p:nvSpPr>
            <p:cNvPr id="54515" name="Freeform 243"/>
            <p:cNvSpPr>
              <a:spLocks noEditPoints="1"/>
            </p:cNvSpPr>
            <p:nvPr/>
          </p:nvSpPr>
          <p:spPr bwMode="auto">
            <a:xfrm>
              <a:off x="3832" y="1034"/>
              <a:ext cx="1114" cy="1381"/>
            </a:xfrm>
            <a:custGeom>
              <a:avLst/>
              <a:gdLst>
                <a:gd name="T0" fmla="*/ 1042 w 1114"/>
                <a:gd name="T1" fmla="*/ 3 h 1381"/>
                <a:gd name="T2" fmla="*/ 965 w 1114"/>
                <a:gd name="T3" fmla="*/ 3 h 1381"/>
                <a:gd name="T4" fmla="*/ 889 w 1114"/>
                <a:gd name="T5" fmla="*/ 3 h 1381"/>
                <a:gd name="T6" fmla="*/ 813 w 1114"/>
                <a:gd name="T7" fmla="*/ 3 h 1381"/>
                <a:gd name="T8" fmla="*/ 736 w 1114"/>
                <a:gd name="T9" fmla="*/ 3 h 1381"/>
                <a:gd name="T10" fmla="*/ 660 w 1114"/>
                <a:gd name="T11" fmla="*/ 3 h 1381"/>
                <a:gd name="T12" fmla="*/ 584 w 1114"/>
                <a:gd name="T13" fmla="*/ 3 h 1381"/>
                <a:gd name="T14" fmla="*/ 508 w 1114"/>
                <a:gd name="T15" fmla="*/ 3 h 1381"/>
                <a:gd name="T16" fmla="*/ 431 w 1114"/>
                <a:gd name="T17" fmla="*/ 3 h 1381"/>
                <a:gd name="T18" fmla="*/ 355 w 1114"/>
                <a:gd name="T19" fmla="*/ 3 h 1381"/>
                <a:gd name="T20" fmla="*/ 279 w 1114"/>
                <a:gd name="T21" fmla="*/ 3 h 1381"/>
                <a:gd name="T22" fmla="*/ 203 w 1114"/>
                <a:gd name="T23" fmla="*/ 3 h 1381"/>
                <a:gd name="T24" fmla="*/ 126 w 1114"/>
                <a:gd name="T25" fmla="*/ 3 h 1381"/>
                <a:gd name="T26" fmla="*/ 50 w 1114"/>
                <a:gd name="T27" fmla="*/ 3 h 1381"/>
                <a:gd name="T28" fmla="*/ 2 w 1114"/>
                <a:gd name="T29" fmla="*/ 33 h 1381"/>
                <a:gd name="T30" fmla="*/ 2 w 1114"/>
                <a:gd name="T31" fmla="*/ 113 h 1381"/>
                <a:gd name="T32" fmla="*/ 2 w 1114"/>
                <a:gd name="T33" fmla="*/ 194 h 1381"/>
                <a:gd name="T34" fmla="*/ 2 w 1114"/>
                <a:gd name="T35" fmla="*/ 274 h 1381"/>
                <a:gd name="T36" fmla="*/ 2 w 1114"/>
                <a:gd name="T37" fmla="*/ 354 h 1381"/>
                <a:gd name="T38" fmla="*/ 2 w 1114"/>
                <a:gd name="T39" fmla="*/ 435 h 1381"/>
                <a:gd name="T40" fmla="*/ 2 w 1114"/>
                <a:gd name="T41" fmla="*/ 515 h 1381"/>
                <a:gd name="T42" fmla="*/ 2 w 1114"/>
                <a:gd name="T43" fmla="*/ 596 h 1381"/>
                <a:gd name="T44" fmla="*/ 2 w 1114"/>
                <a:gd name="T45" fmla="*/ 676 h 1381"/>
                <a:gd name="T46" fmla="*/ 2 w 1114"/>
                <a:gd name="T47" fmla="*/ 757 h 1381"/>
                <a:gd name="T48" fmla="*/ 2 w 1114"/>
                <a:gd name="T49" fmla="*/ 837 h 1381"/>
                <a:gd name="T50" fmla="*/ 2 w 1114"/>
                <a:gd name="T51" fmla="*/ 917 h 1381"/>
                <a:gd name="T52" fmla="*/ 2 w 1114"/>
                <a:gd name="T53" fmla="*/ 998 h 1381"/>
                <a:gd name="T54" fmla="*/ 2 w 1114"/>
                <a:gd name="T55" fmla="*/ 1078 h 1381"/>
                <a:gd name="T56" fmla="*/ 2 w 1114"/>
                <a:gd name="T57" fmla="*/ 1159 h 1381"/>
                <a:gd name="T58" fmla="*/ 2 w 1114"/>
                <a:gd name="T59" fmla="*/ 1239 h 1381"/>
                <a:gd name="T60" fmla="*/ 2 w 1114"/>
                <a:gd name="T61" fmla="*/ 1320 h 1381"/>
                <a:gd name="T62" fmla="*/ 20 w 1114"/>
                <a:gd name="T63" fmla="*/ 1378 h 1381"/>
                <a:gd name="T64" fmla="*/ 96 w 1114"/>
                <a:gd name="T65" fmla="*/ 1378 h 1381"/>
                <a:gd name="T66" fmla="*/ 173 w 1114"/>
                <a:gd name="T67" fmla="*/ 1378 h 1381"/>
                <a:gd name="T68" fmla="*/ 249 w 1114"/>
                <a:gd name="T69" fmla="*/ 1378 h 1381"/>
                <a:gd name="T70" fmla="*/ 325 w 1114"/>
                <a:gd name="T71" fmla="*/ 1378 h 1381"/>
                <a:gd name="T72" fmla="*/ 401 w 1114"/>
                <a:gd name="T73" fmla="*/ 1378 h 1381"/>
                <a:gd name="T74" fmla="*/ 478 w 1114"/>
                <a:gd name="T75" fmla="*/ 1378 h 1381"/>
                <a:gd name="T76" fmla="*/ 554 w 1114"/>
                <a:gd name="T77" fmla="*/ 1378 h 1381"/>
                <a:gd name="T78" fmla="*/ 630 w 1114"/>
                <a:gd name="T79" fmla="*/ 1378 h 1381"/>
                <a:gd name="T80" fmla="*/ 707 w 1114"/>
                <a:gd name="T81" fmla="*/ 1378 h 1381"/>
                <a:gd name="T82" fmla="*/ 783 w 1114"/>
                <a:gd name="T83" fmla="*/ 1378 h 1381"/>
                <a:gd name="T84" fmla="*/ 859 w 1114"/>
                <a:gd name="T85" fmla="*/ 1378 h 1381"/>
                <a:gd name="T86" fmla="*/ 935 w 1114"/>
                <a:gd name="T87" fmla="*/ 1378 h 1381"/>
                <a:gd name="T88" fmla="*/ 1012 w 1114"/>
                <a:gd name="T89" fmla="*/ 1378 h 1381"/>
                <a:gd name="T90" fmla="*/ 1088 w 1114"/>
                <a:gd name="T91" fmla="*/ 1378 h 1381"/>
                <a:gd name="T92" fmla="*/ 1114 w 1114"/>
                <a:gd name="T93" fmla="*/ 1334 h 1381"/>
                <a:gd name="T94" fmla="*/ 1114 w 1114"/>
                <a:gd name="T95" fmla="*/ 1254 h 1381"/>
                <a:gd name="T96" fmla="*/ 1114 w 1114"/>
                <a:gd name="T97" fmla="*/ 1173 h 1381"/>
                <a:gd name="T98" fmla="*/ 1114 w 1114"/>
                <a:gd name="T99" fmla="*/ 1093 h 1381"/>
                <a:gd name="T100" fmla="*/ 1114 w 1114"/>
                <a:gd name="T101" fmla="*/ 1012 h 1381"/>
                <a:gd name="T102" fmla="*/ 1114 w 1114"/>
                <a:gd name="T103" fmla="*/ 932 h 1381"/>
                <a:gd name="T104" fmla="*/ 1114 w 1114"/>
                <a:gd name="T105" fmla="*/ 851 h 1381"/>
                <a:gd name="T106" fmla="*/ 1114 w 1114"/>
                <a:gd name="T107" fmla="*/ 771 h 1381"/>
                <a:gd name="T108" fmla="*/ 1114 w 1114"/>
                <a:gd name="T109" fmla="*/ 691 h 1381"/>
                <a:gd name="T110" fmla="*/ 1114 w 1114"/>
                <a:gd name="T111" fmla="*/ 610 h 1381"/>
                <a:gd name="T112" fmla="*/ 1114 w 1114"/>
                <a:gd name="T113" fmla="*/ 530 h 1381"/>
                <a:gd name="T114" fmla="*/ 1114 w 1114"/>
                <a:gd name="T115" fmla="*/ 449 h 1381"/>
                <a:gd name="T116" fmla="*/ 1114 w 1114"/>
                <a:gd name="T117" fmla="*/ 369 h 1381"/>
                <a:gd name="T118" fmla="*/ 1114 w 1114"/>
                <a:gd name="T119" fmla="*/ 288 h 1381"/>
                <a:gd name="T120" fmla="*/ 1114 w 1114"/>
                <a:gd name="T121" fmla="*/ 208 h 1381"/>
                <a:gd name="T122" fmla="*/ 1114 w 1114"/>
                <a:gd name="T123" fmla="*/ 127 h 1381"/>
                <a:gd name="T124" fmla="*/ 1114 w 1114"/>
                <a:gd name="T125" fmla="*/ 47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4" h="1381">
                  <a:moveTo>
                    <a:pt x="1112" y="3"/>
                  </a:moveTo>
                  <a:lnTo>
                    <a:pt x="1110" y="3"/>
                  </a:lnTo>
                  <a:lnTo>
                    <a:pt x="1110" y="0"/>
                  </a:lnTo>
                  <a:lnTo>
                    <a:pt x="1112" y="0"/>
                  </a:lnTo>
                  <a:lnTo>
                    <a:pt x="1112" y="3"/>
                  </a:lnTo>
                  <a:close/>
                  <a:moveTo>
                    <a:pt x="1107" y="3"/>
                  </a:moveTo>
                  <a:lnTo>
                    <a:pt x="1104" y="3"/>
                  </a:lnTo>
                  <a:lnTo>
                    <a:pt x="1104" y="0"/>
                  </a:lnTo>
                  <a:lnTo>
                    <a:pt x="1107" y="0"/>
                  </a:lnTo>
                  <a:lnTo>
                    <a:pt x="1107" y="3"/>
                  </a:lnTo>
                  <a:close/>
                  <a:moveTo>
                    <a:pt x="1101" y="3"/>
                  </a:moveTo>
                  <a:lnTo>
                    <a:pt x="1099" y="3"/>
                  </a:lnTo>
                  <a:lnTo>
                    <a:pt x="1099" y="0"/>
                  </a:lnTo>
                  <a:lnTo>
                    <a:pt x="1101" y="0"/>
                  </a:lnTo>
                  <a:lnTo>
                    <a:pt x="1101" y="3"/>
                  </a:lnTo>
                  <a:close/>
                  <a:moveTo>
                    <a:pt x="1096" y="3"/>
                  </a:moveTo>
                  <a:lnTo>
                    <a:pt x="1093" y="3"/>
                  </a:lnTo>
                  <a:lnTo>
                    <a:pt x="1093" y="0"/>
                  </a:lnTo>
                  <a:lnTo>
                    <a:pt x="1096" y="0"/>
                  </a:lnTo>
                  <a:lnTo>
                    <a:pt x="1096" y="3"/>
                  </a:lnTo>
                  <a:close/>
                  <a:moveTo>
                    <a:pt x="1091" y="3"/>
                  </a:moveTo>
                  <a:lnTo>
                    <a:pt x="1088" y="3"/>
                  </a:lnTo>
                  <a:lnTo>
                    <a:pt x="1088" y="0"/>
                  </a:lnTo>
                  <a:lnTo>
                    <a:pt x="1091" y="0"/>
                  </a:lnTo>
                  <a:lnTo>
                    <a:pt x="1091" y="3"/>
                  </a:lnTo>
                  <a:close/>
                  <a:moveTo>
                    <a:pt x="1085" y="3"/>
                  </a:moveTo>
                  <a:lnTo>
                    <a:pt x="1082" y="3"/>
                  </a:lnTo>
                  <a:lnTo>
                    <a:pt x="1082" y="0"/>
                  </a:lnTo>
                  <a:lnTo>
                    <a:pt x="1085" y="0"/>
                  </a:lnTo>
                  <a:lnTo>
                    <a:pt x="1085" y="3"/>
                  </a:lnTo>
                  <a:close/>
                  <a:moveTo>
                    <a:pt x="1080" y="3"/>
                  </a:moveTo>
                  <a:lnTo>
                    <a:pt x="1077" y="3"/>
                  </a:lnTo>
                  <a:lnTo>
                    <a:pt x="1077" y="0"/>
                  </a:lnTo>
                  <a:lnTo>
                    <a:pt x="1080" y="0"/>
                  </a:lnTo>
                  <a:lnTo>
                    <a:pt x="1080" y="3"/>
                  </a:lnTo>
                  <a:close/>
                  <a:moveTo>
                    <a:pt x="1074" y="3"/>
                  </a:moveTo>
                  <a:lnTo>
                    <a:pt x="1072" y="3"/>
                  </a:lnTo>
                  <a:lnTo>
                    <a:pt x="1072" y="0"/>
                  </a:lnTo>
                  <a:lnTo>
                    <a:pt x="1074" y="0"/>
                  </a:lnTo>
                  <a:lnTo>
                    <a:pt x="1074" y="3"/>
                  </a:lnTo>
                  <a:close/>
                  <a:moveTo>
                    <a:pt x="1069" y="3"/>
                  </a:moveTo>
                  <a:lnTo>
                    <a:pt x="1066" y="3"/>
                  </a:lnTo>
                  <a:lnTo>
                    <a:pt x="1066" y="0"/>
                  </a:lnTo>
                  <a:lnTo>
                    <a:pt x="1069" y="0"/>
                  </a:lnTo>
                  <a:lnTo>
                    <a:pt x="1069" y="3"/>
                  </a:lnTo>
                  <a:close/>
                  <a:moveTo>
                    <a:pt x="1063" y="3"/>
                  </a:moveTo>
                  <a:lnTo>
                    <a:pt x="1061" y="3"/>
                  </a:lnTo>
                  <a:lnTo>
                    <a:pt x="1061" y="0"/>
                  </a:lnTo>
                  <a:lnTo>
                    <a:pt x="1063" y="0"/>
                  </a:lnTo>
                  <a:lnTo>
                    <a:pt x="1063" y="3"/>
                  </a:lnTo>
                  <a:close/>
                  <a:moveTo>
                    <a:pt x="1058" y="3"/>
                  </a:moveTo>
                  <a:lnTo>
                    <a:pt x="1055" y="3"/>
                  </a:lnTo>
                  <a:lnTo>
                    <a:pt x="1055" y="0"/>
                  </a:lnTo>
                  <a:lnTo>
                    <a:pt x="1058" y="0"/>
                  </a:lnTo>
                  <a:lnTo>
                    <a:pt x="1058" y="3"/>
                  </a:lnTo>
                  <a:close/>
                  <a:moveTo>
                    <a:pt x="1052" y="3"/>
                  </a:moveTo>
                  <a:lnTo>
                    <a:pt x="1050" y="3"/>
                  </a:lnTo>
                  <a:lnTo>
                    <a:pt x="1050" y="0"/>
                  </a:lnTo>
                  <a:lnTo>
                    <a:pt x="1052" y="0"/>
                  </a:lnTo>
                  <a:lnTo>
                    <a:pt x="1052" y="3"/>
                  </a:lnTo>
                  <a:close/>
                  <a:moveTo>
                    <a:pt x="1047" y="3"/>
                  </a:moveTo>
                  <a:lnTo>
                    <a:pt x="1044" y="3"/>
                  </a:lnTo>
                  <a:lnTo>
                    <a:pt x="1044" y="0"/>
                  </a:lnTo>
                  <a:lnTo>
                    <a:pt x="1047" y="0"/>
                  </a:lnTo>
                  <a:lnTo>
                    <a:pt x="1047" y="3"/>
                  </a:lnTo>
                  <a:close/>
                  <a:moveTo>
                    <a:pt x="1042" y="3"/>
                  </a:moveTo>
                  <a:lnTo>
                    <a:pt x="1039" y="3"/>
                  </a:lnTo>
                  <a:lnTo>
                    <a:pt x="1039" y="0"/>
                  </a:lnTo>
                  <a:lnTo>
                    <a:pt x="1042" y="0"/>
                  </a:lnTo>
                  <a:lnTo>
                    <a:pt x="1042" y="3"/>
                  </a:lnTo>
                  <a:close/>
                  <a:moveTo>
                    <a:pt x="1036" y="3"/>
                  </a:moveTo>
                  <a:lnTo>
                    <a:pt x="1033" y="3"/>
                  </a:lnTo>
                  <a:lnTo>
                    <a:pt x="1033" y="0"/>
                  </a:lnTo>
                  <a:lnTo>
                    <a:pt x="1036" y="0"/>
                  </a:lnTo>
                  <a:lnTo>
                    <a:pt x="1036" y="3"/>
                  </a:lnTo>
                  <a:close/>
                  <a:moveTo>
                    <a:pt x="1031" y="3"/>
                  </a:moveTo>
                  <a:lnTo>
                    <a:pt x="1028" y="3"/>
                  </a:lnTo>
                  <a:lnTo>
                    <a:pt x="1028" y="0"/>
                  </a:lnTo>
                  <a:lnTo>
                    <a:pt x="1031" y="0"/>
                  </a:lnTo>
                  <a:lnTo>
                    <a:pt x="1031" y="3"/>
                  </a:lnTo>
                  <a:close/>
                  <a:moveTo>
                    <a:pt x="1025" y="3"/>
                  </a:moveTo>
                  <a:lnTo>
                    <a:pt x="1023" y="3"/>
                  </a:lnTo>
                  <a:lnTo>
                    <a:pt x="1023" y="0"/>
                  </a:lnTo>
                  <a:lnTo>
                    <a:pt x="1025" y="0"/>
                  </a:lnTo>
                  <a:lnTo>
                    <a:pt x="1025" y="3"/>
                  </a:lnTo>
                  <a:close/>
                  <a:moveTo>
                    <a:pt x="1020" y="3"/>
                  </a:moveTo>
                  <a:lnTo>
                    <a:pt x="1017" y="3"/>
                  </a:lnTo>
                  <a:lnTo>
                    <a:pt x="1017" y="0"/>
                  </a:lnTo>
                  <a:lnTo>
                    <a:pt x="1020" y="0"/>
                  </a:lnTo>
                  <a:lnTo>
                    <a:pt x="1020" y="3"/>
                  </a:lnTo>
                  <a:close/>
                  <a:moveTo>
                    <a:pt x="1014" y="3"/>
                  </a:moveTo>
                  <a:lnTo>
                    <a:pt x="1012" y="3"/>
                  </a:lnTo>
                  <a:lnTo>
                    <a:pt x="1012" y="0"/>
                  </a:lnTo>
                  <a:lnTo>
                    <a:pt x="1014" y="0"/>
                  </a:lnTo>
                  <a:lnTo>
                    <a:pt x="1014" y="3"/>
                  </a:lnTo>
                  <a:close/>
                  <a:moveTo>
                    <a:pt x="1009" y="3"/>
                  </a:moveTo>
                  <a:lnTo>
                    <a:pt x="1006" y="3"/>
                  </a:lnTo>
                  <a:lnTo>
                    <a:pt x="1006" y="0"/>
                  </a:lnTo>
                  <a:lnTo>
                    <a:pt x="1009" y="0"/>
                  </a:lnTo>
                  <a:lnTo>
                    <a:pt x="1009" y="3"/>
                  </a:lnTo>
                  <a:close/>
                  <a:moveTo>
                    <a:pt x="1003" y="3"/>
                  </a:moveTo>
                  <a:lnTo>
                    <a:pt x="1001" y="3"/>
                  </a:lnTo>
                  <a:lnTo>
                    <a:pt x="1001" y="0"/>
                  </a:lnTo>
                  <a:lnTo>
                    <a:pt x="1003" y="0"/>
                  </a:lnTo>
                  <a:lnTo>
                    <a:pt x="1003" y="3"/>
                  </a:lnTo>
                  <a:close/>
                  <a:moveTo>
                    <a:pt x="998" y="3"/>
                  </a:moveTo>
                  <a:lnTo>
                    <a:pt x="995" y="3"/>
                  </a:lnTo>
                  <a:lnTo>
                    <a:pt x="995" y="0"/>
                  </a:lnTo>
                  <a:lnTo>
                    <a:pt x="998" y="0"/>
                  </a:lnTo>
                  <a:lnTo>
                    <a:pt x="998" y="3"/>
                  </a:lnTo>
                  <a:close/>
                  <a:moveTo>
                    <a:pt x="993" y="3"/>
                  </a:moveTo>
                  <a:lnTo>
                    <a:pt x="990" y="3"/>
                  </a:lnTo>
                  <a:lnTo>
                    <a:pt x="990" y="0"/>
                  </a:lnTo>
                  <a:lnTo>
                    <a:pt x="993" y="0"/>
                  </a:lnTo>
                  <a:lnTo>
                    <a:pt x="993" y="3"/>
                  </a:lnTo>
                  <a:close/>
                  <a:moveTo>
                    <a:pt x="987" y="3"/>
                  </a:moveTo>
                  <a:lnTo>
                    <a:pt x="984" y="3"/>
                  </a:lnTo>
                  <a:lnTo>
                    <a:pt x="984" y="0"/>
                  </a:lnTo>
                  <a:lnTo>
                    <a:pt x="987" y="0"/>
                  </a:lnTo>
                  <a:lnTo>
                    <a:pt x="987" y="3"/>
                  </a:lnTo>
                  <a:close/>
                  <a:moveTo>
                    <a:pt x="982" y="3"/>
                  </a:moveTo>
                  <a:lnTo>
                    <a:pt x="979" y="3"/>
                  </a:lnTo>
                  <a:lnTo>
                    <a:pt x="979" y="0"/>
                  </a:lnTo>
                  <a:lnTo>
                    <a:pt x="982" y="0"/>
                  </a:lnTo>
                  <a:lnTo>
                    <a:pt x="982" y="3"/>
                  </a:lnTo>
                  <a:close/>
                  <a:moveTo>
                    <a:pt x="976" y="3"/>
                  </a:moveTo>
                  <a:lnTo>
                    <a:pt x="974" y="3"/>
                  </a:lnTo>
                  <a:lnTo>
                    <a:pt x="974" y="0"/>
                  </a:lnTo>
                  <a:lnTo>
                    <a:pt x="976" y="0"/>
                  </a:lnTo>
                  <a:lnTo>
                    <a:pt x="976" y="3"/>
                  </a:lnTo>
                  <a:close/>
                  <a:moveTo>
                    <a:pt x="971" y="3"/>
                  </a:moveTo>
                  <a:lnTo>
                    <a:pt x="968" y="3"/>
                  </a:lnTo>
                  <a:lnTo>
                    <a:pt x="968" y="0"/>
                  </a:lnTo>
                  <a:lnTo>
                    <a:pt x="971" y="0"/>
                  </a:lnTo>
                  <a:lnTo>
                    <a:pt x="971" y="3"/>
                  </a:lnTo>
                  <a:close/>
                  <a:moveTo>
                    <a:pt x="965" y="3"/>
                  </a:moveTo>
                  <a:lnTo>
                    <a:pt x="963" y="3"/>
                  </a:lnTo>
                  <a:lnTo>
                    <a:pt x="963" y="0"/>
                  </a:lnTo>
                  <a:lnTo>
                    <a:pt x="965" y="0"/>
                  </a:lnTo>
                  <a:lnTo>
                    <a:pt x="965" y="3"/>
                  </a:lnTo>
                  <a:close/>
                  <a:moveTo>
                    <a:pt x="960" y="3"/>
                  </a:moveTo>
                  <a:lnTo>
                    <a:pt x="957" y="3"/>
                  </a:lnTo>
                  <a:lnTo>
                    <a:pt x="957" y="0"/>
                  </a:lnTo>
                  <a:lnTo>
                    <a:pt x="960" y="0"/>
                  </a:lnTo>
                  <a:lnTo>
                    <a:pt x="960" y="3"/>
                  </a:lnTo>
                  <a:close/>
                  <a:moveTo>
                    <a:pt x="954" y="3"/>
                  </a:moveTo>
                  <a:lnTo>
                    <a:pt x="952" y="3"/>
                  </a:lnTo>
                  <a:lnTo>
                    <a:pt x="952" y="0"/>
                  </a:lnTo>
                  <a:lnTo>
                    <a:pt x="954" y="0"/>
                  </a:lnTo>
                  <a:lnTo>
                    <a:pt x="954" y="3"/>
                  </a:lnTo>
                  <a:close/>
                  <a:moveTo>
                    <a:pt x="949" y="3"/>
                  </a:moveTo>
                  <a:lnTo>
                    <a:pt x="946" y="3"/>
                  </a:lnTo>
                  <a:lnTo>
                    <a:pt x="946" y="0"/>
                  </a:lnTo>
                  <a:lnTo>
                    <a:pt x="949" y="0"/>
                  </a:lnTo>
                  <a:lnTo>
                    <a:pt x="949" y="3"/>
                  </a:lnTo>
                  <a:close/>
                  <a:moveTo>
                    <a:pt x="944" y="3"/>
                  </a:moveTo>
                  <a:lnTo>
                    <a:pt x="941" y="3"/>
                  </a:lnTo>
                  <a:lnTo>
                    <a:pt x="941" y="0"/>
                  </a:lnTo>
                  <a:lnTo>
                    <a:pt x="944" y="0"/>
                  </a:lnTo>
                  <a:lnTo>
                    <a:pt x="944" y="3"/>
                  </a:lnTo>
                  <a:close/>
                  <a:moveTo>
                    <a:pt x="938" y="3"/>
                  </a:moveTo>
                  <a:lnTo>
                    <a:pt x="935" y="3"/>
                  </a:lnTo>
                  <a:lnTo>
                    <a:pt x="935" y="0"/>
                  </a:lnTo>
                  <a:lnTo>
                    <a:pt x="938" y="0"/>
                  </a:lnTo>
                  <a:lnTo>
                    <a:pt x="938" y="3"/>
                  </a:lnTo>
                  <a:close/>
                  <a:moveTo>
                    <a:pt x="933" y="3"/>
                  </a:moveTo>
                  <a:lnTo>
                    <a:pt x="930" y="3"/>
                  </a:lnTo>
                  <a:lnTo>
                    <a:pt x="930" y="0"/>
                  </a:lnTo>
                  <a:lnTo>
                    <a:pt x="933" y="0"/>
                  </a:lnTo>
                  <a:lnTo>
                    <a:pt x="933" y="3"/>
                  </a:lnTo>
                  <a:close/>
                  <a:moveTo>
                    <a:pt x="927" y="3"/>
                  </a:moveTo>
                  <a:lnTo>
                    <a:pt x="924" y="3"/>
                  </a:lnTo>
                  <a:lnTo>
                    <a:pt x="924" y="0"/>
                  </a:lnTo>
                  <a:lnTo>
                    <a:pt x="927" y="0"/>
                  </a:lnTo>
                  <a:lnTo>
                    <a:pt x="927" y="3"/>
                  </a:lnTo>
                  <a:close/>
                  <a:moveTo>
                    <a:pt x="922" y="3"/>
                  </a:moveTo>
                  <a:lnTo>
                    <a:pt x="919" y="3"/>
                  </a:lnTo>
                  <a:lnTo>
                    <a:pt x="919" y="0"/>
                  </a:lnTo>
                  <a:lnTo>
                    <a:pt x="922" y="0"/>
                  </a:lnTo>
                  <a:lnTo>
                    <a:pt x="922" y="3"/>
                  </a:lnTo>
                  <a:close/>
                  <a:moveTo>
                    <a:pt x="916" y="3"/>
                  </a:moveTo>
                  <a:lnTo>
                    <a:pt x="914" y="3"/>
                  </a:lnTo>
                  <a:lnTo>
                    <a:pt x="914" y="0"/>
                  </a:lnTo>
                  <a:lnTo>
                    <a:pt x="916" y="0"/>
                  </a:lnTo>
                  <a:lnTo>
                    <a:pt x="916" y="3"/>
                  </a:lnTo>
                  <a:close/>
                  <a:moveTo>
                    <a:pt x="911" y="3"/>
                  </a:moveTo>
                  <a:lnTo>
                    <a:pt x="908" y="3"/>
                  </a:lnTo>
                  <a:lnTo>
                    <a:pt x="908" y="0"/>
                  </a:lnTo>
                  <a:lnTo>
                    <a:pt x="911" y="0"/>
                  </a:lnTo>
                  <a:lnTo>
                    <a:pt x="911" y="3"/>
                  </a:lnTo>
                  <a:close/>
                  <a:moveTo>
                    <a:pt x="905" y="3"/>
                  </a:moveTo>
                  <a:lnTo>
                    <a:pt x="903" y="3"/>
                  </a:lnTo>
                  <a:lnTo>
                    <a:pt x="903" y="0"/>
                  </a:lnTo>
                  <a:lnTo>
                    <a:pt x="905" y="0"/>
                  </a:lnTo>
                  <a:lnTo>
                    <a:pt x="905" y="3"/>
                  </a:lnTo>
                  <a:close/>
                  <a:moveTo>
                    <a:pt x="900" y="3"/>
                  </a:moveTo>
                  <a:lnTo>
                    <a:pt x="897" y="3"/>
                  </a:lnTo>
                  <a:lnTo>
                    <a:pt x="897" y="0"/>
                  </a:lnTo>
                  <a:lnTo>
                    <a:pt x="900" y="0"/>
                  </a:lnTo>
                  <a:lnTo>
                    <a:pt x="900" y="3"/>
                  </a:lnTo>
                  <a:close/>
                  <a:moveTo>
                    <a:pt x="895" y="3"/>
                  </a:moveTo>
                  <a:lnTo>
                    <a:pt x="892" y="3"/>
                  </a:lnTo>
                  <a:lnTo>
                    <a:pt x="892" y="0"/>
                  </a:lnTo>
                  <a:lnTo>
                    <a:pt x="895" y="0"/>
                  </a:lnTo>
                  <a:lnTo>
                    <a:pt x="895" y="3"/>
                  </a:lnTo>
                  <a:close/>
                  <a:moveTo>
                    <a:pt x="889" y="3"/>
                  </a:moveTo>
                  <a:lnTo>
                    <a:pt x="886" y="3"/>
                  </a:lnTo>
                  <a:lnTo>
                    <a:pt x="886" y="0"/>
                  </a:lnTo>
                  <a:lnTo>
                    <a:pt x="889" y="0"/>
                  </a:lnTo>
                  <a:lnTo>
                    <a:pt x="889" y="3"/>
                  </a:lnTo>
                  <a:close/>
                  <a:moveTo>
                    <a:pt x="884" y="3"/>
                  </a:moveTo>
                  <a:lnTo>
                    <a:pt x="881" y="3"/>
                  </a:lnTo>
                  <a:lnTo>
                    <a:pt x="881" y="0"/>
                  </a:lnTo>
                  <a:lnTo>
                    <a:pt x="884" y="0"/>
                  </a:lnTo>
                  <a:lnTo>
                    <a:pt x="884" y="3"/>
                  </a:lnTo>
                  <a:close/>
                  <a:moveTo>
                    <a:pt x="878" y="3"/>
                  </a:moveTo>
                  <a:lnTo>
                    <a:pt x="875" y="3"/>
                  </a:lnTo>
                  <a:lnTo>
                    <a:pt x="875" y="0"/>
                  </a:lnTo>
                  <a:lnTo>
                    <a:pt x="878" y="0"/>
                  </a:lnTo>
                  <a:lnTo>
                    <a:pt x="878" y="3"/>
                  </a:lnTo>
                  <a:close/>
                  <a:moveTo>
                    <a:pt x="873" y="3"/>
                  </a:moveTo>
                  <a:lnTo>
                    <a:pt x="870" y="3"/>
                  </a:lnTo>
                  <a:lnTo>
                    <a:pt x="870" y="0"/>
                  </a:lnTo>
                  <a:lnTo>
                    <a:pt x="873" y="0"/>
                  </a:lnTo>
                  <a:lnTo>
                    <a:pt x="873" y="3"/>
                  </a:lnTo>
                  <a:close/>
                  <a:moveTo>
                    <a:pt x="867" y="3"/>
                  </a:moveTo>
                  <a:lnTo>
                    <a:pt x="865" y="3"/>
                  </a:lnTo>
                  <a:lnTo>
                    <a:pt x="865" y="0"/>
                  </a:lnTo>
                  <a:lnTo>
                    <a:pt x="867" y="0"/>
                  </a:lnTo>
                  <a:lnTo>
                    <a:pt x="867" y="3"/>
                  </a:lnTo>
                  <a:close/>
                  <a:moveTo>
                    <a:pt x="862" y="3"/>
                  </a:moveTo>
                  <a:lnTo>
                    <a:pt x="859" y="3"/>
                  </a:lnTo>
                  <a:lnTo>
                    <a:pt x="859" y="0"/>
                  </a:lnTo>
                  <a:lnTo>
                    <a:pt x="862" y="0"/>
                  </a:lnTo>
                  <a:lnTo>
                    <a:pt x="862" y="3"/>
                  </a:lnTo>
                  <a:close/>
                  <a:moveTo>
                    <a:pt x="856" y="3"/>
                  </a:moveTo>
                  <a:lnTo>
                    <a:pt x="854" y="3"/>
                  </a:lnTo>
                  <a:lnTo>
                    <a:pt x="854" y="0"/>
                  </a:lnTo>
                  <a:lnTo>
                    <a:pt x="856" y="0"/>
                  </a:lnTo>
                  <a:lnTo>
                    <a:pt x="856" y="3"/>
                  </a:lnTo>
                  <a:close/>
                  <a:moveTo>
                    <a:pt x="851" y="3"/>
                  </a:moveTo>
                  <a:lnTo>
                    <a:pt x="848" y="3"/>
                  </a:lnTo>
                  <a:lnTo>
                    <a:pt x="848" y="0"/>
                  </a:lnTo>
                  <a:lnTo>
                    <a:pt x="851" y="0"/>
                  </a:lnTo>
                  <a:lnTo>
                    <a:pt x="851" y="3"/>
                  </a:lnTo>
                  <a:close/>
                  <a:moveTo>
                    <a:pt x="846" y="3"/>
                  </a:moveTo>
                  <a:lnTo>
                    <a:pt x="843" y="3"/>
                  </a:lnTo>
                  <a:lnTo>
                    <a:pt x="843" y="0"/>
                  </a:lnTo>
                  <a:lnTo>
                    <a:pt x="846" y="0"/>
                  </a:lnTo>
                  <a:lnTo>
                    <a:pt x="846" y="3"/>
                  </a:lnTo>
                  <a:close/>
                  <a:moveTo>
                    <a:pt x="840" y="3"/>
                  </a:moveTo>
                  <a:lnTo>
                    <a:pt x="837" y="3"/>
                  </a:lnTo>
                  <a:lnTo>
                    <a:pt x="837" y="0"/>
                  </a:lnTo>
                  <a:lnTo>
                    <a:pt x="840" y="0"/>
                  </a:lnTo>
                  <a:lnTo>
                    <a:pt x="840" y="3"/>
                  </a:lnTo>
                  <a:close/>
                  <a:moveTo>
                    <a:pt x="835" y="3"/>
                  </a:moveTo>
                  <a:lnTo>
                    <a:pt x="832" y="3"/>
                  </a:lnTo>
                  <a:lnTo>
                    <a:pt x="832" y="0"/>
                  </a:lnTo>
                  <a:lnTo>
                    <a:pt x="835" y="0"/>
                  </a:lnTo>
                  <a:lnTo>
                    <a:pt x="835" y="3"/>
                  </a:lnTo>
                  <a:close/>
                  <a:moveTo>
                    <a:pt x="829" y="3"/>
                  </a:moveTo>
                  <a:lnTo>
                    <a:pt x="826" y="3"/>
                  </a:lnTo>
                  <a:lnTo>
                    <a:pt x="826" y="0"/>
                  </a:lnTo>
                  <a:lnTo>
                    <a:pt x="829" y="0"/>
                  </a:lnTo>
                  <a:lnTo>
                    <a:pt x="829" y="3"/>
                  </a:lnTo>
                  <a:close/>
                  <a:moveTo>
                    <a:pt x="824" y="3"/>
                  </a:moveTo>
                  <a:lnTo>
                    <a:pt x="821" y="3"/>
                  </a:lnTo>
                  <a:lnTo>
                    <a:pt x="821" y="0"/>
                  </a:lnTo>
                  <a:lnTo>
                    <a:pt x="824" y="0"/>
                  </a:lnTo>
                  <a:lnTo>
                    <a:pt x="824" y="3"/>
                  </a:lnTo>
                  <a:close/>
                  <a:moveTo>
                    <a:pt x="818" y="3"/>
                  </a:moveTo>
                  <a:lnTo>
                    <a:pt x="815" y="3"/>
                  </a:lnTo>
                  <a:lnTo>
                    <a:pt x="815" y="0"/>
                  </a:lnTo>
                  <a:lnTo>
                    <a:pt x="818" y="0"/>
                  </a:lnTo>
                  <a:lnTo>
                    <a:pt x="818" y="3"/>
                  </a:lnTo>
                  <a:close/>
                  <a:moveTo>
                    <a:pt x="813" y="3"/>
                  </a:moveTo>
                  <a:lnTo>
                    <a:pt x="810" y="3"/>
                  </a:lnTo>
                  <a:lnTo>
                    <a:pt x="810" y="0"/>
                  </a:lnTo>
                  <a:lnTo>
                    <a:pt x="813" y="0"/>
                  </a:lnTo>
                  <a:lnTo>
                    <a:pt x="813" y="3"/>
                  </a:lnTo>
                  <a:close/>
                  <a:moveTo>
                    <a:pt x="807" y="3"/>
                  </a:moveTo>
                  <a:lnTo>
                    <a:pt x="805" y="3"/>
                  </a:lnTo>
                  <a:lnTo>
                    <a:pt x="805" y="0"/>
                  </a:lnTo>
                  <a:lnTo>
                    <a:pt x="807" y="0"/>
                  </a:lnTo>
                  <a:lnTo>
                    <a:pt x="807" y="3"/>
                  </a:lnTo>
                  <a:close/>
                  <a:moveTo>
                    <a:pt x="802" y="3"/>
                  </a:moveTo>
                  <a:lnTo>
                    <a:pt x="799" y="3"/>
                  </a:lnTo>
                  <a:lnTo>
                    <a:pt x="799" y="0"/>
                  </a:lnTo>
                  <a:lnTo>
                    <a:pt x="802" y="0"/>
                  </a:lnTo>
                  <a:lnTo>
                    <a:pt x="802" y="3"/>
                  </a:lnTo>
                  <a:close/>
                  <a:moveTo>
                    <a:pt x="796" y="3"/>
                  </a:moveTo>
                  <a:lnTo>
                    <a:pt x="794" y="3"/>
                  </a:lnTo>
                  <a:lnTo>
                    <a:pt x="794" y="0"/>
                  </a:lnTo>
                  <a:lnTo>
                    <a:pt x="796" y="0"/>
                  </a:lnTo>
                  <a:lnTo>
                    <a:pt x="796" y="3"/>
                  </a:lnTo>
                  <a:close/>
                  <a:moveTo>
                    <a:pt x="791" y="3"/>
                  </a:moveTo>
                  <a:lnTo>
                    <a:pt x="788" y="3"/>
                  </a:lnTo>
                  <a:lnTo>
                    <a:pt x="788" y="0"/>
                  </a:lnTo>
                  <a:lnTo>
                    <a:pt x="791" y="0"/>
                  </a:lnTo>
                  <a:lnTo>
                    <a:pt x="791" y="3"/>
                  </a:lnTo>
                  <a:close/>
                  <a:moveTo>
                    <a:pt x="786" y="3"/>
                  </a:moveTo>
                  <a:lnTo>
                    <a:pt x="783" y="3"/>
                  </a:lnTo>
                  <a:lnTo>
                    <a:pt x="783" y="0"/>
                  </a:lnTo>
                  <a:lnTo>
                    <a:pt x="786" y="0"/>
                  </a:lnTo>
                  <a:lnTo>
                    <a:pt x="786" y="3"/>
                  </a:lnTo>
                  <a:close/>
                  <a:moveTo>
                    <a:pt x="780" y="3"/>
                  </a:moveTo>
                  <a:lnTo>
                    <a:pt x="777" y="3"/>
                  </a:lnTo>
                  <a:lnTo>
                    <a:pt x="777" y="0"/>
                  </a:lnTo>
                  <a:lnTo>
                    <a:pt x="780" y="0"/>
                  </a:lnTo>
                  <a:lnTo>
                    <a:pt x="780" y="3"/>
                  </a:lnTo>
                  <a:close/>
                  <a:moveTo>
                    <a:pt x="775" y="3"/>
                  </a:moveTo>
                  <a:lnTo>
                    <a:pt x="772" y="3"/>
                  </a:lnTo>
                  <a:lnTo>
                    <a:pt x="772" y="0"/>
                  </a:lnTo>
                  <a:lnTo>
                    <a:pt x="775" y="0"/>
                  </a:lnTo>
                  <a:lnTo>
                    <a:pt x="775" y="3"/>
                  </a:lnTo>
                  <a:close/>
                  <a:moveTo>
                    <a:pt x="769" y="3"/>
                  </a:moveTo>
                  <a:lnTo>
                    <a:pt x="766" y="3"/>
                  </a:lnTo>
                  <a:lnTo>
                    <a:pt x="766" y="0"/>
                  </a:lnTo>
                  <a:lnTo>
                    <a:pt x="769" y="0"/>
                  </a:lnTo>
                  <a:lnTo>
                    <a:pt x="769" y="3"/>
                  </a:lnTo>
                  <a:close/>
                  <a:moveTo>
                    <a:pt x="764" y="3"/>
                  </a:moveTo>
                  <a:lnTo>
                    <a:pt x="761" y="3"/>
                  </a:lnTo>
                  <a:lnTo>
                    <a:pt x="761" y="0"/>
                  </a:lnTo>
                  <a:lnTo>
                    <a:pt x="764" y="0"/>
                  </a:lnTo>
                  <a:lnTo>
                    <a:pt x="764" y="3"/>
                  </a:lnTo>
                  <a:close/>
                  <a:moveTo>
                    <a:pt x="758" y="3"/>
                  </a:moveTo>
                  <a:lnTo>
                    <a:pt x="756" y="3"/>
                  </a:lnTo>
                  <a:lnTo>
                    <a:pt x="756" y="0"/>
                  </a:lnTo>
                  <a:lnTo>
                    <a:pt x="758" y="0"/>
                  </a:lnTo>
                  <a:lnTo>
                    <a:pt x="758" y="3"/>
                  </a:lnTo>
                  <a:close/>
                  <a:moveTo>
                    <a:pt x="753" y="3"/>
                  </a:moveTo>
                  <a:lnTo>
                    <a:pt x="750" y="3"/>
                  </a:lnTo>
                  <a:lnTo>
                    <a:pt x="750" y="0"/>
                  </a:lnTo>
                  <a:lnTo>
                    <a:pt x="753" y="0"/>
                  </a:lnTo>
                  <a:lnTo>
                    <a:pt x="753" y="3"/>
                  </a:lnTo>
                  <a:close/>
                  <a:moveTo>
                    <a:pt x="747" y="3"/>
                  </a:moveTo>
                  <a:lnTo>
                    <a:pt x="745" y="3"/>
                  </a:lnTo>
                  <a:lnTo>
                    <a:pt x="745" y="0"/>
                  </a:lnTo>
                  <a:lnTo>
                    <a:pt x="747" y="0"/>
                  </a:lnTo>
                  <a:lnTo>
                    <a:pt x="747" y="3"/>
                  </a:lnTo>
                  <a:close/>
                  <a:moveTo>
                    <a:pt x="742" y="3"/>
                  </a:moveTo>
                  <a:lnTo>
                    <a:pt x="739" y="3"/>
                  </a:lnTo>
                  <a:lnTo>
                    <a:pt x="739" y="0"/>
                  </a:lnTo>
                  <a:lnTo>
                    <a:pt x="742" y="0"/>
                  </a:lnTo>
                  <a:lnTo>
                    <a:pt x="742" y="3"/>
                  </a:lnTo>
                  <a:close/>
                  <a:moveTo>
                    <a:pt x="736" y="3"/>
                  </a:moveTo>
                  <a:lnTo>
                    <a:pt x="734" y="3"/>
                  </a:lnTo>
                  <a:lnTo>
                    <a:pt x="734" y="0"/>
                  </a:lnTo>
                  <a:lnTo>
                    <a:pt x="736" y="0"/>
                  </a:lnTo>
                  <a:lnTo>
                    <a:pt x="736" y="3"/>
                  </a:lnTo>
                  <a:close/>
                  <a:moveTo>
                    <a:pt x="731" y="3"/>
                  </a:moveTo>
                  <a:lnTo>
                    <a:pt x="728" y="3"/>
                  </a:lnTo>
                  <a:lnTo>
                    <a:pt x="728" y="0"/>
                  </a:lnTo>
                  <a:lnTo>
                    <a:pt x="731" y="0"/>
                  </a:lnTo>
                  <a:lnTo>
                    <a:pt x="731" y="3"/>
                  </a:lnTo>
                  <a:close/>
                  <a:moveTo>
                    <a:pt x="726" y="3"/>
                  </a:moveTo>
                  <a:lnTo>
                    <a:pt x="723" y="3"/>
                  </a:lnTo>
                  <a:lnTo>
                    <a:pt x="723" y="0"/>
                  </a:lnTo>
                  <a:lnTo>
                    <a:pt x="726" y="0"/>
                  </a:lnTo>
                  <a:lnTo>
                    <a:pt x="726" y="3"/>
                  </a:lnTo>
                  <a:close/>
                  <a:moveTo>
                    <a:pt x="720" y="3"/>
                  </a:moveTo>
                  <a:lnTo>
                    <a:pt x="717" y="3"/>
                  </a:lnTo>
                  <a:lnTo>
                    <a:pt x="717" y="0"/>
                  </a:lnTo>
                  <a:lnTo>
                    <a:pt x="720" y="0"/>
                  </a:lnTo>
                  <a:lnTo>
                    <a:pt x="720" y="3"/>
                  </a:lnTo>
                  <a:close/>
                  <a:moveTo>
                    <a:pt x="715" y="3"/>
                  </a:moveTo>
                  <a:lnTo>
                    <a:pt x="712" y="3"/>
                  </a:lnTo>
                  <a:lnTo>
                    <a:pt x="712" y="0"/>
                  </a:lnTo>
                  <a:lnTo>
                    <a:pt x="715" y="0"/>
                  </a:lnTo>
                  <a:lnTo>
                    <a:pt x="715" y="3"/>
                  </a:lnTo>
                  <a:close/>
                  <a:moveTo>
                    <a:pt x="709" y="3"/>
                  </a:moveTo>
                  <a:lnTo>
                    <a:pt x="707" y="3"/>
                  </a:lnTo>
                  <a:lnTo>
                    <a:pt x="707" y="0"/>
                  </a:lnTo>
                  <a:lnTo>
                    <a:pt x="709" y="0"/>
                  </a:lnTo>
                  <a:lnTo>
                    <a:pt x="709" y="3"/>
                  </a:lnTo>
                  <a:close/>
                  <a:moveTo>
                    <a:pt x="704" y="3"/>
                  </a:moveTo>
                  <a:lnTo>
                    <a:pt x="701" y="3"/>
                  </a:lnTo>
                  <a:lnTo>
                    <a:pt x="701" y="0"/>
                  </a:lnTo>
                  <a:lnTo>
                    <a:pt x="704" y="0"/>
                  </a:lnTo>
                  <a:lnTo>
                    <a:pt x="704" y="3"/>
                  </a:lnTo>
                  <a:close/>
                  <a:moveTo>
                    <a:pt x="698" y="3"/>
                  </a:moveTo>
                  <a:lnTo>
                    <a:pt x="696" y="3"/>
                  </a:lnTo>
                  <a:lnTo>
                    <a:pt x="696" y="0"/>
                  </a:lnTo>
                  <a:lnTo>
                    <a:pt x="698" y="0"/>
                  </a:lnTo>
                  <a:lnTo>
                    <a:pt x="698" y="3"/>
                  </a:lnTo>
                  <a:close/>
                  <a:moveTo>
                    <a:pt x="693" y="3"/>
                  </a:moveTo>
                  <a:lnTo>
                    <a:pt x="690" y="3"/>
                  </a:lnTo>
                  <a:lnTo>
                    <a:pt x="690" y="0"/>
                  </a:lnTo>
                  <a:lnTo>
                    <a:pt x="693" y="0"/>
                  </a:lnTo>
                  <a:lnTo>
                    <a:pt x="693" y="3"/>
                  </a:lnTo>
                  <a:close/>
                  <a:moveTo>
                    <a:pt x="687" y="3"/>
                  </a:moveTo>
                  <a:lnTo>
                    <a:pt x="685" y="3"/>
                  </a:lnTo>
                  <a:lnTo>
                    <a:pt x="685" y="0"/>
                  </a:lnTo>
                  <a:lnTo>
                    <a:pt x="687" y="0"/>
                  </a:lnTo>
                  <a:lnTo>
                    <a:pt x="687" y="3"/>
                  </a:lnTo>
                  <a:close/>
                  <a:moveTo>
                    <a:pt x="682" y="3"/>
                  </a:moveTo>
                  <a:lnTo>
                    <a:pt x="679" y="3"/>
                  </a:lnTo>
                  <a:lnTo>
                    <a:pt x="679" y="0"/>
                  </a:lnTo>
                  <a:lnTo>
                    <a:pt x="682" y="0"/>
                  </a:lnTo>
                  <a:lnTo>
                    <a:pt x="682" y="3"/>
                  </a:lnTo>
                  <a:close/>
                  <a:moveTo>
                    <a:pt x="677" y="3"/>
                  </a:moveTo>
                  <a:lnTo>
                    <a:pt x="674" y="3"/>
                  </a:lnTo>
                  <a:lnTo>
                    <a:pt x="674" y="0"/>
                  </a:lnTo>
                  <a:lnTo>
                    <a:pt x="677" y="0"/>
                  </a:lnTo>
                  <a:lnTo>
                    <a:pt x="677" y="3"/>
                  </a:lnTo>
                  <a:close/>
                  <a:moveTo>
                    <a:pt x="671" y="3"/>
                  </a:moveTo>
                  <a:lnTo>
                    <a:pt x="668" y="3"/>
                  </a:lnTo>
                  <a:lnTo>
                    <a:pt x="668" y="0"/>
                  </a:lnTo>
                  <a:lnTo>
                    <a:pt x="671" y="0"/>
                  </a:lnTo>
                  <a:lnTo>
                    <a:pt x="671" y="3"/>
                  </a:lnTo>
                  <a:close/>
                  <a:moveTo>
                    <a:pt x="666" y="3"/>
                  </a:moveTo>
                  <a:lnTo>
                    <a:pt x="663" y="3"/>
                  </a:lnTo>
                  <a:lnTo>
                    <a:pt x="663" y="0"/>
                  </a:lnTo>
                  <a:lnTo>
                    <a:pt x="666" y="0"/>
                  </a:lnTo>
                  <a:lnTo>
                    <a:pt x="666" y="3"/>
                  </a:lnTo>
                  <a:close/>
                  <a:moveTo>
                    <a:pt x="660" y="3"/>
                  </a:moveTo>
                  <a:lnTo>
                    <a:pt x="658" y="3"/>
                  </a:lnTo>
                  <a:lnTo>
                    <a:pt x="658" y="0"/>
                  </a:lnTo>
                  <a:lnTo>
                    <a:pt x="660" y="0"/>
                  </a:lnTo>
                  <a:lnTo>
                    <a:pt x="660" y="3"/>
                  </a:lnTo>
                  <a:close/>
                  <a:moveTo>
                    <a:pt x="655" y="3"/>
                  </a:moveTo>
                  <a:lnTo>
                    <a:pt x="652" y="3"/>
                  </a:lnTo>
                  <a:lnTo>
                    <a:pt x="652" y="0"/>
                  </a:lnTo>
                  <a:lnTo>
                    <a:pt x="655" y="0"/>
                  </a:lnTo>
                  <a:lnTo>
                    <a:pt x="655" y="3"/>
                  </a:lnTo>
                  <a:close/>
                  <a:moveTo>
                    <a:pt x="649" y="3"/>
                  </a:moveTo>
                  <a:lnTo>
                    <a:pt x="647" y="3"/>
                  </a:lnTo>
                  <a:lnTo>
                    <a:pt x="647" y="0"/>
                  </a:lnTo>
                  <a:lnTo>
                    <a:pt x="649" y="0"/>
                  </a:lnTo>
                  <a:lnTo>
                    <a:pt x="649" y="3"/>
                  </a:lnTo>
                  <a:close/>
                  <a:moveTo>
                    <a:pt x="644" y="3"/>
                  </a:moveTo>
                  <a:lnTo>
                    <a:pt x="641" y="3"/>
                  </a:lnTo>
                  <a:lnTo>
                    <a:pt x="641" y="0"/>
                  </a:lnTo>
                  <a:lnTo>
                    <a:pt x="644" y="0"/>
                  </a:lnTo>
                  <a:lnTo>
                    <a:pt x="644" y="3"/>
                  </a:lnTo>
                  <a:close/>
                  <a:moveTo>
                    <a:pt x="638" y="3"/>
                  </a:moveTo>
                  <a:lnTo>
                    <a:pt x="636" y="3"/>
                  </a:lnTo>
                  <a:lnTo>
                    <a:pt x="636" y="0"/>
                  </a:lnTo>
                  <a:lnTo>
                    <a:pt x="638" y="0"/>
                  </a:lnTo>
                  <a:lnTo>
                    <a:pt x="638" y="3"/>
                  </a:lnTo>
                  <a:close/>
                  <a:moveTo>
                    <a:pt x="633" y="3"/>
                  </a:moveTo>
                  <a:lnTo>
                    <a:pt x="630" y="3"/>
                  </a:lnTo>
                  <a:lnTo>
                    <a:pt x="630" y="0"/>
                  </a:lnTo>
                  <a:lnTo>
                    <a:pt x="633" y="0"/>
                  </a:lnTo>
                  <a:lnTo>
                    <a:pt x="633" y="3"/>
                  </a:lnTo>
                  <a:close/>
                  <a:moveTo>
                    <a:pt x="628" y="3"/>
                  </a:moveTo>
                  <a:lnTo>
                    <a:pt x="625" y="3"/>
                  </a:lnTo>
                  <a:lnTo>
                    <a:pt x="625" y="0"/>
                  </a:lnTo>
                  <a:lnTo>
                    <a:pt x="628" y="0"/>
                  </a:lnTo>
                  <a:lnTo>
                    <a:pt x="628" y="3"/>
                  </a:lnTo>
                  <a:close/>
                  <a:moveTo>
                    <a:pt x="622" y="3"/>
                  </a:moveTo>
                  <a:lnTo>
                    <a:pt x="619" y="3"/>
                  </a:lnTo>
                  <a:lnTo>
                    <a:pt x="619" y="0"/>
                  </a:lnTo>
                  <a:lnTo>
                    <a:pt x="622" y="0"/>
                  </a:lnTo>
                  <a:lnTo>
                    <a:pt x="622" y="3"/>
                  </a:lnTo>
                  <a:close/>
                  <a:moveTo>
                    <a:pt x="617" y="3"/>
                  </a:moveTo>
                  <a:lnTo>
                    <a:pt x="614" y="3"/>
                  </a:lnTo>
                  <a:lnTo>
                    <a:pt x="614" y="0"/>
                  </a:lnTo>
                  <a:lnTo>
                    <a:pt x="617" y="0"/>
                  </a:lnTo>
                  <a:lnTo>
                    <a:pt x="617" y="3"/>
                  </a:lnTo>
                  <a:close/>
                  <a:moveTo>
                    <a:pt x="611" y="3"/>
                  </a:moveTo>
                  <a:lnTo>
                    <a:pt x="609" y="3"/>
                  </a:lnTo>
                  <a:lnTo>
                    <a:pt x="609" y="0"/>
                  </a:lnTo>
                  <a:lnTo>
                    <a:pt x="611" y="0"/>
                  </a:lnTo>
                  <a:lnTo>
                    <a:pt x="611" y="3"/>
                  </a:lnTo>
                  <a:close/>
                  <a:moveTo>
                    <a:pt x="606" y="3"/>
                  </a:moveTo>
                  <a:lnTo>
                    <a:pt x="603" y="3"/>
                  </a:lnTo>
                  <a:lnTo>
                    <a:pt x="603" y="0"/>
                  </a:lnTo>
                  <a:lnTo>
                    <a:pt x="606" y="0"/>
                  </a:lnTo>
                  <a:lnTo>
                    <a:pt x="606" y="3"/>
                  </a:lnTo>
                  <a:close/>
                  <a:moveTo>
                    <a:pt x="600" y="3"/>
                  </a:moveTo>
                  <a:lnTo>
                    <a:pt x="598" y="3"/>
                  </a:lnTo>
                  <a:lnTo>
                    <a:pt x="598" y="0"/>
                  </a:lnTo>
                  <a:lnTo>
                    <a:pt x="600" y="0"/>
                  </a:lnTo>
                  <a:lnTo>
                    <a:pt x="600" y="3"/>
                  </a:lnTo>
                  <a:close/>
                  <a:moveTo>
                    <a:pt x="595" y="3"/>
                  </a:moveTo>
                  <a:lnTo>
                    <a:pt x="592" y="3"/>
                  </a:lnTo>
                  <a:lnTo>
                    <a:pt x="592" y="0"/>
                  </a:lnTo>
                  <a:lnTo>
                    <a:pt x="595" y="0"/>
                  </a:lnTo>
                  <a:lnTo>
                    <a:pt x="595" y="3"/>
                  </a:lnTo>
                  <a:close/>
                  <a:moveTo>
                    <a:pt x="589" y="3"/>
                  </a:moveTo>
                  <a:lnTo>
                    <a:pt x="587" y="3"/>
                  </a:lnTo>
                  <a:lnTo>
                    <a:pt x="587" y="0"/>
                  </a:lnTo>
                  <a:lnTo>
                    <a:pt x="589" y="0"/>
                  </a:lnTo>
                  <a:lnTo>
                    <a:pt x="589" y="3"/>
                  </a:lnTo>
                  <a:close/>
                  <a:moveTo>
                    <a:pt x="584" y="3"/>
                  </a:moveTo>
                  <a:lnTo>
                    <a:pt x="581" y="3"/>
                  </a:lnTo>
                  <a:lnTo>
                    <a:pt x="581" y="0"/>
                  </a:lnTo>
                  <a:lnTo>
                    <a:pt x="584" y="0"/>
                  </a:lnTo>
                  <a:lnTo>
                    <a:pt x="584" y="3"/>
                  </a:lnTo>
                  <a:close/>
                  <a:moveTo>
                    <a:pt x="579" y="3"/>
                  </a:moveTo>
                  <a:lnTo>
                    <a:pt x="576" y="3"/>
                  </a:lnTo>
                  <a:lnTo>
                    <a:pt x="576" y="0"/>
                  </a:lnTo>
                  <a:lnTo>
                    <a:pt x="579" y="0"/>
                  </a:lnTo>
                  <a:lnTo>
                    <a:pt x="579" y="3"/>
                  </a:lnTo>
                  <a:close/>
                  <a:moveTo>
                    <a:pt x="573" y="3"/>
                  </a:moveTo>
                  <a:lnTo>
                    <a:pt x="570" y="3"/>
                  </a:lnTo>
                  <a:lnTo>
                    <a:pt x="570" y="0"/>
                  </a:lnTo>
                  <a:lnTo>
                    <a:pt x="573" y="0"/>
                  </a:lnTo>
                  <a:lnTo>
                    <a:pt x="573" y="3"/>
                  </a:lnTo>
                  <a:close/>
                  <a:moveTo>
                    <a:pt x="568" y="3"/>
                  </a:moveTo>
                  <a:lnTo>
                    <a:pt x="565" y="3"/>
                  </a:lnTo>
                  <a:lnTo>
                    <a:pt x="565" y="0"/>
                  </a:lnTo>
                  <a:lnTo>
                    <a:pt x="568" y="0"/>
                  </a:lnTo>
                  <a:lnTo>
                    <a:pt x="568" y="3"/>
                  </a:lnTo>
                  <a:close/>
                  <a:moveTo>
                    <a:pt x="562" y="3"/>
                  </a:moveTo>
                  <a:lnTo>
                    <a:pt x="560" y="3"/>
                  </a:lnTo>
                  <a:lnTo>
                    <a:pt x="560" y="0"/>
                  </a:lnTo>
                  <a:lnTo>
                    <a:pt x="562" y="0"/>
                  </a:lnTo>
                  <a:lnTo>
                    <a:pt x="562" y="3"/>
                  </a:lnTo>
                  <a:close/>
                  <a:moveTo>
                    <a:pt x="557" y="3"/>
                  </a:moveTo>
                  <a:lnTo>
                    <a:pt x="554" y="3"/>
                  </a:lnTo>
                  <a:lnTo>
                    <a:pt x="554" y="0"/>
                  </a:lnTo>
                  <a:lnTo>
                    <a:pt x="557" y="0"/>
                  </a:lnTo>
                  <a:lnTo>
                    <a:pt x="557" y="3"/>
                  </a:lnTo>
                  <a:close/>
                  <a:moveTo>
                    <a:pt x="551" y="3"/>
                  </a:moveTo>
                  <a:lnTo>
                    <a:pt x="549" y="3"/>
                  </a:lnTo>
                  <a:lnTo>
                    <a:pt x="549" y="0"/>
                  </a:lnTo>
                  <a:lnTo>
                    <a:pt x="551" y="0"/>
                  </a:lnTo>
                  <a:lnTo>
                    <a:pt x="551" y="3"/>
                  </a:lnTo>
                  <a:close/>
                  <a:moveTo>
                    <a:pt x="546" y="3"/>
                  </a:moveTo>
                  <a:lnTo>
                    <a:pt x="543" y="3"/>
                  </a:lnTo>
                  <a:lnTo>
                    <a:pt x="543" y="0"/>
                  </a:lnTo>
                  <a:lnTo>
                    <a:pt x="546" y="0"/>
                  </a:lnTo>
                  <a:lnTo>
                    <a:pt x="546" y="3"/>
                  </a:lnTo>
                  <a:close/>
                  <a:moveTo>
                    <a:pt x="540" y="3"/>
                  </a:moveTo>
                  <a:lnTo>
                    <a:pt x="538" y="3"/>
                  </a:lnTo>
                  <a:lnTo>
                    <a:pt x="538" y="0"/>
                  </a:lnTo>
                  <a:lnTo>
                    <a:pt x="540" y="0"/>
                  </a:lnTo>
                  <a:lnTo>
                    <a:pt x="540" y="3"/>
                  </a:lnTo>
                  <a:close/>
                  <a:moveTo>
                    <a:pt x="535" y="3"/>
                  </a:moveTo>
                  <a:lnTo>
                    <a:pt x="532" y="3"/>
                  </a:lnTo>
                  <a:lnTo>
                    <a:pt x="532" y="0"/>
                  </a:lnTo>
                  <a:lnTo>
                    <a:pt x="535" y="0"/>
                  </a:lnTo>
                  <a:lnTo>
                    <a:pt x="535" y="3"/>
                  </a:lnTo>
                  <a:close/>
                  <a:moveTo>
                    <a:pt x="530" y="3"/>
                  </a:moveTo>
                  <a:lnTo>
                    <a:pt x="527" y="3"/>
                  </a:lnTo>
                  <a:lnTo>
                    <a:pt x="527" y="0"/>
                  </a:lnTo>
                  <a:lnTo>
                    <a:pt x="530" y="0"/>
                  </a:lnTo>
                  <a:lnTo>
                    <a:pt x="530" y="3"/>
                  </a:lnTo>
                  <a:close/>
                  <a:moveTo>
                    <a:pt x="524" y="3"/>
                  </a:moveTo>
                  <a:lnTo>
                    <a:pt x="521" y="3"/>
                  </a:lnTo>
                  <a:lnTo>
                    <a:pt x="521" y="0"/>
                  </a:lnTo>
                  <a:lnTo>
                    <a:pt x="524" y="0"/>
                  </a:lnTo>
                  <a:lnTo>
                    <a:pt x="524" y="3"/>
                  </a:lnTo>
                  <a:close/>
                  <a:moveTo>
                    <a:pt x="519" y="3"/>
                  </a:moveTo>
                  <a:lnTo>
                    <a:pt x="516" y="3"/>
                  </a:lnTo>
                  <a:lnTo>
                    <a:pt x="516" y="0"/>
                  </a:lnTo>
                  <a:lnTo>
                    <a:pt x="519" y="0"/>
                  </a:lnTo>
                  <a:lnTo>
                    <a:pt x="519" y="3"/>
                  </a:lnTo>
                  <a:close/>
                  <a:moveTo>
                    <a:pt x="513" y="3"/>
                  </a:moveTo>
                  <a:lnTo>
                    <a:pt x="511" y="3"/>
                  </a:lnTo>
                  <a:lnTo>
                    <a:pt x="511" y="0"/>
                  </a:lnTo>
                  <a:lnTo>
                    <a:pt x="513" y="0"/>
                  </a:lnTo>
                  <a:lnTo>
                    <a:pt x="513" y="3"/>
                  </a:lnTo>
                  <a:close/>
                  <a:moveTo>
                    <a:pt x="508" y="3"/>
                  </a:moveTo>
                  <a:lnTo>
                    <a:pt x="505" y="3"/>
                  </a:lnTo>
                  <a:lnTo>
                    <a:pt x="505" y="0"/>
                  </a:lnTo>
                  <a:lnTo>
                    <a:pt x="508" y="0"/>
                  </a:lnTo>
                  <a:lnTo>
                    <a:pt x="508" y="3"/>
                  </a:lnTo>
                  <a:close/>
                  <a:moveTo>
                    <a:pt x="502" y="3"/>
                  </a:moveTo>
                  <a:lnTo>
                    <a:pt x="500" y="3"/>
                  </a:lnTo>
                  <a:lnTo>
                    <a:pt x="500" y="0"/>
                  </a:lnTo>
                  <a:lnTo>
                    <a:pt x="502" y="0"/>
                  </a:lnTo>
                  <a:lnTo>
                    <a:pt x="502" y="3"/>
                  </a:lnTo>
                  <a:close/>
                  <a:moveTo>
                    <a:pt x="497" y="3"/>
                  </a:moveTo>
                  <a:lnTo>
                    <a:pt x="494" y="3"/>
                  </a:lnTo>
                  <a:lnTo>
                    <a:pt x="494" y="0"/>
                  </a:lnTo>
                  <a:lnTo>
                    <a:pt x="497" y="0"/>
                  </a:lnTo>
                  <a:lnTo>
                    <a:pt x="497" y="3"/>
                  </a:lnTo>
                  <a:close/>
                  <a:moveTo>
                    <a:pt x="491" y="3"/>
                  </a:moveTo>
                  <a:lnTo>
                    <a:pt x="489" y="3"/>
                  </a:lnTo>
                  <a:lnTo>
                    <a:pt x="489" y="0"/>
                  </a:lnTo>
                  <a:lnTo>
                    <a:pt x="491" y="0"/>
                  </a:lnTo>
                  <a:lnTo>
                    <a:pt x="491" y="3"/>
                  </a:lnTo>
                  <a:close/>
                  <a:moveTo>
                    <a:pt x="486" y="3"/>
                  </a:moveTo>
                  <a:lnTo>
                    <a:pt x="483" y="3"/>
                  </a:lnTo>
                  <a:lnTo>
                    <a:pt x="483" y="0"/>
                  </a:lnTo>
                  <a:lnTo>
                    <a:pt x="486" y="0"/>
                  </a:lnTo>
                  <a:lnTo>
                    <a:pt x="486" y="3"/>
                  </a:lnTo>
                  <a:close/>
                  <a:moveTo>
                    <a:pt x="480" y="3"/>
                  </a:moveTo>
                  <a:lnTo>
                    <a:pt x="478" y="3"/>
                  </a:lnTo>
                  <a:lnTo>
                    <a:pt x="478" y="0"/>
                  </a:lnTo>
                  <a:lnTo>
                    <a:pt x="480" y="0"/>
                  </a:lnTo>
                  <a:lnTo>
                    <a:pt x="480" y="3"/>
                  </a:lnTo>
                  <a:close/>
                  <a:moveTo>
                    <a:pt x="475" y="3"/>
                  </a:moveTo>
                  <a:lnTo>
                    <a:pt x="472" y="3"/>
                  </a:lnTo>
                  <a:lnTo>
                    <a:pt x="472" y="0"/>
                  </a:lnTo>
                  <a:lnTo>
                    <a:pt x="475" y="0"/>
                  </a:lnTo>
                  <a:lnTo>
                    <a:pt x="475" y="3"/>
                  </a:lnTo>
                  <a:close/>
                  <a:moveTo>
                    <a:pt x="470" y="3"/>
                  </a:moveTo>
                  <a:lnTo>
                    <a:pt x="467" y="3"/>
                  </a:lnTo>
                  <a:lnTo>
                    <a:pt x="467" y="0"/>
                  </a:lnTo>
                  <a:lnTo>
                    <a:pt x="470" y="0"/>
                  </a:lnTo>
                  <a:lnTo>
                    <a:pt x="470" y="3"/>
                  </a:lnTo>
                  <a:close/>
                  <a:moveTo>
                    <a:pt x="464" y="3"/>
                  </a:moveTo>
                  <a:lnTo>
                    <a:pt x="461" y="3"/>
                  </a:lnTo>
                  <a:lnTo>
                    <a:pt x="461" y="0"/>
                  </a:lnTo>
                  <a:lnTo>
                    <a:pt x="464" y="0"/>
                  </a:lnTo>
                  <a:lnTo>
                    <a:pt x="464" y="3"/>
                  </a:lnTo>
                  <a:close/>
                  <a:moveTo>
                    <a:pt x="459" y="3"/>
                  </a:moveTo>
                  <a:lnTo>
                    <a:pt x="456" y="3"/>
                  </a:lnTo>
                  <a:lnTo>
                    <a:pt x="456" y="0"/>
                  </a:lnTo>
                  <a:lnTo>
                    <a:pt x="459" y="0"/>
                  </a:lnTo>
                  <a:lnTo>
                    <a:pt x="459" y="3"/>
                  </a:lnTo>
                  <a:close/>
                  <a:moveTo>
                    <a:pt x="453" y="3"/>
                  </a:moveTo>
                  <a:lnTo>
                    <a:pt x="450" y="3"/>
                  </a:lnTo>
                  <a:lnTo>
                    <a:pt x="450" y="0"/>
                  </a:lnTo>
                  <a:lnTo>
                    <a:pt x="453" y="0"/>
                  </a:lnTo>
                  <a:lnTo>
                    <a:pt x="453" y="3"/>
                  </a:lnTo>
                  <a:close/>
                  <a:moveTo>
                    <a:pt x="448" y="3"/>
                  </a:moveTo>
                  <a:lnTo>
                    <a:pt x="445" y="3"/>
                  </a:lnTo>
                  <a:lnTo>
                    <a:pt x="445" y="0"/>
                  </a:lnTo>
                  <a:lnTo>
                    <a:pt x="448" y="0"/>
                  </a:lnTo>
                  <a:lnTo>
                    <a:pt x="448" y="3"/>
                  </a:lnTo>
                  <a:close/>
                  <a:moveTo>
                    <a:pt x="442" y="3"/>
                  </a:moveTo>
                  <a:lnTo>
                    <a:pt x="440" y="3"/>
                  </a:lnTo>
                  <a:lnTo>
                    <a:pt x="440" y="0"/>
                  </a:lnTo>
                  <a:lnTo>
                    <a:pt x="442" y="0"/>
                  </a:lnTo>
                  <a:lnTo>
                    <a:pt x="442" y="3"/>
                  </a:lnTo>
                  <a:close/>
                  <a:moveTo>
                    <a:pt x="437" y="3"/>
                  </a:moveTo>
                  <a:lnTo>
                    <a:pt x="434" y="3"/>
                  </a:lnTo>
                  <a:lnTo>
                    <a:pt x="434" y="0"/>
                  </a:lnTo>
                  <a:lnTo>
                    <a:pt x="437" y="0"/>
                  </a:lnTo>
                  <a:lnTo>
                    <a:pt x="437" y="3"/>
                  </a:lnTo>
                  <a:close/>
                  <a:moveTo>
                    <a:pt x="431" y="3"/>
                  </a:moveTo>
                  <a:lnTo>
                    <a:pt x="429" y="3"/>
                  </a:lnTo>
                  <a:lnTo>
                    <a:pt x="429" y="0"/>
                  </a:lnTo>
                  <a:lnTo>
                    <a:pt x="431" y="0"/>
                  </a:lnTo>
                  <a:lnTo>
                    <a:pt x="431" y="3"/>
                  </a:lnTo>
                  <a:close/>
                  <a:moveTo>
                    <a:pt x="426" y="3"/>
                  </a:moveTo>
                  <a:lnTo>
                    <a:pt x="423" y="3"/>
                  </a:lnTo>
                  <a:lnTo>
                    <a:pt x="423" y="0"/>
                  </a:lnTo>
                  <a:lnTo>
                    <a:pt x="426" y="0"/>
                  </a:lnTo>
                  <a:lnTo>
                    <a:pt x="426" y="3"/>
                  </a:lnTo>
                  <a:close/>
                  <a:moveTo>
                    <a:pt x="421" y="3"/>
                  </a:moveTo>
                  <a:lnTo>
                    <a:pt x="418" y="3"/>
                  </a:lnTo>
                  <a:lnTo>
                    <a:pt x="418" y="0"/>
                  </a:lnTo>
                  <a:lnTo>
                    <a:pt x="421" y="0"/>
                  </a:lnTo>
                  <a:lnTo>
                    <a:pt x="421" y="3"/>
                  </a:lnTo>
                  <a:close/>
                  <a:moveTo>
                    <a:pt x="415" y="3"/>
                  </a:moveTo>
                  <a:lnTo>
                    <a:pt x="412" y="3"/>
                  </a:lnTo>
                  <a:lnTo>
                    <a:pt x="412" y="0"/>
                  </a:lnTo>
                  <a:lnTo>
                    <a:pt x="415" y="0"/>
                  </a:lnTo>
                  <a:lnTo>
                    <a:pt x="415" y="3"/>
                  </a:lnTo>
                  <a:close/>
                  <a:moveTo>
                    <a:pt x="410" y="3"/>
                  </a:moveTo>
                  <a:lnTo>
                    <a:pt x="407" y="3"/>
                  </a:lnTo>
                  <a:lnTo>
                    <a:pt x="407" y="0"/>
                  </a:lnTo>
                  <a:lnTo>
                    <a:pt x="410" y="0"/>
                  </a:lnTo>
                  <a:lnTo>
                    <a:pt x="410" y="3"/>
                  </a:lnTo>
                  <a:close/>
                  <a:moveTo>
                    <a:pt x="404" y="3"/>
                  </a:moveTo>
                  <a:lnTo>
                    <a:pt x="401" y="3"/>
                  </a:lnTo>
                  <a:lnTo>
                    <a:pt x="401" y="0"/>
                  </a:lnTo>
                  <a:lnTo>
                    <a:pt x="404" y="0"/>
                  </a:lnTo>
                  <a:lnTo>
                    <a:pt x="404" y="3"/>
                  </a:lnTo>
                  <a:close/>
                  <a:moveTo>
                    <a:pt x="399" y="3"/>
                  </a:moveTo>
                  <a:lnTo>
                    <a:pt x="396" y="3"/>
                  </a:lnTo>
                  <a:lnTo>
                    <a:pt x="396" y="0"/>
                  </a:lnTo>
                  <a:lnTo>
                    <a:pt x="399" y="0"/>
                  </a:lnTo>
                  <a:lnTo>
                    <a:pt x="399" y="3"/>
                  </a:lnTo>
                  <a:close/>
                  <a:moveTo>
                    <a:pt x="393" y="3"/>
                  </a:moveTo>
                  <a:lnTo>
                    <a:pt x="391" y="3"/>
                  </a:lnTo>
                  <a:lnTo>
                    <a:pt x="391" y="0"/>
                  </a:lnTo>
                  <a:lnTo>
                    <a:pt x="393" y="0"/>
                  </a:lnTo>
                  <a:lnTo>
                    <a:pt x="393" y="3"/>
                  </a:lnTo>
                  <a:close/>
                  <a:moveTo>
                    <a:pt x="388" y="3"/>
                  </a:moveTo>
                  <a:lnTo>
                    <a:pt x="385" y="3"/>
                  </a:lnTo>
                  <a:lnTo>
                    <a:pt x="385" y="0"/>
                  </a:lnTo>
                  <a:lnTo>
                    <a:pt x="388" y="0"/>
                  </a:lnTo>
                  <a:lnTo>
                    <a:pt x="388" y="3"/>
                  </a:lnTo>
                  <a:close/>
                  <a:moveTo>
                    <a:pt x="382" y="3"/>
                  </a:moveTo>
                  <a:lnTo>
                    <a:pt x="380" y="3"/>
                  </a:lnTo>
                  <a:lnTo>
                    <a:pt x="380" y="0"/>
                  </a:lnTo>
                  <a:lnTo>
                    <a:pt x="382" y="0"/>
                  </a:lnTo>
                  <a:lnTo>
                    <a:pt x="382" y="3"/>
                  </a:lnTo>
                  <a:close/>
                  <a:moveTo>
                    <a:pt x="377" y="3"/>
                  </a:moveTo>
                  <a:lnTo>
                    <a:pt x="374" y="3"/>
                  </a:lnTo>
                  <a:lnTo>
                    <a:pt x="374" y="0"/>
                  </a:lnTo>
                  <a:lnTo>
                    <a:pt x="377" y="0"/>
                  </a:lnTo>
                  <a:lnTo>
                    <a:pt x="377" y="3"/>
                  </a:lnTo>
                  <a:close/>
                  <a:moveTo>
                    <a:pt x="372" y="3"/>
                  </a:moveTo>
                  <a:lnTo>
                    <a:pt x="369" y="3"/>
                  </a:lnTo>
                  <a:lnTo>
                    <a:pt x="369" y="0"/>
                  </a:lnTo>
                  <a:lnTo>
                    <a:pt x="372" y="0"/>
                  </a:lnTo>
                  <a:lnTo>
                    <a:pt x="372" y="3"/>
                  </a:lnTo>
                  <a:close/>
                  <a:moveTo>
                    <a:pt x="366" y="3"/>
                  </a:moveTo>
                  <a:lnTo>
                    <a:pt x="363" y="3"/>
                  </a:lnTo>
                  <a:lnTo>
                    <a:pt x="363" y="0"/>
                  </a:lnTo>
                  <a:lnTo>
                    <a:pt x="366" y="0"/>
                  </a:lnTo>
                  <a:lnTo>
                    <a:pt x="366" y="3"/>
                  </a:lnTo>
                  <a:close/>
                  <a:moveTo>
                    <a:pt x="361" y="3"/>
                  </a:moveTo>
                  <a:lnTo>
                    <a:pt x="358" y="3"/>
                  </a:lnTo>
                  <a:lnTo>
                    <a:pt x="358" y="0"/>
                  </a:lnTo>
                  <a:lnTo>
                    <a:pt x="361" y="0"/>
                  </a:lnTo>
                  <a:lnTo>
                    <a:pt x="361" y="3"/>
                  </a:lnTo>
                  <a:close/>
                  <a:moveTo>
                    <a:pt x="355" y="3"/>
                  </a:moveTo>
                  <a:lnTo>
                    <a:pt x="352" y="3"/>
                  </a:lnTo>
                  <a:lnTo>
                    <a:pt x="352" y="0"/>
                  </a:lnTo>
                  <a:lnTo>
                    <a:pt x="355" y="0"/>
                  </a:lnTo>
                  <a:lnTo>
                    <a:pt x="355" y="3"/>
                  </a:lnTo>
                  <a:close/>
                  <a:moveTo>
                    <a:pt x="350" y="3"/>
                  </a:moveTo>
                  <a:lnTo>
                    <a:pt x="347" y="3"/>
                  </a:lnTo>
                  <a:lnTo>
                    <a:pt x="347" y="0"/>
                  </a:lnTo>
                  <a:lnTo>
                    <a:pt x="350" y="0"/>
                  </a:lnTo>
                  <a:lnTo>
                    <a:pt x="350" y="3"/>
                  </a:lnTo>
                  <a:close/>
                  <a:moveTo>
                    <a:pt x="344" y="3"/>
                  </a:moveTo>
                  <a:lnTo>
                    <a:pt x="342" y="3"/>
                  </a:lnTo>
                  <a:lnTo>
                    <a:pt x="342" y="0"/>
                  </a:lnTo>
                  <a:lnTo>
                    <a:pt x="344" y="0"/>
                  </a:lnTo>
                  <a:lnTo>
                    <a:pt x="344" y="3"/>
                  </a:lnTo>
                  <a:close/>
                  <a:moveTo>
                    <a:pt x="339" y="3"/>
                  </a:moveTo>
                  <a:lnTo>
                    <a:pt x="336" y="3"/>
                  </a:lnTo>
                  <a:lnTo>
                    <a:pt x="336" y="0"/>
                  </a:lnTo>
                  <a:lnTo>
                    <a:pt x="339" y="0"/>
                  </a:lnTo>
                  <a:lnTo>
                    <a:pt x="339" y="3"/>
                  </a:lnTo>
                  <a:close/>
                  <a:moveTo>
                    <a:pt x="333" y="3"/>
                  </a:moveTo>
                  <a:lnTo>
                    <a:pt x="331" y="3"/>
                  </a:lnTo>
                  <a:lnTo>
                    <a:pt x="331" y="0"/>
                  </a:lnTo>
                  <a:lnTo>
                    <a:pt x="333" y="0"/>
                  </a:lnTo>
                  <a:lnTo>
                    <a:pt x="333" y="3"/>
                  </a:lnTo>
                  <a:close/>
                  <a:moveTo>
                    <a:pt x="328" y="3"/>
                  </a:moveTo>
                  <a:lnTo>
                    <a:pt x="325" y="3"/>
                  </a:lnTo>
                  <a:lnTo>
                    <a:pt x="325" y="0"/>
                  </a:lnTo>
                  <a:lnTo>
                    <a:pt x="328" y="0"/>
                  </a:lnTo>
                  <a:lnTo>
                    <a:pt x="328" y="3"/>
                  </a:lnTo>
                  <a:close/>
                  <a:moveTo>
                    <a:pt x="323" y="3"/>
                  </a:moveTo>
                  <a:lnTo>
                    <a:pt x="320" y="3"/>
                  </a:lnTo>
                  <a:lnTo>
                    <a:pt x="320" y="0"/>
                  </a:lnTo>
                  <a:lnTo>
                    <a:pt x="323" y="0"/>
                  </a:lnTo>
                  <a:lnTo>
                    <a:pt x="323" y="3"/>
                  </a:lnTo>
                  <a:close/>
                  <a:moveTo>
                    <a:pt x="317" y="3"/>
                  </a:moveTo>
                  <a:lnTo>
                    <a:pt x="314" y="3"/>
                  </a:lnTo>
                  <a:lnTo>
                    <a:pt x="314" y="0"/>
                  </a:lnTo>
                  <a:lnTo>
                    <a:pt x="317" y="0"/>
                  </a:lnTo>
                  <a:lnTo>
                    <a:pt x="317" y="3"/>
                  </a:lnTo>
                  <a:close/>
                  <a:moveTo>
                    <a:pt x="312" y="3"/>
                  </a:moveTo>
                  <a:lnTo>
                    <a:pt x="309" y="3"/>
                  </a:lnTo>
                  <a:lnTo>
                    <a:pt x="309" y="0"/>
                  </a:lnTo>
                  <a:lnTo>
                    <a:pt x="312" y="0"/>
                  </a:lnTo>
                  <a:lnTo>
                    <a:pt x="312" y="3"/>
                  </a:lnTo>
                  <a:close/>
                  <a:moveTo>
                    <a:pt x="306" y="3"/>
                  </a:moveTo>
                  <a:lnTo>
                    <a:pt x="303" y="3"/>
                  </a:lnTo>
                  <a:lnTo>
                    <a:pt x="303" y="0"/>
                  </a:lnTo>
                  <a:lnTo>
                    <a:pt x="306" y="0"/>
                  </a:lnTo>
                  <a:lnTo>
                    <a:pt x="306" y="3"/>
                  </a:lnTo>
                  <a:close/>
                  <a:moveTo>
                    <a:pt x="301" y="3"/>
                  </a:moveTo>
                  <a:lnTo>
                    <a:pt x="298" y="3"/>
                  </a:lnTo>
                  <a:lnTo>
                    <a:pt x="298" y="0"/>
                  </a:lnTo>
                  <a:lnTo>
                    <a:pt x="301" y="0"/>
                  </a:lnTo>
                  <a:lnTo>
                    <a:pt x="301" y="3"/>
                  </a:lnTo>
                  <a:close/>
                  <a:moveTo>
                    <a:pt x="295" y="3"/>
                  </a:moveTo>
                  <a:lnTo>
                    <a:pt x="293" y="3"/>
                  </a:lnTo>
                  <a:lnTo>
                    <a:pt x="293" y="0"/>
                  </a:lnTo>
                  <a:lnTo>
                    <a:pt x="295" y="0"/>
                  </a:lnTo>
                  <a:lnTo>
                    <a:pt x="295" y="3"/>
                  </a:lnTo>
                  <a:close/>
                  <a:moveTo>
                    <a:pt x="290" y="3"/>
                  </a:moveTo>
                  <a:lnTo>
                    <a:pt x="287" y="3"/>
                  </a:lnTo>
                  <a:lnTo>
                    <a:pt x="287" y="0"/>
                  </a:lnTo>
                  <a:lnTo>
                    <a:pt x="290" y="0"/>
                  </a:lnTo>
                  <a:lnTo>
                    <a:pt x="290" y="3"/>
                  </a:lnTo>
                  <a:close/>
                  <a:moveTo>
                    <a:pt x="284" y="3"/>
                  </a:moveTo>
                  <a:lnTo>
                    <a:pt x="282" y="3"/>
                  </a:lnTo>
                  <a:lnTo>
                    <a:pt x="282" y="0"/>
                  </a:lnTo>
                  <a:lnTo>
                    <a:pt x="284" y="0"/>
                  </a:lnTo>
                  <a:lnTo>
                    <a:pt x="284" y="3"/>
                  </a:lnTo>
                  <a:close/>
                  <a:moveTo>
                    <a:pt x="279" y="3"/>
                  </a:moveTo>
                  <a:lnTo>
                    <a:pt x="276" y="3"/>
                  </a:lnTo>
                  <a:lnTo>
                    <a:pt x="276" y="0"/>
                  </a:lnTo>
                  <a:lnTo>
                    <a:pt x="279" y="0"/>
                  </a:lnTo>
                  <a:lnTo>
                    <a:pt x="279" y="3"/>
                  </a:lnTo>
                  <a:close/>
                  <a:moveTo>
                    <a:pt x="274" y="3"/>
                  </a:moveTo>
                  <a:lnTo>
                    <a:pt x="271" y="3"/>
                  </a:lnTo>
                  <a:lnTo>
                    <a:pt x="271" y="0"/>
                  </a:lnTo>
                  <a:lnTo>
                    <a:pt x="274" y="0"/>
                  </a:lnTo>
                  <a:lnTo>
                    <a:pt x="274" y="3"/>
                  </a:lnTo>
                  <a:close/>
                  <a:moveTo>
                    <a:pt x="268" y="3"/>
                  </a:moveTo>
                  <a:lnTo>
                    <a:pt x="265" y="3"/>
                  </a:lnTo>
                  <a:lnTo>
                    <a:pt x="265" y="0"/>
                  </a:lnTo>
                  <a:lnTo>
                    <a:pt x="268" y="0"/>
                  </a:lnTo>
                  <a:lnTo>
                    <a:pt x="268" y="3"/>
                  </a:lnTo>
                  <a:close/>
                  <a:moveTo>
                    <a:pt x="263" y="3"/>
                  </a:moveTo>
                  <a:lnTo>
                    <a:pt x="260" y="3"/>
                  </a:lnTo>
                  <a:lnTo>
                    <a:pt x="260" y="0"/>
                  </a:lnTo>
                  <a:lnTo>
                    <a:pt x="263" y="0"/>
                  </a:lnTo>
                  <a:lnTo>
                    <a:pt x="263" y="3"/>
                  </a:lnTo>
                  <a:close/>
                  <a:moveTo>
                    <a:pt x="257" y="3"/>
                  </a:moveTo>
                  <a:lnTo>
                    <a:pt x="254" y="3"/>
                  </a:lnTo>
                  <a:lnTo>
                    <a:pt x="254" y="0"/>
                  </a:lnTo>
                  <a:lnTo>
                    <a:pt x="257" y="0"/>
                  </a:lnTo>
                  <a:lnTo>
                    <a:pt x="257" y="3"/>
                  </a:lnTo>
                  <a:close/>
                  <a:moveTo>
                    <a:pt x="252" y="3"/>
                  </a:moveTo>
                  <a:lnTo>
                    <a:pt x="249" y="3"/>
                  </a:lnTo>
                  <a:lnTo>
                    <a:pt x="249" y="0"/>
                  </a:lnTo>
                  <a:lnTo>
                    <a:pt x="252" y="0"/>
                  </a:lnTo>
                  <a:lnTo>
                    <a:pt x="252" y="3"/>
                  </a:lnTo>
                  <a:close/>
                  <a:moveTo>
                    <a:pt x="246" y="3"/>
                  </a:moveTo>
                  <a:lnTo>
                    <a:pt x="244" y="3"/>
                  </a:lnTo>
                  <a:lnTo>
                    <a:pt x="244" y="0"/>
                  </a:lnTo>
                  <a:lnTo>
                    <a:pt x="246" y="0"/>
                  </a:lnTo>
                  <a:lnTo>
                    <a:pt x="246" y="3"/>
                  </a:lnTo>
                  <a:close/>
                  <a:moveTo>
                    <a:pt x="241" y="3"/>
                  </a:moveTo>
                  <a:lnTo>
                    <a:pt x="238" y="3"/>
                  </a:lnTo>
                  <a:lnTo>
                    <a:pt x="238" y="0"/>
                  </a:lnTo>
                  <a:lnTo>
                    <a:pt x="241" y="0"/>
                  </a:lnTo>
                  <a:lnTo>
                    <a:pt x="241" y="3"/>
                  </a:lnTo>
                  <a:close/>
                  <a:moveTo>
                    <a:pt x="235" y="3"/>
                  </a:moveTo>
                  <a:lnTo>
                    <a:pt x="233" y="3"/>
                  </a:lnTo>
                  <a:lnTo>
                    <a:pt x="233" y="0"/>
                  </a:lnTo>
                  <a:lnTo>
                    <a:pt x="235" y="0"/>
                  </a:lnTo>
                  <a:lnTo>
                    <a:pt x="235" y="3"/>
                  </a:lnTo>
                  <a:close/>
                  <a:moveTo>
                    <a:pt x="230" y="3"/>
                  </a:moveTo>
                  <a:lnTo>
                    <a:pt x="227" y="3"/>
                  </a:lnTo>
                  <a:lnTo>
                    <a:pt x="227" y="0"/>
                  </a:lnTo>
                  <a:lnTo>
                    <a:pt x="230" y="0"/>
                  </a:lnTo>
                  <a:lnTo>
                    <a:pt x="230" y="3"/>
                  </a:lnTo>
                  <a:close/>
                  <a:moveTo>
                    <a:pt x="225" y="3"/>
                  </a:moveTo>
                  <a:lnTo>
                    <a:pt x="222" y="3"/>
                  </a:lnTo>
                  <a:lnTo>
                    <a:pt x="222" y="0"/>
                  </a:lnTo>
                  <a:lnTo>
                    <a:pt x="225" y="0"/>
                  </a:lnTo>
                  <a:lnTo>
                    <a:pt x="225" y="3"/>
                  </a:lnTo>
                  <a:close/>
                  <a:moveTo>
                    <a:pt x="219" y="3"/>
                  </a:moveTo>
                  <a:lnTo>
                    <a:pt x="216" y="3"/>
                  </a:lnTo>
                  <a:lnTo>
                    <a:pt x="216" y="0"/>
                  </a:lnTo>
                  <a:lnTo>
                    <a:pt x="219" y="0"/>
                  </a:lnTo>
                  <a:lnTo>
                    <a:pt x="219" y="3"/>
                  </a:lnTo>
                  <a:close/>
                  <a:moveTo>
                    <a:pt x="214" y="3"/>
                  </a:moveTo>
                  <a:lnTo>
                    <a:pt x="211" y="3"/>
                  </a:lnTo>
                  <a:lnTo>
                    <a:pt x="211" y="0"/>
                  </a:lnTo>
                  <a:lnTo>
                    <a:pt x="214" y="0"/>
                  </a:lnTo>
                  <a:lnTo>
                    <a:pt x="214" y="3"/>
                  </a:lnTo>
                  <a:close/>
                  <a:moveTo>
                    <a:pt x="208" y="3"/>
                  </a:moveTo>
                  <a:lnTo>
                    <a:pt x="205" y="3"/>
                  </a:lnTo>
                  <a:lnTo>
                    <a:pt x="205" y="0"/>
                  </a:lnTo>
                  <a:lnTo>
                    <a:pt x="208" y="0"/>
                  </a:lnTo>
                  <a:lnTo>
                    <a:pt x="208" y="3"/>
                  </a:lnTo>
                  <a:close/>
                  <a:moveTo>
                    <a:pt x="203" y="3"/>
                  </a:moveTo>
                  <a:lnTo>
                    <a:pt x="200" y="3"/>
                  </a:lnTo>
                  <a:lnTo>
                    <a:pt x="200" y="0"/>
                  </a:lnTo>
                  <a:lnTo>
                    <a:pt x="203" y="0"/>
                  </a:lnTo>
                  <a:lnTo>
                    <a:pt x="203" y="3"/>
                  </a:lnTo>
                  <a:close/>
                  <a:moveTo>
                    <a:pt x="197" y="3"/>
                  </a:moveTo>
                  <a:lnTo>
                    <a:pt x="195" y="3"/>
                  </a:lnTo>
                  <a:lnTo>
                    <a:pt x="195" y="0"/>
                  </a:lnTo>
                  <a:lnTo>
                    <a:pt x="197" y="0"/>
                  </a:lnTo>
                  <a:lnTo>
                    <a:pt x="197" y="3"/>
                  </a:lnTo>
                  <a:close/>
                  <a:moveTo>
                    <a:pt x="192" y="3"/>
                  </a:moveTo>
                  <a:lnTo>
                    <a:pt x="189" y="3"/>
                  </a:lnTo>
                  <a:lnTo>
                    <a:pt x="189" y="0"/>
                  </a:lnTo>
                  <a:lnTo>
                    <a:pt x="192" y="0"/>
                  </a:lnTo>
                  <a:lnTo>
                    <a:pt x="192" y="3"/>
                  </a:lnTo>
                  <a:close/>
                  <a:moveTo>
                    <a:pt x="186" y="3"/>
                  </a:moveTo>
                  <a:lnTo>
                    <a:pt x="184" y="3"/>
                  </a:lnTo>
                  <a:lnTo>
                    <a:pt x="184" y="0"/>
                  </a:lnTo>
                  <a:lnTo>
                    <a:pt x="186" y="0"/>
                  </a:lnTo>
                  <a:lnTo>
                    <a:pt x="186" y="3"/>
                  </a:lnTo>
                  <a:close/>
                  <a:moveTo>
                    <a:pt x="181" y="3"/>
                  </a:moveTo>
                  <a:lnTo>
                    <a:pt x="178" y="3"/>
                  </a:lnTo>
                  <a:lnTo>
                    <a:pt x="178" y="0"/>
                  </a:lnTo>
                  <a:lnTo>
                    <a:pt x="181" y="0"/>
                  </a:lnTo>
                  <a:lnTo>
                    <a:pt x="181" y="3"/>
                  </a:lnTo>
                  <a:close/>
                  <a:moveTo>
                    <a:pt x="175" y="3"/>
                  </a:moveTo>
                  <a:lnTo>
                    <a:pt x="173" y="3"/>
                  </a:lnTo>
                  <a:lnTo>
                    <a:pt x="173" y="0"/>
                  </a:lnTo>
                  <a:lnTo>
                    <a:pt x="175" y="0"/>
                  </a:lnTo>
                  <a:lnTo>
                    <a:pt x="175" y="3"/>
                  </a:lnTo>
                  <a:close/>
                  <a:moveTo>
                    <a:pt x="170" y="3"/>
                  </a:moveTo>
                  <a:lnTo>
                    <a:pt x="167" y="3"/>
                  </a:lnTo>
                  <a:lnTo>
                    <a:pt x="167" y="0"/>
                  </a:lnTo>
                  <a:lnTo>
                    <a:pt x="170" y="0"/>
                  </a:lnTo>
                  <a:lnTo>
                    <a:pt x="170" y="3"/>
                  </a:lnTo>
                  <a:close/>
                  <a:moveTo>
                    <a:pt x="165" y="3"/>
                  </a:moveTo>
                  <a:lnTo>
                    <a:pt x="162" y="3"/>
                  </a:lnTo>
                  <a:lnTo>
                    <a:pt x="162" y="0"/>
                  </a:lnTo>
                  <a:lnTo>
                    <a:pt x="165" y="0"/>
                  </a:lnTo>
                  <a:lnTo>
                    <a:pt x="165" y="3"/>
                  </a:lnTo>
                  <a:close/>
                  <a:moveTo>
                    <a:pt x="159" y="3"/>
                  </a:moveTo>
                  <a:lnTo>
                    <a:pt x="156" y="3"/>
                  </a:lnTo>
                  <a:lnTo>
                    <a:pt x="156" y="0"/>
                  </a:lnTo>
                  <a:lnTo>
                    <a:pt x="159" y="0"/>
                  </a:lnTo>
                  <a:lnTo>
                    <a:pt x="159" y="3"/>
                  </a:lnTo>
                  <a:close/>
                  <a:moveTo>
                    <a:pt x="154" y="3"/>
                  </a:moveTo>
                  <a:lnTo>
                    <a:pt x="151" y="3"/>
                  </a:lnTo>
                  <a:lnTo>
                    <a:pt x="151" y="0"/>
                  </a:lnTo>
                  <a:lnTo>
                    <a:pt x="154" y="0"/>
                  </a:lnTo>
                  <a:lnTo>
                    <a:pt x="154" y="3"/>
                  </a:lnTo>
                  <a:close/>
                  <a:moveTo>
                    <a:pt x="148" y="3"/>
                  </a:moveTo>
                  <a:lnTo>
                    <a:pt x="146" y="3"/>
                  </a:lnTo>
                  <a:lnTo>
                    <a:pt x="146" y="0"/>
                  </a:lnTo>
                  <a:lnTo>
                    <a:pt x="148" y="0"/>
                  </a:lnTo>
                  <a:lnTo>
                    <a:pt x="148" y="3"/>
                  </a:lnTo>
                  <a:close/>
                  <a:moveTo>
                    <a:pt x="143" y="3"/>
                  </a:moveTo>
                  <a:lnTo>
                    <a:pt x="140" y="3"/>
                  </a:lnTo>
                  <a:lnTo>
                    <a:pt x="140" y="0"/>
                  </a:lnTo>
                  <a:lnTo>
                    <a:pt x="143" y="0"/>
                  </a:lnTo>
                  <a:lnTo>
                    <a:pt x="143" y="3"/>
                  </a:lnTo>
                  <a:close/>
                  <a:moveTo>
                    <a:pt x="137" y="3"/>
                  </a:moveTo>
                  <a:lnTo>
                    <a:pt x="135" y="3"/>
                  </a:lnTo>
                  <a:lnTo>
                    <a:pt x="135" y="0"/>
                  </a:lnTo>
                  <a:lnTo>
                    <a:pt x="137" y="0"/>
                  </a:lnTo>
                  <a:lnTo>
                    <a:pt x="137" y="3"/>
                  </a:lnTo>
                  <a:close/>
                  <a:moveTo>
                    <a:pt x="132" y="3"/>
                  </a:moveTo>
                  <a:lnTo>
                    <a:pt x="129" y="3"/>
                  </a:lnTo>
                  <a:lnTo>
                    <a:pt x="129" y="0"/>
                  </a:lnTo>
                  <a:lnTo>
                    <a:pt x="132" y="0"/>
                  </a:lnTo>
                  <a:lnTo>
                    <a:pt x="132" y="3"/>
                  </a:lnTo>
                  <a:close/>
                  <a:moveTo>
                    <a:pt x="126" y="3"/>
                  </a:moveTo>
                  <a:lnTo>
                    <a:pt x="124" y="3"/>
                  </a:lnTo>
                  <a:lnTo>
                    <a:pt x="124" y="0"/>
                  </a:lnTo>
                  <a:lnTo>
                    <a:pt x="126" y="0"/>
                  </a:lnTo>
                  <a:lnTo>
                    <a:pt x="126" y="3"/>
                  </a:lnTo>
                  <a:close/>
                  <a:moveTo>
                    <a:pt x="121" y="3"/>
                  </a:moveTo>
                  <a:lnTo>
                    <a:pt x="118" y="3"/>
                  </a:lnTo>
                  <a:lnTo>
                    <a:pt x="118" y="0"/>
                  </a:lnTo>
                  <a:lnTo>
                    <a:pt x="121" y="0"/>
                  </a:lnTo>
                  <a:lnTo>
                    <a:pt x="121" y="3"/>
                  </a:lnTo>
                  <a:close/>
                  <a:moveTo>
                    <a:pt x="115" y="3"/>
                  </a:moveTo>
                  <a:lnTo>
                    <a:pt x="113" y="3"/>
                  </a:lnTo>
                  <a:lnTo>
                    <a:pt x="113" y="0"/>
                  </a:lnTo>
                  <a:lnTo>
                    <a:pt x="115" y="0"/>
                  </a:lnTo>
                  <a:lnTo>
                    <a:pt x="115" y="3"/>
                  </a:lnTo>
                  <a:close/>
                  <a:moveTo>
                    <a:pt x="110" y="3"/>
                  </a:moveTo>
                  <a:lnTo>
                    <a:pt x="107" y="3"/>
                  </a:lnTo>
                  <a:lnTo>
                    <a:pt x="107" y="0"/>
                  </a:lnTo>
                  <a:lnTo>
                    <a:pt x="110" y="0"/>
                  </a:lnTo>
                  <a:lnTo>
                    <a:pt x="110" y="3"/>
                  </a:lnTo>
                  <a:close/>
                  <a:moveTo>
                    <a:pt x="105" y="3"/>
                  </a:moveTo>
                  <a:lnTo>
                    <a:pt x="102" y="3"/>
                  </a:lnTo>
                  <a:lnTo>
                    <a:pt x="102" y="0"/>
                  </a:lnTo>
                  <a:lnTo>
                    <a:pt x="105" y="0"/>
                  </a:lnTo>
                  <a:lnTo>
                    <a:pt x="105" y="3"/>
                  </a:lnTo>
                  <a:close/>
                  <a:moveTo>
                    <a:pt x="99" y="3"/>
                  </a:moveTo>
                  <a:lnTo>
                    <a:pt x="96" y="3"/>
                  </a:lnTo>
                  <a:lnTo>
                    <a:pt x="96" y="0"/>
                  </a:lnTo>
                  <a:lnTo>
                    <a:pt x="99" y="0"/>
                  </a:lnTo>
                  <a:lnTo>
                    <a:pt x="99" y="3"/>
                  </a:lnTo>
                  <a:close/>
                  <a:moveTo>
                    <a:pt x="94" y="3"/>
                  </a:moveTo>
                  <a:lnTo>
                    <a:pt x="91" y="3"/>
                  </a:lnTo>
                  <a:lnTo>
                    <a:pt x="91" y="0"/>
                  </a:lnTo>
                  <a:lnTo>
                    <a:pt x="94" y="0"/>
                  </a:lnTo>
                  <a:lnTo>
                    <a:pt x="94" y="3"/>
                  </a:lnTo>
                  <a:close/>
                  <a:moveTo>
                    <a:pt x="88" y="3"/>
                  </a:moveTo>
                  <a:lnTo>
                    <a:pt x="86" y="3"/>
                  </a:lnTo>
                  <a:lnTo>
                    <a:pt x="86" y="0"/>
                  </a:lnTo>
                  <a:lnTo>
                    <a:pt x="88" y="0"/>
                  </a:lnTo>
                  <a:lnTo>
                    <a:pt x="88" y="3"/>
                  </a:lnTo>
                  <a:close/>
                  <a:moveTo>
                    <a:pt x="83" y="3"/>
                  </a:moveTo>
                  <a:lnTo>
                    <a:pt x="80" y="3"/>
                  </a:lnTo>
                  <a:lnTo>
                    <a:pt x="80" y="0"/>
                  </a:lnTo>
                  <a:lnTo>
                    <a:pt x="83" y="0"/>
                  </a:lnTo>
                  <a:lnTo>
                    <a:pt x="83" y="3"/>
                  </a:lnTo>
                  <a:close/>
                  <a:moveTo>
                    <a:pt x="77" y="3"/>
                  </a:moveTo>
                  <a:lnTo>
                    <a:pt x="75" y="3"/>
                  </a:lnTo>
                  <a:lnTo>
                    <a:pt x="75" y="0"/>
                  </a:lnTo>
                  <a:lnTo>
                    <a:pt x="77" y="0"/>
                  </a:lnTo>
                  <a:lnTo>
                    <a:pt x="77" y="3"/>
                  </a:lnTo>
                  <a:close/>
                  <a:moveTo>
                    <a:pt x="72" y="3"/>
                  </a:moveTo>
                  <a:lnTo>
                    <a:pt x="69" y="3"/>
                  </a:lnTo>
                  <a:lnTo>
                    <a:pt x="69" y="0"/>
                  </a:lnTo>
                  <a:lnTo>
                    <a:pt x="72" y="0"/>
                  </a:lnTo>
                  <a:lnTo>
                    <a:pt x="72" y="3"/>
                  </a:lnTo>
                  <a:close/>
                  <a:moveTo>
                    <a:pt x="66" y="3"/>
                  </a:moveTo>
                  <a:lnTo>
                    <a:pt x="64" y="3"/>
                  </a:lnTo>
                  <a:lnTo>
                    <a:pt x="64" y="0"/>
                  </a:lnTo>
                  <a:lnTo>
                    <a:pt x="66" y="0"/>
                  </a:lnTo>
                  <a:lnTo>
                    <a:pt x="66" y="3"/>
                  </a:lnTo>
                  <a:close/>
                  <a:moveTo>
                    <a:pt x="61" y="3"/>
                  </a:moveTo>
                  <a:lnTo>
                    <a:pt x="58" y="3"/>
                  </a:lnTo>
                  <a:lnTo>
                    <a:pt x="58" y="0"/>
                  </a:lnTo>
                  <a:lnTo>
                    <a:pt x="61" y="0"/>
                  </a:lnTo>
                  <a:lnTo>
                    <a:pt x="61" y="3"/>
                  </a:lnTo>
                  <a:close/>
                  <a:moveTo>
                    <a:pt x="56" y="3"/>
                  </a:moveTo>
                  <a:lnTo>
                    <a:pt x="53" y="3"/>
                  </a:lnTo>
                  <a:lnTo>
                    <a:pt x="53" y="0"/>
                  </a:lnTo>
                  <a:lnTo>
                    <a:pt x="56" y="0"/>
                  </a:lnTo>
                  <a:lnTo>
                    <a:pt x="56" y="3"/>
                  </a:lnTo>
                  <a:close/>
                  <a:moveTo>
                    <a:pt x="50" y="3"/>
                  </a:moveTo>
                  <a:lnTo>
                    <a:pt x="47" y="3"/>
                  </a:lnTo>
                  <a:lnTo>
                    <a:pt x="47" y="0"/>
                  </a:lnTo>
                  <a:lnTo>
                    <a:pt x="50" y="0"/>
                  </a:lnTo>
                  <a:lnTo>
                    <a:pt x="50" y="3"/>
                  </a:lnTo>
                  <a:close/>
                  <a:moveTo>
                    <a:pt x="45" y="3"/>
                  </a:moveTo>
                  <a:lnTo>
                    <a:pt x="42" y="3"/>
                  </a:lnTo>
                  <a:lnTo>
                    <a:pt x="42" y="0"/>
                  </a:lnTo>
                  <a:lnTo>
                    <a:pt x="45" y="0"/>
                  </a:lnTo>
                  <a:lnTo>
                    <a:pt x="45" y="3"/>
                  </a:lnTo>
                  <a:close/>
                  <a:moveTo>
                    <a:pt x="39" y="3"/>
                  </a:moveTo>
                  <a:lnTo>
                    <a:pt x="37" y="3"/>
                  </a:lnTo>
                  <a:lnTo>
                    <a:pt x="37" y="0"/>
                  </a:lnTo>
                  <a:lnTo>
                    <a:pt x="39" y="0"/>
                  </a:lnTo>
                  <a:lnTo>
                    <a:pt x="39" y="3"/>
                  </a:lnTo>
                  <a:close/>
                  <a:moveTo>
                    <a:pt x="34" y="3"/>
                  </a:moveTo>
                  <a:lnTo>
                    <a:pt x="31" y="3"/>
                  </a:lnTo>
                  <a:lnTo>
                    <a:pt x="31" y="0"/>
                  </a:lnTo>
                  <a:lnTo>
                    <a:pt x="34" y="0"/>
                  </a:lnTo>
                  <a:lnTo>
                    <a:pt x="34" y="3"/>
                  </a:lnTo>
                  <a:close/>
                  <a:moveTo>
                    <a:pt x="28" y="3"/>
                  </a:moveTo>
                  <a:lnTo>
                    <a:pt x="26" y="3"/>
                  </a:lnTo>
                  <a:lnTo>
                    <a:pt x="26" y="0"/>
                  </a:lnTo>
                  <a:lnTo>
                    <a:pt x="28" y="0"/>
                  </a:lnTo>
                  <a:lnTo>
                    <a:pt x="28" y="3"/>
                  </a:lnTo>
                  <a:close/>
                  <a:moveTo>
                    <a:pt x="23" y="3"/>
                  </a:moveTo>
                  <a:lnTo>
                    <a:pt x="20" y="3"/>
                  </a:lnTo>
                  <a:lnTo>
                    <a:pt x="20" y="0"/>
                  </a:lnTo>
                  <a:lnTo>
                    <a:pt x="23" y="0"/>
                  </a:lnTo>
                  <a:lnTo>
                    <a:pt x="23" y="3"/>
                  </a:lnTo>
                  <a:close/>
                  <a:moveTo>
                    <a:pt x="17" y="3"/>
                  </a:moveTo>
                  <a:lnTo>
                    <a:pt x="15" y="3"/>
                  </a:lnTo>
                  <a:lnTo>
                    <a:pt x="15" y="0"/>
                  </a:lnTo>
                  <a:lnTo>
                    <a:pt x="17" y="0"/>
                  </a:lnTo>
                  <a:lnTo>
                    <a:pt x="17" y="3"/>
                  </a:lnTo>
                  <a:close/>
                  <a:moveTo>
                    <a:pt x="12" y="3"/>
                  </a:moveTo>
                  <a:lnTo>
                    <a:pt x="9" y="3"/>
                  </a:lnTo>
                  <a:lnTo>
                    <a:pt x="9" y="0"/>
                  </a:lnTo>
                  <a:lnTo>
                    <a:pt x="12" y="0"/>
                  </a:lnTo>
                  <a:lnTo>
                    <a:pt x="12" y="3"/>
                  </a:lnTo>
                  <a:close/>
                  <a:moveTo>
                    <a:pt x="7" y="3"/>
                  </a:moveTo>
                  <a:lnTo>
                    <a:pt x="4" y="3"/>
                  </a:lnTo>
                  <a:lnTo>
                    <a:pt x="4" y="0"/>
                  </a:lnTo>
                  <a:lnTo>
                    <a:pt x="7" y="0"/>
                  </a:lnTo>
                  <a:lnTo>
                    <a:pt x="7" y="3"/>
                  </a:lnTo>
                  <a:close/>
                  <a:moveTo>
                    <a:pt x="1" y="3"/>
                  </a:moveTo>
                  <a:lnTo>
                    <a:pt x="1" y="3"/>
                  </a:lnTo>
                  <a:lnTo>
                    <a:pt x="2" y="1"/>
                  </a:lnTo>
                  <a:lnTo>
                    <a:pt x="2" y="4"/>
                  </a:lnTo>
                  <a:lnTo>
                    <a:pt x="0" y="4"/>
                  </a:lnTo>
                  <a:lnTo>
                    <a:pt x="0" y="0"/>
                  </a:lnTo>
                  <a:lnTo>
                    <a:pt x="1" y="0"/>
                  </a:lnTo>
                  <a:lnTo>
                    <a:pt x="1" y="3"/>
                  </a:lnTo>
                  <a:close/>
                  <a:moveTo>
                    <a:pt x="2" y="7"/>
                  </a:moveTo>
                  <a:lnTo>
                    <a:pt x="2" y="10"/>
                  </a:lnTo>
                  <a:lnTo>
                    <a:pt x="0" y="10"/>
                  </a:lnTo>
                  <a:lnTo>
                    <a:pt x="0" y="7"/>
                  </a:lnTo>
                  <a:lnTo>
                    <a:pt x="2" y="7"/>
                  </a:lnTo>
                  <a:close/>
                  <a:moveTo>
                    <a:pt x="2" y="13"/>
                  </a:moveTo>
                  <a:lnTo>
                    <a:pt x="2" y="16"/>
                  </a:lnTo>
                  <a:lnTo>
                    <a:pt x="0" y="16"/>
                  </a:lnTo>
                  <a:lnTo>
                    <a:pt x="0" y="13"/>
                  </a:lnTo>
                  <a:lnTo>
                    <a:pt x="2" y="13"/>
                  </a:lnTo>
                  <a:close/>
                  <a:moveTo>
                    <a:pt x="2" y="18"/>
                  </a:moveTo>
                  <a:lnTo>
                    <a:pt x="2" y="21"/>
                  </a:lnTo>
                  <a:lnTo>
                    <a:pt x="0" y="21"/>
                  </a:lnTo>
                  <a:lnTo>
                    <a:pt x="0" y="18"/>
                  </a:lnTo>
                  <a:lnTo>
                    <a:pt x="2" y="18"/>
                  </a:lnTo>
                  <a:close/>
                  <a:moveTo>
                    <a:pt x="2" y="24"/>
                  </a:moveTo>
                  <a:lnTo>
                    <a:pt x="2" y="27"/>
                  </a:lnTo>
                  <a:lnTo>
                    <a:pt x="0" y="27"/>
                  </a:lnTo>
                  <a:lnTo>
                    <a:pt x="0" y="24"/>
                  </a:lnTo>
                  <a:lnTo>
                    <a:pt x="2" y="24"/>
                  </a:lnTo>
                  <a:close/>
                  <a:moveTo>
                    <a:pt x="2" y="30"/>
                  </a:moveTo>
                  <a:lnTo>
                    <a:pt x="2" y="33"/>
                  </a:lnTo>
                  <a:lnTo>
                    <a:pt x="0" y="33"/>
                  </a:lnTo>
                  <a:lnTo>
                    <a:pt x="0" y="30"/>
                  </a:lnTo>
                  <a:lnTo>
                    <a:pt x="2" y="30"/>
                  </a:lnTo>
                  <a:close/>
                  <a:moveTo>
                    <a:pt x="2" y="36"/>
                  </a:moveTo>
                  <a:lnTo>
                    <a:pt x="2" y="38"/>
                  </a:lnTo>
                  <a:lnTo>
                    <a:pt x="0" y="38"/>
                  </a:lnTo>
                  <a:lnTo>
                    <a:pt x="0" y="36"/>
                  </a:lnTo>
                  <a:lnTo>
                    <a:pt x="2" y="36"/>
                  </a:lnTo>
                  <a:close/>
                  <a:moveTo>
                    <a:pt x="2" y="41"/>
                  </a:moveTo>
                  <a:lnTo>
                    <a:pt x="2" y="44"/>
                  </a:lnTo>
                  <a:lnTo>
                    <a:pt x="0" y="44"/>
                  </a:lnTo>
                  <a:lnTo>
                    <a:pt x="0" y="41"/>
                  </a:lnTo>
                  <a:lnTo>
                    <a:pt x="2" y="41"/>
                  </a:lnTo>
                  <a:close/>
                  <a:moveTo>
                    <a:pt x="2" y="47"/>
                  </a:moveTo>
                  <a:lnTo>
                    <a:pt x="2" y="50"/>
                  </a:lnTo>
                  <a:lnTo>
                    <a:pt x="0" y="50"/>
                  </a:lnTo>
                  <a:lnTo>
                    <a:pt x="0" y="47"/>
                  </a:lnTo>
                  <a:lnTo>
                    <a:pt x="2" y="47"/>
                  </a:lnTo>
                  <a:close/>
                  <a:moveTo>
                    <a:pt x="2" y="53"/>
                  </a:moveTo>
                  <a:lnTo>
                    <a:pt x="2" y="56"/>
                  </a:lnTo>
                  <a:lnTo>
                    <a:pt x="0" y="56"/>
                  </a:lnTo>
                  <a:lnTo>
                    <a:pt x="0" y="53"/>
                  </a:lnTo>
                  <a:lnTo>
                    <a:pt x="2" y="53"/>
                  </a:lnTo>
                  <a:close/>
                  <a:moveTo>
                    <a:pt x="2" y="59"/>
                  </a:moveTo>
                  <a:lnTo>
                    <a:pt x="2" y="61"/>
                  </a:lnTo>
                  <a:lnTo>
                    <a:pt x="0" y="61"/>
                  </a:lnTo>
                  <a:lnTo>
                    <a:pt x="0" y="59"/>
                  </a:lnTo>
                  <a:lnTo>
                    <a:pt x="2" y="59"/>
                  </a:lnTo>
                  <a:close/>
                  <a:moveTo>
                    <a:pt x="2" y="64"/>
                  </a:moveTo>
                  <a:lnTo>
                    <a:pt x="2" y="67"/>
                  </a:lnTo>
                  <a:lnTo>
                    <a:pt x="0" y="67"/>
                  </a:lnTo>
                  <a:lnTo>
                    <a:pt x="0" y="64"/>
                  </a:lnTo>
                  <a:lnTo>
                    <a:pt x="2" y="64"/>
                  </a:lnTo>
                  <a:close/>
                  <a:moveTo>
                    <a:pt x="2" y="70"/>
                  </a:moveTo>
                  <a:lnTo>
                    <a:pt x="2" y="73"/>
                  </a:lnTo>
                  <a:lnTo>
                    <a:pt x="0" y="73"/>
                  </a:lnTo>
                  <a:lnTo>
                    <a:pt x="0" y="70"/>
                  </a:lnTo>
                  <a:lnTo>
                    <a:pt x="2" y="70"/>
                  </a:lnTo>
                  <a:close/>
                  <a:moveTo>
                    <a:pt x="2" y="76"/>
                  </a:moveTo>
                  <a:lnTo>
                    <a:pt x="2" y="79"/>
                  </a:lnTo>
                  <a:lnTo>
                    <a:pt x="0" y="79"/>
                  </a:lnTo>
                  <a:lnTo>
                    <a:pt x="0" y="76"/>
                  </a:lnTo>
                  <a:lnTo>
                    <a:pt x="2" y="76"/>
                  </a:lnTo>
                  <a:close/>
                  <a:moveTo>
                    <a:pt x="2" y="82"/>
                  </a:moveTo>
                  <a:lnTo>
                    <a:pt x="2" y="84"/>
                  </a:lnTo>
                  <a:lnTo>
                    <a:pt x="0" y="84"/>
                  </a:lnTo>
                  <a:lnTo>
                    <a:pt x="0" y="82"/>
                  </a:lnTo>
                  <a:lnTo>
                    <a:pt x="2" y="82"/>
                  </a:lnTo>
                  <a:close/>
                  <a:moveTo>
                    <a:pt x="2" y="87"/>
                  </a:moveTo>
                  <a:lnTo>
                    <a:pt x="2" y="90"/>
                  </a:lnTo>
                  <a:lnTo>
                    <a:pt x="0" y="90"/>
                  </a:lnTo>
                  <a:lnTo>
                    <a:pt x="0" y="87"/>
                  </a:lnTo>
                  <a:lnTo>
                    <a:pt x="2" y="87"/>
                  </a:lnTo>
                  <a:close/>
                  <a:moveTo>
                    <a:pt x="2" y="93"/>
                  </a:moveTo>
                  <a:lnTo>
                    <a:pt x="2" y="96"/>
                  </a:lnTo>
                  <a:lnTo>
                    <a:pt x="0" y="96"/>
                  </a:lnTo>
                  <a:lnTo>
                    <a:pt x="0" y="93"/>
                  </a:lnTo>
                  <a:lnTo>
                    <a:pt x="2" y="93"/>
                  </a:lnTo>
                  <a:close/>
                  <a:moveTo>
                    <a:pt x="2" y="99"/>
                  </a:moveTo>
                  <a:lnTo>
                    <a:pt x="2" y="102"/>
                  </a:lnTo>
                  <a:lnTo>
                    <a:pt x="0" y="102"/>
                  </a:lnTo>
                  <a:lnTo>
                    <a:pt x="0" y="99"/>
                  </a:lnTo>
                  <a:lnTo>
                    <a:pt x="2" y="99"/>
                  </a:lnTo>
                  <a:close/>
                  <a:moveTo>
                    <a:pt x="2" y="105"/>
                  </a:moveTo>
                  <a:lnTo>
                    <a:pt x="2" y="107"/>
                  </a:lnTo>
                  <a:lnTo>
                    <a:pt x="0" y="107"/>
                  </a:lnTo>
                  <a:lnTo>
                    <a:pt x="0" y="105"/>
                  </a:lnTo>
                  <a:lnTo>
                    <a:pt x="2" y="105"/>
                  </a:lnTo>
                  <a:close/>
                  <a:moveTo>
                    <a:pt x="2" y="110"/>
                  </a:moveTo>
                  <a:lnTo>
                    <a:pt x="2" y="113"/>
                  </a:lnTo>
                  <a:lnTo>
                    <a:pt x="0" y="113"/>
                  </a:lnTo>
                  <a:lnTo>
                    <a:pt x="0" y="110"/>
                  </a:lnTo>
                  <a:lnTo>
                    <a:pt x="2" y="110"/>
                  </a:lnTo>
                  <a:close/>
                  <a:moveTo>
                    <a:pt x="2" y="116"/>
                  </a:moveTo>
                  <a:lnTo>
                    <a:pt x="2" y="119"/>
                  </a:lnTo>
                  <a:lnTo>
                    <a:pt x="0" y="119"/>
                  </a:lnTo>
                  <a:lnTo>
                    <a:pt x="0" y="116"/>
                  </a:lnTo>
                  <a:lnTo>
                    <a:pt x="2" y="116"/>
                  </a:lnTo>
                  <a:close/>
                  <a:moveTo>
                    <a:pt x="2" y="122"/>
                  </a:moveTo>
                  <a:lnTo>
                    <a:pt x="2" y="125"/>
                  </a:lnTo>
                  <a:lnTo>
                    <a:pt x="0" y="125"/>
                  </a:lnTo>
                  <a:lnTo>
                    <a:pt x="0" y="122"/>
                  </a:lnTo>
                  <a:lnTo>
                    <a:pt x="2" y="122"/>
                  </a:lnTo>
                  <a:close/>
                  <a:moveTo>
                    <a:pt x="2" y="127"/>
                  </a:moveTo>
                  <a:lnTo>
                    <a:pt x="2" y="130"/>
                  </a:lnTo>
                  <a:lnTo>
                    <a:pt x="0" y="130"/>
                  </a:lnTo>
                  <a:lnTo>
                    <a:pt x="0" y="127"/>
                  </a:lnTo>
                  <a:lnTo>
                    <a:pt x="2" y="127"/>
                  </a:lnTo>
                  <a:close/>
                  <a:moveTo>
                    <a:pt x="2" y="133"/>
                  </a:moveTo>
                  <a:lnTo>
                    <a:pt x="2" y="136"/>
                  </a:lnTo>
                  <a:lnTo>
                    <a:pt x="0" y="136"/>
                  </a:lnTo>
                  <a:lnTo>
                    <a:pt x="0" y="133"/>
                  </a:lnTo>
                  <a:lnTo>
                    <a:pt x="2" y="133"/>
                  </a:lnTo>
                  <a:close/>
                  <a:moveTo>
                    <a:pt x="2" y="139"/>
                  </a:moveTo>
                  <a:lnTo>
                    <a:pt x="2" y="142"/>
                  </a:lnTo>
                  <a:lnTo>
                    <a:pt x="0" y="142"/>
                  </a:lnTo>
                  <a:lnTo>
                    <a:pt x="0" y="139"/>
                  </a:lnTo>
                  <a:lnTo>
                    <a:pt x="2" y="139"/>
                  </a:lnTo>
                  <a:close/>
                  <a:moveTo>
                    <a:pt x="2" y="145"/>
                  </a:moveTo>
                  <a:lnTo>
                    <a:pt x="2" y="148"/>
                  </a:lnTo>
                  <a:lnTo>
                    <a:pt x="0" y="148"/>
                  </a:lnTo>
                  <a:lnTo>
                    <a:pt x="0" y="145"/>
                  </a:lnTo>
                  <a:lnTo>
                    <a:pt x="2" y="145"/>
                  </a:lnTo>
                  <a:close/>
                  <a:moveTo>
                    <a:pt x="2" y="150"/>
                  </a:moveTo>
                  <a:lnTo>
                    <a:pt x="2" y="153"/>
                  </a:lnTo>
                  <a:lnTo>
                    <a:pt x="0" y="153"/>
                  </a:lnTo>
                  <a:lnTo>
                    <a:pt x="0" y="150"/>
                  </a:lnTo>
                  <a:lnTo>
                    <a:pt x="2" y="150"/>
                  </a:lnTo>
                  <a:close/>
                  <a:moveTo>
                    <a:pt x="2" y="156"/>
                  </a:moveTo>
                  <a:lnTo>
                    <a:pt x="2" y="159"/>
                  </a:lnTo>
                  <a:lnTo>
                    <a:pt x="0" y="159"/>
                  </a:lnTo>
                  <a:lnTo>
                    <a:pt x="0" y="156"/>
                  </a:lnTo>
                  <a:lnTo>
                    <a:pt x="2" y="156"/>
                  </a:lnTo>
                  <a:close/>
                  <a:moveTo>
                    <a:pt x="2" y="162"/>
                  </a:moveTo>
                  <a:lnTo>
                    <a:pt x="2" y="165"/>
                  </a:lnTo>
                  <a:lnTo>
                    <a:pt x="0" y="165"/>
                  </a:lnTo>
                  <a:lnTo>
                    <a:pt x="0" y="162"/>
                  </a:lnTo>
                  <a:lnTo>
                    <a:pt x="2" y="162"/>
                  </a:lnTo>
                  <a:close/>
                  <a:moveTo>
                    <a:pt x="2" y="168"/>
                  </a:moveTo>
                  <a:lnTo>
                    <a:pt x="2" y="171"/>
                  </a:lnTo>
                  <a:lnTo>
                    <a:pt x="0" y="171"/>
                  </a:lnTo>
                  <a:lnTo>
                    <a:pt x="0" y="168"/>
                  </a:lnTo>
                  <a:lnTo>
                    <a:pt x="2" y="168"/>
                  </a:lnTo>
                  <a:close/>
                  <a:moveTo>
                    <a:pt x="2" y="174"/>
                  </a:moveTo>
                  <a:lnTo>
                    <a:pt x="2" y="176"/>
                  </a:lnTo>
                  <a:lnTo>
                    <a:pt x="0" y="176"/>
                  </a:lnTo>
                  <a:lnTo>
                    <a:pt x="0" y="174"/>
                  </a:lnTo>
                  <a:lnTo>
                    <a:pt x="2" y="174"/>
                  </a:lnTo>
                  <a:close/>
                  <a:moveTo>
                    <a:pt x="2" y="179"/>
                  </a:moveTo>
                  <a:lnTo>
                    <a:pt x="2" y="182"/>
                  </a:lnTo>
                  <a:lnTo>
                    <a:pt x="0" y="182"/>
                  </a:lnTo>
                  <a:lnTo>
                    <a:pt x="0" y="179"/>
                  </a:lnTo>
                  <a:lnTo>
                    <a:pt x="2" y="179"/>
                  </a:lnTo>
                  <a:close/>
                  <a:moveTo>
                    <a:pt x="2" y="185"/>
                  </a:moveTo>
                  <a:lnTo>
                    <a:pt x="2" y="188"/>
                  </a:lnTo>
                  <a:lnTo>
                    <a:pt x="0" y="188"/>
                  </a:lnTo>
                  <a:lnTo>
                    <a:pt x="0" y="185"/>
                  </a:lnTo>
                  <a:lnTo>
                    <a:pt x="2" y="185"/>
                  </a:lnTo>
                  <a:close/>
                  <a:moveTo>
                    <a:pt x="2" y="191"/>
                  </a:moveTo>
                  <a:lnTo>
                    <a:pt x="2" y="194"/>
                  </a:lnTo>
                  <a:lnTo>
                    <a:pt x="0" y="194"/>
                  </a:lnTo>
                  <a:lnTo>
                    <a:pt x="0" y="191"/>
                  </a:lnTo>
                  <a:lnTo>
                    <a:pt x="2" y="191"/>
                  </a:lnTo>
                  <a:close/>
                  <a:moveTo>
                    <a:pt x="2" y="196"/>
                  </a:moveTo>
                  <a:lnTo>
                    <a:pt x="2" y="199"/>
                  </a:lnTo>
                  <a:lnTo>
                    <a:pt x="0" y="199"/>
                  </a:lnTo>
                  <a:lnTo>
                    <a:pt x="0" y="196"/>
                  </a:lnTo>
                  <a:lnTo>
                    <a:pt x="2" y="196"/>
                  </a:lnTo>
                  <a:close/>
                  <a:moveTo>
                    <a:pt x="2" y="202"/>
                  </a:moveTo>
                  <a:lnTo>
                    <a:pt x="2" y="205"/>
                  </a:lnTo>
                  <a:lnTo>
                    <a:pt x="0" y="205"/>
                  </a:lnTo>
                  <a:lnTo>
                    <a:pt x="0" y="202"/>
                  </a:lnTo>
                  <a:lnTo>
                    <a:pt x="2" y="202"/>
                  </a:lnTo>
                  <a:close/>
                  <a:moveTo>
                    <a:pt x="2" y="208"/>
                  </a:moveTo>
                  <a:lnTo>
                    <a:pt x="2" y="211"/>
                  </a:lnTo>
                  <a:lnTo>
                    <a:pt x="0" y="211"/>
                  </a:lnTo>
                  <a:lnTo>
                    <a:pt x="0" y="208"/>
                  </a:lnTo>
                  <a:lnTo>
                    <a:pt x="2" y="208"/>
                  </a:lnTo>
                  <a:close/>
                  <a:moveTo>
                    <a:pt x="2" y="214"/>
                  </a:moveTo>
                  <a:lnTo>
                    <a:pt x="2" y="217"/>
                  </a:lnTo>
                  <a:lnTo>
                    <a:pt x="0" y="217"/>
                  </a:lnTo>
                  <a:lnTo>
                    <a:pt x="0" y="214"/>
                  </a:lnTo>
                  <a:lnTo>
                    <a:pt x="2" y="214"/>
                  </a:lnTo>
                  <a:close/>
                  <a:moveTo>
                    <a:pt x="2" y="219"/>
                  </a:moveTo>
                  <a:lnTo>
                    <a:pt x="2" y="222"/>
                  </a:lnTo>
                  <a:lnTo>
                    <a:pt x="0" y="222"/>
                  </a:lnTo>
                  <a:lnTo>
                    <a:pt x="0" y="219"/>
                  </a:lnTo>
                  <a:lnTo>
                    <a:pt x="2" y="219"/>
                  </a:lnTo>
                  <a:close/>
                  <a:moveTo>
                    <a:pt x="2" y="225"/>
                  </a:moveTo>
                  <a:lnTo>
                    <a:pt x="2" y="228"/>
                  </a:lnTo>
                  <a:lnTo>
                    <a:pt x="0" y="228"/>
                  </a:lnTo>
                  <a:lnTo>
                    <a:pt x="0" y="225"/>
                  </a:lnTo>
                  <a:lnTo>
                    <a:pt x="2" y="225"/>
                  </a:lnTo>
                  <a:close/>
                  <a:moveTo>
                    <a:pt x="2" y="231"/>
                  </a:moveTo>
                  <a:lnTo>
                    <a:pt x="2" y="234"/>
                  </a:lnTo>
                  <a:lnTo>
                    <a:pt x="0" y="234"/>
                  </a:lnTo>
                  <a:lnTo>
                    <a:pt x="0" y="231"/>
                  </a:lnTo>
                  <a:lnTo>
                    <a:pt x="2" y="231"/>
                  </a:lnTo>
                  <a:close/>
                  <a:moveTo>
                    <a:pt x="2" y="237"/>
                  </a:moveTo>
                  <a:lnTo>
                    <a:pt x="2" y="240"/>
                  </a:lnTo>
                  <a:lnTo>
                    <a:pt x="0" y="240"/>
                  </a:lnTo>
                  <a:lnTo>
                    <a:pt x="0" y="237"/>
                  </a:lnTo>
                  <a:lnTo>
                    <a:pt x="2" y="237"/>
                  </a:lnTo>
                  <a:close/>
                  <a:moveTo>
                    <a:pt x="2" y="242"/>
                  </a:moveTo>
                  <a:lnTo>
                    <a:pt x="2" y="245"/>
                  </a:lnTo>
                  <a:lnTo>
                    <a:pt x="0" y="245"/>
                  </a:lnTo>
                  <a:lnTo>
                    <a:pt x="0" y="242"/>
                  </a:lnTo>
                  <a:lnTo>
                    <a:pt x="2" y="242"/>
                  </a:lnTo>
                  <a:close/>
                  <a:moveTo>
                    <a:pt x="2" y="248"/>
                  </a:moveTo>
                  <a:lnTo>
                    <a:pt x="2" y="251"/>
                  </a:lnTo>
                  <a:lnTo>
                    <a:pt x="0" y="251"/>
                  </a:lnTo>
                  <a:lnTo>
                    <a:pt x="0" y="248"/>
                  </a:lnTo>
                  <a:lnTo>
                    <a:pt x="2" y="248"/>
                  </a:lnTo>
                  <a:close/>
                  <a:moveTo>
                    <a:pt x="2" y="254"/>
                  </a:moveTo>
                  <a:lnTo>
                    <a:pt x="2" y="257"/>
                  </a:lnTo>
                  <a:lnTo>
                    <a:pt x="0" y="257"/>
                  </a:lnTo>
                  <a:lnTo>
                    <a:pt x="0" y="254"/>
                  </a:lnTo>
                  <a:lnTo>
                    <a:pt x="2" y="254"/>
                  </a:lnTo>
                  <a:close/>
                  <a:moveTo>
                    <a:pt x="2" y="260"/>
                  </a:moveTo>
                  <a:lnTo>
                    <a:pt x="2" y="263"/>
                  </a:lnTo>
                  <a:lnTo>
                    <a:pt x="0" y="263"/>
                  </a:lnTo>
                  <a:lnTo>
                    <a:pt x="0" y="260"/>
                  </a:lnTo>
                  <a:lnTo>
                    <a:pt x="2" y="260"/>
                  </a:lnTo>
                  <a:close/>
                  <a:moveTo>
                    <a:pt x="2" y="265"/>
                  </a:moveTo>
                  <a:lnTo>
                    <a:pt x="2" y="268"/>
                  </a:lnTo>
                  <a:lnTo>
                    <a:pt x="0" y="268"/>
                  </a:lnTo>
                  <a:lnTo>
                    <a:pt x="0" y="265"/>
                  </a:lnTo>
                  <a:lnTo>
                    <a:pt x="2" y="265"/>
                  </a:lnTo>
                  <a:close/>
                  <a:moveTo>
                    <a:pt x="2" y="271"/>
                  </a:moveTo>
                  <a:lnTo>
                    <a:pt x="2" y="274"/>
                  </a:lnTo>
                  <a:lnTo>
                    <a:pt x="0" y="274"/>
                  </a:lnTo>
                  <a:lnTo>
                    <a:pt x="0" y="271"/>
                  </a:lnTo>
                  <a:lnTo>
                    <a:pt x="2" y="271"/>
                  </a:lnTo>
                  <a:close/>
                  <a:moveTo>
                    <a:pt x="2" y="277"/>
                  </a:moveTo>
                  <a:lnTo>
                    <a:pt x="2" y="280"/>
                  </a:lnTo>
                  <a:lnTo>
                    <a:pt x="0" y="280"/>
                  </a:lnTo>
                  <a:lnTo>
                    <a:pt x="0" y="277"/>
                  </a:lnTo>
                  <a:lnTo>
                    <a:pt x="2" y="277"/>
                  </a:lnTo>
                  <a:close/>
                  <a:moveTo>
                    <a:pt x="2" y="283"/>
                  </a:moveTo>
                  <a:lnTo>
                    <a:pt x="2" y="285"/>
                  </a:lnTo>
                  <a:lnTo>
                    <a:pt x="0" y="285"/>
                  </a:lnTo>
                  <a:lnTo>
                    <a:pt x="0" y="283"/>
                  </a:lnTo>
                  <a:lnTo>
                    <a:pt x="2" y="283"/>
                  </a:lnTo>
                  <a:close/>
                  <a:moveTo>
                    <a:pt x="2" y="288"/>
                  </a:moveTo>
                  <a:lnTo>
                    <a:pt x="2" y="291"/>
                  </a:lnTo>
                  <a:lnTo>
                    <a:pt x="0" y="291"/>
                  </a:lnTo>
                  <a:lnTo>
                    <a:pt x="0" y="288"/>
                  </a:lnTo>
                  <a:lnTo>
                    <a:pt x="2" y="288"/>
                  </a:lnTo>
                  <a:close/>
                  <a:moveTo>
                    <a:pt x="2" y="294"/>
                  </a:moveTo>
                  <a:lnTo>
                    <a:pt x="2" y="297"/>
                  </a:lnTo>
                  <a:lnTo>
                    <a:pt x="0" y="297"/>
                  </a:lnTo>
                  <a:lnTo>
                    <a:pt x="0" y="294"/>
                  </a:lnTo>
                  <a:lnTo>
                    <a:pt x="2" y="294"/>
                  </a:lnTo>
                  <a:close/>
                  <a:moveTo>
                    <a:pt x="2" y="300"/>
                  </a:moveTo>
                  <a:lnTo>
                    <a:pt x="2" y="303"/>
                  </a:lnTo>
                  <a:lnTo>
                    <a:pt x="0" y="303"/>
                  </a:lnTo>
                  <a:lnTo>
                    <a:pt x="0" y="300"/>
                  </a:lnTo>
                  <a:lnTo>
                    <a:pt x="2" y="300"/>
                  </a:lnTo>
                  <a:close/>
                  <a:moveTo>
                    <a:pt x="2" y="306"/>
                  </a:moveTo>
                  <a:lnTo>
                    <a:pt x="2" y="308"/>
                  </a:lnTo>
                  <a:lnTo>
                    <a:pt x="0" y="308"/>
                  </a:lnTo>
                  <a:lnTo>
                    <a:pt x="0" y="306"/>
                  </a:lnTo>
                  <a:lnTo>
                    <a:pt x="2" y="306"/>
                  </a:lnTo>
                  <a:close/>
                  <a:moveTo>
                    <a:pt x="2" y="311"/>
                  </a:moveTo>
                  <a:lnTo>
                    <a:pt x="2" y="314"/>
                  </a:lnTo>
                  <a:lnTo>
                    <a:pt x="0" y="314"/>
                  </a:lnTo>
                  <a:lnTo>
                    <a:pt x="0" y="311"/>
                  </a:lnTo>
                  <a:lnTo>
                    <a:pt x="2" y="311"/>
                  </a:lnTo>
                  <a:close/>
                  <a:moveTo>
                    <a:pt x="2" y="317"/>
                  </a:moveTo>
                  <a:lnTo>
                    <a:pt x="2" y="320"/>
                  </a:lnTo>
                  <a:lnTo>
                    <a:pt x="0" y="320"/>
                  </a:lnTo>
                  <a:lnTo>
                    <a:pt x="0" y="317"/>
                  </a:lnTo>
                  <a:lnTo>
                    <a:pt x="2" y="317"/>
                  </a:lnTo>
                  <a:close/>
                  <a:moveTo>
                    <a:pt x="2" y="323"/>
                  </a:moveTo>
                  <a:lnTo>
                    <a:pt x="2" y="326"/>
                  </a:lnTo>
                  <a:lnTo>
                    <a:pt x="0" y="326"/>
                  </a:lnTo>
                  <a:lnTo>
                    <a:pt x="0" y="323"/>
                  </a:lnTo>
                  <a:lnTo>
                    <a:pt x="2" y="323"/>
                  </a:lnTo>
                  <a:close/>
                  <a:moveTo>
                    <a:pt x="2" y="329"/>
                  </a:moveTo>
                  <a:lnTo>
                    <a:pt x="2" y="332"/>
                  </a:lnTo>
                  <a:lnTo>
                    <a:pt x="0" y="332"/>
                  </a:lnTo>
                  <a:lnTo>
                    <a:pt x="0" y="329"/>
                  </a:lnTo>
                  <a:lnTo>
                    <a:pt x="2" y="329"/>
                  </a:lnTo>
                  <a:close/>
                  <a:moveTo>
                    <a:pt x="2" y="334"/>
                  </a:moveTo>
                  <a:lnTo>
                    <a:pt x="2" y="337"/>
                  </a:lnTo>
                  <a:lnTo>
                    <a:pt x="0" y="337"/>
                  </a:lnTo>
                  <a:lnTo>
                    <a:pt x="0" y="334"/>
                  </a:lnTo>
                  <a:lnTo>
                    <a:pt x="2" y="334"/>
                  </a:lnTo>
                  <a:close/>
                  <a:moveTo>
                    <a:pt x="2" y="340"/>
                  </a:moveTo>
                  <a:lnTo>
                    <a:pt x="2" y="343"/>
                  </a:lnTo>
                  <a:lnTo>
                    <a:pt x="0" y="343"/>
                  </a:lnTo>
                  <a:lnTo>
                    <a:pt x="0" y="340"/>
                  </a:lnTo>
                  <a:lnTo>
                    <a:pt x="2" y="340"/>
                  </a:lnTo>
                  <a:close/>
                  <a:moveTo>
                    <a:pt x="2" y="346"/>
                  </a:moveTo>
                  <a:lnTo>
                    <a:pt x="2" y="349"/>
                  </a:lnTo>
                  <a:lnTo>
                    <a:pt x="0" y="349"/>
                  </a:lnTo>
                  <a:lnTo>
                    <a:pt x="0" y="346"/>
                  </a:lnTo>
                  <a:lnTo>
                    <a:pt x="2" y="346"/>
                  </a:lnTo>
                  <a:close/>
                  <a:moveTo>
                    <a:pt x="2" y="352"/>
                  </a:moveTo>
                  <a:lnTo>
                    <a:pt x="2" y="354"/>
                  </a:lnTo>
                  <a:lnTo>
                    <a:pt x="0" y="354"/>
                  </a:lnTo>
                  <a:lnTo>
                    <a:pt x="0" y="352"/>
                  </a:lnTo>
                  <a:lnTo>
                    <a:pt x="2" y="352"/>
                  </a:lnTo>
                  <a:close/>
                  <a:moveTo>
                    <a:pt x="2" y="357"/>
                  </a:moveTo>
                  <a:lnTo>
                    <a:pt x="2" y="360"/>
                  </a:lnTo>
                  <a:lnTo>
                    <a:pt x="0" y="360"/>
                  </a:lnTo>
                  <a:lnTo>
                    <a:pt x="0" y="357"/>
                  </a:lnTo>
                  <a:lnTo>
                    <a:pt x="2" y="357"/>
                  </a:lnTo>
                  <a:close/>
                  <a:moveTo>
                    <a:pt x="2" y="363"/>
                  </a:moveTo>
                  <a:lnTo>
                    <a:pt x="2" y="366"/>
                  </a:lnTo>
                  <a:lnTo>
                    <a:pt x="0" y="366"/>
                  </a:lnTo>
                  <a:lnTo>
                    <a:pt x="0" y="363"/>
                  </a:lnTo>
                  <a:lnTo>
                    <a:pt x="2" y="363"/>
                  </a:lnTo>
                  <a:close/>
                  <a:moveTo>
                    <a:pt x="2" y="369"/>
                  </a:moveTo>
                  <a:lnTo>
                    <a:pt x="2" y="372"/>
                  </a:lnTo>
                  <a:lnTo>
                    <a:pt x="0" y="372"/>
                  </a:lnTo>
                  <a:lnTo>
                    <a:pt x="0" y="369"/>
                  </a:lnTo>
                  <a:lnTo>
                    <a:pt x="2" y="369"/>
                  </a:lnTo>
                  <a:close/>
                  <a:moveTo>
                    <a:pt x="2" y="375"/>
                  </a:moveTo>
                  <a:lnTo>
                    <a:pt x="2" y="377"/>
                  </a:lnTo>
                  <a:lnTo>
                    <a:pt x="0" y="377"/>
                  </a:lnTo>
                  <a:lnTo>
                    <a:pt x="0" y="375"/>
                  </a:lnTo>
                  <a:lnTo>
                    <a:pt x="2" y="375"/>
                  </a:lnTo>
                  <a:close/>
                  <a:moveTo>
                    <a:pt x="2" y="380"/>
                  </a:moveTo>
                  <a:lnTo>
                    <a:pt x="2" y="383"/>
                  </a:lnTo>
                  <a:lnTo>
                    <a:pt x="0" y="383"/>
                  </a:lnTo>
                  <a:lnTo>
                    <a:pt x="0" y="380"/>
                  </a:lnTo>
                  <a:lnTo>
                    <a:pt x="2" y="380"/>
                  </a:lnTo>
                  <a:close/>
                  <a:moveTo>
                    <a:pt x="2" y="386"/>
                  </a:moveTo>
                  <a:lnTo>
                    <a:pt x="2" y="389"/>
                  </a:lnTo>
                  <a:lnTo>
                    <a:pt x="0" y="389"/>
                  </a:lnTo>
                  <a:lnTo>
                    <a:pt x="0" y="386"/>
                  </a:lnTo>
                  <a:lnTo>
                    <a:pt x="2" y="386"/>
                  </a:lnTo>
                  <a:close/>
                  <a:moveTo>
                    <a:pt x="2" y="392"/>
                  </a:moveTo>
                  <a:lnTo>
                    <a:pt x="2" y="395"/>
                  </a:lnTo>
                  <a:lnTo>
                    <a:pt x="0" y="395"/>
                  </a:lnTo>
                  <a:lnTo>
                    <a:pt x="0" y="392"/>
                  </a:lnTo>
                  <a:lnTo>
                    <a:pt x="2" y="392"/>
                  </a:lnTo>
                  <a:close/>
                  <a:moveTo>
                    <a:pt x="2" y="398"/>
                  </a:moveTo>
                  <a:lnTo>
                    <a:pt x="2" y="400"/>
                  </a:lnTo>
                  <a:lnTo>
                    <a:pt x="0" y="400"/>
                  </a:lnTo>
                  <a:lnTo>
                    <a:pt x="0" y="398"/>
                  </a:lnTo>
                  <a:lnTo>
                    <a:pt x="2" y="398"/>
                  </a:lnTo>
                  <a:close/>
                  <a:moveTo>
                    <a:pt x="2" y="403"/>
                  </a:moveTo>
                  <a:lnTo>
                    <a:pt x="2" y="406"/>
                  </a:lnTo>
                  <a:lnTo>
                    <a:pt x="0" y="406"/>
                  </a:lnTo>
                  <a:lnTo>
                    <a:pt x="0" y="403"/>
                  </a:lnTo>
                  <a:lnTo>
                    <a:pt x="2" y="403"/>
                  </a:lnTo>
                  <a:close/>
                  <a:moveTo>
                    <a:pt x="2" y="409"/>
                  </a:moveTo>
                  <a:lnTo>
                    <a:pt x="2" y="412"/>
                  </a:lnTo>
                  <a:lnTo>
                    <a:pt x="0" y="412"/>
                  </a:lnTo>
                  <a:lnTo>
                    <a:pt x="0" y="409"/>
                  </a:lnTo>
                  <a:lnTo>
                    <a:pt x="2" y="409"/>
                  </a:lnTo>
                  <a:close/>
                  <a:moveTo>
                    <a:pt x="2" y="415"/>
                  </a:moveTo>
                  <a:lnTo>
                    <a:pt x="2" y="418"/>
                  </a:lnTo>
                  <a:lnTo>
                    <a:pt x="0" y="418"/>
                  </a:lnTo>
                  <a:lnTo>
                    <a:pt x="0" y="415"/>
                  </a:lnTo>
                  <a:lnTo>
                    <a:pt x="2" y="415"/>
                  </a:lnTo>
                  <a:close/>
                  <a:moveTo>
                    <a:pt x="2" y="421"/>
                  </a:moveTo>
                  <a:lnTo>
                    <a:pt x="2" y="423"/>
                  </a:lnTo>
                  <a:lnTo>
                    <a:pt x="0" y="423"/>
                  </a:lnTo>
                  <a:lnTo>
                    <a:pt x="0" y="421"/>
                  </a:lnTo>
                  <a:lnTo>
                    <a:pt x="2" y="421"/>
                  </a:lnTo>
                  <a:close/>
                  <a:moveTo>
                    <a:pt x="2" y="426"/>
                  </a:moveTo>
                  <a:lnTo>
                    <a:pt x="2" y="429"/>
                  </a:lnTo>
                  <a:lnTo>
                    <a:pt x="0" y="429"/>
                  </a:lnTo>
                  <a:lnTo>
                    <a:pt x="0" y="426"/>
                  </a:lnTo>
                  <a:lnTo>
                    <a:pt x="2" y="426"/>
                  </a:lnTo>
                  <a:close/>
                  <a:moveTo>
                    <a:pt x="2" y="432"/>
                  </a:moveTo>
                  <a:lnTo>
                    <a:pt x="2" y="435"/>
                  </a:lnTo>
                  <a:lnTo>
                    <a:pt x="0" y="435"/>
                  </a:lnTo>
                  <a:lnTo>
                    <a:pt x="0" y="432"/>
                  </a:lnTo>
                  <a:lnTo>
                    <a:pt x="2" y="432"/>
                  </a:lnTo>
                  <a:close/>
                  <a:moveTo>
                    <a:pt x="2" y="438"/>
                  </a:moveTo>
                  <a:lnTo>
                    <a:pt x="2" y="441"/>
                  </a:lnTo>
                  <a:lnTo>
                    <a:pt x="0" y="441"/>
                  </a:lnTo>
                  <a:lnTo>
                    <a:pt x="0" y="438"/>
                  </a:lnTo>
                  <a:lnTo>
                    <a:pt x="2" y="438"/>
                  </a:lnTo>
                  <a:close/>
                  <a:moveTo>
                    <a:pt x="2" y="443"/>
                  </a:moveTo>
                  <a:lnTo>
                    <a:pt x="2" y="446"/>
                  </a:lnTo>
                  <a:lnTo>
                    <a:pt x="0" y="446"/>
                  </a:lnTo>
                  <a:lnTo>
                    <a:pt x="0" y="443"/>
                  </a:lnTo>
                  <a:lnTo>
                    <a:pt x="2" y="443"/>
                  </a:lnTo>
                  <a:close/>
                  <a:moveTo>
                    <a:pt x="2" y="449"/>
                  </a:moveTo>
                  <a:lnTo>
                    <a:pt x="2" y="452"/>
                  </a:lnTo>
                  <a:lnTo>
                    <a:pt x="0" y="452"/>
                  </a:lnTo>
                  <a:lnTo>
                    <a:pt x="0" y="449"/>
                  </a:lnTo>
                  <a:lnTo>
                    <a:pt x="2" y="449"/>
                  </a:lnTo>
                  <a:close/>
                  <a:moveTo>
                    <a:pt x="2" y="455"/>
                  </a:moveTo>
                  <a:lnTo>
                    <a:pt x="2" y="458"/>
                  </a:lnTo>
                  <a:lnTo>
                    <a:pt x="0" y="458"/>
                  </a:lnTo>
                  <a:lnTo>
                    <a:pt x="0" y="455"/>
                  </a:lnTo>
                  <a:lnTo>
                    <a:pt x="2" y="455"/>
                  </a:lnTo>
                  <a:close/>
                  <a:moveTo>
                    <a:pt x="2" y="461"/>
                  </a:moveTo>
                  <a:lnTo>
                    <a:pt x="2" y="464"/>
                  </a:lnTo>
                  <a:lnTo>
                    <a:pt x="0" y="464"/>
                  </a:lnTo>
                  <a:lnTo>
                    <a:pt x="0" y="461"/>
                  </a:lnTo>
                  <a:lnTo>
                    <a:pt x="2" y="461"/>
                  </a:lnTo>
                  <a:close/>
                  <a:moveTo>
                    <a:pt x="2" y="466"/>
                  </a:moveTo>
                  <a:lnTo>
                    <a:pt x="2" y="469"/>
                  </a:lnTo>
                  <a:lnTo>
                    <a:pt x="0" y="469"/>
                  </a:lnTo>
                  <a:lnTo>
                    <a:pt x="0" y="466"/>
                  </a:lnTo>
                  <a:lnTo>
                    <a:pt x="2" y="466"/>
                  </a:lnTo>
                  <a:close/>
                  <a:moveTo>
                    <a:pt x="2" y="472"/>
                  </a:moveTo>
                  <a:lnTo>
                    <a:pt x="2" y="475"/>
                  </a:lnTo>
                  <a:lnTo>
                    <a:pt x="0" y="475"/>
                  </a:lnTo>
                  <a:lnTo>
                    <a:pt x="0" y="472"/>
                  </a:lnTo>
                  <a:lnTo>
                    <a:pt x="2" y="472"/>
                  </a:lnTo>
                  <a:close/>
                  <a:moveTo>
                    <a:pt x="2" y="478"/>
                  </a:moveTo>
                  <a:lnTo>
                    <a:pt x="2" y="481"/>
                  </a:lnTo>
                  <a:lnTo>
                    <a:pt x="0" y="481"/>
                  </a:lnTo>
                  <a:lnTo>
                    <a:pt x="0" y="478"/>
                  </a:lnTo>
                  <a:lnTo>
                    <a:pt x="2" y="478"/>
                  </a:lnTo>
                  <a:close/>
                  <a:moveTo>
                    <a:pt x="2" y="484"/>
                  </a:moveTo>
                  <a:lnTo>
                    <a:pt x="2" y="487"/>
                  </a:lnTo>
                  <a:lnTo>
                    <a:pt x="0" y="487"/>
                  </a:lnTo>
                  <a:lnTo>
                    <a:pt x="0" y="484"/>
                  </a:lnTo>
                  <a:lnTo>
                    <a:pt x="2" y="484"/>
                  </a:lnTo>
                  <a:close/>
                  <a:moveTo>
                    <a:pt x="2" y="490"/>
                  </a:moveTo>
                  <a:lnTo>
                    <a:pt x="2" y="492"/>
                  </a:lnTo>
                  <a:lnTo>
                    <a:pt x="0" y="492"/>
                  </a:lnTo>
                  <a:lnTo>
                    <a:pt x="0" y="490"/>
                  </a:lnTo>
                  <a:lnTo>
                    <a:pt x="2" y="490"/>
                  </a:lnTo>
                  <a:close/>
                  <a:moveTo>
                    <a:pt x="2" y="495"/>
                  </a:moveTo>
                  <a:lnTo>
                    <a:pt x="2" y="498"/>
                  </a:lnTo>
                  <a:lnTo>
                    <a:pt x="0" y="498"/>
                  </a:lnTo>
                  <a:lnTo>
                    <a:pt x="0" y="495"/>
                  </a:lnTo>
                  <a:lnTo>
                    <a:pt x="2" y="495"/>
                  </a:lnTo>
                  <a:close/>
                  <a:moveTo>
                    <a:pt x="2" y="501"/>
                  </a:moveTo>
                  <a:lnTo>
                    <a:pt x="2" y="504"/>
                  </a:lnTo>
                  <a:lnTo>
                    <a:pt x="0" y="504"/>
                  </a:lnTo>
                  <a:lnTo>
                    <a:pt x="0" y="501"/>
                  </a:lnTo>
                  <a:lnTo>
                    <a:pt x="2" y="501"/>
                  </a:lnTo>
                  <a:close/>
                  <a:moveTo>
                    <a:pt x="2" y="507"/>
                  </a:moveTo>
                  <a:lnTo>
                    <a:pt x="2" y="510"/>
                  </a:lnTo>
                  <a:lnTo>
                    <a:pt x="0" y="510"/>
                  </a:lnTo>
                  <a:lnTo>
                    <a:pt x="0" y="507"/>
                  </a:lnTo>
                  <a:lnTo>
                    <a:pt x="2" y="507"/>
                  </a:lnTo>
                  <a:close/>
                  <a:moveTo>
                    <a:pt x="2" y="512"/>
                  </a:moveTo>
                  <a:lnTo>
                    <a:pt x="2" y="515"/>
                  </a:lnTo>
                  <a:lnTo>
                    <a:pt x="0" y="515"/>
                  </a:lnTo>
                  <a:lnTo>
                    <a:pt x="0" y="512"/>
                  </a:lnTo>
                  <a:lnTo>
                    <a:pt x="2" y="512"/>
                  </a:lnTo>
                  <a:close/>
                  <a:moveTo>
                    <a:pt x="2" y="518"/>
                  </a:moveTo>
                  <a:lnTo>
                    <a:pt x="2" y="521"/>
                  </a:lnTo>
                  <a:lnTo>
                    <a:pt x="0" y="521"/>
                  </a:lnTo>
                  <a:lnTo>
                    <a:pt x="0" y="518"/>
                  </a:lnTo>
                  <a:lnTo>
                    <a:pt x="2" y="518"/>
                  </a:lnTo>
                  <a:close/>
                  <a:moveTo>
                    <a:pt x="2" y="524"/>
                  </a:moveTo>
                  <a:lnTo>
                    <a:pt x="2" y="527"/>
                  </a:lnTo>
                  <a:lnTo>
                    <a:pt x="0" y="527"/>
                  </a:lnTo>
                  <a:lnTo>
                    <a:pt x="0" y="524"/>
                  </a:lnTo>
                  <a:lnTo>
                    <a:pt x="2" y="524"/>
                  </a:lnTo>
                  <a:close/>
                  <a:moveTo>
                    <a:pt x="2" y="530"/>
                  </a:moveTo>
                  <a:lnTo>
                    <a:pt x="2" y="533"/>
                  </a:lnTo>
                  <a:lnTo>
                    <a:pt x="0" y="533"/>
                  </a:lnTo>
                  <a:lnTo>
                    <a:pt x="0" y="530"/>
                  </a:lnTo>
                  <a:lnTo>
                    <a:pt x="2" y="530"/>
                  </a:lnTo>
                  <a:close/>
                  <a:moveTo>
                    <a:pt x="2" y="535"/>
                  </a:moveTo>
                  <a:lnTo>
                    <a:pt x="2" y="538"/>
                  </a:lnTo>
                  <a:lnTo>
                    <a:pt x="0" y="538"/>
                  </a:lnTo>
                  <a:lnTo>
                    <a:pt x="0" y="535"/>
                  </a:lnTo>
                  <a:lnTo>
                    <a:pt x="2" y="535"/>
                  </a:lnTo>
                  <a:close/>
                  <a:moveTo>
                    <a:pt x="2" y="541"/>
                  </a:moveTo>
                  <a:lnTo>
                    <a:pt x="2" y="544"/>
                  </a:lnTo>
                  <a:lnTo>
                    <a:pt x="0" y="544"/>
                  </a:lnTo>
                  <a:lnTo>
                    <a:pt x="0" y="541"/>
                  </a:lnTo>
                  <a:lnTo>
                    <a:pt x="2" y="541"/>
                  </a:lnTo>
                  <a:close/>
                  <a:moveTo>
                    <a:pt x="2" y="547"/>
                  </a:moveTo>
                  <a:lnTo>
                    <a:pt x="2" y="550"/>
                  </a:lnTo>
                  <a:lnTo>
                    <a:pt x="0" y="550"/>
                  </a:lnTo>
                  <a:lnTo>
                    <a:pt x="0" y="547"/>
                  </a:lnTo>
                  <a:lnTo>
                    <a:pt x="2" y="547"/>
                  </a:lnTo>
                  <a:close/>
                  <a:moveTo>
                    <a:pt x="2" y="553"/>
                  </a:moveTo>
                  <a:lnTo>
                    <a:pt x="2" y="556"/>
                  </a:lnTo>
                  <a:lnTo>
                    <a:pt x="0" y="556"/>
                  </a:lnTo>
                  <a:lnTo>
                    <a:pt x="0" y="553"/>
                  </a:lnTo>
                  <a:lnTo>
                    <a:pt x="2" y="553"/>
                  </a:lnTo>
                  <a:close/>
                  <a:moveTo>
                    <a:pt x="2" y="558"/>
                  </a:moveTo>
                  <a:lnTo>
                    <a:pt x="2" y="561"/>
                  </a:lnTo>
                  <a:lnTo>
                    <a:pt x="0" y="561"/>
                  </a:lnTo>
                  <a:lnTo>
                    <a:pt x="0" y="558"/>
                  </a:lnTo>
                  <a:lnTo>
                    <a:pt x="2" y="558"/>
                  </a:lnTo>
                  <a:close/>
                  <a:moveTo>
                    <a:pt x="2" y="564"/>
                  </a:moveTo>
                  <a:lnTo>
                    <a:pt x="2" y="567"/>
                  </a:lnTo>
                  <a:lnTo>
                    <a:pt x="0" y="567"/>
                  </a:lnTo>
                  <a:lnTo>
                    <a:pt x="0" y="564"/>
                  </a:lnTo>
                  <a:lnTo>
                    <a:pt x="2" y="564"/>
                  </a:lnTo>
                  <a:close/>
                  <a:moveTo>
                    <a:pt x="2" y="570"/>
                  </a:moveTo>
                  <a:lnTo>
                    <a:pt x="2" y="573"/>
                  </a:lnTo>
                  <a:lnTo>
                    <a:pt x="0" y="573"/>
                  </a:lnTo>
                  <a:lnTo>
                    <a:pt x="0" y="570"/>
                  </a:lnTo>
                  <a:lnTo>
                    <a:pt x="2" y="570"/>
                  </a:lnTo>
                  <a:close/>
                  <a:moveTo>
                    <a:pt x="2" y="576"/>
                  </a:moveTo>
                  <a:lnTo>
                    <a:pt x="2" y="579"/>
                  </a:lnTo>
                  <a:lnTo>
                    <a:pt x="0" y="579"/>
                  </a:lnTo>
                  <a:lnTo>
                    <a:pt x="0" y="576"/>
                  </a:lnTo>
                  <a:lnTo>
                    <a:pt x="2" y="576"/>
                  </a:lnTo>
                  <a:close/>
                  <a:moveTo>
                    <a:pt x="2" y="581"/>
                  </a:moveTo>
                  <a:lnTo>
                    <a:pt x="2" y="584"/>
                  </a:lnTo>
                  <a:lnTo>
                    <a:pt x="0" y="584"/>
                  </a:lnTo>
                  <a:lnTo>
                    <a:pt x="0" y="581"/>
                  </a:lnTo>
                  <a:lnTo>
                    <a:pt x="2" y="581"/>
                  </a:lnTo>
                  <a:close/>
                  <a:moveTo>
                    <a:pt x="2" y="587"/>
                  </a:moveTo>
                  <a:lnTo>
                    <a:pt x="2" y="590"/>
                  </a:lnTo>
                  <a:lnTo>
                    <a:pt x="0" y="590"/>
                  </a:lnTo>
                  <a:lnTo>
                    <a:pt x="0" y="587"/>
                  </a:lnTo>
                  <a:lnTo>
                    <a:pt x="2" y="587"/>
                  </a:lnTo>
                  <a:close/>
                  <a:moveTo>
                    <a:pt x="2" y="593"/>
                  </a:moveTo>
                  <a:lnTo>
                    <a:pt x="2" y="596"/>
                  </a:lnTo>
                  <a:lnTo>
                    <a:pt x="0" y="596"/>
                  </a:lnTo>
                  <a:lnTo>
                    <a:pt x="0" y="593"/>
                  </a:lnTo>
                  <a:lnTo>
                    <a:pt x="2" y="593"/>
                  </a:lnTo>
                  <a:close/>
                  <a:moveTo>
                    <a:pt x="2" y="599"/>
                  </a:moveTo>
                  <a:lnTo>
                    <a:pt x="2" y="601"/>
                  </a:lnTo>
                  <a:lnTo>
                    <a:pt x="0" y="601"/>
                  </a:lnTo>
                  <a:lnTo>
                    <a:pt x="0" y="599"/>
                  </a:lnTo>
                  <a:lnTo>
                    <a:pt x="2" y="599"/>
                  </a:lnTo>
                  <a:close/>
                  <a:moveTo>
                    <a:pt x="2" y="604"/>
                  </a:moveTo>
                  <a:lnTo>
                    <a:pt x="2" y="607"/>
                  </a:lnTo>
                  <a:lnTo>
                    <a:pt x="0" y="607"/>
                  </a:lnTo>
                  <a:lnTo>
                    <a:pt x="0" y="604"/>
                  </a:lnTo>
                  <a:lnTo>
                    <a:pt x="2" y="604"/>
                  </a:lnTo>
                  <a:close/>
                  <a:moveTo>
                    <a:pt x="2" y="610"/>
                  </a:moveTo>
                  <a:lnTo>
                    <a:pt x="2" y="613"/>
                  </a:lnTo>
                  <a:lnTo>
                    <a:pt x="0" y="613"/>
                  </a:lnTo>
                  <a:lnTo>
                    <a:pt x="0" y="610"/>
                  </a:lnTo>
                  <a:lnTo>
                    <a:pt x="2" y="610"/>
                  </a:lnTo>
                  <a:close/>
                  <a:moveTo>
                    <a:pt x="2" y="616"/>
                  </a:moveTo>
                  <a:lnTo>
                    <a:pt x="2" y="619"/>
                  </a:lnTo>
                  <a:lnTo>
                    <a:pt x="0" y="619"/>
                  </a:lnTo>
                  <a:lnTo>
                    <a:pt x="0" y="616"/>
                  </a:lnTo>
                  <a:lnTo>
                    <a:pt x="2" y="616"/>
                  </a:lnTo>
                  <a:close/>
                  <a:moveTo>
                    <a:pt x="2" y="622"/>
                  </a:moveTo>
                  <a:lnTo>
                    <a:pt x="2" y="624"/>
                  </a:lnTo>
                  <a:lnTo>
                    <a:pt x="0" y="624"/>
                  </a:lnTo>
                  <a:lnTo>
                    <a:pt x="0" y="622"/>
                  </a:lnTo>
                  <a:lnTo>
                    <a:pt x="2" y="622"/>
                  </a:lnTo>
                  <a:close/>
                  <a:moveTo>
                    <a:pt x="2" y="627"/>
                  </a:moveTo>
                  <a:lnTo>
                    <a:pt x="2" y="630"/>
                  </a:lnTo>
                  <a:lnTo>
                    <a:pt x="0" y="630"/>
                  </a:lnTo>
                  <a:lnTo>
                    <a:pt x="0" y="627"/>
                  </a:lnTo>
                  <a:lnTo>
                    <a:pt x="2" y="627"/>
                  </a:lnTo>
                  <a:close/>
                  <a:moveTo>
                    <a:pt x="2" y="633"/>
                  </a:moveTo>
                  <a:lnTo>
                    <a:pt x="2" y="636"/>
                  </a:lnTo>
                  <a:lnTo>
                    <a:pt x="0" y="636"/>
                  </a:lnTo>
                  <a:lnTo>
                    <a:pt x="0" y="633"/>
                  </a:lnTo>
                  <a:lnTo>
                    <a:pt x="2" y="633"/>
                  </a:lnTo>
                  <a:close/>
                  <a:moveTo>
                    <a:pt x="2" y="639"/>
                  </a:moveTo>
                  <a:lnTo>
                    <a:pt x="2" y="642"/>
                  </a:lnTo>
                  <a:lnTo>
                    <a:pt x="0" y="642"/>
                  </a:lnTo>
                  <a:lnTo>
                    <a:pt x="0" y="639"/>
                  </a:lnTo>
                  <a:lnTo>
                    <a:pt x="2" y="639"/>
                  </a:lnTo>
                  <a:close/>
                  <a:moveTo>
                    <a:pt x="2" y="645"/>
                  </a:moveTo>
                  <a:lnTo>
                    <a:pt x="2" y="648"/>
                  </a:lnTo>
                  <a:lnTo>
                    <a:pt x="0" y="648"/>
                  </a:lnTo>
                  <a:lnTo>
                    <a:pt x="0" y="645"/>
                  </a:lnTo>
                  <a:lnTo>
                    <a:pt x="2" y="645"/>
                  </a:lnTo>
                  <a:close/>
                  <a:moveTo>
                    <a:pt x="2" y="650"/>
                  </a:moveTo>
                  <a:lnTo>
                    <a:pt x="2" y="653"/>
                  </a:lnTo>
                  <a:lnTo>
                    <a:pt x="0" y="653"/>
                  </a:lnTo>
                  <a:lnTo>
                    <a:pt x="0" y="650"/>
                  </a:lnTo>
                  <a:lnTo>
                    <a:pt x="2" y="650"/>
                  </a:lnTo>
                  <a:close/>
                  <a:moveTo>
                    <a:pt x="2" y="656"/>
                  </a:moveTo>
                  <a:lnTo>
                    <a:pt x="2" y="659"/>
                  </a:lnTo>
                  <a:lnTo>
                    <a:pt x="0" y="659"/>
                  </a:lnTo>
                  <a:lnTo>
                    <a:pt x="0" y="656"/>
                  </a:lnTo>
                  <a:lnTo>
                    <a:pt x="2" y="656"/>
                  </a:lnTo>
                  <a:close/>
                  <a:moveTo>
                    <a:pt x="2" y="662"/>
                  </a:moveTo>
                  <a:lnTo>
                    <a:pt x="2" y="665"/>
                  </a:lnTo>
                  <a:lnTo>
                    <a:pt x="0" y="665"/>
                  </a:lnTo>
                  <a:lnTo>
                    <a:pt x="0" y="662"/>
                  </a:lnTo>
                  <a:lnTo>
                    <a:pt x="2" y="662"/>
                  </a:lnTo>
                  <a:close/>
                  <a:moveTo>
                    <a:pt x="2" y="668"/>
                  </a:moveTo>
                  <a:lnTo>
                    <a:pt x="2" y="670"/>
                  </a:lnTo>
                  <a:lnTo>
                    <a:pt x="0" y="670"/>
                  </a:lnTo>
                  <a:lnTo>
                    <a:pt x="0" y="668"/>
                  </a:lnTo>
                  <a:lnTo>
                    <a:pt x="2" y="668"/>
                  </a:lnTo>
                  <a:close/>
                  <a:moveTo>
                    <a:pt x="2" y="673"/>
                  </a:moveTo>
                  <a:lnTo>
                    <a:pt x="2" y="676"/>
                  </a:lnTo>
                  <a:lnTo>
                    <a:pt x="0" y="676"/>
                  </a:lnTo>
                  <a:lnTo>
                    <a:pt x="0" y="673"/>
                  </a:lnTo>
                  <a:lnTo>
                    <a:pt x="2" y="673"/>
                  </a:lnTo>
                  <a:close/>
                  <a:moveTo>
                    <a:pt x="2" y="679"/>
                  </a:moveTo>
                  <a:lnTo>
                    <a:pt x="2" y="682"/>
                  </a:lnTo>
                  <a:lnTo>
                    <a:pt x="0" y="682"/>
                  </a:lnTo>
                  <a:lnTo>
                    <a:pt x="0" y="679"/>
                  </a:lnTo>
                  <a:lnTo>
                    <a:pt x="2" y="679"/>
                  </a:lnTo>
                  <a:close/>
                  <a:moveTo>
                    <a:pt x="2" y="685"/>
                  </a:moveTo>
                  <a:lnTo>
                    <a:pt x="2" y="688"/>
                  </a:lnTo>
                  <a:lnTo>
                    <a:pt x="0" y="688"/>
                  </a:lnTo>
                  <a:lnTo>
                    <a:pt x="0" y="685"/>
                  </a:lnTo>
                  <a:lnTo>
                    <a:pt x="2" y="685"/>
                  </a:lnTo>
                  <a:close/>
                  <a:moveTo>
                    <a:pt x="2" y="691"/>
                  </a:moveTo>
                  <a:lnTo>
                    <a:pt x="2" y="693"/>
                  </a:lnTo>
                  <a:lnTo>
                    <a:pt x="0" y="693"/>
                  </a:lnTo>
                  <a:lnTo>
                    <a:pt x="0" y="691"/>
                  </a:lnTo>
                  <a:lnTo>
                    <a:pt x="2" y="691"/>
                  </a:lnTo>
                  <a:close/>
                  <a:moveTo>
                    <a:pt x="2" y="696"/>
                  </a:moveTo>
                  <a:lnTo>
                    <a:pt x="2" y="699"/>
                  </a:lnTo>
                  <a:lnTo>
                    <a:pt x="0" y="699"/>
                  </a:lnTo>
                  <a:lnTo>
                    <a:pt x="0" y="696"/>
                  </a:lnTo>
                  <a:lnTo>
                    <a:pt x="2" y="696"/>
                  </a:lnTo>
                  <a:close/>
                  <a:moveTo>
                    <a:pt x="2" y="702"/>
                  </a:moveTo>
                  <a:lnTo>
                    <a:pt x="2" y="705"/>
                  </a:lnTo>
                  <a:lnTo>
                    <a:pt x="0" y="705"/>
                  </a:lnTo>
                  <a:lnTo>
                    <a:pt x="0" y="702"/>
                  </a:lnTo>
                  <a:lnTo>
                    <a:pt x="2" y="702"/>
                  </a:lnTo>
                  <a:close/>
                  <a:moveTo>
                    <a:pt x="2" y="708"/>
                  </a:moveTo>
                  <a:lnTo>
                    <a:pt x="2" y="711"/>
                  </a:lnTo>
                  <a:lnTo>
                    <a:pt x="0" y="711"/>
                  </a:lnTo>
                  <a:lnTo>
                    <a:pt x="0" y="708"/>
                  </a:lnTo>
                  <a:lnTo>
                    <a:pt x="2" y="708"/>
                  </a:lnTo>
                  <a:close/>
                  <a:moveTo>
                    <a:pt x="2" y="714"/>
                  </a:moveTo>
                  <a:lnTo>
                    <a:pt x="2" y="716"/>
                  </a:lnTo>
                  <a:lnTo>
                    <a:pt x="0" y="716"/>
                  </a:lnTo>
                  <a:lnTo>
                    <a:pt x="0" y="714"/>
                  </a:lnTo>
                  <a:lnTo>
                    <a:pt x="2" y="714"/>
                  </a:lnTo>
                  <a:close/>
                  <a:moveTo>
                    <a:pt x="2" y="719"/>
                  </a:moveTo>
                  <a:lnTo>
                    <a:pt x="2" y="722"/>
                  </a:lnTo>
                  <a:lnTo>
                    <a:pt x="0" y="722"/>
                  </a:lnTo>
                  <a:lnTo>
                    <a:pt x="0" y="719"/>
                  </a:lnTo>
                  <a:lnTo>
                    <a:pt x="2" y="719"/>
                  </a:lnTo>
                  <a:close/>
                  <a:moveTo>
                    <a:pt x="2" y="725"/>
                  </a:moveTo>
                  <a:lnTo>
                    <a:pt x="2" y="728"/>
                  </a:lnTo>
                  <a:lnTo>
                    <a:pt x="0" y="728"/>
                  </a:lnTo>
                  <a:lnTo>
                    <a:pt x="0" y="725"/>
                  </a:lnTo>
                  <a:lnTo>
                    <a:pt x="2" y="725"/>
                  </a:lnTo>
                  <a:close/>
                  <a:moveTo>
                    <a:pt x="2" y="731"/>
                  </a:moveTo>
                  <a:lnTo>
                    <a:pt x="2" y="734"/>
                  </a:lnTo>
                  <a:lnTo>
                    <a:pt x="0" y="734"/>
                  </a:lnTo>
                  <a:lnTo>
                    <a:pt x="0" y="731"/>
                  </a:lnTo>
                  <a:lnTo>
                    <a:pt x="2" y="731"/>
                  </a:lnTo>
                  <a:close/>
                  <a:moveTo>
                    <a:pt x="2" y="737"/>
                  </a:moveTo>
                  <a:lnTo>
                    <a:pt x="2" y="739"/>
                  </a:lnTo>
                  <a:lnTo>
                    <a:pt x="0" y="739"/>
                  </a:lnTo>
                  <a:lnTo>
                    <a:pt x="0" y="737"/>
                  </a:lnTo>
                  <a:lnTo>
                    <a:pt x="2" y="737"/>
                  </a:lnTo>
                  <a:close/>
                  <a:moveTo>
                    <a:pt x="2" y="742"/>
                  </a:moveTo>
                  <a:lnTo>
                    <a:pt x="2" y="745"/>
                  </a:lnTo>
                  <a:lnTo>
                    <a:pt x="0" y="745"/>
                  </a:lnTo>
                  <a:lnTo>
                    <a:pt x="0" y="742"/>
                  </a:lnTo>
                  <a:lnTo>
                    <a:pt x="2" y="742"/>
                  </a:lnTo>
                  <a:close/>
                  <a:moveTo>
                    <a:pt x="2" y="748"/>
                  </a:moveTo>
                  <a:lnTo>
                    <a:pt x="2" y="751"/>
                  </a:lnTo>
                  <a:lnTo>
                    <a:pt x="0" y="751"/>
                  </a:lnTo>
                  <a:lnTo>
                    <a:pt x="0" y="748"/>
                  </a:lnTo>
                  <a:lnTo>
                    <a:pt x="2" y="748"/>
                  </a:lnTo>
                  <a:close/>
                  <a:moveTo>
                    <a:pt x="2" y="754"/>
                  </a:moveTo>
                  <a:lnTo>
                    <a:pt x="2" y="757"/>
                  </a:lnTo>
                  <a:lnTo>
                    <a:pt x="0" y="757"/>
                  </a:lnTo>
                  <a:lnTo>
                    <a:pt x="0" y="754"/>
                  </a:lnTo>
                  <a:lnTo>
                    <a:pt x="2" y="754"/>
                  </a:lnTo>
                  <a:close/>
                  <a:moveTo>
                    <a:pt x="2" y="759"/>
                  </a:moveTo>
                  <a:lnTo>
                    <a:pt x="2" y="762"/>
                  </a:lnTo>
                  <a:lnTo>
                    <a:pt x="0" y="762"/>
                  </a:lnTo>
                  <a:lnTo>
                    <a:pt x="0" y="759"/>
                  </a:lnTo>
                  <a:lnTo>
                    <a:pt x="2" y="759"/>
                  </a:lnTo>
                  <a:close/>
                  <a:moveTo>
                    <a:pt x="2" y="765"/>
                  </a:moveTo>
                  <a:lnTo>
                    <a:pt x="2" y="768"/>
                  </a:lnTo>
                  <a:lnTo>
                    <a:pt x="0" y="768"/>
                  </a:lnTo>
                  <a:lnTo>
                    <a:pt x="0" y="765"/>
                  </a:lnTo>
                  <a:lnTo>
                    <a:pt x="2" y="765"/>
                  </a:lnTo>
                  <a:close/>
                  <a:moveTo>
                    <a:pt x="2" y="771"/>
                  </a:moveTo>
                  <a:lnTo>
                    <a:pt x="2" y="774"/>
                  </a:lnTo>
                  <a:lnTo>
                    <a:pt x="0" y="774"/>
                  </a:lnTo>
                  <a:lnTo>
                    <a:pt x="0" y="771"/>
                  </a:lnTo>
                  <a:lnTo>
                    <a:pt x="2" y="771"/>
                  </a:lnTo>
                  <a:close/>
                  <a:moveTo>
                    <a:pt x="2" y="777"/>
                  </a:moveTo>
                  <a:lnTo>
                    <a:pt x="2" y="780"/>
                  </a:lnTo>
                  <a:lnTo>
                    <a:pt x="0" y="780"/>
                  </a:lnTo>
                  <a:lnTo>
                    <a:pt x="0" y="777"/>
                  </a:lnTo>
                  <a:lnTo>
                    <a:pt x="2" y="777"/>
                  </a:lnTo>
                  <a:close/>
                  <a:moveTo>
                    <a:pt x="2" y="782"/>
                  </a:moveTo>
                  <a:lnTo>
                    <a:pt x="2" y="785"/>
                  </a:lnTo>
                  <a:lnTo>
                    <a:pt x="0" y="785"/>
                  </a:lnTo>
                  <a:lnTo>
                    <a:pt x="0" y="782"/>
                  </a:lnTo>
                  <a:lnTo>
                    <a:pt x="2" y="782"/>
                  </a:lnTo>
                  <a:close/>
                  <a:moveTo>
                    <a:pt x="2" y="788"/>
                  </a:moveTo>
                  <a:lnTo>
                    <a:pt x="2" y="791"/>
                  </a:lnTo>
                  <a:lnTo>
                    <a:pt x="0" y="791"/>
                  </a:lnTo>
                  <a:lnTo>
                    <a:pt x="0" y="788"/>
                  </a:lnTo>
                  <a:lnTo>
                    <a:pt x="2" y="788"/>
                  </a:lnTo>
                  <a:close/>
                  <a:moveTo>
                    <a:pt x="2" y="794"/>
                  </a:moveTo>
                  <a:lnTo>
                    <a:pt x="2" y="797"/>
                  </a:lnTo>
                  <a:lnTo>
                    <a:pt x="0" y="797"/>
                  </a:lnTo>
                  <a:lnTo>
                    <a:pt x="0" y="794"/>
                  </a:lnTo>
                  <a:lnTo>
                    <a:pt x="2" y="794"/>
                  </a:lnTo>
                  <a:close/>
                  <a:moveTo>
                    <a:pt x="2" y="800"/>
                  </a:moveTo>
                  <a:lnTo>
                    <a:pt x="2" y="803"/>
                  </a:lnTo>
                  <a:lnTo>
                    <a:pt x="0" y="803"/>
                  </a:lnTo>
                  <a:lnTo>
                    <a:pt x="0" y="800"/>
                  </a:lnTo>
                  <a:lnTo>
                    <a:pt x="2" y="800"/>
                  </a:lnTo>
                  <a:close/>
                  <a:moveTo>
                    <a:pt x="2" y="805"/>
                  </a:moveTo>
                  <a:lnTo>
                    <a:pt x="2" y="808"/>
                  </a:lnTo>
                  <a:lnTo>
                    <a:pt x="0" y="808"/>
                  </a:lnTo>
                  <a:lnTo>
                    <a:pt x="0" y="805"/>
                  </a:lnTo>
                  <a:lnTo>
                    <a:pt x="2" y="805"/>
                  </a:lnTo>
                  <a:close/>
                  <a:moveTo>
                    <a:pt x="2" y="811"/>
                  </a:moveTo>
                  <a:lnTo>
                    <a:pt x="2" y="814"/>
                  </a:lnTo>
                  <a:lnTo>
                    <a:pt x="0" y="814"/>
                  </a:lnTo>
                  <a:lnTo>
                    <a:pt x="0" y="811"/>
                  </a:lnTo>
                  <a:lnTo>
                    <a:pt x="2" y="811"/>
                  </a:lnTo>
                  <a:close/>
                  <a:moveTo>
                    <a:pt x="2" y="817"/>
                  </a:moveTo>
                  <a:lnTo>
                    <a:pt x="2" y="820"/>
                  </a:lnTo>
                  <a:lnTo>
                    <a:pt x="0" y="820"/>
                  </a:lnTo>
                  <a:lnTo>
                    <a:pt x="0" y="817"/>
                  </a:lnTo>
                  <a:lnTo>
                    <a:pt x="2" y="817"/>
                  </a:lnTo>
                  <a:close/>
                  <a:moveTo>
                    <a:pt x="2" y="823"/>
                  </a:moveTo>
                  <a:lnTo>
                    <a:pt x="2" y="826"/>
                  </a:lnTo>
                  <a:lnTo>
                    <a:pt x="0" y="826"/>
                  </a:lnTo>
                  <a:lnTo>
                    <a:pt x="0" y="823"/>
                  </a:lnTo>
                  <a:lnTo>
                    <a:pt x="2" y="823"/>
                  </a:lnTo>
                  <a:close/>
                  <a:moveTo>
                    <a:pt x="2" y="828"/>
                  </a:moveTo>
                  <a:lnTo>
                    <a:pt x="2" y="831"/>
                  </a:lnTo>
                  <a:lnTo>
                    <a:pt x="0" y="831"/>
                  </a:lnTo>
                  <a:lnTo>
                    <a:pt x="0" y="828"/>
                  </a:lnTo>
                  <a:lnTo>
                    <a:pt x="2" y="828"/>
                  </a:lnTo>
                  <a:close/>
                  <a:moveTo>
                    <a:pt x="2" y="834"/>
                  </a:moveTo>
                  <a:lnTo>
                    <a:pt x="2" y="837"/>
                  </a:lnTo>
                  <a:lnTo>
                    <a:pt x="0" y="837"/>
                  </a:lnTo>
                  <a:lnTo>
                    <a:pt x="0" y="834"/>
                  </a:lnTo>
                  <a:lnTo>
                    <a:pt x="2" y="834"/>
                  </a:lnTo>
                  <a:close/>
                  <a:moveTo>
                    <a:pt x="2" y="840"/>
                  </a:moveTo>
                  <a:lnTo>
                    <a:pt x="2" y="843"/>
                  </a:lnTo>
                  <a:lnTo>
                    <a:pt x="0" y="843"/>
                  </a:lnTo>
                  <a:lnTo>
                    <a:pt x="0" y="840"/>
                  </a:lnTo>
                  <a:lnTo>
                    <a:pt x="2" y="840"/>
                  </a:lnTo>
                  <a:close/>
                  <a:moveTo>
                    <a:pt x="2" y="846"/>
                  </a:moveTo>
                  <a:lnTo>
                    <a:pt x="2" y="849"/>
                  </a:lnTo>
                  <a:lnTo>
                    <a:pt x="0" y="849"/>
                  </a:lnTo>
                  <a:lnTo>
                    <a:pt x="0" y="846"/>
                  </a:lnTo>
                  <a:lnTo>
                    <a:pt x="2" y="846"/>
                  </a:lnTo>
                  <a:close/>
                  <a:moveTo>
                    <a:pt x="2" y="851"/>
                  </a:moveTo>
                  <a:lnTo>
                    <a:pt x="2" y="854"/>
                  </a:lnTo>
                  <a:lnTo>
                    <a:pt x="0" y="854"/>
                  </a:lnTo>
                  <a:lnTo>
                    <a:pt x="0" y="851"/>
                  </a:lnTo>
                  <a:lnTo>
                    <a:pt x="2" y="851"/>
                  </a:lnTo>
                  <a:close/>
                  <a:moveTo>
                    <a:pt x="2" y="857"/>
                  </a:moveTo>
                  <a:lnTo>
                    <a:pt x="2" y="860"/>
                  </a:lnTo>
                  <a:lnTo>
                    <a:pt x="0" y="860"/>
                  </a:lnTo>
                  <a:lnTo>
                    <a:pt x="0" y="857"/>
                  </a:lnTo>
                  <a:lnTo>
                    <a:pt x="2" y="857"/>
                  </a:lnTo>
                  <a:close/>
                  <a:moveTo>
                    <a:pt x="2" y="863"/>
                  </a:moveTo>
                  <a:lnTo>
                    <a:pt x="2" y="866"/>
                  </a:lnTo>
                  <a:lnTo>
                    <a:pt x="0" y="866"/>
                  </a:lnTo>
                  <a:lnTo>
                    <a:pt x="0" y="863"/>
                  </a:lnTo>
                  <a:lnTo>
                    <a:pt x="2" y="863"/>
                  </a:lnTo>
                  <a:close/>
                  <a:moveTo>
                    <a:pt x="2" y="869"/>
                  </a:moveTo>
                  <a:lnTo>
                    <a:pt x="2" y="872"/>
                  </a:lnTo>
                  <a:lnTo>
                    <a:pt x="0" y="872"/>
                  </a:lnTo>
                  <a:lnTo>
                    <a:pt x="0" y="869"/>
                  </a:lnTo>
                  <a:lnTo>
                    <a:pt x="2" y="869"/>
                  </a:lnTo>
                  <a:close/>
                  <a:moveTo>
                    <a:pt x="2" y="874"/>
                  </a:moveTo>
                  <a:lnTo>
                    <a:pt x="2" y="877"/>
                  </a:lnTo>
                  <a:lnTo>
                    <a:pt x="0" y="877"/>
                  </a:lnTo>
                  <a:lnTo>
                    <a:pt x="0" y="874"/>
                  </a:lnTo>
                  <a:lnTo>
                    <a:pt x="2" y="874"/>
                  </a:lnTo>
                  <a:close/>
                  <a:moveTo>
                    <a:pt x="2" y="880"/>
                  </a:moveTo>
                  <a:lnTo>
                    <a:pt x="2" y="883"/>
                  </a:lnTo>
                  <a:lnTo>
                    <a:pt x="0" y="883"/>
                  </a:lnTo>
                  <a:lnTo>
                    <a:pt x="0" y="880"/>
                  </a:lnTo>
                  <a:lnTo>
                    <a:pt x="2" y="880"/>
                  </a:lnTo>
                  <a:close/>
                  <a:moveTo>
                    <a:pt x="2" y="886"/>
                  </a:moveTo>
                  <a:lnTo>
                    <a:pt x="2" y="889"/>
                  </a:lnTo>
                  <a:lnTo>
                    <a:pt x="0" y="889"/>
                  </a:lnTo>
                  <a:lnTo>
                    <a:pt x="0" y="886"/>
                  </a:lnTo>
                  <a:lnTo>
                    <a:pt x="2" y="886"/>
                  </a:lnTo>
                  <a:close/>
                  <a:moveTo>
                    <a:pt x="2" y="892"/>
                  </a:moveTo>
                  <a:lnTo>
                    <a:pt x="2" y="895"/>
                  </a:lnTo>
                  <a:lnTo>
                    <a:pt x="0" y="895"/>
                  </a:lnTo>
                  <a:lnTo>
                    <a:pt x="0" y="892"/>
                  </a:lnTo>
                  <a:lnTo>
                    <a:pt x="2" y="892"/>
                  </a:lnTo>
                  <a:close/>
                  <a:moveTo>
                    <a:pt x="2" y="897"/>
                  </a:moveTo>
                  <a:lnTo>
                    <a:pt x="2" y="900"/>
                  </a:lnTo>
                  <a:lnTo>
                    <a:pt x="0" y="900"/>
                  </a:lnTo>
                  <a:lnTo>
                    <a:pt x="0" y="897"/>
                  </a:lnTo>
                  <a:lnTo>
                    <a:pt x="2" y="897"/>
                  </a:lnTo>
                  <a:close/>
                  <a:moveTo>
                    <a:pt x="2" y="903"/>
                  </a:moveTo>
                  <a:lnTo>
                    <a:pt x="2" y="906"/>
                  </a:lnTo>
                  <a:lnTo>
                    <a:pt x="0" y="906"/>
                  </a:lnTo>
                  <a:lnTo>
                    <a:pt x="0" y="903"/>
                  </a:lnTo>
                  <a:lnTo>
                    <a:pt x="2" y="903"/>
                  </a:lnTo>
                  <a:close/>
                  <a:moveTo>
                    <a:pt x="2" y="909"/>
                  </a:moveTo>
                  <a:lnTo>
                    <a:pt x="2" y="912"/>
                  </a:lnTo>
                  <a:lnTo>
                    <a:pt x="0" y="912"/>
                  </a:lnTo>
                  <a:lnTo>
                    <a:pt x="0" y="909"/>
                  </a:lnTo>
                  <a:lnTo>
                    <a:pt x="2" y="909"/>
                  </a:lnTo>
                  <a:close/>
                  <a:moveTo>
                    <a:pt x="2" y="915"/>
                  </a:moveTo>
                  <a:lnTo>
                    <a:pt x="2" y="917"/>
                  </a:lnTo>
                  <a:lnTo>
                    <a:pt x="0" y="917"/>
                  </a:lnTo>
                  <a:lnTo>
                    <a:pt x="0" y="915"/>
                  </a:lnTo>
                  <a:lnTo>
                    <a:pt x="2" y="915"/>
                  </a:lnTo>
                  <a:close/>
                  <a:moveTo>
                    <a:pt x="2" y="920"/>
                  </a:moveTo>
                  <a:lnTo>
                    <a:pt x="2" y="923"/>
                  </a:lnTo>
                  <a:lnTo>
                    <a:pt x="0" y="923"/>
                  </a:lnTo>
                  <a:lnTo>
                    <a:pt x="0" y="920"/>
                  </a:lnTo>
                  <a:lnTo>
                    <a:pt x="2" y="920"/>
                  </a:lnTo>
                  <a:close/>
                  <a:moveTo>
                    <a:pt x="2" y="926"/>
                  </a:moveTo>
                  <a:lnTo>
                    <a:pt x="2" y="929"/>
                  </a:lnTo>
                  <a:lnTo>
                    <a:pt x="0" y="929"/>
                  </a:lnTo>
                  <a:lnTo>
                    <a:pt x="0" y="926"/>
                  </a:lnTo>
                  <a:lnTo>
                    <a:pt x="2" y="926"/>
                  </a:lnTo>
                  <a:close/>
                  <a:moveTo>
                    <a:pt x="2" y="932"/>
                  </a:moveTo>
                  <a:lnTo>
                    <a:pt x="2" y="935"/>
                  </a:lnTo>
                  <a:lnTo>
                    <a:pt x="0" y="935"/>
                  </a:lnTo>
                  <a:lnTo>
                    <a:pt x="0" y="932"/>
                  </a:lnTo>
                  <a:lnTo>
                    <a:pt x="2" y="932"/>
                  </a:lnTo>
                  <a:close/>
                  <a:moveTo>
                    <a:pt x="2" y="938"/>
                  </a:moveTo>
                  <a:lnTo>
                    <a:pt x="2" y="940"/>
                  </a:lnTo>
                  <a:lnTo>
                    <a:pt x="0" y="940"/>
                  </a:lnTo>
                  <a:lnTo>
                    <a:pt x="0" y="938"/>
                  </a:lnTo>
                  <a:lnTo>
                    <a:pt x="2" y="938"/>
                  </a:lnTo>
                  <a:close/>
                  <a:moveTo>
                    <a:pt x="2" y="943"/>
                  </a:moveTo>
                  <a:lnTo>
                    <a:pt x="2" y="946"/>
                  </a:lnTo>
                  <a:lnTo>
                    <a:pt x="0" y="946"/>
                  </a:lnTo>
                  <a:lnTo>
                    <a:pt x="0" y="943"/>
                  </a:lnTo>
                  <a:lnTo>
                    <a:pt x="2" y="943"/>
                  </a:lnTo>
                  <a:close/>
                  <a:moveTo>
                    <a:pt x="2" y="949"/>
                  </a:moveTo>
                  <a:lnTo>
                    <a:pt x="2" y="952"/>
                  </a:lnTo>
                  <a:lnTo>
                    <a:pt x="0" y="952"/>
                  </a:lnTo>
                  <a:lnTo>
                    <a:pt x="0" y="949"/>
                  </a:lnTo>
                  <a:lnTo>
                    <a:pt x="2" y="949"/>
                  </a:lnTo>
                  <a:close/>
                  <a:moveTo>
                    <a:pt x="2" y="955"/>
                  </a:moveTo>
                  <a:lnTo>
                    <a:pt x="2" y="958"/>
                  </a:lnTo>
                  <a:lnTo>
                    <a:pt x="0" y="958"/>
                  </a:lnTo>
                  <a:lnTo>
                    <a:pt x="0" y="955"/>
                  </a:lnTo>
                  <a:lnTo>
                    <a:pt x="2" y="955"/>
                  </a:lnTo>
                  <a:close/>
                  <a:moveTo>
                    <a:pt x="2" y="961"/>
                  </a:moveTo>
                  <a:lnTo>
                    <a:pt x="2" y="963"/>
                  </a:lnTo>
                  <a:lnTo>
                    <a:pt x="0" y="963"/>
                  </a:lnTo>
                  <a:lnTo>
                    <a:pt x="0" y="961"/>
                  </a:lnTo>
                  <a:lnTo>
                    <a:pt x="2" y="961"/>
                  </a:lnTo>
                  <a:close/>
                  <a:moveTo>
                    <a:pt x="2" y="966"/>
                  </a:moveTo>
                  <a:lnTo>
                    <a:pt x="2" y="969"/>
                  </a:lnTo>
                  <a:lnTo>
                    <a:pt x="0" y="969"/>
                  </a:lnTo>
                  <a:lnTo>
                    <a:pt x="0" y="966"/>
                  </a:lnTo>
                  <a:lnTo>
                    <a:pt x="2" y="966"/>
                  </a:lnTo>
                  <a:close/>
                  <a:moveTo>
                    <a:pt x="2" y="972"/>
                  </a:moveTo>
                  <a:lnTo>
                    <a:pt x="2" y="975"/>
                  </a:lnTo>
                  <a:lnTo>
                    <a:pt x="0" y="975"/>
                  </a:lnTo>
                  <a:lnTo>
                    <a:pt x="0" y="972"/>
                  </a:lnTo>
                  <a:lnTo>
                    <a:pt x="2" y="972"/>
                  </a:lnTo>
                  <a:close/>
                  <a:moveTo>
                    <a:pt x="2" y="978"/>
                  </a:moveTo>
                  <a:lnTo>
                    <a:pt x="2" y="981"/>
                  </a:lnTo>
                  <a:lnTo>
                    <a:pt x="0" y="981"/>
                  </a:lnTo>
                  <a:lnTo>
                    <a:pt x="0" y="978"/>
                  </a:lnTo>
                  <a:lnTo>
                    <a:pt x="2" y="978"/>
                  </a:lnTo>
                  <a:close/>
                  <a:moveTo>
                    <a:pt x="2" y="984"/>
                  </a:moveTo>
                  <a:lnTo>
                    <a:pt x="2" y="986"/>
                  </a:lnTo>
                  <a:lnTo>
                    <a:pt x="0" y="986"/>
                  </a:lnTo>
                  <a:lnTo>
                    <a:pt x="0" y="984"/>
                  </a:lnTo>
                  <a:lnTo>
                    <a:pt x="2" y="984"/>
                  </a:lnTo>
                  <a:close/>
                  <a:moveTo>
                    <a:pt x="2" y="989"/>
                  </a:moveTo>
                  <a:lnTo>
                    <a:pt x="2" y="992"/>
                  </a:lnTo>
                  <a:lnTo>
                    <a:pt x="0" y="992"/>
                  </a:lnTo>
                  <a:lnTo>
                    <a:pt x="0" y="989"/>
                  </a:lnTo>
                  <a:lnTo>
                    <a:pt x="2" y="989"/>
                  </a:lnTo>
                  <a:close/>
                  <a:moveTo>
                    <a:pt x="2" y="995"/>
                  </a:moveTo>
                  <a:lnTo>
                    <a:pt x="2" y="998"/>
                  </a:lnTo>
                  <a:lnTo>
                    <a:pt x="0" y="998"/>
                  </a:lnTo>
                  <a:lnTo>
                    <a:pt x="0" y="995"/>
                  </a:lnTo>
                  <a:lnTo>
                    <a:pt x="2" y="995"/>
                  </a:lnTo>
                  <a:close/>
                  <a:moveTo>
                    <a:pt x="2" y="1001"/>
                  </a:moveTo>
                  <a:lnTo>
                    <a:pt x="2" y="1004"/>
                  </a:lnTo>
                  <a:lnTo>
                    <a:pt x="0" y="1004"/>
                  </a:lnTo>
                  <a:lnTo>
                    <a:pt x="0" y="1001"/>
                  </a:lnTo>
                  <a:lnTo>
                    <a:pt x="2" y="1001"/>
                  </a:lnTo>
                  <a:close/>
                  <a:moveTo>
                    <a:pt x="2" y="1006"/>
                  </a:moveTo>
                  <a:lnTo>
                    <a:pt x="2" y="1009"/>
                  </a:lnTo>
                  <a:lnTo>
                    <a:pt x="0" y="1009"/>
                  </a:lnTo>
                  <a:lnTo>
                    <a:pt x="0" y="1006"/>
                  </a:lnTo>
                  <a:lnTo>
                    <a:pt x="2" y="1006"/>
                  </a:lnTo>
                  <a:close/>
                  <a:moveTo>
                    <a:pt x="2" y="1012"/>
                  </a:moveTo>
                  <a:lnTo>
                    <a:pt x="2" y="1015"/>
                  </a:lnTo>
                  <a:lnTo>
                    <a:pt x="0" y="1015"/>
                  </a:lnTo>
                  <a:lnTo>
                    <a:pt x="0" y="1012"/>
                  </a:lnTo>
                  <a:lnTo>
                    <a:pt x="2" y="1012"/>
                  </a:lnTo>
                  <a:close/>
                  <a:moveTo>
                    <a:pt x="2" y="1018"/>
                  </a:moveTo>
                  <a:lnTo>
                    <a:pt x="2" y="1021"/>
                  </a:lnTo>
                  <a:lnTo>
                    <a:pt x="0" y="1021"/>
                  </a:lnTo>
                  <a:lnTo>
                    <a:pt x="0" y="1018"/>
                  </a:lnTo>
                  <a:lnTo>
                    <a:pt x="2" y="1018"/>
                  </a:lnTo>
                  <a:close/>
                  <a:moveTo>
                    <a:pt x="2" y="1024"/>
                  </a:moveTo>
                  <a:lnTo>
                    <a:pt x="2" y="1027"/>
                  </a:lnTo>
                  <a:lnTo>
                    <a:pt x="0" y="1027"/>
                  </a:lnTo>
                  <a:lnTo>
                    <a:pt x="0" y="1024"/>
                  </a:lnTo>
                  <a:lnTo>
                    <a:pt x="2" y="1024"/>
                  </a:lnTo>
                  <a:close/>
                  <a:moveTo>
                    <a:pt x="2" y="1030"/>
                  </a:moveTo>
                  <a:lnTo>
                    <a:pt x="2" y="1032"/>
                  </a:lnTo>
                  <a:lnTo>
                    <a:pt x="0" y="1032"/>
                  </a:lnTo>
                  <a:lnTo>
                    <a:pt x="0" y="1030"/>
                  </a:lnTo>
                  <a:lnTo>
                    <a:pt x="2" y="1030"/>
                  </a:lnTo>
                  <a:close/>
                  <a:moveTo>
                    <a:pt x="2" y="1035"/>
                  </a:moveTo>
                  <a:lnTo>
                    <a:pt x="2" y="1038"/>
                  </a:lnTo>
                  <a:lnTo>
                    <a:pt x="0" y="1038"/>
                  </a:lnTo>
                  <a:lnTo>
                    <a:pt x="0" y="1035"/>
                  </a:lnTo>
                  <a:lnTo>
                    <a:pt x="2" y="1035"/>
                  </a:lnTo>
                  <a:close/>
                  <a:moveTo>
                    <a:pt x="2" y="1041"/>
                  </a:moveTo>
                  <a:lnTo>
                    <a:pt x="2" y="1044"/>
                  </a:lnTo>
                  <a:lnTo>
                    <a:pt x="0" y="1044"/>
                  </a:lnTo>
                  <a:lnTo>
                    <a:pt x="0" y="1041"/>
                  </a:lnTo>
                  <a:lnTo>
                    <a:pt x="2" y="1041"/>
                  </a:lnTo>
                  <a:close/>
                  <a:moveTo>
                    <a:pt x="2" y="1047"/>
                  </a:moveTo>
                  <a:lnTo>
                    <a:pt x="2" y="1050"/>
                  </a:lnTo>
                  <a:lnTo>
                    <a:pt x="0" y="1050"/>
                  </a:lnTo>
                  <a:lnTo>
                    <a:pt x="0" y="1047"/>
                  </a:lnTo>
                  <a:lnTo>
                    <a:pt x="2" y="1047"/>
                  </a:lnTo>
                  <a:close/>
                  <a:moveTo>
                    <a:pt x="2" y="1053"/>
                  </a:moveTo>
                  <a:lnTo>
                    <a:pt x="2" y="1055"/>
                  </a:lnTo>
                  <a:lnTo>
                    <a:pt x="0" y="1055"/>
                  </a:lnTo>
                  <a:lnTo>
                    <a:pt x="0" y="1053"/>
                  </a:lnTo>
                  <a:lnTo>
                    <a:pt x="2" y="1053"/>
                  </a:lnTo>
                  <a:close/>
                  <a:moveTo>
                    <a:pt x="2" y="1058"/>
                  </a:moveTo>
                  <a:lnTo>
                    <a:pt x="2" y="1061"/>
                  </a:lnTo>
                  <a:lnTo>
                    <a:pt x="0" y="1061"/>
                  </a:lnTo>
                  <a:lnTo>
                    <a:pt x="0" y="1058"/>
                  </a:lnTo>
                  <a:lnTo>
                    <a:pt x="2" y="1058"/>
                  </a:lnTo>
                  <a:close/>
                  <a:moveTo>
                    <a:pt x="2" y="1064"/>
                  </a:moveTo>
                  <a:lnTo>
                    <a:pt x="2" y="1067"/>
                  </a:lnTo>
                  <a:lnTo>
                    <a:pt x="0" y="1067"/>
                  </a:lnTo>
                  <a:lnTo>
                    <a:pt x="0" y="1064"/>
                  </a:lnTo>
                  <a:lnTo>
                    <a:pt x="2" y="1064"/>
                  </a:lnTo>
                  <a:close/>
                  <a:moveTo>
                    <a:pt x="2" y="1070"/>
                  </a:moveTo>
                  <a:lnTo>
                    <a:pt x="2" y="1073"/>
                  </a:lnTo>
                  <a:lnTo>
                    <a:pt x="0" y="1073"/>
                  </a:lnTo>
                  <a:lnTo>
                    <a:pt x="0" y="1070"/>
                  </a:lnTo>
                  <a:lnTo>
                    <a:pt x="2" y="1070"/>
                  </a:lnTo>
                  <a:close/>
                  <a:moveTo>
                    <a:pt x="2" y="1075"/>
                  </a:moveTo>
                  <a:lnTo>
                    <a:pt x="2" y="1078"/>
                  </a:lnTo>
                  <a:lnTo>
                    <a:pt x="0" y="1078"/>
                  </a:lnTo>
                  <a:lnTo>
                    <a:pt x="0" y="1075"/>
                  </a:lnTo>
                  <a:lnTo>
                    <a:pt x="2" y="1075"/>
                  </a:lnTo>
                  <a:close/>
                  <a:moveTo>
                    <a:pt x="2" y="1081"/>
                  </a:moveTo>
                  <a:lnTo>
                    <a:pt x="2" y="1084"/>
                  </a:lnTo>
                  <a:lnTo>
                    <a:pt x="0" y="1084"/>
                  </a:lnTo>
                  <a:lnTo>
                    <a:pt x="0" y="1081"/>
                  </a:lnTo>
                  <a:lnTo>
                    <a:pt x="2" y="1081"/>
                  </a:lnTo>
                  <a:close/>
                  <a:moveTo>
                    <a:pt x="2" y="1087"/>
                  </a:moveTo>
                  <a:lnTo>
                    <a:pt x="2" y="1090"/>
                  </a:lnTo>
                  <a:lnTo>
                    <a:pt x="0" y="1090"/>
                  </a:lnTo>
                  <a:lnTo>
                    <a:pt x="0" y="1087"/>
                  </a:lnTo>
                  <a:lnTo>
                    <a:pt x="2" y="1087"/>
                  </a:lnTo>
                  <a:close/>
                  <a:moveTo>
                    <a:pt x="2" y="1093"/>
                  </a:moveTo>
                  <a:lnTo>
                    <a:pt x="2" y="1096"/>
                  </a:lnTo>
                  <a:lnTo>
                    <a:pt x="0" y="1096"/>
                  </a:lnTo>
                  <a:lnTo>
                    <a:pt x="0" y="1093"/>
                  </a:lnTo>
                  <a:lnTo>
                    <a:pt x="2" y="1093"/>
                  </a:lnTo>
                  <a:close/>
                  <a:moveTo>
                    <a:pt x="2" y="1098"/>
                  </a:moveTo>
                  <a:lnTo>
                    <a:pt x="2" y="1101"/>
                  </a:lnTo>
                  <a:lnTo>
                    <a:pt x="0" y="1101"/>
                  </a:lnTo>
                  <a:lnTo>
                    <a:pt x="0" y="1098"/>
                  </a:lnTo>
                  <a:lnTo>
                    <a:pt x="2" y="1098"/>
                  </a:lnTo>
                  <a:close/>
                  <a:moveTo>
                    <a:pt x="2" y="1104"/>
                  </a:moveTo>
                  <a:lnTo>
                    <a:pt x="2" y="1107"/>
                  </a:lnTo>
                  <a:lnTo>
                    <a:pt x="0" y="1107"/>
                  </a:lnTo>
                  <a:lnTo>
                    <a:pt x="0" y="1104"/>
                  </a:lnTo>
                  <a:lnTo>
                    <a:pt x="2" y="1104"/>
                  </a:lnTo>
                  <a:close/>
                  <a:moveTo>
                    <a:pt x="2" y="1110"/>
                  </a:moveTo>
                  <a:lnTo>
                    <a:pt x="2" y="1113"/>
                  </a:lnTo>
                  <a:lnTo>
                    <a:pt x="0" y="1113"/>
                  </a:lnTo>
                  <a:lnTo>
                    <a:pt x="0" y="1110"/>
                  </a:lnTo>
                  <a:lnTo>
                    <a:pt x="2" y="1110"/>
                  </a:lnTo>
                  <a:close/>
                  <a:moveTo>
                    <a:pt x="2" y="1116"/>
                  </a:moveTo>
                  <a:lnTo>
                    <a:pt x="2" y="1119"/>
                  </a:lnTo>
                  <a:lnTo>
                    <a:pt x="0" y="1119"/>
                  </a:lnTo>
                  <a:lnTo>
                    <a:pt x="0" y="1116"/>
                  </a:lnTo>
                  <a:lnTo>
                    <a:pt x="2" y="1116"/>
                  </a:lnTo>
                  <a:close/>
                  <a:moveTo>
                    <a:pt x="2" y="1121"/>
                  </a:moveTo>
                  <a:lnTo>
                    <a:pt x="2" y="1124"/>
                  </a:lnTo>
                  <a:lnTo>
                    <a:pt x="0" y="1124"/>
                  </a:lnTo>
                  <a:lnTo>
                    <a:pt x="0" y="1121"/>
                  </a:lnTo>
                  <a:lnTo>
                    <a:pt x="2" y="1121"/>
                  </a:lnTo>
                  <a:close/>
                  <a:moveTo>
                    <a:pt x="2" y="1127"/>
                  </a:moveTo>
                  <a:lnTo>
                    <a:pt x="2" y="1130"/>
                  </a:lnTo>
                  <a:lnTo>
                    <a:pt x="0" y="1130"/>
                  </a:lnTo>
                  <a:lnTo>
                    <a:pt x="0" y="1127"/>
                  </a:lnTo>
                  <a:lnTo>
                    <a:pt x="2" y="1127"/>
                  </a:lnTo>
                  <a:close/>
                  <a:moveTo>
                    <a:pt x="2" y="1133"/>
                  </a:moveTo>
                  <a:lnTo>
                    <a:pt x="2" y="1136"/>
                  </a:lnTo>
                  <a:lnTo>
                    <a:pt x="0" y="1136"/>
                  </a:lnTo>
                  <a:lnTo>
                    <a:pt x="0" y="1133"/>
                  </a:lnTo>
                  <a:lnTo>
                    <a:pt x="2" y="1133"/>
                  </a:lnTo>
                  <a:close/>
                  <a:moveTo>
                    <a:pt x="2" y="1139"/>
                  </a:moveTo>
                  <a:lnTo>
                    <a:pt x="2" y="1142"/>
                  </a:lnTo>
                  <a:lnTo>
                    <a:pt x="0" y="1142"/>
                  </a:lnTo>
                  <a:lnTo>
                    <a:pt x="0" y="1139"/>
                  </a:lnTo>
                  <a:lnTo>
                    <a:pt x="2" y="1139"/>
                  </a:lnTo>
                  <a:close/>
                  <a:moveTo>
                    <a:pt x="2" y="1144"/>
                  </a:moveTo>
                  <a:lnTo>
                    <a:pt x="2" y="1147"/>
                  </a:lnTo>
                  <a:lnTo>
                    <a:pt x="0" y="1147"/>
                  </a:lnTo>
                  <a:lnTo>
                    <a:pt x="0" y="1144"/>
                  </a:lnTo>
                  <a:lnTo>
                    <a:pt x="2" y="1144"/>
                  </a:lnTo>
                  <a:close/>
                  <a:moveTo>
                    <a:pt x="2" y="1150"/>
                  </a:moveTo>
                  <a:lnTo>
                    <a:pt x="2" y="1153"/>
                  </a:lnTo>
                  <a:lnTo>
                    <a:pt x="0" y="1153"/>
                  </a:lnTo>
                  <a:lnTo>
                    <a:pt x="0" y="1150"/>
                  </a:lnTo>
                  <a:lnTo>
                    <a:pt x="2" y="1150"/>
                  </a:lnTo>
                  <a:close/>
                  <a:moveTo>
                    <a:pt x="2" y="1156"/>
                  </a:moveTo>
                  <a:lnTo>
                    <a:pt x="2" y="1159"/>
                  </a:lnTo>
                  <a:lnTo>
                    <a:pt x="0" y="1159"/>
                  </a:lnTo>
                  <a:lnTo>
                    <a:pt x="0" y="1156"/>
                  </a:lnTo>
                  <a:lnTo>
                    <a:pt x="2" y="1156"/>
                  </a:lnTo>
                  <a:close/>
                  <a:moveTo>
                    <a:pt x="2" y="1162"/>
                  </a:moveTo>
                  <a:lnTo>
                    <a:pt x="2" y="1164"/>
                  </a:lnTo>
                  <a:lnTo>
                    <a:pt x="0" y="1164"/>
                  </a:lnTo>
                  <a:lnTo>
                    <a:pt x="0" y="1162"/>
                  </a:lnTo>
                  <a:lnTo>
                    <a:pt x="2" y="1162"/>
                  </a:lnTo>
                  <a:close/>
                  <a:moveTo>
                    <a:pt x="2" y="1167"/>
                  </a:moveTo>
                  <a:lnTo>
                    <a:pt x="2" y="1170"/>
                  </a:lnTo>
                  <a:lnTo>
                    <a:pt x="0" y="1170"/>
                  </a:lnTo>
                  <a:lnTo>
                    <a:pt x="0" y="1167"/>
                  </a:lnTo>
                  <a:lnTo>
                    <a:pt x="2" y="1167"/>
                  </a:lnTo>
                  <a:close/>
                  <a:moveTo>
                    <a:pt x="2" y="1173"/>
                  </a:moveTo>
                  <a:lnTo>
                    <a:pt x="2" y="1176"/>
                  </a:lnTo>
                  <a:lnTo>
                    <a:pt x="0" y="1176"/>
                  </a:lnTo>
                  <a:lnTo>
                    <a:pt x="0" y="1173"/>
                  </a:lnTo>
                  <a:lnTo>
                    <a:pt x="2" y="1173"/>
                  </a:lnTo>
                  <a:close/>
                  <a:moveTo>
                    <a:pt x="2" y="1179"/>
                  </a:moveTo>
                  <a:lnTo>
                    <a:pt x="2" y="1182"/>
                  </a:lnTo>
                  <a:lnTo>
                    <a:pt x="0" y="1182"/>
                  </a:lnTo>
                  <a:lnTo>
                    <a:pt x="0" y="1179"/>
                  </a:lnTo>
                  <a:lnTo>
                    <a:pt x="2" y="1179"/>
                  </a:lnTo>
                  <a:close/>
                  <a:moveTo>
                    <a:pt x="2" y="1185"/>
                  </a:moveTo>
                  <a:lnTo>
                    <a:pt x="2" y="1188"/>
                  </a:lnTo>
                  <a:lnTo>
                    <a:pt x="0" y="1188"/>
                  </a:lnTo>
                  <a:lnTo>
                    <a:pt x="0" y="1185"/>
                  </a:lnTo>
                  <a:lnTo>
                    <a:pt x="2" y="1185"/>
                  </a:lnTo>
                  <a:close/>
                  <a:moveTo>
                    <a:pt x="2" y="1190"/>
                  </a:moveTo>
                  <a:lnTo>
                    <a:pt x="2" y="1193"/>
                  </a:lnTo>
                  <a:lnTo>
                    <a:pt x="0" y="1193"/>
                  </a:lnTo>
                  <a:lnTo>
                    <a:pt x="0" y="1190"/>
                  </a:lnTo>
                  <a:lnTo>
                    <a:pt x="2" y="1190"/>
                  </a:lnTo>
                  <a:close/>
                  <a:moveTo>
                    <a:pt x="2" y="1196"/>
                  </a:moveTo>
                  <a:lnTo>
                    <a:pt x="2" y="1199"/>
                  </a:lnTo>
                  <a:lnTo>
                    <a:pt x="0" y="1199"/>
                  </a:lnTo>
                  <a:lnTo>
                    <a:pt x="0" y="1196"/>
                  </a:lnTo>
                  <a:lnTo>
                    <a:pt x="2" y="1196"/>
                  </a:lnTo>
                  <a:close/>
                  <a:moveTo>
                    <a:pt x="2" y="1202"/>
                  </a:moveTo>
                  <a:lnTo>
                    <a:pt x="2" y="1205"/>
                  </a:lnTo>
                  <a:lnTo>
                    <a:pt x="0" y="1205"/>
                  </a:lnTo>
                  <a:lnTo>
                    <a:pt x="0" y="1202"/>
                  </a:lnTo>
                  <a:lnTo>
                    <a:pt x="2" y="1202"/>
                  </a:lnTo>
                  <a:close/>
                  <a:moveTo>
                    <a:pt x="2" y="1208"/>
                  </a:moveTo>
                  <a:lnTo>
                    <a:pt x="2" y="1211"/>
                  </a:lnTo>
                  <a:lnTo>
                    <a:pt x="0" y="1211"/>
                  </a:lnTo>
                  <a:lnTo>
                    <a:pt x="0" y="1208"/>
                  </a:lnTo>
                  <a:lnTo>
                    <a:pt x="2" y="1208"/>
                  </a:lnTo>
                  <a:close/>
                  <a:moveTo>
                    <a:pt x="2" y="1213"/>
                  </a:moveTo>
                  <a:lnTo>
                    <a:pt x="2" y="1216"/>
                  </a:lnTo>
                  <a:lnTo>
                    <a:pt x="0" y="1216"/>
                  </a:lnTo>
                  <a:lnTo>
                    <a:pt x="0" y="1213"/>
                  </a:lnTo>
                  <a:lnTo>
                    <a:pt x="2" y="1213"/>
                  </a:lnTo>
                  <a:close/>
                  <a:moveTo>
                    <a:pt x="2" y="1219"/>
                  </a:moveTo>
                  <a:lnTo>
                    <a:pt x="2" y="1222"/>
                  </a:lnTo>
                  <a:lnTo>
                    <a:pt x="0" y="1222"/>
                  </a:lnTo>
                  <a:lnTo>
                    <a:pt x="0" y="1219"/>
                  </a:lnTo>
                  <a:lnTo>
                    <a:pt x="2" y="1219"/>
                  </a:lnTo>
                  <a:close/>
                  <a:moveTo>
                    <a:pt x="2" y="1225"/>
                  </a:moveTo>
                  <a:lnTo>
                    <a:pt x="2" y="1228"/>
                  </a:lnTo>
                  <a:lnTo>
                    <a:pt x="0" y="1228"/>
                  </a:lnTo>
                  <a:lnTo>
                    <a:pt x="0" y="1225"/>
                  </a:lnTo>
                  <a:lnTo>
                    <a:pt x="2" y="1225"/>
                  </a:lnTo>
                  <a:close/>
                  <a:moveTo>
                    <a:pt x="2" y="1231"/>
                  </a:moveTo>
                  <a:lnTo>
                    <a:pt x="2" y="1233"/>
                  </a:lnTo>
                  <a:lnTo>
                    <a:pt x="0" y="1233"/>
                  </a:lnTo>
                  <a:lnTo>
                    <a:pt x="0" y="1231"/>
                  </a:lnTo>
                  <a:lnTo>
                    <a:pt x="2" y="1231"/>
                  </a:lnTo>
                  <a:close/>
                  <a:moveTo>
                    <a:pt x="2" y="1236"/>
                  </a:moveTo>
                  <a:lnTo>
                    <a:pt x="2" y="1239"/>
                  </a:lnTo>
                  <a:lnTo>
                    <a:pt x="0" y="1239"/>
                  </a:lnTo>
                  <a:lnTo>
                    <a:pt x="0" y="1236"/>
                  </a:lnTo>
                  <a:lnTo>
                    <a:pt x="2" y="1236"/>
                  </a:lnTo>
                  <a:close/>
                  <a:moveTo>
                    <a:pt x="2" y="1242"/>
                  </a:moveTo>
                  <a:lnTo>
                    <a:pt x="2" y="1245"/>
                  </a:lnTo>
                  <a:lnTo>
                    <a:pt x="0" y="1245"/>
                  </a:lnTo>
                  <a:lnTo>
                    <a:pt x="0" y="1242"/>
                  </a:lnTo>
                  <a:lnTo>
                    <a:pt x="2" y="1242"/>
                  </a:lnTo>
                  <a:close/>
                  <a:moveTo>
                    <a:pt x="2" y="1248"/>
                  </a:moveTo>
                  <a:lnTo>
                    <a:pt x="2" y="1251"/>
                  </a:lnTo>
                  <a:lnTo>
                    <a:pt x="0" y="1251"/>
                  </a:lnTo>
                  <a:lnTo>
                    <a:pt x="0" y="1248"/>
                  </a:lnTo>
                  <a:lnTo>
                    <a:pt x="2" y="1248"/>
                  </a:lnTo>
                  <a:close/>
                  <a:moveTo>
                    <a:pt x="2" y="1254"/>
                  </a:moveTo>
                  <a:lnTo>
                    <a:pt x="2" y="1256"/>
                  </a:lnTo>
                  <a:lnTo>
                    <a:pt x="0" y="1256"/>
                  </a:lnTo>
                  <a:lnTo>
                    <a:pt x="0" y="1254"/>
                  </a:lnTo>
                  <a:lnTo>
                    <a:pt x="2" y="1254"/>
                  </a:lnTo>
                  <a:close/>
                  <a:moveTo>
                    <a:pt x="2" y="1259"/>
                  </a:moveTo>
                  <a:lnTo>
                    <a:pt x="2" y="1262"/>
                  </a:lnTo>
                  <a:lnTo>
                    <a:pt x="0" y="1262"/>
                  </a:lnTo>
                  <a:lnTo>
                    <a:pt x="0" y="1259"/>
                  </a:lnTo>
                  <a:lnTo>
                    <a:pt x="2" y="1259"/>
                  </a:lnTo>
                  <a:close/>
                  <a:moveTo>
                    <a:pt x="2" y="1265"/>
                  </a:moveTo>
                  <a:lnTo>
                    <a:pt x="2" y="1268"/>
                  </a:lnTo>
                  <a:lnTo>
                    <a:pt x="0" y="1268"/>
                  </a:lnTo>
                  <a:lnTo>
                    <a:pt x="0" y="1265"/>
                  </a:lnTo>
                  <a:lnTo>
                    <a:pt x="2" y="1265"/>
                  </a:lnTo>
                  <a:close/>
                  <a:moveTo>
                    <a:pt x="2" y="1271"/>
                  </a:moveTo>
                  <a:lnTo>
                    <a:pt x="2" y="1274"/>
                  </a:lnTo>
                  <a:lnTo>
                    <a:pt x="0" y="1274"/>
                  </a:lnTo>
                  <a:lnTo>
                    <a:pt x="0" y="1271"/>
                  </a:lnTo>
                  <a:lnTo>
                    <a:pt x="2" y="1271"/>
                  </a:lnTo>
                  <a:close/>
                  <a:moveTo>
                    <a:pt x="2" y="1277"/>
                  </a:moveTo>
                  <a:lnTo>
                    <a:pt x="2" y="1279"/>
                  </a:lnTo>
                  <a:lnTo>
                    <a:pt x="0" y="1279"/>
                  </a:lnTo>
                  <a:lnTo>
                    <a:pt x="0" y="1277"/>
                  </a:lnTo>
                  <a:lnTo>
                    <a:pt x="2" y="1277"/>
                  </a:lnTo>
                  <a:close/>
                  <a:moveTo>
                    <a:pt x="2" y="1282"/>
                  </a:moveTo>
                  <a:lnTo>
                    <a:pt x="2" y="1285"/>
                  </a:lnTo>
                  <a:lnTo>
                    <a:pt x="0" y="1285"/>
                  </a:lnTo>
                  <a:lnTo>
                    <a:pt x="0" y="1282"/>
                  </a:lnTo>
                  <a:lnTo>
                    <a:pt x="2" y="1282"/>
                  </a:lnTo>
                  <a:close/>
                  <a:moveTo>
                    <a:pt x="2" y="1288"/>
                  </a:moveTo>
                  <a:lnTo>
                    <a:pt x="2" y="1291"/>
                  </a:lnTo>
                  <a:lnTo>
                    <a:pt x="0" y="1291"/>
                  </a:lnTo>
                  <a:lnTo>
                    <a:pt x="0" y="1288"/>
                  </a:lnTo>
                  <a:lnTo>
                    <a:pt x="2" y="1288"/>
                  </a:lnTo>
                  <a:close/>
                  <a:moveTo>
                    <a:pt x="2" y="1294"/>
                  </a:moveTo>
                  <a:lnTo>
                    <a:pt x="2" y="1297"/>
                  </a:lnTo>
                  <a:lnTo>
                    <a:pt x="0" y="1297"/>
                  </a:lnTo>
                  <a:lnTo>
                    <a:pt x="0" y="1294"/>
                  </a:lnTo>
                  <a:lnTo>
                    <a:pt x="2" y="1294"/>
                  </a:lnTo>
                  <a:close/>
                  <a:moveTo>
                    <a:pt x="2" y="1300"/>
                  </a:moveTo>
                  <a:lnTo>
                    <a:pt x="2" y="1302"/>
                  </a:lnTo>
                  <a:lnTo>
                    <a:pt x="0" y="1302"/>
                  </a:lnTo>
                  <a:lnTo>
                    <a:pt x="0" y="1300"/>
                  </a:lnTo>
                  <a:lnTo>
                    <a:pt x="2" y="1300"/>
                  </a:lnTo>
                  <a:close/>
                  <a:moveTo>
                    <a:pt x="2" y="1305"/>
                  </a:moveTo>
                  <a:lnTo>
                    <a:pt x="2" y="1308"/>
                  </a:lnTo>
                  <a:lnTo>
                    <a:pt x="0" y="1308"/>
                  </a:lnTo>
                  <a:lnTo>
                    <a:pt x="0" y="1305"/>
                  </a:lnTo>
                  <a:lnTo>
                    <a:pt x="2" y="1305"/>
                  </a:lnTo>
                  <a:close/>
                  <a:moveTo>
                    <a:pt x="2" y="1311"/>
                  </a:moveTo>
                  <a:lnTo>
                    <a:pt x="2" y="1314"/>
                  </a:lnTo>
                  <a:lnTo>
                    <a:pt x="0" y="1314"/>
                  </a:lnTo>
                  <a:lnTo>
                    <a:pt x="0" y="1311"/>
                  </a:lnTo>
                  <a:lnTo>
                    <a:pt x="2" y="1311"/>
                  </a:lnTo>
                  <a:close/>
                  <a:moveTo>
                    <a:pt x="2" y="1317"/>
                  </a:moveTo>
                  <a:lnTo>
                    <a:pt x="2" y="1320"/>
                  </a:lnTo>
                  <a:lnTo>
                    <a:pt x="0" y="1320"/>
                  </a:lnTo>
                  <a:lnTo>
                    <a:pt x="0" y="1317"/>
                  </a:lnTo>
                  <a:lnTo>
                    <a:pt x="2" y="1317"/>
                  </a:lnTo>
                  <a:close/>
                  <a:moveTo>
                    <a:pt x="2" y="1322"/>
                  </a:moveTo>
                  <a:lnTo>
                    <a:pt x="2" y="1325"/>
                  </a:lnTo>
                  <a:lnTo>
                    <a:pt x="0" y="1325"/>
                  </a:lnTo>
                  <a:lnTo>
                    <a:pt x="0" y="1322"/>
                  </a:lnTo>
                  <a:lnTo>
                    <a:pt x="2" y="1322"/>
                  </a:lnTo>
                  <a:close/>
                  <a:moveTo>
                    <a:pt x="2" y="1328"/>
                  </a:moveTo>
                  <a:lnTo>
                    <a:pt x="2" y="1331"/>
                  </a:lnTo>
                  <a:lnTo>
                    <a:pt x="0" y="1331"/>
                  </a:lnTo>
                  <a:lnTo>
                    <a:pt x="0" y="1328"/>
                  </a:lnTo>
                  <a:lnTo>
                    <a:pt x="2" y="1328"/>
                  </a:lnTo>
                  <a:close/>
                  <a:moveTo>
                    <a:pt x="2" y="1334"/>
                  </a:moveTo>
                  <a:lnTo>
                    <a:pt x="2" y="1337"/>
                  </a:lnTo>
                  <a:lnTo>
                    <a:pt x="0" y="1337"/>
                  </a:lnTo>
                  <a:lnTo>
                    <a:pt x="0" y="1334"/>
                  </a:lnTo>
                  <a:lnTo>
                    <a:pt x="2" y="1334"/>
                  </a:lnTo>
                  <a:close/>
                  <a:moveTo>
                    <a:pt x="2" y="1340"/>
                  </a:moveTo>
                  <a:lnTo>
                    <a:pt x="2" y="1343"/>
                  </a:lnTo>
                  <a:lnTo>
                    <a:pt x="0" y="1343"/>
                  </a:lnTo>
                  <a:lnTo>
                    <a:pt x="0" y="1340"/>
                  </a:lnTo>
                  <a:lnTo>
                    <a:pt x="2" y="1340"/>
                  </a:lnTo>
                  <a:close/>
                  <a:moveTo>
                    <a:pt x="2" y="1346"/>
                  </a:moveTo>
                  <a:lnTo>
                    <a:pt x="2" y="1348"/>
                  </a:lnTo>
                  <a:lnTo>
                    <a:pt x="0" y="1348"/>
                  </a:lnTo>
                  <a:lnTo>
                    <a:pt x="0" y="1346"/>
                  </a:lnTo>
                  <a:lnTo>
                    <a:pt x="2" y="1346"/>
                  </a:lnTo>
                  <a:close/>
                  <a:moveTo>
                    <a:pt x="2" y="1351"/>
                  </a:moveTo>
                  <a:lnTo>
                    <a:pt x="2" y="1354"/>
                  </a:lnTo>
                  <a:lnTo>
                    <a:pt x="0" y="1354"/>
                  </a:lnTo>
                  <a:lnTo>
                    <a:pt x="0" y="1351"/>
                  </a:lnTo>
                  <a:lnTo>
                    <a:pt x="2" y="1351"/>
                  </a:lnTo>
                  <a:close/>
                  <a:moveTo>
                    <a:pt x="2" y="1357"/>
                  </a:moveTo>
                  <a:lnTo>
                    <a:pt x="2" y="1360"/>
                  </a:lnTo>
                  <a:lnTo>
                    <a:pt x="0" y="1360"/>
                  </a:lnTo>
                  <a:lnTo>
                    <a:pt x="0" y="1357"/>
                  </a:lnTo>
                  <a:lnTo>
                    <a:pt x="2" y="1357"/>
                  </a:lnTo>
                  <a:close/>
                  <a:moveTo>
                    <a:pt x="2" y="1363"/>
                  </a:moveTo>
                  <a:lnTo>
                    <a:pt x="2" y="1366"/>
                  </a:lnTo>
                  <a:lnTo>
                    <a:pt x="0" y="1366"/>
                  </a:lnTo>
                  <a:lnTo>
                    <a:pt x="0" y="1363"/>
                  </a:lnTo>
                  <a:lnTo>
                    <a:pt x="2" y="1363"/>
                  </a:lnTo>
                  <a:close/>
                  <a:moveTo>
                    <a:pt x="2" y="1369"/>
                  </a:moveTo>
                  <a:lnTo>
                    <a:pt x="2" y="1371"/>
                  </a:lnTo>
                  <a:lnTo>
                    <a:pt x="0" y="1371"/>
                  </a:lnTo>
                  <a:lnTo>
                    <a:pt x="0" y="1369"/>
                  </a:lnTo>
                  <a:lnTo>
                    <a:pt x="2" y="1369"/>
                  </a:lnTo>
                  <a:close/>
                  <a:moveTo>
                    <a:pt x="2" y="1374"/>
                  </a:moveTo>
                  <a:lnTo>
                    <a:pt x="2" y="1377"/>
                  </a:lnTo>
                  <a:lnTo>
                    <a:pt x="0" y="1377"/>
                  </a:lnTo>
                  <a:lnTo>
                    <a:pt x="0" y="1374"/>
                  </a:lnTo>
                  <a:lnTo>
                    <a:pt x="2" y="1374"/>
                  </a:lnTo>
                  <a:close/>
                  <a:moveTo>
                    <a:pt x="1" y="1378"/>
                  </a:moveTo>
                  <a:lnTo>
                    <a:pt x="4" y="1378"/>
                  </a:lnTo>
                  <a:lnTo>
                    <a:pt x="4" y="1381"/>
                  </a:lnTo>
                  <a:lnTo>
                    <a:pt x="1" y="1381"/>
                  </a:lnTo>
                  <a:lnTo>
                    <a:pt x="1" y="1378"/>
                  </a:lnTo>
                  <a:close/>
                  <a:moveTo>
                    <a:pt x="7" y="1378"/>
                  </a:moveTo>
                  <a:lnTo>
                    <a:pt x="9" y="1378"/>
                  </a:lnTo>
                  <a:lnTo>
                    <a:pt x="9" y="1381"/>
                  </a:lnTo>
                  <a:lnTo>
                    <a:pt x="7" y="1381"/>
                  </a:lnTo>
                  <a:lnTo>
                    <a:pt x="7" y="1378"/>
                  </a:lnTo>
                  <a:close/>
                  <a:moveTo>
                    <a:pt x="12" y="1378"/>
                  </a:moveTo>
                  <a:lnTo>
                    <a:pt x="15" y="1378"/>
                  </a:lnTo>
                  <a:lnTo>
                    <a:pt x="15" y="1381"/>
                  </a:lnTo>
                  <a:lnTo>
                    <a:pt x="12" y="1381"/>
                  </a:lnTo>
                  <a:lnTo>
                    <a:pt x="12" y="1378"/>
                  </a:lnTo>
                  <a:close/>
                  <a:moveTo>
                    <a:pt x="17" y="1378"/>
                  </a:moveTo>
                  <a:lnTo>
                    <a:pt x="20" y="1378"/>
                  </a:lnTo>
                  <a:lnTo>
                    <a:pt x="20" y="1381"/>
                  </a:lnTo>
                  <a:lnTo>
                    <a:pt x="17" y="1381"/>
                  </a:lnTo>
                  <a:lnTo>
                    <a:pt x="17" y="1378"/>
                  </a:lnTo>
                  <a:close/>
                  <a:moveTo>
                    <a:pt x="23" y="1378"/>
                  </a:moveTo>
                  <a:lnTo>
                    <a:pt x="26" y="1378"/>
                  </a:lnTo>
                  <a:lnTo>
                    <a:pt x="26" y="1381"/>
                  </a:lnTo>
                  <a:lnTo>
                    <a:pt x="23" y="1381"/>
                  </a:lnTo>
                  <a:lnTo>
                    <a:pt x="23" y="1378"/>
                  </a:lnTo>
                  <a:close/>
                  <a:moveTo>
                    <a:pt x="28" y="1378"/>
                  </a:moveTo>
                  <a:lnTo>
                    <a:pt x="31" y="1378"/>
                  </a:lnTo>
                  <a:lnTo>
                    <a:pt x="31" y="1381"/>
                  </a:lnTo>
                  <a:lnTo>
                    <a:pt x="28" y="1381"/>
                  </a:lnTo>
                  <a:lnTo>
                    <a:pt x="28" y="1378"/>
                  </a:lnTo>
                  <a:close/>
                  <a:moveTo>
                    <a:pt x="34" y="1378"/>
                  </a:moveTo>
                  <a:lnTo>
                    <a:pt x="36" y="1378"/>
                  </a:lnTo>
                  <a:lnTo>
                    <a:pt x="36" y="1381"/>
                  </a:lnTo>
                  <a:lnTo>
                    <a:pt x="34" y="1381"/>
                  </a:lnTo>
                  <a:lnTo>
                    <a:pt x="34" y="1378"/>
                  </a:lnTo>
                  <a:close/>
                  <a:moveTo>
                    <a:pt x="39" y="1378"/>
                  </a:moveTo>
                  <a:lnTo>
                    <a:pt x="42" y="1378"/>
                  </a:lnTo>
                  <a:lnTo>
                    <a:pt x="42" y="1381"/>
                  </a:lnTo>
                  <a:lnTo>
                    <a:pt x="39" y="1381"/>
                  </a:lnTo>
                  <a:lnTo>
                    <a:pt x="39" y="1378"/>
                  </a:lnTo>
                  <a:close/>
                  <a:moveTo>
                    <a:pt x="45" y="1378"/>
                  </a:moveTo>
                  <a:lnTo>
                    <a:pt x="47" y="1378"/>
                  </a:lnTo>
                  <a:lnTo>
                    <a:pt x="47" y="1381"/>
                  </a:lnTo>
                  <a:lnTo>
                    <a:pt x="45" y="1381"/>
                  </a:lnTo>
                  <a:lnTo>
                    <a:pt x="45" y="1378"/>
                  </a:lnTo>
                  <a:close/>
                  <a:moveTo>
                    <a:pt x="50" y="1378"/>
                  </a:moveTo>
                  <a:lnTo>
                    <a:pt x="53" y="1378"/>
                  </a:lnTo>
                  <a:lnTo>
                    <a:pt x="53" y="1381"/>
                  </a:lnTo>
                  <a:lnTo>
                    <a:pt x="50" y="1381"/>
                  </a:lnTo>
                  <a:lnTo>
                    <a:pt x="50" y="1378"/>
                  </a:lnTo>
                  <a:close/>
                  <a:moveTo>
                    <a:pt x="56" y="1378"/>
                  </a:moveTo>
                  <a:lnTo>
                    <a:pt x="58" y="1378"/>
                  </a:lnTo>
                  <a:lnTo>
                    <a:pt x="58" y="1381"/>
                  </a:lnTo>
                  <a:lnTo>
                    <a:pt x="56" y="1381"/>
                  </a:lnTo>
                  <a:lnTo>
                    <a:pt x="56" y="1378"/>
                  </a:lnTo>
                  <a:close/>
                  <a:moveTo>
                    <a:pt x="61" y="1378"/>
                  </a:moveTo>
                  <a:lnTo>
                    <a:pt x="64" y="1378"/>
                  </a:lnTo>
                  <a:lnTo>
                    <a:pt x="64" y="1381"/>
                  </a:lnTo>
                  <a:lnTo>
                    <a:pt x="61" y="1381"/>
                  </a:lnTo>
                  <a:lnTo>
                    <a:pt x="61" y="1378"/>
                  </a:lnTo>
                  <a:close/>
                  <a:moveTo>
                    <a:pt x="66" y="1378"/>
                  </a:moveTo>
                  <a:lnTo>
                    <a:pt x="69" y="1378"/>
                  </a:lnTo>
                  <a:lnTo>
                    <a:pt x="69" y="1381"/>
                  </a:lnTo>
                  <a:lnTo>
                    <a:pt x="66" y="1381"/>
                  </a:lnTo>
                  <a:lnTo>
                    <a:pt x="66" y="1378"/>
                  </a:lnTo>
                  <a:close/>
                  <a:moveTo>
                    <a:pt x="72" y="1378"/>
                  </a:moveTo>
                  <a:lnTo>
                    <a:pt x="75" y="1378"/>
                  </a:lnTo>
                  <a:lnTo>
                    <a:pt x="75" y="1381"/>
                  </a:lnTo>
                  <a:lnTo>
                    <a:pt x="72" y="1381"/>
                  </a:lnTo>
                  <a:lnTo>
                    <a:pt x="72" y="1378"/>
                  </a:lnTo>
                  <a:close/>
                  <a:moveTo>
                    <a:pt x="77" y="1378"/>
                  </a:moveTo>
                  <a:lnTo>
                    <a:pt x="80" y="1378"/>
                  </a:lnTo>
                  <a:lnTo>
                    <a:pt x="80" y="1381"/>
                  </a:lnTo>
                  <a:lnTo>
                    <a:pt x="77" y="1381"/>
                  </a:lnTo>
                  <a:lnTo>
                    <a:pt x="77" y="1378"/>
                  </a:lnTo>
                  <a:close/>
                  <a:moveTo>
                    <a:pt x="83" y="1378"/>
                  </a:moveTo>
                  <a:lnTo>
                    <a:pt x="86" y="1378"/>
                  </a:lnTo>
                  <a:lnTo>
                    <a:pt x="86" y="1381"/>
                  </a:lnTo>
                  <a:lnTo>
                    <a:pt x="83" y="1381"/>
                  </a:lnTo>
                  <a:lnTo>
                    <a:pt x="83" y="1378"/>
                  </a:lnTo>
                  <a:close/>
                  <a:moveTo>
                    <a:pt x="88" y="1378"/>
                  </a:moveTo>
                  <a:lnTo>
                    <a:pt x="91" y="1378"/>
                  </a:lnTo>
                  <a:lnTo>
                    <a:pt x="91" y="1381"/>
                  </a:lnTo>
                  <a:lnTo>
                    <a:pt x="88" y="1381"/>
                  </a:lnTo>
                  <a:lnTo>
                    <a:pt x="88" y="1378"/>
                  </a:lnTo>
                  <a:close/>
                  <a:moveTo>
                    <a:pt x="94" y="1378"/>
                  </a:moveTo>
                  <a:lnTo>
                    <a:pt x="96" y="1378"/>
                  </a:lnTo>
                  <a:lnTo>
                    <a:pt x="96" y="1381"/>
                  </a:lnTo>
                  <a:lnTo>
                    <a:pt x="94" y="1381"/>
                  </a:lnTo>
                  <a:lnTo>
                    <a:pt x="94" y="1378"/>
                  </a:lnTo>
                  <a:close/>
                  <a:moveTo>
                    <a:pt x="99" y="1378"/>
                  </a:moveTo>
                  <a:lnTo>
                    <a:pt x="102" y="1378"/>
                  </a:lnTo>
                  <a:lnTo>
                    <a:pt x="102" y="1381"/>
                  </a:lnTo>
                  <a:lnTo>
                    <a:pt x="99" y="1381"/>
                  </a:lnTo>
                  <a:lnTo>
                    <a:pt x="99" y="1378"/>
                  </a:lnTo>
                  <a:close/>
                  <a:moveTo>
                    <a:pt x="105" y="1378"/>
                  </a:moveTo>
                  <a:lnTo>
                    <a:pt x="107" y="1378"/>
                  </a:lnTo>
                  <a:lnTo>
                    <a:pt x="107" y="1381"/>
                  </a:lnTo>
                  <a:lnTo>
                    <a:pt x="105" y="1381"/>
                  </a:lnTo>
                  <a:lnTo>
                    <a:pt x="105" y="1378"/>
                  </a:lnTo>
                  <a:close/>
                  <a:moveTo>
                    <a:pt x="110" y="1378"/>
                  </a:moveTo>
                  <a:lnTo>
                    <a:pt x="113" y="1378"/>
                  </a:lnTo>
                  <a:lnTo>
                    <a:pt x="113" y="1381"/>
                  </a:lnTo>
                  <a:lnTo>
                    <a:pt x="110" y="1381"/>
                  </a:lnTo>
                  <a:lnTo>
                    <a:pt x="110" y="1378"/>
                  </a:lnTo>
                  <a:close/>
                  <a:moveTo>
                    <a:pt x="115" y="1378"/>
                  </a:moveTo>
                  <a:lnTo>
                    <a:pt x="118" y="1378"/>
                  </a:lnTo>
                  <a:lnTo>
                    <a:pt x="118" y="1381"/>
                  </a:lnTo>
                  <a:lnTo>
                    <a:pt x="115" y="1381"/>
                  </a:lnTo>
                  <a:lnTo>
                    <a:pt x="115" y="1378"/>
                  </a:lnTo>
                  <a:close/>
                  <a:moveTo>
                    <a:pt x="121" y="1378"/>
                  </a:moveTo>
                  <a:lnTo>
                    <a:pt x="124" y="1378"/>
                  </a:lnTo>
                  <a:lnTo>
                    <a:pt x="124" y="1381"/>
                  </a:lnTo>
                  <a:lnTo>
                    <a:pt x="121" y="1381"/>
                  </a:lnTo>
                  <a:lnTo>
                    <a:pt x="121" y="1378"/>
                  </a:lnTo>
                  <a:close/>
                  <a:moveTo>
                    <a:pt x="126" y="1378"/>
                  </a:moveTo>
                  <a:lnTo>
                    <a:pt x="129" y="1378"/>
                  </a:lnTo>
                  <a:lnTo>
                    <a:pt x="129" y="1381"/>
                  </a:lnTo>
                  <a:lnTo>
                    <a:pt x="126" y="1381"/>
                  </a:lnTo>
                  <a:lnTo>
                    <a:pt x="126" y="1378"/>
                  </a:lnTo>
                  <a:close/>
                  <a:moveTo>
                    <a:pt x="132" y="1378"/>
                  </a:moveTo>
                  <a:lnTo>
                    <a:pt x="135" y="1378"/>
                  </a:lnTo>
                  <a:lnTo>
                    <a:pt x="135" y="1381"/>
                  </a:lnTo>
                  <a:lnTo>
                    <a:pt x="132" y="1381"/>
                  </a:lnTo>
                  <a:lnTo>
                    <a:pt x="132" y="1378"/>
                  </a:lnTo>
                  <a:close/>
                  <a:moveTo>
                    <a:pt x="137" y="1378"/>
                  </a:moveTo>
                  <a:lnTo>
                    <a:pt x="140" y="1378"/>
                  </a:lnTo>
                  <a:lnTo>
                    <a:pt x="140" y="1381"/>
                  </a:lnTo>
                  <a:lnTo>
                    <a:pt x="137" y="1381"/>
                  </a:lnTo>
                  <a:lnTo>
                    <a:pt x="137" y="1378"/>
                  </a:lnTo>
                  <a:close/>
                  <a:moveTo>
                    <a:pt x="143" y="1378"/>
                  </a:moveTo>
                  <a:lnTo>
                    <a:pt x="146" y="1378"/>
                  </a:lnTo>
                  <a:lnTo>
                    <a:pt x="146" y="1381"/>
                  </a:lnTo>
                  <a:lnTo>
                    <a:pt x="143" y="1381"/>
                  </a:lnTo>
                  <a:lnTo>
                    <a:pt x="143" y="1378"/>
                  </a:lnTo>
                  <a:close/>
                  <a:moveTo>
                    <a:pt x="148" y="1378"/>
                  </a:moveTo>
                  <a:lnTo>
                    <a:pt x="151" y="1378"/>
                  </a:lnTo>
                  <a:lnTo>
                    <a:pt x="151" y="1381"/>
                  </a:lnTo>
                  <a:lnTo>
                    <a:pt x="148" y="1381"/>
                  </a:lnTo>
                  <a:lnTo>
                    <a:pt x="148" y="1378"/>
                  </a:lnTo>
                  <a:close/>
                  <a:moveTo>
                    <a:pt x="154" y="1378"/>
                  </a:moveTo>
                  <a:lnTo>
                    <a:pt x="156" y="1378"/>
                  </a:lnTo>
                  <a:lnTo>
                    <a:pt x="156" y="1381"/>
                  </a:lnTo>
                  <a:lnTo>
                    <a:pt x="154" y="1381"/>
                  </a:lnTo>
                  <a:lnTo>
                    <a:pt x="154" y="1378"/>
                  </a:lnTo>
                  <a:close/>
                  <a:moveTo>
                    <a:pt x="159" y="1378"/>
                  </a:moveTo>
                  <a:lnTo>
                    <a:pt x="162" y="1378"/>
                  </a:lnTo>
                  <a:lnTo>
                    <a:pt x="162" y="1381"/>
                  </a:lnTo>
                  <a:lnTo>
                    <a:pt x="159" y="1381"/>
                  </a:lnTo>
                  <a:lnTo>
                    <a:pt x="159" y="1378"/>
                  </a:lnTo>
                  <a:close/>
                  <a:moveTo>
                    <a:pt x="165" y="1378"/>
                  </a:moveTo>
                  <a:lnTo>
                    <a:pt x="167" y="1378"/>
                  </a:lnTo>
                  <a:lnTo>
                    <a:pt x="167" y="1381"/>
                  </a:lnTo>
                  <a:lnTo>
                    <a:pt x="165" y="1381"/>
                  </a:lnTo>
                  <a:lnTo>
                    <a:pt x="165" y="1378"/>
                  </a:lnTo>
                  <a:close/>
                  <a:moveTo>
                    <a:pt x="170" y="1378"/>
                  </a:moveTo>
                  <a:lnTo>
                    <a:pt x="173" y="1378"/>
                  </a:lnTo>
                  <a:lnTo>
                    <a:pt x="173" y="1381"/>
                  </a:lnTo>
                  <a:lnTo>
                    <a:pt x="170" y="1381"/>
                  </a:lnTo>
                  <a:lnTo>
                    <a:pt x="170" y="1378"/>
                  </a:lnTo>
                  <a:close/>
                  <a:moveTo>
                    <a:pt x="175" y="1378"/>
                  </a:moveTo>
                  <a:lnTo>
                    <a:pt x="178" y="1378"/>
                  </a:lnTo>
                  <a:lnTo>
                    <a:pt x="178" y="1381"/>
                  </a:lnTo>
                  <a:lnTo>
                    <a:pt x="175" y="1381"/>
                  </a:lnTo>
                  <a:lnTo>
                    <a:pt x="175" y="1378"/>
                  </a:lnTo>
                  <a:close/>
                  <a:moveTo>
                    <a:pt x="181" y="1378"/>
                  </a:moveTo>
                  <a:lnTo>
                    <a:pt x="184" y="1378"/>
                  </a:lnTo>
                  <a:lnTo>
                    <a:pt x="184" y="1381"/>
                  </a:lnTo>
                  <a:lnTo>
                    <a:pt x="181" y="1381"/>
                  </a:lnTo>
                  <a:lnTo>
                    <a:pt x="181" y="1378"/>
                  </a:lnTo>
                  <a:close/>
                  <a:moveTo>
                    <a:pt x="186" y="1378"/>
                  </a:moveTo>
                  <a:lnTo>
                    <a:pt x="189" y="1378"/>
                  </a:lnTo>
                  <a:lnTo>
                    <a:pt x="189" y="1381"/>
                  </a:lnTo>
                  <a:lnTo>
                    <a:pt x="186" y="1381"/>
                  </a:lnTo>
                  <a:lnTo>
                    <a:pt x="186" y="1378"/>
                  </a:lnTo>
                  <a:close/>
                  <a:moveTo>
                    <a:pt x="192" y="1378"/>
                  </a:moveTo>
                  <a:lnTo>
                    <a:pt x="195" y="1378"/>
                  </a:lnTo>
                  <a:lnTo>
                    <a:pt x="195" y="1381"/>
                  </a:lnTo>
                  <a:lnTo>
                    <a:pt x="192" y="1381"/>
                  </a:lnTo>
                  <a:lnTo>
                    <a:pt x="192" y="1378"/>
                  </a:lnTo>
                  <a:close/>
                  <a:moveTo>
                    <a:pt x="197" y="1378"/>
                  </a:moveTo>
                  <a:lnTo>
                    <a:pt x="200" y="1378"/>
                  </a:lnTo>
                  <a:lnTo>
                    <a:pt x="200" y="1381"/>
                  </a:lnTo>
                  <a:lnTo>
                    <a:pt x="197" y="1381"/>
                  </a:lnTo>
                  <a:lnTo>
                    <a:pt x="197" y="1378"/>
                  </a:lnTo>
                  <a:close/>
                  <a:moveTo>
                    <a:pt x="203" y="1378"/>
                  </a:moveTo>
                  <a:lnTo>
                    <a:pt x="205" y="1378"/>
                  </a:lnTo>
                  <a:lnTo>
                    <a:pt x="205" y="1381"/>
                  </a:lnTo>
                  <a:lnTo>
                    <a:pt x="203" y="1381"/>
                  </a:lnTo>
                  <a:lnTo>
                    <a:pt x="203" y="1378"/>
                  </a:lnTo>
                  <a:close/>
                  <a:moveTo>
                    <a:pt x="208" y="1378"/>
                  </a:moveTo>
                  <a:lnTo>
                    <a:pt x="211" y="1378"/>
                  </a:lnTo>
                  <a:lnTo>
                    <a:pt x="211" y="1381"/>
                  </a:lnTo>
                  <a:lnTo>
                    <a:pt x="208" y="1381"/>
                  </a:lnTo>
                  <a:lnTo>
                    <a:pt x="208" y="1378"/>
                  </a:lnTo>
                  <a:close/>
                  <a:moveTo>
                    <a:pt x="214" y="1378"/>
                  </a:moveTo>
                  <a:lnTo>
                    <a:pt x="216" y="1378"/>
                  </a:lnTo>
                  <a:lnTo>
                    <a:pt x="216" y="1381"/>
                  </a:lnTo>
                  <a:lnTo>
                    <a:pt x="214" y="1381"/>
                  </a:lnTo>
                  <a:lnTo>
                    <a:pt x="214" y="1378"/>
                  </a:lnTo>
                  <a:close/>
                  <a:moveTo>
                    <a:pt x="219" y="1378"/>
                  </a:moveTo>
                  <a:lnTo>
                    <a:pt x="222" y="1378"/>
                  </a:lnTo>
                  <a:lnTo>
                    <a:pt x="222" y="1381"/>
                  </a:lnTo>
                  <a:lnTo>
                    <a:pt x="219" y="1381"/>
                  </a:lnTo>
                  <a:lnTo>
                    <a:pt x="219" y="1378"/>
                  </a:lnTo>
                  <a:close/>
                  <a:moveTo>
                    <a:pt x="224" y="1378"/>
                  </a:moveTo>
                  <a:lnTo>
                    <a:pt x="227" y="1378"/>
                  </a:lnTo>
                  <a:lnTo>
                    <a:pt x="227" y="1381"/>
                  </a:lnTo>
                  <a:lnTo>
                    <a:pt x="224" y="1381"/>
                  </a:lnTo>
                  <a:lnTo>
                    <a:pt x="224" y="1378"/>
                  </a:lnTo>
                  <a:close/>
                  <a:moveTo>
                    <a:pt x="230" y="1378"/>
                  </a:moveTo>
                  <a:lnTo>
                    <a:pt x="233" y="1378"/>
                  </a:lnTo>
                  <a:lnTo>
                    <a:pt x="233" y="1381"/>
                  </a:lnTo>
                  <a:lnTo>
                    <a:pt x="230" y="1381"/>
                  </a:lnTo>
                  <a:lnTo>
                    <a:pt x="230" y="1378"/>
                  </a:lnTo>
                  <a:close/>
                  <a:moveTo>
                    <a:pt x="235" y="1378"/>
                  </a:moveTo>
                  <a:lnTo>
                    <a:pt x="238" y="1378"/>
                  </a:lnTo>
                  <a:lnTo>
                    <a:pt x="238" y="1381"/>
                  </a:lnTo>
                  <a:lnTo>
                    <a:pt x="235" y="1381"/>
                  </a:lnTo>
                  <a:lnTo>
                    <a:pt x="235" y="1378"/>
                  </a:lnTo>
                  <a:close/>
                  <a:moveTo>
                    <a:pt x="241" y="1378"/>
                  </a:moveTo>
                  <a:lnTo>
                    <a:pt x="244" y="1378"/>
                  </a:lnTo>
                  <a:lnTo>
                    <a:pt x="244" y="1381"/>
                  </a:lnTo>
                  <a:lnTo>
                    <a:pt x="241" y="1381"/>
                  </a:lnTo>
                  <a:lnTo>
                    <a:pt x="241" y="1378"/>
                  </a:lnTo>
                  <a:close/>
                  <a:moveTo>
                    <a:pt x="246" y="1378"/>
                  </a:moveTo>
                  <a:lnTo>
                    <a:pt x="249" y="1378"/>
                  </a:lnTo>
                  <a:lnTo>
                    <a:pt x="249" y="1381"/>
                  </a:lnTo>
                  <a:lnTo>
                    <a:pt x="246" y="1381"/>
                  </a:lnTo>
                  <a:lnTo>
                    <a:pt x="246" y="1378"/>
                  </a:lnTo>
                  <a:close/>
                  <a:moveTo>
                    <a:pt x="252" y="1378"/>
                  </a:moveTo>
                  <a:lnTo>
                    <a:pt x="254" y="1378"/>
                  </a:lnTo>
                  <a:lnTo>
                    <a:pt x="254" y="1381"/>
                  </a:lnTo>
                  <a:lnTo>
                    <a:pt x="252" y="1381"/>
                  </a:lnTo>
                  <a:lnTo>
                    <a:pt x="252" y="1378"/>
                  </a:lnTo>
                  <a:close/>
                  <a:moveTo>
                    <a:pt x="257" y="1378"/>
                  </a:moveTo>
                  <a:lnTo>
                    <a:pt x="260" y="1378"/>
                  </a:lnTo>
                  <a:lnTo>
                    <a:pt x="260" y="1381"/>
                  </a:lnTo>
                  <a:lnTo>
                    <a:pt x="257" y="1381"/>
                  </a:lnTo>
                  <a:lnTo>
                    <a:pt x="257" y="1378"/>
                  </a:lnTo>
                  <a:close/>
                  <a:moveTo>
                    <a:pt x="263" y="1378"/>
                  </a:moveTo>
                  <a:lnTo>
                    <a:pt x="265" y="1378"/>
                  </a:lnTo>
                  <a:lnTo>
                    <a:pt x="265" y="1381"/>
                  </a:lnTo>
                  <a:lnTo>
                    <a:pt x="263" y="1381"/>
                  </a:lnTo>
                  <a:lnTo>
                    <a:pt x="263" y="1378"/>
                  </a:lnTo>
                  <a:close/>
                  <a:moveTo>
                    <a:pt x="268" y="1378"/>
                  </a:moveTo>
                  <a:lnTo>
                    <a:pt x="271" y="1378"/>
                  </a:lnTo>
                  <a:lnTo>
                    <a:pt x="271" y="1381"/>
                  </a:lnTo>
                  <a:lnTo>
                    <a:pt x="268" y="1381"/>
                  </a:lnTo>
                  <a:lnTo>
                    <a:pt x="268" y="1378"/>
                  </a:lnTo>
                  <a:close/>
                  <a:moveTo>
                    <a:pt x="273" y="1378"/>
                  </a:moveTo>
                  <a:lnTo>
                    <a:pt x="276" y="1378"/>
                  </a:lnTo>
                  <a:lnTo>
                    <a:pt x="276" y="1381"/>
                  </a:lnTo>
                  <a:lnTo>
                    <a:pt x="273" y="1381"/>
                  </a:lnTo>
                  <a:lnTo>
                    <a:pt x="273" y="1378"/>
                  </a:lnTo>
                  <a:close/>
                  <a:moveTo>
                    <a:pt x="279" y="1378"/>
                  </a:moveTo>
                  <a:lnTo>
                    <a:pt x="282" y="1378"/>
                  </a:lnTo>
                  <a:lnTo>
                    <a:pt x="282" y="1381"/>
                  </a:lnTo>
                  <a:lnTo>
                    <a:pt x="279" y="1381"/>
                  </a:lnTo>
                  <a:lnTo>
                    <a:pt x="279" y="1378"/>
                  </a:lnTo>
                  <a:close/>
                  <a:moveTo>
                    <a:pt x="284" y="1378"/>
                  </a:moveTo>
                  <a:lnTo>
                    <a:pt x="287" y="1378"/>
                  </a:lnTo>
                  <a:lnTo>
                    <a:pt x="287" y="1381"/>
                  </a:lnTo>
                  <a:lnTo>
                    <a:pt x="284" y="1381"/>
                  </a:lnTo>
                  <a:lnTo>
                    <a:pt x="284" y="1378"/>
                  </a:lnTo>
                  <a:close/>
                  <a:moveTo>
                    <a:pt x="290" y="1378"/>
                  </a:moveTo>
                  <a:lnTo>
                    <a:pt x="293" y="1378"/>
                  </a:lnTo>
                  <a:lnTo>
                    <a:pt x="293" y="1381"/>
                  </a:lnTo>
                  <a:lnTo>
                    <a:pt x="290" y="1381"/>
                  </a:lnTo>
                  <a:lnTo>
                    <a:pt x="290" y="1378"/>
                  </a:lnTo>
                  <a:close/>
                  <a:moveTo>
                    <a:pt x="295" y="1378"/>
                  </a:moveTo>
                  <a:lnTo>
                    <a:pt x="298" y="1378"/>
                  </a:lnTo>
                  <a:lnTo>
                    <a:pt x="298" y="1381"/>
                  </a:lnTo>
                  <a:lnTo>
                    <a:pt x="295" y="1381"/>
                  </a:lnTo>
                  <a:lnTo>
                    <a:pt x="295" y="1378"/>
                  </a:lnTo>
                  <a:close/>
                  <a:moveTo>
                    <a:pt x="301" y="1378"/>
                  </a:moveTo>
                  <a:lnTo>
                    <a:pt x="303" y="1378"/>
                  </a:lnTo>
                  <a:lnTo>
                    <a:pt x="303" y="1381"/>
                  </a:lnTo>
                  <a:lnTo>
                    <a:pt x="301" y="1381"/>
                  </a:lnTo>
                  <a:lnTo>
                    <a:pt x="301" y="1378"/>
                  </a:lnTo>
                  <a:close/>
                  <a:moveTo>
                    <a:pt x="306" y="1378"/>
                  </a:moveTo>
                  <a:lnTo>
                    <a:pt x="309" y="1378"/>
                  </a:lnTo>
                  <a:lnTo>
                    <a:pt x="309" y="1381"/>
                  </a:lnTo>
                  <a:lnTo>
                    <a:pt x="306" y="1381"/>
                  </a:lnTo>
                  <a:lnTo>
                    <a:pt x="306" y="1378"/>
                  </a:lnTo>
                  <a:close/>
                  <a:moveTo>
                    <a:pt x="312" y="1378"/>
                  </a:moveTo>
                  <a:lnTo>
                    <a:pt x="314" y="1378"/>
                  </a:lnTo>
                  <a:lnTo>
                    <a:pt x="314" y="1381"/>
                  </a:lnTo>
                  <a:lnTo>
                    <a:pt x="312" y="1381"/>
                  </a:lnTo>
                  <a:lnTo>
                    <a:pt x="312" y="1378"/>
                  </a:lnTo>
                  <a:close/>
                  <a:moveTo>
                    <a:pt x="317" y="1378"/>
                  </a:moveTo>
                  <a:lnTo>
                    <a:pt x="320" y="1378"/>
                  </a:lnTo>
                  <a:lnTo>
                    <a:pt x="320" y="1381"/>
                  </a:lnTo>
                  <a:lnTo>
                    <a:pt x="317" y="1381"/>
                  </a:lnTo>
                  <a:lnTo>
                    <a:pt x="317" y="1378"/>
                  </a:lnTo>
                  <a:close/>
                  <a:moveTo>
                    <a:pt x="323" y="1378"/>
                  </a:moveTo>
                  <a:lnTo>
                    <a:pt x="325" y="1378"/>
                  </a:lnTo>
                  <a:lnTo>
                    <a:pt x="325" y="1381"/>
                  </a:lnTo>
                  <a:lnTo>
                    <a:pt x="323" y="1381"/>
                  </a:lnTo>
                  <a:lnTo>
                    <a:pt x="323" y="1378"/>
                  </a:lnTo>
                  <a:close/>
                  <a:moveTo>
                    <a:pt x="328" y="1378"/>
                  </a:moveTo>
                  <a:lnTo>
                    <a:pt x="331" y="1378"/>
                  </a:lnTo>
                  <a:lnTo>
                    <a:pt x="331" y="1381"/>
                  </a:lnTo>
                  <a:lnTo>
                    <a:pt x="328" y="1381"/>
                  </a:lnTo>
                  <a:lnTo>
                    <a:pt x="328" y="1378"/>
                  </a:lnTo>
                  <a:close/>
                  <a:moveTo>
                    <a:pt x="333" y="1378"/>
                  </a:moveTo>
                  <a:lnTo>
                    <a:pt x="336" y="1378"/>
                  </a:lnTo>
                  <a:lnTo>
                    <a:pt x="336" y="1381"/>
                  </a:lnTo>
                  <a:lnTo>
                    <a:pt x="333" y="1381"/>
                  </a:lnTo>
                  <a:lnTo>
                    <a:pt x="333" y="1378"/>
                  </a:lnTo>
                  <a:close/>
                  <a:moveTo>
                    <a:pt x="339" y="1378"/>
                  </a:moveTo>
                  <a:lnTo>
                    <a:pt x="342" y="1378"/>
                  </a:lnTo>
                  <a:lnTo>
                    <a:pt x="342" y="1381"/>
                  </a:lnTo>
                  <a:lnTo>
                    <a:pt x="339" y="1381"/>
                  </a:lnTo>
                  <a:lnTo>
                    <a:pt x="339" y="1378"/>
                  </a:lnTo>
                  <a:close/>
                  <a:moveTo>
                    <a:pt x="344" y="1378"/>
                  </a:moveTo>
                  <a:lnTo>
                    <a:pt x="347" y="1378"/>
                  </a:lnTo>
                  <a:lnTo>
                    <a:pt x="347" y="1381"/>
                  </a:lnTo>
                  <a:lnTo>
                    <a:pt x="344" y="1381"/>
                  </a:lnTo>
                  <a:lnTo>
                    <a:pt x="344" y="1378"/>
                  </a:lnTo>
                  <a:close/>
                  <a:moveTo>
                    <a:pt x="350" y="1378"/>
                  </a:moveTo>
                  <a:lnTo>
                    <a:pt x="352" y="1378"/>
                  </a:lnTo>
                  <a:lnTo>
                    <a:pt x="352" y="1381"/>
                  </a:lnTo>
                  <a:lnTo>
                    <a:pt x="350" y="1381"/>
                  </a:lnTo>
                  <a:lnTo>
                    <a:pt x="350" y="1378"/>
                  </a:lnTo>
                  <a:close/>
                  <a:moveTo>
                    <a:pt x="355" y="1378"/>
                  </a:moveTo>
                  <a:lnTo>
                    <a:pt x="358" y="1378"/>
                  </a:lnTo>
                  <a:lnTo>
                    <a:pt x="358" y="1381"/>
                  </a:lnTo>
                  <a:lnTo>
                    <a:pt x="355" y="1381"/>
                  </a:lnTo>
                  <a:lnTo>
                    <a:pt x="355" y="1378"/>
                  </a:lnTo>
                  <a:close/>
                  <a:moveTo>
                    <a:pt x="361" y="1378"/>
                  </a:moveTo>
                  <a:lnTo>
                    <a:pt x="363" y="1378"/>
                  </a:lnTo>
                  <a:lnTo>
                    <a:pt x="363" y="1381"/>
                  </a:lnTo>
                  <a:lnTo>
                    <a:pt x="361" y="1381"/>
                  </a:lnTo>
                  <a:lnTo>
                    <a:pt x="361" y="1378"/>
                  </a:lnTo>
                  <a:close/>
                  <a:moveTo>
                    <a:pt x="366" y="1378"/>
                  </a:moveTo>
                  <a:lnTo>
                    <a:pt x="369" y="1378"/>
                  </a:lnTo>
                  <a:lnTo>
                    <a:pt x="369" y="1381"/>
                  </a:lnTo>
                  <a:lnTo>
                    <a:pt x="366" y="1381"/>
                  </a:lnTo>
                  <a:lnTo>
                    <a:pt x="366" y="1378"/>
                  </a:lnTo>
                  <a:close/>
                  <a:moveTo>
                    <a:pt x="372" y="1378"/>
                  </a:moveTo>
                  <a:lnTo>
                    <a:pt x="374" y="1378"/>
                  </a:lnTo>
                  <a:lnTo>
                    <a:pt x="374" y="1381"/>
                  </a:lnTo>
                  <a:lnTo>
                    <a:pt x="372" y="1381"/>
                  </a:lnTo>
                  <a:lnTo>
                    <a:pt x="372" y="1378"/>
                  </a:lnTo>
                  <a:close/>
                  <a:moveTo>
                    <a:pt x="377" y="1378"/>
                  </a:moveTo>
                  <a:lnTo>
                    <a:pt x="380" y="1378"/>
                  </a:lnTo>
                  <a:lnTo>
                    <a:pt x="380" y="1381"/>
                  </a:lnTo>
                  <a:lnTo>
                    <a:pt x="377" y="1381"/>
                  </a:lnTo>
                  <a:lnTo>
                    <a:pt x="377" y="1378"/>
                  </a:lnTo>
                  <a:close/>
                  <a:moveTo>
                    <a:pt x="382" y="1378"/>
                  </a:moveTo>
                  <a:lnTo>
                    <a:pt x="385" y="1378"/>
                  </a:lnTo>
                  <a:lnTo>
                    <a:pt x="385" y="1381"/>
                  </a:lnTo>
                  <a:lnTo>
                    <a:pt x="382" y="1381"/>
                  </a:lnTo>
                  <a:lnTo>
                    <a:pt x="382" y="1378"/>
                  </a:lnTo>
                  <a:close/>
                  <a:moveTo>
                    <a:pt x="388" y="1378"/>
                  </a:moveTo>
                  <a:lnTo>
                    <a:pt x="391" y="1378"/>
                  </a:lnTo>
                  <a:lnTo>
                    <a:pt x="391" y="1381"/>
                  </a:lnTo>
                  <a:lnTo>
                    <a:pt x="388" y="1381"/>
                  </a:lnTo>
                  <a:lnTo>
                    <a:pt x="388" y="1378"/>
                  </a:lnTo>
                  <a:close/>
                  <a:moveTo>
                    <a:pt x="393" y="1378"/>
                  </a:moveTo>
                  <a:lnTo>
                    <a:pt x="396" y="1378"/>
                  </a:lnTo>
                  <a:lnTo>
                    <a:pt x="396" y="1381"/>
                  </a:lnTo>
                  <a:lnTo>
                    <a:pt x="393" y="1381"/>
                  </a:lnTo>
                  <a:lnTo>
                    <a:pt x="393" y="1378"/>
                  </a:lnTo>
                  <a:close/>
                  <a:moveTo>
                    <a:pt x="399" y="1378"/>
                  </a:moveTo>
                  <a:lnTo>
                    <a:pt x="401" y="1378"/>
                  </a:lnTo>
                  <a:lnTo>
                    <a:pt x="401" y="1381"/>
                  </a:lnTo>
                  <a:lnTo>
                    <a:pt x="399" y="1381"/>
                  </a:lnTo>
                  <a:lnTo>
                    <a:pt x="399" y="1378"/>
                  </a:lnTo>
                  <a:close/>
                  <a:moveTo>
                    <a:pt x="404" y="1378"/>
                  </a:moveTo>
                  <a:lnTo>
                    <a:pt x="407" y="1378"/>
                  </a:lnTo>
                  <a:lnTo>
                    <a:pt x="407" y="1381"/>
                  </a:lnTo>
                  <a:lnTo>
                    <a:pt x="404" y="1381"/>
                  </a:lnTo>
                  <a:lnTo>
                    <a:pt x="404" y="1378"/>
                  </a:lnTo>
                  <a:close/>
                  <a:moveTo>
                    <a:pt x="410" y="1378"/>
                  </a:moveTo>
                  <a:lnTo>
                    <a:pt x="412" y="1378"/>
                  </a:lnTo>
                  <a:lnTo>
                    <a:pt x="412" y="1381"/>
                  </a:lnTo>
                  <a:lnTo>
                    <a:pt x="410" y="1381"/>
                  </a:lnTo>
                  <a:lnTo>
                    <a:pt x="410" y="1378"/>
                  </a:lnTo>
                  <a:close/>
                  <a:moveTo>
                    <a:pt x="415" y="1378"/>
                  </a:moveTo>
                  <a:lnTo>
                    <a:pt x="418" y="1378"/>
                  </a:lnTo>
                  <a:lnTo>
                    <a:pt x="418" y="1381"/>
                  </a:lnTo>
                  <a:lnTo>
                    <a:pt x="415" y="1381"/>
                  </a:lnTo>
                  <a:lnTo>
                    <a:pt x="415" y="1378"/>
                  </a:lnTo>
                  <a:close/>
                  <a:moveTo>
                    <a:pt x="421" y="1378"/>
                  </a:moveTo>
                  <a:lnTo>
                    <a:pt x="423" y="1378"/>
                  </a:lnTo>
                  <a:lnTo>
                    <a:pt x="423" y="1381"/>
                  </a:lnTo>
                  <a:lnTo>
                    <a:pt x="421" y="1381"/>
                  </a:lnTo>
                  <a:lnTo>
                    <a:pt x="421" y="1378"/>
                  </a:lnTo>
                  <a:close/>
                  <a:moveTo>
                    <a:pt x="426" y="1378"/>
                  </a:moveTo>
                  <a:lnTo>
                    <a:pt x="429" y="1378"/>
                  </a:lnTo>
                  <a:lnTo>
                    <a:pt x="429" y="1381"/>
                  </a:lnTo>
                  <a:lnTo>
                    <a:pt x="426" y="1381"/>
                  </a:lnTo>
                  <a:lnTo>
                    <a:pt x="426" y="1378"/>
                  </a:lnTo>
                  <a:close/>
                  <a:moveTo>
                    <a:pt x="431" y="1378"/>
                  </a:moveTo>
                  <a:lnTo>
                    <a:pt x="434" y="1378"/>
                  </a:lnTo>
                  <a:lnTo>
                    <a:pt x="434" y="1381"/>
                  </a:lnTo>
                  <a:lnTo>
                    <a:pt x="431" y="1381"/>
                  </a:lnTo>
                  <a:lnTo>
                    <a:pt x="431" y="1378"/>
                  </a:lnTo>
                  <a:close/>
                  <a:moveTo>
                    <a:pt x="437" y="1378"/>
                  </a:moveTo>
                  <a:lnTo>
                    <a:pt x="440" y="1378"/>
                  </a:lnTo>
                  <a:lnTo>
                    <a:pt x="440" y="1381"/>
                  </a:lnTo>
                  <a:lnTo>
                    <a:pt x="437" y="1381"/>
                  </a:lnTo>
                  <a:lnTo>
                    <a:pt x="437" y="1378"/>
                  </a:lnTo>
                  <a:close/>
                  <a:moveTo>
                    <a:pt x="442" y="1378"/>
                  </a:moveTo>
                  <a:lnTo>
                    <a:pt x="445" y="1378"/>
                  </a:lnTo>
                  <a:lnTo>
                    <a:pt x="445" y="1381"/>
                  </a:lnTo>
                  <a:lnTo>
                    <a:pt x="442" y="1381"/>
                  </a:lnTo>
                  <a:lnTo>
                    <a:pt x="442" y="1378"/>
                  </a:lnTo>
                  <a:close/>
                  <a:moveTo>
                    <a:pt x="448" y="1378"/>
                  </a:moveTo>
                  <a:lnTo>
                    <a:pt x="450" y="1378"/>
                  </a:lnTo>
                  <a:lnTo>
                    <a:pt x="450" y="1381"/>
                  </a:lnTo>
                  <a:lnTo>
                    <a:pt x="448" y="1381"/>
                  </a:lnTo>
                  <a:lnTo>
                    <a:pt x="448" y="1378"/>
                  </a:lnTo>
                  <a:close/>
                  <a:moveTo>
                    <a:pt x="453" y="1378"/>
                  </a:moveTo>
                  <a:lnTo>
                    <a:pt x="456" y="1378"/>
                  </a:lnTo>
                  <a:lnTo>
                    <a:pt x="456" y="1381"/>
                  </a:lnTo>
                  <a:lnTo>
                    <a:pt x="453" y="1381"/>
                  </a:lnTo>
                  <a:lnTo>
                    <a:pt x="453" y="1378"/>
                  </a:lnTo>
                  <a:close/>
                  <a:moveTo>
                    <a:pt x="459" y="1378"/>
                  </a:moveTo>
                  <a:lnTo>
                    <a:pt x="461" y="1378"/>
                  </a:lnTo>
                  <a:lnTo>
                    <a:pt x="461" y="1381"/>
                  </a:lnTo>
                  <a:lnTo>
                    <a:pt x="459" y="1381"/>
                  </a:lnTo>
                  <a:lnTo>
                    <a:pt x="459" y="1378"/>
                  </a:lnTo>
                  <a:close/>
                  <a:moveTo>
                    <a:pt x="464" y="1378"/>
                  </a:moveTo>
                  <a:lnTo>
                    <a:pt x="467" y="1378"/>
                  </a:lnTo>
                  <a:lnTo>
                    <a:pt x="467" y="1381"/>
                  </a:lnTo>
                  <a:lnTo>
                    <a:pt x="464" y="1381"/>
                  </a:lnTo>
                  <a:lnTo>
                    <a:pt x="464" y="1378"/>
                  </a:lnTo>
                  <a:close/>
                  <a:moveTo>
                    <a:pt x="470" y="1378"/>
                  </a:moveTo>
                  <a:lnTo>
                    <a:pt x="472" y="1378"/>
                  </a:lnTo>
                  <a:lnTo>
                    <a:pt x="472" y="1381"/>
                  </a:lnTo>
                  <a:lnTo>
                    <a:pt x="470" y="1381"/>
                  </a:lnTo>
                  <a:lnTo>
                    <a:pt x="470" y="1378"/>
                  </a:lnTo>
                  <a:close/>
                  <a:moveTo>
                    <a:pt x="475" y="1378"/>
                  </a:moveTo>
                  <a:lnTo>
                    <a:pt x="478" y="1378"/>
                  </a:lnTo>
                  <a:lnTo>
                    <a:pt x="478" y="1381"/>
                  </a:lnTo>
                  <a:lnTo>
                    <a:pt x="475" y="1381"/>
                  </a:lnTo>
                  <a:lnTo>
                    <a:pt x="475" y="1378"/>
                  </a:lnTo>
                  <a:close/>
                  <a:moveTo>
                    <a:pt x="480" y="1378"/>
                  </a:moveTo>
                  <a:lnTo>
                    <a:pt x="483" y="1378"/>
                  </a:lnTo>
                  <a:lnTo>
                    <a:pt x="483" y="1381"/>
                  </a:lnTo>
                  <a:lnTo>
                    <a:pt x="480" y="1381"/>
                  </a:lnTo>
                  <a:lnTo>
                    <a:pt x="480" y="1378"/>
                  </a:lnTo>
                  <a:close/>
                  <a:moveTo>
                    <a:pt x="486" y="1378"/>
                  </a:moveTo>
                  <a:lnTo>
                    <a:pt x="489" y="1378"/>
                  </a:lnTo>
                  <a:lnTo>
                    <a:pt x="489" y="1381"/>
                  </a:lnTo>
                  <a:lnTo>
                    <a:pt x="486" y="1381"/>
                  </a:lnTo>
                  <a:lnTo>
                    <a:pt x="486" y="1378"/>
                  </a:lnTo>
                  <a:close/>
                  <a:moveTo>
                    <a:pt x="491" y="1378"/>
                  </a:moveTo>
                  <a:lnTo>
                    <a:pt x="494" y="1378"/>
                  </a:lnTo>
                  <a:lnTo>
                    <a:pt x="494" y="1381"/>
                  </a:lnTo>
                  <a:lnTo>
                    <a:pt x="491" y="1381"/>
                  </a:lnTo>
                  <a:lnTo>
                    <a:pt x="491" y="1378"/>
                  </a:lnTo>
                  <a:close/>
                  <a:moveTo>
                    <a:pt x="497" y="1378"/>
                  </a:moveTo>
                  <a:lnTo>
                    <a:pt x="500" y="1378"/>
                  </a:lnTo>
                  <a:lnTo>
                    <a:pt x="500" y="1381"/>
                  </a:lnTo>
                  <a:lnTo>
                    <a:pt x="497" y="1381"/>
                  </a:lnTo>
                  <a:lnTo>
                    <a:pt x="497" y="1378"/>
                  </a:lnTo>
                  <a:close/>
                  <a:moveTo>
                    <a:pt x="502" y="1378"/>
                  </a:moveTo>
                  <a:lnTo>
                    <a:pt x="505" y="1378"/>
                  </a:lnTo>
                  <a:lnTo>
                    <a:pt x="505" y="1381"/>
                  </a:lnTo>
                  <a:lnTo>
                    <a:pt x="502" y="1381"/>
                  </a:lnTo>
                  <a:lnTo>
                    <a:pt x="502" y="1378"/>
                  </a:lnTo>
                  <a:close/>
                  <a:moveTo>
                    <a:pt x="508" y="1378"/>
                  </a:moveTo>
                  <a:lnTo>
                    <a:pt x="510" y="1378"/>
                  </a:lnTo>
                  <a:lnTo>
                    <a:pt x="510" y="1381"/>
                  </a:lnTo>
                  <a:lnTo>
                    <a:pt x="508" y="1381"/>
                  </a:lnTo>
                  <a:lnTo>
                    <a:pt x="508" y="1378"/>
                  </a:lnTo>
                  <a:close/>
                  <a:moveTo>
                    <a:pt x="513" y="1378"/>
                  </a:moveTo>
                  <a:lnTo>
                    <a:pt x="516" y="1378"/>
                  </a:lnTo>
                  <a:lnTo>
                    <a:pt x="516" y="1381"/>
                  </a:lnTo>
                  <a:lnTo>
                    <a:pt x="513" y="1381"/>
                  </a:lnTo>
                  <a:lnTo>
                    <a:pt x="513" y="1378"/>
                  </a:lnTo>
                  <a:close/>
                  <a:moveTo>
                    <a:pt x="519" y="1378"/>
                  </a:moveTo>
                  <a:lnTo>
                    <a:pt x="521" y="1378"/>
                  </a:lnTo>
                  <a:lnTo>
                    <a:pt x="521" y="1381"/>
                  </a:lnTo>
                  <a:lnTo>
                    <a:pt x="519" y="1381"/>
                  </a:lnTo>
                  <a:lnTo>
                    <a:pt x="519" y="1378"/>
                  </a:lnTo>
                  <a:close/>
                  <a:moveTo>
                    <a:pt x="524" y="1378"/>
                  </a:moveTo>
                  <a:lnTo>
                    <a:pt x="527" y="1378"/>
                  </a:lnTo>
                  <a:lnTo>
                    <a:pt x="527" y="1381"/>
                  </a:lnTo>
                  <a:lnTo>
                    <a:pt x="524" y="1381"/>
                  </a:lnTo>
                  <a:lnTo>
                    <a:pt x="524" y="1378"/>
                  </a:lnTo>
                  <a:close/>
                  <a:moveTo>
                    <a:pt x="530" y="1378"/>
                  </a:moveTo>
                  <a:lnTo>
                    <a:pt x="532" y="1378"/>
                  </a:lnTo>
                  <a:lnTo>
                    <a:pt x="532" y="1381"/>
                  </a:lnTo>
                  <a:lnTo>
                    <a:pt x="530" y="1381"/>
                  </a:lnTo>
                  <a:lnTo>
                    <a:pt x="530" y="1378"/>
                  </a:lnTo>
                  <a:close/>
                  <a:moveTo>
                    <a:pt x="535" y="1378"/>
                  </a:moveTo>
                  <a:lnTo>
                    <a:pt x="538" y="1378"/>
                  </a:lnTo>
                  <a:lnTo>
                    <a:pt x="538" y="1381"/>
                  </a:lnTo>
                  <a:lnTo>
                    <a:pt x="535" y="1381"/>
                  </a:lnTo>
                  <a:lnTo>
                    <a:pt x="535" y="1378"/>
                  </a:lnTo>
                  <a:close/>
                  <a:moveTo>
                    <a:pt x="540" y="1378"/>
                  </a:moveTo>
                  <a:lnTo>
                    <a:pt x="543" y="1378"/>
                  </a:lnTo>
                  <a:lnTo>
                    <a:pt x="543" y="1381"/>
                  </a:lnTo>
                  <a:lnTo>
                    <a:pt x="540" y="1381"/>
                  </a:lnTo>
                  <a:lnTo>
                    <a:pt x="540" y="1378"/>
                  </a:lnTo>
                  <a:close/>
                  <a:moveTo>
                    <a:pt x="546" y="1378"/>
                  </a:moveTo>
                  <a:lnTo>
                    <a:pt x="549" y="1378"/>
                  </a:lnTo>
                  <a:lnTo>
                    <a:pt x="549" y="1381"/>
                  </a:lnTo>
                  <a:lnTo>
                    <a:pt x="546" y="1381"/>
                  </a:lnTo>
                  <a:lnTo>
                    <a:pt x="546" y="1378"/>
                  </a:lnTo>
                  <a:close/>
                  <a:moveTo>
                    <a:pt x="551" y="1378"/>
                  </a:moveTo>
                  <a:lnTo>
                    <a:pt x="554" y="1378"/>
                  </a:lnTo>
                  <a:lnTo>
                    <a:pt x="554" y="1381"/>
                  </a:lnTo>
                  <a:lnTo>
                    <a:pt x="551" y="1381"/>
                  </a:lnTo>
                  <a:lnTo>
                    <a:pt x="551" y="1378"/>
                  </a:lnTo>
                  <a:close/>
                  <a:moveTo>
                    <a:pt x="557" y="1378"/>
                  </a:moveTo>
                  <a:lnTo>
                    <a:pt x="559" y="1378"/>
                  </a:lnTo>
                  <a:lnTo>
                    <a:pt x="559" y="1381"/>
                  </a:lnTo>
                  <a:lnTo>
                    <a:pt x="557" y="1381"/>
                  </a:lnTo>
                  <a:lnTo>
                    <a:pt x="557" y="1378"/>
                  </a:lnTo>
                  <a:close/>
                  <a:moveTo>
                    <a:pt x="562" y="1378"/>
                  </a:moveTo>
                  <a:lnTo>
                    <a:pt x="565" y="1378"/>
                  </a:lnTo>
                  <a:lnTo>
                    <a:pt x="565" y="1381"/>
                  </a:lnTo>
                  <a:lnTo>
                    <a:pt x="562" y="1381"/>
                  </a:lnTo>
                  <a:lnTo>
                    <a:pt x="562" y="1378"/>
                  </a:lnTo>
                  <a:close/>
                  <a:moveTo>
                    <a:pt x="568" y="1378"/>
                  </a:moveTo>
                  <a:lnTo>
                    <a:pt x="570" y="1378"/>
                  </a:lnTo>
                  <a:lnTo>
                    <a:pt x="570" y="1381"/>
                  </a:lnTo>
                  <a:lnTo>
                    <a:pt x="568" y="1381"/>
                  </a:lnTo>
                  <a:lnTo>
                    <a:pt x="568" y="1378"/>
                  </a:lnTo>
                  <a:close/>
                  <a:moveTo>
                    <a:pt x="573" y="1378"/>
                  </a:moveTo>
                  <a:lnTo>
                    <a:pt x="576" y="1378"/>
                  </a:lnTo>
                  <a:lnTo>
                    <a:pt x="576" y="1381"/>
                  </a:lnTo>
                  <a:lnTo>
                    <a:pt x="573" y="1381"/>
                  </a:lnTo>
                  <a:lnTo>
                    <a:pt x="573" y="1378"/>
                  </a:lnTo>
                  <a:close/>
                  <a:moveTo>
                    <a:pt x="579" y="1378"/>
                  </a:moveTo>
                  <a:lnTo>
                    <a:pt x="581" y="1378"/>
                  </a:lnTo>
                  <a:lnTo>
                    <a:pt x="581" y="1381"/>
                  </a:lnTo>
                  <a:lnTo>
                    <a:pt x="579" y="1381"/>
                  </a:lnTo>
                  <a:lnTo>
                    <a:pt x="579" y="1378"/>
                  </a:lnTo>
                  <a:close/>
                  <a:moveTo>
                    <a:pt x="584" y="1378"/>
                  </a:moveTo>
                  <a:lnTo>
                    <a:pt x="587" y="1378"/>
                  </a:lnTo>
                  <a:lnTo>
                    <a:pt x="587" y="1381"/>
                  </a:lnTo>
                  <a:lnTo>
                    <a:pt x="584" y="1381"/>
                  </a:lnTo>
                  <a:lnTo>
                    <a:pt x="584" y="1378"/>
                  </a:lnTo>
                  <a:close/>
                  <a:moveTo>
                    <a:pt x="589" y="1378"/>
                  </a:moveTo>
                  <a:lnTo>
                    <a:pt x="592" y="1378"/>
                  </a:lnTo>
                  <a:lnTo>
                    <a:pt x="592" y="1381"/>
                  </a:lnTo>
                  <a:lnTo>
                    <a:pt x="589" y="1381"/>
                  </a:lnTo>
                  <a:lnTo>
                    <a:pt x="589" y="1378"/>
                  </a:lnTo>
                  <a:close/>
                  <a:moveTo>
                    <a:pt x="595" y="1378"/>
                  </a:moveTo>
                  <a:lnTo>
                    <a:pt x="598" y="1378"/>
                  </a:lnTo>
                  <a:lnTo>
                    <a:pt x="598" y="1381"/>
                  </a:lnTo>
                  <a:lnTo>
                    <a:pt x="595" y="1381"/>
                  </a:lnTo>
                  <a:lnTo>
                    <a:pt x="595" y="1378"/>
                  </a:lnTo>
                  <a:close/>
                  <a:moveTo>
                    <a:pt x="600" y="1378"/>
                  </a:moveTo>
                  <a:lnTo>
                    <a:pt x="603" y="1378"/>
                  </a:lnTo>
                  <a:lnTo>
                    <a:pt x="603" y="1381"/>
                  </a:lnTo>
                  <a:lnTo>
                    <a:pt x="600" y="1381"/>
                  </a:lnTo>
                  <a:lnTo>
                    <a:pt x="600" y="1378"/>
                  </a:lnTo>
                  <a:close/>
                  <a:moveTo>
                    <a:pt x="606" y="1378"/>
                  </a:moveTo>
                  <a:lnTo>
                    <a:pt x="609" y="1378"/>
                  </a:lnTo>
                  <a:lnTo>
                    <a:pt x="609" y="1381"/>
                  </a:lnTo>
                  <a:lnTo>
                    <a:pt x="606" y="1381"/>
                  </a:lnTo>
                  <a:lnTo>
                    <a:pt x="606" y="1378"/>
                  </a:lnTo>
                  <a:close/>
                  <a:moveTo>
                    <a:pt x="611" y="1378"/>
                  </a:moveTo>
                  <a:lnTo>
                    <a:pt x="614" y="1378"/>
                  </a:lnTo>
                  <a:lnTo>
                    <a:pt x="614" y="1381"/>
                  </a:lnTo>
                  <a:lnTo>
                    <a:pt x="611" y="1381"/>
                  </a:lnTo>
                  <a:lnTo>
                    <a:pt x="611" y="1378"/>
                  </a:lnTo>
                  <a:close/>
                  <a:moveTo>
                    <a:pt x="617" y="1378"/>
                  </a:moveTo>
                  <a:lnTo>
                    <a:pt x="619" y="1378"/>
                  </a:lnTo>
                  <a:lnTo>
                    <a:pt x="619" y="1381"/>
                  </a:lnTo>
                  <a:lnTo>
                    <a:pt x="617" y="1381"/>
                  </a:lnTo>
                  <a:lnTo>
                    <a:pt x="617" y="1378"/>
                  </a:lnTo>
                  <a:close/>
                  <a:moveTo>
                    <a:pt x="622" y="1378"/>
                  </a:moveTo>
                  <a:lnTo>
                    <a:pt x="625" y="1378"/>
                  </a:lnTo>
                  <a:lnTo>
                    <a:pt x="625" y="1381"/>
                  </a:lnTo>
                  <a:lnTo>
                    <a:pt x="622" y="1381"/>
                  </a:lnTo>
                  <a:lnTo>
                    <a:pt x="622" y="1378"/>
                  </a:lnTo>
                  <a:close/>
                  <a:moveTo>
                    <a:pt x="628" y="1378"/>
                  </a:moveTo>
                  <a:lnTo>
                    <a:pt x="630" y="1378"/>
                  </a:lnTo>
                  <a:lnTo>
                    <a:pt x="630" y="1381"/>
                  </a:lnTo>
                  <a:lnTo>
                    <a:pt x="628" y="1381"/>
                  </a:lnTo>
                  <a:lnTo>
                    <a:pt x="628" y="1378"/>
                  </a:lnTo>
                  <a:close/>
                  <a:moveTo>
                    <a:pt x="633" y="1378"/>
                  </a:moveTo>
                  <a:lnTo>
                    <a:pt x="636" y="1378"/>
                  </a:lnTo>
                  <a:lnTo>
                    <a:pt x="636" y="1381"/>
                  </a:lnTo>
                  <a:lnTo>
                    <a:pt x="633" y="1381"/>
                  </a:lnTo>
                  <a:lnTo>
                    <a:pt x="633" y="1378"/>
                  </a:lnTo>
                  <a:close/>
                  <a:moveTo>
                    <a:pt x="638" y="1378"/>
                  </a:moveTo>
                  <a:lnTo>
                    <a:pt x="641" y="1378"/>
                  </a:lnTo>
                  <a:lnTo>
                    <a:pt x="641" y="1381"/>
                  </a:lnTo>
                  <a:lnTo>
                    <a:pt x="638" y="1381"/>
                  </a:lnTo>
                  <a:lnTo>
                    <a:pt x="638" y="1378"/>
                  </a:lnTo>
                  <a:close/>
                  <a:moveTo>
                    <a:pt x="644" y="1378"/>
                  </a:moveTo>
                  <a:lnTo>
                    <a:pt x="647" y="1378"/>
                  </a:lnTo>
                  <a:lnTo>
                    <a:pt x="647" y="1381"/>
                  </a:lnTo>
                  <a:lnTo>
                    <a:pt x="644" y="1381"/>
                  </a:lnTo>
                  <a:lnTo>
                    <a:pt x="644" y="1378"/>
                  </a:lnTo>
                  <a:close/>
                  <a:moveTo>
                    <a:pt x="649" y="1378"/>
                  </a:moveTo>
                  <a:lnTo>
                    <a:pt x="652" y="1378"/>
                  </a:lnTo>
                  <a:lnTo>
                    <a:pt x="652" y="1381"/>
                  </a:lnTo>
                  <a:lnTo>
                    <a:pt x="649" y="1381"/>
                  </a:lnTo>
                  <a:lnTo>
                    <a:pt x="649" y="1378"/>
                  </a:lnTo>
                  <a:close/>
                  <a:moveTo>
                    <a:pt x="655" y="1378"/>
                  </a:moveTo>
                  <a:lnTo>
                    <a:pt x="658" y="1378"/>
                  </a:lnTo>
                  <a:lnTo>
                    <a:pt x="658" y="1381"/>
                  </a:lnTo>
                  <a:lnTo>
                    <a:pt x="655" y="1381"/>
                  </a:lnTo>
                  <a:lnTo>
                    <a:pt x="655" y="1378"/>
                  </a:lnTo>
                  <a:close/>
                  <a:moveTo>
                    <a:pt x="660" y="1378"/>
                  </a:moveTo>
                  <a:lnTo>
                    <a:pt x="663" y="1378"/>
                  </a:lnTo>
                  <a:lnTo>
                    <a:pt x="663" y="1381"/>
                  </a:lnTo>
                  <a:lnTo>
                    <a:pt x="660" y="1381"/>
                  </a:lnTo>
                  <a:lnTo>
                    <a:pt x="660" y="1378"/>
                  </a:lnTo>
                  <a:close/>
                  <a:moveTo>
                    <a:pt x="666" y="1378"/>
                  </a:moveTo>
                  <a:lnTo>
                    <a:pt x="668" y="1378"/>
                  </a:lnTo>
                  <a:lnTo>
                    <a:pt x="668" y="1381"/>
                  </a:lnTo>
                  <a:lnTo>
                    <a:pt x="666" y="1381"/>
                  </a:lnTo>
                  <a:lnTo>
                    <a:pt x="666" y="1378"/>
                  </a:lnTo>
                  <a:close/>
                  <a:moveTo>
                    <a:pt x="671" y="1378"/>
                  </a:moveTo>
                  <a:lnTo>
                    <a:pt x="674" y="1378"/>
                  </a:lnTo>
                  <a:lnTo>
                    <a:pt x="674" y="1381"/>
                  </a:lnTo>
                  <a:lnTo>
                    <a:pt x="671" y="1381"/>
                  </a:lnTo>
                  <a:lnTo>
                    <a:pt x="671" y="1378"/>
                  </a:lnTo>
                  <a:close/>
                  <a:moveTo>
                    <a:pt x="677" y="1378"/>
                  </a:moveTo>
                  <a:lnTo>
                    <a:pt x="679" y="1378"/>
                  </a:lnTo>
                  <a:lnTo>
                    <a:pt x="679" y="1381"/>
                  </a:lnTo>
                  <a:lnTo>
                    <a:pt x="677" y="1381"/>
                  </a:lnTo>
                  <a:lnTo>
                    <a:pt x="677" y="1378"/>
                  </a:lnTo>
                  <a:close/>
                  <a:moveTo>
                    <a:pt x="682" y="1378"/>
                  </a:moveTo>
                  <a:lnTo>
                    <a:pt x="685" y="1378"/>
                  </a:lnTo>
                  <a:lnTo>
                    <a:pt x="685" y="1381"/>
                  </a:lnTo>
                  <a:lnTo>
                    <a:pt x="682" y="1381"/>
                  </a:lnTo>
                  <a:lnTo>
                    <a:pt x="682" y="1378"/>
                  </a:lnTo>
                  <a:close/>
                  <a:moveTo>
                    <a:pt x="687" y="1378"/>
                  </a:moveTo>
                  <a:lnTo>
                    <a:pt x="690" y="1378"/>
                  </a:lnTo>
                  <a:lnTo>
                    <a:pt x="690" y="1381"/>
                  </a:lnTo>
                  <a:lnTo>
                    <a:pt x="687" y="1381"/>
                  </a:lnTo>
                  <a:lnTo>
                    <a:pt x="687" y="1378"/>
                  </a:lnTo>
                  <a:close/>
                  <a:moveTo>
                    <a:pt x="693" y="1378"/>
                  </a:moveTo>
                  <a:lnTo>
                    <a:pt x="696" y="1378"/>
                  </a:lnTo>
                  <a:lnTo>
                    <a:pt x="696" y="1381"/>
                  </a:lnTo>
                  <a:lnTo>
                    <a:pt x="693" y="1381"/>
                  </a:lnTo>
                  <a:lnTo>
                    <a:pt x="693" y="1378"/>
                  </a:lnTo>
                  <a:close/>
                  <a:moveTo>
                    <a:pt x="698" y="1378"/>
                  </a:moveTo>
                  <a:lnTo>
                    <a:pt x="701" y="1378"/>
                  </a:lnTo>
                  <a:lnTo>
                    <a:pt x="701" y="1381"/>
                  </a:lnTo>
                  <a:lnTo>
                    <a:pt x="698" y="1381"/>
                  </a:lnTo>
                  <a:lnTo>
                    <a:pt x="698" y="1378"/>
                  </a:lnTo>
                  <a:close/>
                  <a:moveTo>
                    <a:pt x="704" y="1378"/>
                  </a:moveTo>
                  <a:lnTo>
                    <a:pt x="707" y="1378"/>
                  </a:lnTo>
                  <a:lnTo>
                    <a:pt x="707" y="1381"/>
                  </a:lnTo>
                  <a:lnTo>
                    <a:pt x="704" y="1381"/>
                  </a:lnTo>
                  <a:lnTo>
                    <a:pt x="704" y="1378"/>
                  </a:lnTo>
                  <a:close/>
                  <a:moveTo>
                    <a:pt x="709" y="1378"/>
                  </a:moveTo>
                  <a:lnTo>
                    <a:pt x="712" y="1378"/>
                  </a:lnTo>
                  <a:lnTo>
                    <a:pt x="712" y="1381"/>
                  </a:lnTo>
                  <a:lnTo>
                    <a:pt x="709" y="1381"/>
                  </a:lnTo>
                  <a:lnTo>
                    <a:pt x="709" y="1378"/>
                  </a:lnTo>
                  <a:close/>
                  <a:moveTo>
                    <a:pt x="715" y="1378"/>
                  </a:moveTo>
                  <a:lnTo>
                    <a:pt x="717" y="1378"/>
                  </a:lnTo>
                  <a:lnTo>
                    <a:pt x="717" y="1381"/>
                  </a:lnTo>
                  <a:lnTo>
                    <a:pt x="715" y="1381"/>
                  </a:lnTo>
                  <a:lnTo>
                    <a:pt x="715" y="1378"/>
                  </a:lnTo>
                  <a:close/>
                  <a:moveTo>
                    <a:pt x="720" y="1378"/>
                  </a:moveTo>
                  <a:lnTo>
                    <a:pt x="723" y="1378"/>
                  </a:lnTo>
                  <a:lnTo>
                    <a:pt x="723" y="1381"/>
                  </a:lnTo>
                  <a:lnTo>
                    <a:pt x="720" y="1381"/>
                  </a:lnTo>
                  <a:lnTo>
                    <a:pt x="720" y="1378"/>
                  </a:lnTo>
                  <a:close/>
                  <a:moveTo>
                    <a:pt x="726" y="1378"/>
                  </a:moveTo>
                  <a:lnTo>
                    <a:pt x="728" y="1378"/>
                  </a:lnTo>
                  <a:lnTo>
                    <a:pt x="728" y="1381"/>
                  </a:lnTo>
                  <a:lnTo>
                    <a:pt x="726" y="1381"/>
                  </a:lnTo>
                  <a:lnTo>
                    <a:pt x="726" y="1378"/>
                  </a:lnTo>
                  <a:close/>
                  <a:moveTo>
                    <a:pt x="731" y="1378"/>
                  </a:moveTo>
                  <a:lnTo>
                    <a:pt x="734" y="1378"/>
                  </a:lnTo>
                  <a:lnTo>
                    <a:pt x="734" y="1381"/>
                  </a:lnTo>
                  <a:lnTo>
                    <a:pt x="731" y="1381"/>
                  </a:lnTo>
                  <a:lnTo>
                    <a:pt x="731" y="1378"/>
                  </a:lnTo>
                  <a:close/>
                  <a:moveTo>
                    <a:pt x="736" y="1378"/>
                  </a:moveTo>
                  <a:lnTo>
                    <a:pt x="739" y="1378"/>
                  </a:lnTo>
                  <a:lnTo>
                    <a:pt x="739" y="1381"/>
                  </a:lnTo>
                  <a:lnTo>
                    <a:pt x="736" y="1381"/>
                  </a:lnTo>
                  <a:lnTo>
                    <a:pt x="736" y="1378"/>
                  </a:lnTo>
                  <a:close/>
                  <a:moveTo>
                    <a:pt x="742" y="1378"/>
                  </a:moveTo>
                  <a:lnTo>
                    <a:pt x="745" y="1378"/>
                  </a:lnTo>
                  <a:lnTo>
                    <a:pt x="745" y="1381"/>
                  </a:lnTo>
                  <a:lnTo>
                    <a:pt x="742" y="1381"/>
                  </a:lnTo>
                  <a:lnTo>
                    <a:pt x="742" y="1378"/>
                  </a:lnTo>
                  <a:close/>
                  <a:moveTo>
                    <a:pt x="747" y="1378"/>
                  </a:moveTo>
                  <a:lnTo>
                    <a:pt x="750" y="1378"/>
                  </a:lnTo>
                  <a:lnTo>
                    <a:pt x="750" y="1381"/>
                  </a:lnTo>
                  <a:lnTo>
                    <a:pt x="747" y="1381"/>
                  </a:lnTo>
                  <a:lnTo>
                    <a:pt x="747" y="1378"/>
                  </a:lnTo>
                  <a:close/>
                  <a:moveTo>
                    <a:pt x="753" y="1378"/>
                  </a:moveTo>
                  <a:lnTo>
                    <a:pt x="756" y="1378"/>
                  </a:lnTo>
                  <a:lnTo>
                    <a:pt x="756" y="1381"/>
                  </a:lnTo>
                  <a:lnTo>
                    <a:pt x="753" y="1381"/>
                  </a:lnTo>
                  <a:lnTo>
                    <a:pt x="753" y="1378"/>
                  </a:lnTo>
                  <a:close/>
                  <a:moveTo>
                    <a:pt x="758" y="1378"/>
                  </a:moveTo>
                  <a:lnTo>
                    <a:pt x="761" y="1378"/>
                  </a:lnTo>
                  <a:lnTo>
                    <a:pt x="761" y="1381"/>
                  </a:lnTo>
                  <a:lnTo>
                    <a:pt x="758" y="1381"/>
                  </a:lnTo>
                  <a:lnTo>
                    <a:pt x="758" y="1378"/>
                  </a:lnTo>
                  <a:close/>
                  <a:moveTo>
                    <a:pt x="764" y="1378"/>
                  </a:moveTo>
                  <a:lnTo>
                    <a:pt x="766" y="1378"/>
                  </a:lnTo>
                  <a:lnTo>
                    <a:pt x="766" y="1381"/>
                  </a:lnTo>
                  <a:lnTo>
                    <a:pt x="764" y="1381"/>
                  </a:lnTo>
                  <a:lnTo>
                    <a:pt x="764" y="1378"/>
                  </a:lnTo>
                  <a:close/>
                  <a:moveTo>
                    <a:pt x="769" y="1378"/>
                  </a:moveTo>
                  <a:lnTo>
                    <a:pt x="772" y="1378"/>
                  </a:lnTo>
                  <a:lnTo>
                    <a:pt x="772" y="1381"/>
                  </a:lnTo>
                  <a:lnTo>
                    <a:pt x="769" y="1381"/>
                  </a:lnTo>
                  <a:lnTo>
                    <a:pt x="769" y="1378"/>
                  </a:lnTo>
                  <a:close/>
                  <a:moveTo>
                    <a:pt x="775" y="1378"/>
                  </a:moveTo>
                  <a:lnTo>
                    <a:pt x="777" y="1378"/>
                  </a:lnTo>
                  <a:lnTo>
                    <a:pt x="777" y="1381"/>
                  </a:lnTo>
                  <a:lnTo>
                    <a:pt x="775" y="1381"/>
                  </a:lnTo>
                  <a:lnTo>
                    <a:pt x="775" y="1378"/>
                  </a:lnTo>
                  <a:close/>
                  <a:moveTo>
                    <a:pt x="780" y="1378"/>
                  </a:moveTo>
                  <a:lnTo>
                    <a:pt x="783" y="1378"/>
                  </a:lnTo>
                  <a:lnTo>
                    <a:pt x="783" y="1381"/>
                  </a:lnTo>
                  <a:lnTo>
                    <a:pt x="780" y="1381"/>
                  </a:lnTo>
                  <a:lnTo>
                    <a:pt x="780" y="1378"/>
                  </a:lnTo>
                  <a:close/>
                  <a:moveTo>
                    <a:pt x="785" y="1378"/>
                  </a:moveTo>
                  <a:lnTo>
                    <a:pt x="788" y="1378"/>
                  </a:lnTo>
                  <a:lnTo>
                    <a:pt x="788" y="1381"/>
                  </a:lnTo>
                  <a:lnTo>
                    <a:pt x="785" y="1381"/>
                  </a:lnTo>
                  <a:lnTo>
                    <a:pt x="785" y="1378"/>
                  </a:lnTo>
                  <a:close/>
                  <a:moveTo>
                    <a:pt x="791" y="1378"/>
                  </a:moveTo>
                  <a:lnTo>
                    <a:pt x="794" y="1378"/>
                  </a:lnTo>
                  <a:lnTo>
                    <a:pt x="794" y="1381"/>
                  </a:lnTo>
                  <a:lnTo>
                    <a:pt x="791" y="1381"/>
                  </a:lnTo>
                  <a:lnTo>
                    <a:pt x="791" y="1378"/>
                  </a:lnTo>
                  <a:close/>
                  <a:moveTo>
                    <a:pt x="796" y="1378"/>
                  </a:moveTo>
                  <a:lnTo>
                    <a:pt x="799" y="1378"/>
                  </a:lnTo>
                  <a:lnTo>
                    <a:pt x="799" y="1381"/>
                  </a:lnTo>
                  <a:lnTo>
                    <a:pt x="796" y="1381"/>
                  </a:lnTo>
                  <a:lnTo>
                    <a:pt x="796" y="1378"/>
                  </a:lnTo>
                  <a:close/>
                  <a:moveTo>
                    <a:pt x="802" y="1378"/>
                  </a:moveTo>
                  <a:lnTo>
                    <a:pt x="805" y="1378"/>
                  </a:lnTo>
                  <a:lnTo>
                    <a:pt x="805" y="1381"/>
                  </a:lnTo>
                  <a:lnTo>
                    <a:pt x="802" y="1381"/>
                  </a:lnTo>
                  <a:lnTo>
                    <a:pt x="802" y="1378"/>
                  </a:lnTo>
                  <a:close/>
                  <a:moveTo>
                    <a:pt x="807" y="1378"/>
                  </a:moveTo>
                  <a:lnTo>
                    <a:pt x="810" y="1378"/>
                  </a:lnTo>
                  <a:lnTo>
                    <a:pt x="810" y="1381"/>
                  </a:lnTo>
                  <a:lnTo>
                    <a:pt x="807" y="1381"/>
                  </a:lnTo>
                  <a:lnTo>
                    <a:pt x="807" y="1378"/>
                  </a:lnTo>
                  <a:close/>
                  <a:moveTo>
                    <a:pt x="813" y="1378"/>
                  </a:moveTo>
                  <a:lnTo>
                    <a:pt x="815" y="1378"/>
                  </a:lnTo>
                  <a:lnTo>
                    <a:pt x="815" y="1381"/>
                  </a:lnTo>
                  <a:lnTo>
                    <a:pt x="813" y="1381"/>
                  </a:lnTo>
                  <a:lnTo>
                    <a:pt x="813" y="1378"/>
                  </a:lnTo>
                  <a:close/>
                  <a:moveTo>
                    <a:pt x="818" y="1378"/>
                  </a:moveTo>
                  <a:lnTo>
                    <a:pt x="821" y="1378"/>
                  </a:lnTo>
                  <a:lnTo>
                    <a:pt x="821" y="1381"/>
                  </a:lnTo>
                  <a:lnTo>
                    <a:pt x="818" y="1381"/>
                  </a:lnTo>
                  <a:lnTo>
                    <a:pt x="818" y="1378"/>
                  </a:lnTo>
                  <a:close/>
                  <a:moveTo>
                    <a:pt x="824" y="1378"/>
                  </a:moveTo>
                  <a:lnTo>
                    <a:pt x="826" y="1378"/>
                  </a:lnTo>
                  <a:lnTo>
                    <a:pt x="826" y="1381"/>
                  </a:lnTo>
                  <a:lnTo>
                    <a:pt x="824" y="1381"/>
                  </a:lnTo>
                  <a:lnTo>
                    <a:pt x="824" y="1378"/>
                  </a:lnTo>
                  <a:close/>
                  <a:moveTo>
                    <a:pt x="829" y="1378"/>
                  </a:moveTo>
                  <a:lnTo>
                    <a:pt x="832" y="1378"/>
                  </a:lnTo>
                  <a:lnTo>
                    <a:pt x="832" y="1381"/>
                  </a:lnTo>
                  <a:lnTo>
                    <a:pt x="829" y="1381"/>
                  </a:lnTo>
                  <a:lnTo>
                    <a:pt x="829" y="1378"/>
                  </a:lnTo>
                  <a:close/>
                  <a:moveTo>
                    <a:pt x="835" y="1378"/>
                  </a:moveTo>
                  <a:lnTo>
                    <a:pt x="837" y="1378"/>
                  </a:lnTo>
                  <a:lnTo>
                    <a:pt x="837" y="1381"/>
                  </a:lnTo>
                  <a:lnTo>
                    <a:pt x="835" y="1381"/>
                  </a:lnTo>
                  <a:lnTo>
                    <a:pt x="835" y="1378"/>
                  </a:lnTo>
                  <a:close/>
                  <a:moveTo>
                    <a:pt x="840" y="1378"/>
                  </a:moveTo>
                  <a:lnTo>
                    <a:pt x="843" y="1378"/>
                  </a:lnTo>
                  <a:lnTo>
                    <a:pt x="843" y="1381"/>
                  </a:lnTo>
                  <a:lnTo>
                    <a:pt x="840" y="1381"/>
                  </a:lnTo>
                  <a:lnTo>
                    <a:pt x="840" y="1378"/>
                  </a:lnTo>
                  <a:close/>
                  <a:moveTo>
                    <a:pt x="846" y="1378"/>
                  </a:moveTo>
                  <a:lnTo>
                    <a:pt x="848" y="1378"/>
                  </a:lnTo>
                  <a:lnTo>
                    <a:pt x="848" y="1381"/>
                  </a:lnTo>
                  <a:lnTo>
                    <a:pt x="846" y="1381"/>
                  </a:lnTo>
                  <a:lnTo>
                    <a:pt x="846" y="1378"/>
                  </a:lnTo>
                  <a:close/>
                  <a:moveTo>
                    <a:pt x="851" y="1378"/>
                  </a:moveTo>
                  <a:lnTo>
                    <a:pt x="854" y="1378"/>
                  </a:lnTo>
                  <a:lnTo>
                    <a:pt x="854" y="1381"/>
                  </a:lnTo>
                  <a:lnTo>
                    <a:pt x="851" y="1381"/>
                  </a:lnTo>
                  <a:lnTo>
                    <a:pt x="851" y="1378"/>
                  </a:lnTo>
                  <a:close/>
                  <a:moveTo>
                    <a:pt x="856" y="1378"/>
                  </a:moveTo>
                  <a:lnTo>
                    <a:pt x="859" y="1378"/>
                  </a:lnTo>
                  <a:lnTo>
                    <a:pt x="859" y="1381"/>
                  </a:lnTo>
                  <a:lnTo>
                    <a:pt x="856" y="1381"/>
                  </a:lnTo>
                  <a:lnTo>
                    <a:pt x="856" y="1378"/>
                  </a:lnTo>
                  <a:close/>
                  <a:moveTo>
                    <a:pt x="862" y="1378"/>
                  </a:moveTo>
                  <a:lnTo>
                    <a:pt x="865" y="1378"/>
                  </a:lnTo>
                  <a:lnTo>
                    <a:pt x="865" y="1381"/>
                  </a:lnTo>
                  <a:lnTo>
                    <a:pt x="862" y="1381"/>
                  </a:lnTo>
                  <a:lnTo>
                    <a:pt x="862" y="1378"/>
                  </a:lnTo>
                  <a:close/>
                  <a:moveTo>
                    <a:pt x="867" y="1378"/>
                  </a:moveTo>
                  <a:lnTo>
                    <a:pt x="870" y="1378"/>
                  </a:lnTo>
                  <a:lnTo>
                    <a:pt x="870" y="1381"/>
                  </a:lnTo>
                  <a:lnTo>
                    <a:pt x="867" y="1381"/>
                  </a:lnTo>
                  <a:lnTo>
                    <a:pt x="867" y="1378"/>
                  </a:lnTo>
                  <a:close/>
                  <a:moveTo>
                    <a:pt x="873" y="1378"/>
                  </a:moveTo>
                  <a:lnTo>
                    <a:pt x="875" y="1378"/>
                  </a:lnTo>
                  <a:lnTo>
                    <a:pt x="875" y="1381"/>
                  </a:lnTo>
                  <a:lnTo>
                    <a:pt x="873" y="1381"/>
                  </a:lnTo>
                  <a:lnTo>
                    <a:pt x="873" y="1378"/>
                  </a:lnTo>
                  <a:close/>
                  <a:moveTo>
                    <a:pt x="878" y="1378"/>
                  </a:moveTo>
                  <a:lnTo>
                    <a:pt x="881" y="1378"/>
                  </a:lnTo>
                  <a:lnTo>
                    <a:pt x="881" y="1381"/>
                  </a:lnTo>
                  <a:lnTo>
                    <a:pt x="878" y="1381"/>
                  </a:lnTo>
                  <a:lnTo>
                    <a:pt x="878" y="1378"/>
                  </a:lnTo>
                  <a:close/>
                  <a:moveTo>
                    <a:pt x="884" y="1378"/>
                  </a:moveTo>
                  <a:lnTo>
                    <a:pt x="886" y="1378"/>
                  </a:lnTo>
                  <a:lnTo>
                    <a:pt x="886" y="1381"/>
                  </a:lnTo>
                  <a:lnTo>
                    <a:pt x="884" y="1381"/>
                  </a:lnTo>
                  <a:lnTo>
                    <a:pt x="884" y="1378"/>
                  </a:lnTo>
                  <a:close/>
                  <a:moveTo>
                    <a:pt x="889" y="1378"/>
                  </a:moveTo>
                  <a:lnTo>
                    <a:pt x="892" y="1378"/>
                  </a:lnTo>
                  <a:lnTo>
                    <a:pt x="892" y="1381"/>
                  </a:lnTo>
                  <a:lnTo>
                    <a:pt x="889" y="1381"/>
                  </a:lnTo>
                  <a:lnTo>
                    <a:pt x="889" y="1378"/>
                  </a:lnTo>
                  <a:close/>
                  <a:moveTo>
                    <a:pt x="895" y="1378"/>
                  </a:moveTo>
                  <a:lnTo>
                    <a:pt x="897" y="1378"/>
                  </a:lnTo>
                  <a:lnTo>
                    <a:pt x="897" y="1381"/>
                  </a:lnTo>
                  <a:lnTo>
                    <a:pt x="895" y="1381"/>
                  </a:lnTo>
                  <a:lnTo>
                    <a:pt x="895" y="1378"/>
                  </a:lnTo>
                  <a:close/>
                  <a:moveTo>
                    <a:pt x="900" y="1378"/>
                  </a:moveTo>
                  <a:lnTo>
                    <a:pt x="903" y="1378"/>
                  </a:lnTo>
                  <a:lnTo>
                    <a:pt x="903" y="1381"/>
                  </a:lnTo>
                  <a:lnTo>
                    <a:pt x="900" y="1381"/>
                  </a:lnTo>
                  <a:lnTo>
                    <a:pt x="900" y="1378"/>
                  </a:lnTo>
                  <a:close/>
                  <a:moveTo>
                    <a:pt x="905" y="1378"/>
                  </a:moveTo>
                  <a:lnTo>
                    <a:pt x="908" y="1378"/>
                  </a:lnTo>
                  <a:lnTo>
                    <a:pt x="908" y="1381"/>
                  </a:lnTo>
                  <a:lnTo>
                    <a:pt x="905" y="1381"/>
                  </a:lnTo>
                  <a:lnTo>
                    <a:pt x="905" y="1378"/>
                  </a:lnTo>
                  <a:close/>
                  <a:moveTo>
                    <a:pt x="911" y="1378"/>
                  </a:moveTo>
                  <a:lnTo>
                    <a:pt x="914" y="1378"/>
                  </a:lnTo>
                  <a:lnTo>
                    <a:pt x="914" y="1381"/>
                  </a:lnTo>
                  <a:lnTo>
                    <a:pt x="911" y="1381"/>
                  </a:lnTo>
                  <a:lnTo>
                    <a:pt x="911" y="1378"/>
                  </a:lnTo>
                  <a:close/>
                  <a:moveTo>
                    <a:pt x="916" y="1378"/>
                  </a:moveTo>
                  <a:lnTo>
                    <a:pt x="919" y="1378"/>
                  </a:lnTo>
                  <a:lnTo>
                    <a:pt x="919" y="1381"/>
                  </a:lnTo>
                  <a:lnTo>
                    <a:pt x="916" y="1381"/>
                  </a:lnTo>
                  <a:lnTo>
                    <a:pt x="916" y="1378"/>
                  </a:lnTo>
                  <a:close/>
                  <a:moveTo>
                    <a:pt x="922" y="1378"/>
                  </a:moveTo>
                  <a:lnTo>
                    <a:pt x="924" y="1378"/>
                  </a:lnTo>
                  <a:lnTo>
                    <a:pt x="924" y="1381"/>
                  </a:lnTo>
                  <a:lnTo>
                    <a:pt x="922" y="1381"/>
                  </a:lnTo>
                  <a:lnTo>
                    <a:pt x="922" y="1378"/>
                  </a:lnTo>
                  <a:close/>
                  <a:moveTo>
                    <a:pt x="927" y="1378"/>
                  </a:moveTo>
                  <a:lnTo>
                    <a:pt x="930" y="1378"/>
                  </a:lnTo>
                  <a:lnTo>
                    <a:pt x="930" y="1381"/>
                  </a:lnTo>
                  <a:lnTo>
                    <a:pt x="927" y="1381"/>
                  </a:lnTo>
                  <a:lnTo>
                    <a:pt x="927" y="1378"/>
                  </a:lnTo>
                  <a:close/>
                  <a:moveTo>
                    <a:pt x="933" y="1378"/>
                  </a:moveTo>
                  <a:lnTo>
                    <a:pt x="935" y="1378"/>
                  </a:lnTo>
                  <a:lnTo>
                    <a:pt x="935" y="1381"/>
                  </a:lnTo>
                  <a:lnTo>
                    <a:pt x="933" y="1381"/>
                  </a:lnTo>
                  <a:lnTo>
                    <a:pt x="933" y="1378"/>
                  </a:lnTo>
                  <a:close/>
                  <a:moveTo>
                    <a:pt x="938" y="1378"/>
                  </a:moveTo>
                  <a:lnTo>
                    <a:pt x="941" y="1378"/>
                  </a:lnTo>
                  <a:lnTo>
                    <a:pt x="941" y="1381"/>
                  </a:lnTo>
                  <a:lnTo>
                    <a:pt x="938" y="1381"/>
                  </a:lnTo>
                  <a:lnTo>
                    <a:pt x="938" y="1378"/>
                  </a:lnTo>
                  <a:close/>
                  <a:moveTo>
                    <a:pt x="944" y="1378"/>
                  </a:moveTo>
                  <a:lnTo>
                    <a:pt x="946" y="1378"/>
                  </a:lnTo>
                  <a:lnTo>
                    <a:pt x="946" y="1381"/>
                  </a:lnTo>
                  <a:lnTo>
                    <a:pt x="944" y="1381"/>
                  </a:lnTo>
                  <a:lnTo>
                    <a:pt x="944" y="1378"/>
                  </a:lnTo>
                  <a:close/>
                  <a:moveTo>
                    <a:pt x="949" y="1378"/>
                  </a:moveTo>
                  <a:lnTo>
                    <a:pt x="952" y="1378"/>
                  </a:lnTo>
                  <a:lnTo>
                    <a:pt x="952" y="1381"/>
                  </a:lnTo>
                  <a:lnTo>
                    <a:pt x="949" y="1381"/>
                  </a:lnTo>
                  <a:lnTo>
                    <a:pt x="949" y="1378"/>
                  </a:lnTo>
                  <a:close/>
                  <a:moveTo>
                    <a:pt x="954" y="1378"/>
                  </a:moveTo>
                  <a:lnTo>
                    <a:pt x="957" y="1378"/>
                  </a:lnTo>
                  <a:lnTo>
                    <a:pt x="957" y="1381"/>
                  </a:lnTo>
                  <a:lnTo>
                    <a:pt x="954" y="1381"/>
                  </a:lnTo>
                  <a:lnTo>
                    <a:pt x="954" y="1378"/>
                  </a:lnTo>
                  <a:close/>
                  <a:moveTo>
                    <a:pt x="960" y="1378"/>
                  </a:moveTo>
                  <a:lnTo>
                    <a:pt x="963" y="1378"/>
                  </a:lnTo>
                  <a:lnTo>
                    <a:pt x="963" y="1381"/>
                  </a:lnTo>
                  <a:lnTo>
                    <a:pt x="960" y="1381"/>
                  </a:lnTo>
                  <a:lnTo>
                    <a:pt x="960" y="1378"/>
                  </a:lnTo>
                  <a:close/>
                  <a:moveTo>
                    <a:pt x="965" y="1378"/>
                  </a:moveTo>
                  <a:lnTo>
                    <a:pt x="968" y="1378"/>
                  </a:lnTo>
                  <a:lnTo>
                    <a:pt x="968" y="1381"/>
                  </a:lnTo>
                  <a:lnTo>
                    <a:pt x="965" y="1381"/>
                  </a:lnTo>
                  <a:lnTo>
                    <a:pt x="965" y="1378"/>
                  </a:lnTo>
                  <a:close/>
                  <a:moveTo>
                    <a:pt x="971" y="1378"/>
                  </a:moveTo>
                  <a:lnTo>
                    <a:pt x="973" y="1378"/>
                  </a:lnTo>
                  <a:lnTo>
                    <a:pt x="973" y="1381"/>
                  </a:lnTo>
                  <a:lnTo>
                    <a:pt x="971" y="1381"/>
                  </a:lnTo>
                  <a:lnTo>
                    <a:pt x="971" y="1378"/>
                  </a:lnTo>
                  <a:close/>
                  <a:moveTo>
                    <a:pt x="976" y="1378"/>
                  </a:moveTo>
                  <a:lnTo>
                    <a:pt x="979" y="1378"/>
                  </a:lnTo>
                  <a:lnTo>
                    <a:pt x="979" y="1381"/>
                  </a:lnTo>
                  <a:lnTo>
                    <a:pt x="976" y="1381"/>
                  </a:lnTo>
                  <a:lnTo>
                    <a:pt x="976" y="1378"/>
                  </a:lnTo>
                  <a:close/>
                  <a:moveTo>
                    <a:pt x="982" y="1378"/>
                  </a:moveTo>
                  <a:lnTo>
                    <a:pt x="984" y="1378"/>
                  </a:lnTo>
                  <a:lnTo>
                    <a:pt x="984" y="1381"/>
                  </a:lnTo>
                  <a:lnTo>
                    <a:pt x="982" y="1381"/>
                  </a:lnTo>
                  <a:lnTo>
                    <a:pt x="982" y="1378"/>
                  </a:lnTo>
                  <a:close/>
                  <a:moveTo>
                    <a:pt x="987" y="1378"/>
                  </a:moveTo>
                  <a:lnTo>
                    <a:pt x="990" y="1378"/>
                  </a:lnTo>
                  <a:lnTo>
                    <a:pt x="990" y="1381"/>
                  </a:lnTo>
                  <a:lnTo>
                    <a:pt x="987" y="1381"/>
                  </a:lnTo>
                  <a:lnTo>
                    <a:pt x="987" y="1378"/>
                  </a:lnTo>
                  <a:close/>
                  <a:moveTo>
                    <a:pt x="993" y="1378"/>
                  </a:moveTo>
                  <a:lnTo>
                    <a:pt x="995" y="1378"/>
                  </a:lnTo>
                  <a:lnTo>
                    <a:pt x="995" y="1381"/>
                  </a:lnTo>
                  <a:lnTo>
                    <a:pt x="993" y="1381"/>
                  </a:lnTo>
                  <a:lnTo>
                    <a:pt x="993" y="1378"/>
                  </a:lnTo>
                  <a:close/>
                  <a:moveTo>
                    <a:pt x="998" y="1378"/>
                  </a:moveTo>
                  <a:lnTo>
                    <a:pt x="1001" y="1378"/>
                  </a:lnTo>
                  <a:lnTo>
                    <a:pt x="1001" y="1381"/>
                  </a:lnTo>
                  <a:lnTo>
                    <a:pt x="998" y="1381"/>
                  </a:lnTo>
                  <a:lnTo>
                    <a:pt x="998" y="1378"/>
                  </a:lnTo>
                  <a:close/>
                  <a:moveTo>
                    <a:pt x="1003" y="1378"/>
                  </a:moveTo>
                  <a:lnTo>
                    <a:pt x="1006" y="1378"/>
                  </a:lnTo>
                  <a:lnTo>
                    <a:pt x="1006" y="1381"/>
                  </a:lnTo>
                  <a:lnTo>
                    <a:pt x="1003" y="1381"/>
                  </a:lnTo>
                  <a:lnTo>
                    <a:pt x="1003" y="1378"/>
                  </a:lnTo>
                  <a:close/>
                  <a:moveTo>
                    <a:pt x="1009" y="1378"/>
                  </a:moveTo>
                  <a:lnTo>
                    <a:pt x="1012" y="1378"/>
                  </a:lnTo>
                  <a:lnTo>
                    <a:pt x="1012" y="1381"/>
                  </a:lnTo>
                  <a:lnTo>
                    <a:pt x="1009" y="1381"/>
                  </a:lnTo>
                  <a:lnTo>
                    <a:pt x="1009" y="1378"/>
                  </a:lnTo>
                  <a:close/>
                  <a:moveTo>
                    <a:pt x="1014" y="1378"/>
                  </a:moveTo>
                  <a:lnTo>
                    <a:pt x="1017" y="1378"/>
                  </a:lnTo>
                  <a:lnTo>
                    <a:pt x="1017" y="1381"/>
                  </a:lnTo>
                  <a:lnTo>
                    <a:pt x="1014" y="1381"/>
                  </a:lnTo>
                  <a:lnTo>
                    <a:pt x="1014" y="1378"/>
                  </a:lnTo>
                  <a:close/>
                  <a:moveTo>
                    <a:pt x="1020" y="1378"/>
                  </a:moveTo>
                  <a:lnTo>
                    <a:pt x="1022" y="1378"/>
                  </a:lnTo>
                  <a:lnTo>
                    <a:pt x="1022" y="1381"/>
                  </a:lnTo>
                  <a:lnTo>
                    <a:pt x="1020" y="1381"/>
                  </a:lnTo>
                  <a:lnTo>
                    <a:pt x="1020" y="1378"/>
                  </a:lnTo>
                  <a:close/>
                  <a:moveTo>
                    <a:pt x="1025" y="1378"/>
                  </a:moveTo>
                  <a:lnTo>
                    <a:pt x="1028" y="1378"/>
                  </a:lnTo>
                  <a:lnTo>
                    <a:pt x="1028" y="1381"/>
                  </a:lnTo>
                  <a:lnTo>
                    <a:pt x="1025" y="1381"/>
                  </a:lnTo>
                  <a:lnTo>
                    <a:pt x="1025" y="1378"/>
                  </a:lnTo>
                  <a:close/>
                  <a:moveTo>
                    <a:pt x="1031" y="1378"/>
                  </a:moveTo>
                  <a:lnTo>
                    <a:pt x="1033" y="1378"/>
                  </a:lnTo>
                  <a:lnTo>
                    <a:pt x="1033" y="1381"/>
                  </a:lnTo>
                  <a:lnTo>
                    <a:pt x="1031" y="1381"/>
                  </a:lnTo>
                  <a:lnTo>
                    <a:pt x="1031" y="1378"/>
                  </a:lnTo>
                  <a:close/>
                  <a:moveTo>
                    <a:pt x="1036" y="1378"/>
                  </a:moveTo>
                  <a:lnTo>
                    <a:pt x="1039" y="1378"/>
                  </a:lnTo>
                  <a:lnTo>
                    <a:pt x="1039" y="1381"/>
                  </a:lnTo>
                  <a:lnTo>
                    <a:pt x="1036" y="1381"/>
                  </a:lnTo>
                  <a:lnTo>
                    <a:pt x="1036" y="1378"/>
                  </a:lnTo>
                  <a:close/>
                  <a:moveTo>
                    <a:pt x="1042" y="1378"/>
                  </a:moveTo>
                  <a:lnTo>
                    <a:pt x="1044" y="1378"/>
                  </a:lnTo>
                  <a:lnTo>
                    <a:pt x="1044" y="1381"/>
                  </a:lnTo>
                  <a:lnTo>
                    <a:pt x="1042" y="1381"/>
                  </a:lnTo>
                  <a:lnTo>
                    <a:pt x="1042" y="1378"/>
                  </a:lnTo>
                  <a:close/>
                  <a:moveTo>
                    <a:pt x="1047" y="1378"/>
                  </a:moveTo>
                  <a:lnTo>
                    <a:pt x="1050" y="1378"/>
                  </a:lnTo>
                  <a:lnTo>
                    <a:pt x="1050" y="1381"/>
                  </a:lnTo>
                  <a:lnTo>
                    <a:pt x="1047" y="1381"/>
                  </a:lnTo>
                  <a:lnTo>
                    <a:pt x="1047" y="1378"/>
                  </a:lnTo>
                  <a:close/>
                  <a:moveTo>
                    <a:pt x="1052" y="1378"/>
                  </a:moveTo>
                  <a:lnTo>
                    <a:pt x="1055" y="1378"/>
                  </a:lnTo>
                  <a:lnTo>
                    <a:pt x="1055" y="1381"/>
                  </a:lnTo>
                  <a:lnTo>
                    <a:pt x="1052" y="1381"/>
                  </a:lnTo>
                  <a:lnTo>
                    <a:pt x="1052" y="1378"/>
                  </a:lnTo>
                  <a:close/>
                  <a:moveTo>
                    <a:pt x="1058" y="1378"/>
                  </a:moveTo>
                  <a:lnTo>
                    <a:pt x="1061" y="1378"/>
                  </a:lnTo>
                  <a:lnTo>
                    <a:pt x="1061" y="1381"/>
                  </a:lnTo>
                  <a:lnTo>
                    <a:pt x="1058" y="1381"/>
                  </a:lnTo>
                  <a:lnTo>
                    <a:pt x="1058" y="1378"/>
                  </a:lnTo>
                  <a:close/>
                  <a:moveTo>
                    <a:pt x="1063" y="1378"/>
                  </a:moveTo>
                  <a:lnTo>
                    <a:pt x="1066" y="1378"/>
                  </a:lnTo>
                  <a:lnTo>
                    <a:pt x="1066" y="1381"/>
                  </a:lnTo>
                  <a:lnTo>
                    <a:pt x="1063" y="1381"/>
                  </a:lnTo>
                  <a:lnTo>
                    <a:pt x="1063" y="1378"/>
                  </a:lnTo>
                  <a:close/>
                  <a:moveTo>
                    <a:pt x="1069" y="1378"/>
                  </a:moveTo>
                  <a:lnTo>
                    <a:pt x="1072" y="1378"/>
                  </a:lnTo>
                  <a:lnTo>
                    <a:pt x="1072" y="1381"/>
                  </a:lnTo>
                  <a:lnTo>
                    <a:pt x="1069" y="1381"/>
                  </a:lnTo>
                  <a:lnTo>
                    <a:pt x="1069" y="1378"/>
                  </a:lnTo>
                  <a:close/>
                  <a:moveTo>
                    <a:pt x="1074" y="1378"/>
                  </a:moveTo>
                  <a:lnTo>
                    <a:pt x="1077" y="1378"/>
                  </a:lnTo>
                  <a:lnTo>
                    <a:pt x="1077" y="1381"/>
                  </a:lnTo>
                  <a:lnTo>
                    <a:pt x="1074" y="1381"/>
                  </a:lnTo>
                  <a:lnTo>
                    <a:pt x="1074" y="1378"/>
                  </a:lnTo>
                  <a:close/>
                  <a:moveTo>
                    <a:pt x="1080" y="1378"/>
                  </a:moveTo>
                  <a:lnTo>
                    <a:pt x="1082" y="1378"/>
                  </a:lnTo>
                  <a:lnTo>
                    <a:pt x="1082" y="1381"/>
                  </a:lnTo>
                  <a:lnTo>
                    <a:pt x="1080" y="1381"/>
                  </a:lnTo>
                  <a:lnTo>
                    <a:pt x="1080" y="1378"/>
                  </a:lnTo>
                  <a:close/>
                  <a:moveTo>
                    <a:pt x="1085" y="1378"/>
                  </a:moveTo>
                  <a:lnTo>
                    <a:pt x="1088" y="1378"/>
                  </a:lnTo>
                  <a:lnTo>
                    <a:pt x="1088" y="1381"/>
                  </a:lnTo>
                  <a:lnTo>
                    <a:pt x="1085" y="1381"/>
                  </a:lnTo>
                  <a:lnTo>
                    <a:pt x="1085" y="1378"/>
                  </a:lnTo>
                  <a:close/>
                  <a:moveTo>
                    <a:pt x="1091" y="1378"/>
                  </a:moveTo>
                  <a:lnTo>
                    <a:pt x="1093" y="1378"/>
                  </a:lnTo>
                  <a:lnTo>
                    <a:pt x="1093" y="1381"/>
                  </a:lnTo>
                  <a:lnTo>
                    <a:pt x="1091" y="1381"/>
                  </a:lnTo>
                  <a:lnTo>
                    <a:pt x="1091" y="1378"/>
                  </a:lnTo>
                  <a:close/>
                  <a:moveTo>
                    <a:pt x="1096" y="1378"/>
                  </a:moveTo>
                  <a:lnTo>
                    <a:pt x="1099" y="1378"/>
                  </a:lnTo>
                  <a:lnTo>
                    <a:pt x="1099" y="1381"/>
                  </a:lnTo>
                  <a:lnTo>
                    <a:pt x="1096" y="1381"/>
                  </a:lnTo>
                  <a:lnTo>
                    <a:pt x="1096" y="1378"/>
                  </a:lnTo>
                  <a:close/>
                  <a:moveTo>
                    <a:pt x="1101" y="1378"/>
                  </a:moveTo>
                  <a:lnTo>
                    <a:pt x="1104" y="1378"/>
                  </a:lnTo>
                  <a:lnTo>
                    <a:pt x="1104" y="1381"/>
                  </a:lnTo>
                  <a:lnTo>
                    <a:pt x="1101" y="1381"/>
                  </a:lnTo>
                  <a:lnTo>
                    <a:pt x="1101" y="1378"/>
                  </a:lnTo>
                  <a:close/>
                  <a:moveTo>
                    <a:pt x="1107" y="1378"/>
                  </a:moveTo>
                  <a:lnTo>
                    <a:pt x="1110" y="1378"/>
                  </a:lnTo>
                  <a:lnTo>
                    <a:pt x="1110" y="1381"/>
                  </a:lnTo>
                  <a:lnTo>
                    <a:pt x="1107" y="1381"/>
                  </a:lnTo>
                  <a:lnTo>
                    <a:pt x="1107" y="1378"/>
                  </a:lnTo>
                  <a:close/>
                  <a:moveTo>
                    <a:pt x="1112" y="1378"/>
                  </a:moveTo>
                  <a:lnTo>
                    <a:pt x="1112" y="1378"/>
                  </a:lnTo>
                  <a:lnTo>
                    <a:pt x="1111" y="1380"/>
                  </a:lnTo>
                  <a:lnTo>
                    <a:pt x="1111" y="1377"/>
                  </a:lnTo>
                  <a:lnTo>
                    <a:pt x="1114" y="1377"/>
                  </a:lnTo>
                  <a:lnTo>
                    <a:pt x="1114" y="1381"/>
                  </a:lnTo>
                  <a:lnTo>
                    <a:pt x="1112" y="1381"/>
                  </a:lnTo>
                  <a:lnTo>
                    <a:pt x="1112" y="1378"/>
                  </a:lnTo>
                  <a:close/>
                  <a:moveTo>
                    <a:pt x="1111" y="1374"/>
                  </a:moveTo>
                  <a:lnTo>
                    <a:pt x="1111" y="1371"/>
                  </a:lnTo>
                  <a:lnTo>
                    <a:pt x="1114" y="1371"/>
                  </a:lnTo>
                  <a:lnTo>
                    <a:pt x="1114" y="1374"/>
                  </a:lnTo>
                  <a:lnTo>
                    <a:pt x="1111" y="1374"/>
                  </a:lnTo>
                  <a:close/>
                  <a:moveTo>
                    <a:pt x="1111" y="1369"/>
                  </a:moveTo>
                  <a:lnTo>
                    <a:pt x="1111" y="1366"/>
                  </a:lnTo>
                  <a:lnTo>
                    <a:pt x="1114" y="1366"/>
                  </a:lnTo>
                  <a:lnTo>
                    <a:pt x="1114" y="1369"/>
                  </a:lnTo>
                  <a:lnTo>
                    <a:pt x="1111" y="1369"/>
                  </a:lnTo>
                  <a:close/>
                  <a:moveTo>
                    <a:pt x="1111" y="1363"/>
                  </a:moveTo>
                  <a:lnTo>
                    <a:pt x="1111" y="1360"/>
                  </a:lnTo>
                  <a:lnTo>
                    <a:pt x="1114" y="1360"/>
                  </a:lnTo>
                  <a:lnTo>
                    <a:pt x="1114" y="1363"/>
                  </a:lnTo>
                  <a:lnTo>
                    <a:pt x="1111" y="1363"/>
                  </a:lnTo>
                  <a:close/>
                  <a:moveTo>
                    <a:pt x="1111" y="1357"/>
                  </a:moveTo>
                  <a:lnTo>
                    <a:pt x="1111" y="1354"/>
                  </a:lnTo>
                  <a:lnTo>
                    <a:pt x="1114" y="1354"/>
                  </a:lnTo>
                  <a:lnTo>
                    <a:pt x="1114" y="1357"/>
                  </a:lnTo>
                  <a:lnTo>
                    <a:pt x="1111" y="1357"/>
                  </a:lnTo>
                  <a:close/>
                  <a:moveTo>
                    <a:pt x="1111" y="1351"/>
                  </a:moveTo>
                  <a:lnTo>
                    <a:pt x="1111" y="1348"/>
                  </a:lnTo>
                  <a:lnTo>
                    <a:pt x="1114" y="1348"/>
                  </a:lnTo>
                  <a:lnTo>
                    <a:pt x="1114" y="1351"/>
                  </a:lnTo>
                  <a:lnTo>
                    <a:pt x="1111" y="1351"/>
                  </a:lnTo>
                  <a:close/>
                  <a:moveTo>
                    <a:pt x="1111" y="1345"/>
                  </a:moveTo>
                  <a:lnTo>
                    <a:pt x="1111" y="1343"/>
                  </a:lnTo>
                  <a:lnTo>
                    <a:pt x="1114" y="1343"/>
                  </a:lnTo>
                  <a:lnTo>
                    <a:pt x="1114" y="1345"/>
                  </a:lnTo>
                  <a:lnTo>
                    <a:pt x="1111" y="1345"/>
                  </a:lnTo>
                  <a:close/>
                  <a:moveTo>
                    <a:pt x="1111" y="1340"/>
                  </a:moveTo>
                  <a:lnTo>
                    <a:pt x="1111" y="1337"/>
                  </a:lnTo>
                  <a:lnTo>
                    <a:pt x="1114" y="1337"/>
                  </a:lnTo>
                  <a:lnTo>
                    <a:pt x="1114" y="1340"/>
                  </a:lnTo>
                  <a:lnTo>
                    <a:pt x="1111" y="1340"/>
                  </a:lnTo>
                  <a:close/>
                  <a:moveTo>
                    <a:pt x="1111" y="1334"/>
                  </a:moveTo>
                  <a:lnTo>
                    <a:pt x="1111" y="1331"/>
                  </a:lnTo>
                  <a:lnTo>
                    <a:pt x="1114" y="1331"/>
                  </a:lnTo>
                  <a:lnTo>
                    <a:pt x="1114" y="1334"/>
                  </a:lnTo>
                  <a:lnTo>
                    <a:pt x="1111" y="1334"/>
                  </a:lnTo>
                  <a:close/>
                  <a:moveTo>
                    <a:pt x="1111" y="1328"/>
                  </a:moveTo>
                  <a:lnTo>
                    <a:pt x="1111" y="1325"/>
                  </a:lnTo>
                  <a:lnTo>
                    <a:pt x="1114" y="1325"/>
                  </a:lnTo>
                  <a:lnTo>
                    <a:pt x="1114" y="1328"/>
                  </a:lnTo>
                  <a:lnTo>
                    <a:pt x="1111" y="1328"/>
                  </a:lnTo>
                  <a:close/>
                  <a:moveTo>
                    <a:pt x="1111" y="1322"/>
                  </a:moveTo>
                  <a:lnTo>
                    <a:pt x="1111" y="1320"/>
                  </a:lnTo>
                  <a:lnTo>
                    <a:pt x="1114" y="1320"/>
                  </a:lnTo>
                  <a:lnTo>
                    <a:pt x="1114" y="1322"/>
                  </a:lnTo>
                  <a:lnTo>
                    <a:pt x="1111" y="1322"/>
                  </a:lnTo>
                  <a:close/>
                  <a:moveTo>
                    <a:pt x="1111" y="1317"/>
                  </a:moveTo>
                  <a:lnTo>
                    <a:pt x="1111" y="1314"/>
                  </a:lnTo>
                  <a:lnTo>
                    <a:pt x="1114" y="1314"/>
                  </a:lnTo>
                  <a:lnTo>
                    <a:pt x="1114" y="1317"/>
                  </a:lnTo>
                  <a:lnTo>
                    <a:pt x="1111" y="1317"/>
                  </a:lnTo>
                  <a:close/>
                  <a:moveTo>
                    <a:pt x="1111" y="1311"/>
                  </a:moveTo>
                  <a:lnTo>
                    <a:pt x="1111" y="1308"/>
                  </a:lnTo>
                  <a:lnTo>
                    <a:pt x="1114" y="1308"/>
                  </a:lnTo>
                  <a:lnTo>
                    <a:pt x="1114" y="1311"/>
                  </a:lnTo>
                  <a:lnTo>
                    <a:pt x="1111" y="1311"/>
                  </a:lnTo>
                  <a:close/>
                  <a:moveTo>
                    <a:pt x="1111" y="1305"/>
                  </a:moveTo>
                  <a:lnTo>
                    <a:pt x="1111" y="1302"/>
                  </a:lnTo>
                  <a:lnTo>
                    <a:pt x="1114" y="1302"/>
                  </a:lnTo>
                  <a:lnTo>
                    <a:pt x="1114" y="1305"/>
                  </a:lnTo>
                  <a:lnTo>
                    <a:pt x="1111" y="1305"/>
                  </a:lnTo>
                  <a:close/>
                  <a:moveTo>
                    <a:pt x="1111" y="1300"/>
                  </a:moveTo>
                  <a:lnTo>
                    <a:pt x="1111" y="1297"/>
                  </a:lnTo>
                  <a:lnTo>
                    <a:pt x="1114" y="1297"/>
                  </a:lnTo>
                  <a:lnTo>
                    <a:pt x="1114" y="1300"/>
                  </a:lnTo>
                  <a:lnTo>
                    <a:pt x="1111" y="1300"/>
                  </a:lnTo>
                  <a:close/>
                  <a:moveTo>
                    <a:pt x="1111" y="1294"/>
                  </a:moveTo>
                  <a:lnTo>
                    <a:pt x="1111" y="1291"/>
                  </a:lnTo>
                  <a:lnTo>
                    <a:pt x="1114" y="1291"/>
                  </a:lnTo>
                  <a:lnTo>
                    <a:pt x="1114" y="1294"/>
                  </a:lnTo>
                  <a:lnTo>
                    <a:pt x="1111" y="1294"/>
                  </a:lnTo>
                  <a:close/>
                  <a:moveTo>
                    <a:pt x="1111" y="1288"/>
                  </a:moveTo>
                  <a:lnTo>
                    <a:pt x="1111" y="1285"/>
                  </a:lnTo>
                  <a:lnTo>
                    <a:pt x="1114" y="1285"/>
                  </a:lnTo>
                  <a:lnTo>
                    <a:pt x="1114" y="1288"/>
                  </a:lnTo>
                  <a:lnTo>
                    <a:pt x="1111" y="1288"/>
                  </a:lnTo>
                  <a:close/>
                  <a:moveTo>
                    <a:pt x="1111" y="1282"/>
                  </a:moveTo>
                  <a:lnTo>
                    <a:pt x="1111" y="1279"/>
                  </a:lnTo>
                  <a:lnTo>
                    <a:pt x="1114" y="1279"/>
                  </a:lnTo>
                  <a:lnTo>
                    <a:pt x="1114" y="1282"/>
                  </a:lnTo>
                  <a:lnTo>
                    <a:pt x="1111" y="1282"/>
                  </a:lnTo>
                  <a:close/>
                  <a:moveTo>
                    <a:pt x="1111" y="1277"/>
                  </a:moveTo>
                  <a:lnTo>
                    <a:pt x="1111" y="1274"/>
                  </a:lnTo>
                  <a:lnTo>
                    <a:pt x="1114" y="1274"/>
                  </a:lnTo>
                  <a:lnTo>
                    <a:pt x="1114" y="1277"/>
                  </a:lnTo>
                  <a:lnTo>
                    <a:pt x="1111" y="1277"/>
                  </a:lnTo>
                  <a:close/>
                  <a:moveTo>
                    <a:pt x="1111" y="1271"/>
                  </a:moveTo>
                  <a:lnTo>
                    <a:pt x="1111" y="1268"/>
                  </a:lnTo>
                  <a:lnTo>
                    <a:pt x="1114" y="1268"/>
                  </a:lnTo>
                  <a:lnTo>
                    <a:pt x="1114" y="1271"/>
                  </a:lnTo>
                  <a:lnTo>
                    <a:pt x="1111" y="1271"/>
                  </a:lnTo>
                  <a:close/>
                  <a:moveTo>
                    <a:pt x="1111" y="1265"/>
                  </a:moveTo>
                  <a:lnTo>
                    <a:pt x="1111" y="1262"/>
                  </a:lnTo>
                  <a:lnTo>
                    <a:pt x="1114" y="1262"/>
                  </a:lnTo>
                  <a:lnTo>
                    <a:pt x="1114" y="1265"/>
                  </a:lnTo>
                  <a:lnTo>
                    <a:pt x="1111" y="1265"/>
                  </a:lnTo>
                  <a:close/>
                  <a:moveTo>
                    <a:pt x="1111" y="1259"/>
                  </a:moveTo>
                  <a:lnTo>
                    <a:pt x="1111" y="1256"/>
                  </a:lnTo>
                  <a:lnTo>
                    <a:pt x="1114" y="1256"/>
                  </a:lnTo>
                  <a:lnTo>
                    <a:pt x="1114" y="1259"/>
                  </a:lnTo>
                  <a:lnTo>
                    <a:pt x="1111" y="1259"/>
                  </a:lnTo>
                  <a:close/>
                  <a:moveTo>
                    <a:pt x="1111" y="1254"/>
                  </a:moveTo>
                  <a:lnTo>
                    <a:pt x="1111" y="1251"/>
                  </a:lnTo>
                  <a:lnTo>
                    <a:pt x="1114" y="1251"/>
                  </a:lnTo>
                  <a:lnTo>
                    <a:pt x="1114" y="1254"/>
                  </a:lnTo>
                  <a:lnTo>
                    <a:pt x="1111" y="1254"/>
                  </a:lnTo>
                  <a:close/>
                  <a:moveTo>
                    <a:pt x="1111" y="1248"/>
                  </a:moveTo>
                  <a:lnTo>
                    <a:pt x="1111" y="1245"/>
                  </a:lnTo>
                  <a:lnTo>
                    <a:pt x="1114" y="1245"/>
                  </a:lnTo>
                  <a:lnTo>
                    <a:pt x="1114" y="1248"/>
                  </a:lnTo>
                  <a:lnTo>
                    <a:pt x="1111" y="1248"/>
                  </a:lnTo>
                  <a:close/>
                  <a:moveTo>
                    <a:pt x="1111" y="1242"/>
                  </a:moveTo>
                  <a:lnTo>
                    <a:pt x="1111" y="1239"/>
                  </a:lnTo>
                  <a:lnTo>
                    <a:pt x="1114" y="1239"/>
                  </a:lnTo>
                  <a:lnTo>
                    <a:pt x="1114" y="1242"/>
                  </a:lnTo>
                  <a:lnTo>
                    <a:pt x="1111" y="1242"/>
                  </a:lnTo>
                  <a:close/>
                  <a:moveTo>
                    <a:pt x="1111" y="1236"/>
                  </a:moveTo>
                  <a:lnTo>
                    <a:pt x="1111" y="1233"/>
                  </a:lnTo>
                  <a:lnTo>
                    <a:pt x="1114" y="1233"/>
                  </a:lnTo>
                  <a:lnTo>
                    <a:pt x="1114" y="1236"/>
                  </a:lnTo>
                  <a:lnTo>
                    <a:pt x="1111" y="1236"/>
                  </a:lnTo>
                  <a:close/>
                  <a:moveTo>
                    <a:pt x="1111" y="1231"/>
                  </a:moveTo>
                  <a:lnTo>
                    <a:pt x="1111" y="1228"/>
                  </a:lnTo>
                  <a:lnTo>
                    <a:pt x="1114" y="1228"/>
                  </a:lnTo>
                  <a:lnTo>
                    <a:pt x="1114" y="1231"/>
                  </a:lnTo>
                  <a:lnTo>
                    <a:pt x="1111" y="1231"/>
                  </a:lnTo>
                  <a:close/>
                  <a:moveTo>
                    <a:pt x="1111" y="1225"/>
                  </a:moveTo>
                  <a:lnTo>
                    <a:pt x="1111" y="1222"/>
                  </a:lnTo>
                  <a:lnTo>
                    <a:pt x="1114" y="1222"/>
                  </a:lnTo>
                  <a:lnTo>
                    <a:pt x="1114" y="1225"/>
                  </a:lnTo>
                  <a:lnTo>
                    <a:pt x="1111" y="1225"/>
                  </a:lnTo>
                  <a:close/>
                  <a:moveTo>
                    <a:pt x="1111" y="1219"/>
                  </a:moveTo>
                  <a:lnTo>
                    <a:pt x="1111" y="1216"/>
                  </a:lnTo>
                  <a:lnTo>
                    <a:pt x="1114" y="1216"/>
                  </a:lnTo>
                  <a:lnTo>
                    <a:pt x="1114" y="1219"/>
                  </a:lnTo>
                  <a:lnTo>
                    <a:pt x="1111" y="1219"/>
                  </a:lnTo>
                  <a:close/>
                  <a:moveTo>
                    <a:pt x="1111" y="1213"/>
                  </a:moveTo>
                  <a:lnTo>
                    <a:pt x="1111" y="1211"/>
                  </a:lnTo>
                  <a:lnTo>
                    <a:pt x="1114" y="1211"/>
                  </a:lnTo>
                  <a:lnTo>
                    <a:pt x="1114" y="1213"/>
                  </a:lnTo>
                  <a:lnTo>
                    <a:pt x="1111" y="1213"/>
                  </a:lnTo>
                  <a:close/>
                  <a:moveTo>
                    <a:pt x="1111" y="1208"/>
                  </a:moveTo>
                  <a:lnTo>
                    <a:pt x="1111" y="1205"/>
                  </a:lnTo>
                  <a:lnTo>
                    <a:pt x="1114" y="1205"/>
                  </a:lnTo>
                  <a:lnTo>
                    <a:pt x="1114" y="1208"/>
                  </a:lnTo>
                  <a:lnTo>
                    <a:pt x="1111" y="1208"/>
                  </a:lnTo>
                  <a:close/>
                  <a:moveTo>
                    <a:pt x="1111" y="1202"/>
                  </a:moveTo>
                  <a:lnTo>
                    <a:pt x="1111" y="1199"/>
                  </a:lnTo>
                  <a:lnTo>
                    <a:pt x="1114" y="1199"/>
                  </a:lnTo>
                  <a:lnTo>
                    <a:pt x="1114" y="1202"/>
                  </a:lnTo>
                  <a:lnTo>
                    <a:pt x="1111" y="1202"/>
                  </a:lnTo>
                  <a:close/>
                  <a:moveTo>
                    <a:pt x="1111" y="1196"/>
                  </a:moveTo>
                  <a:lnTo>
                    <a:pt x="1111" y="1193"/>
                  </a:lnTo>
                  <a:lnTo>
                    <a:pt x="1114" y="1193"/>
                  </a:lnTo>
                  <a:lnTo>
                    <a:pt x="1114" y="1196"/>
                  </a:lnTo>
                  <a:lnTo>
                    <a:pt x="1111" y="1196"/>
                  </a:lnTo>
                  <a:close/>
                  <a:moveTo>
                    <a:pt x="1111" y="1190"/>
                  </a:moveTo>
                  <a:lnTo>
                    <a:pt x="1111" y="1187"/>
                  </a:lnTo>
                  <a:lnTo>
                    <a:pt x="1114" y="1187"/>
                  </a:lnTo>
                  <a:lnTo>
                    <a:pt x="1114" y="1190"/>
                  </a:lnTo>
                  <a:lnTo>
                    <a:pt x="1111" y="1190"/>
                  </a:lnTo>
                  <a:close/>
                  <a:moveTo>
                    <a:pt x="1111" y="1185"/>
                  </a:moveTo>
                  <a:lnTo>
                    <a:pt x="1111" y="1182"/>
                  </a:lnTo>
                  <a:lnTo>
                    <a:pt x="1114" y="1182"/>
                  </a:lnTo>
                  <a:lnTo>
                    <a:pt x="1114" y="1185"/>
                  </a:lnTo>
                  <a:lnTo>
                    <a:pt x="1111" y="1185"/>
                  </a:lnTo>
                  <a:close/>
                  <a:moveTo>
                    <a:pt x="1111" y="1179"/>
                  </a:moveTo>
                  <a:lnTo>
                    <a:pt x="1111" y="1176"/>
                  </a:lnTo>
                  <a:lnTo>
                    <a:pt x="1114" y="1176"/>
                  </a:lnTo>
                  <a:lnTo>
                    <a:pt x="1114" y="1179"/>
                  </a:lnTo>
                  <a:lnTo>
                    <a:pt x="1111" y="1179"/>
                  </a:lnTo>
                  <a:close/>
                  <a:moveTo>
                    <a:pt x="1111" y="1173"/>
                  </a:moveTo>
                  <a:lnTo>
                    <a:pt x="1111" y="1170"/>
                  </a:lnTo>
                  <a:lnTo>
                    <a:pt x="1114" y="1170"/>
                  </a:lnTo>
                  <a:lnTo>
                    <a:pt x="1114" y="1173"/>
                  </a:lnTo>
                  <a:lnTo>
                    <a:pt x="1111" y="1173"/>
                  </a:lnTo>
                  <a:close/>
                  <a:moveTo>
                    <a:pt x="1111" y="1167"/>
                  </a:moveTo>
                  <a:lnTo>
                    <a:pt x="1111" y="1164"/>
                  </a:lnTo>
                  <a:lnTo>
                    <a:pt x="1114" y="1164"/>
                  </a:lnTo>
                  <a:lnTo>
                    <a:pt x="1114" y="1167"/>
                  </a:lnTo>
                  <a:lnTo>
                    <a:pt x="1111" y="1167"/>
                  </a:lnTo>
                  <a:close/>
                  <a:moveTo>
                    <a:pt x="1111" y="1162"/>
                  </a:moveTo>
                  <a:lnTo>
                    <a:pt x="1111" y="1159"/>
                  </a:lnTo>
                  <a:lnTo>
                    <a:pt x="1114" y="1159"/>
                  </a:lnTo>
                  <a:lnTo>
                    <a:pt x="1114" y="1162"/>
                  </a:lnTo>
                  <a:lnTo>
                    <a:pt x="1111" y="1162"/>
                  </a:lnTo>
                  <a:close/>
                  <a:moveTo>
                    <a:pt x="1111" y="1156"/>
                  </a:moveTo>
                  <a:lnTo>
                    <a:pt x="1111" y="1153"/>
                  </a:lnTo>
                  <a:lnTo>
                    <a:pt x="1114" y="1153"/>
                  </a:lnTo>
                  <a:lnTo>
                    <a:pt x="1114" y="1156"/>
                  </a:lnTo>
                  <a:lnTo>
                    <a:pt x="1111" y="1156"/>
                  </a:lnTo>
                  <a:close/>
                  <a:moveTo>
                    <a:pt x="1111" y="1150"/>
                  </a:moveTo>
                  <a:lnTo>
                    <a:pt x="1111" y="1147"/>
                  </a:lnTo>
                  <a:lnTo>
                    <a:pt x="1114" y="1147"/>
                  </a:lnTo>
                  <a:lnTo>
                    <a:pt x="1114" y="1150"/>
                  </a:lnTo>
                  <a:lnTo>
                    <a:pt x="1111" y="1150"/>
                  </a:lnTo>
                  <a:close/>
                  <a:moveTo>
                    <a:pt x="1111" y="1144"/>
                  </a:moveTo>
                  <a:lnTo>
                    <a:pt x="1111" y="1142"/>
                  </a:lnTo>
                  <a:lnTo>
                    <a:pt x="1114" y="1142"/>
                  </a:lnTo>
                  <a:lnTo>
                    <a:pt x="1114" y="1144"/>
                  </a:lnTo>
                  <a:lnTo>
                    <a:pt x="1111" y="1144"/>
                  </a:lnTo>
                  <a:close/>
                  <a:moveTo>
                    <a:pt x="1111" y="1139"/>
                  </a:moveTo>
                  <a:lnTo>
                    <a:pt x="1111" y="1136"/>
                  </a:lnTo>
                  <a:lnTo>
                    <a:pt x="1114" y="1136"/>
                  </a:lnTo>
                  <a:lnTo>
                    <a:pt x="1114" y="1139"/>
                  </a:lnTo>
                  <a:lnTo>
                    <a:pt x="1111" y="1139"/>
                  </a:lnTo>
                  <a:close/>
                  <a:moveTo>
                    <a:pt x="1111" y="1133"/>
                  </a:moveTo>
                  <a:lnTo>
                    <a:pt x="1111" y="1130"/>
                  </a:lnTo>
                  <a:lnTo>
                    <a:pt x="1114" y="1130"/>
                  </a:lnTo>
                  <a:lnTo>
                    <a:pt x="1114" y="1133"/>
                  </a:lnTo>
                  <a:lnTo>
                    <a:pt x="1111" y="1133"/>
                  </a:lnTo>
                  <a:close/>
                  <a:moveTo>
                    <a:pt x="1111" y="1127"/>
                  </a:moveTo>
                  <a:lnTo>
                    <a:pt x="1111" y="1124"/>
                  </a:lnTo>
                  <a:lnTo>
                    <a:pt x="1114" y="1124"/>
                  </a:lnTo>
                  <a:lnTo>
                    <a:pt x="1114" y="1127"/>
                  </a:lnTo>
                  <a:lnTo>
                    <a:pt x="1111" y="1127"/>
                  </a:lnTo>
                  <a:close/>
                  <a:moveTo>
                    <a:pt x="1111" y="1121"/>
                  </a:moveTo>
                  <a:lnTo>
                    <a:pt x="1111" y="1119"/>
                  </a:lnTo>
                  <a:lnTo>
                    <a:pt x="1114" y="1119"/>
                  </a:lnTo>
                  <a:lnTo>
                    <a:pt x="1114" y="1121"/>
                  </a:lnTo>
                  <a:lnTo>
                    <a:pt x="1111" y="1121"/>
                  </a:lnTo>
                  <a:close/>
                  <a:moveTo>
                    <a:pt x="1111" y="1116"/>
                  </a:moveTo>
                  <a:lnTo>
                    <a:pt x="1111" y="1113"/>
                  </a:lnTo>
                  <a:lnTo>
                    <a:pt x="1114" y="1113"/>
                  </a:lnTo>
                  <a:lnTo>
                    <a:pt x="1114" y="1116"/>
                  </a:lnTo>
                  <a:lnTo>
                    <a:pt x="1111" y="1116"/>
                  </a:lnTo>
                  <a:close/>
                  <a:moveTo>
                    <a:pt x="1111" y="1110"/>
                  </a:moveTo>
                  <a:lnTo>
                    <a:pt x="1111" y="1107"/>
                  </a:lnTo>
                  <a:lnTo>
                    <a:pt x="1114" y="1107"/>
                  </a:lnTo>
                  <a:lnTo>
                    <a:pt x="1114" y="1110"/>
                  </a:lnTo>
                  <a:lnTo>
                    <a:pt x="1111" y="1110"/>
                  </a:lnTo>
                  <a:close/>
                  <a:moveTo>
                    <a:pt x="1111" y="1104"/>
                  </a:moveTo>
                  <a:lnTo>
                    <a:pt x="1111" y="1101"/>
                  </a:lnTo>
                  <a:lnTo>
                    <a:pt x="1114" y="1101"/>
                  </a:lnTo>
                  <a:lnTo>
                    <a:pt x="1114" y="1104"/>
                  </a:lnTo>
                  <a:lnTo>
                    <a:pt x="1111" y="1104"/>
                  </a:lnTo>
                  <a:close/>
                  <a:moveTo>
                    <a:pt x="1111" y="1098"/>
                  </a:moveTo>
                  <a:lnTo>
                    <a:pt x="1111" y="1096"/>
                  </a:lnTo>
                  <a:lnTo>
                    <a:pt x="1114" y="1096"/>
                  </a:lnTo>
                  <a:lnTo>
                    <a:pt x="1114" y="1098"/>
                  </a:lnTo>
                  <a:lnTo>
                    <a:pt x="1111" y="1098"/>
                  </a:lnTo>
                  <a:close/>
                  <a:moveTo>
                    <a:pt x="1111" y="1093"/>
                  </a:moveTo>
                  <a:lnTo>
                    <a:pt x="1111" y="1090"/>
                  </a:lnTo>
                  <a:lnTo>
                    <a:pt x="1114" y="1090"/>
                  </a:lnTo>
                  <a:lnTo>
                    <a:pt x="1114" y="1093"/>
                  </a:lnTo>
                  <a:lnTo>
                    <a:pt x="1111" y="1093"/>
                  </a:lnTo>
                  <a:close/>
                  <a:moveTo>
                    <a:pt x="1111" y="1087"/>
                  </a:moveTo>
                  <a:lnTo>
                    <a:pt x="1111" y="1084"/>
                  </a:lnTo>
                  <a:lnTo>
                    <a:pt x="1114" y="1084"/>
                  </a:lnTo>
                  <a:lnTo>
                    <a:pt x="1114" y="1087"/>
                  </a:lnTo>
                  <a:lnTo>
                    <a:pt x="1111" y="1087"/>
                  </a:lnTo>
                  <a:close/>
                  <a:moveTo>
                    <a:pt x="1111" y="1081"/>
                  </a:moveTo>
                  <a:lnTo>
                    <a:pt x="1111" y="1078"/>
                  </a:lnTo>
                  <a:lnTo>
                    <a:pt x="1114" y="1078"/>
                  </a:lnTo>
                  <a:lnTo>
                    <a:pt x="1114" y="1081"/>
                  </a:lnTo>
                  <a:lnTo>
                    <a:pt x="1111" y="1081"/>
                  </a:lnTo>
                  <a:close/>
                  <a:moveTo>
                    <a:pt x="1111" y="1075"/>
                  </a:moveTo>
                  <a:lnTo>
                    <a:pt x="1111" y="1073"/>
                  </a:lnTo>
                  <a:lnTo>
                    <a:pt x="1114" y="1073"/>
                  </a:lnTo>
                  <a:lnTo>
                    <a:pt x="1114" y="1075"/>
                  </a:lnTo>
                  <a:lnTo>
                    <a:pt x="1111" y="1075"/>
                  </a:lnTo>
                  <a:close/>
                  <a:moveTo>
                    <a:pt x="1111" y="1070"/>
                  </a:moveTo>
                  <a:lnTo>
                    <a:pt x="1111" y="1067"/>
                  </a:lnTo>
                  <a:lnTo>
                    <a:pt x="1114" y="1067"/>
                  </a:lnTo>
                  <a:lnTo>
                    <a:pt x="1114" y="1070"/>
                  </a:lnTo>
                  <a:lnTo>
                    <a:pt x="1111" y="1070"/>
                  </a:lnTo>
                  <a:close/>
                  <a:moveTo>
                    <a:pt x="1111" y="1064"/>
                  </a:moveTo>
                  <a:lnTo>
                    <a:pt x="1111" y="1061"/>
                  </a:lnTo>
                  <a:lnTo>
                    <a:pt x="1114" y="1061"/>
                  </a:lnTo>
                  <a:lnTo>
                    <a:pt x="1114" y="1064"/>
                  </a:lnTo>
                  <a:lnTo>
                    <a:pt x="1111" y="1064"/>
                  </a:lnTo>
                  <a:close/>
                  <a:moveTo>
                    <a:pt x="1111" y="1058"/>
                  </a:moveTo>
                  <a:lnTo>
                    <a:pt x="1111" y="1055"/>
                  </a:lnTo>
                  <a:lnTo>
                    <a:pt x="1114" y="1055"/>
                  </a:lnTo>
                  <a:lnTo>
                    <a:pt x="1114" y="1058"/>
                  </a:lnTo>
                  <a:lnTo>
                    <a:pt x="1111" y="1058"/>
                  </a:lnTo>
                  <a:close/>
                  <a:moveTo>
                    <a:pt x="1111" y="1053"/>
                  </a:moveTo>
                  <a:lnTo>
                    <a:pt x="1111" y="1050"/>
                  </a:lnTo>
                  <a:lnTo>
                    <a:pt x="1114" y="1050"/>
                  </a:lnTo>
                  <a:lnTo>
                    <a:pt x="1114" y="1053"/>
                  </a:lnTo>
                  <a:lnTo>
                    <a:pt x="1111" y="1053"/>
                  </a:lnTo>
                  <a:close/>
                  <a:moveTo>
                    <a:pt x="1111" y="1047"/>
                  </a:moveTo>
                  <a:lnTo>
                    <a:pt x="1111" y="1044"/>
                  </a:lnTo>
                  <a:lnTo>
                    <a:pt x="1114" y="1044"/>
                  </a:lnTo>
                  <a:lnTo>
                    <a:pt x="1114" y="1047"/>
                  </a:lnTo>
                  <a:lnTo>
                    <a:pt x="1111" y="1047"/>
                  </a:lnTo>
                  <a:close/>
                  <a:moveTo>
                    <a:pt x="1111" y="1041"/>
                  </a:moveTo>
                  <a:lnTo>
                    <a:pt x="1111" y="1038"/>
                  </a:lnTo>
                  <a:lnTo>
                    <a:pt x="1114" y="1038"/>
                  </a:lnTo>
                  <a:lnTo>
                    <a:pt x="1114" y="1041"/>
                  </a:lnTo>
                  <a:lnTo>
                    <a:pt x="1111" y="1041"/>
                  </a:lnTo>
                  <a:close/>
                  <a:moveTo>
                    <a:pt x="1111" y="1035"/>
                  </a:moveTo>
                  <a:lnTo>
                    <a:pt x="1111" y="1032"/>
                  </a:lnTo>
                  <a:lnTo>
                    <a:pt x="1114" y="1032"/>
                  </a:lnTo>
                  <a:lnTo>
                    <a:pt x="1114" y="1035"/>
                  </a:lnTo>
                  <a:lnTo>
                    <a:pt x="1111" y="1035"/>
                  </a:lnTo>
                  <a:close/>
                  <a:moveTo>
                    <a:pt x="1111" y="1029"/>
                  </a:moveTo>
                  <a:lnTo>
                    <a:pt x="1111" y="1027"/>
                  </a:lnTo>
                  <a:lnTo>
                    <a:pt x="1114" y="1027"/>
                  </a:lnTo>
                  <a:lnTo>
                    <a:pt x="1114" y="1029"/>
                  </a:lnTo>
                  <a:lnTo>
                    <a:pt x="1111" y="1029"/>
                  </a:lnTo>
                  <a:close/>
                  <a:moveTo>
                    <a:pt x="1111" y="1024"/>
                  </a:moveTo>
                  <a:lnTo>
                    <a:pt x="1111" y="1021"/>
                  </a:lnTo>
                  <a:lnTo>
                    <a:pt x="1114" y="1021"/>
                  </a:lnTo>
                  <a:lnTo>
                    <a:pt x="1114" y="1024"/>
                  </a:lnTo>
                  <a:lnTo>
                    <a:pt x="1111" y="1024"/>
                  </a:lnTo>
                  <a:close/>
                  <a:moveTo>
                    <a:pt x="1111" y="1018"/>
                  </a:moveTo>
                  <a:lnTo>
                    <a:pt x="1111" y="1015"/>
                  </a:lnTo>
                  <a:lnTo>
                    <a:pt x="1114" y="1015"/>
                  </a:lnTo>
                  <a:lnTo>
                    <a:pt x="1114" y="1018"/>
                  </a:lnTo>
                  <a:lnTo>
                    <a:pt x="1111" y="1018"/>
                  </a:lnTo>
                  <a:close/>
                  <a:moveTo>
                    <a:pt x="1111" y="1012"/>
                  </a:moveTo>
                  <a:lnTo>
                    <a:pt x="1111" y="1009"/>
                  </a:lnTo>
                  <a:lnTo>
                    <a:pt x="1114" y="1009"/>
                  </a:lnTo>
                  <a:lnTo>
                    <a:pt x="1114" y="1012"/>
                  </a:lnTo>
                  <a:lnTo>
                    <a:pt x="1111" y="1012"/>
                  </a:lnTo>
                  <a:close/>
                  <a:moveTo>
                    <a:pt x="1111" y="1006"/>
                  </a:moveTo>
                  <a:lnTo>
                    <a:pt x="1111" y="1004"/>
                  </a:lnTo>
                  <a:lnTo>
                    <a:pt x="1114" y="1004"/>
                  </a:lnTo>
                  <a:lnTo>
                    <a:pt x="1114" y="1006"/>
                  </a:lnTo>
                  <a:lnTo>
                    <a:pt x="1111" y="1006"/>
                  </a:lnTo>
                  <a:close/>
                  <a:moveTo>
                    <a:pt x="1111" y="1001"/>
                  </a:moveTo>
                  <a:lnTo>
                    <a:pt x="1111" y="998"/>
                  </a:lnTo>
                  <a:lnTo>
                    <a:pt x="1114" y="998"/>
                  </a:lnTo>
                  <a:lnTo>
                    <a:pt x="1114" y="1001"/>
                  </a:lnTo>
                  <a:lnTo>
                    <a:pt x="1111" y="1001"/>
                  </a:lnTo>
                  <a:close/>
                  <a:moveTo>
                    <a:pt x="1111" y="995"/>
                  </a:moveTo>
                  <a:lnTo>
                    <a:pt x="1111" y="992"/>
                  </a:lnTo>
                  <a:lnTo>
                    <a:pt x="1114" y="992"/>
                  </a:lnTo>
                  <a:lnTo>
                    <a:pt x="1114" y="995"/>
                  </a:lnTo>
                  <a:lnTo>
                    <a:pt x="1111" y="995"/>
                  </a:lnTo>
                  <a:close/>
                  <a:moveTo>
                    <a:pt x="1111" y="989"/>
                  </a:moveTo>
                  <a:lnTo>
                    <a:pt x="1111" y="986"/>
                  </a:lnTo>
                  <a:lnTo>
                    <a:pt x="1114" y="986"/>
                  </a:lnTo>
                  <a:lnTo>
                    <a:pt x="1114" y="989"/>
                  </a:lnTo>
                  <a:lnTo>
                    <a:pt x="1111" y="989"/>
                  </a:lnTo>
                  <a:close/>
                  <a:moveTo>
                    <a:pt x="1111" y="984"/>
                  </a:moveTo>
                  <a:lnTo>
                    <a:pt x="1111" y="981"/>
                  </a:lnTo>
                  <a:lnTo>
                    <a:pt x="1114" y="981"/>
                  </a:lnTo>
                  <a:lnTo>
                    <a:pt x="1114" y="984"/>
                  </a:lnTo>
                  <a:lnTo>
                    <a:pt x="1111" y="984"/>
                  </a:lnTo>
                  <a:close/>
                  <a:moveTo>
                    <a:pt x="1111" y="978"/>
                  </a:moveTo>
                  <a:lnTo>
                    <a:pt x="1111" y="975"/>
                  </a:lnTo>
                  <a:lnTo>
                    <a:pt x="1114" y="975"/>
                  </a:lnTo>
                  <a:lnTo>
                    <a:pt x="1114" y="978"/>
                  </a:lnTo>
                  <a:lnTo>
                    <a:pt x="1111" y="978"/>
                  </a:lnTo>
                  <a:close/>
                  <a:moveTo>
                    <a:pt x="1111" y="972"/>
                  </a:moveTo>
                  <a:lnTo>
                    <a:pt x="1111" y="969"/>
                  </a:lnTo>
                  <a:lnTo>
                    <a:pt x="1114" y="969"/>
                  </a:lnTo>
                  <a:lnTo>
                    <a:pt x="1114" y="972"/>
                  </a:lnTo>
                  <a:lnTo>
                    <a:pt x="1111" y="972"/>
                  </a:lnTo>
                  <a:close/>
                  <a:moveTo>
                    <a:pt x="1111" y="966"/>
                  </a:moveTo>
                  <a:lnTo>
                    <a:pt x="1111" y="963"/>
                  </a:lnTo>
                  <a:lnTo>
                    <a:pt x="1114" y="963"/>
                  </a:lnTo>
                  <a:lnTo>
                    <a:pt x="1114" y="966"/>
                  </a:lnTo>
                  <a:lnTo>
                    <a:pt x="1111" y="966"/>
                  </a:lnTo>
                  <a:close/>
                  <a:moveTo>
                    <a:pt x="1111" y="961"/>
                  </a:moveTo>
                  <a:lnTo>
                    <a:pt x="1111" y="958"/>
                  </a:lnTo>
                  <a:lnTo>
                    <a:pt x="1114" y="958"/>
                  </a:lnTo>
                  <a:lnTo>
                    <a:pt x="1114" y="961"/>
                  </a:lnTo>
                  <a:lnTo>
                    <a:pt x="1111" y="961"/>
                  </a:lnTo>
                  <a:close/>
                  <a:moveTo>
                    <a:pt x="1111" y="955"/>
                  </a:moveTo>
                  <a:lnTo>
                    <a:pt x="1111" y="952"/>
                  </a:lnTo>
                  <a:lnTo>
                    <a:pt x="1114" y="952"/>
                  </a:lnTo>
                  <a:lnTo>
                    <a:pt x="1114" y="955"/>
                  </a:lnTo>
                  <a:lnTo>
                    <a:pt x="1111" y="955"/>
                  </a:lnTo>
                  <a:close/>
                  <a:moveTo>
                    <a:pt x="1111" y="949"/>
                  </a:moveTo>
                  <a:lnTo>
                    <a:pt x="1111" y="946"/>
                  </a:lnTo>
                  <a:lnTo>
                    <a:pt x="1114" y="946"/>
                  </a:lnTo>
                  <a:lnTo>
                    <a:pt x="1114" y="949"/>
                  </a:lnTo>
                  <a:lnTo>
                    <a:pt x="1111" y="949"/>
                  </a:lnTo>
                  <a:close/>
                  <a:moveTo>
                    <a:pt x="1111" y="943"/>
                  </a:moveTo>
                  <a:lnTo>
                    <a:pt x="1111" y="940"/>
                  </a:lnTo>
                  <a:lnTo>
                    <a:pt x="1114" y="940"/>
                  </a:lnTo>
                  <a:lnTo>
                    <a:pt x="1114" y="943"/>
                  </a:lnTo>
                  <a:lnTo>
                    <a:pt x="1111" y="943"/>
                  </a:lnTo>
                  <a:close/>
                  <a:moveTo>
                    <a:pt x="1111" y="938"/>
                  </a:moveTo>
                  <a:lnTo>
                    <a:pt x="1111" y="935"/>
                  </a:lnTo>
                  <a:lnTo>
                    <a:pt x="1114" y="935"/>
                  </a:lnTo>
                  <a:lnTo>
                    <a:pt x="1114" y="938"/>
                  </a:lnTo>
                  <a:lnTo>
                    <a:pt x="1111" y="938"/>
                  </a:lnTo>
                  <a:close/>
                  <a:moveTo>
                    <a:pt x="1111" y="932"/>
                  </a:moveTo>
                  <a:lnTo>
                    <a:pt x="1111" y="929"/>
                  </a:lnTo>
                  <a:lnTo>
                    <a:pt x="1114" y="929"/>
                  </a:lnTo>
                  <a:lnTo>
                    <a:pt x="1114" y="932"/>
                  </a:lnTo>
                  <a:lnTo>
                    <a:pt x="1111" y="932"/>
                  </a:lnTo>
                  <a:close/>
                  <a:moveTo>
                    <a:pt x="1111" y="926"/>
                  </a:moveTo>
                  <a:lnTo>
                    <a:pt x="1111" y="923"/>
                  </a:lnTo>
                  <a:lnTo>
                    <a:pt x="1114" y="923"/>
                  </a:lnTo>
                  <a:lnTo>
                    <a:pt x="1114" y="926"/>
                  </a:lnTo>
                  <a:lnTo>
                    <a:pt x="1111" y="926"/>
                  </a:lnTo>
                  <a:close/>
                  <a:moveTo>
                    <a:pt x="1111" y="920"/>
                  </a:moveTo>
                  <a:lnTo>
                    <a:pt x="1111" y="917"/>
                  </a:lnTo>
                  <a:lnTo>
                    <a:pt x="1114" y="917"/>
                  </a:lnTo>
                  <a:lnTo>
                    <a:pt x="1114" y="920"/>
                  </a:lnTo>
                  <a:lnTo>
                    <a:pt x="1111" y="920"/>
                  </a:lnTo>
                  <a:close/>
                  <a:moveTo>
                    <a:pt x="1111" y="915"/>
                  </a:moveTo>
                  <a:lnTo>
                    <a:pt x="1111" y="912"/>
                  </a:lnTo>
                  <a:lnTo>
                    <a:pt x="1114" y="912"/>
                  </a:lnTo>
                  <a:lnTo>
                    <a:pt x="1114" y="915"/>
                  </a:lnTo>
                  <a:lnTo>
                    <a:pt x="1111" y="915"/>
                  </a:lnTo>
                  <a:close/>
                  <a:moveTo>
                    <a:pt x="1111" y="909"/>
                  </a:moveTo>
                  <a:lnTo>
                    <a:pt x="1111" y="906"/>
                  </a:lnTo>
                  <a:lnTo>
                    <a:pt x="1114" y="906"/>
                  </a:lnTo>
                  <a:lnTo>
                    <a:pt x="1114" y="909"/>
                  </a:lnTo>
                  <a:lnTo>
                    <a:pt x="1111" y="909"/>
                  </a:lnTo>
                  <a:close/>
                  <a:moveTo>
                    <a:pt x="1111" y="903"/>
                  </a:moveTo>
                  <a:lnTo>
                    <a:pt x="1111" y="900"/>
                  </a:lnTo>
                  <a:lnTo>
                    <a:pt x="1114" y="900"/>
                  </a:lnTo>
                  <a:lnTo>
                    <a:pt x="1114" y="903"/>
                  </a:lnTo>
                  <a:lnTo>
                    <a:pt x="1111" y="903"/>
                  </a:lnTo>
                  <a:close/>
                  <a:moveTo>
                    <a:pt x="1111" y="897"/>
                  </a:moveTo>
                  <a:lnTo>
                    <a:pt x="1111" y="895"/>
                  </a:lnTo>
                  <a:lnTo>
                    <a:pt x="1114" y="895"/>
                  </a:lnTo>
                  <a:lnTo>
                    <a:pt x="1114" y="897"/>
                  </a:lnTo>
                  <a:lnTo>
                    <a:pt x="1111" y="897"/>
                  </a:lnTo>
                  <a:close/>
                  <a:moveTo>
                    <a:pt x="1111" y="892"/>
                  </a:moveTo>
                  <a:lnTo>
                    <a:pt x="1111" y="889"/>
                  </a:lnTo>
                  <a:lnTo>
                    <a:pt x="1114" y="889"/>
                  </a:lnTo>
                  <a:lnTo>
                    <a:pt x="1114" y="892"/>
                  </a:lnTo>
                  <a:lnTo>
                    <a:pt x="1111" y="892"/>
                  </a:lnTo>
                  <a:close/>
                  <a:moveTo>
                    <a:pt x="1111" y="886"/>
                  </a:moveTo>
                  <a:lnTo>
                    <a:pt x="1111" y="883"/>
                  </a:lnTo>
                  <a:lnTo>
                    <a:pt x="1114" y="883"/>
                  </a:lnTo>
                  <a:lnTo>
                    <a:pt x="1114" y="886"/>
                  </a:lnTo>
                  <a:lnTo>
                    <a:pt x="1111" y="886"/>
                  </a:lnTo>
                  <a:close/>
                  <a:moveTo>
                    <a:pt x="1111" y="880"/>
                  </a:moveTo>
                  <a:lnTo>
                    <a:pt x="1111" y="877"/>
                  </a:lnTo>
                  <a:lnTo>
                    <a:pt x="1114" y="877"/>
                  </a:lnTo>
                  <a:lnTo>
                    <a:pt x="1114" y="880"/>
                  </a:lnTo>
                  <a:lnTo>
                    <a:pt x="1111" y="880"/>
                  </a:lnTo>
                  <a:close/>
                  <a:moveTo>
                    <a:pt x="1111" y="874"/>
                  </a:moveTo>
                  <a:lnTo>
                    <a:pt x="1111" y="871"/>
                  </a:lnTo>
                  <a:lnTo>
                    <a:pt x="1114" y="871"/>
                  </a:lnTo>
                  <a:lnTo>
                    <a:pt x="1114" y="874"/>
                  </a:lnTo>
                  <a:lnTo>
                    <a:pt x="1111" y="874"/>
                  </a:lnTo>
                  <a:close/>
                  <a:moveTo>
                    <a:pt x="1111" y="869"/>
                  </a:moveTo>
                  <a:lnTo>
                    <a:pt x="1111" y="866"/>
                  </a:lnTo>
                  <a:lnTo>
                    <a:pt x="1114" y="866"/>
                  </a:lnTo>
                  <a:lnTo>
                    <a:pt x="1114" y="869"/>
                  </a:lnTo>
                  <a:lnTo>
                    <a:pt x="1111" y="869"/>
                  </a:lnTo>
                  <a:close/>
                  <a:moveTo>
                    <a:pt x="1111" y="863"/>
                  </a:moveTo>
                  <a:lnTo>
                    <a:pt x="1111" y="860"/>
                  </a:lnTo>
                  <a:lnTo>
                    <a:pt x="1114" y="860"/>
                  </a:lnTo>
                  <a:lnTo>
                    <a:pt x="1114" y="863"/>
                  </a:lnTo>
                  <a:lnTo>
                    <a:pt x="1111" y="863"/>
                  </a:lnTo>
                  <a:close/>
                  <a:moveTo>
                    <a:pt x="1111" y="857"/>
                  </a:moveTo>
                  <a:lnTo>
                    <a:pt x="1111" y="854"/>
                  </a:lnTo>
                  <a:lnTo>
                    <a:pt x="1114" y="854"/>
                  </a:lnTo>
                  <a:lnTo>
                    <a:pt x="1114" y="857"/>
                  </a:lnTo>
                  <a:lnTo>
                    <a:pt x="1111" y="857"/>
                  </a:lnTo>
                  <a:close/>
                  <a:moveTo>
                    <a:pt x="1111" y="851"/>
                  </a:moveTo>
                  <a:lnTo>
                    <a:pt x="1111" y="849"/>
                  </a:lnTo>
                  <a:lnTo>
                    <a:pt x="1114" y="849"/>
                  </a:lnTo>
                  <a:lnTo>
                    <a:pt x="1114" y="851"/>
                  </a:lnTo>
                  <a:lnTo>
                    <a:pt x="1111" y="851"/>
                  </a:lnTo>
                  <a:close/>
                  <a:moveTo>
                    <a:pt x="1111" y="846"/>
                  </a:moveTo>
                  <a:lnTo>
                    <a:pt x="1111" y="843"/>
                  </a:lnTo>
                  <a:lnTo>
                    <a:pt x="1114" y="843"/>
                  </a:lnTo>
                  <a:lnTo>
                    <a:pt x="1114" y="846"/>
                  </a:lnTo>
                  <a:lnTo>
                    <a:pt x="1111" y="846"/>
                  </a:lnTo>
                  <a:close/>
                  <a:moveTo>
                    <a:pt x="1111" y="840"/>
                  </a:moveTo>
                  <a:lnTo>
                    <a:pt x="1111" y="837"/>
                  </a:lnTo>
                  <a:lnTo>
                    <a:pt x="1114" y="837"/>
                  </a:lnTo>
                  <a:lnTo>
                    <a:pt x="1114" y="840"/>
                  </a:lnTo>
                  <a:lnTo>
                    <a:pt x="1111" y="840"/>
                  </a:lnTo>
                  <a:close/>
                  <a:moveTo>
                    <a:pt x="1111" y="834"/>
                  </a:moveTo>
                  <a:lnTo>
                    <a:pt x="1111" y="831"/>
                  </a:lnTo>
                  <a:lnTo>
                    <a:pt x="1114" y="831"/>
                  </a:lnTo>
                  <a:lnTo>
                    <a:pt x="1114" y="834"/>
                  </a:lnTo>
                  <a:lnTo>
                    <a:pt x="1111" y="834"/>
                  </a:lnTo>
                  <a:close/>
                  <a:moveTo>
                    <a:pt x="1111" y="828"/>
                  </a:moveTo>
                  <a:lnTo>
                    <a:pt x="1111" y="826"/>
                  </a:lnTo>
                  <a:lnTo>
                    <a:pt x="1114" y="826"/>
                  </a:lnTo>
                  <a:lnTo>
                    <a:pt x="1114" y="828"/>
                  </a:lnTo>
                  <a:lnTo>
                    <a:pt x="1111" y="828"/>
                  </a:lnTo>
                  <a:close/>
                  <a:moveTo>
                    <a:pt x="1111" y="823"/>
                  </a:moveTo>
                  <a:lnTo>
                    <a:pt x="1111" y="820"/>
                  </a:lnTo>
                  <a:lnTo>
                    <a:pt x="1114" y="820"/>
                  </a:lnTo>
                  <a:lnTo>
                    <a:pt x="1114" y="823"/>
                  </a:lnTo>
                  <a:lnTo>
                    <a:pt x="1111" y="823"/>
                  </a:lnTo>
                  <a:close/>
                  <a:moveTo>
                    <a:pt x="1111" y="817"/>
                  </a:moveTo>
                  <a:lnTo>
                    <a:pt x="1111" y="814"/>
                  </a:lnTo>
                  <a:lnTo>
                    <a:pt x="1114" y="814"/>
                  </a:lnTo>
                  <a:lnTo>
                    <a:pt x="1114" y="817"/>
                  </a:lnTo>
                  <a:lnTo>
                    <a:pt x="1111" y="817"/>
                  </a:lnTo>
                  <a:close/>
                  <a:moveTo>
                    <a:pt x="1111" y="811"/>
                  </a:moveTo>
                  <a:lnTo>
                    <a:pt x="1111" y="808"/>
                  </a:lnTo>
                  <a:lnTo>
                    <a:pt x="1114" y="808"/>
                  </a:lnTo>
                  <a:lnTo>
                    <a:pt x="1114" y="811"/>
                  </a:lnTo>
                  <a:lnTo>
                    <a:pt x="1111" y="811"/>
                  </a:lnTo>
                  <a:close/>
                  <a:moveTo>
                    <a:pt x="1111" y="805"/>
                  </a:moveTo>
                  <a:lnTo>
                    <a:pt x="1111" y="803"/>
                  </a:lnTo>
                  <a:lnTo>
                    <a:pt x="1114" y="803"/>
                  </a:lnTo>
                  <a:lnTo>
                    <a:pt x="1114" y="805"/>
                  </a:lnTo>
                  <a:lnTo>
                    <a:pt x="1111" y="805"/>
                  </a:lnTo>
                  <a:close/>
                  <a:moveTo>
                    <a:pt x="1111" y="800"/>
                  </a:moveTo>
                  <a:lnTo>
                    <a:pt x="1111" y="797"/>
                  </a:lnTo>
                  <a:lnTo>
                    <a:pt x="1114" y="797"/>
                  </a:lnTo>
                  <a:lnTo>
                    <a:pt x="1114" y="800"/>
                  </a:lnTo>
                  <a:lnTo>
                    <a:pt x="1111" y="800"/>
                  </a:lnTo>
                  <a:close/>
                  <a:moveTo>
                    <a:pt x="1111" y="794"/>
                  </a:moveTo>
                  <a:lnTo>
                    <a:pt x="1111" y="791"/>
                  </a:lnTo>
                  <a:lnTo>
                    <a:pt x="1114" y="791"/>
                  </a:lnTo>
                  <a:lnTo>
                    <a:pt x="1114" y="794"/>
                  </a:lnTo>
                  <a:lnTo>
                    <a:pt x="1111" y="794"/>
                  </a:lnTo>
                  <a:close/>
                  <a:moveTo>
                    <a:pt x="1111" y="788"/>
                  </a:moveTo>
                  <a:lnTo>
                    <a:pt x="1111" y="785"/>
                  </a:lnTo>
                  <a:lnTo>
                    <a:pt x="1114" y="785"/>
                  </a:lnTo>
                  <a:lnTo>
                    <a:pt x="1114" y="788"/>
                  </a:lnTo>
                  <a:lnTo>
                    <a:pt x="1111" y="788"/>
                  </a:lnTo>
                  <a:close/>
                  <a:moveTo>
                    <a:pt x="1111" y="782"/>
                  </a:moveTo>
                  <a:lnTo>
                    <a:pt x="1111" y="780"/>
                  </a:lnTo>
                  <a:lnTo>
                    <a:pt x="1114" y="780"/>
                  </a:lnTo>
                  <a:lnTo>
                    <a:pt x="1114" y="782"/>
                  </a:lnTo>
                  <a:lnTo>
                    <a:pt x="1111" y="782"/>
                  </a:lnTo>
                  <a:close/>
                  <a:moveTo>
                    <a:pt x="1111" y="777"/>
                  </a:moveTo>
                  <a:lnTo>
                    <a:pt x="1111" y="774"/>
                  </a:lnTo>
                  <a:lnTo>
                    <a:pt x="1114" y="774"/>
                  </a:lnTo>
                  <a:lnTo>
                    <a:pt x="1114" y="777"/>
                  </a:lnTo>
                  <a:lnTo>
                    <a:pt x="1111" y="777"/>
                  </a:lnTo>
                  <a:close/>
                  <a:moveTo>
                    <a:pt x="1111" y="771"/>
                  </a:moveTo>
                  <a:lnTo>
                    <a:pt x="1111" y="768"/>
                  </a:lnTo>
                  <a:lnTo>
                    <a:pt x="1114" y="768"/>
                  </a:lnTo>
                  <a:lnTo>
                    <a:pt x="1114" y="771"/>
                  </a:lnTo>
                  <a:lnTo>
                    <a:pt x="1111" y="771"/>
                  </a:lnTo>
                  <a:close/>
                  <a:moveTo>
                    <a:pt x="1111" y="765"/>
                  </a:moveTo>
                  <a:lnTo>
                    <a:pt x="1111" y="762"/>
                  </a:lnTo>
                  <a:lnTo>
                    <a:pt x="1114" y="762"/>
                  </a:lnTo>
                  <a:lnTo>
                    <a:pt x="1114" y="765"/>
                  </a:lnTo>
                  <a:lnTo>
                    <a:pt x="1111" y="765"/>
                  </a:lnTo>
                  <a:close/>
                  <a:moveTo>
                    <a:pt x="1111" y="759"/>
                  </a:moveTo>
                  <a:lnTo>
                    <a:pt x="1111" y="757"/>
                  </a:lnTo>
                  <a:lnTo>
                    <a:pt x="1114" y="757"/>
                  </a:lnTo>
                  <a:lnTo>
                    <a:pt x="1114" y="759"/>
                  </a:lnTo>
                  <a:lnTo>
                    <a:pt x="1111" y="759"/>
                  </a:lnTo>
                  <a:close/>
                  <a:moveTo>
                    <a:pt x="1111" y="754"/>
                  </a:moveTo>
                  <a:lnTo>
                    <a:pt x="1111" y="751"/>
                  </a:lnTo>
                  <a:lnTo>
                    <a:pt x="1114" y="751"/>
                  </a:lnTo>
                  <a:lnTo>
                    <a:pt x="1114" y="754"/>
                  </a:lnTo>
                  <a:lnTo>
                    <a:pt x="1111" y="754"/>
                  </a:lnTo>
                  <a:close/>
                  <a:moveTo>
                    <a:pt x="1111" y="748"/>
                  </a:moveTo>
                  <a:lnTo>
                    <a:pt x="1111" y="745"/>
                  </a:lnTo>
                  <a:lnTo>
                    <a:pt x="1114" y="745"/>
                  </a:lnTo>
                  <a:lnTo>
                    <a:pt x="1114" y="748"/>
                  </a:lnTo>
                  <a:lnTo>
                    <a:pt x="1111" y="748"/>
                  </a:lnTo>
                  <a:close/>
                  <a:moveTo>
                    <a:pt x="1111" y="742"/>
                  </a:moveTo>
                  <a:lnTo>
                    <a:pt x="1111" y="739"/>
                  </a:lnTo>
                  <a:lnTo>
                    <a:pt x="1114" y="739"/>
                  </a:lnTo>
                  <a:lnTo>
                    <a:pt x="1114" y="742"/>
                  </a:lnTo>
                  <a:lnTo>
                    <a:pt x="1111" y="742"/>
                  </a:lnTo>
                  <a:close/>
                  <a:moveTo>
                    <a:pt x="1111" y="737"/>
                  </a:moveTo>
                  <a:lnTo>
                    <a:pt x="1111" y="734"/>
                  </a:lnTo>
                  <a:lnTo>
                    <a:pt x="1114" y="734"/>
                  </a:lnTo>
                  <a:lnTo>
                    <a:pt x="1114" y="737"/>
                  </a:lnTo>
                  <a:lnTo>
                    <a:pt x="1111" y="737"/>
                  </a:lnTo>
                  <a:close/>
                  <a:moveTo>
                    <a:pt x="1111" y="731"/>
                  </a:moveTo>
                  <a:lnTo>
                    <a:pt x="1111" y="728"/>
                  </a:lnTo>
                  <a:lnTo>
                    <a:pt x="1114" y="728"/>
                  </a:lnTo>
                  <a:lnTo>
                    <a:pt x="1114" y="731"/>
                  </a:lnTo>
                  <a:lnTo>
                    <a:pt x="1111" y="731"/>
                  </a:lnTo>
                  <a:close/>
                  <a:moveTo>
                    <a:pt x="1111" y="725"/>
                  </a:moveTo>
                  <a:lnTo>
                    <a:pt x="1111" y="722"/>
                  </a:lnTo>
                  <a:lnTo>
                    <a:pt x="1114" y="722"/>
                  </a:lnTo>
                  <a:lnTo>
                    <a:pt x="1114" y="725"/>
                  </a:lnTo>
                  <a:lnTo>
                    <a:pt x="1111" y="725"/>
                  </a:lnTo>
                  <a:close/>
                  <a:moveTo>
                    <a:pt x="1111" y="719"/>
                  </a:moveTo>
                  <a:lnTo>
                    <a:pt x="1111" y="716"/>
                  </a:lnTo>
                  <a:lnTo>
                    <a:pt x="1114" y="716"/>
                  </a:lnTo>
                  <a:lnTo>
                    <a:pt x="1114" y="719"/>
                  </a:lnTo>
                  <a:lnTo>
                    <a:pt x="1111" y="719"/>
                  </a:lnTo>
                  <a:close/>
                  <a:moveTo>
                    <a:pt x="1111" y="713"/>
                  </a:moveTo>
                  <a:lnTo>
                    <a:pt x="1111" y="711"/>
                  </a:lnTo>
                  <a:lnTo>
                    <a:pt x="1114" y="711"/>
                  </a:lnTo>
                  <a:lnTo>
                    <a:pt x="1114" y="713"/>
                  </a:lnTo>
                  <a:lnTo>
                    <a:pt x="1111" y="713"/>
                  </a:lnTo>
                  <a:close/>
                  <a:moveTo>
                    <a:pt x="1111" y="708"/>
                  </a:moveTo>
                  <a:lnTo>
                    <a:pt x="1111" y="705"/>
                  </a:lnTo>
                  <a:lnTo>
                    <a:pt x="1114" y="705"/>
                  </a:lnTo>
                  <a:lnTo>
                    <a:pt x="1114" y="708"/>
                  </a:lnTo>
                  <a:lnTo>
                    <a:pt x="1111" y="708"/>
                  </a:lnTo>
                  <a:close/>
                  <a:moveTo>
                    <a:pt x="1111" y="702"/>
                  </a:moveTo>
                  <a:lnTo>
                    <a:pt x="1111" y="699"/>
                  </a:lnTo>
                  <a:lnTo>
                    <a:pt x="1114" y="699"/>
                  </a:lnTo>
                  <a:lnTo>
                    <a:pt x="1114" y="702"/>
                  </a:lnTo>
                  <a:lnTo>
                    <a:pt x="1111" y="702"/>
                  </a:lnTo>
                  <a:close/>
                  <a:moveTo>
                    <a:pt x="1111" y="696"/>
                  </a:moveTo>
                  <a:lnTo>
                    <a:pt x="1111" y="693"/>
                  </a:lnTo>
                  <a:lnTo>
                    <a:pt x="1114" y="693"/>
                  </a:lnTo>
                  <a:lnTo>
                    <a:pt x="1114" y="696"/>
                  </a:lnTo>
                  <a:lnTo>
                    <a:pt x="1111" y="696"/>
                  </a:lnTo>
                  <a:close/>
                  <a:moveTo>
                    <a:pt x="1111" y="691"/>
                  </a:moveTo>
                  <a:lnTo>
                    <a:pt x="1111" y="688"/>
                  </a:lnTo>
                  <a:lnTo>
                    <a:pt x="1114" y="688"/>
                  </a:lnTo>
                  <a:lnTo>
                    <a:pt x="1114" y="691"/>
                  </a:lnTo>
                  <a:lnTo>
                    <a:pt x="1111" y="691"/>
                  </a:lnTo>
                  <a:close/>
                  <a:moveTo>
                    <a:pt x="1111" y="685"/>
                  </a:moveTo>
                  <a:lnTo>
                    <a:pt x="1111" y="682"/>
                  </a:lnTo>
                  <a:lnTo>
                    <a:pt x="1114" y="682"/>
                  </a:lnTo>
                  <a:lnTo>
                    <a:pt x="1114" y="685"/>
                  </a:lnTo>
                  <a:lnTo>
                    <a:pt x="1111" y="685"/>
                  </a:lnTo>
                  <a:close/>
                  <a:moveTo>
                    <a:pt x="1111" y="679"/>
                  </a:moveTo>
                  <a:lnTo>
                    <a:pt x="1111" y="676"/>
                  </a:lnTo>
                  <a:lnTo>
                    <a:pt x="1114" y="676"/>
                  </a:lnTo>
                  <a:lnTo>
                    <a:pt x="1114" y="679"/>
                  </a:lnTo>
                  <a:lnTo>
                    <a:pt x="1111" y="679"/>
                  </a:lnTo>
                  <a:close/>
                  <a:moveTo>
                    <a:pt x="1111" y="673"/>
                  </a:moveTo>
                  <a:lnTo>
                    <a:pt x="1111" y="670"/>
                  </a:lnTo>
                  <a:lnTo>
                    <a:pt x="1114" y="670"/>
                  </a:lnTo>
                  <a:lnTo>
                    <a:pt x="1114" y="673"/>
                  </a:lnTo>
                  <a:lnTo>
                    <a:pt x="1111" y="673"/>
                  </a:lnTo>
                  <a:close/>
                  <a:moveTo>
                    <a:pt x="1111" y="668"/>
                  </a:moveTo>
                  <a:lnTo>
                    <a:pt x="1111" y="665"/>
                  </a:lnTo>
                  <a:lnTo>
                    <a:pt x="1114" y="665"/>
                  </a:lnTo>
                  <a:lnTo>
                    <a:pt x="1114" y="668"/>
                  </a:lnTo>
                  <a:lnTo>
                    <a:pt x="1111" y="668"/>
                  </a:lnTo>
                  <a:close/>
                  <a:moveTo>
                    <a:pt x="1111" y="662"/>
                  </a:moveTo>
                  <a:lnTo>
                    <a:pt x="1111" y="659"/>
                  </a:lnTo>
                  <a:lnTo>
                    <a:pt x="1114" y="659"/>
                  </a:lnTo>
                  <a:lnTo>
                    <a:pt x="1114" y="662"/>
                  </a:lnTo>
                  <a:lnTo>
                    <a:pt x="1111" y="662"/>
                  </a:lnTo>
                  <a:close/>
                  <a:moveTo>
                    <a:pt x="1111" y="656"/>
                  </a:moveTo>
                  <a:lnTo>
                    <a:pt x="1111" y="653"/>
                  </a:lnTo>
                  <a:lnTo>
                    <a:pt x="1114" y="653"/>
                  </a:lnTo>
                  <a:lnTo>
                    <a:pt x="1114" y="656"/>
                  </a:lnTo>
                  <a:lnTo>
                    <a:pt x="1111" y="656"/>
                  </a:lnTo>
                  <a:close/>
                  <a:moveTo>
                    <a:pt x="1111" y="650"/>
                  </a:moveTo>
                  <a:lnTo>
                    <a:pt x="1111" y="647"/>
                  </a:lnTo>
                  <a:lnTo>
                    <a:pt x="1114" y="647"/>
                  </a:lnTo>
                  <a:lnTo>
                    <a:pt x="1114" y="650"/>
                  </a:lnTo>
                  <a:lnTo>
                    <a:pt x="1111" y="650"/>
                  </a:lnTo>
                  <a:close/>
                  <a:moveTo>
                    <a:pt x="1111" y="645"/>
                  </a:moveTo>
                  <a:lnTo>
                    <a:pt x="1111" y="642"/>
                  </a:lnTo>
                  <a:lnTo>
                    <a:pt x="1114" y="642"/>
                  </a:lnTo>
                  <a:lnTo>
                    <a:pt x="1114" y="645"/>
                  </a:lnTo>
                  <a:lnTo>
                    <a:pt x="1111" y="645"/>
                  </a:lnTo>
                  <a:close/>
                  <a:moveTo>
                    <a:pt x="1111" y="639"/>
                  </a:moveTo>
                  <a:lnTo>
                    <a:pt x="1111" y="636"/>
                  </a:lnTo>
                  <a:lnTo>
                    <a:pt x="1114" y="636"/>
                  </a:lnTo>
                  <a:lnTo>
                    <a:pt x="1114" y="639"/>
                  </a:lnTo>
                  <a:lnTo>
                    <a:pt x="1111" y="639"/>
                  </a:lnTo>
                  <a:close/>
                  <a:moveTo>
                    <a:pt x="1111" y="633"/>
                  </a:moveTo>
                  <a:lnTo>
                    <a:pt x="1111" y="630"/>
                  </a:lnTo>
                  <a:lnTo>
                    <a:pt x="1114" y="630"/>
                  </a:lnTo>
                  <a:lnTo>
                    <a:pt x="1114" y="633"/>
                  </a:lnTo>
                  <a:lnTo>
                    <a:pt x="1111" y="633"/>
                  </a:lnTo>
                  <a:close/>
                  <a:moveTo>
                    <a:pt x="1111" y="627"/>
                  </a:moveTo>
                  <a:lnTo>
                    <a:pt x="1111" y="624"/>
                  </a:lnTo>
                  <a:lnTo>
                    <a:pt x="1114" y="624"/>
                  </a:lnTo>
                  <a:lnTo>
                    <a:pt x="1114" y="627"/>
                  </a:lnTo>
                  <a:lnTo>
                    <a:pt x="1111" y="627"/>
                  </a:lnTo>
                  <a:close/>
                  <a:moveTo>
                    <a:pt x="1111" y="622"/>
                  </a:moveTo>
                  <a:lnTo>
                    <a:pt x="1111" y="619"/>
                  </a:lnTo>
                  <a:lnTo>
                    <a:pt x="1114" y="619"/>
                  </a:lnTo>
                  <a:lnTo>
                    <a:pt x="1114" y="622"/>
                  </a:lnTo>
                  <a:lnTo>
                    <a:pt x="1111" y="622"/>
                  </a:lnTo>
                  <a:close/>
                  <a:moveTo>
                    <a:pt x="1111" y="616"/>
                  </a:moveTo>
                  <a:lnTo>
                    <a:pt x="1111" y="613"/>
                  </a:lnTo>
                  <a:lnTo>
                    <a:pt x="1114" y="613"/>
                  </a:lnTo>
                  <a:lnTo>
                    <a:pt x="1114" y="616"/>
                  </a:lnTo>
                  <a:lnTo>
                    <a:pt x="1111" y="616"/>
                  </a:lnTo>
                  <a:close/>
                  <a:moveTo>
                    <a:pt x="1111" y="610"/>
                  </a:moveTo>
                  <a:lnTo>
                    <a:pt x="1111" y="607"/>
                  </a:lnTo>
                  <a:lnTo>
                    <a:pt x="1114" y="607"/>
                  </a:lnTo>
                  <a:lnTo>
                    <a:pt x="1114" y="610"/>
                  </a:lnTo>
                  <a:lnTo>
                    <a:pt x="1111" y="610"/>
                  </a:lnTo>
                  <a:close/>
                  <a:moveTo>
                    <a:pt x="1111" y="604"/>
                  </a:moveTo>
                  <a:lnTo>
                    <a:pt x="1111" y="601"/>
                  </a:lnTo>
                  <a:lnTo>
                    <a:pt x="1114" y="601"/>
                  </a:lnTo>
                  <a:lnTo>
                    <a:pt x="1114" y="604"/>
                  </a:lnTo>
                  <a:lnTo>
                    <a:pt x="1111" y="604"/>
                  </a:lnTo>
                  <a:close/>
                  <a:moveTo>
                    <a:pt x="1111" y="599"/>
                  </a:moveTo>
                  <a:lnTo>
                    <a:pt x="1111" y="596"/>
                  </a:lnTo>
                  <a:lnTo>
                    <a:pt x="1114" y="596"/>
                  </a:lnTo>
                  <a:lnTo>
                    <a:pt x="1114" y="599"/>
                  </a:lnTo>
                  <a:lnTo>
                    <a:pt x="1111" y="599"/>
                  </a:lnTo>
                  <a:close/>
                  <a:moveTo>
                    <a:pt x="1111" y="593"/>
                  </a:moveTo>
                  <a:lnTo>
                    <a:pt x="1111" y="590"/>
                  </a:lnTo>
                  <a:lnTo>
                    <a:pt x="1114" y="590"/>
                  </a:lnTo>
                  <a:lnTo>
                    <a:pt x="1114" y="593"/>
                  </a:lnTo>
                  <a:lnTo>
                    <a:pt x="1111" y="593"/>
                  </a:lnTo>
                  <a:close/>
                  <a:moveTo>
                    <a:pt x="1111" y="587"/>
                  </a:moveTo>
                  <a:lnTo>
                    <a:pt x="1111" y="584"/>
                  </a:lnTo>
                  <a:lnTo>
                    <a:pt x="1114" y="584"/>
                  </a:lnTo>
                  <a:lnTo>
                    <a:pt x="1114" y="587"/>
                  </a:lnTo>
                  <a:lnTo>
                    <a:pt x="1111" y="587"/>
                  </a:lnTo>
                  <a:close/>
                  <a:moveTo>
                    <a:pt x="1111" y="581"/>
                  </a:moveTo>
                  <a:lnTo>
                    <a:pt x="1111" y="579"/>
                  </a:lnTo>
                  <a:lnTo>
                    <a:pt x="1114" y="579"/>
                  </a:lnTo>
                  <a:lnTo>
                    <a:pt x="1114" y="581"/>
                  </a:lnTo>
                  <a:lnTo>
                    <a:pt x="1111" y="581"/>
                  </a:lnTo>
                  <a:close/>
                  <a:moveTo>
                    <a:pt x="1111" y="576"/>
                  </a:moveTo>
                  <a:lnTo>
                    <a:pt x="1111" y="573"/>
                  </a:lnTo>
                  <a:lnTo>
                    <a:pt x="1114" y="573"/>
                  </a:lnTo>
                  <a:lnTo>
                    <a:pt x="1114" y="576"/>
                  </a:lnTo>
                  <a:lnTo>
                    <a:pt x="1111" y="576"/>
                  </a:lnTo>
                  <a:close/>
                  <a:moveTo>
                    <a:pt x="1111" y="570"/>
                  </a:moveTo>
                  <a:lnTo>
                    <a:pt x="1111" y="567"/>
                  </a:lnTo>
                  <a:lnTo>
                    <a:pt x="1114" y="567"/>
                  </a:lnTo>
                  <a:lnTo>
                    <a:pt x="1114" y="570"/>
                  </a:lnTo>
                  <a:lnTo>
                    <a:pt x="1111" y="570"/>
                  </a:lnTo>
                  <a:close/>
                  <a:moveTo>
                    <a:pt x="1111" y="564"/>
                  </a:moveTo>
                  <a:lnTo>
                    <a:pt x="1111" y="561"/>
                  </a:lnTo>
                  <a:lnTo>
                    <a:pt x="1114" y="561"/>
                  </a:lnTo>
                  <a:lnTo>
                    <a:pt x="1114" y="564"/>
                  </a:lnTo>
                  <a:lnTo>
                    <a:pt x="1111" y="564"/>
                  </a:lnTo>
                  <a:close/>
                  <a:moveTo>
                    <a:pt x="1111" y="558"/>
                  </a:moveTo>
                  <a:lnTo>
                    <a:pt x="1111" y="555"/>
                  </a:lnTo>
                  <a:lnTo>
                    <a:pt x="1114" y="555"/>
                  </a:lnTo>
                  <a:lnTo>
                    <a:pt x="1114" y="558"/>
                  </a:lnTo>
                  <a:lnTo>
                    <a:pt x="1111" y="558"/>
                  </a:lnTo>
                  <a:close/>
                  <a:moveTo>
                    <a:pt x="1111" y="553"/>
                  </a:moveTo>
                  <a:lnTo>
                    <a:pt x="1111" y="550"/>
                  </a:lnTo>
                  <a:lnTo>
                    <a:pt x="1114" y="550"/>
                  </a:lnTo>
                  <a:lnTo>
                    <a:pt x="1114" y="553"/>
                  </a:lnTo>
                  <a:lnTo>
                    <a:pt x="1111" y="553"/>
                  </a:lnTo>
                  <a:close/>
                  <a:moveTo>
                    <a:pt x="1111" y="547"/>
                  </a:moveTo>
                  <a:lnTo>
                    <a:pt x="1111" y="544"/>
                  </a:lnTo>
                  <a:lnTo>
                    <a:pt x="1114" y="544"/>
                  </a:lnTo>
                  <a:lnTo>
                    <a:pt x="1114" y="547"/>
                  </a:lnTo>
                  <a:lnTo>
                    <a:pt x="1111" y="547"/>
                  </a:lnTo>
                  <a:close/>
                  <a:moveTo>
                    <a:pt x="1111" y="541"/>
                  </a:moveTo>
                  <a:lnTo>
                    <a:pt x="1111" y="538"/>
                  </a:lnTo>
                  <a:lnTo>
                    <a:pt x="1114" y="538"/>
                  </a:lnTo>
                  <a:lnTo>
                    <a:pt x="1114" y="541"/>
                  </a:lnTo>
                  <a:lnTo>
                    <a:pt x="1111" y="541"/>
                  </a:lnTo>
                  <a:close/>
                  <a:moveTo>
                    <a:pt x="1111" y="535"/>
                  </a:moveTo>
                  <a:lnTo>
                    <a:pt x="1111" y="533"/>
                  </a:lnTo>
                  <a:lnTo>
                    <a:pt x="1114" y="533"/>
                  </a:lnTo>
                  <a:lnTo>
                    <a:pt x="1114" y="535"/>
                  </a:lnTo>
                  <a:lnTo>
                    <a:pt x="1111" y="535"/>
                  </a:lnTo>
                  <a:close/>
                  <a:moveTo>
                    <a:pt x="1111" y="530"/>
                  </a:moveTo>
                  <a:lnTo>
                    <a:pt x="1111" y="527"/>
                  </a:lnTo>
                  <a:lnTo>
                    <a:pt x="1114" y="527"/>
                  </a:lnTo>
                  <a:lnTo>
                    <a:pt x="1114" y="530"/>
                  </a:lnTo>
                  <a:lnTo>
                    <a:pt x="1111" y="530"/>
                  </a:lnTo>
                  <a:close/>
                  <a:moveTo>
                    <a:pt x="1111" y="524"/>
                  </a:moveTo>
                  <a:lnTo>
                    <a:pt x="1111" y="521"/>
                  </a:lnTo>
                  <a:lnTo>
                    <a:pt x="1114" y="521"/>
                  </a:lnTo>
                  <a:lnTo>
                    <a:pt x="1114" y="524"/>
                  </a:lnTo>
                  <a:lnTo>
                    <a:pt x="1111" y="524"/>
                  </a:lnTo>
                  <a:close/>
                  <a:moveTo>
                    <a:pt x="1111" y="518"/>
                  </a:moveTo>
                  <a:lnTo>
                    <a:pt x="1111" y="515"/>
                  </a:lnTo>
                  <a:lnTo>
                    <a:pt x="1114" y="515"/>
                  </a:lnTo>
                  <a:lnTo>
                    <a:pt x="1114" y="518"/>
                  </a:lnTo>
                  <a:lnTo>
                    <a:pt x="1111" y="518"/>
                  </a:lnTo>
                  <a:close/>
                  <a:moveTo>
                    <a:pt x="1111" y="512"/>
                  </a:moveTo>
                  <a:lnTo>
                    <a:pt x="1111" y="510"/>
                  </a:lnTo>
                  <a:lnTo>
                    <a:pt x="1114" y="510"/>
                  </a:lnTo>
                  <a:lnTo>
                    <a:pt x="1114" y="512"/>
                  </a:lnTo>
                  <a:lnTo>
                    <a:pt x="1111" y="512"/>
                  </a:lnTo>
                  <a:close/>
                  <a:moveTo>
                    <a:pt x="1111" y="507"/>
                  </a:moveTo>
                  <a:lnTo>
                    <a:pt x="1111" y="504"/>
                  </a:lnTo>
                  <a:lnTo>
                    <a:pt x="1114" y="504"/>
                  </a:lnTo>
                  <a:lnTo>
                    <a:pt x="1114" y="507"/>
                  </a:lnTo>
                  <a:lnTo>
                    <a:pt x="1111" y="507"/>
                  </a:lnTo>
                  <a:close/>
                  <a:moveTo>
                    <a:pt x="1111" y="501"/>
                  </a:moveTo>
                  <a:lnTo>
                    <a:pt x="1111" y="498"/>
                  </a:lnTo>
                  <a:lnTo>
                    <a:pt x="1114" y="498"/>
                  </a:lnTo>
                  <a:lnTo>
                    <a:pt x="1114" y="501"/>
                  </a:lnTo>
                  <a:lnTo>
                    <a:pt x="1111" y="501"/>
                  </a:lnTo>
                  <a:close/>
                  <a:moveTo>
                    <a:pt x="1111" y="495"/>
                  </a:moveTo>
                  <a:lnTo>
                    <a:pt x="1111" y="492"/>
                  </a:lnTo>
                  <a:lnTo>
                    <a:pt x="1114" y="492"/>
                  </a:lnTo>
                  <a:lnTo>
                    <a:pt x="1114" y="495"/>
                  </a:lnTo>
                  <a:lnTo>
                    <a:pt x="1111" y="495"/>
                  </a:lnTo>
                  <a:close/>
                  <a:moveTo>
                    <a:pt x="1111" y="489"/>
                  </a:moveTo>
                  <a:lnTo>
                    <a:pt x="1111" y="487"/>
                  </a:lnTo>
                  <a:lnTo>
                    <a:pt x="1114" y="487"/>
                  </a:lnTo>
                  <a:lnTo>
                    <a:pt x="1114" y="489"/>
                  </a:lnTo>
                  <a:lnTo>
                    <a:pt x="1111" y="489"/>
                  </a:lnTo>
                  <a:close/>
                  <a:moveTo>
                    <a:pt x="1111" y="484"/>
                  </a:moveTo>
                  <a:lnTo>
                    <a:pt x="1111" y="481"/>
                  </a:lnTo>
                  <a:lnTo>
                    <a:pt x="1114" y="481"/>
                  </a:lnTo>
                  <a:lnTo>
                    <a:pt x="1114" y="484"/>
                  </a:lnTo>
                  <a:lnTo>
                    <a:pt x="1111" y="484"/>
                  </a:lnTo>
                  <a:close/>
                  <a:moveTo>
                    <a:pt x="1111" y="478"/>
                  </a:moveTo>
                  <a:lnTo>
                    <a:pt x="1111" y="475"/>
                  </a:lnTo>
                  <a:lnTo>
                    <a:pt x="1114" y="475"/>
                  </a:lnTo>
                  <a:lnTo>
                    <a:pt x="1114" y="478"/>
                  </a:lnTo>
                  <a:lnTo>
                    <a:pt x="1111" y="478"/>
                  </a:lnTo>
                  <a:close/>
                  <a:moveTo>
                    <a:pt x="1111" y="472"/>
                  </a:moveTo>
                  <a:lnTo>
                    <a:pt x="1111" y="469"/>
                  </a:lnTo>
                  <a:lnTo>
                    <a:pt x="1114" y="469"/>
                  </a:lnTo>
                  <a:lnTo>
                    <a:pt x="1114" y="472"/>
                  </a:lnTo>
                  <a:lnTo>
                    <a:pt x="1111" y="472"/>
                  </a:lnTo>
                  <a:close/>
                  <a:moveTo>
                    <a:pt x="1111" y="466"/>
                  </a:moveTo>
                  <a:lnTo>
                    <a:pt x="1111" y="464"/>
                  </a:lnTo>
                  <a:lnTo>
                    <a:pt x="1114" y="464"/>
                  </a:lnTo>
                  <a:lnTo>
                    <a:pt x="1114" y="466"/>
                  </a:lnTo>
                  <a:lnTo>
                    <a:pt x="1111" y="466"/>
                  </a:lnTo>
                  <a:close/>
                  <a:moveTo>
                    <a:pt x="1111" y="461"/>
                  </a:moveTo>
                  <a:lnTo>
                    <a:pt x="1111" y="458"/>
                  </a:lnTo>
                  <a:lnTo>
                    <a:pt x="1114" y="458"/>
                  </a:lnTo>
                  <a:lnTo>
                    <a:pt x="1114" y="461"/>
                  </a:lnTo>
                  <a:lnTo>
                    <a:pt x="1111" y="461"/>
                  </a:lnTo>
                  <a:close/>
                  <a:moveTo>
                    <a:pt x="1111" y="455"/>
                  </a:moveTo>
                  <a:lnTo>
                    <a:pt x="1111" y="452"/>
                  </a:lnTo>
                  <a:lnTo>
                    <a:pt x="1114" y="452"/>
                  </a:lnTo>
                  <a:lnTo>
                    <a:pt x="1114" y="455"/>
                  </a:lnTo>
                  <a:lnTo>
                    <a:pt x="1111" y="455"/>
                  </a:lnTo>
                  <a:close/>
                  <a:moveTo>
                    <a:pt x="1111" y="449"/>
                  </a:moveTo>
                  <a:lnTo>
                    <a:pt x="1111" y="446"/>
                  </a:lnTo>
                  <a:lnTo>
                    <a:pt x="1114" y="446"/>
                  </a:lnTo>
                  <a:lnTo>
                    <a:pt x="1114" y="449"/>
                  </a:lnTo>
                  <a:lnTo>
                    <a:pt x="1111" y="449"/>
                  </a:lnTo>
                  <a:close/>
                  <a:moveTo>
                    <a:pt x="1111" y="443"/>
                  </a:moveTo>
                  <a:lnTo>
                    <a:pt x="1111" y="441"/>
                  </a:lnTo>
                  <a:lnTo>
                    <a:pt x="1114" y="441"/>
                  </a:lnTo>
                  <a:lnTo>
                    <a:pt x="1114" y="443"/>
                  </a:lnTo>
                  <a:lnTo>
                    <a:pt x="1111" y="443"/>
                  </a:lnTo>
                  <a:close/>
                  <a:moveTo>
                    <a:pt x="1111" y="438"/>
                  </a:moveTo>
                  <a:lnTo>
                    <a:pt x="1111" y="435"/>
                  </a:lnTo>
                  <a:lnTo>
                    <a:pt x="1114" y="435"/>
                  </a:lnTo>
                  <a:lnTo>
                    <a:pt x="1114" y="438"/>
                  </a:lnTo>
                  <a:lnTo>
                    <a:pt x="1111" y="438"/>
                  </a:lnTo>
                  <a:close/>
                  <a:moveTo>
                    <a:pt x="1111" y="432"/>
                  </a:moveTo>
                  <a:lnTo>
                    <a:pt x="1111" y="429"/>
                  </a:lnTo>
                  <a:lnTo>
                    <a:pt x="1114" y="429"/>
                  </a:lnTo>
                  <a:lnTo>
                    <a:pt x="1114" y="432"/>
                  </a:lnTo>
                  <a:lnTo>
                    <a:pt x="1111" y="432"/>
                  </a:lnTo>
                  <a:close/>
                  <a:moveTo>
                    <a:pt x="1111" y="426"/>
                  </a:moveTo>
                  <a:lnTo>
                    <a:pt x="1111" y="423"/>
                  </a:lnTo>
                  <a:lnTo>
                    <a:pt x="1114" y="423"/>
                  </a:lnTo>
                  <a:lnTo>
                    <a:pt x="1114" y="426"/>
                  </a:lnTo>
                  <a:lnTo>
                    <a:pt x="1111" y="426"/>
                  </a:lnTo>
                  <a:close/>
                  <a:moveTo>
                    <a:pt x="1111" y="421"/>
                  </a:moveTo>
                  <a:lnTo>
                    <a:pt x="1111" y="418"/>
                  </a:lnTo>
                  <a:lnTo>
                    <a:pt x="1114" y="418"/>
                  </a:lnTo>
                  <a:lnTo>
                    <a:pt x="1114" y="421"/>
                  </a:lnTo>
                  <a:lnTo>
                    <a:pt x="1111" y="421"/>
                  </a:lnTo>
                  <a:close/>
                  <a:moveTo>
                    <a:pt x="1111" y="415"/>
                  </a:moveTo>
                  <a:lnTo>
                    <a:pt x="1111" y="412"/>
                  </a:lnTo>
                  <a:lnTo>
                    <a:pt x="1114" y="412"/>
                  </a:lnTo>
                  <a:lnTo>
                    <a:pt x="1114" y="415"/>
                  </a:lnTo>
                  <a:lnTo>
                    <a:pt x="1111" y="415"/>
                  </a:lnTo>
                  <a:close/>
                  <a:moveTo>
                    <a:pt x="1111" y="409"/>
                  </a:moveTo>
                  <a:lnTo>
                    <a:pt x="1111" y="406"/>
                  </a:lnTo>
                  <a:lnTo>
                    <a:pt x="1114" y="406"/>
                  </a:lnTo>
                  <a:lnTo>
                    <a:pt x="1114" y="409"/>
                  </a:lnTo>
                  <a:lnTo>
                    <a:pt x="1111" y="409"/>
                  </a:lnTo>
                  <a:close/>
                  <a:moveTo>
                    <a:pt x="1111" y="403"/>
                  </a:moveTo>
                  <a:lnTo>
                    <a:pt x="1111" y="400"/>
                  </a:lnTo>
                  <a:lnTo>
                    <a:pt x="1114" y="400"/>
                  </a:lnTo>
                  <a:lnTo>
                    <a:pt x="1114" y="403"/>
                  </a:lnTo>
                  <a:lnTo>
                    <a:pt x="1111" y="403"/>
                  </a:lnTo>
                  <a:close/>
                  <a:moveTo>
                    <a:pt x="1111" y="397"/>
                  </a:moveTo>
                  <a:lnTo>
                    <a:pt x="1111" y="395"/>
                  </a:lnTo>
                  <a:lnTo>
                    <a:pt x="1114" y="395"/>
                  </a:lnTo>
                  <a:lnTo>
                    <a:pt x="1114" y="397"/>
                  </a:lnTo>
                  <a:lnTo>
                    <a:pt x="1111" y="397"/>
                  </a:lnTo>
                  <a:close/>
                  <a:moveTo>
                    <a:pt x="1111" y="392"/>
                  </a:moveTo>
                  <a:lnTo>
                    <a:pt x="1111" y="389"/>
                  </a:lnTo>
                  <a:lnTo>
                    <a:pt x="1114" y="389"/>
                  </a:lnTo>
                  <a:lnTo>
                    <a:pt x="1114" y="392"/>
                  </a:lnTo>
                  <a:lnTo>
                    <a:pt x="1111" y="392"/>
                  </a:lnTo>
                  <a:close/>
                  <a:moveTo>
                    <a:pt x="1111" y="386"/>
                  </a:moveTo>
                  <a:lnTo>
                    <a:pt x="1111" y="383"/>
                  </a:lnTo>
                  <a:lnTo>
                    <a:pt x="1114" y="383"/>
                  </a:lnTo>
                  <a:lnTo>
                    <a:pt x="1114" y="386"/>
                  </a:lnTo>
                  <a:lnTo>
                    <a:pt x="1111" y="386"/>
                  </a:lnTo>
                  <a:close/>
                  <a:moveTo>
                    <a:pt x="1111" y="380"/>
                  </a:moveTo>
                  <a:lnTo>
                    <a:pt x="1111" y="377"/>
                  </a:lnTo>
                  <a:lnTo>
                    <a:pt x="1114" y="377"/>
                  </a:lnTo>
                  <a:lnTo>
                    <a:pt x="1114" y="380"/>
                  </a:lnTo>
                  <a:lnTo>
                    <a:pt x="1111" y="380"/>
                  </a:lnTo>
                  <a:close/>
                  <a:moveTo>
                    <a:pt x="1111" y="375"/>
                  </a:moveTo>
                  <a:lnTo>
                    <a:pt x="1111" y="372"/>
                  </a:lnTo>
                  <a:lnTo>
                    <a:pt x="1114" y="372"/>
                  </a:lnTo>
                  <a:lnTo>
                    <a:pt x="1114" y="375"/>
                  </a:lnTo>
                  <a:lnTo>
                    <a:pt x="1111" y="375"/>
                  </a:lnTo>
                  <a:close/>
                  <a:moveTo>
                    <a:pt x="1111" y="369"/>
                  </a:moveTo>
                  <a:lnTo>
                    <a:pt x="1111" y="366"/>
                  </a:lnTo>
                  <a:lnTo>
                    <a:pt x="1114" y="366"/>
                  </a:lnTo>
                  <a:lnTo>
                    <a:pt x="1114" y="369"/>
                  </a:lnTo>
                  <a:lnTo>
                    <a:pt x="1111" y="369"/>
                  </a:lnTo>
                  <a:close/>
                  <a:moveTo>
                    <a:pt x="1111" y="363"/>
                  </a:moveTo>
                  <a:lnTo>
                    <a:pt x="1111" y="360"/>
                  </a:lnTo>
                  <a:lnTo>
                    <a:pt x="1114" y="360"/>
                  </a:lnTo>
                  <a:lnTo>
                    <a:pt x="1114" y="363"/>
                  </a:lnTo>
                  <a:lnTo>
                    <a:pt x="1111" y="363"/>
                  </a:lnTo>
                  <a:close/>
                  <a:moveTo>
                    <a:pt x="1111" y="357"/>
                  </a:moveTo>
                  <a:lnTo>
                    <a:pt x="1111" y="354"/>
                  </a:lnTo>
                  <a:lnTo>
                    <a:pt x="1114" y="354"/>
                  </a:lnTo>
                  <a:lnTo>
                    <a:pt x="1114" y="357"/>
                  </a:lnTo>
                  <a:lnTo>
                    <a:pt x="1111" y="357"/>
                  </a:lnTo>
                  <a:close/>
                  <a:moveTo>
                    <a:pt x="1111" y="352"/>
                  </a:moveTo>
                  <a:lnTo>
                    <a:pt x="1111" y="349"/>
                  </a:lnTo>
                  <a:lnTo>
                    <a:pt x="1114" y="349"/>
                  </a:lnTo>
                  <a:lnTo>
                    <a:pt x="1114" y="352"/>
                  </a:lnTo>
                  <a:lnTo>
                    <a:pt x="1111" y="352"/>
                  </a:lnTo>
                  <a:close/>
                  <a:moveTo>
                    <a:pt x="1111" y="346"/>
                  </a:moveTo>
                  <a:lnTo>
                    <a:pt x="1111" y="343"/>
                  </a:lnTo>
                  <a:lnTo>
                    <a:pt x="1114" y="343"/>
                  </a:lnTo>
                  <a:lnTo>
                    <a:pt x="1114" y="346"/>
                  </a:lnTo>
                  <a:lnTo>
                    <a:pt x="1111" y="346"/>
                  </a:lnTo>
                  <a:close/>
                  <a:moveTo>
                    <a:pt x="1111" y="340"/>
                  </a:moveTo>
                  <a:lnTo>
                    <a:pt x="1111" y="337"/>
                  </a:lnTo>
                  <a:lnTo>
                    <a:pt x="1114" y="337"/>
                  </a:lnTo>
                  <a:lnTo>
                    <a:pt x="1114" y="340"/>
                  </a:lnTo>
                  <a:lnTo>
                    <a:pt x="1111" y="340"/>
                  </a:lnTo>
                  <a:close/>
                  <a:moveTo>
                    <a:pt x="1111" y="334"/>
                  </a:moveTo>
                  <a:lnTo>
                    <a:pt x="1111" y="331"/>
                  </a:lnTo>
                  <a:lnTo>
                    <a:pt x="1114" y="331"/>
                  </a:lnTo>
                  <a:lnTo>
                    <a:pt x="1114" y="334"/>
                  </a:lnTo>
                  <a:lnTo>
                    <a:pt x="1111" y="334"/>
                  </a:lnTo>
                  <a:close/>
                  <a:moveTo>
                    <a:pt x="1111" y="329"/>
                  </a:moveTo>
                  <a:lnTo>
                    <a:pt x="1111" y="326"/>
                  </a:lnTo>
                  <a:lnTo>
                    <a:pt x="1114" y="326"/>
                  </a:lnTo>
                  <a:lnTo>
                    <a:pt x="1114" y="329"/>
                  </a:lnTo>
                  <a:lnTo>
                    <a:pt x="1111" y="329"/>
                  </a:lnTo>
                  <a:close/>
                  <a:moveTo>
                    <a:pt x="1111" y="323"/>
                  </a:moveTo>
                  <a:lnTo>
                    <a:pt x="1111" y="320"/>
                  </a:lnTo>
                  <a:lnTo>
                    <a:pt x="1114" y="320"/>
                  </a:lnTo>
                  <a:lnTo>
                    <a:pt x="1114" y="323"/>
                  </a:lnTo>
                  <a:lnTo>
                    <a:pt x="1111" y="323"/>
                  </a:lnTo>
                  <a:close/>
                  <a:moveTo>
                    <a:pt x="1111" y="317"/>
                  </a:moveTo>
                  <a:lnTo>
                    <a:pt x="1111" y="314"/>
                  </a:lnTo>
                  <a:lnTo>
                    <a:pt x="1114" y="314"/>
                  </a:lnTo>
                  <a:lnTo>
                    <a:pt x="1114" y="317"/>
                  </a:lnTo>
                  <a:lnTo>
                    <a:pt x="1111" y="317"/>
                  </a:lnTo>
                  <a:close/>
                  <a:moveTo>
                    <a:pt x="1111" y="311"/>
                  </a:moveTo>
                  <a:lnTo>
                    <a:pt x="1111" y="308"/>
                  </a:lnTo>
                  <a:lnTo>
                    <a:pt x="1114" y="308"/>
                  </a:lnTo>
                  <a:lnTo>
                    <a:pt x="1114" y="311"/>
                  </a:lnTo>
                  <a:lnTo>
                    <a:pt x="1111" y="311"/>
                  </a:lnTo>
                  <a:close/>
                  <a:moveTo>
                    <a:pt x="1111" y="306"/>
                  </a:moveTo>
                  <a:lnTo>
                    <a:pt x="1111" y="303"/>
                  </a:lnTo>
                  <a:lnTo>
                    <a:pt x="1114" y="303"/>
                  </a:lnTo>
                  <a:lnTo>
                    <a:pt x="1114" y="306"/>
                  </a:lnTo>
                  <a:lnTo>
                    <a:pt x="1111" y="306"/>
                  </a:lnTo>
                  <a:close/>
                  <a:moveTo>
                    <a:pt x="1111" y="300"/>
                  </a:moveTo>
                  <a:lnTo>
                    <a:pt x="1111" y="297"/>
                  </a:lnTo>
                  <a:lnTo>
                    <a:pt x="1114" y="297"/>
                  </a:lnTo>
                  <a:lnTo>
                    <a:pt x="1114" y="300"/>
                  </a:lnTo>
                  <a:lnTo>
                    <a:pt x="1111" y="300"/>
                  </a:lnTo>
                  <a:close/>
                  <a:moveTo>
                    <a:pt x="1111" y="294"/>
                  </a:moveTo>
                  <a:lnTo>
                    <a:pt x="1111" y="291"/>
                  </a:lnTo>
                  <a:lnTo>
                    <a:pt x="1114" y="291"/>
                  </a:lnTo>
                  <a:lnTo>
                    <a:pt x="1114" y="294"/>
                  </a:lnTo>
                  <a:lnTo>
                    <a:pt x="1111" y="294"/>
                  </a:lnTo>
                  <a:close/>
                  <a:moveTo>
                    <a:pt x="1111" y="288"/>
                  </a:moveTo>
                  <a:lnTo>
                    <a:pt x="1111" y="285"/>
                  </a:lnTo>
                  <a:lnTo>
                    <a:pt x="1114" y="285"/>
                  </a:lnTo>
                  <a:lnTo>
                    <a:pt x="1114" y="288"/>
                  </a:lnTo>
                  <a:lnTo>
                    <a:pt x="1111" y="288"/>
                  </a:lnTo>
                  <a:close/>
                  <a:moveTo>
                    <a:pt x="1111" y="283"/>
                  </a:moveTo>
                  <a:lnTo>
                    <a:pt x="1111" y="280"/>
                  </a:lnTo>
                  <a:lnTo>
                    <a:pt x="1114" y="280"/>
                  </a:lnTo>
                  <a:lnTo>
                    <a:pt x="1114" y="283"/>
                  </a:lnTo>
                  <a:lnTo>
                    <a:pt x="1111" y="283"/>
                  </a:lnTo>
                  <a:close/>
                  <a:moveTo>
                    <a:pt x="1111" y="277"/>
                  </a:moveTo>
                  <a:lnTo>
                    <a:pt x="1111" y="274"/>
                  </a:lnTo>
                  <a:lnTo>
                    <a:pt x="1114" y="274"/>
                  </a:lnTo>
                  <a:lnTo>
                    <a:pt x="1114" y="277"/>
                  </a:lnTo>
                  <a:lnTo>
                    <a:pt x="1111" y="277"/>
                  </a:lnTo>
                  <a:close/>
                  <a:moveTo>
                    <a:pt x="1111" y="271"/>
                  </a:moveTo>
                  <a:lnTo>
                    <a:pt x="1111" y="268"/>
                  </a:lnTo>
                  <a:lnTo>
                    <a:pt x="1114" y="268"/>
                  </a:lnTo>
                  <a:lnTo>
                    <a:pt x="1114" y="271"/>
                  </a:lnTo>
                  <a:lnTo>
                    <a:pt x="1111" y="271"/>
                  </a:lnTo>
                  <a:close/>
                  <a:moveTo>
                    <a:pt x="1111" y="265"/>
                  </a:moveTo>
                  <a:lnTo>
                    <a:pt x="1111" y="263"/>
                  </a:lnTo>
                  <a:lnTo>
                    <a:pt x="1114" y="263"/>
                  </a:lnTo>
                  <a:lnTo>
                    <a:pt x="1114" y="265"/>
                  </a:lnTo>
                  <a:lnTo>
                    <a:pt x="1111" y="265"/>
                  </a:lnTo>
                  <a:close/>
                  <a:moveTo>
                    <a:pt x="1111" y="260"/>
                  </a:moveTo>
                  <a:lnTo>
                    <a:pt x="1111" y="257"/>
                  </a:lnTo>
                  <a:lnTo>
                    <a:pt x="1114" y="257"/>
                  </a:lnTo>
                  <a:lnTo>
                    <a:pt x="1114" y="260"/>
                  </a:lnTo>
                  <a:lnTo>
                    <a:pt x="1111" y="260"/>
                  </a:lnTo>
                  <a:close/>
                  <a:moveTo>
                    <a:pt x="1111" y="254"/>
                  </a:moveTo>
                  <a:lnTo>
                    <a:pt x="1111" y="251"/>
                  </a:lnTo>
                  <a:lnTo>
                    <a:pt x="1114" y="251"/>
                  </a:lnTo>
                  <a:lnTo>
                    <a:pt x="1114" y="254"/>
                  </a:lnTo>
                  <a:lnTo>
                    <a:pt x="1111" y="254"/>
                  </a:lnTo>
                  <a:close/>
                  <a:moveTo>
                    <a:pt x="1111" y="248"/>
                  </a:moveTo>
                  <a:lnTo>
                    <a:pt x="1111" y="245"/>
                  </a:lnTo>
                  <a:lnTo>
                    <a:pt x="1114" y="245"/>
                  </a:lnTo>
                  <a:lnTo>
                    <a:pt x="1114" y="248"/>
                  </a:lnTo>
                  <a:lnTo>
                    <a:pt x="1111" y="248"/>
                  </a:lnTo>
                  <a:close/>
                  <a:moveTo>
                    <a:pt x="1111" y="242"/>
                  </a:moveTo>
                  <a:lnTo>
                    <a:pt x="1111" y="239"/>
                  </a:lnTo>
                  <a:lnTo>
                    <a:pt x="1114" y="239"/>
                  </a:lnTo>
                  <a:lnTo>
                    <a:pt x="1114" y="242"/>
                  </a:lnTo>
                  <a:lnTo>
                    <a:pt x="1111" y="242"/>
                  </a:lnTo>
                  <a:close/>
                  <a:moveTo>
                    <a:pt x="1111" y="237"/>
                  </a:moveTo>
                  <a:lnTo>
                    <a:pt x="1111" y="234"/>
                  </a:lnTo>
                  <a:lnTo>
                    <a:pt x="1114" y="234"/>
                  </a:lnTo>
                  <a:lnTo>
                    <a:pt x="1114" y="237"/>
                  </a:lnTo>
                  <a:lnTo>
                    <a:pt x="1111" y="237"/>
                  </a:lnTo>
                  <a:close/>
                  <a:moveTo>
                    <a:pt x="1111" y="231"/>
                  </a:moveTo>
                  <a:lnTo>
                    <a:pt x="1111" y="228"/>
                  </a:lnTo>
                  <a:lnTo>
                    <a:pt x="1114" y="228"/>
                  </a:lnTo>
                  <a:lnTo>
                    <a:pt x="1114" y="231"/>
                  </a:lnTo>
                  <a:lnTo>
                    <a:pt x="1111" y="231"/>
                  </a:lnTo>
                  <a:close/>
                  <a:moveTo>
                    <a:pt x="1111" y="225"/>
                  </a:moveTo>
                  <a:lnTo>
                    <a:pt x="1111" y="222"/>
                  </a:lnTo>
                  <a:lnTo>
                    <a:pt x="1114" y="222"/>
                  </a:lnTo>
                  <a:lnTo>
                    <a:pt x="1114" y="225"/>
                  </a:lnTo>
                  <a:lnTo>
                    <a:pt x="1111" y="225"/>
                  </a:lnTo>
                  <a:close/>
                  <a:moveTo>
                    <a:pt x="1111" y="219"/>
                  </a:moveTo>
                  <a:lnTo>
                    <a:pt x="1111" y="217"/>
                  </a:lnTo>
                  <a:lnTo>
                    <a:pt x="1114" y="217"/>
                  </a:lnTo>
                  <a:lnTo>
                    <a:pt x="1114" y="219"/>
                  </a:lnTo>
                  <a:lnTo>
                    <a:pt x="1111" y="219"/>
                  </a:lnTo>
                  <a:close/>
                  <a:moveTo>
                    <a:pt x="1111" y="214"/>
                  </a:moveTo>
                  <a:lnTo>
                    <a:pt x="1111" y="211"/>
                  </a:lnTo>
                  <a:lnTo>
                    <a:pt x="1114" y="211"/>
                  </a:lnTo>
                  <a:lnTo>
                    <a:pt x="1114" y="214"/>
                  </a:lnTo>
                  <a:lnTo>
                    <a:pt x="1111" y="214"/>
                  </a:lnTo>
                  <a:close/>
                  <a:moveTo>
                    <a:pt x="1111" y="208"/>
                  </a:moveTo>
                  <a:lnTo>
                    <a:pt x="1111" y="205"/>
                  </a:lnTo>
                  <a:lnTo>
                    <a:pt x="1114" y="205"/>
                  </a:lnTo>
                  <a:lnTo>
                    <a:pt x="1114" y="208"/>
                  </a:lnTo>
                  <a:lnTo>
                    <a:pt x="1111" y="208"/>
                  </a:lnTo>
                  <a:close/>
                  <a:moveTo>
                    <a:pt x="1111" y="202"/>
                  </a:moveTo>
                  <a:lnTo>
                    <a:pt x="1111" y="199"/>
                  </a:lnTo>
                  <a:lnTo>
                    <a:pt x="1114" y="199"/>
                  </a:lnTo>
                  <a:lnTo>
                    <a:pt x="1114" y="202"/>
                  </a:lnTo>
                  <a:lnTo>
                    <a:pt x="1111" y="202"/>
                  </a:lnTo>
                  <a:close/>
                  <a:moveTo>
                    <a:pt x="1111" y="196"/>
                  </a:moveTo>
                  <a:lnTo>
                    <a:pt x="1111" y="194"/>
                  </a:lnTo>
                  <a:lnTo>
                    <a:pt x="1114" y="194"/>
                  </a:lnTo>
                  <a:lnTo>
                    <a:pt x="1114" y="196"/>
                  </a:lnTo>
                  <a:lnTo>
                    <a:pt x="1111" y="196"/>
                  </a:lnTo>
                  <a:close/>
                  <a:moveTo>
                    <a:pt x="1111" y="191"/>
                  </a:moveTo>
                  <a:lnTo>
                    <a:pt x="1111" y="188"/>
                  </a:lnTo>
                  <a:lnTo>
                    <a:pt x="1114" y="188"/>
                  </a:lnTo>
                  <a:lnTo>
                    <a:pt x="1114" y="191"/>
                  </a:lnTo>
                  <a:lnTo>
                    <a:pt x="1111" y="191"/>
                  </a:lnTo>
                  <a:close/>
                  <a:moveTo>
                    <a:pt x="1111" y="185"/>
                  </a:moveTo>
                  <a:lnTo>
                    <a:pt x="1111" y="182"/>
                  </a:lnTo>
                  <a:lnTo>
                    <a:pt x="1114" y="182"/>
                  </a:lnTo>
                  <a:lnTo>
                    <a:pt x="1114" y="185"/>
                  </a:lnTo>
                  <a:lnTo>
                    <a:pt x="1111" y="185"/>
                  </a:lnTo>
                  <a:close/>
                  <a:moveTo>
                    <a:pt x="1111" y="179"/>
                  </a:moveTo>
                  <a:lnTo>
                    <a:pt x="1111" y="176"/>
                  </a:lnTo>
                  <a:lnTo>
                    <a:pt x="1114" y="176"/>
                  </a:lnTo>
                  <a:lnTo>
                    <a:pt x="1114" y="179"/>
                  </a:lnTo>
                  <a:lnTo>
                    <a:pt x="1111" y="179"/>
                  </a:lnTo>
                  <a:close/>
                  <a:moveTo>
                    <a:pt x="1111" y="173"/>
                  </a:moveTo>
                  <a:lnTo>
                    <a:pt x="1111" y="171"/>
                  </a:lnTo>
                  <a:lnTo>
                    <a:pt x="1114" y="171"/>
                  </a:lnTo>
                  <a:lnTo>
                    <a:pt x="1114" y="173"/>
                  </a:lnTo>
                  <a:lnTo>
                    <a:pt x="1111" y="173"/>
                  </a:lnTo>
                  <a:close/>
                  <a:moveTo>
                    <a:pt x="1111" y="168"/>
                  </a:moveTo>
                  <a:lnTo>
                    <a:pt x="1111" y="165"/>
                  </a:lnTo>
                  <a:lnTo>
                    <a:pt x="1114" y="165"/>
                  </a:lnTo>
                  <a:lnTo>
                    <a:pt x="1114" y="168"/>
                  </a:lnTo>
                  <a:lnTo>
                    <a:pt x="1111" y="168"/>
                  </a:lnTo>
                  <a:close/>
                  <a:moveTo>
                    <a:pt x="1111" y="162"/>
                  </a:moveTo>
                  <a:lnTo>
                    <a:pt x="1111" y="159"/>
                  </a:lnTo>
                  <a:lnTo>
                    <a:pt x="1114" y="159"/>
                  </a:lnTo>
                  <a:lnTo>
                    <a:pt x="1114" y="162"/>
                  </a:lnTo>
                  <a:lnTo>
                    <a:pt x="1111" y="162"/>
                  </a:lnTo>
                  <a:close/>
                  <a:moveTo>
                    <a:pt x="1111" y="156"/>
                  </a:moveTo>
                  <a:lnTo>
                    <a:pt x="1111" y="153"/>
                  </a:lnTo>
                  <a:lnTo>
                    <a:pt x="1114" y="153"/>
                  </a:lnTo>
                  <a:lnTo>
                    <a:pt x="1114" y="156"/>
                  </a:lnTo>
                  <a:lnTo>
                    <a:pt x="1111" y="156"/>
                  </a:lnTo>
                  <a:close/>
                  <a:moveTo>
                    <a:pt x="1111" y="150"/>
                  </a:moveTo>
                  <a:lnTo>
                    <a:pt x="1111" y="148"/>
                  </a:lnTo>
                  <a:lnTo>
                    <a:pt x="1114" y="148"/>
                  </a:lnTo>
                  <a:lnTo>
                    <a:pt x="1114" y="150"/>
                  </a:lnTo>
                  <a:lnTo>
                    <a:pt x="1111" y="150"/>
                  </a:lnTo>
                  <a:close/>
                  <a:moveTo>
                    <a:pt x="1111" y="145"/>
                  </a:moveTo>
                  <a:lnTo>
                    <a:pt x="1111" y="142"/>
                  </a:lnTo>
                  <a:lnTo>
                    <a:pt x="1114" y="142"/>
                  </a:lnTo>
                  <a:lnTo>
                    <a:pt x="1114" y="145"/>
                  </a:lnTo>
                  <a:lnTo>
                    <a:pt x="1111" y="145"/>
                  </a:lnTo>
                  <a:close/>
                  <a:moveTo>
                    <a:pt x="1111" y="139"/>
                  </a:moveTo>
                  <a:lnTo>
                    <a:pt x="1111" y="136"/>
                  </a:lnTo>
                  <a:lnTo>
                    <a:pt x="1114" y="136"/>
                  </a:lnTo>
                  <a:lnTo>
                    <a:pt x="1114" y="139"/>
                  </a:lnTo>
                  <a:lnTo>
                    <a:pt x="1111" y="139"/>
                  </a:lnTo>
                  <a:close/>
                  <a:moveTo>
                    <a:pt x="1111" y="133"/>
                  </a:moveTo>
                  <a:lnTo>
                    <a:pt x="1111" y="130"/>
                  </a:lnTo>
                  <a:lnTo>
                    <a:pt x="1114" y="130"/>
                  </a:lnTo>
                  <a:lnTo>
                    <a:pt x="1114" y="133"/>
                  </a:lnTo>
                  <a:lnTo>
                    <a:pt x="1111" y="133"/>
                  </a:lnTo>
                  <a:close/>
                  <a:moveTo>
                    <a:pt x="1111" y="127"/>
                  </a:moveTo>
                  <a:lnTo>
                    <a:pt x="1111" y="125"/>
                  </a:lnTo>
                  <a:lnTo>
                    <a:pt x="1114" y="125"/>
                  </a:lnTo>
                  <a:lnTo>
                    <a:pt x="1114" y="127"/>
                  </a:lnTo>
                  <a:lnTo>
                    <a:pt x="1111" y="127"/>
                  </a:lnTo>
                  <a:close/>
                  <a:moveTo>
                    <a:pt x="1111" y="122"/>
                  </a:moveTo>
                  <a:lnTo>
                    <a:pt x="1111" y="119"/>
                  </a:lnTo>
                  <a:lnTo>
                    <a:pt x="1114" y="119"/>
                  </a:lnTo>
                  <a:lnTo>
                    <a:pt x="1114" y="122"/>
                  </a:lnTo>
                  <a:lnTo>
                    <a:pt x="1111" y="122"/>
                  </a:lnTo>
                  <a:close/>
                  <a:moveTo>
                    <a:pt x="1111" y="116"/>
                  </a:moveTo>
                  <a:lnTo>
                    <a:pt x="1111" y="113"/>
                  </a:lnTo>
                  <a:lnTo>
                    <a:pt x="1114" y="113"/>
                  </a:lnTo>
                  <a:lnTo>
                    <a:pt x="1114" y="116"/>
                  </a:lnTo>
                  <a:lnTo>
                    <a:pt x="1111" y="116"/>
                  </a:lnTo>
                  <a:close/>
                  <a:moveTo>
                    <a:pt x="1111" y="110"/>
                  </a:moveTo>
                  <a:lnTo>
                    <a:pt x="1111" y="107"/>
                  </a:lnTo>
                  <a:lnTo>
                    <a:pt x="1114" y="107"/>
                  </a:lnTo>
                  <a:lnTo>
                    <a:pt x="1114" y="110"/>
                  </a:lnTo>
                  <a:lnTo>
                    <a:pt x="1111" y="110"/>
                  </a:lnTo>
                  <a:close/>
                  <a:moveTo>
                    <a:pt x="1111" y="105"/>
                  </a:moveTo>
                  <a:lnTo>
                    <a:pt x="1111" y="102"/>
                  </a:lnTo>
                  <a:lnTo>
                    <a:pt x="1114" y="102"/>
                  </a:lnTo>
                  <a:lnTo>
                    <a:pt x="1114" y="105"/>
                  </a:lnTo>
                  <a:lnTo>
                    <a:pt x="1111" y="105"/>
                  </a:lnTo>
                  <a:close/>
                  <a:moveTo>
                    <a:pt x="1111" y="99"/>
                  </a:moveTo>
                  <a:lnTo>
                    <a:pt x="1111" y="96"/>
                  </a:lnTo>
                  <a:lnTo>
                    <a:pt x="1114" y="96"/>
                  </a:lnTo>
                  <a:lnTo>
                    <a:pt x="1114" y="99"/>
                  </a:lnTo>
                  <a:lnTo>
                    <a:pt x="1111" y="99"/>
                  </a:lnTo>
                  <a:close/>
                  <a:moveTo>
                    <a:pt x="1111" y="93"/>
                  </a:moveTo>
                  <a:lnTo>
                    <a:pt x="1111" y="90"/>
                  </a:lnTo>
                  <a:lnTo>
                    <a:pt x="1114" y="90"/>
                  </a:lnTo>
                  <a:lnTo>
                    <a:pt x="1114" y="93"/>
                  </a:lnTo>
                  <a:lnTo>
                    <a:pt x="1111" y="93"/>
                  </a:lnTo>
                  <a:close/>
                  <a:moveTo>
                    <a:pt x="1111" y="87"/>
                  </a:moveTo>
                  <a:lnTo>
                    <a:pt x="1111" y="84"/>
                  </a:lnTo>
                  <a:lnTo>
                    <a:pt x="1114" y="84"/>
                  </a:lnTo>
                  <a:lnTo>
                    <a:pt x="1114" y="87"/>
                  </a:lnTo>
                  <a:lnTo>
                    <a:pt x="1111" y="87"/>
                  </a:lnTo>
                  <a:close/>
                  <a:moveTo>
                    <a:pt x="1111" y="81"/>
                  </a:moveTo>
                  <a:lnTo>
                    <a:pt x="1111" y="79"/>
                  </a:lnTo>
                  <a:lnTo>
                    <a:pt x="1114" y="79"/>
                  </a:lnTo>
                  <a:lnTo>
                    <a:pt x="1114" y="81"/>
                  </a:lnTo>
                  <a:lnTo>
                    <a:pt x="1111" y="81"/>
                  </a:lnTo>
                  <a:close/>
                  <a:moveTo>
                    <a:pt x="1111" y="76"/>
                  </a:moveTo>
                  <a:lnTo>
                    <a:pt x="1111" y="73"/>
                  </a:lnTo>
                  <a:lnTo>
                    <a:pt x="1114" y="73"/>
                  </a:lnTo>
                  <a:lnTo>
                    <a:pt x="1114" y="76"/>
                  </a:lnTo>
                  <a:lnTo>
                    <a:pt x="1111" y="76"/>
                  </a:lnTo>
                  <a:close/>
                  <a:moveTo>
                    <a:pt x="1111" y="70"/>
                  </a:moveTo>
                  <a:lnTo>
                    <a:pt x="1111" y="67"/>
                  </a:lnTo>
                  <a:lnTo>
                    <a:pt x="1114" y="67"/>
                  </a:lnTo>
                  <a:lnTo>
                    <a:pt x="1114" y="70"/>
                  </a:lnTo>
                  <a:lnTo>
                    <a:pt x="1111" y="70"/>
                  </a:lnTo>
                  <a:close/>
                  <a:moveTo>
                    <a:pt x="1111" y="64"/>
                  </a:moveTo>
                  <a:lnTo>
                    <a:pt x="1111" y="61"/>
                  </a:lnTo>
                  <a:lnTo>
                    <a:pt x="1114" y="61"/>
                  </a:lnTo>
                  <a:lnTo>
                    <a:pt x="1114" y="64"/>
                  </a:lnTo>
                  <a:lnTo>
                    <a:pt x="1111" y="64"/>
                  </a:lnTo>
                  <a:close/>
                  <a:moveTo>
                    <a:pt x="1111" y="59"/>
                  </a:moveTo>
                  <a:lnTo>
                    <a:pt x="1111" y="56"/>
                  </a:lnTo>
                  <a:lnTo>
                    <a:pt x="1114" y="56"/>
                  </a:lnTo>
                  <a:lnTo>
                    <a:pt x="1114" y="59"/>
                  </a:lnTo>
                  <a:lnTo>
                    <a:pt x="1111" y="59"/>
                  </a:lnTo>
                  <a:close/>
                  <a:moveTo>
                    <a:pt x="1111" y="53"/>
                  </a:moveTo>
                  <a:lnTo>
                    <a:pt x="1111" y="50"/>
                  </a:lnTo>
                  <a:lnTo>
                    <a:pt x="1114" y="50"/>
                  </a:lnTo>
                  <a:lnTo>
                    <a:pt x="1114" y="53"/>
                  </a:lnTo>
                  <a:lnTo>
                    <a:pt x="1111" y="53"/>
                  </a:lnTo>
                  <a:close/>
                  <a:moveTo>
                    <a:pt x="1111" y="47"/>
                  </a:moveTo>
                  <a:lnTo>
                    <a:pt x="1111" y="44"/>
                  </a:lnTo>
                  <a:lnTo>
                    <a:pt x="1114" y="44"/>
                  </a:lnTo>
                  <a:lnTo>
                    <a:pt x="1114" y="47"/>
                  </a:lnTo>
                  <a:lnTo>
                    <a:pt x="1111" y="47"/>
                  </a:lnTo>
                  <a:close/>
                  <a:moveTo>
                    <a:pt x="1111" y="41"/>
                  </a:moveTo>
                  <a:lnTo>
                    <a:pt x="1111" y="38"/>
                  </a:lnTo>
                  <a:lnTo>
                    <a:pt x="1114" y="38"/>
                  </a:lnTo>
                  <a:lnTo>
                    <a:pt x="1114" y="41"/>
                  </a:lnTo>
                  <a:lnTo>
                    <a:pt x="1111" y="41"/>
                  </a:lnTo>
                  <a:close/>
                  <a:moveTo>
                    <a:pt x="1111" y="36"/>
                  </a:moveTo>
                  <a:lnTo>
                    <a:pt x="1111" y="33"/>
                  </a:lnTo>
                  <a:lnTo>
                    <a:pt x="1114" y="33"/>
                  </a:lnTo>
                  <a:lnTo>
                    <a:pt x="1114" y="36"/>
                  </a:lnTo>
                  <a:lnTo>
                    <a:pt x="1111" y="36"/>
                  </a:lnTo>
                  <a:close/>
                  <a:moveTo>
                    <a:pt x="1111" y="30"/>
                  </a:moveTo>
                  <a:lnTo>
                    <a:pt x="1111" y="27"/>
                  </a:lnTo>
                  <a:lnTo>
                    <a:pt x="1114" y="27"/>
                  </a:lnTo>
                  <a:lnTo>
                    <a:pt x="1114" y="30"/>
                  </a:lnTo>
                  <a:lnTo>
                    <a:pt x="1111" y="30"/>
                  </a:lnTo>
                  <a:close/>
                  <a:moveTo>
                    <a:pt x="1111" y="24"/>
                  </a:moveTo>
                  <a:lnTo>
                    <a:pt x="1111" y="21"/>
                  </a:lnTo>
                  <a:lnTo>
                    <a:pt x="1114" y="21"/>
                  </a:lnTo>
                  <a:lnTo>
                    <a:pt x="1114" y="24"/>
                  </a:lnTo>
                  <a:lnTo>
                    <a:pt x="1111" y="24"/>
                  </a:lnTo>
                  <a:close/>
                  <a:moveTo>
                    <a:pt x="1111" y="18"/>
                  </a:moveTo>
                  <a:lnTo>
                    <a:pt x="1111" y="15"/>
                  </a:lnTo>
                  <a:lnTo>
                    <a:pt x="1114" y="15"/>
                  </a:lnTo>
                  <a:lnTo>
                    <a:pt x="1114" y="18"/>
                  </a:lnTo>
                  <a:lnTo>
                    <a:pt x="1111" y="18"/>
                  </a:lnTo>
                  <a:close/>
                  <a:moveTo>
                    <a:pt x="1111" y="13"/>
                  </a:moveTo>
                  <a:lnTo>
                    <a:pt x="1111" y="10"/>
                  </a:lnTo>
                  <a:lnTo>
                    <a:pt x="1114" y="10"/>
                  </a:lnTo>
                  <a:lnTo>
                    <a:pt x="1114" y="13"/>
                  </a:lnTo>
                  <a:lnTo>
                    <a:pt x="1111" y="13"/>
                  </a:lnTo>
                  <a:close/>
                  <a:moveTo>
                    <a:pt x="1111" y="7"/>
                  </a:moveTo>
                  <a:lnTo>
                    <a:pt x="1111" y="4"/>
                  </a:lnTo>
                  <a:lnTo>
                    <a:pt x="1114" y="4"/>
                  </a:lnTo>
                  <a:lnTo>
                    <a:pt x="1114" y="7"/>
                  </a:lnTo>
                  <a:lnTo>
                    <a:pt x="1111" y="7"/>
                  </a:lnTo>
                  <a:close/>
                </a:path>
              </a:pathLst>
            </a:custGeom>
            <a:solidFill>
              <a:srgbClr val="000000"/>
            </a:solidFill>
            <a:ln w="1588" cap="flat">
              <a:solidFill>
                <a:srgbClr val="000000"/>
              </a:solidFill>
              <a:prstDash val="solid"/>
              <a:bevel/>
              <a:headEnd/>
              <a:tailEnd/>
            </a:ln>
          </p:spPr>
          <p:txBody>
            <a:bodyPr/>
            <a:lstStyle/>
            <a:p>
              <a:endParaRPr lang="en-US"/>
            </a:p>
          </p:txBody>
        </p:sp>
        <p:grpSp>
          <p:nvGrpSpPr>
            <p:cNvPr id="54526" name="Group 254"/>
            <p:cNvGrpSpPr>
              <a:grpSpLocks/>
            </p:cNvGrpSpPr>
            <p:nvPr/>
          </p:nvGrpSpPr>
          <p:grpSpPr bwMode="auto">
            <a:xfrm>
              <a:off x="5074" y="1447"/>
              <a:ext cx="438" cy="532"/>
              <a:chOff x="5074" y="1443"/>
              <a:chExt cx="438" cy="532"/>
            </a:xfrm>
          </p:grpSpPr>
          <p:grpSp>
            <p:nvGrpSpPr>
              <p:cNvPr id="54524" name="Group 252"/>
              <p:cNvGrpSpPr>
                <a:grpSpLocks/>
              </p:cNvGrpSpPr>
              <p:nvPr/>
            </p:nvGrpSpPr>
            <p:grpSpPr bwMode="auto">
              <a:xfrm>
                <a:off x="5141" y="1514"/>
                <a:ext cx="305" cy="388"/>
                <a:chOff x="5141" y="1514"/>
                <a:chExt cx="305" cy="388"/>
              </a:xfrm>
            </p:grpSpPr>
            <p:grpSp>
              <p:nvGrpSpPr>
                <p:cNvPr id="54518" name="Group 246"/>
                <p:cNvGrpSpPr>
                  <a:grpSpLocks/>
                </p:cNvGrpSpPr>
                <p:nvPr/>
              </p:nvGrpSpPr>
              <p:grpSpPr bwMode="auto">
                <a:xfrm>
                  <a:off x="5141" y="1514"/>
                  <a:ext cx="305" cy="388"/>
                  <a:chOff x="5141" y="1514"/>
                  <a:chExt cx="305" cy="388"/>
                </a:xfrm>
              </p:grpSpPr>
              <p:sp>
                <p:nvSpPr>
                  <p:cNvPr id="54516" name="Rectangle 244"/>
                  <p:cNvSpPr>
                    <a:spLocks noChangeArrowheads="1"/>
                  </p:cNvSpPr>
                  <p:nvPr/>
                </p:nvSpPr>
                <p:spPr bwMode="auto">
                  <a:xfrm>
                    <a:off x="5141" y="1514"/>
                    <a:ext cx="305" cy="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517" name="Rectangle 245"/>
                  <p:cNvSpPr>
                    <a:spLocks noChangeArrowheads="1"/>
                  </p:cNvSpPr>
                  <p:nvPr/>
                </p:nvSpPr>
                <p:spPr bwMode="auto">
                  <a:xfrm>
                    <a:off x="5141" y="1514"/>
                    <a:ext cx="305" cy="388"/>
                  </a:xfrm>
                  <a:prstGeom prst="rect">
                    <a:avLst/>
                  </a:prstGeom>
                  <a:noFill/>
                  <a:ln w="4763"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4519" name="Rectangle 247"/>
                <p:cNvSpPr>
                  <a:spLocks noChangeArrowheads="1"/>
                </p:cNvSpPr>
                <p:nvPr/>
              </p:nvSpPr>
              <p:spPr bwMode="auto">
                <a:xfrm>
                  <a:off x="5167" y="1805"/>
                  <a:ext cx="15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Narrow" pitchFamily="34" charset="0"/>
                    </a:rPr>
                    <a:t>host1</a:t>
                  </a:r>
                  <a:endParaRPr lang="en-US"/>
                </a:p>
              </p:txBody>
            </p:sp>
            <p:grpSp>
              <p:nvGrpSpPr>
                <p:cNvPr id="54522" name="Group 250"/>
                <p:cNvGrpSpPr>
                  <a:grpSpLocks/>
                </p:cNvGrpSpPr>
                <p:nvPr/>
              </p:nvGrpSpPr>
              <p:grpSpPr bwMode="auto">
                <a:xfrm>
                  <a:off x="5206" y="1606"/>
                  <a:ext cx="174" cy="161"/>
                  <a:chOff x="5206" y="1606"/>
                  <a:chExt cx="174" cy="161"/>
                </a:xfrm>
              </p:grpSpPr>
              <p:sp>
                <p:nvSpPr>
                  <p:cNvPr id="54520" name="Oval 248"/>
                  <p:cNvSpPr>
                    <a:spLocks noChangeArrowheads="1"/>
                  </p:cNvSpPr>
                  <p:nvPr/>
                </p:nvSpPr>
                <p:spPr bwMode="auto">
                  <a:xfrm>
                    <a:off x="5206" y="1606"/>
                    <a:ext cx="174" cy="161"/>
                  </a:xfrm>
                  <a:prstGeom prst="ellipse">
                    <a:avLst/>
                  </a:prstGeom>
                  <a:solidFill>
                    <a:srgbClr val="CCFFFF"/>
                  </a:solidFill>
                  <a:ln w="0">
                    <a:solidFill>
                      <a:srgbClr val="000000"/>
                    </a:solidFill>
                    <a:round/>
                    <a:headEnd/>
                    <a:tailEnd/>
                  </a:ln>
                </p:spPr>
                <p:txBody>
                  <a:bodyPr/>
                  <a:lstStyle/>
                  <a:p>
                    <a:endParaRPr lang="en-US"/>
                  </a:p>
                </p:txBody>
              </p:sp>
              <p:sp>
                <p:nvSpPr>
                  <p:cNvPr id="54521" name="Oval 249"/>
                  <p:cNvSpPr>
                    <a:spLocks noChangeArrowheads="1"/>
                  </p:cNvSpPr>
                  <p:nvPr/>
                </p:nvSpPr>
                <p:spPr bwMode="auto">
                  <a:xfrm>
                    <a:off x="5206" y="1606"/>
                    <a:ext cx="174" cy="161"/>
                  </a:xfrm>
                  <a:prstGeom prst="ellipse">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4523" name="Rectangle 251"/>
                <p:cNvSpPr>
                  <a:spLocks noChangeArrowheads="1"/>
                </p:cNvSpPr>
                <p:nvPr/>
              </p:nvSpPr>
              <p:spPr bwMode="auto">
                <a:xfrm>
                  <a:off x="5264" y="1634"/>
                  <a:ext cx="6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Narrow" pitchFamily="34" charset="0"/>
                    </a:rPr>
                    <a:t>M</a:t>
                  </a:r>
                  <a:endParaRPr lang="en-US"/>
                </a:p>
              </p:txBody>
            </p:sp>
          </p:grpSp>
          <p:sp>
            <p:nvSpPr>
              <p:cNvPr id="54525" name="Freeform 253"/>
              <p:cNvSpPr>
                <a:spLocks noEditPoints="1"/>
              </p:cNvSpPr>
              <p:nvPr/>
            </p:nvSpPr>
            <p:spPr bwMode="auto">
              <a:xfrm>
                <a:off x="5074" y="1443"/>
                <a:ext cx="438" cy="532"/>
              </a:xfrm>
              <a:custGeom>
                <a:avLst/>
                <a:gdLst>
                  <a:gd name="T0" fmla="*/ 407 w 438"/>
                  <a:gd name="T1" fmla="*/ 3 h 532"/>
                  <a:gd name="T2" fmla="*/ 383 w 438"/>
                  <a:gd name="T3" fmla="*/ 0 h 532"/>
                  <a:gd name="T4" fmla="*/ 350 w 438"/>
                  <a:gd name="T5" fmla="*/ 3 h 532"/>
                  <a:gd name="T6" fmla="*/ 320 w 438"/>
                  <a:gd name="T7" fmla="*/ 0 h 532"/>
                  <a:gd name="T8" fmla="*/ 295 w 438"/>
                  <a:gd name="T9" fmla="*/ 3 h 532"/>
                  <a:gd name="T10" fmla="*/ 260 w 438"/>
                  <a:gd name="T11" fmla="*/ 3 h 532"/>
                  <a:gd name="T12" fmla="*/ 235 w 438"/>
                  <a:gd name="T13" fmla="*/ 0 h 532"/>
                  <a:gd name="T14" fmla="*/ 203 w 438"/>
                  <a:gd name="T15" fmla="*/ 3 h 532"/>
                  <a:gd name="T16" fmla="*/ 173 w 438"/>
                  <a:gd name="T17" fmla="*/ 0 h 532"/>
                  <a:gd name="T18" fmla="*/ 148 w 438"/>
                  <a:gd name="T19" fmla="*/ 3 h 532"/>
                  <a:gd name="T20" fmla="*/ 113 w 438"/>
                  <a:gd name="T21" fmla="*/ 3 h 532"/>
                  <a:gd name="T22" fmla="*/ 88 w 438"/>
                  <a:gd name="T23" fmla="*/ 0 h 532"/>
                  <a:gd name="T24" fmla="*/ 56 w 438"/>
                  <a:gd name="T25" fmla="*/ 3 h 532"/>
                  <a:gd name="T26" fmla="*/ 26 w 438"/>
                  <a:gd name="T27" fmla="*/ 0 h 532"/>
                  <a:gd name="T28" fmla="*/ 0 w 438"/>
                  <a:gd name="T29" fmla="*/ 5 h 532"/>
                  <a:gd name="T30" fmla="*/ 0 w 438"/>
                  <a:gd name="T31" fmla="*/ 30 h 532"/>
                  <a:gd name="T32" fmla="*/ 2 w 438"/>
                  <a:gd name="T33" fmla="*/ 65 h 532"/>
                  <a:gd name="T34" fmla="*/ 0 w 438"/>
                  <a:gd name="T35" fmla="*/ 97 h 532"/>
                  <a:gd name="T36" fmla="*/ 2 w 438"/>
                  <a:gd name="T37" fmla="*/ 122 h 532"/>
                  <a:gd name="T38" fmla="*/ 2 w 438"/>
                  <a:gd name="T39" fmla="*/ 160 h 532"/>
                  <a:gd name="T40" fmla="*/ 0 w 438"/>
                  <a:gd name="T41" fmla="*/ 186 h 532"/>
                  <a:gd name="T42" fmla="*/ 2 w 438"/>
                  <a:gd name="T43" fmla="*/ 220 h 532"/>
                  <a:gd name="T44" fmla="*/ 0 w 438"/>
                  <a:gd name="T45" fmla="*/ 252 h 532"/>
                  <a:gd name="T46" fmla="*/ 2 w 438"/>
                  <a:gd name="T47" fmla="*/ 278 h 532"/>
                  <a:gd name="T48" fmla="*/ 2 w 438"/>
                  <a:gd name="T49" fmla="*/ 315 h 532"/>
                  <a:gd name="T50" fmla="*/ 0 w 438"/>
                  <a:gd name="T51" fmla="*/ 341 h 532"/>
                  <a:gd name="T52" fmla="*/ 2 w 438"/>
                  <a:gd name="T53" fmla="*/ 375 h 532"/>
                  <a:gd name="T54" fmla="*/ 0 w 438"/>
                  <a:gd name="T55" fmla="*/ 407 h 532"/>
                  <a:gd name="T56" fmla="*/ 2 w 438"/>
                  <a:gd name="T57" fmla="*/ 433 h 532"/>
                  <a:gd name="T58" fmla="*/ 2 w 438"/>
                  <a:gd name="T59" fmla="*/ 470 h 532"/>
                  <a:gd name="T60" fmla="*/ 0 w 438"/>
                  <a:gd name="T61" fmla="*/ 496 h 532"/>
                  <a:gd name="T62" fmla="*/ 1 w 438"/>
                  <a:gd name="T63" fmla="*/ 529 h 532"/>
                  <a:gd name="T64" fmla="*/ 31 w 438"/>
                  <a:gd name="T65" fmla="*/ 532 h 532"/>
                  <a:gd name="T66" fmla="*/ 56 w 438"/>
                  <a:gd name="T67" fmla="*/ 529 h 532"/>
                  <a:gd name="T68" fmla="*/ 91 w 438"/>
                  <a:gd name="T69" fmla="*/ 529 h 532"/>
                  <a:gd name="T70" fmla="*/ 116 w 438"/>
                  <a:gd name="T71" fmla="*/ 532 h 532"/>
                  <a:gd name="T72" fmla="*/ 148 w 438"/>
                  <a:gd name="T73" fmla="*/ 529 h 532"/>
                  <a:gd name="T74" fmla="*/ 178 w 438"/>
                  <a:gd name="T75" fmla="*/ 532 h 532"/>
                  <a:gd name="T76" fmla="*/ 203 w 438"/>
                  <a:gd name="T77" fmla="*/ 529 h 532"/>
                  <a:gd name="T78" fmla="*/ 238 w 438"/>
                  <a:gd name="T79" fmla="*/ 529 h 532"/>
                  <a:gd name="T80" fmla="*/ 263 w 438"/>
                  <a:gd name="T81" fmla="*/ 532 h 532"/>
                  <a:gd name="T82" fmla="*/ 295 w 438"/>
                  <a:gd name="T83" fmla="*/ 529 h 532"/>
                  <a:gd name="T84" fmla="*/ 325 w 438"/>
                  <a:gd name="T85" fmla="*/ 532 h 532"/>
                  <a:gd name="T86" fmla="*/ 350 w 438"/>
                  <a:gd name="T87" fmla="*/ 529 h 532"/>
                  <a:gd name="T88" fmla="*/ 385 w 438"/>
                  <a:gd name="T89" fmla="*/ 529 h 532"/>
                  <a:gd name="T90" fmla="*/ 410 w 438"/>
                  <a:gd name="T91" fmla="*/ 532 h 532"/>
                  <a:gd name="T92" fmla="*/ 438 w 438"/>
                  <a:gd name="T93" fmla="*/ 532 h 532"/>
                  <a:gd name="T94" fmla="*/ 436 w 438"/>
                  <a:gd name="T95" fmla="*/ 502 h 532"/>
                  <a:gd name="T96" fmla="*/ 436 w 438"/>
                  <a:gd name="T97" fmla="*/ 464 h 532"/>
                  <a:gd name="T98" fmla="*/ 438 w 438"/>
                  <a:gd name="T99" fmla="*/ 438 h 532"/>
                  <a:gd name="T100" fmla="*/ 436 w 438"/>
                  <a:gd name="T101" fmla="*/ 404 h 532"/>
                  <a:gd name="T102" fmla="*/ 438 w 438"/>
                  <a:gd name="T103" fmla="*/ 372 h 532"/>
                  <a:gd name="T104" fmla="*/ 436 w 438"/>
                  <a:gd name="T105" fmla="*/ 346 h 532"/>
                  <a:gd name="T106" fmla="*/ 436 w 438"/>
                  <a:gd name="T107" fmla="*/ 309 h 532"/>
                  <a:gd name="T108" fmla="*/ 438 w 438"/>
                  <a:gd name="T109" fmla="*/ 283 h 532"/>
                  <a:gd name="T110" fmla="*/ 436 w 438"/>
                  <a:gd name="T111" fmla="*/ 249 h 532"/>
                  <a:gd name="T112" fmla="*/ 438 w 438"/>
                  <a:gd name="T113" fmla="*/ 217 h 532"/>
                  <a:gd name="T114" fmla="*/ 436 w 438"/>
                  <a:gd name="T115" fmla="*/ 191 h 532"/>
                  <a:gd name="T116" fmla="*/ 436 w 438"/>
                  <a:gd name="T117" fmla="*/ 154 h 532"/>
                  <a:gd name="T118" fmla="*/ 438 w 438"/>
                  <a:gd name="T119" fmla="*/ 128 h 532"/>
                  <a:gd name="T120" fmla="*/ 436 w 438"/>
                  <a:gd name="T121" fmla="*/ 94 h 532"/>
                  <a:gd name="T122" fmla="*/ 438 w 438"/>
                  <a:gd name="T123" fmla="*/ 62 h 532"/>
                  <a:gd name="T124" fmla="*/ 436 w 438"/>
                  <a:gd name="T125" fmla="*/ 36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8" h="532">
                    <a:moveTo>
                      <a:pt x="437" y="3"/>
                    </a:moveTo>
                    <a:lnTo>
                      <a:pt x="434" y="3"/>
                    </a:lnTo>
                    <a:lnTo>
                      <a:pt x="434" y="0"/>
                    </a:lnTo>
                    <a:lnTo>
                      <a:pt x="437" y="0"/>
                    </a:lnTo>
                    <a:lnTo>
                      <a:pt x="437" y="3"/>
                    </a:lnTo>
                    <a:close/>
                    <a:moveTo>
                      <a:pt x="432" y="3"/>
                    </a:moveTo>
                    <a:lnTo>
                      <a:pt x="429" y="3"/>
                    </a:lnTo>
                    <a:lnTo>
                      <a:pt x="429" y="0"/>
                    </a:lnTo>
                    <a:lnTo>
                      <a:pt x="432" y="0"/>
                    </a:lnTo>
                    <a:lnTo>
                      <a:pt x="432" y="3"/>
                    </a:lnTo>
                    <a:close/>
                    <a:moveTo>
                      <a:pt x="426" y="3"/>
                    </a:moveTo>
                    <a:lnTo>
                      <a:pt x="423" y="3"/>
                    </a:lnTo>
                    <a:lnTo>
                      <a:pt x="423" y="0"/>
                    </a:lnTo>
                    <a:lnTo>
                      <a:pt x="426" y="0"/>
                    </a:lnTo>
                    <a:lnTo>
                      <a:pt x="426" y="3"/>
                    </a:lnTo>
                    <a:close/>
                    <a:moveTo>
                      <a:pt x="421" y="3"/>
                    </a:moveTo>
                    <a:lnTo>
                      <a:pt x="418" y="3"/>
                    </a:lnTo>
                    <a:lnTo>
                      <a:pt x="418" y="0"/>
                    </a:lnTo>
                    <a:lnTo>
                      <a:pt x="421" y="0"/>
                    </a:lnTo>
                    <a:lnTo>
                      <a:pt x="421" y="3"/>
                    </a:lnTo>
                    <a:close/>
                    <a:moveTo>
                      <a:pt x="415" y="3"/>
                    </a:moveTo>
                    <a:lnTo>
                      <a:pt x="412" y="3"/>
                    </a:lnTo>
                    <a:lnTo>
                      <a:pt x="412" y="0"/>
                    </a:lnTo>
                    <a:lnTo>
                      <a:pt x="415" y="0"/>
                    </a:lnTo>
                    <a:lnTo>
                      <a:pt x="415" y="3"/>
                    </a:lnTo>
                    <a:close/>
                    <a:moveTo>
                      <a:pt x="410" y="3"/>
                    </a:moveTo>
                    <a:lnTo>
                      <a:pt x="407" y="3"/>
                    </a:lnTo>
                    <a:lnTo>
                      <a:pt x="407" y="0"/>
                    </a:lnTo>
                    <a:lnTo>
                      <a:pt x="410" y="0"/>
                    </a:lnTo>
                    <a:lnTo>
                      <a:pt x="410" y="3"/>
                    </a:lnTo>
                    <a:close/>
                    <a:moveTo>
                      <a:pt x="404" y="3"/>
                    </a:moveTo>
                    <a:lnTo>
                      <a:pt x="402" y="3"/>
                    </a:lnTo>
                    <a:lnTo>
                      <a:pt x="402" y="0"/>
                    </a:lnTo>
                    <a:lnTo>
                      <a:pt x="404" y="0"/>
                    </a:lnTo>
                    <a:lnTo>
                      <a:pt x="404" y="3"/>
                    </a:lnTo>
                    <a:close/>
                    <a:moveTo>
                      <a:pt x="399" y="3"/>
                    </a:moveTo>
                    <a:lnTo>
                      <a:pt x="396" y="3"/>
                    </a:lnTo>
                    <a:lnTo>
                      <a:pt x="396" y="0"/>
                    </a:lnTo>
                    <a:lnTo>
                      <a:pt x="399" y="0"/>
                    </a:lnTo>
                    <a:lnTo>
                      <a:pt x="399" y="3"/>
                    </a:lnTo>
                    <a:close/>
                    <a:moveTo>
                      <a:pt x="393" y="3"/>
                    </a:moveTo>
                    <a:lnTo>
                      <a:pt x="391" y="3"/>
                    </a:lnTo>
                    <a:lnTo>
                      <a:pt x="391" y="0"/>
                    </a:lnTo>
                    <a:lnTo>
                      <a:pt x="393" y="0"/>
                    </a:lnTo>
                    <a:lnTo>
                      <a:pt x="393" y="3"/>
                    </a:lnTo>
                    <a:close/>
                    <a:moveTo>
                      <a:pt x="388" y="3"/>
                    </a:moveTo>
                    <a:lnTo>
                      <a:pt x="385" y="3"/>
                    </a:lnTo>
                    <a:lnTo>
                      <a:pt x="385" y="0"/>
                    </a:lnTo>
                    <a:lnTo>
                      <a:pt x="388" y="0"/>
                    </a:lnTo>
                    <a:lnTo>
                      <a:pt x="388" y="3"/>
                    </a:lnTo>
                    <a:close/>
                    <a:moveTo>
                      <a:pt x="383" y="3"/>
                    </a:moveTo>
                    <a:lnTo>
                      <a:pt x="380" y="3"/>
                    </a:lnTo>
                    <a:lnTo>
                      <a:pt x="380" y="0"/>
                    </a:lnTo>
                    <a:lnTo>
                      <a:pt x="383" y="0"/>
                    </a:lnTo>
                    <a:lnTo>
                      <a:pt x="383" y="3"/>
                    </a:lnTo>
                    <a:close/>
                    <a:moveTo>
                      <a:pt x="377" y="3"/>
                    </a:moveTo>
                    <a:lnTo>
                      <a:pt x="374" y="3"/>
                    </a:lnTo>
                    <a:lnTo>
                      <a:pt x="374" y="0"/>
                    </a:lnTo>
                    <a:lnTo>
                      <a:pt x="377" y="0"/>
                    </a:lnTo>
                    <a:lnTo>
                      <a:pt x="377" y="3"/>
                    </a:lnTo>
                    <a:close/>
                    <a:moveTo>
                      <a:pt x="372" y="3"/>
                    </a:moveTo>
                    <a:lnTo>
                      <a:pt x="369" y="3"/>
                    </a:lnTo>
                    <a:lnTo>
                      <a:pt x="369" y="0"/>
                    </a:lnTo>
                    <a:lnTo>
                      <a:pt x="372" y="0"/>
                    </a:lnTo>
                    <a:lnTo>
                      <a:pt x="372" y="3"/>
                    </a:lnTo>
                    <a:close/>
                    <a:moveTo>
                      <a:pt x="366" y="3"/>
                    </a:moveTo>
                    <a:lnTo>
                      <a:pt x="363" y="3"/>
                    </a:lnTo>
                    <a:lnTo>
                      <a:pt x="363" y="0"/>
                    </a:lnTo>
                    <a:lnTo>
                      <a:pt x="366" y="0"/>
                    </a:lnTo>
                    <a:lnTo>
                      <a:pt x="366" y="3"/>
                    </a:lnTo>
                    <a:close/>
                    <a:moveTo>
                      <a:pt x="361" y="3"/>
                    </a:moveTo>
                    <a:lnTo>
                      <a:pt x="358" y="3"/>
                    </a:lnTo>
                    <a:lnTo>
                      <a:pt x="358" y="0"/>
                    </a:lnTo>
                    <a:lnTo>
                      <a:pt x="361" y="0"/>
                    </a:lnTo>
                    <a:lnTo>
                      <a:pt x="361" y="3"/>
                    </a:lnTo>
                    <a:close/>
                    <a:moveTo>
                      <a:pt x="355" y="3"/>
                    </a:moveTo>
                    <a:lnTo>
                      <a:pt x="353" y="3"/>
                    </a:lnTo>
                    <a:lnTo>
                      <a:pt x="353" y="0"/>
                    </a:lnTo>
                    <a:lnTo>
                      <a:pt x="355" y="0"/>
                    </a:lnTo>
                    <a:lnTo>
                      <a:pt x="355" y="3"/>
                    </a:lnTo>
                    <a:close/>
                    <a:moveTo>
                      <a:pt x="350" y="3"/>
                    </a:moveTo>
                    <a:lnTo>
                      <a:pt x="347" y="3"/>
                    </a:lnTo>
                    <a:lnTo>
                      <a:pt x="347" y="0"/>
                    </a:lnTo>
                    <a:lnTo>
                      <a:pt x="350" y="0"/>
                    </a:lnTo>
                    <a:lnTo>
                      <a:pt x="350" y="3"/>
                    </a:lnTo>
                    <a:close/>
                    <a:moveTo>
                      <a:pt x="344" y="3"/>
                    </a:moveTo>
                    <a:lnTo>
                      <a:pt x="342" y="3"/>
                    </a:lnTo>
                    <a:lnTo>
                      <a:pt x="342" y="0"/>
                    </a:lnTo>
                    <a:lnTo>
                      <a:pt x="344" y="0"/>
                    </a:lnTo>
                    <a:lnTo>
                      <a:pt x="344" y="3"/>
                    </a:lnTo>
                    <a:close/>
                    <a:moveTo>
                      <a:pt x="339" y="3"/>
                    </a:moveTo>
                    <a:lnTo>
                      <a:pt x="336" y="3"/>
                    </a:lnTo>
                    <a:lnTo>
                      <a:pt x="336" y="0"/>
                    </a:lnTo>
                    <a:lnTo>
                      <a:pt x="339" y="0"/>
                    </a:lnTo>
                    <a:lnTo>
                      <a:pt x="339" y="3"/>
                    </a:lnTo>
                    <a:close/>
                    <a:moveTo>
                      <a:pt x="334" y="3"/>
                    </a:moveTo>
                    <a:lnTo>
                      <a:pt x="331" y="3"/>
                    </a:lnTo>
                    <a:lnTo>
                      <a:pt x="331" y="0"/>
                    </a:lnTo>
                    <a:lnTo>
                      <a:pt x="334" y="0"/>
                    </a:lnTo>
                    <a:lnTo>
                      <a:pt x="334" y="3"/>
                    </a:lnTo>
                    <a:close/>
                    <a:moveTo>
                      <a:pt x="328" y="3"/>
                    </a:moveTo>
                    <a:lnTo>
                      <a:pt x="325" y="3"/>
                    </a:lnTo>
                    <a:lnTo>
                      <a:pt x="325" y="0"/>
                    </a:lnTo>
                    <a:lnTo>
                      <a:pt x="328" y="0"/>
                    </a:lnTo>
                    <a:lnTo>
                      <a:pt x="328" y="3"/>
                    </a:lnTo>
                    <a:close/>
                    <a:moveTo>
                      <a:pt x="323" y="3"/>
                    </a:moveTo>
                    <a:lnTo>
                      <a:pt x="320" y="3"/>
                    </a:lnTo>
                    <a:lnTo>
                      <a:pt x="320" y="0"/>
                    </a:lnTo>
                    <a:lnTo>
                      <a:pt x="323" y="0"/>
                    </a:lnTo>
                    <a:lnTo>
                      <a:pt x="323" y="3"/>
                    </a:lnTo>
                    <a:close/>
                    <a:moveTo>
                      <a:pt x="317" y="3"/>
                    </a:moveTo>
                    <a:lnTo>
                      <a:pt x="314" y="3"/>
                    </a:lnTo>
                    <a:lnTo>
                      <a:pt x="314" y="0"/>
                    </a:lnTo>
                    <a:lnTo>
                      <a:pt x="317" y="0"/>
                    </a:lnTo>
                    <a:lnTo>
                      <a:pt x="317" y="3"/>
                    </a:lnTo>
                    <a:close/>
                    <a:moveTo>
                      <a:pt x="312" y="3"/>
                    </a:moveTo>
                    <a:lnTo>
                      <a:pt x="309" y="3"/>
                    </a:lnTo>
                    <a:lnTo>
                      <a:pt x="309" y="0"/>
                    </a:lnTo>
                    <a:lnTo>
                      <a:pt x="312" y="0"/>
                    </a:lnTo>
                    <a:lnTo>
                      <a:pt x="312" y="3"/>
                    </a:lnTo>
                    <a:close/>
                    <a:moveTo>
                      <a:pt x="306" y="3"/>
                    </a:moveTo>
                    <a:lnTo>
                      <a:pt x="304" y="3"/>
                    </a:lnTo>
                    <a:lnTo>
                      <a:pt x="304" y="0"/>
                    </a:lnTo>
                    <a:lnTo>
                      <a:pt x="306" y="0"/>
                    </a:lnTo>
                    <a:lnTo>
                      <a:pt x="306" y="3"/>
                    </a:lnTo>
                    <a:close/>
                    <a:moveTo>
                      <a:pt x="301" y="3"/>
                    </a:moveTo>
                    <a:lnTo>
                      <a:pt x="298" y="3"/>
                    </a:lnTo>
                    <a:lnTo>
                      <a:pt x="298" y="0"/>
                    </a:lnTo>
                    <a:lnTo>
                      <a:pt x="301" y="0"/>
                    </a:lnTo>
                    <a:lnTo>
                      <a:pt x="301" y="3"/>
                    </a:lnTo>
                    <a:close/>
                    <a:moveTo>
                      <a:pt x="295" y="3"/>
                    </a:moveTo>
                    <a:lnTo>
                      <a:pt x="293" y="3"/>
                    </a:lnTo>
                    <a:lnTo>
                      <a:pt x="293" y="0"/>
                    </a:lnTo>
                    <a:lnTo>
                      <a:pt x="295" y="0"/>
                    </a:lnTo>
                    <a:lnTo>
                      <a:pt x="295" y="3"/>
                    </a:lnTo>
                    <a:close/>
                    <a:moveTo>
                      <a:pt x="290" y="3"/>
                    </a:moveTo>
                    <a:lnTo>
                      <a:pt x="287" y="3"/>
                    </a:lnTo>
                    <a:lnTo>
                      <a:pt x="287" y="0"/>
                    </a:lnTo>
                    <a:lnTo>
                      <a:pt x="290" y="0"/>
                    </a:lnTo>
                    <a:lnTo>
                      <a:pt x="290" y="3"/>
                    </a:lnTo>
                    <a:close/>
                    <a:moveTo>
                      <a:pt x="284" y="3"/>
                    </a:moveTo>
                    <a:lnTo>
                      <a:pt x="282" y="3"/>
                    </a:lnTo>
                    <a:lnTo>
                      <a:pt x="282" y="0"/>
                    </a:lnTo>
                    <a:lnTo>
                      <a:pt x="284" y="0"/>
                    </a:lnTo>
                    <a:lnTo>
                      <a:pt x="284" y="3"/>
                    </a:lnTo>
                    <a:close/>
                    <a:moveTo>
                      <a:pt x="279" y="3"/>
                    </a:moveTo>
                    <a:lnTo>
                      <a:pt x="276" y="3"/>
                    </a:lnTo>
                    <a:lnTo>
                      <a:pt x="276" y="0"/>
                    </a:lnTo>
                    <a:lnTo>
                      <a:pt x="279" y="0"/>
                    </a:lnTo>
                    <a:lnTo>
                      <a:pt x="279" y="3"/>
                    </a:lnTo>
                    <a:close/>
                    <a:moveTo>
                      <a:pt x="273" y="3"/>
                    </a:moveTo>
                    <a:lnTo>
                      <a:pt x="271" y="3"/>
                    </a:lnTo>
                    <a:lnTo>
                      <a:pt x="271" y="0"/>
                    </a:lnTo>
                    <a:lnTo>
                      <a:pt x="273" y="0"/>
                    </a:lnTo>
                    <a:lnTo>
                      <a:pt x="273" y="3"/>
                    </a:lnTo>
                    <a:close/>
                    <a:moveTo>
                      <a:pt x="268" y="3"/>
                    </a:moveTo>
                    <a:lnTo>
                      <a:pt x="265" y="3"/>
                    </a:lnTo>
                    <a:lnTo>
                      <a:pt x="265" y="0"/>
                    </a:lnTo>
                    <a:lnTo>
                      <a:pt x="268" y="0"/>
                    </a:lnTo>
                    <a:lnTo>
                      <a:pt x="268" y="3"/>
                    </a:lnTo>
                    <a:close/>
                    <a:moveTo>
                      <a:pt x="263" y="3"/>
                    </a:moveTo>
                    <a:lnTo>
                      <a:pt x="260" y="3"/>
                    </a:lnTo>
                    <a:lnTo>
                      <a:pt x="260" y="0"/>
                    </a:lnTo>
                    <a:lnTo>
                      <a:pt x="263" y="0"/>
                    </a:lnTo>
                    <a:lnTo>
                      <a:pt x="263" y="3"/>
                    </a:lnTo>
                    <a:close/>
                    <a:moveTo>
                      <a:pt x="257" y="3"/>
                    </a:moveTo>
                    <a:lnTo>
                      <a:pt x="254" y="3"/>
                    </a:lnTo>
                    <a:lnTo>
                      <a:pt x="254" y="0"/>
                    </a:lnTo>
                    <a:lnTo>
                      <a:pt x="257" y="0"/>
                    </a:lnTo>
                    <a:lnTo>
                      <a:pt x="257" y="3"/>
                    </a:lnTo>
                    <a:close/>
                    <a:moveTo>
                      <a:pt x="252" y="3"/>
                    </a:moveTo>
                    <a:lnTo>
                      <a:pt x="249" y="3"/>
                    </a:lnTo>
                    <a:lnTo>
                      <a:pt x="249" y="0"/>
                    </a:lnTo>
                    <a:lnTo>
                      <a:pt x="252" y="0"/>
                    </a:lnTo>
                    <a:lnTo>
                      <a:pt x="252" y="3"/>
                    </a:lnTo>
                    <a:close/>
                    <a:moveTo>
                      <a:pt x="246" y="3"/>
                    </a:moveTo>
                    <a:lnTo>
                      <a:pt x="244" y="3"/>
                    </a:lnTo>
                    <a:lnTo>
                      <a:pt x="244" y="0"/>
                    </a:lnTo>
                    <a:lnTo>
                      <a:pt x="246" y="0"/>
                    </a:lnTo>
                    <a:lnTo>
                      <a:pt x="246" y="3"/>
                    </a:lnTo>
                    <a:close/>
                    <a:moveTo>
                      <a:pt x="241" y="3"/>
                    </a:moveTo>
                    <a:lnTo>
                      <a:pt x="238" y="3"/>
                    </a:lnTo>
                    <a:lnTo>
                      <a:pt x="238" y="0"/>
                    </a:lnTo>
                    <a:lnTo>
                      <a:pt x="241" y="0"/>
                    </a:lnTo>
                    <a:lnTo>
                      <a:pt x="241" y="3"/>
                    </a:lnTo>
                    <a:close/>
                    <a:moveTo>
                      <a:pt x="235" y="3"/>
                    </a:moveTo>
                    <a:lnTo>
                      <a:pt x="233" y="3"/>
                    </a:lnTo>
                    <a:lnTo>
                      <a:pt x="233" y="0"/>
                    </a:lnTo>
                    <a:lnTo>
                      <a:pt x="235" y="0"/>
                    </a:lnTo>
                    <a:lnTo>
                      <a:pt x="235" y="3"/>
                    </a:lnTo>
                    <a:close/>
                    <a:moveTo>
                      <a:pt x="230" y="3"/>
                    </a:moveTo>
                    <a:lnTo>
                      <a:pt x="227" y="3"/>
                    </a:lnTo>
                    <a:lnTo>
                      <a:pt x="227" y="0"/>
                    </a:lnTo>
                    <a:lnTo>
                      <a:pt x="230" y="0"/>
                    </a:lnTo>
                    <a:lnTo>
                      <a:pt x="230" y="3"/>
                    </a:lnTo>
                    <a:close/>
                    <a:moveTo>
                      <a:pt x="224" y="3"/>
                    </a:moveTo>
                    <a:lnTo>
                      <a:pt x="222" y="3"/>
                    </a:lnTo>
                    <a:lnTo>
                      <a:pt x="222" y="0"/>
                    </a:lnTo>
                    <a:lnTo>
                      <a:pt x="224" y="0"/>
                    </a:lnTo>
                    <a:lnTo>
                      <a:pt x="224" y="3"/>
                    </a:lnTo>
                    <a:close/>
                    <a:moveTo>
                      <a:pt x="219" y="3"/>
                    </a:moveTo>
                    <a:lnTo>
                      <a:pt x="216" y="3"/>
                    </a:lnTo>
                    <a:lnTo>
                      <a:pt x="216" y="0"/>
                    </a:lnTo>
                    <a:lnTo>
                      <a:pt x="219" y="0"/>
                    </a:lnTo>
                    <a:lnTo>
                      <a:pt x="219" y="3"/>
                    </a:lnTo>
                    <a:close/>
                    <a:moveTo>
                      <a:pt x="214" y="3"/>
                    </a:moveTo>
                    <a:lnTo>
                      <a:pt x="211" y="3"/>
                    </a:lnTo>
                    <a:lnTo>
                      <a:pt x="211" y="0"/>
                    </a:lnTo>
                    <a:lnTo>
                      <a:pt x="214" y="0"/>
                    </a:lnTo>
                    <a:lnTo>
                      <a:pt x="214" y="3"/>
                    </a:lnTo>
                    <a:close/>
                    <a:moveTo>
                      <a:pt x="208" y="3"/>
                    </a:moveTo>
                    <a:lnTo>
                      <a:pt x="205" y="3"/>
                    </a:lnTo>
                    <a:lnTo>
                      <a:pt x="205" y="0"/>
                    </a:lnTo>
                    <a:lnTo>
                      <a:pt x="208" y="0"/>
                    </a:lnTo>
                    <a:lnTo>
                      <a:pt x="208" y="3"/>
                    </a:lnTo>
                    <a:close/>
                    <a:moveTo>
                      <a:pt x="203" y="3"/>
                    </a:moveTo>
                    <a:lnTo>
                      <a:pt x="200" y="3"/>
                    </a:lnTo>
                    <a:lnTo>
                      <a:pt x="200" y="0"/>
                    </a:lnTo>
                    <a:lnTo>
                      <a:pt x="203" y="0"/>
                    </a:lnTo>
                    <a:lnTo>
                      <a:pt x="203" y="3"/>
                    </a:lnTo>
                    <a:close/>
                    <a:moveTo>
                      <a:pt x="197" y="3"/>
                    </a:moveTo>
                    <a:lnTo>
                      <a:pt x="195" y="3"/>
                    </a:lnTo>
                    <a:lnTo>
                      <a:pt x="195" y="0"/>
                    </a:lnTo>
                    <a:lnTo>
                      <a:pt x="197" y="0"/>
                    </a:lnTo>
                    <a:lnTo>
                      <a:pt x="197" y="3"/>
                    </a:lnTo>
                    <a:close/>
                    <a:moveTo>
                      <a:pt x="192" y="3"/>
                    </a:moveTo>
                    <a:lnTo>
                      <a:pt x="189" y="3"/>
                    </a:lnTo>
                    <a:lnTo>
                      <a:pt x="189" y="0"/>
                    </a:lnTo>
                    <a:lnTo>
                      <a:pt x="192" y="0"/>
                    </a:lnTo>
                    <a:lnTo>
                      <a:pt x="192" y="3"/>
                    </a:lnTo>
                    <a:close/>
                    <a:moveTo>
                      <a:pt x="186" y="3"/>
                    </a:moveTo>
                    <a:lnTo>
                      <a:pt x="184" y="3"/>
                    </a:lnTo>
                    <a:lnTo>
                      <a:pt x="184" y="0"/>
                    </a:lnTo>
                    <a:lnTo>
                      <a:pt x="186" y="0"/>
                    </a:lnTo>
                    <a:lnTo>
                      <a:pt x="186" y="3"/>
                    </a:lnTo>
                    <a:close/>
                    <a:moveTo>
                      <a:pt x="181" y="3"/>
                    </a:moveTo>
                    <a:lnTo>
                      <a:pt x="178" y="3"/>
                    </a:lnTo>
                    <a:lnTo>
                      <a:pt x="178" y="0"/>
                    </a:lnTo>
                    <a:lnTo>
                      <a:pt x="181" y="0"/>
                    </a:lnTo>
                    <a:lnTo>
                      <a:pt x="181" y="3"/>
                    </a:lnTo>
                    <a:close/>
                    <a:moveTo>
                      <a:pt x="175" y="3"/>
                    </a:moveTo>
                    <a:lnTo>
                      <a:pt x="173" y="3"/>
                    </a:lnTo>
                    <a:lnTo>
                      <a:pt x="173" y="0"/>
                    </a:lnTo>
                    <a:lnTo>
                      <a:pt x="175" y="0"/>
                    </a:lnTo>
                    <a:lnTo>
                      <a:pt x="175" y="3"/>
                    </a:lnTo>
                    <a:close/>
                    <a:moveTo>
                      <a:pt x="170" y="3"/>
                    </a:moveTo>
                    <a:lnTo>
                      <a:pt x="167" y="3"/>
                    </a:lnTo>
                    <a:lnTo>
                      <a:pt x="167" y="0"/>
                    </a:lnTo>
                    <a:lnTo>
                      <a:pt x="170" y="0"/>
                    </a:lnTo>
                    <a:lnTo>
                      <a:pt x="170" y="3"/>
                    </a:lnTo>
                    <a:close/>
                    <a:moveTo>
                      <a:pt x="165" y="3"/>
                    </a:moveTo>
                    <a:lnTo>
                      <a:pt x="162" y="3"/>
                    </a:lnTo>
                    <a:lnTo>
                      <a:pt x="162" y="0"/>
                    </a:lnTo>
                    <a:lnTo>
                      <a:pt x="165" y="0"/>
                    </a:lnTo>
                    <a:lnTo>
                      <a:pt x="165" y="3"/>
                    </a:lnTo>
                    <a:close/>
                    <a:moveTo>
                      <a:pt x="159" y="3"/>
                    </a:moveTo>
                    <a:lnTo>
                      <a:pt x="156" y="3"/>
                    </a:lnTo>
                    <a:lnTo>
                      <a:pt x="156" y="0"/>
                    </a:lnTo>
                    <a:lnTo>
                      <a:pt x="159" y="0"/>
                    </a:lnTo>
                    <a:lnTo>
                      <a:pt x="159" y="3"/>
                    </a:lnTo>
                    <a:close/>
                    <a:moveTo>
                      <a:pt x="154" y="3"/>
                    </a:moveTo>
                    <a:lnTo>
                      <a:pt x="151" y="3"/>
                    </a:lnTo>
                    <a:lnTo>
                      <a:pt x="151" y="0"/>
                    </a:lnTo>
                    <a:lnTo>
                      <a:pt x="154" y="0"/>
                    </a:lnTo>
                    <a:lnTo>
                      <a:pt x="154" y="3"/>
                    </a:lnTo>
                    <a:close/>
                    <a:moveTo>
                      <a:pt x="148" y="3"/>
                    </a:moveTo>
                    <a:lnTo>
                      <a:pt x="146" y="3"/>
                    </a:lnTo>
                    <a:lnTo>
                      <a:pt x="146" y="0"/>
                    </a:lnTo>
                    <a:lnTo>
                      <a:pt x="148" y="0"/>
                    </a:lnTo>
                    <a:lnTo>
                      <a:pt x="148" y="3"/>
                    </a:lnTo>
                    <a:close/>
                    <a:moveTo>
                      <a:pt x="143" y="3"/>
                    </a:moveTo>
                    <a:lnTo>
                      <a:pt x="140" y="3"/>
                    </a:lnTo>
                    <a:lnTo>
                      <a:pt x="140" y="0"/>
                    </a:lnTo>
                    <a:lnTo>
                      <a:pt x="143" y="0"/>
                    </a:lnTo>
                    <a:lnTo>
                      <a:pt x="143" y="3"/>
                    </a:lnTo>
                    <a:close/>
                    <a:moveTo>
                      <a:pt x="137" y="3"/>
                    </a:moveTo>
                    <a:lnTo>
                      <a:pt x="135" y="3"/>
                    </a:lnTo>
                    <a:lnTo>
                      <a:pt x="135" y="0"/>
                    </a:lnTo>
                    <a:lnTo>
                      <a:pt x="137" y="0"/>
                    </a:lnTo>
                    <a:lnTo>
                      <a:pt x="137" y="3"/>
                    </a:lnTo>
                    <a:close/>
                    <a:moveTo>
                      <a:pt x="132" y="3"/>
                    </a:moveTo>
                    <a:lnTo>
                      <a:pt x="129" y="3"/>
                    </a:lnTo>
                    <a:lnTo>
                      <a:pt x="129" y="0"/>
                    </a:lnTo>
                    <a:lnTo>
                      <a:pt x="132" y="0"/>
                    </a:lnTo>
                    <a:lnTo>
                      <a:pt x="132" y="3"/>
                    </a:lnTo>
                    <a:close/>
                    <a:moveTo>
                      <a:pt x="126" y="3"/>
                    </a:moveTo>
                    <a:lnTo>
                      <a:pt x="124" y="3"/>
                    </a:lnTo>
                    <a:lnTo>
                      <a:pt x="124" y="0"/>
                    </a:lnTo>
                    <a:lnTo>
                      <a:pt x="126" y="0"/>
                    </a:lnTo>
                    <a:lnTo>
                      <a:pt x="126" y="3"/>
                    </a:lnTo>
                    <a:close/>
                    <a:moveTo>
                      <a:pt x="121" y="3"/>
                    </a:moveTo>
                    <a:lnTo>
                      <a:pt x="118" y="3"/>
                    </a:lnTo>
                    <a:lnTo>
                      <a:pt x="118" y="0"/>
                    </a:lnTo>
                    <a:lnTo>
                      <a:pt x="121" y="0"/>
                    </a:lnTo>
                    <a:lnTo>
                      <a:pt x="121" y="3"/>
                    </a:lnTo>
                    <a:close/>
                    <a:moveTo>
                      <a:pt x="116" y="3"/>
                    </a:moveTo>
                    <a:lnTo>
                      <a:pt x="113" y="3"/>
                    </a:lnTo>
                    <a:lnTo>
                      <a:pt x="113" y="0"/>
                    </a:lnTo>
                    <a:lnTo>
                      <a:pt x="116" y="0"/>
                    </a:lnTo>
                    <a:lnTo>
                      <a:pt x="116" y="3"/>
                    </a:lnTo>
                    <a:close/>
                    <a:moveTo>
                      <a:pt x="110" y="3"/>
                    </a:moveTo>
                    <a:lnTo>
                      <a:pt x="107" y="3"/>
                    </a:lnTo>
                    <a:lnTo>
                      <a:pt x="107" y="0"/>
                    </a:lnTo>
                    <a:lnTo>
                      <a:pt x="110" y="0"/>
                    </a:lnTo>
                    <a:lnTo>
                      <a:pt x="110" y="3"/>
                    </a:lnTo>
                    <a:close/>
                    <a:moveTo>
                      <a:pt x="105" y="3"/>
                    </a:moveTo>
                    <a:lnTo>
                      <a:pt x="102" y="3"/>
                    </a:lnTo>
                    <a:lnTo>
                      <a:pt x="102" y="0"/>
                    </a:lnTo>
                    <a:lnTo>
                      <a:pt x="105" y="0"/>
                    </a:lnTo>
                    <a:lnTo>
                      <a:pt x="105" y="3"/>
                    </a:lnTo>
                    <a:close/>
                    <a:moveTo>
                      <a:pt x="99" y="3"/>
                    </a:moveTo>
                    <a:lnTo>
                      <a:pt x="97" y="3"/>
                    </a:lnTo>
                    <a:lnTo>
                      <a:pt x="97" y="0"/>
                    </a:lnTo>
                    <a:lnTo>
                      <a:pt x="99" y="0"/>
                    </a:lnTo>
                    <a:lnTo>
                      <a:pt x="99" y="3"/>
                    </a:lnTo>
                    <a:close/>
                    <a:moveTo>
                      <a:pt x="94" y="3"/>
                    </a:moveTo>
                    <a:lnTo>
                      <a:pt x="91" y="3"/>
                    </a:lnTo>
                    <a:lnTo>
                      <a:pt x="91" y="0"/>
                    </a:lnTo>
                    <a:lnTo>
                      <a:pt x="94" y="0"/>
                    </a:lnTo>
                    <a:lnTo>
                      <a:pt x="94" y="3"/>
                    </a:lnTo>
                    <a:close/>
                    <a:moveTo>
                      <a:pt x="88" y="3"/>
                    </a:moveTo>
                    <a:lnTo>
                      <a:pt x="86" y="3"/>
                    </a:lnTo>
                    <a:lnTo>
                      <a:pt x="86" y="0"/>
                    </a:lnTo>
                    <a:lnTo>
                      <a:pt x="88" y="0"/>
                    </a:lnTo>
                    <a:lnTo>
                      <a:pt x="88" y="3"/>
                    </a:lnTo>
                    <a:close/>
                    <a:moveTo>
                      <a:pt x="83" y="3"/>
                    </a:moveTo>
                    <a:lnTo>
                      <a:pt x="80" y="3"/>
                    </a:lnTo>
                    <a:lnTo>
                      <a:pt x="80" y="0"/>
                    </a:lnTo>
                    <a:lnTo>
                      <a:pt x="83" y="0"/>
                    </a:lnTo>
                    <a:lnTo>
                      <a:pt x="83" y="3"/>
                    </a:lnTo>
                    <a:close/>
                    <a:moveTo>
                      <a:pt x="77" y="3"/>
                    </a:moveTo>
                    <a:lnTo>
                      <a:pt x="75" y="3"/>
                    </a:lnTo>
                    <a:lnTo>
                      <a:pt x="75" y="0"/>
                    </a:lnTo>
                    <a:lnTo>
                      <a:pt x="77" y="0"/>
                    </a:lnTo>
                    <a:lnTo>
                      <a:pt x="77" y="3"/>
                    </a:lnTo>
                    <a:close/>
                    <a:moveTo>
                      <a:pt x="72" y="3"/>
                    </a:moveTo>
                    <a:lnTo>
                      <a:pt x="69" y="3"/>
                    </a:lnTo>
                    <a:lnTo>
                      <a:pt x="69" y="0"/>
                    </a:lnTo>
                    <a:lnTo>
                      <a:pt x="72" y="0"/>
                    </a:lnTo>
                    <a:lnTo>
                      <a:pt x="72" y="3"/>
                    </a:lnTo>
                    <a:close/>
                    <a:moveTo>
                      <a:pt x="67" y="3"/>
                    </a:moveTo>
                    <a:lnTo>
                      <a:pt x="64" y="3"/>
                    </a:lnTo>
                    <a:lnTo>
                      <a:pt x="64" y="0"/>
                    </a:lnTo>
                    <a:lnTo>
                      <a:pt x="67" y="0"/>
                    </a:lnTo>
                    <a:lnTo>
                      <a:pt x="67" y="3"/>
                    </a:lnTo>
                    <a:close/>
                    <a:moveTo>
                      <a:pt x="61" y="3"/>
                    </a:moveTo>
                    <a:lnTo>
                      <a:pt x="58" y="3"/>
                    </a:lnTo>
                    <a:lnTo>
                      <a:pt x="58" y="0"/>
                    </a:lnTo>
                    <a:lnTo>
                      <a:pt x="61" y="0"/>
                    </a:lnTo>
                    <a:lnTo>
                      <a:pt x="61" y="3"/>
                    </a:lnTo>
                    <a:close/>
                    <a:moveTo>
                      <a:pt x="56" y="3"/>
                    </a:moveTo>
                    <a:lnTo>
                      <a:pt x="53" y="3"/>
                    </a:lnTo>
                    <a:lnTo>
                      <a:pt x="53" y="0"/>
                    </a:lnTo>
                    <a:lnTo>
                      <a:pt x="56" y="0"/>
                    </a:lnTo>
                    <a:lnTo>
                      <a:pt x="56" y="3"/>
                    </a:lnTo>
                    <a:close/>
                    <a:moveTo>
                      <a:pt x="50" y="3"/>
                    </a:moveTo>
                    <a:lnTo>
                      <a:pt x="48" y="3"/>
                    </a:lnTo>
                    <a:lnTo>
                      <a:pt x="48" y="0"/>
                    </a:lnTo>
                    <a:lnTo>
                      <a:pt x="50" y="0"/>
                    </a:lnTo>
                    <a:lnTo>
                      <a:pt x="50" y="3"/>
                    </a:lnTo>
                    <a:close/>
                    <a:moveTo>
                      <a:pt x="45" y="3"/>
                    </a:moveTo>
                    <a:lnTo>
                      <a:pt x="42" y="3"/>
                    </a:lnTo>
                    <a:lnTo>
                      <a:pt x="42" y="0"/>
                    </a:lnTo>
                    <a:lnTo>
                      <a:pt x="45" y="0"/>
                    </a:lnTo>
                    <a:lnTo>
                      <a:pt x="45" y="3"/>
                    </a:lnTo>
                    <a:close/>
                    <a:moveTo>
                      <a:pt x="39" y="3"/>
                    </a:moveTo>
                    <a:lnTo>
                      <a:pt x="37" y="3"/>
                    </a:lnTo>
                    <a:lnTo>
                      <a:pt x="37" y="0"/>
                    </a:lnTo>
                    <a:lnTo>
                      <a:pt x="39" y="0"/>
                    </a:lnTo>
                    <a:lnTo>
                      <a:pt x="39" y="3"/>
                    </a:lnTo>
                    <a:close/>
                    <a:moveTo>
                      <a:pt x="34" y="3"/>
                    </a:moveTo>
                    <a:lnTo>
                      <a:pt x="31" y="3"/>
                    </a:lnTo>
                    <a:lnTo>
                      <a:pt x="31" y="0"/>
                    </a:lnTo>
                    <a:lnTo>
                      <a:pt x="34" y="0"/>
                    </a:lnTo>
                    <a:lnTo>
                      <a:pt x="34" y="3"/>
                    </a:lnTo>
                    <a:close/>
                    <a:moveTo>
                      <a:pt x="28" y="3"/>
                    </a:moveTo>
                    <a:lnTo>
                      <a:pt x="26" y="3"/>
                    </a:lnTo>
                    <a:lnTo>
                      <a:pt x="26" y="0"/>
                    </a:lnTo>
                    <a:lnTo>
                      <a:pt x="28" y="0"/>
                    </a:lnTo>
                    <a:lnTo>
                      <a:pt x="28" y="3"/>
                    </a:lnTo>
                    <a:close/>
                    <a:moveTo>
                      <a:pt x="23" y="3"/>
                    </a:moveTo>
                    <a:lnTo>
                      <a:pt x="20" y="3"/>
                    </a:lnTo>
                    <a:lnTo>
                      <a:pt x="20" y="0"/>
                    </a:lnTo>
                    <a:lnTo>
                      <a:pt x="23" y="0"/>
                    </a:lnTo>
                    <a:lnTo>
                      <a:pt x="23" y="3"/>
                    </a:lnTo>
                    <a:close/>
                    <a:moveTo>
                      <a:pt x="18" y="3"/>
                    </a:moveTo>
                    <a:lnTo>
                      <a:pt x="15" y="3"/>
                    </a:lnTo>
                    <a:lnTo>
                      <a:pt x="15" y="0"/>
                    </a:lnTo>
                    <a:lnTo>
                      <a:pt x="18" y="0"/>
                    </a:lnTo>
                    <a:lnTo>
                      <a:pt x="18" y="3"/>
                    </a:lnTo>
                    <a:close/>
                    <a:moveTo>
                      <a:pt x="12" y="3"/>
                    </a:moveTo>
                    <a:lnTo>
                      <a:pt x="9" y="3"/>
                    </a:lnTo>
                    <a:lnTo>
                      <a:pt x="9" y="0"/>
                    </a:lnTo>
                    <a:lnTo>
                      <a:pt x="12" y="0"/>
                    </a:lnTo>
                    <a:lnTo>
                      <a:pt x="12" y="3"/>
                    </a:lnTo>
                    <a:close/>
                    <a:moveTo>
                      <a:pt x="7" y="3"/>
                    </a:moveTo>
                    <a:lnTo>
                      <a:pt x="4" y="3"/>
                    </a:lnTo>
                    <a:lnTo>
                      <a:pt x="4" y="0"/>
                    </a:lnTo>
                    <a:lnTo>
                      <a:pt x="7" y="0"/>
                    </a:lnTo>
                    <a:lnTo>
                      <a:pt x="7" y="3"/>
                    </a:lnTo>
                    <a:close/>
                    <a:moveTo>
                      <a:pt x="1" y="3"/>
                    </a:moveTo>
                    <a:lnTo>
                      <a:pt x="1" y="3"/>
                    </a:lnTo>
                    <a:lnTo>
                      <a:pt x="2" y="2"/>
                    </a:lnTo>
                    <a:lnTo>
                      <a:pt x="2" y="5"/>
                    </a:lnTo>
                    <a:lnTo>
                      <a:pt x="0" y="5"/>
                    </a:lnTo>
                    <a:lnTo>
                      <a:pt x="0" y="0"/>
                    </a:lnTo>
                    <a:lnTo>
                      <a:pt x="1" y="0"/>
                    </a:lnTo>
                    <a:lnTo>
                      <a:pt x="1" y="3"/>
                    </a:lnTo>
                    <a:close/>
                    <a:moveTo>
                      <a:pt x="2" y="8"/>
                    </a:moveTo>
                    <a:lnTo>
                      <a:pt x="2" y="10"/>
                    </a:lnTo>
                    <a:lnTo>
                      <a:pt x="0" y="10"/>
                    </a:lnTo>
                    <a:lnTo>
                      <a:pt x="0" y="8"/>
                    </a:lnTo>
                    <a:lnTo>
                      <a:pt x="2" y="8"/>
                    </a:lnTo>
                    <a:close/>
                    <a:moveTo>
                      <a:pt x="2" y="13"/>
                    </a:moveTo>
                    <a:lnTo>
                      <a:pt x="2" y="16"/>
                    </a:lnTo>
                    <a:lnTo>
                      <a:pt x="0" y="16"/>
                    </a:lnTo>
                    <a:lnTo>
                      <a:pt x="0" y="13"/>
                    </a:lnTo>
                    <a:lnTo>
                      <a:pt x="2" y="13"/>
                    </a:lnTo>
                    <a:close/>
                    <a:moveTo>
                      <a:pt x="2" y="19"/>
                    </a:moveTo>
                    <a:lnTo>
                      <a:pt x="2" y="22"/>
                    </a:lnTo>
                    <a:lnTo>
                      <a:pt x="0" y="22"/>
                    </a:lnTo>
                    <a:lnTo>
                      <a:pt x="0" y="19"/>
                    </a:lnTo>
                    <a:lnTo>
                      <a:pt x="2" y="19"/>
                    </a:lnTo>
                    <a:close/>
                    <a:moveTo>
                      <a:pt x="2" y="25"/>
                    </a:moveTo>
                    <a:lnTo>
                      <a:pt x="2" y="28"/>
                    </a:lnTo>
                    <a:lnTo>
                      <a:pt x="0" y="28"/>
                    </a:lnTo>
                    <a:lnTo>
                      <a:pt x="0" y="25"/>
                    </a:lnTo>
                    <a:lnTo>
                      <a:pt x="2" y="25"/>
                    </a:lnTo>
                    <a:close/>
                    <a:moveTo>
                      <a:pt x="2" y="30"/>
                    </a:moveTo>
                    <a:lnTo>
                      <a:pt x="2" y="33"/>
                    </a:lnTo>
                    <a:lnTo>
                      <a:pt x="0" y="33"/>
                    </a:lnTo>
                    <a:lnTo>
                      <a:pt x="0" y="30"/>
                    </a:lnTo>
                    <a:lnTo>
                      <a:pt x="2" y="30"/>
                    </a:lnTo>
                    <a:close/>
                    <a:moveTo>
                      <a:pt x="2" y="36"/>
                    </a:moveTo>
                    <a:lnTo>
                      <a:pt x="2" y="39"/>
                    </a:lnTo>
                    <a:lnTo>
                      <a:pt x="0" y="39"/>
                    </a:lnTo>
                    <a:lnTo>
                      <a:pt x="0" y="36"/>
                    </a:lnTo>
                    <a:lnTo>
                      <a:pt x="2" y="36"/>
                    </a:lnTo>
                    <a:close/>
                    <a:moveTo>
                      <a:pt x="2" y="42"/>
                    </a:moveTo>
                    <a:lnTo>
                      <a:pt x="2" y="45"/>
                    </a:lnTo>
                    <a:lnTo>
                      <a:pt x="0" y="45"/>
                    </a:lnTo>
                    <a:lnTo>
                      <a:pt x="0" y="42"/>
                    </a:lnTo>
                    <a:lnTo>
                      <a:pt x="2" y="42"/>
                    </a:lnTo>
                    <a:close/>
                    <a:moveTo>
                      <a:pt x="2" y="48"/>
                    </a:moveTo>
                    <a:lnTo>
                      <a:pt x="2" y="51"/>
                    </a:lnTo>
                    <a:lnTo>
                      <a:pt x="0" y="51"/>
                    </a:lnTo>
                    <a:lnTo>
                      <a:pt x="0" y="48"/>
                    </a:lnTo>
                    <a:lnTo>
                      <a:pt x="2" y="48"/>
                    </a:lnTo>
                    <a:close/>
                    <a:moveTo>
                      <a:pt x="2" y="53"/>
                    </a:moveTo>
                    <a:lnTo>
                      <a:pt x="2" y="56"/>
                    </a:lnTo>
                    <a:lnTo>
                      <a:pt x="0" y="56"/>
                    </a:lnTo>
                    <a:lnTo>
                      <a:pt x="0" y="53"/>
                    </a:lnTo>
                    <a:lnTo>
                      <a:pt x="2" y="53"/>
                    </a:lnTo>
                    <a:close/>
                    <a:moveTo>
                      <a:pt x="2" y="59"/>
                    </a:moveTo>
                    <a:lnTo>
                      <a:pt x="2" y="62"/>
                    </a:lnTo>
                    <a:lnTo>
                      <a:pt x="0" y="62"/>
                    </a:lnTo>
                    <a:lnTo>
                      <a:pt x="0" y="59"/>
                    </a:lnTo>
                    <a:lnTo>
                      <a:pt x="2" y="59"/>
                    </a:lnTo>
                    <a:close/>
                    <a:moveTo>
                      <a:pt x="2" y="65"/>
                    </a:moveTo>
                    <a:lnTo>
                      <a:pt x="2" y="68"/>
                    </a:lnTo>
                    <a:lnTo>
                      <a:pt x="0" y="68"/>
                    </a:lnTo>
                    <a:lnTo>
                      <a:pt x="0" y="65"/>
                    </a:lnTo>
                    <a:lnTo>
                      <a:pt x="2" y="65"/>
                    </a:lnTo>
                    <a:close/>
                    <a:moveTo>
                      <a:pt x="2" y="71"/>
                    </a:moveTo>
                    <a:lnTo>
                      <a:pt x="2" y="74"/>
                    </a:lnTo>
                    <a:lnTo>
                      <a:pt x="0" y="74"/>
                    </a:lnTo>
                    <a:lnTo>
                      <a:pt x="0" y="71"/>
                    </a:lnTo>
                    <a:lnTo>
                      <a:pt x="2" y="71"/>
                    </a:lnTo>
                    <a:close/>
                    <a:moveTo>
                      <a:pt x="2" y="77"/>
                    </a:moveTo>
                    <a:lnTo>
                      <a:pt x="2" y="79"/>
                    </a:lnTo>
                    <a:lnTo>
                      <a:pt x="0" y="79"/>
                    </a:lnTo>
                    <a:lnTo>
                      <a:pt x="0" y="77"/>
                    </a:lnTo>
                    <a:lnTo>
                      <a:pt x="2" y="77"/>
                    </a:lnTo>
                    <a:close/>
                    <a:moveTo>
                      <a:pt x="2" y="82"/>
                    </a:moveTo>
                    <a:lnTo>
                      <a:pt x="2" y="85"/>
                    </a:lnTo>
                    <a:lnTo>
                      <a:pt x="0" y="85"/>
                    </a:lnTo>
                    <a:lnTo>
                      <a:pt x="0" y="82"/>
                    </a:lnTo>
                    <a:lnTo>
                      <a:pt x="2" y="82"/>
                    </a:lnTo>
                    <a:close/>
                    <a:moveTo>
                      <a:pt x="2" y="88"/>
                    </a:moveTo>
                    <a:lnTo>
                      <a:pt x="2" y="91"/>
                    </a:lnTo>
                    <a:lnTo>
                      <a:pt x="0" y="91"/>
                    </a:lnTo>
                    <a:lnTo>
                      <a:pt x="0" y="88"/>
                    </a:lnTo>
                    <a:lnTo>
                      <a:pt x="2" y="88"/>
                    </a:lnTo>
                    <a:close/>
                    <a:moveTo>
                      <a:pt x="2" y="94"/>
                    </a:moveTo>
                    <a:lnTo>
                      <a:pt x="2" y="97"/>
                    </a:lnTo>
                    <a:lnTo>
                      <a:pt x="0" y="97"/>
                    </a:lnTo>
                    <a:lnTo>
                      <a:pt x="0" y="94"/>
                    </a:lnTo>
                    <a:lnTo>
                      <a:pt x="2" y="94"/>
                    </a:lnTo>
                    <a:close/>
                    <a:moveTo>
                      <a:pt x="2" y="99"/>
                    </a:moveTo>
                    <a:lnTo>
                      <a:pt x="2" y="102"/>
                    </a:lnTo>
                    <a:lnTo>
                      <a:pt x="0" y="102"/>
                    </a:lnTo>
                    <a:lnTo>
                      <a:pt x="0" y="99"/>
                    </a:lnTo>
                    <a:lnTo>
                      <a:pt x="2" y="99"/>
                    </a:lnTo>
                    <a:close/>
                    <a:moveTo>
                      <a:pt x="2" y="105"/>
                    </a:moveTo>
                    <a:lnTo>
                      <a:pt x="2" y="108"/>
                    </a:lnTo>
                    <a:lnTo>
                      <a:pt x="0" y="108"/>
                    </a:lnTo>
                    <a:lnTo>
                      <a:pt x="0" y="105"/>
                    </a:lnTo>
                    <a:lnTo>
                      <a:pt x="2" y="105"/>
                    </a:lnTo>
                    <a:close/>
                    <a:moveTo>
                      <a:pt x="2" y="111"/>
                    </a:moveTo>
                    <a:lnTo>
                      <a:pt x="2" y="114"/>
                    </a:lnTo>
                    <a:lnTo>
                      <a:pt x="0" y="114"/>
                    </a:lnTo>
                    <a:lnTo>
                      <a:pt x="0" y="111"/>
                    </a:lnTo>
                    <a:lnTo>
                      <a:pt x="2" y="111"/>
                    </a:lnTo>
                    <a:close/>
                    <a:moveTo>
                      <a:pt x="2" y="117"/>
                    </a:moveTo>
                    <a:lnTo>
                      <a:pt x="2" y="120"/>
                    </a:lnTo>
                    <a:lnTo>
                      <a:pt x="0" y="120"/>
                    </a:lnTo>
                    <a:lnTo>
                      <a:pt x="0" y="117"/>
                    </a:lnTo>
                    <a:lnTo>
                      <a:pt x="2" y="117"/>
                    </a:lnTo>
                    <a:close/>
                    <a:moveTo>
                      <a:pt x="2" y="122"/>
                    </a:moveTo>
                    <a:lnTo>
                      <a:pt x="2" y="125"/>
                    </a:lnTo>
                    <a:lnTo>
                      <a:pt x="0" y="125"/>
                    </a:lnTo>
                    <a:lnTo>
                      <a:pt x="0" y="122"/>
                    </a:lnTo>
                    <a:lnTo>
                      <a:pt x="2" y="122"/>
                    </a:lnTo>
                    <a:close/>
                    <a:moveTo>
                      <a:pt x="2" y="128"/>
                    </a:moveTo>
                    <a:lnTo>
                      <a:pt x="2" y="131"/>
                    </a:lnTo>
                    <a:lnTo>
                      <a:pt x="0" y="131"/>
                    </a:lnTo>
                    <a:lnTo>
                      <a:pt x="0" y="128"/>
                    </a:lnTo>
                    <a:lnTo>
                      <a:pt x="2" y="128"/>
                    </a:lnTo>
                    <a:close/>
                    <a:moveTo>
                      <a:pt x="2" y="134"/>
                    </a:moveTo>
                    <a:lnTo>
                      <a:pt x="2" y="137"/>
                    </a:lnTo>
                    <a:lnTo>
                      <a:pt x="0" y="137"/>
                    </a:lnTo>
                    <a:lnTo>
                      <a:pt x="0" y="134"/>
                    </a:lnTo>
                    <a:lnTo>
                      <a:pt x="2" y="134"/>
                    </a:lnTo>
                    <a:close/>
                    <a:moveTo>
                      <a:pt x="2" y="140"/>
                    </a:moveTo>
                    <a:lnTo>
                      <a:pt x="2" y="143"/>
                    </a:lnTo>
                    <a:lnTo>
                      <a:pt x="0" y="143"/>
                    </a:lnTo>
                    <a:lnTo>
                      <a:pt x="0" y="140"/>
                    </a:lnTo>
                    <a:lnTo>
                      <a:pt x="2" y="140"/>
                    </a:lnTo>
                    <a:close/>
                    <a:moveTo>
                      <a:pt x="2" y="145"/>
                    </a:moveTo>
                    <a:lnTo>
                      <a:pt x="2" y="148"/>
                    </a:lnTo>
                    <a:lnTo>
                      <a:pt x="0" y="148"/>
                    </a:lnTo>
                    <a:lnTo>
                      <a:pt x="0" y="145"/>
                    </a:lnTo>
                    <a:lnTo>
                      <a:pt x="2" y="145"/>
                    </a:lnTo>
                    <a:close/>
                    <a:moveTo>
                      <a:pt x="2" y="151"/>
                    </a:moveTo>
                    <a:lnTo>
                      <a:pt x="2" y="154"/>
                    </a:lnTo>
                    <a:lnTo>
                      <a:pt x="0" y="154"/>
                    </a:lnTo>
                    <a:lnTo>
                      <a:pt x="0" y="151"/>
                    </a:lnTo>
                    <a:lnTo>
                      <a:pt x="2" y="151"/>
                    </a:lnTo>
                    <a:close/>
                    <a:moveTo>
                      <a:pt x="2" y="157"/>
                    </a:moveTo>
                    <a:lnTo>
                      <a:pt x="2" y="160"/>
                    </a:lnTo>
                    <a:lnTo>
                      <a:pt x="0" y="160"/>
                    </a:lnTo>
                    <a:lnTo>
                      <a:pt x="0" y="157"/>
                    </a:lnTo>
                    <a:lnTo>
                      <a:pt x="2" y="157"/>
                    </a:lnTo>
                    <a:close/>
                    <a:moveTo>
                      <a:pt x="2" y="163"/>
                    </a:moveTo>
                    <a:lnTo>
                      <a:pt x="2" y="166"/>
                    </a:lnTo>
                    <a:lnTo>
                      <a:pt x="0" y="166"/>
                    </a:lnTo>
                    <a:lnTo>
                      <a:pt x="0" y="163"/>
                    </a:lnTo>
                    <a:lnTo>
                      <a:pt x="2" y="163"/>
                    </a:lnTo>
                    <a:close/>
                    <a:moveTo>
                      <a:pt x="2" y="168"/>
                    </a:moveTo>
                    <a:lnTo>
                      <a:pt x="2" y="171"/>
                    </a:lnTo>
                    <a:lnTo>
                      <a:pt x="0" y="171"/>
                    </a:lnTo>
                    <a:lnTo>
                      <a:pt x="0" y="168"/>
                    </a:lnTo>
                    <a:lnTo>
                      <a:pt x="2" y="168"/>
                    </a:lnTo>
                    <a:close/>
                    <a:moveTo>
                      <a:pt x="2" y="174"/>
                    </a:moveTo>
                    <a:lnTo>
                      <a:pt x="2" y="177"/>
                    </a:lnTo>
                    <a:lnTo>
                      <a:pt x="0" y="177"/>
                    </a:lnTo>
                    <a:lnTo>
                      <a:pt x="0" y="174"/>
                    </a:lnTo>
                    <a:lnTo>
                      <a:pt x="2" y="174"/>
                    </a:lnTo>
                    <a:close/>
                    <a:moveTo>
                      <a:pt x="2" y="180"/>
                    </a:moveTo>
                    <a:lnTo>
                      <a:pt x="2" y="183"/>
                    </a:lnTo>
                    <a:lnTo>
                      <a:pt x="0" y="183"/>
                    </a:lnTo>
                    <a:lnTo>
                      <a:pt x="0" y="180"/>
                    </a:lnTo>
                    <a:lnTo>
                      <a:pt x="2" y="180"/>
                    </a:lnTo>
                    <a:close/>
                    <a:moveTo>
                      <a:pt x="2" y="186"/>
                    </a:moveTo>
                    <a:lnTo>
                      <a:pt x="2" y="188"/>
                    </a:lnTo>
                    <a:lnTo>
                      <a:pt x="0" y="188"/>
                    </a:lnTo>
                    <a:lnTo>
                      <a:pt x="0" y="186"/>
                    </a:lnTo>
                    <a:lnTo>
                      <a:pt x="2" y="186"/>
                    </a:lnTo>
                    <a:close/>
                    <a:moveTo>
                      <a:pt x="2" y="191"/>
                    </a:moveTo>
                    <a:lnTo>
                      <a:pt x="2" y="194"/>
                    </a:lnTo>
                    <a:lnTo>
                      <a:pt x="0" y="194"/>
                    </a:lnTo>
                    <a:lnTo>
                      <a:pt x="0" y="191"/>
                    </a:lnTo>
                    <a:lnTo>
                      <a:pt x="2" y="191"/>
                    </a:lnTo>
                    <a:close/>
                    <a:moveTo>
                      <a:pt x="2" y="197"/>
                    </a:moveTo>
                    <a:lnTo>
                      <a:pt x="2" y="200"/>
                    </a:lnTo>
                    <a:lnTo>
                      <a:pt x="0" y="200"/>
                    </a:lnTo>
                    <a:lnTo>
                      <a:pt x="0" y="197"/>
                    </a:lnTo>
                    <a:lnTo>
                      <a:pt x="2" y="197"/>
                    </a:lnTo>
                    <a:close/>
                    <a:moveTo>
                      <a:pt x="2" y="203"/>
                    </a:moveTo>
                    <a:lnTo>
                      <a:pt x="2" y="206"/>
                    </a:lnTo>
                    <a:lnTo>
                      <a:pt x="0" y="206"/>
                    </a:lnTo>
                    <a:lnTo>
                      <a:pt x="0" y="203"/>
                    </a:lnTo>
                    <a:lnTo>
                      <a:pt x="2" y="203"/>
                    </a:lnTo>
                    <a:close/>
                    <a:moveTo>
                      <a:pt x="2" y="209"/>
                    </a:moveTo>
                    <a:lnTo>
                      <a:pt x="2" y="211"/>
                    </a:lnTo>
                    <a:lnTo>
                      <a:pt x="0" y="211"/>
                    </a:lnTo>
                    <a:lnTo>
                      <a:pt x="0" y="209"/>
                    </a:lnTo>
                    <a:lnTo>
                      <a:pt x="2" y="209"/>
                    </a:lnTo>
                    <a:close/>
                    <a:moveTo>
                      <a:pt x="2" y="214"/>
                    </a:moveTo>
                    <a:lnTo>
                      <a:pt x="2" y="217"/>
                    </a:lnTo>
                    <a:lnTo>
                      <a:pt x="0" y="217"/>
                    </a:lnTo>
                    <a:lnTo>
                      <a:pt x="0" y="214"/>
                    </a:lnTo>
                    <a:lnTo>
                      <a:pt x="2" y="214"/>
                    </a:lnTo>
                    <a:close/>
                    <a:moveTo>
                      <a:pt x="2" y="220"/>
                    </a:moveTo>
                    <a:lnTo>
                      <a:pt x="2" y="223"/>
                    </a:lnTo>
                    <a:lnTo>
                      <a:pt x="0" y="223"/>
                    </a:lnTo>
                    <a:lnTo>
                      <a:pt x="0" y="220"/>
                    </a:lnTo>
                    <a:lnTo>
                      <a:pt x="2" y="220"/>
                    </a:lnTo>
                    <a:close/>
                    <a:moveTo>
                      <a:pt x="2" y="226"/>
                    </a:moveTo>
                    <a:lnTo>
                      <a:pt x="2" y="229"/>
                    </a:lnTo>
                    <a:lnTo>
                      <a:pt x="0" y="229"/>
                    </a:lnTo>
                    <a:lnTo>
                      <a:pt x="0" y="226"/>
                    </a:lnTo>
                    <a:lnTo>
                      <a:pt x="2" y="226"/>
                    </a:lnTo>
                    <a:close/>
                    <a:moveTo>
                      <a:pt x="2" y="232"/>
                    </a:moveTo>
                    <a:lnTo>
                      <a:pt x="2" y="235"/>
                    </a:lnTo>
                    <a:lnTo>
                      <a:pt x="0" y="235"/>
                    </a:lnTo>
                    <a:lnTo>
                      <a:pt x="0" y="232"/>
                    </a:lnTo>
                    <a:lnTo>
                      <a:pt x="2" y="232"/>
                    </a:lnTo>
                    <a:close/>
                    <a:moveTo>
                      <a:pt x="2" y="237"/>
                    </a:moveTo>
                    <a:lnTo>
                      <a:pt x="2" y="240"/>
                    </a:lnTo>
                    <a:lnTo>
                      <a:pt x="0" y="240"/>
                    </a:lnTo>
                    <a:lnTo>
                      <a:pt x="0" y="237"/>
                    </a:lnTo>
                    <a:lnTo>
                      <a:pt x="2" y="237"/>
                    </a:lnTo>
                    <a:close/>
                    <a:moveTo>
                      <a:pt x="2" y="243"/>
                    </a:moveTo>
                    <a:lnTo>
                      <a:pt x="2" y="246"/>
                    </a:lnTo>
                    <a:lnTo>
                      <a:pt x="0" y="246"/>
                    </a:lnTo>
                    <a:lnTo>
                      <a:pt x="0" y="243"/>
                    </a:lnTo>
                    <a:lnTo>
                      <a:pt x="2" y="243"/>
                    </a:lnTo>
                    <a:close/>
                    <a:moveTo>
                      <a:pt x="2" y="249"/>
                    </a:moveTo>
                    <a:lnTo>
                      <a:pt x="2" y="252"/>
                    </a:lnTo>
                    <a:lnTo>
                      <a:pt x="0" y="252"/>
                    </a:lnTo>
                    <a:lnTo>
                      <a:pt x="0" y="249"/>
                    </a:lnTo>
                    <a:lnTo>
                      <a:pt x="2" y="249"/>
                    </a:lnTo>
                    <a:close/>
                    <a:moveTo>
                      <a:pt x="2" y="255"/>
                    </a:moveTo>
                    <a:lnTo>
                      <a:pt x="2" y="257"/>
                    </a:lnTo>
                    <a:lnTo>
                      <a:pt x="0" y="257"/>
                    </a:lnTo>
                    <a:lnTo>
                      <a:pt x="0" y="255"/>
                    </a:lnTo>
                    <a:lnTo>
                      <a:pt x="2" y="255"/>
                    </a:lnTo>
                    <a:close/>
                    <a:moveTo>
                      <a:pt x="2" y="260"/>
                    </a:moveTo>
                    <a:lnTo>
                      <a:pt x="2" y="263"/>
                    </a:lnTo>
                    <a:lnTo>
                      <a:pt x="0" y="263"/>
                    </a:lnTo>
                    <a:lnTo>
                      <a:pt x="0" y="260"/>
                    </a:lnTo>
                    <a:lnTo>
                      <a:pt x="2" y="260"/>
                    </a:lnTo>
                    <a:close/>
                    <a:moveTo>
                      <a:pt x="2" y="266"/>
                    </a:moveTo>
                    <a:lnTo>
                      <a:pt x="2" y="269"/>
                    </a:lnTo>
                    <a:lnTo>
                      <a:pt x="0" y="269"/>
                    </a:lnTo>
                    <a:lnTo>
                      <a:pt x="0" y="266"/>
                    </a:lnTo>
                    <a:lnTo>
                      <a:pt x="2" y="266"/>
                    </a:lnTo>
                    <a:close/>
                    <a:moveTo>
                      <a:pt x="2" y="272"/>
                    </a:moveTo>
                    <a:lnTo>
                      <a:pt x="2" y="275"/>
                    </a:lnTo>
                    <a:lnTo>
                      <a:pt x="0" y="275"/>
                    </a:lnTo>
                    <a:lnTo>
                      <a:pt x="0" y="272"/>
                    </a:lnTo>
                    <a:lnTo>
                      <a:pt x="2" y="272"/>
                    </a:lnTo>
                    <a:close/>
                    <a:moveTo>
                      <a:pt x="2" y="278"/>
                    </a:moveTo>
                    <a:lnTo>
                      <a:pt x="2" y="280"/>
                    </a:lnTo>
                    <a:lnTo>
                      <a:pt x="0" y="280"/>
                    </a:lnTo>
                    <a:lnTo>
                      <a:pt x="0" y="278"/>
                    </a:lnTo>
                    <a:lnTo>
                      <a:pt x="2" y="278"/>
                    </a:lnTo>
                    <a:close/>
                    <a:moveTo>
                      <a:pt x="2" y="283"/>
                    </a:moveTo>
                    <a:lnTo>
                      <a:pt x="2" y="286"/>
                    </a:lnTo>
                    <a:lnTo>
                      <a:pt x="0" y="286"/>
                    </a:lnTo>
                    <a:lnTo>
                      <a:pt x="0" y="283"/>
                    </a:lnTo>
                    <a:lnTo>
                      <a:pt x="2" y="283"/>
                    </a:lnTo>
                    <a:close/>
                    <a:moveTo>
                      <a:pt x="2" y="289"/>
                    </a:moveTo>
                    <a:lnTo>
                      <a:pt x="2" y="292"/>
                    </a:lnTo>
                    <a:lnTo>
                      <a:pt x="0" y="292"/>
                    </a:lnTo>
                    <a:lnTo>
                      <a:pt x="0" y="289"/>
                    </a:lnTo>
                    <a:lnTo>
                      <a:pt x="2" y="289"/>
                    </a:lnTo>
                    <a:close/>
                    <a:moveTo>
                      <a:pt x="2" y="295"/>
                    </a:moveTo>
                    <a:lnTo>
                      <a:pt x="2" y="298"/>
                    </a:lnTo>
                    <a:lnTo>
                      <a:pt x="0" y="298"/>
                    </a:lnTo>
                    <a:lnTo>
                      <a:pt x="0" y="295"/>
                    </a:lnTo>
                    <a:lnTo>
                      <a:pt x="2" y="295"/>
                    </a:lnTo>
                    <a:close/>
                    <a:moveTo>
                      <a:pt x="2" y="301"/>
                    </a:moveTo>
                    <a:lnTo>
                      <a:pt x="2" y="303"/>
                    </a:lnTo>
                    <a:lnTo>
                      <a:pt x="0" y="303"/>
                    </a:lnTo>
                    <a:lnTo>
                      <a:pt x="0" y="301"/>
                    </a:lnTo>
                    <a:lnTo>
                      <a:pt x="2" y="301"/>
                    </a:lnTo>
                    <a:close/>
                    <a:moveTo>
                      <a:pt x="2" y="306"/>
                    </a:moveTo>
                    <a:lnTo>
                      <a:pt x="2" y="309"/>
                    </a:lnTo>
                    <a:lnTo>
                      <a:pt x="0" y="309"/>
                    </a:lnTo>
                    <a:lnTo>
                      <a:pt x="0" y="306"/>
                    </a:lnTo>
                    <a:lnTo>
                      <a:pt x="2" y="306"/>
                    </a:lnTo>
                    <a:close/>
                    <a:moveTo>
                      <a:pt x="2" y="312"/>
                    </a:moveTo>
                    <a:lnTo>
                      <a:pt x="2" y="315"/>
                    </a:lnTo>
                    <a:lnTo>
                      <a:pt x="0" y="315"/>
                    </a:lnTo>
                    <a:lnTo>
                      <a:pt x="0" y="312"/>
                    </a:lnTo>
                    <a:lnTo>
                      <a:pt x="2" y="312"/>
                    </a:lnTo>
                    <a:close/>
                    <a:moveTo>
                      <a:pt x="2" y="318"/>
                    </a:moveTo>
                    <a:lnTo>
                      <a:pt x="2" y="321"/>
                    </a:lnTo>
                    <a:lnTo>
                      <a:pt x="0" y="321"/>
                    </a:lnTo>
                    <a:lnTo>
                      <a:pt x="0" y="318"/>
                    </a:lnTo>
                    <a:lnTo>
                      <a:pt x="2" y="318"/>
                    </a:lnTo>
                    <a:close/>
                    <a:moveTo>
                      <a:pt x="2" y="324"/>
                    </a:moveTo>
                    <a:lnTo>
                      <a:pt x="2" y="326"/>
                    </a:lnTo>
                    <a:lnTo>
                      <a:pt x="0" y="326"/>
                    </a:lnTo>
                    <a:lnTo>
                      <a:pt x="0" y="324"/>
                    </a:lnTo>
                    <a:lnTo>
                      <a:pt x="2" y="324"/>
                    </a:lnTo>
                    <a:close/>
                    <a:moveTo>
                      <a:pt x="2" y="329"/>
                    </a:moveTo>
                    <a:lnTo>
                      <a:pt x="2" y="332"/>
                    </a:lnTo>
                    <a:lnTo>
                      <a:pt x="0" y="332"/>
                    </a:lnTo>
                    <a:lnTo>
                      <a:pt x="0" y="329"/>
                    </a:lnTo>
                    <a:lnTo>
                      <a:pt x="2" y="329"/>
                    </a:lnTo>
                    <a:close/>
                    <a:moveTo>
                      <a:pt x="2" y="335"/>
                    </a:moveTo>
                    <a:lnTo>
                      <a:pt x="2" y="338"/>
                    </a:lnTo>
                    <a:lnTo>
                      <a:pt x="0" y="338"/>
                    </a:lnTo>
                    <a:lnTo>
                      <a:pt x="0" y="335"/>
                    </a:lnTo>
                    <a:lnTo>
                      <a:pt x="2" y="335"/>
                    </a:lnTo>
                    <a:close/>
                    <a:moveTo>
                      <a:pt x="2" y="341"/>
                    </a:moveTo>
                    <a:lnTo>
                      <a:pt x="2" y="344"/>
                    </a:lnTo>
                    <a:lnTo>
                      <a:pt x="0" y="344"/>
                    </a:lnTo>
                    <a:lnTo>
                      <a:pt x="0" y="341"/>
                    </a:lnTo>
                    <a:lnTo>
                      <a:pt x="2" y="341"/>
                    </a:lnTo>
                    <a:close/>
                    <a:moveTo>
                      <a:pt x="2" y="346"/>
                    </a:moveTo>
                    <a:lnTo>
                      <a:pt x="2" y="349"/>
                    </a:lnTo>
                    <a:lnTo>
                      <a:pt x="0" y="349"/>
                    </a:lnTo>
                    <a:lnTo>
                      <a:pt x="0" y="346"/>
                    </a:lnTo>
                    <a:lnTo>
                      <a:pt x="2" y="346"/>
                    </a:lnTo>
                    <a:close/>
                    <a:moveTo>
                      <a:pt x="2" y="352"/>
                    </a:moveTo>
                    <a:lnTo>
                      <a:pt x="2" y="355"/>
                    </a:lnTo>
                    <a:lnTo>
                      <a:pt x="0" y="355"/>
                    </a:lnTo>
                    <a:lnTo>
                      <a:pt x="0" y="352"/>
                    </a:lnTo>
                    <a:lnTo>
                      <a:pt x="2" y="352"/>
                    </a:lnTo>
                    <a:close/>
                    <a:moveTo>
                      <a:pt x="2" y="358"/>
                    </a:moveTo>
                    <a:lnTo>
                      <a:pt x="2" y="361"/>
                    </a:lnTo>
                    <a:lnTo>
                      <a:pt x="0" y="361"/>
                    </a:lnTo>
                    <a:lnTo>
                      <a:pt x="0" y="358"/>
                    </a:lnTo>
                    <a:lnTo>
                      <a:pt x="2" y="358"/>
                    </a:lnTo>
                    <a:close/>
                    <a:moveTo>
                      <a:pt x="2" y="364"/>
                    </a:moveTo>
                    <a:lnTo>
                      <a:pt x="2" y="367"/>
                    </a:lnTo>
                    <a:lnTo>
                      <a:pt x="0" y="367"/>
                    </a:lnTo>
                    <a:lnTo>
                      <a:pt x="0" y="364"/>
                    </a:lnTo>
                    <a:lnTo>
                      <a:pt x="2" y="364"/>
                    </a:lnTo>
                    <a:close/>
                    <a:moveTo>
                      <a:pt x="2" y="369"/>
                    </a:moveTo>
                    <a:lnTo>
                      <a:pt x="2" y="372"/>
                    </a:lnTo>
                    <a:lnTo>
                      <a:pt x="0" y="372"/>
                    </a:lnTo>
                    <a:lnTo>
                      <a:pt x="0" y="369"/>
                    </a:lnTo>
                    <a:lnTo>
                      <a:pt x="2" y="369"/>
                    </a:lnTo>
                    <a:close/>
                    <a:moveTo>
                      <a:pt x="2" y="375"/>
                    </a:moveTo>
                    <a:lnTo>
                      <a:pt x="2" y="378"/>
                    </a:lnTo>
                    <a:lnTo>
                      <a:pt x="0" y="378"/>
                    </a:lnTo>
                    <a:lnTo>
                      <a:pt x="0" y="375"/>
                    </a:lnTo>
                    <a:lnTo>
                      <a:pt x="2" y="375"/>
                    </a:lnTo>
                    <a:close/>
                    <a:moveTo>
                      <a:pt x="2" y="381"/>
                    </a:moveTo>
                    <a:lnTo>
                      <a:pt x="2" y="384"/>
                    </a:lnTo>
                    <a:lnTo>
                      <a:pt x="0" y="384"/>
                    </a:lnTo>
                    <a:lnTo>
                      <a:pt x="0" y="381"/>
                    </a:lnTo>
                    <a:lnTo>
                      <a:pt x="2" y="381"/>
                    </a:lnTo>
                    <a:close/>
                    <a:moveTo>
                      <a:pt x="2" y="387"/>
                    </a:moveTo>
                    <a:lnTo>
                      <a:pt x="2" y="390"/>
                    </a:lnTo>
                    <a:lnTo>
                      <a:pt x="0" y="390"/>
                    </a:lnTo>
                    <a:lnTo>
                      <a:pt x="0" y="387"/>
                    </a:lnTo>
                    <a:lnTo>
                      <a:pt x="2" y="387"/>
                    </a:lnTo>
                    <a:close/>
                    <a:moveTo>
                      <a:pt x="2" y="392"/>
                    </a:moveTo>
                    <a:lnTo>
                      <a:pt x="2" y="395"/>
                    </a:lnTo>
                    <a:lnTo>
                      <a:pt x="0" y="395"/>
                    </a:lnTo>
                    <a:lnTo>
                      <a:pt x="0" y="392"/>
                    </a:lnTo>
                    <a:lnTo>
                      <a:pt x="2" y="392"/>
                    </a:lnTo>
                    <a:close/>
                    <a:moveTo>
                      <a:pt x="2" y="398"/>
                    </a:moveTo>
                    <a:lnTo>
                      <a:pt x="2" y="401"/>
                    </a:lnTo>
                    <a:lnTo>
                      <a:pt x="0" y="401"/>
                    </a:lnTo>
                    <a:lnTo>
                      <a:pt x="0" y="398"/>
                    </a:lnTo>
                    <a:lnTo>
                      <a:pt x="2" y="398"/>
                    </a:lnTo>
                    <a:close/>
                    <a:moveTo>
                      <a:pt x="2" y="404"/>
                    </a:moveTo>
                    <a:lnTo>
                      <a:pt x="2" y="407"/>
                    </a:lnTo>
                    <a:lnTo>
                      <a:pt x="0" y="407"/>
                    </a:lnTo>
                    <a:lnTo>
                      <a:pt x="0" y="404"/>
                    </a:lnTo>
                    <a:lnTo>
                      <a:pt x="2" y="404"/>
                    </a:lnTo>
                    <a:close/>
                    <a:moveTo>
                      <a:pt x="2" y="410"/>
                    </a:moveTo>
                    <a:lnTo>
                      <a:pt x="2" y="413"/>
                    </a:lnTo>
                    <a:lnTo>
                      <a:pt x="0" y="413"/>
                    </a:lnTo>
                    <a:lnTo>
                      <a:pt x="0" y="410"/>
                    </a:lnTo>
                    <a:lnTo>
                      <a:pt x="2" y="410"/>
                    </a:lnTo>
                    <a:close/>
                    <a:moveTo>
                      <a:pt x="2" y="415"/>
                    </a:moveTo>
                    <a:lnTo>
                      <a:pt x="2" y="418"/>
                    </a:lnTo>
                    <a:lnTo>
                      <a:pt x="0" y="418"/>
                    </a:lnTo>
                    <a:lnTo>
                      <a:pt x="0" y="415"/>
                    </a:lnTo>
                    <a:lnTo>
                      <a:pt x="2" y="415"/>
                    </a:lnTo>
                    <a:close/>
                    <a:moveTo>
                      <a:pt x="2" y="421"/>
                    </a:moveTo>
                    <a:lnTo>
                      <a:pt x="2" y="424"/>
                    </a:lnTo>
                    <a:lnTo>
                      <a:pt x="0" y="424"/>
                    </a:lnTo>
                    <a:lnTo>
                      <a:pt x="0" y="421"/>
                    </a:lnTo>
                    <a:lnTo>
                      <a:pt x="2" y="421"/>
                    </a:lnTo>
                    <a:close/>
                    <a:moveTo>
                      <a:pt x="2" y="427"/>
                    </a:moveTo>
                    <a:lnTo>
                      <a:pt x="2" y="430"/>
                    </a:lnTo>
                    <a:lnTo>
                      <a:pt x="0" y="430"/>
                    </a:lnTo>
                    <a:lnTo>
                      <a:pt x="0" y="427"/>
                    </a:lnTo>
                    <a:lnTo>
                      <a:pt x="2" y="427"/>
                    </a:lnTo>
                    <a:close/>
                    <a:moveTo>
                      <a:pt x="2" y="433"/>
                    </a:moveTo>
                    <a:lnTo>
                      <a:pt x="2" y="436"/>
                    </a:lnTo>
                    <a:lnTo>
                      <a:pt x="0" y="436"/>
                    </a:lnTo>
                    <a:lnTo>
                      <a:pt x="0" y="433"/>
                    </a:lnTo>
                    <a:lnTo>
                      <a:pt x="2" y="433"/>
                    </a:lnTo>
                    <a:close/>
                    <a:moveTo>
                      <a:pt x="2" y="438"/>
                    </a:moveTo>
                    <a:lnTo>
                      <a:pt x="2" y="441"/>
                    </a:lnTo>
                    <a:lnTo>
                      <a:pt x="0" y="441"/>
                    </a:lnTo>
                    <a:lnTo>
                      <a:pt x="0" y="438"/>
                    </a:lnTo>
                    <a:lnTo>
                      <a:pt x="2" y="438"/>
                    </a:lnTo>
                    <a:close/>
                    <a:moveTo>
                      <a:pt x="2" y="444"/>
                    </a:moveTo>
                    <a:lnTo>
                      <a:pt x="2" y="447"/>
                    </a:lnTo>
                    <a:lnTo>
                      <a:pt x="0" y="447"/>
                    </a:lnTo>
                    <a:lnTo>
                      <a:pt x="0" y="444"/>
                    </a:lnTo>
                    <a:lnTo>
                      <a:pt x="2" y="444"/>
                    </a:lnTo>
                    <a:close/>
                    <a:moveTo>
                      <a:pt x="2" y="450"/>
                    </a:moveTo>
                    <a:lnTo>
                      <a:pt x="2" y="453"/>
                    </a:lnTo>
                    <a:lnTo>
                      <a:pt x="0" y="453"/>
                    </a:lnTo>
                    <a:lnTo>
                      <a:pt x="0" y="450"/>
                    </a:lnTo>
                    <a:lnTo>
                      <a:pt x="2" y="450"/>
                    </a:lnTo>
                    <a:close/>
                    <a:moveTo>
                      <a:pt x="2" y="456"/>
                    </a:moveTo>
                    <a:lnTo>
                      <a:pt x="2" y="459"/>
                    </a:lnTo>
                    <a:lnTo>
                      <a:pt x="0" y="459"/>
                    </a:lnTo>
                    <a:lnTo>
                      <a:pt x="0" y="456"/>
                    </a:lnTo>
                    <a:lnTo>
                      <a:pt x="2" y="456"/>
                    </a:lnTo>
                    <a:close/>
                    <a:moveTo>
                      <a:pt x="2" y="461"/>
                    </a:moveTo>
                    <a:lnTo>
                      <a:pt x="2" y="464"/>
                    </a:lnTo>
                    <a:lnTo>
                      <a:pt x="0" y="464"/>
                    </a:lnTo>
                    <a:lnTo>
                      <a:pt x="0" y="461"/>
                    </a:lnTo>
                    <a:lnTo>
                      <a:pt x="2" y="461"/>
                    </a:lnTo>
                    <a:close/>
                    <a:moveTo>
                      <a:pt x="2" y="467"/>
                    </a:moveTo>
                    <a:lnTo>
                      <a:pt x="2" y="470"/>
                    </a:lnTo>
                    <a:lnTo>
                      <a:pt x="0" y="470"/>
                    </a:lnTo>
                    <a:lnTo>
                      <a:pt x="0" y="467"/>
                    </a:lnTo>
                    <a:lnTo>
                      <a:pt x="2" y="467"/>
                    </a:lnTo>
                    <a:close/>
                    <a:moveTo>
                      <a:pt x="2" y="473"/>
                    </a:moveTo>
                    <a:lnTo>
                      <a:pt x="2" y="476"/>
                    </a:lnTo>
                    <a:lnTo>
                      <a:pt x="0" y="476"/>
                    </a:lnTo>
                    <a:lnTo>
                      <a:pt x="0" y="473"/>
                    </a:lnTo>
                    <a:lnTo>
                      <a:pt x="2" y="473"/>
                    </a:lnTo>
                    <a:close/>
                    <a:moveTo>
                      <a:pt x="2" y="479"/>
                    </a:moveTo>
                    <a:lnTo>
                      <a:pt x="2" y="482"/>
                    </a:lnTo>
                    <a:lnTo>
                      <a:pt x="0" y="482"/>
                    </a:lnTo>
                    <a:lnTo>
                      <a:pt x="0" y="479"/>
                    </a:lnTo>
                    <a:lnTo>
                      <a:pt x="2" y="479"/>
                    </a:lnTo>
                    <a:close/>
                    <a:moveTo>
                      <a:pt x="2" y="484"/>
                    </a:moveTo>
                    <a:lnTo>
                      <a:pt x="2" y="487"/>
                    </a:lnTo>
                    <a:lnTo>
                      <a:pt x="0" y="487"/>
                    </a:lnTo>
                    <a:lnTo>
                      <a:pt x="0" y="484"/>
                    </a:lnTo>
                    <a:lnTo>
                      <a:pt x="2" y="484"/>
                    </a:lnTo>
                    <a:close/>
                    <a:moveTo>
                      <a:pt x="2" y="490"/>
                    </a:moveTo>
                    <a:lnTo>
                      <a:pt x="2" y="493"/>
                    </a:lnTo>
                    <a:lnTo>
                      <a:pt x="0" y="493"/>
                    </a:lnTo>
                    <a:lnTo>
                      <a:pt x="0" y="490"/>
                    </a:lnTo>
                    <a:lnTo>
                      <a:pt x="2" y="490"/>
                    </a:lnTo>
                    <a:close/>
                    <a:moveTo>
                      <a:pt x="2" y="496"/>
                    </a:moveTo>
                    <a:lnTo>
                      <a:pt x="2" y="499"/>
                    </a:lnTo>
                    <a:lnTo>
                      <a:pt x="0" y="499"/>
                    </a:lnTo>
                    <a:lnTo>
                      <a:pt x="0" y="496"/>
                    </a:lnTo>
                    <a:lnTo>
                      <a:pt x="2" y="496"/>
                    </a:lnTo>
                    <a:close/>
                    <a:moveTo>
                      <a:pt x="2" y="502"/>
                    </a:moveTo>
                    <a:lnTo>
                      <a:pt x="2" y="504"/>
                    </a:lnTo>
                    <a:lnTo>
                      <a:pt x="0" y="504"/>
                    </a:lnTo>
                    <a:lnTo>
                      <a:pt x="0" y="502"/>
                    </a:lnTo>
                    <a:lnTo>
                      <a:pt x="2" y="502"/>
                    </a:lnTo>
                    <a:close/>
                    <a:moveTo>
                      <a:pt x="2" y="507"/>
                    </a:moveTo>
                    <a:lnTo>
                      <a:pt x="2" y="510"/>
                    </a:lnTo>
                    <a:lnTo>
                      <a:pt x="0" y="510"/>
                    </a:lnTo>
                    <a:lnTo>
                      <a:pt x="0" y="507"/>
                    </a:lnTo>
                    <a:lnTo>
                      <a:pt x="2" y="507"/>
                    </a:lnTo>
                    <a:close/>
                    <a:moveTo>
                      <a:pt x="2" y="513"/>
                    </a:moveTo>
                    <a:lnTo>
                      <a:pt x="2" y="516"/>
                    </a:lnTo>
                    <a:lnTo>
                      <a:pt x="0" y="516"/>
                    </a:lnTo>
                    <a:lnTo>
                      <a:pt x="0" y="513"/>
                    </a:lnTo>
                    <a:lnTo>
                      <a:pt x="2" y="513"/>
                    </a:lnTo>
                    <a:close/>
                    <a:moveTo>
                      <a:pt x="2" y="519"/>
                    </a:moveTo>
                    <a:lnTo>
                      <a:pt x="2" y="522"/>
                    </a:lnTo>
                    <a:lnTo>
                      <a:pt x="0" y="522"/>
                    </a:lnTo>
                    <a:lnTo>
                      <a:pt x="0" y="519"/>
                    </a:lnTo>
                    <a:lnTo>
                      <a:pt x="2" y="519"/>
                    </a:lnTo>
                    <a:close/>
                    <a:moveTo>
                      <a:pt x="2" y="525"/>
                    </a:moveTo>
                    <a:lnTo>
                      <a:pt x="2" y="527"/>
                    </a:lnTo>
                    <a:lnTo>
                      <a:pt x="0" y="527"/>
                    </a:lnTo>
                    <a:lnTo>
                      <a:pt x="0" y="525"/>
                    </a:lnTo>
                    <a:lnTo>
                      <a:pt x="2" y="525"/>
                    </a:lnTo>
                    <a:close/>
                    <a:moveTo>
                      <a:pt x="1" y="529"/>
                    </a:moveTo>
                    <a:lnTo>
                      <a:pt x="4" y="529"/>
                    </a:lnTo>
                    <a:lnTo>
                      <a:pt x="4" y="532"/>
                    </a:lnTo>
                    <a:lnTo>
                      <a:pt x="1" y="532"/>
                    </a:lnTo>
                    <a:lnTo>
                      <a:pt x="1" y="529"/>
                    </a:lnTo>
                    <a:close/>
                    <a:moveTo>
                      <a:pt x="7" y="529"/>
                    </a:moveTo>
                    <a:lnTo>
                      <a:pt x="9" y="529"/>
                    </a:lnTo>
                    <a:lnTo>
                      <a:pt x="9" y="532"/>
                    </a:lnTo>
                    <a:lnTo>
                      <a:pt x="7" y="532"/>
                    </a:lnTo>
                    <a:lnTo>
                      <a:pt x="7" y="529"/>
                    </a:lnTo>
                    <a:close/>
                    <a:moveTo>
                      <a:pt x="12" y="529"/>
                    </a:moveTo>
                    <a:lnTo>
                      <a:pt x="15" y="529"/>
                    </a:lnTo>
                    <a:lnTo>
                      <a:pt x="15" y="532"/>
                    </a:lnTo>
                    <a:lnTo>
                      <a:pt x="12" y="532"/>
                    </a:lnTo>
                    <a:lnTo>
                      <a:pt x="12" y="529"/>
                    </a:lnTo>
                    <a:close/>
                    <a:moveTo>
                      <a:pt x="18" y="529"/>
                    </a:moveTo>
                    <a:lnTo>
                      <a:pt x="20" y="529"/>
                    </a:lnTo>
                    <a:lnTo>
                      <a:pt x="20" y="532"/>
                    </a:lnTo>
                    <a:lnTo>
                      <a:pt x="18" y="532"/>
                    </a:lnTo>
                    <a:lnTo>
                      <a:pt x="18" y="529"/>
                    </a:lnTo>
                    <a:close/>
                    <a:moveTo>
                      <a:pt x="23" y="529"/>
                    </a:moveTo>
                    <a:lnTo>
                      <a:pt x="26" y="529"/>
                    </a:lnTo>
                    <a:lnTo>
                      <a:pt x="26" y="532"/>
                    </a:lnTo>
                    <a:lnTo>
                      <a:pt x="23" y="532"/>
                    </a:lnTo>
                    <a:lnTo>
                      <a:pt x="23" y="529"/>
                    </a:lnTo>
                    <a:close/>
                    <a:moveTo>
                      <a:pt x="28" y="529"/>
                    </a:moveTo>
                    <a:lnTo>
                      <a:pt x="31" y="529"/>
                    </a:lnTo>
                    <a:lnTo>
                      <a:pt x="31" y="532"/>
                    </a:lnTo>
                    <a:lnTo>
                      <a:pt x="28" y="532"/>
                    </a:lnTo>
                    <a:lnTo>
                      <a:pt x="28" y="529"/>
                    </a:lnTo>
                    <a:close/>
                    <a:moveTo>
                      <a:pt x="34" y="529"/>
                    </a:moveTo>
                    <a:lnTo>
                      <a:pt x="37" y="529"/>
                    </a:lnTo>
                    <a:lnTo>
                      <a:pt x="37" y="532"/>
                    </a:lnTo>
                    <a:lnTo>
                      <a:pt x="34" y="532"/>
                    </a:lnTo>
                    <a:lnTo>
                      <a:pt x="34" y="529"/>
                    </a:lnTo>
                    <a:close/>
                    <a:moveTo>
                      <a:pt x="39" y="529"/>
                    </a:moveTo>
                    <a:lnTo>
                      <a:pt x="42" y="529"/>
                    </a:lnTo>
                    <a:lnTo>
                      <a:pt x="42" y="532"/>
                    </a:lnTo>
                    <a:lnTo>
                      <a:pt x="39" y="532"/>
                    </a:lnTo>
                    <a:lnTo>
                      <a:pt x="39" y="529"/>
                    </a:lnTo>
                    <a:close/>
                    <a:moveTo>
                      <a:pt x="45" y="529"/>
                    </a:moveTo>
                    <a:lnTo>
                      <a:pt x="47" y="529"/>
                    </a:lnTo>
                    <a:lnTo>
                      <a:pt x="47" y="532"/>
                    </a:lnTo>
                    <a:lnTo>
                      <a:pt x="45" y="532"/>
                    </a:lnTo>
                    <a:lnTo>
                      <a:pt x="45" y="529"/>
                    </a:lnTo>
                    <a:close/>
                    <a:moveTo>
                      <a:pt x="50" y="529"/>
                    </a:moveTo>
                    <a:lnTo>
                      <a:pt x="53" y="529"/>
                    </a:lnTo>
                    <a:lnTo>
                      <a:pt x="53" y="532"/>
                    </a:lnTo>
                    <a:lnTo>
                      <a:pt x="50" y="532"/>
                    </a:lnTo>
                    <a:lnTo>
                      <a:pt x="50" y="529"/>
                    </a:lnTo>
                    <a:close/>
                    <a:moveTo>
                      <a:pt x="56" y="529"/>
                    </a:moveTo>
                    <a:lnTo>
                      <a:pt x="58" y="529"/>
                    </a:lnTo>
                    <a:lnTo>
                      <a:pt x="58" y="532"/>
                    </a:lnTo>
                    <a:lnTo>
                      <a:pt x="56" y="532"/>
                    </a:lnTo>
                    <a:lnTo>
                      <a:pt x="56" y="529"/>
                    </a:lnTo>
                    <a:close/>
                    <a:moveTo>
                      <a:pt x="61" y="529"/>
                    </a:moveTo>
                    <a:lnTo>
                      <a:pt x="64" y="529"/>
                    </a:lnTo>
                    <a:lnTo>
                      <a:pt x="64" y="532"/>
                    </a:lnTo>
                    <a:lnTo>
                      <a:pt x="61" y="532"/>
                    </a:lnTo>
                    <a:lnTo>
                      <a:pt x="61" y="529"/>
                    </a:lnTo>
                    <a:close/>
                    <a:moveTo>
                      <a:pt x="67" y="529"/>
                    </a:moveTo>
                    <a:lnTo>
                      <a:pt x="69" y="529"/>
                    </a:lnTo>
                    <a:lnTo>
                      <a:pt x="69" y="532"/>
                    </a:lnTo>
                    <a:lnTo>
                      <a:pt x="67" y="532"/>
                    </a:lnTo>
                    <a:lnTo>
                      <a:pt x="67" y="529"/>
                    </a:lnTo>
                    <a:close/>
                    <a:moveTo>
                      <a:pt x="72" y="529"/>
                    </a:moveTo>
                    <a:lnTo>
                      <a:pt x="75" y="529"/>
                    </a:lnTo>
                    <a:lnTo>
                      <a:pt x="75" y="532"/>
                    </a:lnTo>
                    <a:lnTo>
                      <a:pt x="72" y="532"/>
                    </a:lnTo>
                    <a:lnTo>
                      <a:pt x="72" y="529"/>
                    </a:lnTo>
                    <a:close/>
                    <a:moveTo>
                      <a:pt x="77" y="529"/>
                    </a:moveTo>
                    <a:lnTo>
                      <a:pt x="80" y="529"/>
                    </a:lnTo>
                    <a:lnTo>
                      <a:pt x="80" y="532"/>
                    </a:lnTo>
                    <a:lnTo>
                      <a:pt x="77" y="532"/>
                    </a:lnTo>
                    <a:lnTo>
                      <a:pt x="77" y="529"/>
                    </a:lnTo>
                    <a:close/>
                    <a:moveTo>
                      <a:pt x="83" y="529"/>
                    </a:moveTo>
                    <a:lnTo>
                      <a:pt x="86" y="529"/>
                    </a:lnTo>
                    <a:lnTo>
                      <a:pt x="86" y="532"/>
                    </a:lnTo>
                    <a:lnTo>
                      <a:pt x="83" y="532"/>
                    </a:lnTo>
                    <a:lnTo>
                      <a:pt x="83" y="529"/>
                    </a:lnTo>
                    <a:close/>
                    <a:moveTo>
                      <a:pt x="88" y="529"/>
                    </a:moveTo>
                    <a:lnTo>
                      <a:pt x="91" y="529"/>
                    </a:lnTo>
                    <a:lnTo>
                      <a:pt x="91" y="532"/>
                    </a:lnTo>
                    <a:lnTo>
                      <a:pt x="88" y="532"/>
                    </a:lnTo>
                    <a:lnTo>
                      <a:pt x="88" y="529"/>
                    </a:lnTo>
                    <a:close/>
                    <a:moveTo>
                      <a:pt x="94" y="529"/>
                    </a:moveTo>
                    <a:lnTo>
                      <a:pt x="96" y="529"/>
                    </a:lnTo>
                    <a:lnTo>
                      <a:pt x="96" y="532"/>
                    </a:lnTo>
                    <a:lnTo>
                      <a:pt x="94" y="532"/>
                    </a:lnTo>
                    <a:lnTo>
                      <a:pt x="94" y="529"/>
                    </a:lnTo>
                    <a:close/>
                    <a:moveTo>
                      <a:pt x="99" y="529"/>
                    </a:moveTo>
                    <a:lnTo>
                      <a:pt x="102" y="529"/>
                    </a:lnTo>
                    <a:lnTo>
                      <a:pt x="102" y="532"/>
                    </a:lnTo>
                    <a:lnTo>
                      <a:pt x="99" y="532"/>
                    </a:lnTo>
                    <a:lnTo>
                      <a:pt x="99" y="529"/>
                    </a:lnTo>
                    <a:close/>
                    <a:moveTo>
                      <a:pt x="105" y="529"/>
                    </a:moveTo>
                    <a:lnTo>
                      <a:pt x="107" y="529"/>
                    </a:lnTo>
                    <a:lnTo>
                      <a:pt x="107" y="532"/>
                    </a:lnTo>
                    <a:lnTo>
                      <a:pt x="105" y="532"/>
                    </a:lnTo>
                    <a:lnTo>
                      <a:pt x="105" y="529"/>
                    </a:lnTo>
                    <a:close/>
                    <a:moveTo>
                      <a:pt x="110" y="529"/>
                    </a:moveTo>
                    <a:lnTo>
                      <a:pt x="113" y="529"/>
                    </a:lnTo>
                    <a:lnTo>
                      <a:pt x="113" y="532"/>
                    </a:lnTo>
                    <a:lnTo>
                      <a:pt x="110" y="532"/>
                    </a:lnTo>
                    <a:lnTo>
                      <a:pt x="110" y="529"/>
                    </a:lnTo>
                    <a:close/>
                    <a:moveTo>
                      <a:pt x="116" y="529"/>
                    </a:moveTo>
                    <a:lnTo>
                      <a:pt x="118" y="529"/>
                    </a:lnTo>
                    <a:lnTo>
                      <a:pt x="118" y="532"/>
                    </a:lnTo>
                    <a:lnTo>
                      <a:pt x="116" y="532"/>
                    </a:lnTo>
                    <a:lnTo>
                      <a:pt x="116" y="529"/>
                    </a:lnTo>
                    <a:close/>
                    <a:moveTo>
                      <a:pt x="121" y="529"/>
                    </a:moveTo>
                    <a:lnTo>
                      <a:pt x="124" y="529"/>
                    </a:lnTo>
                    <a:lnTo>
                      <a:pt x="124" y="532"/>
                    </a:lnTo>
                    <a:lnTo>
                      <a:pt x="121" y="532"/>
                    </a:lnTo>
                    <a:lnTo>
                      <a:pt x="121" y="529"/>
                    </a:lnTo>
                    <a:close/>
                    <a:moveTo>
                      <a:pt x="126" y="529"/>
                    </a:moveTo>
                    <a:lnTo>
                      <a:pt x="129" y="529"/>
                    </a:lnTo>
                    <a:lnTo>
                      <a:pt x="129" y="532"/>
                    </a:lnTo>
                    <a:lnTo>
                      <a:pt x="126" y="532"/>
                    </a:lnTo>
                    <a:lnTo>
                      <a:pt x="126" y="529"/>
                    </a:lnTo>
                    <a:close/>
                    <a:moveTo>
                      <a:pt x="132" y="529"/>
                    </a:moveTo>
                    <a:lnTo>
                      <a:pt x="135" y="529"/>
                    </a:lnTo>
                    <a:lnTo>
                      <a:pt x="135" y="532"/>
                    </a:lnTo>
                    <a:lnTo>
                      <a:pt x="132" y="532"/>
                    </a:lnTo>
                    <a:lnTo>
                      <a:pt x="132" y="529"/>
                    </a:lnTo>
                    <a:close/>
                    <a:moveTo>
                      <a:pt x="137" y="529"/>
                    </a:moveTo>
                    <a:lnTo>
                      <a:pt x="140" y="529"/>
                    </a:lnTo>
                    <a:lnTo>
                      <a:pt x="140" y="532"/>
                    </a:lnTo>
                    <a:lnTo>
                      <a:pt x="137" y="532"/>
                    </a:lnTo>
                    <a:lnTo>
                      <a:pt x="137" y="529"/>
                    </a:lnTo>
                    <a:close/>
                    <a:moveTo>
                      <a:pt x="143" y="529"/>
                    </a:moveTo>
                    <a:lnTo>
                      <a:pt x="145" y="529"/>
                    </a:lnTo>
                    <a:lnTo>
                      <a:pt x="145" y="532"/>
                    </a:lnTo>
                    <a:lnTo>
                      <a:pt x="143" y="532"/>
                    </a:lnTo>
                    <a:lnTo>
                      <a:pt x="143" y="529"/>
                    </a:lnTo>
                    <a:close/>
                    <a:moveTo>
                      <a:pt x="148" y="529"/>
                    </a:moveTo>
                    <a:lnTo>
                      <a:pt x="151" y="529"/>
                    </a:lnTo>
                    <a:lnTo>
                      <a:pt x="151" y="532"/>
                    </a:lnTo>
                    <a:lnTo>
                      <a:pt x="148" y="532"/>
                    </a:lnTo>
                    <a:lnTo>
                      <a:pt x="148" y="529"/>
                    </a:lnTo>
                    <a:close/>
                    <a:moveTo>
                      <a:pt x="154" y="529"/>
                    </a:moveTo>
                    <a:lnTo>
                      <a:pt x="156" y="529"/>
                    </a:lnTo>
                    <a:lnTo>
                      <a:pt x="156" y="532"/>
                    </a:lnTo>
                    <a:lnTo>
                      <a:pt x="154" y="532"/>
                    </a:lnTo>
                    <a:lnTo>
                      <a:pt x="154" y="529"/>
                    </a:lnTo>
                    <a:close/>
                    <a:moveTo>
                      <a:pt x="159" y="529"/>
                    </a:moveTo>
                    <a:lnTo>
                      <a:pt x="162" y="529"/>
                    </a:lnTo>
                    <a:lnTo>
                      <a:pt x="162" y="532"/>
                    </a:lnTo>
                    <a:lnTo>
                      <a:pt x="159" y="532"/>
                    </a:lnTo>
                    <a:lnTo>
                      <a:pt x="159" y="529"/>
                    </a:lnTo>
                    <a:close/>
                    <a:moveTo>
                      <a:pt x="165" y="529"/>
                    </a:moveTo>
                    <a:lnTo>
                      <a:pt x="167" y="529"/>
                    </a:lnTo>
                    <a:lnTo>
                      <a:pt x="167" y="532"/>
                    </a:lnTo>
                    <a:lnTo>
                      <a:pt x="165" y="532"/>
                    </a:lnTo>
                    <a:lnTo>
                      <a:pt x="165" y="529"/>
                    </a:lnTo>
                    <a:close/>
                    <a:moveTo>
                      <a:pt x="170" y="529"/>
                    </a:moveTo>
                    <a:lnTo>
                      <a:pt x="173" y="529"/>
                    </a:lnTo>
                    <a:lnTo>
                      <a:pt x="173" y="532"/>
                    </a:lnTo>
                    <a:lnTo>
                      <a:pt x="170" y="532"/>
                    </a:lnTo>
                    <a:lnTo>
                      <a:pt x="170" y="529"/>
                    </a:lnTo>
                    <a:close/>
                    <a:moveTo>
                      <a:pt x="175" y="529"/>
                    </a:moveTo>
                    <a:lnTo>
                      <a:pt x="178" y="529"/>
                    </a:lnTo>
                    <a:lnTo>
                      <a:pt x="178" y="532"/>
                    </a:lnTo>
                    <a:lnTo>
                      <a:pt x="175" y="532"/>
                    </a:lnTo>
                    <a:lnTo>
                      <a:pt x="175" y="529"/>
                    </a:lnTo>
                    <a:close/>
                    <a:moveTo>
                      <a:pt x="181" y="529"/>
                    </a:moveTo>
                    <a:lnTo>
                      <a:pt x="184" y="529"/>
                    </a:lnTo>
                    <a:lnTo>
                      <a:pt x="184" y="532"/>
                    </a:lnTo>
                    <a:lnTo>
                      <a:pt x="181" y="532"/>
                    </a:lnTo>
                    <a:lnTo>
                      <a:pt x="181" y="529"/>
                    </a:lnTo>
                    <a:close/>
                    <a:moveTo>
                      <a:pt x="186" y="529"/>
                    </a:moveTo>
                    <a:lnTo>
                      <a:pt x="189" y="529"/>
                    </a:lnTo>
                    <a:lnTo>
                      <a:pt x="189" y="532"/>
                    </a:lnTo>
                    <a:lnTo>
                      <a:pt x="186" y="532"/>
                    </a:lnTo>
                    <a:lnTo>
                      <a:pt x="186" y="529"/>
                    </a:lnTo>
                    <a:close/>
                    <a:moveTo>
                      <a:pt x="192" y="529"/>
                    </a:moveTo>
                    <a:lnTo>
                      <a:pt x="195" y="529"/>
                    </a:lnTo>
                    <a:lnTo>
                      <a:pt x="195" y="532"/>
                    </a:lnTo>
                    <a:lnTo>
                      <a:pt x="192" y="532"/>
                    </a:lnTo>
                    <a:lnTo>
                      <a:pt x="192" y="529"/>
                    </a:lnTo>
                    <a:close/>
                    <a:moveTo>
                      <a:pt x="197" y="529"/>
                    </a:moveTo>
                    <a:lnTo>
                      <a:pt x="200" y="529"/>
                    </a:lnTo>
                    <a:lnTo>
                      <a:pt x="200" y="532"/>
                    </a:lnTo>
                    <a:lnTo>
                      <a:pt x="197" y="532"/>
                    </a:lnTo>
                    <a:lnTo>
                      <a:pt x="197" y="529"/>
                    </a:lnTo>
                    <a:close/>
                    <a:moveTo>
                      <a:pt x="203" y="529"/>
                    </a:moveTo>
                    <a:lnTo>
                      <a:pt x="205" y="529"/>
                    </a:lnTo>
                    <a:lnTo>
                      <a:pt x="205" y="532"/>
                    </a:lnTo>
                    <a:lnTo>
                      <a:pt x="203" y="532"/>
                    </a:lnTo>
                    <a:lnTo>
                      <a:pt x="203" y="529"/>
                    </a:lnTo>
                    <a:close/>
                    <a:moveTo>
                      <a:pt x="208" y="529"/>
                    </a:moveTo>
                    <a:lnTo>
                      <a:pt x="211" y="529"/>
                    </a:lnTo>
                    <a:lnTo>
                      <a:pt x="211" y="532"/>
                    </a:lnTo>
                    <a:lnTo>
                      <a:pt x="208" y="532"/>
                    </a:lnTo>
                    <a:lnTo>
                      <a:pt x="208" y="529"/>
                    </a:lnTo>
                    <a:close/>
                    <a:moveTo>
                      <a:pt x="214" y="529"/>
                    </a:moveTo>
                    <a:lnTo>
                      <a:pt x="216" y="529"/>
                    </a:lnTo>
                    <a:lnTo>
                      <a:pt x="216" y="532"/>
                    </a:lnTo>
                    <a:lnTo>
                      <a:pt x="214" y="532"/>
                    </a:lnTo>
                    <a:lnTo>
                      <a:pt x="214" y="529"/>
                    </a:lnTo>
                    <a:close/>
                    <a:moveTo>
                      <a:pt x="219" y="529"/>
                    </a:moveTo>
                    <a:lnTo>
                      <a:pt x="222" y="529"/>
                    </a:lnTo>
                    <a:lnTo>
                      <a:pt x="222" y="532"/>
                    </a:lnTo>
                    <a:lnTo>
                      <a:pt x="219" y="532"/>
                    </a:lnTo>
                    <a:lnTo>
                      <a:pt x="219" y="529"/>
                    </a:lnTo>
                    <a:close/>
                    <a:moveTo>
                      <a:pt x="224" y="529"/>
                    </a:moveTo>
                    <a:lnTo>
                      <a:pt x="227" y="529"/>
                    </a:lnTo>
                    <a:lnTo>
                      <a:pt x="227" y="532"/>
                    </a:lnTo>
                    <a:lnTo>
                      <a:pt x="224" y="532"/>
                    </a:lnTo>
                    <a:lnTo>
                      <a:pt x="224" y="529"/>
                    </a:lnTo>
                    <a:close/>
                    <a:moveTo>
                      <a:pt x="230" y="529"/>
                    </a:moveTo>
                    <a:lnTo>
                      <a:pt x="233" y="529"/>
                    </a:lnTo>
                    <a:lnTo>
                      <a:pt x="233" y="532"/>
                    </a:lnTo>
                    <a:lnTo>
                      <a:pt x="230" y="532"/>
                    </a:lnTo>
                    <a:lnTo>
                      <a:pt x="230" y="529"/>
                    </a:lnTo>
                    <a:close/>
                    <a:moveTo>
                      <a:pt x="235" y="529"/>
                    </a:moveTo>
                    <a:lnTo>
                      <a:pt x="238" y="529"/>
                    </a:lnTo>
                    <a:lnTo>
                      <a:pt x="238" y="532"/>
                    </a:lnTo>
                    <a:lnTo>
                      <a:pt x="235" y="532"/>
                    </a:lnTo>
                    <a:lnTo>
                      <a:pt x="235" y="529"/>
                    </a:lnTo>
                    <a:close/>
                    <a:moveTo>
                      <a:pt x="241" y="529"/>
                    </a:moveTo>
                    <a:lnTo>
                      <a:pt x="244" y="529"/>
                    </a:lnTo>
                    <a:lnTo>
                      <a:pt x="244" y="532"/>
                    </a:lnTo>
                    <a:lnTo>
                      <a:pt x="241" y="532"/>
                    </a:lnTo>
                    <a:lnTo>
                      <a:pt x="241" y="529"/>
                    </a:lnTo>
                    <a:close/>
                    <a:moveTo>
                      <a:pt x="246" y="529"/>
                    </a:moveTo>
                    <a:lnTo>
                      <a:pt x="249" y="529"/>
                    </a:lnTo>
                    <a:lnTo>
                      <a:pt x="249" y="532"/>
                    </a:lnTo>
                    <a:lnTo>
                      <a:pt x="246" y="532"/>
                    </a:lnTo>
                    <a:lnTo>
                      <a:pt x="246" y="529"/>
                    </a:lnTo>
                    <a:close/>
                    <a:moveTo>
                      <a:pt x="252" y="529"/>
                    </a:moveTo>
                    <a:lnTo>
                      <a:pt x="254" y="529"/>
                    </a:lnTo>
                    <a:lnTo>
                      <a:pt x="254" y="532"/>
                    </a:lnTo>
                    <a:lnTo>
                      <a:pt x="252" y="532"/>
                    </a:lnTo>
                    <a:lnTo>
                      <a:pt x="252" y="529"/>
                    </a:lnTo>
                    <a:close/>
                    <a:moveTo>
                      <a:pt x="257" y="529"/>
                    </a:moveTo>
                    <a:lnTo>
                      <a:pt x="260" y="529"/>
                    </a:lnTo>
                    <a:lnTo>
                      <a:pt x="260" y="532"/>
                    </a:lnTo>
                    <a:lnTo>
                      <a:pt x="257" y="532"/>
                    </a:lnTo>
                    <a:lnTo>
                      <a:pt x="257" y="529"/>
                    </a:lnTo>
                    <a:close/>
                    <a:moveTo>
                      <a:pt x="263" y="529"/>
                    </a:moveTo>
                    <a:lnTo>
                      <a:pt x="265" y="529"/>
                    </a:lnTo>
                    <a:lnTo>
                      <a:pt x="265" y="532"/>
                    </a:lnTo>
                    <a:lnTo>
                      <a:pt x="263" y="532"/>
                    </a:lnTo>
                    <a:lnTo>
                      <a:pt x="263" y="529"/>
                    </a:lnTo>
                    <a:close/>
                    <a:moveTo>
                      <a:pt x="268" y="529"/>
                    </a:moveTo>
                    <a:lnTo>
                      <a:pt x="271" y="529"/>
                    </a:lnTo>
                    <a:lnTo>
                      <a:pt x="271" y="532"/>
                    </a:lnTo>
                    <a:lnTo>
                      <a:pt x="268" y="532"/>
                    </a:lnTo>
                    <a:lnTo>
                      <a:pt x="268" y="529"/>
                    </a:lnTo>
                    <a:close/>
                    <a:moveTo>
                      <a:pt x="273" y="529"/>
                    </a:moveTo>
                    <a:lnTo>
                      <a:pt x="276" y="529"/>
                    </a:lnTo>
                    <a:lnTo>
                      <a:pt x="276" y="532"/>
                    </a:lnTo>
                    <a:lnTo>
                      <a:pt x="273" y="532"/>
                    </a:lnTo>
                    <a:lnTo>
                      <a:pt x="273" y="529"/>
                    </a:lnTo>
                    <a:close/>
                    <a:moveTo>
                      <a:pt x="279" y="529"/>
                    </a:moveTo>
                    <a:lnTo>
                      <a:pt x="282" y="529"/>
                    </a:lnTo>
                    <a:lnTo>
                      <a:pt x="282" y="532"/>
                    </a:lnTo>
                    <a:lnTo>
                      <a:pt x="279" y="532"/>
                    </a:lnTo>
                    <a:lnTo>
                      <a:pt x="279" y="529"/>
                    </a:lnTo>
                    <a:close/>
                    <a:moveTo>
                      <a:pt x="284" y="529"/>
                    </a:moveTo>
                    <a:lnTo>
                      <a:pt x="287" y="529"/>
                    </a:lnTo>
                    <a:lnTo>
                      <a:pt x="287" y="532"/>
                    </a:lnTo>
                    <a:lnTo>
                      <a:pt x="284" y="532"/>
                    </a:lnTo>
                    <a:lnTo>
                      <a:pt x="284" y="529"/>
                    </a:lnTo>
                    <a:close/>
                    <a:moveTo>
                      <a:pt x="290" y="529"/>
                    </a:moveTo>
                    <a:lnTo>
                      <a:pt x="293" y="529"/>
                    </a:lnTo>
                    <a:lnTo>
                      <a:pt x="293" y="532"/>
                    </a:lnTo>
                    <a:lnTo>
                      <a:pt x="290" y="532"/>
                    </a:lnTo>
                    <a:lnTo>
                      <a:pt x="290" y="529"/>
                    </a:lnTo>
                    <a:close/>
                    <a:moveTo>
                      <a:pt x="295" y="529"/>
                    </a:moveTo>
                    <a:lnTo>
                      <a:pt x="298" y="529"/>
                    </a:lnTo>
                    <a:lnTo>
                      <a:pt x="298" y="532"/>
                    </a:lnTo>
                    <a:lnTo>
                      <a:pt x="295" y="532"/>
                    </a:lnTo>
                    <a:lnTo>
                      <a:pt x="295" y="529"/>
                    </a:lnTo>
                    <a:close/>
                    <a:moveTo>
                      <a:pt x="301" y="529"/>
                    </a:moveTo>
                    <a:lnTo>
                      <a:pt x="304" y="529"/>
                    </a:lnTo>
                    <a:lnTo>
                      <a:pt x="304" y="532"/>
                    </a:lnTo>
                    <a:lnTo>
                      <a:pt x="301" y="532"/>
                    </a:lnTo>
                    <a:lnTo>
                      <a:pt x="301" y="529"/>
                    </a:lnTo>
                    <a:close/>
                    <a:moveTo>
                      <a:pt x="306" y="529"/>
                    </a:moveTo>
                    <a:lnTo>
                      <a:pt x="309" y="529"/>
                    </a:lnTo>
                    <a:lnTo>
                      <a:pt x="309" y="532"/>
                    </a:lnTo>
                    <a:lnTo>
                      <a:pt x="306" y="532"/>
                    </a:lnTo>
                    <a:lnTo>
                      <a:pt x="306" y="529"/>
                    </a:lnTo>
                    <a:close/>
                    <a:moveTo>
                      <a:pt x="312" y="529"/>
                    </a:moveTo>
                    <a:lnTo>
                      <a:pt x="314" y="529"/>
                    </a:lnTo>
                    <a:lnTo>
                      <a:pt x="314" y="532"/>
                    </a:lnTo>
                    <a:lnTo>
                      <a:pt x="312" y="532"/>
                    </a:lnTo>
                    <a:lnTo>
                      <a:pt x="312" y="529"/>
                    </a:lnTo>
                    <a:close/>
                    <a:moveTo>
                      <a:pt x="317" y="529"/>
                    </a:moveTo>
                    <a:lnTo>
                      <a:pt x="320" y="529"/>
                    </a:lnTo>
                    <a:lnTo>
                      <a:pt x="320" y="532"/>
                    </a:lnTo>
                    <a:lnTo>
                      <a:pt x="317" y="532"/>
                    </a:lnTo>
                    <a:lnTo>
                      <a:pt x="317" y="529"/>
                    </a:lnTo>
                    <a:close/>
                    <a:moveTo>
                      <a:pt x="323" y="529"/>
                    </a:moveTo>
                    <a:lnTo>
                      <a:pt x="325" y="529"/>
                    </a:lnTo>
                    <a:lnTo>
                      <a:pt x="325" y="532"/>
                    </a:lnTo>
                    <a:lnTo>
                      <a:pt x="323" y="532"/>
                    </a:lnTo>
                    <a:lnTo>
                      <a:pt x="323" y="529"/>
                    </a:lnTo>
                    <a:close/>
                    <a:moveTo>
                      <a:pt x="328" y="529"/>
                    </a:moveTo>
                    <a:lnTo>
                      <a:pt x="331" y="529"/>
                    </a:lnTo>
                    <a:lnTo>
                      <a:pt x="331" y="532"/>
                    </a:lnTo>
                    <a:lnTo>
                      <a:pt x="328" y="532"/>
                    </a:lnTo>
                    <a:lnTo>
                      <a:pt x="328" y="529"/>
                    </a:lnTo>
                    <a:close/>
                    <a:moveTo>
                      <a:pt x="333" y="529"/>
                    </a:moveTo>
                    <a:lnTo>
                      <a:pt x="336" y="529"/>
                    </a:lnTo>
                    <a:lnTo>
                      <a:pt x="336" y="532"/>
                    </a:lnTo>
                    <a:lnTo>
                      <a:pt x="333" y="532"/>
                    </a:lnTo>
                    <a:lnTo>
                      <a:pt x="333" y="529"/>
                    </a:lnTo>
                    <a:close/>
                    <a:moveTo>
                      <a:pt x="339" y="529"/>
                    </a:moveTo>
                    <a:lnTo>
                      <a:pt x="342" y="529"/>
                    </a:lnTo>
                    <a:lnTo>
                      <a:pt x="342" y="532"/>
                    </a:lnTo>
                    <a:lnTo>
                      <a:pt x="339" y="532"/>
                    </a:lnTo>
                    <a:lnTo>
                      <a:pt x="339" y="529"/>
                    </a:lnTo>
                    <a:close/>
                    <a:moveTo>
                      <a:pt x="344" y="529"/>
                    </a:moveTo>
                    <a:lnTo>
                      <a:pt x="347" y="529"/>
                    </a:lnTo>
                    <a:lnTo>
                      <a:pt x="347" y="532"/>
                    </a:lnTo>
                    <a:lnTo>
                      <a:pt x="344" y="532"/>
                    </a:lnTo>
                    <a:lnTo>
                      <a:pt x="344" y="529"/>
                    </a:lnTo>
                    <a:close/>
                    <a:moveTo>
                      <a:pt x="350" y="529"/>
                    </a:moveTo>
                    <a:lnTo>
                      <a:pt x="353" y="529"/>
                    </a:lnTo>
                    <a:lnTo>
                      <a:pt x="353" y="532"/>
                    </a:lnTo>
                    <a:lnTo>
                      <a:pt x="350" y="532"/>
                    </a:lnTo>
                    <a:lnTo>
                      <a:pt x="350" y="529"/>
                    </a:lnTo>
                    <a:close/>
                    <a:moveTo>
                      <a:pt x="355" y="529"/>
                    </a:moveTo>
                    <a:lnTo>
                      <a:pt x="358" y="529"/>
                    </a:lnTo>
                    <a:lnTo>
                      <a:pt x="358" y="532"/>
                    </a:lnTo>
                    <a:lnTo>
                      <a:pt x="355" y="532"/>
                    </a:lnTo>
                    <a:lnTo>
                      <a:pt x="355" y="529"/>
                    </a:lnTo>
                    <a:close/>
                    <a:moveTo>
                      <a:pt x="361" y="529"/>
                    </a:moveTo>
                    <a:lnTo>
                      <a:pt x="363" y="529"/>
                    </a:lnTo>
                    <a:lnTo>
                      <a:pt x="363" y="532"/>
                    </a:lnTo>
                    <a:lnTo>
                      <a:pt x="361" y="532"/>
                    </a:lnTo>
                    <a:lnTo>
                      <a:pt x="361" y="529"/>
                    </a:lnTo>
                    <a:close/>
                    <a:moveTo>
                      <a:pt x="366" y="529"/>
                    </a:moveTo>
                    <a:lnTo>
                      <a:pt x="369" y="529"/>
                    </a:lnTo>
                    <a:lnTo>
                      <a:pt x="369" y="532"/>
                    </a:lnTo>
                    <a:lnTo>
                      <a:pt x="366" y="532"/>
                    </a:lnTo>
                    <a:lnTo>
                      <a:pt x="366" y="529"/>
                    </a:lnTo>
                    <a:close/>
                    <a:moveTo>
                      <a:pt x="372" y="529"/>
                    </a:moveTo>
                    <a:lnTo>
                      <a:pt x="374" y="529"/>
                    </a:lnTo>
                    <a:lnTo>
                      <a:pt x="374" y="532"/>
                    </a:lnTo>
                    <a:lnTo>
                      <a:pt x="372" y="532"/>
                    </a:lnTo>
                    <a:lnTo>
                      <a:pt x="372" y="529"/>
                    </a:lnTo>
                    <a:close/>
                    <a:moveTo>
                      <a:pt x="377" y="529"/>
                    </a:moveTo>
                    <a:lnTo>
                      <a:pt x="380" y="529"/>
                    </a:lnTo>
                    <a:lnTo>
                      <a:pt x="380" y="532"/>
                    </a:lnTo>
                    <a:lnTo>
                      <a:pt x="377" y="532"/>
                    </a:lnTo>
                    <a:lnTo>
                      <a:pt x="377" y="529"/>
                    </a:lnTo>
                    <a:close/>
                    <a:moveTo>
                      <a:pt x="382" y="529"/>
                    </a:moveTo>
                    <a:lnTo>
                      <a:pt x="385" y="529"/>
                    </a:lnTo>
                    <a:lnTo>
                      <a:pt x="385" y="532"/>
                    </a:lnTo>
                    <a:lnTo>
                      <a:pt x="382" y="532"/>
                    </a:lnTo>
                    <a:lnTo>
                      <a:pt x="382" y="529"/>
                    </a:lnTo>
                    <a:close/>
                    <a:moveTo>
                      <a:pt x="388" y="529"/>
                    </a:moveTo>
                    <a:lnTo>
                      <a:pt x="391" y="529"/>
                    </a:lnTo>
                    <a:lnTo>
                      <a:pt x="391" y="532"/>
                    </a:lnTo>
                    <a:lnTo>
                      <a:pt x="388" y="532"/>
                    </a:lnTo>
                    <a:lnTo>
                      <a:pt x="388" y="529"/>
                    </a:lnTo>
                    <a:close/>
                    <a:moveTo>
                      <a:pt x="393" y="529"/>
                    </a:moveTo>
                    <a:lnTo>
                      <a:pt x="396" y="529"/>
                    </a:lnTo>
                    <a:lnTo>
                      <a:pt x="396" y="532"/>
                    </a:lnTo>
                    <a:lnTo>
                      <a:pt x="393" y="532"/>
                    </a:lnTo>
                    <a:lnTo>
                      <a:pt x="393" y="529"/>
                    </a:lnTo>
                    <a:close/>
                    <a:moveTo>
                      <a:pt x="399" y="529"/>
                    </a:moveTo>
                    <a:lnTo>
                      <a:pt x="402" y="529"/>
                    </a:lnTo>
                    <a:lnTo>
                      <a:pt x="402" y="532"/>
                    </a:lnTo>
                    <a:lnTo>
                      <a:pt x="399" y="532"/>
                    </a:lnTo>
                    <a:lnTo>
                      <a:pt x="399" y="529"/>
                    </a:lnTo>
                    <a:close/>
                    <a:moveTo>
                      <a:pt x="404" y="529"/>
                    </a:moveTo>
                    <a:lnTo>
                      <a:pt x="407" y="529"/>
                    </a:lnTo>
                    <a:lnTo>
                      <a:pt x="407" y="532"/>
                    </a:lnTo>
                    <a:lnTo>
                      <a:pt x="404" y="532"/>
                    </a:lnTo>
                    <a:lnTo>
                      <a:pt x="404" y="529"/>
                    </a:lnTo>
                    <a:close/>
                    <a:moveTo>
                      <a:pt x="410" y="529"/>
                    </a:moveTo>
                    <a:lnTo>
                      <a:pt x="412" y="529"/>
                    </a:lnTo>
                    <a:lnTo>
                      <a:pt x="412" y="532"/>
                    </a:lnTo>
                    <a:lnTo>
                      <a:pt x="410" y="532"/>
                    </a:lnTo>
                    <a:lnTo>
                      <a:pt x="410" y="529"/>
                    </a:lnTo>
                    <a:close/>
                    <a:moveTo>
                      <a:pt x="415" y="529"/>
                    </a:moveTo>
                    <a:lnTo>
                      <a:pt x="418" y="529"/>
                    </a:lnTo>
                    <a:lnTo>
                      <a:pt x="418" y="532"/>
                    </a:lnTo>
                    <a:lnTo>
                      <a:pt x="415" y="532"/>
                    </a:lnTo>
                    <a:lnTo>
                      <a:pt x="415" y="529"/>
                    </a:lnTo>
                    <a:close/>
                    <a:moveTo>
                      <a:pt x="421" y="529"/>
                    </a:moveTo>
                    <a:lnTo>
                      <a:pt x="423" y="529"/>
                    </a:lnTo>
                    <a:lnTo>
                      <a:pt x="423" y="532"/>
                    </a:lnTo>
                    <a:lnTo>
                      <a:pt x="421" y="532"/>
                    </a:lnTo>
                    <a:lnTo>
                      <a:pt x="421" y="529"/>
                    </a:lnTo>
                    <a:close/>
                    <a:moveTo>
                      <a:pt x="426" y="529"/>
                    </a:moveTo>
                    <a:lnTo>
                      <a:pt x="429" y="529"/>
                    </a:lnTo>
                    <a:lnTo>
                      <a:pt x="429" y="532"/>
                    </a:lnTo>
                    <a:lnTo>
                      <a:pt x="426" y="532"/>
                    </a:lnTo>
                    <a:lnTo>
                      <a:pt x="426" y="529"/>
                    </a:lnTo>
                    <a:close/>
                    <a:moveTo>
                      <a:pt x="432" y="529"/>
                    </a:moveTo>
                    <a:lnTo>
                      <a:pt x="434" y="529"/>
                    </a:lnTo>
                    <a:lnTo>
                      <a:pt x="434" y="532"/>
                    </a:lnTo>
                    <a:lnTo>
                      <a:pt x="432" y="532"/>
                    </a:lnTo>
                    <a:lnTo>
                      <a:pt x="432" y="529"/>
                    </a:lnTo>
                    <a:close/>
                    <a:moveTo>
                      <a:pt x="437" y="529"/>
                    </a:moveTo>
                    <a:lnTo>
                      <a:pt x="437" y="529"/>
                    </a:lnTo>
                    <a:lnTo>
                      <a:pt x="436" y="530"/>
                    </a:lnTo>
                    <a:lnTo>
                      <a:pt x="436" y="528"/>
                    </a:lnTo>
                    <a:lnTo>
                      <a:pt x="438" y="528"/>
                    </a:lnTo>
                    <a:lnTo>
                      <a:pt x="438" y="532"/>
                    </a:lnTo>
                    <a:lnTo>
                      <a:pt x="437" y="532"/>
                    </a:lnTo>
                    <a:lnTo>
                      <a:pt x="437" y="529"/>
                    </a:lnTo>
                    <a:close/>
                    <a:moveTo>
                      <a:pt x="436" y="525"/>
                    </a:moveTo>
                    <a:lnTo>
                      <a:pt x="436" y="522"/>
                    </a:lnTo>
                    <a:lnTo>
                      <a:pt x="438" y="522"/>
                    </a:lnTo>
                    <a:lnTo>
                      <a:pt x="438" y="525"/>
                    </a:lnTo>
                    <a:lnTo>
                      <a:pt x="436" y="525"/>
                    </a:lnTo>
                    <a:close/>
                    <a:moveTo>
                      <a:pt x="436" y="519"/>
                    </a:moveTo>
                    <a:lnTo>
                      <a:pt x="436" y="516"/>
                    </a:lnTo>
                    <a:lnTo>
                      <a:pt x="438" y="516"/>
                    </a:lnTo>
                    <a:lnTo>
                      <a:pt x="438" y="519"/>
                    </a:lnTo>
                    <a:lnTo>
                      <a:pt x="436" y="519"/>
                    </a:lnTo>
                    <a:close/>
                    <a:moveTo>
                      <a:pt x="436" y="513"/>
                    </a:moveTo>
                    <a:lnTo>
                      <a:pt x="436" y="510"/>
                    </a:lnTo>
                    <a:lnTo>
                      <a:pt x="438" y="510"/>
                    </a:lnTo>
                    <a:lnTo>
                      <a:pt x="438" y="513"/>
                    </a:lnTo>
                    <a:lnTo>
                      <a:pt x="436" y="513"/>
                    </a:lnTo>
                    <a:close/>
                    <a:moveTo>
                      <a:pt x="436" y="507"/>
                    </a:moveTo>
                    <a:lnTo>
                      <a:pt x="436" y="504"/>
                    </a:lnTo>
                    <a:lnTo>
                      <a:pt x="438" y="504"/>
                    </a:lnTo>
                    <a:lnTo>
                      <a:pt x="438" y="507"/>
                    </a:lnTo>
                    <a:lnTo>
                      <a:pt x="436" y="507"/>
                    </a:lnTo>
                    <a:close/>
                    <a:moveTo>
                      <a:pt x="436" y="502"/>
                    </a:moveTo>
                    <a:lnTo>
                      <a:pt x="436" y="499"/>
                    </a:lnTo>
                    <a:lnTo>
                      <a:pt x="438" y="499"/>
                    </a:lnTo>
                    <a:lnTo>
                      <a:pt x="438" y="502"/>
                    </a:lnTo>
                    <a:lnTo>
                      <a:pt x="436" y="502"/>
                    </a:lnTo>
                    <a:close/>
                    <a:moveTo>
                      <a:pt x="436" y="496"/>
                    </a:moveTo>
                    <a:lnTo>
                      <a:pt x="436" y="493"/>
                    </a:lnTo>
                    <a:lnTo>
                      <a:pt x="438" y="493"/>
                    </a:lnTo>
                    <a:lnTo>
                      <a:pt x="438" y="496"/>
                    </a:lnTo>
                    <a:lnTo>
                      <a:pt x="436" y="496"/>
                    </a:lnTo>
                    <a:close/>
                    <a:moveTo>
                      <a:pt x="436" y="490"/>
                    </a:moveTo>
                    <a:lnTo>
                      <a:pt x="436" y="487"/>
                    </a:lnTo>
                    <a:lnTo>
                      <a:pt x="438" y="487"/>
                    </a:lnTo>
                    <a:lnTo>
                      <a:pt x="438" y="490"/>
                    </a:lnTo>
                    <a:lnTo>
                      <a:pt x="436" y="490"/>
                    </a:lnTo>
                    <a:close/>
                    <a:moveTo>
                      <a:pt x="436" y="484"/>
                    </a:moveTo>
                    <a:lnTo>
                      <a:pt x="436" y="482"/>
                    </a:lnTo>
                    <a:lnTo>
                      <a:pt x="438" y="482"/>
                    </a:lnTo>
                    <a:lnTo>
                      <a:pt x="438" y="484"/>
                    </a:lnTo>
                    <a:lnTo>
                      <a:pt x="436" y="484"/>
                    </a:lnTo>
                    <a:close/>
                    <a:moveTo>
                      <a:pt x="436" y="479"/>
                    </a:moveTo>
                    <a:lnTo>
                      <a:pt x="436" y="476"/>
                    </a:lnTo>
                    <a:lnTo>
                      <a:pt x="438" y="476"/>
                    </a:lnTo>
                    <a:lnTo>
                      <a:pt x="438" y="479"/>
                    </a:lnTo>
                    <a:lnTo>
                      <a:pt x="436" y="479"/>
                    </a:lnTo>
                    <a:close/>
                    <a:moveTo>
                      <a:pt x="436" y="473"/>
                    </a:moveTo>
                    <a:lnTo>
                      <a:pt x="436" y="470"/>
                    </a:lnTo>
                    <a:lnTo>
                      <a:pt x="438" y="470"/>
                    </a:lnTo>
                    <a:lnTo>
                      <a:pt x="438" y="473"/>
                    </a:lnTo>
                    <a:lnTo>
                      <a:pt x="436" y="473"/>
                    </a:lnTo>
                    <a:close/>
                    <a:moveTo>
                      <a:pt x="436" y="467"/>
                    </a:moveTo>
                    <a:lnTo>
                      <a:pt x="436" y="464"/>
                    </a:lnTo>
                    <a:lnTo>
                      <a:pt x="438" y="464"/>
                    </a:lnTo>
                    <a:lnTo>
                      <a:pt x="438" y="467"/>
                    </a:lnTo>
                    <a:lnTo>
                      <a:pt x="436" y="467"/>
                    </a:lnTo>
                    <a:close/>
                    <a:moveTo>
                      <a:pt x="436" y="461"/>
                    </a:moveTo>
                    <a:lnTo>
                      <a:pt x="436" y="459"/>
                    </a:lnTo>
                    <a:lnTo>
                      <a:pt x="438" y="459"/>
                    </a:lnTo>
                    <a:lnTo>
                      <a:pt x="438" y="461"/>
                    </a:lnTo>
                    <a:lnTo>
                      <a:pt x="436" y="461"/>
                    </a:lnTo>
                    <a:close/>
                    <a:moveTo>
                      <a:pt x="436" y="456"/>
                    </a:moveTo>
                    <a:lnTo>
                      <a:pt x="436" y="453"/>
                    </a:lnTo>
                    <a:lnTo>
                      <a:pt x="438" y="453"/>
                    </a:lnTo>
                    <a:lnTo>
                      <a:pt x="438" y="456"/>
                    </a:lnTo>
                    <a:lnTo>
                      <a:pt x="436" y="456"/>
                    </a:lnTo>
                    <a:close/>
                    <a:moveTo>
                      <a:pt x="436" y="450"/>
                    </a:moveTo>
                    <a:lnTo>
                      <a:pt x="436" y="447"/>
                    </a:lnTo>
                    <a:lnTo>
                      <a:pt x="438" y="447"/>
                    </a:lnTo>
                    <a:lnTo>
                      <a:pt x="438" y="450"/>
                    </a:lnTo>
                    <a:lnTo>
                      <a:pt x="436" y="450"/>
                    </a:lnTo>
                    <a:close/>
                    <a:moveTo>
                      <a:pt x="436" y="444"/>
                    </a:moveTo>
                    <a:lnTo>
                      <a:pt x="436" y="441"/>
                    </a:lnTo>
                    <a:lnTo>
                      <a:pt x="438" y="441"/>
                    </a:lnTo>
                    <a:lnTo>
                      <a:pt x="438" y="444"/>
                    </a:lnTo>
                    <a:lnTo>
                      <a:pt x="436" y="444"/>
                    </a:lnTo>
                    <a:close/>
                    <a:moveTo>
                      <a:pt x="436" y="438"/>
                    </a:moveTo>
                    <a:lnTo>
                      <a:pt x="436" y="436"/>
                    </a:lnTo>
                    <a:lnTo>
                      <a:pt x="438" y="436"/>
                    </a:lnTo>
                    <a:lnTo>
                      <a:pt x="438" y="438"/>
                    </a:lnTo>
                    <a:lnTo>
                      <a:pt x="436" y="438"/>
                    </a:lnTo>
                    <a:close/>
                    <a:moveTo>
                      <a:pt x="436" y="433"/>
                    </a:moveTo>
                    <a:lnTo>
                      <a:pt x="436" y="430"/>
                    </a:lnTo>
                    <a:lnTo>
                      <a:pt x="438" y="430"/>
                    </a:lnTo>
                    <a:lnTo>
                      <a:pt x="438" y="433"/>
                    </a:lnTo>
                    <a:lnTo>
                      <a:pt x="436" y="433"/>
                    </a:lnTo>
                    <a:close/>
                    <a:moveTo>
                      <a:pt x="436" y="427"/>
                    </a:moveTo>
                    <a:lnTo>
                      <a:pt x="436" y="424"/>
                    </a:lnTo>
                    <a:lnTo>
                      <a:pt x="438" y="424"/>
                    </a:lnTo>
                    <a:lnTo>
                      <a:pt x="438" y="427"/>
                    </a:lnTo>
                    <a:lnTo>
                      <a:pt x="436" y="427"/>
                    </a:lnTo>
                    <a:close/>
                    <a:moveTo>
                      <a:pt x="436" y="421"/>
                    </a:moveTo>
                    <a:lnTo>
                      <a:pt x="436" y="418"/>
                    </a:lnTo>
                    <a:lnTo>
                      <a:pt x="438" y="418"/>
                    </a:lnTo>
                    <a:lnTo>
                      <a:pt x="438" y="421"/>
                    </a:lnTo>
                    <a:lnTo>
                      <a:pt x="436" y="421"/>
                    </a:lnTo>
                    <a:close/>
                    <a:moveTo>
                      <a:pt x="436" y="415"/>
                    </a:moveTo>
                    <a:lnTo>
                      <a:pt x="436" y="413"/>
                    </a:lnTo>
                    <a:lnTo>
                      <a:pt x="438" y="413"/>
                    </a:lnTo>
                    <a:lnTo>
                      <a:pt x="438" y="415"/>
                    </a:lnTo>
                    <a:lnTo>
                      <a:pt x="436" y="415"/>
                    </a:lnTo>
                    <a:close/>
                    <a:moveTo>
                      <a:pt x="436" y="410"/>
                    </a:moveTo>
                    <a:lnTo>
                      <a:pt x="436" y="407"/>
                    </a:lnTo>
                    <a:lnTo>
                      <a:pt x="438" y="407"/>
                    </a:lnTo>
                    <a:lnTo>
                      <a:pt x="438" y="410"/>
                    </a:lnTo>
                    <a:lnTo>
                      <a:pt x="436" y="410"/>
                    </a:lnTo>
                    <a:close/>
                    <a:moveTo>
                      <a:pt x="436" y="404"/>
                    </a:moveTo>
                    <a:lnTo>
                      <a:pt x="436" y="401"/>
                    </a:lnTo>
                    <a:lnTo>
                      <a:pt x="438" y="401"/>
                    </a:lnTo>
                    <a:lnTo>
                      <a:pt x="438" y="404"/>
                    </a:lnTo>
                    <a:lnTo>
                      <a:pt x="436" y="404"/>
                    </a:lnTo>
                    <a:close/>
                    <a:moveTo>
                      <a:pt x="436" y="398"/>
                    </a:moveTo>
                    <a:lnTo>
                      <a:pt x="436" y="395"/>
                    </a:lnTo>
                    <a:lnTo>
                      <a:pt x="438" y="395"/>
                    </a:lnTo>
                    <a:lnTo>
                      <a:pt x="438" y="398"/>
                    </a:lnTo>
                    <a:lnTo>
                      <a:pt x="436" y="398"/>
                    </a:lnTo>
                    <a:close/>
                    <a:moveTo>
                      <a:pt x="436" y="392"/>
                    </a:moveTo>
                    <a:lnTo>
                      <a:pt x="436" y="390"/>
                    </a:lnTo>
                    <a:lnTo>
                      <a:pt x="438" y="390"/>
                    </a:lnTo>
                    <a:lnTo>
                      <a:pt x="438" y="392"/>
                    </a:lnTo>
                    <a:lnTo>
                      <a:pt x="436" y="392"/>
                    </a:lnTo>
                    <a:close/>
                    <a:moveTo>
                      <a:pt x="436" y="387"/>
                    </a:moveTo>
                    <a:lnTo>
                      <a:pt x="436" y="384"/>
                    </a:lnTo>
                    <a:lnTo>
                      <a:pt x="438" y="384"/>
                    </a:lnTo>
                    <a:lnTo>
                      <a:pt x="438" y="387"/>
                    </a:lnTo>
                    <a:lnTo>
                      <a:pt x="436" y="387"/>
                    </a:lnTo>
                    <a:close/>
                    <a:moveTo>
                      <a:pt x="436" y="381"/>
                    </a:moveTo>
                    <a:lnTo>
                      <a:pt x="436" y="378"/>
                    </a:lnTo>
                    <a:lnTo>
                      <a:pt x="438" y="378"/>
                    </a:lnTo>
                    <a:lnTo>
                      <a:pt x="438" y="381"/>
                    </a:lnTo>
                    <a:lnTo>
                      <a:pt x="436" y="381"/>
                    </a:lnTo>
                    <a:close/>
                    <a:moveTo>
                      <a:pt x="436" y="375"/>
                    </a:moveTo>
                    <a:lnTo>
                      <a:pt x="436" y="372"/>
                    </a:lnTo>
                    <a:lnTo>
                      <a:pt x="438" y="372"/>
                    </a:lnTo>
                    <a:lnTo>
                      <a:pt x="438" y="375"/>
                    </a:lnTo>
                    <a:lnTo>
                      <a:pt x="436" y="375"/>
                    </a:lnTo>
                    <a:close/>
                    <a:moveTo>
                      <a:pt x="436" y="369"/>
                    </a:moveTo>
                    <a:lnTo>
                      <a:pt x="436" y="367"/>
                    </a:lnTo>
                    <a:lnTo>
                      <a:pt x="438" y="367"/>
                    </a:lnTo>
                    <a:lnTo>
                      <a:pt x="438" y="369"/>
                    </a:lnTo>
                    <a:lnTo>
                      <a:pt x="436" y="369"/>
                    </a:lnTo>
                    <a:close/>
                    <a:moveTo>
                      <a:pt x="436" y="364"/>
                    </a:moveTo>
                    <a:lnTo>
                      <a:pt x="436" y="361"/>
                    </a:lnTo>
                    <a:lnTo>
                      <a:pt x="438" y="361"/>
                    </a:lnTo>
                    <a:lnTo>
                      <a:pt x="438" y="364"/>
                    </a:lnTo>
                    <a:lnTo>
                      <a:pt x="436" y="364"/>
                    </a:lnTo>
                    <a:close/>
                    <a:moveTo>
                      <a:pt x="436" y="358"/>
                    </a:moveTo>
                    <a:lnTo>
                      <a:pt x="436" y="355"/>
                    </a:lnTo>
                    <a:lnTo>
                      <a:pt x="438" y="355"/>
                    </a:lnTo>
                    <a:lnTo>
                      <a:pt x="438" y="358"/>
                    </a:lnTo>
                    <a:lnTo>
                      <a:pt x="436" y="358"/>
                    </a:lnTo>
                    <a:close/>
                    <a:moveTo>
                      <a:pt x="436" y="352"/>
                    </a:moveTo>
                    <a:lnTo>
                      <a:pt x="436" y="349"/>
                    </a:lnTo>
                    <a:lnTo>
                      <a:pt x="438" y="349"/>
                    </a:lnTo>
                    <a:lnTo>
                      <a:pt x="438" y="352"/>
                    </a:lnTo>
                    <a:lnTo>
                      <a:pt x="436" y="352"/>
                    </a:lnTo>
                    <a:close/>
                    <a:moveTo>
                      <a:pt x="436" y="346"/>
                    </a:moveTo>
                    <a:lnTo>
                      <a:pt x="436" y="344"/>
                    </a:lnTo>
                    <a:lnTo>
                      <a:pt x="438" y="344"/>
                    </a:lnTo>
                    <a:lnTo>
                      <a:pt x="438" y="346"/>
                    </a:lnTo>
                    <a:lnTo>
                      <a:pt x="436" y="346"/>
                    </a:lnTo>
                    <a:close/>
                    <a:moveTo>
                      <a:pt x="436" y="341"/>
                    </a:moveTo>
                    <a:lnTo>
                      <a:pt x="436" y="338"/>
                    </a:lnTo>
                    <a:lnTo>
                      <a:pt x="438" y="338"/>
                    </a:lnTo>
                    <a:lnTo>
                      <a:pt x="438" y="341"/>
                    </a:lnTo>
                    <a:lnTo>
                      <a:pt x="436" y="341"/>
                    </a:lnTo>
                    <a:close/>
                    <a:moveTo>
                      <a:pt x="436" y="335"/>
                    </a:moveTo>
                    <a:lnTo>
                      <a:pt x="436" y="332"/>
                    </a:lnTo>
                    <a:lnTo>
                      <a:pt x="438" y="332"/>
                    </a:lnTo>
                    <a:lnTo>
                      <a:pt x="438" y="335"/>
                    </a:lnTo>
                    <a:lnTo>
                      <a:pt x="436" y="335"/>
                    </a:lnTo>
                    <a:close/>
                    <a:moveTo>
                      <a:pt x="436" y="329"/>
                    </a:moveTo>
                    <a:lnTo>
                      <a:pt x="436" y="326"/>
                    </a:lnTo>
                    <a:lnTo>
                      <a:pt x="438" y="326"/>
                    </a:lnTo>
                    <a:lnTo>
                      <a:pt x="438" y="329"/>
                    </a:lnTo>
                    <a:lnTo>
                      <a:pt x="436" y="329"/>
                    </a:lnTo>
                    <a:close/>
                    <a:moveTo>
                      <a:pt x="436" y="324"/>
                    </a:moveTo>
                    <a:lnTo>
                      <a:pt x="436" y="321"/>
                    </a:lnTo>
                    <a:lnTo>
                      <a:pt x="438" y="321"/>
                    </a:lnTo>
                    <a:lnTo>
                      <a:pt x="438" y="324"/>
                    </a:lnTo>
                    <a:lnTo>
                      <a:pt x="436" y="324"/>
                    </a:lnTo>
                    <a:close/>
                    <a:moveTo>
                      <a:pt x="436" y="318"/>
                    </a:moveTo>
                    <a:lnTo>
                      <a:pt x="436" y="315"/>
                    </a:lnTo>
                    <a:lnTo>
                      <a:pt x="438" y="315"/>
                    </a:lnTo>
                    <a:lnTo>
                      <a:pt x="438" y="318"/>
                    </a:lnTo>
                    <a:lnTo>
                      <a:pt x="436" y="318"/>
                    </a:lnTo>
                    <a:close/>
                    <a:moveTo>
                      <a:pt x="436" y="312"/>
                    </a:moveTo>
                    <a:lnTo>
                      <a:pt x="436" y="309"/>
                    </a:lnTo>
                    <a:lnTo>
                      <a:pt x="438" y="309"/>
                    </a:lnTo>
                    <a:lnTo>
                      <a:pt x="438" y="312"/>
                    </a:lnTo>
                    <a:lnTo>
                      <a:pt x="436" y="312"/>
                    </a:lnTo>
                    <a:close/>
                    <a:moveTo>
                      <a:pt x="436" y="306"/>
                    </a:moveTo>
                    <a:lnTo>
                      <a:pt x="436" y="303"/>
                    </a:lnTo>
                    <a:lnTo>
                      <a:pt x="438" y="303"/>
                    </a:lnTo>
                    <a:lnTo>
                      <a:pt x="438" y="306"/>
                    </a:lnTo>
                    <a:lnTo>
                      <a:pt x="436" y="306"/>
                    </a:lnTo>
                    <a:close/>
                    <a:moveTo>
                      <a:pt x="436" y="301"/>
                    </a:moveTo>
                    <a:lnTo>
                      <a:pt x="436" y="298"/>
                    </a:lnTo>
                    <a:lnTo>
                      <a:pt x="438" y="298"/>
                    </a:lnTo>
                    <a:lnTo>
                      <a:pt x="438" y="301"/>
                    </a:lnTo>
                    <a:lnTo>
                      <a:pt x="436" y="301"/>
                    </a:lnTo>
                    <a:close/>
                    <a:moveTo>
                      <a:pt x="436" y="295"/>
                    </a:moveTo>
                    <a:lnTo>
                      <a:pt x="436" y="292"/>
                    </a:lnTo>
                    <a:lnTo>
                      <a:pt x="438" y="292"/>
                    </a:lnTo>
                    <a:lnTo>
                      <a:pt x="438" y="295"/>
                    </a:lnTo>
                    <a:lnTo>
                      <a:pt x="436" y="295"/>
                    </a:lnTo>
                    <a:close/>
                    <a:moveTo>
                      <a:pt x="436" y="289"/>
                    </a:moveTo>
                    <a:lnTo>
                      <a:pt x="436" y="286"/>
                    </a:lnTo>
                    <a:lnTo>
                      <a:pt x="438" y="286"/>
                    </a:lnTo>
                    <a:lnTo>
                      <a:pt x="438" y="289"/>
                    </a:lnTo>
                    <a:lnTo>
                      <a:pt x="436" y="289"/>
                    </a:lnTo>
                    <a:close/>
                    <a:moveTo>
                      <a:pt x="436" y="283"/>
                    </a:moveTo>
                    <a:lnTo>
                      <a:pt x="436" y="280"/>
                    </a:lnTo>
                    <a:lnTo>
                      <a:pt x="438" y="280"/>
                    </a:lnTo>
                    <a:lnTo>
                      <a:pt x="438" y="283"/>
                    </a:lnTo>
                    <a:lnTo>
                      <a:pt x="436" y="283"/>
                    </a:lnTo>
                    <a:close/>
                    <a:moveTo>
                      <a:pt x="436" y="278"/>
                    </a:moveTo>
                    <a:lnTo>
                      <a:pt x="436" y="275"/>
                    </a:lnTo>
                    <a:lnTo>
                      <a:pt x="438" y="275"/>
                    </a:lnTo>
                    <a:lnTo>
                      <a:pt x="438" y="278"/>
                    </a:lnTo>
                    <a:lnTo>
                      <a:pt x="436" y="278"/>
                    </a:lnTo>
                    <a:close/>
                    <a:moveTo>
                      <a:pt x="436" y="272"/>
                    </a:moveTo>
                    <a:lnTo>
                      <a:pt x="436" y="269"/>
                    </a:lnTo>
                    <a:lnTo>
                      <a:pt x="438" y="269"/>
                    </a:lnTo>
                    <a:lnTo>
                      <a:pt x="438" y="272"/>
                    </a:lnTo>
                    <a:lnTo>
                      <a:pt x="436" y="272"/>
                    </a:lnTo>
                    <a:close/>
                    <a:moveTo>
                      <a:pt x="436" y="266"/>
                    </a:moveTo>
                    <a:lnTo>
                      <a:pt x="436" y="263"/>
                    </a:lnTo>
                    <a:lnTo>
                      <a:pt x="438" y="263"/>
                    </a:lnTo>
                    <a:lnTo>
                      <a:pt x="438" y="266"/>
                    </a:lnTo>
                    <a:lnTo>
                      <a:pt x="436" y="266"/>
                    </a:lnTo>
                    <a:close/>
                    <a:moveTo>
                      <a:pt x="436" y="260"/>
                    </a:moveTo>
                    <a:lnTo>
                      <a:pt x="436" y="257"/>
                    </a:lnTo>
                    <a:lnTo>
                      <a:pt x="438" y="257"/>
                    </a:lnTo>
                    <a:lnTo>
                      <a:pt x="438" y="260"/>
                    </a:lnTo>
                    <a:lnTo>
                      <a:pt x="436" y="260"/>
                    </a:lnTo>
                    <a:close/>
                    <a:moveTo>
                      <a:pt x="436" y="255"/>
                    </a:moveTo>
                    <a:lnTo>
                      <a:pt x="436" y="252"/>
                    </a:lnTo>
                    <a:lnTo>
                      <a:pt x="438" y="252"/>
                    </a:lnTo>
                    <a:lnTo>
                      <a:pt x="438" y="255"/>
                    </a:lnTo>
                    <a:lnTo>
                      <a:pt x="436" y="255"/>
                    </a:lnTo>
                    <a:close/>
                    <a:moveTo>
                      <a:pt x="436" y="249"/>
                    </a:moveTo>
                    <a:lnTo>
                      <a:pt x="436" y="246"/>
                    </a:lnTo>
                    <a:lnTo>
                      <a:pt x="438" y="246"/>
                    </a:lnTo>
                    <a:lnTo>
                      <a:pt x="438" y="249"/>
                    </a:lnTo>
                    <a:lnTo>
                      <a:pt x="436" y="249"/>
                    </a:lnTo>
                    <a:close/>
                    <a:moveTo>
                      <a:pt x="436" y="243"/>
                    </a:moveTo>
                    <a:lnTo>
                      <a:pt x="436" y="240"/>
                    </a:lnTo>
                    <a:lnTo>
                      <a:pt x="438" y="240"/>
                    </a:lnTo>
                    <a:lnTo>
                      <a:pt x="438" y="243"/>
                    </a:lnTo>
                    <a:lnTo>
                      <a:pt x="436" y="243"/>
                    </a:lnTo>
                    <a:close/>
                    <a:moveTo>
                      <a:pt x="436" y="237"/>
                    </a:moveTo>
                    <a:lnTo>
                      <a:pt x="436" y="235"/>
                    </a:lnTo>
                    <a:lnTo>
                      <a:pt x="438" y="235"/>
                    </a:lnTo>
                    <a:lnTo>
                      <a:pt x="438" y="237"/>
                    </a:lnTo>
                    <a:lnTo>
                      <a:pt x="436" y="237"/>
                    </a:lnTo>
                    <a:close/>
                    <a:moveTo>
                      <a:pt x="436" y="232"/>
                    </a:moveTo>
                    <a:lnTo>
                      <a:pt x="436" y="229"/>
                    </a:lnTo>
                    <a:lnTo>
                      <a:pt x="438" y="229"/>
                    </a:lnTo>
                    <a:lnTo>
                      <a:pt x="438" y="232"/>
                    </a:lnTo>
                    <a:lnTo>
                      <a:pt x="436" y="232"/>
                    </a:lnTo>
                    <a:close/>
                    <a:moveTo>
                      <a:pt x="436" y="226"/>
                    </a:moveTo>
                    <a:lnTo>
                      <a:pt x="436" y="223"/>
                    </a:lnTo>
                    <a:lnTo>
                      <a:pt x="438" y="223"/>
                    </a:lnTo>
                    <a:lnTo>
                      <a:pt x="438" y="226"/>
                    </a:lnTo>
                    <a:lnTo>
                      <a:pt x="436" y="226"/>
                    </a:lnTo>
                    <a:close/>
                    <a:moveTo>
                      <a:pt x="436" y="220"/>
                    </a:moveTo>
                    <a:lnTo>
                      <a:pt x="436" y="217"/>
                    </a:lnTo>
                    <a:lnTo>
                      <a:pt x="438" y="217"/>
                    </a:lnTo>
                    <a:lnTo>
                      <a:pt x="438" y="220"/>
                    </a:lnTo>
                    <a:lnTo>
                      <a:pt x="436" y="220"/>
                    </a:lnTo>
                    <a:close/>
                    <a:moveTo>
                      <a:pt x="436" y="214"/>
                    </a:moveTo>
                    <a:lnTo>
                      <a:pt x="436" y="211"/>
                    </a:lnTo>
                    <a:lnTo>
                      <a:pt x="438" y="211"/>
                    </a:lnTo>
                    <a:lnTo>
                      <a:pt x="438" y="214"/>
                    </a:lnTo>
                    <a:lnTo>
                      <a:pt x="436" y="214"/>
                    </a:lnTo>
                    <a:close/>
                    <a:moveTo>
                      <a:pt x="436" y="209"/>
                    </a:moveTo>
                    <a:lnTo>
                      <a:pt x="436" y="206"/>
                    </a:lnTo>
                    <a:lnTo>
                      <a:pt x="438" y="206"/>
                    </a:lnTo>
                    <a:lnTo>
                      <a:pt x="438" y="209"/>
                    </a:lnTo>
                    <a:lnTo>
                      <a:pt x="436" y="209"/>
                    </a:lnTo>
                    <a:close/>
                    <a:moveTo>
                      <a:pt x="436" y="203"/>
                    </a:moveTo>
                    <a:lnTo>
                      <a:pt x="436" y="200"/>
                    </a:lnTo>
                    <a:lnTo>
                      <a:pt x="438" y="200"/>
                    </a:lnTo>
                    <a:lnTo>
                      <a:pt x="438" y="203"/>
                    </a:lnTo>
                    <a:lnTo>
                      <a:pt x="436" y="203"/>
                    </a:lnTo>
                    <a:close/>
                    <a:moveTo>
                      <a:pt x="436" y="197"/>
                    </a:moveTo>
                    <a:lnTo>
                      <a:pt x="436" y="194"/>
                    </a:lnTo>
                    <a:lnTo>
                      <a:pt x="438" y="194"/>
                    </a:lnTo>
                    <a:lnTo>
                      <a:pt x="438" y="197"/>
                    </a:lnTo>
                    <a:lnTo>
                      <a:pt x="436" y="197"/>
                    </a:lnTo>
                    <a:close/>
                    <a:moveTo>
                      <a:pt x="436" y="191"/>
                    </a:moveTo>
                    <a:lnTo>
                      <a:pt x="436" y="188"/>
                    </a:lnTo>
                    <a:lnTo>
                      <a:pt x="438" y="188"/>
                    </a:lnTo>
                    <a:lnTo>
                      <a:pt x="438" y="191"/>
                    </a:lnTo>
                    <a:lnTo>
                      <a:pt x="436" y="191"/>
                    </a:lnTo>
                    <a:close/>
                    <a:moveTo>
                      <a:pt x="436" y="186"/>
                    </a:moveTo>
                    <a:lnTo>
                      <a:pt x="436" y="183"/>
                    </a:lnTo>
                    <a:lnTo>
                      <a:pt x="438" y="183"/>
                    </a:lnTo>
                    <a:lnTo>
                      <a:pt x="438" y="186"/>
                    </a:lnTo>
                    <a:lnTo>
                      <a:pt x="436" y="186"/>
                    </a:lnTo>
                    <a:close/>
                    <a:moveTo>
                      <a:pt x="436" y="180"/>
                    </a:moveTo>
                    <a:lnTo>
                      <a:pt x="436" y="177"/>
                    </a:lnTo>
                    <a:lnTo>
                      <a:pt x="438" y="177"/>
                    </a:lnTo>
                    <a:lnTo>
                      <a:pt x="438" y="180"/>
                    </a:lnTo>
                    <a:lnTo>
                      <a:pt x="436" y="180"/>
                    </a:lnTo>
                    <a:close/>
                    <a:moveTo>
                      <a:pt x="436" y="174"/>
                    </a:moveTo>
                    <a:lnTo>
                      <a:pt x="436" y="171"/>
                    </a:lnTo>
                    <a:lnTo>
                      <a:pt x="438" y="171"/>
                    </a:lnTo>
                    <a:lnTo>
                      <a:pt x="438" y="174"/>
                    </a:lnTo>
                    <a:lnTo>
                      <a:pt x="436" y="174"/>
                    </a:lnTo>
                    <a:close/>
                    <a:moveTo>
                      <a:pt x="436" y="168"/>
                    </a:moveTo>
                    <a:lnTo>
                      <a:pt x="436" y="166"/>
                    </a:lnTo>
                    <a:lnTo>
                      <a:pt x="438" y="166"/>
                    </a:lnTo>
                    <a:lnTo>
                      <a:pt x="438" y="168"/>
                    </a:lnTo>
                    <a:lnTo>
                      <a:pt x="436" y="168"/>
                    </a:lnTo>
                    <a:close/>
                    <a:moveTo>
                      <a:pt x="436" y="163"/>
                    </a:moveTo>
                    <a:lnTo>
                      <a:pt x="436" y="160"/>
                    </a:lnTo>
                    <a:lnTo>
                      <a:pt x="438" y="160"/>
                    </a:lnTo>
                    <a:lnTo>
                      <a:pt x="438" y="163"/>
                    </a:lnTo>
                    <a:lnTo>
                      <a:pt x="436" y="163"/>
                    </a:lnTo>
                    <a:close/>
                    <a:moveTo>
                      <a:pt x="436" y="157"/>
                    </a:moveTo>
                    <a:lnTo>
                      <a:pt x="436" y="154"/>
                    </a:lnTo>
                    <a:lnTo>
                      <a:pt x="438" y="154"/>
                    </a:lnTo>
                    <a:lnTo>
                      <a:pt x="438" y="157"/>
                    </a:lnTo>
                    <a:lnTo>
                      <a:pt x="436" y="157"/>
                    </a:lnTo>
                    <a:close/>
                    <a:moveTo>
                      <a:pt x="436" y="151"/>
                    </a:moveTo>
                    <a:lnTo>
                      <a:pt x="436" y="148"/>
                    </a:lnTo>
                    <a:lnTo>
                      <a:pt x="438" y="148"/>
                    </a:lnTo>
                    <a:lnTo>
                      <a:pt x="438" y="151"/>
                    </a:lnTo>
                    <a:lnTo>
                      <a:pt x="436" y="151"/>
                    </a:lnTo>
                    <a:close/>
                    <a:moveTo>
                      <a:pt x="436" y="145"/>
                    </a:moveTo>
                    <a:lnTo>
                      <a:pt x="436" y="143"/>
                    </a:lnTo>
                    <a:lnTo>
                      <a:pt x="438" y="143"/>
                    </a:lnTo>
                    <a:lnTo>
                      <a:pt x="438" y="145"/>
                    </a:lnTo>
                    <a:lnTo>
                      <a:pt x="436" y="145"/>
                    </a:lnTo>
                    <a:close/>
                    <a:moveTo>
                      <a:pt x="436" y="140"/>
                    </a:moveTo>
                    <a:lnTo>
                      <a:pt x="436" y="137"/>
                    </a:lnTo>
                    <a:lnTo>
                      <a:pt x="438" y="137"/>
                    </a:lnTo>
                    <a:lnTo>
                      <a:pt x="438" y="140"/>
                    </a:lnTo>
                    <a:lnTo>
                      <a:pt x="436" y="140"/>
                    </a:lnTo>
                    <a:close/>
                    <a:moveTo>
                      <a:pt x="436" y="134"/>
                    </a:moveTo>
                    <a:lnTo>
                      <a:pt x="436" y="131"/>
                    </a:lnTo>
                    <a:lnTo>
                      <a:pt x="438" y="131"/>
                    </a:lnTo>
                    <a:lnTo>
                      <a:pt x="438" y="134"/>
                    </a:lnTo>
                    <a:lnTo>
                      <a:pt x="436" y="134"/>
                    </a:lnTo>
                    <a:close/>
                    <a:moveTo>
                      <a:pt x="436" y="128"/>
                    </a:moveTo>
                    <a:lnTo>
                      <a:pt x="436" y="125"/>
                    </a:lnTo>
                    <a:lnTo>
                      <a:pt x="438" y="125"/>
                    </a:lnTo>
                    <a:lnTo>
                      <a:pt x="438" y="128"/>
                    </a:lnTo>
                    <a:lnTo>
                      <a:pt x="436" y="128"/>
                    </a:lnTo>
                    <a:close/>
                    <a:moveTo>
                      <a:pt x="436" y="122"/>
                    </a:moveTo>
                    <a:lnTo>
                      <a:pt x="436" y="120"/>
                    </a:lnTo>
                    <a:lnTo>
                      <a:pt x="438" y="120"/>
                    </a:lnTo>
                    <a:lnTo>
                      <a:pt x="438" y="122"/>
                    </a:lnTo>
                    <a:lnTo>
                      <a:pt x="436" y="122"/>
                    </a:lnTo>
                    <a:close/>
                    <a:moveTo>
                      <a:pt x="436" y="117"/>
                    </a:moveTo>
                    <a:lnTo>
                      <a:pt x="436" y="114"/>
                    </a:lnTo>
                    <a:lnTo>
                      <a:pt x="438" y="114"/>
                    </a:lnTo>
                    <a:lnTo>
                      <a:pt x="438" y="117"/>
                    </a:lnTo>
                    <a:lnTo>
                      <a:pt x="436" y="117"/>
                    </a:lnTo>
                    <a:close/>
                    <a:moveTo>
                      <a:pt x="436" y="111"/>
                    </a:moveTo>
                    <a:lnTo>
                      <a:pt x="436" y="108"/>
                    </a:lnTo>
                    <a:lnTo>
                      <a:pt x="438" y="108"/>
                    </a:lnTo>
                    <a:lnTo>
                      <a:pt x="438" y="111"/>
                    </a:lnTo>
                    <a:lnTo>
                      <a:pt x="436" y="111"/>
                    </a:lnTo>
                    <a:close/>
                    <a:moveTo>
                      <a:pt x="436" y="105"/>
                    </a:moveTo>
                    <a:lnTo>
                      <a:pt x="436" y="102"/>
                    </a:lnTo>
                    <a:lnTo>
                      <a:pt x="438" y="102"/>
                    </a:lnTo>
                    <a:lnTo>
                      <a:pt x="438" y="105"/>
                    </a:lnTo>
                    <a:lnTo>
                      <a:pt x="436" y="105"/>
                    </a:lnTo>
                    <a:close/>
                    <a:moveTo>
                      <a:pt x="436" y="99"/>
                    </a:moveTo>
                    <a:lnTo>
                      <a:pt x="436" y="97"/>
                    </a:lnTo>
                    <a:lnTo>
                      <a:pt x="438" y="97"/>
                    </a:lnTo>
                    <a:lnTo>
                      <a:pt x="438" y="99"/>
                    </a:lnTo>
                    <a:lnTo>
                      <a:pt x="436" y="99"/>
                    </a:lnTo>
                    <a:close/>
                    <a:moveTo>
                      <a:pt x="436" y="94"/>
                    </a:moveTo>
                    <a:lnTo>
                      <a:pt x="436" y="91"/>
                    </a:lnTo>
                    <a:lnTo>
                      <a:pt x="438" y="91"/>
                    </a:lnTo>
                    <a:lnTo>
                      <a:pt x="438" y="94"/>
                    </a:lnTo>
                    <a:lnTo>
                      <a:pt x="436" y="94"/>
                    </a:lnTo>
                    <a:close/>
                    <a:moveTo>
                      <a:pt x="436" y="88"/>
                    </a:moveTo>
                    <a:lnTo>
                      <a:pt x="436" y="85"/>
                    </a:lnTo>
                    <a:lnTo>
                      <a:pt x="438" y="85"/>
                    </a:lnTo>
                    <a:lnTo>
                      <a:pt x="438" y="88"/>
                    </a:lnTo>
                    <a:lnTo>
                      <a:pt x="436" y="88"/>
                    </a:lnTo>
                    <a:close/>
                    <a:moveTo>
                      <a:pt x="436" y="82"/>
                    </a:moveTo>
                    <a:lnTo>
                      <a:pt x="436" y="79"/>
                    </a:lnTo>
                    <a:lnTo>
                      <a:pt x="438" y="79"/>
                    </a:lnTo>
                    <a:lnTo>
                      <a:pt x="438" y="82"/>
                    </a:lnTo>
                    <a:lnTo>
                      <a:pt x="436" y="82"/>
                    </a:lnTo>
                    <a:close/>
                    <a:moveTo>
                      <a:pt x="436" y="77"/>
                    </a:moveTo>
                    <a:lnTo>
                      <a:pt x="436" y="74"/>
                    </a:lnTo>
                    <a:lnTo>
                      <a:pt x="438" y="74"/>
                    </a:lnTo>
                    <a:lnTo>
                      <a:pt x="438" y="77"/>
                    </a:lnTo>
                    <a:lnTo>
                      <a:pt x="436" y="77"/>
                    </a:lnTo>
                    <a:close/>
                    <a:moveTo>
                      <a:pt x="436" y="71"/>
                    </a:moveTo>
                    <a:lnTo>
                      <a:pt x="436" y="68"/>
                    </a:lnTo>
                    <a:lnTo>
                      <a:pt x="438" y="68"/>
                    </a:lnTo>
                    <a:lnTo>
                      <a:pt x="438" y="71"/>
                    </a:lnTo>
                    <a:lnTo>
                      <a:pt x="436" y="71"/>
                    </a:lnTo>
                    <a:close/>
                    <a:moveTo>
                      <a:pt x="436" y="65"/>
                    </a:moveTo>
                    <a:lnTo>
                      <a:pt x="436" y="62"/>
                    </a:lnTo>
                    <a:lnTo>
                      <a:pt x="438" y="62"/>
                    </a:lnTo>
                    <a:lnTo>
                      <a:pt x="438" y="65"/>
                    </a:lnTo>
                    <a:lnTo>
                      <a:pt x="436" y="65"/>
                    </a:lnTo>
                    <a:close/>
                    <a:moveTo>
                      <a:pt x="436" y="59"/>
                    </a:moveTo>
                    <a:lnTo>
                      <a:pt x="436" y="56"/>
                    </a:lnTo>
                    <a:lnTo>
                      <a:pt x="438" y="56"/>
                    </a:lnTo>
                    <a:lnTo>
                      <a:pt x="438" y="59"/>
                    </a:lnTo>
                    <a:lnTo>
                      <a:pt x="436" y="59"/>
                    </a:lnTo>
                    <a:close/>
                    <a:moveTo>
                      <a:pt x="436" y="54"/>
                    </a:moveTo>
                    <a:lnTo>
                      <a:pt x="436" y="51"/>
                    </a:lnTo>
                    <a:lnTo>
                      <a:pt x="438" y="51"/>
                    </a:lnTo>
                    <a:lnTo>
                      <a:pt x="438" y="54"/>
                    </a:lnTo>
                    <a:lnTo>
                      <a:pt x="436" y="54"/>
                    </a:lnTo>
                    <a:close/>
                    <a:moveTo>
                      <a:pt x="436" y="48"/>
                    </a:moveTo>
                    <a:lnTo>
                      <a:pt x="436" y="45"/>
                    </a:lnTo>
                    <a:lnTo>
                      <a:pt x="438" y="45"/>
                    </a:lnTo>
                    <a:lnTo>
                      <a:pt x="438" y="48"/>
                    </a:lnTo>
                    <a:lnTo>
                      <a:pt x="436" y="48"/>
                    </a:lnTo>
                    <a:close/>
                    <a:moveTo>
                      <a:pt x="436" y="42"/>
                    </a:moveTo>
                    <a:lnTo>
                      <a:pt x="436" y="39"/>
                    </a:lnTo>
                    <a:lnTo>
                      <a:pt x="438" y="39"/>
                    </a:lnTo>
                    <a:lnTo>
                      <a:pt x="438" y="42"/>
                    </a:lnTo>
                    <a:lnTo>
                      <a:pt x="436" y="42"/>
                    </a:lnTo>
                    <a:close/>
                    <a:moveTo>
                      <a:pt x="436" y="36"/>
                    </a:moveTo>
                    <a:lnTo>
                      <a:pt x="436" y="33"/>
                    </a:lnTo>
                    <a:lnTo>
                      <a:pt x="438" y="33"/>
                    </a:lnTo>
                    <a:lnTo>
                      <a:pt x="438" y="36"/>
                    </a:lnTo>
                    <a:lnTo>
                      <a:pt x="436" y="36"/>
                    </a:lnTo>
                    <a:close/>
                    <a:moveTo>
                      <a:pt x="436" y="30"/>
                    </a:moveTo>
                    <a:lnTo>
                      <a:pt x="436" y="28"/>
                    </a:lnTo>
                    <a:lnTo>
                      <a:pt x="438" y="28"/>
                    </a:lnTo>
                    <a:lnTo>
                      <a:pt x="438" y="30"/>
                    </a:lnTo>
                    <a:lnTo>
                      <a:pt x="436" y="30"/>
                    </a:lnTo>
                    <a:close/>
                    <a:moveTo>
                      <a:pt x="436" y="25"/>
                    </a:moveTo>
                    <a:lnTo>
                      <a:pt x="436" y="22"/>
                    </a:lnTo>
                    <a:lnTo>
                      <a:pt x="438" y="22"/>
                    </a:lnTo>
                    <a:lnTo>
                      <a:pt x="438" y="25"/>
                    </a:lnTo>
                    <a:lnTo>
                      <a:pt x="436" y="25"/>
                    </a:lnTo>
                    <a:close/>
                    <a:moveTo>
                      <a:pt x="436" y="19"/>
                    </a:moveTo>
                    <a:lnTo>
                      <a:pt x="436" y="16"/>
                    </a:lnTo>
                    <a:lnTo>
                      <a:pt x="438" y="16"/>
                    </a:lnTo>
                    <a:lnTo>
                      <a:pt x="438" y="19"/>
                    </a:lnTo>
                    <a:lnTo>
                      <a:pt x="436" y="19"/>
                    </a:lnTo>
                    <a:close/>
                    <a:moveTo>
                      <a:pt x="436" y="13"/>
                    </a:moveTo>
                    <a:lnTo>
                      <a:pt x="436" y="10"/>
                    </a:lnTo>
                    <a:lnTo>
                      <a:pt x="438" y="10"/>
                    </a:lnTo>
                    <a:lnTo>
                      <a:pt x="438" y="13"/>
                    </a:lnTo>
                    <a:lnTo>
                      <a:pt x="436" y="13"/>
                    </a:lnTo>
                    <a:close/>
                    <a:moveTo>
                      <a:pt x="436" y="8"/>
                    </a:moveTo>
                    <a:lnTo>
                      <a:pt x="436" y="5"/>
                    </a:lnTo>
                    <a:lnTo>
                      <a:pt x="438" y="5"/>
                    </a:lnTo>
                    <a:lnTo>
                      <a:pt x="438" y="8"/>
                    </a:lnTo>
                    <a:lnTo>
                      <a:pt x="436" y="8"/>
                    </a:lnTo>
                    <a:close/>
                  </a:path>
                </a:pathLst>
              </a:custGeom>
              <a:solidFill>
                <a:srgbClr val="000000"/>
              </a:solidFill>
              <a:ln w="1588" cap="flat">
                <a:solidFill>
                  <a:srgbClr val="000000"/>
                </a:solidFill>
                <a:prstDash val="solid"/>
                <a:bevel/>
                <a:headEnd/>
                <a:tailEnd/>
              </a:ln>
            </p:spPr>
            <p:txBody>
              <a:bodyPr/>
              <a:lstStyle/>
              <a:p>
                <a:endParaRPr lang="en-US"/>
              </a:p>
            </p:txBody>
          </p:sp>
        </p:grpSp>
        <p:sp>
          <p:nvSpPr>
            <p:cNvPr id="54527" name="Line 255"/>
            <p:cNvSpPr>
              <a:spLocks noChangeShapeType="1"/>
            </p:cNvSpPr>
            <p:nvPr/>
          </p:nvSpPr>
          <p:spPr bwMode="auto">
            <a:xfrm>
              <a:off x="3681" y="1725"/>
              <a:ext cx="152" cy="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28" name="Line 256"/>
            <p:cNvSpPr>
              <a:spLocks noChangeShapeType="1"/>
            </p:cNvSpPr>
            <p:nvPr/>
          </p:nvSpPr>
          <p:spPr bwMode="auto">
            <a:xfrm>
              <a:off x="4944" y="1725"/>
              <a:ext cx="131" cy="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29" name="Rectangle 257"/>
            <p:cNvSpPr>
              <a:spLocks noChangeArrowheads="1"/>
            </p:cNvSpPr>
            <p:nvPr/>
          </p:nvSpPr>
          <p:spPr bwMode="auto">
            <a:xfrm>
              <a:off x="3315" y="2292"/>
              <a:ext cx="26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Narrow" pitchFamily="34" charset="0"/>
                </a:rPr>
                <a:t>Cluster 1</a:t>
              </a:r>
              <a:endParaRPr lang="en-US"/>
            </a:p>
          </p:txBody>
        </p:sp>
        <p:sp>
          <p:nvSpPr>
            <p:cNvPr id="54530" name="Rectangle 258"/>
            <p:cNvSpPr>
              <a:spLocks noChangeArrowheads="1"/>
            </p:cNvSpPr>
            <p:nvPr/>
          </p:nvSpPr>
          <p:spPr bwMode="auto">
            <a:xfrm>
              <a:off x="5189" y="1993"/>
              <a:ext cx="26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Narrow" pitchFamily="34" charset="0"/>
                </a:rPr>
                <a:t>Cluster 3</a:t>
              </a:r>
              <a:endParaRPr lang="en-US"/>
            </a:p>
          </p:txBody>
        </p:sp>
        <p:sp>
          <p:nvSpPr>
            <p:cNvPr id="54531" name="Rectangle 259"/>
            <p:cNvSpPr>
              <a:spLocks noChangeArrowheads="1"/>
            </p:cNvSpPr>
            <p:nvPr/>
          </p:nvSpPr>
          <p:spPr bwMode="auto">
            <a:xfrm>
              <a:off x="4971" y="2315"/>
              <a:ext cx="26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Narrow" pitchFamily="34" charset="0"/>
                </a:rPr>
                <a:t>Cluster 2</a:t>
              </a:r>
              <a:endParaRPr lang="en-US"/>
            </a:p>
          </p:txBody>
        </p:sp>
        <p:sp>
          <p:nvSpPr>
            <p:cNvPr id="54532" name="Freeform 260"/>
            <p:cNvSpPr>
              <a:spLocks noEditPoints="1"/>
            </p:cNvSpPr>
            <p:nvPr/>
          </p:nvSpPr>
          <p:spPr bwMode="auto">
            <a:xfrm>
              <a:off x="3593" y="1332"/>
              <a:ext cx="349" cy="164"/>
            </a:xfrm>
            <a:custGeom>
              <a:avLst/>
              <a:gdLst>
                <a:gd name="T0" fmla="*/ 1 w 349"/>
                <a:gd name="T1" fmla="*/ 0 h 164"/>
                <a:gd name="T2" fmla="*/ 333 w 349"/>
                <a:gd name="T3" fmla="*/ 153 h 164"/>
                <a:gd name="T4" fmla="*/ 332 w 349"/>
                <a:gd name="T5" fmla="*/ 157 h 164"/>
                <a:gd name="T6" fmla="*/ 0 w 349"/>
                <a:gd name="T7" fmla="*/ 4 h 164"/>
                <a:gd name="T8" fmla="*/ 1 w 349"/>
                <a:gd name="T9" fmla="*/ 0 h 164"/>
                <a:gd name="T10" fmla="*/ 333 w 349"/>
                <a:gd name="T11" fmla="*/ 143 h 164"/>
                <a:gd name="T12" fmla="*/ 349 w 349"/>
                <a:gd name="T13" fmla="*/ 163 h 164"/>
                <a:gd name="T14" fmla="*/ 325 w 349"/>
                <a:gd name="T15" fmla="*/ 164 h 164"/>
                <a:gd name="T16" fmla="*/ 333 w 349"/>
                <a:gd name="T17" fmla="*/ 14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164">
                  <a:moveTo>
                    <a:pt x="1" y="0"/>
                  </a:moveTo>
                  <a:lnTo>
                    <a:pt x="333" y="153"/>
                  </a:lnTo>
                  <a:lnTo>
                    <a:pt x="332" y="157"/>
                  </a:lnTo>
                  <a:lnTo>
                    <a:pt x="0" y="4"/>
                  </a:lnTo>
                  <a:lnTo>
                    <a:pt x="1" y="0"/>
                  </a:lnTo>
                  <a:close/>
                  <a:moveTo>
                    <a:pt x="333" y="143"/>
                  </a:moveTo>
                  <a:lnTo>
                    <a:pt x="349" y="163"/>
                  </a:lnTo>
                  <a:lnTo>
                    <a:pt x="325" y="164"/>
                  </a:lnTo>
                  <a:lnTo>
                    <a:pt x="333" y="143"/>
                  </a:lnTo>
                  <a:close/>
                </a:path>
              </a:pathLst>
            </a:custGeom>
            <a:solidFill>
              <a:srgbClr val="000000"/>
            </a:solidFill>
            <a:ln w="1588" cap="flat">
              <a:solidFill>
                <a:srgbClr val="000000"/>
              </a:solidFill>
              <a:prstDash val="solid"/>
              <a:bevel/>
              <a:headEnd/>
              <a:tailEnd/>
            </a:ln>
          </p:spPr>
          <p:txBody>
            <a:bodyPr/>
            <a:lstStyle/>
            <a:p>
              <a:endParaRPr lang="en-US"/>
            </a:p>
          </p:txBody>
        </p:sp>
        <p:sp>
          <p:nvSpPr>
            <p:cNvPr id="54533" name="Freeform 261"/>
            <p:cNvSpPr>
              <a:spLocks noEditPoints="1"/>
            </p:cNvSpPr>
            <p:nvPr/>
          </p:nvSpPr>
          <p:spPr bwMode="auto">
            <a:xfrm>
              <a:off x="3592" y="1242"/>
              <a:ext cx="350" cy="300"/>
            </a:xfrm>
            <a:custGeom>
              <a:avLst/>
              <a:gdLst>
                <a:gd name="T0" fmla="*/ 0 w 350"/>
                <a:gd name="T1" fmla="*/ 297 h 300"/>
                <a:gd name="T2" fmla="*/ 335 w 350"/>
                <a:gd name="T3" fmla="*/ 11 h 300"/>
                <a:gd name="T4" fmla="*/ 337 w 350"/>
                <a:gd name="T5" fmla="*/ 14 h 300"/>
                <a:gd name="T6" fmla="*/ 2 w 350"/>
                <a:gd name="T7" fmla="*/ 300 h 300"/>
                <a:gd name="T8" fmla="*/ 0 w 350"/>
                <a:gd name="T9" fmla="*/ 297 h 300"/>
                <a:gd name="T10" fmla="*/ 326 w 350"/>
                <a:gd name="T11" fmla="*/ 6 h 300"/>
                <a:gd name="T12" fmla="*/ 350 w 350"/>
                <a:gd name="T13" fmla="*/ 0 h 300"/>
                <a:gd name="T14" fmla="*/ 340 w 350"/>
                <a:gd name="T15" fmla="*/ 23 h 300"/>
                <a:gd name="T16" fmla="*/ 326 w 350"/>
                <a:gd name="T17" fmla="*/ 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300">
                  <a:moveTo>
                    <a:pt x="0" y="297"/>
                  </a:moveTo>
                  <a:lnTo>
                    <a:pt x="335" y="11"/>
                  </a:lnTo>
                  <a:lnTo>
                    <a:pt x="337" y="14"/>
                  </a:lnTo>
                  <a:lnTo>
                    <a:pt x="2" y="300"/>
                  </a:lnTo>
                  <a:lnTo>
                    <a:pt x="0" y="297"/>
                  </a:lnTo>
                  <a:close/>
                  <a:moveTo>
                    <a:pt x="326" y="6"/>
                  </a:moveTo>
                  <a:lnTo>
                    <a:pt x="350" y="0"/>
                  </a:lnTo>
                  <a:lnTo>
                    <a:pt x="340" y="23"/>
                  </a:lnTo>
                  <a:lnTo>
                    <a:pt x="326" y="6"/>
                  </a:lnTo>
                  <a:close/>
                </a:path>
              </a:pathLst>
            </a:custGeom>
            <a:solidFill>
              <a:srgbClr val="000000"/>
            </a:solidFill>
            <a:ln w="1588" cap="flat">
              <a:solidFill>
                <a:srgbClr val="000000"/>
              </a:solidFill>
              <a:prstDash val="solid"/>
              <a:bevel/>
              <a:headEnd/>
              <a:tailEnd/>
            </a:ln>
          </p:spPr>
          <p:txBody>
            <a:bodyPr/>
            <a:lstStyle/>
            <a:p>
              <a:endParaRPr lang="en-US"/>
            </a:p>
          </p:txBody>
        </p:sp>
        <p:sp>
          <p:nvSpPr>
            <p:cNvPr id="54534" name="Freeform 262"/>
            <p:cNvSpPr>
              <a:spLocks noEditPoints="1"/>
            </p:cNvSpPr>
            <p:nvPr/>
          </p:nvSpPr>
          <p:spPr bwMode="auto">
            <a:xfrm>
              <a:off x="3593" y="1237"/>
              <a:ext cx="327" cy="99"/>
            </a:xfrm>
            <a:custGeom>
              <a:avLst/>
              <a:gdLst>
                <a:gd name="T0" fmla="*/ 0 w 327"/>
                <a:gd name="T1" fmla="*/ 95 h 99"/>
                <a:gd name="T2" fmla="*/ 309 w 327"/>
                <a:gd name="T3" fmla="*/ 8 h 99"/>
                <a:gd name="T4" fmla="*/ 310 w 327"/>
                <a:gd name="T5" fmla="*/ 12 h 99"/>
                <a:gd name="T6" fmla="*/ 1 w 327"/>
                <a:gd name="T7" fmla="*/ 99 h 99"/>
                <a:gd name="T8" fmla="*/ 0 w 327"/>
                <a:gd name="T9" fmla="*/ 95 h 99"/>
                <a:gd name="T10" fmla="*/ 303 w 327"/>
                <a:gd name="T11" fmla="*/ 0 h 99"/>
                <a:gd name="T12" fmla="*/ 327 w 327"/>
                <a:gd name="T13" fmla="*/ 5 h 99"/>
                <a:gd name="T14" fmla="*/ 309 w 327"/>
                <a:gd name="T15" fmla="*/ 22 h 99"/>
                <a:gd name="T16" fmla="*/ 303 w 327"/>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7" h="99">
                  <a:moveTo>
                    <a:pt x="0" y="95"/>
                  </a:moveTo>
                  <a:lnTo>
                    <a:pt x="309" y="8"/>
                  </a:lnTo>
                  <a:lnTo>
                    <a:pt x="310" y="12"/>
                  </a:lnTo>
                  <a:lnTo>
                    <a:pt x="1" y="99"/>
                  </a:lnTo>
                  <a:lnTo>
                    <a:pt x="0" y="95"/>
                  </a:lnTo>
                  <a:close/>
                  <a:moveTo>
                    <a:pt x="303" y="0"/>
                  </a:moveTo>
                  <a:lnTo>
                    <a:pt x="327" y="5"/>
                  </a:lnTo>
                  <a:lnTo>
                    <a:pt x="309" y="22"/>
                  </a:lnTo>
                  <a:lnTo>
                    <a:pt x="303" y="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54535" name="Freeform 263"/>
            <p:cNvSpPr>
              <a:spLocks noEditPoints="1"/>
            </p:cNvSpPr>
            <p:nvPr/>
          </p:nvSpPr>
          <p:spPr bwMode="auto">
            <a:xfrm>
              <a:off x="3592" y="1540"/>
              <a:ext cx="350" cy="598"/>
            </a:xfrm>
            <a:custGeom>
              <a:avLst/>
              <a:gdLst>
                <a:gd name="T0" fmla="*/ 3 w 350"/>
                <a:gd name="T1" fmla="*/ 0 h 598"/>
                <a:gd name="T2" fmla="*/ 342 w 350"/>
                <a:gd name="T3" fmla="*/ 581 h 598"/>
                <a:gd name="T4" fmla="*/ 339 w 350"/>
                <a:gd name="T5" fmla="*/ 583 h 598"/>
                <a:gd name="T6" fmla="*/ 0 w 350"/>
                <a:gd name="T7" fmla="*/ 2 h 598"/>
                <a:gd name="T8" fmla="*/ 3 w 350"/>
                <a:gd name="T9" fmla="*/ 0 h 598"/>
                <a:gd name="T10" fmla="*/ 348 w 350"/>
                <a:gd name="T11" fmla="*/ 573 h 598"/>
                <a:gd name="T12" fmla="*/ 350 w 350"/>
                <a:gd name="T13" fmla="*/ 598 h 598"/>
                <a:gd name="T14" fmla="*/ 329 w 350"/>
                <a:gd name="T15" fmla="*/ 585 h 598"/>
                <a:gd name="T16" fmla="*/ 348 w 350"/>
                <a:gd name="T17" fmla="*/ 573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598">
                  <a:moveTo>
                    <a:pt x="3" y="0"/>
                  </a:moveTo>
                  <a:lnTo>
                    <a:pt x="342" y="581"/>
                  </a:lnTo>
                  <a:lnTo>
                    <a:pt x="339" y="583"/>
                  </a:lnTo>
                  <a:lnTo>
                    <a:pt x="0" y="2"/>
                  </a:lnTo>
                  <a:lnTo>
                    <a:pt x="3" y="0"/>
                  </a:lnTo>
                  <a:close/>
                  <a:moveTo>
                    <a:pt x="348" y="573"/>
                  </a:moveTo>
                  <a:lnTo>
                    <a:pt x="350" y="598"/>
                  </a:lnTo>
                  <a:lnTo>
                    <a:pt x="329" y="585"/>
                  </a:lnTo>
                  <a:lnTo>
                    <a:pt x="348" y="573"/>
                  </a:lnTo>
                  <a:close/>
                </a:path>
              </a:pathLst>
            </a:custGeom>
            <a:solidFill>
              <a:srgbClr val="000000"/>
            </a:solidFill>
            <a:ln w="1588" cap="flat">
              <a:solidFill>
                <a:srgbClr val="000000"/>
              </a:solidFill>
              <a:prstDash val="solid"/>
              <a:bevel/>
              <a:headEnd/>
              <a:tailEnd/>
            </a:ln>
          </p:spPr>
          <p:txBody>
            <a:bodyPr/>
            <a:lstStyle/>
            <a:p>
              <a:endParaRPr lang="en-US"/>
            </a:p>
          </p:txBody>
        </p:sp>
        <p:sp>
          <p:nvSpPr>
            <p:cNvPr id="54536" name="Freeform 264"/>
            <p:cNvSpPr>
              <a:spLocks noEditPoints="1"/>
            </p:cNvSpPr>
            <p:nvPr/>
          </p:nvSpPr>
          <p:spPr bwMode="auto">
            <a:xfrm>
              <a:off x="3592" y="1288"/>
              <a:ext cx="350" cy="667"/>
            </a:xfrm>
            <a:custGeom>
              <a:avLst/>
              <a:gdLst>
                <a:gd name="T0" fmla="*/ 0 w 350"/>
                <a:gd name="T1" fmla="*/ 665 h 667"/>
                <a:gd name="T2" fmla="*/ 340 w 350"/>
                <a:gd name="T3" fmla="*/ 16 h 667"/>
                <a:gd name="T4" fmla="*/ 343 w 350"/>
                <a:gd name="T5" fmla="*/ 18 h 667"/>
                <a:gd name="T6" fmla="*/ 3 w 350"/>
                <a:gd name="T7" fmla="*/ 667 h 667"/>
                <a:gd name="T8" fmla="*/ 0 w 350"/>
                <a:gd name="T9" fmla="*/ 665 h 667"/>
                <a:gd name="T10" fmla="*/ 330 w 350"/>
                <a:gd name="T11" fmla="*/ 15 h 667"/>
                <a:gd name="T12" fmla="*/ 350 w 350"/>
                <a:gd name="T13" fmla="*/ 0 h 667"/>
                <a:gd name="T14" fmla="*/ 349 w 350"/>
                <a:gd name="T15" fmla="*/ 26 h 667"/>
                <a:gd name="T16" fmla="*/ 330 w 350"/>
                <a:gd name="T17" fmla="*/ 15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667">
                  <a:moveTo>
                    <a:pt x="0" y="665"/>
                  </a:moveTo>
                  <a:lnTo>
                    <a:pt x="340" y="16"/>
                  </a:lnTo>
                  <a:lnTo>
                    <a:pt x="343" y="18"/>
                  </a:lnTo>
                  <a:lnTo>
                    <a:pt x="3" y="667"/>
                  </a:lnTo>
                  <a:lnTo>
                    <a:pt x="0" y="665"/>
                  </a:lnTo>
                  <a:close/>
                  <a:moveTo>
                    <a:pt x="330" y="15"/>
                  </a:moveTo>
                  <a:lnTo>
                    <a:pt x="350" y="0"/>
                  </a:lnTo>
                  <a:lnTo>
                    <a:pt x="349" y="26"/>
                  </a:lnTo>
                  <a:lnTo>
                    <a:pt x="330" y="15"/>
                  </a:lnTo>
                  <a:close/>
                </a:path>
              </a:pathLst>
            </a:custGeom>
            <a:solidFill>
              <a:srgbClr val="000000"/>
            </a:solidFill>
            <a:ln w="1588" cap="flat">
              <a:solidFill>
                <a:srgbClr val="000000"/>
              </a:solidFill>
              <a:prstDash val="solid"/>
              <a:bevel/>
              <a:headEnd/>
              <a:tailEnd/>
            </a:ln>
          </p:spPr>
          <p:txBody>
            <a:bodyPr/>
            <a:lstStyle/>
            <a:p>
              <a:endParaRPr lang="en-US"/>
            </a:p>
          </p:txBody>
        </p:sp>
        <p:sp>
          <p:nvSpPr>
            <p:cNvPr id="54537" name="Freeform 265"/>
            <p:cNvSpPr>
              <a:spLocks noEditPoints="1"/>
            </p:cNvSpPr>
            <p:nvPr/>
          </p:nvSpPr>
          <p:spPr bwMode="auto">
            <a:xfrm>
              <a:off x="3592" y="1953"/>
              <a:ext cx="328" cy="185"/>
            </a:xfrm>
            <a:custGeom>
              <a:avLst/>
              <a:gdLst>
                <a:gd name="T0" fmla="*/ 2 w 328"/>
                <a:gd name="T1" fmla="*/ 0 h 185"/>
                <a:gd name="T2" fmla="*/ 313 w 328"/>
                <a:gd name="T3" fmla="*/ 174 h 185"/>
                <a:gd name="T4" fmla="*/ 311 w 328"/>
                <a:gd name="T5" fmla="*/ 178 h 185"/>
                <a:gd name="T6" fmla="*/ 0 w 328"/>
                <a:gd name="T7" fmla="*/ 3 h 185"/>
                <a:gd name="T8" fmla="*/ 2 w 328"/>
                <a:gd name="T9" fmla="*/ 0 h 185"/>
                <a:gd name="T10" fmla="*/ 314 w 328"/>
                <a:gd name="T11" fmla="*/ 164 h 185"/>
                <a:gd name="T12" fmla="*/ 328 w 328"/>
                <a:gd name="T13" fmla="*/ 185 h 185"/>
                <a:gd name="T14" fmla="*/ 304 w 328"/>
                <a:gd name="T15" fmla="*/ 185 h 185"/>
                <a:gd name="T16" fmla="*/ 314 w 328"/>
                <a:gd name="T17" fmla="*/ 16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185">
                  <a:moveTo>
                    <a:pt x="2" y="0"/>
                  </a:moveTo>
                  <a:lnTo>
                    <a:pt x="313" y="174"/>
                  </a:lnTo>
                  <a:lnTo>
                    <a:pt x="311" y="178"/>
                  </a:lnTo>
                  <a:lnTo>
                    <a:pt x="0" y="3"/>
                  </a:lnTo>
                  <a:lnTo>
                    <a:pt x="2" y="0"/>
                  </a:lnTo>
                  <a:close/>
                  <a:moveTo>
                    <a:pt x="314" y="164"/>
                  </a:moveTo>
                  <a:lnTo>
                    <a:pt x="328" y="185"/>
                  </a:lnTo>
                  <a:lnTo>
                    <a:pt x="304" y="185"/>
                  </a:lnTo>
                  <a:lnTo>
                    <a:pt x="314" y="164"/>
                  </a:lnTo>
                  <a:close/>
                </a:path>
              </a:pathLst>
            </a:custGeom>
            <a:solidFill>
              <a:srgbClr val="000000"/>
            </a:solidFill>
            <a:ln w="1588" cap="flat">
              <a:solidFill>
                <a:srgbClr val="000000"/>
              </a:solidFill>
              <a:prstDash val="solid"/>
              <a:bevel/>
              <a:headEnd/>
              <a:tailEnd/>
            </a:ln>
          </p:spPr>
          <p:txBody>
            <a:bodyPr/>
            <a:lstStyle/>
            <a:p>
              <a:endParaRPr lang="en-US"/>
            </a:p>
          </p:txBody>
        </p:sp>
        <p:sp>
          <p:nvSpPr>
            <p:cNvPr id="54538" name="Freeform 266"/>
            <p:cNvSpPr>
              <a:spLocks noEditPoints="1"/>
            </p:cNvSpPr>
            <p:nvPr/>
          </p:nvSpPr>
          <p:spPr bwMode="auto">
            <a:xfrm>
              <a:off x="4180" y="1241"/>
              <a:ext cx="437" cy="415"/>
            </a:xfrm>
            <a:custGeom>
              <a:avLst/>
              <a:gdLst>
                <a:gd name="T0" fmla="*/ 3 w 437"/>
                <a:gd name="T1" fmla="*/ 0 h 415"/>
                <a:gd name="T2" fmla="*/ 425 w 437"/>
                <a:gd name="T3" fmla="*/ 400 h 415"/>
                <a:gd name="T4" fmla="*/ 423 w 437"/>
                <a:gd name="T5" fmla="*/ 403 h 415"/>
                <a:gd name="T6" fmla="*/ 0 w 437"/>
                <a:gd name="T7" fmla="*/ 2 h 415"/>
                <a:gd name="T8" fmla="*/ 3 w 437"/>
                <a:gd name="T9" fmla="*/ 0 h 415"/>
                <a:gd name="T10" fmla="*/ 429 w 437"/>
                <a:gd name="T11" fmla="*/ 391 h 415"/>
                <a:gd name="T12" fmla="*/ 437 w 437"/>
                <a:gd name="T13" fmla="*/ 415 h 415"/>
                <a:gd name="T14" fmla="*/ 414 w 437"/>
                <a:gd name="T15" fmla="*/ 408 h 415"/>
                <a:gd name="T16" fmla="*/ 429 w 437"/>
                <a:gd name="T17" fmla="*/ 391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7" h="415">
                  <a:moveTo>
                    <a:pt x="3" y="0"/>
                  </a:moveTo>
                  <a:lnTo>
                    <a:pt x="425" y="400"/>
                  </a:lnTo>
                  <a:lnTo>
                    <a:pt x="423" y="403"/>
                  </a:lnTo>
                  <a:lnTo>
                    <a:pt x="0" y="2"/>
                  </a:lnTo>
                  <a:lnTo>
                    <a:pt x="3" y="0"/>
                  </a:lnTo>
                  <a:close/>
                  <a:moveTo>
                    <a:pt x="429" y="391"/>
                  </a:moveTo>
                  <a:lnTo>
                    <a:pt x="437" y="415"/>
                  </a:lnTo>
                  <a:lnTo>
                    <a:pt x="414" y="408"/>
                  </a:lnTo>
                  <a:lnTo>
                    <a:pt x="429" y="391"/>
                  </a:lnTo>
                  <a:close/>
                </a:path>
              </a:pathLst>
            </a:custGeom>
            <a:solidFill>
              <a:srgbClr val="000000"/>
            </a:solidFill>
            <a:ln w="1588" cap="flat">
              <a:solidFill>
                <a:srgbClr val="000000"/>
              </a:solidFill>
              <a:prstDash val="solid"/>
              <a:bevel/>
              <a:headEnd/>
              <a:tailEnd/>
            </a:ln>
          </p:spPr>
          <p:txBody>
            <a:bodyPr/>
            <a:lstStyle/>
            <a:p>
              <a:endParaRPr lang="en-US"/>
            </a:p>
          </p:txBody>
        </p:sp>
        <p:sp>
          <p:nvSpPr>
            <p:cNvPr id="54539" name="Freeform 267"/>
            <p:cNvSpPr>
              <a:spLocks noEditPoints="1"/>
            </p:cNvSpPr>
            <p:nvPr/>
          </p:nvSpPr>
          <p:spPr bwMode="auto">
            <a:xfrm>
              <a:off x="4182" y="1230"/>
              <a:ext cx="435" cy="23"/>
            </a:xfrm>
            <a:custGeom>
              <a:avLst/>
              <a:gdLst>
                <a:gd name="T0" fmla="*/ 0 w 435"/>
                <a:gd name="T1" fmla="*/ 10 h 23"/>
                <a:gd name="T2" fmla="*/ 417 w 435"/>
                <a:gd name="T3" fmla="*/ 10 h 23"/>
                <a:gd name="T4" fmla="*/ 417 w 435"/>
                <a:gd name="T5" fmla="*/ 14 h 23"/>
                <a:gd name="T6" fmla="*/ 0 w 435"/>
                <a:gd name="T7" fmla="*/ 14 h 23"/>
                <a:gd name="T8" fmla="*/ 0 w 435"/>
                <a:gd name="T9" fmla="*/ 10 h 23"/>
                <a:gd name="T10" fmla="*/ 414 w 435"/>
                <a:gd name="T11" fmla="*/ 0 h 23"/>
                <a:gd name="T12" fmla="*/ 435 w 435"/>
                <a:gd name="T13" fmla="*/ 12 h 23"/>
                <a:gd name="T14" fmla="*/ 414 w 435"/>
                <a:gd name="T15" fmla="*/ 23 h 23"/>
                <a:gd name="T16" fmla="*/ 414 w 435"/>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 h="23">
                  <a:moveTo>
                    <a:pt x="0" y="10"/>
                  </a:moveTo>
                  <a:lnTo>
                    <a:pt x="417" y="10"/>
                  </a:lnTo>
                  <a:lnTo>
                    <a:pt x="417" y="14"/>
                  </a:lnTo>
                  <a:lnTo>
                    <a:pt x="0" y="14"/>
                  </a:lnTo>
                  <a:lnTo>
                    <a:pt x="0" y="10"/>
                  </a:lnTo>
                  <a:close/>
                  <a:moveTo>
                    <a:pt x="414" y="0"/>
                  </a:moveTo>
                  <a:lnTo>
                    <a:pt x="435" y="12"/>
                  </a:lnTo>
                  <a:lnTo>
                    <a:pt x="414" y="23"/>
                  </a:lnTo>
                  <a:lnTo>
                    <a:pt x="414" y="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54540" name="Freeform 268"/>
            <p:cNvSpPr>
              <a:spLocks noEditPoints="1"/>
            </p:cNvSpPr>
            <p:nvPr/>
          </p:nvSpPr>
          <p:spPr bwMode="auto">
            <a:xfrm>
              <a:off x="4834" y="1264"/>
              <a:ext cx="372" cy="369"/>
            </a:xfrm>
            <a:custGeom>
              <a:avLst/>
              <a:gdLst>
                <a:gd name="T0" fmla="*/ 3 w 372"/>
                <a:gd name="T1" fmla="*/ 0 h 369"/>
                <a:gd name="T2" fmla="*/ 360 w 372"/>
                <a:gd name="T3" fmla="*/ 354 h 369"/>
                <a:gd name="T4" fmla="*/ 357 w 372"/>
                <a:gd name="T5" fmla="*/ 357 h 369"/>
                <a:gd name="T6" fmla="*/ 0 w 372"/>
                <a:gd name="T7" fmla="*/ 2 h 369"/>
                <a:gd name="T8" fmla="*/ 3 w 372"/>
                <a:gd name="T9" fmla="*/ 0 h 369"/>
                <a:gd name="T10" fmla="*/ 363 w 372"/>
                <a:gd name="T11" fmla="*/ 344 h 369"/>
                <a:gd name="T12" fmla="*/ 372 w 372"/>
                <a:gd name="T13" fmla="*/ 369 h 369"/>
                <a:gd name="T14" fmla="*/ 349 w 372"/>
                <a:gd name="T15" fmla="*/ 361 h 369"/>
                <a:gd name="T16" fmla="*/ 363 w 372"/>
                <a:gd name="T17" fmla="*/ 34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369">
                  <a:moveTo>
                    <a:pt x="3" y="0"/>
                  </a:moveTo>
                  <a:lnTo>
                    <a:pt x="360" y="354"/>
                  </a:lnTo>
                  <a:lnTo>
                    <a:pt x="357" y="357"/>
                  </a:lnTo>
                  <a:lnTo>
                    <a:pt x="0" y="2"/>
                  </a:lnTo>
                  <a:lnTo>
                    <a:pt x="3" y="0"/>
                  </a:lnTo>
                  <a:close/>
                  <a:moveTo>
                    <a:pt x="363" y="344"/>
                  </a:moveTo>
                  <a:lnTo>
                    <a:pt x="372" y="369"/>
                  </a:lnTo>
                  <a:lnTo>
                    <a:pt x="349" y="361"/>
                  </a:lnTo>
                  <a:lnTo>
                    <a:pt x="363" y="344"/>
                  </a:lnTo>
                  <a:close/>
                </a:path>
              </a:pathLst>
            </a:custGeom>
            <a:solidFill>
              <a:srgbClr val="000000"/>
            </a:solidFill>
            <a:ln w="1588" cap="flat">
              <a:solidFill>
                <a:srgbClr val="000000"/>
              </a:solidFill>
              <a:prstDash val="solid"/>
              <a:bevel/>
              <a:headEnd/>
              <a:tailEnd/>
            </a:ln>
          </p:spPr>
          <p:txBody>
            <a:bodyPr/>
            <a:lstStyle/>
            <a:p>
              <a:endParaRPr lang="en-US"/>
            </a:p>
          </p:txBody>
        </p:sp>
        <p:sp>
          <p:nvSpPr>
            <p:cNvPr id="54541" name="Freeform 269"/>
            <p:cNvSpPr>
              <a:spLocks noEditPoints="1"/>
            </p:cNvSpPr>
            <p:nvPr/>
          </p:nvSpPr>
          <p:spPr bwMode="auto">
            <a:xfrm>
              <a:off x="4835" y="1690"/>
              <a:ext cx="349" cy="23"/>
            </a:xfrm>
            <a:custGeom>
              <a:avLst/>
              <a:gdLst>
                <a:gd name="T0" fmla="*/ 0 w 349"/>
                <a:gd name="T1" fmla="*/ 10 h 23"/>
                <a:gd name="T2" fmla="*/ 331 w 349"/>
                <a:gd name="T3" fmla="*/ 10 h 23"/>
                <a:gd name="T4" fmla="*/ 331 w 349"/>
                <a:gd name="T5" fmla="*/ 14 h 23"/>
                <a:gd name="T6" fmla="*/ 0 w 349"/>
                <a:gd name="T7" fmla="*/ 14 h 23"/>
                <a:gd name="T8" fmla="*/ 0 w 349"/>
                <a:gd name="T9" fmla="*/ 10 h 23"/>
                <a:gd name="T10" fmla="*/ 327 w 349"/>
                <a:gd name="T11" fmla="*/ 0 h 23"/>
                <a:gd name="T12" fmla="*/ 349 w 349"/>
                <a:gd name="T13" fmla="*/ 12 h 23"/>
                <a:gd name="T14" fmla="*/ 327 w 349"/>
                <a:gd name="T15" fmla="*/ 23 h 23"/>
                <a:gd name="T16" fmla="*/ 327 w 34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23">
                  <a:moveTo>
                    <a:pt x="0" y="10"/>
                  </a:moveTo>
                  <a:lnTo>
                    <a:pt x="331" y="10"/>
                  </a:lnTo>
                  <a:lnTo>
                    <a:pt x="331" y="14"/>
                  </a:lnTo>
                  <a:lnTo>
                    <a:pt x="0" y="14"/>
                  </a:lnTo>
                  <a:lnTo>
                    <a:pt x="0" y="10"/>
                  </a:lnTo>
                  <a:close/>
                  <a:moveTo>
                    <a:pt x="327" y="0"/>
                  </a:moveTo>
                  <a:lnTo>
                    <a:pt x="349" y="12"/>
                  </a:lnTo>
                  <a:lnTo>
                    <a:pt x="327" y="23"/>
                  </a:lnTo>
                  <a:lnTo>
                    <a:pt x="327" y="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54542" name="Freeform 270"/>
            <p:cNvSpPr>
              <a:spLocks noEditPoints="1"/>
            </p:cNvSpPr>
            <p:nvPr/>
          </p:nvSpPr>
          <p:spPr bwMode="auto">
            <a:xfrm>
              <a:off x="4812" y="1748"/>
              <a:ext cx="394" cy="369"/>
            </a:xfrm>
            <a:custGeom>
              <a:avLst/>
              <a:gdLst>
                <a:gd name="T0" fmla="*/ 0 w 394"/>
                <a:gd name="T1" fmla="*/ 366 h 369"/>
                <a:gd name="T2" fmla="*/ 379 w 394"/>
                <a:gd name="T3" fmla="*/ 11 h 369"/>
                <a:gd name="T4" fmla="*/ 382 w 394"/>
                <a:gd name="T5" fmla="*/ 14 h 369"/>
                <a:gd name="T6" fmla="*/ 3 w 394"/>
                <a:gd name="T7" fmla="*/ 369 h 369"/>
                <a:gd name="T8" fmla="*/ 0 w 394"/>
                <a:gd name="T9" fmla="*/ 366 h 369"/>
                <a:gd name="T10" fmla="*/ 370 w 394"/>
                <a:gd name="T11" fmla="*/ 6 h 369"/>
                <a:gd name="T12" fmla="*/ 394 w 394"/>
                <a:gd name="T13" fmla="*/ 0 h 369"/>
                <a:gd name="T14" fmla="*/ 385 w 394"/>
                <a:gd name="T15" fmla="*/ 23 h 369"/>
                <a:gd name="T16" fmla="*/ 370 w 394"/>
                <a:gd name="T17" fmla="*/ 6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369">
                  <a:moveTo>
                    <a:pt x="0" y="366"/>
                  </a:moveTo>
                  <a:lnTo>
                    <a:pt x="379" y="11"/>
                  </a:lnTo>
                  <a:lnTo>
                    <a:pt x="382" y="14"/>
                  </a:lnTo>
                  <a:lnTo>
                    <a:pt x="3" y="369"/>
                  </a:lnTo>
                  <a:lnTo>
                    <a:pt x="0" y="366"/>
                  </a:lnTo>
                  <a:close/>
                  <a:moveTo>
                    <a:pt x="370" y="6"/>
                  </a:moveTo>
                  <a:lnTo>
                    <a:pt x="394" y="0"/>
                  </a:lnTo>
                  <a:lnTo>
                    <a:pt x="385" y="23"/>
                  </a:lnTo>
                  <a:lnTo>
                    <a:pt x="370" y="6"/>
                  </a:lnTo>
                  <a:close/>
                </a:path>
              </a:pathLst>
            </a:custGeom>
            <a:solidFill>
              <a:srgbClr val="000000"/>
            </a:solidFill>
            <a:ln w="1588" cap="flat">
              <a:solidFill>
                <a:srgbClr val="000000"/>
              </a:solidFill>
              <a:prstDash val="solid"/>
              <a:bevel/>
              <a:headEnd/>
              <a:tailEnd/>
            </a:ln>
          </p:spPr>
          <p:txBody>
            <a:bodyPr/>
            <a:lstStyle/>
            <a:p>
              <a:endParaRPr lang="en-US"/>
            </a:p>
          </p:txBody>
        </p:sp>
      </p:grpSp>
      <p:pic>
        <p:nvPicPr>
          <p:cNvPr id="54545" name="Picture 273" descr="Pi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657600"/>
            <a:ext cx="2743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46" name="Rectangle 274"/>
          <p:cNvSpPr>
            <a:spLocks noChangeArrowheads="1"/>
          </p:cNvSpPr>
          <p:nvPr/>
        </p:nvSpPr>
        <p:spPr bwMode="auto">
          <a:xfrm>
            <a:off x="5638800" y="3657600"/>
            <a:ext cx="2743200" cy="2133600"/>
          </a:xfrm>
          <a:prstGeom prst="rect">
            <a:avLst/>
          </a:prstGeom>
          <a:solidFill>
            <a:schemeClr val="accent1">
              <a:alpha val="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4547" name="Group 275"/>
          <p:cNvGrpSpPr>
            <a:grpSpLocks/>
          </p:cNvGrpSpPr>
          <p:nvPr/>
        </p:nvGrpSpPr>
        <p:grpSpPr bwMode="auto">
          <a:xfrm>
            <a:off x="5638800" y="3657600"/>
            <a:ext cx="2743200" cy="2133600"/>
            <a:chOff x="2016" y="2832"/>
            <a:chExt cx="1728" cy="1344"/>
          </a:xfrm>
        </p:grpSpPr>
        <p:sp>
          <p:nvSpPr>
            <p:cNvPr id="54548" name="Line 276"/>
            <p:cNvSpPr>
              <a:spLocks noChangeShapeType="1"/>
            </p:cNvSpPr>
            <p:nvPr/>
          </p:nvSpPr>
          <p:spPr bwMode="auto">
            <a:xfrm>
              <a:off x="2880" y="2832"/>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549" name="Line 277"/>
            <p:cNvSpPr>
              <a:spLocks noChangeShapeType="1"/>
            </p:cNvSpPr>
            <p:nvPr/>
          </p:nvSpPr>
          <p:spPr bwMode="auto">
            <a:xfrm>
              <a:off x="2448" y="2832"/>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550" name="Line 278"/>
            <p:cNvSpPr>
              <a:spLocks noChangeShapeType="1"/>
            </p:cNvSpPr>
            <p:nvPr/>
          </p:nvSpPr>
          <p:spPr bwMode="auto">
            <a:xfrm>
              <a:off x="3312" y="2832"/>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551" name="Line 279"/>
            <p:cNvSpPr>
              <a:spLocks noChangeShapeType="1"/>
            </p:cNvSpPr>
            <p:nvPr/>
          </p:nvSpPr>
          <p:spPr bwMode="auto">
            <a:xfrm>
              <a:off x="2016" y="3504"/>
              <a:ext cx="17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552" name="Line 280"/>
            <p:cNvSpPr>
              <a:spLocks noChangeShapeType="1"/>
            </p:cNvSpPr>
            <p:nvPr/>
          </p:nvSpPr>
          <p:spPr bwMode="auto">
            <a:xfrm>
              <a:off x="2016" y="3840"/>
              <a:ext cx="17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553" name="Line 281"/>
            <p:cNvSpPr>
              <a:spLocks noChangeShapeType="1"/>
            </p:cNvSpPr>
            <p:nvPr/>
          </p:nvSpPr>
          <p:spPr bwMode="auto">
            <a:xfrm>
              <a:off x="2016" y="3168"/>
              <a:ext cx="17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4554" name="Rectangle 282"/>
          <p:cNvSpPr>
            <a:spLocks noChangeArrowheads="1"/>
          </p:cNvSpPr>
          <p:nvPr/>
        </p:nvSpPr>
        <p:spPr bwMode="auto">
          <a:xfrm>
            <a:off x="6324600" y="4191000"/>
            <a:ext cx="685800" cy="533400"/>
          </a:xfrm>
          <a:prstGeom prst="rect">
            <a:avLst/>
          </a:prstGeom>
          <a:solidFill>
            <a:schemeClr val="accent1">
              <a:alpha val="0"/>
            </a:schemeClr>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555" name="Rectangle 283"/>
          <p:cNvSpPr>
            <a:spLocks noChangeArrowheads="1"/>
          </p:cNvSpPr>
          <p:nvPr/>
        </p:nvSpPr>
        <p:spPr bwMode="auto">
          <a:xfrm>
            <a:off x="6477000" y="4191000"/>
            <a:ext cx="685800" cy="533400"/>
          </a:xfrm>
          <a:prstGeom prst="rect">
            <a:avLst/>
          </a:prstGeom>
          <a:solidFill>
            <a:schemeClr val="accent1">
              <a:alpha val="0"/>
            </a:schemeClr>
          </a:solidFill>
          <a:ln w="31750">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556" name="Text Box 284"/>
          <p:cNvSpPr txBox="1">
            <a:spLocks noChangeArrowheads="1"/>
          </p:cNvSpPr>
          <p:nvPr/>
        </p:nvSpPr>
        <p:spPr bwMode="auto">
          <a:xfrm>
            <a:off x="5638800" y="5867400"/>
            <a:ext cx="274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en-US" sz="1400" b="1" i="1">
                <a:solidFill>
                  <a:srgbClr val="0000FF"/>
                </a:solidFill>
              </a:rPr>
              <a:t>Virtual Microscope Application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Evaluating the Data-cutter Library</a:t>
            </a:r>
          </a:p>
        </p:txBody>
      </p:sp>
      <p:graphicFrame>
        <p:nvGraphicFramePr>
          <p:cNvPr id="51204" name="Object 4"/>
          <p:cNvGraphicFramePr>
            <a:graphicFrameLocks noChangeAspect="1"/>
          </p:cNvGraphicFramePr>
          <p:nvPr>
            <p:ph sz="half" idx="1"/>
          </p:nvPr>
        </p:nvGraphicFramePr>
        <p:xfrm>
          <a:off x="293688" y="976313"/>
          <a:ext cx="4324350" cy="4586287"/>
        </p:xfrm>
        <a:graphic>
          <a:graphicData uri="http://schemas.openxmlformats.org/presentationml/2006/ole">
            <mc:AlternateContent xmlns:mc="http://schemas.openxmlformats.org/markup-compatibility/2006">
              <mc:Choice xmlns:v="urn:schemas-microsoft-com:vml" Requires="v">
                <p:oleObj spid="_x0000_s51207" name="Chart" r:id="rId3" imgW="4086011" imgH="4334042" progId="MSGraph.Chart.8">
                  <p:embed followColorScheme="full"/>
                </p:oleObj>
              </mc:Choice>
              <mc:Fallback>
                <p:oleObj name="Chart" r:id="rId3" imgW="4086011" imgH="4334042"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688" y="976313"/>
                        <a:ext cx="4324350" cy="4586287"/>
                      </a:xfrm>
                      <a:prstGeom prst="rect">
                        <a:avLst/>
                      </a:prstGeom>
                    </p:spPr>
                  </p:pic>
                </p:oleObj>
              </mc:Fallback>
            </mc:AlternateContent>
          </a:graphicData>
        </a:graphic>
      </p:graphicFrame>
      <p:graphicFrame>
        <p:nvGraphicFramePr>
          <p:cNvPr id="51205" name="Object 5"/>
          <p:cNvGraphicFramePr>
            <a:graphicFrameLocks noChangeAspect="1"/>
          </p:cNvGraphicFramePr>
          <p:nvPr>
            <p:ph sz="half" idx="2"/>
          </p:nvPr>
        </p:nvGraphicFramePr>
        <p:xfrm>
          <a:off x="4592638" y="974725"/>
          <a:ext cx="4322762" cy="4564063"/>
        </p:xfrm>
        <a:graphic>
          <a:graphicData uri="http://schemas.openxmlformats.org/presentationml/2006/ole">
            <mc:AlternateContent xmlns:mc="http://schemas.openxmlformats.org/markup-compatibility/2006">
              <mc:Choice xmlns:v="urn:schemas-microsoft-com:vml" Requires="v">
                <p:oleObj spid="_x0000_s51208" name="Chart" r:id="rId5" imgW="4086011" imgH="4315039" progId="MSGraph.Chart.8">
                  <p:embed followColorScheme="full"/>
                </p:oleObj>
              </mc:Choice>
              <mc:Fallback>
                <p:oleObj name="Chart" r:id="rId5" imgW="4086011" imgH="4315039" progId="MSGraph.Chart.8">
                  <p:embed followColorScheme="full"/>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2638" y="974725"/>
                        <a:ext cx="4322762" cy="4564063"/>
                      </a:xfrm>
                      <a:prstGeom prst="rect">
                        <a:avLst/>
                      </a:prstGeom>
                    </p:spPr>
                  </p:pic>
                </p:oleObj>
              </mc:Fallback>
            </mc:AlternateContent>
          </a:graphicData>
        </a:graphic>
      </p:graphicFrame>
      <p:sp>
        <p:nvSpPr>
          <p:cNvPr id="51206" name="Text Box 6"/>
          <p:cNvSpPr txBox="1">
            <a:spLocks noChangeArrowheads="1"/>
          </p:cNvSpPr>
          <p:nvPr/>
        </p:nvSpPr>
        <p:spPr bwMode="auto">
          <a:xfrm>
            <a:off x="381000" y="5562600"/>
            <a:ext cx="861060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en-US" sz="1400" b="1" i="1">
                <a:solidFill>
                  <a:srgbClr val="0000FF"/>
                </a:solidFill>
              </a:rPr>
              <a:t>RDMA-based and NIC-assisted flow-control designs achieve about 10-15% better performance</a:t>
            </a:r>
          </a:p>
          <a:p>
            <a:pPr algn="ctr">
              <a:spcBef>
                <a:spcPct val="50000"/>
              </a:spcBef>
            </a:pPr>
            <a:r>
              <a:rPr lang="en-US" sz="1400" b="1" i="1">
                <a:solidFill>
                  <a:srgbClr val="0000FF"/>
                </a:solidFill>
              </a:rPr>
              <a:t>No difference between RDMA-based and NIC-assisted designs </a:t>
            </a:r>
            <a:r>
              <a:rPr lang="en-US" sz="1400" b="1" i="1">
                <a:solidFill>
                  <a:srgbClr val="0000FF"/>
                </a:solidFill>
                <a:sym typeface="Wingdings" pitchFamily="2" charset="2"/>
              </a:rPr>
              <a:t> application makes regular progress</a:t>
            </a:r>
            <a:endParaRPr lang="en-US" sz="1400" b="1" i="1">
              <a:solidFill>
                <a:srgbClr val="0000FF"/>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Presentation Layout</a:t>
            </a:r>
          </a:p>
        </p:txBody>
      </p:sp>
      <p:sp>
        <p:nvSpPr>
          <p:cNvPr id="33795" name="Rectangle 3"/>
          <p:cNvSpPr>
            <a:spLocks noGrp="1" noChangeArrowheads="1"/>
          </p:cNvSpPr>
          <p:nvPr>
            <p:ph type="body" idx="1"/>
          </p:nvPr>
        </p:nvSpPr>
        <p:spPr/>
        <p:txBody>
          <a:bodyPr/>
          <a:lstStyle/>
          <a:p>
            <a:pPr>
              <a:lnSpc>
                <a:spcPct val="180000"/>
              </a:lnSpc>
            </a:pPr>
            <a:r>
              <a:rPr lang="en-US">
                <a:solidFill>
                  <a:srgbClr val="DDDDDD"/>
                </a:solidFill>
              </a:rPr>
              <a:t>Introduction</a:t>
            </a:r>
          </a:p>
          <a:p>
            <a:pPr>
              <a:lnSpc>
                <a:spcPct val="180000"/>
              </a:lnSpc>
            </a:pPr>
            <a:r>
              <a:rPr lang="en-US">
                <a:solidFill>
                  <a:srgbClr val="DDDDDD"/>
                </a:solidFill>
              </a:rPr>
              <a:t>Existing Credit-based Flow-control design</a:t>
            </a:r>
          </a:p>
          <a:p>
            <a:pPr>
              <a:lnSpc>
                <a:spcPct val="180000"/>
              </a:lnSpc>
            </a:pPr>
            <a:r>
              <a:rPr lang="en-US">
                <a:solidFill>
                  <a:srgbClr val="DDDDDD"/>
                </a:solidFill>
              </a:rPr>
              <a:t>RDMA-based Flow-control</a:t>
            </a:r>
          </a:p>
          <a:p>
            <a:pPr>
              <a:lnSpc>
                <a:spcPct val="180000"/>
              </a:lnSpc>
            </a:pPr>
            <a:r>
              <a:rPr lang="en-US">
                <a:solidFill>
                  <a:srgbClr val="DDDDDD"/>
                </a:solidFill>
              </a:rPr>
              <a:t>NIC-assisted RDMA-based Flow-control</a:t>
            </a:r>
          </a:p>
          <a:p>
            <a:pPr>
              <a:lnSpc>
                <a:spcPct val="180000"/>
              </a:lnSpc>
            </a:pPr>
            <a:r>
              <a:rPr lang="en-US">
                <a:solidFill>
                  <a:srgbClr val="DDDDDD"/>
                </a:solidFill>
              </a:rPr>
              <a:t>Experimental Evaluation</a:t>
            </a:r>
          </a:p>
          <a:p>
            <a:pPr>
              <a:lnSpc>
                <a:spcPct val="180000"/>
              </a:lnSpc>
            </a:pPr>
            <a:r>
              <a:rPr lang="en-US" b="1">
                <a:solidFill>
                  <a:srgbClr val="FF0000"/>
                </a:solidFill>
              </a:rPr>
              <a:t>Conclusions and Future Work</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Conclusions and Future Work</a:t>
            </a:r>
          </a:p>
        </p:txBody>
      </p:sp>
      <p:sp>
        <p:nvSpPr>
          <p:cNvPr id="36867" name="Rectangle 3"/>
          <p:cNvSpPr>
            <a:spLocks noGrp="1" noChangeArrowheads="1"/>
          </p:cNvSpPr>
          <p:nvPr>
            <p:ph type="body" idx="1"/>
          </p:nvPr>
        </p:nvSpPr>
        <p:spPr>
          <a:xfrm>
            <a:off x="457200" y="1066800"/>
            <a:ext cx="8458200" cy="5105400"/>
          </a:xfrm>
        </p:spPr>
        <p:txBody>
          <a:bodyPr/>
          <a:lstStyle/>
          <a:p>
            <a:r>
              <a:rPr lang="en-US"/>
              <a:t>SDP is an industry standard to allow sockets applications to transparently utilize the performance and features of IB</a:t>
            </a:r>
          </a:p>
          <a:p>
            <a:pPr lvl="1"/>
            <a:r>
              <a:rPr lang="en-US"/>
              <a:t>Previous designs allow SDP to utilize some of the features of IB</a:t>
            </a:r>
          </a:p>
          <a:p>
            <a:pPr lvl="1"/>
            <a:r>
              <a:rPr lang="en-US"/>
              <a:t>Capabilities of features such as hardware flow-control and RDMA for small messages have not been studied so far</a:t>
            </a:r>
          </a:p>
          <a:p>
            <a:r>
              <a:rPr lang="en-US"/>
              <a:t>In this paper we present two flow-control mechanisms which utilizes these features of IB</a:t>
            </a:r>
          </a:p>
          <a:p>
            <a:r>
              <a:rPr lang="en-US"/>
              <a:t>Shown that our designs can improve performance by up to 10X in some cases</a:t>
            </a:r>
          </a:p>
          <a:p>
            <a:r>
              <a:rPr lang="en-US"/>
              <a:t>Future Work: Integrate our designs in the OpenFabrics SDP implementation. Study MPI flow-control techniques.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p:txBody>
          <a:bodyPr/>
          <a:lstStyle/>
          <a:p>
            <a:r>
              <a:rPr lang="en-US"/>
              <a:t>Thank You !</a:t>
            </a:r>
          </a:p>
        </p:txBody>
      </p:sp>
      <p:sp>
        <p:nvSpPr>
          <p:cNvPr id="34821" name="Rectangle 5"/>
          <p:cNvSpPr>
            <a:spLocks noGrp="1" noChangeArrowheads="1"/>
          </p:cNvSpPr>
          <p:nvPr>
            <p:ph type="subTitle" idx="1"/>
          </p:nvPr>
        </p:nvSpPr>
        <p:spPr>
          <a:xfrm>
            <a:off x="2362200" y="2514600"/>
            <a:ext cx="6553200" cy="4038600"/>
          </a:xfrm>
        </p:spPr>
        <p:txBody>
          <a:bodyPr/>
          <a:lstStyle/>
          <a:p>
            <a:r>
              <a:rPr lang="en-US"/>
              <a:t>Contacts:</a:t>
            </a:r>
          </a:p>
          <a:p>
            <a:r>
              <a:rPr lang="en-US"/>
              <a:t>P. Balaji: </a:t>
            </a:r>
            <a:r>
              <a:rPr lang="en-US">
                <a:hlinkClick r:id="rId2"/>
              </a:rPr>
              <a:t>balaji@mcs.anl.gov</a:t>
            </a:r>
            <a:endParaRPr lang="en-US"/>
          </a:p>
          <a:p>
            <a:r>
              <a:rPr lang="en-US"/>
              <a:t>S. Bhagvat: </a:t>
            </a:r>
            <a:r>
              <a:rPr lang="en-US">
                <a:hlinkClick r:id="rId3"/>
              </a:rPr>
              <a:t>sitha_bhagvat@dell.com</a:t>
            </a:r>
            <a:endParaRPr lang="en-US"/>
          </a:p>
          <a:p>
            <a:r>
              <a:rPr lang="en-US"/>
              <a:t>D. K. Panda: </a:t>
            </a:r>
            <a:r>
              <a:rPr lang="en-US">
                <a:hlinkClick r:id="rId4"/>
              </a:rPr>
              <a:t>panda@cse.ohio-state.edu</a:t>
            </a:r>
            <a:endParaRPr lang="en-US"/>
          </a:p>
          <a:p>
            <a:r>
              <a:rPr lang="en-US"/>
              <a:t>R. Thakur: </a:t>
            </a:r>
            <a:r>
              <a:rPr lang="en-US">
                <a:hlinkClick r:id="rId5"/>
              </a:rPr>
              <a:t>thakur@mcs.anl.gov</a:t>
            </a:r>
            <a:endParaRPr lang="en-US"/>
          </a:p>
          <a:p>
            <a:r>
              <a:rPr lang="en-US"/>
              <a:t>W. Gropp: </a:t>
            </a:r>
            <a:r>
              <a:rPr lang="en-US">
                <a:hlinkClick r:id="rId6"/>
              </a:rPr>
              <a:t>gropp@mcs.anl.gov</a:t>
            </a:r>
            <a:endParaRPr lang="en-US"/>
          </a:p>
          <a:p>
            <a:endParaRPr lang="en-US"/>
          </a:p>
          <a:p>
            <a:r>
              <a:rPr lang="en-US"/>
              <a:t>Web links:</a:t>
            </a:r>
          </a:p>
          <a:p>
            <a:r>
              <a:rPr lang="en-US">
                <a:hlinkClick r:id="rId7"/>
              </a:rPr>
              <a:t>http://www.mcs.anl.gov/~balaji</a:t>
            </a:r>
            <a:endParaRPr lang="en-US"/>
          </a:p>
          <a:p>
            <a:r>
              <a:rPr lang="en-US">
                <a:hlinkClick r:id="rId8"/>
              </a:rPr>
              <a:t>http://nowlab.cse.ohio-state.edu</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TCP/IP on High-speed Networks</a:t>
            </a:r>
          </a:p>
        </p:txBody>
      </p:sp>
      <p:sp>
        <p:nvSpPr>
          <p:cNvPr id="11267" name="Rectangle 3"/>
          <p:cNvSpPr>
            <a:spLocks noGrp="1" noChangeArrowheads="1"/>
          </p:cNvSpPr>
          <p:nvPr>
            <p:ph type="body" idx="1"/>
          </p:nvPr>
        </p:nvSpPr>
        <p:spPr>
          <a:xfrm>
            <a:off x="457200" y="990600"/>
            <a:ext cx="8229600" cy="5257800"/>
          </a:xfrm>
        </p:spPr>
        <p:txBody>
          <a:bodyPr/>
          <a:lstStyle/>
          <a:p>
            <a:r>
              <a:rPr lang="en-US"/>
              <a:t>TCP/IP unable to keep pace with high-speed networks</a:t>
            </a:r>
          </a:p>
          <a:p>
            <a:pPr lvl="1"/>
            <a:r>
              <a:rPr lang="en-US"/>
              <a:t>Implemented purely in software (hardware TCP/IP incompatible)</a:t>
            </a:r>
          </a:p>
          <a:p>
            <a:pPr lvl="1"/>
            <a:r>
              <a:rPr lang="en-US"/>
              <a:t>Utilizes the raw network capability (e.g., faster network link)</a:t>
            </a:r>
          </a:p>
          <a:p>
            <a:pPr lvl="1"/>
            <a:r>
              <a:rPr lang="en-US"/>
              <a:t>Performance limited by the TCP/IP stack</a:t>
            </a:r>
          </a:p>
          <a:p>
            <a:pPr lvl="2"/>
            <a:r>
              <a:rPr lang="en-US"/>
              <a:t>On a 16Gbps network, TCP/IP achieves 2-3 Gbps</a:t>
            </a:r>
          </a:p>
          <a:p>
            <a:pPr lvl="1"/>
            <a:r>
              <a:rPr lang="en-US"/>
              <a:t>Reason: Does </a:t>
            </a:r>
            <a:r>
              <a:rPr lang="en-US" i="1">
                <a:solidFill>
                  <a:srgbClr val="FF0000"/>
                </a:solidFill>
              </a:rPr>
              <a:t>NOT</a:t>
            </a:r>
            <a:r>
              <a:rPr lang="en-US"/>
              <a:t> fully utilize network features</a:t>
            </a:r>
          </a:p>
          <a:p>
            <a:pPr lvl="2"/>
            <a:r>
              <a:rPr lang="en-US"/>
              <a:t>Hardware offloaded protocol stack</a:t>
            </a:r>
          </a:p>
          <a:p>
            <a:pPr lvl="2"/>
            <a:r>
              <a:rPr lang="en-US"/>
              <a:t>RDMA operations</a:t>
            </a:r>
          </a:p>
          <a:p>
            <a:pPr lvl="2"/>
            <a:r>
              <a:rPr lang="en-US"/>
              <a:t>Hardware flow-control</a:t>
            </a:r>
          </a:p>
          <a:p>
            <a:r>
              <a:rPr lang="en-US"/>
              <a:t>Advanced features of InfiniBand</a:t>
            </a:r>
          </a:p>
          <a:p>
            <a:pPr lvl="1"/>
            <a:r>
              <a:rPr lang="en-US"/>
              <a:t>Great for new applications!</a:t>
            </a:r>
          </a:p>
          <a:p>
            <a:pPr lvl="1"/>
            <a:r>
              <a:rPr lang="en-US"/>
              <a:t>How should </a:t>
            </a:r>
            <a:r>
              <a:rPr lang="en-US" i="1">
                <a:solidFill>
                  <a:srgbClr val="FF0000"/>
                </a:solidFill>
              </a:rPr>
              <a:t>existing</a:t>
            </a:r>
            <a:r>
              <a:rPr lang="en-US"/>
              <a:t> TCP/IP applications use them?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Sockets Direct Protocol (SDP)</a:t>
            </a:r>
          </a:p>
        </p:txBody>
      </p:sp>
      <p:sp>
        <p:nvSpPr>
          <p:cNvPr id="14339" name="Rectangle 3"/>
          <p:cNvSpPr>
            <a:spLocks noGrp="1" noChangeArrowheads="1"/>
          </p:cNvSpPr>
          <p:nvPr>
            <p:ph type="body" idx="1"/>
          </p:nvPr>
        </p:nvSpPr>
        <p:spPr>
          <a:xfrm>
            <a:off x="304800" y="1066800"/>
            <a:ext cx="4267200" cy="5105400"/>
          </a:xfrm>
        </p:spPr>
        <p:txBody>
          <a:bodyPr/>
          <a:lstStyle/>
          <a:p>
            <a:pPr>
              <a:lnSpc>
                <a:spcPct val="130000"/>
              </a:lnSpc>
            </a:pPr>
            <a:r>
              <a:rPr lang="en-US"/>
              <a:t>Industry standard high-performance sockets</a:t>
            </a:r>
          </a:p>
          <a:p>
            <a:pPr>
              <a:lnSpc>
                <a:spcPct val="130000"/>
              </a:lnSpc>
            </a:pPr>
            <a:r>
              <a:rPr lang="en-US"/>
              <a:t>Defined for two purposes:</a:t>
            </a:r>
          </a:p>
          <a:p>
            <a:pPr lvl="1">
              <a:lnSpc>
                <a:spcPct val="130000"/>
              </a:lnSpc>
            </a:pPr>
            <a:r>
              <a:rPr lang="en-US"/>
              <a:t>Maintain compatibility for existing applications</a:t>
            </a:r>
          </a:p>
          <a:p>
            <a:pPr lvl="1">
              <a:lnSpc>
                <a:spcPct val="130000"/>
              </a:lnSpc>
            </a:pPr>
            <a:r>
              <a:rPr lang="en-US"/>
              <a:t>Deliver the performance of networks to the applications</a:t>
            </a:r>
          </a:p>
          <a:p>
            <a:pPr>
              <a:lnSpc>
                <a:spcPct val="130000"/>
              </a:lnSpc>
            </a:pPr>
            <a:r>
              <a:rPr lang="en-US"/>
              <a:t>Many implementations:</a:t>
            </a:r>
          </a:p>
          <a:p>
            <a:pPr lvl="1">
              <a:lnSpc>
                <a:spcPct val="130000"/>
              </a:lnSpc>
            </a:pPr>
            <a:r>
              <a:rPr lang="en-US"/>
              <a:t>OSU, OpenFabrics, Mellanox, Voltaire</a:t>
            </a:r>
          </a:p>
        </p:txBody>
      </p:sp>
      <p:sp>
        <p:nvSpPr>
          <p:cNvPr id="14340" name="AutoShape 4"/>
          <p:cNvSpPr>
            <a:spLocks noChangeArrowheads="1"/>
          </p:cNvSpPr>
          <p:nvPr/>
        </p:nvSpPr>
        <p:spPr bwMode="auto">
          <a:xfrm>
            <a:off x="4953000" y="3733800"/>
            <a:ext cx="3581400" cy="990600"/>
          </a:xfrm>
          <a:prstGeom prst="roundRect">
            <a:avLst>
              <a:gd name="adj" fmla="val 16667"/>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lstStyle/>
          <a:p>
            <a:pPr algn="ctr"/>
            <a:r>
              <a:rPr lang="en-US" sz="1400" b="1"/>
              <a:t>High-speed Network</a:t>
            </a:r>
          </a:p>
        </p:txBody>
      </p:sp>
      <p:sp>
        <p:nvSpPr>
          <p:cNvPr id="14341" name="AutoShape 5"/>
          <p:cNvSpPr>
            <a:spLocks noChangeArrowheads="1"/>
          </p:cNvSpPr>
          <p:nvPr/>
        </p:nvSpPr>
        <p:spPr bwMode="auto">
          <a:xfrm>
            <a:off x="4953000" y="3200400"/>
            <a:ext cx="1447800" cy="381000"/>
          </a:xfrm>
          <a:prstGeom prst="roundRect">
            <a:avLst>
              <a:gd name="adj" fmla="val 16667"/>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Device Driver</a:t>
            </a:r>
          </a:p>
        </p:txBody>
      </p:sp>
      <p:sp>
        <p:nvSpPr>
          <p:cNvPr id="14342" name="AutoShape 6"/>
          <p:cNvSpPr>
            <a:spLocks noChangeArrowheads="1"/>
          </p:cNvSpPr>
          <p:nvPr/>
        </p:nvSpPr>
        <p:spPr bwMode="auto">
          <a:xfrm>
            <a:off x="4953000" y="2743200"/>
            <a:ext cx="1447800" cy="381000"/>
          </a:xfrm>
          <a:prstGeom prst="roundRect">
            <a:avLst>
              <a:gd name="adj" fmla="val 16667"/>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IP</a:t>
            </a:r>
          </a:p>
        </p:txBody>
      </p:sp>
      <p:sp>
        <p:nvSpPr>
          <p:cNvPr id="14343" name="AutoShape 7"/>
          <p:cNvSpPr>
            <a:spLocks noChangeArrowheads="1"/>
          </p:cNvSpPr>
          <p:nvPr/>
        </p:nvSpPr>
        <p:spPr bwMode="auto">
          <a:xfrm>
            <a:off x="4953000" y="2286000"/>
            <a:ext cx="1447800" cy="381000"/>
          </a:xfrm>
          <a:prstGeom prst="roundRect">
            <a:avLst>
              <a:gd name="adj" fmla="val 16667"/>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TCP</a:t>
            </a:r>
          </a:p>
        </p:txBody>
      </p:sp>
      <p:sp>
        <p:nvSpPr>
          <p:cNvPr id="14344" name="AutoShape 8"/>
          <p:cNvSpPr>
            <a:spLocks noChangeArrowheads="1"/>
          </p:cNvSpPr>
          <p:nvPr/>
        </p:nvSpPr>
        <p:spPr bwMode="auto">
          <a:xfrm>
            <a:off x="4953000" y="1828800"/>
            <a:ext cx="1447800" cy="381000"/>
          </a:xfrm>
          <a:prstGeom prst="roundRect">
            <a:avLst>
              <a:gd name="adj" fmla="val 16667"/>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Sockets</a:t>
            </a:r>
          </a:p>
        </p:txBody>
      </p:sp>
      <p:sp>
        <p:nvSpPr>
          <p:cNvPr id="14345" name="Line 9"/>
          <p:cNvSpPr>
            <a:spLocks noChangeShapeType="1"/>
          </p:cNvSpPr>
          <p:nvPr/>
        </p:nvSpPr>
        <p:spPr bwMode="auto">
          <a:xfrm>
            <a:off x="4876800" y="3657600"/>
            <a:ext cx="3657600" cy="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46" name="AutoShape 10"/>
          <p:cNvSpPr>
            <a:spLocks noChangeArrowheads="1"/>
          </p:cNvSpPr>
          <p:nvPr/>
        </p:nvSpPr>
        <p:spPr bwMode="auto">
          <a:xfrm>
            <a:off x="6553200" y="1828800"/>
            <a:ext cx="1828800" cy="1752600"/>
          </a:xfrm>
          <a:prstGeom prst="roundRect">
            <a:avLst>
              <a:gd name="adj" fmla="val 16667"/>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Sockets Direct</a:t>
            </a:r>
          </a:p>
          <a:p>
            <a:pPr algn="ctr"/>
            <a:r>
              <a:rPr lang="en-US" sz="1400" b="1"/>
              <a:t>Protocol</a:t>
            </a:r>
          </a:p>
          <a:p>
            <a:pPr algn="ctr"/>
            <a:r>
              <a:rPr lang="en-US" sz="1400" b="1"/>
              <a:t>(SDP)</a:t>
            </a:r>
          </a:p>
        </p:txBody>
      </p:sp>
      <p:sp>
        <p:nvSpPr>
          <p:cNvPr id="14347" name="Line 11"/>
          <p:cNvSpPr>
            <a:spLocks noChangeShapeType="1"/>
          </p:cNvSpPr>
          <p:nvPr/>
        </p:nvSpPr>
        <p:spPr bwMode="auto">
          <a:xfrm>
            <a:off x="4876800" y="1752600"/>
            <a:ext cx="3581400" cy="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48" name="AutoShape 12"/>
          <p:cNvSpPr>
            <a:spLocks noChangeArrowheads="1"/>
          </p:cNvSpPr>
          <p:nvPr/>
        </p:nvSpPr>
        <p:spPr bwMode="auto">
          <a:xfrm>
            <a:off x="4953000" y="1295400"/>
            <a:ext cx="3429000" cy="381000"/>
          </a:xfrm>
          <a:prstGeom prst="roundRect">
            <a:avLst>
              <a:gd name="adj" fmla="val 16667"/>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Sockets Applications or Libraries</a:t>
            </a:r>
          </a:p>
        </p:txBody>
      </p:sp>
      <p:sp>
        <p:nvSpPr>
          <p:cNvPr id="14349" name="AutoShape 13"/>
          <p:cNvSpPr>
            <a:spLocks noChangeArrowheads="1"/>
          </p:cNvSpPr>
          <p:nvPr/>
        </p:nvSpPr>
        <p:spPr bwMode="auto">
          <a:xfrm>
            <a:off x="6553200" y="3810000"/>
            <a:ext cx="914400" cy="533400"/>
          </a:xfrm>
          <a:prstGeom prst="roundRect">
            <a:avLst>
              <a:gd name="adj" fmla="val 16667"/>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Advanced</a:t>
            </a:r>
          </a:p>
          <a:p>
            <a:pPr algn="ctr"/>
            <a:r>
              <a:rPr lang="en-US" sz="1400" b="1"/>
              <a:t>Features</a:t>
            </a:r>
          </a:p>
        </p:txBody>
      </p:sp>
      <p:sp>
        <p:nvSpPr>
          <p:cNvPr id="14350" name="AutoShape 14"/>
          <p:cNvSpPr>
            <a:spLocks noChangeArrowheads="1"/>
          </p:cNvSpPr>
          <p:nvPr/>
        </p:nvSpPr>
        <p:spPr bwMode="auto">
          <a:xfrm>
            <a:off x="7543800" y="3810000"/>
            <a:ext cx="914400" cy="533400"/>
          </a:xfrm>
          <a:prstGeom prst="roundRect">
            <a:avLst>
              <a:gd name="adj" fmla="val 16667"/>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Offloaded</a:t>
            </a:r>
          </a:p>
          <a:p>
            <a:pPr algn="ctr"/>
            <a:r>
              <a:rPr lang="en-US" sz="1400" b="1"/>
              <a:t>Protocol</a:t>
            </a:r>
          </a:p>
        </p:txBody>
      </p:sp>
      <p:sp>
        <p:nvSpPr>
          <p:cNvPr id="14351" name="Line 15"/>
          <p:cNvSpPr>
            <a:spLocks noChangeShapeType="1"/>
          </p:cNvSpPr>
          <p:nvPr/>
        </p:nvSpPr>
        <p:spPr bwMode="auto">
          <a:xfrm>
            <a:off x="6477000" y="1752600"/>
            <a:ext cx="0" cy="190500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52" name="Line 16"/>
          <p:cNvSpPr>
            <a:spLocks noChangeShapeType="1"/>
          </p:cNvSpPr>
          <p:nvPr/>
        </p:nvSpPr>
        <p:spPr bwMode="auto">
          <a:xfrm>
            <a:off x="5715000" y="16002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53" name="Line 17"/>
          <p:cNvSpPr>
            <a:spLocks noChangeShapeType="1"/>
          </p:cNvSpPr>
          <p:nvPr/>
        </p:nvSpPr>
        <p:spPr bwMode="auto">
          <a:xfrm>
            <a:off x="5715000" y="2133600"/>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55" name="Line 19"/>
          <p:cNvSpPr>
            <a:spLocks noChangeShapeType="1"/>
          </p:cNvSpPr>
          <p:nvPr/>
        </p:nvSpPr>
        <p:spPr bwMode="auto">
          <a:xfrm>
            <a:off x="5715000" y="2590800"/>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56" name="Line 20"/>
          <p:cNvSpPr>
            <a:spLocks noChangeShapeType="1"/>
          </p:cNvSpPr>
          <p:nvPr/>
        </p:nvSpPr>
        <p:spPr bwMode="auto">
          <a:xfrm>
            <a:off x="5715000" y="3048000"/>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57" name="Line 21"/>
          <p:cNvSpPr>
            <a:spLocks noChangeShapeType="1"/>
          </p:cNvSpPr>
          <p:nvPr/>
        </p:nvSpPr>
        <p:spPr bwMode="auto">
          <a:xfrm>
            <a:off x="5715000" y="35052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58" name="Line 22"/>
          <p:cNvSpPr>
            <a:spLocks noChangeShapeType="1"/>
          </p:cNvSpPr>
          <p:nvPr/>
        </p:nvSpPr>
        <p:spPr bwMode="auto">
          <a:xfrm>
            <a:off x="7467600" y="16002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59" name="Line 23"/>
          <p:cNvSpPr>
            <a:spLocks noChangeShapeType="1"/>
          </p:cNvSpPr>
          <p:nvPr/>
        </p:nvSpPr>
        <p:spPr bwMode="auto">
          <a:xfrm>
            <a:off x="7086600" y="35052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60" name="Line 24"/>
          <p:cNvSpPr>
            <a:spLocks noChangeShapeType="1"/>
          </p:cNvSpPr>
          <p:nvPr/>
        </p:nvSpPr>
        <p:spPr bwMode="auto">
          <a:xfrm>
            <a:off x="8001000" y="35052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61" name="Text Box 25"/>
          <p:cNvSpPr txBox="1">
            <a:spLocks noChangeArrowheads="1"/>
          </p:cNvSpPr>
          <p:nvPr/>
        </p:nvSpPr>
        <p:spPr bwMode="auto">
          <a:xfrm>
            <a:off x="4724400" y="4953000"/>
            <a:ext cx="4114800"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120000"/>
              </a:lnSpc>
              <a:spcBef>
                <a:spcPct val="50000"/>
              </a:spcBef>
            </a:pPr>
            <a:r>
              <a:rPr lang="en-US" sz="1600" b="1" i="1">
                <a:solidFill>
                  <a:srgbClr val="0000FF"/>
                </a:solidFill>
                <a:ea typeface="굴림" pitchFamily="50" charset="-127"/>
              </a:rPr>
              <a:t>SDP allows applications to utilize the network performance and capabilities with ZERO modifications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SDP State-of-Art</a:t>
            </a:r>
          </a:p>
        </p:txBody>
      </p:sp>
      <p:sp>
        <p:nvSpPr>
          <p:cNvPr id="16387" name="Rectangle 3"/>
          <p:cNvSpPr>
            <a:spLocks noGrp="1" noChangeArrowheads="1"/>
          </p:cNvSpPr>
          <p:nvPr>
            <p:ph type="body" idx="1"/>
          </p:nvPr>
        </p:nvSpPr>
        <p:spPr>
          <a:xfrm>
            <a:off x="457200" y="990600"/>
            <a:ext cx="8458200" cy="4572000"/>
          </a:xfrm>
        </p:spPr>
        <p:txBody>
          <a:bodyPr/>
          <a:lstStyle/>
          <a:p>
            <a:pPr>
              <a:lnSpc>
                <a:spcPct val="115000"/>
              </a:lnSpc>
            </a:pPr>
            <a:r>
              <a:rPr lang="en-US"/>
              <a:t>SDP standard specifies different communication designs</a:t>
            </a:r>
          </a:p>
          <a:p>
            <a:pPr lvl="1">
              <a:lnSpc>
                <a:spcPct val="115000"/>
              </a:lnSpc>
            </a:pPr>
            <a:r>
              <a:rPr lang="en-US"/>
              <a:t>Large Messages: Synchronous Zero-copy design using RDMA</a:t>
            </a:r>
          </a:p>
          <a:p>
            <a:pPr lvl="1">
              <a:lnSpc>
                <a:spcPct val="115000"/>
              </a:lnSpc>
            </a:pPr>
            <a:r>
              <a:rPr lang="en-US"/>
              <a:t>Small Messages: Buffer-copy design with credit-based flow-control using send-recv operations</a:t>
            </a:r>
          </a:p>
          <a:p>
            <a:pPr>
              <a:lnSpc>
                <a:spcPct val="115000"/>
              </a:lnSpc>
            </a:pPr>
            <a:r>
              <a:rPr lang="en-US"/>
              <a:t>These designs are often times not the best !</a:t>
            </a:r>
          </a:p>
          <a:p>
            <a:pPr>
              <a:lnSpc>
                <a:spcPct val="115000"/>
              </a:lnSpc>
            </a:pPr>
            <a:r>
              <a:rPr lang="en-US"/>
              <a:t>Previously, we proposed Asynchronous Zero-copy SDP to improve the performance of large messages </a:t>
            </a:r>
            <a:r>
              <a:rPr lang="en-US" sz="1600" b="1" i="1">
                <a:solidFill>
                  <a:srgbClr val="0000FF"/>
                </a:solidFill>
              </a:rPr>
              <a:t>[balaji07:azsdp]</a:t>
            </a:r>
            <a:endParaRPr lang="en-US" sz="1600" b="1">
              <a:solidFill>
                <a:srgbClr val="0000FF"/>
              </a:solidFill>
            </a:endParaRPr>
          </a:p>
          <a:p>
            <a:pPr>
              <a:lnSpc>
                <a:spcPct val="115000"/>
              </a:lnSpc>
            </a:pPr>
            <a:r>
              <a:rPr lang="en-US">
                <a:solidFill>
                  <a:srgbClr val="FF0000"/>
                </a:solidFill>
              </a:rPr>
              <a:t>In this paper, we propose new flow-control techniques</a:t>
            </a:r>
          </a:p>
          <a:p>
            <a:pPr lvl="1">
              <a:lnSpc>
                <a:spcPct val="115000"/>
              </a:lnSpc>
            </a:pPr>
            <a:r>
              <a:rPr lang="en-US">
                <a:solidFill>
                  <a:srgbClr val="FF0000"/>
                </a:solidFill>
              </a:rPr>
              <a:t>Utilizing RDMA and hardware flow-control</a:t>
            </a:r>
          </a:p>
          <a:p>
            <a:pPr lvl="1">
              <a:lnSpc>
                <a:spcPct val="115000"/>
              </a:lnSpc>
            </a:pPr>
            <a:r>
              <a:rPr lang="en-US">
                <a:solidFill>
                  <a:srgbClr val="FF0000"/>
                </a:solidFill>
              </a:rPr>
              <a:t>Improve the performance of small messages</a:t>
            </a:r>
          </a:p>
        </p:txBody>
      </p:sp>
      <p:sp>
        <p:nvSpPr>
          <p:cNvPr id="16388" name="Text Box 4"/>
          <p:cNvSpPr txBox="1">
            <a:spLocks noChangeArrowheads="1"/>
          </p:cNvSpPr>
          <p:nvPr/>
        </p:nvSpPr>
        <p:spPr bwMode="auto">
          <a:xfrm>
            <a:off x="457200" y="5441950"/>
            <a:ext cx="83820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i="1">
                <a:solidFill>
                  <a:srgbClr val="0000FF"/>
                </a:solidFill>
              </a:rPr>
              <a:t>[balaji07:azsdp] “Asynchronous Zero-copy Communication for Synchronous Sockets in the Sockets Direct Protocol over InfiniBand”. P. Balaji, S. Bhagvat, H. –W. Jin and D. K. Panda. Workshop on Communication Archictecture for Clusters (CAC), with IPDPS 2007.</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Presentation Layout</a:t>
            </a:r>
          </a:p>
        </p:txBody>
      </p:sp>
      <p:sp>
        <p:nvSpPr>
          <p:cNvPr id="21507" name="Rectangle 3"/>
          <p:cNvSpPr>
            <a:spLocks noGrp="1" noChangeArrowheads="1"/>
          </p:cNvSpPr>
          <p:nvPr>
            <p:ph type="body" idx="1"/>
          </p:nvPr>
        </p:nvSpPr>
        <p:spPr/>
        <p:txBody>
          <a:bodyPr/>
          <a:lstStyle/>
          <a:p>
            <a:pPr>
              <a:lnSpc>
                <a:spcPct val="180000"/>
              </a:lnSpc>
            </a:pPr>
            <a:r>
              <a:rPr lang="en-US">
                <a:solidFill>
                  <a:srgbClr val="DDDDDD"/>
                </a:solidFill>
              </a:rPr>
              <a:t>Introduction</a:t>
            </a:r>
          </a:p>
          <a:p>
            <a:pPr>
              <a:lnSpc>
                <a:spcPct val="180000"/>
              </a:lnSpc>
            </a:pPr>
            <a:r>
              <a:rPr lang="en-US" b="1">
                <a:solidFill>
                  <a:srgbClr val="FF0000"/>
                </a:solidFill>
              </a:rPr>
              <a:t>Existing Credit-based Flow-control design</a:t>
            </a:r>
          </a:p>
          <a:p>
            <a:pPr>
              <a:lnSpc>
                <a:spcPct val="180000"/>
              </a:lnSpc>
            </a:pPr>
            <a:r>
              <a:rPr lang="en-US"/>
              <a:t>RDMA-based Flow-control</a:t>
            </a:r>
          </a:p>
          <a:p>
            <a:pPr>
              <a:lnSpc>
                <a:spcPct val="180000"/>
              </a:lnSpc>
            </a:pPr>
            <a:r>
              <a:rPr lang="en-US"/>
              <a:t>NIC-assisted RDMA-based Flow-control</a:t>
            </a:r>
          </a:p>
          <a:p>
            <a:pPr>
              <a:lnSpc>
                <a:spcPct val="180000"/>
              </a:lnSpc>
            </a:pPr>
            <a:r>
              <a:rPr lang="en-US"/>
              <a:t>Experimental Evaluation</a:t>
            </a:r>
          </a:p>
          <a:p>
            <a:pPr>
              <a:lnSpc>
                <a:spcPct val="180000"/>
              </a:lnSpc>
            </a:pPr>
            <a:r>
              <a:rPr lang="en-US"/>
              <a:t>Conclusions and Future Work</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Credit-based Flow-control</a:t>
            </a:r>
          </a:p>
        </p:txBody>
      </p:sp>
      <p:sp>
        <p:nvSpPr>
          <p:cNvPr id="28675" name="Rectangle 3"/>
          <p:cNvSpPr>
            <a:spLocks noGrp="1" noChangeArrowheads="1"/>
          </p:cNvSpPr>
          <p:nvPr>
            <p:ph type="body" idx="1"/>
          </p:nvPr>
        </p:nvSpPr>
        <p:spPr>
          <a:xfrm>
            <a:off x="457200" y="990600"/>
            <a:ext cx="8458200" cy="5257800"/>
          </a:xfrm>
        </p:spPr>
        <p:txBody>
          <a:bodyPr/>
          <a:lstStyle/>
          <a:p>
            <a:pPr>
              <a:lnSpc>
                <a:spcPct val="115000"/>
              </a:lnSpc>
            </a:pPr>
            <a:r>
              <a:rPr lang="en-US"/>
              <a:t>Flow-control needed to ensure sender does not overrun the receiver</a:t>
            </a:r>
          </a:p>
          <a:p>
            <a:pPr>
              <a:lnSpc>
                <a:spcPct val="115000"/>
              </a:lnSpc>
            </a:pPr>
            <a:r>
              <a:rPr lang="en-US"/>
              <a:t>Popular flow-control for many programming models</a:t>
            </a:r>
          </a:p>
          <a:p>
            <a:pPr lvl="1">
              <a:lnSpc>
                <a:spcPct val="115000"/>
              </a:lnSpc>
            </a:pPr>
            <a:r>
              <a:rPr lang="en-US"/>
              <a:t>SDP, MPI (MPICH2, OpenMPI), File-systems (PVFS2, Lustre)</a:t>
            </a:r>
          </a:p>
          <a:p>
            <a:pPr lvl="1">
              <a:lnSpc>
                <a:spcPct val="115000"/>
              </a:lnSpc>
            </a:pPr>
            <a:r>
              <a:rPr lang="en-US"/>
              <a:t>Generic to many networks </a:t>
            </a:r>
            <a:r>
              <a:rPr lang="en-US">
                <a:sym typeface="Wingdings" pitchFamily="2" charset="2"/>
              </a:rPr>
              <a:t> does not utilize many exotic features</a:t>
            </a:r>
            <a:endParaRPr lang="en-US"/>
          </a:p>
          <a:p>
            <a:pPr>
              <a:lnSpc>
                <a:spcPct val="115000"/>
              </a:lnSpc>
            </a:pPr>
            <a:r>
              <a:rPr lang="en-US"/>
              <a:t>TCP/IP like behavior</a:t>
            </a:r>
          </a:p>
          <a:p>
            <a:pPr lvl="1">
              <a:lnSpc>
                <a:spcPct val="115000"/>
              </a:lnSpc>
            </a:pPr>
            <a:r>
              <a:rPr lang="en-US"/>
              <a:t>Receiver presents N credits; ensures buffering for N segments</a:t>
            </a:r>
          </a:p>
          <a:p>
            <a:pPr lvl="1">
              <a:lnSpc>
                <a:spcPct val="115000"/>
              </a:lnSpc>
            </a:pPr>
            <a:r>
              <a:rPr lang="en-US"/>
              <a:t>Sender sends N message segments before waiting for an ACK</a:t>
            </a:r>
          </a:p>
          <a:p>
            <a:pPr lvl="1">
              <a:lnSpc>
                <a:spcPct val="115000"/>
              </a:lnSpc>
            </a:pPr>
            <a:r>
              <a:rPr lang="en-US"/>
              <a:t>When receiver application reads out data and receive buffer is free, an acknowledgment is sent out</a:t>
            </a:r>
          </a:p>
          <a:p>
            <a:pPr>
              <a:lnSpc>
                <a:spcPct val="115000"/>
              </a:lnSpc>
            </a:pPr>
            <a:r>
              <a:rPr lang="en-US"/>
              <a:t>SDP credit-based flow-control uses static compile-time decided credits (unlike TCP/IP)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6477000" y="1150938"/>
            <a:ext cx="2286000" cy="4572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9" name="Rectangle 3"/>
          <p:cNvSpPr>
            <a:spLocks noChangeArrowheads="1"/>
          </p:cNvSpPr>
          <p:nvPr/>
        </p:nvSpPr>
        <p:spPr bwMode="auto">
          <a:xfrm>
            <a:off x="2057400" y="1163638"/>
            <a:ext cx="4572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0" name="Rectangle 4"/>
          <p:cNvSpPr>
            <a:spLocks noChangeArrowheads="1"/>
          </p:cNvSpPr>
          <p:nvPr/>
        </p:nvSpPr>
        <p:spPr bwMode="auto">
          <a:xfrm>
            <a:off x="1600200" y="1163638"/>
            <a:ext cx="4572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1" name="Rectangle 5"/>
          <p:cNvSpPr>
            <a:spLocks noChangeArrowheads="1"/>
          </p:cNvSpPr>
          <p:nvPr/>
        </p:nvSpPr>
        <p:spPr bwMode="auto">
          <a:xfrm>
            <a:off x="1143000" y="1163638"/>
            <a:ext cx="4572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2" name="Rectangle 6"/>
          <p:cNvSpPr>
            <a:spLocks noChangeArrowheads="1"/>
          </p:cNvSpPr>
          <p:nvPr/>
        </p:nvSpPr>
        <p:spPr bwMode="auto">
          <a:xfrm>
            <a:off x="2514600" y="1163638"/>
            <a:ext cx="4572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3" name="Rectangle 7"/>
          <p:cNvSpPr>
            <a:spLocks noChangeArrowheads="1"/>
          </p:cNvSpPr>
          <p:nvPr/>
        </p:nvSpPr>
        <p:spPr bwMode="auto">
          <a:xfrm>
            <a:off x="685800" y="1163638"/>
            <a:ext cx="4572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4" name="Rectangle 8"/>
          <p:cNvSpPr>
            <a:spLocks noChangeArrowheads="1"/>
          </p:cNvSpPr>
          <p:nvPr/>
        </p:nvSpPr>
        <p:spPr bwMode="auto">
          <a:xfrm>
            <a:off x="1905000" y="2446338"/>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alpha val="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5" name="Rectangle 9"/>
          <p:cNvSpPr>
            <a:spLocks noChangeArrowheads="1"/>
          </p:cNvSpPr>
          <p:nvPr/>
        </p:nvSpPr>
        <p:spPr bwMode="auto">
          <a:xfrm>
            <a:off x="1295400" y="2979738"/>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6" name="Rectangle 10"/>
          <p:cNvSpPr>
            <a:spLocks noChangeArrowheads="1"/>
          </p:cNvSpPr>
          <p:nvPr/>
        </p:nvSpPr>
        <p:spPr bwMode="auto">
          <a:xfrm>
            <a:off x="1905000" y="3513138"/>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7" name="Rectangle 11"/>
          <p:cNvSpPr>
            <a:spLocks noChangeArrowheads="1"/>
          </p:cNvSpPr>
          <p:nvPr/>
        </p:nvSpPr>
        <p:spPr bwMode="auto">
          <a:xfrm>
            <a:off x="2514600" y="2979738"/>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8" name="Freeform 12"/>
          <p:cNvSpPr>
            <a:spLocks/>
          </p:cNvSpPr>
          <p:nvPr/>
        </p:nvSpPr>
        <p:spPr bwMode="auto">
          <a:xfrm>
            <a:off x="2362200" y="2674938"/>
            <a:ext cx="381000" cy="304800"/>
          </a:xfrm>
          <a:custGeom>
            <a:avLst/>
            <a:gdLst>
              <a:gd name="T0" fmla="*/ 0 w 240"/>
              <a:gd name="T1" fmla="*/ 0 h 240"/>
              <a:gd name="T2" fmla="*/ 192 w 240"/>
              <a:gd name="T3" fmla="*/ 48 h 240"/>
              <a:gd name="T4" fmla="*/ 240 w 240"/>
              <a:gd name="T5" fmla="*/ 240 h 240"/>
            </a:gdLst>
            <a:ahLst/>
            <a:cxnLst>
              <a:cxn ang="0">
                <a:pos x="T0" y="T1"/>
              </a:cxn>
              <a:cxn ang="0">
                <a:pos x="T2" y="T3"/>
              </a:cxn>
              <a:cxn ang="0">
                <a:pos x="T4" y="T5"/>
              </a:cxn>
            </a:cxnLst>
            <a:rect l="0" t="0" r="r" b="b"/>
            <a:pathLst>
              <a:path w="240" h="240">
                <a:moveTo>
                  <a:pt x="0" y="0"/>
                </a:moveTo>
                <a:cubicBezTo>
                  <a:pt x="76" y="4"/>
                  <a:pt x="152" y="8"/>
                  <a:pt x="192" y="48"/>
                </a:cubicBezTo>
                <a:cubicBezTo>
                  <a:pt x="232" y="88"/>
                  <a:pt x="232" y="208"/>
                  <a:pt x="240" y="240"/>
                </a:cubicBezTo>
              </a:path>
            </a:pathLst>
          </a:custGeom>
          <a:noFill/>
          <a:ln w="19050" cap="flat" cmpd="sng">
            <a:solidFill>
              <a:schemeClr val="tx1"/>
            </a:solidFill>
            <a:prstDash val="solid"/>
            <a:round/>
            <a:headEnd type="none" w="lg" len="lg"/>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9" name="Freeform 13"/>
          <p:cNvSpPr>
            <a:spLocks/>
          </p:cNvSpPr>
          <p:nvPr/>
        </p:nvSpPr>
        <p:spPr bwMode="auto">
          <a:xfrm>
            <a:off x="1524000" y="3436938"/>
            <a:ext cx="381000" cy="304800"/>
          </a:xfrm>
          <a:custGeom>
            <a:avLst/>
            <a:gdLst>
              <a:gd name="T0" fmla="*/ 240 w 240"/>
              <a:gd name="T1" fmla="*/ 240 h 240"/>
              <a:gd name="T2" fmla="*/ 48 w 240"/>
              <a:gd name="T3" fmla="*/ 192 h 240"/>
              <a:gd name="T4" fmla="*/ 0 w 240"/>
              <a:gd name="T5" fmla="*/ 0 h 240"/>
            </a:gdLst>
            <a:ahLst/>
            <a:cxnLst>
              <a:cxn ang="0">
                <a:pos x="T0" y="T1"/>
              </a:cxn>
              <a:cxn ang="0">
                <a:pos x="T2" y="T3"/>
              </a:cxn>
              <a:cxn ang="0">
                <a:pos x="T4" y="T5"/>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0" name="Freeform 14"/>
          <p:cNvSpPr>
            <a:spLocks/>
          </p:cNvSpPr>
          <p:nvPr/>
        </p:nvSpPr>
        <p:spPr bwMode="auto">
          <a:xfrm>
            <a:off x="2362200" y="3436938"/>
            <a:ext cx="381000" cy="304800"/>
          </a:xfrm>
          <a:custGeom>
            <a:avLst/>
            <a:gdLst>
              <a:gd name="T0" fmla="*/ 240 w 240"/>
              <a:gd name="T1" fmla="*/ 0 h 240"/>
              <a:gd name="T2" fmla="*/ 192 w 240"/>
              <a:gd name="T3" fmla="*/ 192 h 240"/>
              <a:gd name="T4" fmla="*/ 0 w 240"/>
              <a:gd name="T5" fmla="*/ 240 h 240"/>
            </a:gdLst>
            <a:ahLst/>
            <a:cxnLst>
              <a:cxn ang="0">
                <a:pos x="T0" y="T1"/>
              </a:cxn>
              <a:cxn ang="0">
                <a:pos x="T2" y="T3"/>
              </a:cxn>
              <a:cxn ang="0">
                <a:pos x="T4" y="T5"/>
              </a:cxn>
            </a:cxnLst>
            <a:rect l="0" t="0" r="r" b="b"/>
            <a:pathLst>
              <a:path w="240" h="240">
                <a:moveTo>
                  <a:pt x="240" y="0"/>
                </a:moveTo>
                <a:cubicBezTo>
                  <a:pt x="236" y="76"/>
                  <a:pt x="232" y="152"/>
                  <a:pt x="192" y="192"/>
                </a:cubicBezTo>
                <a:cubicBezTo>
                  <a:pt x="152" y="232"/>
                  <a:pt x="76" y="236"/>
                  <a:pt x="0" y="24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1" name="Freeform 15"/>
          <p:cNvSpPr>
            <a:spLocks/>
          </p:cNvSpPr>
          <p:nvPr/>
        </p:nvSpPr>
        <p:spPr bwMode="auto">
          <a:xfrm>
            <a:off x="1524000" y="2674938"/>
            <a:ext cx="381000" cy="304800"/>
          </a:xfrm>
          <a:custGeom>
            <a:avLst/>
            <a:gdLst>
              <a:gd name="T0" fmla="*/ 0 w 240"/>
              <a:gd name="T1" fmla="*/ 240 h 240"/>
              <a:gd name="T2" fmla="*/ 48 w 240"/>
              <a:gd name="T3" fmla="*/ 48 h 240"/>
              <a:gd name="T4" fmla="*/ 240 w 240"/>
              <a:gd name="T5" fmla="*/ 0 h 240"/>
            </a:gdLst>
            <a:ahLst/>
            <a:cxnLst>
              <a:cxn ang="0">
                <a:pos x="T0" y="T1"/>
              </a:cxn>
              <a:cxn ang="0">
                <a:pos x="T2" y="T3"/>
              </a:cxn>
              <a:cxn ang="0">
                <a:pos x="T4" y="T5"/>
              </a:cxn>
            </a:cxnLst>
            <a:rect l="0" t="0" r="r" b="b"/>
            <a:pathLst>
              <a:path w="240" h="240">
                <a:moveTo>
                  <a:pt x="0" y="240"/>
                </a:moveTo>
                <a:cubicBezTo>
                  <a:pt x="4" y="164"/>
                  <a:pt x="8" y="88"/>
                  <a:pt x="48" y="48"/>
                </a:cubicBezTo>
                <a:cubicBezTo>
                  <a:pt x="88" y="8"/>
                  <a:pt x="164" y="4"/>
                  <a:pt x="240" y="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2" name="Rectangle 16"/>
          <p:cNvSpPr>
            <a:spLocks noChangeArrowheads="1"/>
          </p:cNvSpPr>
          <p:nvPr/>
        </p:nvSpPr>
        <p:spPr bwMode="auto">
          <a:xfrm>
            <a:off x="6400800" y="2979738"/>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3" name="Rectangle 17"/>
          <p:cNvSpPr>
            <a:spLocks noChangeArrowheads="1"/>
          </p:cNvSpPr>
          <p:nvPr/>
        </p:nvSpPr>
        <p:spPr bwMode="auto">
          <a:xfrm>
            <a:off x="7010400" y="3513138"/>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4" name="Rectangle 18"/>
          <p:cNvSpPr>
            <a:spLocks noChangeArrowheads="1"/>
          </p:cNvSpPr>
          <p:nvPr/>
        </p:nvSpPr>
        <p:spPr bwMode="auto">
          <a:xfrm>
            <a:off x="7620000" y="2979738"/>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5" name="Rectangle 19"/>
          <p:cNvSpPr>
            <a:spLocks noChangeArrowheads="1"/>
          </p:cNvSpPr>
          <p:nvPr/>
        </p:nvSpPr>
        <p:spPr bwMode="auto">
          <a:xfrm>
            <a:off x="7010400" y="2446338"/>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6" name="Oval 20"/>
          <p:cNvSpPr>
            <a:spLocks noChangeArrowheads="1"/>
          </p:cNvSpPr>
          <p:nvPr/>
        </p:nvSpPr>
        <p:spPr bwMode="auto">
          <a:xfrm>
            <a:off x="5181600" y="3017838"/>
            <a:ext cx="457200" cy="381000"/>
          </a:xfrm>
          <a:prstGeom prst="ellipse">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b="1">
                <a:ea typeface="굴림" pitchFamily="50" charset="-127"/>
              </a:rPr>
              <a:t>ACK</a:t>
            </a:r>
          </a:p>
        </p:txBody>
      </p:sp>
      <p:sp>
        <p:nvSpPr>
          <p:cNvPr id="70677" name="Text Box 21"/>
          <p:cNvSpPr txBox="1">
            <a:spLocks noChangeArrowheads="1"/>
          </p:cNvSpPr>
          <p:nvPr/>
        </p:nvSpPr>
        <p:spPr bwMode="auto">
          <a:xfrm>
            <a:off x="6477000" y="4114800"/>
            <a:ext cx="153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Sockets Buffers</a:t>
            </a:r>
          </a:p>
        </p:txBody>
      </p:sp>
      <p:sp>
        <p:nvSpPr>
          <p:cNvPr id="70678" name="Text Box 22"/>
          <p:cNvSpPr txBox="1">
            <a:spLocks noChangeArrowheads="1"/>
          </p:cNvSpPr>
          <p:nvPr/>
        </p:nvSpPr>
        <p:spPr bwMode="auto">
          <a:xfrm>
            <a:off x="990600" y="1773238"/>
            <a:ext cx="1719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Application Buffer</a:t>
            </a:r>
          </a:p>
        </p:txBody>
      </p:sp>
      <p:sp>
        <p:nvSpPr>
          <p:cNvPr id="70679" name="Text Box 23"/>
          <p:cNvSpPr txBox="1">
            <a:spLocks noChangeArrowheads="1"/>
          </p:cNvSpPr>
          <p:nvPr/>
        </p:nvSpPr>
        <p:spPr bwMode="auto">
          <a:xfrm>
            <a:off x="3633788" y="1227138"/>
            <a:ext cx="7858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a:ea typeface="굴림" pitchFamily="50" charset="-127"/>
              </a:rPr>
              <a:t>Sender</a:t>
            </a:r>
          </a:p>
        </p:txBody>
      </p:sp>
      <p:sp>
        <p:nvSpPr>
          <p:cNvPr id="70680" name="Line 24"/>
          <p:cNvSpPr>
            <a:spLocks noChangeShapeType="1"/>
          </p:cNvSpPr>
          <p:nvPr/>
        </p:nvSpPr>
        <p:spPr bwMode="auto">
          <a:xfrm>
            <a:off x="4419600" y="1163638"/>
            <a:ext cx="0" cy="25019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1" name="Text Box 25"/>
          <p:cNvSpPr txBox="1">
            <a:spLocks noChangeArrowheads="1"/>
          </p:cNvSpPr>
          <p:nvPr/>
        </p:nvSpPr>
        <p:spPr bwMode="auto">
          <a:xfrm>
            <a:off x="6815138" y="1782763"/>
            <a:ext cx="1719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Application Buffer</a:t>
            </a:r>
          </a:p>
        </p:txBody>
      </p:sp>
      <p:sp>
        <p:nvSpPr>
          <p:cNvPr id="70682" name="Text Box 26"/>
          <p:cNvSpPr txBox="1">
            <a:spLocks noChangeArrowheads="1"/>
          </p:cNvSpPr>
          <p:nvPr/>
        </p:nvSpPr>
        <p:spPr bwMode="auto">
          <a:xfrm>
            <a:off x="4410075" y="1227138"/>
            <a:ext cx="923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a:ea typeface="굴림" pitchFamily="50" charset="-127"/>
              </a:rPr>
              <a:t>Receiver</a:t>
            </a:r>
          </a:p>
        </p:txBody>
      </p:sp>
      <p:sp>
        <p:nvSpPr>
          <p:cNvPr id="70683" name="Text Box 27"/>
          <p:cNvSpPr txBox="1">
            <a:spLocks noChangeArrowheads="1"/>
          </p:cNvSpPr>
          <p:nvPr/>
        </p:nvSpPr>
        <p:spPr bwMode="auto">
          <a:xfrm>
            <a:off x="1295400" y="4114800"/>
            <a:ext cx="153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Sockets Buffers</a:t>
            </a:r>
          </a:p>
        </p:txBody>
      </p:sp>
      <p:sp>
        <p:nvSpPr>
          <p:cNvPr id="70684" name="Freeform 28"/>
          <p:cNvSpPr>
            <a:spLocks/>
          </p:cNvSpPr>
          <p:nvPr/>
        </p:nvSpPr>
        <p:spPr bwMode="auto">
          <a:xfrm>
            <a:off x="7467600" y="2674938"/>
            <a:ext cx="381000" cy="304800"/>
          </a:xfrm>
          <a:custGeom>
            <a:avLst/>
            <a:gdLst>
              <a:gd name="T0" fmla="*/ 0 w 240"/>
              <a:gd name="T1" fmla="*/ 0 h 240"/>
              <a:gd name="T2" fmla="*/ 192 w 240"/>
              <a:gd name="T3" fmla="*/ 48 h 240"/>
              <a:gd name="T4" fmla="*/ 240 w 240"/>
              <a:gd name="T5" fmla="*/ 240 h 240"/>
            </a:gdLst>
            <a:ahLst/>
            <a:cxnLst>
              <a:cxn ang="0">
                <a:pos x="T0" y="T1"/>
              </a:cxn>
              <a:cxn ang="0">
                <a:pos x="T2" y="T3"/>
              </a:cxn>
              <a:cxn ang="0">
                <a:pos x="T4" y="T5"/>
              </a:cxn>
            </a:cxnLst>
            <a:rect l="0" t="0" r="r" b="b"/>
            <a:pathLst>
              <a:path w="240" h="240">
                <a:moveTo>
                  <a:pt x="0" y="0"/>
                </a:moveTo>
                <a:cubicBezTo>
                  <a:pt x="76" y="4"/>
                  <a:pt x="152" y="8"/>
                  <a:pt x="192" y="48"/>
                </a:cubicBezTo>
                <a:cubicBezTo>
                  <a:pt x="232" y="88"/>
                  <a:pt x="232" y="208"/>
                  <a:pt x="240" y="240"/>
                </a:cubicBezTo>
              </a:path>
            </a:pathLst>
          </a:custGeom>
          <a:noFill/>
          <a:ln w="19050" cap="flat" cmpd="sng">
            <a:solidFill>
              <a:schemeClr val="tx1"/>
            </a:solidFill>
            <a:prstDash val="solid"/>
            <a:round/>
            <a:headEnd type="none" w="lg" len="lg"/>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5" name="Freeform 29"/>
          <p:cNvSpPr>
            <a:spLocks/>
          </p:cNvSpPr>
          <p:nvPr/>
        </p:nvSpPr>
        <p:spPr bwMode="auto">
          <a:xfrm>
            <a:off x="6629400" y="3436938"/>
            <a:ext cx="381000" cy="304800"/>
          </a:xfrm>
          <a:custGeom>
            <a:avLst/>
            <a:gdLst>
              <a:gd name="T0" fmla="*/ 240 w 240"/>
              <a:gd name="T1" fmla="*/ 240 h 240"/>
              <a:gd name="T2" fmla="*/ 48 w 240"/>
              <a:gd name="T3" fmla="*/ 192 h 240"/>
              <a:gd name="T4" fmla="*/ 0 w 240"/>
              <a:gd name="T5" fmla="*/ 0 h 240"/>
            </a:gdLst>
            <a:ahLst/>
            <a:cxnLst>
              <a:cxn ang="0">
                <a:pos x="T0" y="T1"/>
              </a:cxn>
              <a:cxn ang="0">
                <a:pos x="T2" y="T3"/>
              </a:cxn>
              <a:cxn ang="0">
                <a:pos x="T4" y="T5"/>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6" name="Freeform 30"/>
          <p:cNvSpPr>
            <a:spLocks/>
          </p:cNvSpPr>
          <p:nvPr/>
        </p:nvSpPr>
        <p:spPr bwMode="auto">
          <a:xfrm>
            <a:off x="7467600" y="3436938"/>
            <a:ext cx="381000" cy="304800"/>
          </a:xfrm>
          <a:custGeom>
            <a:avLst/>
            <a:gdLst>
              <a:gd name="T0" fmla="*/ 240 w 240"/>
              <a:gd name="T1" fmla="*/ 0 h 240"/>
              <a:gd name="T2" fmla="*/ 192 w 240"/>
              <a:gd name="T3" fmla="*/ 192 h 240"/>
              <a:gd name="T4" fmla="*/ 0 w 240"/>
              <a:gd name="T5" fmla="*/ 240 h 240"/>
            </a:gdLst>
            <a:ahLst/>
            <a:cxnLst>
              <a:cxn ang="0">
                <a:pos x="T0" y="T1"/>
              </a:cxn>
              <a:cxn ang="0">
                <a:pos x="T2" y="T3"/>
              </a:cxn>
              <a:cxn ang="0">
                <a:pos x="T4" y="T5"/>
              </a:cxn>
            </a:cxnLst>
            <a:rect l="0" t="0" r="r" b="b"/>
            <a:pathLst>
              <a:path w="240" h="240">
                <a:moveTo>
                  <a:pt x="240" y="0"/>
                </a:moveTo>
                <a:cubicBezTo>
                  <a:pt x="236" y="76"/>
                  <a:pt x="232" y="152"/>
                  <a:pt x="192" y="192"/>
                </a:cubicBezTo>
                <a:cubicBezTo>
                  <a:pt x="152" y="232"/>
                  <a:pt x="76" y="236"/>
                  <a:pt x="0" y="24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7" name="Freeform 31"/>
          <p:cNvSpPr>
            <a:spLocks/>
          </p:cNvSpPr>
          <p:nvPr/>
        </p:nvSpPr>
        <p:spPr bwMode="auto">
          <a:xfrm>
            <a:off x="6629400" y="2674938"/>
            <a:ext cx="381000" cy="304800"/>
          </a:xfrm>
          <a:custGeom>
            <a:avLst/>
            <a:gdLst>
              <a:gd name="T0" fmla="*/ 0 w 240"/>
              <a:gd name="T1" fmla="*/ 240 h 240"/>
              <a:gd name="T2" fmla="*/ 48 w 240"/>
              <a:gd name="T3" fmla="*/ 48 h 240"/>
              <a:gd name="T4" fmla="*/ 240 w 240"/>
              <a:gd name="T5" fmla="*/ 0 h 240"/>
            </a:gdLst>
            <a:ahLst/>
            <a:cxnLst>
              <a:cxn ang="0">
                <a:pos x="T0" y="T1"/>
              </a:cxn>
              <a:cxn ang="0">
                <a:pos x="T2" y="T3"/>
              </a:cxn>
              <a:cxn ang="0">
                <a:pos x="T4" y="T5"/>
              </a:cxn>
            </a:cxnLst>
            <a:rect l="0" t="0" r="r" b="b"/>
            <a:pathLst>
              <a:path w="240" h="240">
                <a:moveTo>
                  <a:pt x="0" y="240"/>
                </a:moveTo>
                <a:cubicBezTo>
                  <a:pt x="4" y="164"/>
                  <a:pt x="8" y="88"/>
                  <a:pt x="48" y="48"/>
                </a:cubicBezTo>
                <a:cubicBezTo>
                  <a:pt x="88" y="8"/>
                  <a:pt x="164" y="4"/>
                  <a:pt x="240" y="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8" name="Rectangle 32"/>
          <p:cNvSpPr>
            <a:spLocks noChangeArrowheads="1"/>
          </p:cNvSpPr>
          <p:nvPr/>
        </p:nvSpPr>
        <p:spPr bwMode="auto">
          <a:xfrm>
            <a:off x="685800" y="1160463"/>
            <a:ext cx="2286000" cy="466725"/>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9" name="Rectangle 33"/>
          <p:cNvSpPr>
            <a:spLocks noGrp="1" noChangeArrowheads="1"/>
          </p:cNvSpPr>
          <p:nvPr>
            <p:ph type="title"/>
          </p:nvPr>
        </p:nvSpPr>
        <p:spPr/>
        <p:txBody>
          <a:bodyPr/>
          <a:lstStyle/>
          <a:p>
            <a:r>
              <a:rPr lang="en-US"/>
              <a:t>Credit-based Flow-control</a:t>
            </a:r>
          </a:p>
        </p:txBody>
      </p:sp>
      <p:sp>
        <p:nvSpPr>
          <p:cNvPr id="70690" name="Rectangle 34"/>
          <p:cNvSpPr>
            <a:spLocks noGrp="1" noChangeArrowheads="1"/>
          </p:cNvSpPr>
          <p:nvPr>
            <p:ph type="body" idx="1"/>
          </p:nvPr>
        </p:nvSpPr>
        <p:spPr>
          <a:xfrm>
            <a:off x="457200" y="4495800"/>
            <a:ext cx="8458200" cy="1676400"/>
          </a:xfrm>
          <a:noFill/>
          <a:ln/>
        </p:spPr>
        <p:txBody>
          <a:bodyPr/>
          <a:lstStyle/>
          <a:p>
            <a:r>
              <a:rPr lang="en-US" sz="2000"/>
              <a:t>Receiver has to pre-specify buffers in which data should be received</a:t>
            </a:r>
          </a:p>
          <a:p>
            <a:pPr lvl="1"/>
            <a:r>
              <a:rPr lang="en-US" sz="1800"/>
              <a:t>InfiniBand requirement for Send-receive communication</a:t>
            </a:r>
          </a:p>
          <a:p>
            <a:r>
              <a:rPr lang="en-US" sz="2000"/>
              <a:t>Sender manages send buffers and receiver manages receive buffers</a:t>
            </a:r>
          </a:p>
          <a:p>
            <a:pPr lvl="1"/>
            <a:r>
              <a:rPr lang="en-US" sz="1800"/>
              <a:t>Coordination between sender-receiver through explicit acknowledgments</a:t>
            </a:r>
          </a:p>
        </p:txBody>
      </p:sp>
      <p:sp>
        <p:nvSpPr>
          <p:cNvPr id="70691" name="Text Box 35"/>
          <p:cNvSpPr txBox="1">
            <a:spLocks noChangeArrowheads="1"/>
          </p:cNvSpPr>
          <p:nvPr/>
        </p:nvSpPr>
        <p:spPr bwMode="auto">
          <a:xfrm>
            <a:off x="3657600" y="36576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400" b="1">
                <a:ea typeface="굴림" pitchFamily="50" charset="-127"/>
              </a:rPr>
              <a:t>Credits = 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0688"/>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9" presetClass="path" presetSubtype="0" accel="50000" decel="50000" fill="hold" grpId="0" nodeType="clickEffect">
                                  <p:stCondLst>
                                    <p:cond delay="0"/>
                                  </p:stCondLst>
                                  <p:childTnLst>
                                    <p:animMotion origin="layout" path="M 5.55112E-17 -2.01758E-6 L -0.06667 0.18695 " pathEditMode="relative" rAng="0" ptsTypes="AA">
                                      <p:cBhvr>
                                        <p:cTn id="10" dur="2000" fill="hold"/>
                                        <p:tgtEl>
                                          <p:spTgt spid="70662"/>
                                        </p:tgtEl>
                                        <p:attrNameLst>
                                          <p:attrName>ppt_x</p:attrName>
                                          <p:attrName>ppt_y</p:attrName>
                                        </p:attrNameLst>
                                      </p:cBhvr>
                                      <p:rCtr x="-3333" y="9348"/>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63" presetClass="path" presetSubtype="0" accel="50000" decel="50000" fill="hold" grpId="1" nodeType="clickEffect">
                                  <p:stCondLst>
                                    <p:cond delay="0"/>
                                  </p:stCondLst>
                                  <p:childTnLst>
                                    <p:animMotion origin="layout" path="M -0.06667 0.18695 L 0.49167 0.18695 " pathEditMode="relative" rAng="0" ptsTypes="AA">
                                      <p:cBhvr>
                                        <p:cTn id="14" dur="2000" fill="hold"/>
                                        <p:tgtEl>
                                          <p:spTgt spid="70662"/>
                                        </p:tgtEl>
                                        <p:attrNameLst>
                                          <p:attrName>ppt_x</p:attrName>
                                          <p:attrName>ppt_y</p:attrName>
                                        </p:attrNameLst>
                                      </p:cBhvr>
                                      <p:rCtr x="27917" y="0"/>
                                    </p:animMotion>
                                  </p:childTnLst>
                                </p:cTn>
                              </p:par>
                              <p:par>
                                <p:cTn id="15" presetID="42" presetClass="path" presetSubtype="0" accel="50000" decel="50000" fill="hold" grpId="0" nodeType="withEffect">
                                  <p:stCondLst>
                                    <p:cond delay="0"/>
                                  </p:stCondLst>
                                  <p:childTnLst>
                                    <p:animMotion origin="layout" path="M 0.0 -2.01758E-6 L 0.05 0.26469 " pathEditMode="relative" rAng="0" ptsTypes="AA">
                                      <p:cBhvr>
                                        <p:cTn id="16" dur="2000" fill="hold"/>
                                        <p:tgtEl>
                                          <p:spTgt spid="70659"/>
                                        </p:tgtEl>
                                        <p:attrNameLst>
                                          <p:attrName>ppt_x</p:attrName>
                                          <p:attrName>ppt_y</p:attrName>
                                        </p:attrNameLst>
                                      </p:cBhvr>
                                      <p:rCtr x="2500" y="13235"/>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56" presetClass="path" presetSubtype="0" accel="50000" decel="50000" fill="hold" grpId="2" nodeType="clickEffect">
                                  <p:stCondLst>
                                    <p:cond delay="0"/>
                                  </p:stCondLst>
                                  <p:childTnLst>
                                    <p:animMotion origin="layout" path="M 0.49167 0.18695 L 0.63333 -0.00185 " pathEditMode="relative" rAng="0" ptsTypes="AA">
                                      <p:cBhvr>
                                        <p:cTn id="20" dur="2000" fill="hold"/>
                                        <p:tgtEl>
                                          <p:spTgt spid="70662"/>
                                        </p:tgtEl>
                                        <p:attrNameLst>
                                          <p:attrName>ppt_x</p:attrName>
                                          <p:attrName>ppt_y</p:attrName>
                                        </p:attrNameLst>
                                      </p:cBhvr>
                                      <p:rCtr x="7083" y="-9440"/>
                                    </p:animMotion>
                                  </p:childTnLst>
                                </p:cTn>
                              </p:par>
                              <p:par>
                                <p:cTn id="21" presetID="63" presetClass="path" presetSubtype="0" accel="50000" decel="50000" fill="hold" grpId="1" nodeType="withEffect">
                                  <p:stCondLst>
                                    <p:cond delay="0"/>
                                  </p:stCondLst>
                                  <p:childTnLst>
                                    <p:animMotion origin="layout" path="M 0.05 0.26469 L 0.60833 0.26469 " pathEditMode="relative" rAng="0" ptsTypes="AA">
                                      <p:cBhvr>
                                        <p:cTn id="22" dur="2000" fill="hold"/>
                                        <p:tgtEl>
                                          <p:spTgt spid="70659"/>
                                        </p:tgtEl>
                                        <p:attrNameLst>
                                          <p:attrName>ppt_x</p:attrName>
                                          <p:attrName>ppt_y</p:attrName>
                                        </p:attrNameLst>
                                      </p:cBhvr>
                                      <p:rCtr x="27917" y="0"/>
                                    </p:animMotion>
                                  </p:childTnLst>
                                </p:cTn>
                              </p:par>
                              <p:par>
                                <p:cTn id="23" presetID="42" presetClass="path" presetSubtype="0" accel="50000" decel="50000" fill="hold" grpId="0" nodeType="withEffect">
                                  <p:stCondLst>
                                    <p:cond delay="0"/>
                                  </p:stCondLst>
                                  <p:childTnLst>
                                    <p:animMotion origin="layout" path="M 0.0 -2.01758E-6 L 0.03333 0.34244 " pathEditMode="relative" rAng="0" ptsTypes="AA">
                                      <p:cBhvr>
                                        <p:cTn id="24" dur="2000" fill="hold"/>
                                        <p:tgtEl>
                                          <p:spTgt spid="70660"/>
                                        </p:tgtEl>
                                        <p:attrNameLst>
                                          <p:attrName>ppt_x</p:attrName>
                                          <p:attrName>ppt_y</p:attrName>
                                        </p:attrNameLst>
                                      </p:cBhvr>
                                      <p:rCtr x="1667" y="17122"/>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path" presetSubtype="0" accel="50000" decel="50000" fill="hold" grpId="0" nodeType="clickEffect">
                                  <p:stCondLst>
                                    <p:cond delay="0"/>
                                  </p:stCondLst>
                                  <p:childTnLst>
                                    <p:animMotion origin="layout" path="M 2.77556E-17 -2.01758E-6 L 0.01667 0.26469 " pathEditMode="relative" rAng="0" ptsTypes="AA">
                                      <p:cBhvr>
                                        <p:cTn id="28" dur="2000" fill="hold"/>
                                        <p:tgtEl>
                                          <p:spTgt spid="70661"/>
                                        </p:tgtEl>
                                        <p:attrNameLst>
                                          <p:attrName>ppt_x</p:attrName>
                                          <p:attrName>ppt_y</p:attrName>
                                        </p:attrNameLst>
                                      </p:cBhvr>
                                      <p:rCtr x="833" y="13235"/>
                                    </p:animMotion>
                                  </p:childTnLst>
                                </p:cTn>
                              </p:par>
                              <p:par>
                                <p:cTn id="29" presetID="63" presetClass="path" presetSubtype="0" accel="50000" decel="50000" fill="hold" grpId="1" nodeType="withEffect">
                                  <p:stCondLst>
                                    <p:cond delay="0"/>
                                  </p:stCondLst>
                                  <p:childTnLst>
                                    <p:animMotion origin="layout" path="M 0.03333 0.34244 L 0.59167 0.34244 " pathEditMode="relative" rAng="0" ptsTypes="AA">
                                      <p:cBhvr>
                                        <p:cTn id="30" dur="2000" fill="hold"/>
                                        <p:tgtEl>
                                          <p:spTgt spid="70660"/>
                                        </p:tgtEl>
                                        <p:attrNameLst>
                                          <p:attrName>ppt_x</p:attrName>
                                          <p:attrName>ppt_y</p:attrName>
                                        </p:attrNameLst>
                                      </p:cBhvr>
                                      <p:rCtr x="27917" y="0"/>
                                    </p:animMotion>
                                  </p:childTnLst>
                                </p:cTn>
                              </p:par>
                              <p:par>
                                <p:cTn id="31" presetID="56" presetClass="path" presetSubtype="0" accel="50000" decel="50000" fill="hold" grpId="2" nodeType="withEffect">
                                  <p:stCondLst>
                                    <p:cond delay="0"/>
                                  </p:stCondLst>
                                  <p:childTnLst>
                                    <p:animMotion origin="layout" path="M 0.60833 0.26469 L 0.63333 -0.00185 " pathEditMode="relative" rAng="0" ptsTypes="AA">
                                      <p:cBhvr>
                                        <p:cTn id="32" dur="2000" fill="hold"/>
                                        <p:tgtEl>
                                          <p:spTgt spid="70659"/>
                                        </p:tgtEl>
                                        <p:attrNameLst>
                                          <p:attrName>ppt_x</p:attrName>
                                          <p:attrName>ppt_y</p:attrName>
                                        </p:attrNameLst>
                                      </p:cBhvr>
                                      <p:rCtr x="1250" y="-13327"/>
                                    </p:animMotion>
                                  </p:childTnLst>
                                </p:cTn>
                              </p:par>
                              <p:par>
                                <p:cTn id="33" presetID="1" presetClass="entr" presetSubtype="0" fill="hold" grpId="0" nodeType="withEffect">
                                  <p:stCondLst>
                                    <p:cond delay="0"/>
                                  </p:stCondLst>
                                  <p:childTnLst>
                                    <p:set>
                                      <p:cBhvr>
                                        <p:cTn id="34" dur="1" fill="hold">
                                          <p:stCondLst>
                                            <p:cond delay="0"/>
                                          </p:stCondLst>
                                        </p:cTn>
                                        <p:tgtEl>
                                          <p:spTgt spid="70676"/>
                                        </p:tgtEl>
                                        <p:attrNameLst>
                                          <p:attrName>style.visibility</p:attrName>
                                        </p:attrNameLst>
                                      </p:cBhvr>
                                      <p:to>
                                        <p:strVal val="visible"/>
                                      </p:to>
                                    </p:set>
                                  </p:childTnLst>
                                </p:cTn>
                              </p:par>
                              <p:par>
                                <p:cTn id="35" presetID="0" presetClass="path" presetSubtype="0" accel="50000" decel="50000" fill="hold" grpId="1" nodeType="withEffect">
                                  <p:stCondLst>
                                    <p:cond delay="0"/>
                                  </p:stCondLst>
                                  <p:childTnLst>
                                    <p:animMotion origin="layout" path="M 0.0 0.0 C -0.02812 -0.07011 -0.05607 -0.14021 -0.11163 -0.17191 C -0.16718 -0.20361 -0.271 -0.21819 -0.33385 -0.1895 C -0.3967 -0.16081 -0.46267 -0.03147 -0.48836 0.0 " pathEditMode="relative" ptsTypes="aaaA">
                                      <p:cBhvr>
                                        <p:cTn id="36" dur="2000" fill="hold"/>
                                        <p:tgtEl>
                                          <p:spTgt spid="70676"/>
                                        </p:tgtEl>
                                        <p:attrNameLst>
                                          <p:attrName>ppt_x</p:attrName>
                                          <p:attrName>ppt_y</p:attrName>
                                        </p:attrNameLst>
                                      </p:cBhvr>
                                    </p:animMotion>
                                  </p:childTnLst>
                                </p:cTn>
                              </p:par>
                            </p:childTnLst>
                          </p:cTn>
                        </p:par>
                        <p:par>
                          <p:cTn id="37" fill="hold" nodeType="afterGroup">
                            <p:stCondLst>
                              <p:cond delay="2000"/>
                            </p:stCondLst>
                            <p:childTnLst>
                              <p:par>
                                <p:cTn id="38" presetID="1" presetClass="exit" presetSubtype="0" fill="hold" grpId="2" nodeType="afterEffect">
                                  <p:stCondLst>
                                    <p:cond delay="0"/>
                                  </p:stCondLst>
                                  <p:childTnLst>
                                    <p:set>
                                      <p:cBhvr>
                                        <p:cTn id="39" dur="1" fill="hold">
                                          <p:stCondLst>
                                            <p:cond delay="0"/>
                                          </p:stCondLst>
                                        </p:cTn>
                                        <p:tgtEl>
                                          <p:spTgt spid="70676"/>
                                        </p:tgtEl>
                                        <p:attrNameLst>
                                          <p:attrName>style.visibility</p:attrName>
                                        </p:attrNameLst>
                                      </p:cBhvr>
                                      <p:to>
                                        <p:strVal val="hidden"/>
                                      </p:to>
                                    </p:set>
                                  </p:childTnLst>
                                </p:cTn>
                              </p:par>
                            </p:childTnLst>
                          </p:cTn>
                        </p:par>
                        <p:par>
                          <p:cTn id="40" fill="hold" nodeType="afterGroup">
                            <p:stCondLst>
                              <p:cond delay="2000"/>
                            </p:stCondLst>
                            <p:childTnLst>
                              <p:par>
                                <p:cTn id="41" presetID="63" presetClass="path" presetSubtype="0" accel="50000" decel="50000" fill="hold" grpId="1" nodeType="afterEffect">
                                  <p:stCondLst>
                                    <p:cond delay="0"/>
                                  </p:stCondLst>
                                  <p:childTnLst>
                                    <p:animMotion origin="layout" path="M 0.01667 0.26469 L 0.575 0.26469 " pathEditMode="relative" rAng="0" ptsTypes="AA">
                                      <p:cBhvr>
                                        <p:cTn id="42" dur="2000" fill="hold"/>
                                        <p:tgtEl>
                                          <p:spTgt spid="70661"/>
                                        </p:tgtEl>
                                        <p:attrNameLst>
                                          <p:attrName>ppt_x</p:attrName>
                                          <p:attrName>ppt_y</p:attrName>
                                        </p:attrNameLst>
                                      </p:cBhvr>
                                      <p:rCtr x="27917" y="0"/>
                                    </p:animMotion>
                                  </p:childTnLst>
                                </p:cTn>
                              </p:par>
                              <p:par>
                                <p:cTn id="43" presetID="56" presetClass="path" presetSubtype="0" accel="50000" decel="50000" fill="hold" grpId="2" nodeType="withEffect">
                                  <p:stCondLst>
                                    <p:cond delay="0"/>
                                  </p:stCondLst>
                                  <p:childTnLst>
                                    <p:animMotion origin="layout" path="M 0.59167 0.34244 L 0.63333 -0.00185 " pathEditMode="relative" rAng="0" ptsTypes="AA">
                                      <p:cBhvr>
                                        <p:cTn id="44" dur="2000" fill="hold"/>
                                        <p:tgtEl>
                                          <p:spTgt spid="70660"/>
                                        </p:tgtEl>
                                        <p:attrNameLst>
                                          <p:attrName>ppt_x</p:attrName>
                                          <p:attrName>ppt_y</p:attrName>
                                        </p:attrNameLst>
                                      </p:cBhvr>
                                      <p:rCtr x="2083" y="-17214"/>
                                    </p:animMotion>
                                  </p:childTnLst>
                                </p:cTn>
                              </p:par>
                              <p:par>
                                <p:cTn id="45" presetID="42" presetClass="path" presetSubtype="0" accel="50000" decel="50000" fill="hold" grpId="0" nodeType="withEffect">
                                  <p:stCondLst>
                                    <p:cond delay="0"/>
                                  </p:stCondLst>
                                  <p:childTnLst>
                                    <p:animMotion origin="layout" path="M 0.0 -2.01758E-6 L 0.13333 0.18695 " pathEditMode="relative" rAng="0" ptsTypes="AA">
                                      <p:cBhvr>
                                        <p:cTn id="46" dur="2000" fill="hold"/>
                                        <p:tgtEl>
                                          <p:spTgt spid="70663"/>
                                        </p:tgtEl>
                                        <p:attrNameLst>
                                          <p:attrName>ppt_x</p:attrName>
                                          <p:attrName>ppt_y</p:attrName>
                                        </p:attrNameLst>
                                      </p:cBhvr>
                                      <p:rCtr x="6667" y="9348"/>
                                    </p:animMotion>
                                  </p:childTnLst>
                                </p:cTn>
                              </p:par>
                              <p:par>
                                <p:cTn id="47" presetID="1" presetClass="entr" presetSubtype="0" fill="hold" grpId="3" nodeType="withEffect">
                                  <p:stCondLst>
                                    <p:cond delay="0"/>
                                  </p:stCondLst>
                                  <p:childTnLst>
                                    <p:set>
                                      <p:cBhvr>
                                        <p:cTn id="48" dur="1" fill="hold">
                                          <p:stCondLst>
                                            <p:cond delay="0"/>
                                          </p:stCondLst>
                                        </p:cTn>
                                        <p:tgtEl>
                                          <p:spTgt spid="70676"/>
                                        </p:tgtEl>
                                        <p:attrNameLst>
                                          <p:attrName>style.visibility</p:attrName>
                                        </p:attrNameLst>
                                      </p:cBhvr>
                                      <p:to>
                                        <p:strVal val="visible"/>
                                      </p:to>
                                    </p:set>
                                  </p:childTnLst>
                                </p:cTn>
                              </p:par>
                              <p:par>
                                <p:cTn id="49" presetID="0" presetClass="path" presetSubtype="0" accel="50000" decel="50000" fill="hold" grpId="4" nodeType="withEffect">
                                  <p:stCondLst>
                                    <p:cond delay="0"/>
                                  </p:stCondLst>
                                  <p:childTnLst>
                                    <p:animMotion origin="layout" path="M 0.0 0.0 C -0.02222 -0.07982 -0.04444 -0.15964 -0.0993 -0.19273 C -0.15416 -0.22582 -0.26423 -0.23114 -0.32899 -0.19921 C -0.39375 -0.16728 -0.4408 -0.08422 -0.48767 -0.00115 " pathEditMode="relative" ptsTypes="aaaA">
                                      <p:cBhvr>
                                        <p:cTn id="50" dur="2000" fill="hold"/>
                                        <p:tgtEl>
                                          <p:spTgt spid="70676"/>
                                        </p:tgtEl>
                                        <p:attrNameLst>
                                          <p:attrName>ppt_x</p:attrName>
                                          <p:attrName>ppt_y</p:attrName>
                                        </p:attrNameLst>
                                      </p:cBhvr>
                                    </p:animMotion>
                                  </p:childTnLst>
                                </p:cTn>
                              </p:par>
                            </p:childTnLst>
                          </p:cTn>
                        </p:par>
                        <p:par>
                          <p:cTn id="51" fill="hold" nodeType="afterGroup">
                            <p:stCondLst>
                              <p:cond delay="4000"/>
                            </p:stCondLst>
                            <p:childTnLst>
                              <p:par>
                                <p:cTn id="52" presetID="1" presetClass="exit" presetSubtype="0" fill="hold" grpId="5" nodeType="afterEffect">
                                  <p:stCondLst>
                                    <p:cond delay="0"/>
                                  </p:stCondLst>
                                  <p:childTnLst>
                                    <p:set>
                                      <p:cBhvr>
                                        <p:cTn id="53" dur="1" fill="hold">
                                          <p:stCondLst>
                                            <p:cond delay="0"/>
                                          </p:stCondLst>
                                        </p:cTn>
                                        <p:tgtEl>
                                          <p:spTgt spid="70676"/>
                                        </p:tgtEl>
                                        <p:attrNameLst>
                                          <p:attrName>style.visibility</p:attrName>
                                        </p:attrNameLst>
                                      </p:cBhvr>
                                      <p:to>
                                        <p:strVal val="hidden"/>
                                      </p:to>
                                    </p:set>
                                  </p:childTnLst>
                                </p:cTn>
                              </p:par>
                            </p:childTnLst>
                          </p:cTn>
                        </p:par>
                        <p:par>
                          <p:cTn id="54" fill="hold" nodeType="afterGroup">
                            <p:stCondLst>
                              <p:cond delay="4000"/>
                            </p:stCondLst>
                            <p:childTnLst>
                              <p:par>
                                <p:cTn id="55" presetID="56" presetClass="path" presetSubtype="0" accel="50000" decel="50000" fill="hold" grpId="2" nodeType="afterEffect">
                                  <p:stCondLst>
                                    <p:cond delay="0"/>
                                  </p:stCondLst>
                                  <p:childTnLst>
                                    <p:animMotion origin="layout" path="M 0.575 0.26469 L 0.63333 -0.00185 " pathEditMode="relative" rAng="0" ptsTypes="AA">
                                      <p:cBhvr>
                                        <p:cTn id="56" dur="2000" fill="hold"/>
                                        <p:tgtEl>
                                          <p:spTgt spid="70661"/>
                                        </p:tgtEl>
                                        <p:attrNameLst>
                                          <p:attrName>ppt_x</p:attrName>
                                          <p:attrName>ppt_y</p:attrName>
                                        </p:attrNameLst>
                                      </p:cBhvr>
                                      <p:rCtr x="2917" y="-13327"/>
                                    </p:animMotion>
                                  </p:childTnLst>
                                </p:cTn>
                              </p:par>
                              <p:par>
                                <p:cTn id="57" presetID="63" presetClass="path" presetSubtype="0" accel="50000" decel="50000" fill="hold" grpId="1" nodeType="withEffect">
                                  <p:stCondLst>
                                    <p:cond delay="0"/>
                                  </p:stCondLst>
                                  <p:childTnLst>
                                    <p:animMotion origin="layout" path="M 0.13333 0.18695 L 0.69167 0.18695 " pathEditMode="relative" rAng="0" ptsTypes="AA">
                                      <p:cBhvr>
                                        <p:cTn id="58" dur="2000" fill="hold"/>
                                        <p:tgtEl>
                                          <p:spTgt spid="70663"/>
                                        </p:tgtEl>
                                        <p:attrNameLst>
                                          <p:attrName>ppt_x</p:attrName>
                                          <p:attrName>ppt_y</p:attrName>
                                        </p:attrNameLst>
                                      </p:cBhvr>
                                      <p:rCtr x="27917" y="0"/>
                                    </p:animMotion>
                                  </p:childTnLst>
                                </p:cTn>
                              </p:par>
                              <p:par>
                                <p:cTn id="59" presetID="1" presetClass="entr" presetSubtype="0" fill="hold" grpId="6" nodeType="withEffect">
                                  <p:stCondLst>
                                    <p:cond delay="0"/>
                                  </p:stCondLst>
                                  <p:childTnLst>
                                    <p:set>
                                      <p:cBhvr>
                                        <p:cTn id="60" dur="1" fill="hold">
                                          <p:stCondLst>
                                            <p:cond delay="0"/>
                                          </p:stCondLst>
                                        </p:cTn>
                                        <p:tgtEl>
                                          <p:spTgt spid="70676"/>
                                        </p:tgtEl>
                                        <p:attrNameLst>
                                          <p:attrName>style.visibility</p:attrName>
                                        </p:attrNameLst>
                                      </p:cBhvr>
                                      <p:to>
                                        <p:strVal val="visible"/>
                                      </p:to>
                                    </p:set>
                                  </p:childTnLst>
                                </p:cTn>
                              </p:par>
                              <p:par>
                                <p:cTn id="61" presetID="0" presetClass="path" presetSubtype="0" accel="50000" decel="50000" fill="hold" grpId="7" nodeType="withEffect">
                                  <p:stCondLst>
                                    <p:cond delay="0"/>
                                  </p:stCondLst>
                                  <p:childTnLst>
                                    <p:animMotion origin="layout" path="M 0.0 0.0 C -0.01302 -0.07034 -0.02604 -0.14067 -0.0901 -0.1696 C -0.15416 -0.19852 -0.3177 -0.20129 -0.3842 -0.17399 C -0.45069 -0.14669 -0.46996 -0.07612 -0.48923 -0.00555 " pathEditMode="relative" ptsTypes="aaaA">
                                      <p:cBhvr>
                                        <p:cTn id="62" dur="2000" fill="hold"/>
                                        <p:tgtEl>
                                          <p:spTgt spid="70676"/>
                                        </p:tgtEl>
                                        <p:attrNameLst>
                                          <p:attrName>ppt_x</p:attrName>
                                          <p:attrName>ppt_y</p:attrName>
                                        </p:attrNameLst>
                                      </p:cBhvr>
                                    </p:animMotion>
                                  </p:childTnLst>
                                </p:cTn>
                              </p:par>
                            </p:childTnLst>
                          </p:cTn>
                        </p:par>
                        <p:par>
                          <p:cTn id="63" fill="hold" nodeType="afterGroup">
                            <p:stCondLst>
                              <p:cond delay="6000"/>
                            </p:stCondLst>
                            <p:childTnLst>
                              <p:par>
                                <p:cTn id="64" presetID="1" presetClass="exit" presetSubtype="0" fill="hold" grpId="8" nodeType="afterEffect">
                                  <p:stCondLst>
                                    <p:cond delay="0"/>
                                  </p:stCondLst>
                                  <p:childTnLst>
                                    <p:set>
                                      <p:cBhvr>
                                        <p:cTn id="65" dur="1" fill="hold">
                                          <p:stCondLst>
                                            <p:cond delay="0"/>
                                          </p:stCondLst>
                                        </p:cTn>
                                        <p:tgtEl>
                                          <p:spTgt spid="70676"/>
                                        </p:tgtEl>
                                        <p:attrNameLst>
                                          <p:attrName>style.visibility</p:attrName>
                                        </p:attrNameLst>
                                      </p:cBhvr>
                                      <p:to>
                                        <p:strVal val="hidden"/>
                                      </p:to>
                                    </p:set>
                                  </p:childTnLst>
                                </p:cTn>
                              </p:par>
                            </p:childTnLst>
                          </p:cTn>
                        </p:par>
                        <p:par>
                          <p:cTn id="66" fill="hold" nodeType="afterGroup">
                            <p:stCondLst>
                              <p:cond delay="6000"/>
                            </p:stCondLst>
                            <p:childTnLst>
                              <p:par>
                                <p:cTn id="67" presetID="56" presetClass="path" presetSubtype="0" accel="50000" decel="50000" fill="hold" grpId="2" nodeType="afterEffect">
                                  <p:stCondLst>
                                    <p:cond delay="0"/>
                                  </p:stCondLst>
                                  <p:childTnLst>
                                    <p:animMotion origin="layout" path="M 0.69167 0.18695 L 0.63333 -0.00185 " pathEditMode="relative" rAng="0" ptsTypes="AA">
                                      <p:cBhvr>
                                        <p:cTn id="68" dur="2000" fill="hold"/>
                                        <p:tgtEl>
                                          <p:spTgt spid="70663"/>
                                        </p:tgtEl>
                                        <p:attrNameLst>
                                          <p:attrName>ppt_x</p:attrName>
                                          <p:attrName>ppt_y</p:attrName>
                                        </p:attrNameLst>
                                      </p:cBhvr>
                                      <p:rCtr x="-2917" y="-9440"/>
                                    </p:animMotion>
                                  </p:childTnLst>
                                </p:cTn>
                              </p:par>
                              <p:par>
                                <p:cTn id="69" presetID="1" presetClass="entr" presetSubtype="0" fill="hold" grpId="9" nodeType="withEffect">
                                  <p:stCondLst>
                                    <p:cond delay="0"/>
                                  </p:stCondLst>
                                  <p:childTnLst>
                                    <p:set>
                                      <p:cBhvr>
                                        <p:cTn id="70" dur="1" fill="hold">
                                          <p:stCondLst>
                                            <p:cond delay="0"/>
                                          </p:stCondLst>
                                        </p:cTn>
                                        <p:tgtEl>
                                          <p:spTgt spid="70676"/>
                                        </p:tgtEl>
                                        <p:attrNameLst>
                                          <p:attrName>style.visibility</p:attrName>
                                        </p:attrNameLst>
                                      </p:cBhvr>
                                      <p:to>
                                        <p:strVal val="visible"/>
                                      </p:to>
                                    </p:set>
                                  </p:childTnLst>
                                </p:cTn>
                              </p:par>
                              <p:par>
                                <p:cTn id="71" presetID="0" presetClass="path" presetSubtype="0" accel="50000" decel="50000" fill="hold" grpId="10" nodeType="withEffect">
                                  <p:stCondLst>
                                    <p:cond delay="0"/>
                                  </p:stCondLst>
                                  <p:childTnLst>
                                    <p:animMotion origin="layout" path="M 0.0 0.0 C -0.00017 -0.06756 -0.00034 -0.13512 -0.06944 -0.1608 C -0.13854 -0.18648 -0.34531 -0.17908 -0.41493 -0.15409 C -0.48454 -0.1291 -0.48576 -0.0701 -0.4868 -0.01087 " pathEditMode="relative" ptsTypes="aaaA">
                                      <p:cBhvr>
                                        <p:cTn id="72" dur="2000" fill="hold"/>
                                        <p:tgtEl>
                                          <p:spTgt spid="70676"/>
                                        </p:tgtEl>
                                        <p:attrNameLst>
                                          <p:attrName>ppt_x</p:attrName>
                                          <p:attrName>ppt_y</p:attrName>
                                        </p:attrNameLst>
                                      </p:cBhvr>
                                    </p:animMotion>
                                  </p:childTnLst>
                                </p:cTn>
                              </p:par>
                            </p:childTnLst>
                          </p:cTn>
                        </p:par>
                        <p:par>
                          <p:cTn id="73" fill="hold" nodeType="afterGroup">
                            <p:stCondLst>
                              <p:cond delay="8000"/>
                            </p:stCondLst>
                            <p:childTnLst>
                              <p:par>
                                <p:cTn id="74" presetID="1" presetClass="exit" presetSubtype="0" fill="hold" grpId="11" nodeType="afterEffect">
                                  <p:stCondLst>
                                    <p:cond delay="0"/>
                                  </p:stCondLst>
                                  <p:childTnLst>
                                    <p:set>
                                      <p:cBhvr>
                                        <p:cTn id="75" dur="1" fill="hold">
                                          <p:stCondLst>
                                            <p:cond delay="0"/>
                                          </p:stCondLst>
                                        </p:cTn>
                                        <p:tgtEl>
                                          <p:spTgt spid="70676"/>
                                        </p:tgtEl>
                                        <p:attrNameLst>
                                          <p:attrName>style.visibility</p:attrName>
                                        </p:attrNameLst>
                                      </p:cBhvr>
                                      <p:to>
                                        <p:strVal val="hidden"/>
                                      </p:to>
                                    </p:set>
                                  </p:childTnLst>
                                </p:cTn>
                              </p:par>
                              <p:par>
                                <p:cTn id="76" presetID="1" presetClass="entr" presetSubtype="0" fill="hold" grpId="12" nodeType="withEffect">
                                  <p:stCondLst>
                                    <p:cond delay="0"/>
                                  </p:stCondLst>
                                  <p:childTnLst>
                                    <p:set>
                                      <p:cBhvr>
                                        <p:cTn id="77" dur="1" fill="hold">
                                          <p:stCondLst>
                                            <p:cond delay="0"/>
                                          </p:stCondLst>
                                        </p:cTn>
                                        <p:tgtEl>
                                          <p:spTgt spid="70676"/>
                                        </p:tgtEl>
                                        <p:attrNameLst>
                                          <p:attrName>style.visibility</p:attrName>
                                        </p:attrNameLst>
                                      </p:cBhvr>
                                      <p:to>
                                        <p:strVal val="visible"/>
                                      </p:to>
                                    </p:set>
                                  </p:childTnLst>
                                </p:cTn>
                              </p:par>
                              <p:par>
                                <p:cTn id="78" presetID="0" presetClass="path" presetSubtype="0" accel="50000" decel="50000" fill="hold" grpId="13" nodeType="withEffect">
                                  <p:stCondLst>
                                    <p:cond delay="0"/>
                                  </p:stCondLst>
                                  <p:childTnLst>
                                    <p:animMotion origin="layout" path="M 0.0 0.0 C -0.00278 -0.06386 -0.00573 -0.12772 -0.06927 -0.15641 C -0.13281 -0.1851 -0.31146 -0.19852 -0.3809 -0.17191 C -0.45035 -0.1453 -0.46806 -0.07103 -0.48577 0.00324 " pathEditMode="relative" ptsTypes="aaaA">
                                      <p:cBhvr>
                                        <p:cTn id="79" dur="2000" fill="hold"/>
                                        <p:tgtEl>
                                          <p:spTgt spid="70676"/>
                                        </p:tgtEl>
                                        <p:attrNameLst>
                                          <p:attrName>ppt_x</p:attrName>
                                          <p:attrName>ppt_y</p:attrName>
                                        </p:attrNameLst>
                                      </p:cBhvr>
                                    </p:animMotion>
                                  </p:childTnLst>
                                </p:cTn>
                              </p:par>
                            </p:childTnLst>
                          </p:cTn>
                        </p:par>
                        <p:par>
                          <p:cTn id="80" fill="hold" nodeType="afterGroup">
                            <p:stCondLst>
                              <p:cond delay="10000"/>
                            </p:stCondLst>
                            <p:childTnLst>
                              <p:par>
                                <p:cTn id="81" presetID="1" presetClass="exit" presetSubtype="0" fill="hold" grpId="14" nodeType="afterEffect">
                                  <p:stCondLst>
                                    <p:cond delay="0"/>
                                  </p:stCondLst>
                                  <p:childTnLst>
                                    <p:set>
                                      <p:cBhvr>
                                        <p:cTn id="82" dur="1" fill="hold">
                                          <p:stCondLst>
                                            <p:cond delay="0"/>
                                          </p:stCondLst>
                                        </p:cTn>
                                        <p:tgtEl>
                                          <p:spTgt spid="706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nimBg="1"/>
      <p:bldP spid="70659" grpId="1" animBg="1"/>
      <p:bldP spid="70659" grpId="2" animBg="1"/>
      <p:bldP spid="70660" grpId="0" animBg="1"/>
      <p:bldP spid="70660" grpId="1" animBg="1"/>
      <p:bldP spid="70660" grpId="2" animBg="1"/>
      <p:bldP spid="70661" grpId="0" animBg="1"/>
      <p:bldP spid="70661" grpId="1" animBg="1"/>
      <p:bldP spid="70661" grpId="2" animBg="1"/>
      <p:bldP spid="70662" grpId="0" animBg="1"/>
      <p:bldP spid="70662" grpId="1" animBg="1"/>
      <p:bldP spid="70662" grpId="2" animBg="1"/>
      <p:bldP spid="70663" grpId="0" animBg="1"/>
      <p:bldP spid="70663" grpId="1" animBg="1"/>
      <p:bldP spid="70663" grpId="2" animBg="1"/>
      <p:bldP spid="70676" grpId="0" animBg="1"/>
      <p:bldP spid="70676" grpId="1" animBg="1"/>
      <p:bldP spid="70676" grpId="2" animBg="1"/>
      <p:bldP spid="70676" grpId="3" animBg="1"/>
      <p:bldP spid="70676" grpId="4" animBg="1"/>
      <p:bldP spid="70676" grpId="5" animBg="1"/>
      <p:bldP spid="70676" grpId="6" animBg="1"/>
      <p:bldP spid="70676" grpId="7" animBg="1"/>
      <p:bldP spid="70676" grpId="8" animBg="1"/>
      <p:bldP spid="70676" grpId="9" animBg="1"/>
      <p:bldP spid="70676" grpId="10" animBg="1"/>
      <p:bldP spid="70676" grpId="11" animBg="1"/>
      <p:bldP spid="70676" grpId="12" animBg="1"/>
      <p:bldP spid="70676" grpId="13" animBg="1"/>
      <p:bldP spid="70676" grpId="14" animBg="1"/>
      <p:bldP spid="7068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6480175" y="1295400"/>
            <a:ext cx="146050" cy="4572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5" name="Rectangle 3"/>
          <p:cNvSpPr>
            <a:spLocks noChangeArrowheads="1"/>
          </p:cNvSpPr>
          <p:nvPr/>
        </p:nvSpPr>
        <p:spPr bwMode="auto">
          <a:xfrm>
            <a:off x="2987675" y="12192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6" name="Rectangle 4"/>
          <p:cNvSpPr>
            <a:spLocks noChangeArrowheads="1"/>
          </p:cNvSpPr>
          <p:nvPr/>
        </p:nvSpPr>
        <p:spPr bwMode="auto">
          <a:xfrm>
            <a:off x="2538413" y="12192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7" name="Rectangle 5"/>
          <p:cNvSpPr>
            <a:spLocks noChangeArrowheads="1"/>
          </p:cNvSpPr>
          <p:nvPr/>
        </p:nvSpPr>
        <p:spPr bwMode="auto">
          <a:xfrm>
            <a:off x="2081213" y="12192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8" name="Rectangle 6"/>
          <p:cNvSpPr>
            <a:spLocks noChangeArrowheads="1"/>
          </p:cNvSpPr>
          <p:nvPr/>
        </p:nvSpPr>
        <p:spPr bwMode="auto">
          <a:xfrm>
            <a:off x="1624013" y="12192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9" name="Rectangle 7"/>
          <p:cNvSpPr>
            <a:spLocks noChangeArrowheads="1"/>
          </p:cNvSpPr>
          <p:nvPr/>
        </p:nvSpPr>
        <p:spPr bwMode="auto">
          <a:xfrm>
            <a:off x="1166813" y="12192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0" name="Rectangle 8"/>
          <p:cNvSpPr>
            <a:spLocks noChangeArrowheads="1"/>
          </p:cNvSpPr>
          <p:nvPr/>
        </p:nvSpPr>
        <p:spPr bwMode="auto">
          <a:xfrm>
            <a:off x="709613" y="12192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1" name="Freeform 9"/>
          <p:cNvSpPr>
            <a:spLocks/>
          </p:cNvSpPr>
          <p:nvPr/>
        </p:nvSpPr>
        <p:spPr bwMode="auto">
          <a:xfrm>
            <a:off x="7162800" y="2590800"/>
            <a:ext cx="381000" cy="304800"/>
          </a:xfrm>
          <a:custGeom>
            <a:avLst/>
            <a:gdLst>
              <a:gd name="T0" fmla="*/ 0 w 240"/>
              <a:gd name="T1" fmla="*/ 0 h 240"/>
              <a:gd name="T2" fmla="*/ 192 w 240"/>
              <a:gd name="T3" fmla="*/ 48 h 240"/>
              <a:gd name="T4" fmla="*/ 240 w 240"/>
              <a:gd name="T5" fmla="*/ 240 h 240"/>
            </a:gdLst>
            <a:ahLst/>
            <a:cxnLst>
              <a:cxn ang="0">
                <a:pos x="T0" y="T1"/>
              </a:cxn>
              <a:cxn ang="0">
                <a:pos x="T2" y="T3"/>
              </a:cxn>
              <a:cxn ang="0">
                <a:pos x="T4" y="T5"/>
              </a:cxn>
            </a:cxnLst>
            <a:rect l="0" t="0" r="r" b="b"/>
            <a:pathLst>
              <a:path w="240" h="240">
                <a:moveTo>
                  <a:pt x="0" y="0"/>
                </a:moveTo>
                <a:cubicBezTo>
                  <a:pt x="76" y="4"/>
                  <a:pt x="152" y="8"/>
                  <a:pt x="192" y="48"/>
                </a:cubicBezTo>
                <a:cubicBezTo>
                  <a:pt x="232" y="88"/>
                  <a:pt x="232" y="208"/>
                  <a:pt x="240" y="240"/>
                </a:cubicBezTo>
              </a:path>
            </a:pathLst>
          </a:custGeom>
          <a:noFill/>
          <a:ln w="19050" cap="flat" cmpd="sng">
            <a:solidFill>
              <a:schemeClr val="tx1"/>
            </a:solidFill>
            <a:prstDash val="solid"/>
            <a:round/>
            <a:headEnd type="none" w="lg" len="lg"/>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2" name="Freeform 10"/>
          <p:cNvSpPr>
            <a:spLocks/>
          </p:cNvSpPr>
          <p:nvPr/>
        </p:nvSpPr>
        <p:spPr bwMode="auto">
          <a:xfrm>
            <a:off x="6324600" y="3352800"/>
            <a:ext cx="381000" cy="304800"/>
          </a:xfrm>
          <a:custGeom>
            <a:avLst/>
            <a:gdLst>
              <a:gd name="T0" fmla="*/ 240 w 240"/>
              <a:gd name="T1" fmla="*/ 240 h 240"/>
              <a:gd name="T2" fmla="*/ 48 w 240"/>
              <a:gd name="T3" fmla="*/ 192 h 240"/>
              <a:gd name="T4" fmla="*/ 0 w 240"/>
              <a:gd name="T5" fmla="*/ 0 h 240"/>
            </a:gdLst>
            <a:ahLst/>
            <a:cxnLst>
              <a:cxn ang="0">
                <a:pos x="T0" y="T1"/>
              </a:cxn>
              <a:cxn ang="0">
                <a:pos x="T2" y="T3"/>
              </a:cxn>
              <a:cxn ang="0">
                <a:pos x="T4" y="T5"/>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3" name="Freeform 11"/>
          <p:cNvSpPr>
            <a:spLocks/>
          </p:cNvSpPr>
          <p:nvPr/>
        </p:nvSpPr>
        <p:spPr bwMode="auto">
          <a:xfrm>
            <a:off x="7162800" y="3352800"/>
            <a:ext cx="381000" cy="304800"/>
          </a:xfrm>
          <a:custGeom>
            <a:avLst/>
            <a:gdLst>
              <a:gd name="T0" fmla="*/ 240 w 240"/>
              <a:gd name="T1" fmla="*/ 0 h 240"/>
              <a:gd name="T2" fmla="*/ 192 w 240"/>
              <a:gd name="T3" fmla="*/ 192 h 240"/>
              <a:gd name="T4" fmla="*/ 0 w 240"/>
              <a:gd name="T5" fmla="*/ 240 h 240"/>
            </a:gdLst>
            <a:ahLst/>
            <a:cxnLst>
              <a:cxn ang="0">
                <a:pos x="T0" y="T1"/>
              </a:cxn>
              <a:cxn ang="0">
                <a:pos x="T2" y="T3"/>
              </a:cxn>
              <a:cxn ang="0">
                <a:pos x="T4" y="T5"/>
              </a:cxn>
            </a:cxnLst>
            <a:rect l="0" t="0" r="r" b="b"/>
            <a:pathLst>
              <a:path w="240" h="240">
                <a:moveTo>
                  <a:pt x="240" y="0"/>
                </a:moveTo>
                <a:cubicBezTo>
                  <a:pt x="236" y="76"/>
                  <a:pt x="232" y="152"/>
                  <a:pt x="192" y="192"/>
                </a:cubicBezTo>
                <a:cubicBezTo>
                  <a:pt x="152" y="232"/>
                  <a:pt x="76" y="236"/>
                  <a:pt x="0" y="24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4" name="Freeform 12"/>
          <p:cNvSpPr>
            <a:spLocks/>
          </p:cNvSpPr>
          <p:nvPr/>
        </p:nvSpPr>
        <p:spPr bwMode="auto">
          <a:xfrm>
            <a:off x="6324600" y="2590800"/>
            <a:ext cx="381000" cy="304800"/>
          </a:xfrm>
          <a:custGeom>
            <a:avLst/>
            <a:gdLst>
              <a:gd name="T0" fmla="*/ 0 w 240"/>
              <a:gd name="T1" fmla="*/ 240 h 240"/>
              <a:gd name="T2" fmla="*/ 48 w 240"/>
              <a:gd name="T3" fmla="*/ 48 h 240"/>
              <a:gd name="T4" fmla="*/ 240 w 240"/>
              <a:gd name="T5" fmla="*/ 0 h 240"/>
            </a:gdLst>
            <a:ahLst/>
            <a:cxnLst>
              <a:cxn ang="0">
                <a:pos x="T0" y="T1"/>
              </a:cxn>
              <a:cxn ang="0">
                <a:pos x="T2" y="T3"/>
              </a:cxn>
              <a:cxn ang="0">
                <a:pos x="T4" y="T5"/>
              </a:cxn>
            </a:cxnLst>
            <a:rect l="0" t="0" r="r" b="b"/>
            <a:pathLst>
              <a:path w="240" h="240">
                <a:moveTo>
                  <a:pt x="0" y="240"/>
                </a:moveTo>
                <a:cubicBezTo>
                  <a:pt x="4" y="164"/>
                  <a:pt x="8" y="88"/>
                  <a:pt x="48" y="48"/>
                </a:cubicBezTo>
                <a:cubicBezTo>
                  <a:pt x="88" y="8"/>
                  <a:pt x="164" y="4"/>
                  <a:pt x="240" y="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5" name="Rectangle 13"/>
          <p:cNvSpPr>
            <a:spLocks noChangeArrowheads="1"/>
          </p:cNvSpPr>
          <p:nvPr/>
        </p:nvSpPr>
        <p:spPr bwMode="auto">
          <a:xfrm>
            <a:off x="1905000" y="34290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6" name="Rectangle 14"/>
          <p:cNvSpPr>
            <a:spLocks noChangeArrowheads="1"/>
          </p:cNvSpPr>
          <p:nvPr/>
        </p:nvSpPr>
        <p:spPr bwMode="auto">
          <a:xfrm>
            <a:off x="1295400" y="28956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7" name="Rectangle 15"/>
          <p:cNvSpPr>
            <a:spLocks noChangeArrowheads="1"/>
          </p:cNvSpPr>
          <p:nvPr/>
        </p:nvSpPr>
        <p:spPr bwMode="auto">
          <a:xfrm>
            <a:off x="1905000" y="23622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8" name="Rectangle 16"/>
          <p:cNvSpPr>
            <a:spLocks noChangeArrowheads="1"/>
          </p:cNvSpPr>
          <p:nvPr/>
        </p:nvSpPr>
        <p:spPr bwMode="auto">
          <a:xfrm>
            <a:off x="2514600" y="28956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9" name="Freeform 17"/>
          <p:cNvSpPr>
            <a:spLocks/>
          </p:cNvSpPr>
          <p:nvPr/>
        </p:nvSpPr>
        <p:spPr bwMode="auto">
          <a:xfrm>
            <a:off x="2362200" y="2590800"/>
            <a:ext cx="381000" cy="304800"/>
          </a:xfrm>
          <a:custGeom>
            <a:avLst/>
            <a:gdLst>
              <a:gd name="T0" fmla="*/ 0 w 240"/>
              <a:gd name="T1" fmla="*/ 0 h 240"/>
              <a:gd name="T2" fmla="*/ 192 w 240"/>
              <a:gd name="T3" fmla="*/ 48 h 240"/>
              <a:gd name="T4" fmla="*/ 240 w 240"/>
              <a:gd name="T5" fmla="*/ 240 h 240"/>
            </a:gdLst>
            <a:ahLst/>
            <a:cxnLst>
              <a:cxn ang="0">
                <a:pos x="T0" y="T1"/>
              </a:cxn>
              <a:cxn ang="0">
                <a:pos x="T2" y="T3"/>
              </a:cxn>
              <a:cxn ang="0">
                <a:pos x="T4" y="T5"/>
              </a:cxn>
            </a:cxnLst>
            <a:rect l="0" t="0" r="r" b="b"/>
            <a:pathLst>
              <a:path w="240" h="240">
                <a:moveTo>
                  <a:pt x="0" y="0"/>
                </a:moveTo>
                <a:cubicBezTo>
                  <a:pt x="76" y="4"/>
                  <a:pt x="152" y="8"/>
                  <a:pt x="192" y="48"/>
                </a:cubicBezTo>
                <a:cubicBezTo>
                  <a:pt x="232" y="88"/>
                  <a:pt x="232" y="208"/>
                  <a:pt x="240" y="240"/>
                </a:cubicBezTo>
              </a:path>
            </a:pathLst>
          </a:custGeom>
          <a:noFill/>
          <a:ln w="19050" cap="flat" cmpd="sng">
            <a:solidFill>
              <a:schemeClr val="tx1"/>
            </a:solidFill>
            <a:prstDash val="solid"/>
            <a:round/>
            <a:headEnd type="none" w="lg" len="lg"/>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0" name="Freeform 18"/>
          <p:cNvSpPr>
            <a:spLocks/>
          </p:cNvSpPr>
          <p:nvPr/>
        </p:nvSpPr>
        <p:spPr bwMode="auto">
          <a:xfrm>
            <a:off x="1524000" y="3352800"/>
            <a:ext cx="381000" cy="304800"/>
          </a:xfrm>
          <a:custGeom>
            <a:avLst/>
            <a:gdLst>
              <a:gd name="T0" fmla="*/ 240 w 240"/>
              <a:gd name="T1" fmla="*/ 240 h 240"/>
              <a:gd name="T2" fmla="*/ 48 w 240"/>
              <a:gd name="T3" fmla="*/ 192 h 240"/>
              <a:gd name="T4" fmla="*/ 0 w 240"/>
              <a:gd name="T5" fmla="*/ 0 h 240"/>
            </a:gdLst>
            <a:ahLst/>
            <a:cxnLst>
              <a:cxn ang="0">
                <a:pos x="T0" y="T1"/>
              </a:cxn>
              <a:cxn ang="0">
                <a:pos x="T2" y="T3"/>
              </a:cxn>
              <a:cxn ang="0">
                <a:pos x="T4" y="T5"/>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1" name="Freeform 19"/>
          <p:cNvSpPr>
            <a:spLocks/>
          </p:cNvSpPr>
          <p:nvPr/>
        </p:nvSpPr>
        <p:spPr bwMode="auto">
          <a:xfrm>
            <a:off x="2362200" y="3352800"/>
            <a:ext cx="381000" cy="304800"/>
          </a:xfrm>
          <a:custGeom>
            <a:avLst/>
            <a:gdLst>
              <a:gd name="T0" fmla="*/ 240 w 240"/>
              <a:gd name="T1" fmla="*/ 0 h 240"/>
              <a:gd name="T2" fmla="*/ 192 w 240"/>
              <a:gd name="T3" fmla="*/ 192 h 240"/>
              <a:gd name="T4" fmla="*/ 0 w 240"/>
              <a:gd name="T5" fmla="*/ 240 h 240"/>
            </a:gdLst>
            <a:ahLst/>
            <a:cxnLst>
              <a:cxn ang="0">
                <a:pos x="T0" y="T1"/>
              </a:cxn>
              <a:cxn ang="0">
                <a:pos x="T2" y="T3"/>
              </a:cxn>
              <a:cxn ang="0">
                <a:pos x="T4" y="T5"/>
              </a:cxn>
            </a:cxnLst>
            <a:rect l="0" t="0" r="r" b="b"/>
            <a:pathLst>
              <a:path w="240" h="240">
                <a:moveTo>
                  <a:pt x="240" y="0"/>
                </a:moveTo>
                <a:cubicBezTo>
                  <a:pt x="236" y="76"/>
                  <a:pt x="232" y="152"/>
                  <a:pt x="192" y="192"/>
                </a:cubicBezTo>
                <a:cubicBezTo>
                  <a:pt x="152" y="232"/>
                  <a:pt x="76" y="236"/>
                  <a:pt x="0" y="24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2" name="Freeform 20"/>
          <p:cNvSpPr>
            <a:spLocks/>
          </p:cNvSpPr>
          <p:nvPr/>
        </p:nvSpPr>
        <p:spPr bwMode="auto">
          <a:xfrm>
            <a:off x="1524000" y="2590800"/>
            <a:ext cx="381000" cy="304800"/>
          </a:xfrm>
          <a:custGeom>
            <a:avLst/>
            <a:gdLst>
              <a:gd name="T0" fmla="*/ 0 w 240"/>
              <a:gd name="T1" fmla="*/ 240 h 240"/>
              <a:gd name="T2" fmla="*/ 48 w 240"/>
              <a:gd name="T3" fmla="*/ 48 h 240"/>
              <a:gd name="T4" fmla="*/ 240 w 240"/>
              <a:gd name="T5" fmla="*/ 0 h 240"/>
            </a:gdLst>
            <a:ahLst/>
            <a:cxnLst>
              <a:cxn ang="0">
                <a:pos x="T0" y="T1"/>
              </a:cxn>
              <a:cxn ang="0">
                <a:pos x="T2" y="T3"/>
              </a:cxn>
              <a:cxn ang="0">
                <a:pos x="T4" y="T5"/>
              </a:cxn>
            </a:cxnLst>
            <a:rect l="0" t="0" r="r" b="b"/>
            <a:pathLst>
              <a:path w="240" h="240">
                <a:moveTo>
                  <a:pt x="0" y="240"/>
                </a:moveTo>
                <a:cubicBezTo>
                  <a:pt x="4" y="164"/>
                  <a:pt x="8" y="88"/>
                  <a:pt x="48" y="48"/>
                </a:cubicBezTo>
                <a:cubicBezTo>
                  <a:pt x="88" y="8"/>
                  <a:pt x="164" y="4"/>
                  <a:pt x="240" y="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3" name="Text Box 21"/>
          <p:cNvSpPr txBox="1">
            <a:spLocks noChangeArrowheads="1"/>
          </p:cNvSpPr>
          <p:nvPr/>
        </p:nvSpPr>
        <p:spPr bwMode="auto">
          <a:xfrm>
            <a:off x="6099175" y="3884613"/>
            <a:ext cx="153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Sockets Buffers</a:t>
            </a:r>
          </a:p>
        </p:txBody>
      </p:sp>
      <p:sp>
        <p:nvSpPr>
          <p:cNvPr id="69654" name="Text Box 22"/>
          <p:cNvSpPr txBox="1">
            <a:spLocks noChangeArrowheads="1"/>
          </p:cNvSpPr>
          <p:nvPr/>
        </p:nvSpPr>
        <p:spPr bwMode="auto">
          <a:xfrm>
            <a:off x="906463" y="1839913"/>
            <a:ext cx="18176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Application Buffers</a:t>
            </a:r>
          </a:p>
        </p:txBody>
      </p:sp>
      <p:sp>
        <p:nvSpPr>
          <p:cNvPr id="69655" name="Text Box 23"/>
          <p:cNvSpPr txBox="1">
            <a:spLocks noChangeArrowheads="1"/>
          </p:cNvSpPr>
          <p:nvPr/>
        </p:nvSpPr>
        <p:spPr bwMode="auto">
          <a:xfrm>
            <a:off x="3786188" y="1219200"/>
            <a:ext cx="7858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a:ea typeface="굴림" pitchFamily="50" charset="-127"/>
              </a:rPr>
              <a:t>Sender</a:t>
            </a:r>
          </a:p>
        </p:txBody>
      </p:sp>
      <p:sp>
        <p:nvSpPr>
          <p:cNvPr id="69656" name="Line 24"/>
          <p:cNvSpPr>
            <a:spLocks noChangeShapeType="1"/>
          </p:cNvSpPr>
          <p:nvPr/>
        </p:nvSpPr>
        <p:spPr bwMode="auto">
          <a:xfrm>
            <a:off x="4595813" y="1219200"/>
            <a:ext cx="52387" cy="28194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7" name="Text Box 25"/>
          <p:cNvSpPr txBox="1">
            <a:spLocks noChangeArrowheads="1"/>
          </p:cNvSpPr>
          <p:nvPr/>
        </p:nvSpPr>
        <p:spPr bwMode="auto">
          <a:xfrm>
            <a:off x="5656263" y="1839913"/>
            <a:ext cx="2801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Application Buffers Not Posted</a:t>
            </a:r>
          </a:p>
        </p:txBody>
      </p:sp>
      <p:sp>
        <p:nvSpPr>
          <p:cNvPr id="69658" name="Text Box 26"/>
          <p:cNvSpPr txBox="1">
            <a:spLocks noChangeArrowheads="1"/>
          </p:cNvSpPr>
          <p:nvPr/>
        </p:nvSpPr>
        <p:spPr bwMode="auto">
          <a:xfrm>
            <a:off x="4572000" y="1219200"/>
            <a:ext cx="923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a:ea typeface="굴림" pitchFamily="50" charset="-127"/>
              </a:rPr>
              <a:t>Receiver</a:t>
            </a:r>
          </a:p>
        </p:txBody>
      </p:sp>
      <p:sp>
        <p:nvSpPr>
          <p:cNvPr id="69659" name="Text Box 27"/>
          <p:cNvSpPr txBox="1">
            <a:spLocks noChangeArrowheads="1"/>
          </p:cNvSpPr>
          <p:nvPr/>
        </p:nvSpPr>
        <p:spPr bwMode="auto">
          <a:xfrm>
            <a:off x="1295400" y="3884613"/>
            <a:ext cx="153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Sockets Buffers</a:t>
            </a:r>
          </a:p>
        </p:txBody>
      </p:sp>
      <p:sp>
        <p:nvSpPr>
          <p:cNvPr id="69660" name="Text Box 28"/>
          <p:cNvSpPr txBox="1">
            <a:spLocks noChangeArrowheads="1"/>
          </p:cNvSpPr>
          <p:nvPr/>
        </p:nvSpPr>
        <p:spPr bwMode="auto">
          <a:xfrm>
            <a:off x="3886200" y="39624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400" b="1">
                <a:ea typeface="굴림" pitchFamily="50" charset="-127"/>
              </a:rPr>
              <a:t>Credits = 4</a:t>
            </a:r>
          </a:p>
        </p:txBody>
      </p:sp>
      <p:sp>
        <p:nvSpPr>
          <p:cNvPr id="69661" name="Text Box 29"/>
          <p:cNvSpPr txBox="1">
            <a:spLocks noChangeArrowheads="1"/>
          </p:cNvSpPr>
          <p:nvPr/>
        </p:nvSpPr>
        <p:spPr bwMode="auto">
          <a:xfrm>
            <a:off x="5662613" y="1817688"/>
            <a:ext cx="1719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ea typeface="굴림" pitchFamily="50" charset="-127"/>
              </a:rPr>
              <a:t>Application Buffer</a:t>
            </a:r>
          </a:p>
        </p:txBody>
      </p:sp>
      <p:sp>
        <p:nvSpPr>
          <p:cNvPr id="69662" name="Oval 30"/>
          <p:cNvSpPr>
            <a:spLocks noChangeArrowheads="1"/>
          </p:cNvSpPr>
          <p:nvPr/>
        </p:nvSpPr>
        <p:spPr bwMode="auto">
          <a:xfrm>
            <a:off x="5205413" y="3076575"/>
            <a:ext cx="457200" cy="381000"/>
          </a:xfrm>
          <a:prstGeom prst="ellipse">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b="1">
                <a:ea typeface="굴림" pitchFamily="50" charset="-127"/>
              </a:rPr>
              <a:t>ACK</a:t>
            </a:r>
          </a:p>
        </p:txBody>
      </p:sp>
      <p:sp>
        <p:nvSpPr>
          <p:cNvPr id="69663" name="Rectangle 31"/>
          <p:cNvSpPr>
            <a:spLocks noGrp="1" noChangeArrowheads="1"/>
          </p:cNvSpPr>
          <p:nvPr>
            <p:ph type="body" idx="1"/>
          </p:nvPr>
        </p:nvSpPr>
        <p:spPr>
          <a:xfrm>
            <a:off x="457200" y="4343400"/>
            <a:ext cx="8229600" cy="1828800"/>
          </a:xfrm>
        </p:spPr>
        <p:txBody>
          <a:bodyPr/>
          <a:lstStyle/>
          <a:p>
            <a:pPr>
              <a:lnSpc>
                <a:spcPct val="105000"/>
              </a:lnSpc>
            </a:pPr>
            <a:r>
              <a:rPr lang="en-US" sz="2000"/>
              <a:t>Receiver controls buffers – Statically sized temporary buffers</a:t>
            </a:r>
          </a:p>
          <a:p>
            <a:pPr>
              <a:lnSpc>
                <a:spcPct val="105000"/>
              </a:lnSpc>
            </a:pPr>
            <a:r>
              <a:rPr lang="en-US" sz="2000"/>
              <a:t>Two primary disadvantages:</a:t>
            </a:r>
          </a:p>
          <a:p>
            <a:pPr lvl="1">
              <a:lnSpc>
                <a:spcPct val="105000"/>
              </a:lnSpc>
            </a:pPr>
            <a:r>
              <a:rPr lang="en-US" sz="1800"/>
              <a:t>Inefficient resource usage </a:t>
            </a:r>
            <a:r>
              <a:rPr lang="en-US" sz="1800">
                <a:sym typeface="Wingdings" pitchFamily="2" charset="2"/>
              </a:rPr>
              <a:t> </a:t>
            </a:r>
            <a:r>
              <a:rPr lang="en-US" sz="1800"/>
              <a:t>excessive wastage of buffers</a:t>
            </a:r>
          </a:p>
          <a:p>
            <a:pPr lvl="1">
              <a:lnSpc>
                <a:spcPct val="105000"/>
              </a:lnSpc>
            </a:pPr>
            <a:r>
              <a:rPr lang="en-US" sz="1800"/>
              <a:t>Small messages pushed directly to network</a:t>
            </a:r>
          </a:p>
          <a:p>
            <a:pPr lvl="2">
              <a:lnSpc>
                <a:spcPct val="105000"/>
              </a:lnSpc>
            </a:pPr>
            <a:r>
              <a:rPr lang="en-US" sz="1600"/>
              <a:t>Network performance is under-utilized for small messages</a:t>
            </a:r>
          </a:p>
        </p:txBody>
      </p:sp>
      <p:sp>
        <p:nvSpPr>
          <p:cNvPr id="69664" name="Rectangle 32"/>
          <p:cNvSpPr>
            <a:spLocks noChangeArrowheads="1"/>
          </p:cNvSpPr>
          <p:nvPr/>
        </p:nvSpPr>
        <p:spPr bwMode="auto">
          <a:xfrm>
            <a:off x="6705600" y="34290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65" name="Rectangle 33"/>
          <p:cNvSpPr>
            <a:spLocks noChangeArrowheads="1"/>
          </p:cNvSpPr>
          <p:nvPr/>
        </p:nvSpPr>
        <p:spPr bwMode="auto">
          <a:xfrm>
            <a:off x="6096000" y="28956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66" name="Rectangle 34"/>
          <p:cNvSpPr>
            <a:spLocks noChangeArrowheads="1"/>
          </p:cNvSpPr>
          <p:nvPr/>
        </p:nvSpPr>
        <p:spPr bwMode="auto">
          <a:xfrm>
            <a:off x="6705600" y="23622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67" name="Rectangle 35"/>
          <p:cNvSpPr>
            <a:spLocks noChangeArrowheads="1"/>
          </p:cNvSpPr>
          <p:nvPr/>
        </p:nvSpPr>
        <p:spPr bwMode="auto">
          <a:xfrm>
            <a:off x="7315200" y="28956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68" name="Rectangle 36"/>
          <p:cNvSpPr>
            <a:spLocks noGrp="1" noChangeArrowheads="1"/>
          </p:cNvSpPr>
          <p:nvPr>
            <p:ph type="title"/>
          </p:nvPr>
        </p:nvSpPr>
        <p:spPr>
          <a:xfrm>
            <a:off x="457200" y="152400"/>
            <a:ext cx="8458200" cy="990600"/>
          </a:xfrm>
        </p:spPr>
        <p:txBody>
          <a:bodyPr/>
          <a:lstStyle/>
          <a:p>
            <a:r>
              <a:rPr lang="en-US"/>
              <a:t>Limitations with Credit-based Flow-control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5.55556E-7 4.79408E-6 L -0.08507 0.16658 " pathEditMode="relative" rAng="0" ptsTypes="AA">
                                      <p:cBhvr>
                                        <p:cTn id="6" dur="2000" fill="hold"/>
                                        <p:tgtEl>
                                          <p:spTgt spid="69635"/>
                                        </p:tgtEl>
                                        <p:attrNameLst>
                                          <p:attrName>ppt_x</p:attrName>
                                          <p:attrName>ppt_y</p:attrName>
                                        </p:attrNameLst>
                                      </p:cBhvr>
                                      <p:rCtr x="-4253" y="8329"/>
                                    </p:animMotion>
                                  </p:childTnLst>
                                </p:cTn>
                              </p:par>
                            </p:childTnLst>
                          </p:cTn>
                        </p:par>
                        <p:par>
                          <p:cTn id="7" fill="hold" nodeType="afterGroup">
                            <p:stCondLst>
                              <p:cond delay="2000"/>
                            </p:stCondLst>
                            <p:childTnLst>
                              <p:par>
                                <p:cTn id="8" presetID="0" presetClass="path" presetSubtype="0" accel="50000" decel="50000" fill="hold" grpId="1" nodeType="afterEffect">
                                  <p:stCondLst>
                                    <p:cond delay="0"/>
                                  </p:stCondLst>
                                  <p:childTnLst>
                                    <p:animMotion origin="layout" path="M -0.08507 0.16658 L 0.43993 0.16658 " pathEditMode="relative" ptsTypes="AA">
                                      <p:cBhvr>
                                        <p:cTn id="9" dur="2000" fill="hold"/>
                                        <p:tgtEl>
                                          <p:spTgt spid="69635"/>
                                        </p:tgtEl>
                                        <p:attrNameLst>
                                          <p:attrName>ppt_x</p:attrName>
                                          <p:attrName>ppt_y</p:attrName>
                                        </p:attrNameLst>
                                      </p:cBhvr>
                                    </p:animMotion>
                                  </p:childTnLst>
                                </p:cTn>
                              </p:par>
                              <p:par>
                                <p:cTn id="10" presetID="0" presetClass="path" presetSubtype="0" accel="50000" decel="50000" fill="hold" grpId="0" nodeType="withEffect">
                                  <p:stCondLst>
                                    <p:cond delay="0"/>
                                  </p:stCondLst>
                                  <p:childTnLst>
                                    <p:animMotion origin="layout" path="M 2.5E-6 4.79408E-6 L 0.03073 0.24433 " pathEditMode="relative" rAng="0" ptsTypes="AA">
                                      <p:cBhvr>
                                        <p:cTn id="11" dur="2000" fill="hold"/>
                                        <p:tgtEl>
                                          <p:spTgt spid="69636"/>
                                        </p:tgtEl>
                                        <p:attrNameLst>
                                          <p:attrName>ppt_x</p:attrName>
                                          <p:attrName>ppt_y</p:attrName>
                                        </p:attrNameLst>
                                      </p:cBhvr>
                                      <p:rCtr x="1528" y="12217"/>
                                    </p:animMotion>
                                  </p:childTnLst>
                                </p:cTn>
                              </p:par>
                            </p:childTnLst>
                          </p:cTn>
                        </p:par>
                        <p:par>
                          <p:cTn id="12" fill="hold" nodeType="afterGroup">
                            <p:stCondLst>
                              <p:cond delay="4000"/>
                            </p:stCondLst>
                            <p:childTnLst>
                              <p:par>
                                <p:cTn id="13" presetID="0" presetClass="path" presetSubtype="0" accel="50000" decel="50000" fill="hold" grpId="1" nodeType="afterEffect">
                                  <p:stCondLst>
                                    <p:cond delay="0"/>
                                  </p:stCondLst>
                                  <p:childTnLst>
                                    <p:animMotion origin="layout" path="M 0.03073 0.24433 L 0.55573 0.24433 " pathEditMode="relative" ptsTypes="AA">
                                      <p:cBhvr>
                                        <p:cTn id="14" dur="2000" fill="hold"/>
                                        <p:tgtEl>
                                          <p:spTgt spid="69636"/>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2.5E-6 4.79408E-6 L 0.01406 0.32207 " pathEditMode="relative" rAng="0" ptsTypes="AA">
                                      <p:cBhvr>
                                        <p:cTn id="16" dur="2000" fill="hold"/>
                                        <p:tgtEl>
                                          <p:spTgt spid="69637"/>
                                        </p:tgtEl>
                                        <p:attrNameLst>
                                          <p:attrName>ppt_x</p:attrName>
                                          <p:attrName>ppt_y</p:attrName>
                                        </p:attrNameLst>
                                      </p:cBhvr>
                                      <p:rCtr x="694" y="16104"/>
                                    </p:animMotion>
                                  </p:childTnLst>
                                </p:cTn>
                              </p:par>
                            </p:childTnLst>
                          </p:cTn>
                        </p:par>
                        <p:par>
                          <p:cTn id="17" fill="hold" nodeType="afterGroup">
                            <p:stCondLst>
                              <p:cond delay="6000"/>
                            </p:stCondLst>
                            <p:childTnLst>
                              <p:par>
                                <p:cTn id="18" presetID="0" presetClass="path" presetSubtype="0" accel="50000" decel="50000" fill="hold" grpId="1" nodeType="afterEffect">
                                  <p:stCondLst>
                                    <p:cond delay="0"/>
                                  </p:stCondLst>
                                  <p:childTnLst>
                                    <p:animMotion origin="layout" path="M 0.01406 0.32207 L 0.53906 0.32207 " pathEditMode="relative" ptsTypes="AA">
                                      <p:cBhvr>
                                        <p:cTn id="19" dur="2000" fill="hold"/>
                                        <p:tgtEl>
                                          <p:spTgt spid="69637"/>
                                        </p:tgtEl>
                                        <p:attrNameLst>
                                          <p:attrName>ppt_x</p:attrName>
                                          <p:attrName>ppt_y</p:attrName>
                                        </p:attrNameLst>
                                      </p:cBhvr>
                                    </p:animMotion>
                                  </p:childTnLst>
                                </p:cTn>
                              </p:par>
                              <p:par>
                                <p:cTn id="20" presetID="0" presetClass="path" presetSubtype="0" accel="50000" decel="50000" fill="hold" grpId="0" nodeType="withEffect">
                                  <p:stCondLst>
                                    <p:cond delay="0"/>
                                  </p:stCondLst>
                                  <p:childTnLst>
                                    <p:animMotion origin="layout" path="M 2.5E-6 4.79408E-6 L -0.00261 0.24433 " pathEditMode="relative" rAng="0" ptsTypes="AA">
                                      <p:cBhvr>
                                        <p:cTn id="21" dur="2000" fill="hold"/>
                                        <p:tgtEl>
                                          <p:spTgt spid="69638"/>
                                        </p:tgtEl>
                                        <p:attrNameLst>
                                          <p:attrName>ppt_x</p:attrName>
                                          <p:attrName>ppt_y</p:attrName>
                                        </p:attrNameLst>
                                      </p:cBhvr>
                                      <p:rCtr x="-139" y="12217"/>
                                    </p:animMotion>
                                  </p:childTnLst>
                                </p:cTn>
                              </p:par>
                            </p:childTnLst>
                          </p:cTn>
                        </p:par>
                        <p:par>
                          <p:cTn id="22" fill="hold" nodeType="afterGroup">
                            <p:stCondLst>
                              <p:cond delay="8000"/>
                            </p:stCondLst>
                            <p:childTnLst>
                              <p:par>
                                <p:cTn id="23" presetID="0" presetClass="path" presetSubtype="0" accel="50000" decel="50000" fill="hold" grpId="1" nodeType="afterEffect">
                                  <p:stCondLst>
                                    <p:cond delay="0"/>
                                  </p:stCondLst>
                                  <p:childTnLst>
                                    <p:animMotion origin="layout" path="M -0.00261 0.24433 L 0.52239 0.24433 " pathEditMode="relative" ptsTypes="AA">
                                      <p:cBhvr>
                                        <p:cTn id="24" dur="2000" fill="hold"/>
                                        <p:tgtEl>
                                          <p:spTgt spid="69638"/>
                                        </p:tgtEl>
                                        <p:attrNameLst>
                                          <p:attrName>ppt_x</p:attrName>
                                          <p:attrName>ppt_y</p:attrName>
                                        </p:attrNameLst>
                                      </p:cBhvr>
                                    </p:animMotion>
                                  </p:childTnLst>
                                </p:cTn>
                              </p:par>
                              <p:par>
                                <p:cTn id="25" presetID="0" presetClass="path" presetSubtype="0" accel="50000" decel="50000" fill="hold" grpId="0" nodeType="withEffect">
                                  <p:stCondLst>
                                    <p:cond delay="0"/>
                                  </p:stCondLst>
                                  <p:childTnLst>
                                    <p:animMotion origin="layout" path="M 2.5E-6 4.79408E-6 L 0.11406 0.16658 " pathEditMode="relative" rAng="0" ptsTypes="AA">
                                      <p:cBhvr>
                                        <p:cTn id="26" dur="2000" fill="hold"/>
                                        <p:tgtEl>
                                          <p:spTgt spid="69639"/>
                                        </p:tgtEl>
                                        <p:attrNameLst>
                                          <p:attrName>ppt_x</p:attrName>
                                          <p:attrName>ppt_y</p:attrName>
                                        </p:attrNameLst>
                                      </p:cBhvr>
                                      <p:rCtr x="5694" y="8329"/>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69657"/>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696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63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0" presetClass="path" presetSubtype="0" accel="50000" decel="50000" fill="hold" grpId="2" nodeType="clickEffect">
                                  <p:stCondLst>
                                    <p:cond delay="0"/>
                                  </p:stCondLst>
                                  <p:childTnLst>
                                    <p:animMotion origin="layout" path="M 0.43993 0.16658 L 0.3816 0.0111 " pathEditMode="relative" rAng="0" ptsTypes="AA">
                                      <p:cBhvr>
                                        <p:cTn id="38" dur="2000" fill="hold"/>
                                        <p:tgtEl>
                                          <p:spTgt spid="69635"/>
                                        </p:tgtEl>
                                        <p:attrNameLst>
                                          <p:attrName>ppt_x</p:attrName>
                                          <p:attrName>ppt_y</p:attrName>
                                        </p:attrNameLst>
                                      </p:cBhvr>
                                      <p:rCtr x="-2917" y="-7774"/>
                                    </p:animMotion>
                                  </p:childTnLst>
                                </p:cTn>
                              </p:par>
                            </p:childTnLst>
                          </p:cTn>
                        </p:par>
                        <p:par>
                          <p:cTn id="39" fill="hold" nodeType="afterGroup">
                            <p:stCondLst>
                              <p:cond delay="2000"/>
                            </p:stCondLst>
                            <p:childTnLst>
                              <p:par>
                                <p:cTn id="40" presetID="1" presetClass="entr" presetSubtype="0" fill="hold" grpId="0" nodeType="afterEffect">
                                  <p:stCondLst>
                                    <p:cond delay="0"/>
                                  </p:stCondLst>
                                  <p:childTnLst>
                                    <p:set>
                                      <p:cBhvr>
                                        <p:cTn id="41" dur="1" fill="hold">
                                          <p:stCondLst>
                                            <p:cond delay="0"/>
                                          </p:stCondLst>
                                        </p:cTn>
                                        <p:tgtEl>
                                          <p:spTgt spid="69662"/>
                                        </p:tgtEl>
                                        <p:attrNameLst>
                                          <p:attrName>style.visibility</p:attrName>
                                        </p:attrNameLst>
                                      </p:cBhvr>
                                      <p:to>
                                        <p:strVal val="visible"/>
                                      </p:to>
                                    </p:set>
                                  </p:childTnLst>
                                </p:cTn>
                              </p:par>
                            </p:childTnLst>
                          </p:cTn>
                        </p:par>
                        <p:par>
                          <p:cTn id="42" fill="hold" nodeType="afterGroup">
                            <p:stCondLst>
                              <p:cond delay="2000"/>
                            </p:stCondLst>
                            <p:childTnLst>
                              <p:par>
                                <p:cTn id="43" presetID="0" presetClass="path" presetSubtype="0" accel="50000" decel="50000" fill="hold" grpId="2" nodeType="afterEffect">
                                  <p:stCondLst>
                                    <p:cond delay="0"/>
                                  </p:stCondLst>
                                  <p:childTnLst>
                                    <p:animMotion origin="layout" path="M 0 0 C -0.08767 -0.06155 -0.17534 -0.12286 -0.24357 -0.15109 C -0.31146 -0.17932 -0.36371 -0.19088 -0.40798 -0.16914 C -0.45225 -0.14739 -0.4809 -0.08422 -0.50955 -0.02106 " pathEditMode="relative" ptsTypes="aaaA">
                                      <p:cBhvr>
                                        <p:cTn id="44" dur="2000" fill="hold"/>
                                        <p:tgtEl>
                                          <p:spTgt spid="69662"/>
                                        </p:tgtEl>
                                        <p:attrNameLst>
                                          <p:attrName>ppt_x</p:attrName>
                                          <p:attrName>ppt_y</p:attrName>
                                        </p:attrNameLst>
                                      </p:cBhvr>
                                    </p:animMotion>
                                  </p:childTnLst>
                                </p:cTn>
                              </p:par>
                            </p:childTnLst>
                          </p:cTn>
                        </p:par>
                      </p:childTnLst>
                    </p:cTn>
                  </p:par>
                  <p:par>
                    <p:cTn id="45" fill="hold" nodeType="clickPar">
                      <p:stCondLst>
                        <p:cond delay="indefinite"/>
                      </p:stCondLst>
                      <p:childTnLst>
                        <p:par>
                          <p:cTn id="46" fill="hold" nodeType="withGroup">
                            <p:stCondLst>
                              <p:cond delay="0"/>
                            </p:stCondLst>
                            <p:childTnLst>
                              <p:par>
                                <p:cTn id="47" presetID="0" presetClass="path" presetSubtype="0" accel="50000" decel="50000" fill="hold" grpId="1" nodeType="clickEffect">
                                  <p:stCondLst>
                                    <p:cond delay="0"/>
                                  </p:stCondLst>
                                  <p:childTnLst>
                                    <p:animMotion origin="layout" path="M 0.11406 0.16658 L 0.63906 0.16658 " pathEditMode="relative" ptsTypes="AA">
                                      <p:cBhvr>
                                        <p:cTn id="48" dur="2000" fill="hold"/>
                                        <p:tgtEl>
                                          <p:spTgt spid="69639"/>
                                        </p:tgtEl>
                                        <p:attrNameLst>
                                          <p:attrName>ppt_x</p:attrName>
                                          <p:attrName>ppt_y</p:attrName>
                                        </p:attrNameLst>
                                      </p:cBhvr>
                                    </p:animMotion>
                                  </p:childTnLst>
                                </p:cTn>
                              </p:par>
                              <p:par>
                                <p:cTn id="49" presetID="0" presetClass="path" presetSubtype="0" accel="50000" decel="50000" fill="hold" grpId="0" nodeType="withEffect">
                                  <p:stCondLst>
                                    <p:cond delay="0"/>
                                  </p:stCondLst>
                                  <p:childTnLst>
                                    <p:animMotion origin="layout" path="M 2.5E-6 -1.11111E-6 L 0.23073 0.24445 " pathEditMode="relative" rAng="0" ptsTypes="AA">
                                      <p:cBhvr>
                                        <p:cTn id="50" dur="2000" fill="hold"/>
                                        <p:tgtEl>
                                          <p:spTgt spid="69640"/>
                                        </p:tgtEl>
                                        <p:attrNameLst>
                                          <p:attrName>ppt_x</p:attrName>
                                          <p:attrName>ppt_y</p:attrName>
                                        </p:attrNameLst>
                                      </p:cBhvr>
                                      <p:rCtr x="11528" y="12222"/>
                                    </p:animMotion>
                                  </p:childTnLst>
                                </p:cTn>
                              </p:par>
                              <p:par>
                                <p:cTn id="51" presetID="1" presetClass="exit" presetSubtype="0" fill="hold" grpId="1" nodeType="withEffect">
                                  <p:stCondLst>
                                    <p:cond delay="0"/>
                                  </p:stCondLst>
                                  <p:childTnLst>
                                    <p:set>
                                      <p:cBhvr>
                                        <p:cTn id="52" dur="1" fill="hold">
                                          <p:stCondLst>
                                            <p:cond delay="0"/>
                                          </p:stCondLst>
                                        </p:cTn>
                                        <p:tgtEl>
                                          <p:spTgt spid="69662"/>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9663">
                                            <p:txEl>
                                              <p:pRg st="0" end="0"/>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9663">
                                            <p:txEl>
                                              <p:pRg st="1" end="1"/>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9663">
                                            <p:txEl>
                                              <p:pRg st="2" end="2"/>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9663">
                                            <p:txEl>
                                              <p:pRg st="3" end="3"/>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96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nimBg="1"/>
      <p:bldP spid="69635" grpId="0" animBg="1"/>
      <p:bldP spid="69635" grpId="1" animBg="1"/>
      <p:bldP spid="69635" grpId="2" animBg="1"/>
      <p:bldP spid="69636" grpId="0" animBg="1"/>
      <p:bldP spid="69636" grpId="1" animBg="1"/>
      <p:bldP spid="69637" grpId="0" animBg="1"/>
      <p:bldP spid="69637" grpId="1" animBg="1"/>
      <p:bldP spid="69638" grpId="0" animBg="1"/>
      <p:bldP spid="69638" grpId="1" animBg="1"/>
      <p:bldP spid="69639" grpId="0" animBg="1"/>
      <p:bldP spid="69639" grpId="1" animBg="1"/>
      <p:bldP spid="69640" grpId="0" animBg="1"/>
      <p:bldP spid="69657" grpId="0"/>
      <p:bldP spid="69661" grpId="0"/>
      <p:bldP spid="69662" grpId="0" animBg="1"/>
      <p:bldP spid="69662" grpId="1" animBg="1"/>
      <p:bldP spid="69662" grpId="2" animBg="1"/>
      <p:bldP spid="69663" grpId="0" build="p"/>
    </p:bldLst>
  </p:timing>
</p:sld>
</file>

<file path=ppt/theme/theme1.xml><?xml version="1.0" encoding="utf-8"?>
<a:theme xmlns:a="http://schemas.openxmlformats.org/drawingml/2006/main" name="energy_aware_parallel_tools">
  <a:themeElements>
    <a:clrScheme name="energy_aware_parallel_tool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nergy_aware_parallel_tool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energy_aware_parallel_tool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nergy_aware_parallel_tool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nergy_aware_parallel_tool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nergy_aware_parallel_tool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nergy_aware_parallel_tool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nergy_aware_parallel_tool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nergy_aware_parallel_tool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nergy_aware_parallel_tool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nergy_aware_parallel_tool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nergy_aware_parallel_tool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nergy_aware_parallel_tool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nergy_aware_parallel_tool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dvqops-v1.2</Template>
  <TotalTime>434</TotalTime>
  <Words>1549</Words>
  <Application>Microsoft Office PowerPoint</Application>
  <PresentationFormat>On-screen Show (4:3)</PresentationFormat>
  <Paragraphs>309</Paragraphs>
  <Slides>28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굴림</vt:lpstr>
      <vt:lpstr>Wingdings</vt:lpstr>
      <vt:lpstr>Comic Sans MS</vt:lpstr>
      <vt:lpstr>Arial Narrow</vt:lpstr>
      <vt:lpstr>energy_aware_parallel_tools</vt:lpstr>
      <vt:lpstr>Microsoft Graph Chart</vt:lpstr>
      <vt:lpstr>Advanced Flow-control Mechanisms for the Sockets Direct Protocol over InfiniBand</vt:lpstr>
      <vt:lpstr>High-speed Networking with InfiniBand</vt:lpstr>
      <vt:lpstr>TCP/IP on High-speed Networks</vt:lpstr>
      <vt:lpstr>Sockets Direct Protocol (SDP)</vt:lpstr>
      <vt:lpstr>SDP State-of-Art</vt:lpstr>
      <vt:lpstr>Presentation Layout</vt:lpstr>
      <vt:lpstr>Credit-based Flow-control</vt:lpstr>
      <vt:lpstr>Credit-based Flow-control</vt:lpstr>
      <vt:lpstr>Limitations with Credit-based Flow-control</vt:lpstr>
      <vt:lpstr>Presentation Layout</vt:lpstr>
      <vt:lpstr>InfiniBand RDMA capabilities</vt:lpstr>
      <vt:lpstr>RDMA-based Flow-control</vt:lpstr>
      <vt:lpstr>Limitations of RDMA-based Flow-control</vt:lpstr>
      <vt:lpstr>Presentation Layout</vt:lpstr>
      <vt:lpstr>Hardware vs. Software Flow-control</vt:lpstr>
      <vt:lpstr>NIC-assisted RDMA-based Flow-control</vt:lpstr>
      <vt:lpstr>Virtual Window Mechanism</vt:lpstr>
      <vt:lpstr>Asynchronous Interrupt Mechanism</vt:lpstr>
      <vt:lpstr>Presentation Layout</vt:lpstr>
      <vt:lpstr>Experimental Testbed</vt:lpstr>
      <vt:lpstr>SDP Latency and Bandwidth</vt:lpstr>
      <vt:lpstr>SDP Buffer Utilization</vt:lpstr>
      <vt:lpstr>Communication Progress</vt:lpstr>
      <vt:lpstr>Data-cutter Library</vt:lpstr>
      <vt:lpstr>Evaluating the Data-cutter Library</vt:lpstr>
      <vt:lpstr>Presentation Layout</vt:lpstr>
      <vt:lpstr>Conclusions and Future Work</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Balaji</dc:creator>
  <cp:lastModifiedBy>Pavan Balaji</cp:lastModifiedBy>
  <cp:revision>520</cp:revision>
  <cp:lastPrinted>1601-01-01T00:00:00Z</cp:lastPrinted>
  <dcterms:created xsi:type="dcterms:W3CDTF">1601-01-01T00:00:00Z</dcterms:created>
  <dcterms:modified xsi:type="dcterms:W3CDTF">2011-01-10T13:00:26Z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