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5"/>
  </p:notesMasterIdLst>
  <p:handoutMasterIdLst>
    <p:handoutMasterId r:id="rId36"/>
  </p:handoutMasterIdLst>
  <p:sldIdLst>
    <p:sldId id="2151" r:id="rId2"/>
    <p:sldId id="2194" r:id="rId3"/>
    <p:sldId id="2195" r:id="rId4"/>
    <p:sldId id="2152" r:id="rId5"/>
    <p:sldId id="2153" r:id="rId6"/>
    <p:sldId id="2156" r:id="rId7"/>
    <p:sldId id="2183" r:id="rId8"/>
    <p:sldId id="2201" r:id="rId9"/>
    <p:sldId id="2196" r:id="rId10"/>
    <p:sldId id="2203" r:id="rId11"/>
    <p:sldId id="2202" r:id="rId12"/>
    <p:sldId id="2204" r:id="rId13"/>
    <p:sldId id="2161" r:id="rId14"/>
    <p:sldId id="2189" r:id="rId15"/>
    <p:sldId id="2187" r:id="rId16"/>
    <p:sldId id="2197" r:id="rId17"/>
    <p:sldId id="2162" r:id="rId18"/>
    <p:sldId id="2165" r:id="rId19"/>
    <p:sldId id="2166" r:id="rId20"/>
    <p:sldId id="2167" r:id="rId21"/>
    <p:sldId id="2180" r:id="rId22"/>
    <p:sldId id="2168" r:id="rId23"/>
    <p:sldId id="2170" r:id="rId24"/>
    <p:sldId id="2172" r:id="rId25"/>
    <p:sldId id="2176" r:id="rId26"/>
    <p:sldId id="2171" r:id="rId27"/>
    <p:sldId id="2198" r:id="rId28"/>
    <p:sldId id="2173" r:id="rId29"/>
    <p:sldId id="2175" r:id="rId30"/>
    <p:sldId id="2200" r:id="rId31"/>
    <p:sldId id="2178" r:id="rId32"/>
    <p:sldId id="2181" r:id="rId33"/>
    <p:sldId id="2199" r:id="rId34"/>
  </p:sldIdLst>
  <p:sldSz cx="9144000" cy="6858000" type="screen4x3"/>
  <p:notesSz cx="6997700" cy="92837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00"/>
    <a:srgbClr val="00FF99"/>
    <a:srgbClr val="990099"/>
    <a:srgbClr val="FF00FF"/>
    <a:srgbClr val="3366FF"/>
    <a:srgbClr val="99663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4" autoAdjust="0"/>
    <p:restoredTop sz="94576" autoAdjust="0"/>
  </p:normalViewPr>
  <p:slideViewPr>
    <p:cSldViewPr snapToGrid="0">
      <p:cViewPr varScale="1">
        <p:scale>
          <a:sx n="108" d="100"/>
          <a:sy n="108" d="100"/>
        </p:scale>
        <p:origin x="-97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2923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378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02" tIns="46501" rIns="93002" bIns="46501" numCol="1" anchor="t" anchorCtr="0" compatLnSpc="1">
            <a:prstTxWarp prst="textNoShape">
              <a:avLst/>
            </a:prstTxWarp>
          </a:bodyPr>
          <a:lstStyle>
            <a:lvl1pPr algn="l" defTabSz="930275">
              <a:defRPr sz="1300" b="0"/>
            </a:lvl1pPr>
          </a:lstStyle>
          <a:p>
            <a:endParaRPr lang="en-US"/>
          </a:p>
        </p:txBody>
      </p:sp>
      <p:sp>
        <p:nvSpPr>
          <p:cNvPr id="1765379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02" tIns="46501" rIns="93002" bIns="46501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 b="0"/>
            </a:lvl1pPr>
          </a:lstStyle>
          <a:p>
            <a:endParaRPr lang="en-US"/>
          </a:p>
        </p:txBody>
      </p:sp>
      <p:sp>
        <p:nvSpPr>
          <p:cNvPr id="1765380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02" tIns="46501" rIns="93002" bIns="46501" numCol="1" anchor="b" anchorCtr="0" compatLnSpc="1">
            <a:prstTxWarp prst="textNoShape">
              <a:avLst/>
            </a:prstTxWarp>
          </a:bodyPr>
          <a:lstStyle>
            <a:lvl1pPr algn="l" defTabSz="930275">
              <a:defRPr sz="1300" b="0"/>
            </a:lvl1pPr>
          </a:lstStyle>
          <a:p>
            <a:endParaRPr lang="en-US"/>
          </a:p>
        </p:txBody>
      </p:sp>
      <p:sp>
        <p:nvSpPr>
          <p:cNvPr id="1765381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02" tIns="46501" rIns="93002" bIns="46501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b="0"/>
            </a:lvl1pPr>
          </a:lstStyle>
          <a:p>
            <a:fld id="{FD65962E-BDC0-4523-8277-FE8BCDC43C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74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02" tIns="46501" rIns="93002" bIns="46501" numCol="1" anchor="t" anchorCtr="0" compatLnSpc="1">
            <a:prstTxWarp prst="textNoShape">
              <a:avLst/>
            </a:prstTxWarp>
          </a:bodyPr>
          <a:lstStyle>
            <a:lvl1pPr algn="l" defTabSz="930275">
              <a:defRPr sz="1300" b="0"/>
            </a:lvl1pPr>
          </a:lstStyle>
          <a:p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02" tIns="46501" rIns="93002" bIns="46501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 b="0"/>
            </a:lvl1pPr>
          </a:lstStyle>
          <a:p>
            <a:endParaRPr lang="en-US"/>
          </a:p>
        </p:txBody>
      </p:sp>
      <p:sp>
        <p:nvSpPr>
          <p:cNvPr id="849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33975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02" tIns="46501" rIns="93002" bIns="465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02" tIns="46501" rIns="93002" bIns="46501" numCol="1" anchor="b" anchorCtr="0" compatLnSpc="1">
            <a:prstTxWarp prst="textNoShape">
              <a:avLst/>
            </a:prstTxWarp>
          </a:bodyPr>
          <a:lstStyle>
            <a:lvl1pPr algn="l" defTabSz="930275">
              <a:defRPr sz="1300" b="0"/>
            </a:lvl1pPr>
          </a:lstStyle>
          <a:p>
            <a:endParaRPr lang="en-US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02" tIns="46501" rIns="93002" bIns="46501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b="0"/>
            </a:lvl1pPr>
          </a:lstStyle>
          <a:p>
            <a:fld id="{9E76F850-2F44-47AB-9D10-02092D7484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77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ABE72-1754-4C21-8837-141109FF5033}" type="slidenum">
              <a:rPr lang="en-US"/>
              <a:pPr/>
              <a:t>4</a:t>
            </a:fld>
            <a:endParaRPr lang="en-US"/>
          </a:p>
        </p:txBody>
      </p:sp>
      <p:sp>
        <p:nvSpPr>
          <p:cNvPr id="3500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629C4D-C5F6-4FD2-8EE6-6076E7922D19}" type="slidenum">
              <a:rPr lang="en-US"/>
              <a:pPr/>
              <a:t>6</a:t>
            </a:fld>
            <a:endParaRPr lang="en-US"/>
          </a:p>
        </p:txBody>
      </p:sp>
      <p:sp>
        <p:nvSpPr>
          <p:cNvPr id="3562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WAN compatability linked to cluster-of-clusters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819D6-398B-4B06-9D53-CFC317A7A497}" type="slidenum">
              <a:rPr lang="en-US"/>
              <a:pPr/>
              <a:t>13</a:t>
            </a:fld>
            <a:endParaRPr lang="en-US"/>
          </a:p>
        </p:txBody>
      </p:sp>
      <p:sp>
        <p:nvSpPr>
          <p:cNvPr id="3559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Connection will be ready to use once the dummy message is sent from client to server. Explained in the next slide.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EAC9A-6C50-4150-8151-3DEB9289FDBC}" type="slidenum">
              <a:rPr lang="en-US"/>
              <a:pPr/>
              <a:t>17</a:t>
            </a:fld>
            <a:endParaRPr lang="en-US"/>
          </a:p>
        </p:txBody>
      </p:sp>
      <p:sp>
        <p:nvSpPr>
          <p:cNvPr id="3561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MVAPICH2-SR is essentially MVAPICH2 without the RDMA fast path optimization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0" y="117475"/>
            <a:ext cx="9142413" cy="6738938"/>
            <a:chOff x="0" y="74"/>
            <a:chExt cx="5759" cy="4245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invGray">
            <a:xfrm>
              <a:off x="432" y="4113"/>
              <a:ext cx="2208" cy="20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invGray">
            <a:xfrm>
              <a:off x="432" y="1536"/>
              <a:ext cx="5327" cy="4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3" name="Oval 5"/>
            <p:cNvSpPr>
              <a:spLocks noChangeArrowheads="1"/>
            </p:cNvSpPr>
            <p:nvPr/>
          </p:nvSpPr>
          <p:spPr bwMode="invGray">
            <a:xfrm>
              <a:off x="555" y="7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4" name="Oval 6"/>
            <p:cNvSpPr>
              <a:spLocks noChangeArrowheads="1"/>
            </p:cNvSpPr>
            <p:nvPr/>
          </p:nvSpPr>
          <p:spPr bwMode="invGray">
            <a:xfrm>
              <a:off x="555" y="21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5" name="Oval 7"/>
            <p:cNvSpPr>
              <a:spLocks noChangeArrowheads="1"/>
            </p:cNvSpPr>
            <p:nvPr/>
          </p:nvSpPr>
          <p:spPr bwMode="invGray">
            <a:xfrm>
              <a:off x="555" y="36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6" name="Oval 8"/>
            <p:cNvSpPr>
              <a:spLocks noChangeArrowheads="1"/>
            </p:cNvSpPr>
            <p:nvPr/>
          </p:nvSpPr>
          <p:spPr bwMode="invGray">
            <a:xfrm>
              <a:off x="555" y="651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7" name="Oval 9"/>
            <p:cNvSpPr>
              <a:spLocks noChangeArrowheads="1"/>
            </p:cNvSpPr>
            <p:nvPr/>
          </p:nvSpPr>
          <p:spPr bwMode="invGray">
            <a:xfrm>
              <a:off x="555" y="79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Oval 10"/>
            <p:cNvSpPr>
              <a:spLocks noChangeArrowheads="1"/>
            </p:cNvSpPr>
            <p:nvPr/>
          </p:nvSpPr>
          <p:spPr bwMode="invGray">
            <a:xfrm>
              <a:off x="555" y="93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Oval 11"/>
            <p:cNvSpPr>
              <a:spLocks noChangeArrowheads="1"/>
            </p:cNvSpPr>
            <p:nvPr/>
          </p:nvSpPr>
          <p:spPr bwMode="invGray">
            <a:xfrm>
              <a:off x="555" y="108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Oval 12"/>
            <p:cNvSpPr>
              <a:spLocks noChangeArrowheads="1"/>
            </p:cNvSpPr>
            <p:nvPr/>
          </p:nvSpPr>
          <p:spPr bwMode="invGray">
            <a:xfrm>
              <a:off x="555" y="1227"/>
              <a:ext cx="42" cy="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Oval 13"/>
            <p:cNvSpPr>
              <a:spLocks noChangeArrowheads="1"/>
            </p:cNvSpPr>
            <p:nvPr/>
          </p:nvSpPr>
          <p:spPr bwMode="invGray">
            <a:xfrm>
              <a:off x="555" y="1371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42" name="Group 14"/>
            <p:cNvGrpSpPr>
              <a:grpSpLocks/>
            </p:cNvGrpSpPr>
            <p:nvPr/>
          </p:nvGrpSpPr>
          <p:grpSpPr bwMode="auto">
            <a:xfrm>
              <a:off x="2859" y="4202"/>
              <a:ext cx="2729" cy="41"/>
              <a:chOff x="2859" y="4202"/>
              <a:chExt cx="2729" cy="41"/>
            </a:xfrm>
          </p:grpSpPr>
          <p:sp>
            <p:nvSpPr>
              <p:cNvPr id="22543" name="Oval 15"/>
              <p:cNvSpPr>
                <a:spLocks noChangeArrowheads="1"/>
              </p:cNvSpPr>
              <p:nvPr/>
            </p:nvSpPr>
            <p:spPr bwMode="invGray">
              <a:xfrm>
                <a:off x="285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4" name="Oval 16"/>
              <p:cNvSpPr>
                <a:spLocks noChangeArrowheads="1"/>
              </p:cNvSpPr>
              <p:nvPr/>
            </p:nvSpPr>
            <p:spPr bwMode="invGray">
              <a:xfrm>
                <a:off x="324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5" name="Oval 17"/>
              <p:cNvSpPr>
                <a:spLocks noChangeArrowheads="1"/>
              </p:cNvSpPr>
              <p:nvPr/>
            </p:nvSpPr>
            <p:spPr bwMode="invGray">
              <a:xfrm>
                <a:off x="362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6" name="Oval 18"/>
              <p:cNvSpPr>
                <a:spLocks noChangeArrowheads="1"/>
              </p:cNvSpPr>
              <p:nvPr/>
            </p:nvSpPr>
            <p:spPr bwMode="invGray">
              <a:xfrm>
                <a:off x="4011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7" name="Oval 19"/>
              <p:cNvSpPr>
                <a:spLocks noChangeArrowheads="1"/>
              </p:cNvSpPr>
              <p:nvPr/>
            </p:nvSpPr>
            <p:spPr bwMode="invGray">
              <a:xfrm>
                <a:off x="4395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8" name="Oval 20"/>
              <p:cNvSpPr>
                <a:spLocks noChangeArrowheads="1"/>
              </p:cNvSpPr>
              <p:nvPr/>
            </p:nvSpPr>
            <p:spPr bwMode="invGray">
              <a:xfrm>
                <a:off x="477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9" name="Oval 21"/>
              <p:cNvSpPr>
                <a:spLocks noChangeArrowheads="1"/>
              </p:cNvSpPr>
              <p:nvPr/>
            </p:nvSpPr>
            <p:spPr bwMode="invGray">
              <a:xfrm>
                <a:off x="516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0" name="Oval 22"/>
              <p:cNvSpPr>
                <a:spLocks noChangeArrowheads="1"/>
              </p:cNvSpPr>
              <p:nvPr/>
            </p:nvSpPr>
            <p:spPr bwMode="invGray">
              <a:xfrm>
                <a:off x="554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51" name="Oval 23"/>
            <p:cNvSpPr>
              <a:spLocks noChangeArrowheads="1"/>
            </p:cNvSpPr>
            <p:nvPr/>
          </p:nvSpPr>
          <p:spPr bwMode="invGray">
            <a:xfrm>
              <a:off x="555" y="507"/>
              <a:ext cx="42" cy="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52" name="Group 24"/>
            <p:cNvGrpSpPr>
              <a:grpSpLocks/>
            </p:cNvGrpSpPr>
            <p:nvPr/>
          </p:nvGrpSpPr>
          <p:grpSpPr bwMode="auto">
            <a:xfrm>
              <a:off x="0" y="2327"/>
              <a:ext cx="1203" cy="1203"/>
              <a:chOff x="0" y="2327"/>
              <a:chExt cx="1203" cy="1203"/>
            </a:xfrm>
          </p:grpSpPr>
          <p:sp>
            <p:nvSpPr>
              <p:cNvPr id="22553" name="Freeform 25"/>
              <p:cNvSpPr>
                <a:spLocks/>
              </p:cNvSpPr>
              <p:nvPr/>
            </p:nvSpPr>
            <p:spPr bwMode="invGray">
              <a:xfrm>
                <a:off x="0" y="2394"/>
                <a:ext cx="443" cy="1033"/>
              </a:xfrm>
              <a:custGeom>
                <a:avLst/>
                <a:gdLst>
                  <a:gd name="T0" fmla="*/ 290 w 443"/>
                  <a:gd name="T1" fmla="*/ 1016 h 1033"/>
                  <a:gd name="T2" fmla="*/ 316 w 443"/>
                  <a:gd name="T3" fmla="*/ 974 h 1033"/>
                  <a:gd name="T4" fmla="*/ 354 w 443"/>
                  <a:gd name="T5" fmla="*/ 920 h 1033"/>
                  <a:gd name="T6" fmla="*/ 384 w 443"/>
                  <a:gd name="T7" fmla="*/ 884 h 1033"/>
                  <a:gd name="T8" fmla="*/ 381 w 443"/>
                  <a:gd name="T9" fmla="*/ 832 h 1033"/>
                  <a:gd name="T10" fmla="*/ 370 w 443"/>
                  <a:gd name="T11" fmla="*/ 794 h 1033"/>
                  <a:gd name="T12" fmla="*/ 361 w 443"/>
                  <a:gd name="T13" fmla="*/ 760 h 1033"/>
                  <a:gd name="T14" fmla="*/ 361 w 443"/>
                  <a:gd name="T15" fmla="*/ 734 h 1033"/>
                  <a:gd name="T16" fmla="*/ 359 w 443"/>
                  <a:gd name="T17" fmla="*/ 707 h 1033"/>
                  <a:gd name="T18" fmla="*/ 373 w 443"/>
                  <a:gd name="T19" fmla="*/ 691 h 1033"/>
                  <a:gd name="T20" fmla="*/ 391 w 443"/>
                  <a:gd name="T21" fmla="*/ 686 h 1033"/>
                  <a:gd name="T22" fmla="*/ 395 w 443"/>
                  <a:gd name="T23" fmla="*/ 680 h 1033"/>
                  <a:gd name="T24" fmla="*/ 390 w 443"/>
                  <a:gd name="T25" fmla="*/ 671 h 1033"/>
                  <a:gd name="T26" fmla="*/ 386 w 443"/>
                  <a:gd name="T27" fmla="*/ 660 h 1033"/>
                  <a:gd name="T28" fmla="*/ 437 w 443"/>
                  <a:gd name="T29" fmla="*/ 635 h 1033"/>
                  <a:gd name="T30" fmla="*/ 442 w 443"/>
                  <a:gd name="T31" fmla="*/ 619 h 1033"/>
                  <a:gd name="T32" fmla="*/ 438 w 443"/>
                  <a:gd name="T33" fmla="*/ 604 h 1033"/>
                  <a:gd name="T34" fmla="*/ 400 w 443"/>
                  <a:gd name="T35" fmla="*/ 543 h 1033"/>
                  <a:gd name="T36" fmla="*/ 384 w 443"/>
                  <a:gd name="T37" fmla="*/ 474 h 1033"/>
                  <a:gd name="T38" fmla="*/ 354 w 443"/>
                  <a:gd name="T39" fmla="*/ 455 h 1033"/>
                  <a:gd name="T40" fmla="*/ 326 w 443"/>
                  <a:gd name="T41" fmla="*/ 433 h 1033"/>
                  <a:gd name="T42" fmla="*/ 312 w 443"/>
                  <a:gd name="T43" fmla="*/ 411 h 1033"/>
                  <a:gd name="T44" fmla="*/ 307 w 443"/>
                  <a:gd name="T45" fmla="*/ 391 h 1033"/>
                  <a:gd name="T46" fmla="*/ 290 w 443"/>
                  <a:gd name="T47" fmla="*/ 339 h 1033"/>
                  <a:gd name="T48" fmla="*/ 308 w 443"/>
                  <a:gd name="T49" fmla="*/ 289 h 1033"/>
                  <a:gd name="T50" fmla="*/ 298 w 443"/>
                  <a:gd name="T51" fmla="*/ 278 h 1033"/>
                  <a:gd name="T52" fmla="*/ 280 w 443"/>
                  <a:gd name="T53" fmla="*/ 307 h 1033"/>
                  <a:gd name="T54" fmla="*/ 269 w 443"/>
                  <a:gd name="T55" fmla="*/ 283 h 1033"/>
                  <a:gd name="T56" fmla="*/ 272 w 443"/>
                  <a:gd name="T57" fmla="*/ 224 h 1033"/>
                  <a:gd name="T58" fmla="*/ 280 w 443"/>
                  <a:gd name="T59" fmla="*/ 177 h 1033"/>
                  <a:gd name="T60" fmla="*/ 280 w 443"/>
                  <a:gd name="T61" fmla="*/ 146 h 1033"/>
                  <a:gd name="T62" fmla="*/ 281 w 443"/>
                  <a:gd name="T63" fmla="*/ 123 h 1033"/>
                  <a:gd name="T64" fmla="*/ 290 w 443"/>
                  <a:gd name="T65" fmla="*/ 104 h 1033"/>
                  <a:gd name="T66" fmla="*/ 296 w 443"/>
                  <a:gd name="T67" fmla="*/ 97 h 1033"/>
                  <a:gd name="T68" fmla="*/ 298 w 443"/>
                  <a:gd name="T69" fmla="*/ 94 h 1033"/>
                  <a:gd name="T70" fmla="*/ 301 w 443"/>
                  <a:gd name="T71" fmla="*/ 92 h 1033"/>
                  <a:gd name="T72" fmla="*/ 307 w 443"/>
                  <a:gd name="T73" fmla="*/ 83 h 1033"/>
                  <a:gd name="T74" fmla="*/ 317 w 443"/>
                  <a:gd name="T75" fmla="*/ 79 h 1033"/>
                  <a:gd name="T76" fmla="*/ 328 w 443"/>
                  <a:gd name="T77" fmla="*/ 77 h 1033"/>
                  <a:gd name="T78" fmla="*/ 337 w 443"/>
                  <a:gd name="T79" fmla="*/ 74 h 1033"/>
                  <a:gd name="T80" fmla="*/ 345 w 443"/>
                  <a:gd name="T81" fmla="*/ 67 h 1033"/>
                  <a:gd name="T82" fmla="*/ 337 w 443"/>
                  <a:gd name="T83" fmla="*/ 50 h 1033"/>
                  <a:gd name="T84" fmla="*/ 337 w 443"/>
                  <a:gd name="T85" fmla="*/ 47 h 1033"/>
                  <a:gd name="T86" fmla="*/ 337 w 443"/>
                  <a:gd name="T87" fmla="*/ 43 h 1033"/>
                  <a:gd name="T88" fmla="*/ 337 w 443"/>
                  <a:gd name="T89" fmla="*/ 41 h 1033"/>
                  <a:gd name="T90" fmla="*/ 334 w 443"/>
                  <a:gd name="T91" fmla="*/ 38 h 1033"/>
                  <a:gd name="T92" fmla="*/ 321 w 443"/>
                  <a:gd name="T93" fmla="*/ 21 h 1033"/>
                  <a:gd name="T94" fmla="*/ 316 w 443"/>
                  <a:gd name="T95" fmla="*/ 0 h 1033"/>
                  <a:gd name="T96" fmla="*/ 188 w 443"/>
                  <a:gd name="T97" fmla="*/ 94 h 1033"/>
                  <a:gd name="T98" fmla="*/ 88 w 443"/>
                  <a:gd name="T99" fmla="*/ 218 h 1033"/>
                  <a:gd name="T100" fmla="*/ 21 w 443"/>
                  <a:gd name="T101" fmla="*/ 366 h 1033"/>
                  <a:gd name="T102" fmla="*/ 0 w 443"/>
                  <a:gd name="T103" fmla="*/ 530 h 1033"/>
                  <a:gd name="T104" fmla="*/ 20 w 443"/>
                  <a:gd name="T105" fmla="*/ 680 h 1033"/>
                  <a:gd name="T106" fmla="*/ 74 w 443"/>
                  <a:gd name="T107" fmla="*/ 819 h 1033"/>
                  <a:gd name="T108" fmla="*/ 160 w 443"/>
                  <a:gd name="T109" fmla="*/ 938 h 1033"/>
                  <a:gd name="T110" fmla="*/ 272 w 443"/>
                  <a:gd name="T111" fmla="*/ 1032 h 1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43" h="1033">
                    <a:moveTo>
                      <a:pt x="272" y="1032"/>
                    </a:moveTo>
                    <a:lnTo>
                      <a:pt x="290" y="1016"/>
                    </a:lnTo>
                    <a:lnTo>
                      <a:pt x="301" y="992"/>
                    </a:lnTo>
                    <a:lnTo>
                      <a:pt x="316" y="974"/>
                    </a:lnTo>
                    <a:lnTo>
                      <a:pt x="328" y="955"/>
                    </a:lnTo>
                    <a:lnTo>
                      <a:pt x="354" y="920"/>
                    </a:lnTo>
                    <a:lnTo>
                      <a:pt x="373" y="904"/>
                    </a:lnTo>
                    <a:lnTo>
                      <a:pt x="384" y="884"/>
                    </a:lnTo>
                    <a:lnTo>
                      <a:pt x="390" y="848"/>
                    </a:lnTo>
                    <a:lnTo>
                      <a:pt x="381" y="832"/>
                    </a:lnTo>
                    <a:lnTo>
                      <a:pt x="375" y="812"/>
                    </a:lnTo>
                    <a:lnTo>
                      <a:pt x="370" y="794"/>
                    </a:lnTo>
                    <a:lnTo>
                      <a:pt x="361" y="774"/>
                    </a:lnTo>
                    <a:lnTo>
                      <a:pt x="361" y="760"/>
                    </a:lnTo>
                    <a:lnTo>
                      <a:pt x="361" y="747"/>
                    </a:lnTo>
                    <a:lnTo>
                      <a:pt x="361" y="734"/>
                    </a:lnTo>
                    <a:lnTo>
                      <a:pt x="359" y="722"/>
                    </a:lnTo>
                    <a:lnTo>
                      <a:pt x="359" y="707"/>
                    </a:lnTo>
                    <a:lnTo>
                      <a:pt x="364" y="698"/>
                    </a:lnTo>
                    <a:lnTo>
                      <a:pt x="373" y="691"/>
                    </a:lnTo>
                    <a:lnTo>
                      <a:pt x="390" y="686"/>
                    </a:lnTo>
                    <a:lnTo>
                      <a:pt x="391" y="686"/>
                    </a:lnTo>
                    <a:lnTo>
                      <a:pt x="395" y="682"/>
                    </a:lnTo>
                    <a:lnTo>
                      <a:pt x="395" y="680"/>
                    </a:lnTo>
                    <a:lnTo>
                      <a:pt x="395" y="677"/>
                    </a:lnTo>
                    <a:lnTo>
                      <a:pt x="390" y="671"/>
                    </a:lnTo>
                    <a:lnTo>
                      <a:pt x="386" y="666"/>
                    </a:lnTo>
                    <a:lnTo>
                      <a:pt x="386" y="660"/>
                    </a:lnTo>
                    <a:lnTo>
                      <a:pt x="395" y="655"/>
                    </a:lnTo>
                    <a:lnTo>
                      <a:pt x="437" y="635"/>
                    </a:lnTo>
                    <a:lnTo>
                      <a:pt x="442" y="626"/>
                    </a:lnTo>
                    <a:lnTo>
                      <a:pt x="442" y="619"/>
                    </a:lnTo>
                    <a:lnTo>
                      <a:pt x="442" y="613"/>
                    </a:lnTo>
                    <a:lnTo>
                      <a:pt x="438" y="604"/>
                    </a:lnTo>
                    <a:lnTo>
                      <a:pt x="417" y="577"/>
                    </a:lnTo>
                    <a:lnTo>
                      <a:pt x="400" y="543"/>
                    </a:lnTo>
                    <a:lnTo>
                      <a:pt x="391" y="511"/>
                    </a:lnTo>
                    <a:lnTo>
                      <a:pt x="384" y="474"/>
                    </a:lnTo>
                    <a:lnTo>
                      <a:pt x="368" y="465"/>
                    </a:lnTo>
                    <a:lnTo>
                      <a:pt x="354" y="455"/>
                    </a:lnTo>
                    <a:lnTo>
                      <a:pt x="339" y="444"/>
                    </a:lnTo>
                    <a:lnTo>
                      <a:pt x="326" y="433"/>
                    </a:lnTo>
                    <a:lnTo>
                      <a:pt x="317" y="422"/>
                    </a:lnTo>
                    <a:lnTo>
                      <a:pt x="312" y="411"/>
                    </a:lnTo>
                    <a:lnTo>
                      <a:pt x="308" y="402"/>
                    </a:lnTo>
                    <a:lnTo>
                      <a:pt x="307" y="391"/>
                    </a:lnTo>
                    <a:lnTo>
                      <a:pt x="285" y="363"/>
                    </a:lnTo>
                    <a:lnTo>
                      <a:pt x="290" y="339"/>
                    </a:lnTo>
                    <a:lnTo>
                      <a:pt x="301" y="314"/>
                    </a:lnTo>
                    <a:lnTo>
                      <a:pt x="308" y="289"/>
                    </a:lnTo>
                    <a:lnTo>
                      <a:pt x="308" y="267"/>
                    </a:lnTo>
                    <a:lnTo>
                      <a:pt x="298" y="278"/>
                    </a:lnTo>
                    <a:lnTo>
                      <a:pt x="287" y="294"/>
                    </a:lnTo>
                    <a:lnTo>
                      <a:pt x="280" y="307"/>
                    </a:lnTo>
                    <a:lnTo>
                      <a:pt x="272" y="314"/>
                    </a:lnTo>
                    <a:lnTo>
                      <a:pt x="269" y="283"/>
                    </a:lnTo>
                    <a:lnTo>
                      <a:pt x="271" y="254"/>
                    </a:lnTo>
                    <a:lnTo>
                      <a:pt x="272" y="224"/>
                    </a:lnTo>
                    <a:lnTo>
                      <a:pt x="272" y="195"/>
                    </a:lnTo>
                    <a:lnTo>
                      <a:pt x="280" y="177"/>
                    </a:lnTo>
                    <a:lnTo>
                      <a:pt x="280" y="164"/>
                    </a:lnTo>
                    <a:lnTo>
                      <a:pt x="280" y="146"/>
                    </a:lnTo>
                    <a:lnTo>
                      <a:pt x="281" y="133"/>
                    </a:lnTo>
                    <a:lnTo>
                      <a:pt x="281" y="123"/>
                    </a:lnTo>
                    <a:lnTo>
                      <a:pt x="285" y="113"/>
                    </a:lnTo>
                    <a:lnTo>
                      <a:pt x="290" y="104"/>
                    </a:lnTo>
                    <a:lnTo>
                      <a:pt x="296" y="97"/>
                    </a:lnTo>
                    <a:lnTo>
                      <a:pt x="296" y="97"/>
                    </a:lnTo>
                    <a:lnTo>
                      <a:pt x="298" y="94"/>
                    </a:lnTo>
                    <a:lnTo>
                      <a:pt x="298" y="94"/>
                    </a:lnTo>
                    <a:lnTo>
                      <a:pt x="298" y="94"/>
                    </a:lnTo>
                    <a:lnTo>
                      <a:pt x="301" y="92"/>
                    </a:lnTo>
                    <a:lnTo>
                      <a:pt x="303" y="86"/>
                    </a:lnTo>
                    <a:lnTo>
                      <a:pt x="307" y="83"/>
                    </a:lnTo>
                    <a:lnTo>
                      <a:pt x="308" y="83"/>
                    </a:lnTo>
                    <a:lnTo>
                      <a:pt x="317" y="79"/>
                    </a:lnTo>
                    <a:lnTo>
                      <a:pt x="323" y="77"/>
                    </a:lnTo>
                    <a:lnTo>
                      <a:pt x="328" y="77"/>
                    </a:lnTo>
                    <a:lnTo>
                      <a:pt x="334" y="74"/>
                    </a:lnTo>
                    <a:lnTo>
                      <a:pt x="337" y="74"/>
                    </a:lnTo>
                    <a:lnTo>
                      <a:pt x="339" y="72"/>
                    </a:lnTo>
                    <a:lnTo>
                      <a:pt x="345" y="67"/>
                    </a:lnTo>
                    <a:lnTo>
                      <a:pt x="345" y="63"/>
                    </a:lnTo>
                    <a:lnTo>
                      <a:pt x="337" y="50"/>
                    </a:lnTo>
                    <a:lnTo>
                      <a:pt x="337" y="50"/>
                    </a:lnTo>
                    <a:lnTo>
                      <a:pt x="337" y="47"/>
                    </a:lnTo>
                    <a:lnTo>
                      <a:pt x="337" y="47"/>
                    </a:lnTo>
                    <a:lnTo>
                      <a:pt x="337" y="43"/>
                    </a:lnTo>
                    <a:lnTo>
                      <a:pt x="337" y="43"/>
                    </a:lnTo>
                    <a:lnTo>
                      <a:pt x="337" y="41"/>
                    </a:lnTo>
                    <a:lnTo>
                      <a:pt x="334" y="41"/>
                    </a:lnTo>
                    <a:lnTo>
                      <a:pt x="334" y="38"/>
                    </a:lnTo>
                    <a:lnTo>
                      <a:pt x="328" y="30"/>
                    </a:lnTo>
                    <a:lnTo>
                      <a:pt x="321" y="21"/>
                    </a:lnTo>
                    <a:lnTo>
                      <a:pt x="317" y="11"/>
                    </a:lnTo>
                    <a:lnTo>
                      <a:pt x="316" y="0"/>
                    </a:lnTo>
                    <a:lnTo>
                      <a:pt x="249" y="41"/>
                    </a:lnTo>
                    <a:lnTo>
                      <a:pt x="188" y="94"/>
                    </a:lnTo>
                    <a:lnTo>
                      <a:pt x="133" y="151"/>
                    </a:lnTo>
                    <a:lnTo>
                      <a:pt x="88" y="218"/>
                    </a:lnTo>
                    <a:lnTo>
                      <a:pt x="50" y="289"/>
                    </a:lnTo>
                    <a:lnTo>
                      <a:pt x="21" y="366"/>
                    </a:lnTo>
                    <a:lnTo>
                      <a:pt x="5" y="446"/>
                    </a:lnTo>
                    <a:lnTo>
                      <a:pt x="0" y="530"/>
                    </a:lnTo>
                    <a:lnTo>
                      <a:pt x="5" y="608"/>
                    </a:lnTo>
                    <a:lnTo>
                      <a:pt x="20" y="680"/>
                    </a:lnTo>
                    <a:lnTo>
                      <a:pt x="45" y="751"/>
                    </a:lnTo>
                    <a:lnTo>
                      <a:pt x="74" y="819"/>
                    </a:lnTo>
                    <a:lnTo>
                      <a:pt x="114" y="879"/>
                    </a:lnTo>
                    <a:lnTo>
                      <a:pt x="160" y="938"/>
                    </a:lnTo>
                    <a:lnTo>
                      <a:pt x="215" y="987"/>
                    </a:lnTo>
                    <a:lnTo>
                      <a:pt x="272" y="1032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4" name="Freeform 26"/>
              <p:cNvSpPr>
                <a:spLocks/>
              </p:cNvSpPr>
              <p:nvPr/>
            </p:nvSpPr>
            <p:spPr bwMode="invGray">
              <a:xfrm>
                <a:off x="379" y="2327"/>
                <a:ext cx="824" cy="1203"/>
              </a:xfrm>
              <a:custGeom>
                <a:avLst/>
                <a:gdLst>
                  <a:gd name="T0" fmla="*/ 796 w 824"/>
                  <a:gd name="T1" fmla="*/ 688 h 1203"/>
                  <a:gd name="T2" fmla="*/ 756 w 824"/>
                  <a:gd name="T3" fmla="*/ 641 h 1203"/>
                  <a:gd name="T4" fmla="*/ 812 w 824"/>
                  <a:gd name="T5" fmla="*/ 615 h 1203"/>
                  <a:gd name="T6" fmla="*/ 814 w 824"/>
                  <a:gd name="T7" fmla="*/ 502 h 1203"/>
                  <a:gd name="T8" fmla="*/ 705 w 824"/>
                  <a:gd name="T9" fmla="*/ 247 h 1203"/>
                  <a:gd name="T10" fmla="*/ 651 w 824"/>
                  <a:gd name="T11" fmla="*/ 262 h 1203"/>
                  <a:gd name="T12" fmla="*/ 574 w 824"/>
                  <a:gd name="T13" fmla="*/ 289 h 1203"/>
                  <a:gd name="T14" fmla="*/ 536 w 824"/>
                  <a:gd name="T15" fmla="*/ 258 h 1203"/>
                  <a:gd name="T16" fmla="*/ 563 w 824"/>
                  <a:gd name="T17" fmla="*/ 170 h 1203"/>
                  <a:gd name="T18" fmla="*/ 532 w 824"/>
                  <a:gd name="T19" fmla="*/ 81 h 1203"/>
                  <a:gd name="T20" fmla="*/ 455 w 824"/>
                  <a:gd name="T21" fmla="*/ 56 h 1203"/>
                  <a:gd name="T22" fmla="*/ 484 w 824"/>
                  <a:gd name="T23" fmla="*/ 150 h 1203"/>
                  <a:gd name="T24" fmla="*/ 465 w 824"/>
                  <a:gd name="T25" fmla="*/ 190 h 1203"/>
                  <a:gd name="T26" fmla="*/ 442 w 824"/>
                  <a:gd name="T27" fmla="*/ 200 h 1203"/>
                  <a:gd name="T28" fmla="*/ 419 w 824"/>
                  <a:gd name="T29" fmla="*/ 164 h 1203"/>
                  <a:gd name="T30" fmla="*/ 381 w 824"/>
                  <a:gd name="T31" fmla="*/ 108 h 1203"/>
                  <a:gd name="T32" fmla="*/ 406 w 824"/>
                  <a:gd name="T33" fmla="*/ 108 h 1203"/>
                  <a:gd name="T34" fmla="*/ 424 w 824"/>
                  <a:gd name="T35" fmla="*/ 72 h 1203"/>
                  <a:gd name="T36" fmla="*/ 325 w 824"/>
                  <a:gd name="T37" fmla="*/ 0 h 1203"/>
                  <a:gd name="T38" fmla="*/ 281 w 824"/>
                  <a:gd name="T39" fmla="*/ 27 h 1203"/>
                  <a:gd name="T40" fmla="*/ 240 w 824"/>
                  <a:gd name="T41" fmla="*/ 72 h 1203"/>
                  <a:gd name="T42" fmla="*/ 209 w 824"/>
                  <a:gd name="T43" fmla="*/ 114 h 1203"/>
                  <a:gd name="T44" fmla="*/ 209 w 824"/>
                  <a:gd name="T45" fmla="*/ 150 h 1203"/>
                  <a:gd name="T46" fmla="*/ 240 w 824"/>
                  <a:gd name="T47" fmla="*/ 164 h 1203"/>
                  <a:gd name="T48" fmla="*/ 209 w 824"/>
                  <a:gd name="T49" fmla="*/ 222 h 1203"/>
                  <a:gd name="T50" fmla="*/ 213 w 824"/>
                  <a:gd name="T51" fmla="*/ 242 h 1203"/>
                  <a:gd name="T52" fmla="*/ 267 w 824"/>
                  <a:gd name="T53" fmla="*/ 222 h 1203"/>
                  <a:gd name="T54" fmla="*/ 303 w 824"/>
                  <a:gd name="T55" fmla="*/ 170 h 1203"/>
                  <a:gd name="T56" fmla="*/ 354 w 824"/>
                  <a:gd name="T57" fmla="*/ 231 h 1203"/>
                  <a:gd name="T58" fmla="*/ 372 w 824"/>
                  <a:gd name="T59" fmla="*/ 291 h 1203"/>
                  <a:gd name="T60" fmla="*/ 348 w 824"/>
                  <a:gd name="T61" fmla="*/ 294 h 1203"/>
                  <a:gd name="T62" fmla="*/ 298 w 824"/>
                  <a:gd name="T63" fmla="*/ 309 h 1203"/>
                  <a:gd name="T64" fmla="*/ 323 w 824"/>
                  <a:gd name="T65" fmla="*/ 330 h 1203"/>
                  <a:gd name="T66" fmla="*/ 260 w 824"/>
                  <a:gd name="T67" fmla="*/ 339 h 1203"/>
                  <a:gd name="T68" fmla="*/ 189 w 824"/>
                  <a:gd name="T69" fmla="*/ 411 h 1203"/>
                  <a:gd name="T70" fmla="*/ 184 w 824"/>
                  <a:gd name="T71" fmla="*/ 469 h 1203"/>
                  <a:gd name="T72" fmla="*/ 148 w 824"/>
                  <a:gd name="T73" fmla="*/ 435 h 1203"/>
                  <a:gd name="T74" fmla="*/ 83 w 824"/>
                  <a:gd name="T75" fmla="*/ 402 h 1203"/>
                  <a:gd name="T76" fmla="*/ 0 w 824"/>
                  <a:gd name="T77" fmla="*/ 455 h 1203"/>
                  <a:gd name="T78" fmla="*/ 54 w 824"/>
                  <a:gd name="T79" fmla="*/ 496 h 1203"/>
                  <a:gd name="T80" fmla="*/ 74 w 824"/>
                  <a:gd name="T81" fmla="*/ 485 h 1203"/>
                  <a:gd name="T82" fmla="*/ 54 w 824"/>
                  <a:gd name="T83" fmla="*/ 608 h 1203"/>
                  <a:gd name="T84" fmla="*/ 132 w 824"/>
                  <a:gd name="T85" fmla="*/ 641 h 1203"/>
                  <a:gd name="T86" fmla="*/ 195 w 824"/>
                  <a:gd name="T87" fmla="*/ 661 h 1203"/>
                  <a:gd name="T88" fmla="*/ 249 w 824"/>
                  <a:gd name="T89" fmla="*/ 744 h 1203"/>
                  <a:gd name="T90" fmla="*/ 334 w 824"/>
                  <a:gd name="T91" fmla="*/ 886 h 1203"/>
                  <a:gd name="T92" fmla="*/ 391 w 824"/>
                  <a:gd name="T93" fmla="*/ 1007 h 1203"/>
                  <a:gd name="T94" fmla="*/ 292 w 824"/>
                  <a:gd name="T95" fmla="*/ 1052 h 1203"/>
                  <a:gd name="T96" fmla="*/ 182 w 824"/>
                  <a:gd name="T97" fmla="*/ 1105 h 1203"/>
                  <a:gd name="T98" fmla="*/ 68 w 824"/>
                  <a:gd name="T99" fmla="*/ 1180 h 1203"/>
                  <a:gd name="T100" fmla="*/ 200 w 824"/>
                  <a:gd name="T101" fmla="*/ 1202 h 1203"/>
                  <a:gd name="T102" fmla="*/ 417 w 824"/>
                  <a:gd name="T103" fmla="*/ 1168 h 1203"/>
                  <a:gd name="T104" fmla="*/ 613 w 824"/>
                  <a:gd name="T105" fmla="*/ 1052 h 1203"/>
                  <a:gd name="T106" fmla="*/ 610 w 824"/>
                  <a:gd name="T107" fmla="*/ 929 h 1203"/>
                  <a:gd name="T108" fmla="*/ 543 w 824"/>
                  <a:gd name="T109" fmla="*/ 888 h 1203"/>
                  <a:gd name="T110" fmla="*/ 567 w 824"/>
                  <a:gd name="T111" fmla="*/ 791 h 1203"/>
                  <a:gd name="T112" fmla="*/ 655 w 824"/>
                  <a:gd name="T113" fmla="*/ 738 h 1203"/>
                  <a:gd name="T114" fmla="*/ 725 w 824"/>
                  <a:gd name="T115" fmla="*/ 713 h 1203"/>
                  <a:gd name="T116" fmla="*/ 792 w 824"/>
                  <a:gd name="T117" fmla="*/ 729 h 1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4" h="1203">
                    <a:moveTo>
                      <a:pt x="803" y="736"/>
                    </a:moveTo>
                    <a:lnTo>
                      <a:pt x="807" y="724"/>
                    </a:lnTo>
                    <a:lnTo>
                      <a:pt x="808" y="713"/>
                    </a:lnTo>
                    <a:lnTo>
                      <a:pt x="812" y="702"/>
                    </a:lnTo>
                    <a:lnTo>
                      <a:pt x="814" y="691"/>
                    </a:lnTo>
                    <a:lnTo>
                      <a:pt x="803" y="691"/>
                    </a:lnTo>
                    <a:lnTo>
                      <a:pt x="796" y="688"/>
                    </a:lnTo>
                    <a:lnTo>
                      <a:pt x="783" y="686"/>
                    </a:lnTo>
                    <a:lnTo>
                      <a:pt x="776" y="680"/>
                    </a:lnTo>
                    <a:lnTo>
                      <a:pt x="770" y="675"/>
                    </a:lnTo>
                    <a:lnTo>
                      <a:pt x="767" y="666"/>
                    </a:lnTo>
                    <a:lnTo>
                      <a:pt x="761" y="661"/>
                    </a:lnTo>
                    <a:lnTo>
                      <a:pt x="760" y="655"/>
                    </a:lnTo>
                    <a:lnTo>
                      <a:pt x="756" y="641"/>
                    </a:lnTo>
                    <a:lnTo>
                      <a:pt x="756" y="624"/>
                    </a:lnTo>
                    <a:lnTo>
                      <a:pt x="760" y="610"/>
                    </a:lnTo>
                    <a:lnTo>
                      <a:pt x="767" y="599"/>
                    </a:lnTo>
                    <a:lnTo>
                      <a:pt x="781" y="597"/>
                    </a:lnTo>
                    <a:lnTo>
                      <a:pt x="792" y="599"/>
                    </a:lnTo>
                    <a:lnTo>
                      <a:pt x="803" y="608"/>
                    </a:lnTo>
                    <a:lnTo>
                      <a:pt x="812" y="615"/>
                    </a:lnTo>
                    <a:lnTo>
                      <a:pt x="819" y="628"/>
                    </a:lnTo>
                    <a:lnTo>
                      <a:pt x="823" y="619"/>
                    </a:lnTo>
                    <a:lnTo>
                      <a:pt x="823" y="610"/>
                    </a:lnTo>
                    <a:lnTo>
                      <a:pt x="823" y="605"/>
                    </a:lnTo>
                    <a:lnTo>
                      <a:pt x="823" y="597"/>
                    </a:lnTo>
                    <a:lnTo>
                      <a:pt x="819" y="549"/>
                    </a:lnTo>
                    <a:lnTo>
                      <a:pt x="814" y="502"/>
                    </a:lnTo>
                    <a:lnTo>
                      <a:pt x="807" y="455"/>
                    </a:lnTo>
                    <a:lnTo>
                      <a:pt x="792" y="411"/>
                    </a:lnTo>
                    <a:lnTo>
                      <a:pt x="776" y="366"/>
                    </a:lnTo>
                    <a:lnTo>
                      <a:pt x="756" y="325"/>
                    </a:lnTo>
                    <a:lnTo>
                      <a:pt x="734" y="285"/>
                    </a:lnTo>
                    <a:lnTo>
                      <a:pt x="709" y="247"/>
                    </a:lnTo>
                    <a:lnTo>
                      <a:pt x="705" y="247"/>
                    </a:lnTo>
                    <a:lnTo>
                      <a:pt x="702" y="244"/>
                    </a:lnTo>
                    <a:lnTo>
                      <a:pt x="698" y="244"/>
                    </a:lnTo>
                    <a:lnTo>
                      <a:pt x="693" y="242"/>
                    </a:lnTo>
                    <a:lnTo>
                      <a:pt x="677" y="253"/>
                    </a:lnTo>
                    <a:lnTo>
                      <a:pt x="668" y="254"/>
                    </a:lnTo>
                    <a:lnTo>
                      <a:pt x="660" y="258"/>
                    </a:lnTo>
                    <a:lnTo>
                      <a:pt x="651" y="262"/>
                    </a:lnTo>
                    <a:lnTo>
                      <a:pt x="642" y="264"/>
                    </a:lnTo>
                    <a:lnTo>
                      <a:pt x="631" y="267"/>
                    </a:lnTo>
                    <a:lnTo>
                      <a:pt x="619" y="273"/>
                    </a:lnTo>
                    <a:lnTo>
                      <a:pt x="606" y="278"/>
                    </a:lnTo>
                    <a:lnTo>
                      <a:pt x="594" y="283"/>
                    </a:lnTo>
                    <a:lnTo>
                      <a:pt x="583" y="285"/>
                    </a:lnTo>
                    <a:lnTo>
                      <a:pt x="574" y="289"/>
                    </a:lnTo>
                    <a:lnTo>
                      <a:pt x="567" y="291"/>
                    </a:lnTo>
                    <a:lnTo>
                      <a:pt x="557" y="289"/>
                    </a:lnTo>
                    <a:lnTo>
                      <a:pt x="554" y="285"/>
                    </a:lnTo>
                    <a:lnTo>
                      <a:pt x="548" y="280"/>
                    </a:lnTo>
                    <a:lnTo>
                      <a:pt x="547" y="278"/>
                    </a:lnTo>
                    <a:lnTo>
                      <a:pt x="543" y="273"/>
                    </a:lnTo>
                    <a:lnTo>
                      <a:pt x="536" y="258"/>
                    </a:lnTo>
                    <a:lnTo>
                      <a:pt x="532" y="244"/>
                    </a:lnTo>
                    <a:lnTo>
                      <a:pt x="532" y="231"/>
                    </a:lnTo>
                    <a:lnTo>
                      <a:pt x="530" y="217"/>
                    </a:lnTo>
                    <a:lnTo>
                      <a:pt x="532" y="202"/>
                    </a:lnTo>
                    <a:lnTo>
                      <a:pt x="541" y="190"/>
                    </a:lnTo>
                    <a:lnTo>
                      <a:pt x="552" y="177"/>
                    </a:lnTo>
                    <a:lnTo>
                      <a:pt x="563" y="170"/>
                    </a:lnTo>
                    <a:lnTo>
                      <a:pt x="574" y="159"/>
                    </a:lnTo>
                    <a:lnTo>
                      <a:pt x="583" y="146"/>
                    </a:lnTo>
                    <a:lnTo>
                      <a:pt x="588" y="134"/>
                    </a:lnTo>
                    <a:lnTo>
                      <a:pt x="588" y="119"/>
                    </a:lnTo>
                    <a:lnTo>
                      <a:pt x="568" y="105"/>
                    </a:lnTo>
                    <a:lnTo>
                      <a:pt x="552" y="92"/>
                    </a:lnTo>
                    <a:lnTo>
                      <a:pt x="532" y="81"/>
                    </a:lnTo>
                    <a:lnTo>
                      <a:pt x="512" y="70"/>
                    </a:lnTo>
                    <a:lnTo>
                      <a:pt x="491" y="58"/>
                    </a:lnTo>
                    <a:lnTo>
                      <a:pt x="471" y="47"/>
                    </a:lnTo>
                    <a:lnTo>
                      <a:pt x="449" y="38"/>
                    </a:lnTo>
                    <a:lnTo>
                      <a:pt x="428" y="31"/>
                    </a:lnTo>
                    <a:lnTo>
                      <a:pt x="442" y="45"/>
                    </a:lnTo>
                    <a:lnTo>
                      <a:pt x="455" y="56"/>
                    </a:lnTo>
                    <a:lnTo>
                      <a:pt x="465" y="63"/>
                    </a:lnTo>
                    <a:lnTo>
                      <a:pt x="484" y="74"/>
                    </a:lnTo>
                    <a:lnTo>
                      <a:pt x="485" y="88"/>
                    </a:lnTo>
                    <a:lnTo>
                      <a:pt x="484" y="105"/>
                    </a:lnTo>
                    <a:lnTo>
                      <a:pt x="478" y="123"/>
                    </a:lnTo>
                    <a:lnTo>
                      <a:pt x="478" y="135"/>
                    </a:lnTo>
                    <a:lnTo>
                      <a:pt x="484" y="150"/>
                    </a:lnTo>
                    <a:lnTo>
                      <a:pt x="484" y="155"/>
                    </a:lnTo>
                    <a:lnTo>
                      <a:pt x="480" y="161"/>
                    </a:lnTo>
                    <a:lnTo>
                      <a:pt x="474" y="166"/>
                    </a:lnTo>
                    <a:lnTo>
                      <a:pt x="469" y="170"/>
                    </a:lnTo>
                    <a:lnTo>
                      <a:pt x="465" y="175"/>
                    </a:lnTo>
                    <a:lnTo>
                      <a:pt x="465" y="180"/>
                    </a:lnTo>
                    <a:lnTo>
                      <a:pt x="465" y="190"/>
                    </a:lnTo>
                    <a:lnTo>
                      <a:pt x="464" y="195"/>
                    </a:lnTo>
                    <a:lnTo>
                      <a:pt x="460" y="197"/>
                    </a:lnTo>
                    <a:lnTo>
                      <a:pt x="458" y="200"/>
                    </a:lnTo>
                    <a:lnTo>
                      <a:pt x="455" y="200"/>
                    </a:lnTo>
                    <a:lnTo>
                      <a:pt x="453" y="200"/>
                    </a:lnTo>
                    <a:lnTo>
                      <a:pt x="447" y="197"/>
                    </a:lnTo>
                    <a:lnTo>
                      <a:pt x="442" y="200"/>
                    </a:lnTo>
                    <a:lnTo>
                      <a:pt x="433" y="202"/>
                    </a:lnTo>
                    <a:lnTo>
                      <a:pt x="428" y="202"/>
                    </a:lnTo>
                    <a:lnTo>
                      <a:pt x="424" y="200"/>
                    </a:lnTo>
                    <a:lnTo>
                      <a:pt x="424" y="197"/>
                    </a:lnTo>
                    <a:lnTo>
                      <a:pt x="424" y="197"/>
                    </a:lnTo>
                    <a:lnTo>
                      <a:pt x="422" y="195"/>
                    </a:lnTo>
                    <a:lnTo>
                      <a:pt x="419" y="164"/>
                    </a:lnTo>
                    <a:lnTo>
                      <a:pt x="411" y="159"/>
                    </a:lnTo>
                    <a:lnTo>
                      <a:pt x="406" y="150"/>
                    </a:lnTo>
                    <a:lnTo>
                      <a:pt x="397" y="141"/>
                    </a:lnTo>
                    <a:lnTo>
                      <a:pt x="390" y="134"/>
                    </a:lnTo>
                    <a:lnTo>
                      <a:pt x="386" y="125"/>
                    </a:lnTo>
                    <a:lnTo>
                      <a:pt x="384" y="117"/>
                    </a:lnTo>
                    <a:lnTo>
                      <a:pt x="381" y="108"/>
                    </a:lnTo>
                    <a:lnTo>
                      <a:pt x="384" y="103"/>
                    </a:lnTo>
                    <a:lnTo>
                      <a:pt x="386" y="99"/>
                    </a:lnTo>
                    <a:lnTo>
                      <a:pt x="390" y="99"/>
                    </a:lnTo>
                    <a:lnTo>
                      <a:pt x="390" y="97"/>
                    </a:lnTo>
                    <a:lnTo>
                      <a:pt x="391" y="97"/>
                    </a:lnTo>
                    <a:lnTo>
                      <a:pt x="397" y="103"/>
                    </a:lnTo>
                    <a:lnTo>
                      <a:pt x="406" y="108"/>
                    </a:lnTo>
                    <a:lnTo>
                      <a:pt x="413" y="110"/>
                    </a:lnTo>
                    <a:lnTo>
                      <a:pt x="422" y="110"/>
                    </a:lnTo>
                    <a:lnTo>
                      <a:pt x="424" y="110"/>
                    </a:lnTo>
                    <a:lnTo>
                      <a:pt x="424" y="108"/>
                    </a:lnTo>
                    <a:lnTo>
                      <a:pt x="424" y="108"/>
                    </a:lnTo>
                    <a:lnTo>
                      <a:pt x="424" y="108"/>
                    </a:lnTo>
                    <a:lnTo>
                      <a:pt x="424" y="72"/>
                    </a:lnTo>
                    <a:lnTo>
                      <a:pt x="411" y="56"/>
                    </a:lnTo>
                    <a:lnTo>
                      <a:pt x="395" y="42"/>
                    </a:lnTo>
                    <a:lnTo>
                      <a:pt x="377" y="27"/>
                    </a:lnTo>
                    <a:lnTo>
                      <a:pt x="364" y="9"/>
                    </a:lnTo>
                    <a:lnTo>
                      <a:pt x="350" y="5"/>
                    </a:lnTo>
                    <a:lnTo>
                      <a:pt x="339" y="2"/>
                    </a:lnTo>
                    <a:lnTo>
                      <a:pt x="325" y="0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8" y="2"/>
                    </a:lnTo>
                    <a:lnTo>
                      <a:pt x="308" y="5"/>
                    </a:lnTo>
                    <a:lnTo>
                      <a:pt x="307" y="9"/>
                    </a:lnTo>
                    <a:lnTo>
                      <a:pt x="289" y="14"/>
                    </a:lnTo>
                    <a:lnTo>
                      <a:pt x="281" y="27"/>
                    </a:lnTo>
                    <a:lnTo>
                      <a:pt x="276" y="42"/>
                    </a:lnTo>
                    <a:lnTo>
                      <a:pt x="265" y="56"/>
                    </a:lnTo>
                    <a:lnTo>
                      <a:pt x="260" y="56"/>
                    </a:lnTo>
                    <a:lnTo>
                      <a:pt x="256" y="56"/>
                    </a:lnTo>
                    <a:lnTo>
                      <a:pt x="251" y="56"/>
                    </a:lnTo>
                    <a:lnTo>
                      <a:pt x="249" y="58"/>
                    </a:lnTo>
                    <a:lnTo>
                      <a:pt x="240" y="72"/>
                    </a:lnTo>
                    <a:lnTo>
                      <a:pt x="231" y="87"/>
                    </a:lnTo>
                    <a:lnTo>
                      <a:pt x="224" y="99"/>
                    </a:lnTo>
                    <a:lnTo>
                      <a:pt x="213" y="110"/>
                    </a:lnTo>
                    <a:lnTo>
                      <a:pt x="209" y="110"/>
                    </a:lnTo>
                    <a:lnTo>
                      <a:pt x="209" y="110"/>
                    </a:lnTo>
                    <a:lnTo>
                      <a:pt x="209" y="110"/>
                    </a:lnTo>
                    <a:lnTo>
                      <a:pt x="209" y="114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41"/>
                    </a:lnTo>
                    <a:lnTo>
                      <a:pt x="195" y="146"/>
                    </a:lnTo>
                    <a:lnTo>
                      <a:pt x="209" y="150"/>
                    </a:lnTo>
                    <a:lnTo>
                      <a:pt x="224" y="153"/>
                    </a:lnTo>
                    <a:lnTo>
                      <a:pt x="234" y="153"/>
                    </a:lnTo>
                    <a:lnTo>
                      <a:pt x="236" y="155"/>
                    </a:lnTo>
                    <a:lnTo>
                      <a:pt x="240" y="155"/>
                    </a:lnTo>
                    <a:lnTo>
                      <a:pt x="240" y="159"/>
                    </a:lnTo>
                    <a:lnTo>
                      <a:pt x="242" y="161"/>
                    </a:lnTo>
                    <a:lnTo>
                      <a:pt x="240" y="164"/>
                    </a:lnTo>
                    <a:lnTo>
                      <a:pt x="234" y="166"/>
                    </a:lnTo>
                    <a:lnTo>
                      <a:pt x="231" y="170"/>
                    </a:lnTo>
                    <a:lnTo>
                      <a:pt x="225" y="171"/>
                    </a:lnTo>
                    <a:lnTo>
                      <a:pt x="220" y="180"/>
                    </a:lnTo>
                    <a:lnTo>
                      <a:pt x="215" y="195"/>
                    </a:lnTo>
                    <a:lnTo>
                      <a:pt x="209" y="208"/>
                    </a:lnTo>
                    <a:lnTo>
                      <a:pt x="209" y="222"/>
                    </a:lnTo>
                    <a:lnTo>
                      <a:pt x="213" y="227"/>
                    </a:lnTo>
                    <a:lnTo>
                      <a:pt x="215" y="227"/>
                    </a:lnTo>
                    <a:lnTo>
                      <a:pt x="213" y="231"/>
                    </a:lnTo>
                    <a:lnTo>
                      <a:pt x="209" y="238"/>
                    </a:lnTo>
                    <a:lnTo>
                      <a:pt x="209" y="238"/>
                    </a:lnTo>
                    <a:lnTo>
                      <a:pt x="213" y="242"/>
                    </a:lnTo>
                    <a:lnTo>
                      <a:pt x="213" y="242"/>
                    </a:lnTo>
                    <a:lnTo>
                      <a:pt x="215" y="244"/>
                    </a:lnTo>
                    <a:lnTo>
                      <a:pt x="231" y="233"/>
                    </a:lnTo>
                    <a:lnTo>
                      <a:pt x="260" y="231"/>
                    </a:lnTo>
                    <a:lnTo>
                      <a:pt x="260" y="227"/>
                    </a:lnTo>
                    <a:lnTo>
                      <a:pt x="262" y="226"/>
                    </a:lnTo>
                    <a:lnTo>
                      <a:pt x="265" y="226"/>
                    </a:lnTo>
                    <a:lnTo>
                      <a:pt x="267" y="222"/>
                    </a:lnTo>
                    <a:lnTo>
                      <a:pt x="267" y="200"/>
                    </a:lnTo>
                    <a:lnTo>
                      <a:pt x="289" y="155"/>
                    </a:lnTo>
                    <a:lnTo>
                      <a:pt x="289" y="155"/>
                    </a:lnTo>
                    <a:lnTo>
                      <a:pt x="292" y="155"/>
                    </a:lnTo>
                    <a:lnTo>
                      <a:pt x="292" y="155"/>
                    </a:lnTo>
                    <a:lnTo>
                      <a:pt x="292" y="155"/>
                    </a:lnTo>
                    <a:lnTo>
                      <a:pt x="303" y="170"/>
                    </a:lnTo>
                    <a:lnTo>
                      <a:pt x="312" y="180"/>
                    </a:lnTo>
                    <a:lnTo>
                      <a:pt x="323" y="195"/>
                    </a:lnTo>
                    <a:lnTo>
                      <a:pt x="336" y="206"/>
                    </a:lnTo>
                    <a:lnTo>
                      <a:pt x="343" y="211"/>
                    </a:lnTo>
                    <a:lnTo>
                      <a:pt x="345" y="217"/>
                    </a:lnTo>
                    <a:lnTo>
                      <a:pt x="350" y="226"/>
                    </a:lnTo>
                    <a:lnTo>
                      <a:pt x="354" y="231"/>
                    </a:lnTo>
                    <a:lnTo>
                      <a:pt x="354" y="244"/>
                    </a:lnTo>
                    <a:lnTo>
                      <a:pt x="354" y="258"/>
                    </a:lnTo>
                    <a:lnTo>
                      <a:pt x="359" y="273"/>
                    </a:lnTo>
                    <a:lnTo>
                      <a:pt x="364" y="283"/>
                    </a:lnTo>
                    <a:lnTo>
                      <a:pt x="366" y="285"/>
                    </a:lnTo>
                    <a:lnTo>
                      <a:pt x="370" y="289"/>
                    </a:lnTo>
                    <a:lnTo>
                      <a:pt x="372" y="291"/>
                    </a:lnTo>
                    <a:lnTo>
                      <a:pt x="375" y="294"/>
                    </a:lnTo>
                    <a:lnTo>
                      <a:pt x="375" y="298"/>
                    </a:lnTo>
                    <a:lnTo>
                      <a:pt x="372" y="300"/>
                    </a:lnTo>
                    <a:lnTo>
                      <a:pt x="372" y="305"/>
                    </a:lnTo>
                    <a:lnTo>
                      <a:pt x="370" y="309"/>
                    </a:lnTo>
                    <a:lnTo>
                      <a:pt x="359" y="305"/>
                    </a:lnTo>
                    <a:lnTo>
                      <a:pt x="348" y="294"/>
                    </a:lnTo>
                    <a:lnTo>
                      <a:pt x="336" y="285"/>
                    </a:lnTo>
                    <a:lnTo>
                      <a:pt x="323" y="283"/>
                    </a:lnTo>
                    <a:lnTo>
                      <a:pt x="314" y="289"/>
                    </a:lnTo>
                    <a:lnTo>
                      <a:pt x="308" y="294"/>
                    </a:lnTo>
                    <a:lnTo>
                      <a:pt x="299" y="300"/>
                    </a:lnTo>
                    <a:lnTo>
                      <a:pt x="296" y="305"/>
                    </a:lnTo>
                    <a:lnTo>
                      <a:pt x="298" y="309"/>
                    </a:lnTo>
                    <a:lnTo>
                      <a:pt x="299" y="310"/>
                    </a:lnTo>
                    <a:lnTo>
                      <a:pt x="299" y="314"/>
                    </a:lnTo>
                    <a:lnTo>
                      <a:pt x="303" y="314"/>
                    </a:lnTo>
                    <a:lnTo>
                      <a:pt x="312" y="314"/>
                    </a:lnTo>
                    <a:lnTo>
                      <a:pt x="317" y="316"/>
                    </a:lnTo>
                    <a:lnTo>
                      <a:pt x="319" y="321"/>
                    </a:lnTo>
                    <a:lnTo>
                      <a:pt x="323" y="330"/>
                    </a:lnTo>
                    <a:lnTo>
                      <a:pt x="323" y="330"/>
                    </a:lnTo>
                    <a:lnTo>
                      <a:pt x="319" y="334"/>
                    </a:lnTo>
                    <a:lnTo>
                      <a:pt x="317" y="339"/>
                    </a:lnTo>
                    <a:lnTo>
                      <a:pt x="317" y="339"/>
                    </a:lnTo>
                    <a:lnTo>
                      <a:pt x="260" y="327"/>
                    </a:lnTo>
                    <a:lnTo>
                      <a:pt x="260" y="334"/>
                    </a:lnTo>
                    <a:lnTo>
                      <a:pt x="260" y="339"/>
                    </a:lnTo>
                    <a:lnTo>
                      <a:pt x="260" y="345"/>
                    </a:lnTo>
                    <a:lnTo>
                      <a:pt x="256" y="347"/>
                    </a:lnTo>
                    <a:lnTo>
                      <a:pt x="251" y="356"/>
                    </a:lnTo>
                    <a:lnTo>
                      <a:pt x="249" y="357"/>
                    </a:lnTo>
                    <a:lnTo>
                      <a:pt x="242" y="366"/>
                    </a:lnTo>
                    <a:lnTo>
                      <a:pt x="225" y="393"/>
                    </a:lnTo>
                    <a:lnTo>
                      <a:pt x="189" y="411"/>
                    </a:lnTo>
                    <a:lnTo>
                      <a:pt x="188" y="413"/>
                    </a:lnTo>
                    <a:lnTo>
                      <a:pt x="184" y="419"/>
                    </a:lnTo>
                    <a:lnTo>
                      <a:pt x="184" y="424"/>
                    </a:lnTo>
                    <a:lnTo>
                      <a:pt x="184" y="430"/>
                    </a:lnTo>
                    <a:lnTo>
                      <a:pt x="184" y="439"/>
                    </a:lnTo>
                    <a:lnTo>
                      <a:pt x="184" y="453"/>
                    </a:lnTo>
                    <a:lnTo>
                      <a:pt x="184" y="469"/>
                    </a:lnTo>
                    <a:lnTo>
                      <a:pt x="184" y="478"/>
                    </a:lnTo>
                    <a:lnTo>
                      <a:pt x="173" y="478"/>
                    </a:lnTo>
                    <a:lnTo>
                      <a:pt x="164" y="475"/>
                    </a:lnTo>
                    <a:lnTo>
                      <a:pt x="157" y="469"/>
                    </a:lnTo>
                    <a:lnTo>
                      <a:pt x="151" y="464"/>
                    </a:lnTo>
                    <a:lnTo>
                      <a:pt x="151" y="449"/>
                    </a:lnTo>
                    <a:lnTo>
                      <a:pt x="148" y="435"/>
                    </a:lnTo>
                    <a:lnTo>
                      <a:pt x="141" y="424"/>
                    </a:lnTo>
                    <a:lnTo>
                      <a:pt x="130" y="413"/>
                    </a:lnTo>
                    <a:lnTo>
                      <a:pt x="117" y="417"/>
                    </a:lnTo>
                    <a:lnTo>
                      <a:pt x="110" y="417"/>
                    </a:lnTo>
                    <a:lnTo>
                      <a:pt x="101" y="413"/>
                    </a:lnTo>
                    <a:lnTo>
                      <a:pt x="94" y="408"/>
                    </a:lnTo>
                    <a:lnTo>
                      <a:pt x="83" y="402"/>
                    </a:lnTo>
                    <a:lnTo>
                      <a:pt x="72" y="397"/>
                    </a:lnTo>
                    <a:lnTo>
                      <a:pt x="59" y="393"/>
                    </a:lnTo>
                    <a:lnTo>
                      <a:pt x="49" y="392"/>
                    </a:lnTo>
                    <a:lnTo>
                      <a:pt x="38" y="402"/>
                    </a:lnTo>
                    <a:lnTo>
                      <a:pt x="21" y="424"/>
                    </a:lnTo>
                    <a:lnTo>
                      <a:pt x="5" y="448"/>
                    </a:lnTo>
                    <a:lnTo>
                      <a:pt x="0" y="455"/>
                    </a:lnTo>
                    <a:lnTo>
                      <a:pt x="21" y="475"/>
                    </a:lnTo>
                    <a:lnTo>
                      <a:pt x="25" y="516"/>
                    </a:lnTo>
                    <a:lnTo>
                      <a:pt x="29" y="516"/>
                    </a:lnTo>
                    <a:lnTo>
                      <a:pt x="38" y="513"/>
                    </a:lnTo>
                    <a:lnTo>
                      <a:pt x="43" y="511"/>
                    </a:lnTo>
                    <a:lnTo>
                      <a:pt x="49" y="505"/>
                    </a:lnTo>
                    <a:lnTo>
                      <a:pt x="54" y="496"/>
                    </a:lnTo>
                    <a:lnTo>
                      <a:pt x="58" y="491"/>
                    </a:lnTo>
                    <a:lnTo>
                      <a:pt x="63" y="485"/>
                    </a:lnTo>
                    <a:lnTo>
                      <a:pt x="72" y="480"/>
                    </a:lnTo>
                    <a:lnTo>
                      <a:pt x="74" y="480"/>
                    </a:lnTo>
                    <a:lnTo>
                      <a:pt x="74" y="484"/>
                    </a:lnTo>
                    <a:lnTo>
                      <a:pt x="74" y="484"/>
                    </a:lnTo>
                    <a:lnTo>
                      <a:pt x="74" y="485"/>
                    </a:lnTo>
                    <a:lnTo>
                      <a:pt x="63" y="538"/>
                    </a:lnTo>
                    <a:lnTo>
                      <a:pt x="79" y="556"/>
                    </a:lnTo>
                    <a:lnTo>
                      <a:pt x="77" y="567"/>
                    </a:lnTo>
                    <a:lnTo>
                      <a:pt x="68" y="574"/>
                    </a:lnTo>
                    <a:lnTo>
                      <a:pt x="59" y="583"/>
                    </a:lnTo>
                    <a:lnTo>
                      <a:pt x="54" y="597"/>
                    </a:lnTo>
                    <a:lnTo>
                      <a:pt x="54" y="608"/>
                    </a:lnTo>
                    <a:lnTo>
                      <a:pt x="63" y="619"/>
                    </a:lnTo>
                    <a:lnTo>
                      <a:pt x="74" y="630"/>
                    </a:lnTo>
                    <a:lnTo>
                      <a:pt x="88" y="641"/>
                    </a:lnTo>
                    <a:lnTo>
                      <a:pt x="101" y="646"/>
                    </a:lnTo>
                    <a:lnTo>
                      <a:pt x="114" y="646"/>
                    </a:lnTo>
                    <a:lnTo>
                      <a:pt x="124" y="644"/>
                    </a:lnTo>
                    <a:lnTo>
                      <a:pt x="132" y="641"/>
                    </a:lnTo>
                    <a:lnTo>
                      <a:pt x="141" y="635"/>
                    </a:lnTo>
                    <a:lnTo>
                      <a:pt x="148" y="635"/>
                    </a:lnTo>
                    <a:lnTo>
                      <a:pt x="153" y="639"/>
                    </a:lnTo>
                    <a:lnTo>
                      <a:pt x="160" y="641"/>
                    </a:lnTo>
                    <a:lnTo>
                      <a:pt x="168" y="644"/>
                    </a:lnTo>
                    <a:lnTo>
                      <a:pt x="184" y="652"/>
                    </a:lnTo>
                    <a:lnTo>
                      <a:pt x="195" y="661"/>
                    </a:lnTo>
                    <a:lnTo>
                      <a:pt x="209" y="670"/>
                    </a:lnTo>
                    <a:lnTo>
                      <a:pt x="220" y="677"/>
                    </a:lnTo>
                    <a:lnTo>
                      <a:pt x="225" y="691"/>
                    </a:lnTo>
                    <a:lnTo>
                      <a:pt x="229" y="706"/>
                    </a:lnTo>
                    <a:lnTo>
                      <a:pt x="231" y="722"/>
                    </a:lnTo>
                    <a:lnTo>
                      <a:pt x="234" y="738"/>
                    </a:lnTo>
                    <a:lnTo>
                      <a:pt x="249" y="744"/>
                    </a:lnTo>
                    <a:lnTo>
                      <a:pt x="262" y="749"/>
                    </a:lnTo>
                    <a:lnTo>
                      <a:pt x="276" y="758"/>
                    </a:lnTo>
                    <a:lnTo>
                      <a:pt x="287" y="772"/>
                    </a:lnTo>
                    <a:lnTo>
                      <a:pt x="298" y="800"/>
                    </a:lnTo>
                    <a:lnTo>
                      <a:pt x="308" y="830"/>
                    </a:lnTo>
                    <a:lnTo>
                      <a:pt x="319" y="861"/>
                    </a:lnTo>
                    <a:lnTo>
                      <a:pt x="334" y="886"/>
                    </a:lnTo>
                    <a:lnTo>
                      <a:pt x="350" y="904"/>
                    </a:lnTo>
                    <a:lnTo>
                      <a:pt x="366" y="924"/>
                    </a:lnTo>
                    <a:lnTo>
                      <a:pt x="381" y="944"/>
                    </a:lnTo>
                    <a:lnTo>
                      <a:pt x="395" y="966"/>
                    </a:lnTo>
                    <a:lnTo>
                      <a:pt x="397" y="980"/>
                    </a:lnTo>
                    <a:lnTo>
                      <a:pt x="397" y="993"/>
                    </a:lnTo>
                    <a:lnTo>
                      <a:pt x="391" y="1007"/>
                    </a:lnTo>
                    <a:lnTo>
                      <a:pt x="381" y="1018"/>
                    </a:lnTo>
                    <a:lnTo>
                      <a:pt x="364" y="1022"/>
                    </a:lnTo>
                    <a:lnTo>
                      <a:pt x="348" y="1027"/>
                    </a:lnTo>
                    <a:lnTo>
                      <a:pt x="334" y="1032"/>
                    </a:lnTo>
                    <a:lnTo>
                      <a:pt x="319" y="1038"/>
                    </a:lnTo>
                    <a:lnTo>
                      <a:pt x="307" y="1043"/>
                    </a:lnTo>
                    <a:lnTo>
                      <a:pt x="292" y="1052"/>
                    </a:lnTo>
                    <a:lnTo>
                      <a:pt x="278" y="1063"/>
                    </a:lnTo>
                    <a:lnTo>
                      <a:pt x="262" y="1074"/>
                    </a:lnTo>
                    <a:lnTo>
                      <a:pt x="249" y="1083"/>
                    </a:lnTo>
                    <a:lnTo>
                      <a:pt x="231" y="1090"/>
                    </a:lnTo>
                    <a:lnTo>
                      <a:pt x="215" y="1094"/>
                    </a:lnTo>
                    <a:lnTo>
                      <a:pt x="198" y="1099"/>
                    </a:lnTo>
                    <a:lnTo>
                      <a:pt x="182" y="1105"/>
                    </a:lnTo>
                    <a:lnTo>
                      <a:pt x="164" y="1110"/>
                    </a:lnTo>
                    <a:lnTo>
                      <a:pt x="151" y="1119"/>
                    </a:lnTo>
                    <a:lnTo>
                      <a:pt x="141" y="1132"/>
                    </a:lnTo>
                    <a:lnTo>
                      <a:pt x="124" y="1146"/>
                    </a:lnTo>
                    <a:lnTo>
                      <a:pt x="106" y="1160"/>
                    </a:lnTo>
                    <a:lnTo>
                      <a:pt x="88" y="1171"/>
                    </a:lnTo>
                    <a:lnTo>
                      <a:pt x="68" y="1180"/>
                    </a:lnTo>
                    <a:lnTo>
                      <a:pt x="88" y="1186"/>
                    </a:lnTo>
                    <a:lnTo>
                      <a:pt x="106" y="1188"/>
                    </a:lnTo>
                    <a:lnTo>
                      <a:pt x="124" y="1193"/>
                    </a:lnTo>
                    <a:lnTo>
                      <a:pt x="142" y="1197"/>
                    </a:lnTo>
                    <a:lnTo>
                      <a:pt x="162" y="1198"/>
                    </a:lnTo>
                    <a:lnTo>
                      <a:pt x="182" y="1198"/>
                    </a:lnTo>
                    <a:lnTo>
                      <a:pt x="200" y="1202"/>
                    </a:lnTo>
                    <a:lnTo>
                      <a:pt x="220" y="1202"/>
                    </a:lnTo>
                    <a:lnTo>
                      <a:pt x="252" y="1202"/>
                    </a:lnTo>
                    <a:lnTo>
                      <a:pt x="287" y="1198"/>
                    </a:lnTo>
                    <a:lnTo>
                      <a:pt x="319" y="1193"/>
                    </a:lnTo>
                    <a:lnTo>
                      <a:pt x="354" y="1186"/>
                    </a:lnTo>
                    <a:lnTo>
                      <a:pt x="386" y="1177"/>
                    </a:lnTo>
                    <a:lnTo>
                      <a:pt x="417" y="1168"/>
                    </a:lnTo>
                    <a:lnTo>
                      <a:pt x="447" y="1155"/>
                    </a:lnTo>
                    <a:lnTo>
                      <a:pt x="478" y="1141"/>
                    </a:lnTo>
                    <a:lnTo>
                      <a:pt x="505" y="1126"/>
                    </a:lnTo>
                    <a:lnTo>
                      <a:pt x="536" y="1110"/>
                    </a:lnTo>
                    <a:lnTo>
                      <a:pt x="559" y="1094"/>
                    </a:lnTo>
                    <a:lnTo>
                      <a:pt x="588" y="1074"/>
                    </a:lnTo>
                    <a:lnTo>
                      <a:pt x="613" y="1052"/>
                    </a:lnTo>
                    <a:lnTo>
                      <a:pt x="637" y="1029"/>
                    </a:lnTo>
                    <a:lnTo>
                      <a:pt x="660" y="1007"/>
                    </a:lnTo>
                    <a:lnTo>
                      <a:pt x="682" y="982"/>
                    </a:lnTo>
                    <a:lnTo>
                      <a:pt x="666" y="966"/>
                    </a:lnTo>
                    <a:lnTo>
                      <a:pt x="646" y="955"/>
                    </a:lnTo>
                    <a:lnTo>
                      <a:pt x="626" y="940"/>
                    </a:lnTo>
                    <a:lnTo>
                      <a:pt x="610" y="929"/>
                    </a:lnTo>
                    <a:lnTo>
                      <a:pt x="590" y="922"/>
                    </a:lnTo>
                    <a:lnTo>
                      <a:pt x="574" y="917"/>
                    </a:lnTo>
                    <a:lnTo>
                      <a:pt x="557" y="904"/>
                    </a:lnTo>
                    <a:lnTo>
                      <a:pt x="547" y="893"/>
                    </a:lnTo>
                    <a:lnTo>
                      <a:pt x="547" y="892"/>
                    </a:lnTo>
                    <a:lnTo>
                      <a:pt x="547" y="888"/>
                    </a:lnTo>
                    <a:lnTo>
                      <a:pt x="543" y="888"/>
                    </a:lnTo>
                    <a:lnTo>
                      <a:pt x="543" y="886"/>
                    </a:lnTo>
                    <a:lnTo>
                      <a:pt x="543" y="874"/>
                    </a:lnTo>
                    <a:lnTo>
                      <a:pt x="547" y="863"/>
                    </a:lnTo>
                    <a:lnTo>
                      <a:pt x="547" y="855"/>
                    </a:lnTo>
                    <a:lnTo>
                      <a:pt x="548" y="845"/>
                    </a:lnTo>
                    <a:lnTo>
                      <a:pt x="557" y="819"/>
                    </a:lnTo>
                    <a:lnTo>
                      <a:pt x="567" y="791"/>
                    </a:lnTo>
                    <a:lnTo>
                      <a:pt x="579" y="769"/>
                    </a:lnTo>
                    <a:lnTo>
                      <a:pt x="601" y="753"/>
                    </a:lnTo>
                    <a:lnTo>
                      <a:pt x="613" y="749"/>
                    </a:lnTo>
                    <a:lnTo>
                      <a:pt x="624" y="744"/>
                    </a:lnTo>
                    <a:lnTo>
                      <a:pt x="631" y="742"/>
                    </a:lnTo>
                    <a:lnTo>
                      <a:pt x="642" y="738"/>
                    </a:lnTo>
                    <a:lnTo>
                      <a:pt x="655" y="738"/>
                    </a:lnTo>
                    <a:lnTo>
                      <a:pt x="666" y="736"/>
                    </a:lnTo>
                    <a:lnTo>
                      <a:pt x="673" y="729"/>
                    </a:lnTo>
                    <a:lnTo>
                      <a:pt x="684" y="727"/>
                    </a:lnTo>
                    <a:lnTo>
                      <a:pt x="695" y="727"/>
                    </a:lnTo>
                    <a:lnTo>
                      <a:pt x="704" y="722"/>
                    </a:lnTo>
                    <a:lnTo>
                      <a:pt x="715" y="718"/>
                    </a:lnTo>
                    <a:lnTo>
                      <a:pt x="725" y="713"/>
                    </a:lnTo>
                    <a:lnTo>
                      <a:pt x="736" y="711"/>
                    </a:lnTo>
                    <a:lnTo>
                      <a:pt x="749" y="707"/>
                    </a:lnTo>
                    <a:lnTo>
                      <a:pt x="760" y="707"/>
                    </a:lnTo>
                    <a:lnTo>
                      <a:pt x="770" y="711"/>
                    </a:lnTo>
                    <a:lnTo>
                      <a:pt x="776" y="717"/>
                    </a:lnTo>
                    <a:lnTo>
                      <a:pt x="783" y="722"/>
                    </a:lnTo>
                    <a:lnTo>
                      <a:pt x="792" y="729"/>
                    </a:lnTo>
                    <a:lnTo>
                      <a:pt x="803" y="736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5" name="Freeform 27"/>
              <p:cNvSpPr>
                <a:spLocks/>
              </p:cNvSpPr>
              <p:nvPr/>
            </p:nvSpPr>
            <p:spPr bwMode="invGray">
              <a:xfrm>
                <a:off x="530" y="2834"/>
                <a:ext cx="63" cy="73"/>
              </a:xfrm>
              <a:custGeom>
                <a:avLst/>
                <a:gdLst>
                  <a:gd name="T0" fmla="*/ 42 w 63"/>
                  <a:gd name="T1" fmla="*/ 65 h 73"/>
                  <a:gd name="T2" fmla="*/ 58 w 63"/>
                  <a:gd name="T3" fmla="*/ 72 h 73"/>
                  <a:gd name="T4" fmla="*/ 62 w 63"/>
                  <a:gd name="T5" fmla="*/ 72 h 73"/>
                  <a:gd name="T6" fmla="*/ 62 w 63"/>
                  <a:gd name="T7" fmla="*/ 67 h 73"/>
                  <a:gd name="T8" fmla="*/ 58 w 63"/>
                  <a:gd name="T9" fmla="*/ 65 h 73"/>
                  <a:gd name="T10" fmla="*/ 58 w 63"/>
                  <a:gd name="T11" fmla="*/ 62 h 73"/>
                  <a:gd name="T12" fmla="*/ 44 w 63"/>
                  <a:gd name="T13" fmla="*/ 56 h 73"/>
                  <a:gd name="T14" fmla="*/ 37 w 63"/>
                  <a:gd name="T15" fmla="*/ 45 h 73"/>
                  <a:gd name="T16" fmla="*/ 31 w 63"/>
                  <a:gd name="T17" fmla="*/ 34 h 73"/>
                  <a:gd name="T18" fmla="*/ 26 w 63"/>
                  <a:gd name="T19" fmla="*/ 20 h 73"/>
                  <a:gd name="T20" fmla="*/ 9 w 63"/>
                  <a:gd name="T21" fmla="*/ 0 h 73"/>
                  <a:gd name="T22" fmla="*/ 6 w 63"/>
                  <a:gd name="T23" fmla="*/ 4 h 73"/>
                  <a:gd name="T24" fmla="*/ 2 w 63"/>
                  <a:gd name="T25" fmla="*/ 9 h 73"/>
                  <a:gd name="T26" fmla="*/ 0 w 63"/>
                  <a:gd name="T27" fmla="*/ 11 h 73"/>
                  <a:gd name="T28" fmla="*/ 0 w 63"/>
                  <a:gd name="T29" fmla="*/ 18 h 73"/>
                  <a:gd name="T30" fmla="*/ 0 w 63"/>
                  <a:gd name="T31" fmla="*/ 20 h 73"/>
                  <a:gd name="T32" fmla="*/ 0 w 63"/>
                  <a:gd name="T33" fmla="*/ 20 h 73"/>
                  <a:gd name="T34" fmla="*/ 0 w 63"/>
                  <a:gd name="T35" fmla="*/ 20 h 73"/>
                  <a:gd name="T36" fmla="*/ 0 w 63"/>
                  <a:gd name="T37" fmla="*/ 20 h 73"/>
                  <a:gd name="T38" fmla="*/ 9 w 63"/>
                  <a:gd name="T39" fmla="*/ 31 h 73"/>
                  <a:gd name="T40" fmla="*/ 20 w 63"/>
                  <a:gd name="T41" fmla="*/ 45 h 73"/>
                  <a:gd name="T42" fmla="*/ 31 w 63"/>
                  <a:gd name="T43" fmla="*/ 56 h 73"/>
                  <a:gd name="T44" fmla="*/ 42 w 63"/>
                  <a:gd name="T45" fmla="*/ 6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3" h="73">
                    <a:moveTo>
                      <a:pt x="42" y="65"/>
                    </a:moveTo>
                    <a:lnTo>
                      <a:pt x="58" y="72"/>
                    </a:lnTo>
                    <a:lnTo>
                      <a:pt x="62" y="72"/>
                    </a:lnTo>
                    <a:lnTo>
                      <a:pt x="62" y="67"/>
                    </a:lnTo>
                    <a:lnTo>
                      <a:pt x="58" y="65"/>
                    </a:lnTo>
                    <a:lnTo>
                      <a:pt x="58" y="62"/>
                    </a:lnTo>
                    <a:lnTo>
                      <a:pt x="44" y="56"/>
                    </a:lnTo>
                    <a:lnTo>
                      <a:pt x="37" y="45"/>
                    </a:lnTo>
                    <a:lnTo>
                      <a:pt x="31" y="34"/>
                    </a:lnTo>
                    <a:lnTo>
                      <a:pt x="26" y="20"/>
                    </a:lnTo>
                    <a:lnTo>
                      <a:pt x="9" y="0"/>
                    </a:lnTo>
                    <a:lnTo>
                      <a:pt x="6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9" y="31"/>
                    </a:lnTo>
                    <a:lnTo>
                      <a:pt x="20" y="45"/>
                    </a:lnTo>
                    <a:lnTo>
                      <a:pt x="31" y="56"/>
                    </a:lnTo>
                    <a:lnTo>
                      <a:pt x="42" y="65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556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2557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2558" name="Rectangle 30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2559" name="Rectangle 3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DKPanda</a:t>
            </a:r>
          </a:p>
        </p:txBody>
      </p:sp>
      <p:sp>
        <p:nvSpPr>
          <p:cNvPr id="22560" name="Rectangle 3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56B996-25D7-4853-9A09-30F33FBC2B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CCGrid’07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539F07-CE01-4E0B-901D-ECB44417E5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1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CCGrid’07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BB75EA-5CDA-406D-AF3C-F9E97D83E8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97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68688" y="6478588"/>
            <a:ext cx="2895600" cy="190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CCGrid’07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12C3D99-A84D-4ED6-BC07-7DA8028BEB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3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CCGrid’07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19488-92D5-486C-ABDB-CBC6952AC7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9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CCGrid’07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F93E52-6007-4E6E-A03D-ABE0298FF6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4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CCGrid’07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42E61-A357-4A6F-A709-836FDED920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9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CCGrid’07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070DF2-8514-4603-AD6A-F0CACAECFF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8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CCGrid’07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C379EE-2025-4C98-BCE6-CA2D5A5143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0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CCGrid’07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332DD-BA80-437D-8066-C6771EB5AF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5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CCGrid’07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DC3EDF-8366-4CF0-936C-55B984C287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5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CCGrid’07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B30D04-7B90-418F-AE58-EDB2717733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7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685800" y="117475"/>
            <a:ext cx="8456613" cy="6738938"/>
            <a:chOff x="432" y="74"/>
            <a:chExt cx="5327" cy="4245"/>
          </a:xfrm>
        </p:grpSpPr>
        <p:sp>
          <p:nvSpPr>
            <p:cNvPr id="21507" name="Rectangle 3"/>
            <p:cNvSpPr>
              <a:spLocks noChangeArrowheads="1"/>
            </p:cNvSpPr>
            <p:nvPr/>
          </p:nvSpPr>
          <p:spPr bwMode="invGray">
            <a:xfrm>
              <a:off x="432" y="4176"/>
              <a:ext cx="2208" cy="14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508" name="Group 4"/>
            <p:cNvGrpSpPr>
              <a:grpSpLocks/>
            </p:cNvGrpSpPr>
            <p:nvPr/>
          </p:nvGrpSpPr>
          <p:grpSpPr bwMode="auto">
            <a:xfrm>
              <a:off x="2859" y="4250"/>
              <a:ext cx="2729" cy="41"/>
              <a:chOff x="2859" y="4250"/>
              <a:chExt cx="2729" cy="41"/>
            </a:xfrm>
          </p:grpSpPr>
          <p:sp>
            <p:nvSpPr>
              <p:cNvPr id="21509" name="Oval 5"/>
              <p:cNvSpPr>
                <a:spLocks noChangeArrowheads="1"/>
              </p:cNvSpPr>
              <p:nvPr/>
            </p:nvSpPr>
            <p:spPr bwMode="invGray">
              <a:xfrm>
                <a:off x="285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0" name="Oval 6"/>
              <p:cNvSpPr>
                <a:spLocks noChangeArrowheads="1"/>
              </p:cNvSpPr>
              <p:nvPr/>
            </p:nvSpPr>
            <p:spPr bwMode="invGray">
              <a:xfrm>
                <a:off x="324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1" name="Oval 7"/>
              <p:cNvSpPr>
                <a:spLocks noChangeArrowheads="1"/>
              </p:cNvSpPr>
              <p:nvPr/>
            </p:nvSpPr>
            <p:spPr bwMode="invGray">
              <a:xfrm>
                <a:off x="362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2" name="Oval 8"/>
              <p:cNvSpPr>
                <a:spLocks noChangeArrowheads="1"/>
              </p:cNvSpPr>
              <p:nvPr/>
            </p:nvSpPr>
            <p:spPr bwMode="invGray">
              <a:xfrm>
                <a:off x="4011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3" name="Oval 9"/>
              <p:cNvSpPr>
                <a:spLocks noChangeArrowheads="1"/>
              </p:cNvSpPr>
              <p:nvPr/>
            </p:nvSpPr>
            <p:spPr bwMode="invGray">
              <a:xfrm>
                <a:off x="4395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4" name="Oval 10"/>
              <p:cNvSpPr>
                <a:spLocks noChangeArrowheads="1"/>
              </p:cNvSpPr>
              <p:nvPr/>
            </p:nvSpPr>
            <p:spPr bwMode="invGray">
              <a:xfrm>
                <a:off x="477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5" name="Oval 11"/>
              <p:cNvSpPr>
                <a:spLocks noChangeArrowheads="1"/>
              </p:cNvSpPr>
              <p:nvPr/>
            </p:nvSpPr>
            <p:spPr bwMode="invGray">
              <a:xfrm>
                <a:off x="516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16" name="Oval 12"/>
              <p:cNvSpPr>
                <a:spLocks noChangeArrowheads="1"/>
              </p:cNvSpPr>
              <p:nvPr/>
            </p:nvSpPr>
            <p:spPr bwMode="invGray">
              <a:xfrm>
                <a:off x="554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17" name="Rectangle 13"/>
            <p:cNvSpPr>
              <a:spLocks noChangeArrowheads="1"/>
            </p:cNvSpPr>
            <p:nvPr/>
          </p:nvSpPr>
          <p:spPr bwMode="invGray">
            <a:xfrm>
              <a:off x="480" y="480"/>
              <a:ext cx="5279" cy="4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Oval 14"/>
            <p:cNvSpPr>
              <a:spLocks noChangeArrowheads="1"/>
            </p:cNvSpPr>
            <p:nvPr/>
          </p:nvSpPr>
          <p:spPr bwMode="invGray">
            <a:xfrm>
              <a:off x="507" y="7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Oval 15"/>
            <p:cNvSpPr>
              <a:spLocks noChangeArrowheads="1"/>
            </p:cNvSpPr>
            <p:nvPr/>
          </p:nvSpPr>
          <p:spPr bwMode="invGray">
            <a:xfrm>
              <a:off x="507" y="21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Oval 16"/>
            <p:cNvSpPr>
              <a:spLocks noChangeArrowheads="1"/>
            </p:cNvSpPr>
            <p:nvPr/>
          </p:nvSpPr>
          <p:spPr bwMode="invGray">
            <a:xfrm>
              <a:off x="507" y="36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2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152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23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b="0"/>
            </a:lvl1pPr>
          </a:lstStyle>
          <a:p>
            <a:endParaRPr lang="en-US"/>
          </a:p>
        </p:txBody>
      </p:sp>
      <p:sp>
        <p:nvSpPr>
          <p:cNvPr id="2152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68688" y="6478588"/>
            <a:ext cx="28956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/>
            </a:lvl1pPr>
          </a:lstStyle>
          <a:p>
            <a:r>
              <a:rPr lang="en-US"/>
              <a:t>CCGrid’07</a:t>
            </a:r>
          </a:p>
        </p:txBody>
      </p:sp>
      <p:sp>
        <p:nvSpPr>
          <p:cNvPr id="2152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/>
            </a:lvl1pPr>
          </a:lstStyle>
          <a:p>
            <a:fld id="{BF3C6DD8-5FE7-4305-9891-D4347A775F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fabric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53649DF2-40C3-46E4-A020-27F5AA49D019}" type="slidenum">
              <a:rPr lang="en-US"/>
              <a:pPr/>
              <a:t>1</a:t>
            </a:fld>
            <a:endParaRPr lang="en-US"/>
          </a:p>
        </p:txBody>
      </p:sp>
      <p:sp>
        <p:nvSpPr>
          <p:cNvPr id="3493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27263"/>
            <a:ext cx="7772400" cy="1293812"/>
          </a:xfrm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3200"/>
              <a:t>High Performance MPI over iWARP: Early Experiences</a:t>
            </a:r>
          </a:p>
        </p:txBody>
      </p:sp>
      <p:sp>
        <p:nvSpPr>
          <p:cNvPr id="3493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7850" y="3903663"/>
            <a:ext cx="8386763" cy="2197100"/>
          </a:xfrm>
        </p:spPr>
        <p:txBody>
          <a:bodyPr/>
          <a:lstStyle/>
          <a:p>
            <a:pPr marL="609600" indent="-609600">
              <a:lnSpc>
                <a:spcPct val="120000"/>
              </a:lnSpc>
            </a:pPr>
            <a:r>
              <a:rPr lang="en-US" sz="1800" b="0">
                <a:solidFill>
                  <a:srgbClr val="0000FF"/>
                </a:solidFill>
              </a:rPr>
              <a:t>S. Narravula, A. Mamidala, A. Vishnu, G. Santhanaraman, and D. K. Panda</a:t>
            </a:r>
          </a:p>
          <a:p>
            <a:pPr marL="609600" indent="-609600">
              <a:lnSpc>
                <a:spcPct val="120000"/>
              </a:lnSpc>
            </a:pPr>
            <a:r>
              <a:rPr lang="en-US" sz="1800" b="0">
                <a:solidFill>
                  <a:srgbClr val="0000FF"/>
                </a:solidFill>
              </a:rPr>
              <a:t>Network Based Computing Laboratory (NBCL)</a:t>
            </a:r>
          </a:p>
          <a:p>
            <a:pPr marL="609600" indent="-609600">
              <a:lnSpc>
                <a:spcPct val="120000"/>
              </a:lnSpc>
            </a:pPr>
            <a:r>
              <a:rPr lang="en-US" sz="1800" b="0">
                <a:solidFill>
                  <a:srgbClr val="0000FF"/>
                </a:solidFill>
              </a:rPr>
              <a:t>Computer Science and Engineering, Ohio State University</a:t>
            </a:r>
          </a:p>
          <a:p>
            <a:pPr marL="609600" indent="-609600" algn="r">
              <a:lnSpc>
                <a:spcPct val="120000"/>
              </a:lnSpc>
            </a:pPr>
            <a:endParaRPr lang="en-US" sz="1800" b="0">
              <a:solidFill>
                <a:srgbClr val="0000FF"/>
              </a:solidFill>
            </a:endParaRPr>
          </a:p>
          <a:p>
            <a:pPr marL="609600" indent="-609600" algn="r">
              <a:lnSpc>
                <a:spcPct val="120000"/>
              </a:lnSpc>
            </a:pPr>
            <a:r>
              <a:rPr lang="en-US" sz="1800" b="0">
                <a:solidFill>
                  <a:schemeClr val="tx2"/>
                </a:solidFill>
              </a:rPr>
              <a:t>Presented by Pavan Balaji, Argonne National Laboratory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0DE8-D551-4332-9CEB-9493F26F5DC7}" type="slidenum">
              <a:rPr lang="en-US"/>
              <a:pPr/>
              <a:t>10</a:t>
            </a:fld>
            <a:endParaRPr lang="en-US"/>
          </a:p>
        </p:txBody>
      </p:sp>
      <p:sp>
        <p:nvSpPr>
          <p:cNvPr id="35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077200" cy="1143000"/>
          </a:xfrm>
          <a:ln/>
        </p:spPr>
        <p:txBody>
          <a:bodyPr/>
          <a:lstStyle/>
          <a:p>
            <a:r>
              <a:rPr lang="en-US" sz="3200"/>
              <a:t>Designing MPI over iWARP</a:t>
            </a:r>
          </a:p>
        </p:txBody>
      </p:sp>
      <p:sp>
        <p:nvSpPr>
          <p:cNvPr id="3577859" name="Rectangle 3"/>
          <p:cNvSpPr>
            <a:spLocks noChangeArrowheads="1"/>
          </p:cNvSpPr>
          <p:nvPr/>
        </p:nvSpPr>
        <p:spPr bwMode="auto">
          <a:xfrm>
            <a:off x="1219200" y="2286000"/>
            <a:ext cx="6781800" cy="1447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860" name="Text Box 4"/>
          <p:cNvSpPr txBox="1">
            <a:spLocks noChangeArrowheads="1"/>
          </p:cNvSpPr>
          <p:nvPr/>
        </p:nvSpPr>
        <p:spPr bwMode="auto">
          <a:xfrm>
            <a:off x="1524000" y="2362200"/>
            <a:ext cx="965200" cy="5810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0"/>
              <a:t>Protocol</a:t>
            </a:r>
          </a:p>
          <a:p>
            <a:r>
              <a:rPr lang="en-US" sz="1600" b="0"/>
              <a:t>Mapping</a:t>
            </a:r>
          </a:p>
        </p:txBody>
      </p:sp>
      <p:sp>
        <p:nvSpPr>
          <p:cNvPr id="3577861" name="Text Box 5"/>
          <p:cNvSpPr txBox="1">
            <a:spLocks noChangeArrowheads="1"/>
          </p:cNvSpPr>
          <p:nvPr/>
        </p:nvSpPr>
        <p:spPr bwMode="auto">
          <a:xfrm>
            <a:off x="1306513" y="3048000"/>
            <a:ext cx="1368425" cy="5810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0"/>
              <a:t>Buffer</a:t>
            </a:r>
          </a:p>
          <a:p>
            <a:r>
              <a:rPr lang="en-US" sz="1600" b="0"/>
              <a:t>Management</a:t>
            </a:r>
          </a:p>
        </p:txBody>
      </p:sp>
      <p:sp>
        <p:nvSpPr>
          <p:cNvPr id="3577862" name="Text Box 6"/>
          <p:cNvSpPr txBox="1">
            <a:spLocks noChangeArrowheads="1"/>
          </p:cNvSpPr>
          <p:nvPr/>
        </p:nvSpPr>
        <p:spPr bwMode="auto">
          <a:xfrm>
            <a:off x="3048000" y="2362200"/>
            <a:ext cx="990600" cy="5810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0"/>
              <a:t>Flow</a:t>
            </a:r>
          </a:p>
          <a:p>
            <a:r>
              <a:rPr lang="en-US" sz="1600" b="0"/>
              <a:t>Control</a:t>
            </a:r>
          </a:p>
        </p:txBody>
      </p:sp>
      <p:sp>
        <p:nvSpPr>
          <p:cNvPr id="3577863" name="Text Box 7"/>
          <p:cNvSpPr txBox="1">
            <a:spLocks noChangeArrowheads="1"/>
          </p:cNvSpPr>
          <p:nvPr/>
        </p:nvSpPr>
        <p:spPr bwMode="auto">
          <a:xfrm>
            <a:off x="2849563" y="3048000"/>
            <a:ext cx="1368425" cy="5810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0"/>
              <a:t>Connection</a:t>
            </a:r>
          </a:p>
          <a:p>
            <a:r>
              <a:rPr lang="en-US" sz="1600" b="0"/>
              <a:t>Management</a:t>
            </a:r>
          </a:p>
        </p:txBody>
      </p:sp>
      <p:sp>
        <p:nvSpPr>
          <p:cNvPr id="3577864" name="Text Box 8"/>
          <p:cNvSpPr txBox="1">
            <a:spLocks noChangeArrowheads="1"/>
          </p:cNvSpPr>
          <p:nvPr/>
        </p:nvSpPr>
        <p:spPr bwMode="auto">
          <a:xfrm>
            <a:off x="4502150" y="2362200"/>
            <a:ext cx="1571625" cy="5810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0"/>
              <a:t>Communication</a:t>
            </a:r>
          </a:p>
          <a:p>
            <a:r>
              <a:rPr lang="en-US" sz="1600" b="0"/>
              <a:t>Progress</a:t>
            </a:r>
          </a:p>
        </p:txBody>
      </p:sp>
      <p:sp>
        <p:nvSpPr>
          <p:cNvPr id="3577865" name="Text Box 9"/>
          <p:cNvSpPr txBox="1">
            <a:spLocks noChangeArrowheads="1"/>
          </p:cNvSpPr>
          <p:nvPr/>
        </p:nvSpPr>
        <p:spPr bwMode="auto">
          <a:xfrm>
            <a:off x="4500563" y="3048000"/>
            <a:ext cx="1571625" cy="5810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0"/>
              <a:t>Collective</a:t>
            </a:r>
          </a:p>
          <a:p>
            <a:r>
              <a:rPr lang="en-US" sz="1600" b="0"/>
              <a:t>Communication</a:t>
            </a:r>
          </a:p>
        </p:txBody>
      </p:sp>
      <p:sp>
        <p:nvSpPr>
          <p:cNvPr id="3577866" name="Text Box 10"/>
          <p:cNvSpPr txBox="1">
            <a:spLocks noChangeArrowheads="1"/>
          </p:cNvSpPr>
          <p:nvPr/>
        </p:nvSpPr>
        <p:spPr bwMode="auto">
          <a:xfrm>
            <a:off x="6172200" y="2371725"/>
            <a:ext cx="1676400" cy="5810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0"/>
              <a:t>Multirail</a:t>
            </a:r>
          </a:p>
          <a:p>
            <a:r>
              <a:rPr lang="en-US" sz="1600" b="0"/>
              <a:t>Support</a:t>
            </a:r>
          </a:p>
        </p:txBody>
      </p:sp>
      <p:sp>
        <p:nvSpPr>
          <p:cNvPr id="3577867" name="Rectangle 11"/>
          <p:cNvSpPr>
            <a:spLocks noChangeArrowheads="1"/>
          </p:cNvSpPr>
          <p:nvPr/>
        </p:nvSpPr>
        <p:spPr bwMode="auto">
          <a:xfrm>
            <a:off x="1219200" y="3962400"/>
            <a:ext cx="6781800" cy="533400"/>
          </a:xfrm>
          <a:prstGeom prst="rect">
            <a:avLst/>
          </a:prstGeom>
          <a:solidFill>
            <a:srgbClr val="FF99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/>
              <a:t>Substrate</a:t>
            </a:r>
          </a:p>
        </p:txBody>
      </p:sp>
      <p:sp>
        <p:nvSpPr>
          <p:cNvPr id="3577868" name="Rectangle 12"/>
          <p:cNvSpPr>
            <a:spLocks noChangeArrowheads="1"/>
          </p:cNvSpPr>
          <p:nvPr/>
        </p:nvSpPr>
        <p:spPr bwMode="auto">
          <a:xfrm>
            <a:off x="1206500" y="4724400"/>
            <a:ext cx="6773863" cy="1435100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7869" name="Text Box 13"/>
          <p:cNvSpPr txBox="1">
            <a:spLocks noChangeArrowheads="1"/>
          </p:cNvSpPr>
          <p:nvPr/>
        </p:nvSpPr>
        <p:spPr bwMode="auto">
          <a:xfrm>
            <a:off x="2935288" y="4792663"/>
            <a:ext cx="1101725" cy="517525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0"/>
              <a:t>RDMA</a:t>
            </a:r>
          </a:p>
          <a:p>
            <a:r>
              <a:rPr lang="en-US" sz="1400" b="0"/>
              <a:t>Operations</a:t>
            </a:r>
          </a:p>
        </p:txBody>
      </p:sp>
      <p:sp>
        <p:nvSpPr>
          <p:cNvPr id="3577870" name="Text Box 14"/>
          <p:cNvSpPr txBox="1">
            <a:spLocks noChangeArrowheads="1"/>
          </p:cNvSpPr>
          <p:nvPr/>
        </p:nvSpPr>
        <p:spPr bwMode="auto">
          <a:xfrm>
            <a:off x="3827463" y="5462588"/>
            <a:ext cx="1485900" cy="517525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0"/>
              <a:t>Shared</a:t>
            </a:r>
          </a:p>
          <a:p>
            <a:r>
              <a:rPr lang="en-US" sz="1400" b="0"/>
              <a:t>Receive Queues</a:t>
            </a:r>
          </a:p>
        </p:txBody>
      </p:sp>
      <p:sp>
        <p:nvSpPr>
          <p:cNvPr id="3577871" name="Text Box 15"/>
          <p:cNvSpPr txBox="1">
            <a:spLocks noChangeArrowheads="1"/>
          </p:cNvSpPr>
          <p:nvPr/>
        </p:nvSpPr>
        <p:spPr bwMode="auto">
          <a:xfrm>
            <a:off x="4344988" y="4794250"/>
            <a:ext cx="1454150" cy="517525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/>
              <a:t>Out-of-order</a:t>
            </a:r>
          </a:p>
          <a:p>
            <a:r>
              <a:rPr lang="en-US" sz="1400" b="0"/>
              <a:t>Placement</a:t>
            </a:r>
          </a:p>
        </p:txBody>
      </p:sp>
      <p:sp>
        <p:nvSpPr>
          <p:cNvPr id="3577872" name="Text Box 16"/>
          <p:cNvSpPr txBox="1">
            <a:spLocks noChangeArrowheads="1"/>
          </p:cNvSpPr>
          <p:nvPr/>
        </p:nvSpPr>
        <p:spPr bwMode="auto">
          <a:xfrm>
            <a:off x="2638425" y="1722438"/>
            <a:ext cx="358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MPI Design Components</a:t>
            </a:r>
          </a:p>
        </p:txBody>
      </p:sp>
      <p:sp>
        <p:nvSpPr>
          <p:cNvPr id="3577873" name="Text Box 17"/>
          <p:cNvSpPr txBox="1">
            <a:spLocks noChangeArrowheads="1"/>
          </p:cNvSpPr>
          <p:nvPr/>
        </p:nvSpPr>
        <p:spPr bwMode="auto">
          <a:xfrm>
            <a:off x="6192838" y="3062288"/>
            <a:ext cx="1676400" cy="5810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0"/>
              <a:t>One-sided</a:t>
            </a:r>
          </a:p>
          <a:p>
            <a:r>
              <a:rPr lang="en-US" sz="1600" b="0"/>
              <a:t>Active/Passive</a:t>
            </a:r>
          </a:p>
        </p:txBody>
      </p:sp>
      <p:sp>
        <p:nvSpPr>
          <p:cNvPr id="3577874" name="Text Box 18"/>
          <p:cNvSpPr txBox="1">
            <a:spLocks noChangeArrowheads="1"/>
          </p:cNvSpPr>
          <p:nvPr/>
        </p:nvSpPr>
        <p:spPr bwMode="auto">
          <a:xfrm>
            <a:off x="2284413" y="5484813"/>
            <a:ext cx="812800" cy="517525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0"/>
              <a:t>Send /</a:t>
            </a:r>
          </a:p>
          <a:p>
            <a:r>
              <a:rPr lang="en-US" sz="1400" b="0"/>
              <a:t>Receive</a:t>
            </a:r>
          </a:p>
        </p:txBody>
      </p:sp>
      <p:sp>
        <p:nvSpPr>
          <p:cNvPr id="3577875" name="Text Box 19"/>
          <p:cNvSpPr txBox="1">
            <a:spLocks noChangeArrowheads="1"/>
          </p:cNvSpPr>
          <p:nvPr/>
        </p:nvSpPr>
        <p:spPr bwMode="auto">
          <a:xfrm>
            <a:off x="6142038" y="5368925"/>
            <a:ext cx="1125537" cy="730250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/>
              <a:t>Dynamic</a:t>
            </a:r>
          </a:p>
          <a:p>
            <a:r>
              <a:rPr lang="en-US" sz="1400" b="0"/>
              <a:t>Rate Control</a:t>
            </a:r>
          </a:p>
        </p:txBody>
      </p:sp>
      <p:sp>
        <p:nvSpPr>
          <p:cNvPr id="3577876" name="Text Box 20"/>
          <p:cNvSpPr txBox="1">
            <a:spLocks noChangeArrowheads="1"/>
          </p:cNvSpPr>
          <p:nvPr/>
        </p:nvSpPr>
        <p:spPr bwMode="auto">
          <a:xfrm>
            <a:off x="1689100" y="4902200"/>
            <a:ext cx="620713" cy="304800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/>
              <a:t>QoS</a:t>
            </a:r>
          </a:p>
        </p:txBody>
      </p:sp>
      <p:sp>
        <p:nvSpPr>
          <p:cNvPr id="3577877" name="Text Box 21"/>
          <p:cNvSpPr txBox="1">
            <a:spLocks noChangeArrowheads="1"/>
          </p:cNvSpPr>
          <p:nvPr/>
        </p:nvSpPr>
        <p:spPr bwMode="auto">
          <a:xfrm>
            <a:off x="6359525" y="4800600"/>
            <a:ext cx="1454150" cy="517525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/>
              <a:t>Multi-Pathing</a:t>
            </a:r>
          </a:p>
          <a:p>
            <a:r>
              <a:rPr lang="en-US" sz="1400" b="0"/>
              <a:t>VLANs</a:t>
            </a:r>
          </a:p>
        </p:txBody>
      </p:sp>
      <p:sp>
        <p:nvSpPr>
          <p:cNvPr id="3577878" name="Text Box 22"/>
          <p:cNvSpPr txBox="1">
            <a:spLocks noChangeArrowheads="1"/>
          </p:cNvSpPr>
          <p:nvPr/>
        </p:nvSpPr>
        <p:spPr bwMode="auto">
          <a:xfrm>
            <a:off x="3154363" y="6253163"/>
            <a:ext cx="3024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/>
              <a:t>iWARP/Ethernet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F94E-4FB2-4CA2-B186-C467DE57A8B7}" type="slidenum">
              <a:rPr lang="en-US"/>
              <a:pPr/>
              <a:t>11</a:t>
            </a:fld>
            <a:endParaRPr lang="en-US"/>
          </a:p>
        </p:txBody>
      </p:sp>
      <p:sp>
        <p:nvSpPr>
          <p:cNvPr id="357683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/>
              <a:t>Design Components</a:t>
            </a:r>
          </a:p>
        </p:txBody>
      </p:sp>
      <p:sp>
        <p:nvSpPr>
          <p:cNvPr id="35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5" y="1858963"/>
            <a:ext cx="8281988" cy="46323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0"/>
              <a:t>Several components similar to other MPI designs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E.g., MVAPICH and MVAPICH2</a:t>
            </a:r>
          </a:p>
          <a:p>
            <a:pPr>
              <a:lnSpc>
                <a:spcPct val="120000"/>
              </a:lnSpc>
            </a:pPr>
            <a:r>
              <a:rPr lang="en-US" sz="2400" b="0"/>
              <a:t>This paper deals only with a few of them: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Connection Semantics</a:t>
            </a:r>
          </a:p>
          <a:p>
            <a:pPr lvl="2">
              <a:lnSpc>
                <a:spcPct val="120000"/>
              </a:lnSpc>
            </a:pPr>
            <a:r>
              <a:rPr lang="en-US" sz="1800" b="0"/>
              <a:t>Semantics mismatch between iWARP and MPI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Multi-channel requirements</a:t>
            </a:r>
          </a:p>
          <a:p>
            <a:pPr lvl="2">
              <a:lnSpc>
                <a:spcPct val="120000"/>
              </a:lnSpc>
            </a:pPr>
            <a:r>
              <a:rPr lang="en-US" sz="1800" b="0"/>
              <a:t>Multi-rail and direct one-sided communication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RDMA Fast Path optimization for small messages</a:t>
            </a:r>
          </a:p>
          <a:p>
            <a:pPr lvl="2">
              <a:lnSpc>
                <a:spcPct val="120000"/>
              </a:lnSpc>
            </a:pPr>
            <a:r>
              <a:rPr lang="en-US" sz="1800" b="0"/>
              <a:t>Message completion with RDMA</a:t>
            </a:r>
          </a:p>
          <a:p>
            <a:pPr lvl="2">
              <a:lnSpc>
                <a:spcPct val="120000"/>
              </a:lnSpc>
            </a:pPr>
            <a:r>
              <a:rPr lang="en-US" sz="1800" b="0"/>
              <a:t>Correctness depends on iWARP implementation</a:t>
            </a:r>
          </a:p>
        </p:txBody>
      </p:sp>
      <p:sp>
        <p:nvSpPr>
          <p:cNvPr id="3576836" name="AutoShape 4"/>
          <p:cNvSpPr>
            <a:spLocks noChangeArrowheads="1"/>
          </p:cNvSpPr>
          <p:nvPr/>
        </p:nvSpPr>
        <p:spPr bwMode="auto">
          <a:xfrm>
            <a:off x="554038" y="3367088"/>
            <a:ext cx="844550" cy="317500"/>
          </a:xfrm>
          <a:prstGeom prst="rightArrow">
            <a:avLst>
              <a:gd name="adj1" fmla="val 50000"/>
              <a:gd name="adj2" fmla="val 66500"/>
            </a:avLst>
          </a:prstGeom>
          <a:solidFill>
            <a:srgbClr val="80008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68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E6F6-DA12-41F7-B759-C566F48CC3D9}" type="slidenum">
              <a:rPr lang="en-US"/>
              <a:pPr/>
              <a:t>12</a:t>
            </a:fld>
            <a:endParaRPr lang="en-US"/>
          </a:p>
        </p:txBody>
      </p:sp>
      <p:sp>
        <p:nvSpPr>
          <p:cNvPr id="35788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/>
              <a:t>Connection Management</a:t>
            </a:r>
          </a:p>
        </p:txBody>
      </p:sp>
      <p:sp>
        <p:nvSpPr>
          <p:cNvPr id="35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5" y="1858963"/>
            <a:ext cx="8281988" cy="4632325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sz="2400" b="0"/>
              <a:t>MPI assumes fully-connected model</a:t>
            </a:r>
          </a:p>
          <a:p>
            <a:pPr lvl="1">
              <a:lnSpc>
                <a:spcPct val="115000"/>
              </a:lnSpc>
            </a:pPr>
            <a:r>
              <a:rPr lang="en-US" sz="2000" b="0"/>
              <a:t>Communication between multiple peers without explicit connections</a:t>
            </a:r>
          </a:p>
          <a:p>
            <a:pPr lvl="1">
              <a:lnSpc>
                <a:spcPct val="115000"/>
              </a:lnSpc>
            </a:pPr>
            <a:r>
              <a:rPr lang="en-US" sz="2000" b="0"/>
              <a:t>Any node can start communicating with any other node</a:t>
            </a:r>
          </a:p>
          <a:p>
            <a:pPr lvl="1">
              <a:lnSpc>
                <a:spcPct val="115000"/>
              </a:lnSpc>
            </a:pPr>
            <a:r>
              <a:rPr lang="en-US" sz="2000" b="0"/>
              <a:t>Peer-to-peer semantics</a:t>
            </a:r>
          </a:p>
          <a:p>
            <a:pPr>
              <a:lnSpc>
                <a:spcPct val="115000"/>
              </a:lnSpc>
            </a:pPr>
            <a:r>
              <a:rPr lang="en-US" sz="2400" b="0"/>
              <a:t>iWARP assumes client/server model</a:t>
            </a:r>
          </a:p>
          <a:p>
            <a:pPr lvl="1">
              <a:lnSpc>
                <a:spcPct val="115000"/>
              </a:lnSpc>
            </a:pPr>
            <a:r>
              <a:rPr lang="en-US" sz="2000" b="0"/>
              <a:t>Client initiates connection and server accepts it</a:t>
            </a:r>
          </a:p>
          <a:p>
            <a:pPr lvl="1">
              <a:lnSpc>
                <a:spcPct val="115000"/>
              </a:lnSpc>
            </a:pPr>
            <a:r>
              <a:rPr lang="en-US" sz="2000" b="0"/>
              <a:t>TCP/IP like semantics</a:t>
            </a:r>
          </a:p>
          <a:p>
            <a:pPr lvl="1">
              <a:lnSpc>
                <a:spcPct val="115000"/>
              </a:lnSpc>
            </a:pPr>
            <a:r>
              <a:rPr lang="en-US" sz="2000" b="0"/>
              <a:t>Message initiation restrictions (client has to initiate)</a:t>
            </a:r>
          </a:p>
          <a:p>
            <a:pPr lvl="1">
              <a:lnSpc>
                <a:spcPct val="115000"/>
              </a:lnSpc>
            </a:pPr>
            <a:r>
              <a:rPr lang="en-US" sz="2000" b="0"/>
              <a:t>Need to establish pairs of clients/servers for connection setup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735A-708E-45DD-8B92-BA6D187B5D4B}" type="slidenum">
              <a:rPr lang="en-US"/>
              <a:pPr/>
              <a:t>13</a:t>
            </a:fld>
            <a:endParaRPr lang="en-US"/>
          </a:p>
        </p:txBody>
      </p:sp>
      <p:sp>
        <p:nvSpPr>
          <p:cNvPr id="35092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/>
              <a:t>Basic Connection Management</a:t>
            </a:r>
          </a:p>
        </p:txBody>
      </p:sp>
      <p:sp>
        <p:nvSpPr>
          <p:cNvPr id="35092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23863" y="1881188"/>
            <a:ext cx="4341812" cy="4597400"/>
          </a:xfrm>
          <a:noFill/>
          <a:ln/>
        </p:spPr>
        <p:txBody>
          <a:bodyPr lIns="0" rIns="0"/>
          <a:lstStyle/>
          <a:p>
            <a:pPr>
              <a:lnSpc>
                <a:spcPct val="140000"/>
              </a:lnSpc>
            </a:pPr>
            <a:r>
              <a:rPr lang="en-US" sz="2400" b="0"/>
              <a:t>MPI processes divided into client/servers pairs</a:t>
            </a:r>
          </a:p>
          <a:p>
            <a:pPr lvl="1">
              <a:lnSpc>
                <a:spcPct val="140000"/>
              </a:lnSpc>
            </a:pPr>
            <a:r>
              <a:rPr lang="en-US" sz="2000" b="0"/>
              <a:t>(Pi,</a:t>
            </a:r>
            <a:r>
              <a:rPr lang="en-US" b="0" baseline="-25000"/>
              <a:t> </a:t>
            </a:r>
            <a:r>
              <a:rPr lang="en-US" sz="2000" b="0"/>
              <a:t>Pj): i is the server if (i &lt; j)</a:t>
            </a:r>
          </a:p>
          <a:p>
            <a:pPr>
              <a:lnSpc>
                <a:spcPct val="140000"/>
              </a:lnSpc>
            </a:pPr>
            <a:r>
              <a:rPr lang="en-US" sz="2400" b="0"/>
              <a:t>Exchange ports/IPs</a:t>
            </a:r>
          </a:p>
          <a:p>
            <a:pPr>
              <a:lnSpc>
                <a:spcPct val="140000"/>
              </a:lnSpc>
            </a:pPr>
            <a:r>
              <a:rPr lang="en-US" sz="2400" b="0"/>
              <a:t>Resolve addresses</a:t>
            </a:r>
          </a:p>
          <a:p>
            <a:pPr>
              <a:lnSpc>
                <a:spcPct val="140000"/>
              </a:lnSpc>
            </a:pPr>
            <a:r>
              <a:rPr lang="en-US" sz="2400" b="0"/>
              <a:t>Initiate connection request</a:t>
            </a:r>
          </a:p>
          <a:p>
            <a:pPr>
              <a:lnSpc>
                <a:spcPct val="140000"/>
              </a:lnSpc>
            </a:pPr>
            <a:r>
              <a:rPr lang="en-US" sz="2400" b="0"/>
              <a:t>MPI level communication </a:t>
            </a:r>
          </a:p>
          <a:p>
            <a:pPr lvl="1">
              <a:lnSpc>
                <a:spcPct val="140000"/>
              </a:lnSpc>
            </a:pPr>
            <a:r>
              <a:rPr lang="en-US" sz="2000" b="0"/>
              <a:t>Not yet ready</a:t>
            </a:r>
          </a:p>
        </p:txBody>
      </p:sp>
      <p:sp>
        <p:nvSpPr>
          <p:cNvPr id="3509254" name="Line 6"/>
          <p:cNvSpPr>
            <a:spLocks noChangeShapeType="1"/>
          </p:cNvSpPr>
          <p:nvPr/>
        </p:nvSpPr>
        <p:spPr bwMode="auto">
          <a:xfrm>
            <a:off x="5530850" y="2103438"/>
            <a:ext cx="0" cy="347345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9255" name="Line 7"/>
          <p:cNvSpPr>
            <a:spLocks noChangeShapeType="1"/>
          </p:cNvSpPr>
          <p:nvPr/>
        </p:nvSpPr>
        <p:spPr bwMode="auto">
          <a:xfrm>
            <a:off x="7427913" y="2100263"/>
            <a:ext cx="0" cy="34163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9256" name="Line 8"/>
          <p:cNvSpPr>
            <a:spLocks noChangeShapeType="1"/>
          </p:cNvSpPr>
          <p:nvPr/>
        </p:nvSpPr>
        <p:spPr bwMode="auto">
          <a:xfrm>
            <a:off x="5532438" y="2251075"/>
            <a:ext cx="1885950" cy="3778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9257" name="Line 9"/>
          <p:cNvSpPr>
            <a:spLocks noChangeShapeType="1"/>
          </p:cNvSpPr>
          <p:nvPr/>
        </p:nvSpPr>
        <p:spPr bwMode="auto">
          <a:xfrm flipH="1">
            <a:off x="5521325" y="2239963"/>
            <a:ext cx="1897063" cy="3667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9258" name="Text Box 10"/>
          <p:cNvSpPr txBox="1">
            <a:spLocks noChangeArrowheads="1"/>
          </p:cNvSpPr>
          <p:nvPr/>
        </p:nvSpPr>
        <p:spPr bwMode="auto">
          <a:xfrm>
            <a:off x="4659313" y="1966913"/>
            <a:ext cx="768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rgbClr val="3366FF"/>
                </a:solidFill>
              </a:rPr>
              <a:t>Listen</a:t>
            </a:r>
          </a:p>
        </p:txBody>
      </p:sp>
      <p:sp>
        <p:nvSpPr>
          <p:cNvPr id="3509259" name="Oval 11"/>
          <p:cNvSpPr>
            <a:spLocks noChangeArrowheads="1"/>
          </p:cNvSpPr>
          <p:nvPr/>
        </p:nvSpPr>
        <p:spPr bwMode="auto">
          <a:xfrm>
            <a:off x="5499100" y="2090738"/>
            <a:ext cx="66675" cy="77787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9260" name="Oval 12"/>
          <p:cNvSpPr>
            <a:spLocks noChangeArrowheads="1"/>
          </p:cNvSpPr>
          <p:nvPr/>
        </p:nvSpPr>
        <p:spPr bwMode="auto">
          <a:xfrm>
            <a:off x="7396163" y="2732088"/>
            <a:ext cx="66675" cy="77787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9261" name="Oval 13"/>
          <p:cNvSpPr>
            <a:spLocks noChangeArrowheads="1"/>
          </p:cNvSpPr>
          <p:nvPr/>
        </p:nvSpPr>
        <p:spPr bwMode="auto">
          <a:xfrm>
            <a:off x="7392988" y="2873375"/>
            <a:ext cx="66675" cy="77788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9262" name="Oval 14"/>
          <p:cNvSpPr>
            <a:spLocks noChangeArrowheads="1"/>
          </p:cNvSpPr>
          <p:nvPr/>
        </p:nvSpPr>
        <p:spPr bwMode="auto">
          <a:xfrm>
            <a:off x="7392988" y="3017838"/>
            <a:ext cx="66675" cy="77787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9263" name="Line 15"/>
          <p:cNvSpPr>
            <a:spLocks noChangeShapeType="1"/>
          </p:cNvSpPr>
          <p:nvPr/>
        </p:nvSpPr>
        <p:spPr bwMode="auto">
          <a:xfrm flipH="1">
            <a:off x="5532438" y="3074988"/>
            <a:ext cx="188595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9264" name="Oval 16"/>
          <p:cNvSpPr>
            <a:spLocks noChangeArrowheads="1"/>
          </p:cNvSpPr>
          <p:nvPr/>
        </p:nvSpPr>
        <p:spPr bwMode="auto">
          <a:xfrm>
            <a:off x="5502275" y="3708400"/>
            <a:ext cx="66675" cy="77788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9265" name="Oval 17"/>
          <p:cNvSpPr>
            <a:spLocks noChangeArrowheads="1"/>
          </p:cNvSpPr>
          <p:nvPr/>
        </p:nvSpPr>
        <p:spPr bwMode="auto">
          <a:xfrm>
            <a:off x="7388225" y="4027488"/>
            <a:ext cx="66675" cy="77787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9266" name="Oval 18"/>
          <p:cNvSpPr>
            <a:spLocks noChangeArrowheads="1"/>
          </p:cNvSpPr>
          <p:nvPr/>
        </p:nvSpPr>
        <p:spPr bwMode="auto">
          <a:xfrm>
            <a:off x="5492750" y="4202113"/>
            <a:ext cx="66675" cy="77787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9269" name="Text Box 21"/>
          <p:cNvSpPr txBox="1">
            <a:spLocks noChangeArrowheads="1"/>
          </p:cNvSpPr>
          <p:nvPr/>
        </p:nvSpPr>
        <p:spPr bwMode="auto">
          <a:xfrm>
            <a:off x="5980113" y="1889125"/>
            <a:ext cx="10223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0">
                <a:solidFill>
                  <a:srgbClr val="3366FF"/>
                </a:solidFill>
              </a:rPr>
              <a:t>Exchange </a:t>
            </a:r>
          </a:p>
          <a:p>
            <a:r>
              <a:rPr lang="en-US" sz="1400" b="0">
                <a:solidFill>
                  <a:srgbClr val="3366FF"/>
                </a:solidFill>
              </a:rPr>
              <a:t>IPs/Ports</a:t>
            </a:r>
          </a:p>
        </p:txBody>
      </p:sp>
      <p:sp>
        <p:nvSpPr>
          <p:cNvPr id="3509270" name="Text Box 22"/>
          <p:cNvSpPr txBox="1">
            <a:spLocks noChangeArrowheads="1"/>
          </p:cNvSpPr>
          <p:nvPr/>
        </p:nvSpPr>
        <p:spPr bwMode="auto">
          <a:xfrm>
            <a:off x="7516813" y="2517775"/>
            <a:ext cx="14906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r>
              <a:rPr lang="en-US" sz="1400" b="0">
                <a:solidFill>
                  <a:srgbClr val="3366FF"/>
                </a:solidFill>
              </a:rPr>
              <a:t>Resolve Address</a:t>
            </a:r>
          </a:p>
          <a:p>
            <a:r>
              <a:rPr lang="en-US" sz="1400" b="0">
                <a:solidFill>
                  <a:srgbClr val="3366FF"/>
                </a:solidFill>
              </a:rPr>
              <a:t>And Route</a:t>
            </a:r>
          </a:p>
        </p:txBody>
      </p:sp>
      <p:sp>
        <p:nvSpPr>
          <p:cNvPr id="3509271" name="Line 23"/>
          <p:cNvSpPr>
            <a:spLocks noChangeShapeType="1"/>
          </p:cNvSpPr>
          <p:nvPr/>
        </p:nvSpPr>
        <p:spPr bwMode="auto">
          <a:xfrm>
            <a:off x="5316538" y="2687638"/>
            <a:ext cx="2273300" cy="0"/>
          </a:xfrm>
          <a:prstGeom prst="line">
            <a:avLst/>
          </a:prstGeom>
          <a:noFill/>
          <a:ln w="19050">
            <a:solidFill>
              <a:srgbClr val="FF00FF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9272" name="Text Box 24"/>
          <p:cNvSpPr txBox="1">
            <a:spLocks noChangeArrowheads="1"/>
          </p:cNvSpPr>
          <p:nvPr/>
        </p:nvSpPr>
        <p:spPr bwMode="auto">
          <a:xfrm>
            <a:off x="6016625" y="2630488"/>
            <a:ext cx="881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</a:rPr>
              <a:t>Barrier</a:t>
            </a:r>
          </a:p>
        </p:txBody>
      </p:sp>
      <p:sp>
        <p:nvSpPr>
          <p:cNvPr id="3509275" name="Text Box 27"/>
          <p:cNvSpPr txBox="1">
            <a:spLocks noChangeArrowheads="1"/>
          </p:cNvSpPr>
          <p:nvPr/>
        </p:nvSpPr>
        <p:spPr bwMode="auto">
          <a:xfrm>
            <a:off x="4611688" y="3611563"/>
            <a:ext cx="860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rgbClr val="3366FF"/>
                </a:solidFill>
              </a:rPr>
              <a:t>Accept</a:t>
            </a:r>
          </a:p>
        </p:txBody>
      </p:sp>
      <p:sp>
        <p:nvSpPr>
          <p:cNvPr id="3509276" name="Text Box 28"/>
          <p:cNvSpPr txBox="1">
            <a:spLocks noChangeArrowheads="1"/>
          </p:cNvSpPr>
          <p:nvPr/>
        </p:nvSpPr>
        <p:spPr bwMode="auto">
          <a:xfrm>
            <a:off x="7464425" y="3646488"/>
            <a:ext cx="1289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rgbClr val="3366FF"/>
                </a:solidFill>
              </a:rPr>
              <a:t>Connection</a:t>
            </a:r>
          </a:p>
          <a:p>
            <a:r>
              <a:rPr lang="en-US" sz="1600" b="0">
                <a:solidFill>
                  <a:srgbClr val="3366FF"/>
                </a:solidFill>
              </a:rPr>
              <a:t>Established</a:t>
            </a:r>
          </a:p>
        </p:txBody>
      </p:sp>
      <p:sp>
        <p:nvSpPr>
          <p:cNvPr id="3509277" name="Text Box 29"/>
          <p:cNvSpPr txBox="1">
            <a:spLocks noChangeArrowheads="1"/>
          </p:cNvSpPr>
          <p:nvPr/>
        </p:nvSpPr>
        <p:spPr bwMode="auto">
          <a:xfrm>
            <a:off x="4267200" y="3959225"/>
            <a:ext cx="1289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rgbClr val="3366FF"/>
                </a:solidFill>
              </a:rPr>
              <a:t>Connection</a:t>
            </a:r>
          </a:p>
          <a:p>
            <a:r>
              <a:rPr lang="en-US" sz="1600" b="0">
                <a:solidFill>
                  <a:srgbClr val="3366FF"/>
                </a:solidFill>
              </a:rPr>
              <a:t>Established</a:t>
            </a:r>
          </a:p>
        </p:txBody>
      </p:sp>
      <p:sp>
        <p:nvSpPr>
          <p:cNvPr id="3509279" name="Text Box 31"/>
          <p:cNvSpPr txBox="1">
            <a:spLocks noChangeArrowheads="1"/>
          </p:cNvSpPr>
          <p:nvPr/>
        </p:nvSpPr>
        <p:spPr bwMode="auto">
          <a:xfrm>
            <a:off x="4981575" y="5634038"/>
            <a:ext cx="1130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accent2"/>
                </a:solidFill>
              </a:rPr>
              <a:t>Process i</a:t>
            </a:r>
          </a:p>
        </p:txBody>
      </p:sp>
      <p:sp>
        <p:nvSpPr>
          <p:cNvPr id="3509280" name="Text Box 32"/>
          <p:cNvSpPr txBox="1">
            <a:spLocks noChangeArrowheads="1"/>
          </p:cNvSpPr>
          <p:nvPr/>
        </p:nvSpPr>
        <p:spPr bwMode="auto">
          <a:xfrm>
            <a:off x="6823075" y="5630863"/>
            <a:ext cx="1158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accent2"/>
                </a:solidFill>
              </a:rPr>
              <a:t>Process j</a:t>
            </a:r>
          </a:p>
        </p:txBody>
      </p:sp>
      <p:sp>
        <p:nvSpPr>
          <p:cNvPr id="3509281" name="Text Box 33"/>
          <p:cNvSpPr txBox="1">
            <a:spLocks noChangeArrowheads="1"/>
          </p:cNvSpPr>
          <p:nvPr/>
        </p:nvSpPr>
        <p:spPr bwMode="auto">
          <a:xfrm>
            <a:off x="6045200" y="5762625"/>
            <a:ext cx="671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rgbClr val="0066FF"/>
                </a:solidFill>
              </a:rPr>
              <a:t>(i &lt; j)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FA79-144E-41A8-95C3-655B3B2B614F}" type="slidenum">
              <a:rPr lang="en-US"/>
              <a:pPr/>
              <a:t>14</a:t>
            </a:fld>
            <a:endParaRPr lang="en-US"/>
          </a:p>
        </p:txBody>
      </p:sp>
      <p:sp>
        <p:nvSpPr>
          <p:cNvPr id="35573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/>
              <a:t>Client-&gt;Server Message Initiation</a:t>
            </a:r>
          </a:p>
        </p:txBody>
      </p:sp>
      <p:sp>
        <p:nvSpPr>
          <p:cNvPr id="3557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3863" y="2109788"/>
            <a:ext cx="4341812" cy="3905250"/>
          </a:xfrm>
          <a:noFill/>
          <a:ln/>
        </p:spPr>
        <p:txBody>
          <a:bodyPr lIns="0" rIns="0"/>
          <a:lstStyle/>
          <a:p>
            <a:pPr>
              <a:lnSpc>
                <a:spcPct val="140000"/>
              </a:lnSpc>
            </a:pPr>
            <a:r>
              <a:rPr lang="en-US" sz="2400" b="0"/>
              <a:t>Dummy message is created and sent from client to server</a:t>
            </a:r>
          </a:p>
          <a:p>
            <a:pPr>
              <a:lnSpc>
                <a:spcPct val="140000"/>
              </a:lnSpc>
            </a:pPr>
            <a:r>
              <a:rPr lang="en-US" sz="2400" b="0"/>
              <a:t>MPA requirement</a:t>
            </a:r>
          </a:p>
          <a:p>
            <a:pPr>
              <a:lnSpc>
                <a:spcPct val="140000"/>
              </a:lnSpc>
            </a:pPr>
            <a:r>
              <a:rPr lang="en-US" sz="2400" b="0"/>
              <a:t>NOOP packet used</a:t>
            </a:r>
          </a:p>
        </p:txBody>
      </p:sp>
      <p:sp>
        <p:nvSpPr>
          <p:cNvPr id="3557380" name="Line 4"/>
          <p:cNvSpPr>
            <a:spLocks noChangeShapeType="1"/>
          </p:cNvSpPr>
          <p:nvPr/>
        </p:nvSpPr>
        <p:spPr bwMode="auto">
          <a:xfrm>
            <a:off x="5530850" y="2103438"/>
            <a:ext cx="0" cy="347345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7381" name="Line 5"/>
          <p:cNvSpPr>
            <a:spLocks noChangeShapeType="1"/>
          </p:cNvSpPr>
          <p:nvPr/>
        </p:nvSpPr>
        <p:spPr bwMode="auto">
          <a:xfrm>
            <a:off x="7427913" y="2100263"/>
            <a:ext cx="0" cy="34163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7382" name="Line 6"/>
          <p:cNvSpPr>
            <a:spLocks noChangeShapeType="1"/>
          </p:cNvSpPr>
          <p:nvPr/>
        </p:nvSpPr>
        <p:spPr bwMode="auto">
          <a:xfrm>
            <a:off x="5532438" y="2251075"/>
            <a:ext cx="1885950" cy="3778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7383" name="Line 7"/>
          <p:cNvSpPr>
            <a:spLocks noChangeShapeType="1"/>
          </p:cNvSpPr>
          <p:nvPr/>
        </p:nvSpPr>
        <p:spPr bwMode="auto">
          <a:xfrm flipH="1">
            <a:off x="5521325" y="2239963"/>
            <a:ext cx="1897063" cy="3667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7384" name="Text Box 8"/>
          <p:cNvSpPr txBox="1">
            <a:spLocks noChangeArrowheads="1"/>
          </p:cNvSpPr>
          <p:nvPr/>
        </p:nvSpPr>
        <p:spPr bwMode="auto">
          <a:xfrm>
            <a:off x="4659313" y="1966913"/>
            <a:ext cx="768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rgbClr val="3366FF"/>
                </a:solidFill>
              </a:rPr>
              <a:t>Listen</a:t>
            </a:r>
          </a:p>
        </p:txBody>
      </p:sp>
      <p:sp>
        <p:nvSpPr>
          <p:cNvPr id="3557385" name="Oval 9"/>
          <p:cNvSpPr>
            <a:spLocks noChangeArrowheads="1"/>
          </p:cNvSpPr>
          <p:nvPr/>
        </p:nvSpPr>
        <p:spPr bwMode="auto">
          <a:xfrm>
            <a:off x="5499100" y="2090738"/>
            <a:ext cx="66675" cy="77787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7386" name="Oval 10"/>
          <p:cNvSpPr>
            <a:spLocks noChangeArrowheads="1"/>
          </p:cNvSpPr>
          <p:nvPr/>
        </p:nvSpPr>
        <p:spPr bwMode="auto">
          <a:xfrm>
            <a:off x="7396163" y="2732088"/>
            <a:ext cx="66675" cy="77787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7387" name="Oval 11"/>
          <p:cNvSpPr>
            <a:spLocks noChangeArrowheads="1"/>
          </p:cNvSpPr>
          <p:nvPr/>
        </p:nvSpPr>
        <p:spPr bwMode="auto">
          <a:xfrm>
            <a:off x="7392988" y="2873375"/>
            <a:ext cx="66675" cy="77788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7388" name="Oval 12"/>
          <p:cNvSpPr>
            <a:spLocks noChangeArrowheads="1"/>
          </p:cNvSpPr>
          <p:nvPr/>
        </p:nvSpPr>
        <p:spPr bwMode="auto">
          <a:xfrm>
            <a:off x="7392988" y="3017838"/>
            <a:ext cx="66675" cy="77787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7389" name="Line 13"/>
          <p:cNvSpPr>
            <a:spLocks noChangeShapeType="1"/>
          </p:cNvSpPr>
          <p:nvPr/>
        </p:nvSpPr>
        <p:spPr bwMode="auto">
          <a:xfrm flipH="1">
            <a:off x="5532438" y="3074988"/>
            <a:ext cx="188595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7390" name="Oval 14"/>
          <p:cNvSpPr>
            <a:spLocks noChangeArrowheads="1"/>
          </p:cNvSpPr>
          <p:nvPr/>
        </p:nvSpPr>
        <p:spPr bwMode="auto">
          <a:xfrm>
            <a:off x="5502275" y="3708400"/>
            <a:ext cx="66675" cy="77788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7391" name="Oval 15"/>
          <p:cNvSpPr>
            <a:spLocks noChangeArrowheads="1"/>
          </p:cNvSpPr>
          <p:nvPr/>
        </p:nvSpPr>
        <p:spPr bwMode="auto">
          <a:xfrm>
            <a:off x="7388225" y="4027488"/>
            <a:ext cx="66675" cy="77787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7392" name="Oval 16"/>
          <p:cNvSpPr>
            <a:spLocks noChangeArrowheads="1"/>
          </p:cNvSpPr>
          <p:nvPr/>
        </p:nvSpPr>
        <p:spPr bwMode="auto">
          <a:xfrm>
            <a:off x="5492750" y="4202113"/>
            <a:ext cx="66675" cy="77787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7393" name="Oval 17"/>
          <p:cNvSpPr>
            <a:spLocks noChangeArrowheads="1"/>
          </p:cNvSpPr>
          <p:nvPr/>
        </p:nvSpPr>
        <p:spPr bwMode="auto">
          <a:xfrm>
            <a:off x="7402513" y="4386263"/>
            <a:ext cx="66675" cy="77787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7394" name="Line 18"/>
          <p:cNvSpPr>
            <a:spLocks noChangeShapeType="1"/>
          </p:cNvSpPr>
          <p:nvPr/>
        </p:nvSpPr>
        <p:spPr bwMode="auto">
          <a:xfrm flipH="1">
            <a:off x="5540375" y="4427538"/>
            <a:ext cx="1885950" cy="45720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7395" name="Text Box 19"/>
          <p:cNvSpPr txBox="1">
            <a:spLocks noChangeArrowheads="1"/>
          </p:cNvSpPr>
          <p:nvPr/>
        </p:nvSpPr>
        <p:spPr bwMode="auto">
          <a:xfrm>
            <a:off x="5980113" y="1889125"/>
            <a:ext cx="10223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0">
                <a:solidFill>
                  <a:srgbClr val="3366FF"/>
                </a:solidFill>
              </a:rPr>
              <a:t>Exchange </a:t>
            </a:r>
          </a:p>
          <a:p>
            <a:r>
              <a:rPr lang="en-US" sz="1400" b="0">
                <a:solidFill>
                  <a:srgbClr val="3366FF"/>
                </a:solidFill>
              </a:rPr>
              <a:t>IPs/Ports</a:t>
            </a:r>
          </a:p>
        </p:txBody>
      </p:sp>
      <p:sp>
        <p:nvSpPr>
          <p:cNvPr id="3557396" name="Text Box 20"/>
          <p:cNvSpPr txBox="1">
            <a:spLocks noChangeArrowheads="1"/>
          </p:cNvSpPr>
          <p:nvPr/>
        </p:nvSpPr>
        <p:spPr bwMode="auto">
          <a:xfrm>
            <a:off x="7516813" y="2517775"/>
            <a:ext cx="14906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r>
              <a:rPr lang="en-US" sz="1400" b="0">
                <a:solidFill>
                  <a:srgbClr val="3366FF"/>
                </a:solidFill>
              </a:rPr>
              <a:t>Resolve Address</a:t>
            </a:r>
          </a:p>
          <a:p>
            <a:r>
              <a:rPr lang="en-US" sz="1400" b="0">
                <a:solidFill>
                  <a:srgbClr val="3366FF"/>
                </a:solidFill>
              </a:rPr>
              <a:t>And Route</a:t>
            </a:r>
          </a:p>
        </p:txBody>
      </p:sp>
      <p:sp>
        <p:nvSpPr>
          <p:cNvPr id="3557397" name="Line 21"/>
          <p:cNvSpPr>
            <a:spLocks noChangeShapeType="1"/>
          </p:cNvSpPr>
          <p:nvPr/>
        </p:nvSpPr>
        <p:spPr bwMode="auto">
          <a:xfrm>
            <a:off x="5316538" y="2687638"/>
            <a:ext cx="2273300" cy="0"/>
          </a:xfrm>
          <a:prstGeom prst="line">
            <a:avLst/>
          </a:prstGeom>
          <a:noFill/>
          <a:ln w="22225">
            <a:solidFill>
              <a:srgbClr val="FF00FF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7398" name="Text Box 22"/>
          <p:cNvSpPr txBox="1">
            <a:spLocks noChangeArrowheads="1"/>
          </p:cNvSpPr>
          <p:nvPr/>
        </p:nvSpPr>
        <p:spPr bwMode="auto">
          <a:xfrm>
            <a:off x="6016625" y="2630488"/>
            <a:ext cx="881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rgbClr val="FF00FF"/>
                </a:solidFill>
              </a:rPr>
              <a:t>Barrier</a:t>
            </a:r>
          </a:p>
        </p:txBody>
      </p:sp>
      <p:sp>
        <p:nvSpPr>
          <p:cNvPr id="3557401" name="Text Box 25"/>
          <p:cNvSpPr txBox="1">
            <a:spLocks noChangeArrowheads="1"/>
          </p:cNvSpPr>
          <p:nvPr/>
        </p:nvSpPr>
        <p:spPr bwMode="auto">
          <a:xfrm>
            <a:off x="4611688" y="3611563"/>
            <a:ext cx="860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rgbClr val="3366FF"/>
                </a:solidFill>
              </a:rPr>
              <a:t>Accept</a:t>
            </a:r>
          </a:p>
        </p:txBody>
      </p:sp>
      <p:sp>
        <p:nvSpPr>
          <p:cNvPr id="3557402" name="Text Box 26"/>
          <p:cNvSpPr txBox="1">
            <a:spLocks noChangeArrowheads="1"/>
          </p:cNvSpPr>
          <p:nvPr/>
        </p:nvSpPr>
        <p:spPr bwMode="auto">
          <a:xfrm>
            <a:off x="7464425" y="3646488"/>
            <a:ext cx="1289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rgbClr val="3366FF"/>
                </a:solidFill>
              </a:rPr>
              <a:t>Connection</a:t>
            </a:r>
          </a:p>
          <a:p>
            <a:r>
              <a:rPr lang="en-US" sz="1600" b="0">
                <a:solidFill>
                  <a:srgbClr val="3366FF"/>
                </a:solidFill>
              </a:rPr>
              <a:t>Established</a:t>
            </a:r>
          </a:p>
        </p:txBody>
      </p:sp>
      <p:sp>
        <p:nvSpPr>
          <p:cNvPr id="3557403" name="Text Box 27"/>
          <p:cNvSpPr txBox="1">
            <a:spLocks noChangeArrowheads="1"/>
          </p:cNvSpPr>
          <p:nvPr/>
        </p:nvSpPr>
        <p:spPr bwMode="auto">
          <a:xfrm>
            <a:off x="4267200" y="3959225"/>
            <a:ext cx="1289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rgbClr val="3366FF"/>
                </a:solidFill>
              </a:rPr>
              <a:t>Connection</a:t>
            </a:r>
          </a:p>
          <a:p>
            <a:r>
              <a:rPr lang="en-US" sz="1600" b="0">
                <a:solidFill>
                  <a:srgbClr val="3366FF"/>
                </a:solidFill>
              </a:rPr>
              <a:t>Established</a:t>
            </a:r>
          </a:p>
        </p:txBody>
      </p:sp>
      <p:sp>
        <p:nvSpPr>
          <p:cNvPr id="3557404" name="Text Box 28"/>
          <p:cNvSpPr txBox="1">
            <a:spLocks noChangeArrowheads="1"/>
          </p:cNvSpPr>
          <p:nvPr/>
        </p:nvSpPr>
        <p:spPr bwMode="auto">
          <a:xfrm>
            <a:off x="7435850" y="4284663"/>
            <a:ext cx="16557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2"/>
                </a:solidFill>
              </a:rPr>
              <a:t>Initiate Dummy</a:t>
            </a:r>
          </a:p>
          <a:p>
            <a:r>
              <a:rPr lang="en-US" sz="1600" b="0">
                <a:solidFill>
                  <a:schemeClr val="tx2"/>
                </a:solidFill>
              </a:rPr>
              <a:t>Data Transfer</a:t>
            </a:r>
          </a:p>
        </p:txBody>
      </p:sp>
      <p:sp>
        <p:nvSpPr>
          <p:cNvPr id="3557405" name="Text Box 29"/>
          <p:cNvSpPr txBox="1">
            <a:spLocks noChangeArrowheads="1"/>
          </p:cNvSpPr>
          <p:nvPr/>
        </p:nvSpPr>
        <p:spPr bwMode="auto">
          <a:xfrm>
            <a:off x="4981575" y="5634038"/>
            <a:ext cx="1130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accent2"/>
                </a:solidFill>
              </a:rPr>
              <a:t>Process i</a:t>
            </a:r>
          </a:p>
        </p:txBody>
      </p:sp>
      <p:sp>
        <p:nvSpPr>
          <p:cNvPr id="3557406" name="Text Box 30"/>
          <p:cNvSpPr txBox="1">
            <a:spLocks noChangeArrowheads="1"/>
          </p:cNvSpPr>
          <p:nvPr/>
        </p:nvSpPr>
        <p:spPr bwMode="auto">
          <a:xfrm>
            <a:off x="6823075" y="5630863"/>
            <a:ext cx="1158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accent2"/>
                </a:solidFill>
              </a:rPr>
              <a:t>Process j</a:t>
            </a:r>
          </a:p>
        </p:txBody>
      </p:sp>
      <p:sp>
        <p:nvSpPr>
          <p:cNvPr id="3557407" name="Text Box 31"/>
          <p:cNvSpPr txBox="1">
            <a:spLocks noChangeArrowheads="1"/>
          </p:cNvSpPr>
          <p:nvPr/>
        </p:nvSpPr>
        <p:spPr bwMode="auto">
          <a:xfrm>
            <a:off x="6045200" y="5762625"/>
            <a:ext cx="671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rgbClr val="0066FF"/>
                </a:solidFill>
              </a:rPr>
              <a:t>(i &lt; j)</a:t>
            </a:r>
          </a:p>
        </p:txBody>
      </p:sp>
      <p:sp>
        <p:nvSpPr>
          <p:cNvPr id="3557408" name="Line 32"/>
          <p:cNvSpPr>
            <a:spLocks noChangeShapeType="1"/>
          </p:cNvSpPr>
          <p:nvPr/>
        </p:nvSpPr>
        <p:spPr bwMode="auto">
          <a:xfrm flipV="1">
            <a:off x="4040188" y="5349875"/>
            <a:ext cx="1162050" cy="322263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7409" name="Text Box 33"/>
          <p:cNvSpPr txBox="1">
            <a:spLocks noChangeArrowheads="1"/>
          </p:cNvSpPr>
          <p:nvPr/>
        </p:nvSpPr>
        <p:spPr bwMode="auto">
          <a:xfrm>
            <a:off x="2106613" y="5729288"/>
            <a:ext cx="2035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tx2"/>
                </a:solidFill>
              </a:rPr>
              <a:t>MPI peers ready </a:t>
            </a:r>
          </a:p>
          <a:p>
            <a:r>
              <a:rPr lang="en-US" sz="1800" b="0">
                <a:solidFill>
                  <a:schemeClr val="tx2"/>
                </a:solidFill>
              </a:rPr>
              <a:t>to communicate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A217-8F18-45AC-B211-4261301BC7BB}" type="slidenum">
              <a:rPr lang="en-US"/>
              <a:pPr/>
              <a:t>15</a:t>
            </a:fld>
            <a:endParaRPr lang="en-US"/>
          </a:p>
        </p:txBody>
      </p:sp>
      <p:sp>
        <p:nvSpPr>
          <p:cNvPr id="35553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/>
              <a:t>Implementation Details</a:t>
            </a:r>
          </a:p>
        </p:txBody>
      </p:sp>
      <p:sp>
        <p:nvSpPr>
          <p:cNvPr id="35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87525"/>
            <a:ext cx="8180388" cy="47275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b="0"/>
              <a:t>Integrated into MVAPICH2</a:t>
            </a:r>
          </a:p>
          <a:p>
            <a:pPr lvl="1">
              <a:lnSpc>
                <a:spcPct val="130000"/>
              </a:lnSpc>
            </a:pPr>
            <a:r>
              <a:rPr lang="en-US" sz="2000" b="0"/>
              <a:t>High Performance MPI-1/MPI-2 implementation over InfiniBand and iWARP</a:t>
            </a:r>
          </a:p>
          <a:p>
            <a:pPr lvl="1">
              <a:lnSpc>
                <a:spcPct val="130000"/>
              </a:lnSpc>
            </a:pPr>
            <a:r>
              <a:rPr lang="en-US" sz="2000" b="0"/>
              <a:t>Has powered many supercomputers in TOP500 supercomputing rankings</a:t>
            </a:r>
          </a:p>
          <a:p>
            <a:pPr lvl="1">
              <a:lnSpc>
                <a:spcPct val="130000"/>
              </a:lnSpc>
            </a:pPr>
            <a:r>
              <a:rPr lang="en-US" sz="2000" b="0"/>
              <a:t>Currently being used by more than 545 organizations (academia and industry worldwide)</a:t>
            </a:r>
          </a:p>
          <a:p>
            <a:pPr lvl="1">
              <a:lnSpc>
                <a:spcPct val="130000"/>
              </a:lnSpc>
            </a:pPr>
            <a:r>
              <a:rPr lang="en-US" sz="2000" b="0"/>
              <a:t>http://mvapich.cse.ohio-state.edu/ </a:t>
            </a:r>
          </a:p>
          <a:p>
            <a:pPr lvl="1">
              <a:lnSpc>
                <a:spcPct val="130000"/>
              </a:lnSpc>
            </a:pPr>
            <a:r>
              <a:rPr lang="en-US" sz="2000" b="0"/>
              <a:t>The iWARP design is available with current MVAPICH2 release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FB0E-952D-458C-B686-D9C34BE190B6}" type="slidenum">
              <a:rPr lang="en-US"/>
              <a:pPr/>
              <a:t>16</a:t>
            </a:fld>
            <a:endParaRPr lang="en-US"/>
          </a:p>
        </p:txBody>
      </p:sp>
      <p:sp>
        <p:nvSpPr>
          <p:cNvPr id="356966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/>
              <a:t>Presentation Outline</a:t>
            </a:r>
          </a:p>
        </p:txBody>
      </p:sp>
      <p:sp>
        <p:nvSpPr>
          <p:cNvPr id="35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80000"/>
              </a:lnSpc>
            </a:pPr>
            <a:r>
              <a:rPr lang="en-US" sz="2400" b="0">
                <a:solidFill>
                  <a:schemeClr val="folHlink"/>
                </a:solidFill>
              </a:rPr>
              <a:t>Introduction</a:t>
            </a:r>
          </a:p>
          <a:p>
            <a:pPr>
              <a:lnSpc>
                <a:spcPct val="180000"/>
              </a:lnSpc>
            </a:pPr>
            <a:r>
              <a:rPr lang="en-US" sz="2400" b="0">
                <a:solidFill>
                  <a:srgbClr val="DDDDDD"/>
                </a:solidFill>
              </a:rPr>
              <a:t>10GE and iWARP Background</a:t>
            </a:r>
          </a:p>
          <a:p>
            <a:pPr>
              <a:lnSpc>
                <a:spcPct val="180000"/>
              </a:lnSpc>
            </a:pPr>
            <a:r>
              <a:rPr lang="en-US" sz="2400" b="0">
                <a:solidFill>
                  <a:srgbClr val="DDDDDD"/>
                </a:solidFill>
              </a:rPr>
              <a:t>Designing MPI over iWARP</a:t>
            </a:r>
          </a:p>
          <a:p>
            <a:pPr>
              <a:lnSpc>
                <a:spcPct val="180000"/>
              </a:lnSpc>
            </a:pPr>
            <a:r>
              <a:rPr lang="en-US" sz="2400">
                <a:solidFill>
                  <a:schemeClr val="tx2"/>
                </a:solidFill>
              </a:rPr>
              <a:t>Performance Evaluation</a:t>
            </a:r>
          </a:p>
          <a:p>
            <a:pPr>
              <a:lnSpc>
                <a:spcPct val="180000"/>
              </a:lnSpc>
            </a:pPr>
            <a:r>
              <a:rPr lang="en-US" sz="2400" b="0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EA0F-F9A3-4538-904D-775CD365DF2B}" type="slidenum">
              <a:rPr lang="en-US"/>
              <a:pPr/>
              <a:t>17</a:t>
            </a:fld>
            <a:endParaRPr lang="en-US"/>
          </a:p>
        </p:txBody>
      </p:sp>
      <p:sp>
        <p:nvSpPr>
          <p:cNvPr id="35112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/>
              <a:t>Experimental Testbed</a:t>
            </a:r>
          </a:p>
        </p:txBody>
      </p:sp>
      <p:sp>
        <p:nvSpPr>
          <p:cNvPr id="35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7850"/>
            <a:ext cx="8212138" cy="44815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0"/>
              <a:t>Quad core Intel Xeon 2.33Ghz, 4 GB memory</a:t>
            </a:r>
          </a:p>
          <a:p>
            <a:pPr>
              <a:lnSpc>
                <a:spcPct val="120000"/>
              </a:lnSpc>
            </a:pPr>
            <a:r>
              <a:rPr lang="en-US" sz="2400" b="0"/>
              <a:t>Chelsio T3B 10GE PCIe RNICs, 24 port Fulcrum switch</a:t>
            </a:r>
          </a:p>
          <a:p>
            <a:pPr>
              <a:lnSpc>
                <a:spcPct val="120000"/>
              </a:lnSpc>
            </a:pPr>
            <a:r>
              <a:rPr lang="en-US" sz="2400" b="0"/>
              <a:t>OFED 1.2 rc4 software stack, RH4 U4</a:t>
            </a:r>
          </a:p>
          <a:p>
            <a:pPr>
              <a:lnSpc>
                <a:spcPct val="120000"/>
              </a:lnSpc>
            </a:pPr>
            <a:r>
              <a:rPr lang="en-US" sz="2400" b="0"/>
              <a:t>MPIs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MPICH2 1.0.5p3   </a:t>
            </a:r>
            <a:r>
              <a:rPr lang="en-US" sz="2000" b="0">
                <a:sym typeface="Wingdings" pitchFamily="82" charset="2"/>
              </a:rPr>
              <a:t> TCP/IP based</a:t>
            </a:r>
            <a:endParaRPr lang="en-US" sz="2000" b="0"/>
          </a:p>
          <a:p>
            <a:pPr lvl="1">
              <a:lnSpc>
                <a:spcPct val="120000"/>
              </a:lnSpc>
            </a:pPr>
            <a:r>
              <a:rPr lang="en-US" sz="2000" b="0"/>
              <a:t>MVAPICH2-R       </a:t>
            </a:r>
            <a:r>
              <a:rPr lang="en-US" sz="2000" b="0">
                <a:sym typeface="Wingdings" pitchFamily="82" charset="2"/>
              </a:rPr>
              <a:t></a:t>
            </a:r>
            <a:r>
              <a:rPr lang="en-US" sz="2000" b="0"/>
              <a:t> RDMA based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MVAPICH2-SR     </a:t>
            </a:r>
            <a:r>
              <a:rPr lang="en-US" sz="2000" b="0">
                <a:sym typeface="Wingdings" pitchFamily="82" charset="2"/>
              </a:rPr>
              <a:t> Send/Recv based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MVAPICH2-1SC    </a:t>
            </a:r>
            <a:r>
              <a:rPr lang="en-US" sz="2000" b="0">
                <a:sym typeface="Wingdings" pitchFamily="82" charset="2"/>
              </a:rPr>
              <a:t> RDMA one-sided enabled</a:t>
            </a:r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8BAC-D31B-49C5-9ED7-8374531460E8}" type="slidenum">
              <a:rPr lang="en-US"/>
              <a:pPr/>
              <a:t>18</a:t>
            </a:fld>
            <a:endParaRPr lang="en-US"/>
          </a:p>
        </p:txBody>
      </p:sp>
      <p:sp>
        <p:nvSpPr>
          <p:cNvPr id="35143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/>
              <a:t>Experiments Performed</a:t>
            </a:r>
          </a:p>
        </p:txBody>
      </p:sp>
      <p:sp>
        <p:nvSpPr>
          <p:cNvPr id="35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b="0"/>
              <a:t>Basic MPI two sided benchmarks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Latency and Bandwidth </a:t>
            </a:r>
          </a:p>
          <a:p>
            <a:pPr>
              <a:lnSpc>
                <a:spcPct val="120000"/>
              </a:lnSpc>
            </a:pPr>
            <a:r>
              <a:rPr lang="en-US" sz="2400" b="0"/>
              <a:t>MPI one sided benchmarks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Get and Put</a:t>
            </a:r>
          </a:p>
          <a:p>
            <a:pPr>
              <a:lnSpc>
                <a:spcPct val="120000"/>
              </a:lnSpc>
            </a:pPr>
            <a:r>
              <a:rPr lang="en-US" sz="2400" b="0"/>
              <a:t>MPI collectives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Barrier, Allreduce and Allgather</a:t>
            </a:r>
          </a:p>
          <a:p>
            <a:pPr>
              <a:lnSpc>
                <a:spcPct val="120000"/>
              </a:lnSpc>
            </a:pPr>
            <a:r>
              <a:rPr lang="en-US" sz="2400" b="0"/>
              <a:t>NAS parallel benchmarks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IS and CG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C998-1F08-4988-B6AE-BB018FCC1C42}" type="slidenum">
              <a:rPr lang="en-US"/>
              <a:pPr/>
              <a:t>19</a:t>
            </a:fld>
            <a:endParaRPr lang="en-US"/>
          </a:p>
        </p:txBody>
      </p:sp>
      <p:sp>
        <p:nvSpPr>
          <p:cNvPr id="35153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/>
              <a:t>Latency</a:t>
            </a:r>
          </a:p>
        </p:txBody>
      </p:sp>
      <p:sp>
        <p:nvSpPr>
          <p:cNvPr id="3515400" name="Text Box 8"/>
          <p:cNvSpPr txBox="1">
            <a:spLocks noChangeArrowheads="1"/>
          </p:cNvSpPr>
          <p:nvPr/>
        </p:nvSpPr>
        <p:spPr bwMode="auto">
          <a:xfrm>
            <a:off x="1373188" y="6137275"/>
            <a:ext cx="6134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/>
              <a:t>MVAPICH2-R supports a low latency of about 7 us</a:t>
            </a:r>
          </a:p>
        </p:txBody>
      </p:sp>
      <p:pic>
        <p:nvPicPr>
          <p:cNvPr id="3515408" name="Picture 16" descr="latency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97025" y="1874838"/>
            <a:ext cx="58785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446D-98A2-4155-A9D0-5A1128608BE1}" type="slidenum">
              <a:rPr lang="en-US"/>
              <a:pPr/>
              <a:t>2</a:t>
            </a:fld>
            <a:endParaRPr lang="en-US"/>
          </a:p>
        </p:txBody>
      </p:sp>
      <p:sp>
        <p:nvSpPr>
          <p:cNvPr id="35665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/>
              <a:t>High-performance Parallel Computing</a:t>
            </a:r>
            <a:br>
              <a:rPr lang="en-US" sz="3200"/>
            </a:br>
            <a:r>
              <a:rPr lang="en-US" sz="3200"/>
              <a:t>with Ethernet</a:t>
            </a:r>
          </a:p>
        </p:txBody>
      </p:sp>
      <p:sp>
        <p:nvSpPr>
          <p:cNvPr id="35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808163"/>
            <a:ext cx="8229600" cy="466883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0"/>
              <a:t>Most widely used network infrastructure today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Used by 41.2% of the Top500 supercomputers</a:t>
            </a:r>
          </a:p>
          <a:p>
            <a:pPr>
              <a:lnSpc>
                <a:spcPct val="120000"/>
              </a:lnSpc>
            </a:pPr>
            <a:r>
              <a:rPr lang="en-US" sz="2400" b="0"/>
              <a:t>Traditionally notorious for performance issues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Large performance gap compared to IB, Myrinet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Key: Reasonable performance at low cost</a:t>
            </a:r>
          </a:p>
          <a:p>
            <a:pPr lvl="2">
              <a:lnSpc>
                <a:spcPct val="120000"/>
              </a:lnSpc>
            </a:pPr>
            <a:r>
              <a:rPr lang="en-US" sz="1800" b="0"/>
              <a:t>TCP/IP over Gigabit Ethernet (GE) saturates the network</a:t>
            </a:r>
          </a:p>
          <a:p>
            <a:pPr lvl="2">
              <a:lnSpc>
                <a:spcPct val="120000"/>
              </a:lnSpc>
            </a:pPr>
            <a:r>
              <a:rPr lang="en-US" sz="1800" b="0"/>
              <a:t>Several local stores give out GE cards free of cost ! </a:t>
            </a:r>
            <a:r>
              <a:rPr lang="en-US" sz="1800" b="0">
                <a:sym typeface="Wingdings" pitchFamily="82" charset="2"/>
              </a:rPr>
              <a:t></a:t>
            </a:r>
            <a:endParaRPr lang="en-US" sz="1800" b="0"/>
          </a:p>
          <a:p>
            <a:pPr>
              <a:lnSpc>
                <a:spcPct val="120000"/>
              </a:lnSpc>
            </a:pPr>
            <a:r>
              <a:rPr lang="en-US" sz="2400" b="0"/>
              <a:t>10-Gigabit Ethernet (10GE) recently introduced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10-fold (theoretical) increase in performance while retaining existing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8093-BD34-4605-A21B-8DBA33DF9CAF}" type="slidenum">
              <a:rPr lang="en-US"/>
              <a:pPr/>
              <a:t>20</a:t>
            </a:fld>
            <a:endParaRPr lang="en-US"/>
          </a:p>
        </p:txBody>
      </p:sp>
      <p:sp>
        <p:nvSpPr>
          <p:cNvPr id="351949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/>
              <a:t>Bandwidth</a:t>
            </a:r>
          </a:p>
        </p:txBody>
      </p:sp>
      <p:sp>
        <p:nvSpPr>
          <p:cNvPr id="3519495" name="Text Box 7"/>
          <p:cNvSpPr txBox="1">
            <a:spLocks noChangeArrowheads="1"/>
          </p:cNvSpPr>
          <p:nvPr/>
        </p:nvSpPr>
        <p:spPr bwMode="auto">
          <a:xfrm>
            <a:off x="1257300" y="6107113"/>
            <a:ext cx="6405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/>
              <a:t>MVAPICH2 achieves a peak bandwidth of 1231 MB/s</a:t>
            </a:r>
          </a:p>
        </p:txBody>
      </p:sp>
      <p:pic>
        <p:nvPicPr>
          <p:cNvPr id="3519501" name="Picture 13" descr="bw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1909763"/>
            <a:ext cx="58785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5BAC-99E0-445B-82A2-3998190BF682}" type="slidenum">
              <a:rPr lang="en-US"/>
              <a:pPr/>
              <a:t>21</a:t>
            </a:fld>
            <a:endParaRPr lang="en-US"/>
          </a:p>
        </p:txBody>
      </p:sp>
      <p:sp>
        <p:nvSpPr>
          <p:cNvPr id="35450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/>
              <a:t>MPI Put Latency</a:t>
            </a:r>
          </a:p>
        </p:txBody>
      </p:sp>
      <p:sp>
        <p:nvSpPr>
          <p:cNvPr id="3545093" name="Text Box 5"/>
          <p:cNvSpPr txBox="1">
            <a:spLocks noChangeArrowheads="1"/>
          </p:cNvSpPr>
          <p:nvPr/>
        </p:nvSpPr>
        <p:spPr bwMode="auto">
          <a:xfrm>
            <a:off x="742950" y="5840413"/>
            <a:ext cx="7562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/>
              <a:t>MVAPICH2 shows an improvement of about 4 times in latency </a:t>
            </a:r>
          </a:p>
          <a:p>
            <a:r>
              <a:rPr lang="en-US" sz="2000" b="0"/>
              <a:t>over MPICH2</a:t>
            </a:r>
          </a:p>
        </p:txBody>
      </p:sp>
      <p:pic>
        <p:nvPicPr>
          <p:cNvPr id="3545100" name="Picture 12" descr="put-latency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7200" y="1827213"/>
            <a:ext cx="5667375" cy="39671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C32A-6A7D-40D8-B86A-28C844497179}" type="slidenum">
              <a:rPr lang="en-US"/>
              <a:pPr/>
              <a:t>22</a:t>
            </a:fld>
            <a:endParaRPr lang="en-US"/>
          </a:p>
        </p:txBody>
      </p:sp>
      <p:sp>
        <p:nvSpPr>
          <p:cNvPr id="35215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/>
              <a:t>MPI Put Bandwidth</a:t>
            </a:r>
          </a:p>
        </p:txBody>
      </p:sp>
      <p:sp>
        <p:nvSpPr>
          <p:cNvPr id="3521548" name="Text Box 12"/>
          <p:cNvSpPr txBox="1">
            <a:spLocks noChangeArrowheads="1"/>
          </p:cNvSpPr>
          <p:nvPr/>
        </p:nvSpPr>
        <p:spPr bwMode="auto">
          <a:xfrm>
            <a:off x="757238" y="5905500"/>
            <a:ext cx="7499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/>
              <a:t>MVAPICH2 shows an improvement in bandwidth of up to 40% </a:t>
            </a:r>
          </a:p>
          <a:p>
            <a:r>
              <a:rPr lang="en-US" sz="2000" b="0"/>
              <a:t>over MPICH2</a:t>
            </a:r>
          </a:p>
        </p:txBody>
      </p:sp>
      <p:pic>
        <p:nvPicPr>
          <p:cNvPr id="3521555" name="Picture 19" descr="put-bw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3538" y="1858963"/>
            <a:ext cx="5761037" cy="4032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CA61-810C-4F03-A011-5092143119F2}" type="slidenum">
              <a:rPr lang="en-US"/>
              <a:pPr/>
              <a:t>23</a:t>
            </a:fld>
            <a:endParaRPr lang="en-US"/>
          </a:p>
        </p:txBody>
      </p:sp>
      <p:sp>
        <p:nvSpPr>
          <p:cNvPr id="35287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/>
              <a:t>MPI Allgather</a:t>
            </a:r>
          </a:p>
        </p:txBody>
      </p:sp>
      <p:sp>
        <p:nvSpPr>
          <p:cNvPr id="3528710" name="Text Box 6"/>
          <p:cNvSpPr txBox="1">
            <a:spLocks noChangeArrowheads="1"/>
          </p:cNvSpPr>
          <p:nvPr/>
        </p:nvSpPr>
        <p:spPr bwMode="auto">
          <a:xfrm>
            <a:off x="398463" y="5938838"/>
            <a:ext cx="8442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/>
              <a:t>MVAPICH performs up to 84% better for Allgather for 32 processes</a:t>
            </a:r>
          </a:p>
        </p:txBody>
      </p:sp>
      <p:pic>
        <p:nvPicPr>
          <p:cNvPr id="3528716" name="Picture 12" descr="allgather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84338" y="1841500"/>
            <a:ext cx="5807075" cy="4065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71E3-37AC-4569-8B38-832259ECD989}" type="slidenum">
              <a:rPr lang="en-US"/>
              <a:pPr/>
              <a:t>24</a:t>
            </a:fld>
            <a:endParaRPr lang="en-US"/>
          </a:p>
        </p:txBody>
      </p:sp>
      <p:sp>
        <p:nvSpPr>
          <p:cNvPr id="35317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/>
              <a:t>MPI Allreduce</a:t>
            </a:r>
          </a:p>
        </p:txBody>
      </p:sp>
      <p:sp>
        <p:nvSpPr>
          <p:cNvPr id="3531780" name="Text Box 4"/>
          <p:cNvSpPr txBox="1">
            <a:spLocks noChangeArrowheads="1"/>
          </p:cNvSpPr>
          <p:nvPr/>
        </p:nvSpPr>
        <p:spPr bwMode="auto">
          <a:xfrm>
            <a:off x="387350" y="5957888"/>
            <a:ext cx="8462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/>
              <a:t>MVAPICH performs up to 80% better for Allreduce for 32 processes</a:t>
            </a:r>
          </a:p>
        </p:txBody>
      </p:sp>
      <p:pic>
        <p:nvPicPr>
          <p:cNvPr id="3531788" name="Picture 12" descr="allreduce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1950" y="1830388"/>
            <a:ext cx="5853113" cy="4097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E5E3-450F-4CF5-9531-F70294E02ADA}" type="slidenum">
              <a:rPr lang="en-US"/>
              <a:pPr/>
              <a:t>25</a:t>
            </a:fld>
            <a:endParaRPr lang="en-US"/>
          </a:p>
        </p:txBody>
      </p:sp>
      <p:sp>
        <p:nvSpPr>
          <p:cNvPr id="353792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/>
              <a:t>MPI Barrier</a:t>
            </a:r>
          </a:p>
        </p:txBody>
      </p:sp>
      <p:sp>
        <p:nvSpPr>
          <p:cNvPr id="3537927" name="Text Box 7"/>
          <p:cNvSpPr txBox="1">
            <a:spLocks noChangeArrowheads="1"/>
          </p:cNvSpPr>
          <p:nvPr/>
        </p:nvSpPr>
        <p:spPr bwMode="auto">
          <a:xfrm>
            <a:off x="450850" y="5805488"/>
            <a:ext cx="8339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/>
              <a:t>MVAPICH2 performs up to 80% better for barrier for 32 processes</a:t>
            </a:r>
          </a:p>
        </p:txBody>
      </p:sp>
      <p:pic>
        <p:nvPicPr>
          <p:cNvPr id="3537929" name="Picture 9" descr="barrier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5850" y="2060575"/>
            <a:ext cx="4419600" cy="3416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E95D-F7AF-4DFC-9770-ED41ECCFF621}" type="slidenum">
              <a:rPr lang="en-US"/>
              <a:pPr/>
              <a:t>26</a:t>
            </a:fld>
            <a:endParaRPr lang="en-US"/>
          </a:p>
        </p:txBody>
      </p:sp>
      <p:sp>
        <p:nvSpPr>
          <p:cNvPr id="35307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/>
              <a:t>NAS</a:t>
            </a:r>
          </a:p>
        </p:txBody>
      </p:sp>
      <p:sp>
        <p:nvSpPr>
          <p:cNvPr id="3530758" name="Text Box 6"/>
          <p:cNvSpPr txBox="1">
            <a:spLocks noChangeArrowheads="1"/>
          </p:cNvSpPr>
          <p:nvPr/>
        </p:nvSpPr>
        <p:spPr bwMode="auto">
          <a:xfrm>
            <a:off x="1003300" y="5805488"/>
            <a:ext cx="7334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/>
              <a:t>MVAPICH2 performs up to 16% better than MPICH2 for IS</a:t>
            </a:r>
          </a:p>
        </p:txBody>
      </p:sp>
      <p:pic>
        <p:nvPicPr>
          <p:cNvPr id="3530760" name="Picture 8" descr="nas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8388" y="2160588"/>
            <a:ext cx="4419600" cy="3390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670A-FC0D-4337-A2DC-74CCC306F37B}" type="slidenum">
              <a:rPr lang="en-US"/>
              <a:pPr/>
              <a:t>27</a:t>
            </a:fld>
            <a:endParaRPr lang="en-US"/>
          </a:p>
        </p:txBody>
      </p:sp>
      <p:sp>
        <p:nvSpPr>
          <p:cNvPr id="35706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/>
              <a:t>Presentation Outline</a:t>
            </a:r>
          </a:p>
        </p:txBody>
      </p:sp>
      <p:sp>
        <p:nvSpPr>
          <p:cNvPr id="35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80000"/>
              </a:lnSpc>
            </a:pPr>
            <a:r>
              <a:rPr lang="en-US" sz="2400" b="0">
                <a:solidFill>
                  <a:schemeClr val="folHlink"/>
                </a:solidFill>
              </a:rPr>
              <a:t>Introduction</a:t>
            </a:r>
          </a:p>
          <a:p>
            <a:pPr>
              <a:lnSpc>
                <a:spcPct val="180000"/>
              </a:lnSpc>
            </a:pPr>
            <a:r>
              <a:rPr lang="en-US" sz="2400" b="0">
                <a:solidFill>
                  <a:srgbClr val="DDDDDD"/>
                </a:solidFill>
              </a:rPr>
              <a:t>10GE and iWARP Background</a:t>
            </a:r>
          </a:p>
          <a:p>
            <a:pPr>
              <a:lnSpc>
                <a:spcPct val="180000"/>
              </a:lnSpc>
            </a:pPr>
            <a:r>
              <a:rPr lang="en-US" sz="2400" b="0">
                <a:solidFill>
                  <a:srgbClr val="DDDDDD"/>
                </a:solidFill>
              </a:rPr>
              <a:t>Designing MPI over iWARP</a:t>
            </a:r>
          </a:p>
          <a:p>
            <a:pPr>
              <a:lnSpc>
                <a:spcPct val="180000"/>
              </a:lnSpc>
            </a:pPr>
            <a:r>
              <a:rPr lang="en-US" sz="2400" b="0">
                <a:solidFill>
                  <a:srgbClr val="DDDDDD"/>
                </a:solidFill>
              </a:rPr>
              <a:t>Performance Evaluation</a:t>
            </a:r>
          </a:p>
          <a:p>
            <a:pPr>
              <a:lnSpc>
                <a:spcPct val="180000"/>
              </a:lnSpc>
            </a:pPr>
            <a:r>
              <a:rPr lang="en-US" sz="2400">
                <a:solidFill>
                  <a:schemeClr val="tx2"/>
                </a:solidFill>
              </a:rPr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DCF5-0765-492C-B270-44DBA6F5A348}" type="slidenum">
              <a:rPr lang="en-US"/>
              <a:pPr/>
              <a:t>28</a:t>
            </a:fld>
            <a:endParaRPr lang="en-US"/>
          </a:p>
        </p:txBody>
      </p:sp>
      <p:sp>
        <p:nvSpPr>
          <p:cNvPr id="35338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/>
              <a:t>Conclusions and Future Work</a:t>
            </a:r>
          </a:p>
        </p:txBody>
      </p:sp>
      <p:sp>
        <p:nvSpPr>
          <p:cNvPr id="35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803400"/>
            <a:ext cx="8304212" cy="46513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0"/>
              <a:t>High performance MPI design over iWARP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First Native iWARP capable MPI</a:t>
            </a:r>
          </a:p>
          <a:p>
            <a:pPr>
              <a:lnSpc>
                <a:spcPct val="120000"/>
              </a:lnSpc>
            </a:pPr>
            <a:r>
              <a:rPr lang="en-US" sz="2400" b="0"/>
              <a:t>Significant performance gains over TCP/IP based implementations</a:t>
            </a:r>
          </a:p>
          <a:p>
            <a:pPr>
              <a:lnSpc>
                <a:spcPct val="120000"/>
              </a:lnSpc>
            </a:pPr>
            <a:r>
              <a:rPr lang="en-US" sz="2400" b="0"/>
              <a:t>Integrated into MVAPICH2 release 0.9.8 onwards</a:t>
            </a:r>
          </a:p>
          <a:p>
            <a:pPr>
              <a:lnSpc>
                <a:spcPct val="120000"/>
              </a:lnSpc>
            </a:pPr>
            <a:r>
              <a:rPr lang="en-US" sz="2400" b="0"/>
              <a:t>Future Work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Utilize iWARP capabilities like SRQ’s, multi-pathing VLANs, etc to further optimize MPI-iWARP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Optimize and evaluate MPI-iWARP in emerging cluster-of-cluster scenarios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840-D9E8-4A5F-AFB2-4242357C6E51}" type="slidenum">
              <a:rPr lang="en-US"/>
              <a:pPr/>
              <a:t>29</a:t>
            </a:fld>
            <a:endParaRPr lang="en-US"/>
          </a:p>
        </p:txBody>
      </p:sp>
      <p:sp>
        <p:nvSpPr>
          <p:cNvPr id="35358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 b="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3535875" name="Text Box 3"/>
          <p:cNvSpPr txBox="1">
            <a:spLocks noChangeArrowheads="1"/>
          </p:cNvSpPr>
          <p:nvPr/>
        </p:nvSpPr>
        <p:spPr bwMode="auto">
          <a:xfrm>
            <a:off x="1331913" y="2895600"/>
            <a:ext cx="65595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Arial" charset="0"/>
              </a:rPr>
              <a:t>Web Pointers</a:t>
            </a:r>
          </a:p>
          <a:p>
            <a:endParaRPr lang="en-US" b="0">
              <a:latin typeface="Arial" charset="0"/>
            </a:endParaRPr>
          </a:p>
          <a:p>
            <a:r>
              <a:rPr lang="en-US" b="0">
                <a:latin typeface="Arial" charset="0"/>
              </a:rPr>
              <a:t>http://mvapich.cse.ohio-state.edu</a:t>
            </a:r>
          </a:p>
          <a:p>
            <a:endParaRPr lang="en-US" b="0">
              <a:latin typeface="Arial" charset="0"/>
            </a:endParaRPr>
          </a:p>
          <a:p>
            <a:r>
              <a:rPr lang="en-US" b="0">
                <a:solidFill>
                  <a:schemeClr val="accent2"/>
                </a:solidFill>
                <a:latin typeface="Arial" charset="0"/>
              </a:rPr>
              <a:t>{narravul, mamidala, vishnu, santhana, panda}</a:t>
            </a:r>
            <a:r>
              <a:rPr lang="en-US" b="0">
                <a:latin typeface="Arial" charset="0"/>
              </a:rPr>
              <a:t> </a:t>
            </a:r>
          </a:p>
          <a:p>
            <a:r>
              <a:rPr lang="en-US" b="0">
                <a:latin typeface="Arial" charset="0"/>
              </a:rPr>
              <a:t>@ cse.ohio-state.edu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FCB-00BE-4BCB-A709-A6AF34778A77}" type="slidenum">
              <a:rPr lang="en-US"/>
              <a:pPr/>
              <a:t>3</a:t>
            </a:fld>
            <a:endParaRPr lang="en-US"/>
          </a:p>
        </p:txBody>
      </p:sp>
      <p:sp>
        <p:nvSpPr>
          <p:cNvPr id="35676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/>
              <a:t>10GE: Technology Trends</a:t>
            </a:r>
          </a:p>
        </p:txBody>
      </p:sp>
      <p:sp>
        <p:nvSpPr>
          <p:cNvPr id="35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39913"/>
            <a:ext cx="8229600" cy="463708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400" b="0"/>
              <a:t>Broken into three levels of technologies</a:t>
            </a:r>
          </a:p>
          <a:p>
            <a:pPr lvl="1">
              <a:lnSpc>
                <a:spcPct val="140000"/>
              </a:lnSpc>
            </a:pPr>
            <a:r>
              <a:rPr lang="en-US" sz="2000" b="0"/>
              <a:t>Regular 10GigE adapters</a:t>
            </a:r>
          </a:p>
          <a:p>
            <a:pPr lvl="2">
              <a:lnSpc>
                <a:spcPct val="140000"/>
              </a:lnSpc>
            </a:pPr>
            <a:r>
              <a:rPr lang="en-US" sz="1800" b="0"/>
              <a:t>Software TCP/IP stack</a:t>
            </a:r>
          </a:p>
          <a:p>
            <a:pPr lvl="1">
              <a:lnSpc>
                <a:spcPct val="140000"/>
              </a:lnSpc>
            </a:pPr>
            <a:r>
              <a:rPr lang="en-US" sz="2000" b="0"/>
              <a:t>TCP Offload Engines (TOEs)</a:t>
            </a:r>
          </a:p>
          <a:p>
            <a:pPr lvl="2">
              <a:lnSpc>
                <a:spcPct val="140000"/>
              </a:lnSpc>
            </a:pPr>
            <a:r>
              <a:rPr lang="en-US" sz="1800" b="0"/>
              <a:t>Hardware TCP/IP stack</a:t>
            </a:r>
          </a:p>
          <a:p>
            <a:pPr lvl="1">
              <a:lnSpc>
                <a:spcPct val="140000"/>
              </a:lnSpc>
            </a:pPr>
            <a:r>
              <a:rPr lang="en-US" sz="2000" b="0"/>
              <a:t>iWARP Offload Engines</a:t>
            </a:r>
          </a:p>
          <a:p>
            <a:pPr lvl="2">
              <a:lnSpc>
                <a:spcPct val="140000"/>
              </a:lnSpc>
            </a:pPr>
            <a:r>
              <a:rPr lang="en-US" sz="1800" b="0"/>
              <a:t>Standardized by the RDMAC and IETF</a:t>
            </a:r>
          </a:p>
          <a:p>
            <a:pPr lvl="2">
              <a:lnSpc>
                <a:spcPct val="140000"/>
              </a:lnSpc>
            </a:pPr>
            <a:r>
              <a:rPr lang="en-US" sz="1800" b="0"/>
              <a:t>Hardware TCP/IP stack</a:t>
            </a:r>
          </a:p>
          <a:p>
            <a:pPr lvl="2">
              <a:lnSpc>
                <a:spcPct val="140000"/>
              </a:lnSpc>
            </a:pPr>
            <a:r>
              <a:rPr lang="en-US" sz="1800" b="0"/>
              <a:t>More features: Remote Direct Memory Access (RDMA), Asynchronous communication, Zero-copy data transfer</a:t>
            </a:r>
          </a:p>
        </p:txBody>
      </p:sp>
      <p:sp>
        <p:nvSpPr>
          <p:cNvPr id="3567621" name="Text Box 5"/>
          <p:cNvSpPr txBox="1">
            <a:spLocks noChangeArrowheads="1"/>
          </p:cNvSpPr>
          <p:nvPr/>
        </p:nvSpPr>
        <p:spPr bwMode="auto">
          <a:xfrm>
            <a:off x="4300538" y="2551113"/>
            <a:ext cx="3883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1400" i="1">
                <a:solidFill>
                  <a:srgbClr val="FF3300"/>
                </a:solidFill>
                <a:latin typeface="Arial" charset="0"/>
                <a:ea typeface="굴림" pitchFamily="50" charset="-127"/>
              </a:rPr>
              <a:t>[feng03:hoti, feng03:sc, balaji03:rait]</a:t>
            </a:r>
          </a:p>
        </p:txBody>
      </p:sp>
      <p:sp>
        <p:nvSpPr>
          <p:cNvPr id="3567623" name="Text Box 7"/>
          <p:cNvSpPr txBox="1">
            <a:spLocks noChangeArrowheads="1"/>
          </p:cNvSpPr>
          <p:nvPr/>
        </p:nvSpPr>
        <p:spPr bwMode="auto">
          <a:xfrm>
            <a:off x="4652963" y="3494088"/>
            <a:ext cx="3883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1400" i="1">
                <a:solidFill>
                  <a:srgbClr val="FF3300"/>
                </a:solidFill>
                <a:latin typeface="Arial" charset="0"/>
                <a:ea typeface="굴림" pitchFamily="50" charset="-127"/>
              </a:rPr>
              <a:t>[feng05:hoti, balaji05:cluster]</a:t>
            </a:r>
          </a:p>
        </p:txBody>
      </p:sp>
      <p:sp>
        <p:nvSpPr>
          <p:cNvPr id="3567624" name="Text Box 8"/>
          <p:cNvSpPr txBox="1">
            <a:spLocks noChangeArrowheads="1"/>
          </p:cNvSpPr>
          <p:nvPr/>
        </p:nvSpPr>
        <p:spPr bwMode="auto">
          <a:xfrm>
            <a:off x="4110038" y="4408488"/>
            <a:ext cx="3883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1400" i="1">
                <a:solidFill>
                  <a:srgbClr val="FF3300"/>
                </a:solidFill>
                <a:latin typeface="Arial" charset="0"/>
                <a:ea typeface="굴림" pitchFamily="50" charset="-127"/>
              </a:rPr>
              <a:t>[jinhy05:hpidc, wyckoff05:rait]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24390259-4A0C-48F8-9404-E478E6698DC7}" type="slidenum">
              <a:rPr lang="en-US"/>
              <a:pPr/>
              <a:t>30</a:t>
            </a:fld>
            <a:endParaRPr lang="en-US"/>
          </a:p>
        </p:txBody>
      </p:sp>
      <p:sp>
        <p:nvSpPr>
          <p:cNvPr id="3572740" name="Rectangle 4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en-US" sz="3600"/>
              <a:t>Backup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4F50-6FD7-4CFD-9769-CFF0C27D2256}" type="slidenum">
              <a:rPr lang="en-US"/>
              <a:pPr/>
              <a:t>31</a:t>
            </a:fld>
            <a:endParaRPr lang="en-US"/>
          </a:p>
        </p:txBody>
      </p:sp>
      <p:sp>
        <p:nvSpPr>
          <p:cNvPr id="35420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/>
              <a:t>MPI Get Latency</a:t>
            </a:r>
          </a:p>
        </p:txBody>
      </p:sp>
      <p:sp>
        <p:nvSpPr>
          <p:cNvPr id="3542021" name="Text Box 5"/>
          <p:cNvSpPr txBox="1">
            <a:spLocks noChangeArrowheads="1"/>
          </p:cNvSpPr>
          <p:nvPr/>
        </p:nvSpPr>
        <p:spPr bwMode="auto">
          <a:xfrm>
            <a:off x="139700" y="5964238"/>
            <a:ext cx="8959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/>
              <a:t>MVAPICH2 shows a latency improvement of about 3.6 times over MPICH2</a:t>
            </a:r>
          </a:p>
        </p:txBody>
      </p:sp>
      <p:pic>
        <p:nvPicPr>
          <p:cNvPr id="3542026" name="Picture 10" descr="get-latency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4325" y="1854200"/>
            <a:ext cx="58785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0C39-9B5F-4905-A033-BFB22BA71B53}" type="slidenum">
              <a:rPr lang="en-US"/>
              <a:pPr/>
              <a:t>32</a:t>
            </a:fld>
            <a:endParaRPr lang="en-US"/>
          </a:p>
        </p:txBody>
      </p:sp>
      <p:sp>
        <p:nvSpPr>
          <p:cNvPr id="35471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/>
              <a:t>MPI Get Bandwidth</a:t>
            </a:r>
          </a:p>
        </p:txBody>
      </p:sp>
      <p:pic>
        <p:nvPicPr>
          <p:cNvPr id="3547144" name="Picture 8" descr="get-bw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1950" y="1981200"/>
            <a:ext cx="58785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A601-2818-4FDF-97E7-E37B75D1748F}" type="slidenum">
              <a:rPr lang="en-US"/>
              <a:pPr/>
              <a:t>33</a:t>
            </a:fld>
            <a:endParaRPr lang="en-US"/>
          </a:p>
        </p:txBody>
      </p:sp>
      <p:sp>
        <p:nvSpPr>
          <p:cNvPr id="35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848600" cy="1143000"/>
          </a:xfrm>
          <a:ln/>
        </p:spPr>
        <p:txBody>
          <a:bodyPr/>
          <a:lstStyle/>
          <a:p>
            <a:r>
              <a:rPr lang="en-US" sz="3200"/>
              <a:t>iWARP Capabilities</a:t>
            </a:r>
          </a:p>
        </p:txBody>
      </p:sp>
      <p:graphicFrame>
        <p:nvGraphicFramePr>
          <p:cNvPr id="3571715" name="Group 3"/>
          <p:cNvGraphicFramePr>
            <a:graphicFrameLocks noGrp="1"/>
          </p:cNvGraphicFramePr>
          <p:nvPr>
            <p:ph idx="1"/>
          </p:nvPr>
        </p:nvGraphicFramePr>
        <p:xfrm>
          <a:off x="430213" y="1822450"/>
          <a:ext cx="8501062" cy="4454525"/>
        </p:xfrm>
        <a:graphic>
          <a:graphicData uri="http://schemas.openxmlformats.org/drawingml/2006/table">
            <a:tbl>
              <a:tblPr/>
              <a:tblGrid>
                <a:gridCol w="2817812"/>
                <a:gridCol w="5683250"/>
              </a:tblGrid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Features</a:t>
                      </a:r>
                    </a:p>
                  </a:txBody>
                  <a:tcPr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iWARP capability</a:t>
                      </a: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Hardware offloaded Protocol</a:t>
                      </a:r>
                    </a:p>
                  </a:txBody>
                  <a:tcPr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Supported</a:t>
                      </a: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RDMA</a:t>
                      </a:r>
                    </a:p>
                  </a:txBody>
                  <a:tcPr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Supported</a:t>
                      </a: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Atomic Operations</a:t>
                      </a:r>
                    </a:p>
                  </a:txBody>
                  <a:tcPr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Not supported</a:t>
                      </a: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Multicast</a:t>
                      </a:r>
                    </a:p>
                  </a:txBody>
                  <a:tcPr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Not supported by current implementations</a:t>
                      </a: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QoS</a:t>
                      </a:r>
                    </a:p>
                  </a:txBody>
                  <a:tcPr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Not supported by current implementations</a:t>
                      </a: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Data Placement</a:t>
                      </a:r>
                    </a:p>
                  </a:txBody>
                  <a:tcPr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Out-of-order</a:t>
                      </a: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Data Rate-control</a:t>
                      </a:r>
                    </a:p>
                  </a:txBody>
                  <a:tcPr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Dynamic and Fine-grained</a:t>
                      </a:r>
                    </a:p>
                  </a:txBody>
                  <a:tcPr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CF7-AB7D-4033-9DFF-B02190C33D20}" type="slidenum">
              <a:rPr lang="en-US"/>
              <a:pPr/>
              <a:t>4</a:t>
            </a:fld>
            <a:endParaRPr lang="en-US"/>
          </a:p>
        </p:txBody>
      </p:sp>
      <p:sp>
        <p:nvSpPr>
          <p:cNvPr id="3494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/>
              <a:t>Message Passing Interface</a:t>
            </a:r>
          </a:p>
        </p:txBody>
      </p:sp>
      <p:sp>
        <p:nvSpPr>
          <p:cNvPr id="34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31975"/>
            <a:ext cx="7875588" cy="4645025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sz="2400" b="0"/>
              <a:t>Message Passing Interface (MPI)</a:t>
            </a:r>
          </a:p>
          <a:p>
            <a:pPr lvl="1">
              <a:lnSpc>
                <a:spcPct val="115000"/>
              </a:lnSpc>
            </a:pPr>
            <a:r>
              <a:rPr lang="en-US" sz="2000" b="0"/>
              <a:t>De-facto standard for message passing communication</a:t>
            </a:r>
          </a:p>
          <a:p>
            <a:pPr>
              <a:lnSpc>
                <a:spcPct val="115000"/>
              </a:lnSpc>
            </a:pPr>
            <a:r>
              <a:rPr lang="en-US" sz="2400" b="0"/>
              <a:t>Traditional implementations over Ethernet</a:t>
            </a:r>
          </a:p>
          <a:p>
            <a:pPr lvl="1">
              <a:lnSpc>
                <a:spcPct val="115000"/>
              </a:lnSpc>
            </a:pPr>
            <a:r>
              <a:rPr lang="en-US" sz="2000" b="0"/>
              <a:t>Relied on TCP/IP (e.g., MPICH2)</a:t>
            </a:r>
          </a:p>
          <a:p>
            <a:pPr lvl="1">
              <a:lnSpc>
                <a:spcPct val="115000"/>
              </a:lnSpc>
            </a:pPr>
            <a:r>
              <a:rPr lang="en-US" sz="2000" b="0"/>
              <a:t>Reasonable for traditional Ethernet networks (e.g., GE)</a:t>
            </a:r>
          </a:p>
          <a:p>
            <a:pPr>
              <a:lnSpc>
                <a:spcPct val="115000"/>
              </a:lnSpc>
            </a:pPr>
            <a:r>
              <a:rPr lang="en-US" sz="2400" b="0"/>
              <a:t>Advent of iWARP over 10GE</a:t>
            </a:r>
          </a:p>
          <a:p>
            <a:pPr lvl="1">
              <a:lnSpc>
                <a:spcPct val="115000"/>
              </a:lnSpc>
            </a:pPr>
            <a:r>
              <a:rPr lang="en-US" sz="2000" b="0"/>
              <a:t>Provides hardware offload capabilities and scalability features</a:t>
            </a:r>
          </a:p>
          <a:p>
            <a:pPr lvl="1">
              <a:lnSpc>
                <a:spcPct val="115000"/>
              </a:lnSpc>
            </a:pPr>
            <a:r>
              <a:rPr lang="en-US" sz="2000" b="0"/>
              <a:t>Traditional TCP/IP based implementations not sufficient</a:t>
            </a:r>
          </a:p>
          <a:p>
            <a:pPr>
              <a:lnSpc>
                <a:spcPct val="115000"/>
              </a:lnSpc>
            </a:pPr>
            <a:r>
              <a:rPr lang="en-US" sz="2400" b="0">
                <a:solidFill>
                  <a:schemeClr val="tx2"/>
                </a:solidFill>
              </a:rPr>
              <a:t>Need a high-performance MPI over iWARP 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0021-A97C-44FE-961E-2F806A8124F1}" type="slidenum">
              <a:rPr lang="en-US"/>
              <a:pPr/>
              <a:t>5</a:t>
            </a:fld>
            <a:endParaRPr lang="en-US"/>
          </a:p>
        </p:txBody>
      </p:sp>
      <p:sp>
        <p:nvSpPr>
          <p:cNvPr id="34959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/>
              <a:t>Presentation Outline</a:t>
            </a:r>
          </a:p>
        </p:txBody>
      </p:sp>
      <p:sp>
        <p:nvSpPr>
          <p:cNvPr id="34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80000"/>
              </a:lnSpc>
            </a:pPr>
            <a:r>
              <a:rPr lang="en-US" sz="2400" b="0">
                <a:solidFill>
                  <a:schemeClr val="folHlink"/>
                </a:solidFill>
              </a:rPr>
              <a:t>Introduction</a:t>
            </a:r>
          </a:p>
          <a:p>
            <a:pPr>
              <a:lnSpc>
                <a:spcPct val="180000"/>
              </a:lnSpc>
            </a:pPr>
            <a:r>
              <a:rPr lang="en-US" sz="2400">
                <a:solidFill>
                  <a:schemeClr val="tx2"/>
                </a:solidFill>
              </a:rPr>
              <a:t>10GE and iWARP Background</a:t>
            </a:r>
          </a:p>
          <a:p>
            <a:pPr>
              <a:lnSpc>
                <a:spcPct val="180000"/>
              </a:lnSpc>
            </a:pPr>
            <a:r>
              <a:rPr lang="en-US" sz="2400" b="0"/>
              <a:t>Designing MPI over iWARP</a:t>
            </a:r>
          </a:p>
          <a:p>
            <a:pPr>
              <a:lnSpc>
                <a:spcPct val="180000"/>
              </a:lnSpc>
            </a:pPr>
            <a:r>
              <a:rPr lang="en-US" sz="2400" b="0"/>
              <a:t>Performance Evaluation</a:t>
            </a:r>
          </a:p>
          <a:p>
            <a:pPr>
              <a:lnSpc>
                <a:spcPct val="180000"/>
              </a:lnSpc>
            </a:pPr>
            <a:r>
              <a:rPr lang="en-US" sz="2400" b="0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08BB-330E-458A-911F-917232CA1E19}" type="slidenum">
              <a:rPr lang="en-US"/>
              <a:pPr/>
              <a:t>6</a:t>
            </a:fld>
            <a:endParaRPr lang="en-US"/>
          </a:p>
        </p:txBody>
      </p:sp>
      <p:sp>
        <p:nvSpPr>
          <p:cNvPr id="350105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/>
              <a:t>10-Gigabit Ethernet and iWARP</a:t>
            </a:r>
          </a:p>
        </p:txBody>
      </p:sp>
      <p:sp>
        <p:nvSpPr>
          <p:cNvPr id="35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97050"/>
            <a:ext cx="7748588" cy="47291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0"/>
              <a:t>10 fold increase in Ethernet performance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40G and 100G speeds in development</a:t>
            </a:r>
          </a:p>
          <a:p>
            <a:pPr>
              <a:lnSpc>
                <a:spcPct val="120000"/>
              </a:lnSpc>
            </a:pPr>
            <a:r>
              <a:rPr lang="en-US" sz="2400" b="0"/>
              <a:t>Hardware offloaded TCP/IP Stack</a:t>
            </a:r>
          </a:p>
          <a:p>
            <a:pPr>
              <a:lnSpc>
                <a:spcPct val="120000"/>
              </a:lnSpc>
            </a:pPr>
            <a:r>
              <a:rPr lang="en-US" sz="2400" b="0"/>
              <a:t>RDMA Capability 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Asynchronous communication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Zero copy data transfers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One-sided interface</a:t>
            </a:r>
          </a:p>
          <a:p>
            <a:pPr>
              <a:lnSpc>
                <a:spcPct val="120000"/>
              </a:lnSpc>
            </a:pPr>
            <a:r>
              <a:rPr lang="en-US" sz="2400" b="0"/>
              <a:t>WAN capability</a:t>
            </a:r>
          </a:p>
          <a:p>
            <a:pPr>
              <a:lnSpc>
                <a:spcPct val="120000"/>
              </a:lnSpc>
            </a:pPr>
            <a:r>
              <a:rPr lang="en-US" sz="2400" b="0"/>
              <a:t>Existing iWARP enabled Interconnects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Chelsio, NetEffect, NetXen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5509-7365-406D-A875-3B5554F453F1}" type="slidenum">
              <a:rPr lang="en-US"/>
              <a:pPr/>
              <a:t>7</a:t>
            </a:fld>
            <a:endParaRPr lang="en-US"/>
          </a:p>
        </p:txBody>
      </p:sp>
      <p:sp>
        <p:nvSpPr>
          <p:cNvPr id="355123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/>
              <a:t>iWARP Architecture and Components</a:t>
            </a:r>
          </a:p>
        </p:txBody>
      </p:sp>
      <p:sp>
        <p:nvSpPr>
          <p:cNvPr id="3551235" name="AutoShape 3"/>
          <p:cNvSpPr>
            <a:spLocks noChangeArrowheads="1"/>
          </p:cNvSpPr>
          <p:nvPr/>
        </p:nvSpPr>
        <p:spPr bwMode="auto">
          <a:xfrm>
            <a:off x="990600" y="3276600"/>
            <a:ext cx="2209800" cy="381000"/>
          </a:xfrm>
          <a:prstGeom prst="roundRect">
            <a:avLst>
              <a:gd name="adj" fmla="val 16667"/>
            </a:avLst>
          </a:prstGeom>
          <a:solidFill>
            <a:srgbClr val="FF0000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 b="0">
                <a:ea typeface="굴림" pitchFamily="50" charset="-127"/>
              </a:rPr>
              <a:t>RDDP</a:t>
            </a:r>
          </a:p>
        </p:txBody>
      </p:sp>
      <p:sp>
        <p:nvSpPr>
          <p:cNvPr id="3551236" name="AutoShape 4"/>
          <p:cNvSpPr>
            <a:spLocks noChangeArrowheads="1"/>
          </p:cNvSpPr>
          <p:nvPr/>
        </p:nvSpPr>
        <p:spPr bwMode="auto">
          <a:xfrm>
            <a:off x="990600" y="22860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 b="0">
                <a:ea typeface="굴림" pitchFamily="50" charset="-127"/>
              </a:rPr>
              <a:t>Application or Library</a:t>
            </a:r>
          </a:p>
        </p:txBody>
      </p:sp>
      <p:sp>
        <p:nvSpPr>
          <p:cNvPr id="3551237" name="Line 5"/>
          <p:cNvSpPr>
            <a:spLocks noChangeShapeType="1"/>
          </p:cNvSpPr>
          <p:nvPr/>
        </p:nvSpPr>
        <p:spPr bwMode="auto">
          <a:xfrm>
            <a:off x="838200" y="2743200"/>
            <a:ext cx="25146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1238" name="Text Box 6"/>
          <p:cNvSpPr txBox="1">
            <a:spLocks noChangeArrowheads="1"/>
          </p:cNvSpPr>
          <p:nvPr/>
        </p:nvSpPr>
        <p:spPr bwMode="auto">
          <a:xfrm>
            <a:off x="76200" y="4267200"/>
            <a:ext cx="914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0"/>
              <a:t>Hardware</a:t>
            </a:r>
          </a:p>
        </p:txBody>
      </p:sp>
      <p:sp>
        <p:nvSpPr>
          <p:cNvPr id="3551239" name="Text Box 7"/>
          <p:cNvSpPr txBox="1">
            <a:spLocks noChangeArrowheads="1"/>
          </p:cNvSpPr>
          <p:nvPr/>
        </p:nvSpPr>
        <p:spPr bwMode="auto">
          <a:xfrm>
            <a:off x="228600" y="239236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0"/>
              <a:t>User</a:t>
            </a:r>
          </a:p>
        </p:txBody>
      </p:sp>
      <p:sp>
        <p:nvSpPr>
          <p:cNvPr id="3551240" name="AutoShape 8"/>
          <p:cNvSpPr>
            <a:spLocks noChangeArrowheads="1"/>
          </p:cNvSpPr>
          <p:nvPr/>
        </p:nvSpPr>
        <p:spPr bwMode="auto">
          <a:xfrm>
            <a:off x="2133600" y="3733800"/>
            <a:ext cx="10668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 b="0">
                <a:ea typeface="굴림" pitchFamily="50" charset="-127"/>
              </a:rPr>
              <a:t>SCTP</a:t>
            </a:r>
          </a:p>
        </p:txBody>
      </p:sp>
      <p:sp>
        <p:nvSpPr>
          <p:cNvPr id="3551241" name="AutoShape 9"/>
          <p:cNvSpPr>
            <a:spLocks noChangeArrowheads="1"/>
          </p:cNvSpPr>
          <p:nvPr/>
        </p:nvSpPr>
        <p:spPr bwMode="auto">
          <a:xfrm>
            <a:off x="990600" y="46482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 b="0">
                <a:ea typeface="굴림" pitchFamily="50" charset="-127"/>
              </a:rPr>
              <a:t>IP</a:t>
            </a:r>
          </a:p>
        </p:txBody>
      </p:sp>
      <p:sp>
        <p:nvSpPr>
          <p:cNvPr id="3551242" name="AutoShape 10"/>
          <p:cNvSpPr>
            <a:spLocks noChangeArrowheads="1"/>
          </p:cNvSpPr>
          <p:nvPr/>
        </p:nvSpPr>
        <p:spPr bwMode="auto">
          <a:xfrm>
            <a:off x="990600" y="51054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 b="0">
                <a:ea typeface="굴림" pitchFamily="50" charset="-127"/>
              </a:rPr>
              <a:t>Device Driver</a:t>
            </a:r>
          </a:p>
        </p:txBody>
      </p:sp>
      <p:sp>
        <p:nvSpPr>
          <p:cNvPr id="3551243" name="Line 11"/>
          <p:cNvSpPr>
            <a:spLocks noChangeShapeType="1"/>
          </p:cNvSpPr>
          <p:nvPr/>
        </p:nvSpPr>
        <p:spPr bwMode="auto">
          <a:xfrm>
            <a:off x="2057400" y="4953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1244" name="Line 12"/>
          <p:cNvSpPr>
            <a:spLocks noChangeShapeType="1"/>
          </p:cNvSpPr>
          <p:nvPr/>
        </p:nvSpPr>
        <p:spPr bwMode="auto">
          <a:xfrm>
            <a:off x="2133600" y="4953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1245" name="AutoShape 13"/>
          <p:cNvSpPr>
            <a:spLocks noChangeArrowheads="1"/>
          </p:cNvSpPr>
          <p:nvPr/>
        </p:nvSpPr>
        <p:spPr bwMode="auto">
          <a:xfrm>
            <a:off x="990600" y="5638800"/>
            <a:ext cx="22098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 b="0">
                <a:ea typeface="굴림" pitchFamily="50" charset="-127"/>
              </a:rPr>
              <a:t>Network Adapter</a:t>
            </a:r>
          </a:p>
          <a:p>
            <a:pPr eaLnBrk="1" hangingPunct="1"/>
            <a:r>
              <a:rPr lang="en-US" sz="1200" b="0">
                <a:ea typeface="굴림" pitchFamily="50" charset="-127"/>
              </a:rPr>
              <a:t>(e.g., 10GigE)</a:t>
            </a:r>
          </a:p>
        </p:txBody>
      </p:sp>
      <p:sp>
        <p:nvSpPr>
          <p:cNvPr id="3551246" name="Line 14"/>
          <p:cNvSpPr>
            <a:spLocks noChangeShapeType="1"/>
          </p:cNvSpPr>
          <p:nvPr/>
        </p:nvSpPr>
        <p:spPr bwMode="auto">
          <a:xfrm>
            <a:off x="838200" y="5562600"/>
            <a:ext cx="2438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1247" name="Line 15"/>
          <p:cNvSpPr>
            <a:spLocks noChangeShapeType="1"/>
          </p:cNvSpPr>
          <p:nvPr/>
        </p:nvSpPr>
        <p:spPr bwMode="auto">
          <a:xfrm>
            <a:off x="2057400" y="5410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1248" name="Line 16"/>
          <p:cNvSpPr>
            <a:spLocks noChangeShapeType="1"/>
          </p:cNvSpPr>
          <p:nvPr/>
        </p:nvSpPr>
        <p:spPr bwMode="auto">
          <a:xfrm>
            <a:off x="2133600" y="5410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1249" name="Text Box 17"/>
          <p:cNvSpPr txBox="1">
            <a:spLocks noChangeArrowheads="1"/>
          </p:cNvSpPr>
          <p:nvPr/>
        </p:nvSpPr>
        <p:spPr bwMode="auto">
          <a:xfrm>
            <a:off x="914400" y="18288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ea typeface="굴림" pitchFamily="50" charset="-127"/>
              </a:rPr>
              <a:t>iWARP Offload Engines</a:t>
            </a:r>
          </a:p>
        </p:txBody>
      </p:sp>
      <p:sp>
        <p:nvSpPr>
          <p:cNvPr id="3551250" name="AutoShape 18"/>
          <p:cNvSpPr>
            <a:spLocks noChangeArrowheads="1"/>
          </p:cNvSpPr>
          <p:nvPr/>
        </p:nvSpPr>
        <p:spPr bwMode="auto">
          <a:xfrm>
            <a:off x="990600" y="41910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 b="0">
                <a:ea typeface="굴림" pitchFamily="50" charset="-127"/>
              </a:rPr>
              <a:t>TCP</a:t>
            </a:r>
          </a:p>
        </p:txBody>
      </p:sp>
      <p:sp>
        <p:nvSpPr>
          <p:cNvPr id="3551251" name="Line 19"/>
          <p:cNvSpPr>
            <a:spLocks noChangeShapeType="1"/>
          </p:cNvSpPr>
          <p:nvPr/>
        </p:nvSpPr>
        <p:spPr bwMode="auto">
          <a:xfrm>
            <a:off x="259080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1252" name="Line 20"/>
          <p:cNvSpPr>
            <a:spLocks noChangeShapeType="1"/>
          </p:cNvSpPr>
          <p:nvPr/>
        </p:nvSpPr>
        <p:spPr bwMode="auto">
          <a:xfrm>
            <a:off x="266700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1253" name="Line 21"/>
          <p:cNvSpPr>
            <a:spLocks noChangeShapeType="1"/>
          </p:cNvSpPr>
          <p:nvPr/>
        </p:nvSpPr>
        <p:spPr bwMode="auto">
          <a:xfrm>
            <a:off x="144780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1254" name="Line 22"/>
          <p:cNvSpPr>
            <a:spLocks noChangeShapeType="1"/>
          </p:cNvSpPr>
          <p:nvPr/>
        </p:nvSpPr>
        <p:spPr bwMode="auto">
          <a:xfrm>
            <a:off x="152400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1255" name="AutoShape 23"/>
          <p:cNvSpPr>
            <a:spLocks noChangeArrowheads="1"/>
          </p:cNvSpPr>
          <p:nvPr/>
        </p:nvSpPr>
        <p:spPr bwMode="auto">
          <a:xfrm>
            <a:off x="2133600" y="2819400"/>
            <a:ext cx="1066800" cy="381000"/>
          </a:xfrm>
          <a:prstGeom prst="roundRect">
            <a:avLst>
              <a:gd name="adj" fmla="val 16667"/>
            </a:avLst>
          </a:prstGeom>
          <a:solidFill>
            <a:srgbClr val="FF0000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 b="0">
                <a:ea typeface="굴림" pitchFamily="50" charset="-127"/>
              </a:rPr>
              <a:t>RDMAP</a:t>
            </a:r>
          </a:p>
        </p:txBody>
      </p:sp>
      <p:sp>
        <p:nvSpPr>
          <p:cNvPr id="3551256" name="AutoShape 24"/>
          <p:cNvSpPr>
            <a:spLocks noChangeArrowheads="1"/>
          </p:cNvSpPr>
          <p:nvPr/>
        </p:nvSpPr>
        <p:spPr bwMode="auto">
          <a:xfrm>
            <a:off x="990600" y="3733800"/>
            <a:ext cx="1066800" cy="381000"/>
          </a:xfrm>
          <a:prstGeom prst="roundRect">
            <a:avLst>
              <a:gd name="adj" fmla="val 16667"/>
            </a:avLst>
          </a:prstGeom>
          <a:solidFill>
            <a:srgbClr val="FF0000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 b="0">
                <a:ea typeface="굴림" pitchFamily="50" charset="-127"/>
              </a:rPr>
              <a:t>MPA</a:t>
            </a:r>
          </a:p>
        </p:txBody>
      </p:sp>
      <p:sp>
        <p:nvSpPr>
          <p:cNvPr id="3551257" name="Line 25"/>
          <p:cNvSpPr>
            <a:spLocks noChangeShapeType="1"/>
          </p:cNvSpPr>
          <p:nvPr/>
        </p:nvSpPr>
        <p:spPr bwMode="auto">
          <a:xfrm>
            <a:off x="2590800" y="2590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1258" name="Line 26"/>
          <p:cNvSpPr>
            <a:spLocks noChangeShapeType="1"/>
          </p:cNvSpPr>
          <p:nvPr/>
        </p:nvSpPr>
        <p:spPr bwMode="auto">
          <a:xfrm>
            <a:off x="2667000" y="2590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1259" name="Line 27"/>
          <p:cNvSpPr>
            <a:spLocks noChangeShapeType="1"/>
          </p:cNvSpPr>
          <p:nvPr/>
        </p:nvSpPr>
        <p:spPr bwMode="auto">
          <a:xfrm>
            <a:off x="1447800" y="3581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1260" name="Line 28"/>
          <p:cNvSpPr>
            <a:spLocks noChangeShapeType="1"/>
          </p:cNvSpPr>
          <p:nvPr/>
        </p:nvSpPr>
        <p:spPr bwMode="auto">
          <a:xfrm>
            <a:off x="1524000" y="3581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1261" name="Line 29"/>
          <p:cNvSpPr>
            <a:spLocks noChangeShapeType="1"/>
          </p:cNvSpPr>
          <p:nvPr/>
        </p:nvSpPr>
        <p:spPr bwMode="auto">
          <a:xfrm>
            <a:off x="2590800" y="3124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1262" name="Line 30"/>
          <p:cNvSpPr>
            <a:spLocks noChangeShapeType="1"/>
          </p:cNvSpPr>
          <p:nvPr/>
        </p:nvSpPr>
        <p:spPr bwMode="auto">
          <a:xfrm>
            <a:off x="2667000" y="3124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1263" name="Line 31"/>
          <p:cNvSpPr>
            <a:spLocks noChangeShapeType="1"/>
          </p:cNvSpPr>
          <p:nvPr/>
        </p:nvSpPr>
        <p:spPr bwMode="auto">
          <a:xfrm>
            <a:off x="1447800" y="25908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1264" name="Line 32"/>
          <p:cNvSpPr>
            <a:spLocks noChangeShapeType="1"/>
          </p:cNvSpPr>
          <p:nvPr/>
        </p:nvSpPr>
        <p:spPr bwMode="auto">
          <a:xfrm>
            <a:off x="1524000" y="25908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1265" name="Line 33"/>
          <p:cNvSpPr>
            <a:spLocks noChangeShapeType="1"/>
          </p:cNvSpPr>
          <p:nvPr/>
        </p:nvSpPr>
        <p:spPr bwMode="auto">
          <a:xfrm>
            <a:off x="2590800" y="3581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1266" name="Line 34"/>
          <p:cNvSpPr>
            <a:spLocks noChangeShapeType="1"/>
          </p:cNvSpPr>
          <p:nvPr/>
        </p:nvSpPr>
        <p:spPr bwMode="auto">
          <a:xfrm>
            <a:off x="2667000" y="3581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1267" name="Line 35"/>
          <p:cNvSpPr>
            <a:spLocks noChangeShapeType="1"/>
          </p:cNvSpPr>
          <p:nvPr/>
        </p:nvSpPr>
        <p:spPr bwMode="auto">
          <a:xfrm>
            <a:off x="1447800" y="4038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1268" name="Line 36"/>
          <p:cNvSpPr>
            <a:spLocks noChangeShapeType="1"/>
          </p:cNvSpPr>
          <p:nvPr/>
        </p:nvSpPr>
        <p:spPr bwMode="auto">
          <a:xfrm>
            <a:off x="1524000" y="4038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1269" name="Text Box 37"/>
          <p:cNvSpPr txBox="1">
            <a:spLocks noChangeArrowheads="1"/>
          </p:cNvSpPr>
          <p:nvPr/>
        </p:nvSpPr>
        <p:spPr bwMode="auto">
          <a:xfrm>
            <a:off x="457200" y="6172200"/>
            <a:ext cx="3200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i="1">
                <a:solidFill>
                  <a:srgbClr val="FF3300"/>
                </a:solidFill>
                <a:ea typeface="굴림" pitchFamily="50" charset="-127"/>
              </a:rPr>
              <a:t>Courtesy iWARP Specification</a:t>
            </a:r>
          </a:p>
        </p:txBody>
      </p:sp>
      <p:sp>
        <p:nvSpPr>
          <p:cNvPr id="3551270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3733800" y="1828800"/>
            <a:ext cx="5181600" cy="47244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400" b="0"/>
              <a:t>RDMA Protocol (RDMAP)</a:t>
            </a:r>
          </a:p>
          <a:p>
            <a:pPr lvl="1">
              <a:spcBef>
                <a:spcPct val="30000"/>
              </a:spcBef>
            </a:pPr>
            <a:r>
              <a:rPr lang="en-US" sz="2000" b="0"/>
              <a:t>Feature-rich interface</a:t>
            </a:r>
          </a:p>
          <a:p>
            <a:pPr lvl="1">
              <a:spcBef>
                <a:spcPct val="30000"/>
              </a:spcBef>
            </a:pPr>
            <a:r>
              <a:rPr lang="en-US" sz="2000" b="0"/>
              <a:t>Security Management</a:t>
            </a:r>
          </a:p>
          <a:p>
            <a:pPr>
              <a:spcBef>
                <a:spcPct val="30000"/>
              </a:spcBef>
            </a:pPr>
            <a:r>
              <a:rPr lang="en-US" sz="2400" b="0"/>
              <a:t>Remote Direct Data Placement (RDDP)</a:t>
            </a:r>
          </a:p>
          <a:p>
            <a:pPr lvl="1">
              <a:spcBef>
                <a:spcPct val="30000"/>
              </a:spcBef>
            </a:pPr>
            <a:r>
              <a:rPr lang="en-US" sz="2000" b="0"/>
              <a:t>Data Placement and Delivery</a:t>
            </a:r>
          </a:p>
          <a:p>
            <a:pPr lvl="1">
              <a:spcBef>
                <a:spcPct val="30000"/>
              </a:spcBef>
            </a:pPr>
            <a:r>
              <a:rPr lang="en-US" sz="2000" b="0"/>
              <a:t>Multi Stream Semantics</a:t>
            </a:r>
          </a:p>
          <a:p>
            <a:pPr lvl="1">
              <a:spcBef>
                <a:spcPct val="30000"/>
              </a:spcBef>
            </a:pPr>
            <a:r>
              <a:rPr lang="en-US" sz="2000" b="0"/>
              <a:t>Connection Management</a:t>
            </a:r>
          </a:p>
          <a:p>
            <a:pPr>
              <a:spcBef>
                <a:spcPct val="30000"/>
              </a:spcBef>
            </a:pPr>
            <a:r>
              <a:rPr lang="en-US" sz="2400" b="0"/>
              <a:t>Marker PDU Aligned (MPA)</a:t>
            </a:r>
          </a:p>
          <a:p>
            <a:pPr lvl="1">
              <a:spcBef>
                <a:spcPct val="30000"/>
              </a:spcBef>
            </a:pPr>
            <a:r>
              <a:rPr lang="en-US" sz="2000" b="0"/>
              <a:t>Middle Box Fragmentation</a:t>
            </a:r>
          </a:p>
          <a:p>
            <a:pPr lvl="1">
              <a:spcBef>
                <a:spcPct val="30000"/>
              </a:spcBef>
            </a:pPr>
            <a:r>
              <a:rPr lang="en-US" sz="2000" b="0"/>
              <a:t>Data Integrity (CRC)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544A-D53D-40C7-BDB6-9FE5A2751B8B}" type="slidenum">
              <a:rPr lang="en-US"/>
              <a:pPr/>
              <a:t>8</a:t>
            </a:fld>
            <a:endParaRPr lang="en-US"/>
          </a:p>
        </p:txBody>
      </p:sp>
      <p:sp>
        <p:nvSpPr>
          <p:cNvPr id="35758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/>
              <a:t>iWARP Software Stack</a:t>
            </a:r>
          </a:p>
        </p:txBody>
      </p:sp>
      <p:sp>
        <p:nvSpPr>
          <p:cNvPr id="35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063" y="1831975"/>
            <a:ext cx="7897812" cy="46243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0"/>
              <a:t>OFED Gen2 verbs support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Open Fabrics Alliance – </a:t>
            </a:r>
            <a:r>
              <a:rPr lang="en-US" sz="2000" b="0">
                <a:hlinkClick r:id="rId2"/>
              </a:rPr>
              <a:t>http://www.openfabrics.org</a:t>
            </a:r>
            <a:endParaRPr lang="en-US" sz="2000" b="0"/>
          </a:p>
          <a:p>
            <a:pPr lvl="1">
              <a:lnSpc>
                <a:spcPct val="120000"/>
              </a:lnSpc>
            </a:pPr>
            <a:r>
              <a:rPr lang="en-US" sz="2000" b="0"/>
              <a:t>RDMA CM for connection setup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ibverbs for communication</a:t>
            </a:r>
          </a:p>
          <a:p>
            <a:pPr>
              <a:lnSpc>
                <a:spcPct val="120000"/>
              </a:lnSpc>
            </a:pPr>
            <a:r>
              <a:rPr lang="en-US" sz="2400" b="0"/>
              <a:t>Queue pair (QP) based communications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Post Work Queue Entries (WQEs)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WQE describes the buffer to be sent from/received into</a:t>
            </a:r>
          </a:p>
          <a:p>
            <a:pPr>
              <a:lnSpc>
                <a:spcPct val="120000"/>
              </a:lnSpc>
            </a:pPr>
            <a:r>
              <a:rPr lang="en-US" sz="2400" b="0"/>
              <a:t>Connection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Needs an underlying TCP/IP connection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Connection setup: Client/Server like mechanism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5B48-1C63-4DD5-B751-A052D128BFB3}" type="slidenum">
              <a:rPr lang="en-US"/>
              <a:pPr/>
              <a:t>9</a:t>
            </a:fld>
            <a:endParaRPr lang="en-US"/>
          </a:p>
        </p:txBody>
      </p:sp>
      <p:sp>
        <p:nvSpPr>
          <p:cNvPr id="356864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/>
              <a:t>Presentation Outline</a:t>
            </a:r>
          </a:p>
        </p:txBody>
      </p:sp>
      <p:sp>
        <p:nvSpPr>
          <p:cNvPr id="35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80000"/>
              </a:lnSpc>
            </a:pPr>
            <a:r>
              <a:rPr lang="en-US" sz="2400" b="0">
                <a:solidFill>
                  <a:schemeClr val="folHlink"/>
                </a:solidFill>
              </a:rPr>
              <a:t>Introduction</a:t>
            </a:r>
          </a:p>
          <a:p>
            <a:pPr>
              <a:lnSpc>
                <a:spcPct val="180000"/>
              </a:lnSpc>
            </a:pPr>
            <a:r>
              <a:rPr lang="en-US" sz="2400" b="0">
                <a:solidFill>
                  <a:srgbClr val="DDDDDD"/>
                </a:solidFill>
              </a:rPr>
              <a:t>10GE and iWARP Background</a:t>
            </a:r>
          </a:p>
          <a:p>
            <a:pPr>
              <a:lnSpc>
                <a:spcPct val="180000"/>
              </a:lnSpc>
            </a:pPr>
            <a:r>
              <a:rPr lang="en-US" sz="2400">
                <a:solidFill>
                  <a:schemeClr val="tx2"/>
                </a:solidFill>
              </a:rPr>
              <a:t>Designing MPI over iWARP</a:t>
            </a:r>
          </a:p>
          <a:p>
            <a:pPr>
              <a:lnSpc>
                <a:spcPct val="180000"/>
              </a:lnSpc>
            </a:pPr>
            <a:r>
              <a:rPr lang="en-US" sz="2400" b="0"/>
              <a:t>Performance Evaluation</a:t>
            </a:r>
          </a:p>
          <a:p>
            <a:pPr>
              <a:lnSpc>
                <a:spcPct val="180000"/>
              </a:lnSpc>
            </a:pPr>
            <a:r>
              <a:rPr lang="en-US" sz="2400" b="0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000066"/>
      </a:lt1>
      <a:dk2>
        <a:srgbClr val="CD052B"/>
      </a:dk2>
      <a:lt2>
        <a:srgbClr val="000000"/>
      </a:lt2>
      <a:accent1>
        <a:srgbClr val="009999"/>
      </a:accent1>
      <a:accent2>
        <a:srgbClr val="FF9933"/>
      </a:accent2>
      <a:accent3>
        <a:srgbClr val="AAAAB8"/>
      </a:accent3>
      <a:accent4>
        <a:srgbClr val="000000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Contemporary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12727</TotalTime>
  <Words>1191</Words>
  <Application>Microsoft Office PowerPoint</Application>
  <PresentationFormat>On-screen Show (4:3)</PresentationFormat>
  <Paragraphs>327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Comic Sans MS</vt:lpstr>
      <vt:lpstr>Wingdings</vt:lpstr>
      <vt:lpstr>Arial</vt:lpstr>
      <vt:lpstr>굴림</vt:lpstr>
      <vt:lpstr>Contemporary</vt:lpstr>
      <vt:lpstr>High Performance MPI over iWARP: Early Experiences</vt:lpstr>
      <vt:lpstr>High-performance Parallel Computing with Ethernet</vt:lpstr>
      <vt:lpstr>10GE: Technology Trends</vt:lpstr>
      <vt:lpstr>Message Passing Interface</vt:lpstr>
      <vt:lpstr>Presentation Outline</vt:lpstr>
      <vt:lpstr>10-Gigabit Ethernet and iWARP</vt:lpstr>
      <vt:lpstr>iWARP Architecture and Components</vt:lpstr>
      <vt:lpstr>iWARP Software Stack</vt:lpstr>
      <vt:lpstr>Presentation Outline</vt:lpstr>
      <vt:lpstr>Designing MPI over iWARP</vt:lpstr>
      <vt:lpstr>Design Components</vt:lpstr>
      <vt:lpstr>Connection Management</vt:lpstr>
      <vt:lpstr>Basic Connection Management</vt:lpstr>
      <vt:lpstr>Client-&gt;Server Message Initiation</vt:lpstr>
      <vt:lpstr>Implementation Details</vt:lpstr>
      <vt:lpstr>Presentation Outline</vt:lpstr>
      <vt:lpstr>Experimental Testbed</vt:lpstr>
      <vt:lpstr>Experiments Performed</vt:lpstr>
      <vt:lpstr>Latency</vt:lpstr>
      <vt:lpstr>Bandwidth</vt:lpstr>
      <vt:lpstr>MPI Put Latency</vt:lpstr>
      <vt:lpstr>MPI Put Bandwidth</vt:lpstr>
      <vt:lpstr>MPI Allgather</vt:lpstr>
      <vt:lpstr>MPI Allreduce</vt:lpstr>
      <vt:lpstr>MPI Barrier</vt:lpstr>
      <vt:lpstr>NAS</vt:lpstr>
      <vt:lpstr>Presentation Outline</vt:lpstr>
      <vt:lpstr>Conclusions and Future Work</vt:lpstr>
      <vt:lpstr>Questions?</vt:lpstr>
      <vt:lpstr>Backup Slides</vt:lpstr>
      <vt:lpstr>MPI Get Latency</vt:lpstr>
      <vt:lpstr>MPI Get Bandwidth</vt:lpstr>
      <vt:lpstr>iWARP Capabilities</vt:lpstr>
    </vt:vector>
  </TitlesOfParts>
  <Company>OSU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Network-Based Computing: Issues, Trends, and Challenges</dc:title>
  <dc:creator>Panda</dc:creator>
  <cp:lastModifiedBy>Pavan Balaji</cp:lastModifiedBy>
  <cp:revision>1211</cp:revision>
  <cp:lastPrinted>1998-10-01T16:18:06Z</cp:lastPrinted>
  <dcterms:created xsi:type="dcterms:W3CDTF">1998-09-24T01:44:30Z</dcterms:created>
  <dcterms:modified xsi:type="dcterms:W3CDTF">2011-01-10T13:00:42Z</dcterms:modified>
</cp:coreProperties>
</file>