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433" r:id="rId3"/>
    <p:sldId id="449" r:id="rId4"/>
    <p:sldId id="450" r:id="rId5"/>
    <p:sldId id="470" r:id="rId6"/>
    <p:sldId id="486" r:id="rId7"/>
    <p:sldId id="472" r:id="rId8"/>
    <p:sldId id="473" r:id="rId9"/>
    <p:sldId id="440" r:id="rId10"/>
    <p:sldId id="452" r:id="rId11"/>
    <p:sldId id="453" r:id="rId12"/>
    <p:sldId id="454" r:id="rId13"/>
    <p:sldId id="455" r:id="rId14"/>
    <p:sldId id="477" r:id="rId15"/>
    <p:sldId id="462" r:id="rId16"/>
    <p:sldId id="487" r:id="rId17"/>
    <p:sldId id="476" r:id="rId18"/>
    <p:sldId id="471" r:id="rId19"/>
    <p:sldId id="467" r:id="rId20"/>
    <p:sldId id="466" r:id="rId21"/>
    <p:sldId id="447" r:id="rId22"/>
    <p:sldId id="488" r:id="rId23"/>
    <p:sldId id="475" r:id="rId24"/>
    <p:sldId id="468" r:id="rId25"/>
    <p:sldId id="489" r:id="rId26"/>
    <p:sldId id="461" r:id="rId27"/>
    <p:sldId id="439" r:id="rId28"/>
    <p:sldId id="41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0CC"/>
    <a:srgbClr val="FF3300"/>
    <a:srgbClr val="66FF33"/>
    <a:srgbClr val="DDDDD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4682" autoAdjust="0"/>
  </p:normalViewPr>
  <p:slideViewPr>
    <p:cSldViewPr snapToObjects="1">
      <p:cViewPr varScale="1">
        <p:scale>
          <a:sx n="114" d="100"/>
          <a:sy n="114" d="100"/>
        </p:scale>
        <p:origin x="-9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C522D5-156B-48CD-93B9-CFCC0E599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5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614ED-92E9-4D1B-AEC7-CF9F51A0F6C9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ABC32D-511A-40FD-B106-6ADF42CE5FB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718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71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D7F1B-6C0D-4CC2-9DBF-782A091270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7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CFAD2-02F2-4013-AE1F-248F44E232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77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FB527B-BA38-47F2-AF39-CC427B0886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7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01962F-0BE3-4F03-8707-03C2D08348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6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C170-1433-4E37-BB9B-79F1565A11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3D6BF-B527-4A56-83A2-A8644294AB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7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7CF79-35B6-41C6-BEB6-8744C6AB64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5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1E94B-8ED1-4618-861D-444AEBE4FE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2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5BD09-AC5C-4950-894B-29D22CF349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7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BF2A7-4A6C-42AA-A785-032B32FF01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32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4EEC2-FD24-4E91-9F8C-229CDB7A7A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2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0EB0B-DFC2-4509-A0B6-D96AEE34C5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45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3981D8-FE8F-429F-8DD7-7254E8FB421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61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61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8" name="Picture 14" descr="Ohio State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28725"/>
            <a:ext cx="8763000" cy="2209800"/>
          </a:xfrm>
        </p:spPr>
        <p:txBody>
          <a:bodyPr/>
          <a:lstStyle/>
          <a:p>
            <a:r>
              <a:rPr lang="en-US" sz="3600"/>
              <a:t>Designing NFS With RDMA For Security, Performance and Scalability</a:t>
            </a:r>
            <a:r>
              <a:rPr lang="en-US" sz="60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438525"/>
            <a:ext cx="8001000" cy="2286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b="0"/>
              <a:t>Ranjit Noronha</a:t>
            </a:r>
            <a:r>
              <a:rPr lang="en-US" sz="1800" b="0" baseline="30000"/>
              <a:t>*</a:t>
            </a:r>
            <a:r>
              <a:rPr lang="en-US" sz="1800" b="0"/>
              <a:t>, Lei Chai</a:t>
            </a:r>
            <a:r>
              <a:rPr lang="en-US" sz="1800" b="0" baseline="30000"/>
              <a:t>*</a:t>
            </a:r>
            <a:r>
              <a:rPr lang="en-US" sz="1800" b="0"/>
              <a:t>, Thomas Talpey</a:t>
            </a:r>
            <a:r>
              <a:rPr lang="en-US" sz="1800" b="0" baseline="30000"/>
              <a:t>+</a:t>
            </a:r>
            <a:r>
              <a:rPr lang="en-US" sz="1800" b="0"/>
              <a:t> and  Dhabaleswar K. Panda</a:t>
            </a:r>
            <a:r>
              <a:rPr lang="en-US" sz="1800" b="0" baseline="30000"/>
              <a:t>*</a:t>
            </a:r>
          </a:p>
          <a:p>
            <a:pPr>
              <a:lnSpc>
                <a:spcPct val="120000"/>
              </a:lnSpc>
            </a:pPr>
            <a:r>
              <a:rPr lang="en-US" sz="1800" b="0"/>
              <a:t>Network Based Computing Laboratory (NBCL) </a:t>
            </a:r>
            <a:r>
              <a:rPr lang="en-US" sz="1800" b="0" baseline="30000"/>
              <a:t>*</a:t>
            </a:r>
            <a:endParaRPr lang="en-US" sz="1800" b="0"/>
          </a:p>
          <a:p>
            <a:pPr>
              <a:lnSpc>
                <a:spcPct val="120000"/>
              </a:lnSpc>
            </a:pPr>
            <a:r>
              <a:rPr lang="en-US" sz="1800" b="0"/>
              <a:t>The Ohio State University</a:t>
            </a:r>
          </a:p>
          <a:p>
            <a:pPr>
              <a:lnSpc>
                <a:spcPct val="120000"/>
              </a:lnSpc>
            </a:pPr>
            <a:r>
              <a:rPr lang="en-US" sz="1800" b="0"/>
              <a:t>&amp;</a:t>
            </a:r>
          </a:p>
          <a:p>
            <a:pPr>
              <a:lnSpc>
                <a:spcPct val="120000"/>
              </a:lnSpc>
            </a:pPr>
            <a:r>
              <a:rPr lang="en-US" sz="1800" b="0"/>
              <a:t>Network Appliances </a:t>
            </a:r>
            <a:r>
              <a:rPr lang="en-US" sz="1800" b="0" baseline="30000"/>
              <a:t>+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49275" y="5857875"/>
            <a:ext cx="80010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600" b="1" i="1">
                <a:solidFill>
                  <a:srgbClr val="3333CC"/>
                </a:solidFill>
              </a:rPr>
              <a:t>Presented by Pavan Balaji, Argonne National Laboratory </a:t>
            </a:r>
            <a:endParaRPr lang="en-US" sz="1600" b="1" i="1" baseline="30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NFS Write Procedure</a:t>
            </a:r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>
            <a:off x="3549650" y="1962150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1" name="Line 5"/>
          <p:cNvSpPr>
            <a:spLocks noChangeShapeType="1"/>
          </p:cNvSpPr>
          <p:nvPr/>
        </p:nvSpPr>
        <p:spPr bwMode="auto">
          <a:xfrm>
            <a:off x="5368925" y="1962150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3165475" y="1516063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CC"/>
                </a:solidFill>
              </a:rPr>
              <a:t>Client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4984750" y="151606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CC"/>
                </a:solidFill>
              </a:rPr>
              <a:t>Server</a:t>
            </a:r>
          </a:p>
        </p:txBody>
      </p:sp>
      <p:grpSp>
        <p:nvGrpSpPr>
          <p:cNvPr id="546839" name="Group 23"/>
          <p:cNvGrpSpPr>
            <a:grpSpLocks/>
          </p:cNvGrpSpPr>
          <p:nvPr/>
        </p:nvGrpSpPr>
        <p:grpSpPr bwMode="auto">
          <a:xfrm>
            <a:off x="3549650" y="2006600"/>
            <a:ext cx="1819275" cy="641350"/>
            <a:chOff x="2236" y="1264"/>
            <a:chExt cx="1146" cy="404"/>
          </a:xfrm>
        </p:grpSpPr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2236" y="1380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2562" y="1264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546834" name="Group 18"/>
          <p:cNvGrpSpPr>
            <a:grpSpLocks/>
          </p:cNvGrpSpPr>
          <p:nvPr/>
        </p:nvGrpSpPr>
        <p:grpSpPr bwMode="auto">
          <a:xfrm>
            <a:off x="3549650" y="2876550"/>
            <a:ext cx="1819275" cy="990600"/>
            <a:chOff x="2236" y="1812"/>
            <a:chExt cx="1146" cy="624"/>
          </a:xfrm>
        </p:grpSpPr>
        <p:sp>
          <p:nvSpPr>
            <p:cNvPr id="546827" name="Arc 11"/>
            <p:cNvSpPr>
              <a:spLocks/>
            </p:cNvSpPr>
            <p:nvPr/>
          </p:nvSpPr>
          <p:spPr bwMode="auto">
            <a:xfrm flipH="1">
              <a:off x="2236" y="1812"/>
              <a:ext cx="114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828" name="Arc 12"/>
            <p:cNvSpPr>
              <a:spLocks/>
            </p:cNvSpPr>
            <p:nvPr/>
          </p:nvSpPr>
          <p:spPr bwMode="auto">
            <a:xfrm rot="10800000">
              <a:off x="2236" y="2148"/>
              <a:ext cx="1146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3270" y="2436"/>
              <a:ext cx="11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831" name="Text Box 15"/>
            <p:cNvSpPr txBox="1">
              <a:spLocks noChangeArrowheads="1"/>
            </p:cNvSpPr>
            <p:nvPr/>
          </p:nvSpPr>
          <p:spPr bwMode="auto">
            <a:xfrm>
              <a:off x="2362" y="1946"/>
              <a:ext cx="10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WRITE </a:t>
              </a:r>
            </a:p>
            <a:p>
              <a:r>
                <a:rPr lang="en-US">
                  <a:solidFill>
                    <a:srgbClr val="CC00CC"/>
                  </a:solidFill>
                </a:rPr>
                <a:t>(RDMA Read)</a:t>
              </a:r>
            </a:p>
          </p:txBody>
        </p:sp>
      </p:grpSp>
      <p:grpSp>
        <p:nvGrpSpPr>
          <p:cNvPr id="546835" name="Group 19"/>
          <p:cNvGrpSpPr>
            <a:grpSpLocks/>
          </p:cNvGrpSpPr>
          <p:nvPr/>
        </p:nvGrpSpPr>
        <p:grpSpPr bwMode="auto">
          <a:xfrm>
            <a:off x="3549650" y="4248150"/>
            <a:ext cx="1831975" cy="715963"/>
            <a:chOff x="2236" y="2676"/>
            <a:chExt cx="1154" cy="451"/>
          </a:xfrm>
        </p:grpSpPr>
        <p:sp>
          <p:nvSpPr>
            <p:cNvPr id="546829" name="Line 13"/>
            <p:cNvSpPr>
              <a:spLocks noChangeShapeType="1"/>
            </p:cNvSpPr>
            <p:nvPr/>
          </p:nvSpPr>
          <p:spPr bwMode="auto">
            <a:xfrm flipH="1">
              <a:off x="2236" y="2676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832" name="Text Box 16"/>
            <p:cNvSpPr txBox="1">
              <a:spLocks noChangeArrowheads="1"/>
            </p:cNvSpPr>
            <p:nvPr/>
          </p:nvSpPr>
          <p:spPr bwMode="auto">
            <a:xfrm>
              <a:off x="2562" y="2896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sp>
        <p:nvSpPr>
          <p:cNvPr id="546838" name="Text Box 22"/>
          <p:cNvSpPr txBox="1">
            <a:spLocks noChangeArrowheads="1"/>
          </p:cNvSpPr>
          <p:nvPr/>
        </p:nvSpPr>
        <p:spPr bwMode="auto">
          <a:xfrm>
            <a:off x="1992313" y="5835650"/>
            <a:ext cx="4846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solidFill>
                  <a:srgbClr val="3333CC"/>
                </a:solidFill>
              </a:rPr>
              <a:t>Read-Read and Read-Write use the same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NFS Procedure READ</a:t>
            </a:r>
          </a:p>
        </p:txBody>
      </p:sp>
      <p:sp>
        <p:nvSpPr>
          <p:cNvPr id="547845" name="Line 5"/>
          <p:cNvSpPr>
            <a:spLocks noChangeShapeType="1"/>
          </p:cNvSpPr>
          <p:nvPr/>
        </p:nvSpPr>
        <p:spPr bwMode="auto">
          <a:xfrm>
            <a:off x="1457325" y="220027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46" name="Line 6"/>
          <p:cNvSpPr>
            <a:spLocks noChangeShapeType="1"/>
          </p:cNvSpPr>
          <p:nvPr/>
        </p:nvSpPr>
        <p:spPr bwMode="auto">
          <a:xfrm>
            <a:off x="3276600" y="220027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1073150" y="1779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Client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2892425" y="177958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Server</a:t>
            </a:r>
          </a:p>
        </p:txBody>
      </p:sp>
      <p:grpSp>
        <p:nvGrpSpPr>
          <p:cNvPr id="547849" name="Group 9"/>
          <p:cNvGrpSpPr>
            <a:grpSpLocks/>
          </p:cNvGrpSpPr>
          <p:nvPr/>
        </p:nvGrpSpPr>
        <p:grpSpPr bwMode="auto">
          <a:xfrm>
            <a:off x="1457325" y="2312988"/>
            <a:ext cx="1819275" cy="573087"/>
            <a:chOff x="2236" y="1307"/>
            <a:chExt cx="1146" cy="361"/>
          </a:xfrm>
        </p:grpSpPr>
        <p:sp>
          <p:nvSpPr>
            <p:cNvPr id="547850" name="Line 10"/>
            <p:cNvSpPr>
              <a:spLocks noChangeShapeType="1"/>
            </p:cNvSpPr>
            <p:nvPr/>
          </p:nvSpPr>
          <p:spPr bwMode="auto">
            <a:xfrm>
              <a:off x="2236" y="1380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51" name="Text Box 11"/>
            <p:cNvSpPr txBox="1">
              <a:spLocks noChangeArrowheads="1"/>
            </p:cNvSpPr>
            <p:nvPr/>
          </p:nvSpPr>
          <p:spPr bwMode="auto">
            <a:xfrm>
              <a:off x="2562" y="1307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547894" name="Group 54"/>
          <p:cNvGrpSpPr>
            <a:grpSpLocks/>
          </p:cNvGrpSpPr>
          <p:nvPr/>
        </p:nvGrpSpPr>
        <p:grpSpPr bwMode="auto">
          <a:xfrm>
            <a:off x="1444625" y="2886075"/>
            <a:ext cx="1819275" cy="804863"/>
            <a:chOff x="910" y="1818"/>
            <a:chExt cx="1146" cy="507"/>
          </a:xfrm>
        </p:grpSpPr>
        <p:sp>
          <p:nvSpPr>
            <p:cNvPr id="547858" name="Line 18"/>
            <p:cNvSpPr>
              <a:spLocks noChangeShapeType="1"/>
            </p:cNvSpPr>
            <p:nvPr/>
          </p:nvSpPr>
          <p:spPr bwMode="auto">
            <a:xfrm flipH="1">
              <a:off x="910" y="1989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59" name="Text Box 19"/>
            <p:cNvSpPr txBox="1">
              <a:spLocks noChangeArrowheads="1"/>
            </p:cNvSpPr>
            <p:nvPr/>
          </p:nvSpPr>
          <p:spPr bwMode="auto">
            <a:xfrm>
              <a:off x="1160" y="1818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grpSp>
        <p:nvGrpSpPr>
          <p:cNvPr id="547895" name="Group 55"/>
          <p:cNvGrpSpPr>
            <a:grpSpLocks/>
          </p:cNvGrpSpPr>
          <p:nvPr/>
        </p:nvGrpSpPr>
        <p:grpSpPr bwMode="auto">
          <a:xfrm>
            <a:off x="1444625" y="4025900"/>
            <a:ext cx="1819275" cy="990600"/>
            <a:chOff x="910" y="2536"/>
            <a:chExt cx="1146" cy="624"/>
          </a:xfrm>
        </p:grpSpPr>
        <p:sp>
          <p:nvSpPr>
            <p:cNvPr id="547878" name="Arc 38"/>
            <p:cNvSpPr>
              <a:spLocks/>
            </p:cNvSpPr>
            <p:nvPr/>
          </p:nvSpPr>
          <p:spPr bwMode="auto">
            <a:xfrm rot="10800000" flipH="1">
              <a:off x="910" y="2824"/>
              <a:ext cx="114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879" name="Arc 39"/>
            <p:cNvSpPr>
              <a:spLocks/>
            </p:cNvSpPr>
            <p:nvPr/>
          </p:nvSpPr>
          <p:spPr bwMode="auto">
            <a:xfrm rot="21600000">
              <a:off x="910" y="2536"/>
              <a:ext cx="1146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880" name="Line 40"/>
            <p:cNvSpPr>
              <a:spLocks noChangeShapeType="1"/>
            </p:cNvSpPr>
            <p:nvPr/>
          </p:nvSpPr>
          <p:spPr bwMode="auto">
            <a:xfrm rot="10800000">
              <a:off x="910" y="3160"/>
              <a:ext cx="11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82" name="Text Box 42"/>
            <p:cNvSpPr txBox="1">
              <a:spLocks noChangeArrowheads="1"/>
            </p:cNvSpPr>
            <p:nvPr/>
          </p:nvSpPr>
          <p:spPr bwMode="auto">
            <a:xfrm>
              <a:off x="964" y="2655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RDMA Read</a:t>
              </a:r>
            </a:p>
          </p:txBody>
        </p:sp>
      </p:grpSp>
      <p:grpSp>
        <p:nvGrpSpPr>
          <p:cNvPr id="547896" name="Group 56"/>
          <p:cNvGrpSpPr>
            <a:grpSpLocks/>
          </p:cNvGrpSpPr>
          <p:nvPr/>
        </p:nvGrpSpPr>
        <p:grpSpPr bwMode="auto">
          <a:xfrm>
            <a:off x="1457325" y="5016500"/>
            <a:ext cx="1851025" cy="593725"/>
            <a:chOff x="918" y="3160"/>
            <a:chExt cx="1166" cy="374"/>
          </a:xfrm>
        </p:grpSpPr>
        <p:sp>
          <p:nvSpPr>
            <p:cNvPr id="547885" name="Line 45"/>
            <p:cNvSpPr>
              <a:spLocks noChangeShapeType="1"/>
            </p:cNvSpPr>
            <p:nvPr/>
          </p:nvSpPr>
          <p:spPr bwMode="auto">
            <a:xfrm>
              <a:off x="918" y="3246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86" name="Text Box 46"/>
            <p:cNvSpPr txBox="1">
              <a:spLocks noChangeArrowheads="1"/>
            </p:cNvSpPr>
            <p:nvPr/>
          </p:nvSpPr>
          <p:spPr bwMode="auto">
            <a:xfrm>
              <a:off x="1160" y="3160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RDMA Done</a:t>
              </a:r>
            </a:p>
          </p:txBody>
        </p:sp>
      </p:grpSp>
      <p:sp>
        <p:nvSpPr>
          <p:cNvPr id="547861" name="Line 21"/>
          <p:cNvSpPr>
            <a:spLocks noChangeShapeType="1"/>
          </p:cNvSpPr>
          <p:nvPr/>
        </p:nvSpPr>
        <p:spPr bwMode="auto">
          <a:xfrm>
            <a:off x="5260975" y="210502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62" name="Line 22"/>
          <p:cNvSpPr>
            <a:spLocks noChangeShapeType="1"/>
          </p:cNvSpPr>
          <p:nvPr/>
        </p:nvSpPr>
        <p:spPr bwMode="auto">
          <a:xfrm>
            <a:off x="7080250" y="210502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63" name="Text Box 23"/>
          <p:cNvSpPr txBox="1">
            <a:spLocks noChangeArrowheads="1"/>
          </p:cNvSpPr>
          <p:nvPr/>
        </p:nvSpPr>
        <p:spPr bwMode="auto">
          <a:xfrm>
            <a:off x="4876800" y="16843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Client</a:t>
            </a:r>
          </a:p>
        </p:txBody>
      </p:sp>
      <p:sp>
        <p:nvSpPr>
          <p:cNvPr id="547864" name="Text Box 24"/>
          <p:cNvSpPr txBox="1">
            <a:spLocks noChangeArrowheads="1"/>
          </p:cNvSpPr>
          <p:nvPr/>
        </p:nvSpPr>
        <p:spPr bwMode="auto">
          <a:xfrm>
            <a:off x="6696075" y="1684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Server</a:t>
            </a:r>
          </a:p>
        </p:txBody>
      </p:sp>
      <p:grpSp>
        <p:nvGrpSpPr>
          <p:cNvPr id="547865" name="Group 25"/>
          <p:cNvGrpSpPr>
            <a:grpSpLocks/>
          </p:cNvGrpSpPr>
          <p:nvPr/>
        </p:nvGrpSpPr>
        <p:grpSpPr bwMode="auto">
          <a:xfrm>
            <a:off x="5260975" y="2217738"/>
            <a:ext cx="1819275" cy="573087"/>
            <a:chOff x="2236" y="1307"/>
            <a:chExt cx="1146" cy="361"/>
          </a:xfrm>
        </p:grpSpPr>
        <p:sp>
          <p:nvSpPr>
            <p:cNvPr id="547866" name="Line 26"/>
            <p:cNvSpPr>
              <a:spLocks noChangeShapeType="1"/>
            </p:cNvSpPr>
            <p:nvPr/>
          </p:nvSpPr>
          <p:spPr bwMode="auto">
            <a:xfrm>
              <a:off x="2236" y="1380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67" name="Text Box 27"/>
            <p:cNvSpPr txBox="1">
              <a:spLocks noChangeArrowheads="1"/>
            </p:cNvSpPr>
            <p:nvPr/>
          </p:nvSpPr>
          <p:spPr bwMode="auto">
            <a:xfrm>
              <a:off x="2562" y="1307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547893" name="Group 53"/>
          <p:cNvGrpSpPr>
            <a:grpSpLocks/>
          </p:cNvGrpSpPr>
          <p:nvPr/>
        </p:nvGrpSpPr>
        <p:grpSpPr bwMode="auto">
          <a:xfrm>
            <a:off x="5260975" y="4116388"/>
            <a:ext cx="1819275" cy="808037"/>
            <a:chOff x="3314" y="2593"/>
            <a:chExt cx="1146" cy="509"/>
          </a:xfrm>
        </p:grpSpPr>
        <p:sp>
          <p:nvSpPr>
            <p:cNvPr id="547874" name="Line 34"/>
            <p:cNvSpPr>
              <a:spLocks noChangeShapeType="1"/>
            </p:cNvSpPr>
            <p:nvPr/>
          </p:nvSpPr>
          <p:spPr bwMode="auto">
            <a:xfrm flipH="1">
              <a:off x="3314" y="2766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75" name="Text Box 35"/>
            <p:cNvSpPr txBox="1">
              <a:spLocks noChangeArrowheads="1"/>
            </p:cNvSpPr>
            <p:nvPr/>
          </p:nvSpPr>
          <p:spPr bwMode="auto">
            <a:xfrm>
              <a:off x="3520" y="2593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grpSp>
        <p:nvGrpSpPr>
          <p:cNvPr id="547897" name="Group 57"/>
          <p:cNvGrpSpPr>
            <a:grpSpLocks/>
          </p:cNvGrpSpPr>
          <p:nvPr/>
        </p:nvGrpSpPr>
        <p:grpSpPr bwMode="auto">
          <a:xfrm>
            <a:off x="5248275" y="3157538"/>
            <a:ext cx="1819275" cy="874712"/>
            <a:chOff x="3306" y="1989"/>
            <a:chExt cx="1146" cy="551"/>
          </a:xfrm>
        </p:grpSpPr>
        <p:sp>
          <p:nvSpPr>
            <p:cNvPr id="547888" name="Line 48"/>
            <p:cNvSpPr>
              <a:spLocks noChangeShapeType="1"/>
            </p:cNvSpPr>
            <p:nvPr/>
          </p:nvSpPr>
          <p:spPr bwMode="auto">
            <a:xfrm flipH="1">
              <a:off x="3306" y="2204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89" name="Text Box 49"/>
            <p:cNvSpPr txBox="1">
              <a:spLocks noChangeArrowheads="1"/>
            </p:cNvSpPr>
            <p:nvPr/>
          </p:nvSpPr>
          <p:spPr bwMode="auto">
            <a:xfrm>
              <a:off x="3432" y="1989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RDMA Write</a:t>
              </a:r>
            </a:p>
          </p:txBody>
        </p:sp>
      </p:grp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1622425" y="1317625"/>
            <a:ext cx="177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Read-Read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5381625" y="1317625"/>
            <a:ext cx="177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Read-Write</a:t>
            </a:r>
          </a:p>
        </p:txBody>
      </p:sp>
      <p:grpSp>
        <p:nvGrpSpPr>
          <p:cNvPr id="547903" name="Group 63"/>
          <p:cNvGrpSpPr>
            <a:grpSpLocks/>
          </p:cNvGrpSpPr>
          <p:nvPr/>
        </p:nvGrpSpPr>
        <p:grpSpPr bwMode="auto">
          <a:xfrm>
            <a:off x="3308350" y="3690938"/>
            <a:ext cx="2852738" cy="2311400"/>
            <a:chOff x="2084" y="2325"/>
            <a:chExt cx="1797" cy="1777"/>
          </a:xfrm>
        </p:grpSpPr>
        <p:sp>
          <p:nvSpPr>
            <p:cNvPr id="547898" name="Line 58"/>
            <p:cNvSpPr>
              <a:spLocks noChangeShapeType="1"/>
            </p:cNvSpPr>
            <p:nvPr/>
          </p:nvSpPr>
          <p:spPr bwMode="auto">
            <a:xfrm flipH="1" flipV="1">
              <a:off x="2084" y="2325"/>
              <a:ext cx="988" cy="1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899" name="Text Box 59"/>
            <p:cNvSpPr txBox="1">
              <a:spLocks noChangeArrowheads="1"/>
            </p:cNvSpPr>
            <p:nvPr/>
          </p:nvSpPr>
          <p:spPr bwMode="auto">
            <a:xfrm>
              <a:off x="2386" y="3843"/>
              <a:ext cx="149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Server Buffer Exposed</a:t>
              </a:r>
            </a:p>
          </p:txBody>
        </p:sp>
      </p:grp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180975" y="5942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47904" name="Group 64"/>
          <p:cNvGrpSpPr>
            <a:grpSpLocks/>
          </p:cNvGrpSpPr>
          <p:nvPr/>
        </p:nvGrpSpPr>
        <p:grpSpPr bwMode="auto">
          <a:xfrm>
            <a:off x="88900" y="5153025"/>
            <a:ext cx="2986088" cy="1247775"/>
            <a:chOff x="56" y="3246"/>
            <a:chExt cx="1881" cy="786"/>
          </a:xfrm>
        </p:grpSpPr>
        <p:sp>
          <p:nvSpPr>
            <p:cNvPr id="547901" name="Text Box 61"/>
            <p:cNvSpPr txBox="1">
              <a:spLocks noChangeArrowheads="1"/>
            </p:cNvSpPr>
            <p:nvPr/>
          </p:nvSpPr>
          <p:spPr bwMode="auto">
            <a:xfrm>
              <a:off x="56" y="3820"/>
              <a:ext cx="18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Client Controls Server Buffer</a:t>
              </a:r>
            </a:p>
          </p:txBody>
        </p:sp>
        <p:sp>
          <p:nvSpPr>
            <p:cNvPr id="547902" name="Line 62"/>
            <p:cNvSpPr>
              <a:spLocks noChangeShapeType="1"/>
            </p:cNvSpPr>
            <p:nvPr/>
          </p:nvSpPr>
          <p:spPr bwMode="auto">
            <a:xfrm flipV="1">
              <a:off x="230" y="3246"/>
              <a:ext cx="680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7906" name="Line 66"/>
          <p:cNvSpPr>
            <a:spLocks noChangeShapeType="1"/>
          </p:cNvSpPr>
          <p:nvPr/>
        </p:nvSpPr>
        <p:spPr bwMode="auto">
          <a:xfrm flipH="1" flipV="1">
            <a:off x="3276600" y="5610225"/>
            <a:ext cx="688975" cy="69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3965575" y="6238875"/>
            <a:ext cx="215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Additional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6" grpId="0" animBg="1"/>
      <p:bldP spid="5479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NFS Procedures READDIR, READLINK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857875"/>
            <a:ext cx="8229600" cy="4556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600" b="1" i="1">
                <a:solidFill>
                  <a:srgbClr val="3333CC"/>
                </a:solidFill>
              </a:rPr>
              <a:t>READDIR and READLINK designs similar to READ</a:t>
            </a:r>
          </a:p>
        </p:txBody>
      </p:sp>
      <p:sp>
        <p:nvSpPr>
          <p:cNvPr id="548869" name="Line 5"/>
          <p:cNvSpPr>
            <a:spLocks noChangeShapeType="1"/>
          </p:cNvSpPr>
          <p:nvPr/>
        </p:nvSpPr>
        <p:spPr bwMode="auto">
          <a:xfrm>
            <a:off x="1473200" y="181927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70" name="Line 6"/>
          <p:cNvSpPr>
            <a:spLocks noChangeShapeType="1"/>
          </p:cNvSpPr>
          <p:nvPr/>
        </p:nvSpPr>
        <p:spPr bwMode="auto">
          <a:xfrm>
            <a:off x="3292475" y="181927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89025" y="13985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Client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2908300" y="139858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Server</a:t>
            </a:r>
          </a:p>
        </p:txBody>
      </p:sp>
      <p:grpSp>
        <p:nvGrpSpPr>
          <p:cNvPr id="548873" name="Group 9"/>
          <p:cNvGrpSpPr>
            <a:grpSpLocks/>
          </p:cNvGrpSpPr>
          <p:nvPr/>
        </p:nvGrpSpPr>
        <p:grpSpPr bwMode="auto">
          <a:xfrm>
            <a:off x="1473200" y="1931988"/>
            <a:ext cx="1819275" cy="573087"/>
            <a:chOff x="2236" y="1307"/>
            <a:chExt cx="1146" cy="361"/>
          </a:xfrm>
        </p:grpSpPr>
        <p:sp>
          <p:nvSpPr>
            <p:cNvPr id="548874" name="Line 10"/>
            <p:cNvSpPr>
              <a:spLocks noChangeShapeType="1"/>
            </p:cNvSpPr>
            <p:nvPr/>
          </p:nvSpPr>
          <p:spPr bwMode="auto">
            <a:xfrm>
              <a:off x="2236" y="1380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75" name="Text Box 11"/>
            <p:cNvSpPr txBox="1">
              <a:spLocks noChangeArrowheads="1"/>
            </p:cNvSpPr>
            <p:nvPr/>
          </p:nvSpPr>
          <p:spPr bwMode="auto">
            <a:xfrm>
              <a:off x="2562" y="1307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548898" name="Group 34"/>
          <p:cNvGrpSpPr>
            <a:grpSpLocks/>
          </p:cNvGrpSpPr>
          <p:nvPr/>
        </p:nvGrpSpPr>
        <p:grpSpPr bwMode="auto">
          <a:xfrm>
            <a:off x="1460500" y="2505075"/>
            <a:ext cx="1819275" cy="804863"/>
            <a:chOff x="910" y="1818"/>
            <a:chExt cx="1146" cy="507"/>
          </a:xfrm>
        </p:grpSpPr>
        <p:sp>
          <p:nvSpPr>
            <p:cNvPr id="548876" name="Line 12"/>
            <p:cNvSpPr>
              <a:spLocks noChangeShapeType="1"/>
            </p:cNvSpPr>
            <p:nvPr/>
          </p:nvSpPr>
          <p:spPr bwMode="auto">
            <a:xfrm flipH="1">
              <a:off x="910" y="1989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77" name="Text Box 13"/>
            <p:cNvSpPr txBox="1">
              <a:spLocks noChangeArrowheads="1"/>
            </p:cNvSpPr>
            <p:nvPr/>
          </p:nvSpPr>
          <p:spPr bwMode="auto">
            <a:xfrm>
              <a:off x="1160" y="1818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sp>
        <p:nvSpPr>
          <p:cNvPr id="548878" name="Line 14"/>
          <p:cNvSpPr>
            <a:spLocks noChangeShapeType="1"/>
          </p:cNvSpPr>
          <p:nvPr/>
        </p:nvSpPr>
        <p:spPr bwMode="auto">
          <a:xfrm>
            <a:off x="5276850" y="172402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79" name="Line 15"/>
          <p:cNvSpPr>
            <a:spLocks noChangeShapeType="1"/>
          </p:cNvSpPr>
          <p:nvPr/>
        </p:nvSpPr>
        <p:spPr bwMode="auto">
          <a:xfrm>
            <a:off x="7096125" y="1724025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80" name="Text Box 16"/>
          <p:cNvSpPr txBox="1">
            <a:spLocks noChangeArrowheads="1"/>
          </p:cNvSpPr>
          <p:nvPr/>
        </p:nvSpPr>
        <p:spPr bwMode="auto">
          <a:xfrm>
            <a:off x="4892675" y="13033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Client</a:t>
            </a:r>
          </a:p>
        </p:txBody>
      </p:sp>
      <p:sp>
        <p:nvSpPr>
          <p:cNvPr id="548881" name="Text Box 17"/>
          <p:cNvSpPr txBox="1">
            <a:spLocks noChangeArrowheads="1"/>
          </p:cNvSpPr>
          <p:nvPr/>
        </p:nvSpPr>
        <p:spPr bwMode="auto">
          <a:xfrm>
            <a:off x="6711950" y="1303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CC"/>
                </a:solidFill>
              </a:rPr>
              <a:t>Server</a:t>
            </a:r>
          </a:p>
        </p:txBody>
      </p:sp>
      <p:grpSp>
        <p:nvGrpSpPr>
          <p:cNvPr id="548882" name="Group 18"/>
          <p:cNvGrpSpPr>
            <a:grpSpLocks/>
          </p:cNvGrpSpPr>
          <p:nvPr/>
        </p:nvGrpSpPr>
        <p:grpSpPr bwMode="auto">
          <a:xfrm>
            <a:off x="5276850" y="1836738"/>
            <a:ext cx="1819275" cy="573087"/>
            <a:chOff x="2236" y="1307"/>
            <a:chExt cx="1146" cy="361"/>
          </a:xfrm>
        </p:grpSpPr>
        <p:sp>
          <p:nvSpPr>
            <p:cNvPr id="548883" name="Line 19"/>
            <p:cNvSpPr>
              <a:spLocks noChangeShapeType="1"/>
            </p:cNvSpPr>
            <p:nvPr/>
          </p:nvSpPr>
          <p:spPr bwMode="auto">
            <a:xfrm>
              <a:off x="2236" y="1380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84" name="Text Box 20"/>
            <p:cNvSpPr txBox="1">
              <a:spLocks noChangeArrowheads="1"/>
            </p:cNvSpPr>
            <p:nvPr/>
          </p:nvSpPr>
          <p:spPr bwMode="auto">
            <a:xfrm>
              <a:off x="2562" y="1307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548902" name="Group 38"/>
          <p:cNvGrpSpPr>
            <a:grpSpLocks/>
          </p:cNvGrpSpPr>
          <p:nvPr/>
        </p:nvGrpSpPr>
        <p:grpSpPr bwMode="auto">
          <a:xfrm>
            <a:off x="5276850" y="3735388"/>
            <a:ext cx="1819275" cy="808037"/>
            <a:chOff x="3314" y="2593"/>
            <a:chExt cx="1146" cy="509"/>
          </a:xfrm>
        </p:grpSpPr>
        <p:sp>
          <p:nvSpPr>
            <p:cNvPr id="548885" name="Line 21"/>
            <p:cNvSpPr>
              <a:spLocks noChangeShapeType="1"/>
            </p:cNvSpPr>
            <p:nvPr/>
          </p:nvSpPr>
          <p:spPr bwMode="auto">
            <a:xfrm flipH="1">
              <a:off x="3314" y="2766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86" name="Text Box 22"/>
            <p:cNvSpPr txBox="1">
              <a:spLocks noChangeArrowheads="1"/>
            </p:cNvSpPr>
            <p:nvPr/>
          </p:nvSpPr>
          <p:spPr bwMode="auto">
            <a:xfrm>
              <a:off x="3520" y="2593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grpSp>
        <p:nvGrpSpPr>
          <p:cNvPr id="548899" name="Group 35"/>
          <p:cNvGrpSpPr>
            <a:grpSpLocks/>
          </p:cNvGrpSpPr>
          <p:nvPr/>
        </p:nvGrpSpPr>
        <p:grpSpPr bwMode="auto">
          <a:xfrm>
            <a:off x="1460500" y="3644900"/>
            <a:ext cx="1819275" cy="990600"/>
            <a:chOff x="910" y="2536"/>
            <a:chExt cx="1146" cy="624"/>
          </a:xfrm>
        </p:grpSpPr>
        <p:sp>
          <p:nvSpPr>
            <p:cNvPr id="548887" name="Arc 23"/>
            <p:cNvSpPr>
              <a:spLocks/>
            </p:cNvSpPr>
            <p:nvPr/>
          </p:nvSpPr>
          <p:spPr bwMode="auto">
            <a:xfrm rot="10800000" flipH="1">
              <a:off x="910" y="2824"/>
              <a:ext cx="114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888" name="Arc 24"/>
            <p:cNvSpPr>
              <a:spLocks/>
            </p:cNvSpPr>
            <p:nvPr/>
          </p:nvSpPr>
          <p:spPr bwMode="auto">
            <a:xfrm rot="21600000">
              <a:off x="910" y="2536"/>
              <a:ext cx="1146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889" name="Line 25"/>
            <p:cNvSpPr>
              <a:spLocks noChangeShapeType="1"/>
            </p:cNvSpPr>
            <p:nvPr/>
          </p:nvSpPr>
          <p:spPr bwMode="auto">
            <a:xfrm rot="10800000">
              <a:off x="910" y="3160"/>
              <a:ext cx="11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90" name="Text Box 26"/>
            <p:cNvSpPr txBox="1">
              <a:spLocks noChangeArrowheads="1"/>
            </p:cNvSpPr>
            <p:nvPr/>
          </p:nvSpPr>
          <p:spPr bwMode="auto">
            <a:xfrm>
              <a:off x="964" y="2593"/>
              <a:ext cx="10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Long Reply </a:t>
              </a:r>
            </a:p>
            <a:p>
              <a:r>
                <a:rPr lang="en-US">
                  <a:solidFill>
                    <a:srgbClr val="CC00CC"/>
                  </a:solidFill>
                </a:rPr>
                <a:t>(RDMA Read)</a:t>
              </a:r>
            </a:p>
          </p:txBody>
        </p:sp>
      </p:grpSp>
      <p:grpSp>
        <p:nvGrpSpPr>
          <p:cNvPr id="548900" name="Group 36"/>
          <p:cNvGrpSpPr>
            <a:grpSpLocks/>
          </p:cNvGrpSpPr>
          <p:nvPr/>
        </p:nvGrpSpPr>
        <p:grpSpPr bwMode="auto">
          <a:xfrm>
            <a:off x="1473200" y="4635500"/>
            <a:ext cx="1851025" cy="593725"/>
            <a:chOff x="918" y="3160"/>
            <a:chExt cx="1166" cy="374"/>
          </a:xfrm>
        </p:grpSpPr>
        <p:sp>
          <p:nvSpPr>
            <p:cNvPr id="548891" name="Line 27"/>
            <p:cNvSpPr>
              <a:spLocks noChangeShapeType="1"/>
            </p:cNvSpPr>
            <p:nvPr/>
          </p:nvSpPr>
          <p:spPr bwMode="auto">
            <a:xfrm>
              <a:off x="918" y="3246"/>
              <a:ext cx="1146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92" name="Text Box 28"/>
            <p:cNvSpPr txBox="1">
              <a:spLocks noChangeArrowheads="1"/>
            </p:cNvSpPr>
            <p:nvPr/>
          </p:nvSpPr>
          <p:spPr bwMode="auto">
            <a:xfrm>
              <a:off x="1160" y="3160"/>
              <a:ext cx="9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RDMA Done</a:t>
              </a:r>
            </a:p>
          </p:txBody>
        </p:sp>
      </p:grpSp>
      <p:grpSp>
        <p:nvGrpSpPr>
          <p:cNvPr id="548901" name="Group 37"/>
          <p:cNvGrpSpPr>
            <a:grpSpLocks/>
          </p:cNvGrpSpPr>
          <p:nvPr/>
        </p:nvGrpSpPr>
        <p:grpSpPr bwMode="auto">
          <a:xfrm>
            <a:off x="5264150" y="2551113"/>
            <a:ext cx="1819275" cy="1100137"/>
            <a:chOff x="3306" y="1847"/>
            <a:chExt cx="1146" cy="693"/>
          </a:xfrm>
        </p:grpSpPr>
        <p:sp>
          <p:nvSpPr>
            <p:cNvPr id="548893" name="Line 29"/>
            <p:cNvSpPr>
              <a:spLocks noChangeShapeType="1"/>
            </p:cNvSpPr>
            <p:nvPr/>
          </p:nvSpPr>
          <p:spPr bwMode="auto">
            <a:xfrm flipH="1">
              <a:off x="3306" y="2204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894" name="Text Box 30"/>
            <p:cNvSpPr txBox="1">
              <a:spLocks noChangeArrowheads="1"/>
            </p:cNvSpPr>
            <p:nvPr/>
          </p:nvSpPr>
          <p:spPr bwMode="auto">
            <a:xfrm>
              <a:off x="3336" y="1847"/>
              <a:ext cx="10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Long Reply </a:t>
              </a:r>
            </a:p>
            <a:p>
              <a:r>
                <a:rPr lang="en-US">
                  <a:solidFill>
                    <a:srgbClr val="CC00CC"/>
                  </a:solidFill>
                </a:rPr>
                <a:t>(RDMA Write)</a:t>
              </a:r>
            </a:p>
          </p:txBody>
        </p:sp>
      </p:grp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546225" y="5459413"/>
            <a:ext cx="177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/>
              <a:t>Read-Read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5264150" y="5326063"/>
            <a:ext cx="177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/>
              <a:t>Read-Write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Comparison of the Read-Read and Read-Write Designs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046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Limitations of the Read-Read Design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Security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Server buffers exposed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Malicious or Malfunctioning clients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Performance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Additional Completion Interrupt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Synchronous RDMA Read Limitations (ordering between reads)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Outstanding RDMA Reads (8 in current network adapters)</a:t>
            </a:r>
          </a:p>
          <a:p>
            <a:pPr>
              <a:lnSpc>
                <a:spcPct val="110000"/>
              </a:lnSpc>
            </a:pPr>
            <a:r>
              <a:rPr lang="en-US" sz="2400"/>
              <a:t>Potential Advantages of the Read-Write Design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Better Security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Reduced Interrupts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Number of outstanding requests (RDMA read vs. RDMA write)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Experimental Setup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52355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Two x2200’s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Dual 2.2 GHz Opterons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2GB main memory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SDR PCI-Express HCA’s</a:t>
            </a:r>
          </a:p>
          <a:p>
            <a:pPr>
              <a:lnSpc>
                <a:spcPct val="130000"/>
              </a:lnSpc>
            </a:pPr>
            <a:r>
              <a:rPr lang="en-US" sz="2400"/>
              <a:t>File System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Memory Based File System (tmpfs)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128 MB file size for all experiments</a:t>
            </a:r>
          </a:p>
          <a:p>
            <a:pPr>
              <a:lnSpc>
                <a:spcPct val="130000"/>
              </a:lnSpc>
            </a:pPr>
            <a:r>
              <a:rPr lang="en-US" sz="2400"/>
              <a:t>Experiments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IOzone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Direct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8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Bandwidth Comparison</a:t>
            </a:r>
          </a:p>
        </p:txBody>
      </p:sp>
      <p:sp>
        <p:nvSpPr>
          <p:cNvPr id="574488" name="Text Box 24"/>
          <p:cNvSpPr txBox="1">
            <a:spLocks noChangeArrowheads="1"/>
          </p:cNvSpPr>
          <p:nvPr/>
        </p:nvSpPr>
        <p:spPr bwMode="auto">
          <a:xfrm>
            <a:off x="365125" y="5041900"/>
            <a:ext cx="8705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2.2 GHz dual Opterons with 2GB memory and SDR HCA’s running OpenSolaris bv33</a:t>
            </a:r>
          </a:p>
          <a:p>
            <a:pPr>
              <a:buFontTx/>
              <a:buChar char="•"/>
            </a:pPr>
            <a:r>
              <a:rPr lang="en-US"/>
              <a:t>Read-Write achieves a peak READ BW of 392 MB/s and Read-Read achieves a </a:t>
            </a:r>
          </a:p>
          <a:p>
            <a:r>
              <a:rPr lang="en-US"/>
              <a:t>	READ BW of 374 MB/s</a:t>
            </a:r>
          </a:p>
          <a:p>
            <a:pPr>
              <a:buFontTx/>
              <a:buChar char="•"/>
            </a:pPr>
            <a:r>
              <a:rPr lang="en-US"/>
              <a:t>CPU Utilization lower for Read-Write </a:t>
            </a:r>
          </a:p>
        </p:txBody>
      </p:sp>
      <p:graphicFrame>
        <p:nvGraphicFramePr>
          <p:cNvPr id="574490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4648200" y="1228725"/>
          <a:ext cx="4422775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5" name="Chart" r:id="rId3" imgW="6648402" imgH="6276784" progId="Excel.Chart.8">
                  <p:embed/>
                </p:oleObj>
              </mc:Choice>
              <mc:Fallback>
                <p:oleObj name="Chart" r:id="rId3" imgW="6648402" imgH="6276784" progId="Excel.Chart.8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28725"/>
                        <a:ext cx="4422775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4" name="Object 30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1228725"/>
          <a:ext cx="46482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6" name="Chart" r:id="rId5" imgW="7782116" imgH="5553266" progId="Excel.Chart.8">
                  <p:embed/>
                </p:oleObj>
              </mc:Choice>
              <mc:Fallback>
                <p:oleObj name="Chart" r:id="rId5" imgW="7782116" imgH="5553266" progId="Excel.Chart.8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28725"/>
                        <a:ext cx="464820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 of the talk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87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Introduction and Motivation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Network File Systems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RDMA Operations InfiniBand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Design Issues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Read-Read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Read-Write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Evaluation of Read-Read versus Read-Write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FF0000"/>
                </a:solidFill>
              </a:rPr>
              <a:t>Registration Strategies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Issues with Registration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Techniques to reduce overhead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Impact of Registration Strategies </a:t>
            </a:r>
          </a:p>
          <a:p>
            <a:pPr>
              <a:lnSpc>
                <a:spcPct val="105000"/>
              </a:lnSpc>
            </a:pPr>
            <a:r>
              <a:rPr lang="en-US" sz="2400"/>
              <a:t>Scalability With Multiple Clients</a:t>
            </a:r>
          </a:p>
          <a:p>
            <a:pPr>
              <a:lnSpc>
                <a:spcPct val="105000"/>
              </a:lnSpc>
            </a:pPr>
            <a:r>
              <a:rPr lang="en-US" sz="2400"/>
              <a:t>Conclusions and Future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Registration Issues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16684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NFS traffic is bursty and unpredictable</a:t>
            </a:r>
          </a:p>
          <a:p>
            <a:pPr>
              <a:lnSpc>
                <a:spcPct val="120000"/>
              </a:lnSpc>
            </a:pPr>
            <a:r>
              <a:rPr lang="en-US" sz="1800"/>
              <a:t>InfiniBand requires buffers to be registered with the HCA</a:t>
            </a:r>
          </a:p>
          <a:p>
            <a:pPr>
              <a:lnSpc>
                <a:spcPct val="120000"/>
              </a:lnSpc>
            </a:pPr>
            <a:r>
              <a:rPr lang="en-US" sz="1800"/>
              <a:t>NFS Buffers must be registered on the fly</a:t>
            </a:r>
          </a:p>
          <a:p>
            <a:pPr>
              <a:lnSpc>
                <a:spcPct val="120000"/>
              </a:lnSpc>
            </a:pPr>
            <a:r>
              <a:rPr lang="en-US" sz="1800"/>
              <a:t>Registration is expensive</a:t>
            </a:r>
            <a:endParaRPr lang="en-US" sz="1100"/>
          </a:p>
        </p:txBody>
      </p: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3063875" y="3052763"/>
            <a:ext cx="2714625" cy="3392487"/>
            <a:chOff x="1930" y="1923"/>
            <a:chExt cx="1710" cy="2137"/>
          </a:xfrm>
        </p:grpSpPr>
        <p:sp>
          <p:nvSpPr>
            <p:cNvPr id="602117" name="Line 5"/>
            <p:cNvSpPr>
              <a:spLocks noChangeShapeType="1"/>
            </p:cNvSpPr>
            <p:nvPr/>
          </p:nvSpPr>
          <p:spPr bwMode="auto">
            <a:xfrm>
              <a:off x="2172" y="2152"/>
              <a:ext cx="0" cy="19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18" name="Line 6"/>
            <p:cNvSpPr>
              <a:spLocks noChangeShapeType="1"/>
            </p:cNvSpPr>
            <p:nvPr/>
          </p:nvSpPr>
          <p:spPr bwMode="auto">
            <a:xfrm>
              <a:off x="3318" y="2152"/>
              <a:ext cx="0" cy="19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19" name="Text Box 7"/>
            <p:cNvSpPr txBox="1">
              <a:spLocks noChangeArrowheads="1"/>
            </p:cNvSpPr>
            <p:nvPr/>
          </p:nvSpPr>
          <p:spPr bwMode="auto">
            <a:xfrm>
              <a:off x="1930" y="1923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CC"/>
                  </a:solidFill>
                </a:rPr>
                <a:t>Client</a:t>
              </a:r>
            </a:p>
          </p:txBody>
        </p:sp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3076" y="1923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CC"/>
                  </a:solidFill>
                </a:rPr>
                <a:t>Server</a:t>
              </a:r>
            </a:p>
          </p:txBody>
        </p:sp>
      </p:grpSp>
      <p:grpSp>
        <p:nvGrpSpPr>
          <p:cNvPr id="602147" name="Group 35"/>
          <p:cNvGrpSpPr>
            <a:grpSpLocks/>
          </p:cNvGrpSpPr>
          <p:nvPr/>
        </p:nvGrpSpPr>
        <p:grpSpPr bwMode="auto">
          <a:xfrm>
            <a:off x="3492500" y="3609975"/>
            <a:ext cx="1819275" cy="568325"/>
            <a:chOff x="2200" y="2274"/>
            <a:chExt cx="1146" cy="358"/>
          </a:xfrm>
        </p:grpSpPr>
        <p:sp>
          <p:nvSpPr>
            <p:cNvPr id="602122" name="Line 10"/>
            <p:cNvSpPr>
              <a:spLocks noChangeShapeType="1"/>
            </p:cNvSpPr>
            <p:nvPr/>
          </p:nvSpPr>
          <p:spPr bwMode="auto">
            <a:xfrm>
              <a:off x="2200" y="2383"/>
              <a:ext cx="1146" cy="24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2498" y="2274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Call</a:t>
              </a:r>
            </a:p>
          </p:txBody>
        </p:sp>
      </p:grpSp>
      <p:grpSp>
        <p:nvGrpSpPr>
          <p:cNvPr id="602124" name="Group 12"/>
          <p:cNvGrpSpPr>
            <a:grpSpLocks/>
          </p:cNvGrpSpPr>
          <p:nvPr/>
        </p:nvGrpSpPr>
        <p:grpSpPr bwMode="auto">
          <a:xfrm>
            <a:off x="3448050" y="5154613"/>
            <a:ext cx="1819275" cy="698500"/>
            <a:chOff x="3314" y="2593"/>
            <a:chExt cx="1146" cy="509"/>
          </a:xfrm>
        </p:grpSpPr>
        <p:sp>
          <p:nvSpPr>
            <p:cNvPr id="602125" name="Line 13"/>
            <p:cNvSpPr>
              <a:spLocks noChangeShapeType="1"/>
            </p:cNvSpPr>
            <p:nvPr/>
          </p:nvSpPr>
          <p:spPr bwMode="auto">
            <a:xfrm flipH="1">
              <a:off x="3314" y="2766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3520" y="2593"/>
              <a:ext cx="82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RPC Reply</a:t>
              </a:r>
            </a:p>
          </p:txBody>
        </p:sp>
      </p:grpSp>
      <p:grpSp>
        <p:nvGrpSpPr>
          <p:cNvPr id="602127" name="Group 15"/>
          <p:cNvGrpSpPr>
            <a:grpSpLocks/>
          </p:cNvGrpSpPr>
          <p:nvPr/>
        </p:nvGrpSpPr>
        <p:grpSpPr bwMode="auto">
          <a:xfrm>
            <a:off x="3435350" y="4325938"/>
            <a:ext cx="1819275" cy="755650"/>
            <a:chOff x="3306" y="1989"/>
            <a:chExt cx="1146" cy="551"/>
          </a:xfrm>
        </p:grpSpPr>
        <p:sp>
          <p:nvSpPr>
            <p:cNvPr id="602128" name="Line 16"/>
            <p:cNvSpPr>
              <a:spLocks noChangeShapeType="1"/>
            </p:cNvSpPr>
            <p:nvPr/>
          </p:nvSpPr>
          <p:spPr bwMode="auto">
            <a:xfrm flipH="1">
              <a:off x="3306" y="2204"/>
              <a:ext cx="1146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29" name="Text Box 17"/>
            <p:cNvSpPr txBox="1">
              <a:spLocks noChangeArrowheads="1"/>
            </p:cNvSpPr>
            <p:nvPr/>
          </p:nvSpPr>
          <p:spPr bwMode="auto">
            <a:xfrm>
              <a:off x="3432" y="1989"/>
              <a:ext cx="91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RDMA Write</a:t>
              </a:r>
            </a:p>
          </p:txBody>
        </p:sp>
      </p:grpSp>
      <p:grpSp>
        <p:nvGrpSpPr>
          <p:cNvPr id="602133" name="Group 21"/>
          <p:cNvGrpSpPr>
            <a:grpSpLocks/>
          </p:cNvGrpSpPr>
          <p:nvPr/>
        </p:nvGrpSpPr>
        <p:grpSpPr bwMode="auto">
          <a:xfrm>
            <a:off x="152400" y="3416300"/>
            <a:ext cx="3295650" cy="730250"/>
            <a:chOff x="0" y="2154"/>
            <a:chExt cx="2164" cy="460"/>
          </a:xfrm>
        </p:grpSpPr>
        <p:sp>
          <p:nvSpPr>
            <p:cNvPr id="602131" name="Text Box 19"/>
            <p:cNvSpPr txBox="1">
              <a:spLocks noChangeArrowheads="1"/>
            </p:cNvSpPr>
            <p:nvPr/>
          </p:nvSpPr>
          <p:spPr bwMode="auto">
            <a:xfrm>
              <a:off x="0" y="2154"/>
              <a:ext cx="10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READ Client Buffer Registered</a:t>
              </a:r>
            </a:p>
          </p:txBody>
        </p:sp>
        <p:sp>
          <p:nvSpPr>
            <p:cNvPr id="602132" name="Line 20"/>
            <p:cNvSpPr>
              <a:spLocks noChangeShapeType="1"/>
            </p:cNvSpPr>
            <p:nvPr/>
          </p:nvSpPr>
          <p:spPr bwMode="auto">
            <a:xfrm>
              <a:off x="1016" y="2276"/>
              <a:ext cx="1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140" name="Group 28"/>
          <p:cNvGrpSpPr>
            <a:grpSpLocks/>
          </p:cNvGrpSpPr>
          <p:nvPr/>
        </p:nvGrpSpPr>
        <p:grpSpPr bwMode="auto">
          <a:xfrm>
            <a:off x="5267325" y="3867150"/>
            <a:ext cx="3630613" cy="730250"/>
            <a:chOff x="3318" y="2436"/>
            <a:chExt cx="2287" cy="460"/>
          </a:xfrm>
        </p:grpSpPr>
        <p:sp>
          <p:nvSpPr>
            <p:cNvPr id="602138" name="Text Box 26"/>
            <p:cNvSpPr txBox="1">
              <a:spLocks noChangeArrowheads="1"/>
            </p:cNvSpPr>
            <p:nvPr/>
          </p:nvSpPr>
          <p:spPr bwMode="auto">
            <a:xfrm>
              <a:off x="4553" y="2436"/>
              <a:ext cx="105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READ Server Buffer Registered</a:t>
              </a:r>
            </a:p>
          </p:txBody>
        </p:sp>
        <p:sp>
          <p:nvSpPr>
            <p:cNvPr id="602139" name="Line 27"/>
            <p:cNvSpPr>
              <a:spLocks noChangeShapeType="1"/>
            </p:cNvSpPr>
            <p:nvPr/>
          </p:nvSpPr>
          <p:spPr bwMode="auto">
            <a:xfrm flipH="1">
              <a:off x="3318" y="2725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148" name="Group 36"/>
          <p:cNvGrpSpPr>
            <a:grpSpLocks/>
          </p:cNvGrpSpPr>
          <p:nvPr/>
        </p:nvGrpSpPr>
        <p:grpSpPr bwMode="auto">
          <a:xfrm>
            <a:off x="12700" y="5521325"/>
            <a:ext cx="3479800" cy="742950"/>
            <a:chOff x="8" y="3478"/>
            <a:chExt cx="2192" cy="468"/>
          </a:xfrm>
        </p:grpSpPr>
        <p:sp>
          <p:nvSpPr>
            <p:cNvPr id="602142" name="Text Box 30"/>
            <p:cNvSpPr txBox="1">
              <a:spLocks noChangeArrowheads="1"/>
            </p:cNvSpPr>
            <p:nvPr/>
          </p:nvSpPr>
          <p:spPr bwMode="auto">
            <a:xfrm>
              <a:off x="8" y="3478"/>
              <a:ext cx="10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READ Client Buffer Unregistered</a:t>
              </a:r>
            </a:p>
          </p:txBody>
        </p:sp>
        <p:sp>
          <p:nvSpPr>
            <p:cNvPr id="602143" name="Line 31"/>
            <p:cNvSpPr>
              <a:spLocks noChangeShapeType="1"/>
            </p:cNvSpPr>
            <p:nvPr/>
          </p:nvSpPr>
          <p:spPr bwMode="auto">
            <a:xfrm>
              <a:off x="1052" y="3946"/>
              <a:ext cx="1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144" name="Group 32"/>
          <p:cNvGrpSpPr>
            <a:grpSpLocks/>
          </p:cNvGrpSpPr>
          <p:nvPr/>
        </p:nvGrpSpPr>
        <p:grpSpPr bwMode="auto">
          <a:xfrm>
            <a:off x="5267325" y="5348288"/>
            <a:ext cx="3630613" cy="730250"/>
            <a:chOff x="3318" y="2436"/>
            <a:chExt cx="2287" cy="460"/>
          </a:xfrm>
        </p:grpSpPr>
        <p:sp>
          <p:nvSpPr>
            <p:cNvPr id="602145" name="Text Box 33"/>
            <p:cNvSpPr txBox="1">
              <a:spLocks noChangeArrowheads="1"/>
            </p:cNvSpPr>
            <p:nvPr/>
          </p:nvSpPr>
          <p:spPr bwMode="auto">
            <a:xfrm>
              <a:off x="4553" y="2436"/>
              <a:ext cx="1052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READ Server Buffer Unregistered</a:t>
              </a:r>
            </a:p>
          </p:txBody>
        </p:sp>
        <p:sp>
          <p:nvSpPr>
            <p:cNvPr id="602146" name="Line 34"/>
            <p:cNvSpPr>
              <a:spLocks noChangeShapeType="1"/>
            </p:cNvSpPr>
            <p:nvPr/>
          </p:nvSpPr>
          <p:spPr bwMode="auto">
            <a:xfrm flipH="1">
              <a:off x="3318" y="2725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154" name="Group 42"/>
          <p:cNvGrpSpPr>
            <a:grpSpLocks/>
          </p:cNvGrpSpPr>
          <p:nvPr/>
        </p:nvGrpSpPr>
        <p:grpSpPr bwMode="auto">
          <a:xfrm>
            <a:off x="152400" y="4402138"/>
            <a:ext cx="8067675" cy="1438275"/>
            <a:chOff x="96" y="2773"/>
            <a:chExt cx="5082" cy="906"/>
          </a:xfrm>
        </p:grpSpPr>
        <p:sp>
          <p:nvSpPr>
            <p:cNvPr id="602151" name="Text Box 39"/>
            <p:cNvSpPr txBox="1">
              <a:spLocks noChangeArrowheads="1"/>
            </p:cNvSpPr>
            <p:nvPr/>
          </p:nvSpPr>
          <p:spPr bwMode="auto">
            <a:xfrm>
              <a:off x="96" y="2773"/>
              <a:ext cx="768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1"/>
                <a:t>Critical Path</a:t>
              </a:r>
            </a:p>
          </p:txBody>
        </p:sp>
        <p:sp>
          <p:nvSpPr>
            <p:cNvPr id="602152" name="Text Box 40"/>
            <p:cNvSpPr txBox="1">
              <a:spLocks noChangeArrowheads="1"/>
            </p:cNvSpPr>
            <p:nvPr/>
          </p:nvSpPr>
          <p:spPr bwMode="auto">
            <a:xfrm>
              <a:off x="4410" y="3004"/>
              <a:ext cx="768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1"/>
                <a:t>Critical Path</a:t>
              </a:r>
            </a:p>
          </p:txBody>
        </p:sp>
        <p:sp>
          <p:nvSpPr>
            <p:cNvPr id="602153" name="Text Box 41"/>
            <p:cNvSpPr txBox="1">
              <a:spLocks noChangeArrowheads="1"/>
            </p:cNvSpPr>
            <p:nvPr/>
          </p:nvSpPr>
          <p:spPr bwMode="auto">
            <a:xfrm>
              <a:off x="974" y="3487"/>
              <a:ext cx="768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i="1"/>
                <a:t>Critical Path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Comparison of Registration Strategies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38"/>
            <a:ext cx="8229600" cy="5160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Steps involved in registration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Convert virtual address to physical addresses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Pin buffer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Store virtual to physical addresses in the HCA TPT cache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Get a steering tag from the HCA</a:t>
            </a:r>
          </a:p>
          <a:p>
            <a:pPr>
              <a:lnSpc>
                <a:spcPct val="80000"/>
              </a:lnSpc>
            </a:pPr>
            <a:r>
              <a:rPr lang="en-US" sz="1900"/>
              <a:t>Fast Memory Registration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Preallocate TPT entries steering tags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Size and number of available buffers limited</a:t>
            </a:r>
          </a:p>
          <a:p>
            <a:pPr>
              <a:lnSpc>
                <a:spcPct val="80000"/>
              </a:lnSpc>
            </a:pPr>
            <a:r>
              <a:rPr lang="en-US" sz="1900"/>
              <a:t>Server buffer registration Cache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Store the buffer instead of unregistering it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Reuse the buffer</a:t>
            </a:r>
          </a:p>
          <a:p>
            <a:pPr>
              <a:lnSpc>
                <a:spcPct val="80000"/>
              </a:lnSpc>
            </a:pPr>
            <a:r>
              <a:rPr lang="en-US" sz="1900"/>
              <a:t>All Physical Registration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Only use physical addresses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Reserved L_Key available to priviliged consumers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No need to store TPT entry on the HCA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Maximum limit of 4KB (page size on transfers)</a:t>
            </a:r>
          </a:p>
          <a:p>
            <a:pPr>
              <a:lnSpc>
                <a:spcPct val="80000"/>
              </a:lnSpc>
            </a:pPr>
            <a:r>
              <a:rPr lang="en-US" sz="1900"/>
              <a:t>IOzone used for evaluation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X2200’s (dual Opterons) with 2GB memory and SDR PCI-Express HCA’s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OpenSolaris bv33 and Linux RHEL 5.0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Server used a 128 MB memory based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Registration Strategies-OpenSolaris</a:t>
            </a:r>
          </a:p>
        </p:txBody>
      </p:sp>
      <p:graphicFrame>
        <p:nvGraphicFramePr>
          <p:cNvPr id="589828" name="Object 4"/>
          <p:cNvGraphicFramePr>
            <a:graphicFrameLocks noChangeAspect="1"/>
          </p:cNvGraphicFramePr>
          <p:nvPr>
            <p:ph idx="1"/>
          </p:nvPr>
        </p:nvGraphicFramePr>
        <p:xfrm>
          <a:off x="246063" y="1379538"/>
          <a:ext cx="8440737" cy="432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34" name="Chart" r:id="rId3" imgW="8429549" imgH="3867302" progId="Excel.Chart.8">
                  <p:embed/>
                </p:oleObj>
              </mc:Choice>
              <mc:Fallback>
                <p:oleObj name="Chart" r:id="rId3" imgW="8429549" imgH="3867302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1379538"/>
                        <a:ext cx="8440737" cy="432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31" name="Text Box 7"/>
          <p:cNvSpPr txBox="1">
            <a:spLocks noChangeArrowheads="1"/>
          </p:cNvSpPr>
          <p:nvPr/>
        </p:nvSpPr>
        <p:spPr bwMode="auto">
          <a:xfrm>
            <a:off x="1490663" y="2540000"/>
            <a:ext cx="1138237" cy="3667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Read</a:t>
            </a:r>
          </a:p>
        </p:txBody>
      </p:sp>
      <p:sp>
        <p:nvSpPr>
          <p:cNvPr id="589832" name="Text Box 8"/>
          <p:cNvSpPr txBox="1">
            <a:spLocks noChangeArrowheads="1"/>
          </p:cNvSpPr>
          <p:nvPr/>
        </p:nvSpPr>
        <p:spPr bwMode="auto">
          <a:xfrm>
            <a:off x="5208588" y="2547938"/>
            <a:ext cx="1138237" cy="3667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Write</a:t>
            </a:r>
          </a:p>
        </p:txBody>
      </p:sp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2078038" y="5807075"/>
            <a:ext cx="53784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Registration Cache READ bandwidth is 730 MB/s</a:t>
            </a:r>
          </a:p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Registration Cache WRITE bandwidth is 515 MB/s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 of the talk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87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FF0000"/>
                </a:solidFill>
              </a:rPr>
              <a:t>Introduction and Motivation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Network File Systems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RDMA Operations InfiniBand</a:t>
            </a:r>
          </a:p>
          <a:p>
            <a:pPr>
              <a:lnSpc>
                <a:spcPct val="105000"/>
              </a:lnSpc>
            </a:pPr>
            <a:r>
              <a:rPr lang="en-US" sz="2400"/>
              <a:t>Design Issues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Read-Read Design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Read-Write Design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Evaluation of Read-Read versus Read-Write</a:t>
            </a:r>
          </a:p>
          <a:p>
            <a:pPr>
              <a:lnSpc>
                <a:spcPct val="105000"/>
              </a:lnSpc>
            </a:pPr>
            <a:r>
              <a:rPr lang="en-US" sz="2400"/>
              <a:t>Registration Strategies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Issues with Registration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Techniques to reduce overhead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Impact of Registration Strategies </a:t>
            </a:r>
          </a:p>
          <a:p>
            <a:pPr>
              <a:lnSpc>
                <a:spcPct val="105000"/>
              </a:lnSpc>
            </a:pPr>
            <a:r>
              <a:rPr lang="en-US" sz="2400"/>
              <a:t>Scalability With Multiple Clients</a:t>
            </a:r>
          </a:p>
          <a:p>
            <a:pPr>
              <a:lnSpc>
                <a:spcPct val="105000"/>
              </a:lnSpc>
            </a:pPr>
            <a:r>
              <a:rPr lang="en-US" sz="2400"/>
              <a:t>Conclusions and Future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Registration Strategies on Linux</a:t>
            </a:r>
          </a:p>
        </p:txBody>
      </p:sp>
      <p:graphicFrame>
        <p:nvGraphicFramePr>
          <p:cNvPr id="587780" name="Object 4"/>
          <p:cNvGraphicFramePr>
            <a:graphicFrameLocks noChangeAspect="1"/>
          </p:cNvGraphicFramePr>
          <p:nvPr>
            <p:ph idx="1"/>
          </p:nvPr>
        </p:nvGraphicFramePr>
        <p:xfrm>
          <a:off x="246063" y="1371600"/>
          <a:ext cx="8440737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2" name="Chart" r:id="rId3" imgW="6000902" imgH="4524451" progId="Excel.Chart.8">
                  <p:embed/>
                </p:oleObj>
              </mc:Choice>
              <mc:Fallback>
                <p:oleObj name="Chart" r:id="rId3" imgW="6000902" imgH="4524451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1371600"/>
                        <a:ext cx="8440737" cy="395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9" name="Text Box 13"/>
          <p:cNvSpPr txBox="1">
            <a:spLocks noChangeArrowheads="1"/>
          </p:cNvSpPr>
          <p:nvPr/>
        </p:nvSpPr>
        <p:spPr bwMode="auto">
          <a:xfrm>
            <a:off x="2371725" y="2357438"/>
            <a:ext cx="1138238" cy="3667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Read</a:t>
            </a:r>
          </a:p>
        </p:txBody>
      </p:sp>
      <p:sp>
        <p:nvSpPr>
          <p:cNvPr id="587790" name="Text Box 14"/>
          <p:cNvSpPr txBox="1">
            <a:spLocks noChangeArrowheads="1"/>
          </p:cNvSpPr>
          <p:nvPr/>
        </p:nvSpPr>
        <p:spPr bwMode="auto">
          <a:xfrm>
            <a:off x="5407025" y="2357438"/>
            <a:ext cx="1138238" cy="3667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Write</a:t>
            </a:r>
          </a:p>
        </p:txBody>
      </p:sp>
      <p:sp>
        <p:nvSpPr>
          <p:cNvPr id="587791" name="Text Box 15"/>
          <p:cNvSpPr txBox="1">
            <a:spLocks noChangeArrowheads="1"/>
          </p:cNvSpPr>
          <p:nvPr/>
        </p:nvSpPr>
        <p:spPr bwMode="auto">
          <a:xfrm>
            <a:off x="246063" y="5491163"/>
            <a:ext cx="8804275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Version for kernel 2.6.18 (November 2006) from http://sourceforge.net/projects/nfs-rdma</a:t>
            </a:r>
          </a:p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All Physical READ bandwidth is 876 MB/s </a:t>
            </a:r>
          </a:p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All Physical WRITE bandwidth is 297 MB/s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Registration Cache on Filebench (OpenSolaris)</a:t>
            </a:r>
          </a:p>
        </p:txBody>
      </p:sp>
      <p:graphicFrame>
        <p:nvGraphicFramePr>
          <p:cNvPr id="537607" name="Object 7"/>
          <p:cNvGraphicFramePr>
            <a:graphicFrameLocks noChangeAspect="1"/>
          </p:cNvGraphicFramePr>
          <p:nvPr>
            <p:ph idx="1"/>
          </p:nvPr>
        </p:nvGraphicFramePr>
        <p:xfrm>
          <a:off x="884238" y="1219200"/>
          <a:ext cx="737552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09" name="Chart" r:id="rId3" imgW="7257907" imgH="4829318" progId="Excel.Chart.8">
                  <p:embed/>
                </p:oleObj>
              </mc:Choice>
              <mc:Fallback>
                <p:oleObj name="Chart" r:id="rId3" imgW="7257907" imgH="4829318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219200"/>
                        <a:ext cx="7375525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1393825" y="5665788"/>
            <a:ext cx="621347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i="1">
                <a:solidFill>
                  <a:srgbClr val="3333CC"/>
                </a:solidFill>
              </a:rPr>
              <a:t>Use the online transaction workload from filebench</a:t>
            </a:r>
          </a:p>
          <a:p>
            <a:pPr algn="ctr">
              <a:lnSpc>
                <a:spcPct val="110000"/>
              </a:lnSpc>
            </a:pPr>
            <a:r>
              <a:rPr lang="en-US" sz="1600" b="1" i="1">
                <a:solidFill>
                  <a:srgbClr val="3333CC"/>
                </a:solidFill>
              </a:rPr>
              <a:t>Tune the mean I/O size to be 128 KB</a:t>
            </a:r>
          </a:p>
          <a:p>
            <a:pPr algn="ctr">
              <a:lnSpc>
                <a:spcPct val="110000"/>
              </a:lnSpc>
            </a:pPr>
            <a:r>
              <a:rPr lang="en-US" sz="1600" b="1" i="1">
                <a:solidFill>
                  <a:srgbClr val="3333CC"/>
                </a:solidFill>
              </a:rPr>
              <a:t>Registration Cache improves throughput by upto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 of the talk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87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Introduction and Motivation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Network File Systems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RDMA Operations InfiniBand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Design Issues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Read-Read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Read-Write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Evaluation of Read-Read versus Read-Write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Registration Strategies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Issues with Registration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Techniques to reduce overhead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Impact of Registration Strategies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FF0000"/>
                </a:solidFill>
              </a:rPr>
              <a:t>Scalability With Multiple Clients</a:t>
            </a:r>
          </a:p>
          <a:p>
            <a:pPr>
              <a:lnSpc>
                <a:spcPct val="105000"/>
              </a:lnSpc>
            </a:pPr>
            <a:r>
              <a:rPr lang="en-US" sz="2400"/>
              <a:t>Conclusions and Future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Scalability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11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Impact of RDMA on an NFS server with multiple clients</a:t>
            </a:r>
          </a:p>
          <a:p>
            <a:pPr>
              <a:lnSpc>
                <a:spcPct val="90000"/>
              </a:lnSpc>
            </a:pPr>
            <a:r>
              <a:rPr lang="en-US" sz="2400"/>
              <a:t>Linux NFS/RDMA with </a:t>
            </a:r>
            <a:r>
              <a:rPr lang="en-US" sz="2400" i="1"/>
              <a:t>All Physical Registration</a:t>
            </a:r>
            <a:r>
              <a:rPr lang="en-US" sz="2400"/>
              <a:t> Mode</a:t>
            </a:r>
          </a:p>
          <a:p>
            <a:pPr>
              <a:lnSpc>
                <a:spcPct val="90000"/>
              </a:lnSpc>
            </a:pPr>
            <a:r>
              <a:rPr lang="en-US" sz="2400"/>
              <a:t>Intel 3.6 Xeon boxes with an InfiniBand DDR HCA’s</a:t>
            </a:r>
          </a:p>
          <a:p>
            <a:pPr>
              <a:lnSpc>
                <a:spcPct val="90000"/>
              </a:lnSpc>
            </a:pPr>
            <a:r>
              <a:rPr lang="en-US" sz="2400"/>
              <a:t>Clients have 4GB memory</a:t>
            </a:r>
          </a:p>
          <a:p>
            <a:pPr>
              <a:lnSpc>
                <a:spcPct val="90000"/>
              </a:lnSpc>
            </a:pPr>
            <a:r>
              <a:rPr lang="en-US" sz="2400"/>
              <a:t>Server is configured with 4GB and 8GB memory</a:t>
            </a:r>
          </a:p>
          <a:p>
            <a:pPr>
              <a:lnSpc>
                <a:spcPct val="90000"/>
              </a:lnSpc>
            </a:pPr>
            <a:r>
              <a:rPr lang="en-US" sz="2400"/>
              <a:t>Server has eight HighPoint SCSI disks with RAID-0 stripping</a:t>
            </a:r>
          </a:p>
          <a:p>
            <a:pPr>
              <a:lnSpc>
                <a:spcPct val="90000"/>
              </a:lnSpc>
            </a:pPr>
            <a:r>
              <a:rPr lang="en-US" sz="2400"/>
              <a:t>SGI XFS file system installed on the server</a:t>
            </a:r>
          </a:p>
          <a:p>
            <a:pPr>
              <a:lnSpc>
                <a:spcPct val="90000"/>
              </a:lnSpc>
            </a:pPr>
            <a:r>
              <a:rPr lang="en-US" sz="2400"/>
              <a:t> A 1GB file size per process with a 1MB record size is used for all the experiments.</a:t>
            </a:r>
          </a:p>
          <a:p>
            <a:pPr>
              <a:lnSpc>
                <a:spcPct val="90000"/>
              </a:lnSpc>
            </a:pPr>
            <a:r>
              <a:rPr lang="en-US" sz="2400"/>
              <a:t>Compare the aggregate Read bandwidth of </a:t>
            </a:r>
            <a:r>
              <a:rPr lang="en-US" sz="2400">
                <a:sym typeface="Wingdings" pitchFamily="2" charset="2"/>
              </a:rPr>
              <a:t>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1800"/>
              <a:t>Linux NFS/RDMA (RDMA) implementation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Regular NFS implementation over TCP on InfiniBand (IPoIB)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Gigabit Ethernet (GigE)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Scalability</a:t>
            </a: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>
            <p:ph idx="1"/>
          </p:nvPr>
        </p:nvGraphicFramePr>
        <p:xfrm>
          <a:off x="457200" y="1417638"/>
          <a:ext cx="8229600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2" name="Chart" r:id="rId3" imgW="4667402" imgH="2686202" progId="Excel.Chart.8">
                  <p:embed/>
                </p:oleObj>
              </mc:Choice>
              <mc:Fallback>
                <p:oleObj name="Chart" r:id="rId3" imgW="4667402" imgH="2686202" progId="Excel.Chart.8">
                  <p:embed/>
                  <p:pic>
                    <p:nvPicPr>
                      <p:cNvPr id="0" name="Object 4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17638"/>
                        <a:ext cx="8229600" cy="451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2371725" y="2173288"/>
            <a:ext cx="1138238" cy="3667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4GB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5862638" y="2173288"/>
            <a:ext cx="1138237" cy="3667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8GB</a:t>
            </a: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912813" y="6011863"/>
            <a:ext cx="699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NFS/TCP is a bottlneck on current generation systems</a:t>
            </a:r>
          </a:p>
          <a:p>
            <a:pPr>
              <a:buFontTx/>
              <a:buChar char="•"/>
            </a:pPr>
            <a:r>
              <a:rPr lang="en-US"/>
              <a:t>NFS/RDMA limited by the performance of the back-end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 of the talk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87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Introduction and Motivation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Network File Systems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RDMA Operations InfiniBand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Design Issues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Read-Read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Read-Write Design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Evaluation of Read-Read versus Read-Write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Registration Strategies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Issues with Registration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Techniques to reduce overhead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Impact of Registration Strategies </a:t>
            </a:r>
          </a:p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Scalability With Multiple Clients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FF0000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Conclusions and Future Work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5235575"/>
          </a:xfrm>
        </p:spPr>
        <p:txBody>
          <a:bodyPr/>
          <a:lstStyle/>
          <a:p>
            <a:r>
              <a:rPr lang="en-US" sz="2100"/>
              <a:t>Designed and evaluated an NFS/RDMA protocol for high performance RDMA networks such as InfiniBand</a:t>
            </a:r>
          </a:p>
          <a:p>
            <a:r>
              <a:rPr lang="en-US" sz="2100"/>
              <a:t>Design is based on a combination of RDMA Read and RDMA Write</a:t>
            </a:r>
          </a:p>
          <a:p>
            <a:r>
              <a:rPr lang="en-US" sz="2100"/>
              <a:t>The design principles considered include NFS server security, performance and scalability</a:t>
            </a:r>
          </a:p>
          <a:p>
            <a:r>
              <a:rPr lang="en-US" sz="2100"/>
              <a:t>To improve performance of the protocol, we have incorporated several different registration mechanisms into our design the NFS/RDMA</a:t>
            </a:r>
          </a:p>
          <a:p>
            <a:r>
              <a:rPr lang="en-US" sz="2100"/>
              <a:t>Design can achieve throughput, close to that of the underlying network and improve throughput of an OLTP workload by 50%</a:t>
            </a:r>
          </a:p>
          <a:p>
            <a:r>
              <a:rPr lang="en-US" sz="2100"/>
              <a:t>We also studied the scalability of NFS/RDMA with multiple clients. </a:t>
            </a:r>
          </a:p>
          <a:p>
            <a:pPr lvl="1"/>
            <a:r>
              <a:rPr lang="en-US" sz="1800"/>
              <a:t>NFS/RDMA is limited by the performance of the back-end file system</a:t>
            </a:r>
          </a:p>
          <a:p>
            <a:r>
              <a:rPr lang="en-US" sz="2100"/>
              <a:t>Would like to study buffer management and credit 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CD19-8954-4CBD-951B-F83ABBC7138F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495300"/>
            <a:ext cx="7772400" cy="1143000"/>
          </a:xfrm>
        </p:spPr>
        <p:txBody>
          <a:bodyPr/>
          <a:lstStyle/>
          <a:p>
            <a:r>
              <a:rPr lang="en-US" sz="3600" b="0"/>
              <a:t>Acknowledgements</a:t>
            </a:r>
          </a:p>
        </p:txBody>
      </p:sp>
      <p:pic>
        <p:nvPicPr>
          <p:cNvPr id="514051" name="Picture 3" descr="DOE Office of Science -- Logo (gif)"/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713" y="2752725"/>
            <a:ext cx="1336675" cy="41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52" name="Picture 4" descr="NSF -- Logo (gif)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3025" y="2587625"/>
            <a:ext cx="868363" cy="900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53" name="Picture 5" descr="Intel -- Logo (gif)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188" y="3533775"/>
            <a:ext cx="1268412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646113" y="1455738"/>
            <a:ext cx="8351837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 Our research is supported by the following organizations</a:t>
            </a:r>
          </a:p>
          <a:p>
            <a:endParaRPr lang="en-US" sz="140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omic Sans MS" pitchFamily="66" charset="0"/>
              </a:rPr>
              <a:t> Current Funding support by</a:t>
            </a: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646113" y="4457700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Comic Sans MS" pitchFamily="66" charset="0"/>
              </a:rPr>
              <a:t> Current Equipment support by</a:t>
            </a:r>
          </a:p>
        </p:txBody>
      </p:sp>
      <p:pic>
        <p:nvPicPr>
          <p:cNvPr id="514056" name="Picture 8" descr="Mellanox -- Logo (jpeg)"/>
          <p:cNvPicPr>
            <a:picLocks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9388" y="2668588"/>
            <a:ext cx="1330325" cy="62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57" name="Picture 9" descr="AMD -- Logo (gif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991100"/>
            <a:ext cx="130492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58" name="Picture 10" descr="Apple -- Logo (jpeg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883150"/>
            <a:ext cx="747712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59" name="Picture 11" descr="Mellanox -- Logo (jpeg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986338"/>
            <a:ext cx="12573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060" name="Picture 12" descr="Intel -- Logo (gif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072063"/>
            <a:ext cx="13303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061" name="Picture 13" descr="sun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3676650"/>
            <a:ext cx="1206500" cy="587375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514062" name="Picture 14" descr="sun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4975225"/>
            <a:ext cx="1222375" cy="528638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514063" name="Picture 15" descr="ammass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5654675"/>
            <a:ext cx="140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4" name="Picture 16" descr="cisc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895600"/>
            <a:ext cx="1247775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5" name="Picture 17" descr="ib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5650"/>
            <a:ext cx="1047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6" name="Picture 18" descr="linuxnetwork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3721100"/>
            <a:ext cx="1200150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7" name="Picture 19" descr="microw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5707063"/>
            <a:ext cx="1225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8" name="Picture 20" descr="pathsca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5780088"/>
            <a:ext cx="134143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69" name="Picture 21" descr="silverstorm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5629275"/>
            <a:ext cx="150495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70" name="Picture 22" descr="appr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4918075"/>
            <a:ext cx="1041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71" name="Picture 23" descr="netap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3646488"/>
            <a:ext cx="14287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458" name="Group 2"/>
          <p:cNvGrpSpPr>
            <a:grpSpLocks/>
          </p:cNvGrpSpPr>
          <p:nvPr/>
        </p:nvGrpSpPr>
        <p:grpSpPr bwMode="auto">
          <a:xfrm>
            <a:off x="1681163" y="2286000"/>
            <a:ext cx="5511800" cy="3100388"/>
            <a:chOff x="1460" y="2056"/>
            <a:chExt cx="2873" cy="1392"/>
          </a:xfrm>
        </p:grpSpPr>
        <p:sp>
          <p:nvSpPr>
            <p:cNvPr id="403459" name="Text Box 3"/>
            <p:cNvSpPr txBox="1">
              <a:spLocks noChangeArrowheads="1"/>
            </p:cNvSpPr>
            <p:nvPr/>
          </p:nvSpPr>
          <p:spPr bwMode="auto">
            <a:xfrm>
              <a:off x="1460" y="2678"/>
              <a:ext cx="2873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3399"/>
                  </a:solidFill>
                  <a:latin typeface="Tahoma" pitchFamily="34" charset="0"/>
                </a:rPr>
                <a:t>http://nowlab.cse.ohio-state.edu/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403460" name="Text Box 4"/>
            <p:cNvSpPr txBox="1">
              <a:spLocks noChangeArrowheads="1"/>
            </p:cNvSpPr>
            <p:nvPr/>
          </p:nvSpPr>
          <p:spPr bwMode="auto">
            <a:xfrm>
              <a:off x="1757" y="3270"/>
              <a:ext cx="229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endParaRPr lang="en-US" sz="2000">
                <a:latin typeface="Tahoma" pitchFamily="34" charset="0"/>
              </a:endParaRPr>
            </a:p>
          </p:txBody>
        </p:sp>
        <p:grpSp>
          <p:nvGrpSpPr>
            <p:cNvPr id="403461" name="Group 5"/>
            <p:cNvGrpSpPr>
              <a:grpSpLocks/>
            </p:cNvGrpSpPr>
            <p:nvPr/>
          </p:nvGrpSpPr>
          <p:grpSpPr bwMode="auto">
            <a:xfrm>
              <a:off x="1632" y="2056"/>
              <a:ext cx="2446" cy="444"/>
              <a:chOff x="1223" y="1300"/>
              <a:chExt cx="2446" cy="455"/>
            </a:xfrm>
          </p:grpSpPr>
          <p:sp>
            <p:nvSpPr>
              <p:cNvPr id="403462" name="Oval 6"/>
              <p:cNvSpPr>
                <a:spLocks noChangeArrowheads="1"/>
              </p:cNvSpPr>
              <p:nvPr/>
            </p:nvSpPr>
            <p:spPr bwMode="auto">
              <a:xfrm>
                <a:off x="1223" y="1300"/>
                <a:ext cx="1255" cy="455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1">
                    <a:latin typeface="Tahoma" pitchFamily="34" charset="0"/>
                  </a:rPr>
                  <a:t>NBC</a:t>
                </a:r>
              </a:p>
            </p:txBody>
          </p:sp>
          <p:sp>
            <p:nvSpPr>
              <p:cNvPr id="403463" name="Text Box 7"/>
              <p:cNvSpPr txBox="1">
                <a:spLocks noChangeArrowheads="1"/>
              </p:cNvSpPr>
              <p:nvPr/>
            </p:nvSpPr>
            <p:spPr bwMode="auto">
              <a:xfrm>
                <a:off x="2690" y="1377"/>
                <a:ext cx="979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Tahoma" pitchFamily="34" charset="0"/>
                  </a:rPr>
                  <a:t>home page</a:t>
                </a:r>
                <a:endParaRPr lang="en-US" sz="2000" b="1">
                  <a:latin typeface="Tahoma" pitchFamily="34" charset="0"/>
                </a:endParaRPr>
              </a:p>
            </p:txBody>
          </p:sp>
        </p:grpSp>
      </p:grpSp>
      <p:sp>
        <p:nvSpPr>
          <p:cNvPr id="40346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>
                <a:solidFill>
                  <a:srgbClr val="000066"/>
                </a:solidFill>
              </a:rPr>
              <a:t>Web Pointers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833438" y="4648200"/>
            <a:ext cx="7477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OpenSolaris NFS/RDMA Project Webpage: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>
                <a:solidFill>
                  <a:srgbClr val="FF66FF"/>
                </a:solidFill>
              </a:rPr>
              <a:t>http://nowlab.cse.ohio-state.edu/projects/nfsrdma</a:t>
            </a:r>
            <a:r>
              <a:rPr lang="en-US" sz="2400">
                <a:solidFill>
                  <a:srgbClr val="FF66FF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Network File Systems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38"/>
            <a:ext cx="8229600" cy="5160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Popular file system for distributed environments</a:t>
            </a:r>
          </a:p>
          <a:p>
            <a:pPr>
              <a:lnSpc>
                <a:spcPct val="140000"/>
              </a:lnSpc>
            </a:pPr>
            <a:r>
              <a:rPr lang="en-US" sz="2400"/>
              <a:t>Used for exporting home directories in many UNIX clusters</a:t>
            </a:r>
          </a:p>
          <a:p>
            <a:pPr>
              <a:lnSpc>
                <a:spcPct val="140000"/>
              </a:lnSpc>
            </a:pPr>
            <a:r>
              <a:rPr lang="en-US" sz="2400"/>
              <a:t>Single Server, multiple client model</a:t>
            </a:r>
          </a:p>
          <a:p>
            <a:pPr>
              <a:lnSpc>
                <a:spcPct val="140000"/>
              </a:lnSpc>
            </a:pPr>
            <a:r>
              <a:rPr lang="en-US" sz="2400"/>
              <a:t>Usually uses TCP or UDP</a:t>
            </a:r>
          </a:p>
          <a:p>
            <a:pPr>
              <a:lnSpc>
                <a:spcPct val="140000"/>
              </a:lnSpc>
            </a:pPr>
            <a:r>
              <a:rPr lang="en-US" sz="2400"/>
              <a:t>TCP may introduce considerable overhead at the server</a:t>
            </a:r>
          </a:p>
          <a:p>
            <a:pPr>
              <a:lnSpc>
                <a:spcPct val="140000"/>
              </a:lnSpc>
            </a:pPr>
            <a:r>
              <a:rPr lang="en-US" sz="2400"/>
              <a:t>May not be able to deliver performance on networks like InfiniBand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InfiniBand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52355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Open Industry Standard Network</a:t>
            </a:r>
          </a:p>
          <a:p>
            <a:pPr>
              <a:lnSpc>
                <a:spcPct val="130000"/>
              </a:lnSpc>
            </a:pPr>
            <a:r>
              <a:rPr lang="en-US" sz="2400"/>
              <a:t>Low latency, high-bandwidth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Single Data Rate (SDR)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Less than 4us ping-pong latency for a 4 byte message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Up to 2GB/s bi-directional bandwidth for large transfers</a:t>
            </a:r>
          </a:p>
          <a:p>
            <a:pPr>
              <a:lnSpc>
                <a:spcPct val="130000"/>
              </a:lnSpc>
            </a:pPr>
            <a:r>
              <a:rPr lang="en-US" sz="2400"/>
              <a:t>Remote Direct Memory Access (RDMA) operations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Appropriately authorized hosts may read or write directly from each others address space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Very little CPU involvement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Zero-copy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Problem Statement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29600" cy="50847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400"/>
              <a:t>Design a high performance implementation of NFS/RDMA for OpenSolaris keeping in mind the security of the server</a:t>
            </a:r>
          </a:p>
          <a:p>
            <a:pPr>
              <a:lnSpc>
                <a:spcPct val="125000"/>
              </a:lnSpc>
            </a:pPr>
            <a:r>
              <a:rPr lang="en-US" sz="2400"/>
              <a:t>Design considerations for the relative limitations and potential solutions to the problem of registration overhead</a:t>
            </a:r>
          </a:p>
          <a:p>
            <a:pPr>
              <a:lnSpc>
                <a:spcPct val="125000"/>
              </a:lnSpc>
            </a:pPr>
            <a:r>
              <a:rPr lang="en-US" sz="2400"/>
              <a:t>Application evaluation of the NFS/RDMA protocols</a:t>
            </a:r>
          </a:p>
          <a:p>
            <a:pPr>
              <a:lnSpc>
                <a:spcPct val="125000"/>
              </a:lnSpc>
            </a:pPr>
            <a:r>
              <a:rPr lang="en-US" sz="2400"/>
              <a:t>Impact of RDMA on the scalability of NFS protocols with multiple clients and real disks supporting the back-end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 of the talk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8229600" cy="5387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>
                <a:solidFill>
                  <a:srgbClr val="DDDDDD"/>
                </a:solidFill>
              </a:rPr>
              <a:t>Introduction and Motivation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Network File Systems</a:t>
            </a:r>
          </a:p>
          <a:p>
            <a:pPr lvl="1">
              <a:lnSpc>
                <a:spcPct val="105000"/>
              </a:lnSpc>
            </a:pPr>
            <a:r>
              <a:rPr lang="en-US" sz="2000">
                <a:solidFill>
                  <a:srgbClr val="DDDDDD"/>
                </a:solidFill>
              </a:rPr>
              <a:t>RDMA Operations InfiniBand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FF0000"/>
                </a:solidFill>
              </a:rPr>
              <a:t>Design Issues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Read-Read Design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Read-Write Design</a:t>
            </a:r>
          </a:p>
          <a:p>
            <a:pPr lvl="1">
              <a:lnSpc>
                <a:spcPct val="105000"/>
              </a:lnSpc>
            </a:pPr>
            <a:r>
              <a:rPr lang="en-US" sz="2000" b="1">
                <a:solidFill>
                  <a:srgbClr val="FF0000"/>
                </a:solidFill>
              </a:rPr>
              <a:t>Evaluation of Read-Read versus Read-Write</a:t>
            </a:r>
          </a:p>
          <a:p>
            <a:pPr>
              <a:lnSpc>
                <a:spcPct val="105000"/>
              </a:lnSpc>
            </a:pPr>
            <a:r>
              <a:rPr lang="en-US" sz="2400"/>
              <a:t>Registration Strategies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Issues with Registration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Techniques to reduce overhead</a:t>
            </a:r>
          </a:p>
          <a:p>
            <a:pPr lvl="1">
              <a:lnSpc>
                <a:spcPct val="105000"/>
              </a:lnSpc>
            </a:pPr>
            <a:r>
              <a:rPr lang="en-US" sz="2000"/>
              <a:t>Impact of Registration Strategies </a:t>
            </a:r>
          </a:p>
          <a:p>
            <a:pPr>
              <a:lnSpc>
                <a:spcPct val="105000"/>
              </a:lnSpc>
            </a:pPr>
            <a:r>
              <a:rPr lang="en-US" sz="2400"/>
              <a:t>Scalability With Multiple Clients</a:t>
            </a:r>
          </a:p>
          <a:p>
            <a:pPr>
              <a:lnSpc>
                <a:spcPct val="105000"/>
              </a:lnSpc>
            </a:pPr>
            <a:r>
              <a:rPr lang="en-US" sz="2400"/>
              <a:t>Conclusions and Future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Communication Operations in InfiniBand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6063" y="1228725"/>
            <a:ext cx="5464175" cy="51593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Reliable Connection (RC) Model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Queue Pair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Channel Primitives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Memory Primitives</a:t>
            </a:r>
          </a:p>
          <a:p>
            <a:pPr>
              <a:lnSpc>
                <a:spcPct val="130000"/>
              </a:lnSpc>
            </a:pPr>
            <a:r>
              <a:rPr lang="en-US" sz="2400"/>
              <a:t>Channel Primitives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Send/Receive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RDMA Send/RDMA Receive</a:t>
            </a:r>
          </a:p>
          <a:p>
            <a:pPr>
              <a:lnSpc>
                <a:spcPct val="130000"/>
              </a:lnSpc>
            </a:pPr>
            <a:r>
              <a:rPr lang="en-US" sz="2400"/>
              <a:t>Memory Primitives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RDMA Operations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RDMA Read/RDMA Write</a:t>
            </a:r>
          </a:p>
        </p:txBody>
      </p:sp>
      <p:graphicFrame>
        <p:nvGraphicFramePr>
          <p:cNvPr id="597090" name="Group 98"/>
          <p:cNvGraphicFramePr>
            <a:graphicFrameLocks noGrp="1"/>
          </p:cNvGraphicFramePr>
          <p:nvPr>
            <p:ph sz="half" idx="2"/>
          </p:nvPr>
        </p:nvGraphicFramePr>
        <p:xfrm>
          <a:off x="4419600" y="1895475"/>
          <a:ext cx="4478338" cy="2560320"/>
        </p:xfrm>
        <a:graphic>
          <a:graphicData uri="http://schemas.openxmlformats.org/drawingml/2006/table">
            <a:tbl>
              <a:tblPr/>
              <a:tblGrid>
                <a:gridCol w="1973263"/>
                <a:gridCol w="1214437"/>
                <a:gridCol w="1290638"/>
              </a:tblGrid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Channel Primitives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Primitives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Buffer Exposed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√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Buffer Pre-posted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Steering Tags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√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Rendezvous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NFS/RDMA Architecture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516938" cy="5235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Small Requests (&lt; 1K bytes)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Use the inline protocol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Request from client to server (RPC Call)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Response from server to client (RPC Reply)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Inline protocol uses a pool of 1K buffers and RDMA Send/RDMA receive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RPC Call/RPC Reply and most NFS Procedures are usually small and may be transferred through the inline protocol</a:t>
            </a:r>
          </a:p>
          <a:p>
            <a:pPr>
              <a:lnSpc>
                <a:spcPct val="120000"/>
              </a:lnSpc>
            </a:pPr>
            <a:r>
              <a:rPr lang="en-US" sz="2400"/>
              <a:t>Bulk data transfer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NFS Procedures READ, WRITE, READDIR, READLINK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Existing Read-Read design (RDMA Read for all operations)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Read-Write design (Combination of RDMA Read and RDMA Write)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NFS/RDMA Architecture</a:t>
            </a:r>
          </a:p>
        </p:txBody>
      </p:sp>
      <p:pic>
        <p:nvPicPr>
          <p:cNvPr id="519172" name="Picture 4" descr="nfs-architectur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77724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612900" y="5784850"/>
            <a:ext cx="5480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Requests sent from the client to the server </a:t>
            </a:r>
            <a:r>
              <a:rPr lang="en-US" sz="1600" b="1" i="1">
                <a:solidFill>
                  <a:srgbClr val="3333CC"/>
                </a:solidFill>
                <a:sym typeface="Wingdings" pitchFamily="2" charset="2"/>
              </a:rPr>
              <a:t> RPC Call</a:t>
            </a:r>
          </a:p>
          <a:p>
            <a:pPr algn="ctr">
              <a:lnSpc>
                <a:spcPct val="120000"/>
              </a:lnSpc>
            </a:pPr>
            <a:r>
              <a:rPr lang="en-US" sz="1600" b="1" i="1">
                <a:solidFill>
                  <a:srgbClr val="3333CC"/>
                </a:solidFill>
              </a:rPr>
              <a:t>Response sent from server to the client </a:t>
            </a:r>
            <a:r>
              <a:rPr lang="en-US" sz="1600" b="1" i="1">
                <a:solidFill>
                  <a:srgbClr val="3333CC"/>
                </a:solidFill>
                <a:sym typeface="Wingdings" pitchFamily="2" charset="2"/>
              </a:rPr>
              <a:t> RPC Reply</a:t>
            </a:r>
            <a:endParaRPr lang="en-US" sz="1600" b="1" i="1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reconf_slides</Template>
  <TotalTime>5541</TotalTime>
  <Words>1374</Words>
  <Application>Microsoft Office PowerPoint</Application>
  <PresentationFormat>On-screen Show (4:3)</PresentationFormat>
  <Paragraphs>299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굴림</vt:lpstr>
      <vt:lpstr>Wingdings</vt:lpstr>
      <vt:lpstr>Comic Sans MS</vt:lpstr>
      <vt:lpstr>Tahoma</vt:lpstr>
      <vt:lpstr>nbc_osu</vt:lpstr>
      <vt:lpstr>Microsoft Excel Chart</vt:lpstr>
      <vt:lpstr>Designing NFS With RDMA For Security, Performance and Scalability </vt:lpstr>
      <vt:lpstr>Outline of the talk</vt:lpstr>
      <vt:lpstr>Network File Systems</vt:lpstr>
      <vt:lpstr>InfiniBand</vt:lpstr>
      <vt:lpstr>Problem Statement</vt:lpstr>
      <vt:lpstr>Outline of the talk</vt:lpstr>
      <vt:lpstr>Communication Operations in InfiniBand</vt:lpstr>
      <vt:lpstr>NFS/RDMA Architecture</vt:lpstr>
      <vt:lpstr>NFS/RDMA Architecture</vt:lpstr>
      <vt:lpstr>NFS Write Procedure</vt:lpstr>
      <vt:lpstr>NFS Procedure READ</vt:lpstr>
      <vt:lpstr>NFS Procedures READDIR, READLINK</vt:lpstr>
      <vt:lpstr>Comparison of the Read-Read and Read-Write Designs</vt:lpstr>
      <vt:lpstr>Experimental Setup</vt:lpstr>
      <vt:lpstr>Bandwidth Comparison</vt:lpstr>
      <vt:lpstr>Outline of the talk</vt:lpstr>
      <vt:lpstr>Registration Issues</vt:lpstr>
      <vt:lpstr>Comparison of Registration Strategies</vt:lpstr>
      <vt:lpstr>Impact of Registration Strategies-OpenSolaris</vt:lpstr>
      <vt:lpstr>Impact of Registration Strategies on Linux</vt:lpstr>
      <vt:lpstr>Impact of Registration Cache on Filebench (OpenSolaris)</vt:lpstr>
      <vt:lpstr>Outline of the talk</vt:lpstr>
      <vt:lpstr>Scalability</vt:lpstr>
      <vt:lpstr>Scalability</vt:lpstr>
      <vt:lpstr>Outline of the talk</vt:lpstr>
      <vt:lpstr>Conclusions and Future Work</vt:lpstr>
      <vt:lpstr>Acknowledgements</vt:lpstr>
      <vt:lpstr>Web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1484</cp:revision>
  <cp:lastPrinted>1601-01-01T00:00:00Z</cp:lastPrinted>
  <dcterms:created xsi:type="dcterms:W3CDTF">1601-01-01T00:00:00Z</dcterms:created>
  <dcterms:modified xsi:type="dcterms:W3CDTF">2011-01-10T13:00:59Z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