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451" r:id="rId2"/>
    <p:sldId id="452" r:id="rId3"/>
    <p:sldId id="447" r:id="rId4"/>
    <p:sldId id="431" r:id="rId5"/>
    <p:sldId id="453" r:id="rId6"/>
    <p:sldId id="438" r:id="rId7"/>
    <p:sldId id="429" r:id="rId8"/>
    <p:sldId id="472" r:id="rId9"/>
    <p:sldId id="450" r:id="rId10"/>
    <p:sldId id="457" r:id="rId11"/>
    <p:sldId id="383" r:id="rId12"/>
    <p:sldId id="384" r:id="rId13"/>
    <p:sldId id="448" r:id="rId14"/>
    <p:sldId id="458" r:id="rId15"/>
    <p:sldId id="460" r:id="rId16"/>
    <p:sldId id="461" r:id="rId17"/>
    <p:sldId id="463" r:id="rId18"/>
    <p:sldId id="464" r:id="rId19"/>
    <p:sldId id="468" r:id="rId20"/>
    <p:sldId id="426" r:id="rId21"/>
    <p:sldId id="459" r:id="rId22"/>
    <p:sldId id="445" r:id="rId23"/>
    <p:sldId id="446" r:id="rId24"/>
    <p:sldId id="455" r:id="rId25"/>
    <p:sldId id="454" r:id="rId26"/>
    <p:sldId id="456" r:id="rId27"/>
    <p:sldId id="470" r:id="rId28"/>
    <p:sldId id="471" r:id="rId29"/>
    <p:sldId id="465" r:id="rId30"/>
    <p:sldId id="469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DDDDDD"/>
    <a:srgbClr val="CC99FF"/>
    <a:srgbClr val="FFCC99"/>
    <a:srgbClr val="FF0000"/>
    <a:srgbClr val="0066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C5C712E-6A47-4448-A66E-280DB378E7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7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477000" cy="1470025"/>
          </a:xfrm>
        </p:spPr>
        <p:txBody>
          <a:bodyPr/>
          <a:lstStyle>
            <a:lvl1pPr algn="ctr">
              <a:lnSpc>
                <a:spcPct val="120000"/>
              </a:lnSpc>
              <a:defRPr/>
            </a:lvl1pPr>
          </a:lstStyle>
          <a:p>
            <a:pPr lvl="0"/>
            <a:r>
              <a:rPr lang="en-US" noProof="0" smtClean="0"/>
              <a:t>Click to edit 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553200" cy="175260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1AA9425-7B08-4A1C-A2EA-B56297A6F08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127" name="Picture 7" descr="slide_ti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E32E5-0E07-4438-A98A-5F0A53B4AF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7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1455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9125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DAB6F-3197-42C4-8E17-1A3B4DF4E3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8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376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376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748088"/>
            <a:ext cx="4152900" cy="2378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3748088"/>
            <a:ext cx="4152900" cy="2378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6B1A571-107F-4787-803C-11110D1DE5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EA453-106D-4A2B-8090-2AFA7B8A4E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9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2CDC2-3118-40BC-9AB0-8046AAF9C7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3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EB6F4-D23B-4C24-95A2-BF80988C99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6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2605FD-6E38-410B-BBB0-78AE67776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52433-22D4-47EB-BFA1-5C7E314D24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2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2CD8F-FAFF-4CC8-8D9A-0D9C47F993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0236B-C21B-4978-B735-5F6F8CACDD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9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9CCCF-D226-4735-9ED3-4740C1298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9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5D0243B-DD85-4FFB-9D5B-816F4507542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03" name="Picture 7" descr="other_slide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8563"/>
            <a:ext cx="9144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66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~balaji" TargetMode="External"/><Relationship Id="rId2" Type="http://schemas.openxmlformats.org/officeDocument/2006/relationships/hyperlink" Target="http://www.mcs.anl.gov/radi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alaji@mcs.anl.gov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587375"/>
            <a:ext cx="6553200" cy="2003425"/>
          </a:xfrm>
        </p:spPr>
        <p:txBody>
          <a:bodyPr/>
          <a:lstStyle/>
          <a:p>
            <a:r>
              <a:rPr lang="en-US" sz="2800"/>
              <a:t>Non-uniformly Communicating</a:t>
            </a:r>
            <a:br>
              <a:rPr lang="en-US" sz="2800"/>
            </a:br>
            <a:r>
              <a:rPr lang="en-US" sz="2800"/>
              <a:t>Non-contiguous Data:</a:t>
            </a:r>
            <a:br>
              <a:rPr lang="en-US" sz="2800"/>
            </a:br>
            <a:r>
              <a:rPr lang="en-US" sz="2800"/>
              <a:t>A Case Study with PETSc and MPI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553200" cy="19812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P. Balaji,</a:t>
            </a:r>
            <a:r>
              <a:rPr lang="en-US"/>
              <a:t> D. Buntinas, S. Balay, B. Smith,</a:t>
            </a:r>
          </a:p>
          <a:p>
            <a:r>
              <a:rPr lang="en-US"/>
              <a:t>R. Thakur and W. Gropp</a:t>
            </a:r>
          </a:p>
          <a:p>
            <a:endParaRPr lang="en-US" sz="800"/>
          </a:p>
          <a:p>
            <a:r>
              <a:rPr lang="en-US"/>
              <a:t>Mathematics and Computer Science</a:t>
            </a:r>
          </a:p>
          <a:p>
            <a:r>
              <a:rPr lang="en-US"/>
              <a:t>Argonne National Laboratory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4906963"/>
          </a:xfrm>
        </p:spPr>
        <p:txBody>
          <a:bodyPr/>
          <a:lstStyle/>
          <a:p>
            <a:pPr>
              <a:lnSpc>
                <a:spcPct val="220000"/>
              </a:lnSpc>
            </a:pPr>
            <a:r>
              <a:rPr lang="en-US">
                <a:solidFill>
                  <a:srgbClr val="DDDDDD"/>
                </a:solidFill>
              </a:rPr>
              <a:t>Introduction</a:t>
            </a:r>
          </a:p>
          <a:p>
            <a:pPr>
              <a:lnSpc>
                <a:spcPct val="220000"/>
              </a:lnSpc>
            </a:pPr>
            <a:r>
              <a:rPr lang="en-US">
                <a:solidFill>
                  <a:srgbClr val="DDDDDD"/>
                </a:solidFill>
              </a:rPr>
              <a:t>Impact of PETSc Data Layout and Processing on MPI</a:t>
            </a:r>
          </a:p>
          <a:p>
            <a:pPr>
              <a:lnSpc>
                <a:spcPct val="220000"/>
              </a:lnSpc>
            </a:pPr>
            <a:r>
              <a:rPr lang="en-US" b="1"/>
              <a:t>MPI Enhancements and Optimizations</a:t>
            </a:r>
          </a:p>
          <a:p>
            <a:pPr>
              <a:lnSpc>
                <a:spcPct val="220000"/>
              </a:lnSpc>
            </a:pPr>
            <a:r>
              <a:rPr lang="en-US"/>
              <a:t>Experimental Evaluation</a:t>
            </a:r>
          </a:p>
          <a:p>
            <a:pPr>
              <a:lnSpc>
                <a:spcPct val="220000"/>
              </a:lnSpc>
            </a:pPr>
            <a:r>
              <a:rPr lang="en-US"/>
              <a:t>Concluding Remarks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/>
          <a:lstStyle/>
          <a:p>
            <a:r>
              <a:rPr lang="en-US"/>
              <a:t>Dual-context Approach for</a:t>
            </a:r>
            <a:br>
              <a:rPr lang="en-US"/>
            </a:br>
            <a:r>
              <a:rPr lang="en-US"/>
              <a:t>Non-contiguous Communication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3048000"/>
          </a:xfrm>
        </p:spPr>
        <p:txBody>
          <a:bodyPr/>
          <a:lstStyle/>
          <a:p>
            <a:r>
              <a:rPr lang="en-US"/>
              <a:t>Previous approaches are in-efficient in complex designs</a:t>
            </a:r>
          </a:p>
          <a:p>
            <a:pPr lvl="1"/>
            <a:r>
              <a:rPr lang="en-US"/>
              <a:t>E.g., if a look-ahead is performed to understand the structure of the upcoming data, the saved context is lost</a:t>
            </a:r>
          </a:p>
          <a:p>
            <a:r>
              <a:rPr lang="en-US"/>
              <a:t>Dual-context approach retains the data context</a:t>
            </a:r>
          </a:p>
          <a:p>
            <a:pPr lvl="1"/>
            <a:r>
              <a:rPr lang="en-US"/>
              <a:t>Look-aheads are performed using a separate context</a:t>
            </a:r>
          </a:p>
          <a:p>
            <a:pPr lvl="1"/>
            <a:r>
              <a:rPr lang="en-US"/>
              <a:t>Completely eliminates the search time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5559425" y="4872038"/>
            <a:ext cx="6096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990600" y="4862513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>
            <a:off x="990600" y="5167313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63" name="Rectangle 7" descr="Wide upward diagonal"/>
          <p:cNvSpPr>
            <a:spLocks noChangeArrowheads="1"/>
          </p:cNvSpPr>
          <p:nvPr/>
        </p:nvSpPr>
        <p:spPr bwMode="auto">
          <a:xfrm>
            <a:off x="1219200" y="4862513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4" name="Rectangle 8" descr="Wide upward diagonal"/>
          <p:cNvSpPr>
            <a:spLocks noChangeArrowheads="1"/>
          </p:cNvSpPr>
          <p:nvPr/>
        </p:nvSpPr>
        <p:spPr bwMode="auto">
          <a:xfrm>
            <a:off x="1828800" y="4862513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5" name="Rectangle 9" descr="Wide upward diagonal"/>
          <p:cNvSpPr>
            <a:spLocks noChangeArrowheads="1"/>
          </p:cNvSpPr>
          <p:nvPr/>
        </p:nvSpPr>
        <p:spPr bwMode="auto">
          <a:xfrm>
            <a:off x="2438400" y="4862513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6" name="Rectangle 10" descr="Wide upward diagonal"/>
          <p:cNvSpPr>
            <a:spLocks noChangeArrowheads="1"/>
          </p:cNvSpPr>
          <p:nvPr/>
        </p:nvSpPr>
        <p:spPr bwMode="auto">
          <a:xfrm>
            <a:off x="3048000" y="4862513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7" name="Rectangle 11" descr="Wide upward diagonal"/>
          <p:cNvSpPr>
            <a:spLocks noChangeArrowheads="1"/>
          </p:cNvSpPr>
          <p:nvPr/>
        </p:nvSpPr>
        <p:spPr bwMode="auto">
          <a:xfrm>
            <a:off x="3657600" y="4862513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1219200" y="4443413"/>
            <a:ext cx="278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Non-contiguous Data layout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>
            <a:off x="3048000" y="5167313"/>
            <a:ext cx="0" cy="366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2362200" y="5562600"/>
            <a:ext cx="1457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Save Context</a:t>
            </a:r>
          </a:p>
        </p:txBody>
      </p:sp>
      <p:grpSp>
        <p:nvGrpSpPr>
          <p:cNvPr id="147471" name="Group 15"/>
          <p:cNvGrpSpPr>
            <a:grpSpLocks/>
          </p:cNvGrpSpPr>
          <p:nvPr/>
        </p:nvGrpSpPr>
        <p:grpSpPr bwMode="auto">
          <a:xfrm>
            <a:off x="6169025" y="5024438"/>
            <a:ext cx="1401763" cy="517525"/>
            <a:chOff x="4656" y="3072"/>
            <a:chExt cx="883" cy="326"/>
          </a:xfrm>
        </p:grpSpPr>
        <p:sp>
          <p:nvSpPr>
            <p:cNvPr id="147472" name="Line 16"/>
            <p:cNvSpPr>
              <a:spLocks noChangeShapeType="1"/>
            </p:cNvSpPr>
            <p:nvPr/>
          </p:nvSpPr>
          <p:spPr bwMode="auto">
            <a:xfrm>
              <a:off x="4656" y="307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73" name="Text Box 17"/>
            <p:cNvSpPr txBox="1">
              <a:spLocks noChangeArrowheads="1"/>
            </p:cNvSpPr>
            <p:nvPr/>
          </p:nvSpPr>
          <p:spPr bwMode="auto">
            <a:xfrm>
              <a:off x="4800" y="3186"/>
              <a:ext cx="7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Send Data</a:t>
              </a:r>
            </a:p>
          </p:txBody>
        </p:sp>
      </p:grpSp>
      <p:sp>
        <p:nvSpPr>
          <p:cNvPr id="147474" name="Rectangle 18" descr="Wide upward diagonal"/>
          <p:cNvSpPr>
            <a:spLocks noChangeArrowheads="1"/>
          </p:cNvSpPr>
          <p:nvPr/>
        </p:nvSpPr>
        <p:spPr bwMode="auto">
          <a:xfrm>
            <a:off x="5864225" y="4872038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5" name="Rectangle 19" descr="Wide upward diagonal"/>
          <p:cNvSpPr>
            <a:spLocks noChangeArrowheads="1"/>
          </p:cNvSpPr>
          <p:nvPr/>
        </p:nvSpPr>
        <p:spPr bwMode="auto">
          <a:xfrm>
            <a:off x="5559425" y="4872038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6" name="Line 20"/>
          <p:cNvSpPr>
            <a:spLocks noChangeShapeType="1"/>
          </p:cNvSpPr>
          <p:nvPr/>
        </p:nvSpPr>
        <p:spPr bwMode="auto">
          <a:xfrm>
            <a:off x="1828800" y="516731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77" name="Text Box 21"/>
          <p:cNvSpPr txBox="1">
            <a:spLocks noChangeArrowheads="1"/>
          </p:cNvSpPr>
          <p:nvPr/>
        </p:nvSpPr>
        <p:spPr bwMode="auto">
          <a:xfrm>
            <a:off x="838200" y="5562600"/>
            <a:ext cx="1457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Save Context</a:t>
            </a:r>
          </a:p>
        </p:txBody>
      </p:sp>
      <p:sp>
        <p:nvSpPr>
          <p:cNvPr id="147479" name="Text Box 23"/>
          <p:cNvSpPr txBox="1">
            <a:spLocks noChangeArrowheads="1"/>
          </p:cNvSpPr>
          <p:nvPr/>
        </p:nvSpPr>
        <p:spPr bwMode="auto">
          <a:xfrm>
            <a:off x="1651000" y="5829300"/>
            <a:ext cx="1260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Look-ahead</a:t>
            </a:r>
          </a:p>
        </p:txBody>
      </p:sp>
      <p:sp>
        <p:nvSpPr>
          <p:cNvPr id="147480" name="Line 24"/>
          <p:cNvSpPr>
            <a:spLocks noChangeShapeType="1"/>
          </p:cNvSpPr>
          <p:nvPr/>
        </p:nvSpPr>
        <p:spPr bwMode="auto">
          <a:xfrm>
            <a:off x="2286000" y="5181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81" name="Rectangle 25"/>
          <p:cNvSpPr>
            <a:spLocks noChangeArrowheads="1"/>
          </p:cNvSpPr>
          <p:nvPr/>
        </p:nvSpPr>
        <p:spPr bwMode="auto">
          <a:xfrm>
            <a:off x="1828800" y="4862513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2" name="Rectangle 26"/>
          <p:cNvSpPr>
            <a:spLocks noChangeArrowheads="1"/>
          </p:cNvSpPr>
          <p:nvPr/>
        </p:nvSpPr>
        <p:spPr bwMode="auto">
          <a:xfrm>
            <a:off x="2438400" y="4862513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3" name="Rectangle 27"/>
          <p:cNvSpPr>
            <a:spLocks noChangeArrowheads="1"/>
          </p:cNvSpPr>
          <p:nvPr/>
        </p:nvSpPr>
        <p:spPr bwMode="auto">
          <a:xfrm>
            <a:off x="5556250" y="4872038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4" name="Text Box 28"/>
          <p:cNvSpPr txBox="1">
            <a:spLocks noChangeArrowheads="1"/>
          </p:cNvSpPr>
          <p:nvPr/>
        </p:nvSpPr>
        <p:spPr bwMode="auto">
          <a:xfrm>
            <a:off x="5105400" y="4443413"/>
            <a:ext cx="1592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Packing Buffer</a:t>
            </a:r>
          </a:p>
        </p:txBody>
      </p:sp>
      <p:sp>
        <p:nvSpPr>
          <p:cNvPr id="147485" name="Freeform 29"/>
          <p:cNvSpPr>
            <a:spLocks/>
          </p:cNvSpPr>
          <p:nvPr/>
        </p:nvSpPr>
        <p:spPr bwMode="auto">
          <a:xfrm>
            <a:off x="2667000" y="5181600"/>
            <a:ext cx="838200" cy="838200"/>
          </a:xfrm>
          <a:custGeom>
            <a:avLst/>
            <a:gdLst>
              <a:gd name="T0" fmla="*/ 384 w 384"/>
              <a:gd name="T1" fmla="*/ 480 h 480"/>
              <a:gd name="T2" fmla="*/ 240 w 384"/>
              <a:gd name="T3" fmla="*/ 240 h 480"/>
              <a:gd name="T4" fmla="*/ 144 w 384"/>
              <a:gd name="T5" fmla="*/ 288 h 480"/>
              <a:gd name="T6" fmla="*/ 0 w 384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480">
                <a:moveTo>
                  <a:pt x="384" y="480"/>
                </a:moveTo>
                <a:cubicBezTo>
                  <a:pt x="332" y="376"/>
                  <a:pt x="280" y="272"/>
                  <a:pt x="240" y="240"/>
                </a:cubicBezTo>
                <a:cubicBezTo>
                  <a:pt x="200" y="208"/>
                  <a:pt x="184" y="328"/>
                  <a:pt x="144" y="288"/>
                </a:cubicBezTo>
                <a:cubicBezTo>
                  <a:pt x="104" y="248"/>
                  <a:pt x="52" y="124"/>
                  <a:pt x="0" y="0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87" name="Freeform 31"/>
          <p:cNvSpPr>
            <a:spLocks/>
          </p:cNvSpPr>
          <p:nvPr/>
        </p:nvSpPr>
        <p:spPr bwMode="auto">
          <a:xfrm>
            <a:off x="2057400" y="5181600"/>
            <a:ext cx="838200" cy="838200"/>
          </a:xfrm>
          <a:custGeom>
            <a:avLst/>
            <a:gdLst>
              <a:gd name="T0" fmla="*/ 384 w 384"/>
              <a:gd name="T1" fmla="*/ 480 h 480"/>
              <a:gd name="T2" fmla="*/ 240 w 384"/>
              <a:gd name="T3" fmla="*/ 240 h 480"/>
              <a:gd name="T4" fmla="*/ 144 w 384"/>
              <a:gd name="T5" fmla="*/ 288 h 480"/>
              <a:gd name="T6" fmla="*/ 0 w 384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480">
                <a:moveTo>
                  <a:pt x="384" y="480"/>
                </a:moveTo>
                <a:cubicBezTo>
                  <a:pt x="332" y="376"/>
                  <a:pt x="280" y="272"/>
                  <a:pt x="240" y="240"/>
                </a:cubicBezTo>
                <a:cubicBezTo>
                  <a:pt x="200" y="208"/>
                  <a:pt x="184" y="328"/>
                  <a:pt x="144" y="288"/>
                </a:cubicBezTo>
                <a:cubicBezTo>
                  <a:pt x="104" y="248"/>
                  <a:pt x="52" y="124"/>
                  <a:pt x="0" y="0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animBg="1"/>
      <p:bldP spid="147460" grpId="1" animBg="1"/>
      <p:bldP spid="147460" grpId="2" animBg="1"/>
      <p:bldP spid="147464" grpId="0" animBg="1"/>
      <p:bldP spid="147465" grpId="0" animBg="1"/>
      <p:bldP spid="147466" grpId="0" animBg="1"/>
      <p:bldP spid="147467" grpId="0" animBg="1"/>
      <p:bldP spid="147469" grpId="0" animBg="1"/>
      <p:bldP spid="147469" grpId="1" animBg="1"/>
      <p:bldP spid="147470" grpId="0"/>
      <p:bldP spid="147470" grpId="1"/>
      <p:bldP spid="147474" grpId="0" animBg="1"/>
      <p:bldP spid="147474" grpId="1" animBg="1"/>
      <p:bldP spid="147474" grpId="2" animBg="1"/>
      <p:bldP spid="147475" grpId="0" animBg="1"/>
      <p:bldP spid="147475" grpId="1" animBg="1"/>
      <p:bldP spid="147475" grpId="2" animBg="1"/>
      <p:bldP spid="147476" grpId="0" animBg="1"/>
      <p:bldP spid="147477" grpId="0"/>
      <p:bldP spid="147479" grpId="0"/>
      <p:bldP spid="147479" grpId="1"/>
      <p:bldP spid="147479" grpId="2"/>
      <p:bldP spid="147480" grpId="0" animBg="1"/>
      <p:bldP spid="147480" grpId="1" animBg="1"/>
      <p:bldP spid="147481" grpId="0" animBg="1"/>
      <p:bldP spid="147481" grpId="1" animBg="1"/>
      <p:bldP spid="147482" grpId="0" animBg="1"/>
      <p:bldP spid="147482" grpId="1" animBg="1"/>
      <p:bldP spid="147485" grpId="0" animBg="1"/>
      <p:bldP spid="147485" grpId="1" animBg="1"/>
      <p:bldP spid="147487" grpId="0" animBg="1"/>
      <p:bldP spid="14748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Non-Uniform Communication: AllGatherv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990600"/>
            <a:ext cx="4953000" cy="5135563"/>
          </a:xfrm>
        </p:spPr>
        <p:txBody>
          <a:bodyPr/>
          <a:lstStyle/>
          <a:p>
            <a:r>
              <a:rPr lang="en-US"/>
              <a:t>Single point of distribution is the primary bottleneck</a:t>
            </a:r>
          </a:p>
          <a:p>
            <a:r>
              <a:rPr lang="en-US"/>
              <a:t>Identify if a small fraction of messages are very large</a:t>
            </a:r>
          </a:p>
          <a:p>
            <a:pPr lvl="1"/>
            <a:r>
              <a:rPr lang="en-US"/>
              <a:t>Floyd and Rivest Algorithm</a:t>
            </a:r>
          </a:p>
          <a:p>
            <a:pPr lvl="1"/>
            <a:r>
              <a:rPr lang="en-US"/>
              <a:t>Linear time detection of outliers</a:t>
            </a:r>
          </a:p>
          <a:p>
            <a:r>
              <a:rPr lang="en-US"/>
              <a:t>Binomial Algorithms</a:t>
            </a:r>
          </a:p>
          <a:p>
            <a:pPr lvl="1"/>
            <a:r>
              <a:rPr lang="en-US"/>
              <a:t>Recursive doubling or Dissemination</a:t>
            </a:r>
          </a:p>
          <a:p>
            <a:pPr lvl="1"/>
            <a:r>
              <a:rPr lang="en-US"/>
              <a:t>Logarithmic time</a:t>
            </a:r>
          </a:p>
        </p:txBody>
      </p:sp>
      <p:sp>
        <p:nvSpPr>
          <p:cNvPr id="148484" name="Oval 4"/>
          <p:cNvSpPr>
            <a:spLocks noChangeArrowheads="1"/>
          </p:cNvSpPr>
          <p:nvPr/>
        </p:nvSpPr>
        <p:spPr bwMode="auto">
          <a:xfrm>
            <a:off x="1600200" y="1143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5" name="Oval 5"/>
          <p:cNvSpPr>
            <a:spLocks noChangeArrowheads="1"/>
          </p:cNvSpPr>
          <p:nvPr/>
        </p:nvSpPr>
        <p:spPr bwMode="auto">
          <a:xfrm>
            <a:off x="2438400" y="144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6" name="Oval 6"/>
          <p:cNvSpPr>
            <a:spLocks noChangeArrowheads="1"/>
          </p:cNvSpPr>
          <p:nvPr/>
        </p:nvSpPr>
        <p:spPr bwMode="auto">
          <a:xfrm>
            <a:off x="28956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7" name="Oval 7"/>
          <p:cNvSpPr>
            <a:spLocks noChangeArrowheads="1"/>
          </p:cNvSpPr>
          <p:nvPr/>
        </p:nvSpPr>
        <p:spPr bwMode="auto">
          <a:xfrm>
            <a:off x="25146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8" name="Oval 8"/>
          <p:cNvSpPr>
            <a:spLocks noChangeArrowheads="1"/>
          </p:cNvSpPr>
          <p:nvPr/>
        </p:nvSpPr>
        <p:spPr bwMode="auto">
          <a:xfrm>
            <a:off x="16764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9" name="Oval 9"/>
          <p:cNvSpPr>
            <a:spLocks noChangeArrowheads="1"/>
          </p:cNvSpPr>
          <p:nvPr/>
        </p:nvSpPr>
        <p:spPr bwMode="auto">
          <a:xfrm>
            <a:off x="8382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0" name="Oval 10"/>
          <p:cNvSpPr>
            <a:spLocks noChangeArrowheads="1"/>
          </p:cNvSpPr>
          <p:nvPr/>
        </p:nvSpPr>
        <p:spPr bwMode="auto">
          <a:xfrm>
            <a:off x="3810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1" name="Oval 11"/>
          <p:cNvSpPr>
            <a:spLocks noChangeArrowheads="1"/>
          </p:cNvSpPr>
          <p:nvPr/>
        </p:nvSpPr>
        <p:spPr bwMode="auto">
          <a:xfrm>
            <a:off x="838200" y="144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2" name="Line 12"/>
          <p:cNvSpPr>
            <a:spLocks noChangeShapeType="1"/>
          </p:cNvSpPr>
          <p:nvPr/>
        </p:nvSpPr>
        <p:spPr bwMode="auto">
          <a:xfrm>
            <a:off x="1981200" y="1371600"/>
            <a:ext cx="457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3" name="Line 13"/>
          <p:cNvSpPr>
            <a:spLocks noChangeShapeType="1"/>
          </p:cNvSpPr>
          <p:nvPr/>
        </p:nvSpPr>
        <p:spPr bwMode="auto">
          <a:xfrm>
            <a:off x="2743200" y="1752600"/>
            <a:ext cx="228600" cy="3048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 flipH="1">
            <a:off x="2819400" y="2438400"/>
            <a:ext cx="152400" cy="2286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 flipH="1">
            <a:off x="2057400" y="2971800"/>
            <a:ext cx="533400" cy="2286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6" name="Line 16"/>
          <p:cNvSpPr>
            <a:spLocks noChangeShapeType="1"/>
          </p:cNvSpPr>
          <p:nvPr/>
        </p:nvSpPr>
        <p:spPr bwMode="auto">
          <a:xfrm flipH="1" flipV="1">
            <a:off x="1219200" y="2971800"/>
            <a:ext cx="457200" cy="2286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 flipV="1">
            <a:off x="685800" y="2438400"/>
            <a:ext cx="228600" cy="3048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8" name="Line 18"/>
          <p:cNvSpPr>
            <a:spLocks noChangeShapeType="1"/>
          </p:cNvSpPr>
          <p:nvPr/>
        </p:nvSpPr>
        <p:spPr bwMode="auto">
          <a:xfrm flipV="1">
            <a:off x="685800" y="1752600"/>
            <a:ext cx="228600" cy="3048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9" name="Line 19"/>
          <p:cNvSpPr>
            <a:spLocks noChangeShapeType="1"/>
          </p:cNvSpPr>
          <p:nvPr/>
        </p:nvSpPr>
        <p:spPr bwMode="auto">
          <a:xfrm flipV="1">
            <a:off x="1219200" y="1371600"/>
            <a:ext cx="381000" cy="1524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00" name="Text Box 20"/>
          <p:cNvSpPr txBox="1">
            <a:spLocks noChangeArrowheads="1"/>
          </p:cNvSpPr>
          <p:nvPr/>
        </p:nvSpPr>
        <p:spPr bwMode="auto">
          <a:xfrm>
            <a:off x="2133600" y="11430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Large Message</a:t>
            </a:r>
          </a:p>
        </p:txBody>
      </p:sp>
      <p:sp>
        <p:nvSpPr>
          <p:cNvPr id="148501" name="Text Box 21"/>
          <p:cNvSpPr txBox="1">
            <a:spLocks noChangeArrowheads="1"/>
          </p:cNvSpPr>
          <p:nvPr/>
        </p:nvSpPr>
        <p:spPr bwMode="auto">
          <a:xfrm>
            <a:off x="2133600" y="30480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Small Message</a:t>
            </a:r>
          </a:p>
        </p:txBody>
      </p:sp>
      <p:sp>
        <p:nvSpPr>
          <p:cNvPr id="148502" name="Oval 22"/>
          <p:cNvSpPr>
            <a:spLocks noChangeArrowheads="1"/>
          </p:cNvSpPr>
          <p:nvPr/>
        </p:nvSpPr>
        <p:spPr bwMode="auto">
          <a:xfrm>
            <a:off x="1004888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3" name="Oval 23"/>
          <p:cNvSpPr>
            <a:spLocks noChangeArrowheads="1"/>
          </p:cNvSpPr>
          <p:nvPr/>
        </p:nvSpPr>
        <p:spPr bwMode="auto">
          <a:xfrm>
            <a:off x="455613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4" name="Oval 24"/>
          <p:cNvSpPr>
            <a:spLocks noChangeArrowheads="1"/>
          </p:cNvSpPr>
          <p:nvPr/>
        </p:nvSpPr>
        <p:spPr bwMode="auto">
          <a:xfrm>
            <a:off x="685800" y="51038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5" name="Oval 25"/>
          <p:cNvSpPr>
            <a:spLocks noChangeArrowheads="1"/>
          </p:cNvSpPr>
          <p:nvPr/>
        </p:nvSpPr>
        <p:spPr bwMode="auto">
          <a:xfrm>
            <a:off x="1323975" y="51038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6" name="Oval 26"/>
          <p:cNvSpPr>
            <a:spLocks noChangeArrowheads="1"/>
          </p:cNvSpPr>
          <p:nvPr/>
        </p:nvSpPr>
        <p:spPr bwMode="auto">
          <a:xfrm>
            <a:off x="1552575" y="46466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7" name="Line 27"/>
          <p:cNvSpPr>
            <a:spLocks noChangeShapeType="1"/>
          </p:cNvSpPr>
          <p:nvPr/>
        </p:nvSpPr>
        <p:spPr bwMode="auto">
          <a:xfrm>
            <a:off x="1371600" y="44958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08" name="Line 28"/>
          <p:cNvSpPr>
            <a:spLocks noChangeShapeType="1"/>
          </p:cNvSpPr>
          <p:nvPr/>
        </p:nvSpPr>
        <p:spPr bwMode="auto">
          <a:xfrm flipH="1">
            <a:off x="1524000" y="4953000"/>
            <a:ext cx="152400" cy="2286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09" name="Line 29"/>
          <p:cNvSpPr>
            <a:spLocks noChangeShapeType="1"/>
          </p:cNvSpPr>
          <p:nvPr/>
        </p:nvSpPr>
        <p:spPr bwMode="auto">
          <a:xfrm flipH="1">
            <a:off x="990600" y="5334000"/>
            <a:ext cx="381000" cy="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10" name="Line 30"/>
          <p:cNvSpPr>
            <a:spLocks noChangeShapeType="1"/>
          </p:cNvSpPr>
          <p:nvPr/>
        </p:nvSpPr>
        <p:spPr bwMode="auto">
          <a:xfrm flipH="1" flipV="1">
            <a:off x="685800" y="4953000"/>
            <a:ext cx="152400" cy="2286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11" name="Line 31"/>
          <p:cNvSpPr>
            <a:spLocks noChangeShapeType="1"/>
          </p:cNvSpPr>
          <p:nvPr/>
        </p:nvSpPr>
        <p:spPr bwMode="auto">
          <a:xfrm flipV="1">
            <a:off x="762000" y="4495800"/>
            <a:ext cx="304800" cy="2286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12" name="Oval 32"/>
          <p:cNvSpPr>
            <a:spLocks noChangeArrowheads="1"/>
          </p:cNvSpPr>
          <p:nvPr/>
        </p:nvSpPr>
        <p:spPr bwMode="auto">
          <a:xfrm>
            <a:off x="2682875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3" name="Oval 33"/>
          <p:cNvSpPr>
            <a:spLocks noChangeArrowheads="1"/>
          </p:cNvSpPr>
          <p:nvPr/>
        </p:nvSpPr>
        <p:spPr bwMode="auto">
          <a:xfrm>
            <a:off x="21336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4" name="Oval 34"/>
          <p:cNvSpPr>
            <a:spLocks noChangeArrowheads="1"/>
          </p:cNvSpPr>
          <p:nvPr/>
        </p:nvSpPr>
        <p:spPr bwMode="auto">
          <a:xfrm>
            <a:off x="2363788" y="51038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5" name="Oval 35"/>
          <p:cNvSpPr>
            <a:spLocks noChangeArrowheads="1"/>
          </p:cNvSpPr>
          <p:nvPr/>
        </p:nvSpPr>
        <p:spPr bwMode="auto">
          <a:xfrm>
            <a:off x="3001963" y="51038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6" name="Oval 36"/>
          <p:cNvSpPr>
            <a:spLocks noChangeArrowheads="1"/>
          </p:cNvSpPr>
          <p:nvPr/>
        </p:nvSpPr>
        <p:spPr bwMode="auto">
          <a:xfrm>
            <a:off x="3230563" y="46466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7" name="Line 37"/>
          <p:cNvSpPr>
            <a:spLocks noChangeShapeType="1"/>
          </p:cNvSpPr>
          <p:nvPr/>
        </p:nvSpPr>
        <p:spPr bwMode="auto">
          <a:xfrm>
            <a:off x="2971800" y="4572000"/>
            <a:ext cx="152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19" name="Line 39"/>
          <p:cNvSpPr>
            <a:spLocks noChangeShapeType="1"/>
          </p:cNvSpPr>
          <p:nvPr/>
        </p:nvSpPr>
        <p:spPr bwMode="auto">
          <a:xfrm flipH="1" flipV="1">
            <a:off x="2514600" y="4953000"/>
            <a:ext cx="533400" cy="3048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20" name="Line 40"/>
          <p:cNvSpPr>
            <a:spLocks noChangeShapeType="1"/>
          </p:cNvSpPr>
          <p:nvPr/>
        </p:nvSpPr>
        <p:spPr bwMode="auto">
          <a:xfrm flipV="1">
            <a:off x="2590800" y="4572000"/>
            <a:ext cx="228600" cy="6096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21" name="Line 41"/>
          <p:cNvSpPr>
            <a:spLocks noChangeShapeType="1"/>
          </p:cNvSpPr>
          <p:nvPr/>
        </p:nvSpPr>
        <p:spPr bwMode="auto">
          <a:xfrm>
            <a:off x="2514600" y="4800600"/>
            <a:ext cx="762000" cy="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22" name="Line 42"/>
          <p:cNvSpPr>
            <a:spLocks noChangeShapeType="1"/>
          </p:cNvSpPr>
          <p:nvPr/>
        </p:nvSpPr>
        <p:spPr bwMode="auto">
          <a:xfrm flipH="1">
            <a:off x="2667000" y="48768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Non-uniform Communication: Alltoallw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r>
              <a:rPr lang="en-US"/>
              <a:t>Distributing messages to be sent out as bins (based on message size) allows differential treatment to nodes</a:t>
            </a:r>
          </a:p>
          <a:p>
            <a:r>
              <a:rPr lang="en-US"/>
              <a:t>Send out small messages first</a:t>
            </a:r>
          </a:p>
          <a:p>
            <a:pPr lvl="1"/>
            <a:r>
              <a:rPr lang="en-US"/>
              <a:t>Nodes waiting for small messages have to wait lesser</a:t>
            </a:r>
          </a:p>
          <a:p>
            <a:pPr lvl="1"/>
            <a:r>
              <a:rPr lang="en-US"/>
              <a:t>Ratio of increase in time for nodes waiting for larger messages is much smaller</a:t>
            </a:r>
          </a:p>
          <a:p>
            <a:pPr lvl="1"/>
            <a:r>
              <a:rPr lang="en-US"/>
              <a:t>No skew for zero-byte data with lesser synchronization</a:t>
            </a:r>
          </a:p>
          <a:p>
            <a:r>
              <a:rPr lang="en-US"/>
              <a:t>Most helpful for non-contiguous messages</a:t>
            </a:r>
          </a:p>
          <a:p>
            <a:pPr lvl="1"/>
            <a:r>
              <a:rPr lang="en-US"/>
              <a:t>MPI processing (e.g., packing) is sequential for non-contiguous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4906963"/>
          </a:xfrm>
        </p:spPr>
        <p:txBody>
          <a:bodyPr/>
          <a:lstStyle/>
          <a:p>
            <a:pPr>
              <a:lnSpc>
                <a:spcPct val="220000"/>
              </a:lnSpc>
            </a:pPr>
            <a:r>
              <a:rPr lang="en-US">
                <a:solidFill>
                  <a:srgbClr val="DDDDDD"/>
                </a:solidFill>
              </a:rPr>
              <a:t>Introduction</a:t>
            </a:r>
          </a:p>
          <a:p>
            <a:pPr>
              <a:lnSpc>
                <a:spcPct val="220000"/>
              </a:lnSpc>
            </a:pPr>
            <a:r>
              <a:rPr lang="en-US">
                <a:solidFill>
                  <a:srgbClr val="DDDDDD"/>
                </a:solidFill>
              </a:rPr>
              <a:t>Impact of PETSc Data Layout and Processing on MPI</a:t>
            </a:r>
          </a:p>
          <a:p>
            <a:pPr>
              <a:lnSpc>
                <a:spcPct val="220000"/>
              </a:lnSpc>
            </a:pPr>
            <a:r>
              <a:rPr lang="en-US">
                <a:solidFill>
                  <a:srgbClr val="DDDDDD"/>
                </a:solidFill>
              </a:rPr>
              <a:t>MPI Enhancements and Optimizations</a:t>
            </a:r>
          </a:p>
          <a:p>
            <a:pPr>
              <a:lnSpc>
                <a:spcPct val="220000"/>
              </a:lnSpc>
            </a:pPr>
            <a:r>
              <a:rPr lang="en-US" b="1"/>
              <a:t>Experimental Evaluation</a:t>
            </a:r>
          </a:p>
          <a:p>
            <a:pPr>
              <a:lnSpc>
                <a:spcPct val="220000"/>
              </a:lnSpc>
            </a:pPr>
            <a:r>
              <a:rPr lang="en-US"/>
              <a:t>Concluding Remarks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/>
              <a:t>Experimental Testbed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4238"/>
            <a:ext cx="8458200" cy="5287962"/>
          </a:xfrm>
        </p:spPr>
        <p:txBody>
          <a:bodyPr/>
          <a:lstStyle/>
          <a:p>
            <a:r>
              <a:rPr lang="en-US"/>
              <a:t>64-node Cluster</a:t>
            </a:r>
          </a:p>
          <a:p>
            <a:pPr lvl="1"/>
            <a:r>
              <a:rPr lang="en-US"/>
              <a:t>32 nodes with dual Intel EM64T 3.6GHz processors</a:t>
            </a:r>
          </a:p>
          <a:p>
            <a:pPr lvl="2"/>
            <a:r>
              <a:rPr lang="en-US"/>
              <a:t>2MB L2 Cache, 2GB DDR2 400MHz SDRAM</a:t>
            </a:r>
          </a:p>
          <a:p>
            <a:pPr lvl="2"/>
            <a:r>
              <a:rPr lang="en-US"/>
              <a:t>Intel E7520 (Lindenhurst) Chipset</a:t>
            </a:r>
          </a:p>
          <a:p>
            <a:pPr lvl="1"/>
            <a:r>
              <a:rPr lang="en-US"/>
              <a:t>32 nodes with dual Opteron 2.8GHz processors</a:t>
            </a:r>
          </a:p>
          <a:p>
            <a:pPr lvl="2"/>
            <a:r>
              <a:rPr lang="en-US"/>
              <a:t>1MB L2 Cache, 4GB DDR 400MHz SDRAM</a:t>
            </a:r>
          </a:p>
          <a:p>
            <a:pPr lvl="2"/>
            <a:r>
              <a:rPr lang="en-US"/>
              <a:t>NVidia 2200/2050 Chipset</a:t>
            </a:r>
          </a:p>
          <a:p>
            <a:r>
              <a:rPr lang="en-US"/>
              <a:t>RedHat AS4 with kernel.org kernel 2.6.16</a:t>
            </a:r>
          </a:p>
          <a:p>
            <a:r>
              <a:rPr lang="en-US"/>
              <a:t>InfiniBand DDR (16Gbps) Network:</a:t>
            </a:r>
          </a:p>
          <a:p>
            <a:pPr lvl="1"/>
            <a:r>
              <a:rPr lang="en-US"/>
              <a:t>MT25208 adapters connected through a 144-port switch</a:t>
            </a:r>
          </a:p>
          <a:p>
            <a:r>
              <a:rPr lang="en-US"/>
              <a:t>MVAPICH2-0.9.6 MPI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/>
              <a:t>Non-uniform Communication Evaluation</a:t>
            </a:r>
          </a:p>
        </p:txBody>
      </p:sp>
      <p:graphicFrame>
        <p:nvGraphicFramePr>
          <p:cNvPr id="358405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606425" y="914400"/>
          <a:ext cx="4040188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2" name="Chart" r:id="rId3" imgW="3857482" imgH="4467058" progId="MSGraph.Chart.8">
                  <p:embed followColorScheme="full"/>
                </p:oleObj>
              </mc:Choice>
              <mc:Fallback>
                <p:oleObj name="Chart" r:id="rId3" imgW="3857482" imgH="4467058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914400"/>
                        <a:ext cx="4040188" cy="467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0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4646613" y="914400"/>
          <a:ext cx="405447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3" name="Chart" r:id="rId5" imgW="3905488" imgH="4467058" progId="MSGraph.Chart.8">
                  <p:embed followColorScheme="full"/>
                </p:oleObj>
              </mc:Choice>
              <mc:Fallback>
                <p:oleObj name="Chart" r:id="rId5" imgW="3905488" imgH="4467058" progId="MSGraph.Chart.8">
                  <p:embed followColorScheme="full"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914400"/>
                        <a:ext cx="4054475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11" name="Text Box 11"/>
          <p:cNvSpPr txBox="1">
            <a:spLocks noChangeArrowheads="1"/>
          </p:cNvSpPr>
          <p:nvPr/>
        </p:nvSpPr>
        <p:spPr bwMode="auto">
          <a:xfrm>
            <a:off x="228600" y="5715000"/>
            <a:ext cx="861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i="1">
                <a:solidFill>
                  <a:srgbClr val="FF0000"/>
                </a:solidFill>
              </a:rPr>
              <a:t>Search time can dominate performance if the working context is lost!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/>
              <a:t>AllGatherv Evaluation</a:t>
            </a:r>
          </a:p>
        </p:txBody>
      </p:sp>
      <p:graphicFrame>
        <p:nvGraphicFramePr>
          <p:cNvPr id="363525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457200" y="955675"/>
          <a:ext cx="4221163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27" name="Chart" r:id="rId3" imgW="3838480" imgH="4467058" progId="MSGraph.Chart.8">
                  <p:embed followColorScheme="full"/>
                </p:oleObj>
              </mc:Choice>
              <mc:Fallback>
                <p:oleObj name="Chart" r:id="rId3" imgW="3838480" imgH="4467058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55675"/>
                        <a:ext cx="4221163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697413" y="955675"/>
          <a:ext cx="4230687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28" name="Chart" r:id="rId5" imgW="3847981" imgH="4467058" progId="MSGraph.Chart.8">
                  <p:embed followColorScheme="full"/>
                </p:oleObj>
              </mc:Choice>
              <mc:Fallback>
                <p:oleObj name="Chart" r:id="rId5" imgW="3847981" imgH="4467058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955675"/>
                        <a:ext cx="4230687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/>
              <a:t>Alltoallw Evaluation</a:t>
            </a:r>
          </a:p>
        </p:txBody>
      </p:sp>
      <p:graphicFrame>
        <p:nvGraphicFramePr>
          <p:cNvPr id="366596" name="Object 4"/>
          <p:cNvGraphicFramePr>
            <a:graphicFrameLocks noChangeAspect="1"/>
          </p:cNvGraphicFramePr>
          <p:nvPr>
            <p:ph idx="1"/>
          </p:nvPr>
        </p:nvGraphicFramePr>
        <p:xfrm>
          <a:off x="762000" y="990600"/>
          <a:ext cx="7696200" cy="450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598" name="Chart" r:id="rId3" imgW="7638955" imgH="4467058" progId="MSGraph.Chart.8">
                  <p:embed followColorScheme="full"/>
                </p:oleObj>
              </mc:Choice>
              <mc:Fallback>
                <p:oleObj name="Chart" r:id="rId3" imgW="7638955" imgH="4467058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7696200" cy="450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7" name="Text Box 5"/>
          <p:cNvSpPr txBox="1">
            <a:spLocks noChangeArrowheads="1"/>
          </p:cNvSpPr>
          <p:nvPr/>
        </p:nvSpPr>
        <p:spPr bwMode="auto">
          <a:xfrm>
            <a:off x="228600" y="5562600"/>
            <a:ext cx="8610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i="1">
                <a:solidFill>
                  <a:srgbClr val="FF0000"/>
                </a:solidFill>
              </a:rPr>
              <a:t>Our algorithm reduces the skew introduced due to the Alltoallw operations by sending out smaller messages first and allowing the corresponding applications to progress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PETSc Vector Scatter</a:t>
            </a:r>
          </a:p>
        </p:txBody>
      </p:sp>
      <p:graphicFrame>
        <p:nvGraphicFramePr>
          <p:cNvPr id="371717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457200" y="1049338"/>
          <a:ext cx="4152900" cy="489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19" name="Chart" r:id="rId3" imgW="3790974" imgH="4467058" progId="MSGraph.Chart.8">
                  <p:embed followColorScheme="full"/>
                </p:oleObj>
              </mc:Choice>
              <mc:Fallback>
                <p:oleObj name="Chart" r:id="rId3" imgW="3790974" imgH="4467058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49338"/>
                        <a:ext cx="4152900" cy="4894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8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762500" y="1049338"/>
          <a:ext cx="4152900" cy="489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20" name="Chart" r:id="rId5" imgW="3790974" imgH="4467058" progId="MSGraph.Chart.8">
                  <p:embed followColorScheme="full"/>
                </p:oleObj>
              </mc:Choice>
              <mc:Fallback>
                <p:oleObj name="Chart" r:id="rId5" imgW="3790974" imgH="4467058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1049338"/>
                        <a:ext cx="4152900" cy="4894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Libraries in HEC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1355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Developing parallel applications is a complex task</a:t>
            </a:r>
          </a:p>
          <a:p>
            <a:pPr lvl="1">
              <a:lnSpc>
                <a:spcPct val="130000"/>
              </a:lnSpc>
            </a:pPr>
            <a:r>
              <a:rPr lang="en-US"/>
              <a:t>Discretizing physical equations to numerical forms</a:t>
            </a:r>
          </a:p>
          <a:p>
            <a:pPr lvl="1">
              <a:lnSpc>
                <a:spcPct val="130000"/>
              </a:lnSpc>
            </a:pPr>
            <a:r>
              <a:rPr lang="en-US"/>
              <a:t>Representing the domain of interest as data points</a:t>
            </a:r>
          </a:p>
          <a:p>
            <a:pPr>
              <a:lnSpc>
                <a:spcPct val="130000"/>
              </a:lnSpc>
            </a:pPr>
            <a:r>
              <a:rPr lang="en-US"/>
              <a:t>Libraries allow developers to abstract low-level details</a:t>
            </a:r>
          </a:p>
          <a:p>
            <a:pPr lvl="1">
              <a:lnSpc>
                <a:spcPct val="130000"/>
              </a:lnSpc>
            </a:pPr>
            <a:r>
              <a:rPr lang="en-US"/>
              <a:t>E.g., Numerical Analysis, Communication, I/O</a:t>
            </a:r>
          </a:p>
          <a:p>
            <a:pPr>
              <a:lnSpc>
                <a:spcPct val="130000"/>
              </a:lnSpc>
            </a:pPr>
            <a:r>
              <a:rPr lang="en-US"/>
              <a:t>Numerical libraries (e.g., PETSc, ScaLAPACK, PESSL)</a:t>
            </a:r>
          </a:p>
          <a:p>
            <a:pPr lvl="1">
              <a:lnSpc>
                <a:spcPct val="130000"/>
              </a:lnSpc>
            </a:pPr>
            <a:r>
              <a:rPr lang="en-US"/>
              <a:t>Parallel data layout and processing</a:t>
            </a:r>
          </a:p>
          <a:p>
            <a:pPr lvl="1">
              <a:lnSpc>
                <a:spcPct val="130000"/>
              </a:lnSpc>
            </a:pPr>
            <a:r>
              <a:rPr lang="en-US"/>
              <a:t>Tools for distributed data layout (matrix, vector)</a:t>
            </a:r>
          </a:p>
          <a:p>
            <a:pPr lvl="1">
              <a:lnSpc>
                <a:spcPct val="130000"/>
              </a:lnSpc>
            </a:pPr>
            <a:r>
              <a:rPr lang="en-US"/>
              <a:t>Tools for data processing (SLES, SNES)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3-D Laplacian Multigrid Solver</a:t>
            </a:r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457200" y="989013"/>
          <a:ext cx="415607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4" name="Chart" r:id="rId3" imgW="3219402" imgH="3790974" progId="MSGraph.Chart.8">
                  <p:embed followColorScheme="full"/>
                </p:oleObj>
              </mc:Choice>
              <mc:Fallback>
                <p:oleObj name="Chart" r:id="rId3" imgW="3219402" imgH="3790974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89013"/>
                        <a:ext cx="4156075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762500" y="990600"/>
          <a:ext cx="4152900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5" name="Chart" r:id="rId5" imgW="3219402" imgH="3790974" progId="MSGraph.Chart.8">
                  <p:embed followColorScheme="full"/>
                </p:oleObj>
              </mc:Choice>
              <mc:Fallback>
                <p:oleObj name="Chart" r:id="rId5" imgW="3219402" imgH="3790974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990600"/>
                        <a:ext cx="4152900" cy="488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4906963"/>
          </a:xfrm>
        </p:spPr>
        <p:txBody>
          <a:bodyPr/>
          <a:lstStyle/>
          <a:p>
            <a:pPr>
              <a:lnSpc>
                <a:spcPct val="220000"/>
              </a:lnSpc>
            </a:pPr>
            <a:r>
              <a:rPr lang="en-US">
                <a:solidFill>
                  <a:srgbClr val="DDDDDD"/>
                </a:solidFill>
              </a:rPr>
              <a:t>Introduction</a:t>
            </a:r>
          </a:p>
          <a:p>
            <a:pPr>
              <a:lnSpc>
                <a:spcPct val="220000"/>
              </a:lnSpc>
            </a:pPr>
            <a:r>
              <a:rPr lang="en-US">
                <a:solidFill>
                  <a:srgbClr val="DDDDDD"/>
                </a:solidFill>
              </a:rPr>
              <a:t>Impact of PETSc Data Layout and Processing on MPI</a:t>
            </a:r>
          </a:p>
          <a:p>
            <a:pPr>
              <a:lnSpc>
                <a:spcPct val="220000"/>
              </a:lnSpc>
            </a:pPr>
            <a:r>
              <a:rPr lang="en-US">
                <a:solidFill>
                  <a:srgbClr val="DDDDDD"/>
                </a:solidFill>
              </a:rPr>
              <a:t>MPI Enhancements and Optimizations</a:t>
            </a:r>
          </a:p>
          <a:p>
            <a:pPr>
              <a:lnSpc>
                <a:spcPct val="220000"/>
              </a:lnSpc>
            </a:pPr>
            <a:r>
              <a:rPr lang="en-US">
                <a:solidFill>
                  <a:srgbClr val="DDDDDD"/>
                </a:solidFill>
              </a:rPr>
              <a:t>Experimental Evaluation</a:t>
            </a:r>
          </a:p>
          <a:p>
            <a:pPr>
              <a:lnSpc>
                <a:spcPct val="220000"/>
              </a:lnSpc>
            </a:pPr>
            <a:r>
              <a:rPr lang="en-US" b="1"/>
              <a:t>Concluding Remarks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/>
              <a:t>Concluding Remarks and Future Work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2578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/>
              <a:t>Non-uniform and Non-contiguous communication is inherent in several libraries and applications</a:t>
            </a:r>
          </a:p>
          <a:p>
            <a:pPr>
              <a:lnSpc>
                <a:spcPct val="115000"/>
              </a:lnSpc>
            </a:pPr>
            <a:r>
              <a:rPr lang="en-US"/>
              <a:t>Current algorithms deal with non-uniform communication in a same way as uniform communication</a:t>
            </a:r>
          </a:p>
          <a:p>
            <a:pPr>
              <a:lnSpc>
                <a:spcPct val="115000"/>
              </a:lnSpc>
            </a:pPr>
            <a:r>
              <a:rPr lang="en-US"/>
              <a:t>Demonstrated that more sophisticated algorithms can give close to 10x improvements in performance</a:t>
            </a:r>
          </a:p>
          <a:p>
            <a:pPr>
              <a:lnSpc>
                <a:spcPct val="115000"/>
              </a:lnSpc>
            </a:pPr>
            <a:r>
              <a:rPr lang="en-US"/>
              <a:t>Designs are a part of MPICH2-1.0.5 and 1.0.6</a:t>
            </a:r>
          </a:p>
          <a:p>
            <a:pPr lvl="1">
              <a:lnSpc>
                <a:spcPct val="115000"/>
              </a:lnSpc>
            </a:pPr>
            <a:r>
              <a:rPr lang="en-US"/>
              <a:t>To be picked up by MPICH2 derivatives in later releases</a:t>
            </a:r>
          </a:p>
          <a:p>
            <a:pPr>
              <a:lnSpc>
                <a:spcPct val="115000"/>
              </a:lnSpc>
            </a:pPr>
            <a:r>
              <a:rPr lang="en-US" b="1"/>
              <a:t>Future Work:</a:t>
            </a:r>
            <a:endParaRPr lang="en-US"/>
          </a:p>
          <a:p>
            <a:pPr lvl="1">
              <a:lnSpc>
                <a:spcPct val="115000"/>
              </a:lnSpc>
            </a:pPr>
            <a:r>
              <a:rPr lang="en-US"/>
              <a:t>Skew tolerance in non-uniform communication</a:t>
            </a:r>
          </a:p>
          <a:p>
            <a:pPr lvl="1">
              <a:lnSpc>
                <a:spcPct val="115000"/>
              </a:lnSpc>
            </a:pPr>
            <a:r>
              <a:rPr lang="en-US"/>
              <a:t>Other libraries and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895600"/>
            <a:ext cx="6553200" cy="1981200"/>
          </a:xfrm>
          <a:noFill/>
          <a:ln/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sz="2000"/>
              <a:t>Group Web-page: </a:t>
            </a:r>
            <a:r>
              <a:rPr lang="en-US" sz="2000">
                <a:hlinkClick r:id="rId2"/>
              </a:rPr>
              <a:t>http://www.mcs.anl.gov/radix</a:t>
            </a:r>
            <a:endParaRPr lang="en-US" sz="2000"/>
          </a:p>
          <a:p>
            <a:pPr>
              <a:lnSpc>
                <a:spcPct val="160000"/>
              </a:lnSpc>
            </a:pPr>
            <a:r>
              <a:rPr lang="en-US" sz="2000"/>
              <a:t>Home-page: </a:t>
            </a:r>
            <a:r>
              <a:rPr lang="en-US" sz="2000">
                <a:hlinkClick r:id="rId3"/>
              </a:rPr>
              <a:t>http://www.mcs.anl.gov/~balaji</a:t>
            </a:r>
            <a:endParaRPr lang="en-US" sz="2000"/>
          </a:p>
          <a:p>
            <a:pPr>
              <a:lnSpc>
                <a:spcPct val="160000"/>
              </a:lnSpc>
            </a:pPr>
            <a:r>
              <a:rPr lang="en-US" sz="2000"/>
              <a:t>Email: </a:t>
            </a:r>
            <a:r>
              <a:rPr lang="en-US" sz="2000">
                <a:hlinkClick r:id="rId4"/>
              </a:rPr>
              <a:t>balaji@mcs.anl.gov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514600"/>
            <a:ext cx="6477000" cy="1470025"/>
          </a:xfrm>
        </p:spPr>
        <p:txBody>
          <a:bodyPr/>
          <a:lstStyle/>
          <a:p>
            <a:r>
              <a:rPr lang="en-US"/>
              <a:t>Backup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Noncontiguous Communication in PETSc</a:t>
            </a:r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525463" y="1293813"/>
            <a:ext cx="242887" cy="219075"/>
          </a:xfrm>
          <a:prstGeom prst="rect">
            <a:avLst/>
          </a:prstGeom>
          <a:solidFill>
            <a:srgbClr val="C0C0C0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525463" y="1512888"/>
            <a:ext cx="242887" cy="219075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525463" y="1731963"/>
            <a:ext cx="242887" cy="2190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525463" y="1951038"/>
            <a:ext cx="242887" cy="2190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39" name="Rectangle 7"/>
          <p:cNvSpPr>
            <a:spLocks noChangeArrowheads="1"/>
          </p:cNvSpPr>
          <p:nvPr/>
        </p:nvSpPr>
        <p:spPr bwMode="auto">
          <a:xfrm>
            <a:off x="525463" y="2170113"/>
            <a:ext cx="242887" cy="2190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0" name="Rectangle 8"/>
          <p:cNvSpPr>
            <a:spLocks noChangeArrowheads="1"/>
          </p:cNvSpPr>
          <p:nvPr/>
        </p:nvSpPr>
        <p:spPr bwMode="auto">
          <a:xfrm>
            <a:off x="525463" y="2389188"/>
            <a:ext cx="242887" cy="2190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1" name="Rectangle 9"/>
          <p:cNvSpPr>
            <a:spLocks noChangeArrowheads="1"/>
          </p:cNvSpPr>
          <p:nvPr/>
        </p:nvSpPr>
        <p:spPr bwMode="auto">
          <a:xfrm>
            <a:off x="525463" y="2608263"/>
            <a:ext cx="242887" cy="2190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2" name="Rectangle 10"/>
          <p:cNvSpPr>
            <a:spLocks noChangeArrowheads="1"/>
          </p:cNvSpPr>
          <p:nvPr/>
        </p:nvSpPr>
        <p:spPr bwMode="auto">
          <a:xfrm>
            <a:off x="525463" y="2827338"/>
            <a:ext cx="242887" cy="2190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3" name="Rectangle 11"/>
          <p:cNvSpPr>
            <a:spLocks noChangeArrowheads="1"/>
          </p:cNvSpPr>
          <p:nvPr/>
        </p:nvSpPr>
        <p:spPr bwMode="auto">
          <a:xfrm>
            <a:off x="768350" y="1293813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4" name="Rectangle 12"/>
          <p:cNvSpPr>
            <a:spLocks noChangeArrowheads="1"/>
          </p:cNvSpPr>
          <p:nvPr/>
        </p:nvSpPr>
        <p:spPr bwMode="auto">
          <a:xfrm>
            <a:off x="768350" y="1512888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5" name="Rectangle 13"/>
          <p:cNvSpPr>
            <a:spLocks noChangeArrowheads="1"/>
          </p:cNvSpPr>
          <p:nvPr/>
        </p:nvSpPr>
        <p:spPr bwMode="auto">
          <a:xfrm>
            <a:off x="768350" y="1731963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6" name="Rectangle 14"/>
          <p:cNvSpPr>
            <a:spLocks noChangeArrowheads="1"/>
          </p:cNvSpPr>
          <p:nvPr/>
        </p:nvSpPr>
        <p:spPr bwMode="auto">
          <a:xfrm>
            <a:off x="768350" y="1951038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7" name="Rectangle 15"/>
          <p:cNvSpPr>
            <a:spLocks noChangeArrowheads="1"/>
          </p:cNvSpPr>
          <p:nvPr/>
        </p:nvSpPr>
        <p:spPr bwMode="auto">
          <a:xfrm>
            <a:off x="768350" y="2170113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8" name="Rectangle 16"/>
          <p:cNvSpPr>
            <a:spLocks noChangeArrowheads="1"/>
          </p:cNvSpPr>
          <p:nvPr/>
        </p:nvSpPr>
        <p:spPr bwMode="auto">
          <a:xfrm>
            <a:off x="768350" y="2389188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9" name="Rectangle 17"/>
          <p:cNvSpPr>
            <a:spLocks noChangeArrowheads="1"/>
          </p:cNvSpPr>
          <p:nvPr/>
        </p:nvSpPr>
        <p:spPr bwMode="auto">
          <a:xfrm>
            <a:off x="768350" y="2608263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0" name="Rectangle 18"/>
          <p:cNvSpPr>
            <a:spLocks noChangeArrowheads="1"/>
          </p:cNvSpPr>
          <p:nvPr/>
        </p:nvSpPr>
        <p:spPr bwMode="auto">
          <a:xfrm>
            <a:off x="768350" y="2827338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1" name="Rectangle 19"/>
          <p:cNvSpPr>
            <a:spLocks noChangeArrowheads="1"/>
          </p:cNvSpPr>
          <p:nvPr/>
        </p:nvSpPr>
        <p:spPr bwMode="auto">
          <a:xfrm>
            <a:off x="1011238" y="1293813"/>
            <a:ext cx="2413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2" name="Rectangle 20"/>
          <p:cNvSpPr>
            <a:spLocks noChangeArrowheads="1"/>
          </p:cNvSpPr>
          <p:nvPr/>
        </p:nvSpPr>
        <p:spPr bwMode="auto">
          <a:xfrm>
            <a:off x="1011238" y="1512888"/>
            <a:ext cx="2413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3" name="Rectangle 21"/>
          <p:cNvSpPr>
            <a:spLocks noChangeArrowheads="1"/>
          </p:cNvSpPr>
          <p:nvPr/>
        </p:nvSpPr>
        <p:spPr bwMode="auto">
          <a:xfrm>
            <a:off x="1011238" y="1731963"/>
            <a:ext cx="2413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4" name="Rectangle 22"/>
          <p:cNvSpPr>
            <a:spLocks noChangeArrowheads="1"/>
          </p:cNvSpPr>
          <p:nvPr/>
        </p:nvSpPr>
        <p:spPr bwMode="auto">
          <a:xfrm>
            <a:off x="1011238" y="1951038"/>
            <a:ext cx="2413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5" name="Rectangle 23"/>
          <p:cNvSpPr>
            <a:spLocks noChangeArrowheads="1"/>
          </p:cNvSpPr>
          <p:nvPr/>
        </p:nvSpPr>
        <p:spPr bwMode="auto">
          <a:xfrm>
            <a:off x="1011238" y="2170113"/>
            <a:ext cx="2413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6" name="Rectangle 24"/>
          <p:cNvSpPr>
            <a:spLocks noChangeArrowheads="1"/>
          </p:cNvSpPr>
          <p:nvPr/>
        </p:nvSpPr>
        <p:spPr bwMode="auto">
          <a:xfrm>
            <a:off x="1011238" y="2389188"/>
            <a:ext cx="2413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7" name="Rectangle 25"/>
          <p:cNvSpPr>
            <a:spLocks noChangeArrowheads="1"/>
          </p:cNvSpPr>
          <p:nvPr/>
        </p:nvSpPr>
        <p:spPr bwMode="auto">
          <a:xfrm>
            <a:off x="1011238" y="2608263"/>
            <a:ext cx="2413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8" name="Rectangle 26"/>
          <p:cNvSpPr>
            <a:spLocks noChangeArrowheads="1"/>
          </p:cNvSpPr>
          <p:nvPr/>
        </p:nvSpPr>
        <p:spPr bwMode="auto">
          <a:xfrm>
            <a:off x="1011238" y="2827338"/>
            <a:ext cx="2413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9" name="Rectangle 27"/>
          <p:cNvSpPr>
            <a:spLocks noChangeArrowheads="1"/>
          </p:cNvSpPr>
          <p:nvPr/>
        </p:nvSpPr>
        <p:spPr bwMode="auto">
          <a:xfrm>
            <a:off x="1252538" y="1293813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0" name="Rectangle 28"/>
          <p:cNvSpPr>
            <a:spLocks noChangeArrowheads="1"/>
          </p:cNvSpPr>
          <p:nvPr/>
        </p:nvSpPr>
        <p:spPr bwMode="auto">
          <a:xfrm>
            <a:off x="1252538" y="1512888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1" name="Rectangle 29"/>
          <p:cNvSpPr>
            <a:spLocks noChangeArrowheads="1"/>
          </p:cNvSpPr>
          <p:nvPr/>
        </p:nvSpPr>
        <p:spPr bwMode="auto">
          <a:xfrm>
            <a:off x="1252538" y="1731963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2" name="Rectangle 30"/>
          <p:cNvSpPr>
            <a:spLocks noChangeArrowheads="1"/>
          </p:cNvSpPr>
          <p:nvPr/>
        </p:nvSpPr>
        <p:spPr bwMode="auto">
          <a:xfrm>
            <a:off x="1252538" y="1951038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3" name="Rectangle 31"/>
          <p:cNvSpPr>
            <a:spLocks noChangeArrowheads="1"/>
          </p:cNvSpPr>
          <p:nvPr/>
        </p:nvSpPr>
        <p:spPr bwMode="auto">
          <a:xfrm>
            <a:off x="1252538" y="2170113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4" name="Rectangle 32"/>
          <p:cNvSpPr>
            <a:spLocks noChangeArrowheads="1"/>
          </p:cNvSpPr>
          <p:nvPr/>
        </p:nvSpPr>
        <p:spPr bwMode="auto">
          <a:xfrm>
            <a:off x="1252538" y="2389188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5" name="Rectangle 33"/>
          <p:cNvSpPr>
            <a:spLocks noChangeArrowheads="1"/>
          </p:cNvSpPr>
          <p:nvPr/>
        </p:nvSpPr>
        <p:spPr bwMode="auto">
          <a:xfrm>
            <a:off x="1252538" y="2608263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6" name="Rectangle 34"/>
          <p:cNvSpPr>
            <a:spLocks noChangeArrowheads="1"/>
          </p:cNvSpPr>
          <p:nvPr/>
        </p:nvSpPr>
        <p:spPr bwMode="auto">
          <a:xfrm>
            <a:off x="1252538" y="2827338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7" name="Rectangle 35"/>
          <p:cNvSpPr>
            <a:spLocks noChangeArrowheads="1"/>
          </p:cNvSpPr>
          <p:nvPr/>
        </p:nvSpPr>
        <p:spPr bwMode="auto">
          <a:xfrm>
            <a:off x="1495425" y="1293813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8" name="Rectangle 36"/>
          <p:cNvSpPr>
            <a:spLocks noChangeArrowheads="1"/>
          </p:cNvSpPr>
          <p:nvPr/>
        </p:nvSpPr>
        <p:spPr bwMode="auto">
          <a:xfrm>
            <a:off x="1495425" y="1512888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9" name="Rectangle 37"/>
          <p:cNvSpPr>
            <a:spLocks noChangeArrowheads="1"/>
          </p:cNvSpPr>
          <p:nvPr/>
        </p:nvSpPr>
        <p:spPr bwMode="auto">
          <a:xfrm>
            <a:off x="1495425" y="1731963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0" name="Rectangle 38"/>
          <p:cNvSpPr>
            <a:spLocks noChangeArrowheads="1"/>
          </p:cNvSpPr>
          <p:nvPr/>
        </p:nvSpPr>
        <p:spPr bwMode="auto">
          <a:xfrm>
            <a:off x="1495425" y="1951038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1" name="Rectangle 39"/>
          <p:cNvSpPr>
            <a:spLocks noChangeArrowheads="1"/>
          </p:cNvSpPr>
          <p:nvPr/>
        </p:nvSpPr>
        <p:spPr bwMode="auto">
          <a:xfrm>
            <a:off x="1495425" y="2170113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2" name="Rectangle 40"/>
          <p:cNvSpPr>
            <a:spLocks noChangeArrowheads="1"/>
          </p:cNvSpPr>
          <p:nvPr/>
        </p:nvSpPr>
        <p:spPr bwMode="auto">
          <a:xfrm>
            <a:off x="1495425" y="2389188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3" name="Rectangle 41"/>
          <p:cNvSpPr>
            <a:spLocks noChangeArrowheads="1"/>
          </p:cNvSpPr>
          <p:nvPr/>
        </p:nvSpPr>
        <p:spPr bwMode="auto">
          <a:xfrm>
            <a:off x="1495425" y="2608263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4" name="Rectangle 42"/>
          <p:cNvSpPr>
            <a:spLocks noChangeArrowheads="1"/>
          </p:cNvSpPr>
          <p:nvPr/>
        </p:nvSpPr>
        <p:spPr bwMode="auto">
          <a:xfrm>
            <a:off x="1495425" y="2827338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5" name="Rectangle 43"/>
          <p:cNvSpPr>
            <a:spLocks noChangeArrowheads="1"/>
          </p:cNvSpPr>
          <p:nvPr/>
        </p:nvSpPr>
        <p:spPr bwMode="auto">
          <a:xfrm>
            <a:off x="1738313" y="1293813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6" name="Rectangle 44"/>
          <p:cNvSpPr>
            <a:spLocks noChangeArrowheads="1"/>
          </p:cNvSpPr>
          <p:nvPr/>
        </p:nvSpPr>
        <p:spPr bwMode="auto">
          <a:xfrm>
            <a:off x="1738313" y="1512888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7" name="Rectangle 45"/>
          <p:cNvSpPr>
            <a:spLocks noChangeArrowheads="1"/>
          </p:cNvSpPr>
          <p:nvPr/>
        </p:nvSpPr>
        <p:spPr bwMode="auto">
          <a:xfrm>
            <a:off x="1738313" y="1731963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8" name="Rectangle 46"/>
          <p:cNvSpPr>
            <a:spLocks noChangeArrowheads="1"/>
          </p:cNvSpPr>
          <p:nvPr/>
        </p:nvSpPr>
        <p:spPr bwMode="auto">
          <a:xfrm>
            <a:off x="1738313" y="1951038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9" name="Rectangle 47"/>
          <p:cNvSpPr>
            <a:spLocks noChangeArrowheads="1"/>
          </p:cNvSpPr>
          <p:nvPr/>
        </p:nvSpPr>
        <p:spPr bwMode="auto">
          <a:xfrm>
            <a:off x="1738313" y="2170113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0" name="Rectangle 48"/>
          <p:cNvSpPr>
            <a:spLocks noChangeArrowheads="1"/>
          </p:cNvSpPr>
          <p:nvPr/>
        </p:nvSpPr>
        <p:spPr bwMode="auto">
          <a:xfrm>
            <a:off x="1738313" y="2389188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1" name="Rectangle 49"/>
          <p:cNvSpPr>
            <a:spLocks noChangeArrowheads="1"/>
          </p:cNvSpPr>
          <p:nvPr/>
        </p:nvSpPr>
        <p:spPr bwMode="auto">
          <a:xfrm>
            <a:off x="1738313" y="2608263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2" name="Rectangle 50"/>
          <p:cNvSpPr>
            <a:spLocks noChangeArrowheads="1"/>
          </p:cNvSpPr>
          <p:nvPr/>
        </p:nvSpPr>
        <p:spPr bwMode="auto">
          <a:xfrm>
            <a:off x="1738313" y="2827338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3" name="Rectangle 51"/>
          <p:cNvSpPr>
            <a:spLocks noChangeArrowheads="1"/>
          </p:cNvSpPr>
          <p:nvPr/>
        </p:nvSpPr>
        <p:spPr bwMode="auto">
          <a:xfrm>
            <a:off x="1981200" y="1293813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4" name="Rectangle 52"/>
          <p:cNvSpPr>
            <a:spLocks noChangeArrowheads="1"/>
          </p:cNvSpPr>
          <p:nvPr/>
        </p:nvSpPr>
        <p:spPr bwMode="auto">
          <a:xfrm>
            <a:off x="1981200" y="1512888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5" name="Rectangle 53"/>
          <p:cNvSpPr>
            <a:spLocks noChangeArrowheads="1"/>
          </p:cNvSpPr>
          <p:nvPr/>
        </p:nvSpPr>
        <p:spPr bwMode="auto">
          <a:xfrm>
            <a:off x="1981200" y="1731963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6" name="Rectangle 54"/>
          <p:cNvSpPr>
            <a:spLocks noChangeArrowheads="1"/>
          </p:cNvSpPr>
          <p:nvPr/>
        </p:nvSpPr>
        <p:spPr bwMode="auto">
          <a:xfrm>
            <a:off x="1981200" y="1951038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7" name="Rectangle 55"/>
          <p:cNvSpPr>
            <a:spLocks noChangeArrowheads="1"/>
          </p:cNvSpPr>
          <p:nvPr/>
        </p:nvSpPr>
        <p:spPr bwMode="auto">
          <a:xfrm>
            <a:off x="1981200" y="2170113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8" name="Rectangle 56"/>
          <p:cNvSpPr>
            <a:spLocks noChangeArrowheads="1"/>
          </p:cNvSpPr>
          <p:nvPr/>
        </p:nvSpPr>
        <p:spPr bwMode="auto">
          <a:xfrm>
            <a:off x="1981200" y="2389188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9" name="Rectangle 57"/>
          <p:cNvSpPr>
            <a:spLocks noChangeArrowheads="1"/>
          </p:cNvSpPr>
          <p:nvPr/>
        </p:nvSpPr>
        <p:spPr bwMode="auto">
          <a:xfrm>
            <a:off x="1981200" y="2608263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0" name="Rectangle 58"/>
          <p:cNvSpPr>
            <a:spLocks noChangeArrowheads="1"/>
          </p:cNvSpPr>
          <p:nvPr/>
        </p:nvSpPr>
        <p:spPr bwMode="auto">
          <a:xfrm>
            <a:off x="1981200" y="2827338"/>
            <a:ext cx="24288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1" name="Rectangle 59"/>
          <p:cNvSpPr>
            <a:spLocks noChangeArrowheads="1"/>
          </p:cNvSpPr>
          <p:nvPr/>
        </p:nvSpPr>
        <p:spPr bwMode="auto">
          <a:xfrm>
            <a:off x="2224088" y="1293813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2" name="Rectangle 60"/>
          <p:cNvSpPr>
            <a:spLocks noChangeArrowheads="1"/>
          </p:cNvSpPr>
          <p:nvPr/>
        </p:nvSpPr>
        <p:spPr bwMode="auto">
          <a:xfrm>
            <a:off x="2224088" y="1512888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3" name="Rectangle 61"/>
          <p:cNvSpPr>
            <a:spLocks noChangeArrowheads="1"/>
          </p:cNvSpPr>
          <p:nvPr/>
        </p:nvSpPr>
        <p:spPr bwMode="auto">
          <a:xfrm>
            <a:off x="2224088" y="1731963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4" name="Rectangle 62"/>
          <p:cNvSpPr>
            <a:spLocks noChangeArrowheads="1"/>
          </p:cNvSpPr>
          <p:nvPr/>
        </p:nvSpPr>
        <p:spPr bwMode="auto">
          <a:xfrm>
            <a:off x="2224088" y="1951038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5" name="Rectangle 63"/>
          <p:cNvSpPr>
            <a:spLocks noChangeArrowheads="1"/>
          </p:cNvSpPr>
          <p:nvPr/>
        </p:nvSpPr>
        <p:spPr bwMode="auto">
          <a:xfrm>
            <a:off x="2224088" y="2170113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6" name="Rectangle 64"/>
          <p:cNvSpPr>
            <a:spLocks noChangeArrowheads="1"/>
          </p:cNvSpPr>
          <p:nvPr/>
        </p:nvSpPr>
        <p:spPr bwMode="auto">
          <a:xfrm>
            <a:off x="2224088" y="2389188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7" name="Rectangle 65"/>
          <p:cNvSpPr>
            <a:spLocks noChangeArrowheads="1"/>
          </p:cNvSpPr>
          <p:nvPr/>
        </p:nvSpPr>
        <p:spPr bwMode="auto">
          <a:xfrm>
            <a:off x="2224088" y="2608263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8" name="Rectangle 66"/>
          <p:cNvSpPr>
            <a:spLocks noChangeArrowheads="1"/>
          </p:cNvSpPr>
          <p:nvPr/>
        </p:nvSpPr>
        <p:spPr bwMode="auto">
          <a:xfrm>
            <a:off x="2224088" y="2827338"/>
            <a:ext cx="242887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9" name="Oval 67"/>
          <p:cNvSpPr>
            <a:spLocks noChangeArrowheads="1"/>
          </p:cNvSpPr>
          <p:nvPr/>
        </p:nvSpPr>
        <p:spPr bwMode="auto">
          <a:xfrm>
            <a:off x="381000" y="1095375"/>
            <a:ext cx="546100" cy="2181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0" name="Line 68"/>
          <p:cNvSpPr>
            <a:spLocks noChangeShapeType="1"/>
          </p:cNvSpPr>
          <p:nvPr/>
        </p:nvSpPr>
        <p:spPr bwMode="auto">
          <a:xfrm>
            <a:off x="3394075" y="37338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01" name="Rectangle 69"/>
          <p:cNvSpPr>
            <a:spLocks noChangeArrowheads="1"/>
          </p:cNvSpPr>
          <p:nvPr/>
        </p:nvSpPr>
        <p:spPr bwMode="auto">
          <a:xfrm>
            <a:off x="2765425" y="3468688"/>
            <a:ext cx="155575" cy="260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2" name="Rectangle 70"/>
          <p:cNvSpPr>
            <a:spLocks noChangeArrowheads="1"/>
          </p:cNvSpPr>
          <p:nvPr/>
        </p:nvSpPr>
        <p:spPr bwMode="auto">
          <a:xfrm>
            <a:off x="258763" y="3468688"/>
            <a:ext cx="155575" cy="260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3" name="Rectangle 71"/>
          <p:cNvSpPr>
            <a:spLocks noChangeArrowheads="1"/>
          </p:cNvSpPr>
          <p:nvPr/>
        </p:nvSpPr>
        <p:spPr bwMode="auto">
          <a:xfrm>
            <a:off x="414338" y="3468688"/>
            <a:ext cx="157162" cy="260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4" name="Rectangle 72"/>
          <p:cNvSpPr>
            <a:spLocks noChangeArrowheads="1"/>
          </p:cNvSpPr>
          <p:nvPr/>
        </p:nvSpPr>
        <p:spPr bwMode="auto">
          <a:xfrm>
            <a:off x="571500" y="3468688"/>
            <a:ext cx="157163" cy="260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5" name="Rectangle 73"/>
          <p:cNvSpPr>
            <a:spLocks noChangeArrowheads="1"/>
          </p:cNvSpPr>
          <p:nvPr/>
        </p:nvSpPr>
        <p:spPr bwMode="auto">
          <a:xfrm>
            <a:off x="728663" y="3468688"/>
            <a:ext cx="155575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6" name="Rectangle 74"/>
          <p:cNvSpPr>
            <a:spLocks noChangeArrowheads="1"/>
          </p:cNvSpPr>
          <p:nvPr/>
        </p:nvSpPr>
        <p:spPr bwMode="auto">
          <a:xfrm>
            <a:off x="884238" y="3468688"/>
            <a:ext cx="157162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7" name="Rectangle 75"/>
          <p:cNvSpPr>
            <a:spLocks noChangeArrowheads="1"/>
          </p:cNvSpPr>
          <p:nvPr/>
        </p:nvSpPr>
        <p:spPr bwMode="auto">
          <a:xfrm>
            <a:off x="1041400" y="3468688"/>
            <a:ext cx="157163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8" name="Rectangle 76"/>
          <p:cNvSpPr>
            <a:spLocks noChangeArrowheads="1"/>
          </p:cNvSpPr>
          <p:nvPr/>
        </p:nvSpPr>
        <p:spPr bwMode="auto">
          <a:xfrm>
            <a:off x="1198563" y="3468688"/>
            <a:ext cx="155575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9" name="Rectangle 77"/>
          <p:cNvSpPr>
            <a:spLocks noChangeArrowheads="1"/>
          </p:cNvSpPr>
          <p:nvPr/>
        </p:nvSpPr>
        <p:spPr bwMode="auto">
          <a:xfrm>
            <a:off x="1354138" y="3468688"/>
            <a:ext cx="157162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0" name="Rectangle 78"/>
          <p:cNvSpPr>
            <a:spLocks noChangeArrowheads="1"/>
          </p:cNvSpPr>
          <p:nvPr/>
        </p:nvSpPr>
        <p:spPr bwMode="auto">
          <a:xfrm>
            <a:off x="1511300" y="3468688"/>
            <a:ext cx="157163" cy="260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1" name="Rectangle 79"/>
          <p:cNvSpPr>
            <a:spLocks noChangeArrowheads="1"/>
          </p:cNvSpPr>
          <p:nvPr/>
        </p:nvSpPr>
        <p:spPr bwMode="auto">
          <a:xfrm>
            <a:off x="1668463" y="3468688"/>
            <a:ext cx="155575" cy="260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2" name="Rectangle 80"/>
          <p:cNvSpPr>
            <a:spLocks noChangeArrowheads="1"/>
          </p:cNvSpPr>
          <p:nvPr/>
        </p:nvSpPr>
        <p:spPr bwMode="auto">
          <a:xfrm>
            <a:off x="1824038" y="3468688"/>
            <a:ext cx="157162" cy="260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3" name="Rectangle 81"/>
          <p:cNvSpPr>
            <a:spLocks noChangeArrowheads="1"/>
          </p:cNvSpPr>
          <p:nvPr/>
        </p:nvSpPr>
        <p:spPr bwMode="auto">
          <a:xfrm>
            <a:off x="1981200" y="3468688"/>
            <a:ext cx="157163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4" name="Rectangle 82"/>
          <p:cNvSpPr>
            <a:spLocks noChangeArrowheads="1"/>
          </p:cNvSpPr>
          <p:nvPr/>
        </p:nvSpPr>
        <p:spPr bwMode="auto">
          <a:xfrm>
            <a:off x="2138363" y="3468688"/>
            <a:ext cx="155575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5" name="Rectangle 83"/>
          <p:cNvSpPr>
            <a:spLocks noChangeArrowheads="1"/>
          </p:cNvSpPr>
          <p:nvPr/>
        </p:nvSpPr>
        <p:spPr bwMode="auto">
          <a:xfrm>
            <a:off x="2293938" y="3468688"/>
            <a:ext cx="157162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6" name="Rectangle 84"/>
          <p:cNvSpPr>
            <a:spLocks noChangeArrowheads="1"/>
          </p:cNvSpPr>
          <p:nvPr/>
        </p:nvSpPr>
        <p:spPr bwMode="auto">
          <a:xfrm>
            <a:off x="2451100" y="3468688"/>
            <a:ext cx="157163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7" name="Rectangle 85"/>
          <p:cNvSpPr>
            <a:spLocks noChangeArrowheads="1"/>
          </p:cNvSpPr>
          <p:nvPr/>
        </p:nvSpPr>
        <p:spPr bwMode="auto">
          <a:xfrm>
            <a:off x="2608263" y="3468688"/>
            <a:ext cx="157162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8" name="Rectangle 86"/>
          <p:cNvSpPr>
            <a:spLocks noChangeArrowheads="1"/>
          </p:cNvSpPr>
          <p:nvPr/>
        </p:nvSpPr>
        <p:spPr bwMode="auto">
          <a:xfrm>
            <a:off x="2921000" y="3468688"/>
            <a:ext cx="157163" cy="260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9" name="Rectangle 87"/>
          <p:cNvSpPr>
            <a:spLocks noChangeArrowheads="1"/>
          </p:cNvSpPr>
          <p:nvPr/>
        </p:nvSpPr>
        <p:spPr bwMode="auto">
          <a:xfrm>
            <a:off x="3078163" y="3468688"/>
            <a:ext cx="157162" cy="260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20" name="Text Box 88"/>
          <p:cNvSpPr txBox="1">
            <a:spLocks noChangeArrowheads="1"/>
          </p:cNvSpPr>
          <p:nvPr/>
        </p:nvSpPr>
        <p:spPr bwMode="auto">
          <a:xfrm>
            <a:off x="228600" y="3292475"/>
            <a:ext cx="284162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"/>
              <a:t>0    8   16                                            192                                                         384</a:t>
            </a:r>
          </a:p>
        </p:txBody>
      </p:sp>
      <p:grpSp>
        <p:nvGrpSpPr>
          <p:cNvPr id="351321" name="Group 89"/>
          <p:cNvGrpSpPr>
            <a:grpSpLocks/>
          </p:cNvGrpSpPr>
          <p:nvPr/>
        </p:nvGrpSpPr>
        <p:grpSpPr bwMode="auto">
          <a:xfrm>
            <a:off x="2178050" y="3311525"/>
            <a:ext cx="306388" cy="574675"/>
            <a:chOff x="1066" y="1508"/>
            <a:chExt cx="778" cy="1372"/>
          </a:xfrm>
        </p:grpSpPr>
        <p:sp>
          <p:nvSpPr>
            <p:cNvPr id="351322" name="AutoShape 90"/>
            <p:cNvSpPr>
              <a:spLocks noChangeArrowheads="1"/>
            </p:cNvSpPr>
            <p:nvPr/>
          </p:nvSpPr>
          <p:spPr bwMode="auto">
            <a:xfrm rot="1260362">
              <a:off x="1319" y="1545"/>
              <a:ext cx="288" cy="1296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23" name="Line 91"/>
            <p:cNvSpPr>
              <a:spLocks noChangeShapeType="1"/>
            </p:cNvSpPr>
            <p:nvPr/>
          </p:nvSpPr>
          <p:spPr bwMode="auto">
            <a:xfrm flipV="1">
              <a:off x="1268" y="1584"/>
              <a:ext cx="576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24" name="Line 92"/>
            <p:cNvSpPr>
              <a:spLocks noChangeShapeType="1"/>
            </p:cNvSpPr>
            <p:nvPr/>
          </p:nvSpPr>
          <p:spPr bwMode="auto">
            <a:xfrm flipV="1">
              <a:off x="1066" y="1508"/>
              <a:ext cx="576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1325" name="Rectangle 93"/>
          <p:cNvSpPr>
            <a:spLocks noChangeArrowheads="1"/>
          </p:cNvSpPr>
          <p:nvPr/>
        </p:nvSpPr>
        <p:spPr bwMode="auto">
          <a:xfrm>
            <a:off x="3236913" y="3468688"/>
            <a:ext cx="157162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326" name="Group 94"/>
          <p:cNvGrpSpPr>
            <a:grpSpLocks/>
          </p:cNvGrpSpPr>
          <p:nvPr/>
        </p:nvGrpSpPr>
        <p:grpSpPr bwMode="auto">
          <a:xfrm>
            <a:off x="3268663" y="3259138"/>
            <a:ext cx="306387" cy="574675"/>
            <a:chOff x="1066" y="1508"/>
            <a:chExt cx="778" cy="1372"/>
          </a:xfrm>
        </p:grpSpPr>
        <p:sp>
          <p:nvSpPr>
            <p:cNvPr id="351327" name="AutoShape 95"/>
            <p:cNvSpPr>
              <a:spLocks noChangeArrowheads="1"/>
            </p:cNvSpPr>
            <p:nvPr/>
          </p:nvSpPr>
          <p:spPr bwMode="auto">
            <a:xfrm rot="1260362">
              <a:off x="1319" y="1545"/>
              <a:ext cx="288" cy="1296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28" name="Line 96"/>
            <p:cNvSpPr>
              <a:spLocks noChangeShapeType="1"/>
            </p:cNvSpPr>
            <p:nvPr/>
          </p:nvSpPr>
          <p:spPr bwMode="auto">
            <a:xfrm flipV="1">
              <a:off x="1268" y="1584"/>
              <a:ext cx="576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29" name="Line 97"/>
            <p:cNvSpPr>
              <a:spLocks noChangeShapeType="1"/>
            </p:cNvSpPr>
            <p:nvPr/>
          </p:nvSpPr>
          <p:spPr bwMode="auto">
            <a:xfrm flipV="1">
              <a:off x="1066" y="1508"/>
              <a:ext cx="576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1330" name="Group 98"/>
          <p:cNvGrpSpPr>
            <a:grpSpLocks/>
          </p:cNvGrpSpPr>
          <p:nvPr/>
        </p:nvGrpSpPr>
        <p:grpSpPr bwMode="auto">
          <a:xfrm>
            <a:off x="893763" y="3311525"/>
            <a:ext cx="306387" cy="574675"/>
            <a:chOff x="1066" y="1508"/>
            <a:chExt cx="778" cy="1372"/>
          </a:xfrm>
        </p:grpSpPr>
        <p:sp>
          <p:nvSpPr>
            <p:cNvPr id="351331" name="AutoShape 99"/>
            <p:cNvSpPr>
              <a:spLocks noChangeArrowheads="1"/>
            </p:cNvSpPr>
            <p:nvPr/>
          </p:nvSpPr>
          <p:spPr bwMode="auto">
            <a:xfrm rot="1260362">
              <a:off x="1319" y="1545"/>
              <a:ext cx="288" cy="1296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32" name="Line 100"/>
            <p:cNvSpPr>
              <a:spLocks noChangeShapeType="1"/>
            </p:cNvSpPr>
            <p:nvPr/>
          </p:nvSpPr>
          <p:spPr bwMode="auto">
            <a:xfrm flipV="1">
              <a:off x="1268" y="1584"/>
              <a:ext cx="576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33" name="Line 101"/>
            <p:cNvSpPr>
              <a:spLocks noChangeShapeType="1"/>
            </p:cNvSpPr>
            <p:nvPr/>
          </p:nvSpPr>
          <p:spPr bwMode="auto">
            <a:xfrm flipV="1">
              <a:off x="1066" y="1508"/>
              <a:ext cx="576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1334" name="Rectangle 102"/>
          <p:cNvSpPr>
            <a:spLocks noChangeArrowheads="1"/>
          </p:cNvSpPr>
          <p:nvPr/>
        </p:nvSpPr>
        <p:spPr bwMode="auto">
          <a:xfrm>
            <a:off x="228600" y="5257800"/>
            <a:ext cx="165100" cy="2381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35" name="Rectangle 103"/>
          <p:cNvSpPr>
            <a:spLocks noChangeArrowheads="1"/>
          </p:cNvSpPr>
          <p:nvPr/>
        </p:nvSpPr>
        <p:spPr bwMode="auto">
          <a:xfrm>
            <a:off x="393700" y="5257800"/>
            <a:ext cx="165100" cy="2381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36" name="Rectangle 104"/>
          <p:cNvSpPr>
            <a:spLocks noChangeArrowheads="1"/>
          </p:cNvSpPr>
          <p:nvPr/>
        </p:nvSpPr>
        <p:spPr bwMode="auto">
          <a:xfrm>
            <a:off x="558800" y="5257800"/>
            <a:ext cx="165100" cy="2381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37" name="Rectangle 105"/>
          <p:cNvSpPr>
            <a:spLocks noChangeArrowheads="1"/>
          </p:cNvSpPr>
          <p:nvPr/>
        </p:nvSpPr>
        <p:spPr bwMode="auto">
          <a:xfrm>
            <a:off x="723900" y="5257800"/>
            <a:ext cx="165100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38" name="Rectangle 106"/>
          <p:cNvSpPr>
            <a:spLocks noChangeArrowheads="1"/>
          </p:cNvSpPr>
          <p:nvPr/>
        </p:nvSpPr>
        <p:spPr bwMode="auto">
          <a:xfrm>
            <a:off x="889000" y="5257800"/>
            <a:ext cx="165100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39" name="Rectangle 107"/>
          <p:cNvSpPr>
            <a:spLocks noChangeArrowheads="1"/>
          </p:cNvSpPr>
          <p:nvPr/>
        </p:nvSpPr>
        <p:spPr bwMode="auto">
          <a:xfrm>
            <a:off x="1054100" y="5257800"/>
            <a:ext cx="166688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40" name="Rectangle 108"/>
          <p:cNvSpPr>
            <a:spLocks noChangeArrowheads="1"/>
          </p:cNvSpPr>
          <p:nvPr/>
        </p:nvSpPr>
        <p:spPr bwMode="auto">
          <a:xfrm>
            <a:off x="1220788" y="5257800"/>
            <a:ext cx="165100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41" name="Rectangle 109"/>
          <p:cNvSpPr>
            <a:spLocks noChangeArrowheads="1"/>
          </p:cNvSpPr>
          <p:nvPr/>
        </p:nvSpPr>
        <p:spPr bwMode="auto">
          <a:xfrm>
            <a:off x="1385888" y="5257800"/>
            <a:ext cx="165100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42" name="Rectangle 110"/>
          <p:cNvSpPr>
            <a:spLocks noChangeArrowheads="1"/>
          </p:cNvSpPr>
          <p:nvPr/>
        </p:nvSpPr>
        <p:spPr bwMode="auto">
          <a:xfrm>
            <a:off x="1550988" y="5257800"/>
            <a:ext cx="165100" cy="2381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43" name="Rectangle 111"/>
          <p:cNvSpPr>
            <a:spLocks noChangeArrowheads="1"/>
          </p:cNvSpPr>
          <p:nvPr/>
        </p:nvSpPr>
        <p:spPr bwMode="auto">
          <a:xfrm>
            <a:off x="1716088" y="5257800"/>
            <a:ext cx="165100" cy="2381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44" name="Rectangle 112"/>
          <p:cNvSpPr>
            <a:spLocks noChangeArrowheads="1"/>
          </p:cNvSpPr>
          <p:nvPr/>
        </p:nvSpPr>
        <p:spPr bwMode="auto">
          <a:xfrm>
            <a:off x="1881188" y="5257800"/>
            <a:ext cx="165100" cy="2381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45" name="Rectangle 113"/>
          <p:cNvSpPr>
            <a:spLocks noChangeArrowheads="1"/>
          </p:cNvSpPr>
          <p:nvPr/>
        </p:nvSpPr>
        <p:spPr bwMode="auto">
          <a:xfrm>
            <a:off x="2046288" y="5257800"/>
            <a:ext cx="165100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46" name="Rectangle 114"/>
          <p:cNvSpPr>
            <a:spLocks noChangeArrowheads="1"/>
          </p:cNvSpPr>
          <p:nvPr/>
        </p:nvSpPr>
        <p:spPr bwMode="auto">
          <a:xfrm>
            <a:off x="2211388" y="5257800"/>
            <a:ext cx="165100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47" name="Rectangle 115"/>
          <p:cNvSpPr>
            <a:spLocks noChangeArrowheads="1"/>
          </p:cNvSpPr>
          <p:nvPr/>
        </p:nvSpPr>
        <p:spPr bwMode="auto">
          <a:xfrm>
            <a:off x="2376488" y="5257800"/>
            <a:ext cx="165100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48" name="Rectangle 116"/>
          <p:cNvSpPr>
            <a:spLocks noChangeArrowheads="1"/>
          </p:cNvSpPr>
          <p:nvPr/>
        </p:nvSpPr>
        <p:spPr bwMode="auto">
          <a:xfrm>
            <a:off x="2541588" y="5257800"/>
            <a:ext cx="165100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49" name="Rectangle 117"/>
          <p:cNvSpPr>
            <a:spLocks noChangeArrowheads="1"/>
          </p:cNvSpPr>
          <p:nvPr/>
        </p:nvSpPr>
        <p:spPr bwMode="auto">
          <a:xfrm>
            <a:off x="2706688" y="5257800"/>
            <a:ext cx="165100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50" name="Rectangle 118"/>
          <p:cNvSpPr>
            <a:spLocks noChangeArrowheads="1"/>
          </p:cNvSpPr>
          <p:nvPr/>
        </p:nvSpPr>
        <p:spPr bwMode="auto">
          <a:xfrm>
            <a:off x="2871788" y="5257800"/>
            <a:ext cx="166687" cy="2381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51" name="Rectangle 119"/>
          <p:cNvSpPr>
            <a:spLocks noChangeArrowheads="1"/>
          </p:cNvSpPr>
          <p:nvPr/>
        </p:nvSpPr>
        <p:spPr bwMode="auto">
          <a:xfrm>
            <a:off x="3038475" y="5257800"/>
            <a:ext cx="165100" cy="2381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52" name="Rectangle 120"/>
          <p:cNvSpPr>
            <a:spLocks noChangeArrowheads="1"/>
          </p:cNvSpPr>
          <p:nvPr/>
        </p:nvSpPr>
        <p:spPr bwMode="auto">
          <a:xfrm>
            <a:off x="3203575" y="5257800"/>
            <a:ext cx="165100" cy="2381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53" name="Line 121"/>
          <p:cNvSpPr>
            <a:spLocks noChangeShapeType="1"/>
          </p:cNvSpPr>
          <p:nvPr/>
        </p:nvSpPr>
        <p:spPr bwMode="auto">
          <a:xfrm>
            <a:off x="3535363" y="5495925"/>
            <a:ext cx="19843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54" name="Rectangle 122"/>
          <p:cNvSpPr>
            <a:spLocks noChangeArrowheads="1"/>
          </p:cNvSpPr>
          <p:nvPr/>
        </p:nvSpPr>
        <p:spPr bwMode="auto">
          <a:xfrm>
            <a:off x="3370263" y="5257800"/>
            <a:ext cx="165100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55" name="Rectangle 123"/>
          <p:cNvSpPr>
            <a:spLocks noChangeArrowheads="1"/>
          </p:cNvSpPr>
          <p:nvPr/>
        </p:nvSpPr>
        <p:spPr bwMode="auto">
          <a:xfrm>
            <a:off x="625475" y="5886450"/>
            <a:ext cx="165100" cy="23812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56" name="Rectangle 124"/>
          <p:cNvSpPr>
            <a:spLocks noChangeArrowheads="1"/>
          </p:cNvSpPr>
          <p:nvPr/>
        </p:nvSpPr>
        <p:spPr bwMode="auto">
          <a:xfrm>
            <a:off x="790575" y="5886450"/>
            <a:ext cx="165100" cy="23812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57" name="Rectangle 125"/>
          <p:cNvSpPr>
            <a:spLocks noChangeArrowheads="1"/>
          </p:cNvSpPr>
          <p:nvPr/>
        </p:nvSpPr>
        <p:spPr bwMode="auto">
          <a:xfrm>
            <a:off x="955675" y="5886450"/>
            <a:ext cx="165100" cy="23812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58" name="Rectangle 126"/>
          <p:cNvSpPr>
            <a:spLocks noChangeArrowheads="1"/>
          </p:cNvSpPr>
          <p:nvPr/>
        </p:nvSpPr>
        <p:spPr bwMode="auto">
          <a:xfrm>
            <a:off x="1120775" y="5886450"/>
            <a:ext cx="166688" cy="23812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59" name="Rectangle 127"/>
          <p:cNvSpPr>
            <a:spLocks noChangeArrowheads="1"/>
          </p:cNvSpPr>
          <p:nvPr/>
        </p:nvSpPr>
        <p:spPr bwMode="auto">
          <a:xfrm>
            <a:off x="1287463" y="5886450"/>
            <a:ext cx="165100" cy="23812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60" name="Rectangle 128"/>
          <p:cNvSpPr>
            <a:spLocks noChangeArrowheads="1"/>
          </p:cNvSpPr>
          <p:nvPr/>
        </p:nvSpPr>
        <p:spPr bwMode="auto">
          <a:xfrm>
            <a:off x="1452563" y="5886450"/>
            <a:ext cx="165100" cy="23812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61" name="Rectangle 129"/>
          <p:cNvSpPr>
            <a:spLocks noChangeArrowheads="1"/>
          </p:cNvSpPr>
          <p:nvPr/>
        </p:nvSpPr>
        <p:spPr bwMode="auto">
          <a:xfrm>
            <a:off x="1617663" y="5886450"/>
            <a:ext cx="165100" cy="23812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62" name="Rectangle 130"/>
          <p:cNvSpPr>
            <a:spLocks noChangeArrowheads="1"/>
          </p:cNvSpPr>
          <p:nvPr/>
        </p:nvSpPr>
        <p:spPr bwMode="auto">
          <a:xfrm>
            <a:off x="1782763" y="5886450"/>
            <a:ext cx="165100" cy="23812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63" name="Rectangle 131"/>
          <p:cNvSpPr>
            <a:spLocks noChangeArrowheads="1"/>
          </p:cNvSpPr>
          <p:nvPr/>
        </p:nvSpPr>
        <p:spPr bwMode="auto">
          <a:xfrm>
            <a:off x="1947863" y="5886450"/>
            <a:ext cx="165100" cy="23812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64" name="Line 132"/>
          <p:cNvSpPr>
            <a:spLocks noChangeShapeType="1"/>
          </p:cNvSpPr>
          <p:nvPr/>
        </p:nvSpPr>
        <p:spPr bwMode="auto">
          <a:xfrm>
            <a:off x="228600" y="5495925"/>
            <a:ext cx="381000" cy="371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65" name="Line 133"/>
          <p:cNvSpPr>
            <a:spLocks noChangeShapeType="1"/>
          </p:cNvSpPr>
          <p:nvPr/>
        </p:nvSpPr>
        <p:spPr bwMode="auto">
          <a:xfrm>
            <a:off x="723900" y="5495925"/>
            <a:ext cx="419100" cy="371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66" name="Line 134"/>
          <p:cNvSpPr>
            <a:spLocks noChangeShapeType="1"/>
          </p:cNvSpPr>
          <p:nvPr/>
        </p:nvSpPr>
        <p:spPr bwMode="auto">
          <a:xfrm flipH="1">
            <a:off x="1143000" y="5495925"/>
            <a:ext cx="407988" cy="371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67" name="Line 135"/>
          <p:cNvSpPr>
            <a:spLocks noChangeShapeType="1"/>
          </p:cNvSpPr>
          <p:nvPr/>
        </p:nvSpPr>
        <p:spPr bwMode="auto">
          <a:xfrm flipH="1">
            <a:off x="1600200" y="5495925"/>
            <a:ext cx="446088" cy="371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68" name="Line 136"/>
          <p:cNvSpPr>
            <a:spLocks noChangeShapeType="1"/>
          </p:cNvSpPr>
          <p:nvPr/>
        </p:nvSpPr>
        <p:spPr bwMode="auto">
          <a:xfrm flipH="1">
            <a:off x="1600200" y="5495925"/>
            <a:ext cx="1271588" cy="371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69" name="Line 137"/>
          <p:cNvSpPr>
            <a:spLocks noChangeShapeType="1"/>
          </p:cNvSpPr>
          <p:nvPr/>
        </p:nvSpPr>
        <p:spPr bwMode="auto">
          <a:xfrm flipH="1">
            <a:off x="2133600" y="5495925"/>
            <a:ext cx="1235075" cy="371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70" name="Freeform 138"/>
          <p:cNvSpPr>
            <a:spLocks/>
          </p:cNvSpPr>
          <p:nvPr/>
        </p:nvSpPr>
        <p:spPr bwMode="auto">
          <a:xfrm rot="2823903">
            <a:off x="2226469" y="5757069"/>
            <a:ext cx="365125" cy="465137"/>
          </a:xfrm>
          <a:custGeom>
            <a:avLst/>
            <a:gdLst>
              <a:gd name="T0" fmla="*/ 480 w 480"/>
              <a:gd name="T1" fmla="*/ 0 h 624"/>
              <a:gd name="T2" fmla="*/ 96 w 480"/>
              <a:gd name="T3" fmla="*/ 384 h 624"/>
              <a:gd name="T4" fmla="*/ 336 w 480"/>
              <a:gd name="T5" fmla="*/ 480 h 624"/>
              <a:gd name="T6" fmla="*/ 0 w 480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624">
                <a:moveTo>
                  <a:pt x="480" y="0"/>
                </a:moveTo>
                <a:cubicBezTo>
                  <a:pt x="300" y="152"/>
                  <a:pt x="120" y="304"/>
                  <a:pt x="96" y="384"/>
                </a:cubicBezTo>
                <a:cubicBezTo>
                  <a:pt x="72" y="464"/>
                  <a:pt x="352" y="440"/>
                  <a:pt x="336" y="480"/>
                </a:cubicBezTo>
                <a:cubicBezTo>
                  <a:pt x="320" y="520"/>
                  <a:pt x="160" y="572"/>
                  <a:pt x="0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71" name="Text Box 139"/>
          <p:cNvSpPr txBox="1">
            <a:spLocks noChangeArrowheads="1"/>
          </p:cNvSpPr>
          <p:nvPr/>
        </p:nvSpPr>
        <p:spPr bwMode="auto">
          <a:xfrm>
            <a:off x="2657475" y="5808663"/>
            <a:ext cx="987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Copy Buffer</a:t>
            </a:r>
          </a:p>
        </p:txBody>
      </p:sp>
      <p:sp>
        <p:nvSpPr>
          <p:cNvPr id="351372" name="Rectangle 140"/>
          <p:cNvSpPr>
            <a:spLocks noChangeArrowheads="1"/>
          </p:cNvSpPr>
          <p:nvPr/>
        </p:nvSpPr>
        <p:spPr bwMode="auto">
          <a:xfrm>
            <a:off x="212725" y="4237038"/>
            <a:ext cx="3294063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73" name="Text Box 141"/>
          <p:cNvSpPr txBox="1">
            <a:spLocks noChangeArrowheads="1"/>
          </p:cNvSpPr>
          <p:nvPr/>
        </p:nvSpPr>
        <p:spPr bwMode="auto">
          <a:xfrm>
            <a:off x="246063" y="4217988"/>
            <a:ext cx="1303337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700"/>
              <a:t>vector (count = 8, stride = 8)</a:t>
            </a:r>
          </a:p>
        </p:txBody>
      </p:sp>
      <p:sp>
        <p:nvSpPr>
          <p:cNvPr id="351374" name="Rectangle 142"/>
          <p:cNvSpPr>
            <a:spLocks noChangeArrowheads="1"/>
          </p:cNvSpPr>
          <p:nvPr/>
        </p:nvSpPr>
        <p:spPr bwMode="auto">
          <a:xfrm>
            <a:off x="290513" y="4400550"/>
            <a:ext cx="9461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75" name="Rectangle 143"/>
          <p:cNvSpPr>
            <a:spLocks noChangeArrowheads="1"/>
          </p:cNvSpPr>
          <p:nvPr/>
        </p:nvSpPr>
        <p:spPr bwMode="auto">
          <a:xfrm>
            <a:off x="341313" y="4529138"/>
            <a:ext cx="846137" cy="19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76" name="Text Box 144"/>
          <p:cNvSpPr txBox="1">
            <a:spLocks noChangeArrowheads="1"/>
          </p:cNvSpPr>
          <p:nvPr/>
        </p:nvSpPr>
        <p:spPr bwMode="auto">
          <a:xfrm>
            <a:off x="242888" y="4354513"/>
            <a:ext cx="1068387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700"/>
              <a:t>contiguous (count = 3)</a:t>
            </a:r>
          </a:p>
        </p:txBody>
      </p:sp>
      <p:sp>
        <p:nvSpPr>
          <p:cNvPr id="351377" name="Text Box 145"/>
          <p:cNvSpPr txBox="1">
            <a:spLocks noChangeArrowheads="1"/>
          </p:cNvSpPr>
          <p:nvPr/>
        </p:nvSpPr>
        <p:spPr bwMode="auto">
          <a:xfrm>
            <a:off x="255588" y="4525963"/>
            <a:ext cx="100012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"/>
              <a:t>double | double | double</a:t>
            </a:r>
          </a:p>
        </p:txBody>
      </p:sp>
      <p:sp>
        <p:nvSpPr>
          <p:cNvPr id="351378" name="AutoShape 146"/>
          <p:cNvSpPr>
            <a:spLocks noChangeArrowheads="1"/>
          </p:cNvSpPr>
          <p:nvPr/>
        </p:nvSpPr>
        <p:spPr bwMode="auto">
          <a:xfrm rot="569142">
            <a:off x="3424238" y="4135438"/>
            <a:ext cx="168275" cy="792162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79" name="Line 147"/>
          <p:cNvSpPr>
            <a:spLocks noChangeShapeType="1"/>
          </p:cNvSpPr>
          <p:nvPr/>
        </p:nvSpPr>
        <p:spPr bwMode="auto">
          <a:xfrm rot="20908781" flipV="1">
            <a:off x="3398838" y="4084638"/>
            <a:ext cx="33813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80" name="Line 148"/>
          <p:cNvSpPr>
            <a:spLocks noChangeShapeType="1"/>
          </p:cNvSpPr>
          <p:nvPr/>
        </p:nvSpPr>
        <p:spPr bwMode="auto">
          <a:xfrm rot="20908781" flipV="1">
            <a:off x="3319463" y="4084638"/>
            <a:ext cx="33813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81" name="Line 149"/>
          <p:cNvSpPr>
            <a:spLocks noChangeShapeType="1"/>
          </p:cNvSpPr>
          <p:nvPr/>
        </p:nvSpPr>
        <p:spPr bwMode="auto">
          <a:xfrm>
            <a:off x="3541713" y="4846638"/>
            <a:ext cx="1920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82" name="AutoShape 150"/>
          <p:cNvSpPr>
            <a:spLocks noChangeArrowheads="1"/>
          </p:cNvSpPr>
          <p:nvPr/>
        </p:nvSpPr>
        <p:spPr bwMode="auto">
          <a:xfrm rot="1260362">
            <a:off x="3452813" y="5197475"/>
            <a:ext cx="112712" cy="542925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83" name="Line 151"/>
          <p:cNvSpPr>
            <a:spLocks noChangeShapeType="1"/>
          </p:cNvSpPr>
          <p:nvPr/>
        </p:nvSpPr>
        <p:spPr bwMode="auto">
          <a:xfrm flipV="1">
            <a:off x="3432175" y="5213350"/>
            <a:ext cx="227013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84" name="Line 152"/>
          <p:cNvSpPr>
            <a:spLocks noChangeShapeType="1"/>
          </p:cNvSpPr>
          <p:nvPr/>
        </p:nvSpPr>
        <p:spPr bwMode="auto">
          <a:xfrm flipV="1">
            <a:off x="3352800" y="5181600"/>
            <a:ext cx="227013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85" name="Rectangle 153"/>
          <p:cNvSpPr>
            <a:spLocks noChangeArrowheads="1"/>
          </p:cNvSpPr>
          <p:nvPr/>
        </p:nvSpPr>
        <p:spPr bwMode="auto">
          <a:xfrm>
            <a:off x="1320800" y="4400550"/>
            <a:ext cx="9461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86" name="Rectangle 154"/>
          <p:cNvSpPr>
            <a:spLocks noChangeArrowheads="1"/>
          </p:cNvSpPr>
          <p:nvPr/>
        </p:nvSpPr>
        <p:spPr bwMode="auto">
          <a:xfrm>
            <a:off x="1371600" y="4529138"/>
            <a:ext cx="846138" cy="19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87" name="Text Box 155"/>
          <p:cNvSpPr txBox="1">
            <a:spLocks noChangeArrowheads="1"/>
          </p:cNvSpPr>
          <p:nvPr/>
        </p:nvSpPr>
        <p:spPr bwMode="auto">
          <a:xfrm>
            <a:off x="1285875" y="4525963"/>
            <a:ext cx="100012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"/>
              <a:t>double | double | double</a:t>
            </a:r>
          </a:p>
        </p:txBody>
      </p:sp>
      <p:sp>
        <p:nvSpPr>
          <p:cNvPr id="351388" name="Rectangle 156"/>
          <p:cNvSpPr>
            <a:spLocks noChangeArrowheads="1"/>
          </p:cNvSpPr>
          <p:nvPr/>
        </p:nvSpPr>
        <p:spPr bwMode="auto">
          <a:xfrm>
            <a:off x="2335213" y="4400550"/>
            <a:ext cx="9461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89" name="Rectangle 157"/>
          <p:cNvSpPr>
            <a:spLocks noChangeArrowheads="1"/>
          </p:cNvSpPr>
          <p:nvPr/>
        </p:nvSpPr>
        <p:spPr bwMode="auto">
          <a:xfrm>
            <a:off x="2386013" y="4529138"/>
            <a:ext cx="846137" cy="19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90" name="Text Box 158"/>
          <p:cNvSpPr txBox="1">
            <a:spLocks noChangeArrowheads="1"/>
          </p:cNvSpPr>
          <p:nvPr/>
        </p:nvSpPr>
        <p:spPr bwMode="auto">
          <a:xfrm>
            <a:off x="2300288" y="4525963"/>
            <a:ext cx="100012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"/>
              <a:t>double | double | double</a:t>
            </a:r>
          </a:p>
        </p:txBody>
      </p:sp>
      <p:sp>
        <p:nvSpPr>
          <p:cNvPr id="351391" name="Text Box 159"/>
          <p:cNvSpPr txBox="1">
            <a:spLocks noChangeArrowheads="1"/>
          </p:cNvSpPr>
          <p:nvPr/>
        </p:nvSpPr>
        <p:spPr bwMode="auto">
          <a:xfrm>
            <a:off x="1262063" y="4360863"/>
            <a:ext cx="1068387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700"/>
              <a:t>contiguous (count = 3)</a:t>
            </a:r>
          </a:p>
        </p:txBody>
      </p:sp>
      <p:sp>
        <p:nvSpPr>
          <p:cNvPr id="351392" name="Text Box 160"/>
          <p:cNvSpPr txBox="1">
            <a:spLocks noChangeArrowheads="1"/>
          </p:cNvSpPr>
          <p:nvPr/>
        </p:nvSpPr>
        <p:spPr bwMode="auto">
          <a:xfrm>
            <a:off x="2286000" y="4360863"/>
            <a:ext cx="1068388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700"/>
              <a:t>contiguous (count = 3)</a:t>
            </a:r>
          </a:p>
        </p:txBody>
      </p:sp>
      <p:sp>
        <p:nvSpPr>
          <p:cNvPr id="351393" name="Rectangle 161"/>
          <p:cNvSpPr>
            <a:spLocks noGrp="1" noChangeArrowheads="1"/>
          </p:cNvSpPr>
          <p:nvPr>
            <p:ph type="body" idx="1"/>
          </p:nvPr>
        </p:nvSpPr>
        <p:spPr>
          <a:xfrm>
            <a:off x="3886200" y="1219200"/>
            <a:ext cx="5029200" cy="49069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Data might not always be contiguously laid out in memory</a:t>
            </a:r>
          </a:p>
          <a:p>
            <a:pPr lvl="1">
              <a:lnSpc>
                <a:spcPct val="130000"/>
              </a:lnSpc>
            </a:pPr>
            <a:r>
              <a:rPr lang="en-US"/>
              <a:t>E.g., Second dimension of a structured grid</a:t>
            </a:r>
          </a:p>
          <a:p>
            <a:pPr>
              <a:lnSpc>
                <a:spcPct val="130000"/>
              </a:lnSpc>
            </a:pPr>
            <a:r>
              <a:rPr lang="en-US"/>
              <a:t>Communication is performed by packing data</a:t>
            </a:r>
          </a:p>
          <a:p>
            <a:pPr>
              <a:lnSpc>
                <a:spcPct val="130000"/>
              </a:lnSpc>
            </a:pPr>
            <a:r>
              <a:rPr lang="en-US"/>
              <a:t>Pipelining copy and communication is important for performance</a:t>
            </a:r>
          </a:p>
        </p:txBody>
      </p:sp>
      <p:sp>
        <p:nvSpPr>
          <p:cNvPr id="351394" name="Rectangle 162"/>
          <p:cNvSpPr>
            <a:spLocks noChangeArrowheads="1"/>
          </p:cNvSpPr>
          <p:nvPr/>
        </p:nvSpPr>
        <p:spPr bwMode="auto">
          <a:xfrm>
            <a:off x="630238" y="5886450"/>
            <a:ext cx="1490662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/>
              <a:t>Hand-tuning vs. Automated optimization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181600"/>
          </a:xfrm>
        </p:spPr>
        <p:txBody>
          <a:bodyPr/>
          <a:lstStyle/>
          <a:p>
            <a:r>
              <a:rPr lang="en-US"/>
              <a:t>Nonuniformity and noncontiguity in data communication is inherent in several applications</a:t>
            </a:r>
          </a:p>
          <a:p>
            <a:pPr lvl="1"/>
            <a:r>
              <a:rPr lang="en-US"/>
              <a:t>Communicating unequal amounts of data to the different peer processes</a:t>
            </a:r>
          </a:p>
          <a:p>
            <a:pPr lvl="1"/>
            <a:r>
              <a:rPr lang="en-US"/>
              <a:t>Communication data from noncontiguous memory locations</a:t>
            </a:r>
          </a:p>
          <a:p>
            <a:r>
              <a:rPr lang="en-US"/>
              <a:t>Previous research has primarily focused on uniform and contiguous data communication</a:t>
            </a:r>
          </a:p>
          <a:p>
            <a:r>
              <a:rPr lang="en-US"/>
              <a:t>Accordingly applications and libraries tried hand-tuning attempts to convert communication formats</a:t>
            </a:r>
          </a:p>
          <a:p>
            <a:pPr lvl="1"/>
            <a:r>
              <a:rPr lang="en-US"/>
              <a:t>Manually packing noncontiguous data</a:t>
            </a:r>
          </a:p>
          <a:p>
            <a:pPr lvl="1"/>
            <a:r>
              <a:rPr lang="en-US"/>
              <a:t>Re-implementing collective operations in the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Non-contiguous Communication in MPI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3505200"/>
          </a:xfrm>
        </p:spPr>
        <p:txBody>
          <a:bodyPr/>
          <a:lstStyle/>
          <a:p>
            <a:r>
              <a:rPr lang="en-US"/>
              <a:t>MPI Derived Datatypes</a:t>
            </a:r>
          </a:p>
          <a:p>
            <a:pPr lvl="1"/>
            <a:r>
              <a:rPr lang="en-US"/>
              <a:t>Common approach for non-contiguous communication</a:t>
            </a:r>
          </a:p>
          <a:p>
            <a:pPr lvl="1"/>
            <a:r>
              <a:rPr lang="en-US"/>
              <a:t>Application describes noncontiguous data layout to MPI</a:t>
            </a:r>
          </a:p>
          <a:p>
            <a:pPr lvl="1"/>
            <a:r>
              <a:rPr lang="en-US"/>
              <a:t>Data is either packed into contiguous memory (sparse layouts) or sent as independent segments (dense layouts)</a:t>
            </a:r>
          </a:p>
          <a:p>
            <a:r>
              <a:rPr lang="en-US"/>
              <a:t>Pipelining of packing and communication improves performance, but requires context information!</a:t>
            </a: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5559425" y="5191125"/>
            <a:ext cx="6096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13" name="Line 5"/>
          <p:cNvSpPr>
            <a:spLocks noChangeShapeType="1"/>
          </p:cNvSpPr>
          <p:nvPr/>
        </p:nvSpPr>
        <p:spPr bwMode="auto">
          <a:xfrm>
            <a:off x="990600" y="51816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14" name="Line 6"/>
          <p:cNvSpPr>
            <a:spLocks noChangeShapeType="1"/>
          </p:cNvSpPr>
          <p:nvPr/>
        </p:nvSpPr>
        <p:spPr bwMode="auto">
          <a:xfrm>
            <a:off x="990600" y="5486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15" name="Rectangle 7" descr="Wide upward diagonal"/>
          <p:cNvSpPr>
            <a:spLocks noChangeArrowheads="1"/>
          </p:cNvSpPr>
          <p:nvPr/>
        </p:nvSpPr>
        <p:spPr bwMode="auto">
          <a:xfrm>
            <a:off x="1219200" y="5181600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16" name="Rectangle 8" descr="Wide upward diagonal"/>
          <p:cNvSpPr>
            <a:spLocks noChangeArrowheads="1"/>
          </p:cNvSpPr>
          <p:nvPr/>
        </p:nvSpPr>
        <p:spPr bwMode="auto">
          <a:xfrm>
            <a:off x="1828800" y="5181600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17" name="Rectangle 9" descr="Wide upward diagonal"/>
          <p:cNvSpPr>
            <a:spLocks noChangeArrowheads="1"/>
          </p:cNvSpPr>
          <p:nvPr/>
        </p:nvSpPr>
        <p:spPr bwMode="auto">
          <a:xfrm>
            <a:off x="2438400" y="5181600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18" name="Rectangle 10" descr="Wide upward diagonal"/>
          <p:cNvSpPr>
            <a:spLocks noChangeArrowheads="1"/>
          </p:cNvSpPr>
          <p:nvPr/>
        </p:nvSpPr>
        <p:spPr bwMode="auto">
          <a:xfrm>
            <a:off x="3048000" y="5181600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19" name="Rectangle 11" descr="Wide upward diagonal"/>
          <p:cNvSpPr>
            <a:spLocks noChangeArrowheads="1"/>
          </p:cNvSpPr>
          <p:nvPr/>
        </p:nvSpPr>
        <p:spPr bwMode="auto">
          <a:xfrm>
            <a:off x="3657600" y="5181600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20" name="Text Box 12"/>
          <p:cNvSpPr txBox="1">
            <a:spLocks noChangeArrowheads="1"/>
          </p:cNvSpPr>
          <p:nvPr/>
        </p:nvSpPr>
        <p:spPr bwMode="auto">
          <a:xfrm>
            <a:off x="1219200" y="4738688"/>
            <a:ext cx="311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Non-contiguous Data layout</a:t>
            </a:r>
          </a:p>
        </p:txBody>
      </p:sp>
      <p:sp>
        <p:nvSpPr>
          <p:cNvPr id="375821" name="Line 13"/>
          <p:cNvSpPr>
            <a:spLocks noChangeShapeType="1"/>
          </p:cNvSpPr>
          <p:nvPr/>
        </p:nvSpPr>
        <p:spPr bwMode="auto">
          <a:xfrm>
            <a:off x="3048000" y="548640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22" name="Text Box 14"/>
          <p:cNvSpPr txBox="1">
            <a:spLocks noChangeArrowheads="1"/>
          </p:cNvSpPr>
          <p:nvPr/>
        </p:nvSpPr>
        <p:spPr bwMode="auto">
          <a:xfrm>
            <a:off x="2362200" y="5857875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Save Context</a:t>
            </a:r>
          </a:p>
        </p:txBody>
      </p:sp>
      <p:grpSp>
        <p:nvGrpSpPr>
          <p:cNvPr id="375823" name="Group 15"/>
          <p:cNvGrpSpPr>
            <a:grpSpLocks/>
          </p:cNvGrpSpPr>
          <p:nvPr/>
        </p:nvGrpSpPr>
        <p:grpSpPr bwMode="auto">
          <a:xfrm>
            <a:off x="6169025" y="5343525"/>
            <a:ext cx="1527175" cy="523875"/>
            <a:chOff x="4656" y="3072"/>
            <a:chExt cx="962" cy="330"/>
          </a:xfrm>
        </p:grpSpPr>
        <p:sp>
          <p:nvSpPr>
            <p:cNvPr id="375824" name="Line 16"/>
            <p:cNvSpPr>
              <a:spLocks noChangeShapeType="1"/>
            </p:cNvSpPr>
            <p:nvPr/>
          </p:nvSpPr>
          <p:spPr bwMode="auto">
            <a:xfrm>
              <a:off x="4656" y="307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825" name="Text Box 17"/>
            <p:cNvSpPr txBox="1">
              <a:spLocks noChangeArrowheads="1"/>
            </p:cNvSpPr>
            <p:nvPr/>
          </p:nvSpPr>
          <p:spPr bwMode="auto">
            <a:xfrm>
              <a:off x="4800" y="3171"/>
              <a:ext cx="8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Send Data</a:t>
              </a:r>
            </a:p>
          </p:txBody>
        </p:sp>
      </p:grpSp>
      <p:sp>
        <p:nvSpPr>
          <p:cNvPr id="375826" name="Rectangle 18" descr="Wide upward diagonal"/>
          <p:cNvSpPr>
            <a:spLocks noChangeArrowheads="1"/>
          </p:cNvSpPr>
          <p:nvPr/>
        </p:nvSpPr>
        <p:spPr bwMode="auto">
          <a:xfrm>
            <a:off x="5864225" y="5191125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27" name="Rectangle 19" descr="Wide upward diagonal"/>
          <p:cNvSpPr>
            <a:spLocks noChangeArrowheads="1"/>
          </p:cNvSpPr>
          <p:nvPr/>
        </p:nvSpPr>
        <p:spPr bwMode="auto">
          <a:xfrm>
            <a:off x="5559425" y="5191125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28" name="Line 20"/>
          <p:cNvSpPr>
            <a:spLocks noChangeShapeType="1"/>
          </p:cNvSpPr>
          <p:nvPr/>
        </p:nvSpPr>
        <p:spPr bwMode="auto">
          <a:xfrm>
            <a:off x="1828800" y="5486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29" name="Text Box 21"/>
          <p:cNvSpPr txBox="1">
            <a:spLocks noChangeArrowheads="1"/>
          </p:cNvSpPr>
          <p:nvPr/>
        </p:nvSpPr>
        <p:spPr bwMode="auto">
          <a:xfrm>
            <a:off x="1143000" y="5872163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Save Context</a:t>
            </a:r>
          </a:p>
        </p:txBody>
      </p:sp>
      <p:sp>
        <p:nvSpPr>
          <p:cNvPr id="375830" name="Rectangle 22"/>
          <p:cNvSpPr>
            <a:spLocks noChangeArrowheads="1"/>
          </p:cNvSpPr>
          <p:nvPr/>
        </p:nvSpPr>
        <p:spPr bwMode="auto">
          <a:xfrm>
            <a:off x="5556250" y="5191125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31" name="Text Box 23"/>
          <p:cNvSpPr txBox="1">
            <a:spLocks noChangeArrowheads="1"/>
          </p:cNvSpPr>
          <p:nvPr/>
        </p:nvSpPr>
        <p:spPr bwMode="auto">
          <a:xfrm>
            <a:off x="5105400" y="4738688"/>
            <a:ext cx="1763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Packing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animBg="1"/>
      <p:bldP spid="375812" grpId="1" animBg="1"/>
      <p:bldP spid="375812" grpId="2" animBg="1"/>
      <p:bldP spid="375816" grpId="0" animBg="1"/>
      <p:bldP spid="375817" grpId="0" animBg="1"/>
      <p:bldP spid="375818" grpId="0" animBg="1"/>
      <p:bldP spid="375819" grpId="0" animBg="1"/>
      <p:bldP spid="375821" grpId="0" animBg="1"/>
      <p:bldP spid="375821" grpId="1" animBg="1"/>
      <p:bldP spid="375822" grpId="0"/>
      <p:bldP spid="375822" grpId="1"/>
      <p:bldP spid="375826" grpId="0" animBg="1"/>
      <p:bldP spid="375826" grpId="1" animBg="1"/>
      <p:bldP spid="375826" grpId="2" animBg="1"/>
      <p:bldP spid="375827" grpId="0" animBg="1"/>
      <p:bldP spid="375827" grpId="1" animBg="1"/>
      <p:bldP spid="375827" grpId="2" animBg="1"/>
      <p:bldP spid="375828" grpId="0" animBg="1"/>
      <p:bldP spid="3758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990600"/>
          </a:xfrm>
        </p:spPr>
        <p:txBody>
          <a:bodyPr/>
          <a:lstStyle/>
          <a:p>
            <a:r>
              <a:rPr lang="en-US"/>
              <a:t>Issues with Non-contiguous Communication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r>
              <a:rPr lang="en-US"/>
              <a:t>Current approach is simple and works as long as there is a single parse on the noncontiguous data</a:t>
            </a:r>
          </a:p>
          <a:p>
            <a:r>
              <a:rPr lang="en-US"/>
              <a:t>More intelligent algorithms might suffer:</a:t>
            </a:r>
          </a:p>
          <a:p>
            <a:pPr lvl="1"/>
            <a:r>
              <a:rPr lang="en-US"/>
              <a:t>E.g., lookup upcoming datatype content to predecide algorithm to use</a:t>
            </a:r>
          </a:p>
          <a:p>
            <a:pPr lvl="1"/>
            <a:r>
              <a:rPr lang="en-US"/>
              <a:t>Multiple parses on the datatype lose the context !</a:t>
            </a:r>
          </a:p>
          <a:p>
            <a:pPr lvl="1"/>
            <a:r>
              <a:rPr lang="en-US"/>
              <a:t>Searching for the lost context every time requires quadratically increasing time with datatype size</a:t>
            </a:r>
          </a:p>
          <a:p>
            <a:r>
              <a:rPr lang="en-US"/>
              <a:t>PETSc non-contiguous communication suffers with such high search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MPI-level Evaluation</a:t>
            </a:r>
          </a:p>
        </p:txBody>
      </p:sp>
      <p:graphicFrame>
        <p:nvGraphicFramePr>
          <p:cNvPr id="368643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484188" y="1036638"/>
          <a:ext cx="4098925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47" name="Chart" r:id="rId3" imgW="3219402" imgH="1866733" progId="MSGraph.Chart.8">
                  <p:embed followColorScheme="full"/>
                </p:oleObj>
              </mc:Choice>
              <mc:Fallback>
                <p:oleObj name="Chart" r:id="rId3" imgW="3219402" imgH="1866733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036638"/>
                        <a:ext cx="4098925" cy="2376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4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493713" y="3565525"/>
          <a:ext cx="407987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48" name="Chart" r:id="rId5" imgW="3219402" imgH="1876234" progId="MSGraph.Chart.8">
                  <p:embed followColorScheme="full"/>
                </p:oleObj>
              </mc:Choice>
              <mc:Fallback>
                <p:oleObj name="Chart" r:id="rId5" imgW="3219402" imgH="1876234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3565525"/>
                        <a:ext cx="4079875" cy="237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5" name="Object 5"/>
          <p:cNvGraphicFramePr>
            <a:graphicFrameLocks noChangeAspect="1"/>
          </p:cNvGraphicFramePr>
          <p:nvPr>
            <p:ph sz="quarter" idx="4"/>
          </p:nvPr>
        </p:nvGraphicFramePr>
        <p:xfrm>
          <a:off x="4799013" y="3565525"/>
          <a:ext cx="407987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49" name="Chart" r:id="rId7" imgW="3219402" imgH="1876234" progId="MSGraph.Chart.8">
                  <p:embed followColorScheme="full"/>
                </p:oleObj>
              </mc:Choice>
              <mc:Fallback>
                <p:oleObj name="Chart" r:id="rId7" imgW="3219402" imgH="1876234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3565525"/>
                        <a:ext cx="4079875" cy="237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4789488" y="1036638"/>
          <a:ext cx="4098925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0" name="Chart" r:id="rId9" imgW="3219402" imgH="1866733" progId="MSGraph.Chart.8">
                  <p:embed followColorScheme="full"/>
                </p:oleObj>
              </mc:Choice>
              <mc:Fallback>
                <p:oleObj name="Chart" r:id="rId9" imgW="3219402" imgH="1866733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1036638"/>
                        <a:ext cx="4098925" cy="2376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PETSc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990600"/>
            <a:ext cx="4572000" cy="5135563"/>
          </a:xfrm>
        </p:spPr>
        <p:txBody>
          <a:bodyPr/>
          <a:lstStyle/>
          <a:p>
            <a:r>
              <a:rPr lang="en-US" sz="2000"/>
              <a:t>Portable, Extensible Toolkit for Scientific Computing</a:t>
            </a:r>
          </a:p>
          <a:p>
            <a:r>
              <a:rPr lang="en-US" sz="2000"/>
              <a:t>Software tools for solving PDEs</a:t>
            </a:r>
          </a:p>
          <a:p>
            <a:pPr lvl="1"/>
            <a:r>
              <a:rPr lang="en-US" sz="2000"/>
              <a:t>Suite of routines to create vectors, matrices and distributed arrays</a:t>
            </a:r>
          </a:p>
          <a:p>
            <a:pPr lvl="1"/>
            <a:r>
              <a:rPr lang="en-US" sz="2000"/>
              <a:t>Sequential/parallel data layout</a:t>
            </a:r>
          </a:p>
          <a:p>
            <a:pPr lvl="1"/>
            <a:r>
              <a:rPr lang="en-US" sz="2000"/>
              <a:t>Linear and nonlinear numerical solvers</a:t>
            </a:r>
          </a:p>
          <a:p>
            <a:r>
              <a:rPr lang="en-US" sz="2000"/>
              <a:t>Widely used in Nanosimulations, Molecular dynamics, etc.</a:t>
            </a:r>
          </a:p>
          <a:p>
            <a:r>
              <a:rPr lang="en-US" sz="2000" i="1">
                <a:solidFill>
                  <a:srgbClr val="FF0000"/>
                </a:solidFill>
              </a:rPr>
              <a:t>Uses MPI for communication</a:t>
            </a:r>
          </a:p>
        </p:txBody>
      </p:sp>
      <p:sp>
        <p:nvSpPr>
          <p:cNvPr id="343044" name="Line 4"/>
          <p:cNvSpPr>
            <a:spLocks noChangeShapeType="1"/>
          </p:cNvSpPr>
          <p:nvPr/>
        </p:nvSpPr>
        <p:spPr bwMode="auto">
          <a:xfrm flipV="1">
            <a:off x="304800" y="2057400"/>
            <a:ext cx="0" cy="3657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45" name="Line 5"/>
          <p:cNvSpPr>
            <a:spLocks noChangeShapeType="1"/>
          </p:cNvSpPr>
          <p:nvPr/>
        </p:nvSpPr>
        <p:spPr bwMode="auto">
          <a:xfrm>
            <a:off x="457200" y="5181600"/>
            <a:ext cx="403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46" name="AutoShape 6"/>
          <p:cNvSpPr>
            <a:spLocks noChangeArrowheads="1"/>
          </p:cNvSpPr>
          <p:nvPr/>
        </p:nvSpPr>
        <p:spPr bwMode="auto">
          <a:xfrm>
            <a:off x="533400" y="5334000"/>
            <a:ext cx="10668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BLAS</a:t>
            </a:r>
          </a:p>
        </p:txBody>
      </p:sp>
      <p:sp>
        <p:nvSpPr>
          <p:cNvPr id="343047" name="AutoShape 7"/>
          <p:cNvSpPr>
            <a:spLocks noChangeArrowheads="1"/>
          </p:cNvSpPr>
          <p:nvPr/>
        </p:nvSpPr>
        <p:spPr bwMode="auto">
          <a:xfrm>
            <a:off x="1905000" y="5334000"/>
            <a:ext cx="10668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LAPACK</a:t>
            </a:r>
          </a:p>
        </p:txBody>
      </p:sp>
      <p:sp>
        <p:nvSpPr>
          <p:cNvPr id="343048" name="AutoShape 8"/>
          <p:cNvSpPr>
            <a:spLocks noChangeArrowheads="1"/>
          </p:cNvSpPr>
          <p:nvPr/>
        </p:nvSpPr>
        <p:spPr bwMode="auto">
          <a:xfrm>
            <a:off x="3276600" y="5334000"/>
            <a:ext cx="10668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MPI</a:t>
            </a:r>
          </a:p>
        </p:txBody>
      </p:sp>
      <p:sp>
        <p:nvSpPr>
          <p:cNvPr id="343049" name="AutoShape 9"/>
          <p:cNvSpPr>
            <a:spLocks noChangeArrowheads="1"/>
          </p:cNvSpPr>
          <p:nvPr/>
        </p:nvSpPr>
        <p:spPr bwMode="auto">
          <a:xfrm>
            <a:off x="533400" y="4724400"/>
            <a:ext cx="10668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Matrices</a:t>
            </a:r>
          </a:p>
        </p:txBody>
      </p:sp>
      <p:sp>
        <p:nvSpPr>
          <p:cNvPr id="343050" name="AutoShape 10"/>
          <p:cNvSpPr>
            <a:spLocks noChangeArrowheads="1"/>
          </p:cNvSpPr>
          <p:nvPr/>
        </p:nvSpPr>
        <p:spPr bwMode="auto">
          <a:xfrm>
            <a:off x="1905000" y="4724400"/>
            <a:ext cx="10668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Vectors</a:t>
            </a:r>
          </a:p>
        </p:txBody>
      </p:sp>
      <p:sp>
        <p:nvSpPr>
          <p:cNvPr id="343051" name="AutoShape 11"/>
          <p:cNvSpPr>
            <a:spLocks noChangeArrowheads="1"/>
          </p:cNvSpPr>
          <p:nvPr/>
        </p:nvSpPr>
        <p:spPr bwMode="auto">
          <a:xfrm>
            <a:off x="3276600" y="4724400"/>
            <a:ext cx="10668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Index Sets</a:t>
            </a:r>
          </a:p>
        </p:txBody>
      </p:sp>
      <p:sp>
        <p:nvSpPr>
          <p:cNvPr id="343052" name="AutoShape 12"/>
          <p:cNvSpPr>
            <a:spLocks noChangeArrowheads="1"/>
          </p:cNvSpPr>
          <p:nvPr/>
        </p:nvSpPr>
        <p:spPr bwMode="auto">
          <a:xfrm>
            <a:off x="381000" y="4038600"/>
            <a:ext cx="2057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KSP</a:t>
            </a:r>
          </a:p>
          <a:p>
            <a:pPr algn="ctr"/>
            <a:r>
              <a:rPr lang="en-US" sz="1200"/>
              <a:t>(Krylov subspace Methods)</a:t>
            </a:r>
          </a:p>
        </p:txBody>
      </p:sp>
      <p:sp>
        <p:nvSpPr>
          <p:cNvPr id="343053" name="AutoShape 13"/>
          <p:cNvSpPr>
            <a:spLocks noChangeArrowheads="1"/>
          </p:cNvSpPr>
          <p:nvPr/>
        </p:nvSpPr>
        <p:spPr bwMode="auto">
          <a:xfrm>
            <a:off x="2514600" y="4038600"/>
            <a:ext cx="1295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PC</a:t>
            </a:r>
          </a:p>
          <a:p>
            <a:pPr algn="ctr"/>
            <a:r>
              <a:rPr lang="en-US" sz="1200"/>
              <a:t>(Preconditioners)</a:t>
            </a:r>
          </a:p>
        </p:txBody>
      </p:sp>
      <p:sp>
        <p:nvSpPr>
          <p:cNvPr id="343054" name="AutoShape 14"/>
          <p:cNvSpPr>
            <a:spLocks noChangeArrowheads="1"/>
          </p:cNvSpPr>
          <p:nvPr/>
        </p:nvSpPr>
        <p:spPr bwMode="auto">
          <a:xfrm>
            <a:off x="3886200" y="4038600"/>
            <a:ext cx="533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Draw</a:t>
            </a:r>
          </a:p>
        </p:txBody>
      </p:sp>
      <p:sp>
        <p:nvSpPr>
          <p:cNvPr id="343055" name="AutoShape 15"/>
          <p:cNvSpPr>
            <a:spLocks noChangeArrowheads="1"/>
          </p:cNvSpPr>
          <p:nvPr/>
        </p:nvSpPr>
        <p:spPr bwMode="auto">
          <a:xfrm>
            <a:off x="381000" y="3048000"/>
            <a:ext cx="20574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SNES</a:t>
            </a:r>
          </a:p>
          <a:p>
            <a:pPr algn="ctr"/>
            <a:r>
              <a:rPr lang="en-US" sz="1200"/>
              <a:t>(Nonlinear Equation Solvers)</a:t>
            </a:r>
          </a:p>
        </p:txBody>
      </p:sp>
      <p:sp>
        <p:nvSpPr>
          <p:cNvPr id="343056" name="AutoShape 16"/>
          <p:cNvSpPr>
            <a:spLocks noChangeArrowheads="1"/>
          </p:cNvSpPr>
          <p:nvPr/>
        </p:nvSpPr>
        <p:spPr bwMode="auto">
          <a:xfrm>
            <a:off x="2514600" y="3352800"/>
            <a:ext cx="1981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SLES</a:t>
            </a:r>
          </a:p>
          <a:p>
            <a:pPr algn="ctr"/>
            <a:r>
              <a:rPr lang="en-US" sz="1200"/>
              <a:t>(Linear Equation Solvers)</a:t>
            </a:r>
          </a:p>
        </p:txBody>
      </p:sp>
      <p:sp>
        <p:nvSpPr>
          <p:cNvPr id="343057" name="AutoShape 17"/>
          <p:cNvSpPr>
            <a:spLocks noChangeArrowheads="1"/>
          </p:cNvSpPr>
          <p:nvPr/>
        </p:nvSpPr>
        <p:spPr bwMode="auto">
          <a:xfrm>
            <a:off x="2514600" y="2667000"/>
            <a:ext cx="1981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TS</a:t>
            </a:r>
          </a:p>
          <a:p>
            <a:pPr algn="ctr"/>
            <a:r>
              <a:rPr lang="en-US" sz="1200"/>
              <a:t>(Time Stepping)</a:t>
            </a:r>
          </a:p>
        </p:txBody>
      </p:sp>
      <p:sp>
        <p:nvSpPr>
          <p:cNvPr id="343058" name="AutoShape 18"/>
          <p:cNvSpPr>
            <a:spLocks noChangeArrowheads="1"/>
          </p:cNvSpPr>
          <p:nvPr/>
        </p:nvSpPr>
        <p:spPr bwMode="auto">
          <a:xfrm>
            <a:off x="457200" y="2286000"/>
            <a:ext cx="1981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PDE Solvers</a:t>
            </a:r>
          </a:p>
        </p:txBody>
      </p:sp>
      <p:sp>
        <p:nvSpPr>
          <p:cNvPr id="343059" name="Oval 19"/>
          <p:cNvSpPr>
            <a:spLocks noChangeArrowheads="1"/>
          </p:cNvSpPr>
          <p:nvPr/>
        </p:nvSpPr>
        <p:spPr bwMode="auto">
          <a:xfrm>
            <a:off x="1219200" y="1295400"/>
            <a:ext cx="2514600" cy="6858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Application Codes</a:t>
            </a:r>
          </a:p>
        </p:txBody>
      </p:sp>
      <p:sp>
        <p:nvSpPr>
          <p:cNvPr id="343060" name="Text Box 20"/>
          <p:cNvSpPr txBox="1">
            <a:spLocks noChangeArrowheads="1"/>
          </p:cNvSpPr>
          <p:nvPr/>
        </p:nvSpPr>
        <p:spPr bwMode="auto">
          <a:xfrm>
            <a:off x="76200" y="1600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Level of Abstraction</a:t>
            </a:r>
          </a:p>
        </p:txBody>
      </p:sp>
      <p:sp>
        <p:nvSpPr>
          <p:cNvPr id="343061" name="Line 21"/>
          <p:cNvSpPr>
            <a:spLocks noChangeShapeType="1"/>
          </p:cNvSpPr>
          <p:nvPr/>
        </p:nvSpPr>
        <p:spPr bwMode="auto">
          <a:xfrm flipH="1">
            <a:off x="1752600" y="1981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2" name="Line 22"/>
          <p:cNvSpPr>
            <a:spLocks noChangeShapeType="1"/>
          </p:cNvSpPr>
          <p:nvPr/>
        </p:nvSpPr>
        <p:spPr bwMode="auto">
          <a:xfrm flipH="1">
            <a:off x="25908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3" name="Line 23"/>
          <p:cNvSpPr>
            <a:spLocks noChangeShapeType="1"/>
          </p:cNvSpPr>
          <p:nvPr/>
        </p:nvSpPr>
        <p:spPr bwMode="auto">
          <a:xfrm>
            <a:off x="3048000" y="1981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Results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1355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solidFill>
                  <a:srgbClr val="C0C0C0"/>
                </a:solidFill>
              </a:rPr>
              <a:t>MPI-level Micro-benchmarks</a:t>
            </a:r>
          </a:p>
          <a:p>
            <a:pPr lvl="1">
              <a:lnSpc>
                <a:spcPct val="130000"/>
              </a:lnSpc>
            </a:pPr>
            <a:r>
              <a:rPr lang="en-US">
                <a:solidFill>
                  <a:srgbClr val="C0C0C0"/>
                </a:solidFill>
              </a:rPr>
              <a:t>Non-contiguous data communication time</a:t>
            </a:r>
          </a:p>
          <a:p>
            <a:pPr lvl="1">
              <a:lnSpc>
                <a:spcPct val="130000"/>
              </a:lnSpc>
            </a:pPr>
            <a:r>
              <a:rPr lang="en-US">
                <a:solidFill>
                  <a:srgbClr val="C0C0C0"/>
                </a:solidFill>
              </a:rPr>
              <a:t>Non-uniform collective communication</a:t>
            </a:r>
          </a:p>
          <a:p>
            <a:pPr lvl="2">
              <a:lnSpc>
                <a:spcPct val="130000"/>
              </a:lnSpc>
            </a:pPr>
            <a:r>
              <a:rPr lang="en-US">
                <a:solidFill>
                  <a:srgbClr val="C0C0C0"/>
                </a:solidFill>
              </a:rPr>
              <a:t>Allgatherv Operation</a:t>
            </a:r>
          </a:p>
          <a:p>
            <a:pPr lvl="2">
              <a:lnSpc>
                <a:spcPct val="130000"/>
              </a:lnSpc>
            </a:pPr>
            <a:r>
              <a:rPr lang="en-US">
                <a:solidFill>
                  <a:srgbClr val="C0C0C0"/>
                </a:solidFill>
              </a:rPr>
              <a:t>Alltoallw Operation</a:t>
            </a:r>
          </a:p>
          <a:p>
            <a:pPr>
              <a:lnSpc>
                <a:spcPct val="130000"/>
              </a:lnSpc>
            </a:pPr>
            <a:r>
              <a:rPr lang="en-US">
                <a:solidFill>
                  <a:srgbClr val="C0C0C0"/>
                </a:solidFill>
              </a:rPr>
              <a:t>PETSc Vector Scatter Benchmark</a:t>
            </a:r>
          </a:p>
          <a:p>
            <a:pPr lvl="1">
              <a:lnSpc>
                <a:spcPct val="130000"/>
              </a:lnSpc>
            </a:pPr>
            <a:r>
              <a:rPr lang="en-US">
                <a:solidFill>
                  <a:srgbClr val="C0C0C0"/>
                </a:solidFill>
              </a:rPr>
              <a:t>Performs communication only</a:t>
            </a:r>
          </a:p>
          <a:p>
            <a:pPr>
              <a:lnSpc>
                <a:spcPct val="130000"/>
              </a:lnSpc>
            </a:pPr>
            <a:r>
              <a:rPr lang="en-US">
                <a:solidFill>
                  <a:srgbClr val="FF0000"/>
                </a:solidFill>
              </a:rPr>
              <a:t>3-D Laplacian Multigrid Solver Application</a:t>
            </a:r>
          </a:p>
          <a:p>
            <a:pPr lvl="1">
              <a:lnSpc>
                <a:spcPct val="130000"/>
              </a:lnSpc>
            </a:pPr>
            <a:r>
              <a:rPr lang="en-US">
                <a:solidFill>
                  <a:srgbClr val="FF0000"/>
                </a:solidFill>
              </a:rPr>
              <a:t>Partial differential equation solver</a:t>
            </a:r>
          </a:p>
          <a:p>
            <a:pPr lvl="1">
              <a:lnSpc>
                <a:spcPct val="130000"/>
              </a:lnSpc>
            </a:pPr>
            <a:r>
              <a:rPr lang="en-US">
                <a:solidFill>
                  <a:srgbClr val="FF0000"/>
                </a:solidFill>
              </a:rPr>
              <a:t>Utilizes PETSc numerical solver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Handling Parallel Data Layouts in PETSc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31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Grid layout exposed to the application</a:t>
            </a:r>
          </a:p>
          <a:p>
            <a:pPr lvl="1">
              <a:lnSpc>
                <a:spcPct val="130000"/>
              </a:lnSpc>
            </a:pPr>
            <a:r>
              <a:rPr lang="en-US"/>
              <a:t>Structured or Unstructured (1D, 2D, 3D)</a:t>
            </a:r>
          </a:p>
          <a:p>
            <a:pPr lvl="1">
              <a:lnSpc>
                <a:spcPct val="130000"/>
              </a:lnSpc>
            </a:pPr>
            <a:r>
              <a:rPr lang="en-US">
                <a:solidFill>
                  <a:srgbClr val="FF0000"/>
                </a:solidFill>
              </a:rPr>
              <a:t>Internally managed as a single vector of data elements</a:t>
            </a:r>
          </a:p>
          <a:p>
            <a:pPr lvl="1">
              <a:lnSpc>
                <a:spcPct val="130000"/>
              </a:lnSpc>
            </a:pPr>
            <a:r>
              <a:rPr lang="en-US"/>
              <a:t>Representation often suited to optimize its operations</a:t>
            </a:r>
          </a:p>
          <a:p>
            <a:pPr>
              <a:lnSpc>
                <a:spcPct val="130000"/>
              </a:lnSpc>
            </a:pPr>
            <a:r>
              <a:rPr lang="en-US"/>
              <a:t>Impact on communication:</a:t>
            </a:r>
          </a:p>
          <a:p>
            <a:pPr lvl="1">
              <a:lnSpc>
                <a:spcPct val="130000"/>
              </a:lnSpc>
            </a:pPr>
            <a:r>
              <a:rPr lang="en-US"/>
              <a:t>Data representation and communication pattern might not be ideal for MPI communication operations</a:t>
            </a:r>
          </a:p>
          <a:p>
            <a:pPr lvl="1">
              <a:lnSpc>
                <a:spcPct val="130000"/>
              </a:lnSpc>
            </a:pPr>
            <a:r>
              <a:rPr lang="en-US"/>
              <a:t>Non-uniformity and Non-contiguity in communication are the primary culprits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4906963"/>
          </a:xfrm>
        </p:spPr>
        <p:txBody>
          <a:bodyPr/>
          <a:lstStyle/>
          <a:p>
            <a:pPr>
              <a:lnSpc>
                <a:spcPct val="220000"/>
              </a:lnSpc>
            </a:pPr>
            <a:r>
              <a:rPr lang="en-US">
                <a:solidFill>
                  <a:srgbClr val="DDDDDD"/>
                </a:solidFill>
              </a:rPr>
              <a:t>Introduction</a:t>
            </a:r>
          </a:p>
          <a:p>
            <a:pPr>
              <a:lnSpc>
                <a:spcPct val="220000"/>
              </a:lnSpc>
            </a:pPr>
            <a:r>
              <a:rPr lang="en-US" b="1"/>
              <a:t>Impact of PETSc Data Layout and Processing on MPI</a:t>
            </a:r>
          </a:p>
          <a:p>
            <a:pPr>
              <a:lnSpc>
                <a:spcPct val="220000"/>
              </a:lnSpc>
            </a:pPr>
            <a:r>
              <a:rPr lang="en-US"/>
              <a:t>MPI Enhancements and Optimizations</a:t>
            </a:r>
          </a:p>
          <a:p>
            <a:pPr>
              <a:lnSpc>
                <a:spcPct val="220000"/>
              </a:lnSpc>
            </a:pPr>
            <a:r>
              <a:rPr lang="en-US"/>
              <a:t>Experimental Evaluation</a:t>
            </a:r>
          </a:p>
          <a:p>
            <a:pPr>
              <a:lnSpc>
                <a:spcPct val="220000"/>
              </a:lnSpc>
            </a:pPr>
            <a:r>
              <a:rPr lang="en-US"/>
              <a:t>Concluding Remarks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2"/>
          <p:cNvSpPr txBox="1">
            <a:spLocks noChangeArrowheads="1"/>
          </p:cNvSpPr>
          <p:nvPr/>
        </p:nvSpPr>
        <p:spPr bwMode="auto">
          <a:xfrm>
            <a:off x="425450" y="3048000"/>
            <a:ext cx="11096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Local Data Point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/>
          <a:lstStyle/>
          <a:p>
            <a:r>
              <a:rPr lang="en-US"/>
              <a:t>Data Layout and Processing in PETSc</a:t>
            </a:r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95800" y="1219200"/>
            <a:ext cx="4572000" cy="5029200"/>
          </a:xfrm>
        </p:spPr>
        <p:txBody>
          <a:bodyPr/>
          <a:lstStyle/>
          <a:p>
            <a:r>
              <a:rPr lang="en-US"/>
              <a:t>Grid layouts: data is divided among processes</a:t>
            </a:r>
          </a:p>
          <a:p>
            <a:pPr lvl="1"/>
            <a:r>
              <a:rPr lang="en-US"/>
              <a:t>Ghost data points shared</a:t>
            </a:r>
          </a:p>
          <a:p>
            <a:r>
              <a:rPr lang="en-US">
                <a:solidFill>
                  <a:srgbClr val="FF0000"/>
                </a:solidFill>
              </a:rPr>
              <a:t>Non-contiguous Data Communication</a:t>
            </a:r>
          </a:p>
          <a:p>
            <a:pPr lvl="1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dimension of the grid</a:t>
            </a:r>
          </a:p>
          <a:p>
            <a:r>
              <a:rPr lang="en-US">
                <a:solidFill>
                  <a:srgbClr val="FF0000"/>
                </a:solidFill>
              </a:rPr>
              <a:t>Non-uniform communication</a:t>
            </a:r>
          </a:p>
          <a:p>
            <a:pPr lvl="1"/>
            <a:r>
              <a:rPr lang="en-US"/>
              <a:t>Structure of the grid</a:t>
            </a:r>
          </a:p>
          <a:p>
            <a:pPr lvl="1"/>
            <a:r>
              <a:rPr lang="en-US"/>
              <a:t>Stencil type used</a:t>
            </a:r>
          </a:p>
          <a:p>
            <a:pPr lvl="1"/>
            <a:r>
              <a:rPr lang="en-US"/>
              <a:t>Sides larger than corners</a:t>
            </a:r>
          </a:p>
        </p:txBody>
      </p:sp>
      <p:grpSp>
        <p:nvGrpSpPr>
          <p:cNvPr id="332805" name="Group 5"/>
          <p:cNvGrpSpPr>
            <a:grpSpLocks/>
          </p:cNvGrpSpPr>
          <p:nvPr/>
        </p:nvGrpSpPr>
        <p:grpSpPr bwMode="auto">
          <a:xfrm>
            <a:off x="304800" y="1893888"/>
            <a:ext cx="2057400" cy="152400"/>
            <a:chOff x="1392" y="1536"/>
            <a:chExt cx="1296" cy="96"/>
          </a:xfrm>
        </p:grpSpPr>
        <p:sp>
          <p:nvSpPr>
            <p:cNvPr id="332806" name="Rectangle 6"/>
            <p:cNvSpPr>
              <a:spLocks noChangeArrowheads="1"/>
            </p:cNvSpPr>
            <p:nvPr/>
          </p:nvSpPr>
          <p:spPr bwMode="auto">
            <a:xfrm>
              <a:off x="1392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07" name="Rectangle 7"/>
            <p:cNvSpPr>
              <a:spLocks noChangeArrowheads="1"/>
            </p:cNvSpPr>
            <p:nvPr/>
          </p:nvSpPr>
          <p:spPr bwMode="auto">
            <a:xfrm>
              <a:off x="1536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08" name="Rectangle 8"/>
            <p:cNvSpPr>
              <a:spLocks noChangeArrowheads="1"/>
            </p:cNvSpPr>
            <p:nvPr/>
          </p:nvSpPr>
          <p:spPr bwMode="auto">
            <a:xfrm>
              <a:off x="1680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09" name="Rectangle 9"/>
            <p:cNvSpPr>
              <a:spLocks noChangeArrowheads="1"/>
            </p:cNvSpPr>
            <p:nvPr/>
          </p:nvSpPr>
          <p:spPr bwMode="auto">
            <a:xfrm>
              <a:off x="1824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10" name="Rectangle 10"/>
            <p:cNvSpPr>
              <a:spLocks noChangeArrowheads="1"/>
            </p:cNvSpPr>
            <p:nvPr/>
          </p:nvSpPr>
          <p:spPr bwMode="auto">
            <a:xfrm>
              <a:off x="1968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11" name="Rectangle 11"/>
            <p:cNvSpPr>
              <a:spLocks noChangeArrowheads="1"/>
            </p:cNvSpPr>
            <p:nvPr/>
          </p:nvSpPr>
          <p:spPr bwMode="auto">
            <a:xfrm>
              <a:off x="2112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12" name="Rectangle 12"/>
            <p:cNvSpPr>
              <a:spLocks noChangeArrowheads="1"/>
            </p:cNvSpPr>
            <p:nvPr/>
          </p:nvSpPr>
          <p:spPr bwMode="auto">
            <a:xfrm>
              <a:off x="2256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13" name="Rectangle 13"/>
            <p:cNvSpPr>
              <a:spLocks noChangeArrowheads="1"/>
            </p:cNvSpPr>
            <p:nvPr/>
          </p:nvSpPr>
          <p:spPr bwMode="auto">
            <a:xfrm>
              <a:off x="2400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14" name="Rectangle 14"/>
            <p:cNvSpPr>
              <a:spLocks noChangeArrowheads="1"/>
            </p:cNvSpPr>
            <p:nvPr/>
          </p:nvSpPr>
          <p:spPr bwMode="auto">
            <a:xfrm>
              <a:off x="2544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2815" name="Group 15"/>
          <p:cNvGrpSpPr>
            <a:grpSpLocks/>
          </p:cNvGrpSpPr>
          <p:nvPr/>
        </p:nvGrpSpPr>
        <p:grpSpPr bwMode="auto">
          <a:xfrm>
            <a:off x="304800" y="2046288"/>
            <a:ext cx="2057400" cy="152400"/>
            <a:chOff x="1392" y="1536"/>
            <a:chExt cx="1296" cy="96"/>
          </a:xfrm>
        </p:grpSpPr>
        <p:sp>
          <p:nvSpPr>
            <p:cNvPr id="332816" name="Rectangle 16"/>
            <p:cNvSpPr>
              <a:spLocks noChangeArrowheads="1"/>
            </p:cNvSpPr>
            <p:nvPr/>
          </p:nvSpPr>
          <p:spPr bwMode="auto">
            <a:xfrm>
              <a:off x="1392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17" name="Rectangle 17"/>
            <p:cNvSpPr>
              <a:spLocks noChangeArrowheads="1"/>
            </p:cNvSpPr>
            <p:nvPr/>
          </p:nvSpPr>
          <p:spPr bwMode="auto">
            <a:xfrm>
              <a:off x="1536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18" name="Rectangle 18"/>
            <p:cNvSpPr>
              <a:spLocks noChangeArrowheads="1"/>
            </p:cNvSpPr>
            <p:nvPr/>
          </p:nvSpPr>
          <p:spPr bwMode="auto">
            <a:xfrm>
              <a:off x="1680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19" name="Rectangle 19"/>
            <p:cNvSpPr>
              <a:spLocks noChangeArrowheads="1"/>
            </p:cNvSpPr>
            <p:nvPr/>
          </p:nvSpPr>
          <p:spPr bwMode="auto">
            <a:xfrm>
              <a:off x="1824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20" name="Rectangle 20"/>
            <p:cNvSpPr>
              <a:spLocks noChangeArrowheads="1"/>
            </p:cNvSpPr>
            <p:nvPr/>
          </p:nvSpPr>
          <p:spPr bwMode="auto">
            <a:xfrm>
              <a:off x="1968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21" name="Rectangle 21"/>
            <p:cNvSpPr>
              <a:spLocks noChangeArrowheads="1"/>
            </p:cNvSpPr>
            <p:nvPr/>
          </p:nvSpPr>
          <p:spPr bwMode="auto">
            <a:xfrm>
              <a:off x="2112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22" name="Rectangle 22"/>
            <p:cNvSpPr>
              <a:spLocks noChangeArrowheads="1"/>
            </p:cNvSpPr>
            <p:nvPr/>
          </p:nvSpPr>
          <p:spPr bwMode="auto">
            <a:xfrm>
              <a:off x="2256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23" name="Rectangle 23"/>
            <p:cNvSpPr>
              <a:spLocks noChangeArrowheads="1"/>
            </p:cNvSpPr>
            <p:nvPr/>
          </p:nvSpPr>
          <p:spPr bwMode="auto">
            <a:xfrm>
              <a:off x="2400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24" name="Rectangle 24"/>
            <p:cNvSpPr>
              <a:spLocks noChangeArrowheads="1"/>
            </p:cNvSpPr>
            <p:nvPr/>
          </p:nvSpPr>
          <p:spPr bwMode="auto">
            <a:xfrm>
              <a:off x="2544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2825" name="Group 25"/>
          <p:cNvGrpSpPr>
            <a:grpSpLocks/>
          </p:cNvGrpSpPr>
          <p:nvPr/>
        </p:nvGrpSpPr>
        <p:grpSpPr bwMode="auto">
          <a:xfrm>
            <a:off x="304800" y="2198688"/>
            <a:ext cx="2057400" cy="152400"/>
            <a:chOff x="1392" y="1536"/>
            <a:chExt cx="1296" cy="96"/>
          </a:xfrm>
        </p:grpSpPr>
        <p:sp>
          <p:nvSpPr>
            <p:cNvPr id="332826" name="Rectangle 26"/>
            <p:cNvSpPr>
              <a:spLocks noChangeArrowheads="1"/>
            </p:cNvSpPr>
            <p:nvPr/>
          </p:nvSpPr>
          <p:spPr bwMode="auto">
            <a:xfrm>
              <a:off x="1392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27" name="Rectangle 27"/>
            <p:cNvSpPr>
              <a:spLocks noChangeArrowheads="1"/>
            </p:cNvSpPr>
            <p:nvPr/>
          </p:nvSpPr>
          <p:spPr bwMode="auto">
            <a:xfrm>
              <a:off x="1536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28" name="Rectangle 28"/>
            <p:cNvSpPr>
              <a:spLocks noChangeArrowheads="1"/>
            </p:cNvSpPr>
            <p:nvPr/>
          </p:nvSpPr>
          <p:spPr bwMode="auto">
            <a:xfrm>
              <a:off x="1680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29" name="Rectangle 29"/>
            <p:cNvSpPr>
              <a:spLocks noChangeArrowheads="1"/>
            </p:cNvSpPr>
            <p:nvPr/>
          </p:nvSpPr>
          <p:spPr bwMode="auto">
            <a:xfrm>
              <a:off x="1824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30" name="Rectangle 30"/>
            <p:cNvSpPr>
              <a:spLocks noChangeArrowheads="1"/>
            </p:cNvSpPr>
            <p:nvPr/>
          </p:nvSpPr>
          <p:spPr bwMode="auto">
            <a:xfrm>
              <a:off x="1968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31" name="Rectangle 31"/>
            <p:cNvSpPr>
              <a:spLocks noChangeArrowheads="1"/>
            </p:cNvSpPr>
            <p:nvPr/>
          </p:nvSpPr>
          <p:spPr bwMode="auto">
            <a:xfrm>
              <a:off x="2112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32" name="Rectangle 32"/>
            <p:cNvSpPr>
              <a:spLocks noChangeArrowheads="1"/>
            </p:cNvSpPr>
            <p:nvPr/>
          </p:nvSpPr>
          <p:spPr bwMode="auto">
            <a:xfrm>
              <a:off x="2256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33" name="Rectangle 33"/>
            <p:cNvSpPr>
              <a:spLocks noChangeArrowheads="1"/>
            </p:cNvSpPr>
            <p:nvPr/>
          </p:nvSpPr>
          <p:spPr bwMode="auto">
            <a:xfrm>
              <a:off x="2400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34" name="Rectangle 34"/>
            <p:cNvSpPr>
              <a:spLocks noChangeArrowheads="1"/>
            </p:cNvSpPr>
            <p:nvPr/>
          </p:nvSpPr>
          <p:spPr bwMode="auto">
            <a:xfrm>
              <a:off x="2544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2835" name="Group 35"/>
          <p:cNvGrpSpPr>
            <a:grpSpLocks/>
          </p:cNvGrpSpPr>
          <p:nvPr/>
        </p:nvGrpSpPr>
        <p:grpSpPr bwMode="auto">
          <a:xfrm>
            <a:off x="304800" y="2351088"/>
            <a:ext cx="2057400" cy="152400"/>
            <a:chOff x="1392" y="1536"/>
            <a:chExt cx="1296" cy="96"/>
          </a:xfrm>
        </p:grpSpPr>
        <p:sp>
          <p:nvSpPr>
            <p:cNvPr id="332836" name="Rectangle 36"/>
            <p:cNvSpPr>
              <a:spLocks noChangeArrowheads="1"/>
            </p:cNvSpPr>
            <p:nvPr/>
          </p:nvSpPr>
          <p:spPr bwMode="auto">
            <a:xfrm>
              <a:off x="1392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37" name="Rectangle 37"/>
            <p:cNvSpPr>
              <a:spLocks noChangeArrowheads="1"/>
            </p:cNvSpPr>
            <p:nvPr/>
          </p:nvSpPr>
          <p:spPr bwMode="auto">
            <a:xfrm>
              <a:off x="1536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38" name="Rectangle 38"/>
            <p:cNvSpPr>
              <a:spLocks noChangeArrowheads="1"/>
            </p:cNvSpPr>
            <p:nvPr/>
          </p:nvSpPr>
          <p:spPr bwMode="auto">
            <a:xfrm>
              <a:off x="1680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39" name="Rectangle 39"/>
            <p:cNvSpPr>
              <a:spLocks noChangeArrowheads="1"/>
            </p:cNvSpPr>
            <p:nvPr/>
          </p:nvSpPr>
          <p:spPr bwMode="auto">
            <a:xfrm>
              <a:off x="1824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40" name="Rectangle 40"/>
            <p:cNvSpPr>
              <a:spLocks noChangeArrowheads="1"/>
            </p:cNvSpPr>
            <p:nvPr/>
          </p:nvSpPr>
          <p:spPr bwMode="auto">
            <a:xfrm>
              <a:off x="1968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41" name="Rectangle 41"/>
            <p:cNvSpPr>
              <a:spLocks noChangeArrowheads="1"/>
            </p:cNvSpPr>
            <p:nvPr/>
          </p:nvSpPr>
          <p:spPr bwMode="auto">
            <a:xfrm>
              <a:off x="2112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42" name="Rectangle 42"/>
            <p:cNvSpPr>
              <a:spLocks noChangeArrowheads="1"/>
            </p:cNvSpPr>
            <p:nvPr/>
          </p:nvSpPr>
          <p:spPr bwMode="auto">
            <a:xfrm>
              <a:off x="2256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43" name="Rectangle 43"/>
            <p:cNvSpPr>
              <a:spLocks noChangeArrowheads="1"/>
            </p:cNvSpPr>
            <p:nvPr/>
          </p:nvSpPr>
          <p:spPr bwMode="auto">
            <a:xfrm>
              <a:off x="2400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44" name="Rectangle 44"/>
            <p:cNvSpPr>
              <a:spLocks noChangeArrowheads="1"/>
            </p:cNvSpPr>
            <p:nvPr/>
          </p:nvSpPr>
          <p:spPr bwMode="auto">
            <a:xfrm>
              <a:off x="2544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2845" name="Group 45"/>
          <p:cNvGrpSpPr>
            <a:grpSpLocks/>
          </p:cNvGrpSpPr>
          <p:nvPr/>
        </p:nvGrpSpPr>
        <p:grpSpPr bwMode="auto">
          <a:xfrm>
            <a:off x="304800" y="2503488"/>
            <a:ext cx="2057400" cy="152400"/>
            <a:chOff x="1392" y="1536"/>
            <a:chExt cx="1296" cy="96"/>
          </a:xfrm>
        </p:grpSpPr>
        <p:sp>
          <p:nvSpPr>
            <p:cNvPr id="332846" name="Rectangle 46"/>
            <p:cNvSpPr>
              <a:spLocks noChangeArrowheads="1"/>
            </p:cNvSpPr>
            <p:nvPr/>
          </p:nvSpPr>
          <p:spPr bwMode="auto">
            <a:xfrm>
              <a:off x="1392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47" name="Rectangle 47"/>
            <p:cNvSpPr>
              <a:spLocks noChangeArrowheads="1"/>
            </p:cNvSpPr>
            <p:nvPr/>
          </p:nvSpPr>
          <p:spPr bwMode="auto">
            <a:xfrm>
              <a:off x="1536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48" name="Rectangle 48"/>
            <p:cNvSpPr>
              <a:spLocks noChangeArrowheads="1"/>
            </p:cNvSpPr>
            <p:nvPr/>
          </p:nvSpPr>
          <p:spPr bwMode="auto">
            <a:xfrm>
              <a:off x="1680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49" name="Rectangle 49"/>
            <p:cNvSpPr>
              <a:spLocks noChangeArrowheads="1"/>
            </p:cNvSpPr>
            <p:nvPr/>
          </p:nvSpPr>
          <p:spPr bwMode="auto">
            <a:xfrm>
              <a:off x="1824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50" name="Rectangle 50"/>
            <p:cNvSpPr>
              <a:spLocks noChangeArrowheads="1"/>
            </p:cNvSpPr>
            <p:nvPr/>
          </p:nvSpPr>
          <p:spPr bwMode="auto">
            <a:xfrm>
              <a:off x="1968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51" name="Rectangle 51"/>
            <p:cNvSpPr>
              <a:spLocks noChangeArrowheads="1"/>
            </p:cNvSpPr>
            <p:nvPr/>
          </p:nvSpPr>
          <p:spPr bwMode="auto">
            <a:xfrm>
              <a:off x="2112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52" name="Rectangle 52"/>
            <p:cNvSpPr>
              <a:spLocks noChangeArrowheads="1"/>
            </p:cNvSpPr>
            <p:nvPr/>
          </p:nvSpPr>
          <p:spPr bwMode="auto">
            <a:xfrm>
              <a:off x="2256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53" name="Rectangle 53"/>
            <p:cNvSpPr>
              <a:spLocks noChangeArrowheads="1"/>
            </p:cNvSpPr>
            <p:nvPr/>
          </p:nvSpPr>
          <p:spPr bwMode="auto">
            <a:xfrm>
              <a:off x="2400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54" name="Rectangle 54"/>
            <p:cNvSpPr>
              <a:spLocks noChangeArrowheads="1"/>
            </p:cNvSpPr>
            <p:nvPr/>
          </p:nvSpPr>
          <p:spPr bwMode="auto">
            <a:xfrm>
              <a:off x="2544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2855" name="Group 55"/>
          <p:cNvGrpSpPr>
            <a:grpSpLocks/>
          </p:cNvGrpSpPr>
          <p:nvPr/>
        </p:nvGrpSpPr>
        <p:grpSpPr bwMode="auto">
          <a:xfrm>
            <a:off x="304800" y="2655888"/>
            <a:ext cx="2057400" cy="152400"/>
            <a:chOff x="1392" y="1536"/>
            <a:chExt cx="1296" cy="96"/>
          </a:xfrm>
        </p:grpSpPr>
        <p:sp>
          <p:nvSpPr>
            <p:cNvPr id="332856" name="Rectangle 56"/>
            <p:cNvSpPr>
              <a:spLocks noChangeArrowheads="1"/>
            </p:cNvSpPr>
            <p:nvPr/>
          </p:nvSpPr>
          <p:spPr bwMode="auto">
            <a:xfrm>
              <a:off x="1392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57" name="Rectangle 57"/>
            <p:cNvSpPr>
              <a:spLocks noChangeArrowheads="1"/>
            </p:cNvSpPr>
            <p:nvPr/>
          </p:nvSpPr>
          <p:spPr bwMode="auto">
            <a:xfrm>
              <a:off x="1536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58" name="Rectangle 58"/>
            <p:cNvSpPr>
              <a:spLocks noChangeArrowheads="1"/>
            </p:cNvSpPr>
            <p:nvPr/>
          </p:nvSpPr>
          <p:spPr bwMode="auto">
            <a:xfrm>
              <a:off x="1680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59" name="Rectangle 59"/>
            <p:cNvSpPr>
              <a:spLocks noChangeArrowheads="1"/>
            </p:cNvSpPr>
            <p:nvPr/>
          </p:nvSpPr>
          <p:spPr bwMode="auto">
            <a:xfrm>
              <a:off x="1824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60" name="Rectangle 60"/>
            <p:cNvSpPr>
              <a:spLocks noChangeArrowheads="1"/>
            </p:cNvSpPr>
            <p:nvPr/>
          </p:nvSpPr>
          <p:spPr bwMode="auto">
            <a:xfrm>
              <a:off x="1968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61" name="Rectangle 61"/>
            <p:cNvSpPr>
              <a:spLocks noChangeArrowheads="1"/>
            </p:cNvSpPr>
            <p:nvPr/>
          </p:nvSpPr>
          <p:spPr bwMode="auto">
            <a:xfrm>
              <a:off x="2112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62" name="Rectangle 62"/>
            <p:cNvSpPr>
              <a:spLocks noChangeArrowheads="1"/>
            </p:cNvSpPr>
            <p:nvPr/>
          </p:nvSpPr>
          <p:spPr bwMode="auto">
            <a:xfrm>
              <a:off x="2256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63" name="Rectangle 63"/>
            <p:cNvSpPr>
              <a:spLocks noChangeArrowheads="1"/>
            </p:cNvSpPr>
            <p:nvPr/>
          </p:nvSpPr>
          <p:spPr bwMode="auto">
            <a:xfrm>
              <a:off x="2400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64" name="Rectangle 64"/>
            <p:cNvSpPr>
              <a:spLocks noChangeArrowheads="1"/>
            </p:cNvSpPr>
            <p:nvPr/>
          </p:nvSpPr>
          <p:spPr bwMode="auto">
            <a:xfrm>
              <a:off x="2544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2865" name="Group 65"/>
          <p:cNvGrpSpPr>
            <a:grpSpLocks/>
          </p:cNvGrpSpPr>
          <p:nvPr/>
        </p:nvGrpSpPr>
        <p:grpSpPr bwMode="auto">
          <a:xfrm>
            <a:off x="304800" y="1741488"/>
            <a:ext cx="2057400" cy="152400"/>
            <a:chOff x="1392" y="1536"/>
            <a:chExt cx="1296" cy="96"/>
          </a:xfrm>
        </p:grpSpPr>
        <p:sp>
          <p:nvSpPr>
            <p:cNvPr id="332866" name="Rectangle 66"/>
            <p:cNvSpPr>
              <a:spLocks noChangeArrowheads="1"/>
            </p:cNvSpPr>
            <p:nvPr/>
          </p:nvSpPr>
          <p:spPr bwMode="auto">
            <a:xfrm>
              <a:off x="1392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67" name="Rectangle 67"/>
            <p:cNvSpPr>
              <a:spLocks noChangeArrowheads="1"/>
            </p:cNvSpPr>
            <p:nvPr/>
          </p:nvSpPr>
          <p:spPr bwMode="auto">
            <a:xfrm>
              <a:off x="1536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68" name="Rectangle 68"/>
            <p:cNvSpPr>
              <a:spLocks noChangeArrowheads="1"/>
            </p:cNvSpPr>
            <p:nvPr/>
          </p:nvSpPr>
          <p:spPr bwMode="auto">
            <a:xfrm>
              <a:off x="1680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69" name="Rectangle 69"/>
            <p:cNvSpPr>
              <a:spLocks noChangeArrowheads="1"/>
            </p:cNvSpPr>
            <p:nvPr/>
          </p:nvSpPr>
          <p:spPr bwMode="auto">
            <a:xfrm>
              <a:off x="1824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70" name="Rectangle 70"/>
            <p:cNvSpPr>
              <a:spLocks noChangeArrowheads="1"/>
            </p:cNvSpPr>
            <p:nvPr/>
          </p:nvSpPr>
          <p:spPr bwMode="auto">
            <a:xfrm>
              <a:off x="1968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71" name="Rectangle 71"/>
            <p:cNvSpPr>
              <a:spLocks noChangeArrowheads="1"/>
            </p:cNvSpPr>
            <p:nvPr/>
          </p:nvSpPr>
          <p:spPr bwMode="auto">
            <a:xfrm>
              <a:off x="2112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72" name="Rectangle 72"/>
            <p:cNvSpPr>
              <a:spLocks noChangeArrowheads="1"/>
            </p:cNvSpPr>
            <p:nvPr/>
          </p:nvSpPr>
          <p:spPr bwMode="auto">
            <a:xfrm>
              <a:off x="2256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73" name="Rectangle 73"/>
            <p:cNvSpPr>
              <a:spLocks noChangeArrowheads="1"/>
            </p:cNvSpPr>
            <p:nvPr/>
          </p:nvSpPr>
          <p:spPr bwMode="auto">
            <a:xfrm>
              <a:off x="2400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74" name="Rectangle 74"/>
            <p:cNvSpPr>
              <a:spLocks noChangeArrowheads="1"/>
            </p:cNvSpPr>
            <p:nvPr/>
          </p:nvSpPr>
          <p:spPr bwMode="auto">
            <a:xfrm>
              <a:off x="2544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2875" name="Group 75"/>
          <p:cNvGrpSpPr>
            <a:grpSpLocks/>
          </p:cNvGrpSpPr>
          <p:nvPr/>
        </p:nvGrpSpPr>
        <p:grpSpPr bwMode="auto">
          <a:xfrm>
            <a:off x="304800" y="1589088"/>
            <a:ext cx="2057400" cy="152400"/>
            <a:chOff x="1392" y="1536"/>
            <a:chExt cx="1296" cy="96"/>
          </a:xfrm>
        </p:grpSpPr>
        <p:sp>
          <p:nvSpPr>
            <p:cNvPr id="332876" name="Rectangle 76"/>
            <p:cNvSpPr>
              <a:spLocks noChangeArrowheads="1"/>
            </p:cNvSpPr>
            <p:nvPr/>
          </p:nvSpPr>
          <p:spPr bwMode="auto">
            <a:xfrm>
              <a:off x="1392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77" name="Rectangle 77"/>
            <p:cNvSpPr>
              <a:spLocks noChangeArrowheads="1"/>
            </p:cNvSpPr>
            <p:nvPr/>
          </p:nvSpPr>
          <p:spPr bwMode="auto">
            <a:xfrm>
              <a:off x="1536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78" name="Rectangle 78"/>
            <p:cNvSpPr>
              <a:spLocks noChangeArrowheads="1"/>
            </p:cNvSpPr>
            <p:nvPr/>
          </p:nvSpPr>
          <p:spPr bwMode="auto">
            <a:xfrm>
              <a:off x="1680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79" name="Rectangle 79"/>
            <p:cNvSpPr>
              <a:spLocks noChangeArrowheads="1"/>
            </p:cNvSpPr>
            <p:nvPr/>
          </p:nvSpPr>
          <p:spPr bwMode="auto">
            <a:xfrm>
              <a:off x="1824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80" name="Rectangle 80"/>
            <p:cNvSpPr>
              <a:spLocks noChangeArrowheads="1"/>
            </p:cNvSpPr>
            <p:nvPr/>
          </p:nvSpPr>
          <p:spPr bwMode="auto">
            <a:xfrm>
              <a:off x="1968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81" name="Rectangle 81"/>
            <p:cNvSpPr>
              <a:spLocks noChangeArrowheads="1"/>
            </p:cNvSpPr>
            <p:nvPr/>
          </p:nvSpPr>
          <p:spPr bwMode="auto">
            <a:xfrm>
              <a:off x="2112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82" name="Rectangle 82"/>
            <p:cNvSpPr>
              <a:spLocks noChangeArrowheads="1"/>
            </p:cNvSpPr>
            <p:nvPr/>
          </p:nvSpPr>
          <p:spPr bwMode="auto">
            <a:xfrm>
              <a:off x="2256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83" name="Rectangle 83"/>
            <p:cNvSpPr>
              <a:spLocks noChangeArrowheads="1"/>
            </p:cNvSpPr>
            <p:nvPr/>
          </p:nvSpPr>
          <p:spPr bwMode="auto">
            <a:xfrm>
              <a:off x="2400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84" name="Rectangle 84"/>
            <p:cNvSpPr>
              <a:spLocks noChangeArrowheads="1"/>
            </p:cNvSpPr>
            <p:nvPr/>
          </p:nvSpPr>
          <p:spPr bwMode="auto">
            <a:xfrm>
              <a:off x="2544" y="1536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2885" name="Oval 85"/>
          <p:cNvSpPr>
            <a:spLocks noChangeArrowheads="1"/>
          </p:cNvSpPr>
          <p:nvPr/>
        </p:nvSpPr>
        <p:spPr bwMode="auto">
          <a:xfrm>
            <a:off x="276225" y="1557338"/>
            <a:ext cx="76200" cy="76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86" name="Oval 86"/>
          <p:cNvSpPr>
            <a:spLocks noChangeArrowheads="1"/>
          </p:cNvSpPr>
          <p:nvPr/>
        </p:nvSpPr>
        <p:spPr bwMode="auto">
          <a:xfrm>
            <a:off x="501650" y="1557338"/>
            <a:ext cx="76200" cy="76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87" name="Oval 87"/>
          <p:cNvSpPr>
            <a:spLocks noChangeArrowheads="1"/>
          </p:cNvSpPr>
          <p:nvPr/>
        </p:nvSpPr>
        <p:spPr bwMode="auto">
          <a:xfrm>
            <a:off x="717550" y="1557338"/>
            <a:ext cx="76200" cy="76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88" name="Oval 88"/>
          <p:cNvSpPr>
            <a:spLocks noChangeArrowheads="1"/>
          </p:cNvSpPr>
          <p:nvPr/>
        </p:nvSpPr>
        <p:spPr bwMode="auto">
          <a:xfrm>
            <a:off x="958850" y="1557338"/>
            <a:ext cx="76200" cy="76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89" name="Oval 89"/>
          <p:cNvSpPr>
            <a:spLocks noChangeArrowheads="1"/>
          </p:cNvSpPr>
          <p:nvPr/>
        </p:nvSpPr>
        <p:spPr bwMode="auto">
          <a:xfrm>
            <a:off x="276225" y="1709738"/>
            <a:ext cx="76200" cy="76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90" name="Oval 90"/>
          <p:cNvSpPr>
            <a:spLocks noChangeArrowheads="1"/>
          </p:cNvSpPr>
          <p:nvPr/>
        </p:nvSpPr>
        <p:spPr bwMode="auto">
          <a:xfrm>
            <a:off x="501650" y="1709738"/>
            <a:ext cx="76200" cy="76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91" name="Oval 91"/>
          <p:cNvSpPr>
            <a:spLocks noChangeArrowheads="1"/>
          </p:cNvSpPr>
          <p:nvPr/>
        </p:nvSpPr>
        <p:spPr bwMode="auto">
          <a:xfrm>
            <a:off x="717550" y="1709738"/>
            <a:ext cx="76200" cy="76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92" name="Oval 92"/>
          <p:cNvSpPr>
            <a:spLocks noChangeArrowheads="1"/>
          </p:cNvSpPr>
          <p:nvPr/>
        </p:nvSpPr>
        <p:spPr bwMode="auto">
          <a:xfrm>
            <a:off x="958850" y="1709738"/>
            <a:ext cx="76200" cy="76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93" name="Oval 93"/>
          <p:cNvSpPr>
            <a:spLocks noChangeArrowheads="1"/>
          </p:cNvSpPr>
          <p:nvPr/>
        </p:nvSpPr>
        <p:spPr bwMode="auto">
          <a:xfrm>
            <a:off x="276225" y="1865313"/>
            <a:ext cx="76200" cy="76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94" name="Oval 94"/>
          <p:cNvSpPr>
            <a:spLocks noChangeArrowheads="1"/>
          </p:cNvSpPr>
          <p:nvPr/>
        </p:nvSpPr>
        <p:spPr bwMode="auto">
          <a:xfrm>
            <a:off x="501650" y="1865313"/>
            <a:ext cx="76200" cy="76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95" name="Oval 95"/>
          <p:cNvSpPr>
            <a:spLocks noChangeArrowheads="1"/>
          </p:cNvSpPr>
          <p:nvPr/>
        </p:nvSpPr>
        <p:spPr bwMode="auto">
          <a:xfrm>
            <a:off x="717550" y="1865313"/>
            <a:ext cx="76200" cy="76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96" name="Oval 96"/>
          <p:cNvSpPr>
            <a:spLocks noChangeArrowheads="1"/>
          </p:cNvSpPr>
          <p:nvPr/>
        </p:nvSpPr>
        <p:spPr bwMode="auto">
          <a:xfrm>
            <a:off x="958850" y="1865313"/>
            <a:ext cx="76200" cy="76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97" name="Oval 97"/>
          <p:cNvSpPr>
            <a:spLocks noChangeArrowheads="1"/>
          </p:cNvSpPr>
          <p:nvPr/>
        </p:nvSpPr>
        <p:spPr bwMode="auto">
          <a:xfrm>
            <a:off x="276225" y="2011363"/>
            <a:ext cx="76200" cy="76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98" name="Oval 98"/>
          <p:cNvSpPr>
            <a:spLocks noChangeArrowheads="1"/>
          </p:cNvSpPr>
          <p:nvPr/>
        </p:nvSpPr>
        <p:spPr bwMode="auto">
          <a:xfrm>
            <a:off x="501650" y="2011363"/>
            <a:ext cx="76200" cy="76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99" name="Oval 99"/>
          <p:cNvSpPr>
            <a:spLocks noChangeArrowheads="1"/>
          </p:cNvSpPr>
          <p:nvPr/>
        </p:nvSpPr>
        <p:spPr bwMode="auto">
          <a:xfrm>
            <a:off x="717550" y="2011363"/>
            <a:ext cx="76200" cy="76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00" name="Oval 100"/>
          <p:cNvSpPr>
            <a:spLocks noChangeArrowheads="1"/>
          </p:cNvSpPr>
          <p:nvPr/>
        </p:nvSpPr>
        <p:spPr bwMode="auto">
          <a:xfrm>
            <a:off x="958850" y="2011363"/>
            <a:ext cx="76200" cy="76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01" name="Oval 101"/>
          <p:cNvSpPr>
            <a:spLocks noChangeArrowheads="1"/>
          </p:cNvSpPr>
          <p:nvPr/>
        </p:nvSpPr>
        <p:spPr bwMode="auto">
          <a:xfrm>
            <a:off x="273050" y="2166938"/>
            <a:ext cx="76200" cy="76200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02" name="Oval 102"/>
          <p:cNvSpPr>
            <a:spLocks noChangeArrowheads="1"/>
          </p:cNvSpPr>
          <p:nvPr/>
        </p:nvSpPr>
        <p:spPr bwMode="auto">
          <a:xfrm>
            <a:off x="498475" y="2166938"/>
            <a:ext cx="76200" cy="76200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03" name="Oval 103"/>
          <p:cNvSpPr>
            <a:spLocks noChangeArrowheads="1"/>
          </p:cNvSpPr>
          <p:nvPr/>
        </p:nvSpPr>
        <p:spPr bwMode="auto">
          <a:xfrm>
            <a:off x="730250" y="2166938"/>
            <a:ext cx="76200" cy="76200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04" name="Oval 104"/>
          <p:cNvSpPr>
            <a:spLocks noChangeArrowheads="1"/>
          </p:cNvSpPr>
          <p:nvPr/>
        </p:nvSpPr>
        <p:spPr bwMode="auto">
          <a:xfrm>
            <a:off x="955675" y="2166938"/>
            <a:ext cx="76200" cy="76200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05" name="Oval 105"/>
          <p:cNvSpPr>
            <a:spLocks noChangeArrowheads="1"/>
          </p:cNvSpPr>
          <p:nvPr/>
        </p:nvSpPr>
        <p:spPr bwMode="auto">
          <a:xfrm>
            <a:off x="1171575" y="2166938"/>
            <a:ext cx="76200" cy="76200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06" name="Oval 106"/>
          <p:cNvSpPr>
            <a:spLocks noChangeArrowheads="1"/>
          </p:cNvSpPr>
          <p:nvPr/>
        </p:nvSpPr>
        <p:spPr bwMode="auto">
          <a:xfrm>
            <a:off x="1171575" y="2017713"/>
            <a:ext cx="76200" cy="76200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07" name="Oval 107"/>
          <p:cNvSpPr>
            <a:spLocks noChangeArrowheads="1"/>
          </p:cNvSpPr>
          <p:nvPr/>
        </p:nvSpPr>
        <p:spPr bwMode="auto">
          <a:xfrm>
            <a:off x="1171575" y="1862138"/>
            <a:ext cx="76200" cy="76200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08" name="Oval 108"/>
          <p:cNvSpPr>
            <a:spLocks noChangeArrowheads="1"/>
          </p:cNvSpPr>
          <p:nvPr/>
        </p:nvSpPr>
        <p:spPr bwMode="auto">
          <a:xfrm>
            <a:off x="1171575" y="1712913"/>
            <a:ext cx="76200" cy="76200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09" name="Oval 109"/>
          <p:cNvSpPr>
            <a:spLocks noChangeArrowheads="1"/>
          </p:cNvSpPr>
          <p:nvPr/>
        </p:nvSpPr>
        <p:spPr bwMode="auto">
          <a:xfrm>
            <a:off x="1171575" y="1557338"/>
            <a:ext cx="76200" cy="76200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10" name="Line 110"/>
          <p:cNvSpPr>
            <a:spLocks noChangeShapeType="1"/>
          </p:cNvSpPr>
          <p:nvPr/>
        </p:nvSpPr>
        <p:spPr bwMode="auto">
          <a:xfrm>
            <a:off x="1127125" y="1398588"/>
            <a:ext cx="15875" cy="1597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911" name="Line 111"/>
          <p:cNvSpPr>
            <a:spLocks noChangeShapeType="1"/>
          </p:cNvSpPr>
          <p:nvPr/>
        </p:nvSpPr>
        <p:spPr bwMode="auto">
          <a:xfrm>
            <a:off x="152400" y="2122488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912" name="Text Box 112"/>
          <p:cNvSpPr txBox="1">
            <a:spLocks noChangeArrowheads="1"/>
          </p:cNvSpPr>
          <p:nvPr/>
        </p:nvSpPr>
        <p:spPr bwMode="auto">
          <a:xfrm>
            <a:off x="561975" y="1330325"/>
            <a:ext cx="1216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Process Boundary</a:t>
            </a:r>
          </a:p>
        </p:txBody>
      </p:sp>
      <p:sp>
        <p:nvSpPr>
          <p:cNvPr id="332913" name="Oval 113"/>
          <p:cNvSpPr>
            <a:spLocks noChangeArrowheads="1"/>
          </p:cNvSpPr>
          <p:nvPr/>
        </p:nvSpPr>
        <p:spPr bwMode="auto">
          <a:xfrm>
            <a:off x="381000" y="3130550"/>
            <a:ext cx="76200" cy="76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2914" name="Group 114"/>
          <p:cNvGrpSpPr>
            <a:grpSpLocks/>
          </p:cNvGrpSpPr>
          <p:nvPr/>
        </p:nvGrpSpPr>
        <p:grpSpPr bwMode="auto">
          <a:xfrm>
            <a:off x="1752600" y="3048000"/>
            <a:ext cx="1189038" cy="244475"/>
            <a:chOff x="192" y="2438"/>
            <a:chExt cx="749" cy="154"/>
          </a:xfrm>
        </p:grpSpPr>
        <p:sp>
          <p:nvSpPr>
            <p:cNvPr id="332915" name="Oval 115"/>
            <p:cNvSpPr>
              <a:spLocks noChangeArrowheads="1"/>
            </p:cNvSpPr>
            <p:nvPr/>
          </p:nvSpPr>
          <p:spPr bwMode="auto">
            <a:xfrm>
              <a:off x="192" y="2489"/>
              <a:ext cx="48" cy="48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916" name="Text Box 116"/>
            <p:cNvSpPr txBox="1">
              <a:spLocks noChangeArrowheads="1"/>
            </p:cNvSpPr>
            <p:nvPr/>
          </p:nvSpPr>
          <p:spPr bwMode="auto">
            <a:xfrm>
              <a:off x="220" y="2438"/>
              <a:ext cx="72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Ghost Data Point</a:t>
              </a:r>
            </a:p>
          </p:txBody>
        </p:sp>
      </p:grpSp>
      <p:sp>
        <p:nvSpPr>
          <p:cNvPr id="332917" name="Oval 117"/>
          <p:cNvSpPr>
            <a:spLocks noChangeArrowheads="1"/>
          </p:cNvSpPr>
          <p:nvPr/>
        </p:nvSpPr>
        <p:spPr bwMode="auto">
          <a:xfrm>
            <a:off x="2743200" y="2298700"/>
            <a:ext cx="130175" cy="125413"/>
          </a:xfrm>
          <a:prstGeom prst="ellips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18" name="Oval 118"/>
          <p:cNvSpPr>
            <a:spLocks noChangeArrowheads="1"/>
          </p:cNvSpPr>
          <p:nvPr/>
        </p:nvSpPr>
        <p:spPr bwMode="auto">
          <a:xfrm>
            <a:off x="2873375" y="2000250"/>
            <a:ext cx="130175" cy="125413"/>
          </a:xfrm>
          <a:prstGeom prst="ellips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19" name="Oval 119"/>
          <p:cNvSpPr>
            <a:spLocks noChangeArrowheads="1"/>
          </p:cNvSpPr>
          <p:nvPr/>
        </p:nvSpPr>
        <p:spPr bwMode="auto">
          <a:xfrm>
            <a:off x="3105150" y="1776413"/>
            <a:ext cx="130175" cy="125412"/>
          </a:xfrm>
          <a:prstGeom prst="ellips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20" name="Oval 120"/>
          <p:cNvSpPr>
            <a:spLocks noChangeArrowheads="1"/>
          </p:cNvSpPr>
          <p:nvPr/>
        </p:nvSpPr>
        <p:spPr bwMode="auto">
          <a:xfrm>
            <a:off x="4019550" y="1747838"/>
            <a:ext cx="130175" cy="125412"/>
          </a:xfrm>
          <a:prstGeom prst="ellips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21" name="Oval 121"/>
          <p:cNvSpPr>
            <a:spLocks noChangeArrowheads="1"/>
          </p:cNvSpPr>
          <p:nvPr/>
        </p:nvSpPr>
        <p:spPr bwMode="auto">
          <a:xfrm>
            <a:off x="3594100" y="1798638"/>
            <a:ext cx="130175" cy="127000"/>
          </a:xfrm>
          <a:prstGeom prst="ellips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2922" name="AutoShape 122"/>
          <p:cNvCxnSpPr>
            <a:cxnSpLocks noChangeShapeType="1"/>
            <a:stCxn id="332917" idx="0"/>
            <a:endCxn id="332918" idx="3"/>
          </p:cNvCxnSpPr>
          <p:nvPr/>
        </p:nvCxnSpPr>
        <p:spPr bwMode="auto">
          <a:xfrm flipV="1">
            <a:off x="2808288" y="2106613"/>
            <a:ext cx="84137" cy="192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23" name="AutoShape 123"/>
          <p:cNvCxnSpPr>
            <a:cxnSpLocks noChangeShapeType="1"/>
            <a:stCxn id="332917" idx="6"/>
            <a:endCxn id="333007" idx="2"/>
          </p:cNvCxnSpPr>
          <p:nvPr/>
        </p:nvCxnSpPr>
        <p:spPr bwMode="auto">
          <a:xfrm>
            <a:off x="2873375" y="2362200"/>
            <a:ext cx="231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24" name="AutoShape 124"/>
          <p:cNvCxnSpPr>
            <a:cxnSpLocks noChangeShapeType="1"/>
            <a:stCxn id="332918" idx="7"/>
            <a:endCxn id="332919" idx="3"/>
          </p:cNvCxnSpPr>
          <p:nvPr/>
        </p:nvCxnSpPr>
        <p:spPr bwMode="auto">
          <a:xfrm flipV="1">
            <a:off x="2984500" y="1882775"/>
            <a:ext cx="139700" cy="136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25" name="AutoShape 125"/>
          <p:cNvCxnSpPr>
            <a:cxnSpLocks noChangeShapeType="1"/>
            <a:stCxn id="332918" idx="5"/>
            <a:endCxn id="333007" idx="4"/>
          </p:cNvCxnSpPr>
          <p:nvPr/>
        </p:nvCxnSpPr>
        <p:spPr bwMode="auto">
          <a:xfrm>
            <a:off x="2984500" y="2106613"/>
            <a:ext cx="187325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26" name="AutoShape 126"/>
          <p:cNvCxnSpPr>
            <a:cxnSpLocks noChangeShapeType="1"/>
            <a:stCxn id="332917" idx="5"/>
            <a:endCxn id="333012" idx="2"/>
          </p:cNvCxnSpPr>
          <p:nvPr/>
        </p:nvCxnSpPr>
        <p:spPr bwMode="auto">
          <a:xfrm>
            <a:off x="2854325" y="2405063"/>
            <a:ext cx="296863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27" name="AutoShape 127"/>
          <p:cNvCxnSpPr>
            <a:cxnSpLocks noChangeShapeType="1"/>
            <a:endCxn id="333008" idx="3"/>
          </p:cNvCxnSpPr>
          <p:nvPr/>
        </p:nvCxnSpPr>
        <p:spPr bwMode="auto">
          <a:xfrm flipV="1">
            <a:off x="3170238" y="2173288"/>
            <a:ext cx="258762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28" name="AutoShape 128"/>
          <p:cNvCxnSpPr>
            <a:cxnSpLocks noChangeShapeType="1"/>
            <a:stCxn id="333007" idx="3"/>
            <a:endCxn id="333012" idx="3"/>
          </p:cNvCxnSpPr>
          <p:nvPr/>
        </p:nvCxnSpPr>
        <p:spPr bwMode="auto">
          <a:xfrm>
            <a:off x="3124200" y="2405063"/>
            <a:ext cx="46038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29" name="AutoShape 129"/>
          <p:cNvCxnSpPr>
            <a:cxnSpLocks noChangeShapeType="1"/>
            <a:stCxn id="333012" idx="5"/>
            <a:endCxn id="333013" idx="6"/>
          </p:cNvCxnSpPr>
          <p:nvPr/>
        </p:nvCxnSpPr>
        <p:spPr bwMode="auto">
          <a:xfrm>
            <a:off x="3262313" y="2778125"/>
            <a:ext cx="384175" cy="55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30" name="AutoShape 130"/>
          <p:cNvCxnSpPr>
            <a:cxnSpLocks noChangeShapeType="1"/>
            <a:stCxn id="333013" idx="5"/>
            <a:endCxn id="333011" idx="4"/>
          </p:cNvCxnSpPr>
          <p:nvPr/>
        </p:nvCxnSpPr>
        <p:spPr bwMode="auto">
          <a:xfrm flipV="1">
            <a:off x="3627438" y="2498725"/>
            <a:ext cx="317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31" name="AutoShape 131"/>
          <p:cNvCxnSpPr>
            <a:cxnSpLocks noChangeShapeType="1"/>
            <a:stCxn id="333008" idx="5"/>
            <a:endCxn id="333011" idx="5"/>
          </p:cNvCxnSpPr>
          <p:nvPr/>
        </p:nvCxnSpPr>
        <p:spPr bwMode="auto">
          <a:xfrm>
            <a:off x="3521075" y="2174875"/>
            <a:ext cx="1841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32" name="AutoShape 132"/>
          <p:cNvCxnSpPr>
            <a:cxnSpLocks noChangeShapeType="1"/>
            <a:stCxn id="333011" idx="4"/>
            <a:endCxn id="333009" idx="3"/>
          </p:cNvCxnSpPr>
          <p:nvPr/>
        </p:nvCxnSpPr>
        <p:spPr bwMode="auto">
          <a:xfrm flipV="1">
            <a:off x="3659188" y="2181225"/>
            <a:ext cx="18415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33" name="AutoShape 133"/>
          <p:cNvCxnSpPr>
            <a:cxnSpLocks noChangeShapeType="1"/>
            <a:stCxn id="333011" idx="5"/>
            <a:endCxn id="333014" idx="0"/>
          </p:cNvCxnSpPr>
          <p:nvPr/>
        </p:nvCxnSpPr>
        <p:spPr bwMode="auto">
          <a:xfrm>
            <a:off x="3705225" y="2479675"/>
            <a:ext cx="193675" cy="274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34" name="AutoShape 134"/>
          <p:cNvCxnSpPr>
            <a:cxnSpLocks noChangeShapeType="1"/>
            <a:stCxn id="332919" idx="6"/>
            <a:endCxn id="332921" idx="2"/>
          </p:cNvCxnSpPr>
          <p:nvPr/>
        </p:nvCxnSpPr>
        <p:spPr bwMode="auto">
          <a:xfrm>
            <a:off x="3235325" y="1838325"/>
            <a:ext cx="358775" cy="23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35" name="AutoShape 135"/>
          <p:cNvCxnSpPr>
            <a:cxnSpLocks noChangeShapeType="1"/>
            <a:stCxn id="332921" idx="6"/>
            <a:endCxn id="332920" idx="2"/>
          </p:cNvCxnSpPr>
          <p:nvPr/>
        </p:nvCxnSpPr>
        <p:spPr bwMode="auto">
          <a:xfrm flipV="1">
            <a:off x="3724275" y="1811338"/>
            <a:ext cx="295275" cy="5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36" name="AutoShape 136"/>
          <p:cNvCxnSpPr>
            <a:cxnSpLocks noChangeShapeType="1"/>
            <a:stCxn id="332920" idx="5"/>
            <a:endCxn id="333010" idx="1"/>
          </p:cNvCxnSpPr>
          <p:nvPr/>
        </p:nvCxnSpPr>
        <p:spPr bwMode="auto">
          <a:xfrm>
            <a:off x="4130675" y="1855788"/>
            <a:ext cx="177800" cy="185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37" name="AutoShape 137"/>
          <p:cNvCxnSpPr>
            <a:cxnSpLocks noChangeShapeType="1"/>
            <a:stCxn id="333009" idx="5"/>
            <a:endCxn id="333015" idx="1"/>
          </p:cNvCxnSpPr>
          <p:nvPr/>
        </p:nvCxnSpPr>
        <p:spPr bwMode="auto">
          <a:xfrm>
            <a:off x="3937000" y="2181225"/>
            <a:ext cx="215900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38" name="AutoShape 138"/>
          <p:cNvCxnSpPr>
            <a:cxnSpLocks noChangeShapeType="1"/>
            <a:stCxn id="332919" idx="5"/>
            <a:endCxn id="333008" idx="1"/>
          </p:cNvCxnSpPr>
          <p:nvPr/>
        </p:nvCxnSpPr>
        <p:spPr bwMode="auto">
          <a:xfrm>
            <a:off x="3216275" y="1882775"/>
            <a:ext cx="212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39" name="AutoShape 139"/>
          <p:cNvCxnSpPr>
            <a:cxnSpLocks noChangeShapeType="1"/>
            <a:stCxn id="332921" idx="3"/>
            <a:endCxn id="333008" idx="4"/>
          </p:cNvCxnSpPr>
          <p:nvPr/>
        </p:nvCxnSpPr>
        <p:spPr bwMode="auto">
          <a:xfrm flipH="1">
            <a:off x="3475038" y="1906588"/>
            <a:ext cx="138112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40" name="AutoShape 140"/>
          <p:cNvCxnSpPr>
            <a:cxnSpLocks noChangeShapeType="1"/>
            <a:stCxn id="332921" idx="5"/>
            <a:endCxn id="333009" idx="0"/>
          </p:cNvCxnSpPr>
          <p:nvPr/>
        </p:nvCxnSpPr>
        <p:spPr bwMode="auto">
          <a:xfrm>
            <a:off x="3705225" y="1906588"/>
            <a:ext cx="185738" cy="16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41" name="AutoShape 141"/>
          <p:cNvCxnSpPr>
            <a:cxnSpLocks noChangeShapeType="1"/>
            <a:stCxn id="333009" idx="7"/>
            <a:endCxn id="332920" idx="3"/>
          </p:cNvCxnSpPr>
          <p:nvPr/>
        </p:nvCxnSpPr>
        <p:spPr bwMode="auto">
          <a:xfrm flipV="1">
            <a:off x="3937000" y="1855788"/>
            <a:ext cx="101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42" name="AutoShape 142"/>
          <p:cNvCxnSpPr>
            <a:cxnSpLocks noChangeShapeType="1"/>
            <a:stCxn id="333010" idx="4"/>
            <a:endCxn id="333015" idx="3"/>
          </p:cNvCxnSpPr>
          <p:nvPr/>
        </p:nvCxnSpPr>
        <p:spPr bwMode="auto">
          <a:xfrm flipH="1">
            <a:off x="4152900" y="2149475"/>
            <a:ext cx="201613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43" name="AutoShape 143"/>
          <p:cNvCxnSpPr>
            <a:cxnSpLocks noChangeShapeType="1"/>
            <a:stCxn id="333014" idx="7"/>
            <a:endCxn id="333015" idx="3"/>
          </p:cNvCxnSpPr>
          <p:nvPr/>
        </p:nvCxnSpPr>
        <p:spPr bwMode="auto">
          <a:xfrm flipV="1">
            <a:off x="3944938" y="2479675"/>
            <a:ext cx="207962" cy="292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44" name="AutoShape 144"/>
          <p:cNvCxnSpPr>
            <a:cxnSpLocks noChangeShapeType="1"/>
            <a:stCxn id="333013" idx="6"/>
            <a:endCxn id="333014" idx="2"/>
          </p:cNvCxnSpPr>
          <p:nvPr/>
        </p:nvCxnSpPr>
        <p:spPr bwMode="auto">
          <a:xfrm flipV="1">
            <a:off x="3646488" y="2816225"/>
            <a:ext cx="187325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45" name="AutoShape 145"/>
          <p:cNvCxnSpPr>
            <a:cxnSpLocks noChangeShapeType="1"/>
            <a:stCxn id="333007" idx="6"/>
            <a:endCxn id="333011" idx="2"/>
          </p:cNvCxnSpPr>
          <p:nvPr/>
        </p:nvCxnSpPr>
        <p:spPr bwMode="auto">
          <a:xfrm>
            <a:off x="3235325" y="2362200"/>
            <a:ext cx="358775" cy="74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46" name="AutoShape 146"/>
          <p:cNvCxnSpPr>
            <a:cxnSpLocks noChangeShapeType="1"/>
            <a:stCxn id="333012" idx="7"/>
            <a:endCxn id="333011" idx="3"/>
          </p:cNvCxnSpPr>
          <p:nvPr/>
        </p:nvCxnSpPr>
        <p:spPr bwMode="auto">
          <a:xfrm flipV="1">
            <a:off x="3262313" y="2479675"/>
            <a:ext cx="350837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47" name="AutoShape 147"/>
          <p:cNvCxnSpPr>
            <a:cxnSpLocks noChangeShapeType="1"/>
            <a:stCxn id="333011" idx="6"/>
            <a:endCxn id="333015" idx="2"/>
          </p:cNvCxnSpPr>
          <p:nvPr/>
        </p:nvCxnSpPr>
        <p:spPr bwMode="auto">
          <a:xfrm>
            <a:off x="3724275" y="2436813"/>
            <a:ext cx="409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48" name="AutoShape 148"/>
          <p:cNvCxnSpPr>
            <a:cxnSpLocks noChangeShapeType="1"/>
            <a:stCxn id="333009" idx="6"/>
            <a:endCxn id="333010" idx="2"/>
          </p:cNvCxnSpPr>
          <p:nvPr/>
        </p:nvCxnSpPr>
        <p:spPr bwMode="auto">
          <a:xfrm flipV="1">
            <a:off x="3956050" y="2085975"/>
            <a:ext cx="333375" cy="5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49" name="AutoShape 149"/>
          <p:cNvCxnSpPr>
            <a:cxnSpLocks noChangeShapeType="1"/>
            <a:stCxn id="332919" idx="4"/>
            <a:endCxn id="333007" idx="0"/>
          </p:cNvCxnSpPr>
          <p:nvPr/>
        </p:nvCxnSpPr>
        <p:spPr bwMode="auto">
          <a:xfrm>
            <a:off x="3170238" y="1901825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50" name="AutoShape 150"/>
          <p:cNvCxnSpPr>
            <a:cxnSpLocks noChangeShapeType="1"/>
            <a:endCxn id="332917" idx="1"/>
          </p:cNvCxnSpPr>
          <p:nvPr/>
        </p:nvCxnSpPr>
        <p:spPr bwMode="auto">
          <a:xfrm>
            <a:off x="2590800" y="2027238"/>
            <a:ext cx="171450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51" name="AutoShape 151"/>
          <p:cNvCxnSpPr>
            <a:cxnSpLocks noChangeShapeType="1"/>
            <a:endCxn id="332918" idx="1"/>
          </p:cNvCxnSpPr>
          <p:nvPr/>
        </p:nvCxnSpPr>
        <p:spPr bwMode="auto">
          <a:xfrm flipV="1">
            <a:off x="2590800" y="2019300"/>
            <a:ext cx="301625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52" name="AutoShape 152"/>
          <p:cNvCxnSpPr>
            <a:cxnSpLocks noChangeShapeType="1"/>
            <a:stCxn id="332918" idx="1"/>
          </p:cNvCxnSpPr>
          <p:nvPr/>
        </p:nvCxnSpPr>
        <p:spPr bwMode="auto">
          <a:xfrm flipH="1" flipV="1">
            <a:off x="2847975" y="1719263"/>
            <a:ext cx="44450" cy="300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53" name="AutoShape 153"/>
          <p:cNvCxnSpPr>
            <a:cxnSpLocks noChangeShapeType="1"/>
          </p:cNvCxnSpPr>
          <p:nvPr/>
        </p:nvCxnSpPr>
        <p:spPr bwMode="auto">
          <a:xfrm flipV="1">
            <a:off x="2590800" y="1719263"/>
            <a:ext cx="2571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54" name="AutoShape 154"/>
          <p:cNvCxnSpPr>
            <a:cxnSpLocks noChangeShapeType="1"/>
            <a:endCxn id="332919" idx="1"/>
          </p:cNvCxnSpPr>
          <p:nvPr/>
        </p:nvCxnSpPr>
        <p:spPr bwMode="auto">
          <a:xfrm>
            <a:off x="2847975" y="1720850"/>
            <a:ext cx="276225" cy="74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55" name="AutoShape 155"/>
          <p:cNvCxnSpPr>
            <a:cxnSpLocks noChangeShapeType="1"/>
            <a:stCxn id="333008" idx="6"/>
            <a:endCxn id="333009" idx="2"/>
          </p:cNvCxnSpPr>
          <p:nvPr/>
        </p:nvCxnSpPr>
        <p:spPr bwMode="auto">
          <a:xfrm>
            <a:off x="3540125" y="2130425"/>
            <a:ext cx="284163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56" name="AutoShape 156"/>
          <p:cNvCxnSpPr>
            <a:cxnSpLocks noChangeShapeType="1"/>
            <a:endCxn id="332920" idx="1"/>
          </p:cNvCxnSpPr>
          <p:nvPr/>
        </p:nvCxnSpPr>
        <p:spPr bwMode="auto">
          <a:xfrm>
            <a:off x="3876675" y="1579563"/>
            <a:ext cx="161925" cy="187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57" name="AutoShape 157"/>
          <p:cNvCxnSpPr>
            <a:cxnSpLocks noChangeShapeType="1"/>
            <a:endCxn id="332921" idx="0"/>
          </p:cNvCxnSpPr>
          <p:nvPr/>
        </p:nvCxnSpPr>
        <p:spPr bwMode="auto">
          <a:xfrm flipH="1">
            <a:off x="3659188" y="1579563"/>
            <a:ext cx="217487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58" name="AutoShape 158"/>
          <p:cNvCxnSpPr>
            <a:cxnSpLocks noChangeShapeType="1"/>
            <a:endCxn id="332921" idx="1"/>
          </p:cNvCxnSpPr>
          <p:nvPr/>
        </p:nvCxnSpPr>
        <p:spPr bwMode="auto">
          <a:xfrm>
            <a:off x="3419475" y="1524000"/>
            <a:ext cx="193675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59" name="AutoShape 159"/>
          <p:cNvCxnSpPr>
            <a:cxnSpLocks noChangeShapeType="1"/>
          </p:cNvCxnSpPr>
          <p:nvPr/>
        </p:nvCxnSpPr>
        <p:spPr bwMode="auto">
          <a:xfrm>
            <a:off x="3419475" y="1524000"/>
            <a:ext cx="457200" cy="55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60" name="AutoShape 160"/>
          <p:cNvCxnSpPr>
            <a:cxnSpLocks noChangeShapeType="1"/>
            <a:endCxn id="332919" idx="7"/>
          </p:cNvCxnSpPr>
          <p:nvPr/>
        </p:nvCxnSpPr>
        <p:spPr bwMode="auto">
          <a:xfrm flipH="1">
            <a:off x="3216275" y="1525588"/>
            <a:ext cx="20320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961" name="AutoShape 161"/>
          <p:cNvCxnSpPr>
            <a:cxnSpLocks noChangeShapeType="1"/>
          </p:cNvCxnSpPr>
          <p:nvPr/>
        </p:nvCxnSpPr>
        <p:spPr bwMode="auto">
          <a:xfrm flipV="1">
            <a:off x="2847975" y="1524000"/>
            <a:ext cx="571500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962" name="Freeform 162"/>
          <p:cNvSpPr>
            <a:spLocks/>
          </p:cNvSpPr>
          <p:nvPr/>
        </p:nvSpPr>
        <p:spPr bwMode="auto">
          <a:xfrm>
            <a:off x="2962275" y="1831975"/>
            <a:ext cx="1285875" cy="839788"/>
          </a:xfrm>
          <a:custGeom>
            <a:avLst/>
            <a:gdLst>
              <a:gd name="T0" fmla="*/ 0 w 2160"/>
              <a:gd name="T1" fmla="*/ 1440 h 1440"/>
              <a:gd name="T2" fmla="*/ 48 w 2160"/>
              <a:gd name="T3" fmla="*/ 912 h 1440"/>
              <a:gd name="T4" fmla="*/ 48 w 2160"/>
              <a:gd name="T5" fmla="*/ 720 h 1440"/>
              <a:gd name="T6" fmla="*/ 288 w 2160"/>
              <a:gd name="T7" fmla="*/ 528 h 1440"/>
              <a:gd name="T8" fmla="*/ 672 w 2160"/>
              <a:gd name="T9" fmla="*/ 288 h 1440"/>
              <a:gd name="T10" fmla="*/ 1152 w 2160"/>
              <a:gd name="T11" fmla="*/ 240 h 1440"/>
              <a:gd name="T12" fmla="*/ 1776 w 2160"/>
              <a:gd name="T13" fmla="*/ 288 h 1440"/>
              <a:gd name="T14" fmla="*/ 2160 w 2160"/>
              <a:gd name="T15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0" h="1440">
                <a:moveTo>
                  <a:pt x="0" y="1440"/>
                </a:moveTo>
                <a:cubicBezTo>
                  <a:pt x="20" y="1236"/>
                  <a:pt x="40" y="1032"/>
                  <a:pt x="48" y="912"/>
                </a:cubicBezTo>
                <a:cubicBezTo>
                  <a:pt x="56" y="792"/>
                  <a:pt x="8" y="784"/>
                  <a:pt x="48" y="720"/>
                </a:cubicBezTo>
                <a:cubicBezTo>
                  <a:pt x="88" y="656"/>
                  <a:pt x="184" y="600"/>
                  <a:pt x="288" y="528"/>
                </a:cubicBezTo>
                <a:cubicBezTo>
                  <a:pt x="392" y="456"/>
                  <a:pt x="528" y="336"/>
                  <a:pt x="672" y="288"/>
                </a:cubicBezTo>
                <a:cubicBezTo>
                  <a:pt x="816" y="240"/>
                  <a:pt x="968" y="240"/>
                  <a:pt x="1152" y="240"/>
                </a:cubicBezTo>
                <a:cubicBezTo>
                  <a:pt x="1336" y="240"/>
                  <a:pt x="1608" y="328"/>
                  <a:pt x="1776" y="288"/>
                </a:cubicBezTo>
                <a:cubicBezTo>
                  <a:pt x="1944" y="248"/>
                  <a:pt x="2052" y="124"/>
                  <a:pt x="2160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963" name="Rectangle 163"/>
          <p:cNvSpPr>
            <a:spLocks noChangeArrowheads="1"/>
          </p:cNvSpPr>
          <p:nvPr/>
        </p:nvSpPr>
        <p:spPr bwMode="auto">
          <a:xfrm>
            <a:off x="704850" y="3657600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64" name="Rectangle 164"/>
          <p:cNvSpPr>
            <a:spLocks noChangeArrowheads="1"/>
          </p:cNvSpPr>
          <p:nvPr/>
        </p:nvSpPr>
        <p:spPr bwMode="auto">
          <a:xfrm>
            <a:off x="1181100" y="3657600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65" name="Rectangle 165"/>
          <p:cNvSpPr>
            <a:spLocks noChangeArrowheads="1"/>
          </p:cNvSpPr>
          <p:nvPr/>
        </p:nvSpPr>
        <p:spPr bwMode="auto">
          <a:xfrm>
            <a:off x="1657350" y="3657600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66" name="Rectangle 166"/>
          <p:cNvSpPr>
            <a:spLocks noChangeArrowheads="1"/>
          </p:cNvSpPr>
          <p:nvPr/>
        </p:nvSpPr>
        <p:spPr bwMode="auto">
          <a:xfrm>
            <a:off x="228600" y="3657600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67" name="Rectangle 167"/>
          <p:cNvSpPr>
            <a:spLocks noChangeArrowheads="1"/>
          </p:cNvSpPr>
          <p:nvPr/>
        </p:nvSpPr>
        <p:spPr bwMode="auto">
          <a:xfrm>
            <a:off x="704850" y="4041775"/>
            <a:ext cx="476250" cy="382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68" name="Rectangle 168"/>
          <p:cNvSpPr>
            <a:spLocks noChangeArrowheads="1"/>
          </p:cNvSpPr>
          <p:nvPr/>
        </p:nvSpPr>
        <p:spPr bwMode="auto">
          <a:xfrm>
            <a:off x="1181100" y="4041775"/>
            <a:ext cx="476250" cy="382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2969" name="Rectangle 169"/>
          <p:cNvSpPr>
            <a:spLocks noChangeArrowheads="1"/>
          </p:cNvSpPr>
          <p:nvPr/>
        </p:nvSpPr>
        <p:spPr bwMode="auto">
          <a:xfrm>
            <a:off x="1657350" y="4041775"/>
            <a:ext cx="476250" cy="382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70" name="Rectangle 170"/>
          <p:cNvSpPr>
            <a:spLocks noChangeArrowheads="1"/>
          </p:cNvSpPr>
          <p:nvPr/>
        </p:nvSpPr>
        <p:spPr bwMode="auto">
          <a:xfrm>
            <a:off x="228600" y="4041775"/>
            <a:ext cx="476250" cy="382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71" name="Rectangle 171"/>
          <p:cNvSpPr>
            <a:spLocks noChangeArrowheads="1"/>
          </p:cNvSpPr>
          <p:nvPr/>
        </p:nvSpPr>
        <p:spPr bwMode="auto">
          <a:xfrm>
            <a:off x="704850" y="4424363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72" name="Rectangle 172"/>
          <p:cNvSpPr>
            <a:spLocks noChangeArrowheads="1"/>
          </p:cNvSpPr>
          <p:nvPr/>
        </p:nvSpPr>
        <p:spPr bwMode="auto">
          <a:xfrm>
            <a:off x="1181100" y="4424363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73" name="Rectangle 173"/>
          <p:cNvSpPr>
            <a:spLocks noChangeArrowheads="1"/>
          </p:cNvSpPr>
          <p:nvPr/>
        </p:nvSpPr>
        <p:spPr bwMode="auto">
          <a:xfrm>
            <a:off x="1657350" y="4424363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74" name="Rectangle 174"/>
          <p:cNvSpPr>
            <a:spLocks noChangeArrowheads="1"/>
          </p:cNvSpPr>
          <p:nvPr/>
        </p:nvSpPr>
        <p:spPr bwMode="auto">
          <a:xfrm>
            <a:off x="228600" y="4424363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75" name="Rectangle 175"/>
          <p:cNvSpPr>
            <a:spLocks noChangeArrowheads="1"/>
          </p:cNvSpPr>
          <p:nvPr/>
        </p:nvSpPr>
        <p:spPr bwMode="auto">
          <a:xfrm>
            <a:off x="704850" y="4808538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Proc 1</a:t>
            </a:r>
          </a:p>
        </p:txBody>
      </p:sp>
      <p:sp>
        <p:nvSpPr>
          <p:cNvPr id="332976" name="Rectangle 176"/>
          <p:cNvSpPr>
            <a:spLocks noChangeArrowheads="1"/>
          </p:cNvSpPr>
          <p:nvPr/>
        </p:nvSpPr>
        <p:spPr bwMode="auto">
          <a:xfrm>
            <a:off x="1181100" y="4808538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77" name="Rectangle 177"/>
          <p:cNvSpPr>
            <a:spLocks noChangeArrowheads="1"/>
          </p:cNvSpPr>
          <p:nvPr/>
        </p:nvSpPr>
        <p:spPr bwMode="auto">
          <a:xfrm>
            <a:off x="1657350" y="4808538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78" name="Rectangle 178"/>
          <p:cNvSpPr>
            <a:spLocks noChangeArrowheads="1"/>
          </p:cNvSpPr>
          <p:nvPr/>
        </p:nvSpPr>
        <p:spPr bwMode="auto">
          <a:xfrm>
            <a:off x="228600" y="4808538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Proc 0</a:t>
            </a:r>
          </a:p>
        </p:txBody>
      </p:sp>
      <p:sp>
        <p:nvSpPr>
          <p:cNvPr id="332979" name="Rectangle 179"/>
          <p:cNvSpPr>
            <a:spLocks noChangeArrowheads="1"/>
          </p:cNvSpPr>
          <p:nvPr/>
        </p:nvSpPr>
        <p:spPr bwMode="auto">
          <a:xfrm>
            <a:off x="228600" y="3657600"/>
            <a:ext cx="1905000" cy="1535113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80" name="Rectangle 180"/>
          <p:cNvSpPr>
            <a:spLocks noChangeArrowheads="1"/>
          </p:cNvSpPr>
          <p:nvPr/>
        </p:nvSpPr>
        <p:spPr bwMode="auto">
          <a:xfrm>
            <a:off x="1152525" y="4014788"/>
            <a:ext cx="544513" cy="4476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81" name="Line 181"/>
          <p:cNvSpPr>
            <a:spLocks noChangeShapeType="1"/>
          </p:cNvSpPr>
          <p:nvPr/>
        </p:nvSpPr>
        <p:spPr bwMode="auto">
          <a:xfrm>
            <a:off x="976313" y="3849688"/>
            <a:ext cx="885825" cy="766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982" name="Line 182"/>
          <p:cNvSpPr>
            <a:spLocks noChangeShapeType="1"/>
          </p:cNvSpPr>
          <p:nvPr/>
        </p:nvSpPr>
        <p:spPr bwMode="auto">
          <a:xfrm rot="5400000">
            <a:off x="1054101" y="3795712"/>
            <a:ext cx="73025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983" name="Line 183"/>
          <p:cNvSpPr>
            <a:spLocks noChangeShapeType="1"/>
          </p:cNvSpPr>
          <p:nvPr/>
        </p:nvSpPr>
        <p:spPr bwMode="auto">
          <a:xfrm flipH="1">
            <a:off x="1412875" y="3810000"/>
            <a:ext cx="0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984" name="Line 184"/>
          <p:cNvSpPr>
            <a:spLocks noChangeShapeType="1"/>
          </p:cNvSpPr>
          <p:nvPr/>
        </p:nvSpPr>
        <p:spPr bwMode="auto">
          <a:xfrm rot="5400000" flipH="1">
            <a:off x="1436688" y="3757613"/>
            <a:ext cx="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985" name="Text Box 185"/>
          <p:cNvSpPr txBox="1">
            <a:spLocks noChangeArrowheads="1"/>
          </p:cNvSpPr>
          <p:nvPr/>
        </p:nvSpPr>
        <p:spPr bwMode="auto">
          <a:xfrm>
            <a:off x="704850" y="5256213"/>
            <a:ext cx="1257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Box-type stencil</a:t>
            </a:r>
          </a:p>
        </p:txBody>
      </p:sp>
      <p:sp>
        <p:nvSpPr>
          <p:cNvPr id="332986" name="Rectangle 186"/>
          <p:cNvSpPr>
            <a:spLocks noChangeArrowheads="1"/>
          </p:cNvSpPr>
          <p:nvPr/>
        </p:nvSpPr>
        <p:spPr bwMode="auto">
          <a:xfrm>
            <a:off x="3714750" y="4811713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87" name="Rectangle 187"/>
          <p:cNvSpPr>
            <a:spLocks noChangeArrowheads="1"/>
          </p:cNvSpPr>
          <p:nvPr/>
        </p:nvSpPr>
        <p:spPr bwMode="auto">
          <a:xfrm>
            <a:off x="3209925" y="4014788"/>
            <a:ext cx="544513" cy="4492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88" name="Rectangle 188"/>
          <p:cNvSpPr>
            <a:spLocks noChangeArrowheads="1"/>
          </p:cNvSpPr>
          <p:nvPr/>
        </p:nvSpPr>
        <p:spPr bwMode="auto">
          <a:xfrm>
            <a:off x="2762250" y="3657600"/>
            <a:ext cx="476250" cy="38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89" name="Rectangle 189"/>
          <p:cNvSpPr>
            <a:spLocks noChangeArrowheads="1"/>
          </p:cNvSpPr>
          <p:nvPr/>
        </p:nvSpPr>
        <p:spPr bwMode="auto">
          <a:xfrm>
            <a:off x="3238500" y="3657600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90" name="Rectangle 190"/>
          <p:cNvSpPr>
            <a:spLocks noChangeArrowheads="1"/>
          </p:cNvSpPr>
          <p:nvPr/>
        </p:nvSpPr>
        <p:spPr bwMode="auto">
          <a:xfrm>
            <a:off x="3714750" y="3657600"/>
            <a:ext cx="476250" cy="38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91" name="Rectangle 191"/>
          <p:cNvSpPr>
            <a:spLocks noChangeArrowheads="1"/>
          </p:cNvSpPr>
          <p:nvPr/>
        </p:nvSpPr>
        <p:spPr bwMode="auto">
          <a:xfrm>
            <a:off x="2286000" y="3657600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92" name="Rectangle 192"/>
          <p:cNvSpPr>
            <a:spLocks noChangeArrowheads="1"/>
          </p:cNvSpPr>
          <p:nvPr/>
        </p:nvSpPr>
        <p:spPr bwMode="auto">
          <a:xfrm>
            <a:off x="2762250" y="4041775"/>
            <a:ext cx="476250" cy="38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93" name="Rectangle 193"/>
          <p:cNvSpPr>
            <a:spLocks noChangeArrowheads="1"/>
          </p:cNvSpPr>
          <p:nvPr/>
        </p:nvSpPr>
        <p:spPr bwMode="auto">
          <a:xfrm>
            <a:off x="3238500" y="4041775"/>
            <a:ext cx="476250" cy="38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2994" name="Rectangle 194"/>
          <p:cNvSpPr>
            <a:spLocks noChangeArrowheads="1"/>
          </p:cNvSpPr>
          <p:nvPr/>
        </p:nvSpPr>
        <p:spPr bwMode="auto">
          <a:xfrm>
            <a:off x="3714750" y="4041775"/>
            <a:ext cx="476250" cy="38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95" name="Rectangle 195"/>
          <p:cNvSpPr>
            <a:spLocks noChangeArrowheads="1"/>
          </p:cNvSpPr>
          <p:nvPr/>
        </p:nvSpPr>
        <p:spPr bwMode="auto">
          <a:xfrm>
            <a:off x="2286000" y="4041775"/>
            <a:ext cx="476250" cy="38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96" name="Rectangle 196"/>
          <p:cNvSpPr>
            <a:spLocks noChangeArrowheads="1"/>
          </p:cNvSpPr>
          <p:nvPr/>
        </p:nvSpPr>
        <p:spPr bwMode="auto">
          <a:xfrm>
            <a:off x="2762250" y="4427538"/>
            <a:ext cx="476250" cy="38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97" name="Rectangle 197"/>
          <p:cNvSpPr>
            <a:spLocks noChangeArrowheads="1"/>
          </p:cNvSpPr>
          <p:nvPr/>
        </p:nvSpPr>
        <p:spPr bwMode="auto">
          <a:xfrm>
            <a:off x="3238500" y="4427538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98" name="Rectangle 198"/>
          <p:cNvSpPr>
            <a:spLocks noChangeArrowheads="1"/>
          </p:cNvSpPr>
          <p:nvPr/>
        </p:nvSpPr>
        <p:spPr bwMode="auto">
          <a:xfrm>
            <a:off x="3714750" y="4427538"/>
            <a:ext cx="476250" cy="38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99" name="Rectangle 199"/>
          <p:cNvSpPr>
            <a:spLocks noChangeArrowheads="1"/>
          </p:cNvSpPr>
          <p:nvPr/>
        </p:nvSpPr>
        <p:spPr bwMode="auto">
          <a:xfrm>
            <a:off x="2286000" y="4427538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000" name="Rectangle 200"/>
          <p:cNvSpPr>
            <a:spLocks noChangeArrowheads="1"/>
          </p:cNvSpPr>
          <p:nvPr/>
        </p:nvSpPr>
        <p:spPr bwMode="auto">
          <a:xfrm>
            <a:off x="2762250" y="4811713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Proc 1</a:t>
            </a:r>
          </a:p>
        </p:txBody>
      </p:sp>
      <p:sp>
        <p:nvSpPr>
          <p:cNvPr id="333001" name="Rectangle 201"/>
          <p:cNvSpPr>
            <a:spLocks noChangeArrowheads="1"/>
          </p:cNvSpPr>
          <p:nvPr/>
        </p:nvSpPr>
        <p:spPr bwMode="auto">
          <a:xfrm>
            <a:off x="3238500" y="4811713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002" name="Rectangle 202"/>
          <p:cNvSpPr>
            <a:spLocks noChangeArrowheads="1"/>
          </p:cNvSpPr>
          <p:nvPr/>
        </p:nvSpPr>
        <p:spPr bwMode="auto">
          <a:xfrm>
            <a:off x="2286000" y="4811713"/>
            <a:ext cx="47625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Proc 0</a:t>
            </a:r>
          </a:p>
        </p:txBody>
      </p:sp>
      <p:sp>
        <p:nvSpPr>
          <p:cNvPr id="333003" name="Rectangle 203"/>
          <p:cNvSpPr>
            <a:spLocks noChangeArrowheads="1"/>
          </p:cNvSpPr>
          <p:nvPr/>
        </p:nvSpPr>
        <p:spPr bwMode="auto">
          <a:xfrm>
            <a:off x="2286000" y="3657600"/>
            <a:ext cx="1905000" cy="153828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004" name="Line 204"/>
          <p:cNvSpPr>
            <a:spLocks noChangeShapeType="1"/>
          </p:cNvSpPr>
          <p:nvPr/>
        </p:nvSpPr>
        <p:spPr bwMode="auto">
          <a:xfrm flipH="1">
            <a:off x="3470275" y="3810000"/>
            <a:ext cx="0" cy="896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005" name="Line 205"/>
          <p:cNvSpPr>
            <a:spLocks noChangeShapeType="1"/>
          </p:cNvSpPr>
          <p:nvPr/>
        </p:nvSpPr>
        <p:spPr bwMode="auto">
          <a:xfrm rot="5400000" flipH="1">
            <a:off x="3494088" y="3757613"/>
            <a:ext cx="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006" name="Text Box 206"/>
          <p:cNvSpPr txBox="1">
            <a:spLocks noChangeArrowheads="1"/>
          </p:cNvSpPr>
          <p:nvPr/>
        </p:nvSpPr>
        <p:spPr bwMode="auto">
          <a:xfrm>
            <a:off x="2762250" y="5260975"/>
            <a:ext cx="138588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Star-type stencil</a:t>
            </a:r>
          </a:p>
        </p:txBody>
      </p:sp>
      <p:sp>
        <p:nvSpPr>
          <p:cNvPr id="333007" name="Oval 207"/>
          <p:cNvSpPr>
            <a:spLocks noChangeArrowheads="1"/>
          </p:cNvSpPr>
          <p:nvPr/>
        </p:nvSpPr>
        <p:spPr bwMode="auto">
          <a:xfrm>
            <a:off x="3105150" y="2298700"/>
            <a:ext cx="130175" cy="125413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008" name="Oval 208"/>
          <p:cNvSpPr>
            <a:spLocks noChangeArrowheads="1"/>
          </p:cNvSpPr>
          <p:nvPr/>
        </p:nvSpPr>
        <p:spPr bwMode="auto">
          <a:xfrm>
            <a:off x="3409950" y="2066925"/>
            <a:ext cx="130175" cy="125413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009" name="Oval 209"/>
          <p:cNvSpPr>
            <a:spLocks noChangeArrowheads="1"/>
          </p:cNvSpPr>
          <p:nvPr/>
        </p:nvSpPr>
        <p:spPr bwMode="auto">
          <a:xfrm>
            <a:off x="3824288" y="2074863"/>
            <a:ext cx="131762" cy="125412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010" name="Oval 210"/>
          <p:cNvSpPr>
            <a:spLocks noChangeArrowheads="1"/>
          </p:cNvSpPr>
          <p:nvPr/>
        </p:nvSpPr>
        <p:spPr bwMode="auto">
          <a:xfrm>
            <a:off x="4289425" y="2022475"/>
            <a:ext cx="130175" cy="1270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011" name="Oval 211"/>
          <p:cNvSpPr>
            <a:spLocks noChangeArrowheads="1"/>
          </p:cNvSpPr>
          <p:nvPr/>
        </p:nvSpPr>
        <p:spPr bwMode="auto">
          <a:xfrm>
            <a:off x="3594100" y="2373313"/>
            <a:ext cx="130175" cy="125412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012" name="Oval 212"/>
          <p:cNvSpPr>
            <a:spLocks noChangeArrowheads="1"/>
          </p:cNvSpPr>
          <p:nvPr/>
        </p:nvSpPr>
        <p:spPr bwMode="auto">
          <a:xfrm>
            <a:off x="3151188" y="2671763"/>
            <a:ext cx="130175" cy="125412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013" name="Oval 213"/>
          <p:cNvSpPr>
            <a:spLocks noChangeArrowheads="1"/>
          </p:cNvSpPr>
          <p:nvPr/>
        </p:nvSpPr>
        <p:spPr bwMode="auto">
          <a:xfrm>
            <a:off x="3516313" y="2770188"/>
            <a:ext cx="130175" cy="125412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014" name="Oval 214"/>
          <p:cNvSpPr>
            <a:spLocks noChangeArrowheads="1"/>
          </p:cNvSpPr>
          <p:nvPr/>
        </p:nvSpPr>
        <p:spPr bwMode="auto">
          <a:xfrm>
            <a:off x="3833813" y="2754313"/>
            <a:ext cx="130175" cy="125412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015" name="Oval 215"/>
          <p:cNvSpPr>
            <a:spLocks noChangeArrowheads="1"/>
          </p:cNvSpPr>
          <p:nvPr/>
        </p:nvSpPr>
        <p:spPr bwMode="auto">
          <a:xfrm>
            <a:off x="4133850" y="2373313"/>
            <a:ext cx="131763" cy="125412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3018" name="Group 218"/>
          <p:cNvGrpSpPr>
            <a:grpSpLocks/>
          </p:cNvGrpSpPr>
          <p:nvPr/>
        </p:nvGrpSpPr>
        <p:grpSpPr bwMode="auto">
          <a:xfrm>
            <a:off x="914400" y="1524000"/>
            <a:ext cx="381000" cy="609600"/>
            <a:chOff x="576" y="960"/>
            <a:chExt cx="240" cy="384"/>
          </a:xfrm>
        </p:grpSpPr>
        <p:sp>
          <p:nvSpPr>
            <p:cNvPr id="333016" name="Oval 216"/>
            <p:cNvSpPr>
              <a:spLocks noChangeArrowheads="1"/>
            </p:cNvSpPr>
            <p:nvPr/>
          </p:nvSpPr>
          <p:spPr bwMode="auto">
            <a:xfrm>
              <a:off x="576" y="960"/>
              <a:ext cx="96" cy="384"/>
            </a:xfrm>
            <a:prstGeom prst="ellipse">
              <a:avLst/>
            </a:prstGeom>
            <a:solidFill>
              <a:srgbClr val="FF99CC">
                <a:alpha val="39999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017" name="Line 217"/>
            <p:cNvSpPr>
              <a:spLocks noChangeShapeType="1"/>
            </p:cNvSpPr>
            <p:nvPr/>
          </p:nvSpPr>
          <p:spPr bwMode="auto">
            <a:xfrm>
              <a:off x="624" y="11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534400" cy="5562600"/>
          </a:xfrm>
        </p:spPr>
        <p:txBody>
          <a:bodyPr/>
          <a:lstStyle/>
          <a:p>
            <a:r>
              <a:rPr lang="en-US"/>
              <a:t>MPI Derived Datatypes</a:t>
            </a:r>
          </a:p>
          <a:p>
            <a:pPr lvl="1"/>
            <a:r>
              <a:rPr lang="en-US"/>
              <a:t>Application describes noncontiguous data layout to MPI</a:t>
            </a:r>
          </a:p>
          <a:p>
            <a:pPr lvl="1"/>
            <a:r>
              <a:rPr lang="en-US"/>
              <a:t>Data is either packed to contiguous buffers and pipelined (sparse layouts) or sent individually (dense layouts)</a:t>
            </a:r>
          </a:p>
          <a:p>
            <a:pPr>
              <a:buFontTx/>
              <a:buNone/>
            </a:pPr>
            <a:endParaRPr lang="en-US" sz="22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3600"/>
          </a:p>
          <a:p>
            <a:r>
              <a:rPr lang="en-US"/>
              <a:t>Good for simple algorithms, but very restrictive</a:t>
            </a:r>
          </a:p>
          <a:p>
            <a:pPr lvl="1"/>
            <a:r>
              <a:rPr lang="en-US"/>
              <a:t>Lookup upcoming content to predecide algorithm to use</a:t>
            </a:r>
          </a:p>
          <a:p>
            <a:pPr lvl="1"/>
            <a:r>
              <a:rPr lang="en-US"/>
              <a:t>Multiple parses on the datatype loses context!</a:t>
            </a: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/>
              <a:t>Non-contiguous Communication in MPI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092825" y="3476625"/>
            <a:ext cx="6096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589" name="Line 5"/>
          <p:cNvSpPr>
            <a:spLocks noChangeShapeType="1"/>
          </p:cNvSpPr>
          <p:nvPr/>
        </p:nvSpPr>
        <p:spPr bwMode="auto">
          <a:xfrm>
            <a:off x="1524000" y="34671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590" name="Line 6"/>
          <p:cNvSpPr>
            <a:spLocks noChangeShapeType="1"/>
          </p:cNvSpPr>
          <p:nvPr/>
        </p:nvSpPr>
        <p:spPr bwMode="auto">
          <a:xfrm>
            <a:off x="1524000" y="37719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591" name="Rectangle 7" descr="Wide upward diagonal"/>
          <p:cNvSpPr>
            <a:spLocks noChangeArrowheads="1"/>
          </p:cNvSpPr>
          <p:nvPr/>
        </p:nvSpPr>
        <p:spPr bwMode="auto">
          <a:xfrm>
            <a:off x="1752600" y="3467100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592" name="Rectangle 8" descr="Wide upward diagonal"/>
          <p:cNvSpPr>
            <a:spLocks noChangeArrowheads="1"/>
          </p:cNvSpPr>
          <p:nvPr/>
        </p:nvSpPr>
        <p:spPr bwMode="auto">
          <a:xfrm>
            <a:off x="2362200" y="3467100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593" name="Rectangle 9" descr="Wide upward diagonal"/>
          <p:cNvSpPr>
            <a:spLocks noChangeArrowheads="1"/>
          </p:cNvSpPr>
          <p:nvPr/>
        </p:nvSpPr>
        <p:spPr bwMode="auto">
          <a:xfrm>
            <a:off x="2971800" y="3467100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594" name="Rectangle 10" descr="Wide upward diagonal"/>
          <p:cNvSpPr>
            <a:spLocks noChangeArrowheads="1"/>
          </p:cNvSpPr>
          <p:nvPr/>
        </p:nvSpPr>
        <p:spPr bwMode="auto">
          <a:xfrm>
            <a:off x="3581400" y="3467100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595" name="Rectangle 11" descr="Wide upward diagonal"/>
          <p:cNvSpPr>
            <a:spLocks noChangeArrowheads="1"/>
          </p:cNvSpPr>
          <p:nvPr/>
        </p:nvSpPr>
        <p:spPr bwMode="auto">
          <a:xfrm>
            <a:off x="4191000" y="3467100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596" name="Text Box 12"/>
          <p:cNvSpPr txBox="1">
            <a:spLocks noChangeArrowheads="1"/>
          </p:cNvSpPr>
          <p:nvPr/>
        </p:nvSpPr>
        <p:spPr bwMode="auto">
          <a:xfrm>
            <a:off x="1752600" y="3048000"/>
            <a:ext cx="278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Non-contiguous Data layout</a:t>
            </a:r>
          </a:p>
        </p:txBody>
      </p:sp>
      <p:sp>
        <p:nvSpPr>
          <p:cNvPr id="323599" name="Text Box 15"/>
          <p:cNvSpPr txBox="1">
            <a:spLocks noChangeArrowheads="1"/>
          </p:cNvSpPr>
          <p:nvPr/>
        </p:nvSpPr>
        <p:spPr bwMode="auto">
          <a:xfrm>
            <a:off x="2895600" y="3886200"/>
            <a:ext cx="1457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Save Context</a:t>
            </a:r>
          </a:p>
        </p:txBody>
      </p:sp>
      <p:grpSp>
        <p:nvGrpSpPr>
          <p:cNvPr id="323600" name="Group 16"/>
          <p:cNvGrpSpPr>
            <a:grpSpLocks/>
          </p:cNvGrpSpPr>
          <p:nvPr/>
        </p:nvGrpSpPr>
        <p:grpSpPr bwMode="auto">
          <a:xfrm>
            <a:off x="6702425" y="3629025"/>
            <a:ext cx="1401763" cy="517525"/>
            <a:chOff x="4656" y="3072"/>
            <a:chExt cx="883" cy="326"/>
          </a:xfrm>
        </p:grpSpPr>
        <p:sp>
          <p:nvSpPr>
            <p:cNvPr id="323601" name="Line 17"/>
            <p:cNvSpPr>
              <a:spLocks noChangeShapeType="1"/>
            </p:cNvSpPr>
            <p:nvPr/>
          </p:nvSpPr>
          <p:spPr bwMode="auto">
            <a:xfrm>
              <a:off x="4656" y="307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02" name="Text Box 18"/>
            <p:cNvSpPr txBox="1">
              <a:spLocks noChangeArrowheads="1"/>
            </p:cNvSpPr>
            <p:nvPr/>
          </p:nvSpPr>
          <p:spPr bwMode="auto">
            <a:xfrm>
              <a:off x="4800" y="3186"/>
              <a:ext cx="7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Send Data</a:t>
              </a:r>
            </a:p>
          </p:txBody>
        </p:sp>
      </p:grpSp>
      <p:sp>
        <p:nvSpPr>
          <p:cNvPr id="323603" name="Rectangle 19" descr="Wide upward diagonal"/>
          <p:cNvSpPr>
            <a:spLocks noChangeArrowheads="1"/>
          </p:cNvSpPr>
          <p:nvPr/>
        </p:nvSpPr>
        <p:spPr bwMode="auto">
          <a:xfrm>
            <a:off x="6397625" y="3476625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604" name="Rectangle 20" descr="Wide upward diagonal"/>
          <p:cNvSpPr>
            <a:spLocks noChangeArrowheads="1"/>
          </p:cNvSpPr>
          <p:nvPr/>
        </p:nvSpPr>
        <p:spPr bwMode="auto">
          <a:xfrm>
            <a:off x="6092825" y="3476625"/>
            <a:ext cx="3048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606" name="Line 22"/>
          <p:cNvSpPr>
            <a:spLocks noChangeShapeType="1"/>
          </p:cNvSpPr>
          <p:nvPr/>
        </p:nvSpPr>
        <p:spPr bwMode="auto">
          <a:xfrm>
            <a:off x="2362200" y="3771900"/>
            <a:ext cx="0" cy="166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607" name="Text Box 23"/>
          <p:cNvSpPr txBox="1">
            <a:spLocks noChangeArrowheads="1"/>
          </p:cNvSpPr>
          <p:nvPr/>
        </p:nvSpPr>
        <p:spPr bwMode="auto">
          <a:xfrm>
            <a:off x="1676400" y="3900488"/>
            <a:ext cx="1457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Save Context</a:t>
            </a:r>
          </a:p>
        </p:txBody>
      </p:sp>
      <p:sp>
        <p:nvSpPr>
          <p:cNvPr id="323608" name="Rectangle 24"/>
          <p:cNvSpPr>
            <a:spLocks noChangeArrowheads="1"/>
          </p:cNvSpPr>
          <p:nvPr/>
        </p:nvSpPr>
        <p:spPr bwMode="auto">
          <a:xfrm>
            <a:off x="6089650" y="3476625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609" name="Text Box 25"/>
          <p:cNvSpPr txBox="1">
            <a:spLocks noChangeArrowheads="1"/>
          </p:cNvSpPr>
          <p:nvPr/>
        </p:nvSpPr>
        <p:spPr bwMode="auto">
          <a:xfrm>
            <a:off x="5638800" y="3048000"/>
            <a:ext cx="1592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Packing Buffer</a:t>
            </a:r>
          </a:p>
        </p:txBody>
      </p:sp>
      <p:sp>
        <p:nvSpPr>
          <p:cNvPr id="323610" name="Line 26"/>
          <p:cNvSpPr>
            <a:spLocks noChangeShapeType="1"/>
          </p:cNvSpPr>
          <p:nvPr/>
        </p:nvSpPr>
        <p:spPr bwMode="auto">
          <a:xfrm>
            <a:off x="3581400" y="3786188"/>
            <a:ext cx="0" cy="166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 animBg="1"/>
      <p:bldP spid="323588" grpId="1" animBg="1"/>
      <p:bldP spid="323588" grpId="2" animBg="1"/>
      <p:bldP spid="323592" grpId="0" animBg="1"/>
      <p:bldP spid="323593" grpId="0" animBg="1"/>
      <p:bldP spid="323594" grpId="0" animBg="1"/>
      <p:bldP spid="323595" grpId="0" animBg="1"/>
      <p:bldP spid="323599" grpId="0"/>
      <p:bldP spid="323599" grpId="1"/>
      <p:bldP spid="323603" grpId="0" animBg="1"/>
      <p:bldP spid="323603" grpId="1" animBg="1"/>
      <p:bldP spid="323603" grpId="2" animBg="1"/>
      <p:bldP spid="323604" grpId="0" animBg="1"/>
      <p:bldP spid="323604" grpId="1" animBg="1"/>
      <p:bldP spid="323604" grpId="2" animBg="1"/>
      <p:bldP spid="323606" grpId="0" animBg="1"/>
      <p:bldP spid="323607" grpId="0"/>
      <p:bldP spid="323610" grpId="0" animBg="1"/>
      <p:bldP spid="3236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Lost Datatype Context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r>
              <a:rPr lang="en-US"/>
              <a:t>Rollback of context not possible</a:t>
            </a:r>
          </a:p>
          <a:p>
            <a:pPr lvl="1"/>
            <a:r>
              <a:rPr lang="en-US"/>
              <a:t>Datatypes could be recursive</a:t>
            </a:r>
          </a:p>
          <a:p>
            <a:r>
              <a:rPr lang="en-US"/>
              <a:t>Duplication of context not possible</a:t>
            </a:r>
          </a:p>
          <a:p>
            <a:pPr lvl="1"/>
            <a:r>
              <a:rPr lang="en-US"/>
              <a:t>Context information might be large</a:t>
            </a:r>
          </a:p>
          <a:p>
            <a:pPr lvl="1"/>
            <a:r>
              <a:rPr lang="en-US"/>
              <a:t>When datatype elements are small, context could be larger than the datatype itself</a:t>
            </a:r>
          </a:p>
          <a:p>
            <a:r>
              <a:rPr lang="en-US"/>
              <a:t>Search of context possible, but very expensive</a:t>
            </a:r>
          </a:p>
          <a:p>
            <a:pPr lvl="1"/>
            <a:r>
              <a:rPr lang="en-US"/>
              <a:t>Quadratically increasing search time with increasing datatype size</a:t>
            </a:r>
          </a:p>
          <a:p>
            <a:pPr lvl="1"/>
            <a:r>
              <a:rPr lang="en-US"/>
              <a:t>Currently used mechanism!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Non-uniform Collective Communication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990600"/>
            <a:ext cx="5334000" cy="51355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Non-uniform communication algorithms are optimized for “uniform” communication</a:t>
            </a:r>
          </a:p>
          <a:p>
            <a:pPr>
              <a:lnSpc>
                <a:spcPct val="130000"/>
              </a:lnSpc>
            </a:pPr>
            <a:r>
              <a:rPr lang="en-US"/>
              <a:t>Case Studies</a:t>
            </a:r>
          </a:p>
          <a:p>
            <a:pPr lvl="1">
              <a:lnSpc>
                <a:spcPct val="130000"/>
              </a:lnSpc>
            </a:pPr>
            <a:r>
              <a:rPr lang="en-US"/>
              <a:t>Allgatherv uses a ring algorithm</a:t>
            </a:r>
          </a:p>
          <a:p>
            <a:pPr lvl="2">
              <a:lnSpc>
                <a:spcPct val="130000"/>
              </a:lnSpc>
            </a:pPr>
            <a:r>
              <a:rPr lang="en-US"/>
              <a:t>Causes idleness if data volumes are very different</a:t>
            </a:r>
          </a:p>
          <a:p>
            <a:pPr lvl="1">
              <a:lnSpc>
                <a:spcPct val="130000"/>
              </a:lnSpc>
            </a:pPr>
            <a:r>
              <a:rPr lang="en-US"/>
              <a:t>Alltoallw sends data to nodes in round-robin manner</a:t>
            </a:r>
          </a:p>
          <a:p>
            <a:pPr lvl="2">
              <a:lnSpc>
                <a:spcPct val="130000"/>
              </a:lnSpc>
            </a:pPr>
            <a:r>
              <a:rPr lang="en-US"/>
              <a:t>MPI processing is sequential</a:t>
            </a:r>
          </a:p>
        </p:txBody>
      </p:sp>
      <p:sp>
        <p:nvSpPr>
          <p:cNvPr id="347140" name="Oval 4"/>
          <p:cNvSpPr>
            <a:spLocks noChangeArrowheads="1"/>
          </p:cNvSpPr>
          <p:nvPr/>
        </p:nvSpPr>
        <p:spPr bwMode="auto">
          <a:xfrm>
            <a:off x="1600200" y="1143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1" name="Oval 5"/>
          <p:cNvSpPr>
            <a:spLocks noChangeArrowheads="1"/>
          </p:cNvSpPr>
          <p:nvPr/>
        </p:nvSpPr>
        <p:spPr bwMode="auto">
          <a:xfrm>
            <a:off x="2438400" y="144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2" name="Oval 6"/>
          <p:cNvSpPr>
            <a:spLocks noChangeArrowheads="1"/>
          </p:cNvSpPr>
          <p:nvPr/>
        </p:nvSpPr>
        <p:spPr bwMode="auto">
          <a:xfrm>
            <a:off x="28956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3" name="Oval 7"/>
          <p:cNvSpPr>
            <a:spLocks noChangeArrowheads="1"/>
          </p:cNvSpPr>
          <p:nvPr/>
        </p:nvSpPr>
        <p:spPr bwMode="auto">
          <a:xfrm>
            <a:off x="25146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4" name="Oval 8"/>
          <p:cNvSpPr>
            <a:spLocks noChangeArrowheads="1"/>
          </p:cNvSpPr>
          <p:nvPr/>
        </p:nvSpPr>
        <p:spPr bwMode="auto">
          <a:xfrm>
            <a:off x="16764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5" name="Oval 9"/>
          <p:cNvSpPr>
            <a:spLocks noChangeArrowheads="1"/>
          </p:cNvSpPr>
          <p:nvPr/>
        </p:nvSpPr>
        <p:spPr bwMode="auto">
          <a:xfrm>
            <a:off x="8382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6" name="Oval 10"/>
          <p:cNvSpPr>
            <a:spLocks noChangeArrowheads="1"/>
          </p:cNvSpPr>
          <p:nvPr/>
        </p:nvSpPr>
        <p:spPr bwMode="auto">
          <a:xfrm>
            <a:off x="3810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7" name="Oval 11"/>
          <p:cNvSpPr>
            <a:spLocks noChangeArrowheads="1"/>
          </p:cNvSpPr>
          <p:nvPr/>
        </p:nvSpPr>
        <p:spPr bwMode="auto">
          <a:xfrm>
            <a:off x="838200" y="144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8" name="Line 12"/>
          <p:cNvSpPr>
            <a:spLocks noChangeShapeType="1"/>
          </p:cNvSpPr>
          <p:nvPr/>
        </p:nvSpPr>
        <p:spPr bwMode="auto">
          <a:xfrm>
            <a:off x="1981200" y="1371600"/>
            <a:ext cx="457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49" name="Line 13"/>
          <p:cNvSpPr>
            <a:spLocks noChangeShapeType="1"/>
          </p:cNvSpPr>
          <p:nvPr/>
        </p:nvSpPr>
        <p:spPr bwMode="auto">
          <a:xfrm>
            <a:off x="2743200" y="1752600"/>
            <a:ext cx="228600" cy="3048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50" name="Line 14"/>
          <p:cNvSpPr>
            <a:spLocks noChangeShapeType="1"/>
          </p:cNvSpPr>
          <p:nvPr/>
        </p:nvSpPr>
        <p:spPr bwMode="auto">
          <a:xfrm flipH="1">
            <a:off x="2819400" y="2438400"/>
            <a:ext cx="152400" cy="2286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51" name="Line 15"/>
          <p:cNvSpPr>
            <a:spLocks noChangeShapeType="1"/>
          </p:cNvSpPr>
          <p:nvPr/>
        </p:nvSpPr>
        <p:spPr bwMode="auto">
          <a:xfrm flipH="1">
            <a:off x="2057400" y="2971800"/>
            <a:ext cx="533400" cy="2286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52" name="Line 16"/>
          <p:cNvSpPr>
            <a:spLocks noChangeShapeType="1"/>
          </p:cNvSpPr>
          <p:nvPr/>
        </p:nvSpPr>
        <p:spPr bwMode="auto">
          <a:xfrm flipH="1" flipV="1">
            <a:off x="1219200" y="2971800"/>
            <a:ext cx="457200" cy="2286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53" name="Line 17"/>
          <p:cNvSpPr>
            <a:spLocks noChangeShapeType="1"/>
          </p:cNvSpPr>
          <p:nvPr/>
        </p:nvSpPr>
        <p:spPr bwMode="auto">
          <a:xfrm flipH="1" flipV="1">
            <a:off x="685800" y="2438400"/>
            <a:ext cx="228600" cy="3048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54" name="Line 18"/>
          <p:cNvSpPr>
            <a:spLocks noChangeShapeType="1"/>
          </p:cNvSpPr>
          <p:nvPr/>
        </p:nvSpPr>
        <p:spPr bwMode="auto">
          <a:xfrm flipV="1">
            <a:off x="685800" y="1752600"/>
            <a:ext cx="228600" cy="3048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55" name="Line 19"/>
          <p:cNvSpPr>
            <a:spLocks noChangeShapeType="1"/>
          </p:cNvSpPr>
          <p:nvPr/>
        </p:nvSpPr>
        <p:spPr bwMode="auto">
          <a:xfrm flipV="1">
            <a:off x="1219200" y="1371600"/>
            <a:ext cx="381000" cy="1524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56" name="Text Box 20"/>
          <p:cNvSpPr txBox="1">
            <a:spLocks noChangeArrowheads="1"/>
          </p:cNvSpPr>
          <p:nvPr/>
        </p:nvSpPr>
        <p:spPr bwMode="auto">
          <a:xfrm>
            <a:off x="2133600" y="11430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Large Message</a:t>
            </a:r>
          </a:p>
        </p:txBody>
      </p:sp>
      <p:sp>
        <p:nvSpPr>
          <p:cNvPr id="347157" name="Text Box 21"/>
          <p:cNvSpPr txBox="1">
            <a:spLocks noChangeArrowheads="1"/>
          </p:cNvSpPr>
          <p:nvPr/>
        </p:nvSpPr>
        <p:spPr bwMode="auto">
          <a:xfrm>
            <a:off x="2133600" y="30480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Small Message</a:t>
            </a:r>
          </a:p>
        </p:txBody>
      </p:sp>
      <p:sp>
        <p:nvSpPr>
          <p:cNvPr id="347178" name="Oval 42"/>
          <p:cNvSpPr>
            <a:spLocks noChangeArrowheads="1"/>
          </p:cNvSpPr>
          <p:nvPr/>
        </p:nvSpPr>
        <p:spPr bwMode="auto">
          <a:xfrm>
            <a:off x="16764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/>
              <a:t>0</a:t>
            </a:r>
          </a:p>
        </p:txBody>
      </p:sp>
      <p:sp>
        <p:nvSpPr>
          <p:cNvPr id="347179" name="Oval 43"/>
          <p:cNvSpPr>
            <a:spLocks noChangeArrowheads="1"/>
          </p:cNvSpPr>
          <p:nvPr/>
        </p:nvSpPr>
        <p:spPr bwMode="auto">
          <a:xfrm>
            <a:off x="16764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/>
              <a:t>1</a:t>
            </a:r>
          </a:p>
        </p:txBody>
      </p:sp>
      <p:sp>
        <p:nvSpPr>
          <p:cNvPr id="347180" name="Oval 44"/>
          <p:cNvSpPr>
            <a:spLocks noChangeArrowheads="1"/>
          </p:cNvSpPr>
          <p:nvPr/>
        </p:nvSpPr>
        <p:spPr bwMode="auto">
          <a:xfrm>
            <a:off x="22860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/>
              <a:t>2</a:t>
            </a:r>
          </a:p>
        </p:txBody>
      </p:sp>
      <p:sp>
        <p:nvSpPr>
          <p:cNvPr id="347181" name="Oval 45"/>
          <p:cNvSpPr>
            <a:spLocks noChangeArrowheads="1"/>
          </p:cNvSpPr>
          <p:nvPr/>
        </p:nvSpPr>
        <p:spPr bwMode="auto">
          <a:xfrm>
            <a:off x="22860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/>
              <a:t>3</a:t>
            </a:r>
          </a:p>
        </p:txBody>
      </p:sp>
      <p:sp>
        <p:nvSpPr>
          <p:cNvPr id="347182" name="Oval 46"/>
          <p:cNvSpPr>
            <a:spLocks noChangeArrowheads="1"/>
          </p:cNvSpPr>
          <p:nvPr/>
        </p:nvSpPr>
        <p:spPr bwMode="auto">
          <a:xfrm>
            <a:off x="16764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/>
              <a:t>4</a:t>
            </a:r>
          </a:p>
        </p:txBody>
      </p:sp>
      <p:sp>
        <p:nvSpPr>
          <p:cNvPr id="347183" name="Oval 47"/>
          <p:cNvSpPr>
            <a:spLocks noChangeArrowheads="1"/>
          </p:cNvSpPr>
          <p:nvPr/>
        </p:nvSpPr>
        <p:spPr bwMode="auto">
          <a:xfrm>
            <a:off x="10668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/>
              <a:t>5</a:t>
            </a:r>
          </a:p>
        </p:txBody>
      </p:sp>
      <p:sp>
        <p:nvSpPr>
          <p:cNvPr id="347184" name="Oval 48"/>
          <p:cNvSpPr>
            <a:spLocks noChangeArrowheads="1"/>
          </p:cNvSpPr>
          <p:nvPr/>
        </p:nvSpPr>
        <p:spPr bwMode="auto">
          <a:xfrm>
            <a:off x="10668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/>
              <a:t>6</a:t>
            </a:r>
          </a:p>
        </p:txBody>
      </p:sp>
      <p:sp>
        <p:nvSpPr>
          <p:cNvPr id="347186" name="Line 50"/>
          <p:cNvSpPr>
            <a:spLocks noChangeShapeType="1"/>
          </p:cNvSpPr>
          <p:nvPr/>
        </p:nvSpPr>
        <p:spPr bwMode="auto">
          <a:xfrm flipV="1">
            <a:off x="2057400" y="4648200"/>
            <a:ext cx="228600" cy="1524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87" name="Line 51"/>
          <p:cNvSpPr>
            <a:spLocks noChangeShapeType="1"/>
          </p:cNvSpPr>
          <p:nvPr/>
        </p:nvSpPr>
        <p:spPr bwMode="auto">
          <a:xfrm>
            <a:off x="2057400" y="4953000"/>
            <a:ext cx="304800" cy="1524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88" name="Line 52"/>
          <p:cNvSpPr>
            <a:spLocks noChangeShapeType="1"/>
          </p:cNvSpPr>
          <p:nvPr/>
        </p:nvSpPr>
        <p:spPr bwMode="auto">
          <a:xfrm>
            <a:off x="1863725" y="5105400"/>
            <a:ext cx="0" cy="2286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89" name="Line 53"/>
          <p:cNvSpPr>
            <a:spLocks noChangeShapeType="1"/>
          </p:cNvSpPr>
          <p:nvPr/>
        </p:nvSpPr>
        <p:spPr bwMode="auto">
          <a:xfrm flipH="1">
            <a:off x="1447800" y="5029200"/>
            <a:ext cx="228600" cy="762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91" name="Line 55"/>
          <p:cNvSpPr>
            <a:spLocks noChangeShapeType="1"/>
          </p:cNvSpPr>
          <p:nvPr/>
        </p:nvSpPr>
        <p:spPr bwMode="auto">
          <a:xfrm flipH="1" flipV="1">
            <a:off x="1863725" y="4419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92" name="Line 56"/>
          <p:cNvSpPr>
            <a:spLocks noChangeShapeType="1"/>
          </p:cNvSpPr>
          <p:nvPr/>
        </p:nvSpPr>
        <p:spPr bwMode="auto">
          <a:xfrm flipH="1" flipV="1">
            <a:off x="1447800" y="4648200"/>
            <a:ext cx="228600" cy="15240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y_aware_parallel_tools">
  <a:themeElements>
    <a:clrScheme name="energy_aware_parallel_tool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y_aware_parallel_tool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nergy_aware_parallel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1301</Words>
  <Application>Microsoft Office PowerPoint</Application>
  <PresentationFormat>On-screen Show (4:3)</PresentationFormat>
  <Paragraphs>249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Comic Sans MS</vt:lpstr>
      <vt:lpstr>energy_aware_parallel_tools</vt:lpstr>
      <vt:lpstr>Microsoft Graph Chart</vt:lpstr>
      <vt:lpstr>Non-uniformly Communicating Non-contiguous Data: A Case Study with PETSc and MPI</vt:lpstr>
      <vt:lpstr>Numerical Libraries in HEC</vt:lpstr>
      <vt:lpstr>Overview of PETSc</vt:lpstr>
      <vt:lpstr>Handling Parallel Data Layouts in PETSc</vt:lpstr>
      <vt:lpstr>Presentation Layout</vt:lpstr>
      <vt:lpstr>Data Layout and Processing in PETSc</vt:lpstr>
      <vt:lpstr>Non-contiguous Communication in MPI</vt:lpstr>
      <vt:lpstr>Issues with Lost Datatype Context</vt:lpstr>
      <vt:lpstr>Non-uniform Collective Communication</vt:lpstr>
      <vt:lpstr>Presentation Layout</vt:lpstr>
      <vt:lpstr>Dual-context Approach for Non-contiguous Communication</vt:lpstr>
      <vt:lpstr>Non-Uniform Communication: AllGatherv</vt:lpstr>
      <vt:lpstr>Non-uniform Communication: Alltoallw</vt:lpstr>
      <vt:lpstr>Presentation Layout</vt:lpstr>
      <vt:lpstr>Experimental Testbed</vt:lpstr>
      <vt:lpstr>Non-uniform Communication Evaluation</vt:lpstr>
      <vt:lpstr>AllGatherv Evaluation</vt:lpstr>
      <vt:lpstr>Alltoallw Evaluation</vt:lpstr>
      <vt:lpstr>PETSc Vector Scatter</vt:lpstr>
      <vt:lpstr>3-D Laplacian Multigrid Solver</vt:lpstr>
      <vt:lpstr>Presentation Layout</vt:lpstr>
      <vt:lpstr>Concluding Remarks and Future Work</vt:lpstr>
      <vt:lpstr>Thank You</vt:lpstr>
      <vt:lpstr>Backup Slides</vt:lpstr>
      <vt:lpstr>Noncontiguous Communication in PETSc</vt:lpstr>
      <vt:lpstr>Hand-tuning vs. Automated optimization</vt:lpstr>
      <vt:lpstr>Non-contiguous Communication in MPI</vt:lpstr>
      <vt:lpstr>Issues with Non-contiguous Communication</vt:lpstr>
      <vt:lpstr>MPI-level Evaluation</vt:lpstr>
      <vt:lpstr>Experimental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Non-uniformly Communicating Non-contiguous Data: A Case Study with PETSc and MPI</dc:title>
  <dc:creator>Pavan Balaji</dc:creator>
  <cp:lastModifiedBy>Pavan Balaji</cp:lastModifiedBy>
  <cp:revision>189</cp:revision>
  <dcterms:modified xsi:type="dcterms:W3CDTF">2011-01-10T13:02:06Z</dcterms:modified>
</cp:coreProperties>
</file>