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sldIdLst>
    <p:sldId id="256" r:id="rId2"/>
    <p:sldId id="440" r:id="rId3"/>
    <p:sldId id="442" r:id="rId4"/>
    <p:sldId id="436" r:id="rId5"/>
    <p:sldId id="438" r:id="rId6"/>
    <p:sldId id="453" r:id="rId7"/>
    <p:sldId id="444" r:id="rId8"/>
    <p:sldId id="293" r:id="rId9"/>
    <p:sldId id="415" r:id="rId10"/>
    <p:sldId id="417" r:id="rId11"/>
    <p:sldId id="294" r:id="rId12"/>
    <p:sldId id="371" r:id="rId13"/>
    <p:sldId id="372" r:id="rId14"/>
    <p:sldId id="373" r:id="rId15"/>
    <p:sldId id="283" r:id="rId16"/>
    <p:sldId id="282" r:id="rId17"/>
    <p:sldId id="454" r:id="rId18"/>
    <p:sldId id="257" r:id="rId19"/>
  </p:sldIdLst>
  <p:sldSz cx="9144000" cy="6858000" type="screen4x3"/>
  <p:notesSz cx="6997700" cy="9283700"/>
  <p:defaultTextStyle>
    <a:defPPr>
      <a:defRPr lang="en-US"/>
    </a:defPPr>
    <a:lvl1pPr algn="ctr" rtl="0" fontAlgn="base">
      <a:spcBef>
        <a:spcPct val="0"/>
      </a:spcBef>
      <a:spcAft>
        <a:spcPct val="0"/>
      </a:spcAft>
      <a:defRPr kern="1200">
        <a:solidFill>
          <a:schemeClr val="tx1"/>
        </a:solidFill>
        <a:latin typeface="Arial" charset="0"/>
        <a:ea typeface="굴림" pitchFamily="34" charset="-127"/>
        <a:cs typeface="+mn-cs"/>
      </a:defRPr>
    </a:lvl1pPr>
    <a:lvl2pPr marL="457200" algn="ctr" rtl="0" fontAlgn="base">
      <a:spcBef>
        <a:spcPct val="0"/>
      </a:spcBef>
      <a:spcAft>
        <a:spcPct val="0"/>
      </a:spcAft>
      <a:defRPr kern="1200">
        <a:solidFill>
          <a:schemeClr val="tx1"/>
        </a:solidFill>
        <a:latin typeface="Arial" charset="0"/>
        <a:ea typeface="굴림" pitchFamily="34" charset="-127"/>
        <a:cs typeface="+mn-cs"/>
      </a:defRPr>
    </a:lvl2pPr>
    <a:lvl3pPr marL="914400" algn="ctr" rtl="0" fontAlgn="base">
      <a:spcBef>
        <a:spcPct val="0"/>
      </a:spcBef>
      <a:spcAft>
        <a:spcPct val="0"/>
      </a:spcAft>
      <a:defRPr kern="1200">
        <a:solidFill>
          <a:schemeClr val="tx1"/>
        </a:solidFill>
        <a:latin typeface="Arial" charset="0"/>
        <a:ea typeface="굴림" pitchFamily="34" charset="-127"/>
        <a:cs typeface="+mn-cs"/>
      </a:defRPr>
    </a:lvl3pPr>
    <a:lvl4pPr marL="1371600" algn="ctr" rtl="0" fontAlgn="base">
      <a:spcBef>
        <a:spcPct val="0"/>
      </a:spcBef>
      <a:spcAft>
        <a:spcPct val="0"/>
      </a:spcAft>
      <a:defRPr kern="1200">
        <a:solidFill>
          <a:schemeClr val="tx1"/>
        </a:solidFill>
        <a:latin typeface="Arial" charset="0"/>
        <a:ea typeface="굴림" pitchFamily="34" charset="-127"/>
        <a:cs typeface="+mn-cs"/>
      </a:defRPr>
    </a:lvl4pPr>
    <a:lvl5pPr marL="1828800" algn="ctr" rtl="0" fontAlgn="base">
      <a:spcBef>
        <a:spcPct val="0"/>
      </a:spcBef>
      <a:spcAft>
        <a:spcPct val="0"/>
      </a:spcAft>
      <a:defRPr kern="1200">
        <a:solidFill>
          <a:schemeClr val="tx1"/>
        </a:solidFill>
        <a:latin typeface="Arial" charset="0"/>
        <a:ea typeface="굴림" pitchFamily="34" charset="-127"/>
        <a:cs typeface="+mn-cs"/>
      </a:defRPr>
    </a:lvl5pPr>
    <a:lvl6pPr marL="2286000" algn="l" defTabSz="914400" rtl="0" eaLnBrk="1" latinLnBrk="0" hangingPunct="1">
      <a:defRPr kern="1200">
        <a:solidFill>
          <a:schemeClr val="tx1"/>
        </a:solidFill>
        <a:latin typeface="Arial" charset="0"/>
        <a:ea typeface="굴림" pitchFamily="34" charset="-127"/>
        <a:cs typeface="+mn-cs"/>
      </a:defRPr>
    </a:lvl6pPr>
    <a:lvl7pPr marL="2743200" algn="l" defTabSz="914400" rtl="0" eaLnBrk="1" latinLnBrk="0" hangingPunct="1">
      <a:defRPr kern="1200">
        <a:solidFill>
          <a:schemeClr val="tx1"/>
        </a:solidFill>
        <a:latin typeface="Arial" charset="0"/>
        <a:ea typeface="굴림" pitchFamily="34" charset="-127"/>
        <a:cs typeface="+mn-cs"/>
      </a:defRPr>
    </a:lvl7pPr>
    <a:lvl8pPr marL="3200400" algn="l" defTabSz="914400" rtl="0" eaLnBrk="1" latinLnBrk="0" hangingPunct="1">
      <a:defRPr kern="1200">
        <a:solidFill>
          <a:schemeClr val="tx1"/>
        </a:solidFill>
        <a:latin typeface="Arial" charset="0"/>
        <a:ea typeface="굴림" pitchFamily="34" charset="-127"/>
        <a:cs typeface="+mn-cs"/>
      </a:defRPr>
    </a:lvl8pPr>
    <a:lvl9pPr marL="3657600" algn="l" defTabSz="914400" rtl="0" eaLnBrk="1" latinLnBrk="0" hangingPunct="1">
      <a:defRPr kern="1200">
        <a:solidFill>
          <a:schemeClr val="tx1"/>
        </a:solidFill>
        <a:latin typeface="Arial" charset="0"/>
        <a:ea typeface="굴림"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9933"/>
    <a:srgbClr val="FF9900"/>
    <a:srgbClr val="FF66FF"/>
    <a:srgbClr val="DDDDDD"/>
    <a:srgbClr val="0000FF"/>
    <a:srgbClr val="FF33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85" autoAdjust="0"/>
    <p:restoredTop sz="94660"/>
  </p:normalViewPr>
  <p:slideViewPr>
    <p:cSldViewPr>
      <p:cViewPr varScale="1">
        <p:scale>
          <a:sx n="108" d="100"/>
          <a:sy n="108" d="100"/>
        </p:scale>
        <p:origin x="-97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lvl1pPr algn="l" defTabSz="930275">
              <a:defRPr sz="1200"/>
            </a:lvl1pPr>
          </a:lstStyle>
          <a:p>
            <a:endParaRPr lang="en-US"/>
          </a:p>
        </p:txBody>
      </p:sp>
      <p:sp>
        <p:nvSpPr>
          <p:cNvPr id="9219" name="Rectangle 3"/>
          <p:cNvSpPr>
            <a:spLocks noGrp="1" noChangeArrowheads="1"/>
          </p:cNvSpPr>
          <p:nvPr>
            <p:ph type="dt"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a:lvl1pPr>
          </a:lstStyle>
          <a:p>
            <a:endParaRPr lang="en-US"/>
          </a:p>
        </p:txBody>
      </p:sp>
      <p:sp>
        <p:nvSpPr>
          <p:cNvPr id="9220" name="Rectangle 4"/>
          <p:cNvSpPr>
            <a:spLocks noRo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700088" y="4410075"/>
            <a:ext cx="55975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b" anchorCtr="0" compatLnSpc="1">
            <a:prstTxWarp prst="textNoShape">
              <a:avLst/>
            </a:prstTxWarp>
          </a:bodyPr>
          <a:lstStyle>
            <a:lvl1pPr algn="l" defTabSz="930275">
              <a:defRPr sz="1200"/>
            </a:lvl1pPr>
          </a:lstStyle>
          <a:p>
            <a:endParaRPr lang="en-US"/>
          </a:p>
        </p:txBody>
      </p:sp>
      <p:sp>
        <p:nvSpPr>
          <p:cNvPr id="9223" name="Rectangle 7"/>
          <p:cNvSpPr>
            <a:spLocks noGrp="1" noChangeArrowheads="1"/>
          </p:cNvSpPr>
          <p:nvPr>
            <p:ph type="sldNum" sz="quarter" idx="5"/>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a:lvl1pPr>
          </a:lstStyle>
          <a:p>
            <a:fld id="{07D40801-E9B6-4BD4-85B3-CDE3D2EC25A7}" type="slidenum">
              <a:rPr lang="en-US"/>
              <a:pPr/>
              <a:t>‹#›</a:t>
            </a:fld>
            <a:endParaRPr lang="en-US"/>
          </a:p>
        </p:txBody>
      </p:sp>
    </p:spTree>
    <p:extLst>
      <p:ext uri="{BB962C8B-B14F-4D97-AF65-F5344CB8AC3E}">
        <p14:creationId xmlns:p14="http://schemas.microsoft.com/office/powerpoint/2010/main" val="37941618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54328C-C99F-4D82-91BE-334A11A57E6C}" type="slidenum">
              <a:rPr lang="en-US"/>
              <a:pPr/>
              <a:t>13</a:t>
            </a:fld>
            <a:endParaRPr lang="en-US"/>
          </a:p>
        </p:txBody>
      </p:sp>
      <p:sp>
        <p:nvSpPr>
          <p:cNvPr id="455682" name="Rectangle 2"/>
          <p:cNvSpPr>
            <a:spLocks noRot="1" noChangeArrowheads="1" noTextEdit="1"/>
          </p:cNvSpPr>
          <p:nvPr>
            <p:ph type="sldImg"/>
          </p:nvPr>
        </p:nvSpPr>
        <p:spPr>
          <a:ln/>
        </p:spPr>
      </p:sp>
      <p:sp>
        <p:nvSpPr>
          <p:cNvPr id="455683" name="Rectangle 3"/>
          <p:cNvSpPr>
            <a:spLocks noGrp="1" noChangeArrowheads="1"/>
          </p:cNvSpPr>
          <p:nvPr>
            <p:ph type="body" idx="1"/>
          </p:nvPr>
        </p:nvSpPr>
        <p:spPr>
          <a:xfrm>
            <a:off x="933450" y="4410075"/>
            <a:ext cx="5130800" cy="4176713"/>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130425"/>
            <a:ext cx="7772400" cy="1470025"/>
          </a:xfrm>
        </p:spPr>
        <p:txBody>
          <a:bodyPr/>
          <a:lstStyle>
            <a:lvl1pPr algn="ctr">
              <a:defRPr sz="2800" b="1"/>
            </a:lvl1pPr>
          </a:lstStyle>
          <a:p>
            <a:pPr lvl="0"/>
            <a:r>
              <a:rPr lang="en-US" altLang="ko-KR" noProof="0" smtClean="0"/>
              <a:t>Presentation Title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sz="2000"/>
            </a:lvl1pPr>
          </a:lstStyle>
          <a:p>
            <a:pPr lvl="0"/>
            <a:r>
              <a:rPr lang="en-US" altLang="ko-KR" noProof="0" smtClean="0"/>
              <a:t>Author List</a:t>
            </a:r>
          </a:p>
        </p:txBody>
      </p:sp>
      <p:sp>
        <p:nvSpPr>
          <p:cNvPr id="7172" name="Rectangle 4"/>
          <p:cNvSpPr>
            <a:spLocks noGrp="1" noChangeArrowheads="1"/>
          </p:cNvSpPr>
          <p:nvPr>
            <p:ph type="dt" sz="half" idx="2"/>
          </p:nvPr>
        </p:nvSpPr>
        <p:spPr>
          <a:xfrm>
            <a:off x="76200" y="6400800"/>
            <a:ext cx="2133600" cy="244475"/>
          </a:xfrm>
        </p:spPr>
        <p:txBody>
          <a:bodyPr/>
          <a:lstStyle>
            <a:lvl1pPr>
              <a:defRPr/>
            </a:lvl1pPr>
          </a:lstStyle>
          <a:p>
            <a:r>
              <a:rPr lang="en-US"/>
              <a:t>03/25/07</a:t>
            </a:r>
            <a:endParaRPr lang="en-US" altLang="ko-KR"/>
          </a:p>
        </p:txBody>
      </p:sp>
      <p:sp>
        <p:nvSpPr>
          <p:cNvPr id="7173" name="Rectangle 5"/>
          <p:cNvSpPr>
            <a:spLocks noGrp="1" noChangeArrowheads="1"/>
          </p:cNvSpPr>
          <p:nvPr>
            <p:ph type="ftr" sz="quarter" idx="3"/>
          </p:nvPr>
        </p:nvSpPr>
        <p:spPr>
          <a:xfrm>
            <a:off x="2895600" y="6400800"/>
            <a:ext cx="3352800" cy="320675"/>
          </a:xfrm>
        </p:spPr>
        <p:txBody>
          <a:bodyPr/>
          <a:lstStyle>
            <a:lvl1pPr>
              <a:defRPr/>
            </a:lvl1pPr>
          </a:lstStyle>
          <a:p>
            <a:r>
              <a:rPr lang="en-US" altLang="ko-KR"/>
              <a:t>D. K. Panda (The Ohio State University)</a:t>
            </a:r>
          </a:p>
        </p:txBody>
      </p:sp>
      <p:sp>
        <p:nvSpPr>
          <p:cNvPr id="7174" name="Rectangle 6"/>
          <p:cNvSpPr>
            <a:spLocks noGrp="1" noChangeArrowheads="1"/>
          </p:cNvSpPr>
          <p:nvPr>
            <p:ph type="sldNum" sz="quarter" idx="4"/>
          </p:nvPr>
        </p:nvSpPr>
        <p:spPr/>
        <p:txBody>
          <a:bodyPr/>
          <a:lstStyle>
            <a:lvl1pPr>
              <a:defRPr/>
            </a:lvl1pPr>
          </a:lstStyle>
          <a:p>
            <a:fld id="{77719571-EF45-4888-96AA-46708A594707}" type="slidenum">
              <a:rPr lang="en-US" altLang="ko-KR"/>
              <a:pPr/>
              <a:t>‹#›</a:t>
            </a:fld>
            <a:endParaRPr lang="en-US" altLang="ko-KR"/>
          </a:p>
        </p:txBody>
      </p:sp>
      <p:sp>
        <p:nvSpPr>
          <p:cNvPr id="7175" name="Rectangle 7"/>
          <p:cNvSpPr>
            <a:spLocks noChangeArrowheads="1"/>
          </p:cNvSpPr>
          <p:nvPr/>
        </p:nvSpPr>
        <p:spPr bwMode="auto">
          <a:xfrm>
            <a:off x="0" y="0"/>
            <a:ext cx="9159875" cy="228600"/>
          </a:xfrm>
          <a:prstGeom prst="rect">
            <a:avLst/>
          </a:prstGeom>
          <a:gradFill rotWithShape="1">
            <a:gsLst>
              <a:gs pos="0">
                <a:srgbClr val="CC0000"/>
              </a:gs>
              <a:gs pos="100000">
                <a:srgbClr val="777777"/>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176" name="Picture 8" descr="Ohsu-MCU"/>
          <p:cNvPicPr>
            <a:picLocks noChangeAspect="1" noChangeArrowheads="1"/>
          </p:cNvPicPr>
          <p:nvPr/>
        </p:nvPicPr>
        <p:blipFill>
          <a:blip r:embed="rId2">
            <a:clrChange>
              <a:clrFrom>
                <a:srgbClr val="030303"/>
              </a:clrFrom>
              <a:clrTo>
                <a:srgbClr val="030303">
                  <a:alpha val="0"/>
                </a:srgbClr>
              </a:clrTo>
            </a:clrChange>
            <a:lum bright="54000"/>
            <a:grayscl/>
            <a:extLst>
              <a:ext uri="{28A0092B-C50C-407E-A947-70E740481C1C}">
                <a14:useLocalDpi xmlns:a14="http://schemas.microsoft.com/office/drawing/2010/main" val="0"/>
              </a:ext>
            </a:extLst>
          </a:blip>
          <a:srcRect r="48718"/>
          <a:stretch>
            <a:fillRect/>
          </a:stretch>
        </p:blipFill>
        <p:spPr bwMode="auto">
          <a:xfrm>
            <a:off x="7620000" y="457200"/>
            <a:ext cx="1524000" cy="2944813"/>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descr="Ohsu-MCU"/>
          <p:cNvPicPr>
            <a:picLocks noChangeAspect="1" noChangeArrowheads="1"/>
          </p:cNvPicPr>
          <p:nvPr/>
        </p:nvPicPr>
        <p:blipFill>
          <a:blip r:embed="rId2">
            <a:clrChange>
              <a:clrFrom>
                <a:srgbClr val="030303"/>
              </a:clrFrom>
              <a:clrTo>
                <a:srgbClr val="030303">
                  <a:alpha val="0"/>
                </a:srgbClr>
              </a:clrTo>
            </a:clrChange>
            <a:lum bright="54000"/>
            <a:grayscl/>
            <a:extLst>
              <a:ext uri="{28A0092B-C50C-407E-A947-70E740481C1C}">
                <a14:useLocalDpi xmlns:a14="http://schemas.microsoft.com/office/drawing/2010/main" val="0"/>
              </a:ext>
            </a:extLst>
          </a:blip>
          <a:srcRect r="48718"/>
          <a:stretch>
            <a:fillRect/>
          </a:stretch>
        </p:blipFill>
        <p:spPr bwMode="auto">
          <a:xfrm>
            <a:off x="7620000" y="457200"/>
            <a:ext cx="1524000" cy="2944813"/>
          </a:xfrm>
          <a:prstGeom prst="rect">
            <a:avLst/>
          </a:prstGeom>
          <a:noFill/>
          <a:extLst>
            <a:ext uri="{909E8E84-426E-40DD-AFC4-6F175D3DCCD1}">
              <a14:hiddenFill xmlns:a14="http://schemas.microsoft.com/office/drawing/2010/main">
                <a:solidFill>
                  <a:srgbClr val="FFFFFF"/>
                </a:solidFill>
              </a14:hiddenFill>
            </a:ext>
          </a:extLst>
        </p:spPr>
      </p:pic>
      <p:grpSp>
        <p:nvGrpSpPr>
          <p:cNvPr id="7178" name="Group 10"/>
          <p:cNvGrpSpPr>
            <a:grpSpLocks/>
          </p:cNvGrpSpPr>
          <p:nvPr/>
        </p:nvGrpSpPr>
        <p:grpSpPr bwMode="auto">
          <a:xfrm>
            <a:off x="7620000" y="-30163"/>
            <a:ext cx="1295400" cy="487363"/>
            <a:chOff x="4656" y="-19"/>
            <a:chExt cx="816" cy="307"/>
          </a:xfrm>
        </p:grpSpPr>
        <p:sp>
          <p:nvSpPr>
            <p:cNvPr id="7179" name="Rectangle 11"/>
            <p:cNvSpPr>
              <a:spLocks noChangeArrowheads="1"/>
            </p:cNvSpPr>
            <p:nvPr/>
          </p:nvSpPr>
          <p:spPr bwMode="auto">
            <a:xfrm>
              <a:off x="4656" y="-19"/>
              <a:ext cx="816" cy="30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0" name="WordArt 12"/>
            <p:cNvSpPr>
              <a:spLocks noChangeArrowheads="1" noChangeShapeType="1" noTextEdit="1"/>
            </p:cNvSpPr>
            <p:nvPr/>
          </p:nvSpPr>
          <p:spPr bwMode="auto">
            <a:xfrm>
              <a:off x="4708" y="18"/>
              <a:ext cx="729" cy="73"/>
            </a:xfrm>
            <a:prstGeom prst="rect">
              <a:avLst/>
            </a:prstGeom>
            <a:extLst>
              <a:ext uri="{91240B29-F687-4F45-9708-019B960494DF}">
                <a14:hiddenLine xmlns:a14="http://schemas.microsoft.com/office/drawing/2010/main" w="6350">
                  <a:solidFill>
                    <a:schemeClr val="bg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sz="1200" kern="10">
                  <a:solidFill>
                    <a:srgbClr val="CC0000"/>
                  </a:solidFill>
                  <a:latin typeface="Arial"/>
                  <a:cs typeface="Arial"/>
                </a:rPr>
                <a:t>NETWORK-BASED</a:t>
              </a:r>
            </a:p>
          </p:txBody>
        </p:sp>
        <p:sp>
          <p:nvSpPr>
            <p:cNvPr id="7181" name="WordArt 13"/>
            <p:cNvSpPr>
              <a:spLocks noChangeArrowheads="1" noChangeShapeType="1" noTextEdit="1"/>
            </p:cNvSpPr>
            <p:nvPr/>
          </p:nvSpPr>
          <p:spPr bwMode="auto">
            <a:xfrm>
              <a:off x="4702" y="101"/>
              <a:ext cx="729" cy="73"/>
            </a:xfrm>
            <a:prstGeom prst="rect">
              <a:avLst/>
            </a:prstGeom>
            <a:extLst>
              <a:ext uri="{91240B29-F687-4F45-9708-019B960494DF}">
                <a14:hiddenLine xmlns:a14="http://schemas.microsoft.com/office/drawing/2010/main" w="6350">
                  <a:solidFill>
                    <a:schemeClr val="bg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sz="1200" kern="10">
                  <a:solidFill>
                    <a:srgbClr val="CC0000"/>
                  </a:solidFill>
                  <a:latin typeface="Arial"/>
                  <a:cs typeface="Arial"/>
                </a:rPr>
                <a:t>COMPUTING</a:t>
              </a:r>
            </a:p>
          </p:txBody>
        </p:sp>
        <p:sp>
          <p:nvSpPr>
            <p:cNvPr id="7182" name="WordArt 14"/>
            <p:cNvSpPr>
              <a:spLocks noChangeArrowheads="1" noChangeShapeType="1" noTextEdit="1"/>
            </p:cNvSpPr>
            <p:nvPr/>
          </p:nvSpPr>
          <p:spPr bwMode="auto">
            <a:xfrm>
              <a:off x="4706" y="185"/>
              <a:ext cx="729" cy="73"/>
            </a:xfrm>
            <a:prstGeom prst="rect">
              <a:avLst/>
            </a:prstGeom>
            <a:extLst>
              <a:ext uri="{91240B29-F687-4F45-9708-019B960494DF}">
                <a14:hiddenLine xmlns:a14="http://schemas.microsoft.com/office/drawing/2010/main" w="6350">
                  <a:solidFill>
                    <a:schemeClr val="bg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sz="1200" kern="10">
                  <a:solidFill>
                    <a:srgbClr val="CC0000"/>
                  </a:solidFill>
                  <a:latin typeface="Arial"/>
                  <a:cs typeface="Arial"/>
                </a:rPr>
                <a:t>LABORATORY</a:t>
              </a:r>
            </a:p>
          </p:txBody>
        </p:sp>
      </p:grpSp>
      <p:sp>
        <p:nvSpPr>
          <p:cNvPr id="7183" name="Rectangle 15"/>
          <p:cNvSpPr>
            <a:spLocks noChangeArrowheads="1"/>
          </p:cNvSpPr>
          <p:nvPr/>
        </p:nvSpPr>
        <p:spPr bwMode="auto">
          <a:xfrm>
            <a:off x="0" y="6640513"/>
            <a:ext cx="9159875" cy="228600"/>
          </a:xfrm>
          <a:prstGeom prst="rect">
            <a:avLst/>
          </a:prstGeom>
          <a:gradFill rotWithShape="1">
            <a:gsLst>
              <a:gs pos="0">
                <a:srgbClr val="CC0000"/>
              </a:gs>
              <a:gs pos="100000">
                <a:srgbClr val="777777"/>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184" name="Picture 16" descr="Ohio Sta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486525"/>
            <a:ext cx="5048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5" name="Picture 17" descr="Ohsu-MCU"/>
          <p:cNvPicPr>
            <a:picLocks noChangeAspect="1" noChangeArrowheads="1"/>
          </p:cNvPicPr>
          <p:nvPr/>
        </p:nvPicPr>
        <p:blipFill>
          <a:blip r:embed="rId2">
            <a:clrChange>
              <a:clrFrom>
                <a:srgbClr val="030303"/>
              </a:clrFrom>
              <a:clrTo>
                <a:srgbClr val="030303">
                  <a:alpha val="0"/>
                </a:srgbClr>
              </a:clrTo>
            </a:clrChange>
            <a:lum bright="54000"/>
            <a:grayscl/>
            <a:extLst>
              <a:ext uri="{28A0092B-C50C-407E-A947-70E740481C1C}">
                <a14:useLocalDpi xmlns:a14="http://schemas.microsoft.com/office/drawing/2010/main" val="0"/>
              </a:ext>
            </a:extLst>
          </a:blip>
          <a:srcRect l="48718"/>
          <a:stretch>
            <a:fillRect/>
          </a:stretch>
        </p:blipFill>
        <p:spPr bwMode="auto">
          <a:xfrm>
            <a:off x="0" y="3657600"/>
            <a:ext cx="1524000" cy="2944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03/25/07</a:t>
            </a:r>
            <a:endParaRPr lang="en-US" altLang="ko-KR"/>
          </a:p>
        </p:txBody>
      </p:sp>
      <p:sp>
        <p:nvSpPr>
          <p:cNvPr id="5" name="Footer Placeholder 4"/>
          <p:cNvSpPr>
            <a:spLocks noGrp="1"/>
          </p:cNvSpPr>
          <p:nvPr>
            <p:ph type="ftr" sz="quarter" idx="11"/>
          </p:nvPr>
        </p:nvSpPr>
        <p:spPr/>
        <p:txBody>
          <a:bodyPr/>
          <a:lstStyle>
            <a:lvl1pPr>
              <a:defRPr/>
            </a:lvl1pPr>
          </a:lstStyle>
          <a:p>
            <a:r>
              <a:rPr lang="en-US" altLang="ko-KR"/>
              <a:t>D. K. Panda (The Ohio State University)</a:t>
            </a:r>
          </a:p>
        </p:txBody>
      </p:sp>
      <p:sp>
        <p:nvSpPr>
          <p:cNvPr id="6" name="Slide Number Placeholder 5"/>
          <p:cNvSpPr>
            <a:spLocks noGrp="1"/>
          </p:cNvSpPr>
          <p:nvPr>
            <p:ph type="sldNum" sz="quarter" idx="12"/>
          </p:nvPr>
        </p:nvSpPr>
        <p:spPr/>
        <p:txBody>
          <a:bodyPr/>
          <a:lstStyle>
            <a:lvl1pPr>
              <a:defRPr/>
            </a:lvl1pPr>
          </a:lstStyle>
          <a:p>
            <a:fld id="{B7FFF632-D39C-4ED8-B2AD-EE214CC6673D}" type="slidenum">
              <a:rPr lang="en-US" altLang="ko-KR"/>
              <a:pPr/>
              <a:t>‹#›</a:t>
            </a:fld>
            <a:endParaRPr lang="en-US" altLang="ko-KR"/>
          </a:p>
        </p:txBody>
      </p:sp>
    </p:spTree>
    <p:extLst>
      <p:ext uri="{BB962C8B-B14F-4D97-AF65-F5344CB8AC3E}">
        <p14:creationId xmlns:p14="http://schemas.microsoft.com/office/powerpoint/2010/main" val="1270832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03/25/07</a:t>
            </a:r>
            <a:endParaRPr lang="en-US" altLang="ko-KR"/>
          </a:p>
        </p:txBody>
      </p:sp>
      <p:sp>
        <p:nvSpPr>
          <p:cNvPr id="5" name="Footer Placeholder 4"/>
          <p:cNvSpPr>
            <a:spLocks noGrp="1"/>
          </p:cNvSpPr>
          <p:nvPr>
            <p:ph type="ftr" sz="quarter" idx="11"/>
          </p:nvPr>
        </p:nvSpPr>
        <p:spPr/>
        <p:txBody>
          <a:bodyPr/>
          <a:lstStyle>
            <a:lvl1pPr>
              <a:defRPr/>
            </a:lvl1pPr>
          </a:lstStyle>
          <a:p>
            <a:r>
              <a:rPr lang="en-US" altLang="ko-KR"/>
              <a:t>D. K. Panda (The Ohio State University)</a:t>
            </a:r>
          </a:p>
        </p:txBody>
      </p:sp>
      <p:sp>
        <p:nvSpPr>
          <p:cNvPr id="6" name="Slide Number Placeholder 5"/>
          <p:cNvSpPr>
            <a:spLocks noGrp="1"/>
          </p:cNvSpPr>
          <p:nvPr>
            <p:ph type="sldNum" sz="quarter" idx="12"/>
          </p:nvPr>
        </p:nvSpPr>
        <p:spPr/>
        <p:txBody>
          <a:bodyPr/>
          <a:lstStyle>
            <a:lvl1pPr>
              <a:defRPr/>
            </a:lvl1pPr>
          </a:lstStyle>
          <a:p>
            <a:fld id="{13022C6F-9A82-421E-BA07-1B3E1925CE77}" type="slidenum">
              <a:rPr lang="en-US" altLang="ko-KR"/>
              <a:pPr/>
              <a:t>‹#›</a:t>
            </a:fld>
            <a:endParaRPr lang="en-US" altLang="ko-KR"/>
          </a:p>
        </p:txBody>
      </p:sp>
    </p:spTree>
    <p:extLst>
      <p:ext uri="{BB962C8B-B14F-4D97-AF65-F5344CB8AC3E}">
        <p14:creationId xmlns:p14="http://schemas.microsoft.com/office/powerpoint/2010/main" val="103402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03/25/07</a:t>
            </a:r>
            <a:endParaRPr lang="en-US" altLang="ko-KR"/>
          </a:p>
        </p:txBody>
      </p:sp>
      <p:sp>
        <p:nvSpPr>
          <p:cNvPr id="5" name="Footer Placeholder 4"/>
          <p:cNvSpPr>
            <a:spLocks noGrp="1"/>
          </p:cNvSpPr>
          <p:nvPr>
            <p:ph type="ftr" sz="quarter" idx="11"/>
          </p:nvPr>
        </p:nvSpPr>
        <p:spPr/>
        <p:txBody>
          <a:bodyPr/>
          <a:lstStyle>
            <a:lvl1pPr>
              <a:defRPr/>
            </a:lvl1pPr>
          </a:lstStyle>
          <a:p>
            <a:r>
              <a:rPr lang="en-US" altLang="ko-KR"/>
              <a:t>D. K. Panda (The Ohio State University)</a:t>
            </a:r>
          </a:p>
        </p:txBody>
      </p:sp>
      <p:sp>
        <p:nvSpPr>
          <p:cNvPr id="6" name="Slide Number Placeholder 5"/>
          <p:cNvSpPr>
            <a:spLocks noGrp="1"/>
          </p:cNvSpPr>
          <p:nvPr>
            <p:ph type="sldNum" sz="quarter" idx="12"/>
          </p:nvPr>
        </p:nvSpPr>
        <p:spPr/>
        <p:txBody>
          <a:bodyPr/>
          <a:lstStyle>
            <a:lvl1pPr>
              <a:defRPr/>
            </a:lvl1pPr>
          </a:lstStyle>
          <a:p>
            <a:fld id="{6D6929D5-50D4-47E4-B2E8-5B32243BA3E0}" type="slidenum">
              <a:rPr lang="en-US" altLang="ko-KR"/>
              <a:pPr/>
              <a:t>‹#›</a:t>
            </a:fld>
            <a:endParaRPr lang="en-US" altLang="ko-KR"/>
          </a:p>
        </p:txBody>
      </p:sp>
    </p:spTree>
    <p:extLst>
      <p:ext uri="{BB962C8B-B14F-4D97-AF65-F5344CB8AC3E}">
        <p14:creationId xmlns:p14="http://schemas.microsoft.com/office/powerpoint/2010/main" val="363296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03/25/07</a:t>
            </a:r>
            <a:endParaRPr lang="en-US" altLang="ko-KR"/>
          </a:p>
        </p:txBody>
      </p:sp>
      <p:sp>
        <p:nvSpPr>
          <p:cNvPr id="5" name="Footer Placeholder 4"/>
          <p:cNvSpPr>
            <a:spLocks noGrp="1"/>
          </p:cNvSpPr>
          <p:nvPr>
            <p:ph type="ftr" sz="quarter" idx="11"/>
          </p:nvPr>
        </p:nvSpPr>
        <p:spPr/>
        <p:txBody>
          <a:bodyPr/>
          <a:lstStyle>
            <a:lvl1pPr>
              <a:defRPr/>
            </a:lvl1pPr>
          </a:lstStyle>
          <a:p>
            <a:r>
              <a:rPr lang="en-US" altLang="ko-KR"/>
              <a:t>D. K. Panda (The Ohio State University)</a:t>
            </a:r>
          </a:p>
        </p:txBody>
      </p:sp>
      <p:sp>
        <p:nvSpPr>
          <p:cNvPr id="6" name="Slide Number Placeholder 5"/>
          <p:cNvSpPr>
            <a:spLocks noGrp="1"/>
          </p:cNvSpPr>
          <p:nvPr>
            <p:ph type="sldNum" sz="quarter" idx="12"/>
          </p:nvPr>
        </p:nvSpPr>
        <p:spPr/>
        <p:txBody>
          <a:bodyPr/>
          <a:lstStyle>
            <a:lvl1pPr>
              <a:defRPr/>
            </a:lvl1pPr>
          </a:lstStyle>
          <a:p>
            <a:fld id="{F419E69C-4349-454E-A81A-F2F10B9C620E}" type="slidenum">
              <a:rPr lang="en-US" altLang="ko-KR"/>
              <a:pPr/>
              <a:t>‹#›</a:t>
            </a:fld>
            <a:endParaRPr lang="en-US" altLang="ko-KR"/>
          </a:p>
        </p:txBody>
      </p:sp>
    </p:spTree>
    <p:extLst>
      <p:ext uri="{BB962C8B-B14F-4D97-AF65-F5344CB8AC3E}">
        <p14:creationId xmlns:p14="http://schemas.microsoft.com/office/powerpoint/2010/main" val="620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t>03/25/07</a:t>
            </a:r>
            <a:endParaRPr lang="en-US" altLang="ko-KR"/>
          </a:p>
        </p:txBody>
      </p:sp>
      <p:sp>
        <p:nvSpPr>
          <p:cNvPr id="6" name="Footer Placeholder 5"/>
          <p:cNvSpPr>
            <a:spLocks noGrp="1"/>
          </p:cNvSpPr>
          <p:nvPr>
            <p:ph type="ftr" sz="quarter" idx="11"/>
          </p:nvPr>
        </p:nvSpPr>
        <p:spPr/>
        <p:txBody>
          <a:bodyPr/>
          <a:lstStyle>
            <a:lvl1pPr>
              <a:defRPr/>
            </a:lvl1pPr>
          </a:lstStyle>
          <a:p>
            <a:r>
              <a:rPr lang="en-US" altLang="ko-KR"/>
              <a:t>D. K. Panda (The Ohio State University)</a:t>
            </a:r>
          </a:p>
        </p:txBody>
      </p:sp>
      <p:sp>
        <p:nvSpPr>
          <p:cNvPr id="7" name="Slide Number Placeholder 6"/>
          <p:cNvSpPr>
            <a:spLocks noGrp="1"/>
          </p:cNvSpPr>
          <p:nvPr>
            <p:ph type="sldNum" sz="quarter" idx="12"/>
          </p:nvPr>
        </p:nvSpPr>
        <p:spPr/>
        <p:txBody>
          <a:bodyPr/>
          <a:lstStyle>
            <a:lvl1pPr>
              <a:defRPr/>
            </a:lvl1pPr>
          </a:lstStyle>
          <a:p>
            <a:fld id="{092B1305-9925-41A4-956D-807722608932}" type="slidenum">
              <a:rPr lang="en-US" altLang="ko-KR"/>
              <a:pPr/>
              <a:t>‹#›</a:t>
            </a:fld>
            <a:endParaRPr lang="en-US" altLang="ko-KR"/>
          </a:p>
        </p:txBody>
      </p:sp>
    </p:spTree>
    <p:extLst>
      <p:ext uri="{BB962C8B-B14F-4D97-AF65-F5344CB8AC3E}">
        <p14:creationId xmlns:p14="http://schemas.microsoft.com/office/powerpoint/2010/main" val="2585553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t>03/25/07</a:t>
            </a:r>
            <a:endParaRPr lang="en-US" altLang="ko-KR"/>
          </a:p>
        </p:txBody>
      </p:sp>
      <p:sp>
        <p:nvSpPr>
          <p:cNvPr id="8" name="Footer Placeholder 7"/>
          <p:cNvSpPr>
            <a:spLocks noGrp="1"/>
          </p:cNvSpPr>
          <p:nvPr>
            <p:ph type="ftr" sz="quarter" idx="11"/>
          </p:nvPr>
        </p:nvSpPr>
        <p:spPr/>
        <p:txBody>
          <a:bodyPr/>
          <a:lstStyle>
            <a:lvl1pPr>
              <a:defRPr/>
            </a:lvl1pPr>
          </a:lstStyle>
          <a:p>
            <a:r>
              <a:rPr lang="en-US" altLang="ko-KR"/>
              <a:t>D. K. Panda (The Ohio State University)</a:t>
            </a:r>
          </a:p>
        </p:txBody>
      </p:sp>
      <p:sp>
        <p:nvSpPr>
          <p:cNvPr id="9" name="Slide Number Placeholder 8"/>
          <p:cNvSpPr>
            <a:spLocks noGrp="1"/>
          </p:cNvSpPr>
          <p:nvPr>
            <p:ph type="sldNum" sz="quarter" idx="12"/>
          </p:nvPr>
        </p:nvSpPr>
        <p:spPr/>
        <p:txBody>
          <a:bodyPr/>
          <a:lstStyle>
            <a:lvl1pPr>
              <a:defRPr/>
            </a:lvl1pPr>
          </a:lstStyle>
          <a:p>
            <a:fld id="{2B7A4ADF-1706-4F04-8719-36C559D28DA1}" type="slidenum">
              <a:rPr lang="en-US" altLang="ko-KR"/>
              <a:pPr/>
              <a:t>‹#›</a:t>
            </a:fld>
            <a:endParaRPr lang="en-US" altLang="ko-KR"/>
          </a:p>
        </p:txBody>
      </p:sp>
    </p:spTree>
    <p:extLst>
      <p:ext uri="{BB962C8B-B14F-4D97-AF65-F5344CB8AC3E}">
        <p14:creationId xmlns:p14="http://schemas.microsoft.com/office/powerpoint/2010/main" val="3653317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t>03/25/07</a:t>
            </a:r>
            <a:endParaRPr lang="en-US" altLang="ko-KR"/>
          </a:p>
        </p:txBody>
      </p:sp>
      <p:sp>
        <p:nvSpPr>
          <p:cNvPr id="4" name="Footer Placeholder 3"/>
          <p:cNvSpPr>
            <a:spLocks noGrp="1"/>
          </p:cNvSpPr>
          <p:nvPr>
            <p:ph type="ftr" sz="quarter" idx="11"/>
          </p:nvPr>
        </p:nvSpPr>
        <p:spPr/>
        <p:txBody>
          <a:bodyPr/>
          <a:lstStyle>
            <a:lvl1pPr>
              <a:defRPr/>
            </a:lvl1pPr>
          </a:lstStyle>
          <a:p>
            <a:r>
              <a:rPr lang="en-US" altLang="ko-KR"/>
              <a:t>D. K. Panda (The Ohio State University)</a:t>
            </a:r>
          </a:p>
        </p:txBody>
      </p:sp>
      <p:sp>
        <p:nvSpPr>
          <p:cNvPr id="5" name="Slide Number Placeholder 4"/>
          <p:cNvSpPr>
            <a:spLocks noGrp="1"/>
          </p:cNvSpPr>
          <p:nvPr>
            <p:ph type="sldNum" sz="quarter" idx="12"/>
          </p:nvPr>
        </p:nvSpPr>
        <p:spPr/>
        <p:txBody>
          <a:bodyPr/>
          <a:lstStyle>
            <a:lvl1pPr>
              <a:defRPr/>
            </a:lvl1pPr>
          </a:lstStyle>
          <a:p>
            <a:fld id="{3553DE57-863C-49E2-85CB-7354321C22F6}" type="slidenum">
              <a:rPr lang="en-US" altLang="ko-KR"/>
              <a:pPr/>
              <a:t>‹#›</a:t>
            </a:fld>
            <a:endParaRPr lang="en-US" altLang="ko-KR"/>
          </a:p>
        </p:txBody>
      </p:sp>
    </p:spTree>
    <p:extLst>
      <p:ext uri="{BB962C8B-B14F-4D97-AF65-F5344CB8AC3E}">
        <p14:creationId xmlns:p14="http://schemas.microsoft.com/office/powerpoint/2010/main" val="372694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03/25/07</a:t>
            </a:r>
            <a:endParaRPr lang="en-US" altLang="ko-KR"/>
          </a:p>
        </p:txBody>
      </p:sp>
      <p:sp>
        <p:nvSpPr>
          <p:cNvPr id="3" name="Footer Placeholder 2"/>
          <p:cNvSpPr>
            <a:spLocks noGrp="1"/>
          </p:cNvSpPr>
          <p:nvPr>
            <p:ph type="ftr" sz="quarter" idx="11"/>
          </p:nvPr>
        </p:nvSpPr>
        <p:spPr/>
        <p:txBody>
          <a:bodyPr/>
          <a:lstStyle>
            <a:lvl1pPr>
              <a:defRPr/>
            </a:lvl1pPr>
          </a:lstStyle>
          <a:p>
            <a:r>
              <a:rPr lang="en-US" altLang="ko-KR"/>
              <a:t>D. K. Panda (The Ohio State University)</a:t>
            </a:r>
          </a:p>
        </p:txBody>
      </p:sp>
      <p:sp>
        <p:nvSpPr>
          <p:cNvPr id="4" name="Slide Number Placeholder 3"/>
          <p:cNvSpPr>
            <a:spLocks noGrp="1"/>
          </p:cNvSpPr>
          <p:nvPr>
            <p:ph type="sldNum" sz="quarter" idx="12"/>
          </p:nvPr>
        </p:nvSpPr>
        <p:spPr/>
        <p:txBody>
          <a:bodyPr/>
          <a:lstStyle>
            <a:lvl1pPr>
              <a:defRPr/>
            </a:lvl1pPr>
          </a:lstStyle>
          <a:p>
            <a:fld id="{F657A868-544E-434C-891F-33975A1493A1}" type="slidenum">
              <a:rPr lang="en-US" altLang="ko-KR"/>
              <a:pPr/>
              <a:t>‹#›</a:t>
            </a:fld>
            <a:endParaRPr lang="en-US" altLang="ko-KR"/>
          </a:p>
        </p:txBody>
      </p:sp>
    </p:spTree>
    <p:extLst>
      <p:ext uri="{BB962C8B-B14F-4D97-AF65-F5344CB8AC3E}">
        <p14:creationId xmlns:p14="http://schemas.microsoft.com/office/powerpoint/2010/main" val="2949264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03/25/07</a:t>
            </a:r>
            <a:endParaRPr lang="en-US" altLang="ko-KR"/>
          </a:p>
        </p:txBody>
      </p:sp>
      <p:sp>
        <p:nvSpPr>
          <p:cNvPr id="6" name="Footer Placeholder 5"/>
          <p:cNvSpPr>
            <a:spLocks noGrp="1"/>
          </p:cNvSpPr>
          <p:nvPr>
            <p:ph type="ftr" sz="quarter" idx="11"/>
          </p:nvPr>
        </p:nvSpPr>
        <p:spPr/>
        <p:txBody>
          <a:bodyPr/>
          <a:lstStyle>
            <a:lvl1pPr>
              <a:defRPr/>
            </a:lvl1pPr>
          </a:lstStyle>
          <a:p>
            <a:r>
              <a:rPr lang="en-US" altLang="ko-KR"/>
              <a:t>D. K. Panda (The Ohio State University)</a:t>
            </a:r>
          </a:p>
        </p:txBody>
      </p:sp>
      <p:sp>
        <p:nvSpPr>
          <p:cNvPr id="7" name="Slide Number Placeholder 6"/>
          <p:cNvSpPr>
            <a:spLocks noGrp="1"/>
          </p:cNvSpPr>
          <p:nvPr>
            <p:ph type="sldNum" sz="quarter" idx="12"/>
          </p:nvPr>
        </p:nvSpPr>
        <p:spPr/>
        <p:txBody>
          <a:bodyPr/>
          <a:lstStyle>
            <a:lvl1pPr>
              <a:defRPr/>
            </a:lvl1pPr>
          </a:lstStyle>
          <a:p>
            <a:fld id="{8C14E551-DEDB-4742-B24E-F1F5B379C84A}" type="slidenum">
              <a:rPr lang="en-US" altLang="ko-KR"/>
              <a:pPr/>
              <a:t>‹#›</a:t>
            </a:fld>
            <a:endParaRPr lang="en-US" altLang="ko-KR"/>
          </a:p>
        </p:txBody>
      </p:sp>
    </p:spTree>
    <p:extLst>
      <p:ext uri="{BB962C8B-B14F-4D97-AF65-F5344CB8AC3E}">
        <p14:creationId xmlns:p14="http://schemas.microsoft.com/office/powerpoint/2010/main" val="3390609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03/25/07</a:t>
            </a:r>
            <a:endParaRPr lang="en-US" altLang="ko-KR"/>
          </a:p>
        </p:txBody>
      </p:sp>
      <p:sp>
        <p:nvSpPr>
          <p:cNvPr id="6" name="Footer Placeholder 5"/>
          <p:cNvSpPr>
            <a:spLocks noGrp="1"/>
          </p:cNvSpPr>
          <p:nvPr>
            <p:ph type="ftr" sz="quarter" idx="11"/>
          </p:nvPr>
        </p:nvSpPr>
        <p:spPr/>
        <p:txBody>
          <a:bodyPr/>
          <a:lstStyle>
            <a:lvl1pPr>
              <a:defRPr/>
            </a:lvl1pPr>
          </a:lstStyle>
          <a:p>
            <a:r>
              <a:rPr lang="en-US" altLang="ko-KR"/>
              <a:t>D. K. Panda (The Ohio State University)</a:t>
            </a:r>
          </a:p>
        </p:txBody>
      </p:sp>
      <p:sp>
        <p:nvSpPr>
          <p:cNvPr id="7" name="Slide Number Placeholder 6"/>
          <p:cNvSpPr>
            <a:spLocks noGrp="1"/>
          </p:cNvSpPr>
          <p:nvPr>
            <p:ph type="sldNum" sz="quarter" idx="12"/>
          </p:nvPr>
        </p:nvSpPr>
        <p:spPr/>
        <p:txBody>
          <a:bodyPr/>
          <a:lstStyle>
            <a:lvl1pPr>
              <a:defRPr/>
            </a:lvl1pPr>
          </a:lstStyle>
          <a:p>
            <a:fld id="{BF7709FE-AB04-4D3D-BF03-7AB552AB14AB}" type="slidenum">
              <a:rPr lang="en-US" altLang="ko-KR"/>
              <a:pPr/>
              <a:t>‹#›</a:t>
            </a:fld>
            <a:endParaRPr lang="en-US" altLang="ko-KR"/>
          </a:p>
        </p:txBody>
      </p:sp>
    </p:spTree>
    <p:extLst>
      <p:ext uri="{BB962C8B-B14F-4D97-AF65-F5344CB8AC3E}">
        <p14:creationId xmlns:p14="http://schemas.microsoft.com/office/powerpoint/2010/main" val="1496563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ko-KR" smtClean="0"/>
              <a:t>Slide Title</a:t>
            </a:r>
          </a:p>
        </p:txBody>
      </p:sp>
      <p:sp>
        <p:nvSpPr>
          <p:cNvPr id="6147" name="Rectangle 3"/>
          <p:cNvSpPr>
            <a:spLocks noGrp="1" noChangeArrowheads="1"/>
          </p:cNvSpPr>
          <p:nvPr>
            <p:ph type="body" idx="1"/>
          </p:nvPr>
        </p:nvSpPr>
        <p:spPr bwMode="auto">
          <a:xfrm>
            <a:off x="457200" y="1447800"/>
            <a:ext cx="822960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smtClean="0"/>
              <a:t>First Line</a:t>
            </a:r>
          </a:p>
          <a:p>
            <a:pPr lvl="1"/>
            <a:r>
              <a:rPr lang="en-US" altLang="ko-KR" smtClean="0"/>
              <a:t>Second Line</a:t>
            </a:r>
          </a:p>
          <a:p>
            <a:pPr lvl="2"/>
            <a:r>
              <a:rPr lang="en-US" altLang="ko-KR" smtClean="0"/>
              <a:t>Third Line</a:t>
            </a:r>
          </a:p>
          <a:p>
            <a:pPr lvl="3"/>
            <a:r>
              <a:rPr lang="en-US" altLang="ko-KR" smtClean="0"/>
              <a:t>Fourth Line</a:t>
            </a:r>
          </a:p>
          <a:p>
            <a:pPr lvl="4"/>
            <a:r>
              <a:rPr lang="en-US" altLang="ko-KR" smtClean="0"/>
              <a:t>Fifth Line</a:t>
            </a:r>
          </a:p>
        </p:txBody>
      </p:sp>
      <p:sp>
        <p:nvSpPr>
          <p:cNvPr id="6148" name="Rectangle 4"/>
          <p:cNvSpPr>
            <a:spLocks noGrp="1" noChangeArrowheads="1"/>
          </p:cNvSpPr>
          <p:nvPr>
            <p:ph type="dt" sz="half" idx="2"/>
          </p:nvPr>
        </p:nvSpPr>
        <p:spPr bwMode="auto">
          <a:xfrm>
            <a:off x="76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i="1">
                <a:solidFill>
                  <a:srgbClr val="FF0000"/>
                </a:solidFill>
              </a:defRPr>
            </a:lvl1pPr>
          </a:lstStyle>
          <a:p>
            <a:r>
              <a:rPr lang="en-US"/>
              <a:t>03/25/07</a:t>
            </a:r>
            <a:endParaRPr lang="en-US" altLang="ko-KR"/>
          </a:p>
        </p:txBody>
      </p:sp>
      <p:sp>
        <p:nvSpPr>
          <p:cNvPr id="6149" name="Rectangle 5"/>
          <p:cNvSpPr>
            <a:spLocks noGrp="1" noChangeArrowheads="1"/>
          </p:cNvSpPr>
          <p:nvPr>
            <p:ph type="ftr" sz="quarter" idx="3"/>
          </p:nvPr>
        </p:nvSpPr>
        <p:spPr bwMode="auto">
          <a:xfrm>
            <a:off x="2819400" y="6400800"/>
            <a:ext cx="35052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i="1">
                <a:solidFill>
                  <a:srgbClr val="FF0000"/>
                </a:solidFill>
              </a:defRPr>
            </a:lvl1pPr>
          </a:lstStyle>
          <a:p>
            <a:r>
              <a:rPr lang="en-US" altLang="ko-KR"/>
              <a:t>D. K. Panda (The Ohio State University)</a:t>
            </a:r>
          </a:p>
        </p:txBody>
      </p:sp>
      <p:sp>
        <p:nvSpPr>
          <p:cNvPr id="6150" name="Rectangle 6"/>
          <p:cNvSpPr>
            <a:spLocks noGrp="1" noChangeArrowheads="1"/>
          </p:cNvSpPr>
          <p:nvPr>
            <p:ph type="sldNum" sz="quarter" idx="4"/>
          </p:nvPr>
        </p:nvSpPr>
        <p:spPr bwMode="auto">
          <a:xfrm>
            <a:off x="6553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i="1">
                <a:solidFill>
                  <a:srgbClr val="FF0000"/>
                </a:solidFill>
              </a:defRPr>
            </a:lvl1pPr>
          </a:lstStyle>
          <a:p>
            <a:fld id="{E63BD0A9-AD6E-4421-B964-7A7EED7BFDC6}" type="slidenum">
              <a:rPr lang="en-US" altLang="ko-KR"/>
              <a:pPr/>
              <a:t>‹#›</a:t>
            </a:fld>
            <a:endParaRPr lang="en-US" altLang="ko-KR"/>
          </a:p>
        </p:txBody>
      </p:sp>
      <p:sp>
        <p:nvSpPr>
          <p:cNvPr id="6151" name="Rectangle 7"/>
          <p:cNvSpPr>
            <a:spLocks noChangeArrowheads="1"/>
          </p:cNvSpPr>
          <p:nvPr/>
        </p:nvSpPr>
        <p:spPr bwMode="auto">
          <a:xfrm>
            <a:off x="0" y="0"/>
            <a:ext cx="9159875" cy="228600"/>
          </a:xfrm>
          <a:prstGeom prst="rect">
            <a:avLst/>
          </a:prstGeom>
          <a:gradFill rotWithShape="1">
            <a:gsLst>
              <a:gs pos="0">
                <a:srgbClr val="CC0000"/>
              </a:gs>
              <a:gs pos="100000">
                <a:srgbClr val="777777"/>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52" name="Group 8"/>
          <p:cNvGrpSpPr>
            <a:grpSpLocks/>
          </p:cNvGrpSpPr>
          <p:nvPr/>
        </p:nvGrpSpPr>
        <p:grpSpPr bwMode="auto">
          <a:xfrm>
            <a:off x="7620000" y="-30163"/>
            <a:ext cx="1295400" cy="487363"/>
            <a:chOff x="4656" y="-19"/>
            <a:chExt cx="816" cy="307"/>
          </a:xfrm>
        </p:grpSpPr>
        <p:sp>
          <p:nvSpPr>
            <p:cNvPr id="6153" name="Rectangle 9"/>
            <p:cNvSpPr>
              <a:spLocks noChangeArrowheads="1"/>
            </p:cNvSpPr>
            <p:nvPr/>
          </p:nvSpPr>
          <p:spPr bwMode="auto">
            <a:xfrm>
              <a:off x="4656" y="-19"/>
              <a:ext cx="816" cy="30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 name="WordArt 10"/>
            <p:cNvSpPr>
              <a:spLocks noChangeArrowheads="1" noChangeShapeType="1" noTextEdit="1"/>
            </p:cNvSpPr>
            <p:nvPr/>
          </p:nvSpPr>
          <p:spPr bwMode="auto">
            <a:xfrm>
              <a:off x="4708" y="18"/>
              <a:ext cx="729" cy="73"/>
            </a:xfrm>
            <a:prstGeom prst="rect">
              <a:avLst/>
            </a:prstGeom>
            <a:extLst>
              <a:ext uri="{91240B29-F687-4F45-9708-019B960494DF}">
                <a14:hiddenLine xmlns:a14="http://schemas.microsoft.com/office/drawing/2010/main" w="6350">
                  <a:solidFill>
                    <a:schemeClr val="bg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sz="1200" kern="10">
                  <a:solidFill>
                    <a:srgbClr val="CC0000"/>
                  </a:solidFill>
                  <a:latin typeface="Arial"/>
                  <a:cs typeface="Arial"/>
                </a:rPr>
                <a:t>NETWORK-BASED</a:t>
              </a:r>
            </a:p>
          </p:txBody>
        </p:sp>
        <p:sp>
          <p:nvSpPr>
            <p:cNvPr id="6155" name="WordArt 11"/>
            <p:cNvSpPr>
              <a:spLocks noChangeArrowheads="1" noChangeShapeType="1" noTextEdit="1"/>
            </p:cNvSpPr>
            <p:nvPr/>
          </p:nvSpPr>
          <p:spPr bwMode="auto">
            <a:xfrm>
              <a:off x="4702" y="101"/>
              <a:ext cx="729" cy="73"/>
            </a:xfrm>
            <a:prstGeom prst="rect">
              <a:avLst/>
            </a:prstGeom>
            <a:extLst>
              <a:ext uri="{91240B29-F687-4F45-9708-019B960494DF}">
                <a14:hiddenLine xmlns:a14="http://schemas.microsoft.com/office/drawing/2010/main" w="6350">
                  <a:solidFill>
                    <a:schemeClr val="bg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sz="1200" kern="10">
                  <a:solidFill>
                    <a:srgbClr val="CC0000"/>
                  </a:solidFill>
                  <a:latin typeface="Arial"/>
                  <a:cs typeface="Arial"/>
                </a:rPr>
                <a:t>COMPUTING</a:t>
              </a:r>
            </a:p>
          </p:txBody>
        </p:sp>
        <p:sp>
          <p:nvSpPr>
            <p:cNvPr id="6156" name="WordArt 12"/>
            <p:cNvSpPr>
              <a:spLocks noChangeArrowheads="1" noChangeShapeType="1" noTextEdit="1"/>
            </p:cNvSpPr>
            <p:nvPr/>
          </p:nvSpPr>
          <p:spPr bwMode="auto">
            <a:xfrm>
              <a:off x="4706" y="185"/>
              <a:ext cx="729" cy="73"/>
            </a:xfrm>
            <a:prstGeom prst="rect">
              <a:avLst/>
            </a:prstGeom>
            <a:extLst>
              <a:ext uri="{91240B29-F687-4F45-9708-019B960494DF}">
                <a14:hiddenLine xmlns:a14="http://schemas.microsoft.com/office/drawing/2010/main" w="6350">
                  <a:solidFill>
                    <a:schemeClr val="bg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sz="1200" kern="10">
                  <a:solidFill>
                    <a:srgbClr val="CC0000"/>
                  </a:solidFill>
                  <a:latin typeface="Arial"/>
                  <a:cs typeface="Arial"/>
                </a:rPr>
                <a:t>LABORATORY</a:t>
              </a:r>
            </a:p>
          </p:txBody>
        </p:sp>
      </p:grpSp>
      <p:sp>
        <p:nvSpPr>
          <p:cNvPr id="6157" name="Rectangle 13"/>
          <p:cNvSpPr>
            <a:spLocks noChangeArrowheads="1"/>
          </p:cNvSpPr>
          <p:nvPr/>
        </p:nvSpPr>
        <p:spPr bwMode="auto">
          <a:xfrm>
            <a:off x="0" y="6640513"/>
            <a:ext cx="9159875" cy="228600"/>
          </a:xfrm>
          <a:prstGeom prst="rect">
            <a:avLst/>
          </a:prstGeom>
          <a:gradFill rotWithShape="1">
            <a:gsLst>
              <a:gs pos="0">
                <a:srgbClr val="CC0000"/>
              </a:gs>
              <a:gs pos="100000">
                <a:srgbClr val="777777"/>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158" name="Picture 14" descr="Ohio State 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 y="6486525"/>
            <a:ext cx="5048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fontAlgn="base">
        <a:spcBef>
          <a:spcPct val="0"/>
        </a:spcBef>
        <a:spcAft>
          <a:spcPct val="0"/>
        </a:spcAft>
        <a:defRPr sz="3200">
          <a:solidFill>
            <a:schemeClr val="tx2"/>
          </a:solidFill>
          <a:latin typeface="+mj-lt"/>
          <a:ea typeface="+mj-ea"/>
          <a:cs typeface="+mj-cs"/>
        </a:defRPr>
      </a:lvl1pPr>
      <a:lvl2pPr algn="r" rtl="0" fontAlgn="base">
        <a:spcBef>
          <a:spcPct val="0"/>
        </a:spcBef>
        <a:spcAft>
          <a:spcPct val="0"/>
        </a:spcAft>
        <a:defRPr sz="3200">
          <a:solidFill>
            <a:schemeClr val="tx2"/>
          </a:solidFill>
          <a:latin typeface="Arial" charset="0"/>
        </a:defRPr>
      </a:lvl2pPr>
      <a:lvl3pPr algn="r" rtl="0" fontAlgn="base">
        <a:spcBef>
          <a:spcPct val="0"/>
        </a:spcBef>
        <a:spcAft>
          <a:spcPct val="0"/>
        </a:spcAft>
        <a:defRPr sz="3200">
          <a:solidFill>
            <a:schemeClr val="tx2"/>
          </a:solidFill>
          <a:latin typeface="Arial" charset="0"/>
        </a:defRPr>
      </a:lvl3pPr>
      <a:lvl4pPr algn="r" rtl="0" fontAlgn="base">
        <a:spcBef>
          <a:spcPct val="0"/>
        </a:spcBef>
        <a:spcAft>
          <a:spcPct val="0"/>
        </a:spcAft>
        <a:defRPr sz="3200">
          <a:solidFill>
            <a:schemeClr val="tx2"/>
          </a:solidFill>
          <a:latin typeface="Arial" charset="0"/>
        </a:defRPr>
      </a:lvl4pPr>
      <a:lvl5pPr algn="r" rtl="0" fontAlgn="base">
        <a:spcBef>
          <a:spcPct val="0"/>
        </a:spcBef>
        <a:spcAft>
          <a:spcPct val="0"/>
        </a:spcAft>
        <a:defRPr sz="3200">
          <a:solidFill>
            <a:schemeClr val="tx2"/>
          </a:solidFill>
          <a:latin typeface="Arial" charset="0"/>
        </a:defRPr>
      </a:lvl5pPr>
      <a:lvl6pPr marL="457200" algn="r" rtl="0" fontAlgn="base">
        <a:spcBef>
          <a:spcPct val="0"/>
        </a:spcBef>
        <a:spcAft>
          <a:spcPct val="0"/>
        </a:spcAft>
        <a:defRPr sz="3200">
          <a:solidFill>
            <a:schemeClr val="tx2"/>
          </a:solidFill>
          <a:latin typeface="Arial" charset="0"/>
        </a:defRPr>
      </a:lvl6pPr>
      <a:lvl7pPr marL="914400" algn="r" rtl="0" fontAlgn="base">
        <a:spcBef>
          <a:spcPct val="0"/>
        </a:spcBef>
        <a:spcAft>
          <a:spcPct val="0"/>
        </a:spcAft>
        <a:defRPr sz="3200">
          <a:solidFill>
            <a:schemeClr val="tx2"/>
          </a:solidFill>
          <a:latin typeface="Arial" charset="0"/>
        </a:defRPr>
      </a:lvl7pPr>
      <a:lvl8pPr marL="1371600" algn="r" rtl="0" fontAlgn="base">
        <a:spcBef>
          <a:spcPct val="0"/>
        </a:spcBef>
        <a:spcAft>
          <a:spcPct val="0"/>
        </a:spcAft>
        <a:defRPr sz="3200">
          <a:solidFill>
            <a:schemeClr val="tx2"/>
          </a:solidFill>
          <a:latin typeface="Arial" charset="0"/>
        </a:defRPr>
      </a:lvl8pPr>
      <a:lvl9pPr marL="1828800" algn="r" rtl="0" fontAlgn="base">
        <a:spcBef>
          <a:spcPct val="0"/>
        </a:spcBef>
        <a:spcAft>
          <a:spcPct val="0"/>
        </a:spcAft>
        <a:defRPr sz="3200">
          <a:solidFill>
            <a:schemeClr val="tx2"/>
          </a:solidFill>
          <a:latin typeface="Arial" charset="0"/>
        </a:defRPr>
      </a:lvl9pPr>
    </p:titleStyle>
    <p:bodyStyle>
      <a:lvl1pPr marL="342900" indent="-342900" algn="l" rtl="0" fontAlgn="base">
        <a:lnSpc>
          <a:spcPct val="120000"/>
        </a:lnSpc>
        <a:spcBef>
          <a:spcPct val="20000"/>
        </a:spcBef>
        <a:spcAft>
          <a:spcPct val="0"/>
        </a:spcAft>
        <a:buChar char="•"/>
        <a:defRPr sz="2200">
          <a:solidFill>
            <a:schemeClr val="tx1"/>
          </a:solidFill>
          <a:latin typeface="+mn-lt"/>
          <a:ea typeface="+mn-ea"/>
          <a:cs typeface="+mn-cs"/>
        </a:defRPr>
      </a:lvl1pPr>
      <a:lvl2pPr marL="742950" indent="-285750" algn="l" rtl="0" fontAlgn="base">
        <a:lnSpc>
          <a:spcPct val="120000"/>
        </a:lnSpc>
        <a:spcBef>
          <a:spcPct val="20000"/>
        </a:spcBef>
        <a:spcAft>
          <a:spcPct val="0"/>
        </a:spcAft>
        <a:buChar char="–"/>
        <a:defRPr sz="2000">
          <a:solidFill>
            <a:schemeClr val="tx1"/>
          </a:solidFill>
          <a:latin typeface="+mn-lt"/>
        </a:defRPr>
      </a:lvl2pPr>
      <a:lvl3pPr marL="1143000" indent="-228600" algn="l" rtl="0" fontAlgn="base">
        <a:lnSpc>
          <a:spcPct val="120000"/>
        </a:lnSpc>
        <a:spcBef>
          <a:spcPct val="20000"/>
        </a:spcBef>
        <a:spcAft>
          <a:spcPct val="0"/>
        </a:spcAft>
        <a:buChar char="•"/>
        <a:defRPr>
          <a:solidFill>
            <a:schemeClr val="tx1"/>
          </a:solidFill>
          <a:latin typeface="+mn-lt"/>
        </a:defRPr>
      </a:lvl3pPr>
      <a:lvl4pPr marL="1600200" indent="-228600" algn="l" rtl="0" fontAlgn="base">
        <a:lnSpc>
          <a:spcPct val="120000"/>
        </a:lnSpc>
        <a:spcBef>
          <a:spcPct val="20000"/>
        </a:spcBef>
        <a:spcAft>
          <a:spcPct val="0"/>
        </a:spcAft>
        <a:buChar char="–"/>
        <a:defRPr sz="1600">
          <a:solidFill>
            <a:schemeClr val="tx1"/>
          </a:solidFill>
          <a:latin typeface="+mn-lt"/>
        </a:defRPr>
      </a:lvl4pPr>
      <a:lvl5pPr marL="2057400" indent="-228600" algn="l" rtl="0" fontAlgn="base">
        <a:lnSpc>
          <a:spcPct val="120000"/>
        </a:lnSpc>
        <a:spcBef>
          <a:spcPct val="20000"/>
        </a:spcBef>
        <a:spcAft>
          <a:spcPct val="0"/>
        </a:spcAft>
        <a:buChar char="»"/>
        <a:defRPr sz="1600">
          <a:solidFill>
            <a:schemeClr val="tx1"/>
          </a:solidFill>
          <a:latin typeface="+mn-lt"/>
        </a:defRPr>
      </a:lvl5pPr>
      <a:lvl6pPr marL="2514600" indent="-228600" algn="l" rtl="0" fontAlgn="base">
        <a:lnSpc>
          <a:spcPct val="120000"/>
        </a:lnSpc>
        <a:spcBef>
          <a:spcPct val="20000"/>
        </a:spcBef>
        <a:spcAft>
          <a:spcPct val="0"/>
        </a:spcAft>
        <a:buChar char="»"/>
        <a:defRPr sz="1600">
          <a:solidFill>
            <a:schemeClr val="tx1"/>
          </a:solidFill>
          <a:latin typeface="+mn-lt"/>
        </a:defRPr>
      </a:lvl6pPr>
      <a:lvl7pPr marL="2971800" indent="-228600" algn="l" rtl="0" fontAlgn="base">
        <a:lnSpc>
          <a:spcPct val="120000"/>
        </a:lnSpc>
        <a:spcBef>
          <a:spcPct val="20000"/>
        </a:spcBef>
        <a:spcAft>
          <a:spcPct val="0"/>
        </a:spcAft>
        <a:buChar char="»"/>
        <a:defRPr sz="1600">
          <a:solidFill>
            <a:schemeClr val="tx1"/>
          </a:solidFill>
          <a:latin typeface="+mn-lt"/>
        </a:defRPr>
      </a:lvl7pPr>
      <a:lvl8pPr marL="3429000" indent="-228600" algn="l" rtl="0" fontAlgn="base">
        <a:lnSpc>
          <a:spcPct val="120000"/>
        </a:lnSpc>
        <a:spcBef>
          <a:spcPct val="20000"/>
        </a:spcBef>
        <a:spcAft>
          <a:spcPct val="0"/>
        </a:spcAft>
        <a:buChar char="»"/>
        <a:defRPr sz="1600">
          <a:solidFill>
            <a:schemeClr val="tx1"/>
          </a:solidFill>
          <a:latin typeface="+mn-lt"/>
        </a:defRPr>
      </a:lvl8pPr>
      <a:lvl9pPr marL="3886200" indent="-228600" algn="l" rtl="0" fontAlgn="base">
        <a:lnSpc>
          <a:spcPct val="120000"/>
        </a:lnSpc>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nowlab.cse.ohio-state.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nowlab.cse.ohio-state.edu/projects/data-centers/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8600" y="1123950"/>
            <a:ext cx="8763000" cy="1695450"/>
          </a:xfrm>
        </p:spPr>
        <p:txBody>
          <a:bodyPr/>
          <a:lstStyle/>
          <a:p>
            <a:pPr>
              <a:lnSpc>
                <a:spcPct val="120000"/>
              </a:lnSpc>
            </a:pPr>
            <a:r>
              <a:rPr lang="en-US">
                <a:solidFill>
                  <a:srgbClr val="0000FF"/>
                </a:solidFill>
              </a:rPr>
              <a:t>Designing Efficient Systems Services and Primitives for Next-Generation Data-Centers</a:t>
            </a:r>
          </a:p>
        </p:txBody>
      </p:sp>
      <p:sp>
        <p:nvSpPr>
          <p:cNvPr id="4099" name="Rectangle 3"/>
          <p:cNvSpPr>
            <a:spLocks noGrp="1" noChangeArrowheads="1"/>
          </p:cNvSpPr>
          <p:nvPr>
            <p:ph type="subTitle" idx="1"/>
          </p:nvPr>
        </p:nvSpPr>
        <p:spPr>
          <a:xfrm>
            <a:off x="685800" y="3505200"/>
            <a:ext cx="7924800" cy="1828800"/>
          </a:xfrm>
        </p:spPr>
        <p:txBody>
          <a:bodyPr/>
          <a:lstStyle/>
          <a:p>
            <a:r>
              <a:rPr lang="en-US" b="1">
                <a:solidFill>
                  <a:srgbClr val="FF0000"/>
                </a:solidFill>
              </a:rPr>
              <a:t>K. Vaidyanathan, S. Narravula, P. Balaji and D. K. Panda</a:t>
            </a:r>
            <a:endParaRPr lang="en-US">
              <a:solidFill>
                <a:srgbClr val="0000FF"/>
              </a:solidFill>
            </a:endParaRPr>
          </a:p>
          <a:p>
            <a:r>
              <a:rPr lang="en-US">
                <a:solidFill>
                  <a:srgbClr val="0000FF"/>
                </a:solidFill>
              </a:rPr>
              <a:t>Network Based Computing Laboratory (NBCL)</a:t>
            </a:r>
          </a:p>
          <a:p>
            <a:r>
              <a:rPr lang="en-US">
                <a:solidFill>
                  <a:srgbClr val="0000FF"/>
                </a:solidFill>
              </a:rPr>
              <a:t>Computer Science and Engineering</a:t>
            </a:r>
          </a:p>
          <a:p>
            <a:r>
              <a:rPr lang="en-US">
                <a:solidFill>
                  <a:srgbClr val="0000FF"/>
                </a:solidFill>
              </a:rPr>
              <a:t>Ohio State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pPr algn="l"/>
            <a:r>
              <a:rPr lang="en-US">
                <a:solidFill>
                  <a:srgbClr val="0000FF"/>
                </a:solidFill>
              </a:rPr>
              <a:t>Data-Center Throughput with Cooperative Caching</a:t>
            </a:r>
          </a:p>
        </p:txBody>
      </p:sp>
      <p:graphicFrame>
        <p:nvGraphicFramePr>
          <p:cNvPr id="518148" name="Object 4"/>
          <p:cNvGraphicFramePr>
            <a:graphicFrameLocks noChangeAspect="1"/>
          </p:cNvGraphicFramePr>
          <p:nvPr>
            <p:ph sz="half" idx="1"/>
          </p:nvPr>
        </p:nvGraphicFramePr>
        <p:xfrm>
          <a:off x="685800" y="1592263"/>
          <a:ext cx="7662863" cy="3132137"/>
        </p:xfrm>
        <a:graphic>
          <a:graphicData uri="http://schemas.openxmlformats.org/presentationml/2006/ole">
            <mc:AlternateContent xmlns:mc="http://schemas.openxmlformats.org/markup-compatibility/2006">
              <mc:Choice xmlns:v="urn:schemas-microsoft-com:vml" Requires="v">
                <p:oleObj spid="_x0000_s518155" name="Chart" r:id="rId3" imgW="4648170" imgH="3286125" progId="MSGraph.Chart.8">
                  <p:embed followColorScheme="full"/>
                </p:oleObj>
              </mc:Choice>
              <mc:Fallback>
                <p:oleObj name="Chart" r:id="rId3" imgW="4648170" imgH="3286125"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592263"/>
                        <a:ext cx="7662863" cy="3132137"/>
                      </a:xfrm>
                      <a:prstGeom prst="rect">
                        <a:avLst/>
                      </a:prstGeom>
                    </p:spPr>
                  </p:pic>
                </p:oleObj>
              </mc:Fallback>
            </mc:AlternateContent>
          </a:graphicData>
        </a:graphic>
      </p:graphicFrame>
      <p:sp>
        <p:nvSpPr>
          <p:cNvPr id="518149" name="Text Box 5"/>
          <p:cNvSpPr txBox="1">
            <a:spLocks noChangeArrowheads="1"/>
          </p:cNvSpPr>
          <p:nvPr/>
        </p:nvSpPr>
        <p:spPr bwMode="auto">
          <a:xfrm>
            <a:off x="4210050" y="1371600"/>
            <a:ext cx="165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8-Proxy nodes</a:t>
            </a:r>
          </a:p>
        </p:txBody>
      </p:sp>
      <p:sp>
        <p:nvSpPr>
          <p:cNvPr id="518151" name="Text Box 7"/>
          <p:cNvSpPr txBox="1">
            <a:spLocks noChangeArrowheads="1"/>
          </p:cNvSpPr>
          <p:nvPr/>
        </p:nvSpPr>
        <p:spPr bwMode="auto">
          <a:xfrm>
            <a:off x="152400" y="4876800"/>
            <a:ext cx="8836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buFontTx/>
              <a:buChar char="•"/>
            </a:pPr>
            <a:r>
              <a:rPr lang="en-US"/>
              <a:t> Our schemes achieve significant performance gain over basic Apache Caching (AC)</a:t>
            </a:r>
          </a:p>
        </p:txBody>
      </p:sp>
      <p:sp>
        <p:nvSpPr>
          <p:cNvPr id="518152" name="Text Box 8"/>
          <p:cNvSpPr txBox="1">
            <a:spLocks noChangeArrowheads="1"/>
          </p:cNvSpPr>
          <p:nvPr/>
        </p:nvSpPr>
        <p:spPr bwMode="auto">
          <a:xfrm>
            <a:off x="533400" y="5410200"/>
            <a:ext cx="80010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30000"/>
              </a:lnSpc>
              <a:spcBef>
                <a:spcPct val="50000"/>
              </a:spcBef>
            </a:pPr>
            <a:r>
              <a:rPr lang="en-US" sz="1400" i="1">
                <a:solidFill>
                  <a:srgbClr val="006600"/>
                </a:solidFill>
              </a:rPr>
              <a:t>Designing Efficient Cooperative Caching Schemes for Multi-Tier Data-Centers over RDMA-enabled Networks</a:t>
            </a:r>
            <a:r>
              <a:rPr lang="en-US" sz="1400">
                <a:solidFill>
                  <a:srgbClr val="006600"/>
                </a:solidFill>
              </a:rPr>
              <a:t>, S. Narravula, </a:t>
            </a:r>
            <a:r>
              <a:rPr lang="fi-FI" sz="1400">
                <a:solidFill>
                  <a:srgbClr val="006600"/>
                </a:solidFill>
              </a:rPr>
              <a:t>H. -W. Jin, K. Vaidyanathan</a:t>
            </a:r>
            <a:r>
              <a:rPr lang="en-US" sz="1400">
                <a:solidFill>
                  <a:srgbClr val="006600"/>
                </a:solidFill>
              </a:rPr>
              <a:t>and D. K. Panda. In International Symposium on Cluster Computing and the Grid (CCGrid), 2006</a:t>
            </a:r>
          </a:p>
        </p:txBody>
      </p:sp>
      <p:sp>
        <p:nvSpPr>
          <p:cNvPr id="518153" name="Text Box 9"/>
          <p:cNvSpPr txBox="1">
            <a:spLocks noChangeArrowheads="1"/>
          </p:cNvSpPr>
          <p:nvPr/>
        </p:nvSpPr>
        <p:spPr bwMode="auto">
          <a:xfrm>
            <a:off x="1373188" y="2241550"/>
            <a:ext cx="30321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T</a:t>
            </a:r>
          </a:p>
          <a:p>
            <a:r>
              <a:rPr lang="en-US" sz="1400"/>
              <a:t>P</a:t>
            </a:r>
          </a:p>
          <a:p>
            <a:r>
              <a:rPr lang="en-US" sz="1400"/>
              <a: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a:solidFill>
                  <a:srgbClr val="0000FF"/>
                </a:solidFill>
              </a:rPr>
              <a:t>Presentation Layout</a:t>
            </a:r>
          </a:p>
        </p:txBody>
      </p:sp>
      <p:sp>
        <p:nvSpPr>
          <p:cNvPr id="357379" name="Rectangle 3"/>
          <p:cNvSpPr>
            <a:spLocks noGrp="1" noChangeArrowheads="1"/>
          </p:cNvSpPr>
          <p:nvPr>
            <p:ph type="body" idx="1"/>
          </p:nvPr>
        </p:nvSpPr>
        <p:spPr>
          <a:xfrm>
            <a:off x="457200" y="1371600"/>
            <a:ext cx="8229600" cy="4876800"/>
          </a:xfrm>
        </p:spPr>
        <p:txBody>
          <a:bodyPr/>
          <a:lstStyle/>
          <a:p>
            <a:pPr>
              <a:lnSpc>
                <a:spcPct val="200000"/>
              </a:lnSpc>
              <a:buFont typeface="Wingdings" pitchFamily="2" charset="2"/>
              <a:buChar char="Ø"/>
            </a:pPr>
            <a:r>
              <a:rPr lang="en-US">
                <a:solidFill>
                  <a:srgbClr val="DDDDDD"/>
                </a:solidFill>
              </a:rPr>
              <a:t>Introduction and Motivation</a:t>
            </a:r>
          </a:p>
          <a:p>
            <a:pPr>
              <a:lnSpc>
                <a:spcPct val="200000"/>
              </a:lnSpc>
              <a:buFont typeface="Wingdings" pitchFamily="2" charset="2"/>
              <a:buChar char="Ø"/>
            </a:pPr>
            <a:r>
              <a:rPr lang="en-US">
                <a:solidFill>
                  <a:srgbClr val="DDDDDD"/>
                </a:solidFill>
              </a:rPr>
              <a:t>Data-center Service Primitives</a:t>
            </a:r>
          </a:p>
          <a:p>
            <a:pPr>
              <a:lnSpc>
                <a:spcPct val="200000"/>
              </a:lnSpc>
              <a:buFont typeface="Wingdings" pitchFamily="2" charset="2"/>
              <a:buChar char="Ø"/>
            </a:pPr>
            <a:r>
              <a:rPr lang="en-US">
                <a:solidFill>
                  <a:srgbClr val="DDDDDD"/>
                </a:solidFill>
              </a:rPr>
              <a:t>Cooperative Caching Services</a:t>
            </a:r>
          </a:p>
          <a:p>
            <a:pPr>
              <a:lnSpc>
                <a:spcPct val="200000"/>
              </a:lnSpc>
              <a:buFont typeface="Wingdings" pitchFamily="2" charset="2"/>
              <a:buChar char="Ø"/>
            </a:pPr>
            <a:r>
              <a:rPr lang="en-US" b="1"/>
              <a:t>Resource Monitoring Services</a:t>
            </a:r>
            <a:endParaRPr lang="en-US"/>
          </a:p>
          <a:p>
            <a:pPr>
              <a:lnSpc>
                <a:spcPct val="200000"/>
              </a:lnSpc>
              <a:buFont typeface="Wingdings" pitchFamily="2" charset="2"/>
              <a:buChar char="Ø"/>
            </a:pPr>
            <a:r>
              <a:rPr lang="en-US"/>
              <a:t>Conclusions and Ongoing Work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pPr algn="l"/>
            <a:r>
              <a:rPr lang="en-US">
                <a:solidFill>
                  <a:srgbClr val="0000FF"/>
                </a:solidFill>
              </a:rPr>
              <a:t>Resource Monitoring Services</a:t>
            </a:r>
          </a:p>
        </p:txBody>
      </p:sp>
      <p:sp>
        <p:nvSpPr>
          <p:cNvPr id="453635" name="Rectangle 3"/>
          <p:cNvSpPr>
            <a:spLocks noGrp="1" noChangeArrowheads="1"/>
          </p:cNvSpPr>
          <p:nvPr>
            <p:ph type="body" idx="1"/>
          </p:nvPr>
        </p:nvSpPr>
        <p:spPr/>
        <p:txBody>
          <a:bodyPr/>
          <a:lstStyle/>
          <a:p>
            <a:pPr>
              <a:lnSpc>
                <a:spcPct val="110000"/>
              </a:lnSpc>
            </a:pPr>
            <a:r>
              <a:rPr lang="en-US"/>
              <a:t>Traditional approaches</a:t>
            </a:r>
          </a:p>
          <a:p>
            <a:pPr lvl="1">
              <a:lnSpc>
                <a:spcPct val="110000"/>
              </a:lnSpc>
            </a:pPr>
            <a:r>
              <a:rPr lang="en-US"/>
              <a:t>Coarse-grained in nature</a:t>
            </a:r>
          </a:p>
          <a:p>
            <a:pPr lvl="1">
              <a:lnSpc>
                <a:spcPct val="110000"/>
              </a:lnSpc>
            </a:pPr>
            <a:r>
              <a:rPr lang="en-US"/>
              <a:t>Assume resource usage is consistent throughout the monitoring granularity (in the order of seconds)</a:t>
            </a:r>
          </a:p>
          <a:p>
            <a:pPr>
              <a:lnSpc>
                <a:spcPct val="110000"/>
              </a:lnSpc>
            </a:pPr>
            <a:r>
              <a:rPr lang="en-US"/>
              <a:t>This assumption is no longer valid</a:t>
            </a:r>
          </a:p>
          <a:p>
            <a:pPr lvl="1">
              <a:lnSpc>
                <a:spcPct val="110000"/>
              </a:lnSpc>
            </a:pPr>
            <a:r>
              <a:rPr lang="en-US"/>
              <a:t>Resource usage is becoming increasingly divergent</a:t>
            </a:r>
          </a:p>
          <a:p>
            <a:pPr>
              <a:lnSpc>
                <a:spcPct val="110000"/>
              </a:lnSpc>
            </a:pPr>
            <a:r>
              <a:rPr lang="en-US"/>
              <a:t>Fine-grained monitoring is desired but has additional overheads </a:t>
            </a:r>
          </a:p>
          <a:p>
            <a:pPr lvl="1">
              <a:lnSpc>
                <a:spcPct val="110000"/>
              </a:lnSpc>
            </a:pPr>
            <a:r>
              <a:rPr lang="en-US"/>
              <a:t>High overheads, less accurate, slow in response</a:t>
            </a:r>
          </a:p>
          <a:p>
            <a:pPr>
              <a:lnSpc>
                <a:spcPct val="110000"/>
              </a:lnSpc>
            </a:pPr>
            <a:r>
              <a:rPr lang="en-US">
                <a:solidFill>
                  <a:srgbClr val="FF0000"/>
                </a:solidFill>
              </a:rPr>
              <a:t>Can we design fine-grained resource monitoring scheme with low overhead and accurate resource usage?</a:t>
            </a:r>
          </a:p>
          <a:p>
            <a:pPr lvl="1">
              <a:lnSpc>
                <a:spcPct val="110000"/>
              </a:lnSpc>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pPr algn="l"/>
            <a:r>
              <a:rPr lang="en-US" b="1">
                <a:solidFill>
                  <a:srgbClr val="0000FF"/>
                </a:solidFill>
              </a:rPr>
              <a:t>Synchronous Resource Monitoring using RDMA (RDMA-Sync)</a:t>
            </a:r>
          </a:p>
        </p:txBody>
      </p:sp>
      <p:sp>
        <p:nvSpPr>
          <p:cNvPr id="454659" name="AutoShape 3"/>
          <p:cNvSpPr>
            <a:spLocks noChangeArrowheads="1"/>
          </p:cNvSpPr>
          <p:nvPr/>
        </p:nvSpPr>
        <p:spPr bwMode="auto">
          <a:xfrm>
            <a:off x="1447800" y="1828800"/>
            <a:ext cx="1676400" cy="2057400"/>
          </a:xfrm>
          <a:prstGeom prst="roundRect">
            <a:avLst>
              <a:gd name="adj" fmla="val 16667"/>
            </a:avLst>
          </a:prstGeom>
          <a:gradFill rotWithShape="0">
            <a:gsLst>
              <a:gs pos="0">
                <a:srgbClr val="663300"/>
              </a:gs>
              <a:gs pos="100000">
                <a:srgbClr val="663300">
                  <a:gamma/>
                  <a:tint val="23922"/>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0" name="AutoShape 4"/>
          <p:cNvSpPr>
            <a:spLocks noChangeArrowheads="1"/>
          </p:cNvSpPr>
          <p:nvPr/>
        </p:nvSpPr>
        <p:spPr bwMode="auto">
          <a:xfrm>
            <a:off x="1447800" y="4419600"/>
            <a:ext cx="1676400" cy="1905000"/>
          </a:xfrm>
          <a:prstGeom prst="roundRect">
            <a:avLst>
              <a:gd name="adj" fmla="val 16667"/>
            </a:avLst>
          </a:prstGeom>
          <a:gradFill rotWithShape="0">
            <a:gsLst>
              <a:gs pos="0">
                <a:srgbClr val="663300"/>
              </a:gs>
              <a:gs pos="100000">
                <a:srgbClr val="663300">
                  <a:gamma/>
                  <a:tint val="23922"/>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1" name="Line 5"/>
          <p:cNvSpPr>
            <a:spLocks noChangeShapeType="1"/>
          </p:cNvSpPr>
          <p:nvPr/>
        </p:nvSpPr>
        <p:spPr bwMode="auto">
          <a:xfrm>
            <a:off x="1447800" y="5334000"/>
            <a:ext cx="1676400" cy="0"/>
          </a:xfrm>
          <a:prstGeom prst="line">
            <a:avLst/>
          </a:prstGeom>
          <a:noFill/>
          <a:ln w="28575">
            <a:solidFill>
              <a:srgbClr val="993366"/>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62" name="AutoShape 6"/>
          <p:cNvSpPr>
            <a:spLocks noChangeArrowheads="1"/>
          </p:cNvSpPr>
          <p:nvPr/>
        </p:nvSpPr>
        <p:spPr bwMode="auto">
          <a:xfrm>
            <a:off x="5334000" y="4419600"/>
            <a:ext cx="1676400" cy="1905000"/>
          </a:xfrm>
          <a:prstGeom prst="roundRect">
            <a:avLst>
              <a:gd name="adj" fmla="val 16667"/>
            </a:avLst>
          </a:prstGeom>
          <a:gradFill rotWithShape="0">
            <a:gsLst>
              <a:gs pos="0">
                <a:srgbClr val="663300"/>
              </a:gs>
              <a:gs pos="100000">
                <a:srgbClr val="663300">
                  <a:gamma/>
                  <a:tint val="23922"/>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3" name="Line 7"/>
          <p:cNvSpPr>
            <a:spLocks noChangeShapeType="1"/>
          </p:cNvSpPr>
          <p:nvPr/>
        </p:nvSpPr>
        <p:spPr bwMode="auto">
          <a:xfrm>
            <a:off x="5334000" y="5334000"/>
            <a:ext cx="1676400" cy="0"/>
          </a:xfrm>
          <a:prstGeom prst="line">
            <a:avLst/>
          </a:prstGeom>
          <a:noFill/>
          <a:ln w="28575">
            <a:solidFill>
              <a:srgbClr val="993366"/>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64" name="Rectangle 8"/>
          <p:cNvSpPr>
            <a:spLocks noChangeArrowheads="1"/>
          </p:cNvSpPr>
          <p:nvPr/>
        </p:nvSpPr>
        <p:spPr bwMode="auto">
          <a:xfrm>
            <a:off x="1752600" y="2133600"/>
            <a:ext cx="685800" cy="533400"/>
          </a:xfrm>
          <a:prstGeom prst="rect">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5" name="Freeform 9"/>
          <p:cNvSpPr>
            <a:spLocks/>
          </p:cNvSpPr>
          <p:nvPr/>
        </p:nvSpPr>
        <p:spPr bwMode="auto">
          <a:xfrm>
            <a:off x="1905000" y="2209800"/>
            <a:ext cx="76200" cy="381000"/>
          </a:xfrm>
          <a:custGeom>
            <a:avLst/>
            <a:gdLst>
              <a:gd name="T0" fmla="*/ 48 w 48"/>
              <a:gd name="T1" fmla="*/ 0 h 240"/>
              <a:gd name="T2" fmla="*/ 0 w 48"/>
              <a:gd name="T3" fmla="*/ 48 h 240"/>
              <a:gd name="T4" fmla="*/ 48 w 48"/>
              <a:gd name="T5" fmla="*/ 96 h 240"/>
              <a:gd name="T6" fmla="*/ 0 w 48"/>
              <a:gd name="T7" fmla="*/ 144 h 240"/>
              <a:gd name="T8" fmla="*/ 48 w 48"/>
              <a:gd name="T9" fmla="*/ 192 h 240"/>
              <a:gd name="T10" fmla="*/ 0 w 48"/>
              <a:gd name="T11" fmla="*/ 240 h 240"/>
            </a:gdLst>
            <a:ahLst/>
            <a:cxnLst>
              <a:cxn ang="0">
                <a:pos x="T0" y="T1"/>
              </a:cxn>
              <a:cxn ang="0">
                <a:pos x="T2" y="T3"/>
              </a:cxn>
              <a:cxn ang="0">
                <a:pos x="T4" y="T5"/>
              </a:cxn>
              <a:cxn ang="0">
                <a:pos x="T6" y="T7"/>
              </a:cxn>
              <a:cxn ang="0">
                <a:pos x="T8" y="T9"/>
              </a:cxn>
              <a:cxn ang="0">
                <a:pos x="T10" y="T11"/>
              </a:cxn>
            </a:cxnLst>
            <a:rect l="0" t="0" r="r" b="b"/>
            <a:pathLst>
              <a:path w="48" h="240">
                <a:moveTo>
                  <a:pt x="48" y="0"/>
                </a:moveTo>
                <a:cubicBezTo>
                  <a:pt x="24" y="16"/>
                  <a:pt x="0" y="32"/>
                  <a:pt x="0" y="48"/>
                </a:cubicBezTo>
                <a:cubicBezTo>
                  <a:pt x="0" y="64"/>
                  <a:pt x="48" y="80"/>
                  <a:pt x="48" y="96"/>
                </a:cubicBezTo>
                <a:cubicBezTo>
                  <a:pt x="48" y="112"/>
                  <a:pt x="0" y="128"/>
                  <a:pt x="0" y="144"/>
                </a:cubicBezTo>
                <a:cubicBezTo>
                  <a:pt x="0" y="160"/>
                  <a:pt x="48" y="176"/>
                  <a:pt x="48" y="192"/>
                </a:cubicBezTo>
                <a:cubicBezTo>
                  <a:pt x="48" y="208"/>
                  <a:pt x="8" y="232"/>
                  <a:pt x="0" y="240"/>
                </a:cubicBezTo>
              </a:path>
            </a:pathLst>
          </a:custGeom>
          <a:noFill/>
          <a:ln w="34925">
            <a:solidFill>
              <a:srgbClr val="33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66" name="Freeform 10"/>
          <p:cNvSpPr>
            <a:spLocks/>
          </p:cNvSpPr>
          <p:nvPr/>
        </p:nvSpPr>
        <p:spPr bwMode="auto">
          <a:xfrm>
            <a:off x="2057400" y="2209800"/>
            <a:ext cx="76200" cy="381000"/>
          </a:xfrm>
          <a:custGeom>
            <a:avLst/>
            <a:gdLst>
              <a:gd name="T0" fmla="*/ 48 w 48"/>
              <a:gd name="T1" fmla="*/ 0 h 240"/>
              <a:gd name="T2" fmla="*/ 0 w 48"/>
              <a:gd name="T3" fmla="*/ 48 h 240"/>
              <a:gd name="T4" fmla="*/ 48 w 48"/>
              <a:gd name="T5" fmla="*/ 96 h 240"/>
              <a:gd name="T6" fmla="*/ 0 w 48"/>
              <a:gd name="T7" fmla="*/ 144 h 240"/>
              <a:gd name="T8" fmla="*/ 48 w 48"/>
              <a:gd name="T9" fmla="*/ 192 h 240"/>
              <a:gd name="T10" fmla="*/ 0 w 48"/>
              <a:gd name="T11" fmla="*/ 240 h 240"/>
            </a:gdLst>
            <a:ahLst/>
            <a:cxnLst>
              <a:cxn ang="0">
                <a:pos x="T0" y="T1"/>
              </a:cxn>
              <a:cxn ang="0">
                <a:pos x="T2" y="T3"/>
              </a:cxn>
              <a:cxn ang="0">
                <a:pos x="T4" y="T5"/>
              </a:cxn>
              <a:cxn ang="0">
                <a:pos x="T6" y="T7"/>
              </a:cxn>
              <a:cxn ang="0">
                <a:pos x="T8" y="T9"/>
              </a:cxn>
              <a:cxn ang="0">
                <a:pos x="T10" y="T11"/>
              </a:cxn>
            </a:cxnLst>
            <a:rect l="0" t="0" r="r" b="b"/>
            <a:pathLst>
              <a:path w="48" h="240">
                <a:moveTo>
                  <a:pt x="48" y="0"/>
                </a:moveTo>
                <a:cubicBezTo>
                  <a:pt x="24" y="16"/>
                  <a:pt x="0" y="32"/>
                  <a:pt x="0" y="48"/>
                </a:cubicBezTo>
                <a:cubicBezTo>
                  <a:pt x="0" y="64"/>
                  <a:pt x="48" y="80"/>
                  <a:pt x="48" y="96"/>
                </a:cubicBezTo>
                <a:cubicBezTo>
                  <a:pt x="48" y="112"/>
                  <a:pt x="0" y="128"/>
                  <a:pt x="0" y="144"/>
                </a:cubicBezTo>
                <a:cubicBezTo>
                  <a:pt x="0" y="160"/>
                  <a:pt x="48" y="176"/>
                  <a:pt x="48" y="192"/>
                </a:cubicBezTo>
                <a:cubicBezTo>
                  <a:pt x="48" y="208"/>
                  <a:pt x="8" y="232"/>
                  <a:pt x="0" y="240"/>
                </a:cubicBezTo>
              </a:path>
            </a:pathLst>
          </a:custGeom>
          <a:noFill/>
          <a:ln w="34925">
            <a:solidFill>
              <a:srgbClr val="33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67" name="Freeform 11"/>
          <p:cNvSpPr>
            <a:spLocks/>
          </p:cNvSpPr>
          <p:nvPr/>
        </p:nvSpPr>
        <p:spPr bwMode="auto">
          <a:xfrm>
            <a:off x="2209800" y="2209800"/>
            <a:ext cx="76200" cy="381000"/>
          </a:xfrm>
          <a:custGeom>
            <a:avLst/>
            <a:gdLst>
              <a:gd name="T0" fmla="*/ 48 w 48"/>
              <a:gd name="T1" fmla="*/ 0 h 240"/>
              <a:gd name="T2" fmla="*/ 0 w 48"/>
              <a:gd name="T3" fmla="*/ 48 h 240"/>
              <a:gd name="T4" fmla="*/ 48 w 48"/>
              <a:gd name="T5" fmla="*/ 96 h 240"/>
              <a:gd name="T6" fmla="*/ 0 w 48"/>
              <a:gd name="T7" fmla="*/ 144 h 240"/>
              <a:gd name="T8" fmla="*/ 48 w 48"/>
              <a:gd name="T9" fmla="*/ 192 h 240"/>
              <a:gd name="T10" fmla="*/ 0 w 48"/>
              <a:gd name="T11" fmla="*/ 240 h 240"/>
            </a:gdLst>
            <a:ahLst/>
            <a:cxnLst>
              <a:cxn ang="0">
                <a:pos x="T0" y="T1"/>
              </a:cxn>
              <a:cxn ang="0">
                <a:pos x="T2" y="T3"/>
              </a:cxn>
              <a:cxn ang="0">
                <a:pos x="T4" y="T5"/>
              </a:cxn>
              <a:cxn ang="0">
                <a:pos x="T6" y="T7"/>
              </a:cxn>
              <a:cxn ang="0">
                <a:pos x="T8" y="T9"/>
              </a:cxn>
              <a:cxn ang="0">
                <a:pos x="T10" y="T11"/>
              </a:cxn>
            </a:cxnLst>
            <a:rect l="0" t="0" r="r" b="b"/>
            <a:pathLst>
              <a:path w="48" h="240">
                <a:moveTo>
                  <a:pt x="48" y="0"/>
                </a:moveTo>
                <a:cubicBezTo>
                  <a:pt x="24" y="16"/>
                  <a:pt x="0" y="32"/>
                  <a:pt x="0" y="48"/>
                </a:cubicBezTo>
                <a:cubicBezTo>
                  <a:pt x="0" y="64"/>
                  <a:pt x="48" y="80"/>
                  <a:pt x="48" y="96"/>
                </a:cubicBezTo>
                <a:cubicBezTo>
                  <a:pt x="48" y="112"/>
                  <a:pt x="0" y="128"/>
                  <a:pt x="0" y="144"/>
                </a:cubicBezTo>
                <a:cubicBezTo>
                  <a:pt x="0" y="160"/>
                  <a:pt x="48" y="176"/>
                  <a:pt x="48" y="192"/>
                </a:cubicBezTo>
                <a:cubicBezTo>
                  <a:pt x="48" y="208"/>
                  <a:pt x="8" y="232"/>
                  <a:pt x="0" y="240"/>
                </a:cubicBezTo>
              </a:path>
            </a:pathLst>
          </a:custGeom>
          <a:noFill/>
          <a:ln w="34925">
            <a:solidFill>
              <a:srgbClr val="33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68" name="Freeform 12"/>
          <p:cNvSpPr>
            <a:spLocks/>
          </p:cNvSpPr>
          <p:nvPr/>
        </p:nvSpPr>
        <p:spPr bwMode="auto">
          <a:xfrm>
            <a:off x="2590800" y="3124200"/>
            <a:ext cx="76200" cy="381000"/>
          </a:xfrm>
          <a:custGeom>
            <a:avLst/>
            <a:gdLst>
              <a:gd name="T0" fmla="*/ 48 w 48"/>
              <a:gd name="T1" fmla="*/ 0 h 240"/>
              <a:gd name="T2" fmla="*/ 0 w 48"/>
              <a:gd name="T3" fmla="*/ 48 h 240"/>
              <a:gd name="T4" fmla="*/ 48 w 48"/>
              <a:gd name="T5" fmla="*/ 96 h 240"/>
              <a:gd name="T6" fmla="*/ 0 w 48"/>
              <a:gd name="T7" fmla="*/ 144 h 240"/>
              <a:gd name="T8" fmla="*/ 48 w 48"/>
              <a:gd name="T9" fmla="*/ 192 h 240"/>
              <a:gd name="T10" fmla="*/ 0 w 48"/>
              <a:gd name="T11" fmla="*/ 240 h 240"/>
            </a:gdLst>
            <a:ahLst/>
            <a:cxnLst>
              <a:cxn ang="0">
                <a:pos x="T0" y="T1"/>
              </a:cxn>
              <a:cxn ang="0">
                <a:pos x="T2" y="T3"/>
              </a:cxn>
              <a:cxn ang="0">
                <a:pos x="T4" y="T5"/>
              </a:cxn>
              <a:cxn ang="0">
                <a:pos x="T6" y="T7"/>
              </a:cxn>
              <a:cxn ang="0">
                <a:pos x="T8" y="T9"/>
              </a:cxn>
              <a:cxn ang="0">
                <a:pos x="T10" y="T11"/>
              </a:cxn>
            </a:cxnLst>
            <a:rect l="0" t="0" r="r" b="b"/>
            <a:pathLst>
              <a:path w="48" h="240">
                <a:moveTo>
                  <a:pt x="48" y="0"/>
                </a:moveTo>
                <a:cubicBezTo>
                  <a:pt x="24" y="16"/>
                  <a:pt x="0" y="32"/>
                  <a:pt x="0" y="48"/>
                </a:cubicBezTo>
                <a:cubicBezTo>
                  <a:pt x="0" y="64"/>
                  <a:pt x="48" y="80"/>
                  <a:pt x="48" y="96"/>
                </a:cubicBezTo>
                <a:cubicBezTo>
                  <a:pt x="48" y="112"/>
                  <a:pt x="0" y="128"/>
                  <a:pt x="0" y="144"/>
                </a:cubicBezTo>
                <a:cubicBezTo>
                  <a:pt x="0" y="160"/>
                  <a:pt x="48" y="176"/>
                  <a:pt x="48" y="192"/>
                </a:cubicBezTo>
                <a:cubicBezTo>
                  <a:pt x="48" y="208"/>
                  <a:pt x="8" y="232"/>
                  <a:pt x="0" y="240"/>
                </a:cubicBezTo>
              </a:path>
            </a:pathLst>
          </a:custGeom>
          <a:noFill/>
          <a:ln w="349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69" name="AutoShape 13"/>
          <p:cNvSpPr>
            <a:spLocks noChangeArrowheads="1"/>
          </p:cNvSpPr>
          <p:nvPr/>
        </p:nvSpPr>
        <p:spPr bwMode="auto">
          <a:xfrm>
            <a:off x="5257800" y="1828800"/>
            <a:ext cx="1676400" cy="1981200"/>
          </a:xfrm>
          <a:prstGeom prst="roundRect">
            <a:avLst>
              <a:gd name="adj" fmla="val 16667"/>
            </a:avLst>
          </a:prstGeom>
          <a:gradFill rotWithShape="0">
            <a:gsLst>
              <a:gs pos="0">
                <a:srgbClr val="663300"/>
              </a:gs>
              <a:gs pos="100000">
                <a:srgbClr val="663300">
                  <a:gamma/>
                  <a:tint val="23922"/>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70" name="Rectangle 14"/>
          <p:cNvSpPr>
            <a:spLocks noChangeArrowheads="1"/>
          </p:cNvSpPr>
          <p:nvPr/>
        </p:nvSpPr>
        <p:spPr bwMode="auto">
          <a:xfrm>
            <a:off x="5562600" y="2057400"/>
            <a:ext cx="685800" cy="533400"/>
          </a:xfrm>
          <a:prstGeom prst="rect">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71" name="Freeform 15"/>
          <p:cNvSpPr>
            <a:spLocks/>
          </p:cNvSpPr>
          <p:nvPr/>
        </p:nvSpPr>
        <p:spPr bwMode="auto">
          <a:xfrm>
            <a:off x="5715000" y="2133600"/>
            <a:ext cx="76200" cy="381000"/>
          </a:xfrm>
          <a:custGeom>
            <a:avLst/>
            <a:gdLst>
              <a:gd name="T0" fmla="*/ 48 w 48"/>
              <a:gd name="T1" fmla="*/ 0 h 240"/>
              <a:gd name="T2" fmla="*/ 0 w 48"/>
              <a:gd name="T3" fmla="*/ 48 h 240"/>
              <a:gd name="T4" fmla="*/ 48 w 48"/>
              <a:gd name="T5" fmla="*/ 96 h 240"/>
              <a:gd name="T6" fmla="*/ 0 w 48"/>
              <a:gd name="T7" fmla="*/ 144 h 240"/>
              <a:gd name="T8" fmla="*/ 48 w 48"/>
              <a:gd name="T9" fmla="*/ 192 h 240"/>
              <a:gd name="T10" fmla="*/ 0 w 48"/>
              <a:gd name="T11" fmla="*/ 240 h 240"/>
            </a:gdLst>
            <a:ahLst/>
            <a:cxnLst>
              <a:cxn ang="0">
                <a:pos x="T0" y="T1"/>
              </a:cxn>
              <a:cxn ang="0">
                <a:pos x="T2" y="T3"/>
              </a:cxn>
              <a:cxn ang="0">
                <a:pos x="T4" y="T5"/>
              </a:cxn>
              <a:cxn ang="0">
                <a:pos x="T6" y="T7"/>
              </a:cxn>
              <a:cxn ang="0">
                <a:pos x="T8" y="T9"/>
              </a:cxn>
              <a:cxn ang="0">
                <a:pos x="T10" y="T11"/>
              </a:cxn>
            </a:cxnLst>
            <a:rect l="0" t="0" r="r" b="b"/>
            <a:pathLst>
              <a:path w="48" h="240">
                <a:moveTo>
                  <a:pt x="48" y="0"/>
                </a:moveTo>
                <a:cubicBezTo>
                  <a:pt x="24" y="16"/>
                  <a:pt x="0" y="32"/>
                  <a:pt x="0" y="48"/>
                </a:cubicBezTo>
                <a:cubicBezTo>
                  <a:pt x="0" y="64"/>
                  <a:pt x="48" y="80"/>
                  <a:pt x="48" y="96"/>
                </a:cubicBezTo>
                <a:cubicBezTo>
                  <a:pt x="48" y="112"/>
                  <a:pt x="0" y="128"/>
                  <a:pt x="0" y="144"/>
                </a:cubicBezTo>
                <a:cubicBezTo>
                  <a:pt x="0" y="160"/>
                  <a:pt x="48" y="176"/>
                  <a:pt x="48" y="192"/>
                </a:cubicBezTo>
                <a:cubicBezTo>
                  <a:pt x="48" y="208"/>
                  <a:pt x="8" y="232"/>
                  <a:pt x="0" y="240"/>
                </a:cubicBezTo>
              </a:path>
            </a:pathLst>
          </a:custGeom>
          <a:noFill/>
          <a:ln w="34925">
            <a:solidFill>
              <a:srgbClr val="33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72" name="Freeform 16"/>
          <p:cNvSpPr>
            <a:spLocks/>
          </p:cNvSpPr>
          <p:nvPr/>
        </p:nvSpPr>
        <p:spPr bwMode="auto">
          <a:xfrm>
            <a:off x="5867400" y="2133600"/>
            <a:ext cx="76200" cy="381000"/>
          </a:xfrm>
          <a:custGeom>
            <a:avLst/>
            <a:gdLst>
              <a:gd name="T0" fmla="*/ 48 w 48"/>
              <a:gd name="T1" fmla="*/ 0 h 240"/>
              <a:gd name="T2" fmla="*/ 0 w 48"/>
              <a:gd name="T3" fmla="*/ 48 h 240"/>
              <a:gd name="T4" fmla="*/ 48 w 48"/>
              <a:gd name="T5" fmla="*/ 96 h 240"/>
              <a:gd name="T6" fmla="*/ 0 w 48"/>
              <a:gd name="T7" fmla="*/ 144 h 240"/>
              <a:gd name="T8" fmla="*/ 48 w 48"/>
              <a:gd name="T9" fmla="*/ 192 h 240"/>
              <a:gd name="T10" fmla="*/ 0 w 48"/>
              <a:gd name="T11" fmla="*/ 240 h 240"/>
            </a:gdLst>
            <a:ahLst/>
            <a:cxnLst>
              <a:cxn ang="0">
                <a:pos x="T0" y="T1"/>
              </a:cxn>
              <a:cxn ang="0">
                <a:pos x="T2" y="T3"/>
              </a:cxn>
              <a:cxn ang="0">
                <a:pos x="T4" y="T5"/>
              </a:cxn>
              <a:cxn ang="0">
                <a:pos x="T6" y="T7"/>
              </a:cxn>
              <a:cxn ang="0">
                <a:pos x="T8" y="T9"/>
              </a:cxn>
              <a:cxn ang="0">
                <a:pos x="T10" y="T11"/>
              </a:cxn>
            </a:cxnLst>
            <a:rect l="0" t="0" r="r" b="b"/>
            <a:pathLst>
              <a:path w="48" h="240">
                <a:moveTo>
                  <a:pt x="48" y="0"/>
                </a:moveTo>
                <a:cubicBezTo>
                  <a:pt x="24" y="16"/>
                  <a:pt x="0" y="32"/>
                  <a:pt x="0" y="48"/>
                </a:cubicBezTo>
                <a:cubicBezTo>
                  <a:pt x="0" y="64"/>
                  <a:pt x="48" y="80"/>
                  <a:pt x="48" y="96"/>
                </a:cubicBezTo>
                <a:cubicBezTo>
                  <a:pt x="48" y="112"/>
                  <a:pt x="0" y="128"/>
                  <a:pt x="0" y="144"/>
                </a:cubicBezTo>
                <a:cubicBezTo>
                  <a:pt x="0" y="160"/>
                  <a:pt x="48" y="176"/>
                  <a:pt x="48" y="192"/>
                </a:cubicBezTo>
                <a:cubicBezTo>
                  <a:pt x="48" y="208"/>
                  <a:pt x="8" y="232"/>
                  <a:pt x="0" y="240"/>
                </a:cubicBezTo>
              </a:path>
            </a:pathLst>
          </a:custGeom>
          <a:noFill/>
          <a:ln w="34925">
            <a:solidFill>
              <a:srgbClr val="33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73" name="Freeform 17"/>
          <p:cNvSpPr>
            <a:spLocks/>
          </p:cNvSpPr>
          <p:nvPr/>
        </p:nvSpPr>
        <p:spPr bwMode="auto">
          <a:xfrm>
            <a:off x="6019800" y="2133600"/>
            <a:ext cx="76200" cy="381000"/>
          </a:xfrm>
          <a:custGeom>
            <a:avLst/>
            <a:gdLst>
              <a:gd name="T0" fmla="*/ 48 w 48"/>
              <a:gd name="T1" fmla="*/ 0 h 240"/>
              <a:gd name="T2" fmla="*/ 0 w 48"/>
              <a:gd name="T3" fmla="*/ 48 h 240"/>
              <a:gd name="T4" fmla="*/ 48 w 48"/>
              <a:gd name="T5" fmla="*/ 96 h 240"/>
              <a:gd name="T6" fmla="*/ 0 w 48"/>
              <a:gd name="T7" fmla="*/ 144 h 240"/>
              <a:gd name="T8" fmla="*/ 48 w 48"/>
              <a:gd name="T9" fmla="*/ 192 h 240"/>
              <a:gd name="T10" fmla="*/ 0 w 48"/>
              <a:gd name="T11" fmla="*/ 240 h 240"/>
            </a:gdLst>
            <a:ahLst/>
            <a:cxnLst>
              <a:cxn ang="0">
                <a:pos x="T0" y="T1"/>
              </a:cxn>
              <a:cxn ang="0">
                <a:pos x="T2" y="T3"/>
              </a:cxn>
              <a:cxn ang="0">
                <a:pos x="T4" y="T5"/>
              </a:cxn>
              <a:cxn ang="0">
                <a:pos x="T6" y="T7"/>
              </a:cxn>
              <a:cxn ang="0">
                <a:pos x="T8" y="T9"/>
              </a:cxn>
              <a:cxn ang="0">
                <a:pos x="T10" y="T11"/>
              </a:cxn>
            </a:cxnLst>
            <a:rect l="0" t="0" r="r" b="b"/>
            <a:pathLst>
              <a:path w="48" h="240">
                <a:moveTo>
                  <a:pt x="48" y="0"/>
                </a:moveTo>
                <a:cubicBezTo>
                  <a:pt x="24" y="16"/>
                  <a:pt x="0" y="32"/>
                  <a:pt x="0" y="48"/>
                </a:cubicBezTo>
                <a:cubicBezTo>
                  <a:pt x="0" y="64"/>
                  <a:pt x="48" y="80"/>
                  <a:pt x="48" y="96"/>
                </a:cubicBezTo>
                <a:cubicBezTo>
                  <a:pt x="48" y="112"/>
                  <a:pt x="0" y="128"/>
                  <a:pt x="0" y="144"/>
                </a:cubicBezTo>
                <a:cubicBezTo>
                  <a:pt x="0" y="160"/>
                  <a:pt x="48" y="176"/>
                  <a:pt x="48" y="192"/>
                </a:cubicBezTo>
                <a:cubicBezTo>
                  <a:pt x="48" y="208"/>
                  <a:pt x="8" y="232"/>
                  <a:pt x="0" y="240"/>
                </a:cubicBezTo>
              </a:path>
            </a:pathLst>
          </a:custGeom>
          <a:noFill/>
          <a:ln w="34925">
            <a:solidFill>
              <a:srgbClr val="33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74" name="AutoShape 18"/>
          <p:cNvSpPr>
            <a:spLocks noChangeArrowheads="1"/>
          </p:cNvSpPr>
          <p:nvPr/>
        </p:nvSpPr>
        <p:spPr bwMode="auto">
          <a:xfrm>
            <a:off x="2438400" y="4572000"/>
            <a:ext cx="457200" cy="533400"/>
          </a:xfrm>
          <a:prstGeom prst="roundRect">
            <a:avLst>
              <a:gd name="adj" fmla="val 16667"/>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75" name="AutoShape 19"/>
          <p:cNvSpPr>
            <a:spLocks noChangeArrowheads="1"/>
          </p:cNvSpPr>
          <p:nvPr/>
        </p:nvSpPr>
        <p:spPr bwMode="auto">
          <a:xfrm>
            <a:off x="5562600" y="4572000"/>
            <a:ext cx="457200" cy="533400"/>
          </a:xfrm>
          <a:prstGeom prst="roundRect">
            <a:avLst>
              <a:gd name="adj" fmla="val 16667"/>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76" name="AutoShape 20"/>
          <p:cNvSpPr>
            <a:spLocks noChangeArrowheads="1"/>
          </p:cNvSpPr>
          <p:nvPr/>
        </p:nvSpPr>
        <p:spPr bwMode="auto">
          <a:xfrm>
            <a:off x="6324600" y="4876800"/>
            <a:ext cx="609600" cy="304800"/>
          </a:xfrm>
          <a:prstGeom prst="roundRect">
            <a:avLst>
              <a:gd name="adj" fmla="val 16667"/>
            </a:avLst>
          </a:prstGeom>
          <a:solidFill>
            <a:srgbClr val="66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/proc</a:t>
            </a:r>
          </a:p>
        </p:txBody>
      </p:sp>
      <p:sp>
        <p:nvSpPr>
          <p:cNvPr id="454677" name="Rectangle 21"/>
          <p:cNvSpPr>
            <a:spLocks noChangeArrowheads="1"/>
          </p:cNvSpPr>
          <p:nvPr/>
        </p:nvSpPr>
        <p:spPr bwMode="auto">
          <a:xfrm>
            <a:off x="5562600" y="5486400"/>
            <a:ext cx="304800" cy="76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78" name="Rectangle 22"/>
          <p:cNvSpPr>
            <a:spLocks noChangeArrowheads="1"/>
          </p:cNvSpPr>
          <p:nvPr/>
        </p:nvSpPr>
        <p:spPr bwMode="auto">
          <a:xfrm>
            <a:off x="5562600" y="5562600"/>
            <a:ext cx="304800" cy="76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79" name="Rectangle 23"/>
          <p:cNvSpPr>
            <a:spLocks noChangeArrowheads="1"/>
          </p:cNvSpPr>
          <p:nvPr/>
        </p:nvSpPr>
        <p:spPr bwMode="auto">
          <a:xfrm>
            <a:off x="5562600" y="5638800"/>
            <a:ext cx="304800" cy="76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80" name="Rectangle 24"/>
          <p:cNvSpPr>
            <a:spLocks noChangeArrowheads="1"/>
          </p:cNvSpPr>
          <p:nvPr/>
        </p:nvSpPr>
        <p:spPr bwMode="auto">
          <a:xfrm>
            <a:off x="5562600" y="5715000"/>
            <a:ext cx="304800" cy="76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81" name="Rectangle 25"/>
          <p:cNvSpPr>
            <a:spLocks noChangeArrowheads="1"/>
          </p:cNvSpPr>
          <p:nvPr/>
        </p:nvSpPr>
        <p:spPr bwMode="auto">
          <a:xfrm>
            <a:off x="6019800" y="5486400"/>
            <a:ext cx="304800" cy="76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82" name="Rectangle 26"/>
          <p:cNvSpPr>
            <a:spLocks noChangeArrowheads="1"/>
          </p:cNvSpPr>
          <p:nvPr/>
        </p:nvSpPr>
        <p:spPr bwMode="auto">
          <a:xfrm>
            <a:off x="6019800" y="5562600"/>
            <a:ext cx="304800" cy="76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83" name="Rectangle 27"/>
          <p:cNvSpPr>
            <a:spLocks noChangeArrowheads="1"/>
          </p:cNvSpPr>
          <p:nvPr/>
        </p:nvSpPr>
        <p:spPr bwMode="auto">
          <a:xfrm>
            <a:off x="6019800" y="5638800"/>
            <a:ext cx="304800" cy="76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84" name="Rectangle 28"/>
          <p:cNvSpPr>
            <a:spLocks noChangeArrowheads="1"/>
          </p:cNvSpPr>
          <p:nvPr/>
        </p:nvSpPr>
        <p:spPr bwMode="auto">
          <a:xfrm>
            <a:off x="6019800" y="5715000"/>
            <a:ext cx="304800" cy="76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85" name="Line 29"/>
          <p:cNvSpPr>
            <a:spLocks noChangeShapeType="1"/>
          </p:cNvSpPr>
          <p:nvPr/>
        </p:nvSpPr>
        <p:spPr bwMode="auto">
          <a:xfrm>
            <a:off x="5486400" y="5715000"/>
            <a:ext cx="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86" name="Line 30"/>
          <p:cNvSpPr>
            <a:spLocks noChangeShapeType="1"/>
          </p:cNvSpPr>
          <p:nvPr/>
        </p:nvSpPr>
        <p:spPr bwMode="auto">
          <a:xfrm>
            <a:off x="5486400" y="5867400"/>
            <a:ext cx="91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87" name="Line 31"/>
          <p:cNvSpPr>
            <a:spLocks noChangeShapeType="1"/>
          </p:cNvSpPr>
          <p:nvPr/>
        </p:nvSpPr>
        <p:spPr bwMode="auto">
          <a:xfrm flipV="1">
            <a:off x="6400800" y="5715000"/>
            <a:ext cx="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688" name="Text Box 32"/>
          <p:cNvSpPr txBox="1">
            <a:spLocks noChangeArrowheads="1"/>
          </p:cNvSpPr>
          <p:nvPr/>
        </p:nvSpPr>
        <p:spPr bwMode="auto">
          <a:xfrm>
            <a:off x="1447800" y="5530850"/>
            <a:ext cx="844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Kernel</a:t>
            </a:r>
            <a:br>
              <a:rPr lang="en-US"/>
            </a:br>
            <a:r>
              <a:rPr lang="en-US"/>
              <a:t>Space</a:t>
            </a:r>
          </a:p>
        </p:txBody>
      </p:sp>
      <p:sp>
        <p:nvSpPr>
          <p:cNvPr id="454689" name="Text Box 33"/>
          <p:cNvSpPr txBox="1">
            <a:spLocks noChangeArrowheads="1"/>
          </p:cNvSpPr>
          <p:nvPr/>
        </p:nvSpPr>
        <p:spPr bwMode="auto">
          <a:xfrm>
            <a:off x="1454150" y="4648200"/>
            <a:ext cx="83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User</a:t>
            </a:r>
            <a:br>
              <a:rPr lang="en-US"/>
            </a:br>
            <a:r>
              <a:rPr lang="en-US"/>
              <a:t>Space</a:t>
            </a:r>
          </a:p>
        </p:txBody>
      </p:sp>
      <p:sp>
        <p:nvSpPr>
          <p:cNvPr id="454690" name="Text Box 34"/>
          <p:cNvSpPr txBox="1">
            <a:spLocks noChangeArrowheads="1"/>
          </p:cNvSpPr>
          <p:nvPr/>
        </p:nvSpPr>
        <p:spPr bwMode="auto">
          <a:xfrm>
            <a:off x="7010400" y="5530850"/>
            <a:ext cx="844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Kernel</a:t>
            </a:r>
            <a:br>
              <a:rPr lang="en-US"/>
            </a:br>
            <a:r>
              <a:rPr lang="en-US"/>
              <a:t>Space</a:t>
            </a:r>
          </a:p>
        </p:txBody>
      </p:sp>
      <p:sp>
        <p:nvSpPr>
          <p:cNvPr id="454691" name="Text Box 35"/>
          <p:cNvSpPr txBox="1">
            <a:spLocks noChangeArrowheads="1"/>
          </p:cNvSpPr>
          <p:nvPr/>
        </p:nvSpPr>
        <p:spPr bwMode="auto">
          <a:xfrm>
            <a:off x="7010400" y="4648200"/>
            <a:ext cx="83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User</a:t>
            </a:r>
            <a:br>
              <a:rPr lang="en-US"/>
            </a:br>
            <a:r>
              <a:rPr lang="en-US"/>
              <a:t>Space</a:t>
            </a:r>
          </a:p>
        </p:txBody>
      </p:sp>
      <p:sp>
        <p:nvSpPr>
          <p:cNvPr id="454692" name="Text Box 36"/>
          <p:cNvSpPr txBox="1">
            <a:spLocks noChangeArrowheads="1"/>
          </p:cNvSpPr>
          <p:nvPr/>
        </p:nvSpPr>
        <p:spPr bwMode="auto">
          <a:xfrm>
            <a:off x="273050" y="3810000"/>
            <a:ext cx="1174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3300"/>
                </a:solidFill>
              </a:rPr>
              <a:t>Front-end</a:t>
            </a:r>
          </a:p>
          <a:p>
            <a:r>
              <a:rPr lang="en-US">
                <a:solidFill>
                  <a:srgbClr val="663300"/>
                </a:solidFill>
              </a:rPr>
              <a:t>Node</a:t>
            </a:r>
          </a:p>
        </p:txBody>
      </p:sp>
      <p:sp>
        <p:nvSpPr>
          <p:cNvPr id="454693" name="Text Box 37"/>
          <p:cNvSpPr txBox="1">
            <a:spLocks noChangeArrowheads="1"/>
          </p:cNvSpPr>
          <p:nvPr/>
        </p:nvSpPr>
        <p:spPr bwMode="auto">
          <a:xfrm>
            <a:off x="1600200" y="4052888"/>
            <a:ext cx="1009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Memory</a:t>
            </a:r>
          </a:p>
        </p:txBody>
      </p:sp>
      <p:sp>
        <p:nvSpPr>
          <p:cNvPr id="454694" name="Text Box 38"/>
          <p:cNvSpPr txBox="1">
            <a:spLocks noChangeArrowheads="1"/>
          </p:cNvSpPr>
          <p:nvPr/>
        </p:nvSpPr>
        <p:spPr bwMode="auto">
          <a:xfrm>
            <a:off x="5619750" y="4038600"/>
            <a:ext cx="100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Memory</a:t>
            </a:r>
          </a:p>
        </p:txBody>
      </p:sp>
      <p:sp>
        <p:nvSpPr>
          <p:cNvPr id="454695" name="Text Box 39"/>
          <p:cNvSpPr txBox="1">
            <a:spLocks noChangeArrowheads="1"/>
          </p:cNvSpPr>
          <p:nvPr/>
        </p:nvSpPr>
        <p:spPr bwMode="auto">
          <a:xfrm>
            <a:off x="1905000" y="1462088"/>
            <a:ext cx="666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CPU</a:t>
            </a:r>
          </a:p>
        </p:txBody>
      </p:sp>
      <p:sp>
        <p:nvSpPr>
          <p:cNvPr id="454696" name="Text Box 40"/>
          <p:cNvSpPr txBox="1">
            <a:spLocks noChangeArrowheads="1"/>
          </p:cNvSpPr>
          <p:nvPr/>
        </p:nvSpPr>
        <p:spPr bwMode="auto">
          <a:xfrm>
            <a:off x="5791200" y="1447800"/>
            <a:ext cx="66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CPU</a:t>
            </a:r>
          </a:p>
        </p:txBody>
      </p:sp>
      <p:sp>
        <p:nvSpPr>
          <p:cNvPr id="454697" name="Text Box 41"/>
          <p:cNvSpPr txBox="1">
            <a:spLocks noChangeArrowheads="1"/>
          </p:cNvSpPr>
          <p:nvPr/>
        </p:nvSpPr>
        <p:spPr bwMode="auto">
          <a:xfrm>
            <a:off x="2382838" y="2209800"/>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App</a:t>
            </a:r>
            <a:br>
              <a:rPr lang="en-US" sz="1200"/>
            </a:br>
            <a:r>
              <a:rPr lang="en-US" sz="1200"/>
              <a:t>Threads</a:t>
            </a:r>
          </a:p>
        </p:txBody>
      </p:sp>
      <p:sp>
        <p:nvSpPr>
          <p:cNvPr id="454698" name="Text Box 42"/>
          <p:cNvSpPr txBox="1">
            <a:spLocks noChangeArrowheads="1"/>
          </p:cNvSpPr>
          <p:nvPr/>
        </p:nvSpPr>
        <p:spPr bwMode="auto">
          <a:xfrm>
            <a:off x="1546225" y="2949575"/>
            <a:ext cx="89217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Front-end</a:t>
            </a:r>
            <a:br>
              <a:rPr lang="en-US" sz="1200"/>
            </a:br>
            <a:r>
              <a:rPr lang="en-US" sz="1200"/>
              <a:t>Monitoring</a:t>
            </a:r>
            <a:br>
              <a:rPr lang="en-US" sz="1200"/>
            </a:br>
            <a:r>
              <a:rPr lang="en-US" sz="1200"/>
              <a:t>Process</a:t>
            </a:r>
          </a:p>
        </p:txBody>
      </p:sp>
      <p:sp>
        <p:nvSpPr>
          <p:cNvPr id="454699" name="Text Box 43"/>
          <p:cNvSpPr txBox="1">
            <a:spLocks noChangeArrowheads="1"/>
          </p:cNvSpPr>
          <p:nvPr/>
        </p:nvSpPr>
        <p:spPr bwMode="auto">
          <a:xfrm>
            <a:off x="5410200" y="5867400"/>
            <a:ext cx="124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Kernel</a:t>
            </a:r>
            <a:br>
              <a:rPr lang="en-US" sz="1200"/>
            </a:br>
            <a:r>
              <a:rPr lang="en-US" sz="1200"/>
              <a:t>Data Structures</a:t>
            </a:r>
          </a:p>
        </p:txBody>
      </p:sp>
      <p:sp>
        <p:nvSpPr>
          <p:cNvPr id="454700" name="Text Box 44"/>
          <p:cNvSpPr txBox="1">
            <a:spLocks noChangeArrowheads="1"/>
          </p:cNvSpPr>
          <p:nvPr/>
        </p:nvSpPr>
        <p:spPr bwMode="auto">
          <a:xfrm>
            <a:off x="6192838" y="2133600"/>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App</a:t>
            </a:r>
            <a:br>
              <a:rPr lang="en-US" sz="1200"/>
            </a:br>
            <a:r>
              <a:rPr lang="en-US" sz="1200"/>
              <a:t>Threads</a:t>
            </a:r>
          </a:p>
        </p:txBody>
      </p:sp>
      <p:sp>
        <p:nvSpPr>
          <p:cNvPr id="454701" name="Text Box 45"/>
          <p:cNvSpPr txBox="1">
            <a:spLocks noChangeArrowheads="1"/>
          </p:cNvSpPr>
          <p:nvPr/>
        </p:nvSpPr>
        <p:spPr bwMode="auto">
          <a:xfrm>
            <a:off x="7219950" y="3733800"/>
            <a:ext cx="1149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3300"/>
                </a:solidFill>
              </a:rPr>
              <a:t>Back-end</a:t>
            </a:r>
          </a:p>
          <a:p>
            <a:r>
              <a:rPr lang="en-US">
                <a:solidFill>
                  <a:srgbClr val="663300"/>
                </a:solidFill>
              </a:rPr>
              <a:t>Node</a:t>
            </a:r>
          </a:p>
        </p:txBody>
      </p:sp>
      <p:sp>
        <p:nvSpPr>
          <p:cNvPr id="454702" name="Freeform 46"/>
          <p:cNvSpPr>
            <a:spLocks/>
          </p:cNvSpPr>
          <p:nvPr/>
        </p:nvSpPr>
        <p:spPr bwMode="auto">
          <a:xfrm>
            <a:off x="2667000" y="3276600"/>
            <a:ext cx="533400" cy="1295400"/>
          </a:xfrm>
          <a:custGeom>
            <a:avLst/>
            <a:gdLst>
              <a:gd name="T0" fmla="*/ 0 w 336"/>
              <a:gd name="T1" fmla="*/ 816 h 816"/>
              <a:gd name="T2" fmla="*/ 336 w 336"/>
              <a:gd name="T3" fmla="*/ 480 h 816"/>
              <a:gd name="T4" fmla="*/ 0 w 336"/>
              <a:gd name="T5" fmla="*/ 0 h 816"/>
            </a:gdLst>
            <a:ahLst/>
            <a:cxnLst>
              <a:cxn ang="0">
                <a:pos x="T0" y="T1"/>
              </a:cxn>
              <a:cxn ang="0">
                <a:pos x="T2" y="T3"/>
              </a:cxn>
              <a:cxn ang="0">
                <a:pos x="T4" y="T5"/>
              </a:cxn>
            </a:cxnLst>
            <a:rect l="0" t="0" r="r" b="b"/>
            <a:pathLst>
              <a:path w="336" h="816">
                <a:moveTo>
                  <a:pt x="0" y="816"/>
                </a:moveTo>
                <a:cubicBezTo>
                  <a:pt x="168" y="716"/>
                  <a:pt x="336" y="616"/>
                  <a:pt x="336" y="480"/>
                </a:cubicBezTo>
                <a:cubicBezTo>
                  <a:pt x="336" y="344"/>
                  <a:pt x="168" y="172"/>
                  <a:pt x="0" y="0"/>
                </a:cubicBezTo>
              </a:path>
            </a:pathLst>
          </a:custGeom>
          <a:noFill/>
          <a:ln w="25400">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54703" name="Group 47"/>
          <p:cNvGrpSpPr>
            <a:grpSpLocks/>
          </p:cNvGrpSpPr>
          <p:nvPr/>
        </p:nvGrpSpPr>
        <p:grpSpPr bwMode="auto">
          <a:xfrm>
            <a:off x="2895600" y="4724400"/>
            <a:ext cx="2794000" cy="977900"/>
            <a:chOff x="1824" y="2976"/>
            <a:chExt cx="1760" cy="616"/>
          </a:xfrm>
        </p:grpSpPr>
        <p:sp>
          <p:nvSpPr>
            <p:cNvPr id="454704" name="Text Box 48"/>
            <p:cNvSpPr txBox="1">
              <a:spLocks noChangeArrowheads="1"/>
            </p:cNvSpPr>
            <p:nvPr/>
          </p:nvSpPr>
          <p:spPr bwMode="auto">
            <a:xfrm>
              <a:off x="2364" y="3206"/>
              <a:ext cx="5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RDMA</a:t>
              </a:r>
            </a:p>
          </p:txBody>
        </p:sp>
        <p:sp>
          <p:nvSpPr>
            <p:cNvPr id="454705" name="Freeform 49"/>
            <p:cNvSpPr>
              <a:spLocks/>
            </p:cNvSpPr>
            <p:nvPr/>
          </p:nvSpPr>
          <p:spPr bwMode="auto">
            <a:xfrm>
              <a:off x="1824" y="2976"/>
              <a:ext cx="1760" cy="616"/>
            </a:xfrm>
            <a:custGeom>
              <a:avLst/>
              <a:gdLst>
                <a:gd name="T0" fmla="*/ 0 w 1760"/>
                <a:gd name="T1" fmla="*/ 0 h 664"/>
                <a:gd name="T2" fmla="*/ 1056 w 1760"/>
                <a:gd name="T3" fmla="*/ 288 h 664"/>
                <a:gd name="T4" fmla="*/ 1680 w 1760"/>
                <a:gd name="T5" fmla="*/ 624 h 664"/>
                <a:gd name="T6" fmla="*/ 576 w 1760"/>
                <a:gd name="T7" fmla="*/ 528 h 664"/>
                <a:gd name="T8" fmla="*/ 0 w 1760"/>
                <a:gd name="T9" fmla="*/ 96 h 664"/>
              </a:gdLst>
              <a:ahLst/>
              <a:cxnLst>
                <a:cxn ang="0">
                  <a:pos x="T0" y="T1"/>
                </a:cxn>
                <a:cxn ang="0">
                  <a:pos x="T2" y="T3"/>
                </a:cxn>
                <a:cxn ang="0">
                  <a:pos x="T4" y="T5"/>
                </a:cxn>
                <a:cxn ang="0">
                  <a:pos x="T6" y="T7"/>
                </a:cxn>
                <a:cxn ang="0">
                  <a:pos x="T8" y="T9"/>
                </a:cxn>
              </a:cxnLst>
              <a:rect l="0" t="0" r="r" b="b"/>
              <a:pathLst>
                <a:path w="1760" h="664">
                  <a:moveTo>
                    <a:pt x="0" y="0"/>
                  </a:moveTo>
                  <a:cubicBezTo>
                    <a:pt x="388" y="92"/>
                    <a:pt x="776" y="184"/>
                    <a:pt x="1056" y="288"/>
                  </a:cubicBezTo>
                  <a:cubicBezTo>
                    <a:pt x="1336" y="392"/>
                    <a:pt x="1760" y="584"/>
                    <a:pt x="1680" y="624"/>
                  </a:cubicBezTo>
                  <a:cubicBezTo>
                    <a:pt x="1600" y="664"/>
                    <a:pt x="856" y="616"/>
                    <a:pt x="576" y="528"/>
                  </a:cubicBezTo>
                  <a:cubicBezTo>
                    <a:pt x="296" y="440"/>
                    <a:pt x="148" y="268"/>
                    <a:pt x="0" y="96"/>
                  </a:cubicBezTo>
                </a:path>
              </a:pathLst>
            </a:custGeom>
            <a:noFill/>
            <a:ln w="2540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4706" name="Freeform 50"/>
          <p:cNvSpPr>
            <a:spLocks/>
          </p:cNvSpPr>
          <p:nvPr/>
        </p:nvSpPr>
        <p:spPr bwMode="auto">
          <a:xfrm>
            <a:off x="2590800" y="3276600"/>
            <a:ext cx="76200" cy="1295400"/>
          </a:xfrm>
          <a:custGeom>
            <a:avLst/>
            <a:gdLst>
              <a:gd name="T0" fmla="*/ 48 w 48"/>
              <a:gd name="T1" fmla="*/ 0 h 816"/>
              <a:gd name="T2" fmla="*/ 0 w 48"/>
              <a:gd name="T3" fmla="*/ 432 h 816"/>
              <a:gd name="T4" fmla="*/ 48 w 48"/>
              <a:gd name="T5" fmla="*/ 816 h 816"/>
            </a:gdLst>
            <a:ahLst/>
            <a:cxnLst>
              <a:cxn ang="0">
                <a:pos x="T0" y="T1"/>
              </a:cxn>
              <a:cxn ang="0">
                <a:pos x="T2" y="T3"/>
              </a:cxn>
              <a:cxn ang="0">
                <a:pos x="T4" y="T5"/>
              </a:cxn>
            </a:cxnLst>
            <a:rect l="0" t="0" r="r" b="b"/>
            <a:pathLst>
              <a:path w="48" h="816">
                <a:moveTo>
                  <a:pt x="48" y="0"/>
                </a:moveTo>
                <a:cubicBezTo>
                  <a:pt x="24" y="148"/>
                  <a:pt x="0" y="296"/>
                  <a:pt x="0" y="432"/>
                </a:cubicBezTo>
                <a:cubicBezTo>
                  <a:pt x="0" y="568"/>
                  <a:pt x="24" y="692"/>
                  <a:pt x="48" y="816"/>
                </a:cubicBezTo>
              </a:path>
            </a:pathLst>
          </a:custGeom>
          <a:noFill/>
          <a:ln w="254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pPr algn="l"/>
            <a:r>
              <a:rPr lang="en-US">
                <a:solidFill>
                  <a:srgbClr val="0000FF"/>
                </a:solidFill>
              </a:rPr>
              <a:t>Impact of Fine-grained Monitoring with Applications</a:t>
            </a:r>
          </a:p>
        </p:txBody>
      </p:sp>
      <p:graphicFrame>
        <p:nvGraphicFramePr>
          <p:cNvPr id="456710" name="Object 6"/>
          <p:cNvGraphicFramePr>
            <a:graphicFrameLocks noChangeAspect="1"/>
          </p:cNvGraphicFramePr>
          <p:nvPr>
            <p:ph sz="half" idx="2"/>
          </p:nvPr>
        </p:nvGraphicFramePr>
        <p:xfrm>
          <a:off x="1371600" y="1219200"/>
          <a:ext cx="6315075" cy="3581400"/>
        </p:xfrm>
        <a:graphic>
          <a:graphicData uri="http://schemas.openxmlformats.org/presentationml/2006/ole">
            <mc:AlternateContent xmlns:mc="http://schemas.openxmlformats.org/markup-compatibility/2006">
              <mc:Choice xmlns:v="urn:schemas-microsoft-com:vml" Requires="v">
                <p:oleObj spid="_x0000_s456715" name="Chart" r:id="rId3" imgW="3867269" imgH="3619381" progId="MSGraph.Chart.8">
                  <p:embed followColorScheme="full"/>
                </p:oleObj>
              </mc:Choice>
              <mc:Fallback>
                <p:oleObj name="Chart" r:id="rId3" imgW="3867269" imgH="3619381" progId="MSGraph.Chart.8">
                  <p:embed followColorScheme="full"/>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219200"/>
                        <a:ext cx="631507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6712" name="Text Box 8"/>
          <p:cNvSpPr txBox="1">
            <a:spLocks noChangeArrowheads="1"/>
          </p:cNvSpPr>
          <p:nvPr/>
        </p:nvSpPr>
        <p:spPr bwMode="auto">
          <a:xfrm>
            <a:off x="609600" y="5632450"/>
            <a:ext cx="80010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30000"/>
              </a:lnSpc>
              <a:spcBef>
                <a:spcPct val="50000"/>
              </a:spcBef>
            </a:pPr>
            <a:r>
              <a:rPr lang="en-US" sz="1400" i="1">
                <a:solidFill>
                  <a:srgbClr val="006600"/>
                </a:solidFill>
              </a:rPr>
              <a:t>Exploiting RDMA operations for Providing Efficient Fine-Grained Resource Monitoring in Cluster-Based Servers</a:t>
            </a:r>
            <a:r>
              <a:rPr lang="en-US" sz="1400">
                <a:solidFill>
                  <a:srgbClr val="006600"/>
                </a:solidFill>
              </a:rPr>
              <a:t>,  K. Vaidyanathan, H. –W. Jin and D. K. Panda. Workshop on Remote Direct Memory Access (RDMA): Applications, Implementations and Technologies, 2006</a:t>
            </a:r>
          </a:p>
        </p:txBody>
      </p:sp>
      <p:sp>
        <p:nvSpPr>
          <p:cNvPr id="456713" name="Text Box 9"/>
          <p:cNvSpPr txBox="1">
            <a:spLocks noChangeArrowheads="1"/>
          </p:cNvSpPr>
          <p:nvPr/>
        </p:nvSpPr>
        <p:spPr bwMode="auto">
          <a:xfrm>
            <a:off x="434975" y="4953000"/>
            <a:ext cx="75517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buFontTx/>
              <a:buChar char="•"/>
            </a:pPr>
            <a:r>
              <a:rPr lang="en-US" sz="1600"/>
              <a:t> Our schemes (RDMA-Sync and e-RDMA-Sync) achieve significant performance </a:t>
            </a:r>
          </a:p>
          <a:p>
            <a:pPr algn="l"/>
            <a:r>
              <a:rPr lang="en-US" sz="1600"/>
              <a:t>  gain over existing schemes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lgn="l"/>
            <a:r>
              <a:rPr lang="en-US">
                <a:solidFill>
                  <a:srgbClr val="0000FF"/>
                </a:solidFill>
              </a:rPr>
              <a:t>Work-in-Progress</a:t>
            </a:r>
          </a:p>
        </p:txBody>
      </p:sp>
      <p:sp>
        <p:nvSpPr>
          <p:cNvPr id="342019" name="Rectangle 3"/>
          <p:cNvSpPr>
            <a:spLocks noGrp="1" noChangeArrowheads="1"/>
          </p:cNvSpPr>
          <p:nvPr>
            <p:ph type="body" idx="1"/>
          </p:nvPr>
        </p:nvSpPr>
        <p:spPr>
          <a:xfrm>
            <a:off x="457200" y="1143000"/>
            <a:ext cx="8229600" cy="5181600"/>
          </a:xfrm>
        </p:spPr>
        <p:txBody>
          <a:bodyPr/>
          <a:lstStyle/>
          <a:p>
            <a:pPr>
              <a:lnSpc>
                <a:spcPct val="140000"/>
              </a:lnSpc>
            </a:pPr>
            <a:r>
              <a:rPr lang="en-US"/>
              <a:t>Data-Center Primitives</a:t>
            </a:r>
          </a:p>
          <a:p>
            <a:pPr lvl="1">
              <a:lnSpc>
                <a:spcPct val="140000"/>
              </a:lnSpc>
            </a:pPr>
            <a:r>
              <a:rPr lang="en-US"/>
              <a:t>Efficient Global Memory Aggregator Mechanisms</a:t>
            </a:r>
          </a:p>
          <a:p>
            <a:pPr>
              <a:lnSpc>
                <a:spcPct val="140000"/>
              </a:lnSpc>
            </a:pPr>
            <a:r>
              <a:rPr lang="en-US"/>
              <a:t>Advanced Communication Protocol Mechanisms</a:t>
            </a:r>
          </a:p>
          <a:p>
            <a:pPr lvl="1">
              <a:lnSpc>
                <a:spcPct val="140000"/>
              </a:lnSpc>
            </a:pPr>
            <a:r>
              <a:rPr lang="en-US"/>
              <a:t>Efficient Packetized Flow-Control</a:t>
            </a:r>
          </a:p>
          <a:p>
            <a:pPr>
              <a:lnSpc>
                <a:spcPct val="140000"/>
              </a:lnSpc>
            </a:pPr>
            <a:r>
              <a:rPr lang="en-US"/>
              <a:t>Detailed Data-Center Evaluation with the proposed framework</a:t>
            </a:r>
          </a:p>
          <a:p>
            <a:pPr>
              <a:lnSpc>
                <a:spcPct val="140000"/>
              </a:lnSpc>
            </a:pPr>
            <a:r>
              <a:rPr lang="en-US"/>
              <a:t>Software release of several data-center components</a:t>
            </a:r>
          </a:p>
          <a:p>
            <a:pPr lvl="1">
              <a:lnSpc>
                <a:spcPct val="140000"/>
              </a:lnSpc>
            </a:pPr>
            <a:r>
              <a:rPr lang="en-US"/>
              <a:t>Have received multiple requests from organizations for such a release including a large financial company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457200" y="274638"/>
            <a:ext cx="8229600" cy="792162"/>
          </a:xfrm>
        </p:spPr>
        <p:txBody>
          <a:bodyPr/>
          <a:lstStyle/>
          <a:p>
            <a:pPr algn="l"/>
            <a:r>
              <a:rPr lang="en-US">
                <a:solidFill>
                  <a:srgbClr val="0000FF"/>
                </a:solidFill>
              </a:rPr>
              <a:t>Conclusions</a:t>
            </a:r>
          </a:p>
        </p:txBody>
      </p:sp>
      <p:sp>
        <p:nvSpPr>
          <p:cNvPr id="340995" name="Rectangle 3"/>
          <p:cNvSpPr>
            <a:spLocks noGrp="1" noChangeArrowheads="1"/>
          </p:cNvSpPr>
          <p:nvPr>
            <p:ph type="body" idx="1"/>
          </p:nvPr>
        </p:nvSpPr>
        <p:spPr>
          <a:xfrm>
            <a:off x="457200" y="1066800"/>
            <a:ext cx="8229600" cy="5410200"/>
          </a:xfrm>
        </p:spPr>
        <p:txBody>
          <a:bodyPr/>
          <a:lstStyle/>
          <a:p>
            <a:pPr>
              <a:lnSpc>
                <a:spcPct val="130000"/>
              </a:lnSpc>
            </a:pPr>
            <a:r>
              <a:rPr lang="en-US"/>
              <a:t>Proposed new protocols, primitives and services for next generation data-centers</a:t>
            </a:r>
          </a:p>
          <a:p>
            <a:pPr lvl="1">
              <a:lnSpc>
                <a:spcPct val="130000"/>
              </a:lnSpc>
            </a:pPr>
            <a:r>
              <a:rPr lang="en-US"/>
              <a:t>Use advanced features of InfiniBand and other RDMA-Enabled interconnects</a:t>
            </a:r>
          </a:p>
          <a:p>
            <a:pPr lvl="1">
              <a:lnSpc>
                <a:spcPct val="130000"/>
              </a:lnSpc>
            </a:pPr>
            <a:r>
              <a:rPr lang="en-US"/>
              <a:t>Significant performance gains and scalability for several scenarios</a:t>
            </a:r>
          </a:p>
          <a:p>
            <a:pPr>
              <a:lnSpc>
                <a:spcPct val="140000"/>
              </a:lnSpc>
            </a:pPr>
            <a:r>
              <a:rPr lang="en-US"/>
              <a:t>Potential for designing next generation scalable and high performance data-center architectures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457200" y="76200"/>
            <a:ext cx="8229600" cy="792163"/>
          </a:xfrm>
        </p:spPr>
        <p:txBody>
          <a:bodyPr/>
          <a:lstStyle/>
          <a:p>
            <a:pPr algn="l"/>
            <a:r>
              <a:rPr lang="en-US">
                <a:solidFill>
                  <a:srgbClr val="0000FF"/>
                </a:solidFill>
              </a:rPr>
              <a:t>Future Challenges</a:t>
            </a:r>
          </a:p>
        </p:txBody>
      </p:sp>
      <p:sp>
        <p:nvSpPr>
          <p:cNvPr id="559107" name="Rectangle 3"/>
          <p:cNvSpPr>
            <a:spLocks noGrp="1" noChangeArrowheads="1"/>
          </p:cNvSpPr>
          <p:nvPr>
            <p:ph type="body" idx="1"/>
          </p:nvPr>
        </p:nvSpPr>
        <p:spPr>
          <a:xfrm>
            <a:off x="457200" y="685800"/>
            <a:ext cx="8229600" cy="6248400"/>
          </a:xfrm>
        </p:spPr>
        <p:txBody>
          <a:bodyPr/>
          <a:lstStyle/>
          <a:p>
            <a:pPr>
              <a:lnSpc>
                <a:spcPct val="140000"/>
              </a:lnSpc>
            </a:pPr>
            <a:r>
              <a:rPr lang="en-US"/>
              <a:t>Challenges</a:t>
            </a:r>
          </a:p>
          <a:p>
            <a:pPr lvl="1">
              <a:lnSpc>
                <a:spcPct val="140000"/>
              </a:lnSpc>
            </a:pPr>
            <a:r>
              <a:rPr lang="en-US"/>
              <a:t>Benefits of all these components and services in an integrated manner for handling</a:t>
            </a:r>
          </a:p>
          <a:p>
            <a:pPr lvl="2">
              <a:lnSpc>
                <a:spcPct val="140000"/>
              </a:lnSpc>
            </a:pPr>
            <a:r>
              <a:rPr lang="en-US"/>
              <a:t>Terabytes of data and Multi-thousand users</a:t>
            </a:r>
          </a:p>
          <a:p>
            <a:pPr lvl="1">
              <a:lnSpc>
                <a:spcPct val="140000"/>
              </a:lnSpc>
            </a:pPr>
            <a:r>
              <a:rPr lang="en-US"/>
              <a:t>Redesigning middleware and applications on next generation data-centers</a:t>
            </a:r>
          </a:p>
          <a:p>
            <a:pPr>
              <a:lnSpc>
                <a:spcPct val="140000"/>
              </a:lnSpc>
            </a:pPr>
            <a:r>
              <a:rPr lang="en-US"/>
              <a:t>Significance to the SMA and PDOS components of the program</a:t>
            </a:r>
          </a:p>
          <a:p>
            <a:pPr>
              <a:lnSpc>
                <a:spcPct val="140000"/>
              </a:lnSpc>
            </a:pPr>
            <a:r>
              <a:rPr lang="en-US"/>
              <a:t>Discussion Bullet</a:t>
            </a:r>
          </a:p>
          <a:p>
            <a:pPr lvl="1">
              <a:lnSpc>
                <a:spcPct val="140000"/>
              </a:lnSpc>
            </a:pPr>
            <a:r>
              <a:rPr lang="en-US"/>
              <a:t>How to re-architect next generation data-center architectures, software services, middleware and applications with advances in modern networking technologies and capabilities?</a:t>
            </a:r>
          </a:p>
          <a:p>
            <a:pPr lvl="1">
              <a:lnSpc>
                <a:spcPct val="140000"/>
              </a:lnSpc>
            </a:pP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457200" y="731838"/>
            <a:ext cx="8229600" cy="868362"/>
          </a:xfrm>
        </p:spPr>
        <p:txBody>
          <a:bodyPr/>
          <a:lstStyle/>
          <a:p>
            <a:pPr algn="ctr"/>
            <a:r>
              <a:rPr lang="en-US" sz="2400" b="1"/>
              <a:t>Web Pointers</a:t>
            </a:r>
          </a:p>
        </p:txBody>
      </p:sp>
      <p:grpSp>
        <p:nvGrpSpPr>
          <p:cNvPr id="310275" name="Group 3"/>
          <p:cNvGrpSpPr>
            <a:grpSpLocks/>
          </p:cNvGrpSpPr>
          <p:nvPr/>
        </p:nvGrpSpPr>
        <p:grpSpPr bwMode="auto">
          <a:xfrm>
            <a:off x="2514600" y="2133600"/>
            <a:ext cx="990600" cy="914400"/>
            <a:chOff x="1584" y="1008"/>
            <a:chExt cx="624" cy="576"/>
          </a:xfrm>
        </p:grpSpPr>
        <p:sp>
          <p:nvSpPr>
            <p:cNvPr id="310276" name="Oval 4"/>
            <p:cNvSpPr>
              <a:spLocks noChangeArrowheads="1"/>
            </p:cNvSpPr>
            <p:nvPr/>
          </p:nvSpPr>
          <p:spPr bwMode="auto">
            <a:xfrm>
              <a:off x="1657" y="1051"/>
              <a:ext cx="479" cy="424"/>
            </a:xfrm>
            <a:prstGeom prst="ellipse">
              <a:avLst/>
            </a:prstGeom>
            <a:gradFill rotWithShape="1">
              <a:gsLst>
                <a:gs pos="0">
                  <a:schemeClr val="accent1"/>
                </a:gs>
                <a:gs pos="100000">
                  <a:srgbClr val="440000"/>
                </a:gs>
              </a:gsLst>
              <a:path path="rect">
                <a:fillToRect r="100000" b="100000"/>
              </a:path>
            </a:gradFill>
            <a:ln w="9525" algn="ctr">
              <a:solidFill>
                <a:srgbClr val="FF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0277" name="Group 5"/>
            <p:cNvGrpSpPr>
              <a:grpSpLocks/>
            </p:cNvGrpSpPr>
            <p:nvPr/>
          </p:nvGrpSpPr>
          <p:grpSpPr bwMode="auto">
            <a:xfrm>
              <a:off x="1731" y="1122"/>
              <a:ext cx="111" cy="71"/>
              <a:chOff x="1440" y="1200"/>
              <a:chExt cx="864" cy="720"/>
            </a:xfrm>
          </p:grpSpPr>
          <p:sp>
            <p:nvSpPr>
              <p:cNvPr id="310278" name="Rectangle 6"/>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79" name="Rectangle 7"/>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0" name="Rectangle 8"/>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1" name="Rectangle 9"/>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2" name="Oval 10"/>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3" name="Line 11"/>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84" name="Line 12"/>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85" name="Line 13"/>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86" name="Line 14"/>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87" name="Line 15"/>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88" name="Line 16"/>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0289" name="Group 17"/>
            <p:cNvGrpSpPr>
              <a:grpSpLocks/>
            </p:cNvGrpSpPr>
            <p:nvPr/>
          </p:nvGrpSpPr>
          <p:grpSpPr bwMode="auto">
            <a:xfrm>
              <a:off x="1977" y="1322"/>
              <a:ext cx="110" cy="71"/>
              <a:chOff x="1440" y="1200"/>
              <a:chExt cx="864" cy="720"/>
            </a:xfrm>
          </p:grpSpPr>
          <p:sp>
            <p:nvSpPr>
              <p:cNvPr id="310290" name="Rectangle 18"/>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91" name="Rectangle 19"/>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92" name="Rectangle 20"/>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93" name="Rectangle 21"/>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94" name="Oval 22"/>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95" name="Line 23"/>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96" name="Line 24"/>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97" name="Line 25"/>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98" name="Line 26"/>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99" name="Line 27"/>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00" name="Line 28"/>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0301" name="Group 29"/>
            <p:cNvGrpSpPr>
              <a:grpSpLocks/>
            </p:cNvGrpSpPr>
            <p:nvPr/>
          </p:nvGrpSpPr>
          <p:grpSpPr bwMode="auto">
            <a:xfrm>
              <a:off x="1854" y="1393"/>
              <a:ext cx="110" cy="71"/>
              <a:chOff x="1440" y="1200"/>
              <a:chExt cx="864" cy="720"/>
            </a:xfrm>
          </p:grpSpPr>
          <p:sp>
            <p:nvSpPr>
              <p:cNvPr id="310302" name="Rectangle 30"/>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03" name="Rectangle 31"/>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04" name="Rectangle 32"/>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05" name="Rectangle 33"/>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06" name="Oval 34"/>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07" name="Line 35"/>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08" name="Line 36"/>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09" name="Line 37"/>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10" name="Line 38"/>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11" name="Line 39"/>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12" name="Line 40"/>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0313" name="Group 41"/>
            <p:cNvGrpSpPr>
              <a:grpSpLocks/>
            </p:cNvGrpSpPr>
            <p:nvPr/>
          </p:nvGrpSpPr>
          <p:grpSpPr bwMode="auto">
            <a:xfrm>
              <a:off x="1964" y="1134"/>
              <a:ext cx="111" cy="71"/>
              <a:chOff x="1440" y="1200"/>
              <a:chExt cx="864" cy="720"/>
            </a:xfrm>
          </p:grpSpPr>
          <p:sp>
            <p:nvSpPr>
              <p:cNvPr id="310314" name="Rectangle 42"/>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15" name="Rectangle 43"/>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16" name="Rectangle 44"/>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17" name="Rectangle 45"/>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18" name="Oval 46"/>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19" name="Line 47"/>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0" name="Line 48"/>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1" name="Line 49"/>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2" name="Line 50"/>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3" name="Line 51"/>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24" name="Line 52"/>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0325" name="Group 53"/>
            <p:cNvGrpSpPr>
              <a:grpSpLocks/>
            </p:cNvGrpSpPr>
            <p:nvPr/>
          </p:nvGrpSpPr>
          <p:grpSpPr bwMode="auto">
            <a:xfrm>
              <a:off x="1719" y="1334"/>
              <a:ext cx="110" cy="71"/>
              <a:chOff x="1440" y="1200"/>
              <a:chExt cx="864" cy="720"/>
            </a:xfrm>
          </p:grpSpPr>
          <p:sp>
            <p:nvSpPr>
              <p:cNvPr id="310326" name="Rectangle 54"/>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27" name="Rectangle 55"/>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28" name="Rectangle 56"/>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29" name="Rectangle 57"/>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30" name="Oval 58"/>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31" name="Line 59"/>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32" name="Line 60"/>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33" name="Line 61"/>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34" name="Line 62"/>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35" name="Line 63"/>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36" name="Line 64"/>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0337" name="Group 65"/>
            <p:cNvGrpSpPr>
              <a:grpSpLocks/>
            </p:cNvGrpSpPr>
            <p:nvPr/>
          </p:nvGrpSpPr>
          <p:grpSpPr bwMode="auto">
            <a:xfrm>
              <a:off x="1682" y="1228"/>
              <a:ext cx="110" cy="71"/>
              <a:chOff x="1440" y="1200"/>
              <a:chExt cx="864" cy="720"/>
            </a:xfrm>
          </p:grpSpPr>
          <p:sp>
            <p:nvSpPr>
              <p:cNvPr id="310338" name="Rectangle 66"/>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39" name="Rectangle 67"/>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40" name="Rectangle 68"/>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41" name="Rectangle 69"/>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42" name="Oval 70"/>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43" name="Line 71"/>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44" name="Line 72"/>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45" name="Line 73"/>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46" name="Line 74"/>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47" name="Line 75"/>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48" name="Line 76"/>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0349" name="Group 77"/>
            <p:cNvGrpSpPr>
              <a:grpSpLocks/>
            </p:cNvGrpSpPr>
            <p:nvPr/>
          </p:nvGrpSpPr>
          <p:grpSpPr bwMode="auto">
            <a:xfrm>
              <a:off x="1854" y="1075"/>
              <a:ext cx="110" cy="71"/>
              <a:chOff x="1440" y="1200"/>
              <a:chExt cx="864" cy="720"/>
            </a:xfrm>
          </p:grpSpPr>
          <p:sp>
            <p:nvSpPr>
              <p:cNvPr id="310350" name="Rectangle 78"/>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51" name="Rectangle 79"/>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52" name="Rectangle 80"/>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53" name="Rectangle 81"/>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54" name="Oval 82"/>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55" name="Line 83"/>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56" name="Line 84"/>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57" name="Line 85"/>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58" name="Line 86"/>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59" name="Line 87"/>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60" name="Line 88"/>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0361" name="Group 89"/>
            <p:cNvGrpSpPr>
              <a:grpSpLocks/>
            </p:cNvGrpSpPr>
            <p:nvPr/>
          </p:nvGrpSpPr>
          <p:grpSpPr bwMode="auto">
            <a:xfrm>
              <a:off x="2013" y="1228"/>
              <a:ext cx="111" cy="71"/>
              <a:chOff x="1440" y="1200"/>
              <a:chExt cx="864" cy="720"/>
            </a:xfrm>
          </p:grpSpPr>
          <p:sp>
            <p:nvSpPr>
              <p:cNvPr id="310362" name="Rectangle 90"/>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63" name="Rectangle 91"/>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64" name="Rectangle 92"/>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65" name="Rectangle 93"/>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66" name="Oval 94"/>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67" name="Line 95"/>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68" name="Line 96"/>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69" name="Line 97"/>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70" name="Line 98"/>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71" name="Line 99"/>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372" name="Line 100"/>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0373" name="Rectangle 101"/>
            <p:cNvSpPr>
              <a:spLocks noChangeArrowheads="1"/>
            </p:cNvSpPr>
            <p:nvPr/>
          </p:nvSpPr>
          <p:spPr bwMode="auto">
            <a:xfrm>
              <a:off x="1891" y="1193"/>
              <a:ext cx="24" cy="165"/>
            </a:xfrm>
            <a:prstGeom prst="rect">
              <a:avLst/>
            </a:prstGeom>
            <a:solidFill>
              <a:srgbClr val="FF3399"/>
            </a:solidFill>
            <a:ln w="9525" algn="ctr">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74" name="Line 102"/>
            <p:cNvSpPr>
              <a:spLocks noChangeShapeType="1"/>
            </p:cNvSpPr>
            <p:nvPr/>
          </p:nvSpPr>
          <p:spPr bwMode="auto">
            <a:xfrm>
              <a:off x="1817" y="1181"/>
              <a:ext cx="74" cy="59"/>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75" name="Line 103"/>
            <p:cNvSpPr>
              <a:spLocks noChangeShapeType="1"/>
            </p:cNvSpPr>
            <p:nvPr/>
          </p:nvSpPr>
          <p:spPr bwMode="auto">
            <a:xfrm>
              <a:off x="1792" y="1263"/>
              <a:ext cx="99"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76" name="Line 104"/>
            <p:cNvSpPr>
              <a:spLocks noChangeShapeType="1"/>
            </p:cNvSpPr>
            <p:nvPr/>
          </p:nvSpPr>
          <p:spPr bwMode="auto">
            <a:xfrm flipV="1">
              <a:off x="1817" y="1287"/>
              <a:ext cx="74" cy="71"/>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77" name="Line 105"/>
            <p:cNvSpPr>
              <a:spLocks noChangeShapeType="1"/>
            </p:cNvSpPr>
            <p:nvPr/>
          </p:nvSpPr>
          <p:spPr bwMode="auto">
            <a:xfrm flipH="1">
              <a:off x="1915" y="1181"/>
              <a:ext cx="62" cy="59"/>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78" name="Line 106"/>
            <p:cNvSpPr>
              <a:spLocks noChangeShapeType="1"/>
            </p:cNvSpPr>
            <p:nvPr/>
          </p:nvSpPr>
          <p:spPr bwMode="auto">
            <a:xfrm flipH="1">
              <a:off x="1915" y="1263"/>
              <a:ext cx="98"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79" name="Line 107"/>
            <p:cNvSpPr>
              <a:spLocks noChangeShapeType="1"/>
            </p:cNvSpPr>
            <p:nvPr/>
          </p:nvSpPr>
          <p:spPr bwMode="auto">
            <a:xfrm flipH="1" flipV="1">
              <a:off x="1915" y="1287"/>
              <a:ext cx="62" cy="59"/>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80" name="Line 108"/>
            <p:cNvSpPr>
              <a:spLocks noChangeShapeType="1"/>
            </p:cNvSpPr>
            <p:nvPr/>
          </p:nvSpPr>
          <p:spPr bwMode="auto">
            <a:xfrm flipV="1">
              <a:off x="1903" y="1358"/>
              <a:ext cx="0" cy="35"/>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81" name="Line 109"/>
            <p:cNvSpPr>
              <a:spLocks noChangeShapeType="1"/>
            </p:cNvSpPr>
            <p:nvPr/>
          </p:nvSpPr>
          <p:spPr bwMode="auto">
            <a:xfrm>
              <a:off x="1903" y="1146"/>
              <a:ext cx="0" cy="47"/>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82" name="WordArt 110"/>
            <p:cNvSpPr>
              <a:spLocks noChangeArrowheads="1" noChangeShapeType="1" noTextEdit="1"/>
            </p:cNvSpPr>
            <p:nvPr/>
          </p:nvSpPr>
          <p:spPr bwMode="auto">
            <a:xfrm>
              <a:off x="1584" y="1008"/>
              <a:ext cx="624" cy="533"/>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9381227"/>
                </a:avLst>
              </a:prstTxWarp>
            </a:bodyPr>
            <a:lstStyle/>
            <a:p>
              <a:r>
                <a:rPr lang="en-US" sz="2800" kern="10">
                  <a:ln w="9525">
                    <a:solidFill>
                      <a:srgbClr val="000000"/>
                    </a:solidFill>
                    <a:round/>
                    <a:headEnd/>
                    <a:tailEnd/>
                  </a:ln>
                  <a:solidFill>
                    <a:srgbClr val="0000FF"/>
                  </a:solidFill>
                  <a:latin typeface="Garamond"/>
                </a:rPr>
                <a:t>Network Based Computing</a:t>
              </a:r>
            </a:p>
          </p:txBody>
        </p:sp>
        <p:sp>
          <p:nvSpPr>
            <p:cNvPr id="310383" name="WordArt 111"/>
            <p:cNvSpPr>
              <a:spLocks noChangeArrowheads="1" noChangeShapeType="1" noTextEdit="1"/>
            </p:cNvSpPr>
            <p:nvPr/>
          </p:nvSpPr>
          <p:spPr bwMode="auto">
            <a:xfrm>
              <a:off x="1668" y="1475"/>
              <a:ext cx="444" cy="109"/>
            </a:xfrm>
            <a:prstGeom prst="rect">
              <a:avLst/>
            </a:prstGeom>
          </p:spPr>
          <p:txBody>
            <a:bodyPr wrap="none" fromWordArt="1">
              <a:prstTxWarp prst="textPlain">
                <a:avLst>
                  <a:gd name="adj" fmla="val 50000"/>
                </a:avLst>
              </a:prstTxWarp>
            </a:bodyPr>
            <a:lstStyle/>
            <a:p>
              <a:r>
                <a:rPr lang="en-US" sz="3600" kern="10">
                  <a:ln w="9525">
                    <a:solidFill>
                      <a:schemeClr val="tx1"/>
                    </a:solidFill>
                    <a:round/>
                    <a:headEnd/>
                    <a:tailEnd/>
                  </a:ln>
                  <a:solidFill>
                    <a:srgbClr val="0000FF"/>
                  </a:solidFill>
                  <a:effectLst>
                    <a:outerShdw dist="45791" dir="2021404" algn="ctr" rotWithShape="0">
                      <a:srgbClr val="B2B2B2">
                        <a:alpha val="80000"/>
                      </a:srgbClr>
                    </a:outerShdw>
                  </a:effectLst>
                  <a:latin typeface="Garamond"/>
                </a:rPr>
                <a:t>Laboratory</a:t>
              </a:r>
            </a:p>
          </p:txBody>
        </p:sp>
      </p:grpSp>
      <p:sp>
        <p:nvSpPr>
          <p:cNvPr id="310384" name="Rectangle 112"/>
          <p:cNvSpPr>
            <a:spLocks noGrp="1" noChangeArrowheads="1"/>
          </p:cNvSpPr>
          <p:nvPr>
            <p:ph type="body" idx="1"/>
          </p:nvPr>
        </p:nvSpPr>
        <p:spPr>
          <a:xfrm>
            <a:off x="381000" y="3733800"/>
            <a:ext cx="8305800" cy="1905000"/>
          </a:xfrm>
          <a:noFill/>
          <a:ln/>
        </p:spPr>
        <p:txBody>
          <a:bodyPr/>
          <a:lstStyle/>
          <a:p>
            <a:pPr algn="ctr">
              <a:lnSpc>
                <a:spcPct val="160000"/>
              </a:lnSpc>
              <a:buFontTx/>
              <a:buNone/>
            </a:pPr>
            <a:r>
              <a:rPr lang="en-US" sz="2000" b="1">
                <a:solidFill>
                  <a:srgbClr val="0066FF"/>
                </a:solidFill>
              </a:rPr>
              <a:t>Website: http://www.cse.ohio-state.edu/~panda</a:t>
            </a:r>
          </a:p>
          <a:p>
            <a:pPr algn="ctr">
              <a:lnSpc>
                <a:spcPct val="160000"/>
              </a:lnSpc>
              <a:buFontTx/>
              <a:buNone/>
            </a:pPr>
            <a:r>
              <a:rPr lang="en-US" sz="2000" b="1">
                <a:solidFill>
                  <a:srgbClr val="0066FF"/>
                </a:solidFill>
              </a:rPr>
              <a:t>Group Homepage: </a:t>
            </a:r>
            <a:r>
              <a:rPr lang="en-US" sz="2000" b="1">
                <a:solidFill>
                  <a:srgbClr val="0066FF"/>
                </a:solidFill>
                <a:hlinkClick r:id="rId2"/>
              </a:rPr>
              <a:t>http://nowlab.cse.ohio-state.edu</a:t>
            </a:r>
            <a:endParaRPr lang="en-US" sz="2000" b="1">
              <a:solidFill>
                <a:srgbClr val="0066FF"/>
              </a:solidFill>
            </a:endParaRPr>
          </a:p>
          <a:p>
            <a:pPr algn="ctr">
              <a:lnSpc>
                <a:spcPct val="160000"/>
              </a:lnSpc>
              <a:buFontTx/>
              <a:buNone/>
            </a:pPr>
            <a:r>
              <a:rPr lang="en-US" sz="2000" b="1">
                <a:solidFill>
                  <a:srgbClr val="0066FF"/>
                </a:solidFill>
              </a:rPr>
              <a:t>Email: panda@cse.ohio-state.edu</a:t>
            </a:r>
          </a:p>
        </p:txBody>
      </p:sp>
      <p:sp>
        <p:nvSpPr>
          <p:cNvPr id="310385" name="Text Box 113"/>
          <p:cNvSpPr txBox="1">
            <a:spLocks noChangeArrowheads="1"/>
          </p:cNvSpPr>
          <p:nvPr/>
        </p:nvSpPr>
        <p:spPr bwMode="auto">
          <a:xfrm>
            <a:off x="3657600" y="2209800"/>
            <a:ext cx="1828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4000">
                <a:solidFill>
                  <a:srgbClr val="CC3300"/>
                </a:solidFill>
              </a:rPr>
              <a:t>NBCL</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pPr algn="l"/>
            <a:r>
              <a:rPr lang="en-US">
                <a:solidFill>
                  <a:srgbClr val="0000FF"/>
                </a:solidFill>
              </a:rPr>
              <a:t>Introduction and Motivation</a:t>
            </a:r>
          </a:p>
        </p:txBody>
      </p:sp>
      <p:sp>
        <p:nvSpPr>
          <p:cNvPr id="544771" name="Rectangle 3"/>
          <p:cNvSpPr>
            <a:spLocks noGrp="1" noChangeArrowheads="1"/>
          </p:cNvSpPr>
          <p:nvPr>
            <p:ph type="body" idx="1"/>
          </p:nvPr>
        </p:nvSpPr>
        <p:spPr>
          <a:xfrm>
            <a:off x="457200" y="3352800"/>
            <a:ext cx="8229600" cy="3048000"/>
          </a:xfrm>
        </p:spPr>
        <p:txBody>
          <a:bodyPr/>
          <a:lstStyle/>
          <a:p>
            <a:pPr>
              <a:lnSpc>
                <a:spcPct val="110000"/>
              </a:lnSpc>
            </a:pPr>
            <a:r>
              <a:rPr lang="en-US" sz="2000"/>
              <a:t>Interactive Data-driven Applications</a:t>
            </a:r>
          </a:p>
          <a:p>
            <a:pPr lvl="1">
              <a:lnSpc>
                <a:spcPct val="110000"/>
              </a:lnSpc>
            </a:pPr>
            <a:r>
              <a:rPr lang="en-US" sz="1800"/>
              <a:t>Scientific as well as Enterprise/Commercial Applications</a:t>
            </a:r>
          </a:p>
          <a:p>
            <a:pPr lvl="2">
              <a:lnSpc>
                <a:spcPct val="110000"/>
              </a:lnSpc>
            </a:pPr>
            <a:r>
              <a:rPr lang="en-US" sz="1600"/>
              <a:t>Static Datasets: Medical Imaging Modalities</a:t>
            </a:r>
          </a:p>
          <a:p>
            <a:pPr lvl="2">
              <a:lnSpc>
                <a:spcPct val="110000"/>
              </a:lnSpc>
            </a:pPr>
            <a:r>
              <a:rPr lang="en-US" sz="1600"/>
              <a:t>Dynamic Datasets: Stock value datasets, E-commerce, Sensors</a:t>
            </a:r>
          </a:p>
          <a:p>
            <a:pPr lvl="1">
              <a:lnSpc>
                <a:spcPct val="110000"/>
              </a:lnSpc>
            </a:pPr>
            <a:r>
              <a:rPr lang="en-US" sz="1800"/>
              <a:t>Need for interacting, synthesizing and visualizing large datasets</a:t>
            </a:r>
          </a:p>
          <a:p>
            <a:pPr lvl="1">
              <a:lnSpc>
                <a:spcPct val="110000"/>
              </a:lnSpc>
            </a:pPr>
            <a:r>
              <a:rPr lang="en-US" sz="1800"/>
              <a:t>Data-centers enable such capabilities</a:t>
            </a:r>
          </a:p>
          <a:p>
            <a:pPr>
              <a:lnSpc>
                <a:spcPct val="110000"/>
              </a:lnSpc>
            </a:pPr>
            <a:r>
              <a:rPr lang="en-US" sz="2000"/>
              <a:t>Clients initiate queries (over the web) to process specific datasets</a:t>
            </a:r>
          </a:p>
          <a:p>
            <a:pPr lvl="1">
              <a:lnSpc>
                <a:spcPct val="110000"/>
              </a:lnSpc>
            </a:pPr>
            <a:r>
              <a:rPr lang="en-US" sz="1800"/>
              <a:t>Data-centers process data and reply to queries</a:t>
            </a:r>
          </a:p>
        </p:txBody>
      </p:sp>
      <p:pic>
        <p:nvPicPr>
          <p:cNvPr id="54477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8838" y="1127125"/>
            <a:ext cx="1427162" cy="2073275"/>
          </a:xfrm>
          <a:prstGeom prst="rect">
            <a:avLst/>
          </a:prstGeom>
          <a:noFill/>
          <a:extLst>
            <a:ext uri="{909E8E84-426E-40DD-AFC4-6F175D3DCCD1}">
              <a14:hiddenFill xmlns:a14="http://schemas.microsoft.com/office/drawing/2010/main">
                <a:solidFill>
                  <a:srgbClr val="FFFFFF"/>
                </a:solidFill>
              </a14:hiddenFill>
            </a:ext>
          </a:extLst>
        </p:spPr>
      </p:pic>
      <p:pic>
        <p:nvPicPr>
          <p:cNvPr id="544773" name="Picture 5" descr="semiD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013" y="1235075"/>
            <a:ext cx="938212" cy="1812925"/>
          </a:xfrm>
          <a:prstGeom prst="rect">
            <a:avLst/>
          </a:prstGeom>
          <a:noFill/>
          <a:extLst>
            <a:ext uri="{909E8E84-426E-40DD-AFC4-6F175D3DCCD1}">
              <a14:hiddenFill xmlns:a14="http://schemas.microsoft.com/office/drawing/2010/main">
                <a:solidFill>
                  <a:srgbClr val="FFFFFF"/>
                </a:solidFill>
              </a14:hiddenFill>
            </a:ext>
          </a:extLst>
        </p:spPr>
      </p:pic>
      <p:pic>
        <p:nvPicPr>
          <p:cNvPr id="544774" name="Picture 6" descr="atla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1252538"/>
            <a:ext cx="2590800" cy="1947862"/>
          </a:xfrm>
          <a:prstGeom prst="rect">
            <a:avLst/>
          </a:prstGeom>
          <a:noFill/>
          <a:extLst>
            <a:ext uri="{909E8E84-426E-40DD-AFC4-6F175D3DCCD1}">
              <a14:hiddenFill xmlns:a14="http://schemas.microsoft.com/office/drawing/2010/main">
                <a:solidFill>
                  <a:srgbClr val="FFFFFF"/>
                </a:solidFill>
              </a14:hiddenFill>
            </a:ext>
          </a:extLst>
        </p:spPr>
      </p:pic>
      <p:pic>
        <p:nvPicPr>
          <p:cNvPr id="544775" name="Picture 7" descr="HOMEIXI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524000"/>
            <a:ext cx="3124200" cy="1357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457200" y="152400"/>
            <a:ext cx="8229600" cy="914400"/>
          </a:xfrm>
        </p:spPr>
        <p:txBody>
          <a:bodyPr/>
          <a:lstStyle/>
          <a:p>
            <a:pPr algn="l"/>
            <a:r>
              <a:rPr lang="en-US">
                <a:solidFill>
                  <a:srgbClr val="0000FF"/>
                </a:solidFill>
              </a:rPr>
              <a:t>Typical Multi-Tier Data-center Environment</a:t>
            </a:r>
          </a:p>
        </p:txBody>
      </p:sp>
      <p:sp>
        <p:nvSpPr>
          <p:cNvPr id="546819" name="Rectangle 3"/>
          <p:cNvSpPr>
            <a:spLocks noChangeArrowheads="1"/>
          </p:cNvSpPr>
          <p:nvPr/>
        </p:nvSpPr>
        <p:spPr bwMode="auto">
          <a:xfrm>
            <a:off x="304800" y="4419600"/>
            <a:ext cx="8686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120000"/>
              </a:lnSpc>
              <a:spcBef>
                <a:spcPct val="20000"/>
              </a:spcBef>
              <a:buFontTx/>
              <a:buChar char="•"/>
            </a:pPr>
            <a:r>
              <a:rPr lang="en-US"/>
              <a:t>Requests are received from clients over the WAN</a:t>
            </a:r>
          </a:p>
          <a:p>
            <a:pPr marL="342900" indent="-342900" algn="l">
              <a:lnSpc>
                <a:spcPct val="120000"/>
              </a:lnSpc>
              <a:spcBef>
                <a:spcPct val="20000"/>
              </a:spcBef>
              <a:buFontTx/>
              <a:buChar char="•"/>
            </a:pPr>
            <a:r>
              <a:rPr lang="en-US"/>
              <a:t>Proxy nodes perform caching, load balancing, resource monitoring, etc.</a:t>
            </a:r>
          </a:p>
          <a:p>
            <a:pPr marL="342900" indent="-342900" algn="l">
              <a:lnSpc>
                <a:spcPct val="120000"/>
              </a:lnSpc>
              <a:spcBef>
                <a:spcPct val="20000"/>
              </a:spcBef>
              <a:buFontTx/>
              <a:buChar char="•"/>
            </a:pPr>
            <a:r>
              <a:rPr lang="en-US"/>
              <a:t>If not cached, the request is forwarded to the next tiers </a:t>
            </a:r>
            <a:r>
              <a:rPr lang="en-US">
                <a:sym typeface="Wingdings" pitchFamily="2" charset="2"/>
              </a:rPr>
              <a:t> Application Server</a:t>
            </a:r>
            <a:endParaRPr lang="en-US"/>
          </a:p>
          <a:p>
            <a:pPr marL="342900" indent="-342900" algn="l">
              <a:lnSpc>
                <a:spcPct val="120000"/>
              </a:lnSpc>
              <a:spcBef>
                <a:spcPct val="20000"/>
              </a:spcBef>
              <a:buFontTx/>
              <a:buChar char="•"/>
            </a:pPr>
            <a:r>
              <a:rPr lang="en-US"/>
              <a:t>Application server performs the business logic (CGI, Java servlets, etc.)</a:t>
            </a:r>
          </a:p>
          <a:p>
            <a:pPr marL="742950" lvl="1" indent="-285750" algn="l">
              <a:lnSpc>
                <a:spcPct val="120000"/>
              </a:lnSpc>
              <a:spcBef>
                <a:spcPct val="20000"/>
              </a:spcBef>
              <a:buFontTx/>
              <a:buChar char="–"/>
            </a:pPr>
            <a:r>
              <a:rPr lang="en-US" sz="1600"/>
              <a:t>Retrieves appropriate data from the database to process the requests</a:t>
            </a:r>
          </a:p>
        </p:txBody>
      </p:sp>
      <p:grpSp>
        <p:nvGrpSpPr>
          <p:cNvPr id="546820" name="Group 4"/>
          <p:cNvGrpSpPr>
            <a:grpSpLocks/>
          </p:cNvGrpSpPr>
          <p:nvPr/>
        </p:nvGrpSpPr>
        <p:grpSpPr bwMode="auto">
          <a:xfrm>
            <a:off x="76200" y="990600"/>
            <a:ext cx="8763000" cy="3352800"/>
            <a:chOff x="48" y="624"/>
            <a:chExt cx="5520" cy="2112"/>
          </a:xfrm>
        </p:grpSpPr>
        <p:sp>
          <p:nvSpPr>
            <p:cNvPr id="546821" name="Text Box 5"/>
            <p:cNvSpPr txBox="1">
              <a:spLocks noChangeArrowheads="1"/>
            </p:cNvSpPr>
            <p:nvPr/>
          </p:nvSpPr>
          <p:spPr bwMode="auto">
            <a:xfrm>
              <a:off x="1872" y="874"/>
              <a:ext cx="67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Proxy</a:t>
              </a:r>
              <a:br>
                <a:rPr lang="en-US" sz="1400" b="1"/>
              </a:br>
              <a:r>
                <a:rPr lang="en-US" sz="1400" b="1"/>
                <a:t>Server</a:t>
              </a:r>
            </a:p>
          </p:txBody>
        </p:sp>
        <p:sp>
          <p:nvSpPr>
            <p:cNvPr id="546822" name="Text Box 6"/>
            <p:cNvSpPr txBox="1">
              <a:spLocks noChangeArrowheads="1"/>
            </p:cNvSpPr>
            <p:nvPr/>
          </p:nvSpPr>
          <p:spPr bwMode="auto">
            <a:xfrm>
              <a:off x="2784" y="730"/>
              <a:ext cx="76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Web-server</a:t>
              </a:r>
              <a:br>
                <a:rPr lang="en-US" sz="1400" b="1"/>
              </a:br>
              <a:r>
                <a:rPr lang="en-US" sz="1400" b="1"/>
                <a:t>(Apache)</a:t>
              </a:r>
            </a:p>
          </p:txBody>
        </p:sp>
        <p:sp>
          <p:nvSpPr>
            <p:cNvPr id="546823" name="Text Box 7"/>
            <p:cNvSpPr txBox="1">
              <a:spLocks noChangeArrowheads="1"/>
            </p:cNvSpPr>
            <p:nvPr/>
          </p:nvSpPr>
          <p:spPr bwMode="auto">
            <a:xfrm>
              <a:off x="2688" y="2304"/>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Application Server (PHP)</a:t>
              </a:r>
            </a:p>
          </p:txBody>
        </p:sp>
        <p:sp>
          <p:nvSpPr>
            <p:cNvPr id="546824" name="Text Box 8"/>
            <p:cNvSpPr txBox="1">
              <a:spLocks noChangeArrowheads="1"/>
            </p:cNvSpPr>
            <p:nvPr/>
          </p:nvSpPr>
          <p:spPr bwMode="auto">
            <a:xfrm>
              <a:off x="4272" y="2207"/>
              <a:ext cx="86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Database</a:t>
              </a:r>
              <a:br>
                <a:rPr lang="en-US" sz="1400" b="1"/>
              </a:br>
              <a:r>
                <a:rPr lang="en-US" sz="1400" b="1"/>
                <a:t>Server</a:t>
              </a:r>
              <a:br>
                <a:rPr lang="en-US" sz="1400" b="1"/>
              </a:br>
              <a:r>
                <a:rPr lang="en-US" sz="1400" b="1"/>
                <a:t>(MySQL)</a:t>
              </a:r>
            </a:p>
          </p:txBody>
        </p:sp>
        <p:sp>
          <p:nvSpPr>
            <p:cNvPr id="546825" name="Rectangle 9"/>
            <p:cNvSpPr>
              <a:spLocks noChangeArrowheads="1"/>
            </p:cNvSpPr>
            <p:nvPr/>
          </p:nvSpPr>
          <p:spPr bwMode="auto">
            <a:xfrm>
              <a:off x="4128" y="2015"/>
              <a:ext cx="48" cy="48"/>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26" name="AutoShape 10"/>
            <p:cNvSpPr>
              <a:spLocks noChangeArrowheads="1"/>
            </p:cNvSpPr>
            <p:nvPr/>
          </p:nvSpPr>
          <p:spPr bwMode="auto">
            <a:xfrm>
              <a:off x="1968" y="1199"/>
              <a:ext cx="528" cy="960"/>
            </a:xfrm>
            <a:prstGeom prst="roundRect">
              <a:avLst>
                <a:gd name="adj" fmla="val 16667"/>
              </a:avLst>
            </a:prstGeom>
            <a:solidFill>
              <a:schemeClr val="bg1"/>
            </a:soli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27" name="AutoShape 11"/>
            <p:cNvSpPr>
              <a:spLocks noChangeArrowheads="1"/>
            </p:cNvSpPr>
            <p:nvPr/>
          </p:nvSpPr>
          <p:spPr bwMode="auto">
            <a:xfrm>
              <a:off x="2016" y="170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28" name="AutoShape 12"/>
            <p:cNvSpPr>
              <a:spLocks noChangeArrowheads="1"/>
            </p:cNvSpPr>
            <p:nvPr/>
          </p:nvSpPr>
          <p:spPr bwMode="auto">
            <a:xfrm>
              <a:off x="2256" y="170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29" name="AutoShape 13"/>
            <p:cNvSpPr>
              <a:spLocks noChangeArrowheads="1"/>
            </p:cNvSpPr>
            <p:nvPr/>
          </p:nvSpPr>
          <p:spPr bwMode="auto">
            <a:xfrm>
              <a:off x="2016" y="1894"/>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30" name="AutoShape 14"/>
            <p:cNvSpPr>
              <a:spLocks noChangeArrowheads="1"/>
            </p:cNvSpPr>
            <p:nvPr/>
          </p:nvSpPr>
          <p:spPr bwMode="auto">
            <a:xfrm>
              <a:off x="2256" y="1894"/>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31" name="AutoShape 15"/>
            <p:cNvSpPr>
              <a:spLocks noChangeArrowheads="1"/>
            </p:cNvSpPr>
            <p:nvPr/>
          </p:nvSpPr>
          <p:spPr bwMode="auto">
            <a:xfrm>
              <a:off x="2016" y="151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32" name="AutoShape 16"/>
            <p:cNvSpPr>
              <a:spLocks noChangeArrowheads="1"/>
            </p:cNvSpPr>
            <p:nvPr/>
          </p:nvSpPr>
          <p:spPr bwMode="auto">
            <a:xfrm>
              <a:off x="2256" y="151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33" name="AutoShape 17"/>
            <p:cNvSpPr>
              <a:spLocks noChangeArrowheads="1"/>
            </p:cNvSpPr>
            <p:nvPr/>
          </p:nvSpPr>
          <p:spPr bwMode="auto">
            <a:xfrm>
              <a:off x="3504" y="719"/>
              <a:ext cx="528" cy="960"/>
            </a:xfrm>
            <a:prstGeom prst="roundRect">
              <a:avLst>
                <a:gd name="adj" fmla="val 16667"/>
              </a:avLst>
            </a:prstGeom>
            <a:solidFill>
              <a:schemeClr val="bg1"/>
            </a:soli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34" name="AutoShape 18"/>
            <p:cNvSpPr>
              <a:spLocks noChangeArrowheads="1"/>
            </p:cNvSpPr>
            <p:nvPr/>
          </p:nvSpPr>
          <p:spPr bwMode="auto">
            <a:xfrm>
              <a:off x="3552" y="122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35" name="AutoShape 19"/>
            <p:cNvSpPr>
              <a:spLocks noChangeArrowheads="1"/>
            </p:cNvSpPr>
            <p:nvPr/>
          </p:nvSpPr>
          <p:spPr bwMode="auto">
            <a:xfrm>
              <a:off x="3792" y="122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36" name="AutoShape 20"/>
            <p:cNvSpPr>
              <a:spLocks noChangeArrowheads="1"/>
            </p:cNvSpPr>
            <p:nvPr/>
          </p:nvSpPr>
          <p:spPr bwMode="auto">
            <a:xfrm>
              <a:off x="3552" y="1414"/>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37" name="AutoShape 21"/>
            <p:cNvSpPr>
              <a:spLocks noChangeArrowheads="1"/>
            </p:cNvSpPr>
            <p:nvPr/>
          </p:nvSpPr>
          <p:spPr bwMode="auto">
            <a:xfrm>
              <a:off x="3792" y="1414"/>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38" name="AutoShape 22"/>
            <p:cNvSpPr>
              <a:spLocks noChangeArrowheads="1"/>
            </p:cNvSpPr>
            <p:nvPr/>
          </p:nvSpPr>
          <p:spPr bwMode="auto">
            <a:xfrm>
              <a:off x="3552" y="103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39" name="AutoShape 23"/>
            <p:cNvSpPr>
              <a:spLocks noChangeArrowheads="1"/>
            </p:cNvSpPr>
            <p:nvPr/>
          </p:nvSpPr>
          <p:spPr bwMode="auto">
            <a:xfrm>
              <a:off x="3792" y="103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40" name="AutoShape 24"/>
            <p:cNvSpPr>
              <a:spLocks noChangeArrowheads="1"/>
            </p:cNvSpPr>
            <p:nvPr/>
          </p:nvSpPr>
          <p:spPr bwMode="auto">
            <a:xfrm>
              <a:off x="3504" y="1727"/>
              <a:ext cx="528" cy="960"/>
            </a:xfrm>
            <a:prstGeom prst="roundRect">
              <a:avLst>
                <a:gd name="adj" fmla="val 16667"/>
              </a:avLst>
            </a:prstGeom>
            <a:solidFill>
              <a:schemeClr val="bg1"/>
            </a:soli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41" name="AutoShape 25"/>
            <p:cNvSpPr>
              <a:spLocks noChangeArrowheads="1"/>
            </p:cNvSpPr>
            <p:nvPr/>
          </p:nvSpPr>
          <p:spPr bwMode="auto">
            <a:xfrm>
              <a:off x="3552" y="223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42" name="AutoShape 26"/>
            <p:cNvSpPr>
              <a:spLocks noChangeArrowheads="1"/>
            </p:cNvSpPr>
            <p:nvPr/>
          </p:nvSpPr>
          <p:spPr bwMode="auto">
            <a:xfrm>
              <a:off x="3792" y="223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43" name="AutoShape 27"/>
            <p:cNvSpPr>
              <a:spLocks noChangeArrowheads="1"/>
            </p:cNvSpPr>
            <p:nvPr/>
          </p:nvSpPr>
          <p:spPr bwMode="auto">
            <a:xfrm>
              <a:off x="3552" y="242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44" name="AutoShape 28"/>
            <p:cNvSpPr>
              <a:spLocks noChangeArrowheads="1"/>
            </p:cNvSpPr>
            <p:nvPr/>
          </p:nvSpPr>
          <p:spPr bwMode="auto">
            <a:xfrm>
              <a:off x="3792" y="242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45" name="AutoShape 29"/>
            <p:cNvSpPr>
              <a:spLocks noChangeArrowheads="1"/>
            </p:cNvSpPr>
            <p:nvPr/>
          </p:nvSpPr>
          <p:spPr bwMode="auto">
            <a:xfrm>
              <a:off x="3552" y="2038"/>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46" name="AutoShape 30"/>
            <p:cNvSpPr>
              <a:spLocks noChangeArrowheads="1"/>
            </p:cNvSpPr>
            <p:nvPr/>
          </p:nvSpPr>
          <p:spPr bwMode="auto">
            <a:xfrm>
              <a:off x="3792" y="2038"/>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47" name="AutoShape 31"/>
            <p:cNvSpPr>
              <a:spLocks noChangeArrowheads="1"/>
            </p:cNvSpPr>
            <p:nvPr/>
          </p:nvSpPr>
          <p:spPr bwMode="auto">
            <a:xfrm>
              <a:off x="4416" y="1247"/>
              <a:ext cx="528" cy="960"/>
            </a:xfrm>
            <a:prstGeom prst="roundRect">
              <a:avLst>
                <a:gd name="adj" fmla="val 16667"/>
              </a:avLst>
            </a:prstGeom>
            <a:solidFill>
              <a:schemeClr val="bg1"/>
            </a:soli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48" name="AutoShape 32"/>
            <p:cNvSpPr>
              <a:spLocks noChangeArrowheads="1"/>
            </p:cNvSpPr>
            <p:nvPr/>
          </p:nvSpPr>
          <p:spPr bwMode="auto">
            <a:xfrm>
              <a:off x="4464" y="175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49" name="AutoShape 33"/>
            <p:cNvSpPr>
              <a:spLocks noChangeArrowheads="1"/>
            </p:cNvSpPr>
            <p:nvPr/>
          </p:nvSpPr>
          <p:spPr bwMode="auto">
            <a:xfrm>
              <a:off x="4704" y="175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50" name="AutoShape 34"/>
            <p:cNvSpPr>
              <a:spLocks noChangeArrowheads="1"/>
            </p:cNvSpPr>
            <p:nvPr/>
          </p:nvSpPr>
          <p:spPr bwMode="auto">
            <a:xfrm>
              <a:off x="4464" y="194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51" name="AutoShape 35"/>
            <p:cNvSpPr>
              <a:spLocks noChangeArrowheads="1"/>
            </p:cNvSpPr>
            <p:nvPr/>
          </p:nvSpPr>
          <p:spPr bwMode="auto">
            <a:xfrm>
              <a:off x="4704" y="194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52" name="AutoShape 36"/>
            <p:cNvSpPr>
              <a:spLocks noChangeArrowheads="1"/>
            </p:cNvSpPr>
            <p:nvPr/>
          </p:nvSpPr>
          <p:spPr bwMode="auto">
            <a:xfrm>
              <a:off x="4464" y="1558"/>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53" name="AutoShape 37"/>
            <p:cNvSpPr>
              <a:spLocks noChangeArrowheads="1"/>
            </p:cNvSpPr>
            <p:nvPr/>
          </p:nvSpPr>
          <p:spPr bwMode="auto">
            <a:xfrm>
              <a:off x="4704" y="1558"/>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54" name="Cloud"/>
            <p:cNvSpPr>
              <a:spLocks noChangeAspect="1" noEditPoints="1" noChangeArrowheads="1"/>
            </p:cNvSpPr>
            <p:nvPr/>
          </p:nvSpPr>
          <p:spPr bwMode="auto">
            <a:xfrm>
              <a:off x="576" y="1158"/>
              <a:ext cx="1008" cy="101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28575">
              <a:solidFill>
                <a:srgbClr val="000000"/>
              </a:solidFill>
              <a:miter lim="800000"/>
              <a:headEnd/>
              <a:tailEnd/>
            </a:ln>
            <a:effectLst>
              <a:outerShdw dist="107763" dir="2700000" algn="ctr" rotWithShape="0">
                <a:srgbClr val="808080"/>
              </a:outerShdw>
            </a:effectLst>
          </p:spPr>
          <p:txBody>
            <a:bodyPr anchor="ctr"/>
            <a:lstStyle/>
            <a:p>
              <a:r>
                <a:rPr lang="en-US" b="1"/>
                <a:t>WAN</a:t>
              </a:r>
            </a:p>
          </p:txBody>
        </p:sp>
        <p:sp>
          <p:nvSpPr>
            <p:cNvPr id="546855" name="Line 39"/>
            <p:cNvSpPr>
              <a:spLocks noChangeShapeType="1"/>
            </p:cNvSpPr>
            <p:nvPr/>
          </p:nvSpPr>
          <p:spPr bwMode="auto">
            <a:xfrm>
              <a:off x="288" y="1103"/>
              <a:ext cx="576" cy="314"/>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856" name="Line 40"/>
            <p:cNvSpPr>
              <a:spLocks noChangeShapeType="1"/>
            </p:cNvSpPr>
            <p:nvPr/>
          </p:nvSpPr>
          <p:spPr bwMode="auto">
            <a:xfrm>
              <a:off x="144" y="1583"/>
              <a:ext cx="672"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857" name="Line 41"/>
            <p:cNvSpPr>
              <a:spLocks noChangeShapeType="1"/>
            </p:cNvSpPr>
            <p:nvPr/>
          </p:nvSpPr>
          <p:spPr bwMode="auto">
            <a:xfrm flipV="1">
              <a:off x="240" y="1775"/>
              <a:ext cx="624" cy="314"/>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858" name="Text Box 42"/>
            <p:cNvSpPr txBox="1">
              <a:spLocks noChangeArrowheads="1"/>
            </p:cNvSpPr>
            <p:nvPr/>
          </p:nvSpPr>
          <p:spPr bwMode="auto">
            <a:xfrm>
              <a:off x="48" y="1200"/>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Clients</a:t>
              </a:r>
            </a:p>
          </p:txBody>
        </p:sp>
        <p:sp>
          <p:nvSpPr>
            <p:cNvPr id="546859" name="Line 43"/>
            <p:cNvSpPr>
              <a:spLocks noChangeShapeType="1"/>
            </p:cNvSpPr>
            <p:nvPr/>
          </p:nvSpPr>
          <p:spPr bwMode="auto">
            <a:xfrm>
              <a:off x="1488" y="1679"/>
              <a:ext cx="480" cy="0"/>
            </a:xfrm>
            <a:prstGeom prst="line">
              <a:avLst/>
            </a:prstGeom>
            <a:noFill/>
            <a:ln w="38100">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860" name="Line 44"/>
            <p:cNvSpPr>
              <a:spLocks noChangeShapeType="1"/>
            </p:cNvSpPr>
            <p:nvPr/>
          </p:nvSpPr>
          <p:spPr bwMode="auto">
            <a:xfrm flipV="1">
              <a:off x="2496" y="1199"/>
              <a:ext cx="1008" cy="480"/>
            </a:xfrm>
            <a:prstGeom prst="line">
              <a:avLst/>
            </a:prstGeom>
            <a:noFill/>
            <a:ln w="38100">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861" name="Line 45"/>
            <p:cNvSpPr>
              <a:spLocks noChangeShapeType="1"/>
            </p:cNvSpPr>
            <p:nvPr/>
          </p:nvSpPr>
          <p:spPr bwMode="auto">
            <a:xfrm>
              <a:off x="2496" y="1679"/>
              <a:ext cx="1008" cy="480"/>
            </a:xfrm>
            <a:prstGeom prst="line">
              <a:avLst/>
            </a:prstGeom>
            <a:noFill/>
            <a:ln w="38100">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862" name="Line 46"/>
            <p:cNvSpPr>
              <a:spLocks noChangeShapeType="1"/>
            </p:cNvSpPr>
            <p:nvPr/>
          </p:nvSpPr>
          <p:spPr bwMode="auto">
            <a:xfrm flipV="1">
              <a:off x="4032" y="1776"/>
              <a:ext cx="384" cy="431"/>
            </a:xfrm>
            <a:prstGeom prst="line">
              <a:avLst/>
            </a:prstGeom>
            <a:noFill/>
            <a:ln w="38100">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863" name="AutoShape 47"/>
            <p:cNvSpPr>
              <a:spLocks noChangeArrowheads="1"/>
            </p:cNvSpPr>
            <p:nvPr/>
          </p:nvSpPr>
          <p:spPr bwMode="auto">
            <a:xfrm>
              <a:off x="5088" y="1488"/>
              <a:ext cx="384" cy="720"/>
            </a:xfrm>
            <a:prstGeom prst="roundRect">
              <a:avLst>
                <a:gd name="adj" fmla="val 16667"/>
              </a:avLst>
            </a:prstGeom>
            <a:solidFill>
              <a:schemeClr val="bg1"/>
            </a:soli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46864" name="Group 48"/>
            <p:cNvGrpSpPr>
              <a:grpSpLocks/>
            </p:cNvGrpSpPr>
            <p:nvPr/>
          </p:nvGrpSpPr>
          <p:grpSpPr bwMode="auto">
            <a:xfrm>
              <a:off x="5136" y="1584"/>
              <a:ext cx="96" cy="144"/>
              <a:chOff x="3840" y="816"/>
              <a:chExt cx="96" cy="144"/>
            </a:xfrm>
          </p:grpSpPr>
          <p:sp>
            <p:nvSpPr>
              <p:cNvPr id="546865" name="AutoShape 49"/>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66" name="Oval 50"/>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6867" name="Group 51"/>
            <p:cNvGrpSpPr>
              <a:grpSpLocks/>
            </p:cNvGrpSpPr>
            <p:nvPr/>
          </p:nvGrpSpPr>
          <p:grpSpPr bwMode="auto">
            <a:xfrm>
              <a:off x="5328" y="1584"/>
              <a:ext cx="96" cy="144"/>
              <a:chOff x="3840" y="816"/>
              <a:chExt cx="96" cy="144"/>
            </a:xfrm>
          </p:grpSpPr>
          <p:sp>
            <p:nvSpPr>
              <p:cNvPr id="546868" name="AutoShape 52"/>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69" name="Oval 53"/>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6870" name="Group 54"/>
            <p:cNvGrpSpPr>
              <a:grpSpLocks/>
            </p:cNvGrpSpPr>
            <p:nvPr/>
          </p:nvGrpSpPr>
          <p:grpSpPr bwMode="auto">
            <a:xfrm>
              <a:off x="5136" y="1776"/>
              <a:ext cx="96" cy="144"/>
              <a:chOff x="3840" y="816"/>
              <a:chExt cx="96" cy="144"/>
            </a:xfrm>
          </p:grpSpPr>
          <p:sp>
            <p:nvSpPr>
              <p:cNvPr id="546871" name="AutoShape 55"/>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72" name="Oval 56"/>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6873" name="Group 57"/>
            <p:cNvGrpSpPr>
              <a:grpSpLocks/>
            </p:cNvGrpSpPr>
            <p:nvPr/>
          </p:nvGrpSpPr>
          <p:grpSpPr bwMode="auto">
            <a:xfrm>
              <a:off x="5328" y="1776"/>
              <a:ext cx="96" cy="144"/>
              <a:chOff x="3840" y="816"/>
              <a:chExt cx="96" cy="144"/>
            </a:xfrm>
          </p:grpSpPr>
          <p:sp>
            <p:nvSpPr>
              <p:cNvPr id="546874" name="AutoShape 58"/>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75" name="Oval 59"/>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6876" name="Group 60"/>
            <p:cNvGrpSpPr>
              <a:grpSpLocks/>
            </p:cNvGrpSpPr>
            <p:nvPr/>
          </p:nvGrpSpPr>
          <p:grpSpPr bwMode="auto">
            <a:xfrm>
              <a:off x="5136" y="1968"/>
              <a:ext cx="96" cy="144"/>
              <a:chOff x="3840" y="816"/>
              <a:chExt cx="96" cy="144"/>
            </a:xfrm>
          </p:grpSpPr>
          <p:sp>
            <p:nvSpPr>
              <p:cNvPr id="546877" name="AutoShape 61"/>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78" name="Oval 62"/>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6879" name="Group 63"/>
            <p:cNvGrpSpPr>
              <a:grpSpLocks/>
            </p:cNvGrpSpPr>
            <p:nvPr/>
          </p:nvGrpSpPr>
          <p:grpSpPr bwMode="auto">
            <a:xfrm>
              <a:off x="5328" y="1968"/>
              <a:ext cx="96" cy="144"/>
              <a:chOff x="3840" y="816"/>
              <a:chExt cx="96" cy="144"/>
            </a:xfrm>
          </p:grpSpPr>
          <p:sp>
            <p:nvSpPr>
              <p:cNvPr id="546880" name="AutoShape 64"/>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81" name="Oval 65"/>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46882" name="Line 66"/>
            <p:cNvSpPr>
              <a:spLocks noChangeShapeType="1"/>
            </p:cNvSpPr>
            <p:nvPr/>
          </p:nvSpPr>
          <p:spPr bwMode="auto">
            <a:xfrm>
              <a:off x="4944" y="1632"/>
              <a:ext cx="144"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883" name="Line 67"/>
            <p:cNvSpPr>
              <a:spLocks noChangeShapeType="1"/>
            </p:cNvSpPr>
            <p:nvPr/>
          </p:nvSpPr>
          <p:spPr bwMode="auto">
            <a:xfrm>
              <a:off x="4944" y="1824"/>
              <a:ext cx="144"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884" name="Line 68"/>
            <p:cNvSpPr>
              <a:spLocks noChangeShapeType="1"/>
            </p:cNvSpPr>
            <p:nvPr/>
          </p:nvSpPr>
          <p:spPr bwMode="auto">
            <a:xfrm>
              <a:off x="4944" y="2016"/>
              <a:ext cx="144"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6885" name="AutoShape 69"/>
            <p:cNvSpPr>
              <a:spLocks noChangeArrowheads="1"/>
            </p:cNvSpPr>
            <p:nvPr/>
          </p:nvSpPr>
          <p:spPr bwMode="auto">
            <a:xfrm>
              <a:off x="1728" y="624"/>
              <a:ext cx="3840" cy="2112"/>
            </a:xfrm>
            <a:prstGeom prst="roundRect">
              <a:avLst>
                <a:gd name="adj" fmla="val 16667"/>
              </a:avLst>
            </a:prstGeom>
            <a:noFill/>
            <a:ln w="2857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886" name="Text Box 70"/>
            <p:cNvSpPr txBox="1">
              <a:spLocks noChangeArrowheads="1"/>
            </p:cNvSpPr>
            <p:nvPr/>
          </p:nvSpPr>
          <p:spPr bwMode="auto">
            <a:xfrm>
              <a:off x="4944" y="1296"/>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400" b="1"/>
                <a:t>Storage</a:t>
              </a:r>
            </a:p>
          </p:txBody>
        </p:sp>
      </p:grpSp>
      <p:sp>
        <p:nvSpPr>
          <p:cNvPr id="546887" name="AutoShape 71"/>
          <p:cNvSpPr>
            <a:spLocks noChangeArrowheads="1"/>
          </p:cNvSpPr>
          <p:nvPr/>
        </p:nvSpPr>
        <p:spPr bwMode="auto">
          <a:xfrm>
            <a:off x="3124200" y="1981200"/>
            <a:ext cx="5562600" cy="1371600"/>
          </a:xfrm>
          <a:prstGeom prst="rightArrow">
            <a:avLst>
              <a:gd name="adj1" fmla="val 50000"/>
              <a:gd name="adj2" fmla="val 101389"/>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t>More Computation and Communication</a:t>
            </a:r>
          </a:p>
          <a:p>
            <a:r>
              <a:rPr lang="en-US" b="1"/>
              <a:t>Requirements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546820"/>
                                        </p:tgtEl>
                                        <p:attrNameLst>
                                          <p:attrName>style.opacity</p:attrName>
                                        </p:attrNameLst>
                                      </p:cBhvr>
                                      <p:to>
                                        <p:strVal val="0.25"/>
                                      </p:to>
                                    </p:set>
                                    <p:animEffect filter="image" prLst="opacity: 0.25">
                                      <p:cBhvr rctx="IE">
                                        <p:cTn id="7" dur="indefinite"/>
                                        <p:tgtEl>
                                          <p:spTgt spid="546820"/>
                                        </p:tgtEl>
                                      </p:cBhvr>
                                    </p:animEffect>
                                  </p:childTnLst>
                                </p:cTn>
                              </p:par>
                            </p:childTnLst>
                          </p:cTn>
                        </p:par>
                        <p:par>
                          <p:cTn id="8" fill="hold" nodeType="afterGroup">
                            <p:stCondLst>
                              <p:cond delay="0"/>
                            </p:stCondLst>
                            <p:childTnLst>
                              <p:par>
                                <p:cTn id="9" presetID="1" presetClass="entr" presetSubtype="0" fill="hold" grpId="0" nodeType="afterEffect">
                                  <p:stCondLst>
                                    <p:cond delay="500"/>
                                  </p:stCondLst>
                                  <p:childTnLst>
                                    <p:set>
                                      <p:cBhvr>
                                        <p:cTn id="10" dur="1" fill="hold">
                                          <p:stCondLst>
                                            <p:cond delay="0"/>
                                          </p:stCondLst>
                                        </p:cTn>
                                        <p:tgtEl>
                                          <p:spTgt spid="5468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8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a:xfrm>
            <a:off x="457200" y="274638"/>
            <a:ext cx="8229600" cy="868362"/>
          </a:xfrm>
        </p:spPr>
        <p:txBody>
          <a:bodyPr/>
          <a:lstStyle/>
          <a:p>
            <a:pPr algn="l"/>
            <a:r>
              <a:rPr lang="en-US">
                <a:solidFill>
                  <a:srgbClr val="0000FF"/>
                </a:solidFill>
              </a:rPr>
              <a:t>Overview of Research</a:t>
            </a:r>
          </a:p>
        </p:txBody>
      </p:sp>
      <p:sp>
        <p:nvSpPr>
          <p:cNvPr id="540675" name="Rectangle 3"/>
          <p:cNvSpPr>
            <a:spLocks noGrp="1" noChangeArrowheads="1"/>
          </p:cNvSpPr>
          <p:nvPr>
            <p:ph type="body" idx="1"/>
          </p:nvPr>
        </p:nvSpPr>
        <p:spPr>
          <a:xfrm>
            <a:off x="304800" y="914400"/>
            <a:ext cx="8229600" cy="6096000"/>
          </a:xfrm>
        </p:spPr>
        <p:txBody>
          <a:bodyPr/>
          <a:lstStyle/>
          <a:p>
            <a:pPr>
              <a:lnSpc>
                <a:spcPct val="130000"/>
              </a:lnSpc>
            </a:pPr>
            <a:r>
              <a:rPr lang="en-US" sz="2000" b="1"/>
              <a:t>Propose a novel framework for next generation data-centers</a:t>
            </a:r>
          </a:p>
          <a:p>
            <a:pPr lvl="1">
              <a:lnSpc>
                <a:spcPct val="130000"/>
              </a:lnSpc>
            </a:pPr>
            <a:r>
              <a:rPr lang="en-US" sz="1600"/>
              <a:t>Delivering performance and scalability</a:t>
            </a:r>
          </a:p>
          <a:p>
            <a:pPr lvl="1">
              <a:lnSpc>
                <a:spcPct val="130000"/>
              </a:lnSpc>
            </a:pPr>
            <a:r>
              <a:rPr lang="en-US" sz="1600"/>
              <a:t>Providing advanced features such as active caching, fine-grain resource monitoring, dynamic resource adaptation, etc</a:t>
            </a:r>
          </a:p>
          <a:p>
            <a:pPr>
              <a:lnSpc>
                <a:spcPct val="130000"/>
              </a:lnSpc>
            </a:pPr>
            <a:r>
              <a:rPr lang="en-US" sz="2000" b="1"/>
              <a:t>Novel approaches using the advanced features of InfiniBand and other RDMA-enabled Networks</a:t>
            </a:r>
          </a:p>
          <a:p>
            <a:pPr lvl="1">
              <a:lnSpc>
                <a:spcPct val="130000"/>
              </a:lnSpc>
            </a:pPr>
            <a:r>
              <a:rPr lang="en-US" sz="1600"/>
              <a:t>Resilient to the load on the back-end servers</a:t>
            </a:r>
          </a:p>
          <a:p>
            <a:pPr lvl="1">
              <a:lnSpc>
                <a:spcPct val="130000"/>
              </a:lnSpc>
            </a:pPr>
            <a:r>
              <a:rPr lang="en-US" sz="1600"/>
              <a:t>Order of magnitude performance gain for several scenarios</a:t>
            </a:r>
          </a:p>
          <a:p>
            <a:pPr lvl="1">
              <a:lnSpc>
                <a:spcPct val="130000"/>
              </a:lnSpc>
            </a:pPr>
            <a:r>
              <a:rPr lang="en-US" sz="1600"/>
              <a:t>Exploit features like RDMA and remote atomic operations for new primitives and services</a:t>
            </a:r>
          </a:p>
          <a:p>
            <a:pPr>
              <a:lnSpc>
                <a:spcPct val="130000"/>
              </a:lnSpc>
            </a:pPr>
            <a:r>
              <a:rPr lang="en-US" sz="2000" b="1"/>
              <a:t>Three-layer Architecture</a:t>
            </a:r>
          </a:p>
          <a:p>
            <a:pPr lvl="1">
              <a:lnSpc>
                <a:spcPct val="130000"/>
              </a:lnSpc>
            </a:pPr>
            <a:r>
              <a:rPr lang="en-US" sz="1600"/>
              <a:t>Advanced Communication Protocol Support</a:t>
            </a:r>
          </a:p>
          <a:p>
            <a:pPr lvl="1">
              <a:lnSpc>
                <a:spcPct val="130000"/>
              </a:lnSpc>
            </a:pPr>
            <a:r>
              <a:rPr lang="en-US" sz="1600"/>
              <a:t>Data-Center Primitives</a:t>
            </a:r>
          </a:p>
          <a:p>
            <a:pPr lvl="1">
              <a:lnSpc>
                <a:spcPct val="130000"/>
              </a:lnSpc>
            </a:pPr>
            <a:r>
              <a:rPr lang="en-US" sz="1600"/>
              <a:t>Data-Center Services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457200" y="228600"/>
            <a:ext cx="8229600" cy="1143000"/>
          </a:xfrm>
        </p:spPr>
        <p:txBody>
          <a:bodyPr/>
          <a:lstStyle/>
          <a:p>
            <a:pPr algn="l"/>
            <a:r>
              <a:rPr lang="en-US">
                <a:solidFill>
                  <a:srgbClr val="0000FF"/>
                </a:solidFill>
              </a:rPr>
              <a:t>Proposed Architecture</a:t>
            </a:r>
          </a:p>
        </p:txBody>
      </p:sp>
      <p:sp>
        <p:nvSpPr>
          <p:cNvPr id="542723" name="AutoShape 3"/>
          <p:cNvSpPr>
            <a:spLocks noChangeArrowheads="1"/>
          </p:cNvSpPr>
          <p:nvPr/>
        </p:nvSpPr>
        <p:spPr bwMode="auto">
          <a:xfrm>
            <a:off x="1524000" y="5257800"/>
            <a:ext cx="5715000" cy="83820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24" name="AutoShape 4"/>
          <p:cNvSpPr>
            <a:spLocks noChangeArrowheads="1"/>
          </p:cNvSpPr>
          <p:nvPr/>
        </p:nvSpPr>
        <p:spPr bwMode="auto">
          <a:xfrm>
            <a:off x="1524000" y="1066800"/>
            <a:ext cx="5715000" cy="45720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b="1"/>
              <a:t>Existing Data-Center Components</a:t>
            </a:r>
          </a:p>
        </p:txBody>
      </p:sp>
      <p:sp>
        <p:nvSpPr>
          <p:cNvPr id="542725" name="AutoShape 5"/>
          <p:cNvSpPr>
            <a:spLocks noChangeArrowheads="1"/>
          </p:cNvSpPr>
          <p:nvPr/>
        </p:nvSpPr>
        <p:spPr bwMode="auto">
          <a:xfrm>
            <a:off x="3733800" y="5410200"/>
            <a:ext cx="990600" cy="533400"/>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RDMA</a:t>
            </a:r>
          </a:p>
        </p:txBody>
      </p:sp>
      <p:sp>
        <p:nvSpPr>
          <p:cNvPr id="542726" name="AutoShape 6"/>
          <p:cNvSpPr>
            <a:spLocks noChangeArrowheads="1"/>
          </p:cNvSpPr>
          <p:nvPr/>
        </p:nvSpPr>
        <p:spPr bwMode="auto">
          <a:xfrm>
            <a:off x="4953000" y="5410200"/>
            <a:ext cx="990600" cy="533400"/>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Atomic</a:t>
            </a:r>
          </a:p>
        </p:txBody>
      </p:sp>
      <p:sp>
        <p:nvSpPr>
          <p:cNvPr id="542727" name="AutoShape 7"/>
          <p:cNvSpPr>
            <a:spLocks noChangeArrowheads="1"/>
          </p:cNvSpPr>
          <p:nvPr/>
        </p:nvSpPr>
        <p:spPr bwMode="auto">
          <a:xfrm>
            <a:off x="6096000" y="5410200"/>
            <a:ext cx="990600" cy="533400"/>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Multicast</a:t>
            </a:r>
          </a:p>
        </p:txBody>
      </p:sp>
      <p:sp>
        <p:nvSpPr>
          <p:cNvPr id="542728" name="AutoShape 8"/>
          <p:cNvSpPr>
            <a:spLocks noChangeArrowheads="1"/>
          </p:cNvSpPr>
          <p:nvPr/>
        </p:nvSpPr>
        <p:spPr bwMode="auto">
          <a:xfrm>
            <a:off x="1524000" y="4267200"/>
            <a:ext cx="3581400" cy="91440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200" b="1"/>
              <a:t>Sockets Direct Protocol</a:t>
            </a:r>
          </a:p>
        </p:txBody>
      </p:sp>
      <p:sp>
        <p:nvSpPr>
          <p:cNvPr id="542729" name="AutoShape 9"/>
          <p:cNvSpPr>
            <a:spLocks noChangeArrowheads="1"/>
          </p:cNvSpPr>
          <p:nvPr/>
        </p:nvSpPr>
        <p:spPr bwMode="auto">
          <a:xfrm>
            <a:off x="2514600" y="5410200"/>
            <a:ext cx="990600" cy="533400"/>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Protocol</a:t>
            </a:r>
          </a:p>
          <a:p>
            <a:r>
              <a:rPr lang="en-US" sz="1200" b="1"/>
              <a:t>Offload</a:t>
            </a:r>
          </a:p>
        </p:txBody>
      </p:sp>
      <p:sp>
        <p:nvSpPr>
          <p:cNvPr id="542730" name="AutoShape 10"/>
          <p:cNvSpPr>
            <a:spLocks noChangeArrowheads="1"/>
          </p:cNvSpPr>
          <p:nvPr/>
        </p:nvSpPr>
        <p:spPr bwMode="auto">
          <a:xfrm>
            <a:off x="1752600" y="4648200"/>
            <a:ext cx="1371600" cy="457200"/>
          </a:xfrm>
          <a:prstGeom prst="roundRect">
            <a:avLst>
              <a:gd name="adj" fmla="val 16667"/>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Packetized</a:t>
            </a:r>
          </a:p>
          <a:p>
            <a:r>
              <a:rPr lang="en-US" sz="1200" b="1"/>
              <a:t>Flow-control</a:t>
            </a:r>
          </a:p>
        </p:txBody>
      </p:sp>
      <p:sp>
        <p:nvSpPr>
          <p:cNvPr id="542731" name="AutoShape 11"/>
          <p:cNvSpPr>
            <a:spLocks noChangeArrowheads="1"/>
          </p:cNvSpPr>
          <p:nvPr/>
        </p:nvSpPr>
        <p:spPr bwMode="auto">
          <a:xfrm>
            <a:off x="2743200" y="1600200"/>
            <a:ext cx="4495800" cy="251460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32" name="AutoShape 12"/>
          <p:cNvSpPr>
            <a:spLocks noChangeArrowheads="1"/>
          </p:cNvSpPr>
          <p:nvPr/>
        </p:nvSpPr>
        <p:spPr bwMode="auto">
          <a:xfrm>
            <a:off x="6019800" y="3200400"/>
            <a:ext cx="1066800" cy="762000"/>
          </a:xfrm>
          <a:prstGeom prst="roundRect">
            <a:avLst>
              <a:gd name="adj" fmla="val 16667"/>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Global</a:t>
            </a:r>
          </a:p>
          <a:p>
            <a:r>
              <a:rPr lang="en-US" sz="1200" b="1"/>
              <a:t>Memory</a:t>
            </a:r>
          </a:p>
          <a:p>
            <a:r>
              <a:rPr lang="en-US" sz="1200" b="1"/>
              <a:t>Aggregator</a:t>
            </a:r>
          </a:p>
        </p:txBody>
      </p:sp>
      <p:sp>
        <p:nvSpPr>
          <p:cNvPr id="542733" name="AutoShape 13"/>
          <p:cNvSpPr>
            <a:spLocks noChangeArrowheads="1"/>
          </p:cNvSpPr>
          <p:nvPr/>
        </p:nvSpPr>
        <p:spPr bwMode="auto">
          <a:xfrm>
            <a:off x="4876800" y="3200400"/>
            <a:ext cx="1066800" cy="762000"/>
          </a:xfrm>
          <a:prstGeom prst="roundRect">
            <a:avLst>
              <a:gd name="adj" fmla="val 1666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Distributed</a:t>
            </a:r>
          </a:p>
          <a:p>
            <a:r>
              <a:rPr lang="en-US" sz="1200" b="1"/>
              <a:t>Lock</a:t>
            </a:r>
          </a:p>
          <a:p>
            <a:r>
              <a:rPr lang="en-US" sz="1200" b="1"/>
              <a:t>Manager</a:t>
            </a:r>
          </a:p>
        </p:txBody>
      </p:sp>
      <p:sp>
        <p:nvSpPr>
          <p:cNvPr id="542734" name="AutoShape 14"/>
          <p:cNvSpPr>
            <a:spLocks noChangeArrowheads="1"/>
          </p:cNvSpPr>
          <p:nvPr/>
        </p:nvSpPr>
        <p:spPr bwMode="auto">
          <a:xfrm>
            <a:off x="3886200" y="3200400"/>
            <a:ext cx="838200" cy="762000"/>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Point</a:t>
            </a:r>
          </a:p>
          <a:p>
            <a:r>
              <a:rPr lang="en-US" sz="1200" b="1"/>
              <a:t>To</a:t>
            </a:r>
          </a:p>
          <a:p>
            <a:r>
              <a:rPr lang="en-US" sz="1200" b="1"/>
              <a:t>Point</a:t>
            </a:r>
          </a:p>
        </p:txBody>
      </p:sp>
      <p:sp>
        <p:nvSpPr>
          <p:cNvPr id="542735" name="Line 15"/>
          <p:cNvSpPr>
            <a:spLocks noChangeShapeType="1"/>
          </p:cNvSpPr>
          <p:nvPr/>
        </p:nvSpPr>
        <p:spPr bwMode="auto">
          <a:xfrm>
            <a:off x="3810000" y="1447800"/>
            <a:ext cx="0" cy="3048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36" name="Line 16"/>
          <p:cNvSpPr>
            <a:spLocks noChangeShapeType="1"/>
          </p:cNvSpPr>
          <p:nvPr/>
        </p:nvSpPr>
        <p:spPr bwMode="auto">
          <a:xfrm>
            <a:off x="2057400" y="1524000"/>
            <a:ext cx="0" cy="28194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37" name="Line 17"/>
          <p:cNvSpPr>
            <a:spLocks noChangeShapeType="1"/>
          </p:cNvSpPr>
          <p:nvPr/>
        </p:nvSpPr>
        <p:spPr bwMode="auto">
          <a:xfrm>
            <a:off x="3276600" y="4953000"/>
            <a:ext cx="0" cy="3810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38" name="Line 18"/>
          <p:cNvSpPr>
            <a:spLocks noChangeShapeType="1"/>
          </p:cNvSpPr>
          <p:nvPr/>
        </p:nvSpPr>
        <p:spPr bwMode="auto">
          <a:xfrm>
            <a:off x="6019800" y="4038600"/>
            <a:ext cx="0" cy="12954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39" name="Line 19"/>
          <p:cNvSpPr>
            <a:spLocks noChangeShapeType="1"/>
          </p:cNvSpPr>
          <p:nvPr/>
        </p:nvSpPr>
        <p:spPr bwMode="auto">
          <a:xfrm>
            <a:off x="4343400" y="4038600"/>
            <a:ext cx="0" cy="3048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40" name="Text Box 20"/>
          <p:cNvSpPr txBox="1">
            <a:spLocks noChangeArrowheads="1"/>
          </p:cNvSpPr>
          <p:nvPr/>
        </p:nvSpPr>
        <p:spPr bwMode="auto">
          <a:xfrm>
            <a:off x="7315200" y="1784350"/>
            <a:ext cx="9906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Advanced System Services</a:t>
            </a:r>
          </a:p>
        </p:txBody>
      </p:sp>
      <p:sp>
        <p:nvSpPr>
          <p:cNvPr id="542741" name="Text Box 21"/>
          <p:cNvSpPr txBox="1">
            <a:spLocks noChangeArrowheads="1"/>
          </p:cNvSpPr>
          <p:nvPr/>
        </p:nvSpPr>
        <p:spPr bwMode="auto">
          <a:xfrm>
            <a:off x="7239000" y="2895600"/>
            <a:ext cx="114935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Data-Center</a:t>
            </a:r>
          </a:p>
          <a:p>
            <a:r>
              <a:rPr lang="en-US" sz="1400"/>
              <a:t>Service</a:t>
            </a:r>
          </a:p>
          <a:p>
            <a:r>
              <a:rPr lang="en-US" sz="1400"/>
              <a:t>Primitives</a:t>
            </a:r>
          </a:p>
        </p:txBody>
      </p:sp>
      <p:sp>
        <p:nvSpPr>
          <p:cNvPr id="542742" name="Text Box 22"/>
          <p:cNvSpPr txBox="1">
            <a:spLocks noChangeArrowheads="1"/>
          </p:cNvSpPr>
          <p:nvPr/>
        </p:nvSpPr>
        <p:spPr bwMode="auto">
          <a:xfrm>
            <a:off x="5949950" y="4267200"/>
            <a:ext cx="22860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t>Advanced</a:t>
            </a:r>
          </a:p>
          <a:p>
            <a:r>
              <a:rPr lang="en-US" sz="1400"/>
              <a:t>Communication Protocols and Subsystems</a:t>
            </a:r>
          </a:p>
        </p:txBody>
      </p:sp>
      <p:sp>
        <p:nvSpPr>
          <p:cNvPr id="542743" name="Text Box 23"/>
          <p:cNvSpPr txBox="1">
            <a:spLocks noChangeArrowheads="1"/>
          </p:cNvSpPr>
          <p:nvPr/>
        </p:nvSpPr>
        <p:spPr bwMode="auto">
          <a:xfrm>
            <a:off x="7321550" y="5486400"/>
            <a:ext cx="835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Network</a:t>
            </a:r>
          </a:p>
        </p:txBody>
      </p:sp>
      <p:sp>
        <p:nvSpPr>
          <p:cNvPr id="542744" name="AutoShape 24"/>
          <p:cNvSpPr>
            <a:spLocks noChangeArrowheads="1"/>
          </p:cNvSpPr>
          <p:nvPr/>
        </p:nvSpPr>
        <p:spPr bwMode="auto">
          <a:xfrm>
            <a:off x="2895600" y="2057400"/>
            <a:ext cx="838200" cy="457200"/>
          </a:xfrm>
          <a:prstGeom prst="roundRect">
            <a:avLst>
              <a:gd name="adj" fmla="val 16667"/>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Active</a:t>
            </a:r>
            <a:br>
              <a:rPr lang="en-US" sz="1200" b="1"/>
            </a:br>
            <a:r>
              <a:rPr lang="en-US" sz="1200" b="1"/>
              <a:t>Caching</a:t>
            </a:r>
          </a:p>
        </p:txBody>
      </p:sp>
      <p:sp>
        <p:nvSpPr>
          <p:cNvPr id="542745" name="AutoShape 25"/>
          <p:cNvSpPr>
            <a:spLocks noChangeArrowheads="1"/>
          </p:cNvSpPr>
          <p:nvPr/>
        </p:nvSpPr>
        <p:spPr bwMode="auto">
          <a:xfrm>
            <a:off x="2895600" y="3200400"/>
            <a:ext cx="914400" cy="762000"/>
          </a:xfrm>
          <a:prstGeom prst="roundRect">
            <a:avLst>
              <a:gd name="adj" fmla="val 16667"/>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Soft</a:t>
            </a:r>
          </a:p>
          <a:p>
            <a:r>
              <a:rPr lang="en-US" sz="1200" b="1"/>
              <a:t>Shared</a:t>
            </a:r>
          </a:p>
          <a:p>
            <a:r>
              <a:rPr lang="en-US" sz="1200" b="1"/>
              <a:t>State</a:t>
            </a:r>
          </a:p>
        </p:txBody>
      </p:sp>
      <p:sp>
        <p:nvSpPr>
          <p:cNvPr id="542746" name="AutoShape 26"/>
          <p:cNvSpPr>
            <a:spLocks noChangeArrowheads="1"/>
          </p:cNvSpPr>
          <p:nvPr/>
        </p:nvSpPr>
        <p:spPr bwMode="auto">
          <a:xfrm>
            <a:off x="3429000" y="4648200"/>
            <a:ext cx="1371600" cy="457200"/>
          </a:xfrm>
          <a:prstGeom prst="roundRect">
            <a:avLst>
              <a:gd name="adj" fmla="val 16667"/>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Async. Zero-copy</a:t>
            </a:r>
          </a:p>
          <a:p>
            <a:r>
              <a:rPr lang="en-US" sz="1200" b="1"/>
              <a:t>Communication</a:t>
            </a:r>
          </a:p>
        </p:txBody>
      </p:sp>
      <p:sp>
        <p:nvSpPr>
          <p:cNvPr id="542747" name="AutoShape 27"/>
          <p:cNvSpPr>
            <a:spLocks noChangeArrowheads="1"/>
          </p:cNvSpPr>
          <p:nvPr/>
        </p:nvSpPr>
        <p:spPr bwMode="auto">
          <a:xfrm>
            <a:off x="3810000" y="2057400"/>
            <a:ext cx="914400" cy="457200"/>
          </a:xfrm>
          <a:prstGeom prst="roundRect">
            <a:avLst>
              <a:gd name="adj" fmla="val 1666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Cooperative</a:t>
            </a:r>
            <a:br>
              <a:rPr lang="en-US" sz="1200" b="1"/>
            </a:br>
            <a:r>
              <a:rPr lang="en-US" sz="1200" b="1"/>
              <a:t>Caching</a:t>
            </a:r>
          </a:p>
        </p:txBody>
      </p:sp>
      <p:sp>
        <p:nvSpPr>
          <p:cNvPr id="542748" name="AutoShape 28"/>
          <p:cNvSpPr>
            <a:spLocks noChangeArrowheads="1"/>
          </p:cNvSpPr>
          <p:nvPr/>
        </p:nvSpPr>
        <p:spPr bwMode="auto">
          <a:xfrm>
            <a:off x="4953000" y="2057400"/>
            <a:ext cx="1219200" cy="457200"/>
          </a:xfrm>
          <a:prstGeom prst="roundRect">
            <a:avLst>
              <a:gd name="adj" fmla="val 16667"/>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Dynamic</a:t>
            </a:r>
            <a:br>
              <a:rPr lang="en-US" sz="1200" b="1"/>
            </a:br>
            <a:r>
              <a:rPr lang="en-US" sz="1200" b="1"/>
              <a:t>Reconfiguration</a:t>
            </a:r>
          </a:p>
        </p:txBody>
      </p:sp>
      <p:sp>
        <p:nvSpPr>
          <p:cNvPr id="542749" name="AutoShape 29"/>
          <p:cNvSpPr>
            <a:spLocks noChangeArrowheads="1"/>
          </p:cNvSpPr>
          <p:nvPr/>
        </p:nvSpPr>
        <p:spPr bwMode="auto">
          <a:xfrm>
            <a:off x="6248400" y="2057400"/>
            <a:ext cx="838200" cy="457200"/>
          </a:xfrm>
          <a:prstGeom prst="roundRect">
            <a:avLst>
              <a:gd name="adj" fmla="val 1666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Resource</a:t>
            </a:r>
            <a:br>
              <a:rPr lang="en-US" sz="1200" b="1"/>
            </a:br>
            <a:r>
              <a:rPr lang="en-US" sz="1200" b="1"/>
              <a:t>Monitoring</a:t>
            </a:r>
          </a:p>
        </p:txBody>
      </p:sp>
      <p:sp>
        <p:nvSpPr>
          <p:cNvPr id="542750" name="AutoShape 30"/>
          <p:cNvSpPr>
            <a:spLocks noChangeArrowheads="1"/>
          </p:cNvSpPr>
          <p:nvPr/>
        </p:nvSpPr>
        <p:spPr bwMode="auto">
          <a:xfrm>
            <a:off x="2819400" y="1752600"/>
            <a:ext cx="1981200" cy="838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b="1"/>
          </a:p>
        </p:txBody>
      </p:sp>
      <p:sp>
        <p:nvSpPr>
          <p:cNvPr id="542751" name="AutoShape 31"/>
          <p:cNvSpPr>
            <a:spLocks noChangeArrowheads="1"/>
          </p:cNvSpPr>
          <p:nvPr/>
        </p:nvSpPr>
        <p:spPr bwMode="auto">
          <a:xfrm>
            <a:off x="4876800" y="1752600"/>
            <a:ext cx="2286000" cy="838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b="1"/>
          </a:p>
        </p:txBody>
      </p:sp>
      <p:sp>
        <p:nvSpPr>
          <p:cNvPr id="542752" name="Text Box 32"/>
          <p:cNvSpPr txBox="1">
            <a:spLocks noChangeArrowheads="1"/>
          </p:cNvSpPr>
          <p:nvPr/>
        </p:nvSpPr>
        <p:spPr bwMode="auto">
          <a:xfrm>
            <a:off x="2743200" y="1774825"/>
            <a:ext cx="20812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Dynamic Content Caching</a:t>
            </a:r>
          </a:p>
        </p:txBody>
      </p:sp>
      <p:sp>
        <p:nvSpPr>
          <p:cNvPr id="542753" name="Text Box 33"/>
          <p:cNvSpPr txBox="1">
            <a:spLocks noChangeArrowheads="1"/>
          </p:cNvSpPr>
          <p:nvPr/>
        </p:nvSpPr>
        <p:spPr bwMode="auto">
          <a:xfrm>
            <a:off x="4867275" y="1782763"/>
            <a:ext cx="22145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Active Resource Adaptation</a:t>
            </a:r>
          </a:p>
        </p:txBody>
      </p:sp>
      <p:sp>
        <p:nvSpPr>
          <p:cNvPr id="542754" name="AutoShape 34"/>
          <p:cNvSpPr>
            <a:spLocks noChangeArrowheads="1"/>
          </p:cNvSpPr>
          <p:nvPr/>
        </p:nvSpPr>
        <p:spPr bwMode="auto">
          <a:xfrm>
            <a:off x="2819400" y="2819400"/>
            <a:ext cx="4343400" cy="228600"/>
          </a:xfrm>
          <a:prstGeom prst="roundRect">
            <a:avLst>
              <a:gd name="adj" fmla="val 1666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Distributed Data Sharing Substrate</a:t>
            </a:r>
          </a:p>
        </p:txBody>
      </p:sp>
      <p:sp>
        <p:nvSpPr>
          <p:cNvPr id="542755" name="Line 35"/>
          <p:cNvSpPr>
            <a:spLocks noChangeShapeType="1"/>
          </p:cNvSpPr>
          <p:nvPr/>
        </p:nvSpPr>
        <p:spPr bwMode="auto">
          <a:xfrm>
            <a:off x="3657600" y="2590800"/>
            <a:ext cx="0" cy="2286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56" name="Line 36"/>
          <p:cNvSpPr>
            <a:spLocks noChangeShapeType="1"/>
          </p:cNvSpPr>
          <p:nvPr/>
        </p:nvSpPr>
        <p:spPr bwMode="auto">
          <a:xfrm>
            <a:off x="6019800" y="2590800"/>
            <a:ext cx="0" cy="2286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57" name="Line 37"/>
          <p:cNvSpPr>
            <a:spLocks noChangeShapeType="1"/>
          </p:cNvSpPr>
          <p:nvPr/>
        </p:nvSpPr>
        <p:spPr bwMode="auto">
          <a:xfrm>
            <a:off x="4267200" y="3048000"/>
            <a:ext cx="0" cy="2286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58" name="Line 38"/>
          <p:cNvSpPr>
            <a:spLocks noChangeShapeType="1"/>
          </p:cNvSpPr>
          <p:nvPr/>
        </p:nvSpPr>
        <p:spPr bwMode="auto">
          <a:xfrm>
            <a:off x="6553200" y="3048000"/>
            <a:ext cx="0" cy="2286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59" name="Line 39"/>
          <p:cNvSpPr>
            <a:spLocks noChangeShapeType="1"/>
          </p:cNvSpPr>
          <p:nvPr/>
        </p:nvSpPr>
        <p:spPr bwMode="auto">
          <a:xfrm>
            <a:off x="5943600" y="1447800"/>
            <a:ext cx="0" cy="3048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60" name="AutoShape 40"/>
          <p:cNvSpPr>
            <a:spLocks noChangeArrowheads="1"/>
          </p:cNvSpPr>
          <p:nvPr/>
        </p:nvSpPr>
        <p:spPr bwMode="auto">
          <a:xfrm>
            <a:off x="2895600" y="2057400"/>
            <a:ext cx="838200" cy="457200"/>
          </a:xfrm>
          <a:prstGeom prst="roundRect">
            <a:avLst>
              <a:gd name="adj" fmla="val 16667"/>
            </a:avLst>
          </a:prstGeom>
          <a:solidFill>
            <a:srgbClr val="33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Active</a:t>
            </a:r>
            <a:br>
              <a:rPr lang="en-US" sz="1200" b="1"/>
            </a:br>
            <a:r>
              <a:rPr lang="en-US" sz="1200" b="1"/>
              <a:t>Caching</a:t>
            </a:r>
          </a:p>
        </p:txBody>
      </p:sp>
      <p:sp>
        <p:nvSpPr>
          <p:cNvPr id="542761" name="AutoShape 41"/>
          <p:cNvSpPr>
            <a:spLocks noChangeArrowheads="1"/>
          </p:cNvSpPr>
          <p:nvPr/>
        </p:nvSpPr>
        <p:spPr bwMode="auto">
          <a:xfrm>
            <a:off x="3810000" y="2057400"/>
            <a:ext cx="914400" cy="457200"/>
          </a:xfrm>
          <a:prstGeom prst="roundRect">
            <a:avLst>
              <a:gd name="adj" fmla="val 16667"/>
            </a:avLst>
          </a:prstGeom>
          <a:solidFill>
            <a:srgbClr val="33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Cooperative</a:t>
            </a:r>
            <a:br>
              <a:rPr lang="en-US" sz="1200" b="1"/>
            </a:br>
            <a:r>
              <a:rPr lang="en-US" sz="1200" b="1"/>
              <a:t>Caching</a:t>
            </a:r>
          </a:p>
        </p:txBody>
      </p:sp>
      <p:sp>
        <p:nvSpPr>
          <p:cNvPr id="542762" name="AutoShape 42"/>
          <p:cNvSpPr>
            <a:spLocks noChangeArrowheads="1"/>
          </p:cNvSpPr>
          <p:nvPr/>
        </p:nvSpPr>
        <p:spPr bwMode="auto">
          <a:xfrm>
            <a:off x="4953000" y="2057400"/>
            <a:ext cx="1219200" cy="457200"/>
          </a:xfrm>
          <a:prstGeom prst="roundRect">
            <a:avLst>
              <a:gd name="adj" fmla="val 16667"/>
            </a:avLst>
          </a:prstGeom>
          <a:solidFill>
            <a:srgbClr val="33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Dynamic</a:t>
            </a:r>
            <a:br>
              <a:rPr lang="en-US" sz="1200" b="1"/>
            </a:br>
            <a:r>
              <a:rPr lang="en-US" sz="1200" b="1"/>
              <a:t>Reconfiguration</a:t>
            </a:r>
          </a:p>
        </p:txBody>
      </p:sp>
      <p:sp>
        <p:nvSpPr>
          <p:cNvPr id="542763" name="AutoShape 43"/>
          <p:cNvSpPr>
            <a:spLocks noChangeArrowheads="1"/>
          </p:cNvSpPr>
          <p:nvPr/>
        </p:nvSpPr>
        <p:spPr bwMode="auto">
          <a:xfrm>
            <a:off x="6248400" y="2057400"/>
            <a:ext cx="838200" cy="457200"/>
          </a:xfrm>
          <a:prstGeom prst="roundRect">
            <a:avLst>
              <a:gd name="adj" fmla="val 16667"/>
            </a:avLst>
          </a:prstGeom>
          <a:solidFill>
            <a:srgbClr val="33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Resource</a:t>
            </a:r>
            <a:br>
              <a:rPr lang="en-US" sz="1200" b="1"/>
            </a:br>
            <a:r>
              <a:rPr lang="en-US" sz="1200" b="1"/>
              <a:t>Monitoring</a:t>
            </a:r>
          </a:p>
        </p:txBody>
      </p:sp>
      <p:sp>
        <p:nvSpPr>
          <p:cNvPr id="542764" name="AutoShape 44"/>
          <p:cNvSpPr>
            <a:spLocks noChangeArrowheads="1"/>
          </p:cNvSpPr>
          <p:nvPr/>
        </p:nvSpPr>
        <p:spPr bwMode="auto">
          <a:xfrm>
            <a:off x="2895600" y="3200400"/>
            <a:ext cx="914400" cy="762000"/>
          </a:xfrm>
          <a:prstGeom prst="roundRect">
            <a:avLst>
              <a:gd name="adj" fmla="val 16667"/>
            </a:avLst>
          </a:prstGeom>
          <a:solidFill>
            <a:srgbClr val="33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Soft</a:t>
            </a:r>
          </a:p>
          <a:p>
            <a:r>
              <a:rPr lang="en-US" sz="1200" b="1"/>
              <a:t>Shared</a:t>
            </a:r>
          </a:p>
          <a:p>
            <a:r>
              <a:rPr lang="en-US" sz="1200" b="1"/>
              <a:t>State</a:t>
            </a:r>
          </a:p>
        </p:txBody>
      </p:sp>
      <p:sp>
        <p:nvSpPr>
          <p:cNvPr id="542765" name="AutoShape 45"/>
          <p:cNvSpPr>
            <a:spLocks noChangeArrowheads="1"/>
          </p:cNvSpPr>
          <p:nvPr/>
        </p:nvSpPr>
        <p:spPr bwMode="auto">
          <a:xfrm>
            <a:off x="4876800" y="3200400"/>
            <a:ext cx="1066800" cy="762000"/>
          </a:xfrm>
          <a:prstGeom prst="roundRect">
            <a:avLst>
              <a:gd name="adj" fmla="val 16667"/>
            </a:avLst>
          </a:prstGeom>
          <a:solidFill>
            <a:srgbClr val="33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Distributed</a:t>
            </a:r>
          </a:p>
          <a:p>
            <a:r>
              <a:rPr lang="en-US" sz="1200" b="1"/>
              <a:t>Lock</a:t>
            </a:r>
          </a:p>
          <a:p>
            <a:r>
              <a:rPr lang="en-US" sz="1200" b="1"/>
              <a:t>Manager</a:t>
            </a:r>
          </a:p>
        </p:txBody>
      </p:sp>
      <p:sp>
        <p:nvSpPr>
          <p:cNvPr id="542766" name="AutoShape 46"/>
          <p:cNvSpPr>
            <a:spLocks noChangeArrowheads="1"/>
          </p:cNvSpPr>
          <p:nvPr/>
        </p:nvSpPr>
        <p:spPr bwMode="auto">
          <a:xfrm>
            <a:off x="2819400" y="2819400"/>
            <a:ext cx="4343400" cy="228600"/>
          </a:xfrm>
          <a:prstGeom prst="roundRect">
            <a:avLst>
              <a:gd name="adj" fmla="val 16667"/>
            </a:avLst>
          </a:prstGeom>
          <a:solidFill>
            <a:srgbClr val="33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Distributed Data Sharing Substrate</a:t>
            </a:r>
          </a:p>
        </p:txBody>
      </p:sp>
      <p:sp>
        <p:nvSpPr>
          <p:cNvPr id="542767" name="AutoShape 47"/>
          <p:cNvSpPr>
            <a:spLocks noChangeArrowheads="1"/>
          </p:cNvSpPr>
          <p:nvPr/>
        </p:nvSpPr>
        <p:spPr bwMode="auto">
          <a:xfrm>
            <a:off x="3429000" y="4648200"/>
            <a:ext cx="1371600" cy="457200"/>
          </a:xfrm>
          <a:prstGeom prst="roundRect">
            <a:avLst>
              <a:gd name="adj" fmla="val 16667"/>
            </a:avLst>
          </a:prstGeom>
          <a:solidFill>
            <a:srgbClr val="33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b="1"/>
              <a:t>Async. Zero-copy</a:t>
            </a:r>
          </a:p>
          <a:p>
            <a:r>
              <a:rPr lang="en-US" sz="1200" b="1"/>
              <a:t>Communication</a:t>
            </a:r>
          </a:p>
        </p:txBody>
      </p:sp>
      <p:sp>
        <p:nvSpPr>
          <p:cNvPr id="542768" name="Line 48"/>
          <p:cNvSpPr>
            <a:spLocks noChangeShapeType="1"/>
          </p:cNvSpPr>
          <p:nvPr/>
        </p:nvSpPr>
        <p:spPr bwMode="auto">
          <a:xfrm>
            <a:off x="3352800" y="3048000"/>
            <a:ext cx="0" cy="2286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69" name="Line 49"/>
          <p:cNvSpPr>
            <a:spLocks noChangeShapeType="1"/>
          </p:cNvSpPr>
          <p:nvPr/>
        </p:nvSpPr>
        <p:spPr bwMode="auto">
          <a:xfrm>
            <a:off x="5410200" y="3048000"/>
            <a:ext cx="0" cy="22860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42760"/>
                                        </p:tgtEl>
                                      </p:cBhvr>
                                    </p:animEffect>
                                    <p:set>
                                      <p:cBhvr>
                                        <p:cTn id="7" dur="1" fill="hold">
                                          <p:stCondLst>
                                            <p:cond delay="499"/>
                                          </p:stCondLst>
                                        </p:cTn>
                                        <p:tgtEl>
                                          <p:spTgt spid="542760"/>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542762"/>
                                        </p:tgtEl>
                                      </p:cBhvr>
                                    </p:animEffect>
                                    <p:set>
                                      <p:cBhvr>
                                        <p:cTn id="10" dur="1" fill="hold">
                                          <p:stCondLst>
                                            <p:cond delay="499"/>
                                          </p:stCondLst>
                                        </p:cTn>
                                        <p:tgtEl>
                                          <p:spTgt spid="542762"/>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542764"/>
                                        </p:tgtEl>
                                      </p:cBhvr>
                                    </p:animEffect>
                                    <p:set>
                                      <p:cBhvr>
                                        <p:cTn id="13" dur="1" fill="hold">
                                          <p:stCondLst>
                                            <p:cond delay="499"/>
                                          </p:stCondLst>
                                        </p:cTn>
                                        <p:tgtEl>
                                          <p:spTgt spid="542764"/>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542767"/>
                                        </p:tgtEl>
                                      </p:cBhvr>
                                    </p:animEffect>
                                    <p:set>
                                      <p:cBhvr>
                                        <p:cTn id="16" dur="1" fill="hold">
                                          <p:stCondLst>
                                            <p:cond delay="499"/>
                                          </p:stCondLst>
                                        </p:cTn>
                                        <p:tgtEl>
                                          <p:spTgt spid="542767"/>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xit" presetSubtype="10" fill="hold" grpId="0" nodeType="clickEffect">
                                  <p:stCondLst>
                                    <p:cond delay="0"/>
                                  </p:stCondLst>
                                  <p:childTnLst>
                                    <p:animEffect transition="out" filter="blinds(horizontal)">
                                      <p:cBhvr>
                                        <p:cTn id="20" dur="500"/>
                                        <p:tgtEl>
                                          <p:spTgt spid="542761"/>
                                        </p:tgtEl>
                                      </p:cBhvr>
                                    </p:animEffect>
                                    <p:set>
                                      <p:cBhvr>
                                        <p:cTn id="21" dur="1" fill="hold">
                                          <p:stCondLst>
                                            <p:cond delay="499"/>
                                          </p:stCondLst>
                                        </p:cTn>
                                        <p:tgtEl>
                                          <p:spTgt spid="542761"/>
                                        </p:tgtEl>
                                        <p:attrNameLst>
                                          <p:attrName>style.visibility</p:attrName>
                                        </p:attrNameLst>
                                      </p:cBhvr>
                                      <p:to>
                                        <p:strVal val="hidden"/>
                                      </p:to>
                                    </p:set>
                                  </p:childTnLst>
                                </p:cTn>
                              </p:par>
                              <p:par>
                                <p:cTn id="22" presetID="3" presetClass="exit" presetSubtype="10" fill="hold" grpId="0" nodeType="withEffect">
                                  <p:stCondLst>
                                    <p:cond delay="0"/>
                                  </p:stCondLst>
                                  <p:childTnLst>
                                    <p:animEffect transition="out" filter="blinds(horizontal)">
                                      <p:cBhvr>
                                        <p:cTn id="23" dur="500"/>
                                        <p:tgtEl>
                                          <p:spTgt spid="542763"/>
                                        </p:tgtEl>
                                      </p:cBhvr>
                                    </p:animEffect>
                                    <p:set>
                                      <p:cBhvr>
                                        <p:cTn id="24" dur="1" fill="hold">
                                          <p:stCondLst>
                                            <p:cond delay="499"/>
                                          </p:stCondLst>
                                        </p:cTn>
                                        <p:tgtEl>
                                          <p:spTgt spid="542763"/>
                                        </p:tgtEl>
                                        <p:attrNameLst>
                                          <p:attrName>style.visibility</p:attrName>
                                        </p:attrNameLst>
                                      </p:cBhvr>
                                      <p:to>
                                        <p:strVal val="hidden"/>
                                      </p:to>
                                    </p:set>
                                  </p:childTnLst>
                                </p:cTn>
                              </p:par>
                              <p:par>
                                <p:cTn id="25" presetID="3" presetClass="exit" presetSubtype="10" fill="hold" grpId="0" nodeType="withEffect">
                                  <p:stCondLst>
                                    <p:cond delay="0"/>
                                  </p:stCondLst>
                                  <p:childTnLst>
                                    <p:animEffect transition="out" filter="blinds(horizontal)">
                                      <p:cBhvr>
                                        <p:cTn id="26" dur="500"/>
                                        <p:tgtEl>
                                          <p:spTgt spid="542766"/>
                                        </p:tgtEl>
                                      </p:cBhvr>
                                    </p:animEffect>
                                    <p:set>
                                      <p:cBhvr>
                                        <p:cTn id="27" dur="1" fill="hold">
                                          <p:stCondLst>
                                            <p:cond delay="499"/>
                                          </p:stCondLst>
                                        </p:cTn>
                                        <p:tgtEl>
                                          <p:spTgt spid="542766"/>
                                        </p:tgtEl>
                                        <p:attrNameLst>
                                          <p:attrName>style.visibility</p:attrName>
                                        </p:attrNameLst>
                                      </p:cBhvr>
                                      <p:to>
                                        <p:strVal val="hidden"/>
                                      </p:to>
                                    </p:set>
                                  </p:childTnLst>
                                </p:cTn>
                              </p:par>
                              <p:par>
                                <p:cTn id="28" presetID="3" presetClass="exit" presetSubtype="10" fill="hold" grpId="0" nodeType="withEffect">
                                  <p:stCondLst>
                                    <p:cond delay="0"/>
                                  </p:stCondLst>
                                  <p:childTnLst>
                                    <p:animEffect transition="out" filter="blinds(horizontal)">
                                      <p:cBhvr>
                                        <p:cTn id="29" dur="500"/>
                                        <p:tgtEl>
                                          <p:spTgt spid="542765"/>
                                        </p:tgtEl>
                                      </p:cBhvr>
                                    </p:animEffect>
                                    <p:set>
                                      <p:cBhvr>
                                        <p:cTn id="30" dur="1" fill="hold">
                                          <p:stCondLst>
                                            <p:cond delay="499"/>
                                          </p:stCondLst>
                                        </p:cTn>
                                        <p:tgtEl>
                                          <p:spTgt spid="5427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0" grpId="0" animBg="1"/>
      <p:bldP spid="542761" grpId="0" animBg="1"/>
      <p:bldP spid="542762" grpId="0" animBg="1"/>
      <p:bldP spid="542763" grpId="0" animBg="1"/>
      <p:bldP spid="542764" grpId="0" animBg="1"/>
      <p:bldP spid="542765" grpId="0" animBg="1"/>
      <p:bldP spid="542766" grpId="0" animBg="1"/>
      <p:bldP spid="5427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pPr algn="l"/>
            <a:r>
              <a:rPr lang="en-US">
                <a:solidFill>
                  <a:srgbClr val="0000FF"/>
                </a:solidFill>
              </a:rPr>
              <a:t>Publications (So Far)</a:t>
            </a:r>
          </a:p>
        </p:txBody>
      </p:sp>
      <p:sp>
        <p:nvSpPr>
          <p:cNvPr id="558083" name="Rectangle 3"/>
          <p:cNvSpPr>
            <a:spLocks noGrp="1" noChangeArrowheads="1"/>
          </p:cNvSpPr>
          <p:nvPr>
            <p:ph type="body" idx="1"/>
          </p:nvPr>
        </p:nvSpPr>
        <p:spPr>
          <a:xfrm>
            <a:off x="457200" y="1295400"/>
            <a:ext cx="8229600" cy="4419600"/>
          </a:xfrm>
        </p:spPr>
        <p:txBody>
          <a:bodyPr/>
          <a:lstStyle/>
          <a:p>
            <a:pPr>
              <a:lnSpc>
                <a:spcPct val="100000"/>
              </a:lnSpc>
            </a:pPr>
            <a:r>
              <a:rPr lang="en-US" sz="1800" b="1">
                <a:solidFill>
                  <a:srgbClr val="6600CC"/>
                </a:solidFill>
              </a:rPr>
              <a:t>Architecture for Caching Responses with Multiple Dynamic Dependencies in Multi-Tier Data-Centers over InfiniBand, CCGrid 2005</a:t>
            </a:r>
          </a:p>
          <a:p>
            <a:pPr>
              <a:lnSpc>
                <a:spcPct val="100000"/>
              </a:lnSpc>
            </a:pPr>
            <a:r>
              <a:rPr lang="en-US" sz="1800" b="1">
                <a:solidFill>
                  <a:srgbClr val="6600CC"/>
                </a:solidFill>
              </a:rPr>
              <a:t>On the Provision of Prioritization and Soft QoS in Dynamically Reconfigurable Shared Data-Centers over InfiniBand, ISPASS 2005</a:t>
            </a:r>
          </a:p>
          <a:p>
            <a:pPr>
              <a:lnSpc>
                <a:spcPct val="100000"/>
              </a:lnSpc>
            </a:pPr>
            <a:r>
              <a:rPr lang="en-US" sz="1800" b="1">
                <a:solidFill>
                  <a:srgbClr val="6600CC"/>
                </a:solidFill>
              </a:rPr>
              <a:t>Asynchronous Zero-copy Communication for Synchronous Sockets in the Sockets Direct Protocol (SDP) over InfiniBand, CAC 2006</a:t>
            </a:r>
          </a:p>
          <a:p>
            <a:pPr>
              <a:lnSpc>
                <a:spcPct val="100000"/>
              </a:lnSpc>
            </a:pPr>
            <a:r>
              <a:rPr lang="en-US" sz="1800" b="1">
                <a:solidFill>
                  <a:srgbClr val="006600"/>
                </a:solidFill>
              </a:rPr>
              <a:t>Designing Efficient Cooperative Caching Schemes for Multi-Tier Data-Centers over RDMA-enabled Networks, CCGrid 2006</a:t>
            </a:r>
          </a:p>
          <a:p>
            <a:pPr>
              <a:lnSpc>
                <a:spcPct val="100000"/>
              </a:lnSpc>
            </a:pPr>
            <a:r>
              <a:rPr lang="en-US" sz="1800" b="1">
                <a:solidFill>
                  <a:srgbClr val="006600"/>
                </a:solidFill>
              </a:rPr>
              <a:t>Exploiting RDMA operations for Providing Efficient Fine-Grained Resource Monitoring in Cluster-Based Servers, RAIT 2006</a:t>
            </a:r>
          </a:p>
          <a:p>
            <a:pPr>
              <a:lnSpc>
                <a:spcPct val="100000"/>
              </a:lnSpc>
            </a:pPr>
            <a:r>
              <a:rPr lang="en-US" sz="1800" b="1">
                <a:solidFill>
                  <a:srgbClr val="006600"/>
                </a:solidFill>
              </a:rPr>
              <a:t>DDSS: A Low-Overhead Distributed Data Sharing Substrate for Cluster-Based Data-Centers over Modern Interconnects, HiPC 2006</a:t>
            </a:r>
          </a:p>
          <a:p>
            <a:pPr>
              <a:lnSpc>
                <a:spcPct val="100000"/>
              </a:lnSpc>
            </a:pPr>
            <a:r>
              <a:rPr lang="en-US" sz="1800" b="1">
                <a:solidFill>
                  <a:srgbClr val="006600"/>
                </a:solidFill>
              </a:rPr>
              <a:t>High Performance Distributed Lock Management Services using Network-based Remote Atomic Operations, CCGrid 2007</a:t>
            </a:r>
          </a:p>
        </p:txBody>
      </p:sp>
      <p:sp>
        <p:nvSpPr>
          <p:cNvPr id="558084" name="Text Box 4"/>
          <p:cNvSpPr txBox="1">
            <a:spLocks noChangeArrowheads="1"/>
          </p:cNvSpPr>
          <p:nvPr/>
        </p:nvSpPr>
        <p:spPr bwMode="auto">
          <a:xfrm>
            <a:off x="723900" y="5791200"/>
            <a:ext cx="7258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F33CC"/>
                </a:solidFill>
                <a:hlinkClick r:id="rId2"/>
              </a:rPr>
              <a:t>http://nowlab.cse.ohio-state.edu/projects/data-centers/index.html</a:t>
            </a:r>
            <a:endParaRPr lang="en-US" b="1">
              <a:solidFill>
                <a:srgbClr val="FF33CC"/>
              </a:solidFill>
            </a:endParaRPr>
          </a:p>
          <a:p>
            <a:endParaRPr lang="en-US" b="1">
              <a:solidFill>
                <a:srgbClr val="FF33CC"/>
              </a:solidFill>
            </a:endParaRPr>
          </a:p>
        </p:txBody>
      </p:sp>
      <p:sp>
        <p:nvSpPr>
          <p:cNvPr id="558085" name="AutoShape 5"/>
          <p:cNvSpPr>
            <a:spLocks noChangeArrowheads="1"/>
          </p:cNvSpPr>
          <p:nvPr/>
        </p:nvSpPr>
        <p:spPr bwMode="auto">
          <a:xfrm>
            <a:off x="304800" y="2819400"/>
            <a:ext cx="381000" cy="152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6" name="AutoShape 6"/>
          <p:cNvSpPr>
            <a:spLocks noChangeArrowheads="1"/>
          </p:cNvSpPr>
          <p:nvPr/>
        </p:nvSpPr>
        <p:spPr bwMode="auto">
          <a:xfrm>
            <a:off x="304800" y="3429000"/>
            <a:ext cx="381000" cy="152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8" name="AutoShape 8"/>
          <p:cNvSpPr>
            <a:spLocks noChangeArrowheads="1"/>
          </p:cNvSpPr>
          <p:nvPr/>
        </p:nvSpPr>
        <p:spPr bwMode="auto">
          <a:xfrm>
            <a:off x="304800" y="3962400"/>
            <a:ext cx="381000" cy="152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8085"/>
                                        </p:tgtEl>
                                        <p:attrNameLst>
                                          <p:attrName>style.visibility</p:attrName>
                                        </p:attrNameLst>
                                      </p:cBhvr>
                                      <p:to>
                                        <p:strVal val="visible"/>
                                      </p:to>
                                    </p:set>
                                    <p:animEffect transition="in" filter="blinds(horizontal)">
                                      <p:cBhvr>
                                        <p:cTn id="7" dur="500"/>
                                        <p:tgtEl>
                                          <p:spTgt spid="5580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5808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58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5" grpId="0" animBg="1"/>
      <p:bldP spid="558086" grpId="0" animBg="1"/>
      <p:bldP spid="55808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pPr algn="l"/>
            <a:r>
              <a:rPr lang="en-US" sz="2900">
                <a:solidFill>
                  <a:srgbClr val="0000FF"/>
                </a:solidFill>
              </a:rPr>
              <a:t>Sockets Direct Protocol: Throughput and Overlap</a:t>
            </a:r>
          </a:p>
        </p:txBody>
      </p:sp>
      <p:graphicFrame>
        <p:nvGraphicFramePr>
          <p:cNvPr id="548867" name="Object 3"/>
          <p:cNvGraphicFramePr>
            <a:graphicFrameLocks noChangeAspect="1"/>
          </p:cNvGraphicFramePr>
          <p:nvPr>
            <p:ph sz="half" idx="1"/>
          </p:nvPr>
        </p:nvGraphicFramePr>
        <p:xfrm>
          <a:off x="685800" y="1295400"/>
          <a:ext cx="3810000" cy="4114800"/>
        </p:xfrm>
        <a:graphic>
          <a:graphicData uri="http://schemas.openxmlformats.org/presentationml/2006/ole">
            <mc:AlternateContent xmlns:mc="http://schemas.openxmlformats.org/markup-compatibility/2006">
              <mc:Choice xmlns:v="urn:schemas-microsoft-com:vml" Requires="v">
                <p:oleObj spid="_x0000_s548870" name="Chart" r:id="rId3" imgW="3809940" imgH="4114800" progId="MSGraph.Chart.8">
                  <p:embed followColorScheme="full"/>
                </p:oleObj>
              </mc:Choice>
              <mc:Fallback>
                <p:oleObj name="Chart" r:id="rId3" imgW="3809940" imgH="411480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295400"/>
                        <a:ext cx="3810000" cy="4114800"/>
                      </a:xfrm>
                      <a:prstGeom prst="rect">
                        <a:avLst/>
                      </a:prstGeom>
                    </p:spPr>
                  </p:pic>
                </p:oleObj>
              </mc:Fallback>
            </mc:AlternateContent>
          </a:graphicData>
        </a:graphic>
      </p:graphicFrame>
      <p:graphicFrame>
        <p:nvGraphicFramePr>
          <p:cNvPr id="548868" name="Object 4"/>
          <p:cNvGraphicFramePr>
            <a:graphicFrameLocks noChangeAspect="1"/>
          </p:cNvGraphicFramePr>
          <p:nvPr>
            <p:ph sz="half" idx="2"/>
          </p:nvPr>
        </p:nvGraphicFramePr>
        <p:xfrm>
          <a:off x="4648200" y="1295400"/>
          <a:ext cx="3810000" cy="4114800"/>
        </p:xfrm>
        <a:graphic>
          <a:graphicData uri="http://schemas.openxmlformats.org/presentationml/2006/ole">
            <mc:AlternateContent xmlns:mc="http://schemas.openxmlformats.org/markup-compatibility/2006">
              <mc:Choice xmlns:v="urn:schemas-microsoft-com:vml" Requires="v">
                <p:oleObj spid="_x0000_s548871" name="Chart" r:id="rId5" imgW="3809940" imgH="4114800" progId="MSGraph.Chart.8">
                  <p:embed followColorScheme="full"/>
                </p:oleObj>
              </mc:Choice>
              <mc:Fallback>
                <p:oleObj name="Chart" r:id="rId5" imgW="3809940" imgH="4114800"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295400"/>
                        <a:ext cx="3810000" cy="4114800"/>
                      </a:xfrm>
                      <a:prstGeom prst="rect">
                        <a:avLst/>
                      </a:prstGeom>
                    </p:spPr>
                  </p:pic>
                </p:oleObj>
              </mc:Fallback>
            </mc:AlternateContent>
          </a:graphicData>
        </a:graphic>
      </p:graphicFrame>
      <p:sp>
        <p:nvSpPr>
          <p:cNvPr id="548869" name="Text Box 5"/>
          <p:cNvSpPr txBox="1">
            <a:spLocks noChangeArrowheads="1"/>
          </p:cNvSpPr>
          <p:nvPr/>
        </p:nvSpPr>
        <p:spPr bwMode="auto">
          <a:xfrm>
            <a:off x="685800" y="5410200"/>
            <a:ext cx="77724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30000"/>
              </a:lnSpc>
              <a:spcBef>
                <a:spcPct val="50000"/>
              </a:spcBef>
            </a:pPr>
            <a:r>
              <a:rPr lang="en-US" sz="1400">
                <a:solidFill>
                  <a:srgbClr val="0000FF"/>
                </a:solidFill>
              </a:rPr>
              <a:t>Asynchronous Zero-copy Communication for Synchronous Sockets in the Sockets Direct Protocol (SDP) over InfiniBand, P. Balaji, S. Bhagvat, H. –W. Jin and D. K. Panda. Workshop on Communication Architecture for Clusters (CAC); with IPDPS ‘06.</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pPr algn="l"/>
            <a:r>
              <a:rPr lang="en-US">
                <a:solidFill>
                  <a:srgbClr val="0000FF"/>
                </a:solidFill>
              </a:rPr>
              <a:t>Presentation Layout</a:t>
            </a:r>
          </a:p>
        </p:txBody>
      </p:sp>
      <p:sp>
        <p:nvSpPr>
          <p:cNvPr id="356355" name="Rectangle 3"/>
          <p:cNvSpPr>
            <a:spLocks noGrp="1" noChangeArrowheads="1"/>
          </p:cNvSpPr>
          <p:nvPr>
            <p:ph type="body" idx="1"/>
          </p:nvPr>
        </p:nvSpPr>
        <p:spPr>
          <a:xfrm>
            <a:off x="457200" y="1371600"/>
            <a:ext cx="8229600" cy="4876800"/>
          </a:xfrm>
        </p:spPr>
        <p:txBody>
          <a:bodyPr/>
          <a:lstStyle/>
          <a:p>
            <a:pPr>
              <a:lnSpc>
                <a:spcPct val="200000"/>
              </a:lnSpc>
              <a:buFont typeface="Wingdings" pitchFamily="2" charset="2"/>
              <a:buChar char="Ø"/>
            </a:pPr>
            <a:r>
              <a:rPr lang="en-US">
                <a:solidFill>
                  <a:srgbClr val="DDDDDD"/>
                </a:solidFill>
              </a:rPr>
              <a:t>Introduction and Motivation</a:t>
            </a:r>
          </a:p>
          <a:p>
            <a:pPr>
              <a:lnSpc>
                <a:spcPct val="200000"/>
              </a:lnSpc>
              <a:buFont typeface="Wingdings" pitchFamily="2" charset="2"/>
              <a:buChar char="Ø"/>
            </a:pPr>
            <a:r>
              <a:rPr lang="en-US" b="1"/>
              <a:t>Cooperative Caching Services</a:t>
            </a:r>
          </a:p>
          <a:p>
            <a:pPr>
              <a:lnSpc>
                <a:spcPct val="200000"/>
              </a:lnSpc>
              <a:buFont typeface="Wingdings" pitchFamily="2" charset="2"/>
              <a:buChar char="Ø"/>
            </a:pPr>
            <a:r>
              <a:rPr lang="en-US"/>
              <a:t>Resource Monitoring Services</a:t>
            </a:r>
          </a:p>
          <a:p>
            <a:pPr>
              <a:lnSpc>
                <a:spcPct val="200000"/>
              </a:lnSpc>
              <a:buFont typeface="Wingdings" pitchFamily="2" charset="2"/>
              <a:buChar char="Ø"/>
            </a:pPr>
            <a:r>
              <a:rPr lang="en-US"/>
              <a:t>Conclusions and Ongoing Work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pPr algn="l"/>
            <a:r>
              <a:rPr lang="en-US">
                <a:solidFill>
                  <a:srgbClr val="0000FF"/>
                </a:solidFill>
              </a:rPr>
              <a:t>Cooperative Caching Services</a:t>
            </a:r>
          </a:p>
        </p:txBody>
      </p:sp>
      <p:sp>
        <p:nvSpPr>
          <p:cNvPr id="516099" name="Rectangle 3"/>
          <p:cNvSpPr>
            <a:spLocks noGrp="1" noChangeArrowheads="1"/>
          </p:cNvSpPr>
          <p:nvPr>
            <p:ph type="body" idx="1"/>
          </p:nvPr>
        </p:nvSpPr>
        <p:spPr>
          <a:xfrm>
            <a:off x="457200" y="1447800"/>
            <a:ext cx="8229600" cy="4876800"/>
          </a:xfrm>
        </p:spPr>
        <p:txBody>
          <a:bodyPr/>
          <a:lstStyle/>
          <a:p>
            <a:pPr>
              <a:lnSpc>
                <a:spcPct val="110000"/>
              </a:lnSpc>
            </a:pPr>
            <a:r>
              <a:rPr lang="en-US" sz="2000"/>
              <a:t>Aggregate cache benefits – well known!!</a:t>
            </a:r>
          </a:p>
          <a:p>
            <a:pPr>
              <a:lnSpc>
                <a:spcPct val="110000"/>
              </a:lnSpc>
            </a:pPr>
            <a:r>
              <a:rPr lang="en-US" sz="2000"/>
              <a:t>Performance considerations</a:t>
            </a:r>
          </a:p>
          <a:p>
            <a:pPr lvl="1">
              <a:lnSpc>
                <a:spcPct val="110000"/>
              </a:lnSpc>
            </a:pPr>
            <a:r>
              <a:rPr lang="en-US" sz="1800"/>
              <a:t>Two-sided operation vs. One-sided RDMA operations</a:t>
            </a:r>
          </a:p>
          <a:p>
            <a:pPr lvl="1">
              <a:lnSpc>
                <a:spcPct val="110000"/>
              </a:lnSpc>
            </a:pPr>
            <a:r>
              <a:rPr lang="en-US" sz="1800"/>
              <a:t>Placement of data ( Local Vs. Remote)</a:t>
            </a:r>
          </a:p>
          <a:p>
            <a:pPr lvl="1">
              <a:lnSpc>
                <a:spcPct val="110000"/>
              </a:lnSpc>
            </a:pPr>
            <a:r>
              <a:rPr lang="en-US" sz="1800"/>
              <a:t>Controlling data redundancy</a:t>
            </a:r>
          </a:p>
          <a:p>
            <a:pPr lvl="1">
              <a:lnSpc>
                <a:spcPct val="110000"/>
              </a:lnSpc>
            </a:pPr>
            <a:r>
              <a:rPr lang="en-US" sz="1800"/>
              <a:t>Utilize available remote memory</a:t>
            </a:r>
          </a:p>
          <a:p>
            <a:pPr lvl="1">
              <a:lnSpc>
                <a:spcPct val="110000"/>
              </a:lnSpc>
            </a:pPr>
            <a:r>
              <a:rPr lang="en-US" sz="1800"/>
              <a:t>Load sensitive Protocols</a:t>
            </a:r>
          </a:p>
          <a:p>
            <a:pPr>
              <a:lnSpc>
                <a:spcPct val="110000"/>
              </a:lnSpc>
            </a:pPr>
            <a:r>
              <a:rPr lang="en-US" sz="2400"/>
              <a:t>Objective</a:t>
            </a:r>
          </a:p>
          <a:p>
            <a:pPr lvl="1">
              <a:lnSpc>
                <a:spcPct val="110000"/>
              </a:lnSpc>
            </a:pPr>
            <a:r>
              <a:rPr lang="en-US" sz="2400">
                <a:solidFill>
                  <a:srgbClr val="FF0066"/>
                </a:solidFill>
              </a:rPr>
              <a:t>Can we design efficient cooperative caching schemes utilizing the idle resources in the Data-Centers and the RDMA capabilities in networks and eliminate redundancy to optimize available system cache size?</a:t>
            </a:r>
            <a:endParaRPr lang="en-US">
              <a:solidFill>
                <a:srgbClr val="FF0066"/>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bc_osu">
  <a:themeElements>
    <a:clrScheme name="nbc_os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bc_os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굴림" pitchFamily="34" charset="-127"/>
          </a:defRPr>
        </a:defPPr>
      </a:lstStyle>
    </a:lnDef>
  </a:objectDefaults>
  <a:extraClrSchemeLst>
    <a:extraClrScheme>
      <a:clrScheme name="nbc_os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bc_osu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bc_osu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bc_osu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bc_osu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bc_osu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bc_osu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bc_osu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bc_osu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bc_osu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bc_osu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bc_osu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proposal_slides</Template>
  <TotalTime>3975</TotalTime>
  <Words>1025</Words>
  <Application>Microsoft Office PowerPoint</Application>
  <PresentationFormat>On-screen Show (4:3)</PresentationFormat>
  <Paragraphs>192</Paragraphs>
  <Slides>18</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굴림</vt:lpstr>
      <vt:lpstr>Wingdings</vt:lpstr>
      <vt:lpstr>Comic Sans MS</vt:lpstr>
      <vt:lpstr>nbc_osu</vt:lpstr>
      <vt:lpstr>Microsoft Graph Chart</vt:lpstr>
      <vt:lpstr>Designing Efficient Systems Services and Primitives for Next-Generation Data-Centers</vt:lpstr>
      <vt:lpstr>Introduction and Motivation</vt:lpstr>
      <vt:lpstr>Typical Multi-Tier Data-center Environment</vt:lpstr>
      <vt:lpstr>Overview of Research</vt:lpstr>
      <vt:lpstr>Proposed Architecture</vt:lpstr>
      <vt:lpstr>Publications (So Far)</vt:lpstr>
      <vt:lpstr>Sockets Direct Protocol: Throughput and Overlap</vt:lpstr>
      <vt:lpstr>Presentation Layout</vt:lpstr>
      <vt:lpstr>Cooperative Caching Services</vt:lpstr>
      <vt:lpstr>Data-Center Throughput with Cooperative Caching</vt:lpstr>
      <vt:lpstr>Presentation Layout</vt:lpstr>
      <vt:lpstr>Resource Monitoring Services</vt:lpstr>
      <vt:lpstr>Synchronous Resource Monitoring using RDMA (RDMA-Sync)</vt:lpstr>
      <vt:lpstr>Impact of Fine-grained Monitoring with Applications</vt:lpstr>
      <vt:lpstr>Work-in-Progress</vt:lpstr>
      <vt:lpstr>Conclusions</vt:lpstr>
      <vt:lpstr>Future Challenges</vt:lpstr>
      <vt:lpstr>Web Pointers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Balaji</dc:creator>
  <cp:lastModifiedBy>Pavan Balaji</cp:lastModifiedBy>
  <cp:revision>1952</cp:revision>
  <cp:lastPrinted>1601-01-01T00:00:00Z</cp:lastPrinted>
  <dcterms:created xsi:type="dcterms:W3CDTF">1601-01-01T00:00:00Z</dcterms:created>
  <dcterms:modified xsi:type="dcterms:W3CDTF">2011-01-10T13:11:21Z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