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5" r:id="rId9"/>
    <p:sldId id="281" r:id="rId10"/>
    <p:sldId id="263" r:id="rId11"/>
    <p:sldId id="283" r:id="rId12"/>
    <p:sldId id="287" r:id="rId13"/>
    <p:sldId id="282" r:id="rId14"/>
    <p:sldId id="288" r:id="rId15"/>
    <p:sldId id="289" r:id="rId16"/>
    <p:sldId id="264" r:id="rId17"/>
    <p:sldId id="284" r:id="rId18"/>
    <p:sldId id="268" r:id="rId19"/>
    <p:sldId id="269" r:id="rId20"/>
    <p:sldId id="272" r:id="rId21"/>
    <p:sldId id="273" r:id="rId22"/>
    <p:sldId id="265" r:id="rId23"/>
    <p:sldId id="267" r:id="rId24"/>
    <p:sldId id="266" r:id="rId25"/>
    <p:sldId id="286" r:id="rId26"/>
    <p:sldId id="278" r:id="rId27"/>
    <p:sldId id="276" r:id="rId28"/>
    <p:sldId id="270" r:id="rId29"/>
    <p:sldId id="271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663300"/>
    <a:srgbClr val="FFFF00"/>
    <a:srgbClr val="C0C0C0"/>
    <a:srgbClr val="660066"/>
    <a:srgbClr val="E3E3E3"/>
    <a:srgbClr val="FF001F"/>
    <a:srgbClr val="AE0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4" autoAdjust="0"/>
    <p:restoredTop sz="88034" autoAdjust="0"/>
  </p:normalViewPr>
  <p:slideViewPr>
    <p:cSldViewPr>
      <p:cViewPr varScale="1">
        <p:scale>
          <a:sx n="100" d="100"/>
          <a:sy n="100" d="100"/>
        </p:scale>
        <p:origin x="-12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05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0E38339-91D8-40E9-A1D0-6247CCAF8E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23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5991F4-D2E2-47CA-B6B1-5A42B4CC2B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75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6B6879-1359-4105-AD76-6383144B7B97}" type="slidenum">
              <a:rPr lang="en-US"/>
              <a:pPr/>
              <a:t>1</a:t>
            </a:fld>
            <a:endParaRPr lang="en-US"/>
          </a:p>
        </p:txBody>
      </p:sp>
      <p:sp>
        <p:nvSpPr>
          <p:cNvPr id="61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83454F-DE51-4364-A581-0C7A8E65B0FB}" type="slidenum">
              <a:rPr lang="en-US"/>
              <a:pPr/>
              <a:t>10</a:t>
            </a:fld>
            <a:endParaRPr lang="en-US"/>
          </a:p>
        </p:txBody>
      </p:sp>
      <p:sp>
        <p:nvSpPr>
          <p:cNvPr id="686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3A6AC1-412D-4D36-B101-9AB4417BBAE3}" type="slidenum">
              <a:rPr lang="en-US"/>
              <a:pPr/>
              <a:t>11</a:t>
            </a:fld>
            <a:endParaRPr lang="en-US"/>
          </a:p>
        </p:txBody>
      </p:sp>
      <p:sp>
        <p:nvSpPr>
          <p:cNvPr id="1792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2F90EA-B0A8-4042-8CF8-70E8722FEA53}" type="slidenum">
              <a:rPr lang="en-US"/>
              <a:pPr/>
              <a:t>12</a:t>
            </a:fld>
            <a:endParaRPr lang="en-US"/>
          </a:p>
        </p:txBody>
      </p:sp>
      <p:sp>
        <p:nvSpPr>
          <p:cNvPr id="201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99D707-F47D-4E2D-8C76-D63928ADBF5F}" type="slidenum">
              <a:rPr lang="en-US"/>
              <a:pPr/>
              <a:t>13</a:t>
            </a:fld>
            <a:endParaRPr lang="en-US"/>
          </a:p>
        </p:txBody>
      </p:sp>
      <p:sp>
        <p:nvSpPr>
          <p:cNvPr id="150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B2890C-4741-478A-AB17-D53EE4BB8EA2}" type="slidenum">
              <a:rPr lang="en-US"/>
              <a:pPr/>
              <a:t>14</a:t>
            </a:fld>
            <a:endParaRPr lang="en-US"/>
          </a:p>
        </p:txBody>
      </p:sp>
      <p:sp>
        <p:nvSpPr>
          <p:cNvPr id="202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F18202-4498-46ED-BAFC-0459F0E6E6A0}" type="slidenum">
              <a:rPr lang="en-US"/>
              <a:pPr/>
              <a:t>15</a:t>
            </a:fld>
            <a:endParaRPr lang="en-US"/>
          </a:p>
        </p:txBody>
      </p:sp>
      <p:sp>
        <p:nvSpPr>
          <p:cNvPr id="203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297847-FB6E-484E-973F-21B22BE9E4F4}" type="slidenum">
              <a:rPr lang="en-US"/>
              <a:pPr/>
              <a:t>16</a:t>
            </a:fld>
            <a:endParaRPr lang="en-US"/>
          </a:p>
        </p:txBody>
      </p:sp>
      <p:sp>
        <p:nvSpPr>
          <p:cNvPr id="69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5F4DD-0598-4209-8585-93A43D94CE6A}" type="slidenum">
              <a:rPr lang="en-US"/>
              <a:pPr/>
              <a:t>17</a:t>
            </a:fld>
            <a:endParaRPr lang="en-US"/>
          </a:p>
        </p:txBody>
      </p:sp>
      <p:sp>
        <p:nvSpPr>
          <p:cNvPr id="180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452F45-EA4D-4DB4-A082-E41EF638EDE9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4A3B04-7F37-4C4F-A864-2E50BE2065EF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D9AB-8C86-4330-93FA-1A503F600F32}" type="slidenum">
              <a:rPr lang="en-US"/>
              <a:pPr/>
              <a:t>2</a:t>
            </a:fld>
            <a:endParaRPr lang="en-US"/>
          </a:p>
        </p:txBody>
      </p:sp>
      <p:sp>
        <p:nvSpPr>
          <p:cNvPr id="62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870D1A-294A-4336-85D3-DC02F65AB580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47EB3F-1866-4A00-94EE-119D55030CFA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E49B13-E229-400F-9BA2-C017FBB682F7}" type="slidenum">
              <a:rPr lang="en-US"/>
              <a:pPr/>
              <a:t>22</a:t>
            </a:fld>
            <a:endParaRPr lang="en-US"/>
          </a:p>
        </p:txBody>
      </p:sp>
      <p:sp>
        <p:nvSpPr>
          <p:cNvPr id="706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42DCDD-2236-49DF-BFD0-01E33763C5FB}" type="slidenum">
              <a:rPr lang="en-US"/>
              <a:pPr/>
              <a:t>23</a:t>
            </a:fld>
            <a:endParaRPr lang="en-US"/>
          </a:p>
        </p:txBody>
      </p:sp>
      <p:sp>
        <p:nvSpPr>
          <p:cNvPr id="71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E52EF2-5143-4867-B850-34F7B74009B7}" type="slidenum">
              <a:rPr lang="en-US"/>
              <a:pPr/>
              <a:t>24</a:t>
            </a:fld>
            <a:endParaRPr lang="en-US"/>
          </a:p>
        </p:txBody>
      </p:sp>
      <p:sp>
        <p:nvSpPr>
          <p:cNvPr id="727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1ECF2-C890-4DF4-AD2B-31814618F46C}" type="slidenum">
              <a:rPr lang="en-US"/>
              <a:pPr/>
              <a:t>25</a:t>
            </a:fld>
            <a:endParaRPr lang="en-US"/>
          </a:p>
        </p:txBody>
      </p:sp>
      <p:sp>
        <p:nvSpPr>
          <p:cNvPr id="2048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719FCE-0D92-4F37-832B-80FD0D772B80}" type="slidenum">
              <a:rPr lang="en-US"/>
              <a:pPr/>
              <a:t>26</a:t>
            </a:fld>
            <a:endParaRPr lang="en-US"/>
          </a:p>
        </p:txBody>
      </p:sp>
      <p:sp>
        <p:nvSpPr>
          <p:cNvPr id="1290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49F567-D3D2-4017-A1A5-2D6B3541A3E5}" type="slidenum">
              <a:rPr lang="en-US"/>
              <a:pPr/>
              <a:t>27</a:t>
            </a:fld>
            <a:endParaRPr lang="en-US"/>
          </a:p>
        </p:txBody>
      </p:sp>
      <p:sp>
        <p:nvSpPr>
          <p:cNvPr id="1249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CB1ECC-525B-4041-BB8F-1B9F7B6473AB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74610A-24EF-4649-81BD-198A4B883228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627DB-BDE2-47F4-8ECD-29ADDF921D5E}" type="slidenum">
              <a:rPr lang="en-US"/>
              <a:pPr/>
              <a:t>3</a:t>
            </a:fld>
            <a:endParaRPr lang="en-US"/>
          </a:p>
        </p:txBody>
      </p:sp>
      <p:sp>
        <p:nvSpPr>
          <p:cNvPr id="63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9DC8E3-4999-4799-A8D8-2A81271DFDBC}" type="slidenum">
              <a:rPr lang="en-US"/>
              <a:pPr/>
              <a:t>4</a:t>
            </a:fld>
            <a:endParaRPr lang="en-US"/>
          </a:p>
        </p:txBody>
      </p:sp>
      <p:sp>
        <p:nvSpPr>
          <p:cNvPr id="64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8CF899-9EA7-42B4-9FEC-74BE3247A1F1}" type="slidenum">
              <a:rPr lang="en-US"/>
              <a:pPr/>
              <a:t>5</a:t>
            </a:fld>
            <a:endParaRPr lang="en-US"/>
          </a:p>
        </p:txBody>
      </p:sp>
      <p:sp>
        <p:nvSpPr>
          <p:cNvPr id="65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84973-A77E-42D8-974C-92F81D70195B}" type="slidenum">
              <a:rPr lang="en-US"/>
              <a:pPr/>
              <a:t>6</a:t>
            </a:fld>
            <a:endParaRPr lang="en-US"/>
          </a:p>
        </p:txBody>
      </p:sp>
      <p:sp>
        <p:nvSpPr>
          <p:cNvPr id="66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F1558B-8831-4136-8D9B-B62AAABF9D18}" type="slidenum">
              <a:rPr lang="en-US"/>
              <a:pPr/>
              <a:t>7</a:t>
            </a:fld>
            <a:endParaRPr lang="en-US"/>
          </a:p>
        </p:txBody>
      </p:sp>
      <p:sp>
        <p:nvSpPr>
          <p:cNvPr id="67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6F5DF5-7A3B-4067-93D3-C2032F04007B}" type="slidenum">
              <a:rPr lang="en-US"/>
              <a:pPr/>
              <a:t>8</a:t>
            </a:fld>
            <a:endParaRPr lang="en-US"/>
          </a:p>
        </p:txBody>
      </p:sp>
      <p:sp>
        <p:nvSpPr>
          <p:cNvPr id="200706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99704A-22B7-4193-8627-1B2014B5FA71}" type="slidenum">
              <a:rPr lang="en-US"/>
              <a:pPr/>
              <a:t>9</a:t>
            </a:fld>
            <a:endParaRPr lang="en-US"/>
          </a:p>
        </p:txBody>
      </p:sp>
      <p:sp>
        <p:nvSpPr>
          <p:cNvPr id="1484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87375"/>
            <a:ext cx="6477000" cy="1470025"/>
          </a:xfrm>
        </p:spPr>
        <p:txBody>
          <a:bodyPr/>
          <a:lstStyle>
            <a:lvl1pPr algn="ctr">
              <a:lnSpc>
                <a:spcPct val="120000"/>
              </a:lnSpc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886200"/>
            <a:ext cx="6553200" cy="1752600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EB82BFF5-8DFD-4663-8FC0-BCD7460B639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127" name="Picture 7" descr="slide_tit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DC9484-2AD8-4621-BC9E-B1BCCD151D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6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14550" cy="5973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191250" cy="5973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E4697-C83A-4DFA-81A6-810A1E3AAC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67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762500" y="1219200"/>
            <a:ext cx="4152900" cy="4906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45ED813-A057-4FE5-95F1-8E1823D9DD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8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922D97-80B9-402D-AC42-E8FCC3A66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2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FF82-C2AC-4B6C-9335-659390D288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3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1529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FED9B-6539-4CC8-A75B-48FC131EA4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6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7D1ECF-B6B5-42E7-B223-EAB18790F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4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7605B-E886-4B65-A339-21A52AE530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9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B38589-36B4-459F-A2BD-7A3E359F48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5BF898-7EBC-47EF-976F-3981B277DA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4E180-90B8-45F9-AD44-A54151A24B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0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8C6B8625-4511-4A57-8791-A7EF02FA8919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4103" name="Picture 7" descr="other_slides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8563"/>
            <a:ext cx="91440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Comic Sans MS" pitchFamily="112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Comic Sans MS" pitchFamily="112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Comic Sans MS" pitchFamily="112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Comic Sans MS" pitchFamily="112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Comic Sans MS" pitchFamily="112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Comic Sans MS" pitchFamily="112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Comic Sans MS" pitchFamily="112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Comic Sans MS" pitchFamily="112" charset="0"/>
          <a:cs typeface="Arial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mailto:wgropp@uiuc.edu" TargetMode="External"/><Relationship Id="rId3" Type="http://schemas.openxmlformats.org/officeDocument/2006/relationships/hyperlink" Target="mailto:balaji@mcs.anl.gov" TargetMode="External"/><Relationship Id="rId7" Type="http://schemas.openxmlformats.org/officeDocument/2006/relationships/hyperlink" Target="mailto:thakur@mcs.anl.gov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panda@cse.ohio-state.edu" TargetMode="External"/><Relationship Id="rId5" Type="http://schemas.openxmlformats.org/officeDocument/2006/relationships/hyperlink" Target="mailto:sitha_bhagvat@dell.com" TargetMode="External"/><Relationship Id="rId4" Type="http://schemas.openxmlformats.org/officeDocument/2006/relationships/hyperlink" Target="mailto:feng@cs.vt.edu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87375"/>
            <a:ext cx="6629400" cy="1698625"/>
          </a:xfrm>
        </p:spPr>
        <p:txBody>
          <a:bodyPr/>
          <a:lstStyle/>
          <a:p>
            <a:r>
              <a:rPr lang="en-US" sz="2800"/>
              <a:t>Analyzing the Impact of Supporting Out-of-order Communication on</a:t>
            </a:r>
            <a:br>
              <a:rPr lang="en-US" sz="2800"/>
            </a:br>
            <a:r>
              <a:rPr lang="en-US" sz="2800"/>
              <a:t>In-order Performance with iWARP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886200"/>
            <a:ext cx="6705600" cy="2209800"/>
          </a:xfrm>
        </p:spPr>
        <p:txBody>
          <a:bodyPr/>
          <a:lstStyle/>
          <a:p>
            <a:r>
              <a:rPr lang="en-US" sz="1600" b="1">
                <a:solidFill>
                  <a:srgbClr val="FF0000"/>
                </a:solidFill>
              </a:rPr>
              <a:t>P. Balaji,</a:t>
            </a:r>
            <a:r>
              <a:rPr lang="en-US" sz="1600"/>
              <a:t> </a:t>
            </a:r>
            <a:r>
              <a:rPr lang="en-US" sz="1600">
                <a:solidFill>
                  <a:srgbClr val="0000FF"/>
                </a:solidFill>
              </a:rPr>
              <a:t>W. Feng</a:t>
            </a:r>
            <a:r>
              <a:rPr lang="en-US" sz="1600"/>
              <a:t>, </a:t>
            </a:r>
            <a:r>
              <a:rPr lang="en-US" sz="1600">
                <a:solidFill>
                  <a:srgbClr val="009900"/>
                </a:solidFill>
              </a:rPr>
              <a:t>S. Bhagvat</a:t>
            </a:r>
            <a:r>
              <a:rPr lang="en-US" sz="1600"/>
              <a:t>, </a:t>
            </a:r>
            <a:r>
              <a:rPr lang="en-US" sz="1600">
                <a:solidFill>
                  <a:srgbClr val="660066"/>
                </a:solidFill>
              </a:rPr>
              <a:t>D. K. Panda</a:t>
            </a:r>
            <a:r>
              <a:rPr lang="en-US" sz="1600"/>
              <a:t>, </a:t>
            </a:r>
            <a:r>
              <a:rPr lang="en-US" sz="1600">
                <a:solidFill>
                  <a:srgbClr val="FF0000"/>
                </a:solidFill>
              </a:rPr>
              <a:t>R. Thakur</a:t>
            </a:r>
            <a:r>
              <a:rPr lang="en-US" sz="1600"/>
              <a:t> and </a:t>
            </a:r>
            <a:r>
              <a:rPr lang="en-US" sz="1600">
                <a:solidFill>
                  <a:srgbClr val="FF00FF"/>
                </a:solidFill>
              </a:rPr>
              <a:t>W. Gropp</a:t>
            </a:r>
          </a:p>
          <a:p>
            <a:r>
              <a:rPr lang="en-US" sz="1600">
                <a:solidFill>
                  <a:srgbClr val="FF0000"/>
                </a:solidFill>
              </a:rPr>
              <a:t>Mathematics and Computer Science, Argonne National Laboratory</a:t>
            </a:r>
          </a:p>
          <a:p>
            <a:r>
              <a:rPr lang="en-US" sz="1600">
                <a:solidFill>
                  <a:srgbClr val="0000FF"/>
                </a:solidFill>
              </a:rPr>
              <a:t>Department of Computer Science, Virginia Tech</a:t>
            </a:r>
          </a:p>
          <a:p>
            <a:r>
              <a:rPr lang="en-US" sz="1600">
                <a:solidFill>
                  <a:srgbClr val="009900"/>
                </a:solidFill>
              </a:rPr>
              <a:t>Scalable Systems Group, Dell Inc.</a:t>
            </a:r>
          </a:p>
          <a:p>
            <a:r>
              <a:rPr lang="en-US" sz="1600">
                <a:solidFill>
                  <a:srgbClr val="660066"/>
                </a:solidFill>
              </a:rPr>
              <a:t>Computer Science and Engineering, Ohio State University</a:t>
            </a:r>
          </a:p>
          <a:p>
            <a:r>
              <a:rPr lang="en-US" sz="1600">
                <a:solidFill>
                  <a:srgbClr val="FF00FF"/>
                </a:solidFill>
              </a:rPr>
              <a:t>Computer Science, University of Illinois at Urbana Champagne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Layout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>
                <a:solidFill>
                  <a:srgbClr val="C0C0C0"/>
                </a:solidFill>
              </a:rPr>
              <a:t>Introduction and Motivation</a:t>
            </a:r>
          </a:p>
          <a:p>
            <a:pPr>
              <a:lnSpc>
                <a:spcPct val="200000"/>
              </a:lnSpc>
            </a:pPr>
            <a:r>
              <a:rPr lang="en-US">
                <a:solidFill>
                  <a:srgbClr val="C0C0C0"/>
                </a:solidFill>
              </a:rPr>
              <a:t>Details of the iWARP Standard</a:t>
            </a:r>
          </a:p>
          <a:p>
            <a:pPr>
              <a:lnSpc>
                <a:spcPct val="200000"/>
              </a:lnSpc>
            </a:pPr>
            <a:r>
              <a:rPr lang="en-US">
                <a:solidFill>
                  <a:srgbClr val="FF0000"/>
                </a:solidFill>
              </a:rPr>
              <a:t>Design Choices for iWARP</a:t>
            </a:r>
          </a:p>
          <a:p>
            <a:pPr>
              <a:lnSpc>
                <a:spcPct val="200000"/>
              </a:lnSpc>
            </a:pPr>
            <a:r>
              <a:rPr lang="en-US"/>
              <a:t>Experimental Evaluation</a:t>
            </a:r>
          </a:p>
          <a:p>
            <a:pPr>
              <a:lnSpc>
                <a:spcPct val="200000"/>
              </a:lnSpc>
            </a:pPr>
            <a:r>
              <a:rPr lang="en-US"/>
              <a:t>Concluding Remarks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iWARP components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5059363"/>
          </a:xfrm>
        </p:spPr>
        <p:txBody>
          <a:bodyPr/>
          <a:lstStyle/>
          <a:p>
            <a:r>
              <a:rPr lang="en-US"/>
              <a:t>iWARP consists of three layers</a:t>
            </a:r>
          </a:p>
          <a:p>
            <a:pPr lvl="1"/>
            <a:r>
              <a:rPr lang="en-US"/>
              <a:t>RDMAP: Thin layer that deals with interfacing upper layers with iWARP</a:t>
            </a:r>
          </a:p>
          <a:p>
            <a:pPr lvl="1"/>
            <a:r>
              <a:rPr lang="en-US"/>
              <a:t>RDDP: Core of the iWARP stack</a:t>
            </a:r>
          </a:p>
          <a:p>
            <a:pPr lvl="2"/>
            <a:r>
              <a:rPr lang="en-US">
                <a:solidFill>
                  <a:srgbClr val="FF001F"/>
                </a:solidFill>
              </a:rPr>
              <a:t>Component 1:</a:t>
            </a:r>
            <a:r>
              <a:rPr lang="en-US"/>
              <a:t> Deals with connection management issues and packet de-multiplexing between connections</a:t>
            </a:r>
          </a:p>
          <a:p>
            <a:pPr lvl="1"/>
            <a:r>
              <a:rPr lang="en-US"/>
              <a:t>MPA: Glue layer to deal with backward compatibility with TCP/IP</a:t>
            </a:r>
          </a:p>
          <a:p>
            <a:pPr lvl="2"/>
            <a:r>
              <a:rPr lang="en-US">
                <a:solidFill>
                  <a:srgbClr val="FF001F"/>
                </a:solidFill>
              </a:rPr>
              <a:t>Component 2:</a:t>
            </a:r>
            <a:r>
              <a:rPr lang="en-US"/>
              <a:t> Performs CRC</a:t>
            </a:r>
          </a:p>
          <a:p>
            <a:pPr lvl="2"/>
            <a:r>
              <a:rPr lang="en-US">
                <a:solidFill>
                  <a:srgbClr val="FF001F"/>
                </a:solidFill>
              </a:rPr>
              <a:t>Component 3:</a:t>
            </a:r>
            <a:r>
              <a:rPr lang="en-US"/>
              <a:t> Adds marker strips of data to point to the packet header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Onload vs. Offload</a:t>
            </a:r>
          </a:p>
        </p:txBody>
      </p:sp>
      <p:sp>
        <p:nvSpPr>
          <p:cNvPr id="1966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5059363"/>
          </a:xfrm>
        </p:spPr>
        <p:txBody>
          <a:bodyPr/>
          <a:lstStyle/>
          <a:p>
            <a:r>
              <a:rPr lang="en-US"/>
              <a:t>Connection Management and Packet Demultiplexing</a:t>
            </a:r>
          </a:p>
          <a:p>
            <a:pPr lvl="1"/>
            <a:r>
              <a:rPr lang="en-US"/>
              <a:t>Connection lookup and book-keeping --&gt; CPU intensive</a:t>
            </a:r>
          </a:p>
          <a:p>
            <a:pPr lvl="1"/>
            <a:r>
              <a:rPr lang="en-US"/>
              <a:t>Can be done efficiently on hardware</a:t>
            </a:r>
          </a:p>
          <a:p>
            <a:r>
              <a:rPr lang="en-US"/>
              <a:t>Data Integrity: CRC-32</a:t>
            </a:r>
          </a:p>
          <a:p>
            <a:pPr lvl="1"/>
            <a:r>
              <a:rPr lang="en-US"/>
              <a:t>CPU intensive</a:t>
            </a:r>
          </a:p>
          <a:p>
            <a:pPr lvl="1"/>
            <a:r>
              <a:rPr lang="en-US"/>
              <a:t>Can be done efficiently on hardware</a:t>
            </a:r>
          </a:p>
          <a:p>
            <a:r>
              <a:rPr lang="en-US"/>
              <a:t>Marker Strips:</a:t>
            </a:r>
          </a:p>
          <a:p>
            <a:pPr lvl="1"/>
            <a:r>
              <a:rPr lang="en-US"/>
              <a:t>Tricky as they need to be inserted in between the data</a:t>
            </a:r>
          </a:p>
          <a:p>
            <a:pPr lvl="1"/>
            <a:r>
              <a:rPr lang="en-US"/>
              <a:t>Software implementation requires an extra copy</a:t>
            </a:r>
          </a:p>
          <a:p>
            <a:pPr lvl="1"/>
            <a:r>
              <a:rPr lang="en-US"/>
              <a:t>Hardware implementation might require multiple DMAs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Task distribution for different</a:t>
            </a:r>
            <a:r>
              <a:rPr lang="en-US">
                <a:latin typeface="Helvetica" pitchFamily="112" charset="0"/>
              </a:rPr>
              <a:t> iWARP designs</a:t>
            </a:r>
          </a:p>
        </p:txBody>
      </p:sp>
      <p:sp>
        <p:nvSpPr>
          <p:cNvPr id="149508" name="AutoShape 4"/>
          <p:cNvSpPr>
            <a:spLocks noChangeArrowheads="1"/>
          </p:cNvSpPr>
          <p:nvPr/>
        </p:nvSpPr>
        <p:spPr bwMode="auto">
          <a:xfrm>
            <a:off x="820738" y="1828800"/>
            <a:ext cx="19812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935038" y="1981200"/>
            <a:ext cx="838200" cy="381000"/>
          </a:xfrm>
          <a:prstGeom prst="rect">
            <a:avLst/>
          </a:prstGeom>
          <a:solidFill>
            <a:srgbClr val="E3E3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Comic Sans MS" pitchFamily="112" charset="0"/>
              </a:rPr>
              <a:t>RDMAP</a:t>
            </a: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1849438" y="1981200"/>
            <a:ext cx="838200" cy="381000"/>
          </a:xfrm>
          <a:prstGeom prst="rect">
            <a:avLst/>
          </a:prstGeom>
          <a:solidFill>
            <a:srgbClr val="E3E3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Comic Sans MS" pitchFamily="112" charset="0"/>
              </a:rPr>
              <a:t>RDDP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935038" y="2438400"/>
            <a:ext cx="838200" cy="381000"/>
          </a:xfrm>
          <a:prstGeom prst="rect">
            <a:avLst/>
          </a:prstGeom>
          <a:solidFill>
            <a:srgbClr val="E3E3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Comic Sans MS" pitchFamily="112" charset="0"/>
              </a:rPr>
              <a:t>CRC</a:t>
            </a: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1849438" y="2438400"/>
            <a:ext cx="838200" cy="381000"/>
          </a:xfrm>
          <a:prstGeom prst="rect">
            <a:avLst/>
          </a:prstGeom>
          <a:solidFill>
            <a:srgbClr val="E3E3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Comic Sans MS" pitchFamily="112" charset="0"/>
              </a:rPr>
              <a:t>Markers</a:t>
            </a:r>
          </a:p>
        </p:txBody>
      </p:sp>
      <p:sp>
        <p:nvSpPr>
          <p:cNvPr id="149516" name="AutoShape 12"/>
          <p:cNvSpPr>
            <a:spLocks noChangeArrowheads="1"/>
          </p:cNvSpPr>
          <p:nvPr/>
        </p:nvSpPr>
        <p:spPr bwMode="auto">
          <a:xfrm>
            <a:off x="820738" y="3581400"/>
            <a:ext cx="19812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17" name="Rectangle 13"/>
          <p:cNvSpPr>
            <a:spLocks noChangeArrowheads="1"/>
          </p:cNvSpPr>
          <p:nvPr/>
        </p:nvSpPr>
        <p:spPr bwMode="auto">
          <a:xfrm>
            <a:off x="1430338" y="3962400"/>
            <a:ext cx="838200" cy="381000"/>
          </a:xfrm>
          <a:prstGeom prst="rect">
            <a:avLst/>
          </a:prstGeom>
          <a:solidFill>
            <a:srgbClr val="E3E3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Comic Sans MS" pitchFamily="112" charset="0"/>
              </a:rPr>
              <a:t>TCP/IP</a:t>
            </a:r>
          </a:p>
        </p:txBody>
      </p:sp>
      <p:sp>
        <p:nvSpPr>
          <p:cNvPr id="149519" name="AutoShape 15"/>
          <p:cNvSpPr>
            <a:spLocks noChangeArrowheads="1"/>
          </p:cNvSpPr>
          <p:nvPr/>
        </p:nvSpPr>
        <p:spPr bwMode="auto">
          <a:xfrm>
            <a:off x="3181350" y="1828800"/>
            <a:ext cx="19812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24" name="AutoShape 20"/>
          <p:cNvSpPr>
            <a:spLocks noChangeArrowheads="1"/>
          </p:cNvSpPr>
          <p:nvPr/>
        </p:nvSpPr>
        <p:spPr bwMode="auto">
          <a:xfrm>
            <a:off x="3181350" y="3581400"/>
            <a:ext cx="19812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26" name="AutoShape 22"/>
          <p:cNvSpPr>
            <a:spLocks noChangeArrowheads="1"/>
          </p:cNvSpPr>
          <p:nvPr/>
        </p:nvSpPr>
        <p:spPr bwMode="auto">
          <a:xfrm>
            <a:off x="5467350" y="1828800"/>
            <a:ext cx="19812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27" name="Rectangle 23"/>
          <p:cNvSpPr>
            <a:spLocks noChangeArrowheads="1"/>
          </p:cNvSpPr>
          <p:nvPr/>
        </p:nvSpPr>
        <p:spPr bwMode="auto">
          <a:xfrm>
            <a:off x="5581650" y="2209800"/>
            <a:ext cx="838200" cy="381000"/>
          </a:xfrm>
          <a:prstGeom prst="rect">
            <a:avLst/>
          </a:prstGeom>
          <a:solidFill>
            <a:srgbClr val="E3E3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Comic Sans MS" pitchFamily="112" charset="0"/>
              </a:rPr>
              <a:t>RDMAP</a:t>
            </a:r>
          </a:p>
        </p:txBody>
      </p:sp>
      <p:sp>
        <p:nvSpPr>
          <p:cNvPr id="149528" name="Rectangle 24"/>
          <p:cNvSpPr>
            <a:spLocks noChangeArrowheads="1"/>
          </p:cNvSpPr>
          <p:nvPr/>
        </p:nvSpPr>
        <p:spPr bwMode="auto">
          <a:xfrm>
            <a:off x="6496050" y="2209800"/>
            <a:ext cx="838200" cy="381000"/>
          </a:xfrm>
          <a:prstGeom prst="rect">
            <a:avLst/>
          </a:prstGeom>
          <a:solidFill>
            <a:srgbClr val="E3E3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Comic Sans MS" pitchFamily="112" charset="0"/>
              </a:rPr>
              <a:t>Markers</a:t>
            </a:r>
          </a:p>
        </p:txBody>
      </p:sp>
      <p:sp>
        <p:nvSpPr>
          <p:cNvPr id="149531" name="AutoShape 27"/>
          <p:cNvSpPr>
            <a:spLocks noChangeArrowheads="1"/>
          </p:cNvSpPr>
          <p:nvPr/>
        </p:nvSpPr>
        <p:spPr bwMode="auto">
          <a:xfrm>
            <a:off x="5467350" y="3581400"/>
            <a:ext cx="19812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32" name="Rectangle 28"/>
          <p:cNvSpPr>
            <a:spLocks noChangeArrowheads="1"/>
          </p:cNvSpPr>
          <p:nvPr/>
        </p:nvSpPr>
        <p:spPr bwMode="auto">
          <a:xfrm>
            <a:off x="6076950" y="4267200"/>
            <a:ext cx="838200" cy="381000"/>
          </a:xfrm>
          <a:prstGeom prst="rect">
            <a:avLst/>
          </a:prstGeom>
          <a:solidFill>
            <a:srgbClr val="E3E3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Comic Sans MS" pitchFamily="112" charset="0"/>
              </a:rPr>
              <a:t>TCP/IP</a:t>
            </a:r>
          </a:p>
        </p:txBody>
      </p:sp>
      <p:sp>
        <p:nvSpPr>
          <p:cNvPr id="149533" name="Rectangle 29"/>
          <p:cNvSpPr>
            <a:spLocks noChangeArrowheads="1"/>
          </p:cNvSpPr>
          <p:nvPr/>
        </p:nvSpPr>
        <p:spPr bwMode="auto">
          <a:xfrm>
            <a:off x="3295650" y="3733800"/>
            <a:ext cx="838200" cy="381000"/>
          </a:xfrm>
          <a:prstGeom prst="rect">
            <a:avLst/>
          </a:prstGeom>
          <a:solidFill>
            <a:srgbClr val="E3E3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Comic Sans MS" pitchFamily="112" charset="0"/>
              </a:rPr>
              <a:t>RDDP</a:t>
            </a:r>
          </a:p>
        </p:txBody>
      </p:sp>
      <p:sp>
        <p:nvSpPr>
          <p:cNvPr id="149534" name="Rectangle 30"/>
          <p:cNvSpPr>
            <a:spLocks noChangeArrowheads="1"/>
          </p:cNvSpPr>
          <p:nvPr/>
        </p:nvSpPr>
        <p:spPr bwMode="auto">
          <a:xfrm>
            <a:off x="4210050" y="3733800"/>
            <a:ext cx="838200" cy="381000"/>
          </a:xfrm>
          <a:prstGeom prst="rect">
            <a:avLst/>
          </a:prstGeom>
          <a:solidFill>
            <a:srgbClr val="E3E3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Comic Sans MS" pitchFamily="112" charset="0"/>
              </a:rPr>
              <a:t>CRC</a:t>
            </a:r>
          </a:p>
        </p:txBody>
      </p:sp>
      <p:sp>
        <p:nvSpPr>
          <p:cNvPr id="149535" name="Rectangle 31"/>
          <p:cNvSpPr>
            <a:spLocks noChangeArrowheads="1"/>
          </p:cNvSpPr>
          <p:nvPr/>
        </p:nvSpPr>
        <p:spPr bwMode="auto">
          <a:xfrm>
            <a:off x="3308350" y="4203700"/>
            <a:ext cx="838200" cy="381000"/>
          </a:xfrm>
          <a:prstGeom prst="rect">
            <a:avLst/>
          </a:prstGeom>
          <a:solidFill>
            <a:srgbClr val="E3E3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Comic Sans MS" pitchFamily="112" charset="0"/>
              </a:rPr>
              <a:t>Markers</a:t>
            </a:r>
          </a:p>
        </p:txBody>
      </p:sp>
      <p:sp>
        <p:nvSpPr>
          <p:cNvPr id="149536" name="Rectangle 32"/>
          <p:cNvSpPr>
            <a:spLocks noChangeArrowheads="1"/>
          </p:cNvSpPr>
          <p:nvPr/>
        </p:nvSpPr>
        <p:spPr bwMode="auto">
          <a:xfrm>
            <a:off x="4210050" y="4203700"/>
            <a:ext cx="838200" cy="381000"/>
          </a:xfrm>
          <a:prstGeom prst="rect">
            <a:avLst/>
          </a:prstGeom>
          <a:solidFill>
            <a:srgbClr val="E3E3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Comic Sans MS" pitchFamily="112" charset="0"/>
              </a:rPr>
              <a:t>TCP/IP</a:t>
            </a:r>
          </a:p>
        </p:txBody>
      </p:sp>
      <p:sp>
        <p:nvSpPr>
          <p:cNvPr id="149537" name="Rectangle 33"/>
          <p:cNvSpPr>
            <a:spLocks noChangeArrowheads="1"/>
          </p:cNvSpPr>
          <p:nvPr/>
        </p:nvSpPr>
        <p:spPr bwMode="auto">
          <a:xfrm>
            <a:off x="3790950" y="2209800"/>
            <a:ext cx="838200" cy="381000"/>
          </a:xfrm>
          <a:prstGeom prst="rect">
            <a:avLst/>
          </a:prstGeom>
          <a:solidFill>
            <a:srgbClr val="E3E3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Comic Sans MS" pitchFamily="112" charset="0"/>
              </a:rPr>
              <a:t>RDMAP</a:t>
            </a:r>
          </a:p>
        </p:txBody>
      </p:sp>
      <p:sp>
        <p:nvSpPr>
          <p:cNvPr id="149539" name="Rectangle 35"/>
          <p:cNvSpPr>
            <a:spLocks noChangeArrowheads="1"/>
          </p:cNvSpPr>
          <p:nvPr/>
        </p:nvSpPr>
        <p:spPr bwMode="auto">
          <a:xfrm>
            <a:off x="5619750" y="3784600"/>
            <a:ext cx="838200" cy="381000"/>
          </a:xfrm>
          <a:prstGeom prst="rect">
            <a:avLst/>
          </a:prstGeom>
          <a:solidFill>
            <a:srgbClr val="E3E3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Comic Sans MS" pitchFamily="112" charset="0"/>
              </a:rPr>
              <a:t>RDDP</a:t>
            </a:r>
          </a:p>
        </p:txBody>
      </p:sp>
      <p:sp>
        <p:nvSpPr>
          <p:cNvPr id="149540" name="Rectangle 36"/>
          <p:cNvSpPr>
            <a:spLocks noChangeArrowheads="1"/>
          </p:cNvSpPr>
          <p:nvPr/>
        </p:nvSpPr>
        <p:spPr bwMode="auto">
          <a:xfrm>
            <a:off x="6534150" y="3784600"/>
            <a:ext cx="838200" cy="381000"/>
          </a:xfrm>
          <a:prstGeom prst="rect">
            <a:avLst/>
          </a:prstGeom>
          <a:solidFill>
            <a:srgbClr val="E3E3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Comic Sans MS" pitchFamily="112" charset="0"/>
              </a:rPr>
              <a:t>CRC</a:t>
            </a:r>
          </a:p>
        </p:txBody>
      </p:sp>
      <p:sp>
        <p:nvSpPr>
          <p:cNvPr id="149541" name="Text Box 37"/>
          <p:cNvSpPr txBox="1">
            <a:spLocks noChangeArrowheads="1"/>
          </p:cNvSpPr>
          <p:nvPr/>
        </p:nvSpPr>
        <p:spPr bwMode="auto">
          <a:xfrm>
            <a:off x="7543800" y="2133600"/>
            <a:ext cx="855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itchFamily="112" charset="0"/>
              </a:rPr>
              <a:t>HOST</a:t>
            </a:r>
          </a:p>
        </p:txBody>
      </p:sp>
      <p:sp>
        <p:nvSpPr>
          <p:cNvPr id="149542" name="Text Box 38"/>
          <p:cNvSpPr txBox="1">
            <a:spLocks noChangeArrowheads="1"/>
          </p:cNvSpPr>
          <p:nvPr/>
        </p:nvSpPr>
        <p:spPr bwMode="auto">
          <a:xfrm>
            <a:off x="7620000" y="38100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itchFamily="112" charset="0"/>
              </a:rPr>
              <a:t>NIC</a:t>
            </a:r>
          </a:p>
        </p:txBody>
      </p:sp>
      <p:sp>
        <p:nvSpPr>
          <p:cNvPr id="149543" name="Line 39"/>
          <p:cNvSpPr>
            <a:spLocks noChangeShapeType="1"/>
          </p:cNvSpPr>
          <p:nvPr/>
        </p:nvSpPr>
        <p:spPr bwMode="auto">
          <a:xfrm>
            <a:off x="1811338" y="30353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44" name="Line 40"/>
          <p:cNvSpPr>
            <a:spLocks noChangeShapeType="1"/>
          </p:cNvSpPr>
          <p:nvPr/>
        </p:nvSpPr>
        <p:spPr bwMode="auto">
          <a:xfrm>
            <a:off x="4173538" y="30480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45" name="Line 41"/>
          <p:cNvSpPr>
            <a:spLocks noChangeShapeType="1"/>
          </p:cNvSpPr>
          <p:nvPr/>
        </p:nvSpPr>
        <p:spPr bwMode="auto">
          <a:xfrm>
            <a:off x="6535738" y="30353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46" name="Text Box 42"/>
          <p:cNvSpPr txBox="1">
            <a:spLocks noChangeArrowheads="1"/>
          </p:cNvSpPr>
          <p:nvPr/>
        </p:nvSpPr>
        <p:spPr bwMode="auto">
          <a:xfrm>
            <a:off x="1049338" y="5029200"/>
            <a:ext cx="1417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itchFamily="112" charset="0"/>
              </a:rPr>
              <a:t>Host-based</a:t>
            </a:r>
          </a:p>
        </p:txBody>
      </p:sp>
      <p:sp>
        <p:nvSpPr>
          <p:cNvPr id="149548" name="Text Box 44"/>
          <p:cNvSpPr txBox="1">
            <a:spLocks noChangeArrowheads="1"/>
          </p:cNvSpPr>
          <p:nvPr/>
        </p:nvSpPr>
        <p:spPr bwMode="auto">
          <a:xfrm>
            <a:off x="3259138" y="5029200"/>
            <a:ext cx="1839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itchFamily="112" charset="0"/>
              </a:rPr>
              <a:t>Host-offloaded</a:t>
            </a:r>
          </a:p>
        </p:txBody>
      </p:sp>
      <p:sp>
        <p:nvSpPr>
          <p:cNvPr id="149549" name="Text Box 45"/>
          <p:cNvSpPr txBox="1">
            <a:spLocks noChangeArrowheads="1"/>
          </p:cNvSpPr>
          <p:nvPr/>
        </p:nvSpPr>
        <p:spPr bwMode="auto">
          <a:xfrm>
            <a:off x="5610225" y="50292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itchFamily="112" charset="0"/>
              </a:rPr>
              <a:t>Host-assisted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838200"/>
          </a:xfrm>
        </p:spPr>
        <p:txBody>
          <a:bodyPr/>
          <a:lstStyle/>
          <a:p>
            <a:r>
              <a:rPr lang="en-US"/>
              <a:t>Host-based and -offloaded Designs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458200" cy="5334000"/>
          </a:xfrm>
        </p:spPr>
        <p:txBody>
          <a:bodyPr/>
          <a:lstStyle/>
          <a:p>
            <a:r>
              <a:rPr lang="en-US"/>
              <a:t>Host-based iWARP: Completely in software</a:t>
            </a:r>
          </a:p>
          <a:p>
            <a:pPr lvl="1"/>
            <a:r>
              <a:rPr lang="en-US"/>
              <a:t>Deals with overheads for all components</a:t>
            </a:r>
          </a:p>
          <a:p>
            <a:r>
              <a:rPr lang="en-US"/>
              <a:t>Host-offloaded iWARP: Completely in hardware</a:t>
            </a:r>
          </a:p>
          <a:p>
            <a:pPr lvl="1"/>
            <a:r>
              <a:rPr lang="en-US"/>
              <a:t>Good for packet demultiplexing and CRC</a:t>
            </a:r>
          </a:p>
          <a:p>
            <a:pPr lvl="1"/>
            <a:r>
              <a:rPr lang="en-US"/>
              <a:t>Is it good for inserting marker strips?</a:t>
            </a:r>
          </a:p>
          <a:p>
            <a:pPr lvl="2"/>
            <a:r>
              <a:rPr lang="en-US"/>
              <a:t>Ideal: True Scatter/Gather DMA engine. Not available.</a:t>
            </a:r>
          </a:p>
          <a:p>
            <a:pPr lvl="2"/>
            <a:r>
              <a:rPr lang="en-US"/>
              <a:t>Contiguous DMA and Decoupled Marker Insertion</a:t>
            </a:r>
          </a:p>
          <a:p>
            <a:pPr lvl="3"/>
            <a:r>
              <a:rPr lang="en-US"/>
              <a:t>Large chunks DMAed and moved on the NIC to insert markers</a:t>
            </a:r>
          </a:p>
          <a:p>
            <a:pPr lvl="3"/>
            <a:r>
              <a:rPr lang="en-US"/>
              <a:t>A lot of NIC memory transactions</a:t>
            </a:r>
          </a:p>
          <a:p>
            <a:pPr lvl="2"/>
            <a:r>
              <a:rPr lang="en-US"/>
              <a:t>Scatter/Gather DMA with Coupled Marker Insertion</a:t>
            </a:r>
          </a:p>
          <a:p>
            <a:pPr lvl="3"/>
            <a:r>
              <a:rPr lang="en-US"/>
              <a:t>Small chunks DMAed and non-contiguously</a:t>
            </a:r>
          </a:p>
          <a:p>
            <a:pPr lvl="3"/>
            <a:r>
              <a:rPr lang="en-US"/>
              <a:t>A lot of DMA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Hybrid Host-assisted Implementation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181600"/>
          </a:xfrm>
        </p:spPr>
        <p:txBody>
          <a:bodyPr/>
          <a:lstStyle/>
          <a:p>
            <a:r>
              <a:rPr lang="en-US"/>
              <a:t>Performs tasks such as:</a:t>
            </a:r>
          </a:p>
          <a:p>
            <a:pPr lvl="1"/>
            <a:r>
              <a:rPr lang="en-US"/>
              <a:t>packet demultiplexing and CRC in hardware</a:t>
            </a:r>
          </a:p>
          <a:p>
            <a:pPr lvl="1"/>
            <a:r>
              <a:rPr lang="en-US"/>
              <a:t>marker insertion in software (requires an extra-copy)</a:t>
            </a:r>
          </a:p>
          <a:p>
            <a:r>
              <a:rPr lang="en-US"/>
              <a:t>Fully utilizes both the host and the NIC</a:t>
            </a:r>
          </a:p>
          <a:p>
            <a:r>
              <a:rPr lang="en-US"/>
              <a:t>Summary:</a:t>
            </a:r>
          </a:p>
          <a:p>
            <a:pPr lvl="1"/>
            <a:r>
              <a:rPr lang="en-US"/>
              <a:t>Host-based design suffers from software overheads for all tasks</a:t>
            </a:r>
          </a:p>
          <a:p>
            <a:pPr lvl="1"/>
            <a:r>
              <a:rPr lang="en-US"/>
              <a:t>Host-offloaded design suffers from the overhead of multiple DMA operations</a:t>
            </a:r>
          </a:p>
          <a:p>
            <a:pPr lvl="1"/>
            <a:r>
              <a:rPr lang="en-US"/>
              <a:t>Host-based design suffers from the extra memory copy to add the markers but benefits from less DMAs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Layout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>
                <a:solidFill>
                  <a:srgbClr val="C0C0C0"/>
                </a:solidFill>
              </a:rPr>
              <a:t>Introduction and Motivation</a:t>
            </a:r>
          </a:p>
          <a:p>
            <a:pPr>
              <a:lnSpc>
                <a:spcPct val="200000"/>
              </a:lnSpc>
            </a:pPr>
            <a:r>
              <a:rPr lang="en-US">
                <a:solidFill>
                  <a:srgbClr val="C0C0C0"/>
                </a:solidFill>
              </a:rPr>
              <a:t>Details of the iWARP Standard</a:t>
            </a:r>
          </a:p>
          <a:p>
            <a:pPr>
              <a:lnSpc>
                <a:spcPct val="200000"/>
              </a:lnSpc>
            </a:pPr>
            <a:r>
              <a:rPr lang="en-US">
                <a:solidFill>
                  <a:srgbClr val="C0C0C0"/>
                </a:solidFill>
              </a:rPr>
              <a:t>Design Choices for iWARP</a:t>
            </a:r>
          </a:p>
          <a:p>
            <a:pPr>
              <a:lnSpc>
                <a:spcPct val="200000"/>
              </a:lnSpc>
            </a:pPr>
            <a:r>
              <a:rPr lang="en-US">
                <a:solidFill>
                  <a:srgbClr val="FF0000"/>
                </a:solidFill>
              </a:rPr>
              <a:t>Experimental Evaluation</a:t>
            </a:r>
          </a:p>
          <a:p>
            <a:pPr>
              <a:lnSpc>
                <a:spcPct val="200000"/>
              </a:lnSpc>
            </a:pPr>
            <a:r>
              <a:rPr lang="en-US"/>
              <a:t>Concluding Remarks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Experimental Test bed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4-node cluster</a:t>
            </a:r>
          </a:p>
          <a:p>
            <a:pPr lvl="1"/>
            <a:r>
              <a:rPr lang="en-US"/>
              <a:t>2 Intel Xeon 3.0GHz processors with 533MHz FSB, 2GB 266-MHz DDR SDRAM and 133 MHx PCI-X slots</a:t>
            </a:r>
          </a:p>
          <a:p>
            <a:pPr lvl="1"/>
            <a:r>
              <a:rPr lang="en-US">
                <a:latin typeface="Arial" charset="0"/>
              </a:rPr>
              <a:t>Chelsio T110 10GE</a:t>
            </a:r>
            <a:r>
              <a:rPr lang="en-US"/>
              <a:t> TCP Offload Engines</a:t>
            </a:r>
          </a:p>
          <a:p>
            <a:pPr lvl="1"/>
            <a:r>
              <a:rPr lang="en-US"/>
              <a:t>12-port Fujitsu XG800 switch</a:t>
            </a:r>
          </a:p>
          <a:p>
            <a:pPr lvl="1"/>
            <a:r>
              <a:rPr lang="en-US"/>
              <a:t>Red Hat Operating system (2.4.22smp)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iWARP Microbenchmarks </a:t>
            </a:r>
          </a:p>
        </p:txBody>
      </p:sp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-228600" y="1447800"/>
          <a:ext cx="5343525" cy="355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Chart" r:id="rId4" imgW="7810500" imgH="5194300" progId="MSGraph.Chart.8">
                  <p:embed followColorScheme="full"/>
                </p:oleObj>
              </mc:Choice>
              <mc:Fallback>
                <p:oleObj name="Chart" r:id="rId4" imgW="7810500" imgH="5194300" progId="MSGraph.Chart.8">
                  <p:embed followColorScheme="full"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28600" y="1447800"/>
                        <a:ext cx="5343525" cy="355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12"/>
          <p:cNvGraphicFramePr>
            <a:graphicFrameLocks noChangeAspect="1"/>
          </p:cNvGraphicFramePr>
          <p:nvPr>
            <p:ph type="chart" sz="half" idx="2"/>
          </p:nvPr>
        </p:nvGraphicFramePr>
        <p:xfrm>
          <a:off x="4495800" y="1752600"/>
          <a:ext cx="4419600" cy="349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Chart" r:id="rId6" imgW="7810500" imgH="5994400" progId="MSGraph.Chart.8">
                  <p:embed followColorScheme="full"/>
                </p:oleObj>
              </mc:Choice>
              <mc:Fallback>
                <p:oleObj name="Chart" r:id="rId6" imgW="7810500" imgH="5994400" progId="MSGraph.Chart.8">
                  <p:embed followColorScheme="full"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752600"/>
                        <a:ext cx="4419600" cy="349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1524000" y="1371600"/>
            <a:ext cx="1816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itchFamily="112" charset="0"/>
              </a:rPr>
              <a:t>iWARP Latency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867400" y="1447800"/>
            <a:ext cx="2093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itchFamily="112" charset="0"/>
              </a:rPr>
              <a:t>iWARP Bandwidth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Out-of-cache Communication</a:t>
            </a:r>
            <a:endParaRPr lang="en-US" sz="1500" b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865188" y="1236663"/>
          <a:ext cx="6662737" cy="428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7" name="Chart" r:id="rId4" imgW="9740900" imgH="6261100" progId="MSGraph.Chart.8">
                  <p:embed followColorScheme="full"/>
                </p:oleObj>
              </mc:Choice>
              <mc:Fallback>
                <p:oleObj name="Chart" r:id="rId4" imgW="9740900" imgH="6261100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1236663"/>
                        <a:ext cx="6662737" cy="428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3581400" y="1371600"/>
            <a:ext cx="2093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itchFamily="112" charset="0"/>
              </a:rPr>
              <a:t>iWARP Bandwidth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181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>
                <a:cs typeface="Times New Roman" pitchFamily="112" charset="0"/>
              </a:rPr>
              <a:t>High-end computing systems growing rapidly in scale</a:t>
            </a:r>
          </a:p>
          <a:p>
            <a:pPr lvl="1">
              <a:lnSpc>
                <a:spcPct val="130000"/>
              </a:lnSpc>
            </a:pPr>
            <a:r>
              <a:rPr lang="en-US" sz="2000">
                <a:cs typeface="Times New Roman" pitchFamily="112" charset="0"/>
              </a:rPr>
              <a:t>128K processor system at LLNL (HPC CPU growth of 50%)</a:t>
            </a:r>
          </a:p>
          <a:p>
            <a:pPr lvl="1">
              <a:lnSpc>
                <a:spcPct val="130000"/>
              </a:lnSpc>
            </a:pPr>
            <a:r>
              <a:rPr lang="en-US" sz="2000">
                <a:cs typeface="Times New Roman" pitchFamily="112" charset="0"/>
              </a:rPr>
              <a:t>1M processor systems as soon as next year</a:t>
            </a:r>
          </a:p>
          <a:p>
            <a:pPr>
              <a:lnSpc>
                <a:spcPct val="130000"/>
              </a:lnSpc>
            </a:pPr>
            <a:r>
              <a:rPr lang="en-US">
                <a:cs typeface="Times New Roman" pitchFamily="112" charset="0"/>
              </a:rPr>
              <a:t>Network subsystem has to scale accordingly</a:t>
            </a:r>
          </a:p>
          <a:p>
            <a:pPr lvl="1">
              <a:lnSpc>
                <a:spcPct val="130000"/>
              </a:lnSpc>
            </a:pPr>
            <a:r>
              <a:rPr lang="en-US">
                <a:cs typeface="Times New Roman" pitchFamily="112" charset="0"/>
              </a:rPr>
              <a:t>Fault-tolerance and hot-spot avoidance important</a:t>
            </a:r>
          </a:p>
          <a:p>
            <a:pPr>
              <a:lnSpc>
                <a:spcPct val="130000"/>
              </a:lnSpc>
            </a:pPr>
            <a:r>
              <a:rPr lang="en-US">
                <a:cs typeface="Times New Roman" pitchFamily="112" charset="0"/>
              </a:rPr>
              <a:t>Possible Solution: Multi-pathing</a:t>
            </a:r>
          </a:p>
          <a:p>
            <a:pPr lvl="1">
              <a:lnSpc>
                <a:spcPct val="130000"/>
              </a:lnSpc>
            </a:pPr>
            <a:r>
              <a:rPr lang="en-US">
                <a:cs typeface="Times New Roman" pitchFamily="112" charset="0"/>
              </a:rPr>
              <a:t>Supported by many networks</a:t>
            </a:r>
          </a:p>
          <a:p>
            <a:pPr lvl="2">
              <a:lnSpc>
                <a:spcPct val="130000"/>
              </a:lnSpc>
            </a:pPr>
            <a:r>
              <a:rPr lang="en-US" sz="1800">
                <a:cs typeface="Times New Roman" pitchFamily="112" charset="0"/>
              </a:rPr>
              <a:t>InfiniBand uses subnet management to discover paths</a:t>
            </a:r>
          </a:p>
          <a:p>
            <a:pPr lvl="2">
              <a:lnSpc>
                <a:spcPct val="130000"/>
              </a:lnSpc>
            </a:pPr>
            <a:r>
              <a:rPr lang="en-US" sz="1800">
                <a:cs typeface="Times New Roman" pitchFamily="112" charset="0"/>
              </a:rPr>
              <a:t>10-Gigabit Ethernet uses VLAN based multi-pathing</a:t>
            </a:r>
          </a:p>
          <a:p>
            <a:pPr lvl="1">
              <a:lnSpc>
                <a:spcPct val="130000"/>
              </a:lnSpc>
            </a:pPr>
            <a:r>
              <a:rPr lang="en-US">
                <a:cs typeface="Times New Roman" pitchFamily="112" charset="0"/>
              </a:rPr>
              <a:t>Disadvantage: Out-of-order Communication!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Computation Communication Overlap</a:t>
            </a:r>
          </a:p>
        </p:txBody>
      </p:sp>
      <p:graphicFrame>
        <p:nvGraphicFramePr>
          <p:cNvPr id="104451" name="Object 3"/>
          <p:cNvGraphicFramePr>
            <a:graphicFrameLocks noChangeAspect="1"/>
          </p:cNvGraphicFramePr>
          <p:nvPr/>
        </p:nvGraphicFramePr>
        <p:xfrm>
          <a:off x="177800" y="1587500"/>
          <a:ext cx="4351338" cy="503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7" name="Chart" r:id="rId4" imgW="6362700" imgH="7353300" progId="MSGraph.Chart.8">
                  <p:embed followColorScheme="full"/>
                </p:oleObj>
              </mc:Choice>
              <mc:Fallback>
                <p:oleObj name="Chart" r:id="rId4" imgW="6362700" imgH="7353300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1587500"/>
                        <a:ext cx="4351338" cy="503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1600200" y="1600200"/>
            <a:ext cx="212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itchFamily="112" charset="0"/>
              </a:rPr>
              <a:t>Message Size 4KB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5783263" y="1614488"/>
            <a:ext cx="2370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itchFamily="112" charset="0"/>
              </a:rPr>
              <a:t>Message Size 128KB</a:t>
            </a:r>
          </a:p>
        </p:txBody>
      </p:sp>
      <p:graphicFrame>
        <p:nvGraphicFramePr>
          <p:cNvPr id="104456" name="Object 8"/>
          <p:cNvGraphicFramePr>
            <a:graphicFrameLocks noChangeAspect="1"/>
          </p:cNvGraphicFramePr>
          <p:nvPr/>
        </p:nvGraphicFramePr>
        <p:xfrm>
          <a:off x="4495800" y="1600200"/>
          <a:ext cx="4325938" cy="503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8" name="Chart" r:id="rId6" imgW="6324600" imgH="7353300" progId="MSGraph.Chart.8">
                  <p:embed followColorScheme="full"/>
                </p:oleObj>
              </mc:Choice>
              <mc:Fallback>
                <p:oleObj name="Chart" r:id="rId6" imgW="6324600" imgH="7353300" progId="MSGraph.Chart.8">
                  <p:embed followColorScheme="full"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600200"/>
                        <a:ext cx="4325938" cy="503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Iso-surface Visual rendering application</a:t>
            </a:r>
          </a:p>
        </p:txBody>
      </p:sp>
      <p:graphicFrame>
        <p:nvGraphicFramePr>
          <p:cNvPr id="118787" name="Object 3"/>
          <p:cNvGraphicFramePr>
            <a:graphicFrameLocks noChangeAspect="1"/>
          </p:cNvGraphicFramePr>
          <p:nvPr/>
        </p:nvGraphicFramePr>
        <p:xfrm>
          <a:off x="177800" y="1587500"/>
          <a:ext cx="4351338" cy="503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5" name="Chart" r:id="rId4" imgW="6362700" imgH="7353300" progId="MSGraph.Chart.8">
                  <p:embed followColorScheme="full"/>
                </p:oleObj>
              </mc:Choice>
              <mc:Fallback>
                <p:oleObj name="Chart" r:id="rId4" imgW="6362700" imgH="7353300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1587500"/>
                        <a:ext cx="4351338" cy="503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990600" y="1676400"/>
            <a:ext cx="3214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itchFamily="112" charset="0"/>
              </a:rPr>
              <a:t>Data Distribution Size : 8KB</a:t>
            </a:r>
          </a:p>
        </p:txBody>
      </p:sp>
      <p:graphicFrame>
        <p:nvGraphicFramePr>
          <p:cNvPr id="118793" name="Object 9"/>
          <p:cNvGraphicFramePr>
            <a:graphicFrameLocks noChangeAspect="1"/>
          </p:cNvGraphicFramePr>
          <p:nvPr/>
        </p:nvGraphicFramePr>
        <p:xfrm>
          <a:off x="4487863" y="1600200"/>
          <a:ext cx="4351337" cy="503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6" name="Chart" r:id="rId6" imgW="6362700" imgH="7353300" progId="MSGraph.Chart.8">
                  <p:embed followColorScheme="full"/>
                </p:oleObj>
              </mc:Choice>
              <mc:Fallback>
                <p:oleObj name="Chart" r:id="rId6" imgW="6362700" imgH="7353300" progId="MSGraph.Chart.8">
                  <p:embed followColorScheme="full"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863" y="1600200"/>
                        <a:ext cx="4351337" cy="503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4" name="Text Box 10"/>
          <p:cNvSpPr txBox="1">
            <a:spLocks noChangeArrowheads="1"/>
          </p:cNvSpPr>
          <p:nvPr/>
        </p:nvSpPr>
        <p:spPr bwMode="auto">
          <a:xfrm>
            <a:off x="5300663" y="1689100"/>
            <a:ext cx="3240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itchFamily="112" charset="0"/>
              </a:rPr>
              <a:t>Data Distribution Size : 1MB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Layout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>
                <a:solidFill>
                  <a:srgbClr val="C0C0C0"/>
                </a:solidFill>
              </a:rPr>
              <a:t>Introduction and Motivation</a:t>
            </a:r>
          </a:p>
          <a:p>
            <a:pPr>
              <a:lnSpc>
                <a:spcPct val="200000"/>
              </a:lnSpc>
            </a:pPr>
            <a:r>
              <a:rPr lang="en-US">
                <a:solidFill>
                  <a:srgbClr val="C0C0C0"/>
                </a:solidFill>
              </a:rPr>
              <a:t>Details of the iWARP Standard</a:t>
            </a:r>
          </a:p>
          <a:p>
            <a:pPr>
              <a:lnSpc>
                <a:spcPct val="200000"/>
              </a:lnSpc>
            </a:pPr>
            <a:r>
              <a:rPr lang="en-US">
                <a:solidFill>
                  <a:srgbClr val="C0C0C0"/>
                </a:solidFill>
              </a:rPr>
              <a:t>Design Choices for iWARP</a:t>
            </a:r>
          </a:p>
          <a:p>
            <a:pPr>
              <a:lnSpc>
                <a:spcPct val="200000"/>
              </a:lnSpc>
            </a:pPr>
            <a:r>
              <a:rPr lang="en-US">
                <a:solidFill>
                  <a:srgbClr val="C0C0C0"/>
                </a:solidFill>
              </a:rPr>
              <a:t>Experimental Evaluation</a:t>
            </a:r>
          </a:p>
          <a:p>
            <a:pPr>
              <a:lnSpc>
                <a:spcPct val="200000"/>
              </a:lnSpc>
            </a:pPr>
            <a:r>
              <a:rPr lang="en-US">
                <a:solidFill>
                  <a:srgbClr val="FF0000"/>
                </a:solidFill>
              </a:rPr>
              <a:t>Concluding Remarks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Concluding Remarks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135563"/>
          </a:xfrm>
        </p:spPr>
        <p:txBody>
          <a:bodyPr/>
          <a:lstStyle/>
          <a:p>
            <a:r>
              <a:rPr lang="en-US"/>
              <a:t>With growing scales of high-end computing systems, network infrastructure has to scale as well</a:t>
            </a:r>
          </a:p>
          <a:p>
            <a:pPr lvl="1"/>
            <a:r>
              <a:rPr lang="en-US"/>
              <a:t>Issues such as fault tolerance and hot-spot avoidance play an important role</a:t>
            </a:r>
          </a:p>
          <a:p>
            <a:r>
              <a:rPr lang="en-US"/>
              <a:t>While multi-path communication can help with these problems, it introduces Out-of-order communication</a:t>
            </a:r>
          </a:p>
          <a:p>
            <a:r>
              <a:rPr lang="en-US"/>
              <a:t>We presented three designs of iWARP that deal with out-of-order communication</a:t>
            </a:r>
          </a:p>
          <a:p>
            <a:pPr lvl="1"/>
            <a:r>
              <a:rPr lang="en-US"/>
              <a:t>Each design has its pros and cons</a:t>
            </a:r>
          </a:p>
          <a:p>
            <a:pPr lvl="1"/>
            <a:r>
              <a:rPr lang="en-US"/>
              <a:t>No single design could achieve the best performance in all cases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2971800"/>
            <a:ext cx="6553200" cy="3200400"/>
          </a:xfrm>
        </p:spPr>
        <p:txBody>
          <a:bodyPr/>
          <a:lstStyle/>
          <a:p>
            <a:r>
              <a:rPr lang="en-US"/>
              <a:t>Email Contacts:</a:t>
            </a:r>
          </a:p>
          <a:p>
            <a:r>
              <a:rPr lang="en-US"/>
              <a:t>P. Balaji: </a:t>
            </a:r>
            <a:r>
              <a:rPr lang="en-US">
                <a:hlinkClick r:id="rId3"/>
              </a:rPr>
              <a:t>balaji@mcs.anl.gov</a:t>
            </a:r>
            <a:endParaRPr lang="en-US"/>
          </a:p>
          <a:p>
            <a:r>
              <a:rPr lang="en-US"/>
              <a:t>W. Feng: </a:t>
            </a:r>
            <a:r>
              <a:rPr lang="en-US">
                <a:hlinkClick r:id="rId4"/>
              </a:rPr>
              <a:t>feng@cs.vt.edu</a:t>
            </a:r>
            <a:endParaRPr lang="en-US"/>
          </a:p>
          <a:p>
            <a:r>
              <a:rPr lang="en-US"/>
              <a:t>S. Bhagvat: </a:t>
            </a:r>
            <a:r>
              <a:rPr lang="en-US">
                <a:hlinkClick r:id="rId5"/>
              </a:rPr>
              <a:t>sitha_bhagvat@dell.com</a:t>
            </a:r>
            <a:endParaRPr lang="en-US"/>
          </a:p>
          <a:p>
            <a:r>
              <a:rPr lang="en-US"/>
              <a:t>D. K. Panda: </a:t>
            </a:r>
            <a:r>
              <a:rPr lang="en-US">
                <a:hlinkClick r:id="rId6"/>
              </a:rPr>
              <a:t>panda@cse.ohio-state.edu</a:t>
            </a:r>
            <a:endParaRPr lang="en-US"/>
          </a:p>
          <a:p>
            <a:r>
              <a:rPr lang="en-US"/>
              <a:t>R. Thakur: </a:t>
            </a:r>
            <a:r>
              <a:rPr lang="en-US">
                <a:hlinkClick r:id="rId7"/>
              </a:rPr>
              <a:t>thakur@mcs.anl.gov</a:t>
            </a:r>
            <a:endParaRPr lang="en-US"/>
          </a:p>
          <a:p>
            <a:r>
              <a:rPr lang="en-US"/>
              <a:t>W. Gropp: </a:t>
            </a:r>
            <a:r>
              <a:rPr lang="en-US">
                <a:hlinkClick r:id="rId8"/>
              </a:rPr>
              <a:t>wgropp@uiuc.edu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Backup Slides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6980" name="Oval 4"/>
          <p:cNvSpPr>
            <a:spLocks noChangeArrowheads="1"/>
          </p:cNvSpPr>
          <p:nvPr/>
        </p:nvSpPr>
        <p:spPr bwMode="auto">
          <a:xfrm>
            <a:off x="3048000" y="15240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latin typeface="Comic Sans MS" pitchFamily="112" charset="0"/>
              </a:rPr>
              <a:t>IDLE</a:t>
            </a:r>
          </a:p>
        </p:txBody>
      </p:sp>
      <p:sp>
        <p:nvSpPr>
          <p:cNvPr id="126981" name="Oval 5"/>
          <p:cNvSpPr>
            <a:spLocks noChangeArrowheads="1"/>
          </p:cNvSpPr>
          <p:nvPr/>
        </p:nvSpPr>
        <p:spPr bwMode="auto">
          <a:xfrm>
            <a:off x="3048000" y="26670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latin typeface="Comic Sans MS" pitchFamily="112" charset="0"/>
              </a:rPr>
              <a:t>READY</a:t>
            </a:r>
          </a:p>
        </p:txBody>
      </p:sp>
      <p:sp>
        <p:nvSpPr>
          <p:cNvPr id="126982" name="Oval 6"/>
          <p:cNvSpPr>
            <a:spLocks noChangeArrowheads="1"/>
          </p:cNvSpPr>
          <p:nvPr/>
        </p:nvSpPr>
        <p:spPr bwMode="auto">
          <a:xfrm>
            <a:off x="3048000" y="37338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latin typeface="Comic Sans MS" pitchFamily="112" charset="0"/>
              </a:rPr>
              <a:t>DMA</a:t>
            </a:r>
          </a:p>
          <a:p>
            <a:pPr algn="ctr"/>
            <a:r>
              <a:rPr lang="en-US" sz="1000">
                <a:latin typeface="Comic Sans MS" pitchFamily="112" charset="0"/>
              </a:rPr>
              <a:t>BUSY</a:t>
            </a:r>
          </a:p>
        </p:txBody>
      </p:sp>
      <p:sp>
        <p:nvSpPr>
          <p:cNvPr id="126983" name="Oval 7"/>
          <p:cNvSpPr>
            <a:spLocks noChangeArrowheads="1"/>
          </p:cNvSpPr>
          <p:nvPr/>
        </p:nvSpPr>
        <p:spPr bwMode="auto">
          <a:xfrm>
            <a:off x="3048000" y="45720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latin typeface="Comic Sans MS" pitchFamily="112" charset="0"/>
              </a:rPr>
              <a:t>SDMA</a:t>
            </a:r>
          </a:p>
        </p:txBody>
      </p:sp>
      <p:sp>
        <p:nvSpPr>
          <p:cNvPr id="126984" name="Freeform 8"/>
          <p:cNvSpPr>
            <a:spLocks/>
          </p:cNvSpPr>
          <p:nvPr/>
        </p:nvSpPr>
        <p:spPr bwMode="auto">
          <a:xfrm>
            <a:off x="2195513" y="1981200"/>
            <a:ext cx="852487" cy="2819400"/>
          </a:xfrm>
          <a:custGeom>
            <a:avLst/>
            <a:gdLst>
              <a:gd name="T0" fmla="*/ 432 w 432"/>
              <a:gd name="T1" fmla="*/ 1776 h 1776"/>
              <a:gd name="T2" fmla="*/ 0 w 432"/>
              <a:gd name="T3" fmla="*/ 816 h 1776"/>
              <a:gd name="T4" fmla="*/ 432 w 432"/>
              <a:gd name="T5" fmla="*/ 0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1776">
                <a:moveTo>
                  <a:pt x="432" y="1776"/>
                </a:moveTo>
                <a:cubicBezTo>
                  <a:pt x="216" y="1444"/>
                  <a:pt x="0" y="1112"/>
                  <a:pt x="0" y="816"/>
                </a:cubicBezTo>
                <a:cubicBezTo>
                  <a:pt x="0" y="520"/>
                  <a:pt x="216" y="260"/>
                  <a:pt x="432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5" name="Freeform 9"/>
          <p:cNvSpPr>
            <a:spLocks/>
          </p:cNvSpPr>
          <p:nvPr/>
        </p:nvSpPr>
        <p:spPr bwMode="auto">
          <a:xfrm>
            <a:off x="3810000" y="3124200"/>
            <a:ext cx="519113" cy="1752600"/>
          </a:xfrm>
          <a:custGeom>
            <a:avLst/>
            <a:gdLst>
              <a:gd name="T0" fmla="*/ 0 w 144"/>
              <a:gd name="T1" fmla="*/ 0 h 1104"/>
              <a:gd name="T2" fmla="*/ 144 w 144"/>
              <a:gd name="T3" fmla="*/ 432 h 1104"/>
              <a:gd name="T4" fmla="*/ 0 w 144"/>
              <a:gd name="T5" fmla="*/ 1104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1104">
                <a:moveTo>
                  <a:pt x="0" y="0"/>
                </a:moveTo>
                <a:cubicBezTo>
                  <a:pt x="72" y="124"/>
                  <a:pt x="144" y="248"/>
                  <a:pt x="144" y="432"/>
                </a:cubicBezTo>
                <a:cubicBezTo>
                  <a:pt x="144" y="616"/>
                  <a:pt x="72" y="860"/>
                  <a:pt x="0" y="110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6" name="Freeform 10"/>
          <p:cNvSpPr>
            <a:spLocks/>
          </p:cNvSpPr>
          <p:nvPr/>
        </p:nvSpPr>
        <p:spPr bwMode="auto">
          <a:xfrm>
            <a:off x="2819400" y="3048000"/>
            <a:ext cx="228600" cy="990600"/>
          </a:xfrm>
          <a:custGeom>
            <a:avLst/>
            <a:gdLst>
              <a:gd name="T0" fmla="*/ 192 w 192"/>
              <a:gd name="T1" fmla="*/ 624 h 624"/>
              <a:gd name="T2" fmla="*/ 0 w 192"/>
              <a:gd name="T3" fmla="*/ 336 h 624"/>
              <a:gd name="T4" fmla="*/ 192 w 192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624">
                <a:moveTo>
                  <a:pt x="192" y="624"/>
                </a:moveTo>
                <a:cubicBezTo>
                  <a:pt x="96" y="532"/>
                  <a:pt x="0" y="440"/>
                  <a:pt x="0" y="336"/>
                </a:cubicBezTo>
                <a:cubicBezTo>
                  <a:pt x="0" y="232"/>
                  <a:pt x="96" y="116"/>
                  <a:pt x="192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7" name="Text Box 11"/>
          <p:cNvSpPr txBox="1">
            <a:spLocks noChangeArrowheads="1"/>
          </p:cNvSpPr>
          <p:nvPr/>
        </p:nvSpPr>
        <p:spPr bwMode="auto">
          <a:xfrm>
            <a:off x="2808288" y="2286000"/>
            <a:ext cx="657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>
                <a:latin typeface="Comic Sans MS" pitchFamily="112" charset="0"/>
              </a:rPr>
              <a:t>Send </a:t>
            </a:r>
          </a:p>
          <a:p>
            <a:pPr algn="ctr"/>
            <a:r>
              <a:rPr lang="en-US" sz="1000">
                <a:latin typeface="Comic Sans MS" pitchFamily="112" charset="0"/>
              </a:rPr>
              <a:t>Request</a:t>
            </a:r>
          </a:p>
        </p:txBody>
      </p:sp>
      <p:sp>
        <p:nvSpPr>
          <p:cNvPr id="126988" name="Line 12"/>
          <p:cNvSpPr>
            <a:spLocks noChangeShapeType="1"/>
          </p:cNvSpPr>
          <p:nvPr/>
        </p:nvSpPr>
        <p:spPr bwMode="auto">
          <a:xfrm>
            <a:off x="3429000" y="2286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9" name="Line 13"/>
          <p:cNvSpPr>
            <a:spLocks noChangeShapeType="1"/>
          </p:cNvSpPr>
          <p:nvPr/>
        </p:nvSpPr>
        <p:spPr bwMode="auto">
          <a:xfrm>
            <a:off x="342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2362200" y="3267075"/>
            <a:ext cx="5461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>
                <a:latin typeface="Comic Sans MS" pitchFamily="112" charset="0"/>
              </a:rPr>
              <a:t> Host </a:t>
            </a:r>
          </a:p>
          <a:p>
            <a:pPr algn="ctr"/>
            <a:r>
              <a:rPr lang="en-US" sz="1000">
                <a:latin typeface="Comic Sans MS" pitchFamily="112" charset="0"/>
              </a:rPr>
              <a:t>DMA</a:t>
            </a:r>
          </a:p>
          <a:p>
            <a:pPr algn="ctr"/>
            <a:r>
              <a:rPr lang="en-US" sz="1000">
                <a:latin typeface="Comic Sans MS" pitchFamily="112" charset="0"/>
              </a:rPr>
              <a:t>Free</a:t>
            </a:r>
          </a:p>
        </p:txBody>
      </p:sp>
      <p:sp>
        <p:nvSpPr>
          <p:cNvPr id="126991" name="Text Box 15"/>
          <p:cNvSpPr txBox="1">
            <a:spLocks noChangeArrowheads="1"/>
          </p:cNvSpPr>
          <p:nvPr/>
        </p:nvSpPr>
        <p:spPr bwMode="auto">
          <a:xfrm>
            <a:off x="3421063" y="3429000"/>
            <a:ext cx="804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>
                <a:latin typeface="Comic Sans MS" pitchFamily="112" charset="0"/>
              </a:rPr>
              <a:t>Host DMA</a:t>
            </a:r>
          </a:p>
          <a:p>
            <a:pPr algn="ctr"/>
            <a:r>
              <a:rPr lang="en-US" sz="1000">
                <a:latin typeface="Comic Sans MS" pitchFamily="112" charset="0"/>
              </a:rPr>
              <a:t>Busy</a:t>
            </a:r>
          </a:p>
        </p:txBody>
      </p:sp>
      <p:sp>
        <p:nvSpPr>
          <p:cNvPr id="126992" name="Text Box 16"/>
          <p:cNvSpPr txBox="1">
            <a:spLocks noChangeArrowheads="1"/>
          </p:cNvSpPr>
          <p:nvPr/>
        </p:nvSpPr>
        <p:spPr bwMode="auto">
          <a:xfrm>
            <a:off x="4343400" y="5638800"/>
            <a:ext cx="1376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itchFamily="112" charset="0"/>
              </a:rPr>
              <a:t>Integrated</a:t>
            </a:r>
          </a:p>
        </p:txBody>
      </p:sp>
      <p:sp>
        <p:nvSpPr>
          <p:cNvPr id="126994" name="Freeform 18"/>
          <p:cNvSpPr>
            <a:spLocks/>
          </p:cNvSpPr>
          <p:nvPr/>
        </p:nvSpPr>
        <p:spPr bwMode="auto">
          <a:xfrm rot="10800000">
            <a:off x="3810000" y="2057400"/>
            <a:ext cx="852488" cy="2819400"/>
          </a:xfrm>
          <a:custGeom>
            <a:avLst/>
            <a:gdLst>
              <a:gd name="T0" fmla="*/ 432 w 432"/>
              <a:gd name="T1" fmla="*/ 1776 h 1776"/>
              <a:gd name="T2" fmla="*/ 0 w 432"/>
              <a:gd name="T3" fmla="*/ 816 h 1776"/>
              <a:gd name="T4" fmla="*/ 432 w 432"/>
              <a:gd name="T5" fmla="*/ 0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1776">
                <a:moveTo>
                  <a:pt x="432" y="1776"/>
                </a:moveTo>
                <a:cubicBezTo>
                  <a:pt x="216" y="1444"/>
                  <a:pt x="0" y="1112"/>
                  <a:pt x="0" y="816"/>
                </a:cubicBezTo>
                <a:cubicBezTo>
                  <a:pt x="0" y="520"/>
                  <a:pt x="216" y="260"/>
                  <a:pt x="432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5" name="Text Box 19"/>
          <p:cNvSpPr txBox="1">
            <a:spLocks noChangeArrowheads="1"/>
          </p:cNvSpPr>
          <p:nvPr/>
        </p:nvSpPr>
        <p:spPr bwMode="auto">
          <a:xfrm>
            <a:off x="1436688" y="3184525"/>
            <a:ext cx="727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>
                <a:latin typeface="Comic Sans MS" pitchFamily="112" charset="0"/>
              </a:rPr>
              <a:t>Segment</a:t>
            </a:r>
          </a:p>
          <a:p>
            <a:pPr algn="ctr"/>
            <a:r>
              <a:rPr lang="en-US" sz="1000">
                <a:latin typeface="Comic Sans MS" pitchFamily="112" charset="0"/>
              </a:rPr>
              <a:t>Complete</a:t>
            </a:r>
          </a:p>
        </p:txBody>
      </p:sp>
      <p:sp>
        <p:nvSpPr>
          <p:cNvPr id="126996" name="Text Box 20"/>
          <p:cNvSpPr txBox="1">
            <a:spLocks noChangeArrowheads="1"/>
          </p:cNvSpPr>
          <p:nvPr/>
        </p:nvSpPr>
        <p:spPr bwMode="auto">
          <a:xfrm>
            <a:off x="3778250" y="3886200"/>
            <a:ext cx="804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>
                <a:latin typeface="Comic Sans MS" pitchFamily="112" charset="0"/>
              </a:rPr>
              <a:t>Host DMA</a:t>
            </a:r>
          </a:p>
          <a:p>
            <a:pPr algn="ctr"/>
            <a:r>
              <a:rPr lang="en-US" sz="1000">
                <a:latin typeface="Comic Sans MS" pitchFamily="112" charset="0"/>
              </a:rPr>
              <a:t>Free</a:t>
            </a:r>
          </a:p>
        </p:txBody>
      </p:sp>
      <p:sp>
        <p:nvSpPr>
          <p:cNvPr id="126997" name="Oval 21"/>
          <p:cNvSpPr>
            <a:spLocks noChangeArrowheads="1"/>
          </p:cNvSpPr>
          <p:nvPr/>
        </p:nvSpPr>
        <p:spPr bwMode="auto">
          <a:xfrm>
            <a:off x="5805488" y="26670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latin typeface="Comic Sans MS" pitchFamily="112" charset="0"/>
              </a:rPr>
              <a:t>READY</a:t>
            </a:r>
          </a:p>
        </p:txBody>
      </p:sp>
      <p:sp>
        <p:nvSpPr>
          <p:cNvPr id="126998" name="Oval 22"/>
          <p:cNvSpPr>
            <a:spLocks noChangeArrowheads="1"/>
          </p:cNvSpPr>
          <p:nvPr/>
        </p:nvSpPr>
        <p:spPr bwMode="auto">
          <a:xfrm>
            <a:off x="5805488" y="37338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latin typeface="Comic Sans MS" pitchFamily="112" charset="0"/>
              </a:rPr>
              <a:t>DMA</a:t>
            </a:r>
          </a:p>
          <a:p>
            <a:pPr algn="ctr"/>
            <a:r>
              <a:rPr lang="en-US" sz="1000">
                <a:latin typeface="Comic Sans MS" pitchFamily="112" charset="0"/>
              </a:rPr>
              <a:t>BUSY</a:t>
            </a:r>
          </a:p>
        </p:txBody>
      </p:sp>
      <p:sp>
        <p:nvSpPr>
          <p:cNvPr id="126999" name="Oval 23"/>
          <p:cNvSpPr>
            <a:spLocks noChangeArrowheads="1"/>
          </p:cNvSpPr>
          <p:nvPr/>
        </p:nvSpPr>
        <p:spPr bwMode="auto">
          <a:xfrm>
            <a:off x="5805488" y="45720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latin typeface="Comic Sans MS" pitchFamily="112" charset="0"/>
              </a:rPr>
              <a:t>SDMA</a:t>
            </a:r>
          </a:p>
        </p:txBody>
      </p:sp>
      <p:sp>
        <p:nvSpPr>
          <p:cNvPr id="127000" name="Freeform 24"/>
          <p:cNvSpPr>
            <a:spLocks/>
          </p:cNvSpPr>
          <p:nvPr/>
        </p:nvSpPr>
        <p:spPr bwMode="auto">
          <a:xfrm>
            <a:off x="6567488" y="3124200"/>
            <a:ext cx="519112" cy="1752600"/>
          </a:xfrm>
          <a:custGeom>
            <a:avLst/>
            <a:gdLst>
              <a:gd name="T0" fmla="*/ 0 w 144"/>
              <a:gd name="T1" fmla="*/ 0 h 1104"/>
              <a:gd name="T2" fmla="*/ 144 w 144"/>
              <a:gd name="T3" fmla="*/ 432 h 1104"/>
              <a:gd name="T4" fmla="*/ 0 w 144"/>
              <a:gd name="T5" fmla="*/ 1104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1104">
                <a:moveTo>
                  <a:pt x="0" y="0"/>
                </a:moveTo>
                <a:cubicBezTo>
                  <a:pt x="72" y="124"/>
                  <a:pt x="144" y="248"/>
                  <a:pt x="144" y="432"/>
                </a:cubicBezTo>
                <a:cubicBezTo>
                  <a:pt x="144" y="616"/>
                  <a:pt x="72" y="860"/>
                  <a:pt x="0" y="110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1" name="Freeform 25"/>
          <p:cNvSpPr>
            <a:spLocks/>
          </p:cNvSpPr>
          <p:nvPr/>
        </p:nvSpPr>
        <p:spPr bwMode="auto">
          <a:xfrm>
            <a:off x="5576888" y="3048000"/>
            <a:ext cx="228600" cy="990600"/>
          </a:xfrm>
          <a:custGeom>
            <a:avLst/>
            <a:gdLst>
              <a:gd name="T0" fmla="*/ 192 w 192"/>
              <a:gd name="T1" fmla="*/ 624 h 624"/>
              <a:gd name="T2" fmla="*/ 0 w 192"/>
              <a:gd name="T3" fmla="*/ 336 h 624"/>
              <a:gd name="T4" fmla="*/ 192 w 192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624">
                <a:moveTo>
                  <a:pt x="192" y="624"/>
                </a:moveTo>
                <a:cubicBezTo>
                  <a:pt x="96" y="532"/>
                  <a:pt x="0" y="440"/>
                  <a:pt x="0" y="336"/>
                </a:cubicBezTo>
                <a:cubicBezTo>
                  <a:pt x="0" y="232"/>
                  <a:pt x="96" y="116"/>
                  <a:pt x="192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2" name="Line 26"/>
          <p:cNvSpPr>
            <a:spLocks noChangeShapeType="1"/>
          </p:cNvSpPr>
          <p:nvPr/>
        </p:nvSpPr>
        <p:spPr bwMode="auto">
          <a:xfrm>
            <a:off x="6186488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3" name="Text Box 27"/>
          <p:cNvSpPr txBox="1">
            <a:spLocks noChangeArrowheads="1"/>
          </p:cNvSpPr>
          <p:nvPr/>
        </p:nvSpPr>
        <p:spPr bwMode="auto">
          <a:xfrm>
            <a:off x="5119688" y="3267075"/>
            <a:ext cx="5461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>
                <a:latin typeface="Comic Sans MS" pitchFamily="112" charset="0"/>
              </a:rPr>
              <a:t> Host </a:t>
            </a:r>
          </a:p>
          <a:p>
            <a:pPr algn="ctr"/>
            <a:r>
              <a:rPr lang="en-US" sz="1000">
                <a:latin typeface="Comic Sans MS" pitchFamily="112" charset="0"/>
              </a:rPr>
              <a:t>DMA</a:t>
            </a:r>
          </a:p>
          <a:p>
            <a:pPr algn="ctr"/>
            <a:r>
              <a:rPr lang="en-US" sz="1000">
                <a:latin typeface="Comic Sans MS" pitchFamily="112" charset="0"/>
              </a:rPr>
              <a:t>Free</a:t>
            </a:r>
          </a:p>
        </p:txBody>
      </p:sp>
      <p:sp>
        <p:nvSpPr>
          <p:cNvPr id="127004" name="Text Box 28"/>
          <p:cNvSpPr txBox="1">
            <a:spLocks noChangeArrowheads="1"/>
          </p:cNvSpPr>
          <p:nvPr/>
        </p:nvSpPr>
        <p:spPr bwMode="auto">
          <a:xfrm>
            <a:off x="6178550" y="3429000"/>
            <a:ext cx="804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>
                <a:latin typeface="Comic Sans MS" pitchFamily="112" charset="0"/>
              </a:rPr>
              <a:t>Host DMA</a:t>
            </a:r>
          </a:p>
          <a:p>
            <a:pPr algn="ctr"/>
            <a:r>
              <a:rPr lang="en-US" sz="1000">
                <a:latin typeface="Comic Sans MS" pitchFamily="112" charset="0"/>
              </a:rPr>
              <a:t>Busy</a:t>
            </a:r>
          </a:p>
        </p:txBody>
      </p:sp>
      <p:sp>
        <p:nvSpPr>
          <p:cNvPr id="127005" name="Text Box 29"/>
          <p:cNvSpPr txBox="1">
            <a:spLocks noChangeArrowheads="1"/>
          </p:cNvSpPr>
          <p:nvPr/>
        </p:nvSpPr>
        <p:spPr bwMode="auto">
          <a:xfrm>
            <a:off x="6967538" y="4038600"/>
            <a:ext cx="804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>
                <a:latin typeface="Comic Sans MS" pitchFamily="112" charset="0"/>
              </a:rPr>
              <a:t>Host DMA</a:t>
            </a:r>
          </a:p>
          <a:p>
            <a:pPr algn="ctr"/>
            <a:r>
              <a:rPr lang="en-US" sz="1000">
                <a:latin typeface="Comic Sans MS" pitchFamily="112" charset="0"/>
              </a:rPr>
              <a:t>Free </a:t>
            </a:r>
          </a:p>
        </p:txBody>
      </p:sp>
      <p:sp>
        <p:nvSpPr>
          <p:cNvPr id="127006" name="Freeform 30"/>
          <p:cNvSpPr>
            <a:spLocks/>
          </p:cNvSpPr>
          <p:nvPr/>
        </p:nvSpPr>
        <p:spPr bwMode="auto">
          <a:xfrm>
            <a:off x="3810000" y="2730500"/>
            <a:ext cx="1981200" cy="2387600"/>
          </a:xfrm>
          <a:custGeom>
            <a:avLst/>
            <a:gdLst>
              <a:gd name="T0" fmla="*/ 1248 w 1248"/>
              <a:gd name="T1" fmla="*/ 1400 h 1504"/>
              <a:gd name="T2" fmla="*/ 624 w 1248"/>
              <a:gd name="T3" fmla="*/ 1304 h 1504"/>
              <a:gd name="T4" fmla="*/ 336 w 1248"/>
              <a:gd name="T5" fmla="*/ 200 h 1504"/>
              <a:gd name="T6" fmla="*/ 0 w 1248"/>
              <a:gd name="T7" fmla="*/ 104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8" h="1504">
                <a:moveTo>
                  <a:pt x="1248" y="1400"/>
                </a:moveTo>
                <a:cubicBezTo>
                  <a:pt x="1012" y="1452"/>
                  <a:pt x="776" y="1504"/>
                  <a:pt x="624" y="1304"/>
                </a:cubicBezTo>
                <a:cubicBezTo>
                  <a:pt x="472" y="1104"/>
                  <a:pt x="440" y="400"/>
                  <a:pt x="336" y="200"/>
                </a:cubicBezTo>
                <a:cubicBezTo>
                  <a:pt x="232" y="0"/>
                  <a:pt x="116" y="52"/>
                  <a:pt x="0" y="10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7" name="Text Box 31"/>
          <p:cNvSpPr txBox="1">
            <a:spLocks noChangeArrowheads="1"/>
          </p:cNvSpPr>
          <p:nvPr/>
        </p:nvSpPr>
        <p:spPr bwMode="auto">
          <a:xfrm>
            <a:off x="4881563" y="5013325"/>
            <a:ext cx="715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>
                <a:latin typeface="Comic Sans MS" pitchFamily="112" charset="0"/>
              </a:rPr>
              <a:t>Marker</a:t>
            </a:r>
          </a:p>
          <a:p>
            <a:pPr algn="ctr"/>
            <a:r>
              <a:rPr lang="en-US" sz="1000">
                <a:latin typeface="Comic Sans MS" pitchFamily="112" charset="0"/>
              </a:rPr>
              <a:t>Inserted</a:t>
            </a:r>
          </a:p>
        </p:txBody>
      </p:sp>
      <p:sp>
        <p:nvSpPr>
          <p:cNvPr id="127008" name="Freeform 32"/>
          <p:cNvSpPr>
            <a:spLocks/>
          </p:cNvSpPr>
          <p:nvPr/>
        </p:nvSpPr>
        <p:spPr bwMode="auto">
          <a:xfrm>
            <a:off x="3810000" y="1879600"/>
            <a:ext cx="2209800" cy="3683000"/>
          </a:xfrm>
          <a:custGeom>
            <a:avLst/>
            <a:gdLst>
              <a:gd name="T0" fmla="*/ 0 w 1296"/>
              <a:gd name="T1" fmla="*/ 1984 h 2320"/>
              <a:gd name="T2" fmla="*/ 528 w 1296"/>
              <a:gd name="T3" fmla="*/ 2032 h 2320"/>
              <a:gd name="T4" fmla="*/ 864 w 1296"/>
              <a:gd name="T5" fmla="*/ 256 h 2320"/>
              <a:gd name="T6" fmla="*/ 1296 w 1296"/>
              <a:gd name="T7" fmla="*/ 496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6" h="2320">
                <a:moveTo>
                  <a:pt x="0" y="1984"/>
                </a:moveTo>
                <a:cubicBezTo>
                  <a:pt x="192" y="2152"/>
                  <a:pt x="384" y="2320"/>
                  <a:pt x="528" y="2032"/>
                </a:cubicBezTo>
                <a:cubicBezTo>
                  <a:pt x="672" y="1744"/>
                  <a:pt x="736" y="512"/>
                  <a:pt x="864" y="256"/>
                </a:cubicBezTo>
                <a:cubicBezTo>
                  <a:pt x="992" y="0"/>
                  <a:pt x="1144" y="248"/>
                  <a:pt x="1296" y="496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9" name="Text Box 33"/>
          <p:cNvSpPr txBox="1">
            <a:spLocks noChangeArrowheads="1"/>
          </p:cNvSpPr>
          <p:nvPr/>
        </p:nvSpPr>
        <p:spPr bwMode="auto">
          <a:xfrm>
            <a:off x="4897438" y="1752600"/>
            <a:ext cx="993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>
                <a:latin typeface="Comic Sans MS" pitchFamily="112" charset="0"/>
              </a:rPr>
              <a:t>Segment</a:t>
            </a:r>
          </a:p>
          <a:p>
            <a:pPr algn="ctr"/>
            <a:r>
              <a:rPr lang="en-US" sz="1000">
                <a:latin typeface="Comic Sans MS" pitchFamily="112" charset="0"/>
              </a:rPr>
              <a:t>Not Complete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884" name="Oval 4"/>
          <p:cNvSpPr>
            <a:spLocks noChangeArrowheads="1"/>
          </p:cNvSpPr>
          <p:nvPr/>
        </p:nvSpPr>
        <p:spPr bwMode="auto">
          <a:xfrm>
            <a:off x="1462088" y="15240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latin typeface="Comic Sans MS" pitchFamily="112" charset="0"/>
              </a:rPr>
              <a:t>IDLE</a:t>
            </a:r>
          </a:p>
        </p:txBody>
      </p:sp>
      <p:sp>
        <p:nvSpPr>
          <p:cNvPr id="122885" name="Oval 5"/>
          <p:cNvSpPr>
            <a:spLocks noChangeArrowheads="1"/>
          </p:cNvSpPr>
          <p:nvPr/>
        </p:nvSpPr>
        <p:spPr bwMode="auto">
          <a:xfrm>
            <a:off x="1462088" y="26670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latin typeface="Comic Sans MS" pitchFamily="112" charset="0"/>
              </a:rPr>
              <a:t>READY</a:t>
            </a:r>
          </a:p>
        </p:txBody>
      </p:sp>
      <p:sp>
        <p:nvSpPr>
          <p:cNvPr id="122886" name="Oval 6"/>
          <p:cNvSpPr>
            <a:spLocks noChangeArrowheads="1"/>
          </p:cNvSpPr>
          <p:nvPr/>
        </p:nvSpPr>
        <p:spPr bwMode="auto">
          <a:xfrm>
            <a:off x="1462088" y="37338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latin typeface="Comic Sans MS" pitchFamily="112" charset="0"/>
              </a:rPr>
              <a:t>DMA</a:t>
            </a:r>
          </a:p>
          <a:p>
            <a:pPr algn="ctr"/>
            <a:r>
              <a:rPr lang="en-US" sz="1000">
                <a:latin typeface="Comic Sans MS" pitchFamily="112" charset="0"/>
              </a:rPr>
              <a:t>BUSY</a:t>
            </a:r>
          </a:p>
        </p:txBody>
      </p:sp>
      <p:sp>
        <p:nvSpPr>
          <p:cNvPr id="122887" name="Oval 7"/>
          <p:cNvSpPr>
            <a:spLocks noChangeArrowheads="1"/>
          </p:cNvSpPr>
          <p:nvPr/>
        </p:nvSpPr>
        <p:spPr bwMode="auto">
          <a:xfrm>
            <a:off x="1462088" y="45720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latin typeface="Comic Sans MS" pitchFamily="112" charset="0"/>
              </a:rPr>
              <a:t>SDMA</a:t>
            </a:r>
          </a:p>
        </p:txBody>
      </p:sp>
      <p:sp>
        <p:nvSpPr>
          <p:cNvPr id="122888" name="Freeform 8"/>
          <p:cNvSpPr>
            <a:spLocks/>
          </p:cNvSpPr>
          <p:nvPr/>
        </p:nvSpPr>
        <p:spPr bwMode="auto">
          <a:xfrm>
            <a:off x="609600" y="1981200"/>
            <a:ext cx="852488" cy="2819400"/>
          </a:xfrm>
          <a:custGeom>
            <a:avLst/>
            <a:gdLst>
              <a:gd name="T0" fmla="*/ 432 w 432"/>
              <a:gd name="T1" fmla="*/ 1776 h 1776"/>
              <a:gd name="T2" fmla="*/ 0 w 432"/>
              <a:gd name="T3" fmla="*/ 816 h 1776"/>
              <a:gd name="T4" fmla="*/ 432 w 432"/>
              <a:gd name="T5" fmla="*/ 0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1776">
                <a:moveTo>
                  <a:pt x="432" y="1776"/>
                </a:moveTo>
                <a:cubicBezTo>
                  <a:pt x="216" y="1444"/>
                  <a:pt x="0" y="1112"/>
                  <a:pt x="0" y="816"/>
                </a:cubicBezTo>
                <a:cubicBezTo>
                  <a:pt x="0" y="520"/>
                  <a:pt x="216" y="260"/>
                  <a:pt x="432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89" name="Freeform 9"/>
          <p:cNvSpPr>
            <a:spLocks/>
          </p:cNvSpPr>
          <p:nvPr/>
        </p:nvSpPr>
        <p:spPr bwMode="auto">
          <a:xfrm>
            <a:off x="2224088" y="3124200"/>
            <a:ext cx="519112" cy="1752600"/>
          </a:xfrm>
          <a:custGeom>
            <a:avLst/>
            <a:gdLst>
              <a:gd name="T0" fmla="*/ 0 w 144"/>
              <a:gd name="T1" fmla="*/ 0 h 1104"/>
              <a:gd name="T2" fmla="*/ 144 w 144"/>
              <a:gd name="T3" fmla="*/ 432 h 1104"/>
              <a:gd name="T4" fmla="*/ 0 w 144"/>
              <a:gd name="T5" fmla="*/ 1104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1104">
                <a:moveTo>
                  <a:pt x="0" y="0"/>
                </a:moveTo>
                <a:cubicBezTo>
                  <a:pt x="72" y="124"/>
                  <a:pt x="144" y="248"/>
                  <a:pt x="144" y="432"/>
                </a:cubicBezTo>
                <a:cubicBezTo>
                  <a:pt x="144" y="616"/>
                  <a:pt x="72" y="860"/>
                  <a:pt x="0" y="110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0" name="Freeform 10"/>
          <p:cNvSpPr>
            <a:spLocks/>
          </p:cNvSpPr>
          <p:nvPr/>
        </p:nvSpPr>
        <p:spPr bwMode="auto">
          <a:xfrm>
            <a:off x="1233488" y="3048000"/>
            <a:ext cx="228600" cy="990600"/>
          </a:xfrm>
          <a:custGeom>
            <a:avLst/>
            <a:gdLst>
              <a:gd name="T0" fmla="*/ 192 w 192"/>
              <a:gd name="T1" fmla="*/ 624 h 624"/>
              <a:gd name="T2" fmla="*/ 0 w 192"/>
              <a:gd name="T3" fmla="*/ 336 h 624"/>
              <a:gd name="T4" fmla="*/ 192 w 192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624">
                <a:moveTo>
                  <a:pt x="192" y="624"/>
                </a:moveTo>
                <a:cubicBezTo>
                  <a:pt x="96" y="532"/>
                  <a:pt x="0" y="440"/>
                  <a:pt x="0" y="336"/>
                </a:cubicBezTo>
                <a:cubicBezTo>
                  <a:pt x="0" y="232"/>
                  <a:pt x="96" y="116"/>
                  <a:pt x="192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1" name="Text Box 11"/>
          <p:cNvSpPr txBox="1">
            <a:spLocks noChangeArrowheads="1"/>
          </p:cNvSpPr>
          <p:nvPr/>
        </p:nvSpPr>
        <p:spPr bwMode="auto">
          <a:xfrm>
            <a:off x="2590800" y="4267200"/>
            <a:ext cx="804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>
                <a:latin typeface="Comic Sans MS" pitchFamily="112" charset="0"/>
              </a:rPr>
              <a:t>Host DMA</a:t>
            </a:r>
          </a:p>
          <a:p>
            <a:pPr algn="ctr"/>
            <a:r>
              <a:rPr lang="en-US" sz="1000">
                <a:latin typeface="Comic Sans MS" pitchFamily="112" charset="0"/>
              </a:rPr>
              <a:t>Free</a:t>
            </a:r>
          </a:p>
        </p:txBody>
      </p:sp>
      <p:sp>
        <p:nvSpPr>
          <p:cNvPr id="122892" name="Text Box 12"/>
          <p:cNvSpPr txBox="1">
            <a:spLocks noChangeArrowheads="1"/>
          </p:cNvSpPr>
          <p:nvPr/>
        </p:nvSpPr>
        <p:spPr bwMode="auto">
          <a:xfrm>
            <a:off x="1909763" y="2309813"/>
            <a:ext cx="9937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>
                <a:latin typeface="Comic Sans MS" pitchFamily="112" charset="0"/>
              </a:rPr>
              <a:t>Send Request</a:t>
            </a:r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1843088" y="2286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4" name="Line 14"/>
          <p:cNvSpPr>
            <a:spLocks noChangeShapeType="1"/>
          </p:cNvSpPr>
          <p:nvPr/>
        </p:nvSpPr>
        <p:spPr bwMode="auto">
          <a:xfrm>
            <a:off x="1843088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6" name="Text Box 16"/>
          <p:cNvSpPr txBox="1">
            <a:spLocks noChangeArrowheads="1"/>
          </p:cNvSpPr>
          <p:nvPr/>
        </p:nvSpPr>
        <p:spPr bwMode="auto">
          <a:xfrm>
            <a:off x="-7938" y="3357563"/>
            <a:ext cx="606426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>
                <a:latin typeface="Comic Sans MS" pitchFamily="112" charset="0"/>
              </a:rPr>
              <a:t> SDMA</a:t>
            </a:r>
          </a:p>
          <a:p>
            <a:pPr algn="ctr"/>
            <a:r>
              <a:rPr lang="en-US" sz="1000">
                <a:latin typeface="Comic Sans MS" pitchFamily="112" charset="0"/>
              </a:rPr>
              <a:t>Done</a:t>
            </a: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765175" y="3200400"/>
            <a:ext cx="5461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>
                <a:latin typeface="Comic Sans MS" pitchFamily="112" charset="0"/>
              </a:rPr>
              <a:t> Host </a:t>
            </a:r>
          </a:p>
          <a:p>
            <a:pPr algn="ctr"/>
            <a:r>
              <a:rPr lang="en-US" sz="1000">
                <a:latin typeface="Comic Sans MS" pitchFamily="112" charset="0"/>
              </a:rPr>
              <a:t>DMA</a:t>
            </a:r>
          </a:p>
          <a:p>
            <a:pPr algn="ctr"/>
            <a:r>
              <a:rPr lang="en-US" sz="1000">
                <a:latin typeface="Comic Sans MS" pitchFamily="112" charset="0"/>
              </a:rPr>
              <a:t>Free</a:t>
            </a:r>
          </a:p>
        </p:txBody>
      </p:sp>
      <p:sp>
        <p:nvSpPr>
          <p:cNvPr id="122899" name="Text Box 19"/>
          <p:cNvSpPr txBox="1">
            <a:spLocks noChangeArrowheads="1"/>
          </p:cNvSpPr>
          <p:nvPr/>
        </p:nvSpPr>
        <p:spPr bwMode="auto">
          <a:xfrm>
            <a:off x="1828800" y="3429000"/>
            <a:ext cx="804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>
                <a:latin typeface="Comic Sans MS" pitchFamily="112" charset="0"/>
              </a:rPr>
              <a:t>Host DMA</a:t>
            </a:r>
          </a:p>
          <a:p>
            <a:pPr algn="ctr"/>
            <a:r>
              <a:rPr lang="en-US" sz="1000">
                <a:latin typeface="Comic Sans MS" pitchFamily="112" charset="0"/>
              </a:rPr>
              <a:t>In Use</a:t>
            </a:r>
          </a:p>
        </p:txBody>
      </p:sp>
      <p:sp>
        <p:nvSpPr>
          <p:cNvPr id="122900" name="Text Box 20"/>
          <p:cNvSpPr txBox="1">
            <a:spLocks noChangeArrowheads="1"/>
          </p:cNvSpPr>
          <p:nvPr/>
        </p:nvSpPr>
        <p:spPr bwMode="auto">
          <a:xfrm>
            <a:off x="1431925" y="5603875"/>
            <a:ext cx="876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itchFamily="112" charset="0"/>
              </a:rPr>
              <a:t>SDMA</a:t>
            </a:r>
          </a:p>
        </p:txBody>
      </p:sp>
      <p:sp>
        <p:nvSpPr>
          <p:cNvPr id="122901" name="Oval 21"/>
          <p:cNvSpPr>
            <a:spLocks noChangeArrowheads="1"/>
          </p:cNvSpPr>
          <p:nvPr/>
        </p:nvSpPr>
        <p:spPr bwMode="auto">
          <a:xfrm>
            <a:off x="4373563" y="15240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latin typeface="Comic Sans MS" pitchFamily="112" charset="0"/>
              </a:rPr>
              <a:t>IDLE</a:t>
            </a:r>
          </a:p>
        </p:txBody>
      </p:sp>
      <p:sp>
        <p:nvSpPr>
          <p:cNvPr id="122902" name="Oval 22"/>
          <p:cNvSpPr>
            <a:spLocks noChangeArrowheads="1"/>
          </p:cNvSpPr>
          <p:nvPr/>
        </p:nvSpPr>
        <p:spPr bwMode="auto">
          <a:xfrm>
            <a:off x="4373563" y="26670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latin typeface="Comic Sans MS" pitchFamily="112" charset="0"/>
              </a:rPr>
              <a:t>READY</a:t>
            </a:r>
          </a:p>
        </p:txBody>
      </p:sp>
      <p:sp>
        <p:nvSpPr>
          <p:cNvPr id="122903" name="Oval 23"/>
          <p:cNvSpPr>
            <a:spLocks noChangeArrowheads="1"/>
          </p:cNvSpPr>
          <p:nvPr/>
        </p:nvSpPr>
        <p:spPr bwMode="auto">
          <a:xfrm>
            <a:off x="4373563" y="37338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latin typeface="Comic Sans MS" pitchFamily="112" charset="0"/>
              </a:rPr>
              <a:t>COPY</a:t>
            </a:r>
          </a:p>
          <a:p>
            <a:pPr algn="ctr"/>
            <a:r>
              <a:rPr lang="en-US" sz="1000">
                <a:latin typeface="Comic Sans MS" pitchFamily="112" charset="0"/>
              </a:rPr>
              <a:t>PARTIAL</a:t>
            </a:r>
          </a:p>
          <a:p>
            <a:pPr algn="ctr"/>
            <a:r>
              <a:rPr lang="en-US" sz="1000">
                <a:latin typeface="Comic Sans MS" pitchFamily="112" charset="0"/>
              </a:rPr>
              <a:t>SEGMENT</a:t>
            </a:r>
          </a:p>
        </p:txBody>
      </p:sp>
      <p:sp>
        <p:nvSpPr>
          <p:cNvPr id="122904" name="Oval 24"/>
          <p:cNvSpPr>
            <a:spLocks noChangeArrowheads="1"/>
          </p:cNvSpPr>
          <p:nvPr/>
        </p:nvSpPr>
        <p:spPr bwMode="auto">
          <a:xfrm>
            <a:off x="4402138" y="48006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latin typeface="Comic Sans MS" pitchFamily="112" charset="0"/>
              </a:rPr>
              <a:t>INSERT</a:t>
            </a:r>
          </a:p>
          <a:p>
            <a:pPr algn="ctr"/>
            <a:r>
              <a:rPr lang="en-US" sz="1000">
                <a:latin typeface="Comic Sans MS" pitchFamily="112" charset="0"/>
              </a:rPr>
              <a:t>MARKERS</a:t>
            </a:r>
          </a:p>
        </p:txBody>
      </p:sp>
      <p:sp>
        <p:nvSpPr>
          <p:cNvPr id="122909" name="Text Box 29"/>
          <p:cNvSpPr txBox="1">
            <a:spLocks noChangeArrowheads="1"/>
          </p:cNvSpPr>
          <p:nvPr/>
        </p:nvSpPr>
        <p:spPr bwMode="auto">
          <a:xfrm>
            <a:off x="4783138" y="2270125"/>
            <a:ext cx="741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>
                <a:latin typeface="Comic Sans MS" pitchFamily="112" charset="0"/>
              </a:rPr>
              <a:t>Segment </a:t>
            </a:r>
          </a:p>
          <a:p>
            <a:pPr algn="ctr"/>
            <a:r>
              <a:rPr lang="en-US" sz="1000">
                <a:latin typeface="Comic Sans MS" pitchFamily="112" charset="0"/>
              </a:rPr>
              <a:t>Available</a:t>
            </a:r>
          </a:p>
        </p:txBody>
      </p:sp>
      <p:sp>
        <p:nvSpPr>
          <p:cNvPr id="122910" name="Line 30"/>
          <p:cNvSpPr>
            <a:spLocks noChangeShapeType="1"/>
          </p:cNvSpPr>
          <p:nvPr/>
        </p:nvSpPr>
        <p:spPr bwMode="auto">
          <a:xfrm>
            <a:off x="4754563" y="2286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1" name="Line 31"/>
          <p:cNvSpPr>
            <a:spLocks noChangeShapeType="1"/>
          </p:cNvSpPr>
          <p:nvPr/>
        </p:nvSpPr>
        <p:spPr bwMode="auto">
          <a:xfrm>
            <a:off x="4754563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5" name="Text Box 35"/>
          <p:cNvSpPr txBox="1">
            <a:spLocks noChangeArrowheads="1"/>
          </p:cNvSpPr>
          <p:nvPr/>
        </p:nvSpPr>
        <p:spPr bwMode="auto">
          <a:xfrm>
            <a:off x="4173538" y="5562600"/>
            <a:ext cx="1303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itchFamily="112" charset="0"/>
              </a:rPr>
              <a:t>Processing</a:t>
            </a:r>
          </a:p>
        </p:txBody>
      </p:sp>
      <p:sp>
        <p:nvSpPr>
          <p:cNvPr id="122916" name="Line 36"/>
          <p:cNvSpPr>
            <a:spLocks noChangeShapeType="1"/>
          </p:cNvSpPr>
          <p:nvPr/>
        </p:nvSpPr>
        <p:spPr bwMode="auto">
          <a:xfrm>
            <a:off x="4754563" y="4495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7" name="Text Box 37"/>
          <p:cNvSpPr txBox="1">
            <a:spLocks noChangeArrowheads="1"/>
          </p:cNvSpPr>
          <p:nvPr/>
        </p:nvSpPr>
        <p:spPr bwMode="auto">
          <a:xfrm>
            <a:off x="4859338" y="4495800"/>
            <a:ext cx="1008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>
                <a:latin typeface="Comic Sans MS" pitchFamily="112" charset="0"/>
              </a:rPr>
              <a:t>Segment Not </a:t>
            </a:r>
          </a:p>
          <a:p>
            <a:pPr algn="ctr"/>
            <a:r>
              <a:rPr lang="en-US" sz="1000">
                <a:latin typeface="Comic Sans MS" pitchFamily="112" charset="0"/>
              </a:rPr>
              <a:t>Complete</a:t>
            </a:r>
          </a:p>
        </p:txBody>
      </p:sp>
      <p:sp>
        <p:nvSpPr>
          <p:cNvPr id="122918" name="Freeform 38"/>
          <p:cNvSpPr>
            <a:spLocks/>
          </p:cNvSpPr>
          <p:nvPr/>
        </p:nvSpPr>
        <p:spPr bwMode="auto">
          <a:xfrm>
            <a:off x="4008438" y="3048000"/>
            <a:ext cx="393700" cy="2209800"/>
          </a:xfrm>
          <a:custGeom>
            <a:avLst/>
            <a:gdLst>
              <a:gd name="T0" fmla="*/ 248 w 248"/>
              <a:gd name="T1" fmla="*/ 1392 h 1392"/>
              <a:gd name="T2" fmla="*/ 8 w 248"/>
              <a:gd name="T3" fmla="*/ 672 h 1392"/>
              <a:gd name="T4" fmla="*/ 200 w 248"/>
              <a:gd name="T5" fmla="*/ 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8" h="1392">
                <a:moveTo>
                  <a:pt x="248" y="1392"/>
                </a:moveTo>
                <a:cubicBezTo>
                  <a:pt x="132" y="1148"/>
                  <a:pt x="16" y="904"/>
                  <a:pt x="8" y="672"/>
                </a:cubicBezTo>
                <a:cubicBezTo>
                  <a:pt x="0" y="440"/>
                  <a:pt x="100" y="220"/>
                  <a:pt x="200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9" name="Freeform 39"/>
          <p:cNvSpPr>
            <a:spLocks/>
          </p:cNvSpPr>
          <p:nvPr/>
        </p:nvSpPr>
        <p:spPr bwMode="auto">
          <a:xfrm>
            <a:off x="3967163" y="1905000"/>
            <a:ext cx="393700" cy="2209800"/>
          </a:xfrm>
          <a:custGeom>
            <a:avLst/>
            <a:gdLst>
              <a:gd name="T0" fmla="*/ 248 w 248"/>
              <a:gd name="T1" fmla="*/ 1392 h 1392"/>
              <a:gd name="T2" fmla="*/ 8 w 248"/>
              <a:gd name="T3" fmla="*/ 672 h 1392"/>
              <a:gd name="T4" fmla="*/ 200 w 248"/>
              <a:gd name="T5" fmla="*/ 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8" h="1392">
                <a:moveTo>
                  <a:pt x="248" y="1392"/>
                </a:moveTo>
                <a:cubicBezTo>
                  <a:pt x="132" y="1148"/>
                  <a:pt x="16" y="904"/>
                  <a:pt x="8" y="672"/>
                </a:cubicBezTo>
                <a:cubicBezTo>
                  <a:pt x="0" y="440"/>
                  <a:pt x="100" y="220"/>
                  <a:pt x="200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0" name="Text Box 40"/>
          <p:cNvSpPr txBox="1">
            <a:spLocks noChangeArrowheads="1"/>
          </p:cNvSpPr>
          <p:nvPr/>
        </p:nvSpPr>
        <p:spPr bwMode="auto">
          <a:xfrm>
            <a:off x="3457575" y="4403725"/>
            <a:ext cx="715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>
                <a:latin typeface="Comic Sans MS" pitchFamily="112" charset="0"/>
              </a:rPr>
              <a:t>Marker</a:t>
            </a:r>
          </a:p>
          <a:p>
            <a:pPr algn="ctr"/>
            <a:r>
              <a:rPr lang="en-US" sz="1000">
                <a:latin typeface="Comic Sans MS" pitchFamily="112" charset="0"/>
              </a:rPr>
              <a:t>Inserted</a:t>
            </a:r>
          </a:p>
        </p:txBody>
      </p:sp>
      <p:sp>
        <p:nvSpPr>
          <p:cNvPr id="122921" name="Text Box 41"/>
          <p:cNvSpPr txBox="1">
            <a:spLocks noChangeArrowheads="1"/>
          </p:cNvSpPr>
          <p:nvPr/>
        </p:nvSpPr>
        <p:spPr bwMode="auto">
          <a:xfrm>
            <a:off x="3387725" y="2051050"/>
            <a:ext cx="727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>
                <a:latin typeface="Comic Sans MS" pitchFamily="112" charset="0"/>
              </a:rPr>
              <a:t>Segment</a:t>
            </a:r>
          </a:p>
          <a:p>
            <a:pPr algn="ctr"/>
            <a:r>
              <a:rPr lang="en-US" sz="1000">
                <a:latin typeface="Comic Sans MS" pitchFamily="112" charset="0"/>
              </a:rPr>
              <a:t>Complete</a:t>
            </a:r>
          </a:p>
        </p:txBody>
      </p:sp>
      <p:sp>
        <p:nvSpPr>
          <p:cNvPr id="122922" name="Line 42"/>
          <p:cNvSpPr>
            <a:spLocks noChangeShapeType="1"/>
          </p:cNvSpPr>
          <p:nvPr/>
        </p:nvSpPr>
        <p:spPr bwMode="auto">
          <a:xfrm>
            <a:off x="3330575" y="1371600"/>
            <a:ext cx="0" cy="46482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4" name="Line 44"/>
          <p:cNvSpPr>
            <a:spLocks noChangeShapeType="1"/>
          </p:cNvSpPr>
          <p:nvPr/>
        </p:nvSpPr>
        <p:spPr bwMode="auto">
          <a:xfrm>
            <a:off x="5791200" y="1447800"/>
            <a:ext cx="0" cy="46482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5" name="Oval 45"/>
          <p:cNvSpPr>
            <a:spLocks noChangeArrowheads="1"/>
          </p:cNvSpPr>
          <p:nvPr/>
        </p:nvSpPr>
        <p:spPr bwMode="auto">
          <a:xfrm>
            <a:off x="6324600" y="2224088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latin typeface="Comic Sans MS" pitchFamily="112" charset="0"/>
              </a:rPr>
              <a:t>IDLE</a:t>
            </a:r>
          </a:p>
        </p:txBody>
      </p:sp>
      <p:sp>
        <p:nvSpPr>
          <p:cNvPr id="122926" name="Oval 46"/>
          <p:cNvSpPr>
            <a:spLocks noChangeArrowheads="1"/>
          </p:cNvSpPr>
          <p:nvPr/>
        </p:nvSpPr>
        <p:spPr bwMode="auto">
          <a:xfrm>
            <a:off x="7848600" y="2224088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latin typeface="Comic Sans MS" pitchFamily="112" charset="0"/>
              </a:rPr>
              <a:t>Calculate</a:t>
            </a:r>
          </a:p>
          <a:p>
            <a:pPr algn="ctr"/>
            <a:r>
              <a:rPr lang="en-US" sz="1000">
                <a:latin typeface="Comic Sans MS" pitchFamily="112" charset="0"/>
              </a:rPr>
              <a:t>CRC</a:t>
            </a:r>
          </a:p>
        </p:txBody>
      </p:sp>
      <p:sp>
        <p:nvSpPr>
          <p:cNvPr id="122928" name="Freeform 48"/>
          <p:cNvSpPr>
            <a:spLocks/>
          </p:cNvSpPr>
          <p:nvPr/>
        </p:nvSpPr>
        <p:spPr bwMode="auto">
          <a:xfrm>
            <a:off x="6705600" y="1995488"/>
            <a:ext cx="1524000" cy="228600"/>
          </a:xfrm>
          <a:custGeom>
            <a:avLst/>
            <a:gdLst>
              <a:gd name="T0" fmla="*/ 0 w 960"/>
              <a:gd name="T1" fmla="*/ 144 h 144"/>
              <a:gd name="T2" fmla="*/ 432 w 960"/>
              <a:gd name="T3" fmla="*/ 0 h 144"/>
              <a:gd name="T4" fmla="*/ 960 w 960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36" y="72"/>
                  <a:pt x="272" y="0"/>
                  <a:pt x="432" y="0"/>
                </a:cubicBezTo>
                <a:cubicBezTo>
                  <a:pt x="592" y="0"/>
                  <a:pt x="776" y="72"/>
                  <a:pt x="960" y="14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0" name="Freeform 50"/>
          <p:cNvSpPr>
            <a:spLocks/>
          </p:cNvSpPr>
          <p:nvPr/>
        </p:nvSpPr>
        <p:spPr bwMode="auto">
          <a:xfrm rot="10800000">
            <a:off x="6705600" y="2986088"/>
            <a:ext cx="1524000" cy="228600"/>
          </a:xfrm>
          <a:custGeom>
            <a:avLst/>
            <a:gdLst>
              <a:gd name="T0" fmla="*/ 0 w 960"/>
              <a:gd name="T1" fmla="*/ 144 h 144"/>
              <a:gd name="T2" fmla="*/ 432 w 960"/>
              <a:gd name="T3" fmla="*/ 0 h 144"/>
              <a:gd name="T4" fmla="*/ 960 w 960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36" y="72"/>
                  <a:pt x="272" y="0"/>
                  <a:pt x="432" y="0"/>
                </a:cubicBezTo>
                <a:cubicBezTo>
                  <a:pt x="592" y="0"/>
                  <a:pt x="776" y="72"/>
                  <a:pt x="960" y="14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1" name="Text Box 51"/>
          <p:cNvSpPr txBox="1">
            <a:spLocks noChangeArrowheads="1"/>
          </p:cNvSpPr>
          <p:nvPr/>
        </p:nvSpPr>
        <p:spPr bwMode="auto">
          <a:xfrm>
            <a:off x="7086600" y="1995488"/>
            <a:ext cx="741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>
                <a:latin typeface="Comic Sans MS" pitchFamily="112" charset="0"/>
              </a:rPr>
              <a:t>Segment </a:t>
            </a:r>
          </a:p>
          <a:p>
            <a:pPr algn="ctr"/>
            <a:r>
              <a:rPr lang="en-US" sz="1000">
                <a:latin typeface="Comic Sans MS" pitchFamily="112" charset="0"/>
              </a:rPr>
              <a:t>Available</a:t>
            </a:r>
          </a:p>
        </p:txBody>
      </p:sp>
      <p:sp>
        <p:nvSpPr>
          <p:cNvPr id="122932" name="Text Box 52"/>
          <p:cNvSpPr txBox="1">
            <a:spLocks noChangeArrowheads="1"/>
          </p:cNvSpPr>
          <p:nvPr/>
        </p:nvSpPr>
        <p:spPr bwMode="auto">
          <a:xfrm>
            <a:off x="7172325" y="2806700"/>
            <a:ext cx="741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>
                <a:latin typeface="Comic Sans MS" pitchFamily="112" charset="0"/>
              </a:rPr>
              <a:t>Segment </a:t>
            </a:r>
          </a:p>
          <a:p>
            <a:pPr algn="ctr"/>
            <a:r>
              <a:rPr lang="en-US" sz="1000">
                <a:latin typeface="Comic Sans MS" pitchFamily="112" charset="0"/>
              </a:rPr>
              <a:t>Complete</a:t>
            </a:r>
          </a:p>
        </p:txBody>
      </p:sp>
      <p:sp>
        <p:nvSpPr>
          <p:cNvPr id="122933" name="Oval 53"/>
          <p:cNvSpPr>
            <a:spLocks noChangeArrowheads="1"/>
          </p:cNvSpPr>
          <p:nvPr/>
        </p:nvSpPr>
        <p:spPr bwMode="auto">
          <a:xfrm>
            <a:off x="6324600" y="44196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latin typeface="Comic Sans MS" pitchFamily="112" charset="0"/>
              </a:rPr>
              <a:t>IDLE</a:t>
            </a:r>
          </a:p>
        </p:txBody>
      </p:sp>
      <p:sp>
        <p:nvSpPr>
          <p:cNvPr id="122934" name="Oval 54"/>
          <p:cNvSpPr>
            <a:spLocks noChangeArrowheads="1"/>
          </p:cNvSpPr>
          <p:nvPr/>
        </p:nvSpPr>
        <p:spPr bwMode="auto">
          <a:xfrm>
            <a:off x="7848600" y="44196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latin typeface="Comic Sans MS" pitchFamily="112" charset="0"/>
              </a:rPr>
              <a:t>SEND</a:t>
            </a:r>
          </a:p>
        </p:txBody>
      </p:sp>
      <p:sp>
        <p:nvSpPr>
          <p:cNvPr id="122935" name="Freeform 55"/>
          <p:cNvSpPr>
            <a:spLocks/>
          </p:cNvSpPr>
          <p:nvPr/>
        </p:nvSpPr>
        <p:spPr bwMode="auto">
          <a:xfrm>
            <a:off x="6705600" y="4191000"/>
            <a:ext cx="1524000" cy="228600"/>
          </a:xfrm>
          <a:custGeom>
            <a:avLst/>
            <a:gdLst>
              <a:gd name="T0" fmla="*/ 0 w 960"/>
              <a:gd name="T1" fmla="*/ 144 h 144"/>
              <a:gd name="T2" fmla="*/ 432 w 960"/>
              <a:gd name="T3" fmla="*/ 0 h 144"/>
              <a:gd name="T4" fmla="*/ 960 w 960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36" y="72"/>
                  <a:pt x="272" y="0"/>
                  <a:pt x="432" y="0"/>
                </a:cubicBezTo>
                <a:cubicBezTo>
                  <a:pt x="592" y="0"/>
                  <a:pt x="776" y="72"/>
                  <a:pt x="960" y="14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6" name="Freeform 56"/>
          <p:cNvSpPr>
            <a:spLocks/>
          </p:cNvSpPr>
          <p:nvPr/>
        </p:nvSpPr>
        <p:spPr bwMode="auto">
          <a:xfrm rot="10800000">
            <a:off x="6705600" y="5181600"/>
            <a:ext cx="1524000" cy="228600"/>
          </a:xfrm>
          <a:custGeom>
            <a:avLst/>
            <a:gdLst>
              <a:gd name="T0" fmla="*/ 0 w 960"/>
              <a:gd name="T1" fmla="*/ 144 h 144"/>
              <a:gd name="T2" fmla="*/ 432 w 960"/>
              <a:gd name="T3" fmla="*/ 0 h 144"/>
              <a:gd name="T4" fmla="*/ 960 w 960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36" y="72"/>
                  <a:pt x="272" y="0"/>
                  <a:pt x="432" y="0"/>
                </a:cubicBezTo>
                <a:cubicBezTo>
                  <a:pt x="592" y="0"/>
                  <a:pt x="776" y="72"/>
                  <a:pt x="960" y="14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7" name="Text Box 57"/>
          <p:cNvSpPr txBox="1">
            <a:spLocks noChangeArrowheads="1"/>
          </p:cNvSpPr>
          <p:nvPr/>
        </p:nvSpPr>
        <p:spPr bwMode="auto">
          <a:xfrm>
            <a:off x="7086600" y="4191000"/>
            <a:ext cx="741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>
                <a:latin typeface="Comic Sans MS" pitchFamily="112" charset="0"/>
              </a:rPr>
              <a:t>Segment </a:t>
            </a:r>
          </a:p>
          <a:p>
            <a:pPr algn="ctr"/>
            <a:r>
              <a:rPr lang="en-US" sz="1000">
                <a:latin typeface="Comic Sans MS" pitchFamily="112" charset="0"/>
              </a:rPr>
              <a:t>Available</a:t>
            </a:r>
          </a:p>
        </p:txBody>
      </p:sp>
      <p:sp>
        <p:nvSpPr>
          <p:cNvPr id="122938" name="Text Box 58"/>
          <p:cNvSpPr txBox="1">
            <a:spLocks noChangeArrowheads="1"/>
          </p:cNvSpPr>
          <p:nvPr/>
        </p:nvSpPr>
        <p:spPr bwMode="auto">
          <a:xfrm>
            <a:off x="7172325" y="5002213"/>
            <a:ext cx="741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>
                <a:latin typeface="Comic Sans MS" pitchFamily="112" charset="0"/>
              </a:rPr>
              <a:t>Segment </a:t>
            </a:r>
          </a:p>
          <a:p>
            <a:pPr algn="ctr"/>
            <a:r>
              <a:rPr lang="en-US" sz="1000">
                <a:latin typeface="Comic Sans MS" pitchFamily="112" charset="0"/>
              </a:rPr>
              <a:t>Complete</a:t>
            </a:r>
          </a:p>
        </p:txBody>
      </p:sp>
      <p:sp>
        <p:nvSpPr>
          <p:cNvPr id="122939" name="Text Box 59"/>
          <p:cNvSpPr txBox="1">
            <a:spLocks noChangeArrowheads="1"/>
          </p:cNvSpPr>
          <p:nvPr/>
        </p:nvSpPr>
        <p:spPr bwMode="auto">
          <a:xfrm>
            <a:off x="7162800" y="3367088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itchFamily="112" charset="0"/>
              </a:rPr>
              <a:t>CRC</a:t>
            </a:r>
          </a:p>
        </p:txBody>
      </p:sp>
      <p:sp>
        <p:nvSpPr>
          <p:cNvPr id="122941" name="Text Box 61"/>
          <p:cNvSpPr txBox="1">
            <a:spLocks noChangeArrowheads="1"/>
          </p:cNvSpPr>
          <p:nvPr/>
        </p:nvSpPr>
        <p:spPr bwMode="auto">
          <a:xfrm>
            <a:off x="7162800" y="5500688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itchFamily="112" charset="0"/>
              </a:rPr>
              <a:t>SEND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iWARP Out-of-Cache Communication Bandwidth </a:t>
            </a:r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-58738" y="1317625"/>
          <a:ext cx="5135563" cy="477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9" name="Chart" r:id="rId4" imgW="7505700" imgH="6985000" progId="MSGraph.Chart.8">
                  <p:embed followColorScheme="full"/>
                </p:oleObj>
              </mc:Choice>
              <mc:Fallback>
                <p:oleObj name="Chart" r:id="rId4" imgW="7505700" imgH="6985000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8738" y="1317625"/>
                        <a:ext cx="5135563" cy="477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85800" y="1636713"/>
            <a:ext cx="34274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itchFamily="112" charset="0"/>
              </a:rPr>
              <a:t>Cache Traffic (Transmit Side)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5410200" y="1636713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itchFamily="112" charset="0"/>
              </a:rPr>
              <a:t>Cache Traffic (Receive Side)</a:t>
            </a:r>
          </a:p>
        </p:txBody>
      </p:sp>
      <p:graphicFrame>
        <p:nvGraphicFramePr>
          <p:cNvPr id="75788" name="Object 12"/>
          <p:cNvGraphicFramePr>
            <a:graphicFrameLocks noChangeAspect="1"/>
          </p:cNvGraphicFramePr>
          <p:nvPr/>
        </p:nvGraphicFramePr>
        <p:xfrm>
          <a:off x="4410075" y="1447800"/>
          <a:ext cx="5343525" cy="355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0" name="Chart" r:id="rId6" imgW="7810500" imgH="5194300" progId="MSGraph.Chart.8">
                  <p:embed followColorScheme="full"/>
                </p:oleObj>
              </mc:Choice>
              <mc:Fallback>
                <p:oleObj name="Chart" r:id="rId6" imgW="7810500" imgH="5194300" progId="MSGraph.Chart.8">
                  <p:embed followColorScheme="full"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0075" y="1447800"/>
                        <a:ext cx="5343525" cy="355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Impact of marker separation on iWARP performance</a:t>
            </a:r>
          </a:p>
        </p:txBody>
      </p:sp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-152400" y="1447800"/>
          <a:ext cx="5011738" cy="500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9" name="Chart" r:id="rId4" imgW="7327900" imgH="7315200" progId="MSGraph.Chart.8">
                  <p:embed followColorScheme="full"/>
                </p:oleObj>
              </mc:Choice>
              <mc:Fallback>
                <p:oleObj name="Chart" r:id="rId4" imgW="7327900" imgH="7315200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2400" y="1447800"/>
                        <a:ext cx="5011738" cy="500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838200" y="1447800"/>
            <a:ext cx="354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itchFamily="112" charset="0"/>
              </a:rPr>
              <a:t>Host-offloaded iWARP Latency</a:t>
            </a: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5334000" y="1447800"/>
            <a:ext cx="3748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itchFamily="112" charset="0"/>
              </a:rPr>
              <a:t>NIC-offloaded iWARP Bandwidth</a:t>
            </a:r>
          </a:p>
        </p:txBody>
      </p:sp>
      <p:graphicFrame>
        <p:nvGraphicFramePr>
          <p:cNvPr id="90118" name="Object 6"/>
          <p:cNvGraphicFramePr>
            <a:graphicFrameLocks noChangeAspect="1"/>
          </p:cNvGraphicFramePr>
          <p:nvPr/>
        </p:nvGraphicFramePr>
        <p:xfrm>
          <a:off x="4495800" y="1524000"/>
          <a:ext cx="5335588" cy="357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0" name="Chart" r:id="rId6" imgW="7797800" imgH="5219700" progId="MSGraph.Chart.8">
                  <p:embed followColorScheme="full"/>
                </p:oleObj>
              </mc:Choice>
              <mc:Fallback>
                <p:oleObj name="Chart" r:id="rId6" imgW="7797800" imgH="5219700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524000"/>
                        <a:ext cx="5335588" cy="357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Out-of-order Communication</a:t>
            </a:r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2667000"/>
            <a:ext cx="8458200" cy="3505200"/>
          </a:xfrm>
        </p:spPr>
        <p:txBody>
          <a:bodyPr/>
          <a:lstStyle/>
          <a:p>
            <a:r>
              <a:rPr lang="en-US" sz="2000"/>
              <a:t>Different packets taking different paths mean that later injected packets might arrive earlier</a:t>
            </a:r>
          </a:p>
          <a:p>
            <a:pPr lvl="1"/>
            <a:r>
              <a:rPr lang="en-US" sz="2000"/>
              <a:t>Physical networks only deal with sending packets out-of-order</a:t>
            </a:r>
          </a:p>
          <a:p>
            <a:pPr lvl="1"/>
            <a:r>
              <a:rPr lang="en-US" sz="2000"/>
              <a:t>Protocols on top of networks (either in hardware or software) have to deal with reordering packets</a:t>
            </a:r>
          </a:p>
          <a:p>
            <a:r>
              <a:rPr lang="en-US" sz="2000"/>
              <a:t>Networks such as IB handle this by dropping out-of-order packets</a:t>
            </a:r>
          </a:p>
          <a:p>
            <a:pPr lvl="1"/>
            <a:r>
              <a:rPr lang="en-US" sz="2000"/>
              <a:t>FECN, BECN and throttling on congestion</a:t>
            </a:r>
          </a:p>
          <a:p>
            <a:pPr lvl="1"/>
            <a:r>
              <a:rPr lang="en-US" sz="2000"/>
              <a:t>Network buffering (with FECN/BECN) helps, but not perfect</a:t>
            </a:r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838200" y="1524000"/>
            <a:ext cx="5334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3276600" y="1524000"/>
            <a:ext cx="5334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1371600" y="1752600"/>
            <a:ext cx="190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2787650" y="1643063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2438400" y="1654175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2057400" y="1644650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1708150" y="1655763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8213" name="Oval 21"/>
          <p:cNvSpPr>
            <a:spLocks noChangeArrowheads="1"/>
          </p:cNvSpPr>
          <p:nvPr/>
        </p:nvSpPr>
        <p:spPr bwMode="auto">
          <a:xfrm>
            <a:off x="7467600" y="1524000"/>
            <a:ext cx="5334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>
            <a:off x="5562600" y="1752600"/>
            <a:ext cx="190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Rectangle 23"/>
          <p:cNvSpPr>
            <a:spLocks noChangeArrowheads="1"/>
          </p:cNvSpPr>
          <p:nvPr/>
        </p:nvSpPr>
        <p:spPr bwMode="auto">
          <a:xfrm>
            <a:off x="5791200" y="1654175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8219" name="Freeform 27"/>
          <p:cNvSpPr>
            <a:spLocks/>
          </p:cNvSpPr>
          <p:nvPr/>
        </p:nvSpPr>
        <p:spPr bwMode="auto">
          <a:xfrm>
            <a:off x="5486400" y="977900"/>
            <a:ext cx="2133600" cy="622300"/>
          </a:xfrm>
          <a:custGeom>
            <a:avLst/>
            <a:gdLst>
              <a:gd name="T0" fmla="*/ 0 w 1344"/>
              <a:gd name="T1" fmla="*/ 392 h 392"/>
              <a:gd name="T2" fmla="*/ 528 w 1344"/>
              <a:gd name="T3" fmla="*/ 8 h 392"/>
              <a:gd name="T4" fmla="*/ 1344 w 1344"/>
              <a:gd name="T5" fmla="*/ 344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4" h="392">
                <a:moveTo>
                  <a:pt x="0" y="392"/>
                </a:moveTo>
                <a:cubicBezTo>
                  <a:pt x="152" y="204"/>
                  <a:pt x="304" y="16"/>
                  <a:pt x="528" y="8"/>
                </a:cubicBezTo>
                <a:cubicBezTo>
                  <a:pt x="752" y="0"/>
                  <a:pt x="1048" y="172"/>
                  <a:pt x="1344" y="34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0" name="Freeform 28"/>
          <p:cNvSpPr>
            <a:spLocks/>
          </p:cNvSpPr>
          <p:nvPr/>
        </p:nvSpPr>
        <p:spPr bwMode="auto">
          <a:xfrm rot="10800000">
            <a:off x="5410200" y="1905000"/>
            <a:ext cx="2133600" cy="622300"/>
          </a:xfrm>
          <a:custGeom>
            <a:avLst/>
            <a:gdLst>
              <a:gd name="T0" fmla="*/ 0 w 1344"/>
              <a:gd name="T1" fmla="*/ 392 h 392"/>
              <a:gd name="T2" fmla="*/ 528 w 1344"/>
              <a:gd name="T3" fmla="*/ 8 h 392"/>
              <a:gd name="T4" fmla="*/ 1344 w 1344"/>
              <a:gd name="T5" fmla="*/ 344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4" h="392">
                <a:moveTo>
                  <a:pt x="0" y="392"/>
                </a:moveTo>
                <a:cubicBezTo>
                  <a:pt x="152" y="204"/>
                  <a:pt x="304" y="16"/>
                  <a:pt x="528" y="8"/>
                </a:cubicBezTo>
                <a:cubicBezTo>
                  <a:pt x="752" y="0"/>
                  <a:pt x="1048" y="172"/>
                  <a:pt x="1344" y="34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Oval 20"/>
          <p:cNvSpPr>
            <a:spLocks noChangeArrowheads="1"/>
          </p:cNvSpPr>
          <p:nvPr/>
        </p:nvSpPr>
        <p:spPr bwMode="auto">
          <a:xfrm>
            <a:off x="5029200" y="1524000"/>
            <a:ext cx="5334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8216" name="Rectangle 24"/>
          <p:cNvSpPr>
            <a:spLocks noChangeArrowheads="1"/>
          </p:cNvSpPr>
          <p:nvPr/>
        </p:nvSpPr>
        <p:spPr bwMode="auto">
          <a:xfrm>
            <a:off x="7086600" y="1219200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6629400" y="2362200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6096000" y="2286000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iWARP over Ethernet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1143000"/>
            <a:ext cx="4876800" cy="50292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/>
              <a:t>Relatively new initiative by IETF and RDMAC</a:t>
            </a:r>
          </a:p>
          <a:p>
            <a:pPr>
              <a:lnSpc>
                <a:spcPct val="140000"/>
              </a:lnSpc>
            </a:pPr>
            <a:r>
              <a:rPr lang="en-US"/>
              <a:t>Backward compatibility with TCP/IP/Ethernet</a:t>
            </a:r>
          </a:p>
          <a:p>
            <a:pPr lvl="1">
              <a:lnSpc>
                <a:spcPct val="140000"/>
              </a:lnSpc>
            </a:pPr>
            <a:r>
              <a:rPr lang="en-US"/>
              <a:t>Sender stuffs iWARP packets within TCP/IP packets</a:t>
            </a:r>
          </a:p>
          <a:p>
            <a:pPr lvl="1">
              <a:lnSpc>
                <a:spcPct val="140000"/>
              </a:lnSpc>
            </a:pPr>
            <a:r>
              <a:rPr lang="en-US"/>
              <a:t>When sent, one TCP packet contains one iWARP packet</a:t>
            </a:r>
          </a:p>
          <a:p>
            <a:pPr lvl="1">
              <a:lnSpc>
                <a:spcPct val="140000"/>
              </a:lnSpc>
            </a:pPr>
            <a:r>
              <a:rPr lang="en-US"/>
              <a:t>What about on receive?</a:t>
            </a: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533400" y="1447800"/>
            <a:ext cx="3429000" cy="457200"/>
          </a:xfrm>
          <a:prstGeom prst="roundRect">
            <a:avLst>
              <a:gd name="adj" fmla="val 16667"/>
            </a:avLst>
          </a:prstGeom>
          <a:solidFill>
            <a:srgbClr val="EDFFF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112" charset="0"/>
              </a:rPr>
              <a:t>Application</a:t>
            </a:r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533400" y="2133600"/>
            <a:ext cx="1828800" cy="381000"/>
          </a:xfrm>
          <a:prstGeom prst="roundRect">
            <a:avLst>
              <a:gd name="adj" fmla="val 16667"/>
            </a:avLst>
          </a:prstGeom>
          <a:solidFill>
            <a:srgbClr val="EDFFF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112" charset="0"/>
              </a:rPr>
              <a:t>Sockets</a:t>
            </a:r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2743200" y="2133600"/>
            <a:ext cx="1219200" cy="381000"/>
          </a:xfrm>
          <a:prstGeom prst="roundRect">
            <a:avLst>
              <a:gd name="adj" fmla="val 16667"/>
            </a:avLst>
          </a:prstGeom>
          <a:solidFill>
            <a:srgbClr val="EDFFF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Comic Sans MS" pitchFamily="112" charset="0"/>
              </a:rPr>
              <a:t>SDP, MPI etc.</a:t>
            </a:r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>
            <a:off x="533400" y="2743200"/>
            <a:ext cx="1828800" cy="1447800"/>
          </a:xfrm>
          <a:prstGeom prst="roundRect">
            <a:avLst>
              <a:gd name="adj" fmla="val 16667"/>
            </a:avLst>
          </a:prstGeom>
          <a:solidFill>
            <a:srgbClr val="EDFFF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112" charset="0"/>
              </a:rPr>
              <a:t>Software </a:t>
            </a:r>
          </a:p>
          <a:p>
            <a:pPr algn="ctr"/>
            <a:r>
              <a:rPr lang="en-US">
                <a:latin typeface="Comic Sans MS" pitchFamily="112" charset="0"/>
              </a:rPr>
              <a:t>TCP/IP</a:t>
            </a:r>
          </a:p>
        </p:txBody>
      </p:sp>
      <p:sp>
        <p:nvSpPr>
          <p:cNvPr id="10248" name="AutoShape 8"/>
          <p:cNvSpPr>
            <a:spLocks noChangeArrowheads="1"/>
          </p:cNvSpPr>
          <p:nvPr/>
        </p:nvSpPr>
        <p:spPr bwMode="auto">
          <a:xfrm>
            <a:off x="609600" y="4572000"/>
            <a:ext cx="3429000" cy="838200"/>
          </a:xfrm>
          <a:prstGeom prst="roundRect">
            <a:avLst>
              <a:gd name="adj" fmla="val 16667"/>
            </a:avLst>
          </a:prstGeom>
          <a:solidFill>
            <a:srgbClr val="EDFFF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Comic Sans MS" pitchFamily="112" charset="0"/>
            </a:endParaRPr>
          </a:p>
          <a:p>
            <a:pPr algn="ctr"/>
            <a:endParaRPr lang="en-US" sz="1600">
              <a:latin typeface="Comic Sans MS" pitchFamily="112" charset="0"/>
            </a:endParaRPr>
          </a:p>
          <a:p>
            <a:pPr algn="ctr"/>
            <a:r>
              <a:rPr lang="en-US" sz="1600">
                <a:latin typeface="Comic Sans MS" pitchFamily="112" charset="0"/>
              </a:rPr>
              <a:t>10-Gigabit Ethernet</a:t>
            </a:r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2590800" y="2743200"/>
            <a:ext cx="1371600" cy="381000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Comic Sans MS" pitchFamily="112" charset="0"/>
              </a:rPr>
              <a:t>RDMAP Verbs</a:t>
            </a:r>
          </a:p>
        </p:txBody>
      </p:sp>
      <p:sp>
        <p:nvSpPr>
          <p:cNvPr id="10250" name="AutoShape 10"/>
          <p:cNvSpPr>
            <a:spLocks noChangeArrowheads="1"/>
          </p:cNvSpPr>
          <p:nvPr/>
        </p:nvSpPr>
        <p:spPr bwMode="auto">
          <a:xfrm>
            <a:off x="2590800" y="3276600"/>
            <a:ext cx="1371600" cy="381000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Comic Sans MS" pitchFamily="112" charset="0"/>
              </a:rPr>
              <a:t>RDDP</a:t>
            </a:r>
          </a:p>
        </p:txBody>
      </p:sp>
      <p:sp>
        <p:nvSpPr>
          <p:cNvPr id="10251" name="AutoShape 11"/>
          <p:cNvSpPr>
            <a:spLocks noChangeArrowheads="1"/>
          </p:cNvSpPr>
          <p:nvPr/>
        </p:nvSpPr>
        <p:spPr bwMode="auto">
          <a:xfrm>
            <a:off x="2590800" y="3810000"/>
            <a:ext cx="1371600" cy="381000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Comic Sans MS" pitchFamily="112" charset="0"/>
              </a:rPr>
              <a:t>MPA</a:t>
            </a:r>
          </a:p>
        </p:txBody>
      </p:sp>
      <p:sp>
        <p:nvSpPr>
          <p:cNvPr id="10252" name="AutoShape 12"/>
          <p:cNvSpPr>
            <a:spLocks noChangeArrowheads="1"/>
          </p:cNvSpPr>
          <p:nvPr/>
        </p:nvSpPr>
        <p:spPr bwMode="auto">
          <a:xfrm>
            <a:off x="2743200" y="4648200"/>
            <a:ext cx="1143000" cy="457200"/>
          </a:xfrm>
          <a:prstGeom prst="roundRect">
            <a:avLst>
              <a:gd name="adj" fmla="val 16667"/>
            </a:avLst>
          </a:prstGeom>
          <a:solidFill>
            <a:srgbClr val="EDFFF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Comic Sans MS" pitchFamily="112" charset="0"/>
              </a:rPr>
              <a:t>Offloaded </a:t>
            </a:r>
          </a:p>
          <a:p>
            <a:pPr algn="ctr"/>
            <a:r>
              <a:rPr lang="en-US" sz="1400">
                <a:latin typeface="Comic Sans MS" pitchFamily="112" charset="0"/>
              </a:rPr>
              <a:t>TCP/IP</a:t>
            </a:r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1447800" y="19050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1447800" y="251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1524000" y="4191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3276600" y="4191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3200400" y="19050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3200400" y="251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3200400" y="31242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>
            <a:off x="3200400" y="36576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2471738" y="1905000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>
            <a:off x="2460625" y="2601913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609600" y="4419600"/>
            <a:ext cx="3352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305800" cy="762000"/>
          </a:xfrm>
        </p:spPr>
        <p:txBody>
          <a:bodyPr/>
          <a:lstStyle/>
          <a:p>
            <a:r>
              <a:rPr lang="en-US"/>
              <a:t>Ethernet Packet Segmentation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990600" y="990600"/>
            <a:ext cx="609600" cy="609600"/>
          </a:xfrm>
          <a:prstGeom prst="rect">
            <a:avLst/>
          </a:prstGeom>
          <a:solidFill>
            <a:srgbClr val="E3E3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mic Sans MS" pitchFamily="112" charset="0"/>
              </a:rPr>
              <a:t>Packet</a:t>
            </a:r>
          </a:p>
          <a:p>
            <a:pPr algn="ctr"/>
            <a:r>
              <a:rPr lang="en-US" sz="1200">
                <a:latin typeface="Comic Sans MS" pitchFamily="112" charset="0"/>
              </a:rPr>
              <a:t>Header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600200" y="990600"/>
            <a:ext cx="1676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708150" y="1109663"/>
            <a:ext cx="457200" cy="381000"/>
          </a:xfrm>
          <a:prstGeom prst="rect">
            <a:avLst/>
          </a:prstGeom>
          <a:solidFill>
            <a:srgbClr val="E3E3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900">
                <a:latin typeface="Comic Sans MS" pitchFamily="112" charset="0"/>
              </a:rPr>
              <a:t>iWARP</a:t>
            </a:r>
          </a:p>
          <a:p>
            <a:pPr algn="ctr"/>
            <a:r>
              <a:rPr lang="en-US" sz="900">
                <a:latin typeface="Comic Sans MS" pitchFamily="112" charset="0"/>
              </a:rPr>
              <a:t>Header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2165350" y="1109663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mic Sans MS" pitchFamily="112" charset="0"/>
              </a:rPr>
              <a:t>Data Payload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3810000" y="990600"/>
            <a:ext cx="609600" cy="609600"/>
          </a:xfrm>
          <a:prstGeom prst="rect">
            <a:avLst/>
          </a:prstGeom>
          <a:solidFill>
            <a:srgbClr val="E3E3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mic Sans MS" pitchFamily="112" charset="0"/>
              </a:rPr>
              <a:t>Packet</a:t>
            </a:r>
          </a:p>
          <a:p>
            <a:pPr algn="ctr"/>
            <a:r>
              <a:rPr lang="en-US" sz="1200">
                <a:latin typeface="Comic Sans MS" pitchFamily="112" charset="0"/>
              </a:rPr>
              <a:t>Header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4419600" y="990600"/>
            <a:ext cx="1676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4527550" y="1109663"/>
            <a:ext cx="457200" cy="381000"/>
          </a:xfrm>
          <a:prstGeom prst="rect">
            <a:avLst/>
          </a:prstGeom>
          <a:solidFill>
            <a:srgbClr val="E3E3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900">
                <a:latin typeface="Comic Sans MS" pitchFamily="112" charset="0"/>
              </a:rPr>
              <a:t>iWARP</a:t>
            </a:r>
          </a:p>
          <a:p>
            <a:pPr algn="ctr"/>
            <a:r>
              <a:rPr lang="en-US" sz="900">
                <a:latin typeface="Comic Sans MS" pitchFamily="112" charset="0"/>
              </a:rPr>
              <a:t>Header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4984750" y="1109663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mic Sans MS" pitchFamily="112" charset="0"/>
              </a:rPr>
              <a:t>Data </a:t>
            </a:r>
          </a:p>
          <a:p>
            <a:pPr algn="ctr"/>
            <a:r>
              <a:rPr lang="en-US" sz="1200">
                <a:latin typeface="Comic Sans MS" pitchFamily="112" charset="0"/>
              </a:rPr>
              <a:t>Payload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6705600" y="990600"/>
            <a:ext cx="609600" cy="609600"/>
          </a:xfrm>
          <a:prstGeom prst="rect">
            <a:avLst/>
          </a:prstGeom>
          <a:solidFill>
            <a:srgbClr val="E3E3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mic Sans MS" pitchFamily="112" charset="0"/>
              </a:rPr>
              <a:t>Packet</a:t>
            </a:r>
          </a:p>
          <a:p>
            <a:pPr algn="ctr"/>
            <a:r>
              <a:rPr lang="en-US" sz="1200">
                <a:latin typeface="Comic Sans MS" pitchFamily="112" charset="0"/>
              </a:rPr>
              <a:t>Header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7315200" y="990600"/>
            <a:ext cx="1676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7423150" y="1109663"/>
            <a:ext cx="457200" cy="381000"/>
          </a:xfrm>
          <a:prstGeom prst="rect">
            <a:avLst/>
          </a:prstGeom>
          <a:solidFill>
            <a:srgbClr val="E3E3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900">
                <a:latin typeface="Comic Sans MS" pitchFamily="112" charset="0"/>
              </a:rPr>
              <a:t>iWARP</a:t>
            </a:r>
          </a:p>
          <a:p>
            <a:pPr algn="ctr"/>
            <a:r>
              <a:rPr lang="en-US" sz="900">
                <a:latin typeface="Comic Sans MS" pitchFamily="112" charset="0"/>
              </a:rPr>
              <a:t>Header</a:t>
            </a:r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7880350" y="1109663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mic Sans MS" pitchFamily="112" charset="0"/>
              </a:rPr>
              <a:t>Data </a:t>
            </a:r>
          </a:p>
          <a:p>
            <a:pPr algn="ctr"/>
            <a:r>
              <a:rPr lang="en-US" sz="1200">
                <a:latin typeface="Comic Sans MS" pitchFamily="112" charset="0"/>
              </a:rPr>
              <a:t>Payload</a:t>
            </a:r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304800" y="2514600"/>
            <a:ext cx="609600" cy="609600"/>
          </a:xfrm>
          <a:prstGeom prst="rect">
            <a:avLst/>
          </a:prstGeom>
          <a:solidFill>
            <a:srgbClr val="E3E3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mic Sans MS" pitchFamily="112" charset="0"/>
              </a:rPr>
              <a:t>Packet</a:t>
            </a:r>
          </a:p>
          <a:p>
            <a:pPr algn="ctr"/>
            <a:r>
              <a:rPr lang="en-US" sz="1200">
                <a:latin typeface="Comic Sans MS" pitchFamily="112" charset="0"/>
              </a:rPr>
              <a:t>Header</a:t>
            </a:r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914400" y="2514600"/>
            <a:ext cx="1676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1022350" y="2633663"/>
            <a:ext cx="457200" cy="381000"/>
          </a:xfrm>
          <a:prstGeom prst="rect">
            <a:avLst/>
          </a:prstGeom>
          <a:solidFill>
            <a:srgbClr val="E3E3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900">
                <a:latin typeface="Comic Sans MS" pitchFamily="112" charset="0"/>
              </a:rPr>
              <a:t>iWARP</a:t>
            </a:r>
          </a:p>
          <a:p>
            <a:pPr algn="ctr"/>
            <a:r>
              <a:rPr lang="en-US" sz="900">
                <a:latin typeface="Comic Sans MS" pitchFamily="112" charset="0"/>
              </a:rPr>
              <a:t>Header</a:t>
            </a:r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1479550" y="2633663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mic Sans MS" pitchFamily="112" charset="0"/>
              </a:rPr>
              <a:t>Partial</a:t>
            </a:r>
          </a:p>
          <a:p>
            <a:pPr algn="ctr"/>
            <a:r>
              <a:rPr lang="en-US" sz="1200">
                <a:latin typeface="Comic Sans MS" pitchFamily="112" charset="0"/>
              </a:rPr>
              <a:t> Payload</a:t>
            </a:r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2743200" y="2514600"/>
            <a:ext cx="609600" cy="609600"/>
          </a:xfrm>
          <a:prstGeom prst="rect">
            <a:avLst/>
          </a:prstGeom>
          <a:solidFill>
            <a:srgbClr val="E3E3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mic Sans MS" pitchFamily="112" charset="0"/>
              </a:rPr>
              <a:t>Packet</a:t>
            </a:r>
          </a:p>
          <a:p>
            <a:pPr algn="ctr"/>
            <a:r>
              <a:rPr lang="en-US" sz="1200">
                <a:latin typeface="Comic Sans MS" pitchFamily="112" charset="0"/>
              </a:rPr>
              <a:t>Header</a:t>
            </a:r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3352800" y="2514600"/>
            <a:ext cx="1143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3419475" y="2624138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mic Sans MS" pitchFamily="112" charset="0"/>
              </a:rPr>
              <a:t>Partial</a:t>
            </a:r>
          </a:p>
          <a:p>
            <a:pPr algn="ctr"/>
            <a:r>
              <a:rPr lang="en-US" sz="1200">
                <a:latin typeface="Comic Sans MS" pitchFamily="112" charset="0"/>
              </a:rPr>
              <a:t> Payload</a:t>
            </a:r>
          </a:p>
        </p:txBody>
      </p: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4581525" y="2514600"/>
            <a:ext cx="609600" cy="609600"/>
          </a:xfrm>
          <a:prstGeom prst="rect">
            <a:avLst/>
          </a:prstGeom>
          <a:solidFill>
            <a:srgbClr val="E3E3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mic Sans MS" pitchFamily="112" charset="0"/>
              </a:rPr>
              <a:t>Packet</a:t>
            </a:r>
          </a:p>
          <a:p>
            <a:pPr algn="ctr"/>
            <a:r>
              <a:rPr lang="en-US" sz="1200">
                <a:latin typeface="Comic Sans MS" pitchFamily="112" charset="0"/>
              </a:rPr>
              <a:t>Header</a:t>
            </a:r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5191125" y="2514600"/>
            <a:ext cx="151447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5299075" y="2633663"/>
            <a:ext cx="457200" cy="381000"/>
          </a:xfrm>
          <a:prstGeom prst="rect">
            <a:avLst/>
          </a:prstGeom>
          <a:solidFill>
            <a:srgbClr val="E3E3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900">
                <a:latin typeface="Comic Sans MS" pitchFamily="112" charset="0"/>
              </a:rPr>
              <a:t>iWARP</a:t>
            </a:r>
          </a:p>
          <a:p>
            <a:pPr algn="ctr"/>
            <a:r>
              <a:rPr lang="en-US" sz="900">
                <a:latin typeface="Comic Sans MS" pitchFamily="112" charset="0"/>
              </a:rPr>
              <a:t>Header</a:t>
            </a:r>
          </a:p>
        </p:txBody>
      </p:sp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5756275" y="2633663"/>
            <a:ext cx="873125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mic Sans MS" pitchFamily="112" charset="0"/>
              </a:rPr>
              <a:t>Data </a:t>
            </a:r>
          </a:p>
          <a:p>
            <a:pPr algn="ctr"/>
            <a:r>
              <a:rPr lang="en-US" sz="1200">
                <a:latin typeface="Comic Sans MS" pitchFamily="112" charset="0"/>
              </a:rPr>
              <a:t>Payload</a:t>
            </a:r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6781800" y="2514600"/>
            <a:ext cx="609600" cy="609600"/>
          </a:xfrm>
          <a:prstGeom prst="rect">
            <a:avLst/>
          </a:prstGeom>
          <a:solidFill>
            <a:srgbClr val="E3E3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mic Sans MS" pitchFamily="112" charset="0"/>
              </a:rPr>
              <a:t>Packet</a:t>
            </a:r>
          </a:p>
          <a:p>
            <a:pPr algn="ctr"/>
            <a:r>
              <a:rPr lang="en-US" sz="1200">
                <a:latin typeface="Comic Sans MS" pitchFamily="112" charset="0"/>
              </a:rPr>
              <a:t>Header</a:t>
            </a:r>
          </a:p>
        </p:txBody>
      </p: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7391400" y="2514600"/>
            <a:ext cx="1676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7499350" y="2633663"/>
            <a:ext cx="457200" cy="381000"/>
          </a:xfrm>
          <a:prstGeom prst="rect">
            <a:avLst/>
          </a:prstGeom>
          <a:solidFill>
            <a:srgbClr val="E3E3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900">
                <a:latin typeface="Comic Sans MS" pitchFamily="112" charset="0"/>
              </a:rPr>
              <a:t>iWARP</a:t>
            </a:r>
          </a:p>
          <a:p>
            <a:pPr algn="ctr"/>
            <a:r>
              <a:rPr lang="en-US" sz="900">
                <a:latin typeface="Comic Sans MS" pitchFamily="112" charset="0"/>
              </a:rPr>
              <a:t>Header</a:t>
            </a:r>
          </a:p>
        </p:txBody>
      </p: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7956550" y="2633663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mic Sans MS" pitchFamily="112" charset="0"/>
              </a:rPr>
              <a:t>Data </a:t>
            </a:r>
          </a:p>
          <a:p>
            <a:pPr algn="ctr"/>
            <a:r>
              <a:rPr lang="en-US" sz="1200">
                <a:latin typeface="Comic Sans MS" pitchFamily="112" charset="0"/>
              </a:rPr>
              <a:t>Payload</a:t>
            </a: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2286000" y="1600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2286000" y="1905000"/>
            <a:ext cx="91440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 flipH="1">
            <a:off x="1524000" y="1905000"/>
            <a:ext cx="76200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4876800" y="1600200"/>
            <a:ext cx="457200" cy="914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7467600" y="1600200"/>
            <a:ext cx="381000" cy="914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AutoShape 36"/>
          <p:cNvSpPr>
            <a:spLocks noChangeArrowheads="1"/>
          </p:cNvSpPr>
          <p:nvPr/>
        </p:nvSpPr>
        <p:spPr bwMode="auto">
          <a:xfrm>
            <a:off x="1447800" y="3200400"/>
            <a:ext cx="152400" cy="457200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1" name="Line 37"/>
          <p:cNvSpPr>
            <a:spLocks noChangeShapeType="1"/>
          </p:cNvSpPr>
          <p:nvPr/>
        </p:nvSpPr>
        <p:spPr bwMode="auto">
          <a:xfrm>
            <a:off x="2971800" y="3276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Freeform 38"/>
          <p:cNvSpPr>
            <a:spLocks/>
          </p:cNvSpPr>
          <p:nvPr/>
        </p:nvSpPr>
        <p:spPr bwMode="auto">
          <a:xfrm>
            <a:off x="2743200" y="3200400"/>
            <a:ext cx="6324600" cy="381000"/>
          </a:xfrm>
          <a:custGeom>
            <a:avLst/>
            <a:gdLst>
              <a:gd name="T0" fmla="*/ 0 w 4032"/>
              <a:gd name="T1" fmla="*/ 48 h 240"/>
              <a:gd name="T2" fmla="*/ 96 w 4032"/>
              <a:gd name="T3" fmla="*/ 144 h 240"/>
              <a:gd name="T4" fmla="*/ 1632 w 4032"/>
              <a:gd name="T5" fmla="*/ 144 h 240"/>
              <a:gd name="T6" fmla="*/ 1776 w 4032"/>
              <a:gd name="T7" fmla="*/ 240 h 240"/>
              <a:gd name="T8" fmla="*/ 1872 w 4032"/>
              <a:gd name="T9" fmla="*/ 144 h 240"/>
              <a:gd name="T10" fmla="*/ 3936 w 4032"/>
              <a:gd name="T11" fmla="*/ 144 h 240"/>
              <a:gd name="T12" fmla="*/ 4032 w 4032"/>
              <a:gd name="T13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32" h="240">
                <a:moveTo>
                  <a:pt x="0" y="48"/>
                </a:moveTo>
                <a:lnTo>
                  <a:pt x="96" y="144"/>
                </a:lnTo>
                <a:lnTo>
                  <a:pt x="1632" y="144"/>
                </a:lnTo>
                <a:lnTo>
                  <a:pt x="1776" y="240"/>
                </a:lnTo>
                <a:lnTo>
                  <a:pt x="1872" y="144"/>
                </a:lnTo>
                <a:lnTo>
                  <a:pt x="3936" y="144"/>
                </a:lnTo>
                <a:lnTo>
                  <a:pt x="403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3" name="AutoShape 39"/>
          <p:cNvSpPr>
            <a:spLocks noChangeArrowheads="1"/>
          </p:cNvSpPr>
          <p:nvPr/>
        </p:nvSpPr>
        <p:spPr bwMode="auto">
          <a:xfrm>
            <a:off x="5443538" y="3581400"/>
            <a:ext cx="195262" cy="304800"/>
          </a:xfrm>
          <a:prstGeom prst="upArrow">
            <a:avLst>
              <a:gd name="adj1" fmla="val 50000"/>
              <a:gd name="adj2" fmla="val 39024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Text Box 40"/>
          <p:cNvSpPr txBox="1">
            <a:spLocks noChangeArrowheads="1"/>
          </p:cNvSpPr>
          <p:nvPr/>
        </p:nvSpPr>
        <p:spPr bwMode="auto">
          <a:xfrm>
            <a:off x="533400" y="3581400"/>
            <a:ext cx="213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latin typeface="Comic Sans MS" pitchFamily="112" charset="0"/>
              </a:rPr>
              <a:t>Delayed Packet </a:t>
            </a:r>
          </a:p>
        </p:txBody>
      </p:sp>
      <p:sp>
        <p:nvSpPr>
          <p:cNvPr id="11305" name="Text Box 41"/>
          <p:cNvSpPr txBox="1">
            <a:spLocks noChangeArrowheads="1"/>
          </p:cNvSpPr>
          <p:nvPr/>
        </p:nvSpPr>
        <p:spPr bwMode="auto">
          <a:xfrm>
            <a:off x="3810000" y="3886200"/>
            <a:ext cx="381000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sz="1600">
                <a:latin typeface="Comic Sans MS" pitchFamily="112" charset="0"/>
              </a:rPr>
              <a:t>Out-Of-Order Packets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sz="1600">
                <a:latin typeface="Comic Sans MS" pitchFamily="112" charset="0"/>
              </a:rPr>
              <a:t>(Cannot identify iWARP header) </a:t>
            </a:r>
          </a:p>
        </p:txBody>
      </p:sp>
      <p:sp>
        <p:nvSpPr>
          <p:cNvPr id="11306" name="Text Box 42"/>
          <p:cNvSpPr txBox="1">
            <a:spLocks noChangeArrowheads="1"/>
          </p:cNvSpPr>
          <p:nvPr/>
        </p:nvSpPr>
        <p:spPr bwMode="auto">
          <a:xfrm>
            <a:off x="3200400" y="1905000"/>
            <a:ext cx="426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latin typeface="Comic Sans MS" pitchFamily="112" charset="0"/>
              </a:rPr>
              <a:t>Intermediate Switch Segmentation </a:t>
            </a:r>
          </a:p>
        </p:txBody>
      </p:sp>
      <p:sp>
        <p:nvSpPr>
          <p:cNvPr id="11308" name="Text Box 44"/>
          <p:cNvSpPr txBox="1">
            <a:spLocks noChangeArrowheads="1"/>
          </p:cNvSpPr>
          <p:nvPr/>
        </p:nvSpPr>
        <p:spPr bwMode="auto">
          <a:xfrm>
            <a:off x="1219200" y="5181600"/>
            <a:ext cx="769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1309" name="Text Box 45"/>
          <p:cNvSpPr txBox="1">
            <a:spLocks noChangeArrowheads="1"/>
          </p:cNvSpPr>
          <p:nvPr/>
        </p:nvSpPr>
        <p:spPr bwMode="auto">
          <a:xfrm>
            <a:off x="228600" y="4495800"/>
            <a:ext cx="8686800" cy="159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latin typeface="Comic Sans MS" pitchFamily="112" charset="0"/>
              </a:rPr>
              <a:t> Intermediate switch segmentation</a:t>
            </a:r>
            <a:endParaRPr lang="en-US">
              <a:latin typeface="Comic Sans MS" pitchFamily="112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>
                <a:latin typeface="Comic Sans MS" pitchFamily="112" charset="0"/>
              </a:rPr>
              <a:t> Packets split or coalesced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latin typeface="Comic Sans MS" pitchFamily="112" charset="0"/>
              </a:rPr>
              <a:t> Current iWARP implementations do not handle out-of-order packets</a:t>
            </a:r>
            <a:endParaRPr lang="en-US">
              <a:latin typeface="Comic Sans MS" pitchFamily="112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>
                <a:latin typeface="Comic Sans MS" pitchFamily="112" charset="0"/>
              </a:rPr>
              <a:t> Follow approaches used by IB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4602163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/>
              <a:t>How do we design a feature-complete iWARP stack?</a:t>
            </a:r>
          </a:p>
          <a:p>
            <a:pPr lvl="1">
              <a:lnSpc>
                <a:spcPct val="140000"/>
              </a:lnSpc>
            </a:pPr>
            <a:r>
              <a:rPr lang="en-US" sz="2000"/>
              <a:t>Provide support for out-of-order arriving packets</a:t>
            </a:r>
          </a:p>
          <a:p>
            <a:pPr lvl="1">
              <a:lnSpc>
                <a:spcPct val="140000"/>
              </a:lnSpc>
            </a:pPr>
            <a:r>
              <a:rPr lang="en-US" sz="2000"/>
              <a:t>Maintaining performance of in-order communication</a:t>
            </a:r>
          </a:p>
          <a:p>
            <a:pPr lvl="1">
              <a:lnSpc>
                <a:spcPct val="140000"/>
              </a:lnSpc>
              <a:buFontTx/>
              <a:buNone/>
            </a:pPr>
            <a:endParaRPr lang="en-US" sz="2000"/>
          </a:p>
          <a:p>
            <a:pPr>
              <a:lnSpc>
                <a:spcPct val="140000"/>
              </a:lnSpc>
            </a:pPr>
            <a:r>
              <a:rPr lang="en-US"/>
              <a:t>What are the tradeoffs in designing iWARP?</a:t>
            </a:r>
          </a:p>
          <a:p>
            <a:pPr lvl="1">
              <a:lnSpc>
                <a:spcPct val="140000"/>
              </a:lnSpc>
            </a:pPr>
            <a:r>
              <a:rPr lang="en-US" sz="2000"/>
              <a:t>Host-based iWARP</a:t>
            </a:r>
          </a:p>
          <a:p>
            <a:pPr lvl="1">
              <a:lnSpc>
                <a:spcPct val="140000"/>
              </a:lnSpc>
            </a:pPr>
            <a:r>
              <a:rPr lang="en-US" sz="2000"/>
              <a:t>Host-offloaded iWARP</a:t>
            </a:r>
          </a:p>
          <a:p>
            <a:pPr lvl="1">
              <a:lnSpc>
                <a:spcPct val="140000"/>
              </a:lnSpc>
            </a:pPr>
            <a:r>
              <a:rPr lang="en-US" sz="2000"/>
              <a:t>Host-assisted iWARP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Layout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>
                <a:solidFill>
                  <a:srgbClr val="C0C0C0"/>
                </a:solidFill>
              </a:rPr>
              <a:t>Introduction and Motivation</a:t>
            </a:r>
          </a:p>
          <a:p>
            <a:pPr>
              <a:lnSpc>
                <a:spcPct val="200000"/>
              </a:lnSpc>
            </a:pPr>
            <a:r>
              <a:rPr lang="en-US">
                <a:solidFill>
                  <a:srgbClr val="FF0000"/>
                </a:solidFill>
              </a:rPr>
              <a:t>Details of the iWARP Standard</a:t>
            </a:r>
          </a:p>
          <a:p>
            <a:pPr>
              <a:lnSpc>
                <a:spcPct val="200000"/>
              </a:lnSpc>
            </a:pPr>
            <a:r>
              <a:rPr lang="en-US"/>
              <a:t>Design Choices for iWARP</a:t>
            </a:r>
          </a:p>
          <a:p>
            <a:pPr>
              <a:lnSpc>
                <a:spcPct val="200000"/>
              </a:lnSpc>
            </a:pPr>
            <a:r>
              <a:rPr lang="en-US"/>
              <a:t>Experimental Evaluation</a:t>
            </a:r>
          </a:p>
          <a:p>
            <a:pPr>
              <a:lnSpc>
                <a:spcPct val="200000"/>
              </a:lnSpc>
            </a:pPr>
            <a:r>
              <a:rPr lang="en-US"/>
              <a:t>Concluding Remarks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534400" cy="990600"/>
          </a:xfrm>
        </p:spPr>
        <p:txBody>
          <a:bodyPr/>
          <a:lstStyle/>
          <a:p>
            <a:r>
              <a:rPr lang="en-US" sz="2800"/>
              <a:t>Dealing with Out-of-order packets in iWARP</a:t>
            </a:r>
            <a:endParaRPr lang="en-US"/>
          </a:p>
        </p:txBody>
      </p:sp>
      <p:sp>
        <p:nvSpPr>
          <p:cNvPr id="1812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135563"/>
          </a:xfrm>
        </p:spPr>
        <p:txBody>
          <a:bodyPr/>
          <a:lstStyle/>
          <a:p>
            <a:r>
              <a:rPr lang="en-US"/>
              <a:t>iWARP specifies intelligent approaches to deal with out-of-order packets</a:t>
            </a:r>
          </a:p>
          <a:p>
            <a:r>
              <a:rPr lang="en-US"/>
              <a:t>Out-of-order data placement and In-order data delivery</a:t>
            </a:r>
          </a:p>
          <a:p>
            <a:pPr lvl="1"/>
            <a:r>
              <a:rPr lang="en-US"/>
              <a:t>If packets arrive out-of-order, they are directly placed in the appropriate location in memory</a:t>
            </a:r>
          </a:p>
          <a:p>
            <a:pPr lvl="1"/>
            <a:r>
              <a:rPr lang="en-US"/>
              <a:t>Application notified about the arrival of the message only when:</a:t>
            </a:r>
          </a:p>
          <a:p>
            <a:pPr lvl="2"/>
            <a:r>
              <a:rPr lang="en-US"/>
              <a:t>All packets of the message have arrived</a:t>
            </a:r>
          </a:p>
          <a:p>
            <a:pPr lvl="2"/>
            <a:r>
              <a:rPr lang="en-US"/>
              <a:t>All previous messages have arrived</a:t>
            </a:r>
          </a:p>
          <a:p>
            <a:r>
              <a:rPr lang="en-US">
                <a:solidFill>
                  <a:srgbClr val="FF001F"/>
                </a:solidFill>
              </a:rPr>
              <a:t>It is necessary that iWARP recognize all packets !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MPA Protocol Frame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2438400" y="1219200"/>
            <a:ext cx="990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112" charset="0"/>
              </a:rPr>
              <a:t>DDP</a:t>
            </a:r>
          </a:p>
          <a:p>
            <a:pPr algn="ctr"/>
            <a:r>
              <a:rPr lang="en-US">
                <a:latin typeface="Comic Sans MS" pitchFamily="112" charset="0"/>
              </a:rPr>
              <a:t>Header</a:t>
            </a: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3429000" y="1219200"/>
            <a:ext cx="2971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112" charset="0"/>
              </a:rPr>
              <a:t>Payload (IF ANY)</a:t>
            </a:r>
          </a:p>
        </p:txBody>
      </p:sp>
      <p:sp>
        <p:nvSpPr>
          <p:cNvPr id="134150" name="Rectangle 6"/>
          <p:cNvSpPr>
            <a:spLocks noChangeArrowheads="1"/>
          </p:cNvSpPr>
          <p:nvPr/>
        </p:nvSpPr>
        <p:spPr bwMode="auto">
          <a:xfrm>
            <a:off x="2286000" y="30480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112" charset="0"/>
              </a:rPr>
              <a:t>DDP</a:t>
            </a:r>
          </a:p>
          <a:p>
            <a:pPr algn="ctr"/>
            <a:r>
              <a:rPr lang="en-US">
                <a:latin typeface="Comic Sans MS" pitchFamily="112" charset="0"/>
              </a:rPr>
              <a:t>Header</a:t>
            </a:r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3581400" y="3048000"/>
            <a:ext cx="2971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112" charset="0"/>
              </a:rPr>
              <a:t>Payload (IF ANY)</a:t>
            </a:r>
          </a:p>
        </p:txBody>
      </p:sp>
      <p:sp>
        <p:nvSpPr>
          <p:cNvPr id="134152" name="Rectangle 8"/>
          <p:cNvSpPr>
            <a:spLocks noChangeArrowheads="1"/>
          </p:cNvSpPr>
          <p:nvPr/>
        </p:nvSpPr>
        <p:spPr bwMode="auto">
          <a:xfrm>
            <a:off x="2895600" y="3048000"/>
            <a:ext cx="228600" cy="609600"/>
          </a:xfrm>
          <a:prstGeom prst="rect">
            <a:avLst/>
          </a:prstGeom>
          <a:solidFill>
            <a:srgbClr val="E3E3E3">
              <a:alpha val="35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53" name="Rectangle 9"/>
          <p:cNvSpPr>
            <a:spLocks noChangeArrowheads="1"/>
          </p:cNvSpPr>
          <p:nvPr/>
        </p:nvSpPr>
        <p:spPr bwMode="auto">
          <a:xfrm>
            <a:off x="4419600" y="3048000"/>
            <a:ext cx="228600" cy="609600"/>
          </a:xfrm>
          <a:prstGeom prst="rect">
            <a:avLst/>
          </a:prstGeom>
          <a:solidFill>
            <a:srgbClr val="E3E3E3">
              <a:alpha val="35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54" name="Rectangle 10"/>
          <p:cNvSpPr>
            <a:spLocks noChangeArrowheads="1"/>
          </p:cNvSpPr>
          <p:nvPr/>
        </p:nvSpPr>
        <p:spPr bwMode="auto">
          <a:xfrm>
            <a:off x="5410200" y="3048000"/>
            <a:ext cx="228600" cy="609600"/>
          </a:xfrm>
          <a:prstGeom prst="rect">
            <a:avLst/>
          </a:prstGeom>
          <a:solidFill>
            <a:srgbClr val="E3E3E3">
              <a:alpha val="35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55" name="Rectangle 11"/>
          <p:cNvSpPr>
            <a:spLocks noChangeArrowheads="1"/>
          </p:cNvSpPr>
          <p:nvPr/>
        </p:nvSpPr>
        <p:spPr bwMode="auto">
          <a:xfrm>
            <a:off x="6553200" y="3048000"/>
            <a:ext cx="228600" cy="609600"/>
          </a:xfrm>
          <a:prstGeom prst="rect">
            <a:avLst/>
          </a:prstGeom>
          <a:solidFill>
            <a:srgbClr val="E3E3E3">
              <a:alpha val="35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56" name="Rectangle 12"/>
          <p:cNvSpPr>
            <a:spLocks noChangeArrowheads="1"/>
          </p:cNvSpPr>
          <p:nvPr/>
        </p:nvSpPr>
        <p:spPr bwMode="auto">
          <a:xfrm>
            <a:off x="1905000" y="3048000"/>
            <a:ext cx="381000" cy="609600"/>
          </a:xfrm>
          <a:prstGeom prst="rect">
            <a:avLst/>
          </a:prstGeom>
          <a:solidFill>
            <a:srgbClr val="B4B4B4">
              <a:alpha val="99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57" name="Rectangle 13"/>
          <p:cNvSpPr>
            <a:spLocks noChangeArrowheads="1"/>
          </p:cNvSpPr>
          <p:nvPr/>
        </p:nvSpPr>
        <p:spPr bwMode="auto">
          <a:xfrm>
            <a:off x="6781800" y="3048000"/>
            <a:ext cx="381000" cy="609600"/>
          </a:xfrm>
          <a:prstGeom prst="rect">
            <a:avLst/>
          </a:prstGeom>
          <a:solidFill>
            <a:srgbClr val="B4B4B4">
              <a:alpha val="99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58" name="Line 14"/>
          <p:cNvSpPr>
            <a:spLocks noChangeShapeType="1"/>
          </p:cNvSpPr>
          <p:nvPr/>
        </p:nvSpPr>
        <p:spPr bwMode="auto">
          <a:xfrm>
            <a:off x="6692900" y="26035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60" name="Line 16"/>
          <p:cNvSpPr>
            <a:spLocks noChangeShapeType="1"/>
          </p:cNvSpPr>
          <p:nvPr/>
        </p:nvSpPr>
        <p:spPr bwMode="auto">
          <a:xfrm>
            <a:off x="7023100" y="26035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61" name="Text Box 17"/>
          <p:cNvSpPr txBox="1">
            <a:spLocks noChangeArrowheads="1"/>
          </p:cNvSpPr>
          <p:nvPr/>
        </p:nvSpPr>
        <p:spPr bwMode="auto">
          <a:xfrm>
            <a:off x="6477000" y="2362200"/>
            <a:ext cx="471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112" charset="0"/>
              </a:rPr>
              <a:t>Pad</a:t>
            </a:r>
          </a:p>
        </p:txBody>
      </p:sp>
      <p:sp>
        <p:nvSpPr>
          <p:cNvPr id="134162" name="Text Box 18"/>
          <p:cNvSpPr txBox="1">
            <a:spLocks noChangeArrowheads="1"/>
          </p:cNvSpPr>
          <p:nvPr/>
        </p:nvSpPr>
        <p:spPr bwMode="auto">
          <a:xfrm>
            <a:off x="6919913" y="2362200"/>
            <a:ext cx="5095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112" charset="0"/>
              </a:rPr>
              <a:t>CRC</a:t>
            </a:r>
          </a:p>
        </p:txBody>
      </p:sp>
      <p:cxnSp>
        <p:nvCxnSpPr>
          <p:cNvPr id="134164" name="AutoShape 20"/>
          <p:cNvCxnSpPr>
            <a:cxnSpLocks noChangeShapeType="1"/>
          </p:cNvCxnSpPr>
          <p:nvPr/>
        </p:nvCxnSpPr>
        <p:spPr bwMode="auto">
          <a:xfrm rot="10800000">
            <a:off x="4572000" y="3657600"/>
            <a:ext cx="1295400" cy="609600"/>
          </a:xfrm>
          <a:prstGeom prst="bentConnector3">
            <a:avLst>
              <a:gd name="adj1" fmla="val 9913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165" name="Text Box 21"/>
          <p:cNvSpPr txBox="1">
            <a:spLocks noChangeArrowheads="1"/>
          </p:cNvSpPr>
          <p:nvPr/>
        </p:nvSpPr>
        <p:spPr bwMode="auto">
          <a:xfrm>
            <a:off x="5867400" y="4114800"/>
            <a:ext cx="796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112" charset="0"/>
              </a:rPr>
              <a:t>Marker</a:t>
            </a:r>
          </a:p>
        </p:txBody>
      </p:sp>
      <p:cxnSp>
        <p:nvCxnSpPr>
          <p:cNvPr id="134166" name="AutoShape 22"/>
          <p:cNvCxnSpPr>
            <a:cxnSpLocks noChangeShapeType="1"/>
          </p:cNvCxnSpPr>
          <p:nvPr/>
        </p:nvCxnSpPr>
        <p:spPr bwMode="auto">
          <a:xfrm rot="10800000">
            <a:off x="1981200" y="3657600"/>
            <a:ext cx="1295400" cy="609600"/>
          </a:xfrm>
          <a:prstGeom prst="bentConnector3">
            <a:avLst>
              <a:gd name="adj1" fmla="val 9913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167" name="Text Box 23"/>
          <p:cNvSpPr txBox="1">
            <a:spLocks noChangeArrowheads="1"/>
          </p:cNvSpPr>
          <p:nvPr/>
        </p:nvSpPr>
        <p:spPr bwMode="auto">
          <a:xfrm>
            <a:off x="3276600" y="4114800"/>
            <a:ext cx="9112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112" charset="0"/>
              </a:rPr>
              <a:t>Segment</a:t>
            </a:r>
          </a:p>
          <a:p>
            <a:r>
              <a:rPr lang="en-US" sz="1400">
                <a:latin typeface="Comic Sans MS" pitchFamily="112" charset="0"/>
              </a:rPr>
              <a:t>Length</a:t>
            </a:r>
          </a:p>
        </p:txBody>
      </p:sp>
      <p:sp>
        <p:nvSpPr>
          <p:cNvPr id="134168" name="AutoShape 24"/>
          <p:cNvSpPr>
            <a:spLocks noChangeArrowheads="1"/>
          </p:cNvSpPr>
          <p:nvPr/>
        </p:nvSpPr>
        <p:spPr bwMode="auto">
          <a:xfrm>
            <a:off x="4495800" y="1905000"/>
            <a:ext cx="152400" cy="990600"/>
          </a:xfrm>
          <a:prstGeom prst="downArrow">
            <a:avLst>
              <a:gd name="adj1" fmla="val 50000"/>
              <a:gd name="adj2" fmla="val 162500"/>
            </a:avLst>
          </a:prstGeom>
          <a:solidFill>
            <a:srgbClr val="B4B4B4">
              <a:alpha val="99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69" name="Freeform 25"/>
          <p:cNvSpPr>
            <a:spLocks/>
          </p:cNvSpPr>
          <p:nvPr/>
        </p:nvSpPr>
        <p:spPr bwMode="auto">
          <a:xfrm>
            <a:off x="2057400" y="2730500"/>
            <a:ext cx="990600" cy="317500"/>
          </a:xfrm>
          <a:custGeom>
            <a:avLst/>
            <a:gdLst>
              <a:gd name="T0" fmla="*/ 624 w 624"/>
              <a:gd name="T1" fmla="*/ 200 h 200"/>
              <a:gd name="T2" fmla="*/ 288 w 624"/>
              <a:gd name="T3" fmla="*/ 8 h 200"/>
              <a:gd name="T4" fmla="*/ 0 w 624"/>
              <a:gd name="T5" fmla="*/ 152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200">
                <a:moveTo>
                  <a:pt x="624" y="200"/>
                </a:moveTo>
                <a:cubicBezTo>
                  <a:pt x="508" y="108"/>
                  <a:pt x="392" y="16"/>
                  <a:pt x="288" y="8"/>
                </a:cubicBezTo>
                <a:cubicBezTo>
                  <a:pt x="184" y="0"/>
                  <a:pt x="92" y="76"/>
                  <a:pt x="0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70" name="Freeform 26"/>
          <p:cNvSpPr>
            <a:spLocks/>
          </p:cNvSpPr>
          <p:nvPr/>
        </p:nvSpPr>
        <p:spPr bwMode="auto">
          <a:xfrm>
            <a:off x="2057400" y="2425700"/>
            <a:ext cx="2438400" cy="622300"/>
          </a:xfrm>
          <a:custGeom>
            <a:avLst/>
            <a:gdLst>
              <a:gd name="T0" fmla="*/ 1536 w 1536"/>
              <a:gd name="T1" fmla="*/ 392 h 392"/>
              <a:gd name="T2" fmla="*/ 720 w 1536"/>
              <a:gd name="T3" fmla="*/ 8 h 392"/>
              <a:gd name="T4" fmla="*/ 0 w 1536"/>
              <a:gd name="T5" fmla="*/ 344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36" h="392">
                <a:moveTo>
                  <a:pt x="1536" y="392"/>
                </a:moveTo>
                <a:cubicBezTo>
                  <a:pt x="1256" y="204"/>
                  <a:pt x="976" y="16"/>
                  <a:pt x="720" y="8"/>
                </a:cubicBezTo>
                <a:cubicBezTo>
                  <a:pt x="464" y="0"/>
                  <a:pt x="232" y="172"/>
                  <a:pt x="0" y="3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72" name="Freeform 28"/>
          <p:cNvSpPr>
            <a:spLocks/>
          </p:cNvSpPr>
          <p:nvPr/>
        </p:nvSpPr>
        <p:spPr bwMode="auto">
          <a:xfrm>
            <a:off x="2057400" y="2120900"/>
            <a:ext cx="3505200" cy="927100"/>
          </a:xfrm>
          <a:custGeom>
            <a:avLst/>
            <a:gdLst>
              <a:gd name="T0" fmla="*/ 2208 w 2208"/>
              <a:gd name="T1" fmla="*/ 584 h 584"/>
              <a:gd name="T2" fmla="*/ 768 w 2208"/>
              <a:gd name="T3" fmla="*/ 8 h 584"/>
              <a:gd name="T4" fmla="*/ 0 w 2208"/>
              <a:gd name="T5" fmla="*/ 536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08" h="584">
                <a:moveTo>
                  <a:pt x="2208" y="584"/>
                </a:moveTo>
                <a:cubicBezTo>
                  <a:pt x="1672" y="300"/>
                  <a:pt x="1136" y="16"/>
                  <a:pt x="768" y="8"/>
                </a:cubicBezTo>
                <a:cubicBezTo>
                  <a:pt x="400" y="0"/>
                  <a:pt x="200" y="268"/>
                  <a:pt x="0" y="53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73" name="Rectangle 29"/>
          <p:cNvSpPr>
            <a:spLocks noChangeArrowheads="1"/>
          </p:cNvSpPr>
          <p:nvPr/>
        </p:nvSpPr>
        <p:spPr bwMode="auto">
          <a:xfrm>
            <a:off x="457200" y="4648200"/>
            <a:ext cx="8458200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sz="2400">
              <a:latin typeface="Comic Sans MS" pitchFamily="112" charset="0"/>
            </a:endParaRPr>
          </a:p>
        </p:txBody>
      </p:sp>
      <p:sp>
        <p:nvSpPr>
          <p:cNvPr id="134175" name="Rectangle 31"/>
          <p:cNvSpPr>
            <a:spLocks noChangeArrowheads="1"/>
          </p:cNvSpPr>
          <p:nvPr/>
        </p:nvSpPr>
        <p:spPr bwMode="auto">
          <a:xfrm>
            <a:off x="457200" y="4648200"/>
            <a:ext cx="8458200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Comic Sans MS" pitchFamily="112" charset="0"/>
              </a:rPr>
              <a:t>Deterministic approach to identify packet header</a:t>
            </a:r>
          </a:p>
          <a:p>
            <a:pPr marL="742950" lvl="1" indent="-285750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200">
                <a:latin typeface="Comic Sans MS" pitchFamily="112" charset="0"/>
              </a:rPr>
              <a:t>Can distinguish in-order packets from out-of-order packets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ergy_aware_parallel_tools">
  <a:themeElements>
    <a:clrScheme name="energy_aware_parallel_tool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ergy_aware_parallel_tools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nergy_aware_parallel_too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1214</Words>
  <Application>Microsoft Office PowerPoint</Application>
  <PresentationFormat>On-screen Show (4:3)</PresentationFormat>
  <Paragraphs>364</Paragraphs>
  <Slides>29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Comic Sans MS</vt:lpstr>
      <vt:lpstr>Times New Roman</vt:lpstr>
      <vt:lpstr>Helvetica</vt:lpstr>
      <vt:lpstr>energy_aware_parallel_tools</vt:lpstr>
      <vt:lpstr>Microsoft Graph Chart</vt:lpstr>
      <vt:lpstr>Analyzing the Impact of Supporting Out-of-order Communication on In-order Performance with iWARP</vt:lpstr>
      <vt:lpstr>Motivation</vt:lpstr>
      <vt:lpstr>Out-of-order Communication</vt:lpstr>
      <vt:lpstr>Overview of iWARP over Ethernet</vt:lpstr>
      <vt:lpstr>Ethernet Packet Segmentation</vt:lpstr>
      <vt:lpstr>Problem Statement</vt:lpstr>
      <vt:lpstr>Presentation Layout</vt:lpstr>
      <vt:lpstr>Dealing with Out-of-order packets in iWARP</vt:lpstr>
      <vt:lpstr>MPA Protocol Frame</vt:lpstr>
      <vt:lpstr>Presentation Layout</vt:lpstr>
      <vt:lpstr>iWARP components</vt:lpstr>
      <vt:lpstr>Component Onload vs. Offload</vt:lpstr>
      <vt:lpstr>Task distribution for different iWARP designs</vt:lpstr>
      <vt:lpstr>Host-based and -offloaded Designs</vt:lpstr>
      <vt:lpstr>Hybrid Host-assisted Implementation</vt:lpstr>
      <vt:lpstr>Presentation Layout</vt:lpstr>
      <vt:lpstr>Experimental Test bed</vt:lpstr>
      <vt:lpstr>iWARP Microbenchmarks </vt:lpstr>
      <vt:lpstr>Out-of-cache Communication</vt:lpstr>
      <vt:lpstr>Computation Communication Overlap</vt:lpstr>
      <vt:lpstr>Iso-surface Visual rendering application</vt:lpstr>
      <vt:lpstr>Presentation Layout</vt:lpstr>
      <vt:lpstr>Concluding Remarks</vt:lpstr>
      <vt:lpstr>Thank You</vt:lpstr>
      <vt:lpstr>Backup Slides</vt:lpstr>
      <vt:lpstr>PowerPoint Presentation</vt:lpstr>
      <vt:lpstr>PowerPoint Presentation</vt:lpstr>
      <vt:lpstr>iWARP Out-of-Cache Communication Bandwidth </vt:lpstr>
      <vt:lpstr>Impact of marker separation on iWARP performance</vt:lpstr>
    </vt:vector>
  </TitlesOfParts>
  <Company>Rinku Gupta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Impact of Supporting Out-of-order Communication on In-order Performance with iWARP</dc:title>
  <dc:creator>Rinku Gupta</dc:creator>
  <cp:lastModifiedBy>Pavan Balaji</cp:lastModifiedBy>
  <cp:revision>183</cp:revision>
  <dcterms:created xsi:type="dcterms:W3CDTF">2007-11-14T04:49:48Z</dcterms:created>
  <dcterms:modified xsi:type="dcterms:W3CDTF">2011-01-10T13:12:19Z</dcterms:modified>
</cp:coreProperties>
</file>