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notesSlides/notesSlide18.xml" ContentType="application/vnd.openxmlformats-officedocument.presentationml.notesSlide+xml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0" r:id="rId5"/>
    <p:sldId id="264" r:id="rId6"/>
    <p:sldId id="265" r:id="rId7"/>
    <p:sldId id="273" r:id="rId8"/>
    <p:sldId id="268" r:id="rId9"/>
    <p:sldId id="269" r:id="rId10"/>
    <p:sldId id="274" r:id="rId11"/>
    <p:sldId id="267" r:id="rId12"/>
    <p:sldId id="275" r:id="rId13"/>
    <p:sldId id="282" r:id="rId14"/>
    <p:sldId id="283" r:id="rId15"/>
    <p:sldId id="276" r:id="rId16"/>
    <p:sldId id="280" r:id="rId17"/>
    <p:sldId id="277" r:id="rId18"/>
    <p:sldId id="281" r:id="rId19"/>
    <p:sldId id="270" r:id="rId20"/>
    <p:sldId id="284" r:id="rId21"/>
    <p:sldId id="27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67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5" autoAdjust="0"/>
  </p:normalViewPr>
  <p:slideViewPr>
    <p:cSldViewPr snapToGrid="0">
      <p:cViewPr varScale="1">
        <p:scale>
          <a:sx n="157" d="100"/>
          <a:sy n="157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F17733EA-8243-4B88-B32B-CB94E7D20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4A0FF-39CA-4997-AB2E-78519E5CECA7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D02C4-3C25-4434-941A-7CE3E69F903C}" type="slidenum">
              <a:rPr lang="en-US"/>
              <a:pPr/>
              <a:t>10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/>
              <a:t>Description</a:t>
            </a:r>
          </a:p>
          <a:p>
            <a:pPr lvl="2"/>
            <a:r>
              <a:rPr lang="en-US" sz="1000"/>
              <a:t>Framework to decouple computation and I/O in distributed environments</a:t>
            </a:r>
            <a:endParaRPr lang="en-US"/>
          </a:p>
          <a:p>
            <a:pPr lvl="1"/>
            <a:r>
              <a:rPr lang="en-US" sz="1000"/>
              <a:t>Approach</a:t>
            </a:r>
          </a:p>
          <a:p>
            <a:pPr lvl="2"/>
            <a:r>
              <a:rPr lang="en-US" sz="1000"/>
              <a:t>Compute workers convert actual output to orders-of-magnitude smaller metadata</a:t>
            </a:r>
          </a:p>
          <a:p>
            <a:pPr lvl="2"/>
            <a:r>
              <a:rPr lang="en-US" sz="1000"/>
              <a:t>Compute workers push the metadata out to remote storage servers</a:t>
            </a:r>
          </a:p>
          <a:p>
            <a:pPr lvl="2"/>
            <a:r>
              <a:rPr lang="en-US" sz="1000"/>
              <a:t>Storage servers convert the metadata back to actual output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57EC7-C026-4829-89E7-EAAECF2FD64B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 shown promise on “smaller” WAN FS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D8B36-FA27-46B0-8D49-A339EC31B500}" type="slidenum">
              <a:rPr lang="en-US"/>
              <a:pPr/>
              <a:t>12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B5339-49DA-4C2E-8045-F6990EFD3595}" type="slidenum">
              <a:rPr lang="en-US"/>
              <a:pPr/>
              <a:t>13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4E88D-368F-49EC-B949-915C4B250F08}" type="slidenum">
              <a:rPr lang="en-US"/>
              <a:pPr/>
              <a:t>14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840 disks in parallel</a:t>
            </a:r>
          </a:p>
          <a:p>
            <a:r>
              <a:rPr lang="en-US"/>
              <a:t>Throttled by Gigabit Ethernet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B5C4F-0DAD-4AC9-ADCD-AFCF2248137F}" type="slidenum">
              <a:rPr lang="en-US"/>
              <a:pPr/>
              <a:t>15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 the WAN filesystem</a:t>
            </a:r>
          </a:p>
          <a:p>
            <a:pPr>
              <a:buFontTx/>
              <a:buChar char="-"/>
            </a:pPr>
            <a:r>
              <a:rPr lang="en-US"/>
              <a:t>mpiBLAST:  WAN dominates</a:t>
            </a:r>
          </a:p>
          <a:p>
            <a:pPr>
              <a:buFontTx/>
              <a:buChar char="-"/>
            </a:pPr>
            <a:r>
              <a:rPr lang="en-US"/>
              <a:t>ParaMEDIC:  Lustre / Local I/O dominates</a:t>
            </a:r>
          </a:p>
          <a:p>
            <a:pPr>
              <a:buFontTx/>
              <a:buChar char="-"/>
            </a:pPr>
            <a:r>
              <a:rPr lang="en-US"/>
              <a:t>MPI-IO-Test:  Peak achievable BW</a:t>
            </a:r>
          </a:p>
          <a:p>
            <a:r>
              <a:rPr lang="en-US"/>
              <a:t>ParaMEDIC achieves 90% of MPI-IO-Test (or peak).  100x better than mpiBLAST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9775F-BD53-4372-B708-2490C1AA6F0A}" type="slidenum">
              <a:rPr lang="en-US"/>
              <a:pPr/>
              <a:t>16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the # of I/O compute threads increase, I/O dominates … this should </a:t>
            </a:r>
            <a:r>
              <a:rPr lang="en-US" b="1" u="sng"/>
              <a:t>SCALE</a:t>
            </a:r>
            <a:r>
              <a:rPr lang="en-US"/>
              <a:t> to faster I/O subsystems.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D734D-4A5F-47D8-B314-F6383D67D9C0}" type="slidenum">
              <a:rPr lang="en-US"/>
              <a:pPr/>
              <a:t>17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Removes Lustre from the equation … the trends are the same, performance is better.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DB2BA-B622-4B5F-933A-BFB1ACA1269C}" type="slidenum">
              <a:rPr lang="en-US"/>
              <a:pPr/>
              <a:t>18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the # of compute threads increase, I/O dominates … this should </a:t>
            </a:r>
            <a:r>
              <a:rPr lang="en-US" b="1" u="sng"/>
              <a:t>SCALE</a:t>
            </a:r>
            <a:r>
              <a:rPr lang="en-US"/>
              <a:t> to faster I/O subsystems.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A9E17-5A3C-47C2-B4EB-2237A6D33CB6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completely matched, should be 0% , not as high as 90%</a:t>
            </a:r>
          </a:p>
          <a:p>
            <a:r>
              <a:rPr lang="en-US"/>
              <a:t>Of the 1028^2 chromosome links, 25% are missing. </a:t>
            </a:r>
          </a:p>
          <a:p>
            <a:endParaRPr lang="en-US"/>
          </a:p>
          <a:p>
            <a:r>
              <a:rPr lang="en-US"/>
              <a:t>Chromosome is a type of replicon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CCD53-606E-4278-A77E-C7A6464F1A82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Addressing Biological Problems </a:t>
            </a:r>
          </a:p>
          <a:p>
            <a:pPr marL="228600" indent="-228600">
              <a:buFontTx/>
              <a:buChar char="•"/>
            </a:pPr>
            <a:r>
              <a:rPr lang="en-US"/>
              <a:t>Requires 263 trillion sequence-searches and generates more than 1 PB of data</a:t>
            </a:r>
          </a:p>
          <a:p>
            <a:pPr marL="228600" indent="-228600">
              <a:buFontTx/>
              <a:buChar char="•"/>
            </a:pPr>
            <a:r>
              <a:rPr lang="en-US"/>
              <a:t>Problem:  Need large-scale computational and storage resources that cannot be found at any given supercomputing site.</a:t>
            </a:r>
          </a:p>
          <a:p>
            <a:pPr marL="228600" indent="-228600"/>
            <a:r>
              <a:rPr lang="en-US"/>
              <a:t>Our Contributions</a:t>
            </a:r>
          </a:p>
          <a:p>
            <a:pPr marL="228600" indent="-228600">
              <a:buFontTx/>
              <a:buChar char="•"/>
            </a:pPr>
            <a:r>
              <a:rPr lang="en-US"/>
              <a:t>HW Infrastructure</a:t>
            </a:r>
          </a:p>
          <a:p>
            <a:pPr marL="228600" indent="-228600">
              <a:buFontTx/>
              <a:buChar char="•"/>
            </a:pPr>
            <a:r>
              <a:rPr lang="en-US"/>
              <a:t>SW Infrastructure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55B04-DE7E-4943-823B-C19D26559A14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7D6C2-E781-4898-90A5-6C1E70D0D119}" type="slidenum">
              <a:rPr lang="en-US"/>
              <a:pPr/>
              <a:t>21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1FB9-6504-4583-B95B-C5A481A87D6D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4C154-EE50-4649-8F89-9C65FBE14C80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US"/>
              <a:t>What is Sequence Search?</a:t>
            </a:r>
          </a:p>
          <a:p>
            <a:r>
              <a:rPr lang="en-US"/>
              <a:t>Search for a particular sequence in a database of known sequences.</a:t>
            </a:r>
          </a:p>
          <a:p>
            <a:r>
              <a:rPr lang="en-US">
                <a:solidFill>
                  <a:srgbClr val="FF0000"/>
                </a:solidFill>
              </a:rPr>
              <a:t>***** Grab verbiage from SC|06 paper and other sources, e.g., mpiBLAST proposal. ****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29B9-CF5A-413D-A770-70BE7F6B9D1C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C7FE7-F68D-464E-BF0C-F2D4CF1C03F5}" type="slidenum">
              <a:rPr lang="en-US"/>
              <a:pPr/>
              <a:t>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make computation more efficient, gene-finding programs use approximation techniques, and thus, may miss real genes.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E987E-A83F-48FE-8972-DDEAF4D046BB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No correlation between different sequences --&gt; </a:t>
            </a:r>
            <a:r>
              <a:rPr lang="en-US"/>
              <a:t>Increasingly longer search times as databases grow</a:t>
            </a:r>
            <a:endParaRPr lang="en-US" sz="1400"/>
          </a:p>
          <a:p>
            <a:r>
              <a:rPr lang="en-US" sz="1400"/>
              <a:t>In summary, </a:t>
            </a:r>
          </a:p>
          <a:p>
            <a:r>
              <a:rPr lang="en-US"/>
              <a:t>Solutions are restricted by compute and storage constraints.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F3357-931C-44CD-9ECC-3CB827A836AB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Storage is located over 10000 kilometers away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1C5F-CA81-42FB-850C-979301857031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ParaMEDIC to the Rescue! </a:t>
            </a:r>
          </a:p>
          <a:p>
            <a:pPr marL="228600" indent="-228600"/>
            <a:r>
              <a:rPr lang="en-US"/>
              <a:t>ParaMEDIC is a generic framework that supports compute- and I/O-intensive applications such as mpiBLAST and remote visualization.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It provides a number of data management tools and utilities (e.g., data compression), including metadata creation functionality such as basic compression (gzip, bzip2) as well as application-specific metadata structures.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Depending on the output format, basic compression will provide up to an order-of-magnitude improvement in I/O performance while application-specific metadata structure as in mpiBLAST will provide up to four orders-of-magnitude improvement. 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In this project, we only used the latter.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7" name="Picture 35" descr="backgroun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b="39999"/>
          <a:stretch>
            <a:fillRect/>
          </a:stretch>
        </p:blipFill>
        <p:spPr bwMode="auto">
          <a:xfrm>
            <a:off x="228600" y="211138"/>
            <a:ext cx="8702675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292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BB175A-4C76-4F5D-ABA2-268409558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056D2-9B88-46A0-A38C-E42D6EFA22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7E7E6-22D9-4303-84F6-9C6576C3C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D5161-EFE5-4C28-9D69-E61DC1FC98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47999-13B4-4641-9E5E-478E9F25D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3AB9F-F0A5-4A81-92C5-B8176222F3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B8BD6-98E1-4071-AF20-3E89385414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5B7FB-9D0E-41B0-A645-301BDF81E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295F2-A057-4A37-9F4C-A0F1A2A4A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2F895-7960-4098-A530-339EA6D5E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7AF8A-8C93-4D85-8BAA-A702E379F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639D8788-FBEC-4357-82C4-8EDCDA2AE94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 descr="vt_shield_tag_onwhite2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30950"/>
            <a:ext cx="1746250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nl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16446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4600"/>
            <a:ext cx="1143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piblas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8" Type="http://schemas.openxmlformats.org/officeDocument/2006/relationships/image" Target="../media/image5.wmf"/><Relationship Id="rId9" Type="http://schemas.openxmlformats.org/officeDocument/2006/relationships/image" Target="../media/image6.wmf"/><Relationship Id="rId10" Type="http://schemas.openxmlformats.org/officeDocument/2006/relationships/image" Target="../media/image7.png"/><Relationship Id="rId11" Type="http://schemas.openxmlformats.org/officeDocument/2006/relationships/image" Target="../media/image8.wmf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3886200"/>
            <a:ext cx="8305800" cy="1143000"/>
          </a:xfrm>
        </p:spPr>
        <p:txBody>
          <a:bodyPr/>
          <a:lstStyle/>
          <a:p>
            <a:r>
              <a:rPr lang="en-US"/>
              <a:t>ParaMEDIC:  Parallel Metadata Environment for Distributed I/O and Computing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05400"/>
            <a:ext cx="7239000" cy="1143000"/>
          </a:xfrm>
        </p:spPr>
        <p:txBody>
          <a:bodyPr/>
          <a:lstStyle/>
          <a:p>
            <a:r>
              <a:rPr lang="en-US"/>
              <a:t>P. Balaji, Argonne National Laboratory</a:t>
            </a:r>
          </a:p>
          <a:p>
            <a:r>
              <a:rPr lang="en-US"/>
              <a:t>W. Feng and J. Archuleta, Virginia Tech</a:t>
            </a:r>
          </a:p>
          <a:p>
            <a:r>
              <a:rPr lang="en-US"/>
              <a:t>H. Lin, North Carolina State University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57200" y="533400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SC|07 Storage Challenge</a:t>
            </a:r>
            <a:endParaRPr lang="en-US" sz="2000" i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 ParaMEDIC Framework  </a:t>
            </a:r>
          </a:p>
        </p:txBody>
      </p:sp>
      <p:grpSp>
        <p:nvGrpSpPr>
          <p:cNvPr id="48132" name="Group 4"/>
          <p:cNvGrpSpPr>
            <a:grpSpLocks noChangeAspect="1"/>
          </p:cNvGrpSpPr>
          <p:nvPr/>
        </p:nvGrpSpPr>
        <p:grpSpPr bwMode="auto">
          <a:xfrm>
            <a:off x="1038225" y="1520825"/>
            <a:ext cx="7065963" cy="4530725"/>
            <a:chOff x="192" y="1776"/>
            <a:chExt cx="2280" cy="1462"/>
          </a:xfrm>
        </p:grpSpPr>
        <p:pic>
          <p:nvPicPr>
            <p:cNvPr id="4813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776"/>
              <a:ext cx="2280" cy="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8134" name="Text Box 6"/>
            <p:cNvSpPr txBox="1">
              <a:spLocks noChangeAspect="1" noChangeArrowheads="1"/>
            </p:cNvSpPr>
            <p:nvPr/>
          </p:nvSpPr>
          <p:spPr bwMode="auto">
            <a:xfrm>
              <a:off x="398" y="2014"/>
              <a:ext cx="13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5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spcAft>
                  <a:spcPts val="500"/>
                </a:spcAft>
              </a:pPr>
              <a:r>
                <a:rPr lang="en-US" sz="1000" b="1" i="0">
                  <a:solidFill>
                    <a:srgbClr val="663300"/>
                  </a:solidFill>
                  <a:latin typeface="Helvetica" pitchFamily="16" charset="0"/>
                </a:rPr>
                <a:t>The ParaMEDIC Framework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762000"/>
          </a:xfrm>
        </p:spPr>
        <p:txBody>
          <a:bodyPr/>
          <a:lstStyle/>
          <a:p>
            <a:r>
              <a:rPr lang="en-US"/>
              <a:t>Preliminary Results:  ANL-VT Supercomputer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804863" y="1898650"/>
          <a:ext cx="7532687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Worksheet" r:id="rId4" imgW="7531608" imgH="3416808" progId="Excel.Sheet.8">
                  <p:embed/>
                </p:oleObj>
              </mc:Choice>
              <mc:Fallback>
                <p:oleObj name="Worksheet" r:id="rId4" imgW="7531608" imgH="3416808" progId="Excel.Shee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898650"/>
                        <a:ext cx="7532687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04800"/>
            <a:ext cx="8547100" cy="762000"/>
          </a:xfrm>
        </p:spPr>
        <p:txBody>
          <a:bodyPr/>
          <a:lstStyle/>
          <a:p>
            <a:r>
              <a:rPr lang="en-US"/>
              <a:t>Preliminary Results:  Teragrid Supercomputer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9863" y="1714500"/>
          <a:ext cx="88042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Worksheet" r:id="rId4" imgW="8802624" imgH="3429000" progId="Excel.Sheet.8">
                  <p:embed/>
                </p:oleObj>
              </mc:Choice>
              <mc:Fallback>
                <p:oleObj name="Worksheet" r:id="rId4" imgW="8802624" imgH="3429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1714500"/>
                        <a:ext cx="88042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Challenge:  Compute Resources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Times" pitchFamily="16" charset="0"/>
              <a:buChar char="•"/>
            </a:pPr>
            <a:r>
              <a:rPr lang="en-US"/>
              <a:t>2200-processor System X cluster (Virginia Tech)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2048-processor BG/L supercomputer (Argonne)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5832-processor SiCortex supercomputer (Argonne)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700-processor Intel Jazz cluster (Argonne)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320+60 processors on TeraGrid (U. Chicago &amp; SDSC)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512-processor Oliver cluster (CCT at LSU)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A few hundred processors on Open Science Grid (RENCI)</a:t>
            </a:r>
          </a:p>
          <a:p>
            <a:pPr marL="381000" indent="-381000">
              <a:buFont typeface="Times" pitchFamily="16" charset="0"/>
              <a:buChar char="•"/>
            </a:pPr>
            <a:r>
              <a:rPr lang="en-US"/>
              <a:t>128-processors on the Breadboard cluster (Argonne)</a:t>
            </a:r>
          </a:p>
          <a:p>
            <a:pPr marL="381000" indent="-381000">
              <a:buFontTx/>
              <a:buAutoNum type="arabicPeriod"/>
            </a:pPr>
            <a:endParaRPr lang="en-US"/>
          </a:p>
          <a:p>
            <a:pPr marL="381000" indent="-381000">
              <a:buFontTx/>
              <a:buNone/>
            </a:pPr>
            <a:r>
              <a:rPr lang="en-US" i="1"/>
              <a:t>Total:  ~12,000 Processors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Challenge:  Storage Resources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Clients</a:t>
            </a:r>
          </a:p>
          <a:p>
            <a:pPr lvl="1"/>
            <a:r>
              <a:rPr lang="en-US"/>
              <a:t>10 quad-core SunFire X4200 </a:t>
            </a:r>
          </a:p>
          <a:p>
            <a:pPr lvl="1"/>
            <a:r>
              <a:rPr lang="en-US"/>
              <a:t>Two 16-core SunFire X4500 systems.</a:t>
            </a:r>
          </a:p>
          <a:p>
            <a:r>
              <a:rPr lang="en-US"/>
              <a:t>Object Storage Servers (OSS)</a:t>
            </a:r>
          </a:p>
          <a:p>
            <a:pPr lvl="1"/>
            <a:r>
              <a:rPr lang="en-US"/>
              <a:t>20 SunFire X4500</a:t>
            </a:r>
          </a:p>
          <a:p>
            <a:r>
              <a:rPr lang="en-US"/>
              <a:t>Object Storage Targets (OST)</a:t>
            </a:r>
          </a:p>
          <a:p>
            <a:pPr lvl="1"/>
            <a:r>
              <a:rPr lang="en-US"/>
              <a:t>140 SunFire X4500 (each OSS has 7 OSTs)</a:t>
            </a:r>
          </a:p>
          <a:p>
            <a:r>
              <a:rPr lang="en-US"/>
              <a:t>RAID configuration for OST</a:t>
            </a:r>
          </a:p>
          <a:p>
            <a:pPr lvl="1"/>
            <a:r>
              <a:rPr lang="en-US"/>
              <a:t>RAID5 with 6 drives</a:t>
            </a:r>
          </a:p>
          <a:p>
            <a:r>
              <a:rPr lang="en-US"/>
              <a:t>Network:  Gigabit Ethernet</a:t>
            </a:r>
          </a:p>
          <a:p>
            <a:r>
              <a:rPr lang="en-US"/>
              <a:t>Kernel:  2.6</a:t>
            </a:r>
          </a:p>
          <a:p>
            <a:r>
              <a:rPr lang="en-US"/>
              <a:t>Lustre Version: 1.6.2</a:t>
            </a: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26"/>
          <a:stretch>
            <a:fillRect/>
          </a:stretch>
        </p:blipFill>
        <p:spPr bwMode="auto">
          <a:xfrm>
            <a:off x="2168525" y="1974850"/>
            <a:ext cx="6378575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Utilization with Lustre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44513" y="1376363"/>
          <a:ext cx="8053387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Worksheet" r:id="rId4" imgW="13904976" imgH="8165592" progId="Excel.Sheet.8">
                  <p:embed/>
                </p:oleObj>
              </mc:Choice>
              <mc:Fallback>
                <p:oleObj name="Worksheet" r:id="rId4" imgW="13904976" imgH="816559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376363"/>
                        <a:ext cx="8053387" cy="472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Utilization Breakdown with Lustre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47650" y="1739900"/>
          <a:ext cx="86487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Worksheet" r:id="rId4" imgW="8647176" imgH="3377184" progId="Excel.Sheet.8">
                  <p:embed/>
                </p:oleObj>
              </mc:Choice>
              <mc:Fallback>
                <p:oleObj name="Worksheet" r:id="rId4" imgW="8647176" imgH="337718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739900"/>
                        <a:ext cx="8648700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Utilization (Local Disks)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77813" y="1733550"/>
          <a:ext cx="8588375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Worksheet" r:id="rId4" imgW="8586216" imgH="3389376" progId="Excel.Sheet.8">
                  <p:embed/>
                </p:oleObj>
              </mc:Choice>
              <mc:Fallback>
                <p:oleObj name="Worksheet" r:id="rId4" imgW="8586216" imgH="338937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1733550"/>
                        <a:ext cx="8588375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Utilization Breakdown (Local Disks)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77800" y="1733550"/>
          <a:ext cx="8789988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Worksheet" r:id="rId4" imgW="8787384" imgH="3389376" progId="Excel.Sheet.8">
                  <p:embed/>
                </p:oleObj>
              </mc:Choice>
              <mc:Fallback>
                <p:oleObj name="Worksheet" r:id="rId4" imgW="8787384" imgH="338937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733550"/>
                        <a:ext cx="8789988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Biology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Biological Problems Addressed</a:t>
            </a:r>
          </a:p>
          <a:p>
            <a:pPr lvl="1"/>
            <a:r>
              <a:rPr lang="en-US"/>
              <a:t>Discovering missing genes via sequence-similarity computations     	    </a:t>
            </a:r>
            <a:r>
              <a:rPr lang="en-US">
                <a:solidFill>
                  <a:srgbClr val="FF0000"/>
                </a:solidFill>
              </a:rPr>
              <a:t>2.63 x 10</a:t>
            </a:r>
            <a:r>
              <a:rPr lang="en-US" baseline="30000">
                <a:solidFill>
                  <a:srgbClr val="FF0000"/>
                </a:solidFill>
              </a:rPr>
              <a:t>14</a:t>
            </a:r>
            <a:r>
              <a:rPr lang="en-US">
                <a:solidFill>
                  <a:srgbClr val="FF0000"/>
                </a:solidFill>
              </a:rPr>
              <a:t> sequence searches!</a:t>
            </a:r>
            <a:endParaRPr lang="en-US"/>
          </a:p>
          <a:p>
            <a:pPr lvl="1"/>
            <a:r>
              <a:rPr lang="en-US"/>
              <a:t>Generating a complete genome sequence-similarity tree to speed-up future sequence searches.</a:t>
            </a:r>
          </a:p>
          <a:p>
            <a:r>
              <a:rPr lang="en-US"/>
              <a:t>Status</a:t>
            </a:r>
          </a:p>
          <a:p>
            <a:pPr lvl="1"/>
            <a:r>
              <a:rPr lang="en-US"/>
              <a:t>Missing Genes</a:t>
            </a:r>
          </a:p>
          <a:p>
            <a:pPr lvl="2"/>
            <a:r>
              <a:rPr lang="en-US"/>
              <a:t>Now possible!</a:t>
            </a:r>
          </a:p>
          <a:p>
            <a:pPr lvl="2"/>
            <a:r>
              <a:rPr lang="en-US"/>
              <a:t>Ongoing with biologists</a:t>
            </a:r>
          </a:p>
          <a:p>
            <a:pPr lvl="1"/>
            <a:r>
              <a:rPr lang="en-US"/>
              <a:t>Complete Similarity Tree</a:t>
            </a:r>
          </a:p>
          <a:p>
            <a:pPr lvl="2"/>
            <a:r>
              <a:rPr lang="en-US"/>
              <a:t>Large % of chromosomes</a:t>
            </a:r>
            <a:br>
              <a:rPr lang="en-US"/>
            </a:br>
            <a:r>
              <a:rPr lang="en-US"/>
              <a:t>do not match any other </a:t>
            </a:r>
            <a:br>
              <a:rPr lang="en-US"/>
            </a:br>
            <a:r>
              <a:rPr lang="en-US"/>
              <a:t>chromosomes</a:t>
            </a: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320800" y="21463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4854575" y="3052763"/>
          <a:ext cx="40132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Worksheet" r:id="rId4" imgW="4876800" imgH="3493008" progId="Excel.Sheet.8">
                  <p:embed/>
                </p:oleObj>
              </mc:Choice>
              <mc:Fallback>
                <p:oleObj name="Worksheet" r:id="rId4" imgW="4876800" imgH="3493008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63"/>
                      <a:stretch>
                        <a:fillRect/>
                      </a:stretch>
                    </p:blipFill>
                    <p:spPr bwMode="auto">
                      <a:xfrm>
                        <a:off x="4854575" y="3052763"/>
                        <a:ext cx="40132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/>
              <a:t>Biological Problems of Significance</a:t>
            </a:r>
          </a:p>
          <a:p>
            <a:pPr lvl="1"/>
            <a:r>
              <a:rPr lang="en-US"/>
              <a:t>Discover missing genes via sequence-similarity computations (i.e., mpiBLAST, </a:t>
            </a:r>
            <a:r>
              <a:rPr lang="en-US">
                <a:hlinkClick r:id="rId3"/>
              </a:rPr>
              <a:t>http://www.mpiblast.org/</a:t>
            </a:r>
            <a:r>
              <a:rPr lang="en-US"/>
              <a:t>)</a:t>
            </a:r>
          </a:p>
          <a:p>
            <a:pPr lvl="1"/>
            <a:r>
              <a:rPr lang="en-US"/>
              <a:t>Generate a complete genome sequence-similarity tree to speed-up future sequence searches</a:t>
            </a:r>
          </a:p>
          <a:p>
            <a:r>
              <a:rPr lang="en-US"/>
              <a:t>Our Contributions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Worldwide Supercomputer</a:t>
            </a:r>
            <a:endParaRPr lang="en-US"/>
          </a:p>
          <a:p>
            <a:pPr lvl="2"/>
            <a:r>
              <a:rPr lang="en-US"/>
              <a:t>Compute:  ~12,000 cores across six U.S. supercomputing centers</a:t>
            </a:r>
          </a:p>
          <a:p>
            <a:pPr lvl="2"/>
            <a:r>
              <a:rPr lang="en-US"/>
              <a:t>Storage:  0.5-petabyte at the Tokyo Institute of Technology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ParaMEDIC: Parallel Metadata Environment for Distributed I/O and Computing</a:t>
            </a:r>
            <a:endParaRPr lang="en-US"/>
          </a:p>
          <a:p>
            <a:pPr lvl="2"/>
            <a:r>
              <a:rPr lang="en-US"/>
              <a:t>Decouples computation and I/O and drastically reduces I/O overhead</a:t>
            </a:r>
          </a:p>
          <a:p>
            <a:pPr lvl="2"/>
            <a:r>
              <a:rPr lang="en-US"/>
              <a:t>Delivers 90% storage bandwidth utilization</a:t>
            </a:r>
          </a:p>
          <a:p>
            <a:pPr lvl="3"/>
            <a:r>
              <a:rPr lang="en-US"/>
              <a:t>A 100x improvement over (vanilla) mpiBLAST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 Computer Science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Worldwide supercomputer</a:t>
            </a:r>
            <a:r>
              <a:rPr lang="en-US"/>
              <a:t> consisting of ~12,000 processors and 0.5-petabyte storage</a:t>
            </a:r>
          </a:p>
          <a:p>
            <a:pPr lvl="2"/>
            <a:r>
              <a:rPr lang="en-US"/>
              <a:t>Output:  1 PB uncompressed 	 0.3 PB compressed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ParaMEDIC: Parallel Metadata Environment for Distributed I/O and Computing</a:t>
            </a:r>
            <a:endParaRPr lang="en-US"/>
          </a:p>
          <a:p>
            <a:pPr lvl="2"/>
            <a:r>
              <a:rPr lang="en-US"/>
              <a:t>Decouples computation and I/O and drastically reduces I/O overhead.</a:t>
            </a:r>
          </a:p>
          <a:p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737100" y="24892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Computational Resources</a:t>
            </a:r>
          </a:p>
          <a:p>
            <a:r>
              <a:rPr lang="en-US"/>
              <a:t>K. Shinpaugh, L. Scharf, G. Zelenka (Virginia Tech)</a:t>
            </a:r>
          </a:p>
          <a:p>
            <a:r>
              <a:rPr lang="en-US"/>
              <a:t>I. Foster, M. Papka (U. Chicago)</a:t>
            </a:r>
          </a:p>
          <a:p>
            <a:r>
              <a:rPr lang="en-US"/>
              <a:t>E. Lusk and R. Stevens (Argonne National Laboratory)</a:t>
            </a:r>
          </a:p>
          <a:p>
            <a:r>
              <a:rPr lang="en-US"/>
              <a:t>M. Rynge, J. McGee, D. Reed (RENCI)</a:t>
            </a:r>
          </a:p>
          <a:p>
            <a:r>
              <a:rPr lang="en-US"/>
              <a:t>S. Jha and H. Liu (CCT at LSU)</a:t>
            </a:r>
          </a:p>
          <a:p>
            <a:endParaRPr lang="en-US" sz="1600"/>
          </a:p>
          <a:p>
            <a:pPr>
              <a:buFontTx/>
              <a:buNone/>
            </a:pPr>
            <a:r>
              <a:rPr lang="en-US"/>
              <a:t>Storage Resources</a:t>
            </a:r>
          </a:p>
          <a:p>
            <a:r>
              <a:rPr lang="en-US"/>
              <a:t>S. Matsuoka (Tokyo Inst. of Technology)</a:t>
            </a:r>
          </a:p>
          <a:p>
            <a:r>
              <a:rPr lang="en-US"/>
              <a:t>S. Ihara, T. Kujiraoka (Sun Microsystems, Japan)</a:t>
            </a:r>
          </a:p>
          <a:p>
            <a:r>
              <a:rPr lang="en-US"/>
              <a:t>S. Vail, S. Cochrane (Sun Microsystems, USA)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Problem Statement</a:t>
            </a:r>
          </a:p>
          <a:p>
            <a:r>
              <a:rPr lang="en-US"/>
              <a:t>Approach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981200"/>
            <a:ext cx="34925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"/>
          <a:stretch>
            <a:fillRect/>
          </a:stretch>
        </p:blipFill>
        <p:spPr bwMode="auto">
          <a:xfrm>
            <a:off x="381000" y="1990725"/>
            <a:ext cx="48910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7938"/>
            <a:ext cx="43545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4352925"/>
            <a:ext cx="56134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7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550" y="128588"/>
            <a:ext cx="233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chemeClr val="bg1"/>
                </a:solidFill>
                <a:latin typeface="Tahoma" pitchFamily="16" charset="0"/>
                <a:ea typeface="宋体" pitchFamily="16" charset="-122"/>
              </a:rPr>
              <a:t>Importance of Sequence Search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sequence search is so important …</a:t>
            </a:r>
          </a:p>
        </p:txBody>
      </p:sp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Sequence Search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1447800"/>
            <a:ext cx="3884612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953000" cy="5105400"/>
          </a:xfrm>
        </p:spPr>
        <p:txBody>
          <a:bodyPr/>
          <a:lstStyle/>
          <a:p>
            <a:r>
              <a:rPr lang="en-US"/>
              <a:t>Observations</a:t>
            </a:r>
          </a:p>
          <a:p>
            <a:pPr lvl="1"/>
            <a:r>
              <a:rPr lang="en-US"/>
              <a:t>Overall size of genomic databases doubles every 12 months</a:t>
            </a:r>
          </a:p>
          <a:p>
            <a:pPr lvl="1"/>
            <a:r>
              <a:rPr lang="en-US"/>
              <a:t>Processing horsepower doubles only every 18-24 months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Consequence</a:t>
            </a:r>
          </a:p>
          <a:p>
            <a:pPr lvl="1"/>
            <a:r>
              <a:rPr lang="en-US"/>
              <a:t>The rate at which genomic databases are growing is outstripping our ability to compute (i.e., sequence search) on them.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#1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84288"/>
            <a:ext cx="8015288" cy="5040312"/>
          </a:xfrm>
        </p:spPr>
        <p:txBody>
          <a:bodyPr/>
          <a:lstStyle/>
          <a:p>
            <a:r>
              <a:rPr lang="en-US"/>
              <a:t>The Case of the Missing Genes</a:t>
            </a:r>
          </a:p>
          <a:p>
            <a:pPr lvl="1"/>
            <a:r>
              <a:rPr lang="en-US"/>
              <a:t>Problem</a:t>
            </a:r>
          </a:p>
          <a:p>
            <a:pPr lvl="2"/>
            <a:r>
              <a:rPr lang="en-US" sz="2000"/>
              <a:t>Most current genes have been detected by a gene-finder program, which can miss real genes</a:t>
            </a:r>
          </a:p>
          <a:p>
            <a:pPr lvl="1"/>
            <a:r>
              <a:rPr lang="en-US"/>
              <a:t>Approach</a:t>
            </a:r>
          </a:p>
          <a:p>
            <a:pPr lvl="2"/>
            <a:r>
              <a:rPr lang="en-US" sz="2000"/>
              <a:t>Every possible location along a genome should be checked for the presence of genes</a:t>
            </a:r>
          </a:p>
          <a:p>
            <a:pPr lvl="1"/>
            <a:r>
              <a:rPr lang="en-US"/>
              <a:t>Solution</a:t>
            </a:r>
          </a:p>
          <a:p>
            <a:pPr lvl="2"/>
            <a:r>
              <a:rPr lang="en-US" sz="2000"/>
              <a:t>All-to-all sequence search of all 567 microbial genomes that have been completed to date</a:t>
            </a:r>
          </a:p>
          <a:p>
            <a:pPr lvl="2"/>
            <a:r>
              <a:rPr lang="en-US" sz="2000" i="1"/>
              <a:t>… but</a:t>
            </a:r>
            <a:r>
              <a:rPr lang="en-US" sz="2000"/>
              <a:t> requires more resources than can be traditionally found at a single supercomputer center 					</a:t>
            </a:r>
            <a:r>
              <a:rPr lang="en-US" sz="2000">
                <a:solidFill>
                  <a:srgbClr val="FF0000"/>
                </a:solidFill>
              </a:rPr>
              <a:t>2.63 x 10</a:t>
            </a:r>
            <a:r>
              <a:rPr lang="en-US" sz="2000" baseline="30000">
                <a:solidFill>
                  <a:srgbClr val="FF0000"/>
                </a:solidFill>
              </a:rPr>
              <a:t>14 </a:t>
            </a:r>
            <a:r>
              <a:rPr lang="en-US" sz="2000">
                <a:solidFill>
                  <a:srgbClr val="FF0000"/>
                </a:solidFill>
              </a:rPr>
              <a:t>sequence searches!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#2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4288"/>
            <a:ext cx="8229600" cy="4995862"/>
          </a:xfrm>
        </p:spPr>
        <p:txBody>
          <a:bodyPr/>
          <a:lstStyle/>
          <a:p>
            <a:r>
              <a:rPr lang="en-US"/>
              <a:t>The Search for a Genome Similarity Tree</a:t>
            </a:r>
          </a:p>
          <a:p>
            <a:pPr lvl="1"/>
            <a:r>
              <a:rPr lang="en-US"/>
              <a:t>Problem</a:t>
            </a:r>
          </a:p>
          <a:p>
            <a:pPr lvl="2"/>
            <a:r>
              <a:rPr lang="en-US" sz="2000"/>
              <a:t>Genome databases are stored as an unstructured collection of sequences in a flat ASCII file</a:t>
            </a:r>
            <a:endParaRPr lang="en-US" sz="1600"/>
          </a:p>
          <a:p>
            <a:pPr lvl="1"/>
            <a:r>
              <a:rPr lang="en-US"/>
              <a:t>Approach</a:t>
            </a:r>
          </a:p>
          <a:p>
            <a:pPr lvl="2"/>
            <a:r>
              <a:rPr lang="en-US" sz="2000"/>
              <a:t>Completely correlate all sequences by matching each sequence with every other sequence</a:t>
            </a:r>
            <a:endParaRPr lang="en-US"/>
          </a:p>
          <a:p>
            <a:pPr lvl="1"/>
            <a:r>
              <a:rPr lang="en-US"/>
              <a:t>Solution</a:t>
            </a:r>
          </a:p>
          <a:p>
            <a:pPr lvl="2"/>
            <a:r>
              <a:rPr lang="en-US" sz="2000"/>
              <a:t>Use results from all-to-all sequence search to create genome similarity tree</a:t>
            </a:r>
          </a:p>
          <a:p>
            <a:pPr lvl="2"/>
            <a:r>
              <a:rPr lang="en-US" sz="2000" i="1"/>
              <a:t>… but</a:t>
            </a:r>
            <a:r>
              <a:rPr lang="en-US" sz="2000"/>
              <a:t> requires more resources than can be traditionally found at a single supercomputer center</a:t>
            </a:r>
          </a:p>
          <a:p>
            <a:pPr lvl="3"/>
            <a:r>
              <a:rPr lang="en-US">
                <a:solidFill>
                  <a:srgbClr val="FF0000"/>
                </a:solidFill>
              </a:rPr>
              <a:t>Level 1: 250 matches; Level 2: 250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= 62,500 matches;</a:t>
            </a:r>
            <a:r>
              <a:rPr lang="en-US"/>
              <a:t> 	   </a:t>
            </a:r>
            <a:r>
              <a:rPr lang="en-US">
                <a:solidFill>
                  <a:srgbClr val="FF0000"/>
                </a:solidFill>
              </a:rPr>
              <a:t>Level 3: 250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 = 15,625,000 matches …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world-w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936875"/>
            <a:ext cx="8447088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 Hardware Infrastructure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Worldwide Supercomputer</a:t>
            </a:r>
          </a:p>
          <a:p>
            <a:pPr lvl="1"/>
            <a:r>
              <a:rPr lang="en-US"/>
              <a:t>Six U.S. supercomputing institutions (~12,000 processors) and one Japanese storage institution (0.5 petabytes), ~</a:t>
            </a:r>
            <a:r>
              <a:rPr lang="en-US" i="1"/>
              <a:t>10,000 kilometers away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 ParaMEDIC Architecture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8150" y="5702300"/>
            <a:ext cx="8267700" cy="431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ParaMEDIC:  Parallel Metadata Environment for Distributed I/O and Computing</a:t>
            </a:r>
            <a:endParaRPr lang="en-US" sz="2000"/>
          </a:p>
          <a:p>
            <a:pPr lvl="1">
              <a:lnSpc>
                <a:spcPct val="90000"/>
              </a:lnSpc>
            </a:pPr>
            <a:endParaRPr lang="en-US" sz="1600"/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1746250" y="1281113"/>
            <a:ext cx="5649913" cy="4243387"/>
            <a:chOff x="1213" y="823"/>
            <a:chExt cx="3559" cy="2673"/>
          </a:xfrm>
        </p:grpSpPr>
        <p:pic>
          <p:nvPicPr>
            <p:cNvPr id="2253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823"/>
              <a:ext cx="3559" cy="2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0" name="Rectangle 12"/>
            <p:cNvSpPr>
              <a:spLocks noChangeAspect="1" noChangeArrowheads="1"/>
            </p:cNvSpPr>
            <p:nvPr/>
          </p:nvSpPr>
          <p:spPr bwMode="auto">
            <a:xfrm>
              <a:off x="1313" y="1641"/>
              <a:ext cx="3263" cy="262"/>
            </a:xfrm>
            <a:prstGeom prst="rect">
              <a:avLst/>
            </a:prstGeom>
            <a:solidFill>
              <a:srgbClr val="E5E5E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  <a:spcAft>
                  <a:spcPts val="500"/>
                </a:spcAft>
              </a:pPr>
              <a:endParaRPr lang="en-US" sz="600" i="0">
                <a:solidFill>
                  <a:schemeClr val="bg2"/>
                </a:solidFill>
                <a:latin typeface="Helvetica" pitchFamily="16" charset="0"/>
              </a:endParaRPr>
            </a:p>
          </p:txBody>
        </p:sp>
        <p:sp>
          <p:nvSpPr>
            <p:cNvPr id="22541" name="Text Box 13"/>
            <p:cNvSpPr txBox="1">
              <a:spLocks noChangeAspect="1" noChangeArrowheads="1"/>
            </p:cNvSpPr>
            <p:nvPr/>
          </p:nvSpPr>
          <p:spPr bwMode="auto">
            <a:xfrm>
              <a:off x="2283" y="1700"/>
              <a:ext cx="11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pPr>
                <a:spcBef>
                  <a:spcPct val="50000"/>
                </a:spcBef>
                <a:spcAft>
                  <a:spcPts val="500"/>
                </a:spcAft>
              </a:pPr>
              <a:r>
                <a:rPr lang="en-US" sz="1200" i="0">
                  <a:latin typeface="Helvetica" pitchFamily="16" charset="0"/>
                </a:rPr>
                <a:t>ParaMEDIC API (PMAPI)</a:t>
              </a:r>
            </a:p>
          </p:txBody>
        </p:sp>
        <p:sp>
          <p:nvSpPr>
            <p:cNvPr id="22542" name="Rectangle 14"/>
            <p:cNvSpPr>
              <a:spLocks noChangeAspect="1" noChangeArrowheads="1"/>
            </p:cNvSpPr>
            <p:nvPr/>
          </p:nvSpPr>
          <p:spPr bwMode="auto">
            <a:xfrm>
              <a:off x="1305" y="2012"/>
              <a:ext cx="1394" cy="484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spcAft>
                  <a:spcPts val="500"/>
                </a:spcAft>
              </a:pPr>
              <a:endParaRPr lang="en-US" sz="600" i="0">
                <a:solidFill>
                  <a:schemeClr val="bg2"/>
                </a:solidFill>
                <a:latin typeface="Helvetica" pitchFamily="16" charset="0"/>
              </a:endParaRPr>
            </a:p>
          </p:txBody>
        </p:sp>
        <p:sp>
          <p:nvSpPr>
            <p:cNvPr id="22543" name="Text Box 15"/>
            <p:cNvSpPr txBox="1">
              <a:spLocks noChangeAspect="1" noChangeArrowheads="1"/>
            </p:cNvSpPr>
            <p:nvPr/>
          </p:nvSpPr>
          <p:spPr bwMode="auto">
            <a:xfrm>
              <a:off x="1420" y="2001"/>
              <a:ext cx="12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500"/>
                </a:spcAft>
              </a:pPr>
              <a:r>
                <a:rPr lang="en-US" sz="1200" i="0">
                  <a:latin typeface="Helvetica" pitchFamily="16" charset="0"/>
                </a:rPr>
                <a:t>ParaMEDIC Data Tools</a:t>
              </a:r>
              <a:endParaRPr lang="en-US" sz="600" i="0">
                <a:solidFill>
                  <a:schemeClr val="bg2"/>
                </a:solidFill>
                <a:latin typeface="Helvetica" pitchFamily="16" charset="0"/>
              </a:endParaRPr>
            </a:p>
            <a:p>
              <a:endParaRPr lang="en-US" sz="600" i="0">
                <a:solidFill>
                  <a:schemeClr val="bg2"/>
                </a:solidFill>
              </a:endParaRPr>
            </a:p>
          </p:txBody>
        </p:sp>
        <p:sp>
          <p:nvSpPr>
            <p:cNvPr id="22544" name="Rectangle 16"/>
            <p:cNvSpPr>
              <a:spLocks noChangeAspect="1" noChangeArrowheads="1"/>
            </p:cNvSpPr>
            <p:nvPr/>
          </p:nvSpPr>
          <p:spPr bwMode="auto">
            <a:xfrm>
              <a:off x="1412" y="2160"/>
              <a:ext cx="537" cy="281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1200" i="0">
                <a:latin typeface="Helvetica" pitchFamily="16" charset="0"/>
              </a:endParaRPr>
            </a:p>
            <a:p>
              <a:pPr algn="ctr"/>
              <a:r>
                <a:rPr lang="en-US" sz="1200" i="0">
                  <a:latin typeface="Helvetica" pitchFamily="16" charset="0"/>
                </a:rPr>
                <a:t>Encryption </a:t>
              </a:r>
            </a:p>
            <a:p>
              <a:pPr algn="ctr"/>
              <a:r>
                <a:rPr lang="en-US" sz="1200" i="0">
                  <a:latin typeface="Helvetica" pitchFamily="16" charset="0"/>
                </a:rPr>
                <a:t>Data</a:t>
              </a:r>
              <a:r>
                <a:rPr lang="en-US" sz="600" i="0">
                  <a:solidFill>
                    <a:schemeClr val="bg2"/>
                  </a:solidFill>
                  <a:latin typeface="Helvetica" pitchFamily="16" charset="0"/>
                </a:rPr>
                <a:t> </a:t>
              </a:r>
            </a:p>
            <a:p>
              <a:pPr algn="ctr"/>
              <a:endParaRPr lang="en-US" sz="600" i="0">
                <a:solidFill>
                  <a:schemeClr val="bg2"/>
                </a:solidFill>
                <a:latin typeface="Helvetica" pitchFamily="16" charset="0"/>
              </a:endParaRPr>
            </a:p>
          </p:txBody>
        </p:sp>
        <p:sp>
          <p:nvSpPr>
            <p:cNvPr id="22545" name="Rectangle 17"/>
            <p:cNvSpPr>
              <a:spLocks noChangeAspect="1" noChangeArrowheads="1"/>
            </p:cNvSpPr>
            <p:nvPr/>
          </p:nvSpPr>
          <p:spPr bwMode="auto">
            <a:xfrm>
              <a:off x="2002" y="2173"/>
              <a:ext cx="537" cy="268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 i="0">
                  <a:latin typeface="Helvetica" pitchFamily="16" charset="0"/>
                </a:rPr>
                <a:t>Data </a:t>
              </a:r>
            </a:p>
            <a:p>
              <a:pPr algn="ctr"/>
              <a:r>
                <a:rPr lang="en-US" sz="1200" i="0">
                  <a:latin typeface="Helvetica" pitchFamily="16" charset="0"/>
                </a:rPr>
                <a:t>Integrity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223</TotalTime>
  <Words>1266</Words>
  <Application>Microsoft Macintosh PowerPoint</Application>
  <PresentationFormat>On-screen Show (4:3)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VT</vt:lpstr>
      <vt:lpstr>Worksheet</vt:lpstr>
      <vt:lpstr>ParaMEDIC:  Parallel Metadata Environment for Distributed I/O and Computing</vt:lpstr>
      <vt:lpstr>Overview</vt:lpstr>
      <vt:lpstr>Outline</vt:lpstr>
      <vt:lpstr>Motivation</vt:lpstr>
      <vt:lpstr>Challenges in Sequence Search</vt:lpstr>
      <vt:lpstr>Problem Statement #1</vt:lpstr>
      <vt:lpstr>Problem Statement #2</vt:lpstr>
      <vt:lpstr>Approach:  Hardware Infrastructure</vt:lpstr>
      <vt:lpstr>Approach:  ParaMEDIC Architecture</vt:lpstr>
      <vt:lpstr>Approach:  ParaMEDIC Framework  </vt:lpstr>
      <vt:lpstr>Preliminary Results:  ANL-VT Supercomputer</vt:lpstr>
      <vt:lpstr>Preliminary Results:  Teragrid Supercomputer</vt:lpstr>
      <vt:lpstr>Storage Challenge:  Compute Resources</vt:lpstr>
      <vt:lpstr>Storage Challenge:  Storage Resources</vt:lpstr>
      <vt:lpstr>Storage Utilization with Lustre</vt:lpstr>
      <vt:lpstr>Storage Utilization Breakdown with Lustre</vt:lpstr>
      <vt:lpstr>Storage Utilization (Local Disks)</vt:lpstr>
      <vt:lpstr>Storage Utilization Breakdown (Local Disks)</vt:lpstr>
      <vt:lpstr>Conclusion: Biology</vt:lpstr>
      <vt:lpstr>Conclusion:  Computer Science</vt:lpstr>
      <vt:lpstr>Acknowledgments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ParaMEDIC:  Parallel Metadata Environment for Distributed I/O and Computing</dc:title>
  <dc:creator>Wuchun Feng</dc:creator>
  <cp:lastModifiedBy>Pavan Balaji</cp:lastModifiedBy>
  <cp:revision>12</cp:revision>
  <cp:lastPrinted>2007-11-07T05:48:55Z</cp:lastPrinted>
  <dcterms:created xsi:type="dcterms:W3CDTF">2007-11-13T09:38:54Z</dcterms:created>
  <dcterms:modified xsi:type="dcterms:W3CDTF">2014-07-27T03:58:01Z</dcterms:modified>
</cp:coreProperties>
</file>