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86" r:id="rId4"/>
    <p:sldId id="285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67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7" autoAdjust="0"/>
  </p:normalViewPr>
  <p:slideViewPr>
    <p:cSldViewPr snapToGrid="0">
      <p:cViewPr varScale="1">
        <p:scale>
          <a:sx n="157" d="100"/>
          <a:sy n="157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7C4CA1DF-588D-478F-B1B4-2F9AB77E8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2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18730-AF22-42C2-8877-08B8BCA183EE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7E467-25B4-4D97-8407-A1B80E3D9D33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Addressing Biological Problems </a:t>
            </a:r>
          </a:p>
          <a:p>
            <a:pPr marL="228600" indent="-228600">
              <a:buFontTx/>
              <a:buChar char="•"/>
            </a:pPr>
            <a:r>
              <a:rPr lang="en-US"/>
              <a:t>Requires 263 trillion sequence-searches and generates more than 1 PB of data</a:t>
            </a:r>
          </a:p>
          <a:p>
            <a:pPr marL="228600" indent="-228600">
              <a:buFontTx/>
              <a:buChar char="•"/>
            </a:pPr>
            <a:r>
              <a:rPr lang="en-US"/>
              <a:t>Problem:  Need large-scale computational and storage resources that cannot be found at any given supercomputing site.</a:t>
            </a:r>
          </a:p>
          <a:p>
            <a:pPr marL="228600" indent="-228600"/>
            <a:r>
              <a:rPr lang="en-US"/>
              <a:t>Our Contributions</a:t>
            </a:r>
          </a:p>
          <a:p>
            <a:pPr marL="228600" indent="-228600">
              <a:buFontTx/>
              <a:buChar char="•"/>
            </a:pPr>
            <a:r>
              <a:rPr lang="en-US"/>
              <a:t>HW Infrastructure</a:t>
            </a:r>
          </a:p>
          <a:p>
            <a:pPr marL="228600" indent="-228600">
              <a:buFontTx/>
              <a:buChar char="•"/>
            </a:pPr>
            <a:r>
              <a:rPr lang="en-US"/>
              <a:t>SW Infrastructure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522D-AA98-4E5E-88CF-8E8DC1377DAD}" type="slidenum">
              <a:rPr lang="en-US"/>
              <a:pPr/>
              <a:t>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/>
              <a:t>Description</a:t>
            </a:r>
          </a:p>
          <a:p>
            <a:pPr lvl="2"/>
            <a:r>
              <a:rPr lang="en-US" sz="1000"/>
              <a:t>Framework to decouple computation and I/O in distributed environments</a:t>
            </a:r>
            <a:endParaRPr lang="en-US"/>
          </a:p>
          <a:p>
            <a:pPr lvl="1"/>
            <a:r>
              <a:rPr lang="en-US" sz="1000"/>
              <a:t>Approach</a:t>
            </a:r>
          </a:p>
          <a:p>
            <a:pPr lvl="2"/>
            <a:r>
              <a:rPr lang="en-US" sz="1000"/>
              <a:t>Compute workers convert actual output to orders-of-magnitude smaller metadata</a:t>
            </a:r>
          </a:p>
          <a:p>
            <a:pPr lvl="2"/>
            <a:r>
              <a:rPr lang="en-US" sz="1000"/>
              <a:t>Compute workers push the metadata out to remote storage servers</a:t>
            </a:r>
          </a:p>
          <a:p>
            <a:pPr lvl="2"/>
            <a:r>
              <a:rPr lang="en-US" sz="1000"/>
              <a:t>Storage servers convert the metadata back to actual output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F2A71-53A7-4365-AB76-CA5910F62944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87258-A3F3-4811-9CD4-EA4F8935FCF3}" type="slidenum">
              <a:rPr lang="en-US"/>
              <a:pPr/>
              <a:t>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5B58E-53BB-4847-B5F5-515B904F0EDF}" type="slidenum">
              <a:rPr lang="en-US"/>
              <a:pPr/>
              <a:t>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7C6D2-D2F7-460F-B880-02D4FC752F46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7" name="Picture 35" descr="backgroun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b="39999"/>
          <a:stretch>
            <a:fillRect/>
          </a:stretch>
        </p:blipFill>
        <p:spPr bwMode="auto">
          <a:xfrm>
            <a:off x="228600" y="211138"/>
            <a:ext cx="8702675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29200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2CAE14-4E99-436E-8455-9C386F7759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2583-C289-4B48-83AC-4A8447728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69ABA-B8B0-4A5A-9C37-94BE82B27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A6FDD-CE57-4C66-AA12-A573205E6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9146A-CE2C-4B2C-8BD0-A882FF5DF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44D46-30D4-4E7D-BD49-E48706B66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E0693-189B-454C-9849-EADD3485C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BD2D-C225-4A50-96C6-2189DF5DDD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F3692-9B1A-4CA3-83C7-361B18DDD3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CCA02-183B-4696-AC31-EEDC7290F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ADBB5-2CE9-4665-B5C9-C1B4977A55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9238C170-5AAE-4401-A08F-AAF8D6601AC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 descr="vt_shield_tag_onwhite23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30950"/>
            <a:ext cx="1746250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nl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16446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4600"/>
            <a:ext cx="114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457200" y="990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piblas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3886200"/>
            <a:ext cx="8305800" cy="1143000"/>
          </a:xfrm>
        </p:spPr>
        <p:txBody>
          <a:bodyPr/>
          <a:lstStyle/>
          <a:p>
            <a:r>
              <a:rPr lang="en-US"/>
              <a:t>ParaMEDIC:  Parallel Metadata Environment for Distributed I/O and Computing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105400"/>
            <a:ext cx="7239000" cy="1143000"/>
          </a:xfrm>
        </p:spPr>
        <p:txBody>
          <a:bodyPr/>
          <a:lstStyle/>
          <a:p>
            <a:r>
              <a:rPr lang="en-US"/>
              <a:t>P. Balaji, Argonne National Laboratory</a:t>
            </a:r>
          </a:p>
          <a:p>
            <a:r>
              <a:rPr lang="en-US"/>
              <a:t>W. Feng and J. Archuleta, Virginia Tech</a:t>
            </a:r>
          </a:p>
          <a:p>
            <a:r>
              <a:rPr lang="en-US"/>
              <a:t>H. Lin, North Carolina State University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7200" y="533400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SC|07 Storage Challenge</a:t>
            </a:r>
            <a:endParaRPr lang="en-US" sz="2000" i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/>
              <a:t>Biological Problems of Significance</a:t>
            </a:r>
          </a:p>
          <a:p>
            <a:pPr lvl="1"/>
            <a:r>
              <a:rPr lang="en-US"/>
              <a:t>Discover missing genes via sequence-similarity computations (i.e., mpiBLAST, </a:t>
            </a:r>
            <a:r>
              <a:rPr lang="en-US">
                <a:hlinkClick r:id="rId3"/>
              </a:rPr>
              <a:t>http://www.mpiblast.org/</a:t>
            </a:r>
            <a:r>
              <a:rPr lang="en-US"/>
              <a:t>)</a:t>
            </a:r>
          </a:p>
          <a:p>
            <a:pPr lvl="1"/>
            <a:r>
              <a:rPr lang="en-US"/>
              <a:t>Generate a complete genome sequence-similarity tree to speed-up future sequence searches</a:t>
            </a:r>
          </a:p>
          <a:p>
            <a:r>
              <a:rPr lang="en-US"/>
              <a:t>Our Contributions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Worldwide Supercomputer</a:t>
            </a:r>
            <a:endParaRPr lang="en-US"/>
          </a:p>
          <a:p>
            <a:pPr lvl="2"/>
            <a:r>
              <a:rPr lang="en-US"/>
              <a:t>Compute:  ~12,000 cores across six U.S. supercomputing centers</a:t>
            </a:r>
          </a:p>
          <a:p>
            <a:pPr lvl="2"/>
            <a:r>
              <a:rPr lang="en-US"/>
              <a:t>Storage:  0.5-petabyte at the Tokyo Institute of Technology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ParaMEDIC: Parallel Metadata Environment for Distributed I/O and Computing</a:t>
            </a:r>
            <a:endParaRPr lang="en-US"/>
          </a:p>
          <a:p>
            <a:pPr lvl="2"/>
            <a:r>
              <a:rPr lang="en-US"/>
              <a:t>Decouples computation and I/O and drastically reduces I/O overhead</a:t>
            </a:r>
          </a:p>
          <a:p>
            <a:pPr lvl="2"/>
            <a:r>
              <a:rPr lang="en-US"/>
              <a:t>Delivers 90% storage bandwidth utilization</a:t>
            </a:r>
          </a:p>
          <a:p>
            <a:pPr lvl="3"/>
            <a:r>
              <a:rPr lang="en-US"/>
              <a:t>A 100x improvement over (vanilla) mpiBLAST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 ParaMEDIC Framework  </a:t>
            </a:r>
          </a:p>
        </p:txBody>
      </p:sp>
      <p:grpSp>
        <p:nvGrpSpPr>
          <p:cNvPr id="72707" name="Group 3"/>
          <p:cNvGrpSpPr>
            <a:grpSpLocks noChangeAspect="1"/>
          </p:cNvGrpSpPr>
          <p:nvPr/>
        </p:nvGrpSpPr>
        <p:grpSpPr bwMode="auto">
          <a:xfrm>
            <a:off x="1038225" y="1508125"/>
            <a:ext cx="7065963" cy="4530725"/>
            <a:chOff x="192" y="1776"/>
            <a:chExt cx="2280" cy="1462"/>
          </a:xfrm>
        </p:grpSpPr>
        <p:pic>
          <p:nvPicPr>
            <p:cNvPr id="7270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776"/>
              <a:ext cx="2280" cy="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2709" name="Text Box 5"/>
            <p:cNvSpPr txBox="1">
              <a:spLocks noChangeAspect="1" noChangeArrowheads="1"/>
            </p:cNvSpPr>
            <p:nvPr/>
          </p:nvSpPr>
          <p:spPr bwMode="auto">
            <a:xfrm>
              <a:off x="398" y="2014"/>
              <a:ext cx="133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5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spcAft>
                  <a:spcPts val="500"/>
                </a:spcAft>
              </a:pPr>
              <a:r>
                <a:rPr lang="en-US" sz="1000" b="1" i="0">
                  <a:solidFill>
                    <a:srgbClr val="663300"/>
                  </a:solidFill>
                  <a:latin typeface="Helvetica" pitchFamily="1" charset="0"/>
                </a:rPr>
                <a:t>The ParaMEDIC Framework</a:t>
              </a:r>
            </a:p>
          </p:txBody>
        </p:sp>
      </p:grp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76300" y="2733675"/>
            <a:ext cx="1495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US Compute Sites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7077075" y="2705100"/>
            <a:ext cx="1704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Tokyo Storage Site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590925" y="2800350"/>
            <a:ext cx="1495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Pacific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ParaMEDIC Paradigm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505825" cy="520065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A </a:t>
            </a:r>
            <a:r>
              <a:rPr lang="en-US" i="1">
                <a:solidFill>
                  <a:srgbClr val="FF0000"/>
                </a:solidFill>
              </a:rPr>
              <a:t>semantics-based</a:t>
            </a:r>
            <a:r>
              <a:rPr lang="en-US"/>
              <a:t> data compression/decompression approach for distributed I/O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/>
              <a:t>ParaMEDIC “understands” the output and transmits orders-of-magnitude smaller summarization (metadata) of the output</a:t>
            </a:r>
          </a:p>
          <a:p>
            <a:pPr lvl="1">
              <a:lnSpc>
                <a:spcPct val="115000"/>
              </a:lnSpc>
            </a:pPr>
            <a:r>
              <a:rPr lang="en-US"/>
              <a:t>Application-level approach vs. System-level approach</a:t>
            </a:r>
          </a:p>
          <a:p>
            <a:pPr lvl="2">
              <a:lnSpc>
                <a:spcPct val="115000"/>
              </a:lnSpc>
            </a:pPr>
            <a:r>
              <a:rPr lang="en-US"/>
              <a:t>Trading portability for performance</a:t>
            </a:r>
          </a:p>
          <a:p>
            <a:pPr lvl="2">
              <a:lnSpc>
                <a:spcPct val="115000"/>
              </a:lnSpc>
            </a:pPr>
            <a:r>
              <a:rPr lang="en-US"/>
              <a:t>Serves a specific class of applications</a:t>
            </a:r>
          </a:p>
          <a:p>
            <a:pPr>
              <a:lnSpc>
                <a:spcPct val="115000"/>
              </a:lnSpc>
            </a:pPr>
            <a:r>
              <a:rPr lang="en-US"/>
              <a:t>Example applications that benefit from ParaMEDIC</a:t>
            </a:r>
          </a:p>
          <a:p>
            <a:pPr lvl="1">
              <a:lnSpc>
                <a:spcPct val="115000"/>
              </a:lnSpc>
            </a:pPr>
            <a:r>
              <a:rPr lang="en-US"/>
              <a:t>ParaMEDIC accelerated mpiBLAST by more than 25-fold</a:t>
            </a:r>
          </a:p>
          <a:p>
            <a:pPr lvl="1">
              <a:lnSpc>
                <a:spcPct val="115000"/>
              </a:lnSpc>
            </a:pPr>
            <a:r>
              <a:rPr lang="en-US"/>
              <a:t>Remote visualization on TeraGrid optimized by 4 to 6-fold</a:t>
            </a:r>
          </a:p>
          <a:p>
            <a:pPr lvl="1">
              <a:lnSpc>
                <a:spcPct val="115000"/>
              </a:lnSpc>
            </a:pPr>
            <a:r>
              <a:rPr lang="en-US"/>
              <a:t>Applicable for most applications that have semantic-aware data !</a:t>
            </a:r>
          </a:p>
          <a:p>
            <a:pPr lvl="2">
              <a:lnSpc>
                <a:spcPct val="115000"/>
              </a:lnSpc>
            </a:pPr>
            <a:r>
              <a:rPr lang="en-US"/>
              <a:t>Bioinformatics (e.g. ClustalW, MUSCLE), Geophysics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62000"/>
          </a:xfrm>
        </p:spPr>
        <p:txBody>
          <a:bodyPr/>
          <a:lstStyle/>
          <a:p>
            <a:r>
              <a:rPr lang="en-US"/>
              <a:t>Addressing the Storage Challenge Criteria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9650"/>
            <a:ext cx="8448675" cy="53149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Performance and Scalability</a:t>
            </a:r>
          </a:p>
          <a:p>
            <a:pPr lvl="1">
              <a:lnSpc>
                <a:spcPct val="110000"/>
              </a:lnSpc>
            </a:pPr>
            <a:r>
              <a:rPr lang="en-US"/>
              <a:t>Utilized 90% of the storage bandwidth</a:t>
            </a:r>
          </a:p>
          <a:p>
            <a:pPr lvl="2">
              <a:lnSpc>
                <a:spcPct val="110000"/>
              </a:lnSpc>
            </a:pPr>
            <a:r>
              <a:rPr lang="en-US"/>
              <a:t>100x improvement compared to (vanilla) mpiBLAST</a:t>
            </a:r>
          </a:p>
          <a:p>
            <a:pPr lvl="1">
              <a:lnSpc>
                <a:spcPct val="110000"/>
              </a:lnSpc>
            </a:pPr>
            <a:r>
              <a:rPr lang="en-US"/>
              <a:t>Results show scalability up to 90% of available storage bandwidth</a:t>
            </a:r>
          </a:p>
          <a:p>
            <a:pPr>
              <a:lnSpc>
                <a:spcPct val="110000"/>
              </a:lnSpc>
            </a:pPr>
            <a:r>
              <a:rPr lang="en-US"/>
              <a:t>Effective Use of Resources</a:t>
            </a:r>
          </a:p>
          <a:p>
            <a:pPr lvl="1">
              <a:lnSpc>
                <a:spcPct val="110000"/>
              </a:lnSpc>
            </a:pPr>
            <a:r>
              <a:rPr lang="en-US"/>
              <a:t>Compute:</a:t>
            </a:r>
          </a:p>
          <a:p>
            <a:pPr lvl="2">
              <a:lnSpc>
                <a:spcPct val="110000"/>
              </a:lnSpc>
            </a:pPr>
            <a:r>
              <a:rPr lang="en-US"/>
              <a:t>Earlier, compute resources had to wait idly for long, waiting for I/O</a:t>
            </a:r>
          </a:p>
          <a:p>
            <a:pPr lvl="2">
              <a:lnSpc>
                <a:spcPct val="110000"/>
              </a:lnSpc>
            </a:pPr>
            <a:r>
              <a:rPr lang="en-US"/>
              <a:t>ParaMEDIC improved compute resource utilization to nearly 100%</a:t>
            </a:r>
          </a:p>
          <a:p>
            <a:pPr lvl="1">
              <a:lnSpc>
                <a:spcPct val="110000"/>
              </a:lnSpc>
            </a:pPr>
            <a:r>
              <a:rPr lang="en-US"/>
              <a:t>Storage: Approximately 90% utilization of storage bandwidth</a:t>
            </a:r>
          </a:p>
          <a:p>
            <a:pPr>
              <a:lnSpc>
                <a:spcPct val="110000"/>
              </a:lnSpc>
            </a:pPr>
            <a:r>
              <a:rPr lang="en-US"/>
              <a:t>Innovation</a:t>
            </a:r>
          </a:p>
          <a:p>
            <a:pPr lvl="1">
              <a:lnSpc>
                <a:spcPct val="110000"/>
              </a:lnSpc>
            </a:pPr>
            <a:r>
              <a:rPr lang="en-US"/>
              <a:t>A semantics-based data compression/decompression approach for distributed I/O</a:t>
            </a:r>
          </a:p>
          <a:p>
            <a:pPr lvl="2">
              <a:lnSpc>
                <a:spcPct val="110000"/>
              </a:lnSpc>
            </a:pPr>
            <a:r>
              <a:rPr lang="en-US"/>
              <a:t>A new approach to enable worldwide supercomputing 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Analysis of the Similarity Tree</a:t>
            </a:r>
          </a:p>
          <a:p>
            <a:pPr lvl="1"/>
            <a:r>
              <a:rPr lang="en-US"/>
              <a:t>Expect that replicons (i.e., chromosomes) will match other replicons reasonably well</a:t>
            </a:r>
          </a:p>
          <a:p>
            <a:pPr lvl="1"/>
            <a:r>
              <a:rPr lang="en-US"/>
              <a:t>But many replicons do not match many other replicons</a:t>
            </a:r>
          </a:p>
          <a:p>
            <a:pPr lvl="2"/>
            <a:r>
              <a:rPr lang="en-US"/>
              <a:t>25% of all replicon-replicon searches do not match at all!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686300" y="3270250"/>
          <a:ext cx="356235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Worksheet" r:id="rId4" imgW="4876800" imgH="3493008" progId="Excel.Sheet.8">
                  <p:embed/>
                </p:oleObj>
              </mc:Choice>
              <mc:Fallback>
                <p:oleObj name="Worksheet" r:id="rId4" imgW="4876800" imgH="349300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270250"/>
                        <a:ext cx="356235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92150" y="3265488"/>
          <a:ext cx="3570288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Worksheet" r:id="rId6" imgW="4888992" imgH="3505200" progId="Excel.Sheet.8">
                  <p:embed/>
                </p:oleObj>
              </mc:Choice>
              <mc:Fallback>
                <p:oleObj name="Worksheet" r:id="rId6" imgW="4888992" imgH="35052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265488"/>
                        <a:ext cx="3570288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Semantic-aware metadata gives scientists 2.5*10</a:t>
            </a:r>
            <a:r>
              <a:rPr lang="en-US" baseline="30000"/>
              <a:t>14</a:t>
            </a:r>
            <a:r>
              <a:rPr lang="en-US"/>
              <a:t> searches at their finger-tips</a:t>
            </a:r>
          </a:p>
          <a:p>
            <a:pPr lvl="1"/>
            <a:r>
              <a:rPr lang="en-US"/>
              <a:t>All metadata results from all searches can fit on iPod Nano</a:t>
            </a:r>
          </a:p>
          <a:p>
            <a:pPr lvl="1"/>
            <a:r>
              <a:rPr lang="en-US"/>
              <a:t>“Semantically compressed” 1 Petabyte into 4 Gigabytes (10</a:t>
            </a:r>
            <a:r>
              <a:rPr lang="en-US" baseline="30000"/>
              <a:t>6</a:t>
            </a:r>
            <a:r>
              <a:rPr lang="en-US"/>
              <a:t>X)</a:t>
            </a:r>
          </a:p>
          <a:p>
            <a:pPr lvl="2"/>
            <a:r>
              <a:rPr lang="en-US"/>
              <a:t>Usual compression results in 1 PB into 300 TB (3X)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429000"/>
            <a:ext cx="17145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498850"/>
            <a:ext cx="1574800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878138" y="42862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3692525" y="3875088"/>
            <a:ext cx="197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Semantic</a:t>
            </a:r>
            <a:br>
              <a:rPr lang="en-US"/>
            </a:br>
            <a:r>
              <a:rPr lang="en-US"/>
              <a:t>Compression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5927725" y="4286250"/>
            <a:ext cx="55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555</Words>
  <Application>Microsoft Macintosh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VT</vt:lpstr>
      <vt:lpstr>Worksheet</vt:lpstr>
      <vt:lpstr>ParaMEDIC:  Parallel Metadata Environment for Distributed I/O and Computing</vt:lpstr>
      <vt:lpstr>Overview</vt:lpstr>
      <vt:lpstr>Approach:  ParaMEDIC Framework  </vt:lpstr>
      <vt:lpstr>The ParaMEDIC Paradigm</vt:lpstr>
      <vt:lpstr>Addressing the Storage Challenge Criteria</vt:lpstr>
      <vt:lpstr>Utility</vt:lpstr>
      <vt:lpstr>Utility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ParaMEDIC:  Parallel Metadata Environment for Distributed I/O and Computing</dc:title>
  <dc:creator>Pavan Balaji</dc:creator>
  <cp:lastModifiedBy>Pavan Balaji</cp:lastModifiedBy>
  <cp:revision>19</cp:revision>
  <dcterms:modified xsi:type="dcterms:W3CDTF">2014-07-27T03:58:20Z</dcterms:modified>
</cp:coreProperties>
</file>