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>
            <a:lvl1pPr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87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2615A573-2267-49CA-B7B1-F36F4AB03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0A9072-A1D9-43A6-8E46-979271F46E2B}" type="slidenum">
              <a:rPr lang="en-US"/>
              <a:pPr/>
              <a:t>1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3D4B1A-597E-4807-992B-9AA18681A29C}" type="slidenum">
              <a:rPr lang="en-US"/>
              <a:pPr/>
              <a:t>10</a:t>
            </a:fld>
            <a:endParaRPr 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1D86DB-8B4A-4694-A399-CDA81F707E03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EF6BB7-A001-404B-BEE0-3582D3CAFBF9}" type="slidenum">
              <a:rPr lang="en-US"/>
              <a:pPr/>
              <a:t>12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B3B5E9-81A7-4DAC-9853-61AED6BBB4E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9C0144-A05F-4D89-8693-FBCB31F20769}" type="slidenum">
              <a:rPr lang="en-US"/>
              <a:pPr/>
              <a:t>14</a:t>
            </a:fld>
            <a:endParaRPr 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FFB5E9-008D-485F-B436-A70D946059AC}" type="slidenum">
              <a:rPr lang="en-US"/>
              <a:pPr/>
              <a:t>2</a:t>
            </a:fld>
            <a:endParaRPr 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1823CE-53B4-42E3-8B15-B6F7092360F5}" type="slidenum">
              <a:rPr lang="en-US"/>
              <a:pPr/>
              <a:t>3</a:t>
            </a:fld>
            <a:endParaRPr 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B4B713-1D37-4067-BFC6-7D0A7D5875BE}" type="slidenum">
              <a:rPr lang="en-US"/>
              <a:pPr/>
              <a:t>4</a:t>
            </a:fld>
            <a:endParaRPr lang="en-US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B2DB90-5A24-4A9A-903B-2C5B80CEAAFE}" type="slidenum">
              <a:rPr lang="en-US"/>
              <a:pPr/>
              <a:t>5</a:t>
            </a:fld>
            <a:endParaRPr 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987052-57CC-48EA-80B5-E52065022E54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8111F7-7F18-471F-B8A9-4A1EFFA5CEB1}" type="slidenum">
              <a:rPr lang="en-US"/>
              <a:pPr/>
              <a:t>7</a:t>
            </a:fld>
            <a:endParaRPr 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0D4AE7-F5FF-4340-8A96-816CF26BAE85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C381D2-46CD-481D-81DB-8FCE99C8C45F}" type="slidenum">
              <a:rPr lang="en-US"/>
              <a:pPr/>
              <a:t>9</a:t>
            </a:fld>
            <a:endParaRPr lang="en-US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1B41BD-BDDB-4609-8587-819A9B717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E3B0E7-337C-432D-A446-0BA059B71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5550" y="892175"/>
            <a:ext cx="1987550" cy="5284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892175"/>
            <a:ext cx="5813425" cy="5284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058F10-848A-4D18-A320-06FB879A1E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77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11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8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CE7571A-FBD6-4079-BBBC-4582B1EDA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3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553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604963"/>
            <a:ext cx="208756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1604963"/>
            <a:ext cx="611505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5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706563"/>
            <a:ext cx="5348288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D7BA08-56B0-4CC5-8EEE-CAE53E895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652588"/>
            <a:ext cx="389096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4200" y="1652588"/>
            <a:ext cx="389096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CB446E8-65D7-4C59-91B4-C2A1E6C77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FFAB72-7CE4-4981-9A17-CC1C0BFE1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80C801-142C-45EC-ADEA-7F55551AC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FCD3885-2D63-4D83-A2A1-948C6B52F0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43FC21-A98A-423B-9CE4-D630C7C20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7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AD943F-EA78-4B56-AE9F-1456ED553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5575"/>
            <a:ext cx="6381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Freeform 2"/>
          <p:cNvSpPr>
            <a:spLocks noChangeArrowheads="1"/>
          </p:cNvSpPr>
          <p:nvPr/>
        </p:nvSpPr>
        <p:spPr bwMode="auto">
          <a:xfrm>
            <a:off x="-6350" y="5756275"/>
            <a:ext cx="425450" cy="727075"/>
          </a:xfrm>
          <a:custGeom>
            <a:avLst/>
            <a:gdLst>
              <a:gd name="T0" fmla="*/ 4 w 268"/>
              <a:gd name="T1" fmla="*/ 0 h 458"/>
              <a:gd name="T2" fmla="*/ 268 w 268"/>
              <a:gd name="T3" fmla="*/ 458 h 458"/>
              <a:gd name="T4" fmla="*/ 2 w 268"/>
              <a:gd name="T5" fmla="*/ 454 h 458"/>
              <a:gd name="T6" fmla="*/ 0 w 268"/>
              <a:gd name="T7" fmla="*/ 398 h 458"/>
              <a:gd name="T8" fmla="*/ 2 w 268"/>
              <a:gd name="T9" fmla="*/ 276 h 458"/>
              <a:gd name="T10" fmla="*/ 4 w 268"/>
              <a:gd name="T11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58">
                <a:moveTo>
                  <a:pt x="4" y="0"/>
                </a:moveTo>
                <a:lnTo>
                  <a:pt x="268" y="458"/>
                </a:lnTo>
                <a:lnTo>
                  <a:pt x="2" y="454"/>
                </a:lnTo>
                <a:lnTo>
                  <a:pt x="0" y="398"/>
                </a:lnTo>
                <a:lnTo>
                  <a:pt x="2" y="276"/>
                </a:lnTo>
                <a:lnTo>
                  <a:pt x="4" y="0"/>
                </a:lnTo>
                <a:close/>
              </a:path>
            </a:pathLst>
          </a:custGeom>
          <a:solidFill>
            <a:srgbClr val="B0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463550" y="6502400"/>
            <a:ext cx="8680450" cy="355600"/>
          </a:xfrm>
          <a:custGeom>
            <a:avLst/>
            <a:gdLst>
              <a:gd name="T0" fmla="*/ 126 w 5468"/>
              <a:gd name="T1" fmla="*/ 224 h 224"/>
              <a:gd name="T2" fmla="*/ 0 w 5468"/>
              <a:gd name="T3" fmla="*/ 2 h 224"/>
              <a:gd name="T4" fmla="*/ 5468 w 5468"/>
              <a:gd name="T5" fmla="*/ 0 h 224"/>
              <a:gd name="T6" fmla="*/ 5468 w 5468"/>
              <a:gd name="T7" fmla="*/ 224 h 224"/>
              <a:gd name="T8" fmla="*/ 126 w 5468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8" h="224">
                <a:moveTo>
                  <a:pt x="126" y="224"/>
                </a:moveTo>
                <a:lnTo>
                  <a:pt x="0" y="2"/>
                </a:lnTo>
                <a:lnTo>
                  <a:pt x="5468" y="0"/>
                </a:lnTo>
                <a:lnTo>
                  <a:pt x="5468" y="224"/>
                </a:lnTo>
                <a:lnTo>
                  <a:pt x="126" y="224"/>
                </a:lnTo>
                <a:close/>
              </a:path>
            </a:pathLst>
          </a:custGeom>
          <a:solidFill>
            <a:srgbClr val="007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4"/>
          <p:cNvSpPr>
            <a:spLocks noChangeArrowheads="1"/>
          </p:cNvSpPr>
          <p:nvPr/>
        </p:nvSpPr>
        <p:spPr bwMode="auto">
          <a:xfrm>
            <a:off x="8345488" y="-3175"/>
            <a:ext cx="798512" cy="492125"/>
          </a:xfrm>
          <a:custGeom>
            <a:avLst/>
            <a:gdLst>
              <a:gd name="T0" fmla="*/ 177 w 503"/>
              <a:gd name="T1" fmla="*/ 308 h 310"/>
              <a:gd name="T2" fmla="*/ 0 w 503"/>
              <a:gd name="T3" fmla="*/ 0 h 310"/>
              <a:gd name="T4" fmla="*/ 503 w 503"/>
              <a:gd name="T5" fmla="*/ 0 h 310"/>
              <a:gd name="T6" fmla="*/ 503 w 503"/>
              <a:gd name="T7" fmla="*/ 310 h 310"/>
              <a:gd name="T8" fmla="*/ 177 w 503"/>
              <a:gd name="T9" fmla="*/ 30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3" h="310">
                <a:moveTo>
                  <a:pt x="177" y="308"/>
                </a:moveTo>
                <a:lnTo>
                  <a:pt x="0" y="0"/>
                </a:lnTo>
                <a:lnTo>
                  <a:pt x="503" y="0"/>
                </a:lnTo>
                <a:lnTo>
                  <a:pt x="503" y="310"/>
                </a:lnTo>
                <a:lnTo>
                  <a:pt x="177" y="308"/>
                </a:lnTo>
                <a:close/>
              </a:path>
            </a:pathLst>
          </a:custGeom>
          <a:solidFill>
            <a:srgbClr val="B0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652588"/>
            <a:ext cx="79343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609013" y="6551613"/>
            <a:ext cx="35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</a:defRPr>
            </a:lvl1pPr>
          </a:lstStyle>
          <a:p>
            <a:fld id="{6EFF9FF4-0509-43CC-8C89-A9A37BF332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892175"/>
            <a:ext cx="7953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-1588" y="1370013"/>
            <a:ext cx="9147176" cy="1587"/>
          </a:xfrm>
          <a:prstGeom prst="line">
            <a:avLst/>
          </a:prstGeom>
          <a:noFill/>
          <a:ln w="28440">
            <a:solidFill>
              <a:srgbClr val="B02A3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648700" y="512763"/>
            <a:ext cx="495300" cy="844550"/>
          </a:xfrm>
          <a:custGeom>
            <a:avLst/>
            <a:gdLst>
              <a:gd name="T0" fmla="*/ 309 w 312"/>
              <a:gd name="T1" fmla="*/ 531 h 532"/>
              <a:gd name="T2" fmla="*/ 0 w 312"/>
              <a:gd name="T3" fmla="*/ 1 h 532"/>
              <a:gd name="T4" fmla="*/ 312 w 312"/>
              <a:gd name="T5" fmla="*/ 0 h 532"/>
              <a:gd name="T6" fmla="*/ 312 w 312"/>
              <a:gd name="T7" fmla="*/ 532 h 532"/>
              <a:gd name="T8" fmla="*/ 309 w 312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532">
                <a:moveTo>
                  <a:pt x="309" y="531"/>
                </a:moveTo>
                <a:lnTo>
                  <a:pt x="0" y="1"/>
                </a:lnTo>
                <a:lnTo>
                  <a:pt x="312" y="0"/>
                </a:lnTo>
                <a:lnTo>
                  <a:pt x="312" y="532"/>
                </a:lnTo>
                <a:lnTo>
                  <a:pt x="309" y="531"/>
                </a:lnTo>
                <a:close/>
              </a:path>
            </a:pathLst>
          </a:custGeom>
          <a:solidFill>
            <a:srgbClr val="1313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13131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13131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13131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6463"/>
            <a:ext cx="91455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4217988"/>
            <a:ext cx="3078162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706563"/>
            <a:ext cx="5348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 i="1">
          <a:solidFill>
            <a:srgbClr val="0071BC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13131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13131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>
          <a:solidFill>
            <a:srgbClr val="13131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225"/>
        </a:spcBef>
        <a:spcAft>
          <a:spcPts val="225"/>
        </a:spcAft>
        <a:buClr>
          <a:srgbClr val="000000"/>
        </a:buClr>
        <a:buSzPct val="100000"/>
        <a:buFont typeface="Times New Roman" pitchFamily="16" charset="0"/>
        <a:defRPr i="1">
          <a:solidFill>
            <a:srgbClr val="13131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751013"/>
            <a:ext cx="7670800" cy="1878012"/>
          </a:xfrm>
          <a:ln/>
        </p:spPr>
        <p:txBody>
          <a:bodyPr lIns="90000" tIns="91152" rIns="90000" bIns="46800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Are Nonblocking Networks Needed for High-End Computing Workloads?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N. Desai, P. Balaji, P. Sadayappan, M. Islam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41313" y="4491038"/>
            <a:ext cx="4506912" cy="1165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75024" rIns="90000" bIns="46800"/>
          <a:lstStyle/>
          <a:p>
            <a:pPr marL="0" indent="0">
              <a:lnSpc>
                <a:spcPct val="84000"/>
              </a:lnSpc>
              <a:spcBef>
                <a:spcPct val="0"/>
              </a:spcBef>
              <a:spcAft>
                <a:spcPts val="8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i="1"/>
              <a:t>Narayan Desai</a:t>
            </a:r>
          </a:p>
          <a:p>
            <a:pPr marL="0" indent="0">
              <a:lnSpc>
                <a:spcPct val="84000"/>
              </a:lnSpc>
              <a:spcBef>
                <a:spcPct val="0"/>
              </a:spcBef>
              <a:spcAft>
                <a:spcPts val="8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i="1"/>
              <a:t>desai@mcs.anl.gov</a:t>
            </a:r>
          </a:p>
          <a:p>
            <a:pPr marL="0" indent="0">
              <a:lnSpc>
                <a:spcPct val="84000"/>
              </a:lnSpc>
              <a:spcBef>
                <a:spcPct val="0"/>
              </a:spcBef>
              <a:spcAft>
                <a:spcPts val="8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i="1"/>
              <a:t>Cluster '08</a:t>
            </a:r>
          </a:p>
          <a:p>
            <a:pPr marL="0" indent="0">
              <a:lnSpc>
                <a:spcPct val="84000"/>
              </a:lnSpc>
              <a:spcBef>
                <a:spcPct val="0"/>
              </a:spcBef>
              <a:spcAft>
                <a:spcPts val="875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i="1"/>
              <a:t>September 29</a:t>
            </a:r>
            <a:r>
              <a:rPr lang="en-US" sz="1400" i="1" baseline="30000"/>
              <a:t>th</a:t>
            </a:r>
            <a:r>
              <a:rPr lang="en-US" sz="1400" i="1"/>
              <a:t>, 2008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39725" y="1938338"/>
            <a:ext cx="7670800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A83A5FB-EFC0-49A1-807E-D0C6E861DBD5}" type="slidenum">
              <a:rPr lang="en-US"/>
              <a:pPr/>
              <a:t>10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Analysis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4525962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Contention as uplinks are removed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System-wide impact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Impact on jobs experiencing contention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Impact of multicore nodes on workloads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Impact of increasing switch size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7AAC31D-CAFE-4FE1-9F08-85D081266948}" type="slidenum">
              <a:rPr lang="en-US"/>
              <a:pPr/>
              <a:t>11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System Slowdowns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514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057400"/>
            <a:ext cx="26543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514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D167251-90FB-4DD0-82EE-93A330447673}" type="slidenum">
              <a:rPr lang="en-US"/>
              <a:pPr/>
              <a:t>12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Impact of Multi-core Growth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057400"/>
            <a:ext cx="2425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2157413"/>
            <a:ext cx="2346325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24479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A0F8770-5A3B-4EE7-9661-8544B0EC2215}" type="slidenum">
              <a:rPr lang="en-US"/>
              <a:pPr/>
              <a:t>13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Conclusions and Future Work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3470275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Most workloads don't show much sensitivity to bisection bandwidth reduction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Most workloads show modest (&lt; 5%) aggregate performance penalty for substantial bisection bandwidth reduction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Even counting worst-case communication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As switch sizes increase, this penalty decreases on a per-uplink basis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Multi-core systems result in fatter nodes, spreading jobs across fewer nodes and hence fewer network ports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 of these trends suggest that bisection bandwidth will decrease in importance for common workloads over time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Future Work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Need to take I/O into consideration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609088F-5269-4579-B2BD-77257BB8E175}" type="slidenum">
              <a:rPr lang="en-US"/>
              <a:pPr/>
              <a:t>14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Questions?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4525962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1D2BEAA-39B7-4271-8AA5-84FAC753588C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Switch-based Interconnect Networks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3640137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Provide high-performance communication to parallel jobs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Low latency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High bandwidth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Constructed from non-blocking switch ASICs into multi-stage switch complexes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Clos Networks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Fat Trees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Dominant interconnect architecture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Except for high-end systems (Blue Gene, Cray)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Bisection bandwidth cost grows non-linearly with port count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Is this cost justified?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is the impact of reduced bisection bandwidth?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57B03C4-D10D-4727-AB26-6C046FC50C39}" type="slidenum">
              <a:rPr lang="en-US"/>
              <a:pPr/>
              <a:t>3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Multi-stage Switch Networks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692775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0F86821-49FD-439C-A8A1-D941F34D62B1}" type="slidenum">
              <a:rPr lang="en-US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Approach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4525962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Build a demand model for bisection bandwidth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Worst case (100% communication)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Probabilistic model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Reduce available uplink capacity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Model performance impact on jobs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Process real-world workloads using these models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Jazz (production system at ANL)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Atlas (capability system at LLNL)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Thunder (capacity system at LLNL)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FE60657-D11F-4CF5-B39E-683F5911CA40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Probabilistic View of Contention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38375"/>
            <a:ext cx="447516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69B2BE4-DBB0-482D-90D7-F082E7E63480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Demand Model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4525962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Assumption: nodes only communicate with other nodes in the same job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Demand computed on a per-switch ASIC basis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Each job has an uplink demand per ASIC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min (local job nodes, sum(remote job nodes))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Demand aggregated for simultaneous jobs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Yields a single uplink demand for each switch ASIC for each time interval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Describes which ASIC/time intervals would be impacted by uplink reduction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6EA177-E88B-440E-9C6F-0DB463D41C25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Uplink Reduction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4525962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Remove individual uplinks for each switch ASIC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Will reduce performance if uplink demand is higher than reduced supply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Reduced performance is the ratio of demand to supply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i.e., if demand is 6 and supply is 4, interval runtime is extended by 50%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Jobs are slowed down at a uniform pace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Factor depends on most contended switch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workload can be analyzed in terms of individual job slowdowns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Can show overall system impact of uplink removal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D94C2A2-6AF6-4E8A-874A-D9F96463CDCB}" type="slidenum">
              <a:rPr lang="en-US"/>
              <a:pPr/>
              <a:t>8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Contended Architecture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132388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CB1BBCA-FBD1-47EC-8DCD-F4D22228516C}" type="slidenum">
              <a:rPr lang="en-US"/>
              <a:pPr/>
              <a:t>9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892175"/>
            <a:ext cx="7954963" cy="349250"/>
          </a:xfrm>
          <a:ln/>
        </p:spPr>
        <p:txBody>
          <a:bodyPr tIns="44352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Input Workloads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652588"/>
            <a:ext cx="7935912" cy="3697287"/>
          </a:xfrm>
          <a:ln/>
        </p:spPr>
        <p:txBody>
          <a:bodyPr/>
          <a:lstStyle/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Jazz system at Argonne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350 node production cluster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Capacity workload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1 core per node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Atlas system at Livermore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1152 nodes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Capability workload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8 cores per node</a:t>
            </a:r>
          </a:p>
          <a:p>
            <a:pPr marL="280988" indent="-280988">
              <a:buClr>
                <a:srgbClr val="0071BC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Thunder system at Livermore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1024 nodes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Capacity workload</a:t>
            </a:r>
          </a:p>
          <a:p>
            <a:pPr marL="685800" lvl="1" indent="-288925">
              <a:buClr>
                <a:srgbClr val="0071BC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4 cores per node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474</Words>
  <Application>Microsoft Office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DejaVu Sans</vt:lpstr>
      <vt:lpstr>ＭＳ Ｐゴシック</vt:lpstr>
      <vt:lpstr>Wingdings</vt:lpstr>
      <vt:lpstr>Office Theme</vt:lpstr>
      <vt:lpstr>Office Theme</vt:lpstr>
      <vt:lpstr>Are Nonblocking Networks Needed for High-End Computing Workloads?  N. Desai, P. Balaji, P. Sadayappan, M. Islam</vt:lpstr>
      <vt:lpstr>Switch-based Interconnect Networks</vt:lpstr>
      <vt:lpstr>Multi-stage Switch Networks</vt:lpstr>
      <vt:lpstr>Approach</vt:lpstr>
      <vt:lpstr>Probabilistic View of Contention </vt:lpstr>
      <vt:lpstr>Demand Model</vt:lpstr>
      <vt:lpstr>Uplink Reduction</vt:lpstr>
      <vt:lpstr>Contended Architecture</vt:lpstr>
      <vt:lpstr>Input Workloads</vt:lpstr>
      <vt:lpstr>Analysis</vt:lpstr>
      <vt:lpstr>System Slowdowns</vt:lpstr>
      <vt:lpstr>Impact of Multi-core Growth</vt:lpstr>
      <vt:lpstr>Conclusions and 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Nonblocking Networks Needed for High-End Computing Workloads?  N. Desai, P. Balaji, P. Sadayappan, M. Islam</dc:title>
  <dc:creator>Pavan Balaji</dc:creator>
  <cp:lastModifiedBy>Pavan Balaji</cp:lastModifiedBy>
  <cp:revision>83</cp:revision>
  <cp:lastPrinted>1601-01-01T00:00:00Z</cp:lastPrinted>
  <dcterms:created xsi:type="dcterms:W3CDTF">2006-12-07T11:57:50Z</dcterms:created>
  <dcterms:modified xsi:type="dcterms:W3CDTF">2011-01-10T13:13:36Z</dcterms:modified>
</cp:coreProperties>
</file>