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ustom.xml" ContentType="application/vnd.openxmlformats-officedocument.custom-properties+xml"/>
  <Default Extension="gif" ContentType="image/gif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7"/>
  </p:notesMasterIdLst>
  <p:sldIdLst>
    <p:sldId id="256" r:id="rId2"/>
    <p:sldId id="257" r:id="rId3"/>
    <p:sldId id="258" r:id="rId4"/>
    <p:sldId id="280" r:id="rId5"/>
    <p:sldId id="259" r:id="rId6"/>
    <p:sldId id="261" r:id="rId7"/>
    <p:sldId id="260" r:id="rId8"/>
    <p:sldId id="281" r:id="rId9"/>
    <p:sldId id="262" r:id="rId10"/>
    <p:sldId id="282" r:id="rId11"/>
    <p:sldId id="263" r:id="rId12"/>
    <p:sldId id="283" r:id="rId13"/>
    <p:sldId id="275" r:id="rId14"/>
    <p:sldId id="284" r:id="rId15"/>
    <p:sldId id="276" r:id="rId16"/>
    <p:sldId id="285" r:id="rId17"/>
    <p:sldId id="277" r:id="rId18"/>
    <p:sldId id="278" r:id="rId19"/>
    <p:sldId id="286" r:id="rId20"/>
    <p:sldId id="264" r:id="rId21"/>
    <p:sldId id="268" r:id="rId22"/>
    <p:sldId id="265" r:id="rId23"/>
    <p:sldId id="279" r:id="rId24"/>
    <p:sldId id="270" r:id="rId25"/>
    <p:sldId id="27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AC"/>
    <a:srgbClr val="0000FF"/>
    <a:srgbClr val="FFFF99"/>
    <a:srgbClr val="FF9900"/>
    <a:srgbClr val="FFCC00"/>
    <a:srgbClr val="009900"/>
    <a:srgbClr val="FF3300"/>
    <a:srgbClr val="0080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2" autoAdjust="0"/>
    <p:restoredTop sz="94660"/>
  </p:normalViewPr>
  <p:slideViewPr>
    <p:cSldViewPr>
      <p:cViewPr varScale="1">
        <p:scale>
          <a:sx n="107" d="100"/>
          <a:sy n="107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lks\europvm\bgp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/>
            </a:pPr>
            <a:r>
              <a:rPr lang="en-US" sz="1200" b="1" dirty="0"/>
              <a:t>MPI Stack Overhead (Latency)</a:t>
            </a:r>
          </a:p>
        </c:rich>
      </c:tx>
      <c:layout>
        <c:manualLayout>
          <c:xMode val="edge"/>
          <c:yMode val="edge"/>
          <c:x val="0.2724854992876411"/>
          <c:y val="1.4117659120734908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6246953890013408"/>
          <c:y val="7.8835711942257317E-2"/>
          <c:w val="0.80508451322249763"/>
          <c:h val="0.78030634842519653"/>
        </c:manualLayout>
      </c:layout>
      <c:lineChart>
        <c:grouping val="standard"/>
        <c:ser>
          <c:idx val="0"/>
          <c:order val="0"/>
          <c:tx>
            <c:strRef>
              <c:f>DCMF!$C$2</c:f>
              <c:strCache>
                <c:ptCount val="1"/>
                <c:pt idx="0">
                  <c:v>DCMF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strRef>
              <c:f>DCMF!$A$3:$A$15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</c:strCache>
            </c:strRef>
          </c:cat>
          <c:val>
            <c:numRef>
              <c:f>DCMF!$C$3:$C$15</c:f>
              <c:numCache>
                <c:formatCode>General</c:formatCode>
                <c:ptCount val="13"/>
                <c:pt idx="0">
                  <c:v>2.0414749999999997</c:v>
                </c:pt>
                <c:pt idx="1">
                  <c:v>2.0448499999999976</c:v>
                </c:pt>
                <c:pt idx="2">
                  <c:v>2.04345</c:v>
                </c:pt>
                <c:pt idx="3">
                  <c:v>2.0586749999999987</c:v>
                </c:pt>
                <c:pt idx="4">
                  <c:v>2.0474250000000001</c:v>
                </c:pt>
                <c:pt idx="5">
                  <c:v>2.0518749999999977</c:v>
                </c:pt>
                <c:pt idx="6">
                  <c:v>2.1444749999999999</c:v>
                </c:pt>
                <c:pt idx="7">
                  <c:v>2.328525</c:v>
                </c:pt>
                <c:pt idx="8">
                  <c:v>3.6755</c:v>
                </c:pt>
                <c:pt idx="9">
                  <c:v>4.3168999999999995</c:v>
                </c:pt>
                <c:pt idx="10">
                  <c:v>5.6102749999999952</c:v>
                </c:pt>
                <c:pt idx="11">
                  <c:v>8.1793249999999986</c:v>
                </c:pt>
                <c:pt idx="12">
                  <c:v>13.964425</c:v>
                </c:pt>
              </c:numCache>
            </c:numRef>
          </c:val>
        </c:ser>
        <c:ser>
          <c:idx val="1"/>
          <c:order val="1"/>
          <c:tx>
            <c:strRef>
              <c:f>DCMF!$D$2</c:f>
              <c:strCache>
                <c:ptCount val="1"/>
                <c:pt idx="0">
                  <c:v>MPI</c:v>
                </c:pt>
              </c:strCache>
            </c:strRef>
          </c:tx>
          <c:spPr>
            <a:ln w="25400">
              <a:solidFill>
                <a:srgbClr val="FF0000"/>
              </a:solidFill>
              <a:prstDash val="lgDash"/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DCMF!$A$3:$A$15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</c:strCache>
            </c:strRef>
          </c:cat>
          <c:val>
            <c:numRef>
              <c:f>DCMF!$D$3:$D$15</c:f>
              <c:numCache>
                <c:formatCode>General</c:formatCode>
                <c:ptCount val="13"/>
                <c:pt idx="0">
                  <c:v>3.2550059999999976</c:v>
                </c:pt>
                <c:pt idx="1">
                  <c:v>3.2049180000000002</c:v>
                </c:pt>
                <c:pt idx="2">
                  <c:v>3.3111349999999997</c:v>
                </c:pt>
                <c:pt idx="3">
                  <c:v>3.2619470000000002</c:v>
                </c:pt>
                <c:pt idx="4">
                  <c:v>3.281676</c:v>
                </c:pt>
                <c:pt idx="5">
                  <c:v>3.2723239999999998</c:v>
                </c:pt>
                <c:pt idx="6">
                  <c:v>3.4942289999999976</c:v>
                </c:pt>
                <c:pt idx="7">
                  <c:v>3.8053819999999998</c:v>
                </c:pt>
                <c:pt idx="8">
                  <c:v>4.7770710000000003</c:v>
                </c:pt>
                <c:pt idx="9">
                  <c:v>5.600011999999996</c:v>
                </c:pt>
                <c:pt idx="10">
                  <c:v>6.9833819999999998</c:v>
                </c:pt>
                <c:pt idx="11">
                  <c:v>12.283217999999998</c:v>
                </c:pt>
                <c:pt idx="12">
                  <c:v>17.918628999999989</c:v>
                </c:pt>
              </c:numCache>
            </c:numRef>
          </c:val>
        </c:ser>
        <c:marker val="1"/>
        <c:axId val="74105600"/>
        <c:axId val="74107520"/>
      </c:lineChart>
      <c:catAx>
        <c:axId val="741056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650120818391604"/>
              <c:y val="0.9502604166666667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4107520"/>
        <c:crosses val="autoZero"/>
        <c:auto val="1"/>
        <c:lblAlgn val="ctr"/>
        <c:lblOffset val="100"/>
        <c:tickLblSkip val="1"/>
        <c:tickMarkSkip val="1"/>
      </c:catAx>
      <c:valAx>
        <c:axId val="74107520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Latency (us)</a:t>
                </a:r>
              </a:p>
            </c:rich>
          </c:tx>
          <c:layout>
            <c:manualLayout>
              <c:xMode val="edge"/>
              <c:yMode val="edge"/>
              <c:x val="8.5888788859749734E-3"/>
              <c:y val="0.3367218257874021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4105600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3346355679705172"/>
          <c:y val="0.15673412893700794"/>
          <c:w val="0.29256375744124136"/>
          <c:h val="0.13715694717847771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Tag Matching Overhead </a:t>
            </a:r>
            <a:r>
              <a:rPr lang="en-US" dirty="0" smtClean="0"/>
              <a:t>vs.</a:t>
            </a:r>
          </a:p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Number </a:t>
            </a:r>
            <a:r>
              <a:rPr lang="en-US" dirty="0"/>
              <a:t>of Requests</a:t>
            </a:r>
          </a:p>
        </c:rich>
      </c:tx>
      <c:layout>
        <c:manualLayout>
          <c:xMode val="edge"/>
          <c:yMode val="edge"/>
          <c:x val="0.30275212420481351"/>
          <c:y val="1.348015091863518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5342964544686163"/>
          <c:y val="0.10882956036745407"/>
          <c:w val="0.801171537879799"/>
          <c:h val="0.71906249999999983"/>
        </c:manualLayout>
      </c:layout>
      <c:lineChart>
        <c:grouping val="standard"/>
        <c:ser>
          <c:idx val="0"/>
          <c:order val="0"/>
          <c:tx>
            <c:strRef>
              <c:f>Tag_Matching!$C$2</c:f>
              <c:strCache>
                <c:ptCount val="1"/>
                <c:pt idx="0">
                  <c:v>Latency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Tag_Matching!$A$3:$A$14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</c:numCache>
            </c:numRef>
          </c:cat>
          <c:val>
            <c:numRef>
              <c:f>Tag_Matching!$C$3:$C$14</c:f>
              <c:numCache>
                <c:formatCode>General</c:formatCode>
                <c:ptCount val="12"/>
                <c:pt idx="0">
                  <c:v>1.651519</c:v>
                </c:pt>
                <c:pt idx="1">
                  <c:v>1.6668069999999999</c:v>
                </c:pt>
                <c:pt idx="2">
                  <c:v>1.699389</c:v>
                </c:pt>
                <c:pt idx="3">
                  <c:v>1.787307</c:v>
                </c:pt>
                <c:pt idx="4">
                  <c:v>1.974901</c:v>
                </c:pt>
                <c:pt idx="5">
                  <c:v>2.7404679999999999</c:v>
                </c:pt>
                <c:pt idx="6">
                  <c:v>3.415511</c:v>
                </c:pt>
                <c:pt idx="7">
                  <c:v>4.583907</c:v>
                </c:pt>
                <c:pt idx="8">
                  <c:v>7.9850279999999998</c:v>
                </c:pt>
                <c:pt idx="9">
                  <c:v>13.986065</c:v>
                </c:pt>
                <c:pt idx="10">
                  <c:v>35.439711000000003</c:v>
                </c:pt>
                <c:pt idx="11">
                  <c:v>77.283231000000001</c:v>
                </c:pt>
              </c:numCache>
            </c:numRef>
          </c:val>
        </c:ser>
        <c:marker val="1"/>
        <c:axId val="75041024"/>
        <c:axId val="75055872"/>
      </c:lineChart>
      <c:catAx>
        <c:axId val="75041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Requests</a:t>
                </a:r>
              </a:p>
            </c:rich>
          </c:tx>
          <c:layout>
            <c:manualLayout>
              <c:xMode val="edge"/>
              <c:yMode val="edge"/>
              <c:x val="0.39089817162685203"/>
              <c:y val="0.9366299622703414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5055872"/>
        <c:crosses val="autoZero"/>
        <c:auto val="1"/>
        <c:lblAlgn val="ctr"/>
        <c:lblOffset val="100"/>
        <c:tickMarkSkip val="1"/>
      </c:catAx>
      <c:valAx>
        <c:axId val="7505587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Latency (us)</a:t>
                </a:r>
              </a:p>
            </c:rich>
          </c:tx>
          <c:layout>
            <c:manualLayout>
              <c:xMode val="edge"/>
              <c:yMode val="edge"/>
              <c:x val="5.7640464433471265E-3"/>
              <c:y val="0.3231986138451444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5041024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Tag Matching Overhead vs. Peers</a:t>
            </a:r>
          </a:p>
        </c:rich>
      </c:tx>
      <c:layout>
        <c:manualLayout>
          <c:xMode val="edge"/>
          <c:yMode val="edge"/>
          <c:x val="0.3076222858506325"/>
          <c:y val="1.348015091863518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25293151992364604"/>
          <c:y val="7.8835711942257233E-2"/>
          <c:w val="0.7141667859699351"/>
          <c:h val="0.76468134842519708"/>
        </c:manualLayout>
      </c:layout>
      <c:lineChart>
        <c:grouping val="standard"/>
        <c:ser>
          <c:idx val="0"/>
          <c:order val="0"/>
          <c:spPr>
            <a:ln w="25400">
              <a:solidFill>
                <a:srgbClr val="0000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Tag_Matching!$A$18:$A$28</c:f>
              <c:numCache>
                <c:formatCode>General</c:formatCode>
                <c:ptCount val="1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</c:numCache>
            </c:numRef>
          </c:cat>
          <c:val>
            <c:numRef>
              <c:f>Tag_Matching!$C$18:$C$28</c:f>
              <c:numCache>
                <c:formatCode>General</c:formatCode>
                <c:ptCount val="11"/>
                <c:pt idx="0">
                  <c:v>1.7450129999999999</c:v>
                </c:pt>
                <c:pt idx="1">
                  <c:v>2.9466019999999991</c:v>
                </c:pt>
                <c:pt idx="2">
                  <c:v>5.7282999999999999</c:v>
                </c:pt>
                <c:pt idx="3">
                  <c:v>22.048320999999991</c:v>
                </c:pt>
                <c:pt idx="4">
                  <c:v>51.462534000000012</c:v>
                </c:pt>
                <c:pt idx="5">
                  <c:v>153.80691100000001</c:v>
                </c:pt>
                <c:pt idx="6">
                  <c:v>585.96105099999977</c:v>
                </c:pt>
                <c:pt idx="7">
                  <c:v>2251.7051270000002</c:v>
                </c:pt>
                <c:pt idx="8">
                  <c:v>8227.7327880000048</c:v>
                </c:pt>
                <c:pt idx="9">
                  <c:v>31542.189710999992</c:v>
                </c:pt>
                <c:pt idx="10">
                  <c:v>136260.51109199994</c:v>
                </c:pt>
              </c:numCache>
            </c:numRef>
          </c:val>
        </c:ser>
        <c:marker val="1"/>
        <c:axId val="75096064"/>
        <c:axId val="75098368"/>
      </c:lineChart>
      <c:catAx>
        <c:axId val="75096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peers</a:t>
                </a:r>
              </a:p>
            </c:rich>
          </c:tx>
          <c:layout>
            <c:manualLayout>
              <c:xMode val="edge"/>
              <c:yMode val="edge"/>
              <c:x val="0.41849797184442877"/>
              <c:y val="0.9502604166666667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5098368"/>
        <c:crosses val="autoZero"/>
        <c:auto val="1"/>
        <c:lblAlgn val="ctr"/>
        <c:lblOffset val="100"/>
        <c:tickMarkSkip val="1"/>
      </c:catAx>
      <c:valAx>
        <c:axId val="7509836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Latency (us)</a:t>
                </a:r>
              </a:p>
            </c:rich>
          </c:tx>
          <c:layout>
            <c:manualLayout>
              <c:xMode val="edge"/>
              <c:yMode val="edge"/>
              <c:x val="8.5889570552147229E-3"/>
              <c:y val="0.3341176470588238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5096064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Unexpected Message Overhead vs. Number of Requests</a:t>
            </a:r>
          </a:p>
        </c:rich>
      </c:tx>
      <c:layout>
        <c:manualLayout>
          <c:xMode val="edge"/>
          <c:yMode val="edge"/>
          <c:x val="0.24019820798262295"/>
          <c:y val="1.5083787603472644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5440379219838904"/>
          <c:y val="0.10654593175853024"/>
          <c:w val="0.7989704950674269"/>
          <c:h val="0.75435897435897481"/>
        </c:manualLayout>
      </c:layout>
      <c:lineChart>
        <c:grouping val="standard"/>
        <c:ser>
          <c:idx val="0"/>
          <c:order val="0"/>
          <c:spPr>
            <a:ln w="25400">
              <a:solidFill>
                <a:srgbClr val="0000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'Unexpected messages'!$A$3:$A$14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</c:numCache>
            </c:numRef>
          </c:cat>
          <c:val>
            <c:numRef>
              <c:f>'Unexpected messages'!$C$3:$C$14</c:f>
              <c:numCache>
                <c:formatCode>General</c:formatCode>
                <c:ptCount val="12"/>
                <c:pt idx="0">
                  <c:v>2.3214639999999993</c:v>
                </c:pt>
                <c:pt idx="1">
                  <c:v>1.3696439999999999</c:v>
                </c:pt>
                <c:pt idx="2">
                  <c:v>1.3844000000000001</c:v>
                </c:pt>
                <c:pt idx="3">
                  <c:v>1.4543159999999999</c:v>
                </c:pt>
                <c:pt idx="4">
                  <c:v>1.7057849999999997</c:v>
                </c:pt>
                <c:pt idx="5">
                  <c:v>1.904533</c:v>
                </c:pt>
                <c:pt idx="6">
                  <c:v>2.4509019999999997</c:v>
                </c:pt>
                <c:pt idx="7">
                  <c:v>3.5513279999999998</c:v>
                </c:pt>
                <c:pt idx="8">
                  <c:v>5.996115999999998</c:v>
                </c:pt>
                <c:pt idx="9">
                  <c:v>11.394351</c:v>
                </c:pt>
                <c:pt idx="10">
                  <c:v>21.976025999999994</c:v>
                </c:pt>
                <c:pt idx="11">
                  <c:v>43.189199000000002</c:v>
                </c:pt>
              </c:numCache>
            </c:numRef>
          </c:val>
        </c:ser>
        <c:marker val="1"/>
        <c:axId val="74930048"/>
        <c:axId val="74944896"/>
      </c:lineChart>
      <c:catAx>
        <c:axId val="749300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Unexpected Requests</a:t>
                </a:r>
              </a:p>
            </c:rich>
          </c:tx>
          <c:layout>
            <c:manualLayout>
              <c:xMode val="edge"/>
              <c:yMode val="edge"/>
              <c:x val="0.22202936917368088"/>
              <c:y val="0.9510256410256410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944896"/>
        <c:crosses val="autoZero"/>
        <c:auto val="1"/>
        <c:lblAlgn val="ctr"/>
        <c:lblOffset val="100"/>
        <c:tickMarkSkip val="1"/>
      </c:catAx>
      <c:valAx>
        <c:axId val="7494489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Latency (us)</a:t>
                </a:r>
              </a:p>
            </c:rich>
          </c:tx>
          <c:layout>
            <c:manualLayout>
              <c:xMode val="edge"/>
              <c:yMode val="edge"/>
              <c:x val="8.5889570552147229E-3"/>
              <c:y val="0.3388235294117649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930048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Unexpected Message Overhead vs. Peers</a:t>
            </a:r>
          </a:p>
        </c:rich>
      </c:tx>
      <c:layout>
        <c:manualLayout>
          <c:xMode val="edge"/>
          <c:yMode val="edge"/>
          <c:x val="0.23910438302273726"/>
          <c:y val="1.5083787603472644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948797972007484"/>
          <c:y val="0.11764705882352942"/>
          <c:w val="0.76999934233733358"/>
          <c:h val="0.72787320815667289"/>
        </c:manualLayout>
      </c:layout>
      <c:lineChart>
        <c:grouping val="standard"/>
        <c:ser>
          <c:idx val="0"/>
          <c:order val="0"/>
          <c:spPr>
            <a:ln w="25400">
              <a:solidFill>
                <a:srgbClr val="0000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'Unexpected messages'!$A$22:$A$32</c:f>
              <c:numCache>
                <c:formatCode>General</c:formatCode>
                <c:ptCount val="1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</c:numCache>
            </c:numRef>
          </c:cat>
          <c:val>
            <c:numRef>
              <c:f>'Unexpected messages'!$C$22:$C$32</c:f>
              <c:numCache>
                <c:formatCode>General</c:formatCode>
                <c:ptCount val="11"/>
                <c:pt idx="0">
                  <c:v>5.4207400000000003</c:v>
                </c:pt>
                <c:pt idx="1">
                  <c:v>9.7101619999999986</c:v>
                </c:pt>
                <c:pt idx="2">
                  <c:v>21.209288999999991</c:v>
                </c:pt>
                <c:pt idx="3">
                  <c:v>42.162834000000011</c:v>
                </c:pt>
                <c:pt idx="4">
                  <c:v>85.101773999999978</c:v>
                </c:pt>
                <c:pt idx="5">
                  <c:v>178.39130400000005</c:v>
                </c:pt>
                <c:pt idx="6">
                  <c:v>388.314346</c:v>
                </c:pt>
                <c:pt idx="7">
                  <c:v>824.07523200000003</c:v>
                </c:pt>
                <c:pt idx="8">
                  <c:v>1716.3327489999995</c:v>
                </c:pt>
                <c:pt idx="9">
                  <c:v>3478.8153420000012</c:v>
                </c:pt>
                <c:pt idx="10">
                  <c:v>7004.4715750000005</c:v>
                </c:pt>
              </c:numCache>
            </c:numRef>
          </c:val>
        </c:ser>
        <c:marker val="1"/>
        <c:axId val="74964352"/>
        <c:axId val="75310976"/>
      </c:lineChart>
      <c:catAx>
        <c:axId val="749643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peers</a:t>
                </a:r>
              </a:p>
            </c:rich>
          </c:tx>
          <c:layout>
            <c:manualLayout>
              <c:xMode val="edge"/>
              <c:yMode val="edge"/>
              <c:x val="0.43990768807657588"/>
              <c:y val="0.9362293559458916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5310976"/>
        <c:crosses val="autoZero"/>
        <c:auto val="1"/>
        <c:lblAlgn val="ctr"/>
        <c:lblOffset val="100"/>
        <c:tickMarkSkip val="1"/>
      </c:catAx>
      <c:valAx>
        <c:axId val="7531097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Latency (us)</a:t>
                </a:r>
              </a:p>
            </c:rich>
          </c:tx>
          <c:layout>
            <c:manualLayout>
              <c:xMode val="edge"/>
              <c:yMode val="edge"/>
              <c:x val="8.5889570552147229E-3"/>
              <c:y val="0.3341176470588238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964352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Waitany Time</a:t>
            </a:r>
          </a:p>
        </c:rich>
      </c:tx>
      <c:layout>
        <c:manualLayout>
          <c:xMode val="edge"/>
          <c:yMode val="edge"/>
          <c:x val="0.43312883435582866"/>
          <c:y val="1.1764705882352951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2392638036809819"/>
          <c:y val="0.11294117647058829"/>
          <c:w val="0.82944785276073663"/>
          <c:h val="0.63764705882353045"/>
        </c:manualLayout>
      </c:layout>
      <c:lineChart>
        <c:grouping val="standard"/>
        <c:ser>
          <c:idx val="0"/>
          <c:order val="0"/>
          <c:spPr>
            <a:ln w="25400">
              <a:solidFill>
                <a:srgbClr val="0000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'Multi-connection'!$A$30:$A$43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cat>
          <c:val>
            <c:numRef>
              <c:f>'Multi-connection'!$C$30:$C$43</c:f>
              <c:numCache>
                <c:formatCode>General</c:formatCode>
                <c:ptCount val="14"/>
                <c:pt idx="0">
                  <c:v>1.7527539999999999</c:v>
                </c:pt>
                <c:pt idx="1">
                  <c:v>1.7869120000000001</c:v>
                </c:pt>
                <c:pt idx="2">
                  <c:v>1.8826449999999999</c:v>
                </c:pt>
                <c:pt idx="3">
                  <c:v>2.0565279999999997</c:v>
                </c:pt>
                <c:pt idx="4">
                  <c:v>3.3401329999999998</c:v>
                </c:pt>
                <c:pt idx="5">
                  <c:v>4.9547210000000002</c:v>
                </c:pt>
                <c:pt idx="6">
                  <c:v>8.8418089999999996</c:v>
                </c:pt>
                <c:pt idx="7">
                  <c:v>17.959320000000002</c:v>
                </c:pt>
                <c:pt idx="8">
                  <c:v>33.204815000000011</c:v>
                </c:pt>
                <c:pt idx="9">
                  <c:v>108.0688</c:v>
                </c:pt>
                <c:pt idx="10">
                  <c:v>243.859962</c:v>
                </c:pt>
                <c:pt idx="11">
                  <c:v>500.11204700000002</c:v>
                </c:pt>
                <c:pt idx="12">
                  <c:v>1084.7086170000005</c:v>
                </c:pt>
                <c:pt idx="13">
                  <c:v>1795.004825</c:v>
                </c:pt>
              </c:numCache>
            </c:numRef>
          </c:val>
        </c:ser>
        <c:marker val="1"/>
        <c:axId val="75351552"/>
        <c:axId val="75354112"/>
      </c:lineChart>
      <c:catAx>
        <c:axId val="753515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requests</a:t>
                </a:r>
              </a:p>
            </c:rich>
          </c:tx>
          <c:layout>
            <c:manualLayout>
              <c:xMode val="edge"/>
              <c:yMode val="edge"/>
              <c:x val="0.43190184049079755"/>
              <c:y val="0.910588235294117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5354112"/>
        <c:crosses val="autoZero"/>
        <c:auto val="1"/>
        <c:lblAlgn val="ctr"/>
        <c:lblOffset val="100"/>
        <c:tickLblSkip val="1"/>
        <c:tickMarkSkip val="1"/>
      </c:catAx>
      <c:valAx>
        <c:axId val="7535411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Time (us)</a:t>
                </a:r>
              </a:p>
            </c:rich>
          </c:tx>
          <c:layout>
            <c:manualLayout>
              <c:xMode val="edge"/>
              <c:yMode val="edge"/>
              <c:x val="8.5889570552147229E-3"/>
              <c:y val="0.32941176470588279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5351552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/>
            </a:pPr>
            <a:r>
              <a:rPr lang="en-US" sz="1200" b="1"/>
              <a:t>MPI Stack Overhead (Bandwidth)</a:t>
            </a:r>
          </a:p>
        </c:rich>
      </c:tx>
      <c:layout>
        <c:manualLayout>
          <c:xMode val="edge"/>
          <c:yMode val="edge"/>
          <c:x val="0.23500585864266971"/>
          <c:y val="1.436884842519684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7865087176602926"/>
          <c:y val="7.8584522637795293E-2"/>
          <c:w val="0.79221152043494558"/>
          <c:h val="0.76584563648294091"/>
        </c:manualLayout>
      </c:layout>
      <c:lineChart>
        <c:grouping val="standard"/>
        <c:ser>
          <c:idx val="0"/>
          <c:order val="0"/>
          <c:tx>
            <c:strRef>
              <c:f>DCMF!$F$2</c:f>
              <c:strCache>
                <c:ptCount val="1"/>
                <c:pt idx="0">
                  <c:v>DCMF</c:v>
                </c:pt>
              </c:strCache>
            </c:strRef>
          </c:tx>
          <c:spPr>
            <a:ln w="25400">
              <a:solidFill>
                <a:srgbClr val="0000FF"/>
              </a:solidFill>
              <a:prstDash val="lgDash"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strRef>
              <c:f>DCMF!$A$3:$A$24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</c:strCache>
            </c:strRef>
          </c:cat>
          <c:val>
            <c:numRef>
              <c:f>DCMF!$F$3:$F$24</c:f>
              <c:numCache>
                <c:formatCode>General</c:formatCode>
                <c:ptCount val="22"/>
                <c:pt idx="0">
                  <c:v>4.828730999999995</c:v>
                </c:pt>
                <c:pt idx="1">
                  <c:v>9.6574610000000014</c:v>
                </c:pt>
                <c:pt idx="2">
                  <c:v>19.073485999999999</c:v>
                </c:pt>
                <c:pt idx="3">
                  <c:v>37.676022000000003</c:v>
                </c:pt>
                <c:pt idx="4">
                  <c:v>76.293944999999994</c:v>
                </c:pt>
                <c:pt idx="5">
                  <c:v>153.54756299999985</c:v>
                </c:pt>
                <c:pt idx="6">
                  <c:v>307.0951259999996</c:v>
                </c:pt>
                <c:pt idx="7">
                  <c:v>606.56055899999944</c:v>
                </c:pt>
                <c:pt idx="8">
                  <c:v>891.83789999999931</c:v>
                </c:pt>
                <c:pt idx="9">
                  <c:v>1825.350467</c:v>
                </c:pt>
                <c:pt idx="10">
                  <c:v>2332.0895519999999</c:v>
                </c:pt>
                <c:pt idx="11">
                  <c:v>2648.305085</c:v>
                </c:pt>
                <c:pt idx="12">
                  <c:v>2677.806341</c:v>
                </c:pt>
                <c:pt idx="13">
                  <c:v>2771.6186249999987</c:v>
                </c:pt>
                <c:pt idx="14">
                  <c:v>2821.0336270000012</c:v>
                </c:pt>
                <c:pt idx="15">
                  <c:v>2846.7319520000024</c:v>
                </c:pt>
                <c:pt idx="16">
                  <c:v>2848.8405220000022</c:v>
                </c:pt>
                <c:pt idx="17">
                  <c:v>2855.2665389999997</c:v>
                </c:pt>
                <c:pt idx="18">
                  <c:v>2858.5312870000002</c:v>
                </c:pt>
                <c:pt idx="19">
                  <c:v>2860.12556</c:v>
                </c:pt>
                <c:pt idx="20">
                  <c:v>2860.2687219999975</c:v>
                </c:pt>
                <c:pt idx="21">
                  <c:v>2860.6676079999997</c:v>
                </c:pt>
              </c:numCache>
            </c:numRef>
          </c:val>
        </c:ser>
        <c:ser>
          <c:idx val="1"/>
          <c:order val="1"/>
          <c:tx>
            <c:strRef>
              <c:f>DCMF!$G$2</c:f>
              <c:strCache>
                <c:ptCount val="1"/>
                <c:pt idx="0">
                  <c:v>MPI</c:v>
                </c:pt>
              </c:strCache>
            </c:strRef>
          </c:tx>
          <c:spPr>
            <a:ln w="25400">
              <a:solidFill>
                <a:srgbClr val="FF0000"/>
              </a:solidFill>
              <a:prstDash val="lgDash"/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DCMF!$A$3:$A$24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</c:strCache>
            </c:strRef>
          </c:cat>
          <c:val>
            <c:numRef>
              <c:f>DCMF!$G$3:$G$24</c:f>
              <c:numCache>
                <c:formatCode>General</c:formatCode>
                <c:ptCount val="22"/>
                <c:pt idx="0">
                  <c:v>3.5489649999999999</c:v>
                </c:pt>
                <c:pt idx="1">
                  <c:v>7.0796809999999999</c:v>
                </c:pt>
                <c:pt idx="2">
                  <c:v>14.114685</c:v>
                </c:pt>
                <c:pt idx="3">
                  <c:v>28.042068</c:v>
                </c:pt>
                <c:pt idx="4">
                  <c:v>56.369400000000006</c:v>
                </c:pt>
                <c:pt idx="5">
                  <c:v>112.42729199999999</c:v>
                </c:pt>
                <c:pt idx="6">
                  <c:v>223.05364999999998</c:v>
                </c:pt>
                <c:pt idx="7">
                  <c:v>444.91846500000003</c:v>
                </c:pt>
                <c:pt idx="8">
                  <c:v>720.62528199999997</c:v>
                </c:pt>
                <c:pt idx="9">
                  <c:v>1370.8934479999982</c:v>
                </c:pt>
                <c:pt idx="10">
                  <c:v>2211.7515340000023</c:v>
                </c:pt>
                <c:pt idx="11">
                  <c:v>2216.3900760000024</c:v>
                </c:pt>
                <c:pt idx="12">
                  <c:v>2438.9421619999998</c:v>
                </c:pt>
                <c:pt idx="13">
                  <c:v>2637.6408229999997</c:v>
                </c:pt>
                <c:pt idx="14">
                  <c:v>2749.9496989999998</c:v>
                </c:pt>
                <c:pt idx="15">
                  <c:v>2809.8970950000012</c:v>
                </c:pt>
                <c:pt idx="16">
                  <c:v>2830.4120859999998</c:v>
                </c:pt>
                <c:pt idx="17">
                  <c:v>2845.9785080000001</c:v>
                </c:pt>
                <c:pt idx="18">
                  <c:v>2853.8205180000023</c:v>
                </c:pt>
                <c:pt idx="19">
                  <c:v>2857.7695849999977</c:v>
                </c:pt>
                <c:pt idx="20">
                  <c:v>2859.091537000003</c:v>
                </c:pt>
                <c:pt idx="21">
                  <c:v>2860.0781330000023</c:v>
                </c:pt>
              </c:numCache>
            </c:numRef>
          </c:val>
        </c:ser>
        <c:marker val="1"/>
        <c:axId val="74186752"/>
        <c:axId val="74189056"/>
      </c:lineChart>
      <c:catAx>
        <c:axId val="741867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9373359580052492"/>
              <c:y val="0.9517523786089239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/>
            </a:pPr>
            <a:endParaRPr lang="en-US"/>
          </a:p>
        </c:txPr>
        <c:crossAx val="74189056"/>
        <c:crosses val="autoZero"/>
        <c:auto val="1"/>
        <c:lblAlgn val="ctr"/>
        <c:lblOffset val="100"/>
        <c:tickLblSkip val="2"/>
        <c:tickMarkSkip val="1"/>
      </c:catAx>
      <c:valAx>
        <c:axId val="7418905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Bandwidth (Mbps)</a:t>
                </a:r>
              </a:p>
            </c:rich>
          </c:tx>
          <c:layout>
            <c:manualLayout>
              <c:xMode val="edge"/>
              <c:yMode val="edge"/>
              <c:x val="5.612814023247089E-3"/>
              <c:y val="0.2611763861548562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4186752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2780464941882264"/>
          <c:y val="0.10942400754593189"/>
          <c:w val="0.28892060367454142"/>
          <c:h val="0.15026964402887141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Request Allocation and Queueing</a:t>
            </a:r>
          </a:p>
        </c:rich>
      </c:tx>
      <c:layout>
        <c:manualLayout>
          <c:xMode val="edge"/>
          <c:yMode val="edge"/>
          <c:x val="0.24583995161393191"/>
          <c:y val="1.432889158086008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5676892682436047"/>
          <c:y val="9.2006056935190803E-2"/>
          <c:w val="0.80946420073311243"/>
          <c:h val="0.76889884918231399"/>
        </c:manualLayout>
      </c:layout>
      <c:lineChart>
        <c:grouping val="standard"/>
        <c:ser>
          <c:idx val="0"/>
          <c:order val="0"/>
          <c:tx>
            <c:strRef>
              <c:f>Request_Allocation!$C$2</c:f>
              <c:strCache>
                <c:ptCount val="1"/>
                <c:pt idx="0">
                  <c:v>Blocking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strRef>
              <c:f>Request_Allocation!$A$3:$A$15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</c:strCache>
            </c:strRef>
          </c:cat>
          <c:val>
            <c:numRef>
              <c:f>Request_Allocation!$C$3:$C$15</c:f>
              <c:numCache>
                <c:formatCode>General</c:formatCode>
                <c:ptCount val="13"/>
                <c:pt idx="0">
                  <c:v>3.0844239999999998</c:v>
                </c:pt>
                <c:pt idx="1">
                  <c:v>3.2594919999999998</c:v>
                </c:pt>
                <c:pt idx="2">
                  <c:v>3.2820369999999999</c:v>
                </c:pt>
                <c:pt idx="3">
                  <c:v>3.263281000000001</c:v>
                </c:pt>
                <c:pt idx="4">
                  <c:v>3.2593969999999999</c:v>
                </c:pt>
                <c:pt idx="5">
                  <c:v>3.2741069999999999</c:v>
                </c:pt>
                <c:pt idx="6">
                  <c:v>3.2960340000000001</c:v>
                </c:pt>
                <c:pt idx="7">
                  <c:v>3.471517</c:v>
                </c:pt>
                <c:pt idx="8">
                  <c:v>3.7002470000000001</c:v>
                </c:pt>
                <c:pt idx="9">
                  <c:v>4.8276620000000001</c:v>
                </c:pt>
                <c:pt idx="10">
                  <c:v>5.6163049999999979</c:v>
                </c:pt>
                <c:pt idx="11">
                  <c:v>6.9802940000000016</c:v>
                </c:pt>
                <c:pt idx="12">
                  <c:v>12.32226</c:v>
                </c:pt>
              </c:numCache>
            </c:numRef>
          </c:val>
        </c:ser>
        <c:ser>
          <c:idx val="1"/>
          <c:order val="1"/>
          <c:tx>
            <c:strRef>
              <c:f>Request_Allocation!$D$2</c:f>
              <c:strCache>
                <c:ptCount val="1"/>
                <c:pt idx="0">
                  <c:v>Non-blocking</c:v>
                </c:pt>
              </c:strCache>
            </c:strRef>
          </c:tx>
          <c:spPr>
            <a:ln w="25400">
              <a:solidFill>
                <a:srgbClr val="FF0000"/>
              </a:solidFill>
              <a:prstDash val="lgDash"/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Request_Allocation!$A$3:$A$15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</c:strCache>
            </c:strRef>
          </c:cat>
          <c:val>
            <c:numRef>
              <c:f>Request_Allocation!$D$3:$D$15</c:f>
              <c:numCache>
                <c:formatCode>General</c:formatCode>
                <c:ptCount val="13"/>
                <c:pt idx="0">
                  <c:v>3.4736629999999993</c:v>
                </c:pt>
                <c:pt idx="1">
                  <c:v>3.6466619999999992</c:v>
                </c:pt>
                <c:pt idx="2">
                  <c:v>3.663031000000001</c:v>
                </c:pt>
                <c:pt idx="3">
                  <c:v>3.651619999999999</c:v>
                </c:pt>
                <c:pt idx="4">
                  <c:v>3.6530610000000001</c:v>
                </c:pt>
                <c:pt idx="5">
                  <c:v>3.6627510000000001</c:v>
                </c:pt>
                <c:pt idx="6">
                  <c:v>3.6886860000000001</c:v>
                </c:pt>
                <c:pt idx="7">
                  <c:v>3.8746639999999992</c:v>
                </c:pt>
                <c:pt idx="8">
                  <c:v>4.1399470000000003</c:v>
                </c:pt>
                <c:pt idx="9">
                  <c:v>5.2388890000000004</c:v>
                </c:pt>
                <c:pt idx="10">
                  <c:v>6.017703</c:v>
                </c:pt>
                <c:pt idx="11">
                  <c:v>7.4030670000000018</c:v>
                </c:pt>
                <c:pt idx="12">
                  <c:v>12.56176</c:v>
                </c:pt>
              </c:numCache>
            </c:numRef>
          </c:val>
        </c:ser>
        <c:marker val="1"/>
        <c:axId val="74651904"/>
        <c:axId val="74666752"/>
      </c:lineChart>
      <c:catAx>
        <c:axId val="74651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5332029132023129"/>
              <c:y val="0.9510256410256410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666752"/>
        <c:crosses val="autoZero"/>
        <c:auto val="1"/>
        <c:lblAlgn val="ctr"/>
        <c:lblOffset val="100"/>
        <c:tickMarkSkip val="1"/>
      </c:catAx>
      <c:valAx>
        <c:axId val="7466675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Latency (us)</a:t>
                </a:r>
              </a:p>
            </c:rich>
          </c:tx>
          <c:layout>
            <c:manualLayout>
              <c:xMode val="edge"/>
              <c:yMode val="edge"/>
              <c:x val="2.3208781877971603E-2"/>
              <c:y val="0.3341177064405412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651904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9044600783856153"/>
          <c:y val="0.15532424793054714"/>
          <c:w val="0.40180466956869515"/>
          <c:h val="0.18696830203916831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8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Percentage Overhead</a:t>
            </a:r>
          </a:p>
        </c:rich>
      </c:tx>
      <c:layout>
        <c:manualLayout>
          <c:xMode val="edge"/>
          <c:yMode val="edge"/>
          <c:x val="0.34617656883798636"/>
          <c:y val="1.59604280234201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442877594846099"/>
          <c:y val="9.2006056935190803E-2"/>
          <c:w val="0.80147434979718446"/>
          <c:h val="0.75351423379769833"/>
        </c:manualLayout>
      </c:layout>
      <c:lineChart>
        <c:grouping val="standard"/>
        <c:ser>
          <c:idx val="2"/>
          <c:order val="0"/>
          <c:tx>
            <c:strRef>
              <c:f>Request_Allocation!$E$2</c:f>
              <c:strCache>
                <c:ptCount val="1"/>
                <c:pt idx="0">
                  <c:v>% Overhead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9900"/>
              </a:solidFill>
            </c:spPr>
          </c:marker>
          <c:cat>
            <c:strRef>
              <c:f>Request_Allocation!$A$3:$A$15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</c:strCache>
            </c:strRef>
          </c:cat>
          <c:val>
            <c:numRef>
              <c:f>Request_Allocation!$E$3:$E$15</c:f>
              <c:numCache>
                <c:formatCode>General</c:formatCode>
                <c:ptCount val="13"/>
                <c:pt idx="0">
                  <c:v>11.205433572571675</c:v>
                </c:pt>
                <c:pt idx="1">
                  <c:v>10.617106822623001</c:v>
                </c:pt>
                <c:pt idx="2">
                  <c:v>10.40105857689985</c:v>
                </c:pt>
                <c:pt idx="3">
                  <c:v>10.634704596863852</c:v>
                </c:pt>
                <c:pt idx="4">
                  <c:v>10.776277757201433</c:v>
                </c:pt>
                <c:pt idx="5">
                  <c:v>10.610713095157168</c:v>
                </c:pt>
                <c:pt idx="6">
                  <c:v>10.64476618503174</c:v>
                </c:pt>
                <c:pt idx="7">
                  <c:v>10.404695736198034</c:v>
                </c:pt>
                <c:pt idx="8">
                  <c:v>10.620908915017512</c:v>
                </c:pt>
                <c:pt idx="9">
                  <c:v>7.8495077868609204</c:v>
                </c:pt>
                <c:pt idx="10">
                  <c:v>6.6702859878594918</c:v>
                </c:pt>
                <c:pt idx="11">
                  <c:v>5.7107817611268441</c:v>
                </c:pt>
                <c:pt idx="12">
                  <c:v>1.9065799696857744</c:v>
                </c:pt>
              </c:numCache>
            </c:numRef>
          </c:val>
        </c:ser>
        <c:marker val="1"/>
        <c:axId val="74256768"/>
        <c:axId val="74259072"/>
      </c:lineChart>
      <c:catAx>
        <c:axId val="74256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6414531138153183"/>
              <c:y val="0.9510256410256410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259072"/>
        <c:crosses val="autoZero"/>
        <c:auto val="1"/>
        <c:lblAlgn val="ctr"/>
        <c:lblOffset val="100"/>
        <c:tickMarkSkip val="1"/>
      </c:catAx>
      <c:valAx>
        <c:axId val="7425907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% Overhead</a:t>
                </a:r>
              </a:p>
            </c:rich>
          </c:tx>
          <c:layout>
            <c:manualLayout>
              <c:xMode val="edge"/>
              <c:yMode val="edge"/>
              <c:x val="8.5888809353376321E-3"/>
              <c:y val="0.3469382192610540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256768"/>
        <c:crosses val="autoZero"/>
        <c:crossBetween val="between"/>
      </c:valAx>
      <c:spPr>
        <a:noFill/>
        <a:ln w="6350">
          <a:solidFill>
            <a:sysClr val="windowText" lastClr="000000">
              <a:lumMod val="50000"/>
              <a:lumOff val="50000"/>
            </a:sysClr>
          </a:solidFill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Derived Datatype Latency</a:t>
            </a:r>
          </a:p>
        </c:rich>
      </c:tx>
      <c:layout>
        <c:manualLayout>
          <c:xMode val="edge"/>
          <c:yMode val="edge"/>
          <c:x val="0.31052230971128625"/>
          <c:y val="1.4912908613696017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21839871152469584"/>
          <c:y val="7.6036745406824119E-2"/>
          <c:w val="0.75470412789310481"/>
          <c:h val="0.78657758689254731"/>
        </c:manualLayout>
      </c:layout>
      <c:lineChart>
        <c:grouping val="standard"/>
        <c:ser>
          <c:idx val="0"/>
          <c:order val="0"/>
          <c:tx>
            <c:strRef>
              <c:f>'Derived datatypes'!$C$2</c:f>
              <c:strCache>
                <c:ptCount val="1"/>
                <c:pt idx="0">
                  <c:v>Contiguous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strRef>
              <c:f>'Derived datatypes'!$A$3:$A$15</c:f>
              <c:strCache>
                <c:ptCount val="13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1K</c:v>
                </c:pt>
                <c:pt idx="8">
                  <c:v>2K</c:v>
                </c:pt>
                <c:pt idx="9">
                  <c:v>4K</c:v>
                </c:pt>
                <c:pt idx="10">
                  <c:v>8K</c:v>
                </c:pt>
                <c:pt idx="11">
                  <c:v>16K</c:v>
                </c:pt>
                <c:pt idx="12">
                  <c:v>32K</c:v>
                </c:pt>
              </c:strCache>
            </c:strRef>
          </c:cat>
          <c:val>
            <c:numRef>
              <c:f>'Derived datatypes'!$C$3:$C$15</c:f>
              <c:numCache>
                <c:formatCode>General</c:formatCode>
                <c:ptCount val="13"/>
                <c:pt idx="0">
                  <c:v>3.2428210000000002</c:v>
                </c:pt>
                <c:pt idx="1">
                  <c:v>3.2307229999999998</c:v>
                </c:pt>
                <c:pt idx="2">
                  <c:v>3.2626979999999999</c:v>
                </c:pt>
                <c:pt idx="3">
                  <c:v>3.4669419999999991</c:v>
                </c:pt>
                <c:pt idx="4">
                  <c:v>3.7388349999999999</c:v>
                </c:pt>
                <c:pt idx="5">
                  <c:v>4.8148259999999974</c:v>
                </c:pt>
                <c:pt idx="6">
                  <c:v>5.6461159999999975</c:v>
                </c:pt>
                <c:pt idx="7">
                  <c:v>7.035012</c:v>
                </c:pt>
                <c:pt idx="8">
                  <c:v>12.318043000000001</c:v>
                </c:pt>
                <c:pt idx="9">
                  <c:v>17.963995000000001</c:v>
                </c:pt>
                <c:pt idx="10">
                  <c:v>28.827906000000006</c:v>
                </c:pt>
                <c:pt idx="11">
                  <c:v>50.614254000000003</c:v>
                </c:pt>
                <c:pt idx="12">
                  <c:v>94.171913000000004</c:v>
                </c:pt>
              </c:numCache>
            </c:numRef>
          </c:val>
        </c:ser>
        <c:ser>
          <c:idx val="1"/>
          <c:order val="1"/>
          <c:tx>
            <c:strRef>
              <c:f>'Derived datatypes'!$D$2</c:f>
              <c:strCache>
                <c:ptCount val="1"/>
                <c:pt idx="0">
                  <c:v>Vector-Char</c:v>
                </c:pt>
              </c:strCache>
            </c:strRef>
          </c:tx>
          <c:spPr>
            <a:ln w="25400">
              <a:solidFill>
                <a:srgbClr val="FF0000"/>
              </a:solidFill>
              <a:prstDash val="lgDashDotDot"/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'Derived datatypes'!$A$3:$A$15</c:f>
              <c:strCache>
                <c:ptCount val="13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1K</c:v>
                </c:pt>
                <c:pt idx="8">
                  <c:v>2K</c:v>
                </c:pt>
                <c:pt idx="9">
                  <c:v>4K</c:v>
                </c:pt>
                <c:pt idx="10">
                  <c:v>8K</c:v>
                </c:pt>
                <c:pt idx="11">
                  <c:v>16K</c:v>
                </c:pt>
                <c:pt idx="12">
                  <c:v>32K</c:v>
                </c:pt>
              </c:strCache>
            </c:strRef>
          </c:cat>
          <c:val>
            <c:numRef>
              <c:f>'Derived datatypes'!$D$3:$D$15</c:f>
              <c:numCache>
                <c:formatCode>General</c:formatCode>
                <c:ptCount val="13"/>
                <c:pt idx="0">
                  <c:v>5.6877599999999982</c:v>
                </c:pt>
                <c:pt idx="1">
                  <c:v>6.2808130000000002</c:v>
                </c:pt>
                <c:pt idx="2">
                  <c:v>7.4491600000000018</c:v>
                </c:pt>
                <c:pt idx="3">
                  <c:v>9.9503940000000028</c:v>
                </c:pt>
                <c:pt idx="4">
                  <c:v>14.960509000000004</c:v>
                </c:pt>
                <c:pt idx="5">
                  <c:v>26.007103000000001</c:v>
                </c:pt>
                <c:pt idx="6">
                  <c:v>45.604515000000013</c:v>
                </c:pt>
                <c:pt idx="7">
                  <c:v>84.49938299999998</c:v>
                </c:pt>
                <c:pt idx="8">
                  <c:v>166.16552499999995</c:v>
                </c:pt>
                <c:pt idx="9">
                  <c:v>322.98750699999988</c:v>
                </c:pt>
                <c:pt idx="10">
                  <c:v>636.98790899999972</c:v>
                </c:pt>
                <c:pt idx="11">
                  <c:v>1267.8260869999999</c:v>
                </c:pt>
                <c:pt idx="12">
                  <c:v>2523.635871</c:v>
                </c:pt>
              </c:numCache>
            </c:numRef>
          </c:val>
        </c:ser>
        <c:ser>
          <c:idx val="2"/>
          <c:order val="2"/>
          <c:tx>
            <c:strRef>
              <c:f>'Derived datatypes'!$E$2</c:f>
              <c:strCache>
                <c:ptCount val="1"/>
                <c:pt idx="0">
                  <c:v>Vector-Short</c:v>
                </c:pt>
              </c:strCache>
            </c:strRef>
          </c:tx>
          <c:spPr>
            <a:ln w="25400">
              <a:solidFill>
                <a:srgbClr val="FF6600"/>
              </a:solidFill>
              <a:prstDash val="lgDashDot"/>
            </a:ln>
          </c:spPr>
          <c:marker>
            <c:symbol val="triangle"/>
            <c:size val="7"/>
            <c:spPr>
              <a:solidFill>
                <a:srgbClr val="FF6600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cat>
            <c:strRef>
              <c:f>'Derived datatypes'!$A$3:$A$15</c:f>
              <c:strCache>
                <c:ptCount val="13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1K</c:v>
                </c:pt>
                <c:pt idx="8">
                  <c:v>2K</c:v>
                </c:pt>
                <c:pt idx="9">
                  <c:v>4K</c:v>
                </c:pt>
                <c:pt idx="10">
                  <c:v>8K</c:v>
                </c:pt>
                <c:pt idx="11">
                  <c:v>16K</c:v>
                </c:pt>
                <c:pt idx="12">
                  <c:v>32K</c:v>
                </c:pt>
              </c:strCache>
            </c:strRef>
          </c:cat>
          <c:val>
            <c:numRef>
              <c:f>'Derived datatypes'!$E$3:$E$15</c:f>
              <c:numCache>
                <c:formatCode>General</c:formatCode>
                <c:ptCount val="13"/>
                <c:pt idx="0">
                  <c:v>5.1934089999999982</c:v>
                </c:pt>
                <c:pt idx="1">
                  <c:v>5.2222679999999997</c:v>
                </c:pt>
                <c:pt idx="2">
                  <c:v>5.2789659999999996</c:v>
                </c:pt>
                <c:pt idx="3">
                  <c:v>5.6021179999999964</c:v>
                </c:pt>
                <c:pt idx="4">
                  <c:v>6.2140529999999981</c:v>
                </c:pt>
                <c:pt idx="5">
                  <c:v>8.2834760000000003</c:v>
                </c:pt>
                <c:pt idx="6">
                  <c:v>10.139367</c:v>
                </c:pt>
                <c:pt idx="7">
                  <c:v>13.573920000000001</c:v>
                </c:pt>
                <c:pt idx="8">
                  <c:v>26.326245</c:v>
                </c:pt>
                <c:pt idx="9">
                  <c:v>43.704724000000006</c:v>
                </c:pt>
                <c:pt idx="10">
                  <c:v>81.46460100000003</c:v>
                </c:pt>
                <c:pt idx="11">
                  <c:v>167.54849100000001</c:v>
                </c:pt>
                <c:pt idx="12">
                  <c:v>323.35320899999999</c:v>
                </c:pt>
              </c:numCache>
            </c:numRef>
          </c:val>
        </c:ser>
        <c:ser>
          <c:idx val="3"/>
          <c:order val="3"/>
          <c:tx>
            <c:strRef>
              <c:f>'Derived datatypes'!$F$2</c:f>
              <c:strCache>
                <c:ptCount val="1"/>
                <c:pt idx="0">
                  <c:v>Vector-Int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x"/>
            <c:size val="7"/>
            <c:spPr>
              <a:noFill/>
              <a:ln>
                <a:solidFill>
                  <a:srgbClr val="008000"/>
                </a:solidFill>
                <a:prstDash val="solid"/>
              </a:ln>
            </c:spPr>
          </c:marker>
          <c:cat>
            <c:strRef>
              <c:f>'Derived datatypes'!$A$3:$A$15</c:f>
              <c:strCache>
                <c:ptCount val="13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1K</c:v>
                </c:pt>
                <c:pt idx="8">
                  <c:v>2K</c:v>
                </c:pt>
                <c:pt idx="9">
                  <c:v>4K</c:v>
                </c:pt>
                <c:pt idx="10">
                  <c:v>8K</c:v>
                </c:pt>
                <c:pt idx="11">
                  <c:v>16K</c:v>
                </c:pt>
                <c:pt idx="12">
                  <c:v>32K</c:v>
                </c:pt>
              </c:strCache>
            </c:strRef>
          </c:cat>
          <c:val>
            <c:numRef>
              <c:f>'Derived datatypes'!$F$3:$F$15</c:f>
              <c:numCache>
                <c:formatCode>General</c:formatCode>
                <c:ptCount val="13"/>
                <c:pt idx="0">
                  <c:v>5.2010550000000002</c:v>
                </c:pt>
                <c:pt idx="1">
                  <c:v>5.2189849999999973</c:v>
                </c:pt>
                <c:pt idx="2">
                  <c:v>5.2511950000000001</c:v>
                </c:pt>
                <c:pt idx="3">
                  <c:v>5.4880690000000021</c:v>
                </c:pt>
                <c:pt idx="4">
                  <c:v>5.9772680000000022</c:v>
                </c:pt>
                <c:pt idx="5">
                  <c:v>7.8742619999999999</c:v>
                </c:pt>
                <c:pt idx="6">
                  <c:v>9.2296739999999993</c:v>
                </c:pt>
                <c:pt idx="7">
                  <c:v>11.738949999999999</c:v>
                </c:pt>
                <c:pt idx="8">
                  <c:v>22.112857000000016</c:v>
                </c:pt>
                <c:pt idx="9">
                  <c:v>35.030774000000001</c:v>
                </c:pt>
                <c:pt idx="10">
                  <c:v>63.436218000000011</c:v>
                </c:pt>
                <c:pt idx="11">
                  <c:v>129.27374999999995</c:v>
                </c:pt>
                <c:pt idx="12">
                  <c:v>246.51345699999999</c:v>
                </c:pt>
              </c:numCache>
            </c:numRef>
          </c:val>
        </c:ser>
        <c:ser>
          <c:idx val="4"/>
          <c:order val="4"/>
          <c:tx>
            <c:strRef>
              <c:f>'Derived datatypes'!$G$2</c:f>
              <c:strCache>
                <c:ptCount val="1"/>
                <c:pt idx="0">
                  <c:v>Vector-Double</c:v>
                </c:pt>
              </c:strCache>
            </c:strRef>
          </c:tx>
          <c:spPr>
            <a:ln w="25400">
              <a:solidFill>
                <a:srgbClr val="800080"/>
              </a:solidFill>
              <a:prstDash val="lgDash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strRef>
              <c:f>'Derived datatypes'!$A$3:$A$15</c:f>
              <c:strCache>
                <c:ptCount val="13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1K</c:v>
                </c:pt>
                <c:pt idx="8">
                  <c:v>2K</c:v>
                </c:pt>
                <c:pt idx="9">
                  <c:v>4K</c:v>
                </c:pt>
                <c:pt idx="10">
                  <c:v>8K</c:v>
                </c:pt>
                <c:pt idx="11">
                  <c:v>16K</c:v>
                </c:pt>
                <c:pt idx="12">
                  <c:v>32K</c:v>
                </c:pt>
              </c:strCache>
            </c:strRef>
          </c:cat>
          <c:val>
            <c:numRef>
              <c:f>'Derived datatypes'!$G$3:$G$15</c:f>
              <c:numCache>
                <c:formatCode>General</c:formatCode>
                <c:ptCount val="13"/>
                <c:pt idx="0">
                  <c:v>4.8744829999999979</c:v>
                </c:pt>
                <c:pt idx="1">
                  <c:v>5.1793480000000018</c:v>
                </c:pt>
                <c:pt idx="2">
                  <c:v>5.20871</c:v>
                </c:pt>
                <c:pt idx="3">
                  <c:v>5.4434560000000003</c:v>
                </c:pt>
                <c:pt idx="4">
                  <c:v>5.8973049999999976</c:v>
                </c:pt>
                <c:pt idx="5">
                  <c:v>7.8487299999999998</c:v>
                </c:pt>
                <c:pt idx="6">
                  <c:v>9.1988040000000009</c:v>
                </c:pt>
                <c:pt idx="7">
                  <c:v>11.691603000000001</c:v>
                </c:pt>
                <c:pt idx="8">
                  <c:v>21.391067000000007</c:v>
                </c:pt>
                <c:pt idx="9">
                  <c:v>33.456949999999999</c:v>
                </c:pt>
                <c:pt idx="10">
                  <c:v>59.091819000000001</c:v>
                </c:pt>
                <c:pt idx="11">
                  <c:v>116.89154300000003</c:v>
                </c:pt>
                <c:pt idx="12">
                  <c:v>222.11303199999998</c:v>
                </c:pt>
              </c:numCache>
            </c:numRef>
          </c:val>
        </c:ser>
        <c:marker val="1"/>
        <c:axId val="74302976"/>
        <c:axId val="74719232"/>
      </c:lineChart>
      <c:catAx>
        <c:axId val="743029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42093319016941078"/>
              <c:y val="0.951767676767676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719232"/>
        <c:crosses val="autoZero"/>
        <c:auto val="1"/>
        <c:lblAlgn val="ctr"/>
        <c:lblOffset val="100"/>
        <c:tickMarkSkip val="1"/>
      </c:catAx>
      <c:valAx>
        <c:axId val="7471923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Latency (us)</a:t>
                </a:r>
              </a:p>
            </c:rich>
          </c:tx>
          <c:layout>
            <c:manualLayout>
              <c:xMode val="edge"/>
              <c:yMode val="edge"/>
              <c:x val="2.3740396086852782E-2"/>
              <c:y val="0.32837787322039319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302976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6917633023144832"/>
          <c:y val="0.10748667780163848"/>
          <c:w val="0.44216392269148169"/>
          <c:h val="0.36941176470588277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8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Derived 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smtClean="0"/>
              <a:t>Latency</a:t>
            </a:r>
          </a:p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(Short Messages)</a:t>
            </a:r>
            <a:endParaRPr lang="en-US" dirty="0"/>
          </a:p>
        </c:rich>
      </c:tx>
      <c:layout>
        <c:manualLayout>
          <c:xMode val="edge"/>
          <c:yMode val="edge"/>
          <c:x val="0.28457832032740893"/>
          <c:y val="1.4912908613696017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5972050473556576"/>
          <c:y val="0.10633977570985446"/>
          <c:w val="0.79856165630302944"/>
          <c:h val="0.75627455658951792"/>
        </c:manualLayout>
      </c:layout>
      <c:lineChart>
        <c:grouping val="standard"/>
        <c:ser>
          <c:idx val="0"/>
          <c:order val="0"/>
          <c:tx>
            <c:strRef>
              <c:f>'Derived datatypes'!$C$2</c:f>
              <c:strCache>
                <c:ptCount val="1"/>
                <c:pt idx="0">
                  <c:v>Contiguous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'Derived datatypes'!$A$3:$A$7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'Derived datatypes'!$C$3:$C$7</c:f>
              <c:numCache>
                <c:formatCode>General</c:formatCode>
                <c:ptCount val="5"/>
                <c:pt idx="0">
                  <c:v>3.2428210000000002</c:v>
                </c:pt>
                <c:pt idx="1">
                  <c:v>3.2307229999999998</c:v>
                </c:pt>
                <c:pt idx="2">
                  <c:v>3.2626979999999999</c:v>
                </c:pt>
                <c:pt idx="3">
                  <c:v>3.4669419999999991</c:v>
                </c:pt>
                <c:pt idx="4">
                  <c:v>3.7388349999999999</c:v>
                </c:pt>
              </c:numCache>
            </c:numRef>
          </c:val>
        </c:ser>
        <c:ser>
          <c:idx val="1"/>
          <c:order val="1"/>
          <c:tx>
            <c:strRef>
              <c:f>'Derived datatypes'!$D$2</c:f>
              <c:strCache>
                <c:ptCount val="1"/>
                <c:pt idx="0">
                  <c:v>Vector-Char</c:v>
                </c:pt>
              </c:strCache>
            </c:strRef>
          </c:tx>
          <c:spPr>
            <a:ln w="25400">
              <a:solidFill>
                <a:srgbClr val="FF0000"/>
              </a:solidFill>
              <a:prstDash val="lgDashDotDot"/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'Derived datatypes'!$A$3:$A$7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'Derived datatypes'!$D$3:$D$7</c:f>
              <c:numCache>
                <c:formatCode>General</c:formatCode>
                <c:ptCount val="5"/>
                <c:pt idx="0">
                  <c:v>5.6877599999999982</c:v>
                </c:pt>
                <c:pt idx="1">
                  <c:v>6.2808130000000002</c:v>
                </c:pt>
                <c:pt idx="2">
                  <c:v>7.4491600000000018</c:v>
                </c:pt>
                <c:pt idx="3">
                  <c:v>9.9503940000000028</c:v>
                </c:pt>
                <c:pt idx="4">
                  <c:v>14.960509000000004</c:v>
                </c:pt>
              </c:numCache>
            </c:numRef>
          </c:val>
        </c:ser>
        <c:ser>
          <c:idx val="2"/>
          <c:order val="2"/>
          <c:tx>
            <c:strRef>
              <c:f>'Derived datatypes'!$E$2</c:f>
              <c:strCache>
                <c:ptCount val="1"/>
                <c:pt idx="0">
                  <c:v>Vector-Short</c:v>
                </c:pt>
              </c:strCache>
            </c:strRef>
          </c:tx>
          <c:spPr>
            <a:ln w="25400">
              <a:solidFill>
                <a:srgbClr val="FF6600"/>
              </a:solidFill>
              <a:prstDash val="lgDashDot"/>
            </a:ln>
          </c:spPr>
          <c:marker>
            <c:symbol val="triangle"/>
            <c:size val="7"/>
            <c:spPr>
              <a:solidFill>
                <a:srgbClr val="FF6600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cat>
            <c:numRef>
              <c:f>'Derived datatypes'!$A$3:$A$7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'Derived datatypes'!$E$3:$E$7</c:f>
              <c:numCache>
                <c:formatCode>General</c:formatCode>
                <c:ptCount val="5"/>
                <c:pt idx="0">
                  <c:v>5.1934089999999982</c:v>
                </c:pt>
                <c:pt idx="1">
                  <c:v>5.2222679999999997</c:v>
                </c:pt>
                <c:pt idx="2">
                  <c:v>5.2789659999999996</c:v>
                </c:pt>
                <c:pt idx="3">
                  <c:v>5.6021179999999964</c:v>
                </c:pt>
                <c:pt idx="4">
                  <c:v>6.2140529999999981</c:v>
                </c:pt>
              </c:numCache>
            </c:numRef>
          </c:val>
        </c:ser>
        <c:ser>
          <c:idx val="3"/>
          <c:order val="3"/>
          <c:tx>
            <c:strRef>
              <c:f>'Derived datatypes'!$F$2</c:f>
              <c:strCache>
                <c:ptCount val="1"/>
                <c:pt idx="0">
                  <c:v>Vector-Int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x"/>
            <c:size val="7"/>
            <c:spPr>
              <a:noFill/>
              <a:ln>
                <a:solidFill>
                  <a:srgbClr val="008000"/>
                </a:solidFill>
                <a:prstDash val="solid"/>
              </a:ln>
            </c:spPr>
          </c:marker>
          <c:cat>
            <c:numRef>
              <c:f>'Derived datatypes'!$A$3:$A$7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'Derived datatypes'!$F$3:$F$7</c:f>
              <c:numCache>
                <c:formatCode>General</c:formatCode>
                <c:ptCount val="5"/>
                <c:pt idx="0">
                  <c:v>5.2010550000000002</c:v>
                </c:pt>
                <c:pt idx="1">
                  <c:v>5.2189849999999973</c:v>
                </c:pt>
                <c:pt idx="2">
                  <c:v>5.2511950000000001</c:v>
                </c:pt>
                <c:pt idx="3">
                  <c:v>5.4880690000000021</c:v>
                </c:pt>
                <c:pt idx="4">
                  <c:v>5.9772680000000022</c:v>
                </c:pt>
              </c:numCache>
            </c:numRef>
          </c:val>
        </c:ser>
        <c:ser>
          <c:idx val="4"/>
          <c:order val="4"/>
          <c:tx>
            <c:strRef>
              <c:f>'Derived datatypes'!$G$2</c:f>
              <c:strCache>
                <c:ptCount val="1"/>
                <c:pt idx="0">
                  <c:v>Vector-Double</c:v>
                </c:pt>
              </c:strCache>
            </c:strRef>
          </c:tx>
          <c:spPr>
            <a:ln w="25400">
              <a:solidFill>
                <a:srgbClr val="800080"/>
              </a:solidFill>
              <a:prstDash val="lgDash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numRef>
              <c:f>'Derived datatypes'!$A$3:$A$7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'Derived datatypes'!$G$3:$G$7</c:f>
              <c:numCache>
                <c:formatCode>General</c:formatCode>
                <c:ptCount val="5"/>
                <c:pt idx="0">
                  <c:v>4.8744829999999979</c:v>
                </c:pt>
                <c:pt idx="1">
                  <c:v>5.1793480000000018</c:v>
                </c:pt>
                <c:pt idx="2">
                  <c:v>5.20871</c:v>
                </c:pt>
                <c:pt idx="3">
                  <c:v>5.4434560000000003</c:v>
                </c:pt>
                <c:pt idx="4">
                  <c:v>5.8973049999999976</c:v>
                </c:pt>
              </c:numCache>
            </c:numRef>
          </c:val>
        </c:ser>
        <c:marker val="1"/>
        <c:axId val="74767744"/>
        <c:axId val="74581120"/>
      </c:lineChart>
      <c:catAx>
        <c:axId val="747677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3750838192205873"/>
              <c:y val="0.951767676767676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581120"/>
        <c:crosses val="autoZero"/>
        <c:auto val="1"/>
        <c:lblAlgn val="ctr"/>
        <c:lblOffset val="100"/>
        <c:tickLblSkip val="1"/>
        <c:tickMarkSkip val="1"/>
      </c:catAx>
      <c:valAx>
        <c:axId val="74581120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Latency (us)</a:t>
                </a:r>
              </a:p>
            </c:rich>
          </c:tx>
          <c:layout>
            <c:manualLayout>
              <c:xMode val="edge"/>
              <c:yMode val="edge"/>
              <c:x val="8.5889570552147229E-3"/>
              <c:y val="0.3435294117647063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767744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5618782551509924"/>
          <c:y val="0.10626262626262631"/>
          <c:w val="0.42468718255855598"/>
          <c:h val="0.36941176470588294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8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Buffer Alignment Overhead</a:t>
            </a:r>
          </a:p>
        </c:rich>
      </c:tx>
      <c:layout>
        <c:manualLayout>
          <c:xMode val="edge"/>
          <c:yMode val="edge"/>
          <c:x val="0.28814604742203831"/>
          <c:y val="1.5083787603472644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7062146892655367"/>
          <c:y val="7.80995356349687E-2"/>
          <c:w val="0.78436451799457263"/>
          <c:h val="0.78280537048253584"/>
        </c:manualLayout>
      </c:layout>
      <c:lineChart>
        <c:grouping val="standard"/>
        <c:ser>
          <c:idx val="0"/>
          <c:order val="0"/>
          <c:tx>
            <c:strRef>
              <c:f>'Derived datatypes'!$C$33</c:f>
              <c:strCache>
                <c:ptCount val="1"/>
                <c:pt idx="0">
                  <c:v>8 bytes</c:v>
                </c:pt>
              </c:strCache>
            </c:strRef>
          </c:tx>
          <c:spPr>
            <a:ln w="25400">
              <a:solidFill>
                <a:srgbClr val="800000"/>
              </a:solidFill>
              <a:prstDash val="lgDashDotDot"/>
            </a:ln>
          </c:spPr>
          <c:marker>
            <c:symbol val="diamond"/>
            <c:size val="7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cat>
            <c:numRef>
              <c:f>'Derived datatypes'!$A$34:$A$41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'Derived datatypes'!$C$34:$C$41</c:f>
              <c:numCache>
                <c:formatCode>General</c:formatCode>
                <c:ptCount val="8"/>
                <c:pt idx="0">
                  <c:v>5.2010550000000002</c:v>
                </c:pt>
                <c:pt idx="1">
                  <c:v>5.2024970000000001</c:v>
                </c:pt>
                <c:pt idx="2">
                  <c:v>5.1953499999999995</c:v>
                </c:pt>
                <c:pt idx="3">
                  <c:v>5.1935149999999961</c:v>
                </c:pt>
                <c:pt idx="4">
                  <c:v>5.1924729999999979</c:v>
                </c:pt>
                <c:pt idx="5">
                  <c:v>5.1901899999999976</c:v>
                </c:pt>
                <c:pt idx="6">
                  <c:v>5.1885859999999964</c:v>
                </c:pt>
                <c:pt idx="7">
                  <c:v>5.1909909999999986</c:v>
                </c:pt>
              </c:numCache>
            </c:numRef>
          </c:val>
        </c:ser>
        <c:ser>
          <c:idx val="1"/>
          <c:order val="1"/>
          <c:tx>
            <c:strRef>
              <c:f>'Derived datatypes'!$D$33</c:f>
              <c:strCache>
                <c:ptCount val="1"/>
                <c:pt idx="0">
                  <c:v>64 bytes</c:v>
                </c:pt>
              </c:strCache>
            </c:strRef>
          </c:tx>
          <c:spPr>
            <a:ln w="25400">
              <a:solidFill>
                <a:srgbClr val="FF0000"/>
              </a:solidFill>
              <a:prstDash val="lgDashDot"/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'Derived datatypes'!$A$34:$A$41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'Derived datatypes'!$D$34:$D$41</c:f>
              <c:numCache>
                <c:formatCode>General</c:formatCode>
                <c:ptCount val="8"/>
                <c:pt idx="0">
                  <c:v>5.4880690000000021</c:v>
                </c:pt>
                <c:pt idx="1">
                  <c:v>5.4880440000000004</c:v>
                </c:pt>
                <c:pt idx="2">
                  <c:v>5.4933300000000003</c:v>
                </c:pt>
                <c:pt idx="3">
                  <c:v>5.4913040000000004</c:v>
                </c:pt>
                <c:pt idx="4">
                  <c:v>5.4921739999999986</c:v>
                </c:pt>
                <c:pt idx="5">
                  <c:v>5.5196649999999998</c:v>
                </c:pt>
                <c:pt idx="6">
                  <c:v>5.518967</c:v>
                </c:pt>
                <c:pt idx="7">
                  <c:v>5.5107799999999996</c:v>
                </c:pt>
              </c:numCache>
            </c:numRef>
          </c:val>
        </c:ser>
        <c:ser>
          <c:idx val="2"/>
          <c:order val="2"/>
          <c:tx>
            <c:strRef>
              <c:f>'Derived datatypes'!$E$33</c:f>
              <c:strCache>
                <c:ptCount val="1"/>
                <c:pt idx="0">
                  <c:v>512 bytes</c:v>
                </c:pt>
              </c:strCache>
            </c:strRef>
          </c:tx>
          <c:spPr>
            <a:ln w="25400">
              <a:solidFill>
                <a:srgbClr val="FF660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FF6600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cat>
            <c:numRef>
              <c:f>'Derived datatypes'!$A$34:$A$41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'Derived datatypes'!$E$34:$E$41</c:f>
              <c:numCache>
                <c:formatCode>General</c:formatCode>
                <c:ptCount val="8"/>
                <c:pt idx="0">
                  <c:v>9.2296739999999993</c:v>
                </c:pt>
                <c:pt idx="1">
                  <c:v>9.2315769999999997</c:v>
                </c:pt>
                <c:pt idx="2">
                  <c:v>9.2276070000000008</c:v>
                </c:pt>
                <c:pt idx="3">
                  <c:v>9.2325440000000008</c:v>
                </c:pt>
                <c:pt idx="4">
                  <c:v>9.2348219999999959</c:v>
                </c:pt>
                <c:pt idx="5">
                  <c:v>9.4530270000000005</c:v>
                </c:pt>
                <c:pt idx="6">
                  <c:v>9.455524000000004</c:v>
                </c:pt>
                <c:pt idx="7">
                  <c:v>9.4569130000000001</c:v>
                </c:pt>
              </c:numCache>
            </c:numRef>
          </c:val>
        </c:ser>
        <c:ser>
          <c:idx val="3"/>
          <c:order val="3"/>
          <c:tx>
            <c:strRef>
              <c:f>'Derived datatypes'!$F$33</c:f>
              <c:strCache>
                <c:ptCount val="1"/>
                <c:pt idx="0">
                  <c:v>4 Kbytes</c:v>
                </c:pt>
              </c:strCache>
            </c:strRef>
          </c:tx>
          <c:spPr>
            <a:ln w="25400">
              <a:solidFill>
                <a:srgbClr val="0000FF"/>
              </a:solidFill>
              <a:prstDash val="lgDash"/>
            </a:ln>
          </c:spPr>
          <c:marker>
            <c:symbol val="x"/>
            <c:size val="7"/>
            <c:spPr>
              <a:noFill/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'Derived datatypes'!$A$34:$A$41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'Derived datatypes'!$F$34:$F$41</c:f>
              <c:numCache>
                <c:formatCode>General</c:formatCode>
                <c:ptCount val="8"/>
                <c:pt idx="0">
                  <c:v>35.030774000000001</c:v>
                </c:pt>
                <c:pt idx="1">
                  <c:v>35.071259000000005</c:v>
                </c:pt>
                <c:pt idx="2">
                  <c:v>35.030444000000003</c:v>
                </c:pt>
                <c:pt idx="3">
                  <c:v>35.060411000000002</c:v>
                </c:pt>
                <c:pt idx="4">
                  <c:v>35.067740000000001</c:v>
                </c:pt>
                <c:pt idx="5">
                  <c:v>37.255841000000004</c:v>
                </c:pt>
                <c:pt idx="6">
                  <c:v>37.187463000000001</c:v>
                </c:pt>
                <c:pt idx="7">
                  <c:v>37.172571000000012</c:v>
                </c:pt>
              </c:numCache>
            </c:numRef>
          </c:val>
        </c:ser>
        <c:ser>
          <c:idx val="4"/>
          <c:order val="4"/>
          <c:tx>
            <c:strRef>
              <c:f>'Derived datatypes'!$G$33</c:f>
              <c:strCache>
                <c:ptCount val="1"/>
                <c:pt idx="0">
                  <c:v>32 Kbytes</c:v>
                </c:pt>
              </c:strCache>
            </c:strRef>
          </c:tx>
          <c:spPr>
            <a:ln w="25400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numRef>
              <c:f>'Derived datatypes'!$A$34:$A$41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'Derived datatypes'!$G$34:$G$41</c:f>
              <c:numCache>
                <c:formatCode>General</c:formatCode>
                <c:ptCount val="8"/>
                <c:pt idx="0">
                  <c:v>246.51345699999999</c:v>
                </c:pt>
                <c:pt idx="1">
                  <c:v>246.53290800000005</c:v>
                </c:pt>
                <c:pt idx="2">
                  <c:v>246.53108599999999</c:v>
                </c:pt>
                <c:pt idx="3">
                  <c:v>246.52060900000001</c:v>
                </c:pt>
                <c:pt idx="4">
                  <c:v>246.524821</c:v>
                </c:pt>
                <c:pt idx="5">
                  <c:v>263.38435399999986</c:v>
                </c:pt>
                <c:pt idx="6">
                  <c:v>263.38300500000003</c:v>
                </c:pt>
                <c:pt idx="7">
                  <c:v>263.39367700000003</c:v>
                </c:pt>
              </c:numCache>
            </c:numRef>
          </c:val>
        </c:ser>
        <c:marker val="1"/>
        <c:axId val="74629504"/>
        <c:axId val="74631808"/>
      </c:lineChart>
      <c:catAx>
        <c:axId val="746295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Byte alignment</a:t>
                </a:r>
              </a:p>
            </c:rich>
          </c:tx>
          <c:layout>
            <c:manualLayout>
              <c:xMode val="edge"/>
              <c:yMode val="edge"/>
              <c:x val="0.42648093776413565"/>
              <c:y val="0.9362293559458916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631808"/>
        <c:crosses val="autoZero"/>
        <c:auto val="1"/>
        <c:lblAlgn val="ctr"/>
        <c:lblOffset val="100"/>
        <c:tickLblSkip val="1"/>
        <c:tickMarkSkip val="1"/>
      </c:catAx>
      <c:valAx>
        <c:axId val="7463180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Latency (us)</a:t>
                </a:r>
              </a:p>
            </c:rich>
          </c:tx>
          <c:layout>
            <c:manualLayout>
              <c:xMode val="edge"/>
              <c:yMode val="edge"/>
              <c:x val="5.7640464433471265E-3"/>
              <c:y val="0.3321869573995561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629504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780039147648941"/>
          <c:y val="0.25969836462749851"/>
          <c:w val="0.33322589972863581"/>
          <c:h val="0.3386424389259036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8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Buffer Alignment </a:t>
            </a:r>
            <a:r>
              <a:rPr lang="en-US" dirty="0" smtClean="0"/>
              <a:t>Overhead</a:t>
            </a:r>
          </a:p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(without </a:t>
            </a:r>
            <a:r>
              <a:rPr lang="en-US" dirty="0"/>
              <a:t>32Kbytes)</a:t>
            </a:r>
          </a:p>
        </c:rich>
      </c:tx>
      <c:layout>
        <c:manualLayout>
          <c:xMode val="edge"/>
          <c:yMode val="edge"/>
          <c:x val="0.25258506323073265"/>
          <c:y val="1.4807190552632861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6246957766642811"/>
          <c:y val="0.10093919852919259"/>
          <c:w val="0.79723812932474336"/>
          <c:h val="0.75933712080297178"/>
        </c:manualLayout>
      </c:layout>
      <c:lineChart>
        <c:grouping val="standard"/>
        <c:ser>
          <c:idx val="0"/>
          <c:order val="0"/>
          <c:tx>
            <c:strRef>
              <c:f>'Derived datatypes'!$C$33</c:f>
              <c:strCache>
                <c:ptCount val="1"/>
                <c:pt idx="0">
                  <c:v>8 bytes</c:v>
                </c:pt>
              </c:strCache>
            </c:strRef>
          </c:tx>
          <c:spPr>
            <a:ln w="25400">
              <a:solidFill>
                <a:srgbClr val="800000"/>
              </a:solidFill>
              <a:prstDash val="lgDashDotDot"/>
            </a:ln>
          </c:spPr>
          <c:marker>
            <c:symbol val="diamond"/>
            <c:size val="7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cat>
            <c:numRef>
              <c:f>'Derived datatypes'!$A$34:$A$41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'Derived datatypes'!$C$34:$C$41</c:f>
              <c:numCache>
                <c:formatCode>General</c:formatCode>
                <c:ptCount val="8"/>
                <c:pt idx="0">
                  <c:v>5.2010550000000002</c:v>
                </c:pt>
                <c:pt idx="1">
                  <c:v>5.2024970000000001</c:v>
                </c:pt>
                <c:pt idx="2">
                  <c:v>5.1953499999999995</c:v>
                </c:pt>
                <c:pt idx="3">
                  <c:v>5.1935149999999961</c:v>
                </c:pt>
                <c:pt idx="4">
                  <c:v>5.1924729999999979</c:v>
                </c:pt>
                <c:pt idx="5">
                  <c:v>5.1901899999999976</c:v>
                </c:pt>
                <c:pt idx="6">
                  <c:v>5.1885859999999964</c:v>
                </c:pt>
                <c:pt idx="7">
                  <c:v>5.1909909999999986</c:v>
                </c:pt>
              </c:numCache>
            </c:numRef>
          </c:val>
        </c:ser>
        <c:ser>
          <c:idx val="1"/>
          <c:order val="1"/>
          <c:tx>
            <c:strRef>
              <c:f>'Derived datatypes'!$D$33</c:f>
              <c:strCache>
                <c:ptCount val="1"/>
                <c:pt idx="0">
                  <c:v>64 bytes</c:v>
                </c:pt>
              </c:strCache>
            </c:strRef>
          </c:tx>
          <c:spPr>
            <a:ln w="25400">
              <a:solidFill>
                <a:srgbClr val="FF0000"/>
              </a:solidFill>
              <a:prstDash val="lgDashDot"/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'Derived datatypes'!$A$34:$A$41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'Derived datatypes'!$D$34:$D$41</c:f>
              <c:numCache>
                <c:formatCode>General</c:formatCode>
                <c:ptCount val="8"/>
                <c:pt idx="0">
                  <c:v>5.4880690000000021</c:v>
                </c:pt>
                <c:pt idx="1">
                  <c:v>5.4880440000000004</c:v>
                </c:pt>
                <c:pt idx="2">
                  <c:v>5.4933300000000003</c:v>
                </c:pt>
                <c:pt idx="3">
                  <c:v>5.4913040000000004</c:v>
                </c:pt>
                <c:pt idx="4">
                  <c:v>5.4921739999999986</c:v>
                </c:pt>
                <c:pt idx="5">
                  <c:v>5.5196649999999998</c:v>
                </c:pt>
                <c:pt idx="6">
                  <c:v>5.518967</c:v>
                </c:pt>
                <c:pt idx="7">
                  <c:v>5.5107799999999996</c:v>
                </c:pt>
              </c:numCache>
            </c:numRef>
          </c:val>
        </c:ser>
        <c:ser>
          <c:idx val="2"/>
          <c:order val="2"/>
          <c:tx>
            <c:strRef>
              <c:f>'Derived datatypes'!$E$33</c:f>
              <c:strCache>
                <c:ptCount val="1"/>
                <c:pt idx="0">
                  <c:v>512 bytes</c:v>
                </c:pt>
              </c:strCache>
            </c:strRef>
          </c:tx>
          <c:spPr>
            <a:ln w="25400">
              <a:solidFill>
                <a:srgbClr val="FF660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FF6600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cat>
            <c:numRef>
              <c:f>'Derived datatypes'!$A$34:$A$41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'Derived datatypes'!$E$34:$E$41</c:f>
              <c:numCache>
                <c:formatCode>General</c:formatCode>
                <c:ptCount val="8"/>
                <c:pt idx="0">
                  <c:v>9.2296739999999993</c:v>
                </c:pt>
                <c:pt idx="1">
                  <c:v>9.2315769999999997</c:v>
                </c:pt>
                <c:pt idx="2">
                  <c:v>9.2276070000000008</c:v>
                </c:pt>
                <c:pt idx="3">
                  <c:v>9.2325440000000008</c:v>
                </c:pt>
                <c:pt idx="4">
                  <c:v>9.2348219999999959</c:v>
                </c:pt>
                <c:pt idx="5">
                  <c:v>9.4530270000000005</c:v>
                </c:pt>
                <c:pt idx="6">
                  <c:v>9.455524000000004</c:v>
                </c:pt>
                <c:pt idx="7">
                  <c:v>9.4569130000000001</c:v>
                </c:pt>
              </c:numCache>
            </c:numRef>
          </c:val>
        </c:ser>
        <c:ser>
          <c:idx val="3"/>
          <c:order val="3"/>
          <c:tx>
            <c:strRef>
              <c:f>'Derived datatypes'!$F$33</c:f>
              <c:strCache>
                <c:ptCount val="1"/>
                <c:pt idx="0">
                  <c:v>4 Kbytes</c:v>
                </c:pt>
              </c:strCache>
            </c:strRef>
          </c:tx>
          <c:spPr>
            <a:ln w="25400">
              <a:solidFill>
                <a:srgbClr val="0000FF"/>
              </a:solidFill>
              <a:prstDash val="lgDash"/>
            </a:ln>
          </c:spPr>
          <c:marker>
            <c:symbol val="x"/>
            <c:size val="7"/>
            <c:spPr>
              <a:noFill/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'Derived datatypes'!$A$34:$A$41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'Derived datatypes'!$F$34:$F$41</c:f>
              <c:numCache>
                <c:formatCode>General</c:formatCode>
                <c:ptCount val="8"/>
                <c:pt idx="0">
                  <c:v>35.030774000000001</c:v>
                </c:pt>
                <c:pt idx="1">
                  <c:v>35.071259000000005</c:v>
                </c:pt>
                <c:pt idx="2">
                  <c:v>35.030444000000003</c:v>
                </c:pt>
                <c:pt idx="3">
                  <c:v>35.060411000000002</c:v>
                </c:pt>
                <c:pt idx="4">
                  <c:v>35.067740000000001</c:v>
                </c:pt>
                <c:pt idx="5">
                  <c:v>37.255841000000004</c:v>
                </c:pt>
                <c:pt idx="6">
                  <c:v>37.187463000000001</c:v>
                </c:pt>
                <c:pt idx="7">
                  <c:v>37.172571000000012</c:v>
                </c:pt>
              </c:numCache>
            </c:numRef>
          </c:val>
        </c:ser>
        <c:marker val="1"/>
        <c:axId val="74879744"/>
        <c:axId val="74882048"/>
      </c:lineChart>
      <c:catAx>
        <c:axId val="748797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Byte alignment</a:t>
                </a:r>
              </a:p>
            </c:rich>
          </c:tx>
          <c:layout>
            <c:manualLayout>
              <c:xMode val="edge"/>
              <c:yMode val="edge"/>
              <c:x val="0.43692125984251984"/>
              <c:y val="0.93600786109587364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882048"/>
        <c:crosses val="autoZero"/>
        <c:auto val="1"/>
        <c:lblAlgn val="ctr"/>
        <c:lblOffset val="100"/>
        <c:tickLblSkip val="1"/>
        <c:tickMarkSkip val="1"/>
      </c:catAx>
      <c:valAx>
        <c:axId val="7488204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Latency (us)</a:t>
                </a:r>
              </a:p>
            </c:rich>
          </c:tx>
          <c:layout>
            <c:manualLayout>
              <c:xMode val="edge"/>
              <c:yMode val="edge"/>
              <c:x val="6.1274583135367761E-3"/>
              <c:y val="0.3333340974684969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879744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6125292293008833"/>
          <c:y val="0.28403820981470507"/>
          <c:w val="0.3431598663803388"/>
          <c:h val="0.23777614330227007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8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Threads vs. Processes</a:t>
            </a:r>
          </a:p>
        </c:rich>
      </c:tx>
      <c:layout>
        <c:manualLayout>
          <c:xMode val="edge"/>
          <c:yMode val="edge"/>
          <c:x val="0.38650306748466307"/>
          <c:y val="1.1764705882352951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9.6932515337423308E-2"/>
          <c:y val="8.2325050846684455E-2"/>
          <c:w val="0.84907975460122742"/>
          <c:h val="0.74355727049498188"/>
        </c:manualLayout>
      </c:layout>
      <c:lineChart>
        <c:grouping val="standard"/>
        <c:ser>
          <c:idx val="0"/>
          <c:order val="0"/>
          <c:tx>
            <c:strRef>
              <c:f>Threads!$C$1</c:f>
              <c:strCache>
                <c:ptCount val="1"/>
                <c:pt idx="0">
                  <c:v>Threads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Threads!$A$2:$A$5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Threads!$C$2:$C$5</c:f>
              <c:numCache>
                <c:formatCode>General</c:formatCode>
                <c:ptCount val="4"/>
                <c:pt idx="0">
                  <c:v>0.99099999999999999</c:v>
                </c:pt>
                <c:pt idx="1">
                  <c:v>0.8500000000000002</c:v>
                </c:pt>
                <c:pt idx="2">
                  <c:v>0.83400000000000019</c:v>
                </c:pt>
                <c:pt idx="3">
                  <c:v>0.82399999999999995</c:v>
                </c:pt>
              </c:numCache>
            </c:numRef>
          </c:val>
        </c:ser>
        <c:ser>
          <c:idx val="1"/>
          <c:order val="1"/>
          <c:tx>
            <c:strRef>
              <c:f>Threads!$D$1</c:f>
              <c:strCache>
                <c:ptCount val="1"/>
                <c:pt idx="0">
                  <c:v>Processes</c:v>
                </c:pt>
              </c:strCache>
            </c:strRef>
          </c:tx>
          <c:spPr>
            <a:ln w="25400">
              <a:solidFill>
                <a:srgbClr val="FF0000"/>
              </a:solidFill>
              <a:prstDash val="lgDash"/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Threads!$A$2:$A$5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Threads!$D$2:$D$5</c:f>
              <c:numCache>
                <c:formatCode>General</c:formatCode>
                <c:ptCount val="4"/>
                <c:pt idx="0">
                  <c:v>4.4700000000000015</c:v>
                </c:pt>
                <c:pt idx="1">
                  <c:v>8.9330000000000016</c:v>
                </c:pt>
                <c:pt idx="2">
                  <c:v>13.404</c:v>
                </c:pt>
                <c:pt idx="3">
                  <c:v>17.878</c:v>
                </c:pt>
              </c:numCache>
            </c:numRef>
          </c:val>
        </c:ser>
        <c:marker val="1"/>
        <c:axId val="74813440"/>
        <c:axId val="74815744"/>
      </c:lineChart>
      <c:catAx>
        <c:axId val="748134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Cores</a:t>
                </a:r>
              </a:p>
            </c:rich>
          </c:tx>
          <c:layout>
            <c:manualLayout>
              <c:xMode val="edge"/>
              <c:yMode val="edge"/>
              <c:x val="0.42822085889570577"/>
              <c:y val="0.9152941176470588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815744"/>
        <c:crosses val="autoZero"/>
        <c:auto val="1"/>
        <c:lblAlgn val="ctr"/>
        <c:lblOffset val="100"/>
        <c:tickLblSkip val="1"/>
        <c:tickMarkSkip val="1"/>
      </c:catAx>
      <c:valAx>
        <c:axId val="74815744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Message Rate (MMPS)</a:t>
                </a:r>
              </a:p>
            </c:rich>
          </c:tx>
          <c:layout>
            <c:manualLayout>
              <c:xMode val="edge"/>
              <c:yMode val="edge"/>
              <c:x val="8.5889570552147229E-3"/>
              <c:y val="0.2423529411764707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813440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3496932515337434"/>
          <c:y val="0.20235294117647076"/>
          <c:w val="0.22944785276073631"/>
          <c:h val="0.1976470588235294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8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4EAC4E-3CAF-47A8-B241-4BC8C6E1B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>
                <a:latin typeface="+mn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other_slide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E294E97F-803F-41A1-84C9-5E66A1C505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2" r:id="rId3"/>
    <p:sldLayoutId id="2147483694" r:id="rId4"/>
    <p:sldLayoutId id="2147483695" r:id="rId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chan@mcs.anl.gov" TargetMode="External"/><Relationship Id="rId7" Type="http://schemas.openxmlformats.org/officeDocument/2006/relationships/hyperlink" Target="http://www.mcs.anl.gov/research/projects/mpich2" TargetMode="External"/><Relationship Id="rId2" Type="http://schemas.openxmlformats.org/officeDocument/2006/relationships/hyperlink" Target="mailto:balaji@mcs.a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lusk@mcs.anl.gov" TargetMode="External"/><Relationship Id="rId5" Type="http://schemas.openxmlformats.org/officeDocument/2006/relationships/hyperlink" Target="mailto:thakur@mcs.anl.gov" TargetMode="External"/><Relationship Id="rId4" Type="http://schemas.openxmlformats.org/officeDocument/2006/relationships/hyperlink" Target="mailto:wgropp@illinois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553200" cy="1774825"/>
          </a:xfrm>
        </p:spPr>
        <p:txBody>
          <a:bodyPr/>
          <a:lstStyle/>
          <a:p>
            <a:pPr eaLnBrk="1" hangingPunct="1"/>
            <a:r>
              <a:rPr lang="en-US" dirty="0" smtClean="0"/>
              <a:t>Non-Data-Communication Overheads in MPI:</a:t>
            </a:r>
            <a:br>
              <a:rPr lang="en-US" dirty="0" smtClean="0"/>
            </a:br>
            <a:r>
              <a:rPr lang="en-US" dirty="0" smtClean="0"/>
              <a:t>Analysis on Blue Gene/P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400800" cy="1600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P. Balaji, </a:t>
            </a:r>
            <a:r>
              <a:rPr lang="en-US" b="1" dirty="0" smtClean="0">
                <a:solidFill>
                  <a:srgbClr val="0000FF"/>
                </a:solidFill>
              </a:rPr>
              <a:t>A. Chan,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W. </a:t>
            </a:r>
            <a:r>
              <a:rPr lang="en-US" b="1" dirty="0" err="1" smtClean="0">
                <a:solidFill>
                  <a:srgbClr val="008000"/>
                </a:solidFill>
              </a:rPr>
              <a:t>Gropp</a:t>
            </a:r>
            <a:r>
              <a:rPr lang="en-US" b="1" dirty="0" smtClean="0">
                <a:solidFill>
                  <a:srgbClr val="008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R. </a:t>
            </a:r>
            <a:r>
              <a:rPr lang="en-US" b="1" dirty="0" err="1" smtClean="0">
                <a:solidFill>
                  <a:srgbClr val="FF0000"/>
                </a:solidFill>
              </a:rPr>
              <a:t>Thakur</a:t>
            </a:r>
            <a:r>
              <a:rPr lang="en-US" b="1" dirty="0" smtClean="0">
                <a:solidFill>
                  <a:srgbClr val="FF0000"/>
                </a:solidFill>
              </a:rPr>
              <a:t>, E. Lusk</a:t>
            </a:r>
          </a:p>
          <a:p>
            <a:pPr eaLnBrk="1" hangingPunct="1"/>
            <a:endParaRPr lang="en-US" sz="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rgbClr val="FF0000"/>
                </a:solidFill>
              </a:rPr>
              <a:t>Argonne National Laboratory</a:t>
            </a:r>
          </a:p>
          <a:p>
            <a:pPr eaLnBrk="1" hangingPunct="1"/>
            <a:r>
              <a:rPr lang="en-US" sz="1600" dirty="0" smtClean="0">
                <a:solidFill>
                  <a:srgbClr val="0000FF"/>
                </a:solidFill>
              </a:rPr>
              <a:t>University of Chicago</a:t>
            </a:r>
          </a:p>
          <a:p>
            <a:pPr eaLnBrk="1" hangingPunct="1"/>
            <a:r>
              <a:rPr lang="en-US" sz="1600" dirty="0" smtClean="0">
                <a:solidFill>
                  <a:srgbClr val="008000"/>
                </a:solidFill>
              </a:rPr>
              <a:t>University of Illinois, Urbana Champaign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Allocation and Queuing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059363"/>
          </a:xfrm>
        </p:spPr>
        <p:txBody>
          <a:bodyPr/>
          <a:lstStyle/>
          <a:p>
            <a:r>
              <a:rPr lang="en-US" dirty="0" smtClean="0"/>
              <a:t>Blocking vs. Non-blocking point-to-point communication</a:t>
            </a:r>
          </a:p>
          <a:p>
            <a:pPr lvl="1"/>
            <a:r>
              <a:rPr lang="en-US" dirty="0" smtClean="0"/>
              <a:t>Blocking: </a:t>
            </a:r>
            <a:r>
              <a:rPr lang="en-US" dirty="0" err="1" smtClean="0"/>
              <a:t>MPI_Send</a:t>
            </a:r>
            <a:r>
              <a:rPr lang="en-US" dirty="0" smtClean="0"/>
              <a:t>() and </a:t>
            </a:r>
            <a:r>
              <a:rPr lang="en-US" dirty="0" err="1" smtClean="0"/>
              <a:t>MPI_Recv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Non-blocking: </a:t>
            </a:r>
            <a:r>
              <a:rPr lang="en-US" dirty="0" err="1" smtClean="0"/>
              <a:t>MPI_Isend</a:t>
            </a:r>
            <a:r>
              <a:rPr lang="en-US" dirty="0" smtClean="0"/>
              <a:t>(), </a:t>
            </a:r>
            <a:r>
              <a:rPr lang="en-US" dirty="0" err="1" smtClean="0"/>
              <a:t>MPI_Irecv</a:t>
            </a:r>
            <a:r>
              <a:rPr lang="en-US" dirty="0" smtClean="0"/>
              <a:t>() and </a:t>
            </a:r>
            <a:r>
              <a:rPr lang="en-US" dirty="0" err="1" smtClean="0"/>
              <a:t>MPI_Waitall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Non-blocking communication potentially allows for better overlap of computation with communication, but…</a:t>
            </a:r>
          </a:p>
          <a:p>
            <a:pPr lvl="1"/>
            <a:r>
              <a:rPr lang="en-US" dirty="0" smtClean="0"/>
              <a:t>…requires allocation, initialization and queuing/de-queuing of </a:t>
            </a:r>
            <a:r>
              <a:rPr lang="en-US" dirty="0" err="1" smtClean="0"/>
              <a:t>MPI_Request</a:t>
            </a:r>
            <a:r>
              <a:rPr lang="en-US" dirty="0" smtClean="0"/>
              <a:t> handles</a:t>
            </a:r>
          </a:p>
          <a:p>
            <a:r>
              <a:rPr lang="en-US" dirty="0" smtClean="0"/>
              <a:t>What are we measuring?</a:t>
            </a:r>
          </a:p>
          <a:p>
            <a:pPr lvl="1"/>
            <a:r>
              <a:rPr lang="en-US" dirty="0" smtClean="0"/>
              <a:t>Latency test using </a:t>
            </a:r>
            <a:r>
              <a:rPr lang="en-US" dirty="0" err="1" smtClean="0"/>
              <a:t>MPI_Send</a:t>
            </a:r>
            <a:r>
              <a:rPr lang="en-US" dirty="0" smtClean="0"/>
              <a:t>() and </a:t>
            </a:r>
            <a:r>
              <a:rPr lang="en-US" dirty="0" err="1" smtClean="0"/>
              <a:t>MPI_Recv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Latency test using </a:t>
            </a:r>
            <a:r>
              <a:rPr lang="en-US" dirty="0" err="1" smtClean="0"/>
              <a:t>MPI_Irecv</a:t>
            </a:r>
            <a:r>
              <a:rPr lang="en-US" dirty="0" smtClean="0"/>
              <a:t>(), </a:t>
            </a:r>
            <a:r>
              <a:rPr lang="en-US" dirty="0" err="1" smtClean="0"/>
              <a:t>MPI_Isend</a:t>
            </a:r>
            <a:r>
              <a:rPr lang="en-US" dirty="0" smtClean="0"/>
              <a:t>() and </a:t>
            </a:r>
            <a:r>
              <a:rPr lang="en-US" dirty="0" err="1" smtClean="0"/>
              <a:t>MPI_Waitall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/>
          <a:lstStyle/>
          <a:p>
            <a:r>
              <a:rPr lang="en-US" dirty="0" smtClean="0"/>
              <a:t>Request Allocation and Queuing Overhead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04801" y="1066800"/>
          <a:ext cx="4343399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00600" y="1066800"/>
          <a:ext cx="4191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2362200" y="1600200"/>
            <a:ext cx="1905000" cy="1905000"/>
            <a:chOff x="2209800" y="1447800"/>
            <a:chExt cx="1905000" cy="1905000"/>
          </a:xfrm>
        </p:grpSpPr>
        <p:sp>
          <p:nvSpPr>
            <p:cNvPr id="131" name="Rectangle 130"/>
            <p:cNvSpPr/>
            <p:nvPr/>
          </p:nvSpPr>
          <p:spPr bwMode="auto">
            <a:xfrm>
              <a:off x="2209800" y="144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590800" y="144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971800" y="144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3352800" y="144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3733800" y="144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209800" y="1828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1828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971800" y="1828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3352800" y="1828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3733800" y="1828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09800" y="2209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90800" y="2209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971800" y="2209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3352800" y="2209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3733800" y="2209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209800" y="2590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590800" y="2590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971800" y="2590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3352800" y="2590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3733800" y="2590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22098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5908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9718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33528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37338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267200" y="1600200"/>
            <a:ext cx="1905000" cy="1905000"/>
            <a:chOff x="4419600" y="1447800"/>
            <a:chExt cx="1905000" cy="1905000"/>
          </a:xfrm>
        </p:grpSpPr>
        <p:sp>
          <p:nvSpPr>
            <p:cNvPr id="160" name="Rectangle 159"/>
            <p:cNvSpPr/>
            <p:nvPr/>
          </p:nvSpPr>
          <p:spPr bwMode="auto">
            <a:xfrm>
              <a:off x="4419600" y="144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4800600" y="144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5181600" y="144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5562600" y="144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5943600" y="144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4419600" y="1828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4800600" y="1828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5181600" y="1828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5562600" y="1828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5943600" y="1828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4419600" y="2209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4800600" y="2209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5181600" y="2209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5562600" y="2209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5943600" y="2209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4419600" y="2590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4800600" y="2590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5181600" y="2590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5562600" y="2590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5943600" y="2590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44196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48006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51816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55626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59436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2362200" y="3505200"/>
            <a:ext cx="1905000" cy="1905000"/>
            <a:chOff x="2209800" y="3657600"/>
            <a:chExt cx="1905000" cy="1905000"/>
          </a:xfrm>
        </p:grpSpPr>
        <p:sp>
          <p:nvSpPr>
            <p:cNvPr id="186" name="Rectangle 185"/>
            <p:cNvSpPr/>
            <p:nvPr/>
          </p:nvSpPr>
          <p:spPr bwMode="auto">
            <a:xfrm>
              <a:off x="2209800" y="3657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590800" y="3657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971800" y="3657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3352800" y="3657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3733800" y="3657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209800" y="4038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90800" y="4038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971800" y="4038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3352800" y="4038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3733800" y="4038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209800" y="4419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590800" y="4419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2971800" y="4419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3352800" y="4419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3733800" y="4419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209800" y="4800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590800" y="4800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971800" y="4800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3352800" y="4800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3733800" y="4800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209800" y="5181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590800" y="5181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971800" y="5181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3352800" y="5181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733800" y="5181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267200" y="3505200"/>
            <a:ext cx="1905000" cy="1905000"/>
            <a:chOff x="4419600" y="3657600"/>
            <a:chExt cx="1905000" cy="1905000"/>
          </a:xfrm>
        </p:grpSpPr>
        <p:sp>
          <p:nvSpPr>
            <p:cNvPr id="212" name="Rectangle 211"/>
            <p:cNvSpPr/>
            <p:nvPr/>
          </p:nvSpPr>
          <p:spPr bwMode="auto">
            <a:xfrm>
              <a:off x="4419600" y="3657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4800600" y="3657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5181600" y="3657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5562600" y="3657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5943600" y="3657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4419600" y="4038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4800600" y="4038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5181600" y="4038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5562600" y="4038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5943600" y="4038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4419600" y="4419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4800600" y="4419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5181600" y="4419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5562600" y="4419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5943600" y="4419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4419600" y="4800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4800600" y="4800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5181600" y="4800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5562600" y="4800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5943600" y="4800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4419600" y="5181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4800600" y="5181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5181600" y="5181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5562600" y="5181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5943600" y="5181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</a:t>
            </a:r>
            <a:r>
              <a:rPr lang="en-US" dirty="0" err="1" smtClean="0"/>
              <a:t>Datatype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09800" y="1447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447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447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52800" y="1447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33800" y="1447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09800" y="1828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590800" y="1828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971800" y="1828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52800" y="1828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733800" y="1828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209800" y="2209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90800" y="2209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971800" y="2209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352800" y="2209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209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209800" y="2590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971800" y="2590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352800" y="2590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733800" y="2590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209800" y="2971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590800" y="2971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971800" y="2971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352800" y="2971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733800" y="2971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19600" y="1447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00600" y="1447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81600" y="1447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62600" y="1447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43600" y="1447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828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00600" y="1828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181600" y="1828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562600" y="1828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43600" y="1828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419600" y="2209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800600" y="2209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81600" y="2209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562600" y="2209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943600" y="2209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419600" y="2590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2590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181600" y="2590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562600" y="2590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943600" y="2590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19600" y="2971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2971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181600" y="2971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562600" y="2971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943600" y="29718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3657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590800" y="3657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971800" y="3657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352800" y="3657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733800" y="3657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2098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9718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3528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7338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209800" y="4419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419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71800" y="4419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352800" y="4419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733800" y="4419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209800" y="4800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2590800" y="4800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971800" y="4800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352800" y="4800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733800" y="4800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2098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25908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9718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33528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7338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419600" y="3657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800600" y="3657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181600" y="3657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562600" y="3657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943600" y="3657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4196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8006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1816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5626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9436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419600" y="4419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800600" y="4419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181600" y="4419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5562600" y="4419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943600" y="4419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4419600" y="4800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800600" y="4800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181600" y="4800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562600" y="4800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943600" y="4800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44196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48006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1816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5626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9436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2971800" y="3962400"/>
            <a:ext cx="381000" cy="381000"/>
          </a:xfrm>
          <a:prstGeom prst="rect">
            <a:avLst/>
          </a:prstGeom>
          <a:solidFill>
            <a:srgbClr val="FFFF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352800" y="3962400"/>
            <a:ext cx="381000" cy="381000"/>
          </a:xfrm>
          <a:prstGeom prst="rect">
            <a:avLst/>
          </a:prstGeom>
          <a:solidFill>
            <a:srgbClr val="FFFF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733800" y="3962400"/>
            <a:ext cx="381000" cy="381000"/>
          </a:xfrm>
          <a:prstGeom prst="rect">
            <a:avLst/>
          </a:prstGeom>
          <a:solidFill>
            <a:srgbClr val="FFFF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4114800" y="3962400"/>
            <a:ext cx="381000" cy="381000"/>
          </a:xfrm>
          <a:prstGeom prst="rect">
            <a:avLst/>
          </a:prstGeom>
          <a:solidFill>
            <a:srgbClr val="FFFF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4495800" y="3962400"/>
            <a:ext cx="381000" cy="381000"/>
          </a:xfrm>
          <a:prstGeom prst="rect">
            <a:avLst/>
          </a:prstGeom>
          <a:solidFill>
            <a:srgbClr val="FFFF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676400" y="40048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MPI Buffers</a:t>
            </a:r>
            <a:endParaRPr lang="en-US" sz="1600" dirty="0"/>
          </a:p>
        </p:txBody>
      </p:sp>
      <p:cxnSp>
        <p:nvCxnSpPr>
          <p:cNvPr id="244" name="Straight Arrow Connector 243"/>
          <p:cNvCxnSpPr>
            <a:stCxn id="8" idx="1"/>
            <a:endCxn id="237" idx="0"/>
          </p:cNvCxnSpPr>
          <p:nvPr/>
        </p:nvCxnSpPr>
        <p:spPr bwMode="auto">
          <a:xfrm rot="10800000" flipV="1">
            <a:off x="3162300" y="1638300"/>
            <a:ext cx="571500" cy="2324100"/>
          </a:xfrm>
          <a:prstGeom prst="straightConnector1">
            <a:avLst/>
          </a:prstGeom>
          <a:solidFill>
            <a:schemeClr val="accent1"/>
          </a:solidFill>
          <a:ln w="2222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7" name="Straight Arrow Connector 246"/>
          <p:cNvCxnSpPr>
            <a:stCxn id="18" idx="1"/>
            <a:endCxn id="238" idx="0"/>
          </p:cNvCxnSpPr>
          <p:nvPr/>
        </p:nvCxnSpPr>
        <p:spPr bwMode="auto">
          <a:xfrm rot="10800000" flipV="1">
            <a:off x="3543300" y="2019300"/>
            <a:ext cx="190500" cy="1943100"/>
          </a:xfrm>
          <a:prstGeom prst="straightConnector1">
            <a:avLst/>
          </a:prstGeom>
          <a:solidFill>
            <a:schemeClr val="accent1"/>
          </a:solidFill>
          <a:ln w="2222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2" name="Straight Arrow Connector 251"/>
          <p:cNvCxnSpPr>
            <a:stCxn id="28" idx="2"/>
            <a:endCxn id="239" idx="0"/>
          </p:cNvCxnSpPr>
          <p:nvPr/>
        </p:nvCxnSpPr>
        <p:spPr bwMode="auto">
          <a:xfrm rot="5400000">
            <a:off x="3238500" y="3276600"/>
            <a:ext cx="1371600" cy="1588"/>
          </a:xfrm>
          <a:prstGeom prst="straightConnector1">
            <a:avLst/>
          </a:prstGeom>
          <a:solidFill>
            <a:schemeClr val="accent1"/>
          </a:solidFill>
          <a:ln w="2222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5" name="Straight Arrow Connector 254"/>
          <p:cNvCxnSpPr>
            <a:stCxn id="38" idx="3"/>
            <a:endCxn id="240" idx="0"/>
          </p:cNvCxnSpPr>
          <p:nvPr/>
        </p:nvCxnSpPr>
        <p:spPr bwMode="auto">
          <a:xfrm>
            <a:off x="4114800" y="2781300"/>
            <a:ext cx="190500" cy="1181100"/>
          </a:xfrm>
          <a:prstGeom prst="straightConnector1">
            <a:avLst/>
          </a:prstGeom>
          <a:solidFill>
            <a:schemeClr val="accent1"/>
          </a:solidFill>
          <a:ln w="2222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7" name="Straight Arrow Connector 256"/>
          <p:cNvCxnSpPr>
            <a:stCxn id="48" idx="3"/>
            <a:endCxn id="241" idx="0"/>
          </p:cNvCxnSpPr>
          <p:nvPr/>
        </p:nvCxnSpPr>
        <p:spPr bwMode="auto">
          <a:xfrm>
            <a:off x="4114800" y="3162300"/>
            <a:ext cx="571500" cy="800100"/>
          </a:xfrm>
          <a:prstGeom prst="straightConnector1">
            <a:avLst/>
          </a:prstGeom>
          <a:solidFill>
            <a:schemeClr val="accent1"/>
          </a:solidFill>
          <a:ln w="2222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2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43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4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5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6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57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8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9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US" dirty="0" smtClean="0"/>
              <a:t>Overheads in Derived </a:t>
            </a:r>
            <a:r>
              <a:rPr lang="en-US" dirty="0" err="1" smtClean="0"/>
              <a:t>Datatype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04801" y="1143000"/>
          <a:ext cx="4191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572000" y="1143000"/>
          <a:ext cx="4257675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Copies with Unaligned Buffers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457200" y="3124200"/>
            <a:ext cx="8458200" cy="3048000"/>
          </a:xfrm>
        </p:spPr>
        <p:txBody>
          <a:bodyPr/>
          <a:lstStyle/>
          <a:p>
            <a:r>
              <a:rPr lang="en-US" dirty="0" smtClean="0"/>
              <a:t>For 4-byte integer copies:</a:t>
            </a:r>
          </a:p>
          <a:p>
            <a:pPr lvl="1"/>
            <a:r>
              <a:rPr lang="en-US" dirty="0" smtClean="0"/>
              <a:t>Buffer alignments of 0-4 means that the entire integer is in the same double word </a:t>
            </a:r>
            <a:r>
              <a:rPr lang="en-US" dirty="0" smtClean="0">
                <a:sym typeface="Wingdings" pitchFamily="2" charset="2"/>
              </a:rPr>
              <a:t> to access an integer, you only need to fetch one double word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Buffer alignments of 5-7 means that the integer spans two double word boundaries  to access an integer, you need to fetch two double words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57400" y="1902023"/>
            <a:ext cx="4572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14600" y="1902023"/>
            <a:ext cx="4572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902023"/>
            <a:ext cx="4572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29000" y="1902023"/>
            <a:ext cx="4572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1902023"/>
            <a:ext cx="4572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43400" y="1902023"/>
            <a:ext cx="4572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00600" y="1902023"/>
            <a:ext cx="4572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1902023"/>
            <a:ext cx="4572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3733800" y="606624"/>
            <a:ext cx="304800" cy="3810000"/>
          </a:xfrm>
          <a:prstGeom prst="leftBrace">
            <a:avLst/>
          </a:pr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0" y="26640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Double Word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981200" y="1828800"/>
            <a:ext cx="1981200" cy="609600"/>
          </a:xfrm>
          <a:prstGeom prst="rect">
            <a:avLst/>
          </a:prstGeom>
          <a:solidFill>
            <a:srgbClr val="FFC000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 rot="5400000">
            <a:off x="2819400" y="688777"/>
            <a:ext cx="304800" cy="2133600"/>
          </a:xfrm>
          <a:prstGeom prst="leftBrace">
            <a:avLst/>
          </a:pr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800" y="129837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Integer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352800" y="1828800"/>
            <a:ext cx="1981200" cy="609600"/>
          </a:xfrm>
          <a:prstGeom prst="rect">
            <a:avLst/>
          </a:prstGeom>
          <a:solidFill>
            <a:srgbClr val="FFC000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4191000" y="685800"/>
            <a:ext cx="304800" cy="2133600"/>
          </a:xfrm>
          <a:prstGeom prst="leftBrace">
            <a:avLst/>
          </a:pr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0400" y="12954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Integer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4724400" y="1828800"/>
            <a:ext cx="1981200" cy="609600"/>
          </a:xfrm>
          <a:prstGeom prst="rect">
            <a:avLst/>
          </a:prstGeom>
          <a:solidFill>
            <a:srgbClr val="FFC000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Left Brace 29"/>
          <p:cNvSpPr/>
          <p:nvPr/>
        </p:nvSpPr>
        <p:spPr bwMode="auto">
          <a:xfrm rot="5400000">
            <a:off x="5562600" y="685800"/>
            <a:ext cx="304800" cy="2133600"/>
          </a:xfrm>
          <a:prstGeom prst="leftBrace">
            <a:avLst/>
          </a:pr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12954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Integer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13" grpId="0" animBg="1"/>
      <p:bldP spid="14" grpId="0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9" grpId="0" animBg="1"/>
      <p:bldP spid="29" grpId="1" animBg="1"/>
      <p:bldP spid="30" grpId="0" animBg="1"/>
      <p:bldP spid="30" grpId="1" animBg="1"/>
      <p:bldP spid="31" grpId="0"/>
      <p:bldP spid="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Alignment Overhead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52400" y="1143000"/>
          <a:ext cx="4495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724400" y="1143001"/>
          <a:ext cx="4191000" cy="495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Communication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381000" y="4038600"/>
            <a:ext cx="8610600" cy="2087563"/>
          </a:xfrm>
        </p:spPr>
        <p:txBody>
          <a:bodyPr/>
          <a:lstStyle/>
          <a:p>
            <a:r>
              <a:rPr lang="en-US" dirty="0" smtClean="0"/>
              <a:t>Multiple threads calling MPI can corrupt the stack</a:t>
            </a:r>
          </a:p>
          <a:p>
            <a:r>
              <a:rPr lang="en-US" dirty="0" smtClean="0"/>
              <a:t>MPI uses locks to serialize access to the stack</a:t>
            </a:r>
          </a:p>
          <a:p>
            <a:pPr lvl="1"/>
            <a:r>
              <a:rPr lang="en-US" dirty="0" smtClean="0"/>
              <a:t>Current locks are coarse grained </a:t>
            </a:r>
            <a:r>
              <a:rPr lang="en-US" dirty="0" smtClean="0">
                <a:sym typeface="Wingdings" pitchFamily="2" charset="2"/>
              </a:rPr>
              <a:t> protect the entire MPI call</a:t>
            </a:r>
            <a:endParaRPr lang="en-US" dirty="0" smtClean="0"/>
          </a:p>
          <a:p>
            <a:pPr lvl="1"/>
            <a:r>
              <a:rPr lang="en-US" dirty="0" smtClean="0"/>
              <a:t>Implies these locks serialize communication for all threads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715000" y="1066800"/>
            <a:ext cx="1912937" cy="1792287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8"/>
          <p:cNvSpPr>
            <a:spLocks noChangeArrowheads="1"/>
          </p:cNvSpPr>
          <p:nvPr/>
        </p:nvSpPr>
        <p:spPr bwMode="auto">
          <a:xfrm rot="16200000">
            <a:off x="6153944" y="1281906"/>
            <a:ext cx="160337" cy="13271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94" y="73"/>
              </a:cxn>
              <a:cxn ang="0">
                <a:pos x="1" y="177"/>
              </a:cxn>
              <a:cxn ang="0">
                <a:pos x="94" y="275"/>
              </a:cxn>
              <a:cxn ang="0">
                <a:pos x="1" y="374"/>
              </a:cxn>
              <a:cxn ang="0">
                <a:pos x="99" y="472"/>
              </a:cxn>
              <a:cxn ang="0">
                <a:pos x="16" y="561"/>
              </a:cxn>
              <a:cxn ang="0">
                <a:pos x="94" y="633"/>
              </a:cxn>
              <a:cxn ang="0">
                <a:pos x="11" y="727"/>
              </a:cxn>
              <a:cxn ang="0">
                <a:pos x="99" y="836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>
              <a:rot lat="0" lon="21599953" rev="1620000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/>
          <p:cNvSpPr>
            <a:spLocks noChangeArrowheads="1"/>
          </p:cNvSpPr>
          <p:nvPr/>
        </p:nvSpPr>
        <p:spPr bwMode="auto">
          <a:xfrm rot="16200000">
            <a:off x="6458744" y="1281906"/>
            <a:ext cx="160337" cy="13271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94" y="73"/>
              </a:cxn>
              <a:cxn ang="0">
                <a:pos x="1" y="177"/>
              </a:cxn>
              <a:cxn ang="0">
                <a:pos x="94" y="275"/>
              </a:cxn>
              <a:cxn ang="0">
                <a:pos x="1" y="374"/>
              </a:cxn>
              <a:cxn ang="0">
                <a:pos x="99" y="472"/>
              </a:cxn>
              <a:cxn ang="0">
                <a:pos x="16" y="561"/>
              </a:cxn>
              <a:cxn ang="0">
                <a:pos x="94" y="633"/>
              </a:cxn>
              <a:cxn ang="0">
                <a:pos x="11" y="727"/>
              </a:cxn>
              <a:cxn ang="0">
                <a:pos x="99" y="836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>
              <a:rot lat="0" lon="21599953" rev="1620000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8"/>
          <p:cNvSpPr>
            <a:spLocks noChangeArrowheads="1"/>
          </p:cNvSpPr>
          <p:nvPr/>
        </p:nvSpPr>
        <p:spPr bwMode="auto">
          <a:xfrm rot="16200000">
            <a:off x="6731793" y="1281906"/>
            <a:ext cx="160337" cy="13271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94" y="73"/>
              </a:cxn>
              <a:cxn ang="0">
                <a:pos x="1" y="177"/>
              </a:cxn>
              <a:cxn ang="0">
                <a:pos x="94" y="275"/>
              </a:cxn>
              <a:cxn ang="0">
                <a:pos x="1" y="374"/>
              </a:cxn>
              <a:cxn ang="0">
                <a:pos x="99" y="472"/>
              </a:cxn>
              <a:cxn ang="0">
                <a:pos x="16" y="561"/>
              </a:cxn>
              <a:cxn ang="0">
                <a:pos x="94" y="633"/>
              </a:cxn>
              <a:cxn ang="0">
                <a:pos x="11" y="727"/>
              </a:cxn>
              <a:cxn ang="0">
                <a:pos x="99" y="836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>
              <a:rot lat="0" lon="21599953" rev="1620000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8"/>
          <p:cNvSpPr>
            <a:spLocks noChangeArrowheads="1"/>
          </p:cNvSpPr>
          <p:nvPr/>
        </p:nvSpPr>
        <p:spPr bwMode="auto">
          <a:xfrm rot="16200000">
            <a:off x="6992144" y="1281906"/>
            <a:ext cx="160337" cy="13271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94" y="73"/>
              </a:cxn>
              <a:cxn ang="0">
                <a:pos x="1" y="177"/>
              </a:cxn>
              <a:cxn ang="0">
                <a:pos x="94" y="275"/>
              </a:cxn>
              <a:cxn ang="0">
                <a:pos x="1" y="374"/>
              </a:cxn>
              <a:cxn ang="0">
                <a:pos x="99" y="472"/>
              </a:cxn>
              <a:cxn ang="0">
                <a:pos x="16" y="561"/>
              </a:cxn>
              <a:cxn ang="0">
                <a:pos x="94" y="633"/>
              </a:cxn>
              <a:cxn ang="0">
                <a:pos x="11" y="727"/>
              </a:cxn>
              <a:cxn ang="0">
                <a:pos x="99" y="836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>
              <a:rot lat="0" lon="21599953" rev="1620000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5907088" y="2743200"/>
            <a:ext cx="1524000" cy="53340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MPI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6200000" flipH="1">
            <a:off x="6211888" y="2667000"/>
            <a:ext cx="304800" cy="152400"/>
          </a:xfrm>
          <a:prstGeom prst="straightConnector1">
            <a:avLst/>
          </a:prstGeom>
          <a:solidFill>
            <a:schemeClr val="accent1"/>
          </a:solidFill>
          <a:ln w="22225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6440489" y="2743200"/>
            <a:ext cx="304799" cy="1588"/>
          </a:xfrm>
          <a:prstGeom prst="straightConnector1">
            <a:avLst/>
          </a:prstGeom>
          <a:solidFill>
            <a:schemeClr val="accent1"/>
          </a:solidFill>
          <a:ln w="22225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6669089" y="2667000"/>
            <a:ext cx="304799" cy="152400"/>
          </a:xfrm>
          <a:prstGeom prst="straightConnector1">
            <a:avLst/>
          </a:prstGeom>
          <a:solidFill>
            <a:schemeClr val="accent1"/>
          </a:solidFill>
          <a:ln w="22225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6859589" y="2628900"/>
            <a:ext cx="304799" cy="228600"/>
          </a:xfrm>
          <a:prstGeom prst="straightConnector1">
            <a:avLst/>
          </a:prstGeom>
          <a:solidFill>
            <a:schemeClr val="accent1"/>
          </a:solidFill>
          <a:ln w="22225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1066800"/>
            <a:ext cx="769937" cy="762000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1219200" y="1752600"/>
            <a:ext cx="1143000" cy="38100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MPI</a:t>
            </a:r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2667000" y="1066800"/>
            <a:ext cx="769937" cy="762000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2514600" y="1752600"/>
            <a:ext cx="1143000" cy="38100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MPI</a:t>
            </a:r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1371600" y="2362200"/>
            <a:ext cx="769937" cy="762000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 bwMode="auto">
          <a:xfrm>
            <a:off x="1219200" y="3048000"/>
            <a:ext cx="1143000" cy="38100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MPI</a:t>
            </a:r>
          </a:p>
        </p:txBody>
      </p:sp>
      <p:sp>
        <p:nvSpPr>
          <p:cNvPr id="29" name="Oval 3"/>
          <p:cNvSpPr>
            <a:spLocks noChangeArrowheads="1"/>
          </p:cNvSpPr>
          <p:nvPr/>
        </p:nvSpPr>
        <p:spPr bwMode="auto">
          <a:xfrm>
            <a:off x="2667000" y="2362200"/>
            <a:ext cx="769937" cy="762000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2514600" y="3048000"/>
            <a:ext cx="1143000" cy="38100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9200" y="3516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Four MPI processes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86400" y="3352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Four threads in one MPI process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Thread Communication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838200" y="1219200"/>
          <a:ext cx="7462838" cy="4691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1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Issues with Scaling MPI on Blue Gene/P</a:t>
            </a:r>
          </a:p>
          <a:p>
            <a:pPr>
              <a:lnSpc>
                <a:spcPct val="190000"/>
              </a:lnSpc>
            </a:pPr>
            <a:r>
              <a:rPr lang="en-US" b="1" dirty="0" smtClean="0">
                <a:solidFill>
                  <a:srgbClr val="FF3300"/>
                </a:solidFill>
              </a:rPr>
              <a:t>Experimental Evaluation</a:t>
            </a:r>
          </a:p>
          <a:p>
            <a:pPr lvl="1">
              <a:lnSpc>
                <a:spcPct val="1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Stack Computation Overhead</a:t>
            </a:r>
          </a:p>
          <a:p>
            <a:pPr lvl="1">
              <a:lnSpc>
                <a:spcPct val="190000"/>
              </a:lnSpc>
            </a:pPr>
            <a:r>
              <a:rPr lang="en-US" b="1" dirty="0" smtClean="0">
                <a:solidFill>
                  <a:srgbClr val="FF3300"/>
                </a:solidFill>
              </a:rPr>
              <a:t>Algorithmic Inefficiencies</a:t>
            </a:r>
          </a:p>
          <a:p>
            <a:pPr>
              <a:lnSpc>
                <a:spcPct val="190000"/>
              </a:lnSpc>
            </a:pPr>
            <a:r>
              <a:rPr lang="en-US" dirty="0" smtClean="0"/>
              <a:t>Concluding Remarks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and Source Matching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3581400"/>
            <a:ext cx="8458200" cy="2544763"/>
          </a:xfrm>
        </p:spPr>
        <p:txBody>
          <a:bodyPr/>
          <a:lstStyle/>
          <a:p>
            <a:r>
              <a:rPr lang="en-US" dirty="0" smtClean="0"/>
              <a:t>Search time in most implementations is linear with respect to the number of requests posted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905000" y="1981200"/>
            <a:ext cx="1828800" cy="9906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5000" y="1371600"/>
            <a:ext cx="1828800" cy="609600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429000" y="2133600"/>
            <a:ext cx="228600" cy="228600"/>
          </a:xfrm>
          <a:prstGeom prst="ellipse">
            <a:avLst/>
          </a:prstGeom>
          <a:solidFill>
            <a:srgbClr val="0000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819400" y="2133600"/>
            <a:ext cx="228600" cy="228600"/>
          </a:xfrm>
          <a:prstGeom prst="ellipse">
            <a:avLst/>
          </a:prstGeom>
          <a:solidFill>
            <a:srgbClr val="0000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24200" y="2133600"/>
            <a:ext cx="228600" cy="228600"/>
          </a:xfrm>
          <a:prstGeom prst="ellipse">
            <a:avLst/>
          </a:prstGeom>
          <a:solidFill>
            <a:srgbClr val="0000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09800" y="2133600"/>
            <a:ext cx="228600" cy="228600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514600" y="2133600"/>
            <a:ext cx="228600" cy="228600"/>
          </a:xfrm>
          <a:prstGeom prst="ellipse">
            <a:avLst/>
          </a:prstGeom>
          <a:solidFill>
            <a:srgbClr val="0000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38800" y="1981200"/>
            <a:ext cx="1828800" cy="9906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638800" y="1371600"/>
            <a:ext cx="1828800" cy="609600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8400" y="2286000"/>
            <a:ext cx="457200" cy="30480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Line Callout 1 (No Border) 18"/>
          <p:cNvSpPr/>
          <p:nvPr/>
        </p:nvSpPr>
        <p:spPr bwMode="auto">
          <a:xfrm>
            <a:off x="3581400" y="3048000"/>
            <a:ext cx="1066800" cy="533400"/>
          </a:xfrm>
          <a:prstGeom prst="callout1">
            <a:avLst>
              <a:gd name="adj1" fmla="val -3386"/>
              <a:gd name="adj2" fmla="val 49919"/>
              <a:gd name="adj3" fmla="val -134990"/>
              <a:gd name="adj4" fmla="val 78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 = 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Tag = 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Line Callout 1 (No Border) 19"/>
          <p:cNvSpPr/>
          <p:nvPr/>
        </p:nvSpPr>
        <p:spPr bwMode="auto">
          <a:xfrm>
            <a:off x="2590800" y="3657600"/>
            <a:ext cx="1066800" cy="533400"/>
          </a:xfrm>
          <a:prstGeom prst="callout1">
            <a:avLst>
              <a:gd name="adj1" fmla="val -3386"/>
              <a:gd name="adj2" fmla="val 49919"/>
              <a:gd name="adj3" fmla="val -241509"/>
              <a:gd name="adj4" fmla="val 60697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 = 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Tag = 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Line Callout 1 (No Border) 20"/>
          <p:cNvSpPr/>
          <p:nvPr/>
        </p:nvSpPr>
        <p:spPr bwMode="auto">
          <a:xfrm>
            <a:off x="1981200" y="3048000"/>
            <a:ext cx="1066800" cy="533400"/>
          </a:xfrm>
          <a:prstGeom prst="callout1">
            <a:avLst>
              <a:gd name="adj1" fmla="val -3386"/>
              <a:gd name="adj2" fmla="val 49919"/>
              <a:gd name="adj3" fmla="val -128333"/>
              <a:gd name="adj4" fmla="val 86495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 = 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Tag = 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Line Callout 1 (No Border) 21"/>
          <p:cNvSpPr/>
          <p:nvPr/>
        </p:nvSpPr>
        <p:spPr bwMode="auto">
          <a:xfrm>
            <a:off x="914400" y="3657600"/>
            <a:ext cx="1066800" cy="533400"/>
          </a:xfrm>
          <a:prstGeom prst="callout1">
            <a:avLst>
              <a:gd name="adj1" fmla="val -3386"/>
              <a:gd name="adj2" fmla="val 49919"/>
              <a:gd name="adj3" fmla="val -246502"/>
              <a:gd name="adj4" fmla="val 125607"/>
            </a:avLst>
          </a:prstGeom>
          <a:solidFill>
            <a:srgbClr val="F2ACAC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 = 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Tag = 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19917E-6 C -0.07343 0.06708 -0.14687 0.13417 -0.2059 0.14111 C -0.26493 0.14805 -0.30972 0.09461 -0.35434 0.04141 " pathEditMode="relative" ptsTypes="aaA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" dur="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6" dur="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1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2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7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8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3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4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9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0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90600"/>
          </a:xfrm>
        </p:spPr>
        <p:txBody>
          <a:bodyPr/>
          <a:lstStyle/>
          <a:p>
            <a:r>
              <a:rPr lang="en-US" dirty="0" smtClean="0"/>
              <a:t>Ultra-scale High-end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/>
          <a:lstStyle/>
          <a:p>
            <a:r>
              <a:rPr lang="en-US" dirty="0" smtClean="0"/>
              <a:t>Processor speeds no longer doubling every 18-24 months</a:t>
            </a:r>
          </a:p>
          <a:p>
            <a:pPr lvl="1"/>
            <a:r>
              <a:rPr lang="en-US" dirty="0" smtClean="0"/>
              <a:t>High-end Computing systems growing in parallelism</a:t>
            </a:r>
          </a:p>
          <a:p>
            <a:r>
              <a:rPr lang="en-US" dirty="0" smtClean="0"/>
              <a:t>Energy usage and heat dissipation are major issues now</a:t>
            </a:r>
          </a:p>
          <a:p>
            <a:pPr lvl="1"/>
            <a:r>
              <a:rPr lang="en-US" dirty="0" smtClean="0"/>
              <a:t>Energy usage is proportional to V</a:t>
            </a:r>
            <a:r>
              <a:rPr lang="en-US" baseline="30000" dirty="0" smtClean="0"/>
              <a:t>2</a:t>
            </a:r>
            <a:r>
              <a:rPr lang="en-US" dirty="0" smtClean="0"/>
              <a:t>F</a:t>
            </a:r>
          </a:p>
          <a:p>
            <a:pPr lvl="1"/>
            <a:r>
              <a:rPr lang="en-US" dirty="0" smtClean="0"/>
              <a:t>Lots of slow cores use lesser energy than one fast core</a:t>
            </a:r>
          </a:p>
          <a:p>
            <a:r>
              <a:rPr lang="en-US" dirty="0" smtClean="0"/>
              <a:t>Consequence:</a:t>
            </a:r>
          </a:p>
          <a:p>
            <a:pPr lvl="1"/>
            <a:r>
              <a:rPr lang="en-US" dirty="0" smtClean="0"/>
              <a:t>HEC systems rely less on the performance of a single core</a:t>
            </a:r>
          </a:p>
          <a:p>
            <a:pPr lvl="1"/>
            <a:r>
              <a:rPr lang="en-US" dirty="0" smtClean="0"/>
              <a:t>Instead, extract parallelism out of a massive number of low-frequency/low-power cores</a:t>
            </a:r>
          </a:p>
          <a:p>
            <a:pPr lvl="1"/>
            <a:r>
              <a:rPr lang="en-US" dirty="0" smtClean="0"/>
              <a:t>E.g., IBM Blue Gene/L, IBM Blue Gene/P, </a:t>
            </a:r>
            <a:r>
              <a:rPr lang="en-US" dirty="0" err="1" smtClean="0"/>
              <a:t>SiCortex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Overheads in Tag and Source Matching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" y="1143000"/>
          <a:ext cx="4495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800600" y="1143001"/>
          <a:ext cx="4191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 Message Overhead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1" y="1143001"/>
          <a:ext cx="441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724400" y="1143000"/>
          <a:ext cx="4181475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Multi-Request Operations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690562" y="1404937"/>
          <a:ext cx="7762875" cy="404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1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Issues with Scaling MPI on Blue Gene/P</a:t>
            </a:r>
          </a:p>
          <a:p>
            <a:pPr>
              <a:lnSpc>
                <a:spcPct val="1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Evaluation</a:t>
            </a:r>
          </a:p>
          <a:p>
            <a:pPr lvl="1">
              <a:lnSpc>
                <a:spcPct val="1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Stack Computation Overhead</a:t>
            </a:r>
          </a:p>
          <a:p>
            <a:pPr lvl="1">
              <a:lnSpc>
                <a:spcPct val="1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Algorithmic Inefficiencies</a:t>
            </a:r>
          </a:p>
          <a:p>
            <a:pPr>
              <a:lnSpc>
                <a:spcPct val="190000"/>
              </a:lnSpc>
            </a:pPr>
            <a:r>
              <a:rPr lang="en-US" b="1" dirty="0" smtClean="0">
                <a:solidFill>
                  <a:srgbClr val="FF3300"/>
                </a:solidFill>
              </a:rPr>
              <a:t>Concluding Remarks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Systems such as BG/P provide the capacity needed for achieving a </a:t>
            </a:r>
            <a:r>
              <a:rPr lang="en-US" dirty="0" err="1" smtClean="0"/>
              <a:t>Petaflop</a:t>
            </a:r>
            <a:r>
              <a:rPr lang="en-US" dirty="0" smtClean="0"/>
              <a:t> or higher performance</a:t>
            </a:r>
          </a:p>
          <a:p>
            <a:r>
              <a:rPr lang="en-US" dirty="0" smtClean="0"/>
              <a:t>System capacity has to be translated to end-user capability</a:t>
            </a:r>
          </a:p>
          <a:p>
            <a:pPr lvl="1"/>
            <a:r>
              <a:rPr lang="en-US" dirty="0" smtClean="0"/>
              <a:t>Depends on MPI’s ability to scale to large number of cores</a:t>
            </a:r>
          </a:p>
          <a:p>
            <a:r>
              <a:rPr lang="en-US" dirty="0" smtClean="0"/>
              <a:t>We studied the non-data-communication overheads in MPI on BG/P</a:t>
            </a:r>
          </a:p>
          <a:p>
            <a:pPr lvl="1"/>
            <a:r>
              <a:rPr lang="en-US" dirty="0" smtClean="0"/>
              <a:t>Identified several bottleneck possibilities within MPI</a:t>
            </a:r>
          </a:p>
          <a:p>
            <a:pPr lvl="1"/>
            <a:r>
              <a:rPr lang="en-US" dirty="0" smtClean="0"/>
              <a:t>Stressed these bottlenecks with benchmarks</a:t>
            </a:r>
          </a:p>
          <a:p>
            <a:pPr lvl="1"/>
            <a:r>
              <a:rPr lang="en-US" dirty="0" smtClean="0"/>
              <a:t>Analyzed the reasons behind such overheads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62200" y="3276600"/>
            <a:ext cx="6553200" cy="2743200"/>
          </a:xfrm>
        </p:spPr>
        <p:txBody>
          <a:bodyPr/>
          <a:lstStyle/>
          <a:p>
            <a:r>
              <a:rPr lang="en-US" sz="1600" dirty="0" smtClean="0"/>
              <a:t>Contact:</a:t>
            </a:r>
          </a:p>
          <a:p>
            <a:r>
              <a:rPr lang="en-US" sz="1600" dirty="0" smtClean="0"/>
              <a:t>Pavan Balaji: </a:t>
            </a:r>
            <a:r>
              <a:rPr lang="en-US" sz="1600" dirty="0" smtClean="0">
                <a:hlinkClick r:id="rId2"/>
              </a:rPr>
              <a:t>balaji@mcs.anl.gov</a:t>
            </a:r>
            <a:endParaRPr lang="en-US" sz="1600" dirty="0" smtClean="0"/>
          </a:p>
          <a:p>
            <a:r>
              <a:rPr lang="en-US" sz="1600" dirty="0" smtClean="0"/>
              <a:t>Anthony Chan: </a:t>
            </a:r>
            <a:r>
              <a:rPr lang="en-US" sz="1600" dirty="0" smtClean="0">
                <a:hlinkClick r:id="rId3"/>
              </a:rPr>
              <a:t>chan@mcs.anl.gov</a:t>
            </a:r>
            <a:endParaRPr lang="en-US" sz="1600" dirty="0" smtClean="0"/>
          </a:p>
          <a:p>
            <a:r>
              <a:rPr lang="en-US" sz="1600" dirty="0" smtClean="0"/>
              <a:t>William </a:t>
            </a:r>
            <a:r>
              <a:rPr lang="en-US" sz="1600" dirty="0" err="1" smtClean="0"/>
              <a:t>Gropp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wgropp@illinois.edu</a:t>
            </a:r>
            <a:endParaRPr lang="en-US" sz="1600" dirty="0" smtClean="0"/>
          </a:p>
          <a:p>
            <a:r>
              <a:rPr lang="en-US" sz="1600" dirty="0" smtClean="0"/>
              <a:t>Rajeev </a:t>
            </a:r>
            <a:r>
              <a:rPr lang="en-US" sz="1600" dirty="0" err="1" smtClean="0"/>
              <a:t>Thakur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5"/>
              </a:rPr>
              <a:t>thakur@mcs.anl.gov</a:t>
            </a:r>
            <a:endParaRPr lang="en-US" sz="1600" dirty="0" smtClean="0"/>
          </a:p>
          <a:p>
            <a:r>
              <a:rPr lang="en-US" sz="1600" dirty="0" smtClean="0"/>
              <a:t>Rusty Lusk: </a:t>
            </a:r>
            <a:r>
              <a:rPr lang="en-US" sz="1600" dirty="0" smtClean="0">
                <a:hlinkClick r:id="rId6"/>
              </a:rPr>
              <a:t>lusk@mcs.anl.gov</a:t>
            </a:r>
            <a:endParaRPr lang="en-US" sz="1600" dirty="0" smtClean="0"/>
          </a:p>
          <a:p>
            <a:endParaRPr lang="en-US" sz="1200" dirty="0" smtClean="0"/>
          </a:p>
          <a:p>
            <a:r>
              <a:rPr lang="en-US" sz="1600" dirty="0" smtClean="0"/>
              <a:t>Project Website: </a:t>
            </a:r>
            <a:r>
              <a:rPr lang="en-US" sz="1600" dirty="0" smtClean="0">
                <a:hlinkClick r:id="rId7"/>
              </a:rPr>
              <a:t>http://www.mcs.anl.gov/research/projects/mpich2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5638800" y="6305550"/>
            <a:ext cx="3505200" cy="476250"/>
          </a:xfrm>
        </p:spPr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Blue Gene/P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81600"/>
          </a:xfrm>
        </p:spPr>
        <p:txBody>
          <a:bodyPr/>
          <a:lstStyle/>
          <a:p>
            <a:r>
              <a:rPr lang="en-US" dirty="0" smtClean="0"/>
              <a:t>Second Generation of the Blue Gene supercomputers</a:t>
            </a:r>
          </a:p>
          <a:p>
            <a:r>
              <a:rPr lang="en-US" dirty="0" smtClean="0"/>
              <a:t>Extremely energy efficient design using low-power chips</a:t>
            </a:r>
          </a:p>
          <a:p>
            <a:pPr lvl="1"/>
            <a:r>
              <a:rPr lang="en-US" dirty="0" smtClean="0"/>
              <a:t>Four 850MHz cores on each PPC450 processor</a:t>
            </a:r>
          </a:p>
          <a:p>
            <a:r>
              <a:rPr lang="en-US" dirty="0" smtClean="0"/>
              <a:t>Connected using five specialized networks</a:t>
            </a:r>
          </a:p>
          <a:p>
            <a:pPr lvl="1"/>
            <a:r>
              <a:rPr lang="en-US" dirty="0" smtClean="0"/>
              <a:t>Two of them (10G and 1G Ethernet) are used for File I/O and system management</a:t>
            </a:r>
          </a:p>
          <a:p>
            <a:pPr lvl="1"/>
            <a:r>
              <a:rPr lang="en-US" dirty="0" smtClean="0"/>
              <a:t>Remaining three (3D Torus, Global Collective network, Global Interrupt network) are used for MPI communication</a:t>
            </a:r>
          </a:p>
          <a:p>
            <a:pPr lvl="2"/>
            <a:r>
              <a:rPr lang="en-US" dirty="0" smtClean="0"/>
              <a:t>Point-to-point communication goes through the torus network</a:t>
            </a:r>
          </a:p>
          <a:p>
            <a:pPr lvl="2"/>
            <a:r>
              <a:rPr lang="en-US" dirty="0" smtClean="0"/>
              <a:t>Each node has six outgoing links at 425 </a:t>
            </a:r>
            <a:r>
              <a:rPr lang="en-US" dirty="0" err="1" smtClean="0"/>
              <a:t>MBps</a:t>
            </a:r>
            <a:r>
              <a:rPr lang="en-US" dirty="0" smtClean="0"/>
              <a:t> (total of 5.1 </a:t>
            </a:r>
            <a:r>
              <a:rPr lang="en-US" dirty="0" err="1" smtClean="0"/>
              <a:t>GBps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Blue Gene/P Software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334000"/>
          </a:xfrm>
        </p:spPr>
        <p:txBody>
          <a:bodyPr/>
          <a:lstStyle/>
          <a:p>
            <a:r>
              <a:rPr lang="en-US" dirty="0" smtClean="0"/>
              <a:t>Three Software Stack Layers:</a:t>
            </a:r>
          </a:p>
          <a:p>
            <a:pPr lvl="1"/>
            <a:r>
              <a:rPr lang="en-US" dirty="0" smtClean="0"/>
              <a:t>System Programming Interface (SPI)</a:t>
            </a:r>
          </a:p>
          <a:p>
            <a:pPr lvl="2"/>
            <a:r>
              <a:rPr lang="en-US" dirty="0" smtClean="0"/>
              <a:t>Directly above the hardware</a:t>
            </a:r>
          </a:p>
          <a:p>
            <a:pPr lvl="2"/>
            <a:r>
              <a:rPr lang="en-US" dirty="0" smtClean="0"/>
              <a:t>Most efficient, but very difficult to program and not portable !</a:t>
            </a:r>
          </a:p>
          <a:p>
            <a:pPr lvl="1"/>
            <a:r>
              <a:rPr lang="en-US" dirty="0" smtClean="0"/>
              <a:t>Deep Computing Messaging Framework (DCMF)</a:t>
            </a:r>
          </a:p>
          <a:p>
            <a:pPr lvl="2"/>
            <a:r>
              <a:rPr lang="en-US" dirty="0" smtClean="0"/>
              <a:t>Portability layer built on top of SPI</a:t>
            </a:r>
          </a:p>
          <a:p>
            <a:pPr lvl="2"/>
            <a:r>
              <a:rPr lang="en-US" dirty="0" smtClean="0"/>
              <a:t>Generalized message passing framework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Allows different stacks to be built on top</a:t>
            </a:r>
            <a:endParaRPr lang="en-US" dirty="0" smtClean="0"/>
          </a:p>
          <a:p>
            <a:pPr lvl="1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Built on top of DCMF</a:t>
            </a:r>
          </a:p>
          <a:p>
            <a:pPr lvl="2"/>
            <a:r>
              <a:rPr lang="en-US" dirty="0" smtClean="0"/>
              <a:t>Most </a:t>
            </a:r>
            <a:r>
              <a:rPr lang="en-US" dirty="0" smtClean="0"/>
              <a:t>portable of the three layers</a:t>
            </a:r>
          </a:p>
          <a:p>
            <a:pPr lvl="2"/>
            <a:r>
              <a:rPr lang="en-US" dirty="0" smtClean="0"/>
              <a:t>Based off of MPICH2 (integrated into MPICH2 as of 1.1a1)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Scaling MPI on the BG/P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059363"/>
          </a:xfrm>
        </p:spPr>
        <p:txBody>
          <a:bodyPr/>
          <a:lstStyle/>
          <a:p>
            <a:r>
              <a:rPr lang="en-US" dirty="0" smtClean="0"/>
              <a:t>Large scale systems such as BG/P provide the </a:t>
            </a:r>
            <a:r>
              <a:rPr lang="en-US" b="1" i="1" dirty="0" smtClean="0">
                <a:solidFill>
                  <a:srgbClr val="FF0000"/>
                </a:solidFill>
              </a:rPr>
              <a:t>capacity</a:t>
            </a:r>
            <a:r>
              <a:rPr lang="en-US" dirty="0" smtClean="0"/>
              <a:t> needed for achieving a </a:t>
            </a:r>
            <a:r>
              <a:rPr lang="en-US" dirty="0" err="1" smtClean="0"/>
              <a:t>Petaflop</a:t>
            </a:r>
            <a:r>
              <a:rPr lang="en-US" dirty="0" smtClean="0"/>
              <a:t> or higher performance</a:t>
            </a:r>
          </a:p>
          <a:p>
            <a:r>
              <a:rPr lang="en-US" dirty="0" smtClean="0"/>
              <a:t>This system </a:t>
            </a:r>
            <a:r>
              <a:rPr lang="en-US" b="1" i="1" dirty="0" smtClean="0">
                <a:solidFill>
                  <a:srgbClr val="FF0000"/>
                </a:solidFill>
              </a:rPr>
              <a:t>capacity</a:t>
            </a:r>
            <a:r>
              <a:rPr lang="en-US" dirty="0" smtClean="0"/>
              <a:t> has to be translated to </a:t>
            </a:r>
            <a:r>
              <a:rPr lang="en-US" b="1" i="1" dirty="0" smtClean="0">
                <a:solidFill>
                  <a:srgbClr val="FF0000"/>
                </a:solidFill>
              </a:rPr>
              <a:t>capability</a:t>
            </a:r>
            <a:r>
              <a:rPr lang="en-US" dirty="0" smtClean="0"/>
              <a:t> for end users</a:t>
            </a:r>
          </a:p>
          <a:p>
            <a:r>
              <a:rPr lang="en-US" dirty="0" smtClean="0"/>
              <a:t>Depends on MPI’s ability to scale to large number of cores</a:t>
            </a:r>
          </a:p>
          <a:p>
            <a:pPr lvl="1"/>
            <a:r>
              <a:rPr lang="en-US" dirty="0" smtClean="0"/>
              <a:t>Pre- and post-data-communication processing in MPI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Simple computations can be expensive on modestly fast 850 MHz CPUs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Algorithmic Issues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Consider an O(N) algorithm with a small proportionality constant 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“Acceptable” on 100 processors; Brutal on 100,000 processors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172200" y="4724400"/>
            <a:ext cx="1828800" cy="9906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4" name="Picture 43" descr="dev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214" y="4724400"/>
            <a:ext cx="734786" cy="685800"/>
          </a:xfrm>
          <a:prstGeom prst="rect">
            <a:avLst/>
          </a:prstGeom>
        </p:spPr>
      </p:pic>
      <p:pic>
        <p:nvPicPr>
          <p:cNvPr id="45" name="Picture 44" descr="dev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14" y="4736592"/>
            <a:ext cx="734786" cy="685800"/>
          </a:xfrm>
          <a:prstGeom prst="rect">
            <a:avLst/>
          </a:prstGeom>
        </p:spPr>
      </p:pic>
      <p:pic>
        <p:nvPicPr>
          <p:cNvPr id="46" name="Picture 45" descr="dev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14" y="4736592"/>
            <a:ext cx="734786" cy="685800"/>
          </a:xfrm>
          <a:prstGeom prst="rect">
            <a:avLst/>
          </a:prstGeom>
        </p:spPr>
      </p:pic>
      <p:pic>
        <p:nvPicPr>
          <p:cNvPr id="47" name="Picture 46" descr="dev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14" y="4736592"/>
            <a:ext cx="734786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Internal Processing Overheads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828800"/>
            <a:ext cx="1828800" cy="9906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1219200"/>
            <a:ext cx="1828800" cy="609600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48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Application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133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MPI</a:t>
            </a:r>
            <a:endParaRPr lang="en-US" sz="1400" b="1" dirty="0"/>
          </a:p>
        </p:txBody>
      </p:sp>
      <p:pic>
        <p:nvPicPr>
          <p:cNvPr id="10" name="Picture 9" descr="dev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734786" cy="685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6172200" y="1828800"/>
            <a:ext cx="1828800" cy="9906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72200" y="1219200"/>
            <a:ext cx="1828800" cy="609600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14448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Application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2133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MPI</a:t>
            </a:r>
            <a:endParaRPr lang="en-US" sz="1400" b="1" dirty="0"/>
          </a:p>
        </p:txBody>
      </p:sp>
      <p:sp>
        <p:nvSpPr>
          <p:cNvPr id="9" name="Oval 8"/>
          <p:cNvSpPr/>
          <p:nvPr/>
        </p:nvSpPr>
        <p:spPr bwMode="auto">
          <a:xfrm>
            <a:off x="2362200" y="1371600"/>
            <a:ext cx="533400" cy="304800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" name="Picture 14" descr="dev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905000"/>
            <a:ext cx="734786" cy="6858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noFill/>
          <a:ln w="22225" cap="sq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400800" y="1905000"/>
            <a:ext cx="762000" cy="762000"/>
          </a:xfrm>
          <a:prstGeom prst="ellipse">
            <a:avLst/>
          </a:prstGeom>
          <a:noFill/>
          <a:ln w="22225" cap="sq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819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Pre- and Post-data-communication overheads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6" idx="5"/>
          </p:cNvCxnSpPr>
          <p:nvPr/>
        </p:nvCxnSpPr>
        <p:spPr bwMode="auto">
          <a:xfrm rot="16200000" flipH="1">
            <a:off x="2707808" y="2098208"/>
            <a:ext cx="492592" cy="1406992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10800000" flipV="1">
            <a:off x="5791200" y="2590800"/>
            <a:ext cx="762000" cy="45720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1600200" y="4724400"/>
            <a:ext cx="1828800" cy="9906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00200" y="4114800"/>
            <a:ext cx="1828800" cy="609600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437989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Application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90600" y="5029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MPI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43404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Application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5029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MPI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6172200" y="4114800"/>
            <a:ext cx="1828800" cy="609600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781800" y="4953000"/>
            <a:ext cx="228600" cy="228600"/>
          </a:xfrm>
          <a:prstGeom prst="ellipse">
            <a:avLst/>
          </a:prstGeom>
          <a:solidFill>
            <a:srgbClr val="0000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086600" y="4953000"/>
            <a:ext cx="228600" cy="228600"/>
          </a:xfrm>
          <a:prstGeom prst="ellipse">
            <a:avLst/>
          </a:prstGeom>
          <a:solidFill>
            <a:srgbClr val="0000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391400" y="4953000"/>
            <a:ext cx="228600" cy="228600"/>
          </a:xfrm>
          <a:prstGeom prst="ellipse">
            <a:avLst/>
          </a:prstGeom>
          <a:solidFill>
            <a:srgbClr val="0000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696200" y="4953000"/>
            <a:ext cx="228600" cy="228600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752600" y="4267200"/>
            <a:ext cx="533400" cy="304800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0999E-6 L 0.00417 0.1221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11705 C 0.08924 0.21397 0.17309 0.3109 0.26181 0.30997 C 0.35052 0.30905 0.44393 0.2105 0.5375 0.11196 " pathEditMode="relative" rAng="0" ptsTypes="a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5 0.11104 L 0.5375 -1.6099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75341E-6 L 0.02917 0.1529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7 0.15753 C 0.11042 0.20587 0.19184 0.25491 0.27813 0.25399 C 0.36424 0.25306 0.45486 0.20425 0.54584 0.15544 " pathEditMode="relative" rAng="0" ptsTypes="aaA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5 0.11104 L 0.5375 -1.60999E-6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nimBg="1"/>
      <p:bldP spid="9" grpId="1" animBg="1"/>
      <p:bldP spid="9" grpId="2" animBg="1"/>
      <p:bldP spid="16" grpId="0" animBg="1"/>
      <p:bldP spid="17" grpId="0" animBg="1"/>
      <p:bldP spid="20" grpId="0"/>
      <p:bldP spid="21" grpId="0" animBg="1"/>
      <p:bldP spid="23" grpId="0" animBg="1"/>
      <p:bldP spid="25" grpId="0"/>
      <p:bldP spid="26" grpId="0"/>
      <p:bldP spid="30" grpId="0"/>
      <p:bldP spid="31" grpId="0"/>
      <p:bldP spid="29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3" grpId="2" animBg="1"/>
      <p:bldP spid="43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1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Issues with Scaling MPI on Blue Gene/P</a:t>
            </a:r>
          </a:p>
          <a:p>
            <a:pPr>
              <a:lnSpc>
                <a:spcPct val="190000"/>
              </a:lnSpc>
            </a:pPr>
            <a:r>
              <a:rPr lang="en-US" b="1" dirty="0" smtClean="0">
                <a:solidFill>
                  <a:srgbClr val="FF3300"/>
                </a:solidFill>
              </a:rPr>
              <a:t>Experimental Evaluation</a:t>
            </a:r>
          </a:p>
          <a:p>
            <a:pPr lvl="1">
              <a:lnSpc>
                <a:spcPct val="190000"/>
              </a:lnSpc>
            </a:pPr>
            <a:r>
              <a:rPr lang="en-US" b="1" dirty="0" smtClean="0">
                <a:solidFill>
                  <a:srgbClr val="FF3300"/>
                </a:solidFill>
              </a:rPr>
              <a:t>MPI Stack Computation Overhead</a:t>
            </a:r>
          </a:p>
          <a:p>
            <a:pPr lvl="1">
              <a:lnSpc>
                <a:spcPct val="190000"/>
              </a:lnSpc>
            </a:pPr>
            <a:r>
              <a:rPr lang="en-US" dirty="0" smtClean="0"/>
              <a:t>Algorithmic Inefficiencies</a:t>
            </a:r>
          </a:p>
          <a:p>
            <a:pPr>
              <a:lnSpc>
                <a:spcPct val="190000"/>
              </a:lnSpc>
            </a:pPr>
            <a:r>
              <a:rPr lang="en-US" dirty="0" smtClean="0"/>
              <a:t>Concluding Remarks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MPI Stack Overhead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676400" y="1905000"/>
            <a:ext cx="1828800" cy="990600"/>
          </a:xfrm>
          <a:prstGeom prst="rect">
            <a:avLst/>
          </a:prstGeom>
          <a:solidFill>
            <a:srgbClr val="7030A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76400" y="1295400"/>
            <a:ext cx="1828800" cy="609600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5210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Application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209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MPI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1295400"/>
            <a:ext cx="1828800" cy="609600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15210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Application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76400" y="2895600"/>
            <a:ext cx="1828800" cy="533400"/>
          </a:xfrm>
          <a:prstGeom prst="rect">
            <a:avLst/>
          </a:prstGeom>
          <a:solidFill>
            <a:srgbClr val="FFCC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30450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DCMF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248400" y="2895600"/>
            <a:ext cx="1828800" cy="533400"/>
          </a:xfrm>
          <a:prstGeom prst="rect">
            <a:avLst/>
          </a:prstGeom>
          <a:solidFill>
            <a:srgbClr val="FFCC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30450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DCMF</a:t>
            </a:r>
            <a:endParaRPr lang="en-US" sz="1400" b="1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6248400" y="1905000"/>
            <a:ext cx="1828800" cy="990600"/>
          </a:xfrm>
          <a:prstGeom prst="rect">
            <a:avLst/>
          </a:prstGeom>
          <a:solidFill>
            <a:srgbClr val="7030A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8800" y="2209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MPI</a:t>
            </a:r>
            <a:endParaRPr lang="en-US" sz="1400" b="1" dirty="0"/>
          </a:p>
        </p:txBody>
      </p:sp>
      <p:sp>
        <p:nvSpPr>
          <p:cNvPr id="25" name="Curved Up Arrow 24"/>
          <p:cNvSpPr/>
          <p:nvPr/>
        </p:nvSpPr>
        <p:spPr bwMode="auto">
          <a:xfrm>
            <a:off x="2286000" y="1524000"/>
            <a:ext cx="5638800" cy="2133600"/>
          </a:xfrm>
          <a:prstGeom prst="curvedUpArrow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676400" y="4343400"/>
            <a:ext cx="1828800" cy="60960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" y="45690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Application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6248400" y="4343400"/>
            <a:ext cx="1828800" cy="60960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5400" y="45690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Application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1676400" y="4953000"/>
            <a:ext cx="1828800" cy="533400"/>
          </a:xfrm>
          <a:prstGeom prst="rect">
            <a:avLst/>
          </a:prstGeom>
          <a:solidFill>
            <a:srgbClr val="FFCC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4400" y="5102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DCMF</a:t>
            </a:r>
            <a:endParaRPr lang="en-US" sz="1400" b="1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6248400" y="4953000"/>
            <a:ext cx="1828800" cy="533400"/>
          </a:xfrm>
          <a:prstGeom prst="rect">
            <a:avLst/>
          </a:prstGeom>
          <a:solidFill>
            <a:srgbClr val="FFCC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86400" y="5102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DCMF</a:t>
            </a:r>
            <a:endParaRPr lang="en-US" sz="1400" b="1" dirty="0"/>
          </a:p>
        </p:txBody>
      </p:sp>
      <p:sp>
        <p:nvSpPr>
          <p:cNvPr id="53" name="Curved Up Arrow 52"/>
          <p:cNvSpPr/>
          <p:nvPr/>
        </p:nvSpPr>
        <p:spPr bwMode="auto">
          <a:xfrm>
            <a:off x="2209800" y="4495800"/>
            <a:ext cx="5562600" cy="1524000"/>
          </a:xfrm>
          <a:prstGeom prst="curvedUpArrow">
            <a:avLst/>
          </a:prstGeom>
          <a:solidFill>
            <a:srgbClr val="0000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0" grpId="0" animBg="1"/>
      <p:bldP spid="41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MPI Stack Overhead (Results)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Pavan Balaji, Argonne National Laboratory EuroPVM/MPI (09/08/2008)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228600" y="1143000"/>
          <a:ext cx="4191001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4572000" y="1143000"/>
          <a:ext cx="4267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y_aware_parallel_tools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hoti07-v1.0</Template>
  <TotalTime>2762</TotalTime>
  <Words>1252</Words>
  <Application>Microsoft PowerPoint</Application>
  <PresentationFormat>On-screen Show (4:3)</PresentationFormat>
  <Paragraphs>224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energy_aware_parallel_tools</vt:lpstr>
      <vt:lpstr>Non-Data-Communication Overheads in MPI: Analysis on Blue Gene/P</vt:lpstr>
      <vt:lpstr>Ultra-scale High-end Computing</vt:lpstr>
      <vt:lpstr>IBM Blue Gene/P System</vt:lpstr>
      <vt:lpstr>Blue Gene/P Software Stack</vt:lpstr>
      <vt:lpstr>Issues with Scaling MPI on the BG/P</vt:lpstr>
      <vt:lpstr>MPI Internal Processing Overheads</vt:lpstr>
      <vt:lpstr>Presentation Outline</vt:lpstr>
      <vt:lpstr>Basic MPI Stack Overhead</vt:lpstr>
      <vt:lpstr>Basic MPI Stack Overhead (Results)</vt:lpstr>
      <vt:lpstr>Request Allocation and Queuing</vt:lpstr>
      <vt:lpstr>Request Allocation and Queuing Overhead</vt:lpstr>
      <vt:lpstr>Derived Datatype Processing</vt:lpstr>
      <vt:lpstr>Overheads in Derived Datatype Processing</vt:lpstr>
      <vt:lpstr>Copies with Unaligned Buffers</vt:lpstr>
      <vt:lpstr>Buffer Alignment Overhead</vt:lpstr>
      <vt:lpstr>Thread Communication</vt:lpstr>
      <vt:lpstr>Overhead of Thread Communication</vt:lpstr>
      <vt:lpstr>Presentation Outline</vt:lpstr>
      <vt:lpstr>Tag and Source Matching</vt:lpstr>
      <vt:lpstr>Overheads in Tag and Source Matching</vt:lpstr>
      <vt:lpstr>Unexpected Message Overhead</vt:lpstr>
      <vt:lpstr>Multi-Request Operations</vt:lpstr>
      <vt:lpstr>Presentation Outline</vt:lpstr>
      <vt:lpstr>Concluding Remarks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Pavan Balaji</cp:lastModifiedBy>
  <cp:revision>1465</cp:revision>
  <cp:lastPrinted>1601-01-01T00:00:00Z</cp:lastPrinted>
  <dcterms:created xsi:type="dcterms:W3CDTF">1601-01-01T00:00:00Z</dcterms:created>
  <dcterms:modified xsi:type="dcterms:W3CDTF">2008-09-08T12:24:20Z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