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7008813" cy="9294813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131313"/>
      </a:buClr>
      <a:buSzPct val="100000"/>
      <a:buFont typeface="Arial" charset="0"/>
      <a:defRPr sz="2400" kern="1200">
        <a:solidFill>
          <a:schemeClr val="bg1"/>
        </a:solidFill>
        <a:latin typeface="Arial" charset="0"/>
        <a:ea typeface="ＭＳ Ｐゴシック" pitchFamily="1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buClr>
        <a:srgbClr val="131313"/>
      </a:buClr>
      <a:buSzPct val="100000"/>
      <a:buFont typeface="Arial" charset="0"/>
      <a:defRPr sz="2400" kern="1200">
        <a:solidFill>
          <a:schemeClr val="bg1"/>
        </a:solidFill>
        <a:latin typeface="Arial" charset="0"/>
        <a:ea typeface="ＭＳ Ｐゴシック" pitchFamily="1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buClr>
        <a:srgbClr val="131313"/>
      </a:buClr>
      <a:buSzPct val="100000"/>
      <a:buFont typeface="Arial" charset="0"/>
      <a:defRPr sz="2400" kern="1200">
        <a:solidFill>
          <a:schemeClr val="bg1"/>
        </a:solidFill>
        <a:latin typeface="Arial" charset="0"/>
        <a:ea typeface="ＭＳ Ｐゴシック" pitchFamily="1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buClr>
        <a:srgbClr val="131313"/>
      </a:buClr>
      <a:buSzPct val="100000"/>
      <a:buFont typeface="Arial" charset="0"/>
      <a:defRPr sz="2400" kern="1200">
        <a:solidFill>
          <a:schemeClr val="bg1"/>
        </a:solidFill>
        <a:latin typeface="Arial" charset="0"/>
        <a:ea typeface="ＭＳ Ｐゴシック" pitchFamily="1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buClr>
        <a:srgbClr val="131313"/>
      </a:buClr>
      <a:buSzPct val="100000"/>
      <a:buFont typeface="Arial" charset="0"/>
      <a:defRPr sz="2400" kern="1200">
        <a:solidFill>
          <a:schemeClr val="bg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56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40" tIns="46440" rIns="93240" bIns="4644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40" tIns="46440" rIns="93240" bIns="4644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Img"/>
          </p:nvPr>
        </p:nvSpPr>
        <p:spPr bwMode="auto">
          <a:xfrm>
            <a:off x="1181100" y="696913"/>
            <a:ext cx="4646613" cy="348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35038" y="4416425"/>
            <a:ext cx="5138737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40" tIns="46440" rIns="93240" bIns="4644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40" tIns="46440" rIns="93240" bIns="4644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32697A79-8461-4EA2-B252-FB95F9D61B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738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3445B7-9624-496E-AB38-E7723E91BD00}" type="slidenum">
              <a:rPr lang="en-US"/>
              <a:pPr/>
              <a:t>1</a:t>
            </a:fld>
            <a:endParaRPr lang="en-US"/>
          </a:p>
        </p:txBody>
      </p:sp>
      <p:sp>
        <p:nvSpPr>
          <p:cNvPr id="296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4503E3-CA38-42B1-8ECB-7B914E7965E0}" type="slidenum">
              <a:rPr lang="en-US"/>
              <a:pPr/>
              <a:t>10</a:t>
            </a:fld>
            <a:endParaRPr lang="en-US"/>
          </a:p>
        </p:txBody>
      </p:sp>
      <p:sp>
        <p:nvSpPr>
          <p:cNvPr id="389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D793B2-C294-47AC-B019-228414B05B89}" type="slidenum">
              <a:rPr lang="en-US"/>
              <a:pPr/>
              <a:t>11</a:t>
            </a:fld>
            <a:endParaRPr lang="en-US"/>
          </a:p>
        </p:txBody>
      </p:sp>
      <p:sp>
        <p:nvSpPr>
          <p:cNvPr id="399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092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40063E-773A-4B0E-BFB0-1A30758619D7}" type="slidenum">
              <a:rPr lang="en-US"/>
              <a:pPr/>
              <a:t>12</a:t>
            </a:fld>
            <a:endParaRPr lang="en-US"/>
          </a:p>
        </p:txBody>
      </p:sp>
      <p:sp>
        <p:nvSpPr>
          <p:cNvPr id="409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092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DC37E79-5CF6-4371-80F2-BCDA9A6FF758}" type="slidenum">
              <a:rPr lang="en-US"/>
              <a:pPr/>
              <a:t>13</a:t>
            </a:fld>
            <a:endParaRPr lang="en-US"/>
          </a:p>
        </p:txBody>
      </p:sp>
      <p:sp>
        <p:nvSpPr>
          <p:cNvPr id="419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092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5C62E2-7FF6-40A1-90D0-62C46850E46A}" type="slidenum">
              <a:rPr lang="en-US"/>
              <a:pPr/>
              <a:t>14</a:t>
            </a:fld>
            <a:endParaRPr lang="en-US"/>
          </a:p>
        </p:txBody>
      </p:sp>
      <p:sp>
        <p:nvSpPr>
          <p:cNvPr id="430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04660B-66C7-4EB7-A7C4-0CE9DDC1D5FF}" type="slidenum">
              <a:rPr lang="en-US"/>
              <a:pPr/>
              <a:t>15</a:t>
            </a:fld>
            <a:endParaRPr lang="en-US"/>
          </a:p>
        </p:txBody>
      </p:sp>
      <p:sp>
        <p:nvSpPr>
          <p:cNvPr id="440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092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C7CF3E-571B-41D6-B3CC-784468457749}" type="slidenum">
              <a:rPr lang="en-US"/>
              <a:pPr/>
              <a:t>16</a:t>
            </a:fld>
            <a:endParaRPr lang="en-US"/>
          </a:p>
        </p:txBody>
      </p:sp>
      <p:sp>
        <p:nvSpPr>
          <p:cNvPr id="450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33ABBC-4496-49AD-B8BB-127D90322F9B}" type="slidenum">
              <a:rPr lang="en-US"/>
              <a:pPr/>
              <a:t>17</a:t>
            </a:fld>
            <a:endParaRPr lang="en-US"/>
          </a:p>
        </p:txBody>
      </p:sp>
      <p:sp>
        <p:nvSpPr>
          <p:cNvPr id="460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092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4416F7-558E-4B3C-9A25-5A4DBEBE423A}" type="slidenum">
              <a:rPr lang="en-US"/>
              <a:pPr/>
              <a:t>18</a:t>
            </a:fld>
            <a:endParaRPr lang="en-US"/>
          </a:p>
        </p:txBody>
      </p:sp>
      <p:sp>
        <p:nvSpPr>
          <p:cNvPr id="471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092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A22E48-D556-4D0E-B02C-E70F5360D630}" type="slidenum">
              <a:rPr lang="en-US"/>
              <a:pPr/>
              <a:t>19</a:t>
            </a:fld>
            <a:endParaRPr lang="en-US"/>
          </a:p>
        </p:txBody>
      </p:sp>
      <p:sp>
        <p:nvSpPr>
          <p:cNvPr id="481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B82C21-DCBC-48A9-89E8-D9B384862764}" type="slidenum">
              <a:rPr lang="en-US"/>
              <a:pPr/>
              <a:t>2</a:t>
            </a:fld>
            <a:endParaRPr lang="en-US"/>
          </a:p>
        </p:txBody>
      </p:sp>
      <p:sp>
        <p:nvSpPr>
          <p:cNvPr id="307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092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2A6BF0-93D8-441C-8885-0CD7767D7A11}" type="slidenum">
              <a:rPr lang="en-US"/>
              <a:pPr/>
              <a:t>20</a:t>
            </a:fld>
            <a:endParaRPr lang="en-US"/>
          </a:p>
        </p:txBody>
      </p:sp>
      <p:sp>
        <p:nvSpPr>
          <p:cNvPr id="491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092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B538EE-310F-445D-961C-E47B4FB903FD}" type="slidenum">
              <a:rPr lang="en-US"/>
              <a:pPr/>
              <a:t>21</a:t>
            </a:fld>
            <a:endParaRPr lang="en-US"/>
          </a:p>
        </p:txBody>
      </p:sp>
      <p:sp>
        <p:nvSpPr>
          <p:cNvPr id="501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092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548A54-FF2D-4A20-8DF9-C90679C81410}" type="slidenum">
              <a:rPr lang="en-US"/>
              <a:pPr/>
              <a:t>22</a:t>
            </a:fld>
            <a:endParaRPr lang="en-US"/>
          </a:p>
        </p:txBody>
      </p:sp>
      <p:sp>
        <p:nvSpPr>
          <p:cNvPr id="512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5F7D1F-E7C5-4745-9CCF-75EDE3A32446}" type="slidenum">
              <a:rPr lang="en-US"/>
              <a:pPr/>
              <a:t>23</a:t>
            </a:fld>
            <a:endParaRPr lang="en-US"/>
          </a:p>
        </p:txBody>
      </p:sp>
      <p:sp>
        <p:nvSpPr>
          <p:cNvPr id="522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092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817C46-C91E-46A0-9BBA-A82AD6DBF719}" type="slidenum">
              <a:rPr lang="en-US"/>
              <a:pPr/>
              <a:t>24</a:t>
            </a:fld>
            <a:endParaRPr lang="en-US"/>
          </a:p>
        </p:txBody>
      </p:sp>
      <p:sp>
        <p:nvSpPr>
          <p:cNvPr id="532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092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7D4301-5A0D-42BD-B8E5-FCEFE0D1D42A}" type="slidenum">
              <a:rPr lang="en-US"/>
              <a:pPr/>
              <a:t>25</a:t>
            </a:fld>
            <a:endParaRPr lang="en-US"/>
          </a:p>
        </p:txBody>
      </p:sp>
      <p:sp>
        <p:nvSpPr>
          <p:cNvPr id="542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092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64B26C7-F5F0-44D1-8D20-898423DA1DC7}" type="slidenum">
              <a:rPr lang="en-US"/>
              <a:pPr/>
              <a:t>3</a:t>
            </a:fld>
            <a:endParaRPr lang="en-US"/>
          </a:p>
        </p:txBody>
      </p:sp>
      <p:sp>
        <p:nvSpPr>
          <p:cNvPr id="317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092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C32E4E-7B14-489C-BEEC-FE59AE45BD71}" type="slidenum">
              <a:rPr lang="en-US"/>
              <a:pPr/>
              <a:t>4</a:t>
            </a:fld>
            <a:endParaRPr lang="en-US"/>
          </a:p>
        </p:txBody>
      </p:sp>
      <p:sp>
        <p:nvSpPr>
          <p:cNvPr id="327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092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DD23FA-9A10-416B-ACAE-FE815CDA5F13}" type="slidenum">
              <a:rPr lang="en-US"/>
              <a:pPr/>
              <a:t>5</a:t>
            </a:fld>
            <a:endParaRPr lang="en-US"/>
          </a:p>
        </p:txBody>
      </p:sp>
      <p:sp>
        <p:nvSpPr>
          <p:cNvPr id="337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092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E526250-5799-45B9-9871-0A3A0270A0B9}" type="slidenum">
              <a:rPr lang="en-US"/>
              <a:pPr/>
              <a:t>6</a:t>
            </a:fld>
            <a:endParaRPr lang="en-US"/>
          </a:p>
        </p:txBody>
      </p:sp>
      <p:sp>
        <p:nvSpPr>
          <p:cNvPr id="348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40E878-FE75-49A9-A018-D7BB3A63C9D8}" type="slidenum">
              <a:rPr lang="en-US"/>
              <a:pPr/>
              <a:t>7</a:t>
            </a:fld>
            <a:endParaRPr lang="en-US"/>
          </a:p>
        </p:txBody>
      </p:sp>
      <p:sp>
        <p:nvSpPr>
          <p:cNvPr id="358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092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1EFB32-AF52-43C9-B6B8-C7AF2DE5D40B}" type="slidenum">
              <a:rPr lang="en-US"/>
              <a:pPr/>
              <a:t>8</a:t>
            </a:fld>
            <a:endParaRPr lang="en-US"/>
          </a:p>
        </p:txBody>
      </p:sp>
      <p:sp>
        <p:nvSpPr>
          <p:cNvPr id="368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F7D808-D1FD-4CD4-9B57-F275747B2810}" type="slidenum">
              <a:rPr lang="en-US"/>
              <a:pPr/>
              <a:t>9</a:t>
            </a:fld>
            <a:endParaRPr lang="en-US"/>
          </a:p>
        </p:txBody>
      </p:sp>
      <p:sp>
        <p:nvSpPr>
          <p:cNvPr id="378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2D62413-CF33-49EF-9F51-51BBB5EBCB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1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20F8467-ED95-4090-A015-3BBA4761FE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6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05550" y="330200"/>
            <a:ext cx="1987550" cy="4086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725" y="330200"/>
            <a:ext cx="5813425" cy="4086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0CB8B6C-6980-443B-95A5-572512AEA4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65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5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37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7153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37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46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910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8973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628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E21F06F-A3E4-4DAE-B515-C02B23B752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343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31083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498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63575"/>
            <a:ext cx="2055813" cy="546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63575"/>
            <a:ext cx="6019800" cy="546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69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738" y="663575"/>
            <a:ext cx="5348287" cy="447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6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7A6735E-A2B6-42B7-BEEB-E386F6B5F0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400175"/>
            <a:ext cx="3890963" cy="3016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9438" y="1400175"/>
            <a:ext cx="3890962" cy="3016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1620A41-64E3-4191-B5DC-58832C4AA7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F625AB7-B842-4D58-AB06-D1B87F0AAD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4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09AFD98-EA2F-4EA3-81A1-0CDB9D5E28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1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9554006-FBD5-45DF-BB36-BCE7579408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8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3080E33-B63C-40B8-B4FB-80FEFE06D5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7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D796653-7B91-49DC-897F-1B9809BEBB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5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3800"/>
            <a:ext cx="914558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400175"/>
            <a:ext cx="7934325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8609013" y="6465888"/>
            <a:ext cx="35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FFFFFF"/>
                </a:solidFill>
              </a:defRPr>
            </a:lvl1pPr>
          </a:lstStyle>
          <a:p>
            <a:fld id="{5FF2EC10-1CB6-4121-AB88-2A3FB71E46C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39725" y="330200"/>
            <a:ext cx="795337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71BC"/>
        </a:buClr>
        <a:buSzPct val="100000"/>
        <a:buFont typeface="Arial" charset="0"/>
        <a:defRPr sz="2200" b="1" i="1">
          <a:solidFill>
            <a:srgbClr val="0071BC"/>
          </a:solidFill>
          <a:latin typeface="+mj-lt"/>
          <a:ea typeface="+mj-ea"/>
          <a:cs typeface="+mj-cs"/>
        </a:defRPr>
      </a:lvl1pPr>
      <a:lvl2pPr marL="431800" indent="-215900"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200" b="1" i="1">
          <a:solidFill>
            <a:srgbClr val="0071BC"/>
          </a:solidFill>
          <a:latin typeface="Arial" charset="0"/>
          <a:ea typeface="DejaVu Sans" charset="0"/>
          <a:cs typeface="DejaVu Sans" charset="0"/>
        </a:defRPr>
      </a:lvl2pPr>
      <a:lvl3pPr marL="647700" indent="-215900"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200" b="1" i="1">
          <a:solidFill>
            <a:srgbClr val="0071BC"/>
          </a:solidFill>
          <a:latin typeface="Arial" charset="0"/>
          <a:ea typeface="DejaVu Sans" charset="0"/>
          <a:cs typeface="DejaVu Sans" charset="0"/>
        </a:defRPr>
      </a:lvl3pPr>
      <a:lvl4pPr marL="863600" indent="-215900"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200" b="1" i="1">
          <a:solidFill>
            <a:srgbClr val="0071BC"/>
          </a:solidFill>
          <a:latin typeface="Arial" charset="0"/>
          <a:ea typeface="DejaVu Sans" charset="0"/>
          <a:cs typeface="DejaVu Sans" charset="0"/>
        </a:defRPr>
      </a:lvl4pPr>
      <a:lvl5pPr marL="1079500" indent="-215900"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200" b="1" i="1">
          <a:solidFill>
            <a:srgbClr val="0071BC"/>
          </a:solidFill>
          <a:latin typeface="Arial" charset="0"/>
          <a:ea typeface="DejaVu Sans" charset="0"/>
          <a:cs typeface="DejaVu Sans" charset="0"/>
        </a:defRPr>
      </a:lvl5pPr>
      <a:lvl6pPr marL="1536700" indent="-215900"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200" b="1" i="1">
          <a:solidFill>
            <a:srgbClr val="0071BC"/>
          </a:solidFill>
          <a:latin typeface="Arial" charset="0"/>
          <a:ea typeface="DejaVu Sans" charset="0"/>
          <a:cs typeface="DejaVu Sans" charset="0"/>
        </a:defRPr>
      </a:lvl6pPr>
      <a:lvl7pPr marL="1993900" indent="-215900"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200" b="1" i="1">
          <a:solidFill>
            <a:srgbClr val="0071BC"/>
          </a:solidFill>
          <a:latin typeface="Arial" charset="0"/>
          <a:ea typeface="DejaVu Sans" charset="0"/>
          <a:cs typeface="DejaVu Sans" charset="0"/>
        </a:defRPr>
      </a:lvl7pPr>
      <a:lvl8pPr marL="2451100" indent="-215900"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200" b="1" i="1">
          <a:solidFill>
            <a:srgbClr val="0071BC"/>
          </a:solidFill>
          <a:latin typeface="Arial" charset="0"/>
          <a:ea typeface="DejaVu Sans" charset="0"/>
          <a:cs typeface="DejaVu Sans" charset="0"/>
        </a:defRPr>
      </a:lvl8pPr>
      <a:lvl9pPr marL="2908300" indent="-215900"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200" b="1" i="1">
          <a:solidFill>
            <a:srgbClr val="0071BC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280988" indent="-280988" algn="l" defTabSz="457200" rtl="0" eaLnBrk="0" fontAlgn="base" hangingPunct="0">
        <a:lnSpc>
          <a:spcPct val="93000"/>
        </a:lnSpc>
        <a:spcBef>
          <a:spcPts val="225"/>
        </a:spcBef>
        <a:spcAft>
          <a:spcPts val="225"/>
        </a:spcAft>
        <a:buClr>
          <a:srgbClr val="0071BC"/>
        </a:buClr>
        <a:buSzPct val="100000"/>
        <a:buFont typeface="Wingdings" charset="2"/>
        <a:buChar char=""/>
        <a:defRPr>
          <a:solidFill>
            <a:srgbClr val="131313"/>
          </a:solidFill>
          <a:latin typeface="+mn-lt"/>
          <a:ea typeface="+mn-ea"/>
          <a:cs typeface="+mn-cs"/>
        </a:defRPr>
      </a:lvl1pPr>
      <a:lvl2pPr marL="685800" indent="-288925" algn="l" defTabSz="457200" rtl="0" eaLnBrk="0" fontAlgn="base" hangingPunct="0">
        <a:lnSpc>
          <a:spcPct val="93000"/>
        </a:lnSpc>
        <a:spcBef>
          <a:spcPts val="225"/>
        </a:spcBef>
        <a:spcAft>
          <a:spcPts val="225"/>
        </a:spcAft>
        <a:buClr>
          <a:srgbClr val="0071BC"/>
        </a:buClr>
        <a:buSzPct val="100000"/>
        <a:buFont typeface="Arial" charset="0"/>
        <a:buChar char="–"/>
        <a:defRPr>
          <a:solidFill>
            <a:srgbClr val="131313"/>
          </a:solidFill>
          <a:latin typeface="+mn-lt"/>
          <a:ea typeface="+mn-ea"/>
          <a:cs typeface="+mn-cs"/>
        </a:defRPr>
      </a:lvl2pPr>
      <a:lvl3pPr marL="966788" indent="-166688" algn="l" defTabSz="457200" rtl="0" eaLnBrk="0" fontAlgn="base" hangingPunct="0">
        <a:lnSpc>
          <a:spcPct val="93000"/>
        </a:lnSpc>
        <a:spcBef>
          <a:spcPts val="225"/>
        </a:spcBef>
        <a:spcAft>
          <a:spcPts val="225"/>
        </a:spcAft>
        <a:buClr>
          <a:srgbClr val="0071BC"/>
        </a:buClr>
        <a:buSzPct val="100000"/>
        <a:buFont typeface="Times New Roman" pitchFamily="16" charset="0"/>
        <a:buChar char="•"/>
        <a:defRPr i="1">
          <a:solidFill>
            <a:srgbClr val="131313"/>
          </a:solidFill>
          <a:latin typeface="+mn-lt"/>
          <a:ea typeface="+mn-ea"/>
          <a:cs typeface="+mn-cs"/>
        </a:defRPr>
      </a:lvl3pPr>
      <a:lvl4pPr marL="1362075" indent="-279400" algn="l" defTabSz="457200" rtl="0" eaLnBrk="0" fontAlgn="base" hangingPunct="0">
        <a:lnSpc>
          <a:spcPct val="93000"/>
        </a:lnSpc>
        <a:spcBef>
          <a:spcPts val="225"/>
        </a:spcBef>
        <a:spcAft>
          <a:spcPts val="225"/>
        </a:spcAft>
        <a:buClr>
          <a:srgbClr val="0071BC"/>
        </a:buClr>
        <a:buSzPct val="100000"/>
        <a:buFont typeface="Times New Roman" pitchFamily="16" charset="0"/>
        <a:buChar char="–"/>
        <a:defRPr>
          <a:solidFill>
            <a:srgbClr val="131313"/>
          </a:solidFill>
          <a:latin typeface="+mn-lt"/>
          <a:ea typeface="+mn-ea"/>
          <a:cs typeface="+mn-cs"/>
        </a:defRPr>
      </a:lvl4pPr>
      <a:lvl5pPr marL="1651000" indent="-173038" algn="l" defTabSz="457200" rtl="0" eaLnBrk="0" fontAlgn="base" hangingPunct="0">
        <a:lnSpc>
          <a:spcPct val="93000"/>
        </a:lnSpc>
        <a:spcBef>
          <a:spcPts val="225"/>
        </a:spcBef>
        <a:spcAft>
          <a:spcPts val="225"/>
        </a:spcAft>
        <a:buClr>
          <a:srgbClr val="0071BC"/>
        </a:buClr>
        <a:buSzPct val="100000"/>
        <a:buFont typeface="Times New Roman" pitchFamily="16" charset="0"/>
        <a:buChar char="•"/>
        <a:defRPr i="1">
          <a:solidFill>
            <a:srgbClr val="131313"/>
          </a:solidFill>
          <a:latin typeface="+mn-lt"/>
          <a:ea typeface="+mn-ea"/>
          <a:cs typeface="+mn-cs"/>
        </a:defRPr>
      </a:lvl5pPr>
      <a:lvl6pPr marL="2108200" indent="-173038" algn="l" defTabSz="457200" rtl="0" eaLnBrk="0" fontAlgn="base" hangingPunct="0">
        <a:lnSpc>
          <a:spcPct val="93000"/>
        </a:lnSpc>
        <a:spcBef>
          <a:spcPts val="225"/>
        </a:spcBef>
        <a:spcAft>
          <a:spcPts val="225"/>
        </a:spcAft>
        <a:buClr>
          <a:srgbClr val="0071BC"/>
        </a:buClr>
        <a:buSzPct val="100000"/>
        <a:buFont typeface="Times New Roman" pitchFamily="16" charset="0"/>
        <a:buChar char="•"/>
        <a:defRPr i="1">
          <a:solidFill>
            <a:srgbClr val="131313"/>
          </a:solidFill>
          <a:latin typeface="+mn-lt"/>
          <a:ea typeface="+mn-ea"/>
          <a:cs typeface="+mn-cs"/>
        </a:defRPr>
      </a:lvl6pPr>
      <a:lvl7pPr marL="2565400" indent="-173038" algn="l" defTabSz="457200" rtl="0" eaLnBrk="0" fontAlgn="base" hangingPunct="0">
        <a:lnSpc>
          <a:spcPct val="93000"/>
        </a:lnSpc>
        <a:spcBef>
          <a:spcPts val="225"/>
        </a:spcBef>
        <a:spcAft>
          <a:spcPts val="225"/>
        </a:spcAft>
        <a:buClr>
          <a:srgbClr val="0071BC"/>
        </a:buClr>
        <a:buSzPct val="100000"/>
        <a:buFont typeface="Times New Roman" pitchFamily="16" charset="0"/>
        <a:buChar char="•"/>
        <a:defRPr i="1">
          <a:solidFill>
            <a:srgbClr val="131313"/>
          </a:solidFill>
          <a:latin typeface="+mn-lt"/>
          <a:ea typeface="+mn-ea"/>
          <a:cs typeface="+mn-cs"/>
        </a:defRPr>
      </a:lvl7pPr>
      <a:lvl8pPr marL="3022600" indent="-173038" algn="l" defTabSz="457200" rtl="0" eaLnBrk="0" fontAlgn="base" hangingPunct="0">
        <a:lnSpc>
          <a:spcPct val="93000"/>
        </a:lnSpc>
        <a:spcBef>
          <a:spcPts val="225"/>
        </a:spcBef>
        <a:spcAft>
          <a:spcPts val="225"/>
        </a:spcAft>
        <a:buClr>
          <a:srgbClr val="0071BC"/>
        </a:buClr>
        <a:buSzPct val="100000"/>
        <a:buFont typeface="Times New Roman" pitchFamily="16" charset="0"/>
        <a:buChar char="•"/>
        <a:defRPr i="1">
          <a:solidFill>
            <a:srgbClr val="131313"/>
          </a:solidFill>
          <a:latin typeface="+mn-lt"/>
          <a:ea typeface="+mn-ea"/>
          <a:cs typeface="+mn-cs"/>
        </a:defRPr>
      </a:lvl8pPr>
      <a:lvl9pPr marL="3479800" indent="-173038" algn="l" defTabSz="457200" rtl="0" eaLnBrk="0" fontAlgn="base" hangingPunct="0">
        <a:lnSpc>
          <a:spcPct val="93000"/>
        </a:lnSpc>
        <a:spcBef>
          <a:spcPts val="225"/>
        </a:spcBef>
        <a:spcAft>
          <a:spcPts val="225"/>
        </a:spcAft>
        <a:buClr>
          <a:srgbClr val="0071BC"/>
        </a:buClr>
        <a:buSzPct val="100000"/>
        <a:buFont typeface="Times New Roman" pitchFamily="16" charset="0"/>
        <a:buChar char="•"/>
        <a:defRPr i="1">
          <a:solidFill>
            <a:srgbClr val="131313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98738" y="663575"/>
            <a:ext cx="5348287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71BC"/>
        </a:buClr>
        <a:buSzPct val="100000"/>
        <a:buFont typeface="Arial" charset="0"/>
        <a:defRPr sz="2200" b="1" i="1">
          <a:solidFill>
            <a:srgbClr val="0071BC"/>
          </a:solidFill>
          <a:latin typeface="+mj-lt"/>
          <a:ea typeface="+mj-ea"/>
          <a:cs typeface="+mj-cs"/>
        </a:defRPr>
      </a:lvl1pPr>
      <a:lvl2pPr marL="431800" indent="-215900"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200" b="1" i="1">
          <a:solidFill>
            <a:srgbClr val="0071BC"/>
          </a:solidFill>
          <a:latin typeface="Arial" charset="0"/>
          <a:ea typeface="DejaVu Sans" charset="0"/>
          <a:cs typeface="DejaVu Sans" charset="0"/>
        </a:defRPr>
      </a:lvl2pPr>
      <a:lvl3pPr marL="647700" indent="-215900"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200" b="1" i="1">
          <a:solidFill>
            <a:srgbClr val="0071BC"/>
          </a:solidFill>
          <a:latin typeface="Arial" charset="0"/>
          <a:ea typeface="DejaVu Sans" charset="0"/>
          <a:cs typeface="DejaVu Sans" charset="0"/>
        </a:defRPr>
      </a:lvl3pPr>
      <a:lvl4pPr marL="863600" indent="-215900"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200" b="1" i="1">
          <a:solidFill>
            <a:srgbClr val="0071BC"/>
          </a:solidFill>
          <a:latin typeface="Arial" charset="0"/>
          <a:ea typeface="DejaVu Sans" charset="0"/>
          <a:cs typeface="DejaVu Sans" charset="0"/>
        </a:defRPr>
      </a:lvl4pPr>
      <a:lvl5pPr marL="1079500" indent="-215900"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200" b="1" i="1">
          <a:solidFill>
            <a:srgbClr val="0071BC"/>
          </a:solidFill>
          <a:latin typeface="Arial" charset="0"/>
          <a:ea typeface="DejaVu Sans" charset="0"/>
          <a:cs typeface="DejaVu Sans" charset="0"/>
        </a:defRPr>
      </a:lvl5pPr>
      <a:lvl6pPr marL="1536700" indent="-215900"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200" b="1" i="1">
          <a:solidFill>
            <a:srgbClr val="0071BC"/>
          </a:solidFill>
          <a:latin typeface="Arial" charset="0"/>
          <a:ea typeface="DejaVu Sans" charset="0"/>
          <a:cs typeface="DejaVu Sans" charset="0"/>
        </a:defRPr>
      </a:lvl6pPr>
      <a:lvl7pPr marL="1993900" indent="-215900"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200" b="1" i="1">
          <a:solidFill>
            <a:srgbClr val="0071BC"/>
          </a:solidFill>
          <a:latin typeface="Arial" charset="0"/>
          <a:ea typeface="DejaVu Sans" charset="0"/>
          <a:cs typeface="DejaVu Sans" charset="0"/>
        </a:defRPr>
      </a:lvl7pPr>
      <a:lvl8pPr marL="2451100" indent="-215900"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200" b="1" i="1">
          <a:solidFill>
            <a:srgbClr val="0071BC"/>
          </a:solidFill>
          <a:latin typeface="Arial" charset="0"/>
          <a:ea typeface="DejaVu Sans" charset="0"/>
          <a:cs typeface="DejaVu Sans" charset="0"/>
        </a:defRPr>
      </a:lvl8pPr>
      <a:lvl9pPr marL="2908300" indent="-215900"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200" b="1" i="1">
          <a:solidFill>
            <a:srgbClr val="0071BC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280988" indent="-280988" algn="l" defTabSz="457200" rtl="0" eaLnBrk="0" fontAlgn="base" hangingPunct="0">
        <a:lnSpc>
          <a:spcPct val="93000"/>
        </a:lnSpc>
        <a:spcBef>
          <a:spcPts val="225"/>
        </a:spcBef>
        <a:spcAft>
          <a:spcPts val="225"/>
        </a:spcAft>
        <a:buClr>
          <a:srgbClr val="0071BC"/>
        </a:buClr>
        <a:buSzPct val="100000"/>
        <a:buFont typeface="Wingdings" charset="2"/>
        <a:buChar char=""/>
        <a:defRPr>
          <a:solidFill>
            <a:srgbClr val="131313"/>
          </a:solidFill>
          <a:latin typeface="+mn-lt"/>
          <a:ea typeface="+mn-ea"/>
          <a:cs typeface="+mn-cs"/>
        </a:defRPr>
      </a:lvl1pPr>
      <a:lvl2pPr marL="685800" indent="-288925" algn="l" defTabSz="457200" rtl="0" eaLnBrk="0" fontAlgn="base" hangingPunct="0">
        <a:lnSpc>
          <a:spcPct val="93000"/>
        </a:lnSpc>
        <a:spcBef>
          <a:spcPts val="225"/>
        </a:spcBef>
        <a:spcAft>
          <a:spcPts val="225"/>
        </a:spcAft>
        <a:buClr>
          <a:srgbClr val="0071BC"/>
        </a:buClr>
        <a:buSzPct val="100000"/>
        <a:buFont typeface="Arial" charset="0"/>
        <a:buChar char="–"/>
        <a:defRPr>
          <a:solidFill>
            <a:srgbClr val="131313"/>
          </a:solidFill>
          <a:latin typeface="+mn-lt"/>
          <a:ea typeface="+mn-ea"/>
          <a:cs typeface="+mn-cs"/>
        </a:defRPr>
      </a:lvl2pPr>
      <a:lvl3pPr marL="966788" indent="-166688" algn="l" defTabSz="457200" rtl="0" eaLnBrk="0" fontAlgn="base" hangingPunct="0">
        <a:lnSpc>
          <a:spcPct val="93000"/>
        </a:lnSpc>
        <a:spcBef>
          <a:spcPts val="225"/>
        </a:spcBef>
        <a:spcAft>
          <a:spcPts val="225"/>
        </a:spcAft>
        <a:buClr>
          <a:srgbClr val="0071BC"/>
        </a:buClr>
        <a:buSzPct val="100000"/>
        <a:buFont typeface="Times New Roman" pitchFamily="16" charset="0"/>
        <a:buChar char="•"/>
        <a:defRPr i="1">
          <a:solidFill>
            <a:srgbClr val="131313"/>
          </a:solidFill>
          <a:latin typeface="+mn-lt"/>
          <a:ea typeface="+mn-ea"/>
          <a:cs typeface="+mn-cs"/>
        </a:defRPr>
      </a:lvl3pPr>
      <a:lvl4pPr marL="1362075" indent="-279400" algn="l" defTabSz="457200" rtl="0" eaLnBrk="0" fontAlgn="base" hangingPunct="0">
        <a:lnSpc>
          <a:spcPct val="93000"/>
        </a:lnSpc>
        <a:spcBef>
          <a:spcPts val="225"/>
        </a:spcBef>
        <a:spcAft>
          <a:spcPts val="225"/>
        </a:spcAft>
        <a:buClr>
          <a:srgbClr val="0071BC"/>
        </a:buClr>
        <a:buSzPct val="100000"/>
        <a:buFont typeface="Times New Roman" pitchFamily="16" charset="0"/>
        <a:buChar char="–"/>
        <a:defRPr>
          <a:solidFill>
            <a:srgbClr val="131313"/>
          </a:solidFill>
          <a:latin typeface="+mn-lt"/>
          <a:ea typeface="+mn-ea"/>
          <a:cs typeface="+mn-cs"/>
        </a:defRPr>
      </a:lvl4pPr>
      <a:lvl5pPr marL="1651000" indent="-173038" algn="l" defTabSz="457200" rtl="0" eaLnBrk="0" fontAlgn="base" hangingPunct="0">
        <a:lnSpc>
          <a:spcPct val="93000"/>
        </a:lnSpc>
        <a:spcBef>
          <a:spcPts val="225"/>
        </a:spcBef>
        <a:spcAft>
          <a:spcPts val="225"/>
        </a:spcAft>
        <a:buClr>
          <a:srgbClr val="0071BC"/>
        </a:buClr>
        <a:buSzPct val="100000"/>
        <a:buFont typeface="Times New Roman" pitchFamily="16" charset="0"/>
        <a:buChar char="•"/>
        <a:defRPr i="1">
          <a:solidFill>
            <a:srgbClr val="131313"/>
          </a:solidFill>
          <a:latin typeface="+mn-lt"/>
          <a:ea typeface="+mn-ea"/>
          <a:cs typeface="+mn-cs"/>
        </a:defRPr>
      </a:lvl5pPr>
      <a:lvl6pPr marL="2108200" indent="-173038" algn="l" defTabSz="457200" rtl="0" eaLnBrk="0" fontAlgn="base" hangingPunct="0">
        <a:lnSpc>
          <a:spcPct val="93000"/>
        </a:lnSpc>
        <a:spcBef>
          <a:spcPts val="225"/>
        </a:spcBef>
        <a:spcAft>
          <a:spcPts val="225"/>
        </a:spcAft>
        <a:buClr>
          <a:srgbClr val="0071BC"/>
        </a:buClr>
        <a:buSzPct val="100000"/>
        <a:buFont typeface="Times New Roman" pitchFamily="16" charset="0"/>
        <a:buChar char="•"/>
        <a:defRPr i="1">
          <a:solidFill>
            <a:srgbClr val="131313"/>
          </a:solidFill>
          <a:latin typeface="+mn-lt"/>
          <a:ea typeface="+mn-ea"/>
          <a:cs typeface="+mn-cs"/>
        </a:defRPr>
      </a:lvl6pPr>
      <a:lvl7pPr marL="2565400" indent="-173038" algn="l" defTabSz="457200" rtl="0" eaLnBrk="0" fontAlgn="base" hangingPunct="0">
        <a:lnSpc>
          <a:spcPct val="93000"/>
        </a:lnSpc>
        <a:spcBef>
          <a:spcPts val="225"/>
        </a:spcBef>
        <a:spcAft>
          <a:spcPts val="225"/>
        </a:spcAft>
        <a:buClr>
          <a:srgbClr val="0071BC"/>
        </a:buClr>
        <a:buSzPct val="100000"/>
        <a:buFont typeface="Times New Roman" pitchFamily="16" charset="0"/>
        <a:buChar char="•"/>
        <a:defRPr i="1">
          <a:solidFill>
            <a:srgbClr val="131313"/>
          </a:solidFill>
          <a:latin typeface="+mn-lt"/>
          <a:ea typeface="+mn-ea"/>
          <a:cs typeface="+mn-cs"/>
        </a:defRPr>
      </a:lvl7pPr>
      <a:lvl8pPr marL="3022600" indent="-173038" algn="l" defTabSz="457200" rtl="0" eaLnBrk="0" fontAlgn="base" hangingPunct="0">
        <a:lnSpc>
          <a:spcPct val="93000"/>
        </a:lnSpc>
        <a:spcBef>
          <a:spcPts val="225"/>
        </a:spcBef>
        <a:spcAft>
          <a:spcPts val="225"/>
        </a:spcAft>
        <a:buClr>
          <a:srgbClr val="0071BC"/>
        </a:buClr>
        <a:buSzPct val="100000"/>
        <a:buFont typeface="Times New Roman" pitchFamily="16" charset="0"/>
        <a:buChar char="•"/>
        <a:defRPr i="1">
          <a:solidFill>
            <a:srgbClr val="131313"/>
          </a:solidFill>
          <a:latin typeface="+mn-lt"/>
          <a:ea typeface="+mn-ea"/>
          <a:cs typeface="+mn-cs"/>
        </a:defRPr>
      </a:lvl8pPr>
      <a:lvl9pPr marL="3479800" indent="-173038" algn="l" defTabSz="457200" rtl="0" eaLnBrk="0" fontAlgn="base" hangingPunct="0">
        <a:lnSpc>
          <a:spcPct val="93000"/>
        </a:lnSpc>
        <a:spcBef>
          <a:spcPts val="225"/>
        </a:spcBef>
        <a:spcAft>
          <a:spcPts val="225"/>
        </a:spcAft>
        <a:buClr>
          <a:srgbClr val="0071BC"/>
        </a:buClr>
        <a:buSzPct val="100000"/>
        <a:buFont typeface="Times New Roman" pitchFamily="16" charset="0"/>
        <a:buChar char="•"/>
        <a:defRPr i="1">
          <a:solidFill>
            <a:srgbClr val="131313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598738" y="641350"/>
            <a:ext cx="5349875" cy="593725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Toward Efficient Support for Multithreaded MPI Communication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2609850" y="3981450"/>
            <a:ext cx="4506913" cy="863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395288" lvl="1" indent="0">
              <a:lnSpc>
                <a:spcPct val="84000"/>
              </a:lnSpc>
              <a:spcBef>
                <a:spcPct val="0"/>
              </a:spcBef>
              <a:spcAft>
                <a:spcPts val="875"/>
              </a:spcAft>
              <a:buFont typeface="Arial" charset="0"/>
              <a:buNone/>
              <a:tabLst>
                <a:tab pos="395288" algn="l"/>
                <a:tab pos="1309688" algn="l"/>
                <a:tab pos="2224088" algn="l"/>
                <a:tab pos="3138488" algn="l"/>
                <a:tab pos="4052888" algn="l"/>
                <a:tab pos="4967288" algn="l"/>
                <a:tab pos="5881688" algn="l"/>
                <a:tab pos="6796088" algn="l"/>
                <a:tab pos="7710488" algn="l"/>
                <a:tab pos="8624888" algn="l"/>
                <a:tab pos="9539288" algn="l"/>
                <a:tab pos="10453688" algn="l"/>
              </a:tabLst>
            </a:pPr>
            <a:r>
              <a:rPr lang="en-US" sz="1400" i="1"/>
              <a:t>Pavan Balaji</a:t>
            </a:r>
            <a:r>
              <a:rPr lang="en-US" sz="1400" i="1" baseline="33000"/>
              <a:t>1</a:t>
            </a:r>
            <a:r>
              <a:rPr lang="en-US" sz="1400" i="1"/>
              <a:t>, Darius Buntinas</a:t>
            </a:r>
            <a:r>
              <a:rPr lang="en-US" sz="1400" i="1" baseline="33000"/>
              <a:t>1</a:t>
            </a:r>
            <a:r>
              <a:rPr lang="en-US" sz="1400" i="1"/>
              <a:t>, David Goodell</a:t>
            </a:r>
            <a:r>
              <a:rPr lang="en-US" sz="1400" i="1" baseline="33000"/>
              <a:t>1</a:t>
            </a:r>
            <a:r>
              <a:rPr lang="en-US" sz="1400" i="1"/>
              <a:t>, William Gropp</a:t>
            </a:r>
            <a:r>
              <a:rPr lang="en-US" sz="1400" i="1" baseline="33000"/>
              <a:t>2</a:t>
            </a:r>
            <a:r>
              <a:rPr lang="en-US" sz="1400" i="1"/>
              <a:t>, and Rajeev Thakur</a:t>
            </a:r>
            <a:r>
              <a:rPr lang="en-US" sz="1400" i="1" baseline="33000"/>
              <a:t>1</a:t>
            </a:r>
          </a:p>
          <a:p>
            <a:pPr marL="395288" lvl="1" indent="0">
              <a:lnSpc>
                <a:spcPct val="84000"/>
              </a:lnSpc>
              <a:spcBef>
                <a:spcPct val="0"/>
              </a:spcBef>
              <a:spcAft>
                <a:spcPts val="875"/>
              </a:spcAft>
              <a:buFont typeface="Arial" charset="0"/>
              <a:buNone/>
              <a:tabLst>
                <a:tab pos="395288" algn="l"/>
                <a:tab pos="1309688" algn="l"/>
                <a:tab pos="2224088" algn="l"/>
                <a:tab pos="3138488" algn="l"/>
                <a:tab pos="4052888" algn="l"/>
                <a:tab pos="4967288" algn="l"/>
                <a:tab pos="5881688" algn="l"/>
                <a:tab pos="6796088" algn="l"/>
                <a:tab pos="7710488" algn="l"/>
                <a:tab pos="8624888" algn="l"/>
                <a:tab pos="9539288" algn="l"/>
                <a:tab pos="10453688" algn="l"/>
              </a:tabLst>
            </a:pPr>
            <a:r>
              <a:rPr lang="en-US" sz="1400" i="1" baseline="33000"/>
              <a:t>1 </a:t>
            </a:r>
            <a:r>
              <a:rPr lang="en-US" sz="1400" i="1"/>
              <a:t>Argonne National Laboratory</a:t>
            </a:r>
            <a:br>
              <a:rPr lang="en-US" sz="1400" i="1"/>
            </a:br>
            <a:r>
              <a:rPr lang="en-US" sz="1400" i="1" baseline="33000"/>
              <a:t>2 </a:t>
            </a:r>
            <a:r>
              <a:rPr lang="en-US" sz="1400" i="1"/>
              <a:t>University of Illinois at Urbana-Champaign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BFD4BFB-09FE-4A5C-B4BB-B3AAF46AF5BC}" type="slidenum">
              <a:rPr lang="en-US"/>
              <a:pPr/>
              <a:t>10</a:t>
            </a:fld>
            <a:endParaRPr lang="en-US"/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330200"/>
            <a:ext cx="7954963" cy="360363"/>
          </a:xfrm>
          <a:ln/>
        </p:spPr>
        <p:txBody>
          <a:bodyPr lIns="90000" rIns="90000" bIns="46800" anchor="t"/>
          <a:lstStyle/>
          <a:p>
            <a:pPr marL="431800" indent="-215900">
              <a:tabLst>
                <a:tab pos="431800" algn="l"/>
                <a:tab pos="1346200" algn="l"/>
                <a:tab pos="2260600" algn="l"/>
                <a:tab pos="3175000" algn="l"/>
                <a:tab pos="4089400" algn="l"/>
                <a:tab pos="5003800" algn="l"/>
                <a:tab pos="5918200" algn="l"/>
                <a:tab pos="6832600" algn="l"/>
                <a:tab pos="7747000" algn="l"/>
                <a:tab pos="8661400" algn="l"/>
                <a:tab pos="9575800" algn="l"/>
                <a:tab pos="10490200" algn="l"/>
              </a:tabLst>
            </a:pPr>
            <a:r>
              <a:rPr lang="en-US"/>
              <a:t>Global Granularity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46075" y="1027113"/>
            <a:ext cx="7935913" cy="1352550"/>
          </a:xfrm>
          <a:ln/>
        </p:spPr>
        <p:txBody>
          <a:bodyPr lIns="90000" tIns="46800" rIns="90000" bIns="46800"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Single global mutex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Mutex is held between entry and exit of most MPI_ functions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This prevents any thread concurrency in communication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2286000"/>
            <a:ext cx="5376863" cy="378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FD591F7-326A-4A0A-8CFB-136E13B6BE18}" type="slidenum">
              <a:rPr lang="en-US"/>
              <a:pPr/>
              <a:t>11</a:t>
            </a:fld>
            <a:endParaRPr lang="en-US"/>
          </a:p>
        </p:txBody>
      </p:sp>
      <p:sp>
        <p:nvSpPr>
          <p:cNvPr id="14337" name="Line 1"/>
          <p:cNvSpPr>
            <a:spLocks noChangeShapeType="1"/>
          </p:cNvSpPr>
          <p:nvPr/>
        </p:nvSpPr>
        <p:spPr bwMode="auto">
          <a:xfrm>
            <a:off x="349250" y="4327525"/>
            <a:ext cx="5700713" cy="1588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349250" y="3535363"/>
            <a:ext cx="5700713" cy="1587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401638"/>
            <a:ext cx="7954963" cy="31273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Global Granularity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46075" y="1400175"/>
            <a:ext cx="7935913" cy="2927350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758825" y="3333750"/>
            <a:ext cx="1666875" cy="357188"/>
          </a:xfrm>
          <a:prstGeom prst="roundRect">
            <a:avLst>
              <a:gd name="adj" fmla="val 444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841500" y="2079625"/>
            <a:ext cx="1809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1119188" y="3297238"/>
            <a:ext cx="1069975" cy="357187"/>
          </a:xfrm>
          <a:prstGeom prst="roundRect">
            <a:avLst>
              <a:gd name="adj" fmla="val 444"/>
            </a:avLst>
          </a:prstGeom>
          <a:solidFill>
            <a:srgbClr val="0000FF"/>
          </a:solidFill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auto">
          <a:xfrm>
            <a:off x="712788" y="4125913"/>
            <a:ext cx="3297237" cy="357187"/>
          </a:xfrm>
          <a:prstGeom prst="roundRect">
            <a:avLst>
              <a:gd name="adj" fmla="val 444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3" y="4157663"/>
            <a:ext cx="1603375" cy="29686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6" name="AutoShape 10"/>
          <p:cNvSpPr>
            <a:spLocks noChangeArrowheads="1"/>
          </p:cNvSpPr>
          <p:nvPr/>
        </p:nvSpPr>
        <p:spPr bwMode="auto">
          <a:xfrm>
            <a:off x="2495550" y="3346450"/>
            <a:ext cx="3079750" cy="330200"/>
          </a:xfrm>
          <a:prstGeom prst="roundRect">
            <a:avLst>
              <a:gd name="adj" fmla="val 477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34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3378200"/>
            <a:ext cx="1371600" cy="254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8" name="AutoShape 12"/>
          <p:cNvSpPr>
            <a:spLocks noChangeArrowheads="1"/>
          </p:cNvSpPr>
          <p:nvPr/>
        </p:nvSpPr>
        <p:spPr bwMode="auto">
          <a:xfrm>
            <a:off x="6229350" y="2746375"/>
            <a:ext cx="238125" cy="123825"/>
          </a:xfrm>
          <a:prstGeom prst="roundRect">
            <a:avLst>
              <a:gd name="adj" fmla="val 1278"/>
            </a:avLst>
          </a:prstGeom>
          <a:solidFill>
            <a:srgbClr val="FF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AutoShape 13"/>
          <p:cNvSpPr>
            <a:spLocks noChangeArrowheads="1"/>
          </p:cNvSpPr>
          <p:nvPr/>
        </p:nvSpPr>
        <p:spPr bwMode="auto">
          <a:xfrm>
            <a:off x="6229350" y="1335088"/>
            <a:ext cx="238125" cy="357187"/>
          </a:xfrm>
          <a:prstGeom prst="roundRect">
            <a:avLst>
              <a:gd name="adj" fmla="val 667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350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041650"/>
            <a:ext cx="238125" cy="35718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6451600" y="2120900"/>
            <a:ext cx="1809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6451600" y="2624138"/>
            <a:ext cx="16367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1800"/>
              <a:t>Holding mutex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6451600" y="3021013"/>
            <a:ext cx="1955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1800"/>
              <a:t>Waiting for mutex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6451600" y="1328738"/>
            <a:ext cx="13954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1800"/>
              <a:t>MPI_Send()</a:t>
            </a:r>
            <a:r>
              <a:rPr lang="ar-SA" sz="1800">
                <a:cs typeface="Arial" charset="0"/>
              </a:rPr>
              <a:t>‏</a:t>
            </a:r>
            <a:endParaRPr lang="en-US" sz="1800"/>
          </a:p>
        </p:txBody>
      </p:sp>
      <p:sp>
        <p:nvSpPr>
          <p:cNvPr id="14355" name="AutoShape 19"/>
          <p:cNvSpPr>
            <a:spLocks noChangeArrowheads="1"/>
          </p:cNvSpPr>
          <p:nvPr/>
        </p:nvSpPr>
        <p:spPr bwMode="auto">
          <a:xfrm>
            <a:off x="4275138" y="3284538"/>
            <a:ext cx="1069975" cy="357187"/>
          </a:xfrm>
          <a:prstGeom prst="roundRect">
            <a:avLst>
              <a:gd name="adj" fmla="val 444"/>
            </a:avLst>
          </a:prstGeom>
          <a:solidFill>
            <a:srgbClr val="0000FF"/>
          </a:solidFill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AutoShape 20"/>
          <p:cNvSpPr>
            <a:spLocks noChangeArrowheads="1"/>
          </p:cNvSpPr>
          <p:nvPr/>
        </p:nvSpPr>
        <p:spPr bwMode="auto">
          <a:xfrm>
            <a:off x="2690813" y="4087813"/>
            <a:ext cx="1069975" cy="357187"/>
          </a:xfrm>
          <a:prstGeom prst="roundRect">
            <a:avLst>
              <a:gd name="adj" fmla="val 444"/>
            </a:avLst>
          </a:prstGeom>
          <a:solidFill>
            <a:srgbClr val="9966CC"/>
          </a:solidFill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AutoShape 21"/>
          <p:cNvSpPr>
            <a:spLocks noChangeArrowheads="1"/>
          </p:cNvSpPr>
          <p:nvPr/>
        </p:nvSpPr>
        <p:spPr bwMode="auto">
          <a:xfrm>
            <a:off x="6230938" y="1771650"/>
            <a:ext cx="238125" cy="357188"/>
          </a:xfrm>
          <a:prstGeom prst="roundRect">
            <a:avLst>
              <a:gd name="adj" fmla="val 667"/>
            </a:avLst>
          </a:prstGeom>
          <a:solidFill>
            <a:srgbClr val="0000FF"/>
          </a:solidFill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6451600" y="1689100"/>
            <a:ext cx="180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6451600" y="1760538"/>
            <a:ext cx="25669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1800"/>
              <a:t>Access data structure 1</a:t>
            </a:r>
          </a:p>
        </p:txBody>
      </p:sp>
      <p:sp>
        <p:nvSpPr>
          <p:cNvPr id="14360" name="AutoShape 24"/>
          <p:cNvSpPr>
            <a:spLocks noChangeArrowheads="1"/>
          </p:cNvSpPr>
          <p:nvPr/>
        </p:nvSpPr>
        <p:spPr bwMode="auto">
          <a:xfrm>
            <a:off x="738188" y="3294063"/>
            <a:ext cx="1689100" cy="123825"/>
          </a:xfrm>
          <a:prstGeom prst="roundRect">
            <a:avLst>
              <a:gd name="adj" fmla="val 1278"/>
            </a:avLst>
          </a:prstGeom>
          <a:solidFill>
            <a:srgbClr val="FF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AutoShape 25"/>
          <p:cNvSpPr>
            <a:spLocks noChangeArrowheads="1"/>
          </p:cNvSpPr>
          <p:nvPr/>
        </p:nvSpPr>
        <p:spPr bwMode="auto">
          <a:xfrm>
            <a:off x="3971925" y="3278188"/>
            <a:ext cx="1603375" cy="123825"/>
          </a:xfrm>
          <a:prstGeom prst="roundRect">
            <a:avLst>
              <a:gd name="adj" fmla="val 1278"/>
            </a:avLst>
          </a:prstGeom>
          <a:solidFill>
            <a:srgbClr val="FF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AutoShape 26"/>
          <p:cNvSpPr>
            <a:spLocks noChangeArrowheads="1"/>
          </p:cNvSpPr>
          <p:nvPr/>
        </p:nvSpPr>
        <p:spPr bwMode="auto">
          <a:xfrm>
            <a:off x="2408238" y="4086225"/>
            <a:ext cx="1601787" cy="123825"/>
          </a:xfrm>
          <a:prstGeom prst="roundRect">
            <a:avLst>
              <a:gd name="adj" fmla="val 1278"/>
            </a:avLst>
          </a:prstGeom>
          <a:solidFill>
            <a:srgbClr val="FF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AutoShape 27"/>
          <p:cNvSpPr>
            <a:spLocks noChangeArrowheads="1"/>
          </p:cNvSpPr>
          <p:nvPr/>
        </p:nvSpPr>
        <p:spPr bwMode="auto">
          <a:xfrm>
            <a:off x="6230938" y="2203450"/>
            <a:ext cx="238125" cy="357188"/>
          </a:xfrm>
          <a:prstGeom prst="roundRect">
            <a:avLst>
              <a:gd name="adj" fmla="val 667"/>
            </a:avLst>
          </a:prstGeom>
          <a:solidFill>
            <a:srgbClr val="9966CC"/>
          </a:solidFill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6451600" y="2120900"/>
            <a:ext cx="180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6451600" y="2192338"/>
            <a:ext cx="25669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1800"/>
              <a:t>Access data structure 2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BD0B311-D141-46E8-ADF9-9707B057A357}" type="slidenum">
              <a:rPr lang="en-US"/>
              <a:pPr/>
              <a:t>12</a:t>
            </a:fld>
            <a:endParaRPr lang="en-US"/>
          </a:p>
        </p:txBody>
      </p:sp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401638"/>
            <a:ext cx="7954963" cy="312737"/>
          </a:xfrm>
          <a:ln/>
        </p:spPr>
        <p:txBody>
          <a:bodyPr/>
          <a:lstStyle/>
          <a:p>
            <a:pPr marL="431800" indent="-215900">
              <a:tabLst>
                <a:tab pos="431800" algn="l"/>
                <a:tab pos="1346200" algn="l"/>
                <a:tab pos="2260600" algn="l"/>
                <a:tab pos="3175000" algn="l"/>
                <a:tab pos="4089400" algn="l"/>
                <a:tab pos="5003800" algn="l"/>
                <a:tab pos="5918200" algn="l"/>
                <a:tab pos="6832600" algn="l"/>
                <a:tab pos="7747000" algn="l"/>
                <a:tab pos="8661400" algn="l"/>
                <a:tab pos="9575800" algn="l"/>
                <a:tab pos="10490200" algn="l"/>
              </a:tabLst>
            </a:pPr>
            <a:r>
              <a:rPr lang="en-US"/>
              <a:t>Brief Global Granularity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46075" y="1400175"/>
            <a:ext cx="7935913" cy="2927350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Single global mutex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Reduced the size of the critical section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Acquire mutex just before first access to shared data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Release mutex just after last access to shared data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If no shared data is accessed, no need to lock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Sending to MPI_PROC_NULL accesses no shared data</a:t>
            </a:r>
          </a:p>
          <a:p>
            <a:pPr>
              <a:buFont typeface="Wingdings" charset="2"/>
              <a:buChar char="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lvl="1">
              <a:buClr>
                <a:srgbClr val="008000"/>
              </a:buClr>
              <a:buSzPct val="200000"/>
              <a:buFont typeface="Wingdings" charset="2"/>
              <a:buChar char="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Reduced time mutex is held</a:t>
            </a:r>
          </a:p>
          <a:p>
            <a:pPr lvl="1">
              <a:buClr>
                <a:srgbClr val="800000"/>
              </a:buClr>
              <a:buSzPct val="200000"/>
              <a:buFont typeface="Wingdings" charset="2"/>
              <a:buChar char="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Still using global mutex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62E0736-E09C-4F4F-BF60-9380ABA9BBC5}" type="slidenum">
              <a:rPr lang="en-US"/>
              <a:pPr/>
              <a:t>13</a:t>
            </a:fld>
            <a:endParaRPr lang="en-US"/>
          </a:p>
        </p:txBody>
      </p:sp>
      <p:sp>
        <p:nvSpPr>
          <p:cNvPr id="16385" name="Line 1"/>
          <p:cNvSpPr>
            <a:spLocks noChangeShapeType="1"/>
          </p:cNvSpPr>
          <p:nvPr/>
        </p:nvSpPr>
        <p:spPr bwMode="auto">
          <a:xfrm>
            <a:off x="349250" y="4327525"/>
            <a:ext cx="5700713" cy="1588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349250" y="3535363"/>
            <a:ext cx="5700713" cy="1587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401638"/>
            <a:ext cx="7954963" cy="31273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Brief Global Granularity: Sending to MPI_PROC_NULL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46075" y="1400175"/>
            <a:ext cx="7935913" cy="2927350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758825" y="3333750"/>
            <a:ext cx="704850" cy="357188"/>
          </a:xfrm>
          <a:prstGeom prst="roundRect">
            <a:avLst>
              <a:gd name="adj" fmla="val 444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841500" y="2079625"/>
            <a:ext cx="1809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auto">
          <a:xfrm>
            <a:off x="6230938" y="2314575"/>
            <a:ext cx="238125" cy="123825"/>
          </a:xfrm>
          <a:prstGeom prst="roundRect">
            <a:avLst>
              <a:gd name="adj" fmla="val 1278"/>
            </a:avLst>
          </a:prstGeom>
          <a:solidFill>
            <a:srgbClr val="FF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AutoShape 8"/>
          <p:cNvSpPr>
            <a:spLocks noChangeArrowheads="1"/>
          </p:cNvSpPr>
          <p:nvPr/>
        </p:nvSpPr>
        <p:spPr bwMode="auto">
          <a:xfrm>
            <a:off x="6230938" y="1335088"/>
            <a:ext cx="238125" cy="357187"/>
          </a:xfrm>
          <a:prstGeom prst="roundRect">
            <a:avLst>
              <a:gd name="adj" fmla="val 667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938" y="2609850"/>
            <a:ext cx="238125" cy="35718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6451600" y="2192338"/>
            <a:ext cx="16367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1800"/>
              <a:t>Holding mutex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6451600" y="2589213"/>
            <a:ext cx="1955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1800"/>
              <a:t>Waiting for mutex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6451600" y="1328738"/>
            <a:ext cx="13954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1800"/>
              <a:t>MPI_Send()</a:t>
            </a:r>
            <a:r>
              <a:rPr lang="ar-SA" sz="1800">
                <a:cs typeface="Arial" charset="0"/>
              </a:rPr>
              <a:t>‏</a:t>
            </a:r>
            <a:endParaRPr lang="en-US" sz="1800"/>
          </a:p>
        </p:txBody>
      </p:sp>
      <p:sp>
        <p:nvSpPr>
          <p:cNvPr id="16397" name="AutoShape 13"/>
          <p:cNvSpPr>
            <a:spLocks noChangeArrowheads="1"/>
          </p:cNvSpPr>
          <p:nvPr/>
        </p:nvSpPr>
        <p:spPr bwMode="auto">
          <a:xfrm>
            <a:off x="6230938" y="1771650"/>
            <a:ext cx="238125" cy="357188"/>
          </a:xfrm>
          <a:prstGeom prst="roundRect">
            <a:avLst>
              <a:gd name="adj" fmla="val 667"/>
            </a:avLst>
          </a:prstGeom>
          <a:solidFill>
            <a:srgbClr val="0000FF"/>
          </a:solidFill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6451600" y="1689100"/>
            <a:ext cx="180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6451600" y="1760538"/>
            <a:ext cx="25669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1800"/>
              <a:t>Access data structure 1</a:t>
            </a:r>
          </a:p>
        </p:txBody>
      </p:sp>
      <p:sp>
        <p:nvSpPr>
          <p:cNvPr id="16400" name="AutoShape 16"/>
          <p:cNvSpPr>
            <a:spLocks noChangeArrowheads="1"/>
          </p:cNvSpPr>
          <p:nvPr/>
        </p:nvSpPr>
        <p:spPr bwMode="auto">
          <a:xfrm>
            <a:off x="1550988" y="3333750"/>
            <a:ext cx="704850" cy="357188"/>
          </a:xfrm>
          <a:prstGeom prst="roundRect">
            <a:avLst>
              <a:gd name="adj" fmla="val 444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AutoShape 17"/>
          <p:cNvSpPr>
            <a:spLocks noChangeArrowheads="1"/>
          </p:cNvSpPr>
          <p:nvPr/>
        </p:nvSpPr>
        <p:spPr bwMode="auto">
          <a:xfrm>
            <a:off x="758825" y="4160838"/>
            <a:ext cx="704850" cy="357187"/>
          </a:xfrm>
          <a:prstGeom prst="roundRect">
            <a:avLst>
              <a:gd name="adj" fmla="val 444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E4D0E46-279B-4582-9899-4DC44E79B229}" type="slidenum">
              <a:rPr lang="en-US"/>
              <a:pPr/>
              <a:t>14</a:t>
            </a:fld>
            <a:endParaRPr lang="en-US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330200"/>
            <a:ext cx="7954963" cy="360363"/>
          </a:xfrm>
          <a:ln/>
        </p:spPr>
        <p:txBody>
          <a:bodyPr lIns="90000" rIns="90000" bIns="46800" anchor="t"/>
          <a:lstStyle/>
          <a:p>
            <a:pPr marL="431800" indent="-215900">
              <a:tabLst>
                <a:tab pos="431800" algn="l"/>
                <a:tab pos="1346200" algn="l"/>
                <a:tab pos="2260600" algn="l"/>
                <a:tab pos="3175000" algn="l"/>
                <a:tab pos="4089400" algn="l"/>
                <a:tab pos="5003800" algn="l"/>
                <a:tab pos="5918200" algn="l"/>
                <a:tab pos="6832600" algn="l"/>
                <a:tab pos="7747000" algn="l"/>
                <a:tab pos="8661400" algn="l"/>
                <a:tab pos="9575800" algn="l"/>
                <a:tab pos="10490200" algn="l"/>
              </a:tabLst>
            </a:pPr>
            <a:r>
              <a:rPr lang="en-US"/>
              <a:t>Sending to MPI_PROC_NULL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38138" y="847725"/>
            <a:ext cx="7935912" cy="2009775"/>
          </a:xfrm>
          <a:ln/>
        </p:spPr>
        <p:txBody>
          <a:bodyPr lIns="90000" tIns="46800" rIns="90000" bIns="46800"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No actual communication performed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No shared data is accessed </a:t>
            </a:r>
            <a:r>
              <a:rPr lang="en-US">
                <a:latin typeface="Wingdings 3" pitchFamily="16" charset="2"/>
              </a:rPr>
              <a:t></a:t>
            </a:r>
            <a:r>
              <a:rPr lang="en-US"/>
              <a:t> No need to lock mutex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Brief global avoids locking unnecessarily 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Performs as well as Processes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2809875"/>
            <a:ext cx="4826000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60ACCF5E-2F1D-41B6-94D9-0799DE81768D}" type="slidenum">
              <a:rPr lang="en-US"/>
              <a:pPr/>
              <a:t>15</a:t>
            </a:fld>
            <a:endParaRPr lang="en-US"/>
          </a:p>
        </p:txBody>
      </p:sp>
      <p:sp>
        <p:nvSpPr>
          <p:cNvPr id="18433" name="Line 1"/>
          <p:cNvSpPr>
            <a:spLocks noChangeShapeType="1"/>
          </p:cNvSpPr>
          <p:nvPr/>
        </p:nvSpPr>
        <p:spPr bwMode="auto">
          <a:xfrm>
            <a:off x="349250" y="4327525"/>
            <a:ext cx="5700713" cy="1588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349250" y="3535363"/>
            <a:ext cx="5700713" cy="1587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401638"/>
            <a:ext cx="7954963" cy="31273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Brief Global Granularity: Real Communication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46075" y="1400175"/>
            <a:ext cx="7935913" cy="2927350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758825" y="3333750"/>
            <a:ext cx="1666875" cy="357188"/>
          </a:xfrm>
          <a:prstGeom prst="roundRect">
            <a:avLst>
              <a:gd name="adj" fmla="val 444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841500" y="2079625"/>
            <a:ext cx="1809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1119188" y="3333750"/>
            <a:ext cx="1069975" cy="290513"/>
          </a:xfrm>
          <a:prstGeom prst="roundRect">
            <a:avLst>
              <a:gd name="adj" fmla="val 546"/>
            </a:avLst>
          </a:prstGeom>
          <a:solidFill>
            <a:srgbClr val="0000FF"/>
          </a:solidFill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AutoShape 8"/>
          <p:cNvSpPr>
            <a:spLocks noChangeArrowheads="1"/>
          </p:cNvSpPr>
          <p:nvPr/>
        </p:nvSpPr>
        <p:spPr bwMode="auto">
          <a:xfrm>
            <a:off x="763588" y="4125913"/>
            <a:ext cx="2779712" cy="357187"/>
          </a:xfrm>
          <a:prstGeom prst="roundRect">
            <a:avLst>
              <a:gd name="adj" fmla="val 444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8" y="4160838"/>
            <a:ext cx="1082675" cy="26987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42" name="AutoShape 10"/>
          <p:cNvSpPr>
            <a:spLocks noChangeArrowheads="1"/>
          </p:cNvSpPr>
          <p:nvPr/>
        </p:nvSpPr>
        <p:spPr bwMode="auto">
          <a:xfrm>
            <a:off x="2573338" y="3346450"/>
            <a:ext cx="2065337" cy="330200"/>
          </a:xfrm>
          <a:prstGeom prst="roundRect">
            <a:avLst>
              <a:gd name="adj" fmla="val 477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AutoShape 11"/>
          <p:cNvSpPr>
            <a:spLocks noChangeArrowheads="1"/>
          </p:cNvSpPr>
          <p:nvPr/>
        </p:nvSpPr>
        <p:spPr bwMode="auto">
          <a:xfrm>
            <a:off x="3305175" y="3321050"/>
            <a:ext cx="1069975" cy="303213"/>
          </a:xfrm>
          <a:prstGeom prst="roundRect">
            <a:avLst>
              <a:gd name="adj" fmla="val 523"/>
            </a:avLst>
          </a:prstGeom>
          <a:solidFill>
            <a:srgbClr val="0000FF"/>
          </a:solidFill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AutoShape 12"/>
          <p:cNvSpPr>
            <a:spLocks noChangeArrowheads="1"/>
          </p:cNvSpPr>
          <p:nvPr/>
        </p:nvSpPr>
        <p:spPr bwMode="auto">
          <a:xfrm>
            <a:off x="2187575" y="4124325"/>
            <a:ext cx="1069975" cy="271463"/>
          </a:xfrm>
          <a:prstGeom prst="roundRect">
            <a:avLst>
              <a:gd name="adj" fmla="val 588"/>
            </a:avLst>
          </a:prstGeom>
          <a:solidFill>
            <a:srgbClr val="9966CC"/>
          </a:solidFill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844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950" y="3386138"/>
            <a:ext cx="403225" cy="254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46" name="AutoShape 14"/>
          <p:cNvSpPr>
            <a:spLocks noChangeArrowheads="1"/>
          </p:cNvSpPr>
          <p:nvPr/>
        </p:nvSpPr>
        <p:spPr bwMode="auto">
          <a:xfrm>
            <a:off x="6230938" y="2746375"/>
            <a:ext cx="238125" cy="123825"/>
          </a:xfrm>
          <a:prstGeom prst="roundRect">
            <a:avLst>
              <a:gd name="adj" fmla="val 1278"/>
            </a:avLst>
          </a:prstGeom>
          <a:solidFill>
            <a:srgbClr val="FF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AutoShape 15"/>
          <p:cNvSpPr>
            <a:spLocks noChangeArrowheads="1"/>
          </p:cNvSpPr>
          <p:nvPr/>
        </p:nvSpPr>
        <p:spPr bwMode="auto">
          <a:xfrm>
            <a:off x="6230938" y="1335088"/>
            <a:ext cx="238125" cy="357187"/>
          </a:xfrm>
          <a:prstGeom prst="roundRect">
            <a:avLst>
              <a:gd name="adj" fmla="val 667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8448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938" y="3041650"/>
            <a:ext cx="238125" cy="35718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6451600" y="2120900"/>
            <a:ext cx="1809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6451600" y="2624138"/>
            <a:ext cx="16367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1800"/>
              <a:t>Holding mutex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6451600" y="3021013"/>
            <a:ext cx="1955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1800"/>
              <a:t>Waiting for mutex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6451600" y="1328738"/>
            <a:ext cx="13954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1800"/>
              <a:t>MPI_Send()</a:t>
            </a:r>
            <a:r>
              <a:rPr lang="ar-SA" sz="1800">
                <a:cs typeface="Arial" charset="0"/>
              </a:rPr>
              <a:t>‏</a:t>
            </a:r>
            <a:endParaRPr lang="en-US" sz="1800"/>
          </a:p>
        </p:txBody>
      </p:sp>
      <p:sp>
        <p:nvSpPr>
          <p:cNvPr id="18453" name="AutoShape 21"/>
          <p:cNvSpPr>
            <a:spLocks noChangeArrowheads="1"/>
          </p:cNvSpPr>
          <p:nvPr/>
        </p:nvSpPr>
        <p:spPr bwMode="auto">
          <a:xfrm>
            <a:off x="6230938" y="1771650"/>
            <a:ext cx="238125" cy="357188"/>
          </a:xfrm>
          <a:prstGeom prst="roundRect">
            <a:avLst>
              <a:gd name="adj" fmla="val 667"/>
            </a:avLst>
          </a:prstGeom>
          <a:solidFill>
            <a:srgbClr val="0000FF"/>
          </a:solidFill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6451600" y="1689100"/>
            <a:ext cx="180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6451600" y="1760538"/>
            <a:ext cx="25669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1800"/>
              <a:t>Access data structure 1</a:t>
            </a:r>
          </a:p>
        </p:txBody>
      </p:sp>
      <p:sp>
        <p:nvSpPr>
          <p:cNvPr id="18456" name="AutoShape 24"/>
          <p:cNvSpPr>
            <a:spLocks noChangeArrowheads="1"/>
          </p:cNvSpPr>
          <p:nvPr/>
        </p:nvSpPr>
        <p:spPr bwMode="auto">
          <a:xfrm>
            <a:off x="1106488" y="3294063"/>
            <a:ext cx="1090612" cy="123825"/>
          </a:xfrm>
          <a:prstGeom prst="roundRect">
            <a:avLst>
              <a:gd name="adj" fmla="val 1278"/>
            </a:avLst>
          </a:prstGeom>
          <a:solidFill>
            <a:srgbClr val="FF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AutoShape 25"/>
          <p:cNvSpPr>
            <a:spLocks noChangeArrowheads="1"/>
          </p:cNvSpPr>
          <p:nvPr/>
        </p:nvSpPr>
        <p:spPr bwMode="auto">
          <a:xfrm>
            <a:off x="3309938" y="3294063"/>
            <a:ext cx="1090612" cy="123825"/>
          </a:xfrm>
          <a:prstGeom prst="roundRect">
            <a:avLst>
              <a:gd name="adj" fmla="val 1278"/>
            </a:avLst>
          </a:prstGeom>
          <a:solidFill>
            <a:srgbClr val="FF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AutoShape 26"/>
          <p:cNvSpPr>
            <a:spLocks noChangeArrowheads="1"/>
          </p:cNvSpPr>
          <p:nvPr/>
        </p:nvSpPr>
        <p:spPr bwMode="auto">
          <a:xfrm>
            <a:off x="2185988" y="4086225"/>
            <a:ext cx="1090612" cy="123825"/>
          </a:xfrm>
          <a:prstGeom prst="roundRect">
            <a:avLst>
              <a:gd name="adj" fmla="val 1278"/>
            </a:avLst>
          </a:prstGeom>
          <a:solidFill>
            <a:srgbClr val="FF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6451600" y="2120900"/>
            <a:ext cx="180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AutoShape 28"/>
          <p:cNvSpPr>
            <a:spLocks noChangeArrowheads="1"/>
          </p:cNvSpPr>
          <p:nvPr/>
        </p:nvSpPr>
        <p:spPr bwMode="auto">
          <a:xfrm>
            <a:off x="6230938" y="2203450"/>
            <a:ext cx="238125" cy="357188"/>
          </a:xfrm>
          <a:prstGeom prst="roundRect">
            <a:avLst>
              <a:gd name="adj" fmla="val 667"/>
            </a:avLst>
          </a:prstGeom>
          <a:solidFill>
            <a:srgbClr val="9966CC"/>
          </a:solidFill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6451600" y="2120900"/>
            <a:ext cx="180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6451600" y="2192338"/>
            <a:ext cx="25669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1800"/>
              <a:t>Access data structure 2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66F9E877-E3AF-436C-996E-889C456A214C}" type="slidenum">
              <a:rPr lang="en-US"/>
              <a:pPr/>
              <a:t>16</a:t>
            </a:fld>
            <a:endParaRPr lang="en-US"/>
          </a:p>
        </p:txBody>
      </p:sp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330200"/>
            <a:ext cx="7954963" cy="360363"/>
          </a:xfrm>
          <a:ln/>
        </p:spPr>
        <p:txBody>
          <a:bodyPr lIns="90000" rIns="90000" bIns="46800" anchor="t"/>
          <a:lstStyle/>
          <a:p>
            <a:pPr marL="431800" indent="-215900">
              <a:tabLst>
                <a:tab pos="431800" algn="l"/>
                <a:tab pos="1346200" algn="l"/>
                <a:tab pos="2260600" algn="l"/>
                <a:tab pos="3175000" algn="l"/>
                <a:tab pos="4089400" algn="l"/>
                <a:tab pos="5003800" algn="l"/>
                <a:tab pos="5918200" algn="l"/>
                <a:tab pos="6832600" algn="l"/>
                <a:tab pos="7747000" algn="l"/>
                <a:tab pos="8661400" algn="l"/>
                <a:tab pos="9575800" algn="l"/>
                <a:tab pos="10490200" algn="l"/>
              </a:tabLst>
            </a:pPr>
            <a:r>
              <a:rPr lang="en-US"/>
              <a:t>Blocking Send: Real Communication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38138" y="847725"/>
            <a:ext cx="7935912" cy="2009775"/>
          </a:xfrm>
          <a:ln/>
        </p:spPr>
        <p:txBody>
          <a:bodyPr lIns="90000" tIns="46800" rIns="90000" bIns="46800"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Perform real communication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Shared data accessed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Brief global still uses global lock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Performs poorly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673350"/>
            <a:ext cx="52578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C5E4868-C8B4-4140-AB5C-73FF6EE563A9}" type="slidenum">
              <a:rPr lang="en-US"/>
              <a:pPr/>
              <a:t>17</a:t>
            </a:fld>
            <a:endParaRPr lang="en-US"/>
          </a:p>
        </p:txBody>
      </p:sp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401638"/>
            <a:ext cx="7954963" cy="312737"/>
          </a:xfrm>
          <a:ln/>
        </p:spPr>
        <p:txBody>
          <a:bodyPr/>
          <a:lstStyle/>
          <a:p>
            <a:pPr marL="431800" indent="-215900">
              <a:tabLst>
                <a:tab pos="431800" algn="l"/>
                <a:tab pos="1346200" algn="l"/>
                <a:tab pos="2260600" algn="l"/>
                <a:tab pos="3175000" algn="l"/>
                <a:tab pos="4089400" algn="l"/>
                <a:tab pos="5003800" algn="l"/>
                <a:tab pos="5918200" algn="l"/>
                <a:tab pos="6832600" algn="l"/>
                <a:tab pos="7747000" algn="l"/>
                <a:tab pos="8661400" algn="l"/>
                <a:tab pos="9575800" algn="l"/>
                <a:tab pos="10490200" algn="l"/>
              </a:tabLst>
            </a:pPr>
            <a:r>
              <a:rPr lang="en-US"/>
              <a:t>Per-Object Granularity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46075" y="1471613"/>
            <a:ext cx="7935913" cy="4010025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Multiple mutexes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Lock </a:t>
            </a:r>
            <a:r>
              <a:rPr lang="en-US" i="1"/>
              <a:t>data objects</a:t>
            </a:r>
            <a:r>
              <a:rPr lang="en-US"/>
              <a:t> not </a:t>
            </a:r>
            <a:r>
              <a:rPr lang="en-US" i="1"/>
              <a:t>code sections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One mutex per object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Threads can access different objects concurrently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Different data object for each destination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Further reduced time mutex is held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Acquire data object's mutex just before accessing it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Then immediately release it</a:t>
            </a:r>
          </a:p>
          <a:p>
            <a:pPr>
              <a:buFont typeface="Wingdings" charset="2"/>
              <a:buChar char="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lvl="1">
              <a:buClr>
                <a:srgbClr val="008000"/>
              </a:buClr>
              <a:buSzPct val="200000"/>
              <a:buFont typeface="Wingdings" charset="2"/>
              <a:buChar char="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Reduced time mutex is held</a:t>
            </a:r>
          </a:p>
          <a:p>
            <a:pPr lvl="1">
              <a:buClr>
                <a:srgbClr val="008000"/>
              </a:buClr>
              <a:buSzPct val="200000"/>
              <a:buFont typeface="Wingdings" charset="2"/>
              <a:buChar char="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Concurrent access to separate data</a:t>
            </a:r>
          </a:p>
          <a:p>
            <a:pPr lvl="1">
              <a:buClr>
                <a:srgbClr val="800000"/>
              </a:buClr>
              <a:buSzPct val="200000"/>
              <a:buFont typeface="Wingdings" charset="2"/>
              <a:buChar char="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Increased lock overhead</a:t>
            </a:r>
          </a:p>
          <a:p>
            <a:pPr lvl="1">
              <a:buClr>
                <a:srgbClr val="800000"/>
              </a:buClr>
              <a:buSzPct val="200000"/>
              <a:buFont typeface="Wingdings" charset="2"/>
              <a:buChar char="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Can still contend on globally accessed data structures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762BF90-E922-49EB-ACAC-99D6107269A2}" type="slidenum">
              <a:rPr lang="en-US"/>
              <a:pPr/>
              <a:t>18</a:t>
            </a:fld>
            <a:endParaRPr lang="en-US"/>
          </a:p>
        </p:txBody>
      </p:sp>
      <p:sp>
        <p:nvSpPr>
          <p:cNvPr id="21505" name="Line 1"/>
          <p:cNvSpPr>
            <a:spLocks noChangeShapeType="1"/>
          </p:cNvSpPr>
          <p:nvPr/>
        </p:nvSpPr>
        <p:spPr bwMode="auto">
          <a:xfrm>
            <a:off x="349250" y="4327525"/>
            <a:ext cx="5700713" cy="1588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6" name="Line 2"/>
          <p:cNvSpPr>
            <a:spLocks noChangeShapeType="1"/>
          </p:cNvSpPr>
          <p:nvPr/>
        </p:nvSpPr>
        <p:spPr bwMode="auto">
          <a:xfrm>
            <a:off x="349250" y="3535363"/>
            <a:ext cx="5700713" cy="1587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401638"/>
            <a:ext cx="7954963" cy="31273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Per-Object Granularity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46075" y="1400175"/>
            <a:ext cx="7935913" cy="2927350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21509" name="AutoShape 5"/>
          <p:cNvSpPr>
            <a:spLocks noChangeArrowheads="1"/>
          </p:cNvSpPr>
          <p:nvPr/>
        </p:nvSpPr>
        <p:spPr bwMode="auto">
          <a:xfrm>
            <a:off x="758825" y="3333750"/>
            <a:ext cx="1666875" cy="357188"/>
          </a:xfrm>
          <a:prstGeom prst="roundRect">
            <a:avLst>
              <a:gd name="adj" fmla="val 444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841500" y="2079625"/>
            <a:ext cx="1809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AutoShape 7"/>
          <p:cNvSpPr>
            <a:spLocks noChangeArrowheads="1"/>
          </p:cNvSpPr>
          <p:nvPr/>
        </p:nvSpPr>
        <p:spPr bwMode="auto">
          <a:xfrm>
            <a:off x="1119188" y="3297238"/>
            <a:ext cx="1069975" cy="357187"/>
          </a:xfrm>
          <a:prstGeom prst="roundRect">
            <a:avLst>
              <a:gd name="adj" fmla="val 444"/>
            </a:avLst>
          </a:prstGeom>
          <a:solidFill>
            <a:srgbClr val="0000FF"/>
          </a:solidFill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AutoShape 8"/>
          <p:cNvSpPr>
            <a:spLocks noChangeArrowheads="1"/>
          </p:cNvSpPr>
          <p:nvPr/>
        </p:nvSpPr>
        <p:spPr bwMode="auto">
          <a:xfrm>
            <a:off x="1106488" y="3294063"/>
            <a:ext cx="1090612" cy="123825"/>
          </a:xfrm>
          <a:prstGeom prst="roundRect">
            <a:avLst>
              <a:gd name="adj" fmla="val 1278"/>
            </a:avLst>
          </a:prstGeom>
          <a:solidFill>
            <a:srgbClr val="FF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AutoShape 9"/>
          <p:cNvSpPr>
            <a:spLocks noChangeArrowheads="1"/>
          </p:cNvSpPr>
          <p:nvPr/>
        </p:nvSpPr>
        <p:spPr bwMode="auto">
          <a:xfrm>
            <a:off x="2579688" y="3333750"/>
            <a:ext cx="1666875" cy="357188"/>
          </a:xfrm>
          <a:prstGeom prst="roundRect">
            <a:avLst>
              <a:gd name="adj" fmla="val 444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AutoShape 10"/>
          <p:cNvSpPr>
            <a:spLocks noChangeArrowheads="1"/>
          </p:cNvSpPr>
          <p:nvPr/>
        </p:nvSpPr>
        <p:spPr bwMode="auto">
          <a:xfrm>
            <a:off x="2938463" y="3297238"/>
            <a:ext cx="1069975" cy="357187"/>
          </a:xfrm>
          <a:prstGeom prst="roundRect">
            <a:avLst>
              <a:gd name="adj" fmla="val 444"/>
            </a:avLst>
          </a:prstGeom>
          <a:solidFill>
            <a:srgbClr val="0000FF"/>
          </a:solidFill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AutoShape 11"/>
          <p:cNvSpPr>
            <a:spLocks noChangeArrowheads="1"/>
          </p:cNvSpPr>
          <p:nvPr/>
        </p:nvSpPr>
        <p:spPr bwMode="auto">
          <a:xfrm>
            <a:off x="2925763" y="3294063"/>
            <a:ext cx="1090612" cy="123825"/>
          </a:xfrm>
          <a:prstGeom prst="roundRect">
            <a:avLst>
              <a:gd name="adj" fmla="val 1278"/>
            </a:avLst>
          </a:prstGeom>
          <a:solidFill>
            <a:srgbClr val="FF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AutoShape 12"/>
          <p:cNvSpPr>
            <a:spLocks noChangeArrowheads="1"/>
          </p:cNvSpPr>
          <p:nvPr/>
        </p:nvSpPr>
        <p:spPr bwMode="auto">
          <a:xfrm>
            <a:off x="763588" y="4125913"/>
            <a:ext cx="1671637" cy="357187"/>
          </a:xfrm>
          <a:prstGeom prst="roundRect">
            <a:avLst>
              <a:gd name="adj" fmla="val 444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AutoShape 13"/>
          <p:cNvSpPr>
            <a:spLocks noChangeArrowheads="1"/>
          </p:cNvSpPr>
          <p:nvPr/>
        </p:nvSpPr>
        <p:spPr bwMode="auto">
          <a:xfrm>
            <a:off x="1119188" y="4089400"/>
            <a:ext cx="1077912" cy="357188"/>
          </a:xfrm>
          <a:prstGeom prst="roundRect">
            <a:avLst>
              <a:gd name="adj" fmla="val 444"/>
            </a:avLst>
          </a:prstGeom>
          <a:solidFill>
            <a:srgbClr val="9966CC"/>
          </a:solidFill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AutoShape 14"/>
          <p:cNvSpPr>
            <a:spLocks noChangeArrowheads="1"/>
          </p:cNvSpPr>
          <p:nvPr/>
        </p:nvSpPr>
        <p:spPr bwMode="auto">
          <a:xfrm>
            <a:off x="1119188" y="4086225"/>
            <a:ext cx="1077912" cy="123825"/>
          </a:xfrm>
          <a:prstGeom prst="roundRect">
            <a:avLst>
              <a:gd name="adj" fmla="val 1278"/>
            </a:avLst>
          </a:prstGeom>
          <a:solidFill>
            <a:srgbClr val="E6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AutoShape 15"/>
          <p:cNvSpPr>
            <a:spLocks noChangeArrowheads="1"/>
          </p:cNvSpPr>
          <p:nvPr/>
        </p:nvSpPr>
        <p:spPr bwMode="auto">
          <a:xfrm>
            <a:off x="6230938" y="2674938"/>
            <a:ext cx="238125" cy="123825"/>
          </a:xfrm>
          <a:prstGeom prst="roundRect">
            <a:avLst>
              <a:gd name="adj" fmla="val 1278"/>
            </a:avLst>
          </a:prstGeom>
          <a:solidFill>
            <a:srgbClr val="FF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6451600" y="2552700"/>
            <a:ext cx="18272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1800"/>
              <a:t>Holding mutex 1</a:t>
            </a:r>
          </a:p>
        </p:txBody>
      </p:sp>
      <p:sp>
        <p:nvSpPr>
          <p:cNvPr id="21521" name="AutoShape 17"/>
          <p:cNvSpPr>
            <a:spLocks noChangeArrowheads="1"/>
          </p:cNvSpPr>
          <p:nvPr/>
        </p:nvSpPr>
        <p:spPr bwMode="auto">
          <a:xfrm>
            <a:off x="6230938" y="2962275"/>
            <a:ext cx="238125" cy="123825"/>
          </a:xfrm>
          <a:prstGeom prst="roundRect">
            <a:avLst>
              <a:gd name="adj" fmla="val 1278"/>
            </a:avLst>
          </a:prstGeom>
          <a:solidFill>
            <a:srgbClr val="E6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AutoShape 18"/>
          <p:cNvSpPr>
            <a:spLocks noChangeArrowheads="1"/>
          </p:cNvSpPr>
          <p:nvPr/>
        </p:nvSpPr>
        <p:spPr bwMode="auto">
          <a:xfrm>
            <a:off x="6230938" y="1335088"/>
            <a:ext cx="238125" cy="357187"/>
          </a:xfrm>
          <a:prstGeom prst="roundRect">
            <a:avLst>
              <a:gd name="adj" fmla="val 667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1523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938" y="3221038"/>
            <a:ext cx="238125" cy="3571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6453188" y="2120900"/>
            <a:ext cx="180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6453188" y="2840038"/>
            <a:ext cx="18272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1800"/>
              <a:t>Holding mutex 2</a:t>
            </a:r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6453188" y="3200400"/>
            <a:ext cx="1955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1800"/>
              <a:t>Waiting for mutex</a:t>
            </a: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6453188" y="1328738"/>
            <a:ext cx="13954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1800"/>
              <a:t>MPI_Send()</a:t>
            </a:r>
            <a:r>
              <a:rPr lang="ar-SA" sz="1800">
                <a:cs typeface="Arial" charset="0"/>
              </a:rPr>
              <a:t>‏</a:t>
            </a:r>
            <a:endParaRPr lang="en-US" sz="1800"/>
          </a:p>
        </p:txBody>
      </p:sp>
      <p:sp>
        <p:nvSpPr>
          <p:cNvPr id="21528" name="AutoShape 24"/>
          <p:cNvSpPr>
            <a:spLocks noChangeArrowheads="1"/>
          </p:cNvSpPr>
          <p:nvPr/>
        </p:nvSpPr>
        <p:spPr bwMode="auto">
          <a:xfrm>
            <a:off x="6230938" y="1771650"/>
            <a:ext cx="238125" cy="357188"/>
          </a:xfrm>
          <a:prstGeom prst="roundRect">
            <a:avLst>
              <a:gd name="adj" fmla="val 667"/>
            </a:avLst>
          </a:prstGeom>
          <a:solidFill>
            <a:srgbClr val="0000FF"/>
          </a:solidFill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6453188" y="1689100"/>
            <a:ext cx="180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6453188" y="1760538"/>
            <a:ext cx="25669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1800"/>
              <a:t>Access data structure 1</a:t>
            </a:r>
          </a:p>
        </p:txBody>
      </p:sp>
      <p:sp>
        <p:nvSpPr>
          <p:cNvPr id="21531" name="Text Box 27"/>
          <p:cNvSpPr txBox="1">
            <a:spLocks noChangeArrowheads="1"/>
          </p:cNvSpPr>
          <p:nvPr/>
        </p:nvSpPr>
        <p:spPr bwMode="auto">
          <a:xfrm>
            <a:off x="6451600" y="2120900"/>
            <a:ext cx="180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2" name="AutoShape 28"/>
          <p:cNvSpPr>
            <a:spLocks noChangeArrowheads="1"/>
          </p:cNvSpPr>
          <p:nvPr/>
        </p:nvSpPr>
        <p:spPr bwMode="auto">
          <a:xfrm>
            <a:off x="6230938" y="2203450"/>
            <a:ext cx="238125" cy="357188"/>
          </a:xfrm>
          <a:prstGeom prst="roundRect">
            <a:avLst>
              <a:gd name="adj" fmla="val 667"/>
            </a:avLst>
          </a:prstGeom>
          <a:solidFill>
            <a:srgbClr val="9966CC"/>
          </a:solidFill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3" name="Text Box 29"/>
          <p:cNvSpPr txBox="1">
            <a:spLocks noChangeArrowheads="1"/>
          </p:cNvSpPr>
          <p:nvPr/>
        </p:nvSpPr>
        <p:spPr bwMode="auto">
          <a:xfrm>
            <a:off x="6451600" y="2120900"/>
            <a:ext cx="180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6451600" y="2192338"/>
            <a:ext cx="25669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1800"/>
              <a:t>Access data structure 2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DEBC6B1-ADA1-4CC9-864B-2C91E0536057}" type="slidenum">
              <a:rPr lang="en-US"/>
              <a:pPr/>
              <a:t>19</a:t>
            </a:fld>
            <a:endParaRPr lang="en-US"/>
          </a:p>
        </p:txBody>
      </p:sp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330200"/>
            <a:ext cx="7954963" cy="360363"/>
          </a:xfrm>
          <a:ln/>
        </p:spPr>
        <p:txBody>
          <a:bodyPr lIns="90000" rIns="90000" bIns="46800" anchor="t"/>
          <a:lstStyle/>
          <a:p>
            <a:pPr marL="431800" indent="-215900">
              <a:tabLst>
                <a:tab pos="431800" algn="l"/>
                <a:tab pos="1346200" algn="l"/>
                <a:tab pos="2260600" algn="l"/>
                <a:tab pos="3175000" algn="l"/>
                <a:tab pos="4089400" algn="l"/>
                <a:tab pos="5003800" algn="l"/>
                <a:tab pos="5918200" algn="l"/>
                <a:tab pos="6832600" algn="l"/>
                <a:tab pos="7747000" algn="l"/>
                <a:tab pos="8661400" algn="l"/>
                <a:tab pos="9575800" algn="l"/>
                <a:tab pos="10490200" algn="l"/>
              </a:tabLst>
            </a:pPr>
            <a:r>
              <a:rPr lang="en-US"/>
              <a:t>Blocking Sends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38138" y="857250"/>
            <a:ext cx="7935912" cy="1681163"/>
          </a:xfrm>
          <a:ln/>
        </p:spPr>
        <p:txBody>
          <a:bodyPr lIns="90000" tIns="46800" rIns="90000" bIns="46800"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Perform real communication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Shared data is accessed, but not concurrently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Brief global performs as poorly as global: contention on single lock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Per-Object: one mutex per VC </a:t>
            </a:r>
            <a:r>
              <a:rPr lang="en-US">
                <a:latin typeface="Wingdings 3" pitchFamily="16" charset="2"/>
              </a:rPr>
              <a:t></a:t>
            </a:r>
            <a:r>
              <a:rPr lang="en-US"/>
              <a:t> no contention on mutex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86063"/>
            <a:ext cx="4876800" cy="346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53716EF2-53A3-47B0-84F7-229D1259E275}" type="slidenum">
              <a:rPr lang="en-US"/>
              <a:pPr/>
              <a:t>2</a:t>
            </a:fld>
            <a:endParaRPr lang="en-US"/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401638"/>
            <a:ext cx="7954963" cy="31273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Motivation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46075" y="1400175"/>
            <a:ext cx="7935913" cy="4635500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Multicore processors are ubiquitous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Heading towards 10's or 100's of cores per chip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Programming models for multicore clusters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Pure message-passing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Across cores and nodes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Leads to large process count</a:t>
            </a: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Problem may not scale to that many processes</a:t>
            </a: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Resource constraints</a:t>
            </a:r>
          </a:p>
          <a:p>
            <a:pPr lvl="4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Memory per process</a:t>
            </a:r>
          </a:p>
          <a:p>
            <a:pPr lvl="4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TLB entries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Hybrid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Shared-memory across cores &amp; message passing between nodes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Fewer processes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Use threads: POSIX threads, OpenMP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MPI functions can be called from multiple threads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067ECDB-15E5-4F13-B044-DCEC88F8305C}" type="slidenum">
              <a:rPr lang="en-US"/>
              <a:pPr/>
              <a:t>20</a:t>
            </a:fld>
            <a:endParaRPr lang="en-US"/>
          </a:p>
        </p:txBody>
      </p:sp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401638"/>
            <a:ext cx="7954963" cy="312737"/>
          </a:xfrm>
          <a:ln/>
        </p:spPr>
        <p:txBody>
          <a:bodyPr/>
          <a:lstStyle/>
          <a:p>
            <a:pPr marL="431800" indent="-215900">
              <a:tabLst>
                <a:tab pos="431800" algn="l"/>
                <a:tab pos="1346200" algn="l"/>
                <a:tab pos="2260600" algn="l"/>
                <a:tab pos="3175000" algn="l"/>
                <a:tab pos="4089400" algn="l"/>
                <a:tab pos="5003800" algn="l"/>
                <a:tab pos="5918200" algn="l"/>
                <a:tab pos="6832600" algn="l"/>
                <a:tab pos="7747000" algn="l"/>
                <a:tab pos="8661400" algn="l"/>
                <a:tab pos="9575800" algn="l"/>
                <a:tab pos="10490200" algn="l"/>
              </a:tabLst>
            </a:pPr>
            <a:r>
              <a:rPr lang="en-US"/>
              <a:t>What About Globally Shared Objects?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46075" y="1400175"/>
            <a:ext cx="7935913" cy="2927350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Per-Object can still have contention on global structures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Allocate from global</a:t>
            </a:r>
            <a:r>
              <a:rPr lang="en-US" i="1"/>
              <a:t> request</a:t>
            </a:r>
            <a:r>
              <a:rPr lang="en-US"/>
              <a:t> pool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MPI_COMM_WORLD ref counting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Use thread-local </a:t>
            </a:r>
            <a:r>
              <a:rPr lang="en-US" i="1"/>
              <a:t>request</a:t>
            </a:r>
            <a:r>
              <a:rPr lang="en-US"/>
              <a:t> pool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Each thread allocates and frees from a private pool of </a:t>
            </a:r>
            <a:r>
              <a:rPr lang="en-US" i="1"/>
              <a:t>requests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Also use atomic asm instructions for updating reference counts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Ref count updates are short but frequent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Atomic </a:t>
            </a:r>
            <a:r>
              <a:rPr lang="en-US" i="1"/>
              <a:t>increment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Atomic </a:t>
            </a:r>
            <a:r>
              <a:rPr lang="en-US" i="1"/>
              <a:t>test-and-decrement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6D20455-FF73-4659-8A92-BBA59C72CF0A}" type="slidenum">
              <a:rPr lang="en-US"/>
              <a:pPr/>
              <a:t>21</a:t>
            </a:fld>
            <a:endParaRPr lang="en-US"/>
          </a:p>
        </p:txBody>
      </p:sp>
      <p:sp>
        <p:nvSpPr>
          <p:cNvPr id="24577" name="Line 1"/>
          <p:cNvSpPr>
            <a:spLocks noChangeShapeType="1"/>
          </p:cNvSpPr>
          <p:nvPr/>
        </p:nvSpPr>
        <p:spPr bwMode="auto">
          <a:xfrm>
            <a:off x="349250" y="4327525"/>
            <a:ext cx="5700713" cy="1588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8" name="Line 2"/>
          <p:cNvSpPr>
            <a:spLocks noChangeShapeType="1"/>
          </p:cNvSpPr>
          <p:nvPr/>
        </p:nvSpPr>
        <p:spPr bwMode="auto">
          <a:xfrm>
            <a:off x="349250" y="3535363"/>
            <a:ext cx="5700713" cy="1587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401638"/>
            <a:ext cx="7954963" cy="31273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Per-Object Granularity: Non-Blocking Sends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46075" y="1400175"/>
            <a:ext cx="7935913" cy="2927350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758825" y="3333750"/>
            <a:ext cx="1666875" cy="357188"/>
          </a:xfrm>
          <a:prstGeom prst="roundRect">
            <a:avLst>
              <a:gd name="adj" fmla="val 444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841500" y="2079625"/>
            <a:ext cx="1809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AutoShape 7"/>
          <p:cNvSpPr>
            <a:spLocks noChangeArrowheads="1"/>
          </p:cNvSpPr>
          <p:nvPr/>
        </p:nvSpPr>
        <p:spPr bwMode="auto">
          <a:xfrm>
            <a:off x="1119188" y="3297238"/>
            <a:ext cx="1069975" cy="357187"/>
          </a:xfrm>
          <a:prstGeom prst="roundRect">
            <a:avLst>
              <a:gd name="adj" fmla="val 444"/>
            </a:avLst>
          </a:prstGeom>
          <a:solidFill>
            <a:srgbClr val="0000FF"/>
          </a:solidFill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AutoShape 8"/>
          <p:cNvSpPr>
            <a:spLocks noChangeArrowheads="1"/>
          </p:cNvSpPr>
          <p:nvPr/>
        </p:nvSpPr>
        <p:spPr bwMode="auto">
          <a:xfrm>
            <a:off x="1106488" y="3294063"/>
            <a:ext cx="1090612" cy="123825"/>
          </a:xfrm>
          <a:prstGeom prst="roundRect">
            <a:avLst>
              <a:gd name="adj" fmla="val 1278"/>
            </a:avLst>
          </a:prstGeom>
          <a:solidFill>
            <a:srgbClr val="FF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AutoShape 9"/>
          <p:cNvSpPr>
            <a:spLocks noChangeArrowheads="1"/>
          </p:cNvSpPr>
          <p:nvPr/>
        </p:nvSpPr>
        <p:spPr bwMode="auto">
          <a:xfrm>
            <a:off x="2579688" y="3333750"/>
            <a:ext cx="1666875" cy="357188"/>
          </a:xfrm>
          <a:prstGeom prst="roundRect">
            <a:avLst>
              <a:gd name="adj" fmla="val 444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AutoShape 10"/>
          <p:cNvSpPr>
            <a:spLocks noChangeArrowheads="1"/>
          </p:cNvSpPr>
          <p:nvPr/>
        </p:nvSpPr>
        <p:spPr bwMode="auto">
          <a:xfrm>
            <a:off x="2938463" y="3297238"/>
            <a:ext cx="1069975" cy="357187"/>
          </a:xfrm>
          <a:prstGeom prst="roundRect">
            <a:avLst>
              <a:gd name="adj" fmla="val 444"/>
            </a:avLst>
          </a:prstGeom>
          <a:solidFill>
            <a:srgbClr val="0000FF"/>
          </a:solidFill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AutoShape 11"/>
          <p:cNvSpPr>
            <a:spLocks noChangeArrowheads="1"/>
          </p:cNvSpPr>
          <p:nvPr/>
        </p:nvSpPr>
        <p:spPr bwMode="auto">
          <a:xfrm>
            <a:off x="2925763" y="3294063"/>
            <a:ext cx="1090612" cy="123825"/>
          </a:xfrm>
          <a:prstGeom prst="roundRect">
            <a:avLst>
              <a:gd name="adj" fmla="val 1278"/>
            </a:avLst>
          </a:prstGeom>
          <a:solidFill>
            <a:srgbClr val="FF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AutoShape 12"/>
          <p:cNvSpPr>
            <a:spLocks noChangeArrowheads="1"/>
          </p:cNvSpPr>
          <p:nvPr/>
        </p:nvSpPr>
        <p:spPr bwMode="auto">
          <a:xfrm>
            <a:off x="763588" y="4125913"/>
            <a:ext cx="1771650" cy="357187"/>
          </a:xfrm>
          <a:prstGeom prst="roundRect">
            <a:avLst>
              <a:gd name="adj" fmla="val 444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AutoShape 13"/>
          <p:cNvSpPr>
            <a:spLocks noChangeArrowheads="1"/>
          </p:cNvSpPr>
          <p:nvPr/>
        </p:nvSpPr>
        <p:spPr bwMode="auto">
          <a:xfrm>
            <a:off x="1119188" y="4089400"/>
            <a:ext cx="1177925" cy="357188"/>
          </a:xfrm>
          <a:prstGeom prst="roundRect">
            <a:avLst>
              <a:gd name="adj" fmla="val 444"/>
            </a:avLst>
          </a:prstGeom>
          <a:solidFill>
            <a:srgbClr val="9966CC"/>
          </a:solidFill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AutoShape 14"/>
          <p:cNvSpPr>
            <a:spLocks noChangeArrowheads="1"/>
          </p:cNvSpPr>
          <p:nvPr/>
        </p:nvSpPr>
        <p:spPr bwMode="auto">
          <a:xfrm>
            <a:off x="1119188" y="4086225"/>
            <a:ext cx="1185862" cy="123825"/>
          </a:xfrm>
          <a:prstGeom prst="roundRect">
            <a:avLst>
              <a:gd name="adj" fmla="val 1278"/>
            </a:avLst>
          </a:prstGeom>
          <a:solidFill>
            <a:srgbClr val="E6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AutoShape 15"/>
          <p:cNvSpPr>
            <a:spLocks noChangeArrowheads="1"/>
          </p:cNvSpPr>
          <p:nvPr/>
        </p:nvSpPr>
        <p:spPr bwMode="auto">
          <a:xfrm>
            <a:off x="1357313" y="3300413"/>
            <a:ext cx="106362" cy="357187"/>
          </a:xfrm>
          <a:prstGeom prst="roundRect">
            <a:avLst>
              <a:gd name="adj" fmla="val 1514"/>
            </a:avLst>
          </a:prstGeom>
          <a:solidFill>
            <a:srgbClr val="00FF00"/>
          </a:solidFill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AutoShape 16"/>
          <p:cNvSpPr>
            <a:spLocks noChangeArrowheads="1"/>
          </p:cNvSpPr>
          <p:nvPr/>
        </p:nvSpPr>
        <p:spPr bwMode="auto">
          <a:xfrm>
            <a:off x="1484313" y="4090988"/>
            <a:ext cx="106362" cy="357187"/>
          </a:xfrm>
          <a:prstGeom prst="roundRect">
            <a:avLst>
              <a:gd name="adj" fmla="val 1514"/>
            </a:avLst>
          </a:prstGeom>
          <a:solidFill>
            <a:srgbClr val="00FF00"/>
          </a:solidFill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AutoShape 17"/>
          <p:cNvSpPr>
            <a:spLocks noChangeArrowheads="1"/>
          </p:cNvSpPr>
          <p:nvPr/>
        </p:nvSpPr>
        <p:spPr bwMode="auto">
          <a:xfrm>
            <a:off x="3194050" y="3300413"/>
            <a:ext cx="106363" cy="357187"/>
          </a:xfrm>
          <a:prstGeom prst="roundRect">
            <a:avLst>
              <a:gd name="adj" fmla="val 1514"/>
            </a:avLst>
          </a:prstGeom>
          <a:solidFill>
            <a:srgbClr val="00FF00"/>
          </a:solidFill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AutoShape 18"/>
          <p:cNvSpPr>
            <a:spLocks noChangeArrowheads="1"/>
          </p:cNvSpPr>
          <p:nvPr/>
        </p:nvSpPr>
        <p:spPr bwMode="auto">
          <a:xfrm>
            <a:off x="6230938" y="3106738"/>
            <a:ext cx="238125" cy="123825"/>
          </a:xfrm>
          <a:prstGeom prst="roundRect">
            <a:avLst>
              <a:gd name="adj" fmla="val 1278"/>
            </a:avLst>
          </a:prstGeom>
          <a:solidFill>
            <a:srgbClr val="FF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6451600" y="2984500"/>
            <a:ext cx="18272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1800"/>
              <a:t>Holding mutex 1</a:t>
            </a:r>
          </a:p>
        </p:txBody>
      </p:sp>
      <p:sp>
        <p:nvSpPr>
          <p:cNvPr id="24596" name="AutoShape 20"/>
          <p:cNvSpPr>
            <a:spLocks noChangeArrowheads="1"/>
          </p:cNvSpPr>
          <p:nvPr/>
        </p:nvSpPr>
        <p:spPr bwMode="auto">
          <a:xfrm>
            <a:off x="6230938" y="2635250"/>
            <a:ext cx="238125" cy="357188"/>
          </a:xfrm>
          <a:prstGeom prst="roundRect">
            <a:avLst>
              <a:gd name="adj" fmla="val 667"/>
            </a:avLst>
          </a:prstGeom>
          <a:solidFill>
            <a:srgbClr val="00FF00"/>
          </a:solidFill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AutoShape 21"/>
          <p:cNvSpPr>
            <a:spLocks noChangeArrowheads="1"/>
          </p:cNvSpPr>
          <p:nvPr/>
        </p:nvSpPr>
        <p:spPr bwMode="auto">
          <a:xfrm>
            <a:off x="6230938" y="3394075"/>
            <a:ext cx="238125" cy="123825"/>
          </a:xfrm>
          <a:prstGeom prst="roundRect">
            <a:avLst>
              <a:gd name="adj" fmla="val 1278"/>
            </a:avLst>
          </a:prstGeom>
          <a:solidFill>
            <a:srgbClr val="E6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AutoShape 22"/>
          <p:cNvSpPr>
            <a:spLocks noChangeArrowheads="1"/>
          </p:cNvSpPr>
          <p:nvPr/>
        </p:nvSpPr>
        <p:spPr bwMode="auto">
          <a:xfrm>
            <a:off x="6230938" y="1335088"/>
            <a:ext cx="238125" cy="357187"/>
          </a:xfrm>
          <a:prstGeom prst="roundRect">
            <a:avLst>
              <a:gd name="adj" fmla="val 667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4599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938" y="3870325"/>
            <a:ext cx="238125" cy="35718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6453188" y="2120900"/>
            <a:ext cx="180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6453188" y="2624138"/>
            <a:ext cx="25669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1800"/>
              <a:t>Access data structure 3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6453188" y="3273425"/>
            <a:ext cx="18272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1800"/>
              <a:t>Holding mutex 2</a:t>
            </a:r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6453188" y="3848100"/>
            <a:ext cx="1955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1800"/>
              <a:t>Waiting for mutex</a:t>
            </a:r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6453188" y="1328738"/>
            <a:ext cx="14208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1800"/>
              <a:t>MPI_Isend()</a:t>
            </a:r>
            <a:r>
              <a:rPr lang="ar-SA" sz="1800">
                <a:cs typeface="Arial" charset="0"/>
              </a:rPr>
              <a:t>‏</a:t>
            </a:r>
            <a:endParaRPr lang="en-US" sz="1800"/>
          </a:p>
        </p:txBody>
      </p:sp>
      <p:sp>
        <p:nvSpPr>
          <p:cNvPr id="24605" name="AutoShape 29"/>
          <p:cNvSpPr>
            <a:spLocks noChangeArrowheads="1"/>
          </p:cNvSpPr>
          <p:nvPr/>
        </p:nvSpPr>
        <p:spPr bwMode="auto">
          <a:xfrm>
            <a:off x="6230938" y="1771650"/>
            <a:ext cx="238125" cy="357188"/>
          </a:xfrm>
          <a:prstGeom prst="roundRect">
            <a:avLst>
              <a:gd name="adj" fmla="val 667"/>
            </a:avLst>
          </a:prstGeom>
          <a:solidFill>
            <a:srgbClr val="0000FF"/>
          </a:solidFill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6453188" y="1689100"/>
            <a:ext cx="180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6453188" y="1760538"/>
            <a:ext cx="25669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1800"/>
              <a:t>Access data structure 1</a:t>
            </a:r>
          </a:p>
        </p:txBody>
      </p:sp>
      <p:sp>
        <p:nvSpPr>
          <p:cNvPr id="24608" name="AutoShape 32"/>
          <p:cNvSpPr>
            <a:spLocks noChangeArrowheads="1"/>
          </p:cNvSpPr>
          <p:nvPr/>
        </p:nvSpPr>
        <p:spPr bwMode="auto">
          <a:xfrm>
            <a:off x="6230938" y="3646488"/>
            <a:ext cx="238125" cy="123825"/>
          </a:xfrm>
          <a:prstGeom prst="roundRect">
            <a:avLst>
              <a:gd name="adj" fmla="val 1278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Text Box 33"/>
          <p:cNvSpPr txBox="1">
            <a:spLocks noChangeArrowheads="1"/>
          </p:cNvSpPr>
          <p:nvPr/>
        </p:nvSpPr>
        <p:spPr bwMode="auto">
          <a:xfrm>
            <a:off x="6453188" y="3525838"/>
            <a:ext cx="18272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1800"/>
              <a:t>Holding mutex 3</a:t>
            </a:r>
          </a:p>
        </p:txBody>
      </p:sp>
      <p:sp>
        <p:nvSpPr>
          <p:cNvPr id="24610" name="AutoShape 34"/>
          <p:cNvSpPr>
            <a:spLocks noChangeArrowheads="1"/>
          </p:cNvSpPr>
          <p:nvPr/>
        </p:nvSpPr>
        <p:spPr bwMode="auto">
          <a:xfrm>
            <a:off x="1344613" y="3286125"/>
            <a:ext cx="128587" cy="123825"/>
          </a:xfrm>
          <a:prstGeom prst="roundRect">
            <a:avLst>
              <a:gd name="adj" fmla="val 1278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1" name="AutoShape 35"/>
          <p:cNvSpPr>
            <a:spLocks noChangeArrowheads="1"/>
          </p:cNvSpPr>
          <p:nvPr/>
        </p:nvSpPr>
        <p:spPr bwMode="auto">
          <a:xfrm>
            <a:off x="3179763" y="3286125"/>
            <a:ext cx="128587" cy="123825"/>
          </a:xfrm>
          <a:prstGeom prst="roundRect">
            <a:avLst>
              <a:gd name="adj" fmla="val 1278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4612" name="Picture 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122738"/>
            <a:ext cx="104775" cy="30956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613" name="AutoShape 37"/>
          <p:cNvSpPr>
            <a:spLocks noChangeArrowheads="1"/>
          </p:cNvSpPr>
          <p:nvPr/>
        </p:nvSpPr>
        <p:spPr bwMode="auto">
          <a:xfrm>
            <a:off x="1471613" y="4078288"/>
            <a:ext cx="128587" cy="123825"/>
          </a:xfrm>
          <a:prstGeom prst="roundRect">
            <a:avLst>
              <a:gd name="adj" fmla="val 1278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4" name="Text Box 38"/>
          <p:cNvSpPr txBox="1">
            <a:spLocks noChangeArrowheads="1"/>
          </p:cNvSpPr>
          <p:nvPr/>
        </p:nvSpPr>
        <p:spPr bwMode="auto">
          <a:xfrm>
            <a:off x="6451600" y="2120900"/>
            <a:ext cx="180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5" name="AutoShape 39"/>
          <p:cNvSpPr>
            <a:spLocks noChangeArrowheads="1"/>
          </p:cNvSpPr>
          <p:nvPr/>
        </p:nvSpPr>
        <p:spPr bwMode="auto">
          <a:xfrm>
            <a:off x="6230938" y="2203450"/>
            <a:ext cx="238125" cy="357188"/>
          </a:xfrm>
          <a:prstGeom prst="roundRect">
            <a:avLst>
              <a:gd name="adj" fmla="val 667"/>
            </a:avLst>
          </a:prstGeom>
          <a:solidFill>
            <a:srgbClr val="9966CC"/>
          </a:solidFill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6" name="Text Box 40"/>
          <p:cNvSpPr txBox="1">
            <a:spLocks noChangeArrowheads="1"/>
          </p:cNvSpPr>
          <p:nvPr/>
        </p:nvSpPr>
        <p:spPr bwMode="auto">
          <a:xfrm>
            <a:off x="6451600" y="2120900"/>
            <a:ext cx="180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7" name="Text Box 41"/>
          <p:cNvSpPr txBox="1">
            <a:spLocks noChangeArrowheads="1"/>
          </p:cNvSpPr>
          <p:nvPr/>
        </p:nvSpPr>
        <p:spPr bwMode="auto">
          <a:xfrm>
            <a:off x="6451600" y="2192338"/>
            <a:ext cx="25669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1800"/>
              <a:t>Access data structure 2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B4E3E82-127E-4AA9-AC17-8037D58B593B}" type="slidenum">
              <a:rPr lang="en-US"/>
              <a:pPr/>
              <a:t>22</a:t>
            </a:fld>
            <a:endParaRPr lang="en-US"/>
          </a:p>
        </p:txBody>
      </p:sp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330200"/>
            <a:ext cx="7954963" cy="360363"/>
          </a:xfrm>
          <a:ln/>
        </p:spPr>
        <p:txBody>
          <a:bodyPr lIns="90000" rIns="90000" bIns="46800" anchor="t"/>
          <a:lstStyle/>
          <a:p>
            <a:pPr marL="431800" indent="-215900">
              <a:tabLst>
                <a:tab pos="431800" algn="l"/>
                <a:tab pos="1346200" algn="l"/>
                <a:tab pos="2260600" algn="l"/>
                <a:tab pos="3175000" algn="l"/>
                <a:tab pos="4089400" algn="l"/>
                <a:tab pos="5003800" algn="l"/>
                <a:tab pos="5918200" algn="l"/>
                <a:tab pos="6832600" algn="l"/>
                <a:tab pos="7747000" algn="l"/>
                <a:tab pos="8661400" algn="l"/>
                <a:tab pos="9575800" algn="l"/>
                <a:tab pos="10490200" algn="l"/>
              </a:tabLst>
            </a:pPr>
            <a:r>
              <a:rPr lang="en-US"/>
              <a:t>Non-Blocking Sends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30200" y="855663"/>
            <a:ext cx="8445500" cy="2009775"/>
          </a:xfrm>
          <a:ln/>
        </p:spPr>
        <p:txBody>
          <a:bodyPr lIns="90000" tIns="46800" rIns="90000" bIns="46800"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Non-blocking sends access global data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Requests are allocated from a global request pool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Alloc and free of req requires updating reference count on communicator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Per-object tlp: thread-local request pool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Per-object tlp atom: use tlp and atomic ref count updates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Still some contention exists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794000"/>
            <a:ext cx="4876800" cy="346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D21CCAA-8624-4776-8FD3-6E6C87F07013}" type="slidenum">
              <a:rPr lang="en-US"/>
              <a:pPr/>
              <a:t>23</a:t>
            </a:fld>
            <a:endParaRPr lang="en-US"/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401638"/>
            <a:ext cx="7954963" cy="31273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Conclusion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46075" y="1400175"/>
            <a:ext cx="7935913" cy="4010025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We implemented and evaluated different levels of lock granularity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Finer granularity levels allow more concurrency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Finer granularity increases complexity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Per-object uses multiple locks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Hard to check we're holding the right lock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Deadlocks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With Global, a routine might always have been called with a lock held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With Per-object, not always true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Recursive locks</a:t>
            </a: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Can't check for double locking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Lock-free solutions are critical for performance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Global objects must be accessed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Atomic ref count updates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C4D9C06-0455-4412-B373-3638179C6817}" type="slidenum">
              <a:rPr lang="en-US"/>
              <a:pPr/>
              <a:t>24</a:t>
            </a:fld>
            <a:endParaRPr lang="en-US"/>
          </a:p>
        </p:txBody>
      </p:sp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401638"/>
            <a:ext cx="7954963" cy="312737"/>
          </a:xfrm>
          <a:ln/>
        </p:spPr>
        <p:txBody>
          <a:bodyPr/>
          <a:lstStyle/>
          <a:p>
            <a:pPr marL="431800" indent="-215900">
              <a:tabLst>
                <a:tab pos="431800" algn="l"/>
                <a:tab pos="1346200" algn="l"/>
                <a:tab pos="2260600" algn="l"/>
                <a:tab pos="3175000" algn="l"/>
                <a:tab pos="4089400" algn="l"/>
                <a:tab pos="5003800" algn="l"/>
                <a:tab pos="5918200" algn="l"/>
                <a:tab pos="6832600" algn="l"/>
                <a:tab pos="7747000" algn="l"/>
                <a:tab pos="8661400" algn="l"/>
                <a:tab pos="9575800" algn="l"/>
                <a:tab pos="10490200" algn="l"/>
              </a:tabLst>
            </a:pPr>
            <a:r>
              <a:rPr lang="en-US"/>
              <a:t>Future Work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46075" y="1400175"/>
            <a:ext cx="7935913" cy="4635500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Address receive side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Receive queues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Atomically “search unexpected queue then enqueue on posted”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Lock free or speculative approaches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Per source receive queues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Multithreaded receive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Only one thread can call poll() or recv()</a:t>
            </a:r>
            <a:r>
              <a:rPr lang="ar-SA">
                <a:cs typeface="Arial" charset="0"/>
              </a:rPr>
              <a:t>‏</a:t>
            </a:r>
            <a:endParaRPr lang="en-US"/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How to efficiently dispatch incoming messages to different threads?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Ordering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Lock free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Eliminate locks altogether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Increases complexity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Eliminate locks but increase instruction count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Verification 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We have started work on a portable atomics library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63841F87-F1E6-4321-8FF4-977F9722AA26}" type="slidenum">
              <a:rPr lang="en-US"/>
              <a:pPr/>
              <a:t>25</a:t>
            </a:fld>
            <a:endParaRPr lang="en-US"/>
          </a:p>
        </p:txBody>
      </p:sp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401638"/>
            <a:ext cx="7954963" cy="312737"/>
          </a:xfrm>
          <a:ln/>
        </p:spPr>
        <p:txBody>
          <a:bodyPr/>
          <a:lstStyle/>
          <a:p>
            <a:pPr marL="431800" indent="-215900">
              <a:tabLst>
                <a:tab pos="431800" algn="l"/>
                <a:tab pos="1346200" algn="l"/>
                <a:tab pos="2260600" algn="l"/>
                <a:tab pos="3175000" algn="l"/>
                <a:tab pos="4089400" algn="l"/>
                <a:tab pos="5003800" algn="l"/>
                <a:tab pos="5918200" algn="l"/>
                <a:tab pos="6832600" algn="l"/>
                <a:tab pos="7747000" algn="l"/>
                <a:tab pos="8661400" algn="l"/>
                <a:tab pos="9575800" algn="l"/>
                <a:tab pos="10490200" algn="l"/>
              </a:tabLst>
            </a:pPr>
            <a:r>
              <a:rPr lang="en-US"/>
              <a:t>For more information...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46075" y="1400175"/>
            <a:ext cx="7935913" cy="2927350"/>
          </a:xfrm>
          <a:ln/>
        </p:spPr>
        <p:txBody>
          <a:bodyPr/>
          <a:lstStyle/>
          <a:p>
            <a:pPr algn="ctr">
              <a:buFont typeface="Wingdings" charset="2"/>
              <a:buChar char="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200"/>
          </a:p>
          <a:p>
            <a:pPr algn="ctr">
              <a:buFont typeface="Wingdings" charset="2"/>
              <a:buChar char="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/>
              <a:t>http://www.mcs.anl.gov/research/projects/mpich2</a:t>
            </a:r>
          </a:p>
          <a:p>
            <a:pPr algn="ctr">
              <a:buFont typeface="Wingdings" charset="2"/>
              <a:buChar char="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200"/>
          </a:p>
          <a:p>
            <a:pPr algn="ctr">
              <a:buFont typeface="Wingdings" charset="2"/>
              <a:buChar char="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200"/>
          </a:p>
          <a:p>
            <a:pPr algn="ctr">
              <a:buFont typeface="Wingdings" charset="2"/>
              <a:buChar char="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/>
              <a:t>{balaji, buntinas, goodell, thakur}@mcs.anl.gov</a:t>
            </a:r>
          </a:p>
          <a:p>
            <a:pPr algn="ctr">
              <a:buFont typeface="Wingdings" charset="2"/>
              <a:buChar char="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/>
              <a:t>wgropp@illinois.edu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B00F718-2D69-4DA4-A3E0-7988BA4643F5}" type="slidenum">
              <a:rPr lang="en-US"/>
              <a:pPr/>
              <a:t>3</a:t>
            </a:fld>
            <a:endParaRPr lang="en-US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401638"/>
            <a:ext cx="7954963" cy="31273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Motivation (cont'ed)</a:t>
            </a:r>
            <a:r>
              <a:rPr lang="ar-SA">
                <a:cs typeface="Arial" charset="0"/>
              </a:rPr>
              <a:t>‏</a:t>
            </a:r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46075" y="1400175"/>
            <a:ext cx="7935913" cy="3384550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Providing thread support in MPI is essential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Implementing this is non-trivial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At larger scale, just providing thread support is not sufficient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Providing </a:t>
            </a:r>
            <a:r>
              <a:rPr lang="en-US" i="1"/>
              <a:t>efficient</a:t>
            </a:r>
            <a:r>
              <a:rPr lang="en-US"/>
              <a:t> thread support is critical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Concurrency within the library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We describe our efforts to optimize performance of threads in MPICH2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Four approaches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0"/>
              <a:t>Decreasing critical-section granularity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0"/>
              <a:t>Increasing concurrency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Send side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Evaluate each approach using message-rate benchmark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0C5A2E8-B5E3-41F7-9AAE-DF563B35EEC5}" type="slidenum">
              <a:rPr lang="en-US"/>
              <a:pPr/>
              <a:t>4</a:t>
            </a:fld>
            <a:endParaRPr lang="en-US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401638"/>
            <a:ext cx="7954963" cy="31273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Outline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46075" y="1400175"/>
            <a:ext cx="7935913" cy="2927350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Thread Support in MPI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Lock Granularity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Levels of Granularity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Analyzing Impact of Granularity on Message Rate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Conclusions and Future Work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E5BB108-B11B-4E3D-ACB4-9D2529612AA5}" type="slidenum">
              <a:rPr lang="en-US"/>
              <a:pPr/>
              <a:t>5</a:t>
            </a:fld>
            <a:endParaRPr lang="en-US"/>
          </a:p>
        </p:txBody>
      </p:sp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401638"/>
            <a:ext cx="7954963" cy="312737"/>
          </a:xfrm>
          <a:ln/>
        </p:spPr>
        <p:txBody>
          <a:bodyPr/>
          <a:lstStyle/>
          <a:p>
            <a:pPr marL="431800" indent="-215900">
              <a:tabLst>
                <a:tab pos="431800" algn="l"/>
                <a:tab pos="1346200" algn="l"/>
                <a:tab pos="2260600" algn="l"/>
                <a:tab pos="3175000" algn="l"/>
                <a:tab pos="4089400" algn="l"/>
                <a:tab pos="5003800" algn="l"/>
                <a:tab pos="5918200" algn="l"/>
                <a:tab pos="6832600" algn="l"/>
                <a:tab pos="7747000" algn="l"/>
                <a:tab pos="8661400" algn="l"/>
                <a:tab pos="9575800" algn="l"/>
                <a:tab pos="10490200" algn="l"/>
              </a:tabLst>
            </a:pPr>
            <a:r>
              <a:rPr lang="en-US"/>
              <a:t>Thread Support in MPI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46075" y="1400175"/>
            <a:ext cx="7935913" cy="3697288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User specifies what level of thread safety is desired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MPI_THREAD_SINGLE, _FUNNELED, _SERIALIZED or _MULTIPLE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_FUNNELED and _SERIALIZED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Trivial to implement once you have _SINGLE*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No performance overhead over _SINGLE*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MPI_THREAD_MULTIPLE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MPI library implementation needs to be thread safe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Serialize access to shared structures, avoid races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Typically done using locks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Locks can have a significant performance impact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Lock overhead can increase latency of each call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Locks can impact concurrency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772400" y="5748338"/>
            <a:ext cx="1143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1800"/>
              <a:t>*usually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5BA93BC-27DE-46CE-B64E-2AC3FBEB3A2A}" type="slidenum">
              <a:rPr lang="en-US"/>
              <a:pPr/>
              <a:t>6</a:t>
            </a:fld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330200"/>
            <a:ext cx="7954963" cy="360363"/>
          </a:xfrm>
          <a:ln/>
        </p:spPr>
        <p:txBody>
          <a:bodyPr lIns="90000" rIns="90000" bIns="46800" anchor="t"/>
          <a:lstStyle/>
          <a:p>
            <a:pPr marL="431800" indent="-215900">
              <a:tabLst>
                <a:tab pos="431800" algn="l"/>
                <a:tab pos="1346200" algn="l"/>
                <a:tab pos="2260600" algn="l"/>
                <a:tab pos="3175000" algn="l"/>
                <a:tab pos="4089400" algn="l"/>
                <a:tab pos="5003800" algn="l"/>
                <a:tab pos="5918200" algn="l"/>
                <a:tab pos="6832600" algn="l"/>
                <a:tab pos="7747000" algn="l"/>
                <a:tab pos="8661400" algn="l"/>
                <a:tab pos="9575800" algn="l"/>
                <a:tab pos="10490200" algn="l"/>
              </a:tabLst>
            </a:pPr>
            <a:r>
              <a:rPr lang="en-US"/>
              <a:t>Coarse Grained Locking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46075" y="1027113"/>
            <a:ext cx="7935913" cy="1352550"/>
          </a:xfrm>
          <a:ln/>
        </p:spPr>
        <p:txBody>
          <a:bodyPr lIns="90000" tIns="46800" rIns="90000" bIns="46800"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Single global mutex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Mutex is held between entry and exit of most MPI_ functions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No concurrency in communication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2286000"/>
            <a:ext cx="5376863" cy="378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CA6CC43-5EB6-4241-A968-F01BB601016C}" type="slidenum">
              <a:rPr lang="en-US"/>
              <a:pPr/>
              <a:t>7</a:t>
            </a:fld>
            <a:endParaRPr lang="en-US"/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401638"/>
            <a:ext cx="7954963" cy="312737"/>
          </a:xfrm>
          <a:ln/>
        </p:spPr>
        <p:txBody>
          <a:bodyPr/>
          <a:lstStyle/>
          <a:p>
            <a:pPr marL="431800" indent="-215900">
              <a:tabLst>
                <a:tab pos="431800" algn="l"/>
                <a:tab pos="1346200" algn="l"/>
                <a:tab pos="2260600" algn="l"/>
                <a:tab pos="3175000" algn="l"/>
                <a:tab pos="4089400" algn="l"/>
                <a:tab pos="5003800" algn="l"/>
                <a:tab pos="5918200" algn="l"/>
                <a:tab pos="6832600" algn="l"/>
                <a:tab pos="7747000" algn="l"/>
                <a:tab pos="8661400" algn="l"/>
                <a:tab pos="9575800" algn="l"/>
                <a:tab pos="10490200" algn="l"/>
              </a:tabLst>
            </a:pPr>
            <a:r>
              <a:rPr lang="en-US"/>
              <a:t>Lock Granularity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46075" y="1400175"/>
            <a:ext cx="7935913" cy="4491038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Using mutexes can affect concurrency between threads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Coarser granularity </a:t>
            </a:r>
            <a:r>
              <a:rPr lang="en-US" sz="2400">
                <a:cs typeface="Arial" charset="0"/>
              </a:rPr>
              <a:t>→</a:t>
            </a:r>
            <a:r>
              <a:rPr lang="en-US"/>
              <a:t> less concurrency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Finer granularity </a:t>
            </a:r>
            <a:r>
              <a:rPr lang="en-US" sz="2400">
                <a:cs typeface="Arial" charset="0"/>
              </a:rPr>
              <a:t>→</a:t>
            </a:r>
            <a:r>
              <a:rPr lang="en-US"/>
              <a:t> more concurrency</a:t>
            </a:r>
          </a:p>
          <a:p>
            <a:pPr lvl="1">
              <a:buFont typeface="Wingdings" charset="2"/>
              <a:buChar char="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Fine grained locking</a:t>
            </a:r>
          </a:p>
          <a:p>
            <a:pPr lvl="1">
              <a:buClr>
                <a:srgbClr val="008000"/>
              </a:buClr>
              <a:buSzPct val="200000"/>
              <a:buFont typeface="Wingdings" charset="2"/>
              <a:buChar char="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Decreasing size of critical sections increases concurrency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Only hold mutex when you need it</a:t>
            </a:r>
          </a:p>
          <a:p>
            <a:pPr lvl="1">
              <a:buClr>
                <a:srgbClr val="008000"/>
              </a:buClr>
              <a:buSzPct val="200000"/>
              <a:buFont typeface="Wingdings" charset="2"/>
              <a:buChar char="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Using multiple mutexes can also increase concurrency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Use separate mutexes for different critical sections</a:t>
            </a:r>
          </a:p>
          <a:p>
            <a:pPr lvl="1">
              <a:buClr>
                <a:srgbClr val="800000"/>
              </a:buClr>
              <a:buSzPct val="200000"/>
              <a:buFont typeface="Wingdings" charset="2"/>
              <a:buChar char="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Acquiring and releasing mutexes has overhead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Increasing granularity increases overhead</a:t>
            </a:r>
          </a:p>
          <a:p>
            <a:pPr lvl="1">
              <a:buClr>
                <a:srgbClr val="800000"/>
              </a:buClr>
              <a:buSzPct val="200000"/>
              <a:buFont typeface="Wingdings" charset="2"/>
              <a:buChar char="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Shrinking CS, using multiple mutexes increases complexity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Checking for races is more difficult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Need to worry about deadlocks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6AE12D9-617D-4631-8777-8EBAE06F12B7}" type="slidenum">
              <a:rPr lang="en-US"/>
              <a:pPr/>
              <a:t>8</a:t>
            </a:fld>
            <a:endParaRPr lang="en-US"/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330200"/>
            <a:ext cx="7954963" cy="360363"/>
          </a:xfrm>
          <a:ln/>
        </p:spPr>
        <p:txBody>
          <a:bodyPr lIns="90000" rIns="90000" bIns="46800" anchor="t"/>
          <a:lstStyle/>
          <a:p>
            <a:pPr marL="431800" indent="-215900">
              <a:tabLst>
                <a:tab pos="431800" algn="l"/>
                <a:tab pos="1346200" algn="l"/>
                <a:tab pos="2260600" algn="l"/>
                <a:tab pos="3175000" algn="l"/>
                <a:tab pos="4089400" algn="l"/>
                <a:tab pos="5003800" algn="l"/>
                <a:tab pos="5918200" algn="l"/>
                <a:tab pos="6832600" algn="l"/>
                <a:tab pos="7747000" algn="l"/>
                <a:tab pos="8661400" algn="l"/>
                <a:tab pos="9575800" algn="l"/>
                <a:tab pos="10490200" algn="l"/>
              </a:tabLst>
            </a:pPr>
            <a:r>
              <a:rPr lang="en-US"/>
              <a:t>Levels of Granularity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46075" y="1400175"/>
            <a:ext cx="7935913" cy="3927475"/>
          </a:xfrm>
          <a:ln/>
        </p:spPr>
        <p:txBody>
          <a:bodyPr lIns="90000" tIns="46800" rIns="90000" bIns="46800"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Global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Use a single global mutex, held from function enter to exit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Existing implementation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Brief Global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Use a single global mutex, but reduce the size of the critical section as much as possible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Per-Object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Use one mutex per data object: lock </a:t>
            </a:r>
            <a:r>
              <a:rPr lang="en-US" i="1"/>
              <a:t>data</a:t>
            </a:r>
            <a:r>
              <a:rPr lang="en-US"/>
              <a:t> not </a:t>
            </a:r>
            <a:r>
              <a:rPr lang="en-US" i="1"/>
              <a:t>code sections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Lock-Free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Use no mutexes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Use lock-free algorithms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Future work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3472439-50D7-4D88-B772-4FDAA7CA3D6B}" type="slidenum">
              <a:rPr lang="en-US"/>
              <a:pPr/>
              <a:t>9</a:t>
            </a:fld>
            <a:endParaRPr lang="en-US"/>
          </a:p>
        </p:txBody>
      </p:sp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330200"/>
            <a:ext cx="7954963" cy="360363"/>
          </a:xfrm>
          <a:ln/>
        </p:spPr>
        <p:txBody>
          <a:bodyPr lIns="90000" rIns="90000" bIns="46800" anchor="t"/>
          <a:lstStyle/>
          <a:p>
            <a:pPr marL="431800" indent="-215900">
              <a:tabLst>
                <a:tab pos="431800" algn="l"/>
                <a:tab pos="1346200" algn="l"/>
                <a:tab pos="2260600" algn="l"/>
                <a:tab pos="3175000" algn="l"/>
                <a:tab pos="4089400" algn="l"/>
                <a:tab pos="5003800" algn="l"/>
                <a:tab pos="5918200" algn="l"/>
                <a:tab pos="6832600" algn="l"/>
                <a:tab pos="7747000" algn="l"/>
                <a:tab pos="8661400" algn="l"/>
                <a:tab pos="9575800" algn="l"/>
                <a:tab pos="10490200" algn="l"/>
              </a:tabLst>
            </a:pPr>
            <a:r>
              <a:rPr lang="en-US"/>
              <a:t>Analyzing Impact of Granularity on Message Rate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46075" y="823913"/>
            <a:ext cx="7935913" cy="1544637"/>
          </a:xfrm>
          <a:ln/>
        </p:spPr>
        <p:txBody>
          <a:bodyPr lIns="90000" tIns="46800" rIns="90000" bIns="46800"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Measured message rate for multithreaded sender to single-threaded receivers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100,000 times: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Sender: MPI_Send() 128 messages, MPI_Recv() ack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Receiver: MPI_Irecv() 128 messages, MPI_Send() ack</a:t>
            </a:r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385763" y="3621088"/>
            <a:ext cx="1912937" cy="1792287"/>
          </a:xfrm>
          <a:prstGeom prst="ellipse">
            <a:avLst/>
          </a:prstGeom>
          <a:solidFill>
            <a:srgbClr val="00A650"/>
          </a:solidFill>
          <a:ln w="9360">
            <a:solidFill>
              <a:srgbClr val="13131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3638550" y="2760663"/>
            <a:ext cx="658813" cy="668337"/>
          </a:xfrm>
          <a:prstGeom prst="ellipse">
            <a:avLst/>
          </a:prstGeom>
          <a:solidFill>
            <a:srgbClr val="00A650"/>
          </a:solidFill>
          <a:ln w="9360">
            <a:solidFill>
              <a:srgbClr val="13131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3867150" y="3670300"/>
            <a:ext cx="658813" cy="668338"/>
          </a:xfrm>
          <a:prstGeom prst="ellipse">
            <a:avLst/>
          </a:prstGeom>
          <a:solidFill>
            <a:srgbClr val="00A650"/>
          </a:solidFill>
          <a:ln w="9360">
            <a:solidFill>
              <a:srgbClr val="13131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3913188" y="4562475"/>
            <a:ext cx="658812" cy="668338"/>
          </a:xfrm>
          <a:prstGeom prst="ellipse">
            <a:avLst/>
          </a:prstGeom>
          <a:solidFill>
            <a:srgbClr val="00A650"/>
          </a:solidFill>
          <a:ln w="9360">
            <a:solidFill>
              <a:srgbClr val="13131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3781425" y="5376863"/>
            <a:ext cx="658813" cy="668337"/>
          </a:xfrm>
          <a:prstGeom prst="ellipse">
            <a:avLst/>
          </a:prstGeom>
          <a:solidFill>
            <a:srgbClr val="00A650"/>
          </a:solidFill>
          <a:ln w="9360">
            <a:solidFill>
              <a:srgbClr val="13131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Freeform 8"/>
          <p:cNvSpPr>
            <a:spLocks noChangeArrowheads="1"/>
          </p:cNvSpPr>
          <p:nvPr/>
        </p:nvSpPr>
        <p:spPr bwMode="auto">
          <a:xfrm rot="16200000">
            <a:off x="1264444" y="3405982"/>
            <a:ext cx="160337" cy="1327150"/>
          </a:xfrm>
          <a:custGeom>
            <a:avLst/>
            <a:gdLst>
              <a:gd name="T0" fmla="*/ 1 w 101"/>
              <a:gd name="T1" fmla="*/ 0 h 836"/>
              <a:gd name="T2" fmla="*/ 94 w 101"/>
              <a:gd name="T3" fmla="*/ 73 h 836"/>
              <a:gd name="T4" fmla="*/ 1 w 101"/>
              <a:gd name="T5" fmla="*/ 177 h 836"/>
              <a:gd name="T6" fmla="*/ 94 w 101"/>
              <a:gd name="T7" fmla="*/ 275 h 836"/>
              <a:gd name="T8" fmla="*/ 1 w 101"/>
              <a:gd name="T9" fmla="*/ 374 h 836"/>
              <a:gd name="T10" fmla="*/ 99 w 101"/>
              <a:gd name="T11" fmla="*/ 472 h 836"/>
              <a:gd name="T12" fmla="*/ 16 w 101"/>
              <a:gd name="T13" fmla="*/ 561 h 836"/>
              <a:gd name="T14" fmla="*/ 94 w 101"/>
              <a:gd name="T15" fmla="*/ 633 h 836"/>
              <a:gd name="T16" fmla="*/ 11 w 101"/>
              <a:gd name="T17" fmla="*/ 727 h 836"/>
              <a:gd name="T18" fmla="*/ 99 w 101"/>
              <a:gd name="T19" fmla="*/ 836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836">
                <a:moveTo>
                  <a:pt x="1" y="0"/>
                </a:moveTo>
                <a:cubicBezTo>
                  <a:pt x="17" y="11"/>
                  <a:pt x="94" y="44"/>
                  <a:pt x="94" y="73"/>
                </a:cubicBezTo>
                <a:cubicBezTo>
                  <a:pt x="94" y="102"/>
                  <a:pt x="1" y="143"/>
                  <a:pt x="1" y="177"/>
                </a:cubicBezTo>
                <a:cubicBezTo>
                  <a:pt x="1" y="211"/>
                  <a:pt x="94" y="242"/>
                  <a:pt x="94" y="275"/>
                </a:cubicBezTo>
                <a:cubicBezTo>
                  <a:pt x="94" y="308"/>
                  <a:pt x="0" y="341"/>
                  <a:pt x="1" y="374"/>
                </a:cubicBezTo>
                <a:cubicBezTo>
                  <a:pt x="2" y="407"/>
                  <a:pt x="97" y="441"/>
                  <a:pt x="99" y="472"/>
                </a:cubicBezTo>
                <a:cubicBezTo>
                  <a:pt x="101" y="503"/>
                  <a:pt x="17" y="534"/>
                  <a:pt x="16" y="561"/>
                </a:cubicBezTo>
                <a:cubicBezTo>
                  <a:pt x="15" y="588"/>
                  <a:pt x="95" y="605"/>
                  <a:pt x="94" y="633"/>
                </a:cubicBezTo>
                <a:cubicBezTo>
                  <a:pt x="93" y="661"/>
                  <a:pt x="10" y="693"/>
                  <a:pt x="11" y="727"/>
                </a:cubicBezTo>
                <a:cubicBezTo>
                  <a:pt x="12" y="761"/>
                  <a:pt x="90" y="795"/>
                  <a:pt x="99" y="836"/>
                </a:cubicBezTo>
              </a:path>
            </a:pathLst>
          </a:custGeom>
          <a:noFill/>
          <a:ln w="255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Freeform 9"/>
          <p:cNvSpPr>
            <a:spLocks noChangeArrowheads="1"/>
          </p:cNvSpPr>
          <p:nvPr/>
        </p:nvSpPr>
        <p:spPr bwMode="auto">
          <a:xfrm rot="16200000">
            <a:off x="1264444" y="4333082"/>
            <a:ext cx="160337" cy="1327150"/>
          </a:xfrm>
          <a:custGeom>
            <a:avLst/>
            <a:gdLst>
              <a:gd name="T0" fmla="*/ 1 w 101"/>
              <a:gd name="T1" fmla="*/ 0 h 836"/>
              <a:gd name="T2" fmla="*/ 94 w 101"/>
              <a:gd name="T3" fmla="*/ 73 h 836"/>
              <a:gd name="T4" fmla="*/ 1 w 101"/>
              <a:gd name="T5" fmla="*/ 177 h 836"/>
              <a:gd name="T6" fmla="*/ 94 w 101"/>
              <a:gd name="T7" fmla="*/ 275 h 836"/>
              <a:gd name="T8" fmla="*/ 1 w 101"/>
              <a:gd name="T9" fmla="*/ 374 h 836"/>
              <a:gd name="T10" fmla="*/ 99 w 101"/>
              <a:gd name="T11" fmla="*/ 472 h 836"/>
              <a:gd name="T12" fmla="*/ 16 w 101"/>
              <a:gd name="T13" fmla="*/ 561 h 836"/>
              <a:gd name="T14" fmla="*/ 94 w 101"/>
              <a:gd name="T15" fmla="*/ 633 h 836"/>
              <a:gd name="T16" fmla="*/ 11 w 101"/>
              <a:gd name="T17" fmla="*/ 727 h 836"/>
              <a:gd name="T18" fmla="*/ 99 w 101"/>
              <a:gd name="T19" fmla="*/ 836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836">
                <a:moveTo>
                  <a:pt x="1" y="0"/>
                </a:moveTo>
                <a:cubicBezTo>
                  <a:pt x="17" y="11"/>
                  <a:pt x="94" y="44"/>
                  <a:pt x="94" y="73"/>
                </a:cubicBezTo>
                <a:cubicBezTo>
                  <a:pt x="94" y="102"/>
                  <a:pt x="1" y="143"/>
                  <a:pt x="1" y="177"/>
                </a:cubicBezTo>
                <a:cubicBezTo>
                  <a:pt x="1" y="211"/>
                  <a:pt x="94" y="242"/>
                  <a:pt x="94" y="275"/>
                </a:cubicBezTo>
                <a:cubicBezTo>
                  <a:pt x="94" y="308"/>
                  <a:pt x="0" y="341"/>
                  <a:pt x="1" y="374"/>
                </a:cubicBezTo>
                <a:cubicBezTo>
                  <a:pt x="2" y="407"/>
                  <a:pt x="97" y="441"/>
                  <a:pt x="99" y="472"/>
                </a:cubicBezTo>
                <a:cubicBezTo>
                  <a:pt x="101" y="503"/>
                  <a:pt x="17" y="534"/>
                  <a:pt x="16" y="561"/>
                </a:cubicBezTo>
                <a:cubicBezTo>
                  <a:pt x="15" y="588"/>
                  <a:pt x="95" y="605"/>
                  <a:pt x="94" y="633"/>
                </a:cubicBezTo>
                <a:cubicBezTo>
                  <a:pt x="93" y="661"/>
                  <a:pt x="10" y="693"/>
                  <a:pt x="11" y="727"/>
                </a:cubicBezTo>
                <a:cubicBezTo>
                  <a:pt x="12" y="761"/>
                  <a:pt x="90" y="795"/>
                  <a:pt x="99" y="836"/>
                </a:cubicBezTo>
              </a:path>
            </a:pathLst>
          </a:custGeom>
          <a:noFill/>
          <a:ln w="255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Freeform 10"/>
          <p:cNvSpPr>
            <a:spLocks noChangeArrowheads="1"/>
          </p:cNvSpPr>
          <p:nvPr/>
        </p:nvSpPr>
        <p:spPr bwMode="auto">
          <a:xfrm rot="16200000">
            <a:off x="1264444" y="3713957"/>
            <a:ext cx="160337" cy="1327150"/>
          </a:xfrm>
          <a:custGeom>
            <a:avLst/>
            <a:gdLst>
              <a:gd name="T0" fmla="*/ 1 w 101"/>
              <a:gd name="T1" fmla="*/ 0 h 836"/>
              <a:gd name="T2" fmla="*/ 94 w 101"/>
              <a:gd name="T3" fmla="*/ 73 h 836"/>
              <a:gd name="T4" fmla="*/ 1 w 101"/>
              <a:gd name="T5" fmla="*/ 177 h 836"/>
              <a:gd name="T6" fmla="*/ 94 w 101"/>
              <a:gd name="T7" fmla="*/ 275 h 836"/>
              <a:gd name="T8" fmla="*/ 1 w 101"/>
              <a:gd name="T9" fmla="*/ 374 h 836"/>
              <a:gd name="T10" fmla="*/ 99 w 101"/>
              <a:gd name="T11" fmla="*/ 472 h 836"/>
              <a:gd name="T12" fmla="*/ 16 w 101"/>
              <a:gd name="T13" fmla="*/ 561 h 836"/>
              <a:gd name="T14" fmla="*/ 94 w 101"/>
              <a:gd name="T15" fmla="*/ 633 h 836"/>
              <a:gd name="T16" fmla="*/ 11 w 101"/>
              <a:gd name="T17" fmla="*/ 727 h 836"/>
              <a:gd name="T18" fmla="*/ 99 w 101"/>
              <a:gd name="T19" fmla="*/ 836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836">
                <a:moveTo>
                  <a:pt x="1" y="0"/>
                </a:moveTo>
                <a:cubicBezTo>
                  <a:pt x="17" y="11"/>
                  <a:pt x="94" y="44"/>
                  <a:pt x="94" y="73"/>
                </a:cubicBezTo>
                <a:cubicBezTo>
                  <a:pt x="94" y="102"/>
                  <a:pt x="1" y="143"/>
                  <a:pt x="1" y="177"/>
                </a:cubicBezTo>
                <a:cubicBezTo>
                  <a:pt x="1" y="211"/>
                  <a:pt x="94" y="242"/>
                  <a:pt x="94" y="275"/>
                </a:cubicBezTo>
                <a:cubicBezTo>
                  <a:pt x="94" y="308"/>
                  <a:pt x="0" y="341"/>
                  <a:pt x="1" y="374"/>
                </a:cubicBezTo>
                <a:cubicBezTo>
                  <a:pt x="2" y="407"/>
                  <a:pt x="97" y="441"/>
                  <a:pt x="99" y="472"/>
                </a:cubicBezTo>
                <a:cubicBezTo>
                  <a:pt x="101" y="503"/>
                  <a:pt x="17" y="534"/>
                  <a:pt x="16" y="561"/>
                </a:cubicBezTo>
                <a:cubicBezTo>
                  <a:pt x="15" y="588"/>
                  <a:pt x="95" y="605"/>
                  <a:pt x="94" y="633"/>
                </a:cubicBezTo>
                <a:cubicBezTo>
                  <a:pt x="93" y="661"/>
                  <a:pt x="10" y="693"/>
                  <a:pt x="11" y="727"/>
                </a:cubicBezTo>
                <a:cubicBezTo>
                  <a:pt x="12" y="761"/>
                  <a:pt x="90" y="795"/>
                  <a:pt x="99" y="836"/>
                </a:cubicBezTo>
              </a:path>
            </a:pathLst>
          </a:custGeom>
          <a:noFill/>
          <a:ln w="255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Freeform 11"/>
          <p:cNvSpPr>
            <a:spLocks noChangeArrowheads="1"/>
          </p:cNvSpPr>
          <p:nvPr/>
        </p:nvSpPr>
        <p:spPr bwMode="auto">
          <a:xfrm rot="16200000">
            <a:off x="1264444" y="4023519"/>
            <a:ext cx="160338" cy="1327150"/>
          </a:xfrm>
          <a:custGeom>
            <a:avLst/>
            <a:gdLst>
              <a:gd name="T0" fmla="*/ 1 w 101"/>
              <a:gd name="T1" fmla="*/ 0 h 836"/>
              <a:gd name="T2" fmla="*/ 94 w 101"/>
              <a:gd name="T3" fmla="*/ 73 h 836"/>
              <a:gd name="T4" fmla="*/ 1 w 101"/>
              <a:gd name="T5" fmla="*/ 177 h 836"/>
              <a:gd name="T6" fmla="*/ 94 w 101"/>
              <a:gd name="T7" fmla="*/ 275 h 836"/>
              <a:gd name="T8" fmla="*/ 1 w 101"/>
              <a:gd name="T9" fmla="*/ 374 h 836"/>
              <a:gd name="T10" fmla="*/ 99 w 101"/>
              <a:gd name="T11" fmla="*/ 472 h 836"/>
              <a:gd name="T12" fmla="*/ 16 w 101"/>
              <a:gd name="T13" fmla="*/ 561 h 836"/>
              <a:gd name="T14" fmla="*/ 94 w 101"/>
              <a:gd name="T15" fmla="*/ 633 h 836"/>
              <a:gd name="T16" fmla="*/ 11 w 101"/>
              <a:gd name="T17" fmla="*/ 727 h 836"/>
              <a:gd name="T18" fmla="*/ 99 w 101"/>
              <a:gd name="T19" fmla="*/ 836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836">
                <a:moveTo>
                  <a:pt x="1" y="0"/>
                </a:moveTo>
                <a:cubicBezTo>
                  <a:pt x="17" y="11"/>
                  <a:pt x="94" y="44"/>
                  <a:pt x="94" y="73"/>
                </a:cubicBezTo>
                <a:cubicBezTo>
                  <a:pt x="94" y="102"/>
                  <a:pt x="1" y="143"/>
                  <a:pt x="1" y="177"/>
                </a:cubicBezTo>
                <a:cubicBezTo>
                  <a:pt x="1" y="211"/>
                  <a:pt x="94" y="242"/>
                  <a:pt x="94" y="275"/>
                </a:cubicBezTo>
                <a:cubicBezTo>
                  <a:pt x="94" y="308"/>
                  <a:pt x="0" y="341"/>
                  <a:pt x="1" y="374"/>
                </a:cubicBezTo>
                <a:cubicBezTo>
                  <a:pt x="2" y="407"/>
                  <a:pt x="97" y="441"/>
                  <a:pt x="99" y="472"/>
                </a:cubicBezTo>
                <a:cubicBezTo>
                  <a:pt x="101" y="503"/>
                  <a:pt x="17" y="534"/>
                  <a:pt x="16" y="561"/>
                </a:cubicBezTo>
                <a:cubicBezTo>
                  <a:pt x="15" y="588"/>
                  <a:pt x="95" y="605"/>
                  <a:pt x="94" y="633"/>
                </a:cubicBezTo>
                <a:cubicBezTo>
                  <a:pt x="93" y="661"/>
                  <a:pt x="10" y="693"/>
                  <a:pt x="11" y="727"/>
                </a:cubicBezTo>
                <a:cubicBezTo>
                  <a:pt x="12" y="761"/>
                  <a:pt x="90" y="795"/>
                  <a:pt x="99" y="836"/>
                </a:cubicBezTo>
              </a:path>
            </a:pathLst>
          </a:custGeom>
          <a:noFill/>
          <a:ln w="255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00" name="AutoShape 12"/>
          <p:cNvCxnSpPr>
            <a:cxnSpLocks noChangeShapeType="1"/>
            <a:stCxn id="12296" idx="5"/>
            <a:endCxn id="12292" idx="2"/>
          </p:cNvCxnSpPr>
          <p:nvPr/>
        </p:nvCxnSpPr>
        <p:spPr bwMode="auto">
          <a:xfrm flipV="1">
            <a:off x="1982788" y="3094038"/>
            <a:ext cx="1655762" cy="1052512"/>
          </a:xfrm>
          <a:prstGeom prst="straightConnector1">
            <a:avLst/>
          </a:prstGeom>
          <a:noFill/>
          <a:ln w="19080">
            <a:solidFill>
              <a:srgbClr val="13131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01" name="AutoShape 13"/>
          <p:cNvCxnSpPr>
            <a:cxnSpLocks noChangeShapeType="1"/>
            <a:stCxn id="12298" idx="5"/>
            <a:endCxn id="12293" idx="2"/>
          </p:cNvCxnSpPr>
          <p:nvPr/>
        </p:nvCxnSpPr>
        <p:spPr bwMode="auto">
          <a:xfrm flipV="1">
            <a:off x="1982788" y="4003675"/>
            <a:ext cx="1884362" cy="452438"/>
          </a:xfrm>
          <a:prstGeom prst="straightConnector1">
            <a:avLst/>
          </a:prstGeom>
          <a:noFill/>
          <a:ln w="19080">
            <a:solidFill>
              <a:srgbClr val="13131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02" name="AutoShape 14"/>
          <p:cNvCxnSpPr>
            <a:cxnSpLocks noChangeShapeType="1"/>
            <a:stCxn id="12299" idx="5"/>
            <a:endCxn id="12294" idx="2"/>
          </p:cNvCxnSpPr>
          <p:nvPr/>
        </p:nvCxnSpPr>
        <p:spPr bwMode="auto">
          <a:xfrm>
            <a:off x="1982788" y="4765675"/>
            <a:ext cx="1930400" cy="130175"/>
          </a:xfrm>
          <a:prstGeom prst="straightConnector1">
            <a:avLst/>
          </a:prstGeom>
          <a:noFill/>
          <a:ln w="19080">
            <a:solidFill>
              <a:srgbClr val="13131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03" name="AutoShape 15"/>
          <p:cNvCxnSpPr>
            <a:cxnSpLocks noChangeShapeType="1"/>
            <a:stCxn id="12297" idx="5"/>
            <a:endCxn id="12295" idx="2"/>
          </p:cNvCxnSpPr>
          <p:nvPr/>
        </p:nvCxnSpPr>
        <p:spPr bwMode="auto">
          <a:xfrm>
            <a:off x="1982788" y="5075238"/>
            <a:ext cx="1798637" cy="636587"/>
          </a:xfrm>
          <a:prstGeom prst="straightConnector1">
            <a:avLst/>
          </a:prstGeom>
          <a:noFill/>
          <a:ln w="19080">
            <a:solidFill>
              <a:srgbClr val="13131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304" name="Oval 16"/>
          <p:cNvSpPr>
            <a:spLocks noChangeArrowheads="1"/>
          </p:cNvSpPr>
          <p:nvPr/>
        </p:nvSpPr>
        <p:spPr bwMode="auto">
          <a:xfrm>
            <a:off x="5373688" y="2940050"/>
            <a:ext cx="658812" cy="668338"/>
          </a:xfrm>
          <a:prstGeom prst="ellipse">
            <a:avLst/>
          </a:prstGeom>
          <a:solidFill>
            <a:srgbClr val="00A650"/>
          </a:solidFill>
          <a:ln w="9360">
            <a:solidFill>
              <a:srgbClr val="13131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Oval 17"/>
          <p:cNvSpPr>
            <a:spLocks noChangeArrowheads="1"/>
          </p:cNvSpPr>
          <p:nvPr/>
        </p:nvSpPr>
        <p:spPr bwMode="auto">
          <a:xfrm>
            <a:off x="5340350" y="3830638"/>
            <a:ext cx="658813" cy="668337"/>
          </a:xfrm>
          <a:prstGeom prst="ellipse">
            <a:avLst/>
          </a:prstGeom>
          <a:solidFill>
            <a:srgbClr val="00A650"/>
          </a:solidFill>
          <a:ln w="9360">
            <a:solidFill>
              <a:srgbClr val="13131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Oval 18"/>
          <p:cNvSpPr>
            <a:spLocks noChangeArrowheads="1"/>
          </p:cNvSpPr>
          <p:nvPr/>
        </p:nvSpPr>
        <p:spPr bwMode="auto">
          <a:xfrm>
            <a:off x="5367338" y="4738688"/>
            <a:ext cx="658812" cy="668337"/>
          </a:xfrm>
          <a:prstGeom prst="ellipse">
            <a:avLst/>
          </a:prstGeom>
          <a:solidFill>
            <a:srgbClr val="00A650"/>
          </a:solidFill>
          <a:ln w="9360">
            <a:solidFill>
              <a:srgbClr val="13131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Oval 19"/>
          <p:cNvSpPr>
            <a:spLocks noChangeArrowheads="1"/>
          </p:cNvSpPr>
          <p:nvPr/>
        </p:nvSpPr>
        <p:spPr bwMode="auto">
          <a:xfrm>
            <a:off x="5640388" y="5505450"/>
            <a:ext cx="658812" cy="668338"/>
          </a:xfrm>
          <a:prstGeom prst="ellipse">
            <a:avLst/>
          </a:prstGeom>
          <a:solidFill>
            <a:srgbClr val="00A650"/>
          </a:solidFill>
          <a:ln w="9360">
            <a:solidFill>
              <a:srgbClr val="13131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Oval 20"/>
          <p:cNvSpPr>
            <a:spLocks noChangeArrowheads="1"/>
          </p:cNvSpPr>
          <p:nvPr/>
        </p:nvSpPr>
        <p:spPr bwMode="auto">
          <a:xfrm>
            <a:off x="7934325" y="2870200"/>
            <a:ext cx="658813" cy="668338"/>
          </a:xfrm>
          <a:prstGeom prst="ellipse">
            <a:avLst/>
          </a:prstGeom>
          <a:solidFill>
            <a:srgbClr val="00A650"/>
          </a:solidFill>
          <a:ln w="9360">
            <a:solidFill>
              <a:srgbClr val="13131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Oval 21"/>
          <p:cNvSpPr>
            <a:spLocks noChangeArrowheads="1"/>
          </p:cNvSpPr>
          <p:nvPr/>
        </p:nvSpPr>
        <p:spPr bwMode="auto">
          <a:xfrm>
            <a:off x="8162925" y="3779838"/>
            <a:ext cx="658813" cy="668337"/>
          </a:xfrm>
          <a:prstGeom prst="ellipse">
            <a:avLst/>
          </a:prstGeom>
          <a:solidFill>
            <a:srgbClr val="00A650"/>
          </a:solidFill>
          <a:ln w="9360">
            <a:solidFill>
              <a:srgbClr val="13131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Oval 22"/>
          <p:cNvSpPr>
            <a:spLocks noChangeArrowheads="1"/>
          </p:cNvSpPr>
          <p:nvPr/>
        </p:nvSpPr>
        <p:spPr bwMode="auto">
          <a:xfrm>
            <a:off x="8208963" y="4672013"/>
            <a:ext cx="658812" cy="668337"/>
          </a:xfrm>
          <a:prstGeom prst="ellipse">
            <a:avLst/>
          </a:prstGeom>
          <a:solidFill>
            <a:srgbClr val="00A650"/>
          </a:solidFill>
          <a:ln w="9360">
            <a:solidFill>
              <a:srgbClr val="13131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Oval 23"/>
          <p:cNvSpPr>
            <a:spLocks noChangeArrowheads="1"/>
          </p:cNvSpPr>
          <p:nvPr/>
        </p:nvSpPr>
        <p:spPr bwMode="auto">
          <a:xfrm>
            <a:off x="8077200" y="5486400"/>
            <a:ext cx="658813" cy="668338"/>
          </a:xfrm>
          <a:prstGeom prst="ellipse">
            <a:avLst/>
          </a:prstGeom>
          <a:solidFill>
            <a:srgbClr val="00A650"/>
          </a:solidFill>
          <a:ln w="9360">
            <a:solidFill>
              <a:srgbClr val="13131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12" name="AutoShape 24"/>
          <p:cNvCxnSpPr>
            <a:cxnSpLocks noChangeShapeType="1"/>
            <a:stCxn id="12304" idx="6"/>
            <a:endCxn id="12308" idx="2"/>
          </p:cNvCxnSpPr>
          <p:nvPr/>
        </p:nvCxnSpPr>
        <p:spPr bwMode="auto">
          <a:xfrm flipV="1">
            <a:off x="6032500" y="3205163"/>
            <a:ext cx="1901825" cy="69850"/>
          </a:xfrm>
          <a:prstGeom prst="straightConnector1">
            <a:avLst/>
          </a:prstGeom>
          <a:noFill/>
          <a:ln w="19080">
            <a:solidFill>
              <a:srgbClr val="13131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13" name="AutoShape 25"/>
          <p:cNvCxnSpPr>
            <a:cxnSpLocks noChangeShapeType="1"/>
            <a:stCxn id="12305" idx="6"/>
            <a:endCxn id="12309" idx="2"/>
          </p:cNvCxnSpPr>
          <p:nvPr/>
        </p:nvCxnSpPr>
        <p:spPr bwMode="auto">
          <a:xfrm flipV="1">
            <a:off x="5999163" y="4114800"/>
            <a:ext cx="2163762" cy="50800"/>
          </a:xfrm>
          <a:prstGeom prst="straightConnector1">
            <a:avLst/>
          </a:prstGeom>
          <a:noFill/>
          <a:ln w="19080">
            <a:solidFill>
              <a:srgbClr val="13131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14" name="AutoShape 26"/>
          <p:cNvCxnSpPr>
            <a:cxnSpLocks noChangeShapeType="1"/>
            <a:stCxn id="12306" idx="6"/>
            <a:endCxn id="12310" idx="2"/>
          </p:cNvCxnSpPr>
          <p:nvPr/>
        </p:nvCxnSpPr>
        <p:spPr bwMode="auto">
          <a:xfrm flipV="1">
            <a:off x="6026150" y="5006975"/>
            <a:ext cx="2182813" cy="66675"/>
          </a:xfrm>
          <a:prstGeom prst="straightConnector1">
            <a:avLst/>
          </a:prstGeom>
          <a:noFill/>
          <a:ln w="19080">
            <a:solidFill>
              <a:srgbClr val="13131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15" name="AutoShape 27"/>
          <p:cNvCxnSpPr>
            <a:cxnSpLocks noChangeShapeType="1"/>
            <a:stCxn id="12307" idx="6"/>
            <a:endCxn id="12311" idx="2"/>
          </p:cNvCxnSpPr>
          <p:nvPr/>
        </p:nvCxnSpPr>
        <p:spPr bwMode="auto">
          <a:xfrm flipV="1">
            <a:off x="6299200" y="5821363"/>
            <a:ext cx="1778000" cy="19050"/>
          </a:xfrm>
          <a:prstGeom prst="straightConnector1">
            <a:avLst/>
          </a:prstGeom>
          <a:noFill/>
          <a:ln w="19080">
            <a:solidFill>
              <a:srgbClr val="13131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1212850" y="2443163"/>
            <a:ext cx="12985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/>
              <a:t>Threads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6164263" y="2395538"/>
            <a:ext cx="16033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31313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 sz="2400">
                <a:solidFill>
                  <a:srgbClr val="131313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/>
              <a:t>Processes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4" grpId="0" animBg="1"/>
      <p:bldP spid="12305" grpId="0" animBg="1"/>
      <p:bldP spid="12306" grpId="0" animBg="1"/>
      <p:bldP spid="12307" grpId="0" animBg="1"/>
      <p:bldP spid="12308" grpId="0" animBg="1"/>
      <p:bldP spid="12309" grpId="0" animBg="1"/>
      <p:bldP spid="12310" grpId="0" animBg="1"/>
      <p:bldP spid="123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131313"/>
          </a:buClr>
          <a:buSzPct val="100000"/>
          <a:buFont typeface="Arial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131313"/>
          </a:buClr>
          <a:buSzPct val="100000"/>
          <a:buFont typeface="Arial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131313"/>
          </a:buClr>
          <a:buSzPct val="100000"/>
          <a:buFont typeface="Arial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131313"/>
          </a:buClr>
          <a:buSzPct val="100000"/>
          <a:buFont typeface="Arial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1131</Words>
  <Application>Microsoft Office PowerPoint</Application>
  <PresentationFormat>On-screen Show (4:3)</PresentationFormat>
  <Paragraphs>268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Times New Roman</vt:lpstr>
      <vt:lpstr>Arial</vt:lpstr>
      <vt:lpstr>DejaVu Sans</vt:lpstr>
      <vt:lpstr>Wingdings</vt:lpstr>
      <vt:lpstr>ＭＳ Ｐゴシック</vt:lpstr>
      <vt:lpstr>Wingdings 3</vt:lpstr>
      <vt:lpstr>Office Theme</vt:lpstr>
      <vt:lpstr>Office Theme</vt:lpstr>
      <vt:lpstr>Toward Efficient Support for Multithreaded MPI Communication</vt:lpstr>
      <vt:lpstr>Motivation</vt:lpstr>
      <vt:lpstr>Motivation (cont'ed)‏</vt:lpstr>
      <vt:lpstr>Outline</vt:lpstr>
      <vt:lpstr>Thread Support in MPI</vt:lpstr>
      <vt:lpstr>Coarse Grained Locking</vt:lpstr>
      <vt:lpstr>Lock Granularity</vt:lpstr>
      <vt:lpstr>Levels of Granularity</vt:lpstr>
      <vt:lpstr>Analyzing Impact of Granularity on Message Rate</vt:lpstr>
      <vt:lpstr>Global Granularity</vt:lpstr>
      <vt:lpstr>Global Granularity</vt:lpstr>
      <vt:lpstr>Brief Global Granularity</vt:lpstr>
      <vt:lpstr>Brief Global Granularity: Sending to MPI_PROC_NULL</vt:lpstr>
      <vt:lpstr>Sending to MPI_PROC_NULL</vt:lpstr>
      <vt:lpstr>Brief Global Granularity: Real Communication</vt:lpstr>
      <vt:lpstr>Blocking Send: Real Communication</vt:lpstr>
      <vt:lpstr>Per-Object Granularity</vt:lpstr>
      <vt:lpstr>Per-Object Granularity</vt:lpstr>
      <vt:lpstr>Blocking Sends</vt:lpstr>
      <vt:lpstr>What About Globally Shared Objects?</vt:lpstr>
      <vt:lpstr>Per-Object Granularity: Non-Blocking Sends</vt:lpstr>
      <vt:lpstr>Non-Blocking Sends</vt:lpstr>
      <vt:lpstr>Conclusion</vt:lpstr>
      <vt:lpstr>Future Work</vt:lpstr>
      <vt:lpstr>For more information...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Argonne PowerPoint Presentation</dc:title>
  <dc:creator>Darius Buntinas</dc:creator>
  <cp:lastModifiedBy>Pavan Balaji</cp:lastModifiedBy>
  <cp:revision>1</cp:revision>
  <dcterms:modified xsi:type="dcterms:W3CDTF">2011-01-10T13:14:26Z</dcterms:modified>
</cp:coreProperties>
</file>