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1" r:id="rId6"/>
    <p:sldId id="263" r:id="rId7"/>
    <p:sldId id="274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29B5E-5709-4B90-8250-ABE1C7413EAA}" type="datetimeFigureOut">
              <a:rPr lang="en-US" smtClean="0"/>
              <a:pPr/>
              <a:t>12/19/2008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5022D-8C63-430A-AF8D-AE56C607A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ide_tit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28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587375"/>
            <a:ext cx="6477000" cy="1470025"/>
          </a:xfrm>
        </p:spPr>
        <p:txBody>
          <a:bodyPr/>
          <a:lstStyle>
            <a:lvl1pPr algn="ctr">
              <a:lnSpc>
                <a:spcPct val="120000"/>
              </a:lnSpc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886200"/>
            <a:ext cx="6553200" cy="1752600"/>
          </a:xfrm>
        </p:spPr>
        <p:txBody>
          <a:bodyPr/>
          <a:lstStyle>
            <a:lvl1pPr marL="0" indent="0" algn="ctr">
              <a:buFontTx/>
              <a:buNone/>
              <a:defRPr sz="1800">
                <a:latin typeface="+mn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971800" y="6305550"/>
            <a:ext cx="3505200" cy="476250"/>
          </a:xfrm>
          <a:prstGeom prst="rect">
            <a:avLst/>
          </a:prstGeom>
          <a:ln/>
        </p:spPr>
        <p:txBody>
          <a:bodyPr/>
          <a:lstStyle>
            <a:lvl1pPr algn="ctr">
              <a:lnSpc>
                <a:spcPct val="120000"/>
              </a:lnSpc>
              <a:defRPr sz="1200" b="1" i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Pavan Balaji, Argonne National Laboratory (HiPC: 12/19/2008)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152900" cy="4906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4906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>
          <a:xfrm>
            <a:off x="2971800" y="6305550"/>
            <a:ext cx="3505200" cy="476250"/>
          </a:xfrm>
          <a:prstGeom prst="rect">
            <a:avLst/>
          </a:prstGeom>
          <a:ln/>
        </p:spPr>
        <p:txBody>
          <a:bodyPr/>
          <a:lstStyle>
            <a:lvl1pPr algn="ctr">
              <a:lnSpc>
                <a:spcPct val="120000"/>
              </a:lnSpc>
              <a:defRPr sz="1200" b="1" i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Pavan Balaji, Argonne National Laboratory (HiPC: 12/19/2008)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971800" y="6305550"/>
            <a:ext cx="3505200" cy="476250"/>
          </a:xfrm>
          <a:prstGeom prst="rect">
            <a:avLst/>
          </a:prstGeom>
          <a:ln/>
        </p:spPr>
        <p:txBody>
          <a:bodyPr/>
          <a:lstStyle>
            <a:lvl1pPr algn="ctr">
              <a:lnSpc>
                <a:spcPct val="120000"/>
              </a:lnSpc>
              <a:defRPr sz="1200" b="1" i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Pavan Balaji, Argonne National Laboratory (HiPC: 12/19/2008)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971800" y="6305550"/>
            <a:ext cx="3505200" cy="476250"/>
          </a:xfrm>
          <a:prstGeom prst="rect">
            <a:avLst/>
          </a:prstGeom>
          <a:ln/>
        </p:spPr>
        <p:txBody>
          <a:bodyPr/>
          <a:lstStyle>
            <a:lvl1pPr algn="ctr">
              <a:lnSpc>
                <a:spcPct val="120000"/>
              </a:lnSpc>
              <a:defRPr sz="1200" b="1" i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Pavan Balaji, Argonne National Laboratory (HiPC: 12/19/2008)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other_slides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6278563"/>
            <a:ext cx="914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4582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971800" y="6305550"/>
            <a:ext cx="3505200" cy="476250"/>
          </a:xfrm>
          <a:prstGeom prst="rect">
            <a:avLst/>
          </a:prstGeom>
          <a:ln/>
        </p:spPr>
        <p:txBody>
          <a:bodyPr/>
          <a:lstStyle>
            <a:lvl1pPr algn="ctr">
              <a:lnSpc>
                <a:spcPct val="120000"/>
              </a:lnSpc>
              <a:defRPr sz="1200" b="1" i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Pavan Balaji, Argonne National Laboratory (HiPC: 12/19/2008)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587375"/>
            <a:ext cx="6629400" cy="2308225"/>
          </a:xfrm>
        </p:spPr>
        <p:txBody>
          <a:bodyPr/>
          <a:lstStyle/>
          <a:p>
            <a:r>
              <a:rPr lang="en-US" sz="2800" dirty="0" smtClean="0"/>
              <a:t>Communication Analysis of Parallel 3D FFT for Flat Cartesian Meshes on Large Blue Gene Systems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3886200"/>
            <a:ext cx="6553200" cy="1752600"/>
          </a:xfrm>
        </p:spPr>
        <p:txBody>
          <a:bodyPr/>
          <a:lstStyle/>
          <a:p>
            <a:pPr marL="342900" indent="-342900"/>
            <a:r>
              <a:rPr lang="en-US" b="1" dirty="0" smtClean="0">
                <a:solidFill>
                  <a:srgbClr val="FF0000"/>
                </a:solidFill>
              </a:rPr>
              <a:t>A. Chan, P. Balaji, </a:t>
            </a:r>
            <a:r>
              <a:rPr lang="en-US" b="1" dirty="0" smtClean="0">
                <a:solidFill>
                  <a:srgbClr val="7030A0"/>
                </a:solidFill>
              </a:rPr>
              <a:t>W. </a:t>
            </a:r>
            <a:r>
              <a:rPr lang="en-US" b="1" dirty="0" err="1" smtClean="0">
                <a:solidFill>
                  <a:srgbClr val="7030A0"/>
                </a:solidFill>
              </a:rPr>
              <a:t>Gropp</a:t>
            </a:r>
            <a:r>
              <a:rPr lang="en-US" b="1" dirty="0" smtClean="0">
                <a:solidFill>
                  <a:srgbClr val="7030A0"/>
                </a:solidFill>
              </a:rPr>
              <a:t>,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R. </a:t>
            </a:r>
            <a:r>
              <a:rPr lang="en-US" b="1" dirty="0" err="1" smtClean="0">
                <a:solidFill>
                  <a:srgbClr val="FF0000"/>
                </a:solidFill>
              </a:rPr>
              <a:t>Thakur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b="1" dirty="0" smtClean="0">
                <a:solidFill>
                  <a:srgbClr val="FF0000"/>
                </a:solidFill>
              </a:rPr>
              <a:t>Math. and Computer Science, Argonne National Lab</a:t>
            </a:r>
          </a:p>
          <a:p>
            <a:pPr marL="342900" indent="-342900"/>
            <a:r>
              <a:rPr lang="en-US" b="1" dirty="0" smtClean="0">
                <a:solidFill>
                  <a:srgbClr val="7030A0"/>
                </a:solidFill>
              </a:rPr>
              <a:t>University of Illinois, Urbana Champaign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Communication overheads in P3DFFT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Experimental Results and Analysis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Concluding Remarks and Future 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(HiPC: 12/19/2008)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Alltoallv</a:t>
            </a:r>
            <a:r>
              <a:rPr lang="en-US" dirty="0" smtClean="0"/>
              <a:t> Bandwidth on Small Systems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(HiPC: 12/19/2008)</a:t>
            </a:r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990600"/>
            <a:ext cx="4343400" cy="2514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990600"/>
            <a:ext cx="4343400" cy="2514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3657600"/>
            <a:ext cx="4343400" cy="2514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8200" y="3657600"/>
            <a:ext cx="4343400" cy="2514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Alltoallv</a:t>
            </a:r>
            <a:r>
              <a:rPr lang="en-US" dirty="0" smtClean="0"/>
              <a:t> Bandwidth on Large Systems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(HiPC: 12/19/2008)</a:t>
            </a:r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901700"/>
            <a:ext cx="4343400" cy="2635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990600"/>
            <a:ext cx="4343400" cy="2514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3613150"/>
            <a:ext cx="4343400" cy="2635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3581400"/>
            <a:ext cx="4356100" cy="2514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990600"/>
          </a:xfrm>
        </p:spPr>
        <p:txBody>
          <a:bodyPr/>
          <a:lstStyle/>
          <a:p>
            <a:r>
              <a:rPr lang="en-US" dirty="0" smtClean="0"/>
              <a:t>Communication Analysis on Small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6600"/>
            <a:ext cx="8458200" cy="2849563"/>
          </a:xfrm>
        </p:spPr>
        <p:txBody>
          <a:bodyPr/>
          <a:lstStyle/>
          <a:p>
            <a:r>
              <a:rPr lang="en-US" dirty="0" smtClean="0"/>
              <a:t>Small P</a:t>
            </a:r>
            <a:r>
              <a:rPr lang="en-US" baseline="-25000" dirty="0" smtClean="0"/>
              <a:t>row</a:t>
            </a:r>
            <a:r>
              <a:rPr lang="en-US" dirty="0" smtClean="0"/>
              <a:t> and small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z</a:t>
            </a:r>
            <a:r>
              <a:rPr lang="en-US" dirty="0" smtClean="0"/>
              <a:t> provide the best performance for small-scale systems</a:t>
            </a:r>
          </a:p>
          <a:p>
            <a:pPr lvl="1"/>
            <a:r>
              <a:rPr lang="en-US" dirty="0" smtClean="0"/>
              <a:t>This is the exact opposite of MPI’s default behavior !</a:t>
            </a:r>
          </a:p>
          <a:p>
            <a:pPr lvl="2"/>
            <a:r>
              <a:rPr lang="en-US" dirty="0" smtClean="0"/>
              <a:t>It tries to keep P</a:t>
            </a:r>
            <a:r>
              <a:rPr lang="en-US" baseline="-25000" dirty="0" smtClean="0"/>
              <a:t>row</a:t>
            </a:r>
            <a:r>
              <a:rPr lang="en-US" dirty="0" smtClean="0"/>
              <a:t> and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col</a:t>
            </a:r>
            <a:r>
              <a:rPr lang="en-US" dirty="0" smtClean="0"/>
              <a:t> as close as possible; we need them to be as far away as possible</a:t>
            </a:r>
          </a:p>
          <a:p>
            <a:pPr lvl="1"/>
            <a:r>
              <a:rPr lang="en-US" dirty="0" smtClean="0"/>
              <a:t>Difference of up to 10%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(HiPC: 12/19/2008)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9200"/>
            <a:ext cx="8001000" cy="1825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on Large </a:t>
            </a:r>
            <a:r>
              <a:rPr lang="en-US" dirty="0" smtClean="0"/>
              <a:t>Systems (16 racks)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458200" cy="1752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Small P</a:t>
            </a:r>
            <a:r>
              <a:rPr lang="en-US" baseline="-25000" dirty="0" smtClean="0"/>
              <a:t>row</a:t>
            </a:r>
            <a:r>
              <a:rPr lang="en-US" dirty="0" smtClean="0"/>
              <a:t> still performs the best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Unlike small systems, large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z</a:t>
            </a:r>
            <a:r>
              <a:rPr lang="en-US" dirty="0" smtClean="0"/>
              <a:t> is better for large systems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Increasing congestion plays an important role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Difference as much as 48%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(HiPC: 12/19/2008)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3810000" cy="1065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143000"/>
            <a:ext cx="3581399" cy="146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990600"/>
            <a:ext cx="2514600" cy="199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0" y="914400"/>
            <a:ext cx="2590799" cy="217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2743200"/>
            <a:ext cx="3810000" cy="131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66800" y="2514600"/>
            <a:ext cx="267716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800601" y="2971800"/>
            <a:ext cx="3581400" cy="142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257800" y="2743200"/>
            <a:ext cx="2657475" cy="207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Communication overheads in P3DFFT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Experimental Results and Analysis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Concluding Remarks and Future Work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(HiPC: 12/19/2008)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Remarks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983163"/>
          </a:xfrm>
        </p:spPr>
        <p:txBody>
          <a:bodyPr/>
          <a:lstStyle/>
          <a:p>
            <a:r>
              <a:rPr lang="en-US" dirty="0" smtClean="0"/>
              <a:t>We analyzed the communication in P3DFFT on BG/L and identified the parameters that impact performance</a:t>
            </a:r>
          </a:p>
          <a:p>
            <a:pPr lvl="1"/>
            <a:r>
              <a:rPr lang="en-US" dirty="0" smtClean="0"/>
              <a:t>Evaluated the impact of the different parameters and identified trends in performance</a:t>
            </a:r>
          </a:p>
          <a:p>
            <a:pPr lvl="1"/>
            <a:r>
              <a:rPr lang="en-US" dirty="0" smtClean="0"/>
              <a:t>Found that while uniform process grid topologies are ideal for uniform 3D data grids, for flat </a:t>
            </a:r>
            <a:r>
              <a:rPr lang="en-US" dirty="0" err="1" smtClean="0"/>
              <a:t>cartesian</a:t>
            </a:r>
            <a:r>
              <a:rPr lang="en-US" dirty="0" smtClean="0"/>
              <a:t> grids, non-uniform process grid topologies are ideal</a:t>
            </a:r>
          </a:p>
          <a:p>
            <a:pPr lvl="1"/>
            <a:r>
              <a:rPr lang="en-US" dirty="0" smtClean="0"/>
              <a:t>Shown up to 48% improvement in performance by utilizing our understanding to tweak parameters</a:t>
            </a:r>
          </a:p>
          <a:p>
            <a:r>
              <a:rPr lang="en-US" dirty="0" smtClean="0"/>
              <a:t>Future Work: Intend to do this on Blue Gene/P (performance counters make this a lot more interesting)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(HiPC: 12/19/2008)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362200" y="3581400"/>
            <a:ext cx="6553200" cy="2057400"/>
          </a:xfrm>
        </p:spPr>
        <p:txBody>
          <a:bodyPr/>
          <a:lstStyle/>
          <a:p>
            <a:r>
              <a:rPr lang="en-US" dirty="0" smtClean="0"/>
              <a:t>Contacts:</a:t>
            </a:r>
          </a:p>
          <a:p>
            <a:pPr algn="l"/>
            <a:r>
              <a:rPr lang="en-US" dirty="0" smtClean="0"/>
              <a:t>Emails:	{</a:t>
            </a:r>
            <a:r>
              <a:rPr lang="en-US" dirty="0" err="1" smtClean="0"/>
              <a:t>chan</a:t>
            </a:r>
            <a:r>
              <a:rPr lang="en-US" dirty="0" smtClean="0"/>
              <a:t>, </a:t>
            </a:r>
            <a:r>
              <a:rPr lang="en-US" dirty="0" err="1" smtClean="0"/>
              <a:t>balaji</a:t>
            </a:r>
            <a:r>
              <a:rPr lang="en-US" dirty="0" smtClean="0"/>
              <a:t>, </a:t>
            </a:r>
            <a:r>
              <a:rPr lang="en-US" dirty="0" err="1" smtClean="0"/>
              <a:t>thakur</a:t>
            </a:r>
            <a:r>
              <a:rPr lang="en-US" dirty="0" smtClean="0"/>
              <a:t>}@</a:t>
            </a:r>
            <a:r>
              <a:rPr lang="en-US" dirty="0" err="1" smtClean="0"/>
              <a:t>mcs.anl.gov</a:t>
            </a:r>
            <a:endParaRPr lang="en-US" dirty="0" smtClean="0"/>
          </a:p>
          <a:p>
            <a:pPr algn="l"/>
            <a:r>
              <a:rPr lang="en-US" dirty="0" smtClean="0"/>
              <a:t>	wgropp@illinois.edu</a:t>
            </a:r>
          </a:p>
          <a:p>
            <a:pPr algn="l"/>
            <a:r>
              <a:rPr lang="en-US" dirty="0" smtClean="0"/>
              <a:t>Web Link:</a:t>
            </a:r>
          </a:p>
          <a:p>
            <a:pPr algn="l"/>
            <a:r>
              <a:rPr lang="en-US" dirty="0" smtClean="0"/>
              <a:t>	http://www.mcs.anl.gov/research/projects/mpich2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Fourier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181600"/>
          </a:xfrm>
        </p:spPr>
        <p:txBody>
          <a:bodyPr/>
          <a:lstStyle/>
          <a:p>
            <a:r>
              <a:rPr lang="en-US" dirty="0" smtClean="0"/>
              <a:t>One of the most popular and widely used numerical methods in scientific computing</a:t>
            </a:r>
          </a:p>
          <a:p>
            <a:r>
              <a:rPr lang="en-US" dirty="0" smtClean="0"/>
              <a:t>Forms a core building block for applications in many fields, e.g., molecular dynamics, many-body simulations, </a:t>
            </a:r>
            <a:r>
              <a:rPr lang="en-US" dirty="0" err="1" smtClean="0"/>
              <a:t>monte-carlo</a:t>
            </a:r>
            <a:r>
              <a:rPr lang="en-US" dirty="0" smtClean="0"/>
              <a:t> simulations, partial differential equation solvers</a:t>
            </a:r>
          </a:p>
          <a:p>
            <a:r>
              <a:rPr lang="en-US" dirty="0" smtClean="0"/>
              <a:t>1D, 2D, 3D data grids FFTs are all used</a:t>
            </a:r>
          </a:p>
          <a:p>
            <a:pPr lvl="1"/>
            <a:r>
              <a:rPr lang="en-US" dirty="0" smtClean="0"/>
              <a:t>Represents the dimensionality of the data being operated on</a:t>
            </a:r>
          </a:p>
          <a:p>
            <a:r>
              <a:rPr lang="en-US" dirty="0" smtClean="0"/>
              <a:t>2D process grids are popular</a:t>
            </a:r>
          </a:p>
          <a:p>
            <a:pPr lvl="1"/>
            <a:r>
              <a:rPr lang="en-US" dirty="0" smtClean="0"/>
              <a:t>Represents the logical layout of the processes</a:t>
            </a:r>
          </a:p>
          <a:p>
            <a:pPr lvl="1"/>
            <a:r>
              <a:rPr lang="en-US" dirty="0" smtClean="0"/>
              <a:t>E.g., Used by </a:t>
            </a:r>
            <a:r>
              <a:rPr lang="en-US" dirty="0" smtClean="0"/>
              <a:t>P3DFFT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(HiPC: 12/19/2008)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3D FFT with P3DFFT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3459163"/>
          </a:xfrm>
        </p:spPr>
        <p:txBody>
          <a:bodyPr/>
          <a:lstStyle/>
          <a:p>
            <a:r>
              <a:rPr lang="en-US" dirty="0" smtClean="0"/>
              <a:t>Relative new implementation of 3DFFT from SDSC</a:t>
            </a:r>
          </a:p>
          <a:p>
            <a:r>
              <a:rPr lang="en-US" dirty="0" smtClean="0"/>
              <a:t>Designed for massively parallel systems</a:t>
            </a:r>
          </a:p>
          <a:p>
            <a:pPr lvl="1"/>
            <a:r>
              <a:rPr lang="en-US" dirty="0" smtClean="0"/>
              <a:t>Reduces synchronization overheads compared to other 3D FFT implementations</a:t>
            </a:r>
          </a:p>
          <a:p>
            <a:pPr lvl="1"/>
            <a:r>
              <a:rPr lang="en-US" dirty="0" smtClean="0"/>
              <a:t>Communicates along row and column in the 2D process grid</a:t>
            </a:r>
          </a:p>
          <a:p>
            <a:pPr lvl="1"/>
            <a:r>
              <a:rPr lang="en-US" dirty="0" smtClean="0"/>
              <a:t>Internally utilizes sequential 1D FFT libraries and performance data grid transforms to collect the required data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343400"/>
            <a:ext cx="7772400" cy="1657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(HiPC: 12/19/2008)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P3DFFT for Flat Cartesian Meshes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257800"/>
          </a:xfrm>
        </p:spPr>
        <p:txBody>
          <a:bodyPr/>
          <a:lstStyle/>
          <a:p>
            <a:r>
              <a:rPr lang="en-US" dirty="0" smtClean="0"/>
              <a:t>Lot of prior work to improve 3D FFT performance</a:t>
            </a:r>
          </a:p>
          <a:p>
            <a:r>
              <a:rPr lang="en-US" dirty="0" smtClean="0"/>
              <a:t>Mostly focuses on regular 3D </a:t>
            </a:r>
            <a:r>
              <a:rPr lang="en-US" dirty="0" err="1" smtClean="0"/>
              <a:t>cartesian</a:t>
            </a:r>
            <a:r>
              <a:rPr lang="en-US" dirty="0" smtClean="0"/>
              <a:t> meshes</a:t>
            </a:r>
          </a:p>
          <a:p>
            <a:pPr lvl="1"/>
            <a:r>
              <a:rPr lang="en-US" dirty="0" smtClean="0"/>
              <a:t>All sides of the mesh are of (almost) equal size</a:t>
            </a:r>
          </a:p>
          <a:p>
            <a:r>
              <a:rPr lang="en-US" dirty="0" smtClean="0"/>
              <a:t>Flat 3D </a:t>
            </a:r>
            <a:r>
              <a:rPr lang="en-US" dirty="0" err="1" smtClean="0"/>
              <a:t>cartesian</a:t>
            </a:r>
            <a:r>
              <a:rPr lang="en-US" dirty="0" smtClean="0"/>
              <a:t> meshes are becoming popular</a:t>
            </a:r>
          </a:p>
          <a:p>
            <a:pPr lvl="1"/>
            <a:r>
              <a:rPr lang="en-US" dirty="0" smtClean="0"/>
              <a:t>Good tool for studying quasi-2D systems that occur during the transition of 3D systems to 2D systems</a:t>
            </a:r>
          </a:p>
          <a:p>
            <a:pPr lvl="1"/>
            <a:r>
              <a:rPr lang="en-US" dirty="0" smtClean="0"/>
              <a:t>E.g., superconducting condensate, Quantum-Hall effect, and Turbulence theory in geophysical studies</a:t>
            </a:r>
          </a:p>
          <a:p>
            <a:pPr lvl="1"/>
            <a:r>
              <a:rPr lang="en-US" dirty="0" smtClean="0"/>
              <a:t>Failure of P3DFFT for such systems is a known problem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Objective: Understand the communication characteristics of P3DFFT, especially with respect to flat 3D meshes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(HiPC: 12/19/2008)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Communication overheads in P3DFFT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Experimental Results and Analysis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Concluding Remarks and Future 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(HiPC: 12/19/2008)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BG/L Network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059363"/>
          </a:xfrm>
        </p:spPr>
        <p:txBody>
          <a:bodyPr/>
          <a:lstStyle/>
          <a:p>
            <a:r>
              <a:rPr lang="en-US" dirty="0" smtClean="0"/>
              <a:t>BG/L has five different networks</a:t>
            </a:r>
          </a:p>
          <a:p>
            <a:pPr lvl="1"/>
            <a:r>
              <a:rPr lang="en-US" dirty="0" smtClean="0"/>
              <a:t>Two of them (1G Ethernet and 100M Ethernet with JTAG interface) are used for file I/O and system management</a:t>
            </a:r>
          </a:p>
          <a:p>
            <a:pPr lvl="1"/>
            <a:r>
              <a:rPr lang="en-US" dirty="0" smtClean="0"/>
              <a:t>3D Torus: Used for point-to-point MPI communication (as well as collectives for large message sizes)</a:t>
            </a:r>
          </a:p>
          <a:p>
            <a:pPr lvl="1"/>
            <a:r>
              <a:rPr lang="en-US" dirty="0" smtClean="0"/>
              <a:t>Global Collective Network: Used for collectives using small messages and regular communication patterns</a:t>
            </a:r>
          </a:p>
          <a:p>
            <a:pPr lvl="1"/>
            <a:r>
              <a:rPr lang="en-US" dirty="0" smtClean="0"/>
              <a:t>Global Interrupt Network: Used for barrier and other process synchronization routines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Alltoallv</a:t>
            </a:r>
            <a:r>
              <a:rPr lang="en-US" dirty="0" smtClean="0"/>
              <a:t> (in P3DFFT), the 3D Torus network is used</a:t>
            </a:r>
          </a:p>
          <a:p>
            <a:pPr lvl="1"/>
            <a:r>
              <a:rPr lang="en-US" dirty="0" smtClean="0"/>
              <a:t>175MB/s bandwidth per link per direction (total 1.05 GB/s)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(HiPC: 12/19/2008)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2D Process Grid to BG/L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38600"/>
            <a:ext cx="8458200" cy="2087563"/>
          </a:xfrm>
        </p:spPr>
        <p:txBody>
          <a:bodyPr/>
          <a:lstStyle/>
          <a:p>
            <a:r>
              <a:rPr lang="en-US" dirty="0" smtClean="0"/>
              <a:t>A 512 process system:</a:t>
            </a:r>
          </a:p>
          <a:p>
            <a:pPr lvl="1"/>
            <a:r>
              <a:rPr lang="en-US" dirty="0" smtClean="0"/>
              <a:t>By default broken into a 32x16 logical process grid (provided by </a:t>
            </a:r>
            <a:r>
              <a:rPr lang="en-US" dirty="0" err="1" smtClean="0"/>
              <a:t>MPI_Dims_create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Forms a 8x8x8 physical process grid on the BG/L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(HiPC: 12/19/2008)</a:t>
            </a:r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4400"/>
            <a:ext cx="8458200" cy="2971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990600"/>
          </a:xfrm>
        </p:spPr>
        <p:txBody>
          <a:bodyPr/>
          <a:lstStyle/>
          <a:p>
            <a:r>
              <a:rPr lang="en-US" dirty="0" smtClean="0"/>
              <a:t>Communication Characterization of P3DFFT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322" y="1066800"/>
            <a:ext cx="8458200" cy="5059363"/>
          </a:xfrm>
        </p:spPr>
        <p:txBody>
          <a:bodyPr/>
          <a:lstStyle/>
          <a:p>
            <a:r>
              <a:rPr lang="en-US" dirty="0" smtClean="0"/>
              <a:t>Consider a process grid of P = P</a:t>
            </a:r>
            <a:r>
              <a:rPr lang="en-US" baseline="-25000" dirty="0" smtClean="0"/>
              <a:t>row</a:t>
            </a:r>
            <a:r>
              <a:rPr lang="en-US" dirty="0" smtClean="0"/>
              <a:t> x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col</a:t>
            </a:r>
            <a:r>
              <a:rPr lang="en-US" dirty="0" smtClean="0"/>
              <a:t> and a data grid of N =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x</a:t>
            </a:r>
            <a:r>
              <a:rPr lang="en-US" dirty="0" smtClean="0"/>
              <a:t> x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y</a:t>
            </a:r>
            <a:r>
              <a:rPr lang="en-US" dirty="0" smtClean="0"/>
              <a:t> x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z</a:t>
            </a:r>
            <a:endParaRPr lang="en-US" baseline="30000" dirty="0" smtClean="0"/>
          </a:p>
          <a:p>
            <a:r>
              <a:rPr lang="en-US" dirty="0" smtClean="0"/>
              <a:t>P3DFFT performs a two-step process (forward transform and reverse transform)</a:t>
            </a:r>
          </a:p>
          <a:p>
            <a:pPr lvl="1"/>
            <a:r>
              <a:rPr lang="en-US" dirty="0" smtClean="0"/>
              <a:t>The first step requires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z</a:t>
            </a:r>
            <a:r>
              <a:rPr lang="en-US" dirty="0" smtClean="0"/>
              <a:t> /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col</a:t>
            </a:r>
            <a:r>
              <a:rPr lang="en-US" dirty="0" smtClean="0"/>
              <a:t> </a:t>
            </a:r>
            <a:r>
              <a:rPr lang="en-US" dirty="0" err="1" smtClean="0"/>
              <a:t>Alltoallv’s</a:t>
            </a:r>
            <a:r>
              <a:rPr lang="en-US" dirty="0" smtClean="0"/>
              <a:t> over the row sub-communicator with message size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row</a:t>
            </a:r>
            <a:r>
              <a:rPr lang="en-US" dirty="0" smtClean="0"/>
              <a:t> = N / (</a:t>
            </a:r>
            <a:r>
              <a:rPr lang="en-US" dirty="0" err="1" smtClean="0"/>
              <a:t>n</a:t>
            </a:r>
            <a:r>
              <a:rPr lang="en-US" baseline="-25000" dirty="0" err="1" smtClean="0"/>
              <a:t>z</a:t>
            </a:r>
            <a:r>
              <a:rPr lang="en-US" dirty="0" smtClean="0"/>
              <a:t> x P</a:t>
            </a:r>
            <a:r>
              <a:rPr lang="en-US" baseline="-25000" dirty="0" smtClean="0"/>
              <a:t>row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second step requires one </a:t>
            </a:r>
            <a:r>
              <a:rPr lang="en-US" dirty="0" err="1" smtClean="0"/>
              <a:t>Alltoallv</a:t>
            </a:r>
            <a:r>
              <a:rPr lang="en-US" dirty="0" smtClean="0"/>
              <a:t> over the column sub-communicator with message size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col</a:t>
            </a:r>
            <a:r>
              <a:rPr lang="en-US" dirty="0" smtClean="0"/>
              <a:t> = N . P</a:t>
            </a:r>
            <a:r>
              <a:rPr lang="en-US" baseline="-25000" dirty="0" smtClean="0"/>
              <a:t>row</a:t>
            </a:r>
            <a:r>
              <a:rPr lang="en-US" dirty="0" smtClean="0"/>
              <a:t> / P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lvl="1"/>
            <a:r>
              <a:rPr lang="en-US" dirty="0" smtClean="0"/>
              <a:t>Total time =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(HiPC: 12/19/2008)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5270189"/>
            <a:ext cx="6248400" cy="749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in P3DFFT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communication time impacted by three variables:</a:t>
            </a:r>
          </a:p>
          <a:p>
            <a:pPr lvl="1"/>
            <a:r>
              <a:rPr lang="en-US" dirty="0" smtClean="0"/>
              <a:t>Message size</a:t>
            </a:r>
          </a:p>
          <a:p>
            <a:pPr lvl="2"/>
            <a:r>
              <a:rPr lang="en-US" dirty="0" smtClean="0"/>
              <a:t>Too small message size implies network bandwidth is not fully utilized</a:t>
            </a:r>
          </a:p>
          <a:p>
            <a:pPr lvl="2"/>
            <a:r>
              <a:rPr lang="en-US" dirty="0" smtClean="0"/>
              <a:t>Too large message size is “OK”, but that implies the other communicator’s message size will be too small</a:t>
            </a:r>
          </a:p>
          <a:p>
            <a:pPr lvl="1"/>
            <a:r>
              <a:rPr lang="en-US" dirty="0" smtClean="0"/>
              <a:t>Communicator size</a:t>
            </a:r>
          </a:p>
          <a:p>
            <a:pPr lvl="2"/>
            <a:r>
              <a:rPr lang="en-US" dirty="0" smtClean="0"/>
              <a:t>The lesser the better</a:t>
            </a:r>
          </a:p>
          <a:p>
            <a:pPr lvl="1"/>
            <a:r>
              <a:rPr lang="en-US" dirty="0" smtClean="0"/>
              <a:t>Communicator topology (and corresponding congestion)</a:t>
            </a:r>
          </a:p>
          <a:p>
            <a:pPr lvl="2"/>
            <a:r>
              <a:rPr lang="en-US" dirty="0" smtClean="0"/>
              <a:t>This part increases </a:t>
            </a:r>
            <a:r>
              <a:rPr lang="en-US" dirty="0" err="1" smtClean="0"/>
              <a:t>quadratically</a:t>
            </a:r>
            <a:r>
              <a:rPr lang="en-US" dirty="0" smtClean="0"/>
              <a:t> with communicator size, so will have a large impact on large-scale systems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(HiPC: 12/19/2008)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gonne">
  <a:themeElements>
    <a:clrScheme name="energy_aware_parallel_tool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nergy_aware_parallel_tool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energy_aware_parallel_tool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argonne</Template>
  <TotalTime>336</TotalTime>
  <Words>978</Words>
  <Application>Microsoft Office PowerPoint</Application>
  <PresentationFormat>On-screen Show (4:3)</PresentationFormat>
  <Paragraphs>108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argonne</vt:lpstr>
      <vt:lpstr>Communication Analysis of Parallel 3D FFT for Flat Cartesian Meshes on Large Blue Gene Systems</vt:lpstr>
      <vt:lpstr>Fast Fourier Transform</vt:lpstr>
      <vt:lpstr>Parallel 3D FFT with P3DFFT</vt:lpstr>
      <vt:lpstr>P3DFFT for Flat Cartesian Meshes</vt:lpstr>
      <vt:lpstr>Presentation Layout</vt:lpstr>
      <vt:lpstr>BG/L Network Overview</vt:lpstr>
      <vt:lpstr>Mapping 2D Process Grid to BG/L</vt:lpstr>
      <vt:lpstr>Communication Characterization of P3DFFT</vt:lpstr>
      <vt:lpstr>Trends in P3DFFT Performance</vt:lpstr>
      <vt:lpstr>Presentation Layout</vt:lpstr>
      <vt:lpstr>Alltoallv Bandwidth on Small Systems</vt:lpstr>
      <vt:lpstr>Alltoallv Bandwidth on Large Systems</vt:lpstr>
      <vt:lpstr>Communication Analysis on Small Systems</vt:lpstr>
      <vt:lpstr>Evaluation on Large Systems (16 racks)</vt:lpstr>
      <vt:lpstr>Presentation Layout</vt:lpstr>
      <vt:lpstr>Concluding Remarks and Future Work</vt:lpstr>
      <vt:lpstr>Thank You!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Pavan Balaji</dc:creator>
  <cp:lastModifiedBy>Pavan Balaji</cp:lastModifiedBy>
  <cp:revision>213</cp:revision>
  <dcterms:created xsi:type="dcterms:W3CDTF">2006-08-16T00:00:00Z</dcterms:created>
  <dcterms:modified xsi:type="dcterms:W3CDTF">2008-12-19T07:12:38Z</dcterms:modified>
</cp:coreProperties>
</file>