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4" r:id="rId3"/>
    <p:sldId id="276" r:id="rId4"/>
    <p:sldId id="277" r:id="rId5"/>
    <p:sldId id="278" r:id="rId6"/>
    <p:sldId id="260" r:id="rId7"/>
    <p:sldId id="279" r:id="rId8"/>
    <p:sldId id="280" r:id="rId9"/>
    <p:sldId id="281" r:id="rId10"/>
    <p:sldId id="267" r:id="rId11"/>
    <p:sldId id="268" r:id="rId12"/>
    <p:sldId id="262" r:id="rId13"/>
    <p:sldId id="273" r:id="rId14"/>
    <p:sldId id="269" r:id="rId15"/>
    <p:sldId id="283" r:id="rId16"/>
    <p:sldId id="28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2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941" autoAdjust="0"/>
  </p:normalViewPr>
  <p:slideViewPr>
    <p:cSldViewPr>
      <p:cViewPr varScale="1">
        <p:scale>
          <a:sx n="105" d="100"/>
          <a:sy n="105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8CF48-4450-451F-BA38-F7297C769B7F}" type="datetimeFigureOut">
              <a:rPr lang="en-US" smtClean="0"/>
              <a:pPr/>
              <a:t>12/20/2008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59F0B-90C0-454C-90B7-6B05E9226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other_slid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balaji" TargetMode="External"/><Relationship Id="rId2" Type="http://schemas.openxmlformats.org/officeDocument/2006/relationships/hyperlink" Target="mailto:balaji@mcs.anl.go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87375"/>
            <a:ext cx="6477000" cy="1622425"/>
          </a:xfrm>
        </p:spPr>
        <p:txBody>
          <a:bodyPr/>
          <a:lstStyle/>
          <a:p>
            <a:r>
              <a:rPr lang="en-US" dirty="0" smtClean="0"/>
              <a:t>Making a Case for Proactive Flow Control in Optical</a:t>
            </a:r>
            <a:br>
              <a:rPr lang="en-US" dirty="0" smtClean="0"/>
            </a:br>
            <a:r>
              <a:rPr lang="en-US" dirty="0" smtClean="0"/>
              <a:t>Circuit-switched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E02F0"/>
                </a:solidFill>
              </a:rPr>
              <a:t>M. Kumar, V. Chaube,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P. Balaji,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E02F0"/>
                </a:solidFill>
              </a:rPr>
              <a:t>W. Feng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H.-W. Jin</a:t>
            </a:r>
          </a:p>
          <a:p>
            <a:endParaRPr lang="en-US" sz="1600" dirty="0" smtClean="0">
              <a:solidFill>
                <a:srgbClr val="1E02F0"/>
              </a:solidFill>
            </a:endParaRPr>
          </a:p>
          <a:p>
            <a:r>
              <a:rPr lang="en-US" sz="1600" dirty="0" smtClean="0">
                <a:solidFill>
                  <a:srgbClr val="1E02F0"/>
                </a:solidFill>
              </a:rPr>
              <a:t>Department of Computer Science, Virginia Tech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Mathematics and Computer Science, Argonne National Laboratory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Department of Computer Science and Engg., Konkuk University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029200"/>
            <a:ext cx="8839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FF0000"/>
                </a:solidFill>
              </a:rPr>
              <a:t>Sharp rise in packet loss rate beyond 5.5Gbps</a:t>
            </a:r>
          </a:p>
          <a:p>
            <a:pPr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FF0000"/>
                </a:solidFill>
              </a:rPr>
              <a:t>ASYNCH’s fine-grained feedback mechanism helps adapt to packet loss quickly; resulting in 50% better throughput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6934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Socket Buffers and RTT</a:t>
            </a:r>
            <a:endParaRPr lang="en-US" dirty="0"/>
          </a:p>
        </p:txBody>
      </p:sp>
      <p:pic>
        <p:nvPicPr>
          <p:cNvPr id="2050" name="Picture 2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4114800" cy="403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0680" y="1034034"/>
            <a:ext cx="4158520" cy="399516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5105400"/>
            <a:ext cx="441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a</a:t>
            </a:r>
            <a:r>
              <a:rPr lang="en-US" sz="1600" i="1" kern="0" noProof="0" dirty="0" smtClean="0">
                <a:solidFill>
                  <a:srgbClr val="FF0000"/>
                </a:solidFill>
              </a:rPr>
              <a:t>t receiver is stored in socket buffers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ASYNCH</a:t>
            </a:r>
            <a:r>
              <a:rPr kumimoji="0" lang="en-US" sz="1600" b="0" i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shows much smaller loss rate compared to RAPID+ for all buffer sizes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5105400"/>
            <a:ext cx="441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</a:t>
            </a:r>
            <a:r>
              <a:rPr kumimoji="0" lang="en-US" sz="1600" b="0" i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ASYNCH and RAPID+ use a TCP control channel for reliability (</a:t>
            </a:r>
            <a:r>
              <a:rPr kumimoji="0" lang="en-US" sz="1600" b="0" i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RTT sensitive)</a:t>
            </a:r>
            <a:endParaRPr kumimoji="0" lang="en-US" sz="1600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Asynchronous Fine-grained Rate Control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 Case for Proactive Rate Control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for Proactive Rate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Can proactive rate control help?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Why does packet loss occur?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this loss be predicted?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Load on Receiver End-host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Figures 4 and 5</a:t>
            </a:r>
            <a:endParaRPr lang="en-US" dirty="0"/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28592"/>
            <a:ext cx="4155377" cy="39904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914400"/>
            <a:ext cx="4158520" cy="42051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53340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an average,</a:t>
            </a:r>
            <a:r>
              <a:rPr kumimoji="0" lang="en-US" b="0" i="1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ASYNCH  shows lower drop in throughout as compared to RAPID+, for increasing number of various loads</a:t>
            </a:r>
            <a:endParaRPr kumimoji="0" lang="en-US" b="0" i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848600" cy="489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Loss vs. Process Scheduling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03009"/>
            <a:ext cx="6629400" cy="476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400" i="1" kern="0" dirty="0" smtClean="0">
                <a:solidFill>
                  <a:srgbClr val="FF0000"/>
                </a:solidFill>
              </a:rPr>
              <a:t>Packet loss concentrated around the region where the network process has no access to the CPU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Asynchronous Fine-grained Rate Control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Case for Proactive Rate Control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Concluding Remarks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presented ASYNCH – an asynchronous, feedback-based, reactive, rate-control protocol</a:t>
            </a:r>
          </a:p>
          <a:p>
            <a:r>
              <a:rPr lang="en-US" dirty="0" smtClean="0"/>
              <a:t>Protocol effectively solves problems faced by current rate-based protocols</a:t>
            </a:r>
          </a:p>
          <a:p>
            <a:pPr lvl="1"/>
            <a:r>
              <a:rPr lang="en-US" dirty="0" smtClean="0"/>
              <a:t>Provides improved and more accurate rate adaptation</a:t>
            </a:r>
          </a:p>
          <a:p>
            <a:pPr lvl="1"/>
            <a:r>
              <a:rPr lang="en-US" dirty="0" smtClean="0"/>
              <a:t>Higher throughput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also </a:t>
            </a:r>
            <a:r>
              <a:rPr lang="en-US" dirty="0" smtClean="0"/>
              <a:t>highlight </a:t>
            </a:r>
            <a:r>
              <a:rPr lang="en-US" dirty="0" smtClean="0"/>
              <a:t>the need </a:t>
            </a:r>
            <a:r>
              <a:rPr lang="en-US" dirty="0" smtClean="0"/>
              <a:t>and the feasibility of implementing </a:t>
            </a:r>
            <a:r>
              <a:rPr lang="en-US" dirty="0" smtClean="0"/>
              <a:t>a </a:t>
            </a:r>
            <a:r>
              <a:rPr lang="en-US" u="sng" dirty="0" smtClean="0"/>
              <a:t>proactive</a:t>
            </a:r>
            <a:r>
              <a:rPr lang="en-US" dirty="0" smtClean="0"/>
              <a:t> protocol</a:t>
            </a:r>
          </a:p>
          <a:p>
            <a:pPr lvl="1"/>
            <a:r>
              <a:rPr lang="en-US" dirty="0" smtClean="0"/>
              <a:t>Case solidified based on analysis and observations of end-host behavior in dynamic environments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2438400"/>
            <a:ext cx="6553200" cy="4191000"/>
          </a:xfrm>
        </p:spPr>
        <p:txBody>
          <a:bodyPr/>
          <a:lstStyle/>
          <a:p>
            <a:r>
              <a:rPr lang="en-US" dirty="0" smtClean="0"/>
              <a:t>Contacts: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M. Kumar: </a:t>
            </a:r>
            <a:r>
              <a:rPr lang="en-US" dirty="0" smtClean="0">
                <a:hlinkClick r:id="rId2"/>
              </a:rPr>
              <a:t>mithil@cs.vt.edu</a:t>
            </a:r>
          </a:p>
          <a:p>
            <a:r>
              <a:rPr lang="en-US" dirty="0" smtClean="0"/>
              <a:t>V. Chaube: </a:t>
            </a:r>
            <a:r>
              <a:rPr lang="en-US" dirty="0" smtClean="0">
                <a:hlinkClick r:id="rId2"/>
              </a:rPr>
              <a:t>vineetac@cs.vt.edu</a:t>
            </a:r>
          </a:p>
          <a:p>
            <a:r>
              <a:rPr lang="en-US" dirty="0" smtClean="0"/>
              <a:t>P. Balaji: </a:t>
            </a:r>
            <a:r>
              <a:rPr lang="en-US" dirty="0" smtClean="0">
                <a:hlinkClick r:id="rId2"/>
              </a:rPr>
              <a:t>balaji@mcs.anl.gov</a:t>
            </a:r>
            <a:endParaRPr lang="en-US" dirty="0" smtClean="0"/>
          </a:p>
          <a:p>
            <a:r>
              <a:rPr lang="en-US" dirty="0" smtClean="0"/>
              <a:t>W. Feng: </a:t>
            </a:r>
            <a:r>
              <a:rPr lang="en-US" dirty="0" smtClean="0">
                <a:hlinkClick r:id="rId2"/>
              </a:rPr>
              <a:t>feng@cs.vt.edu</a:t>
            </a:r>
          </a:p>
          <a:p>
            <a:r>
              <a:rPr lang="en-US" dirty="0" smtClean="0"/>
              <a:t>H.-W. Jin: </a:t>
            </a:r>
            <a:r>
              <a:rPr lang="en-US" dirty="0" smtClean="0">
                <a:hlinkClick r:id="rId2"/>
              </a:rPr>
              <a:t>jinh@konkuk.ac.kr</a:t>
            </a:r>
          </a:p>
          <a:p>
            <a:endParaRPr lang="en-US" dirty="0" smtClean="0"/>
          </a:p>
          <a:p>
            <a:r>
              <a:rPr lang="en-US" dirty="0" smtClean="0"/>
              <a:t>Web links:</a:t>
            </a:r>
          </a:p>
          <a:p>
            <a:r>
              <a:rPr lang="en-US" dirty="0" smtClean="0">
                <a:hlinkClick r:id="rId3"/>
              </a:rPr>
              <a:t>http://www.mcs.anl.gov/~balaji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http://synergy.cs.vt.edu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Grids: Trends and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r>
              <a:rPr lang="en-US" dirty="0" smtClean="0"/>
              <a:t>Lambda Grids</a:t>
            </a:r>
          </a:p>
          <a:p>
            <a:pPr lvl="1"/>
            <a:r>
              <a:rPr lang="en-US" dirty="0" smtClean="0"/>
              <a:t>A new paradigm in distributed computing</a:t>
            </a:r>
          </a:p>
          <a:p>
            <a:pPr lvl="1"/>
            <a:r>
              <a:rPr lang="en-US" dirty="0" smtClean="0"/>
              <a:t>High-bandwidth optical networks allowing for globally distributed compute, storage and visualization systems to work together as one large </a:t>
            </a:r>
            <a:r>
              <a:rPr lang="en-US" i="1" dirty="0" smtClean="0"/>
              <a:t>planetary-scale supercomputer</a:t>
            </a:r>
          </a:p>
          <a:p>
            <a:r>
              <a:rPr lang="en-US" dirty="0" smtClean="0"/>
              <a:t>Realizing the lambda grid comprises of two parts:</a:t>
            </a:r>
          </a:p>
          <a:p>
            <a:pPr lvl="1"/>
            <a:r>
              <a:rPr lang="en-US" dirty="0" smtClean="0"/>
              <a:t>Creating an environment to enable Lambda Grids, i.e., several globally distributed nodes bundled together with fast optical networks </a:t>
            </a:r>
            <a:r>
              <a:rPr lang="en-US" dirty="0" smtClean="0">
                <a:sym typeface="Wingdings" pitchFamily="2" charset="2"/>
              </a:rPr>
              <a:t> this is mostly a reality today !</a:t>
            </a:r>
            <a:endParaRPr lang="en-US" dirty="0" smtClean="0"/>
          </a:p>
          <a:p>
            <a:pPr lvl="1"/>
            <a:r>
              <a:rPr lang="en-US" dirty="0" smtClean="0"/>
              <a:t>Networking capability to utilize the Lambda Grid, i.e., networking protocols that allow us to harness its potential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for the Lambda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 on the Lambda Grid</a:t>
            </a:r>
          </a:p>
          <a:p>
            <a:pPr lvl="1"/>
            <a:r>
              <a:rPr lang="en-US" dirty="0" smtClean="0"/>
              <a:t>High overhead of congestion control and flow-control</a:t>
            </a:r>
          </a:p>
          <a:p>
            <a:pPr lvl="1"/>
            <a:r>
              <a:rPr lang="en-US" dirty="0" smtClean="0"/>
              <a:t>Not the best protocol for networks with ‘zero’ congestion</a:t>
            </a:r>
          </a:p>
          <a:p>
            <a:r>
              <a:rPr lang="en-US" dirty="0" smtClean="0"/>
              <a:t>UDP-based approaches offer better performance</a:t>
            </a:r>
          </a:p>
          <a:p>
            <a:pPr lvl="1"/>
            <a:r>
              <a:rPr lang="en-US" dirty="0" smtClean="0"/>
              <a:t>Light weight</a:t>
            </a:r>
          </a:p>
          <a:p>
            <a:pPr lvl="1"/>
            <a:r>
              <a:rPr lang="en-US" dirty="0" smtClean="0"/>
              <a:t>Additions such as flow-control can be added on-demand</a:t>
            </a:r>
          </a:p>
          <a:p>
            <a:r>
              <a:rPr lang="en-US" dirty="0" smtClean="0"/>
              <a:t>Rate controlled reliable UDP variants widely accepted</a:t>
            </a:r>
          </a:p>
          <a:p>
            <a:pPr lvl="1"/>
            <a:r>
              <a:rPr lang="en-US" dirty="0" smtClean="0"/>
              <a:t>Basic idea: sender sends at a pre-negotiated rate</a:t>
            </a:r>
          </a:p>
          <a:p>
            <a:pPr lvl="1"/>
            <a:r>
              <a:rPr lang="en-US" dirty="0" smtClean="0"/>
              <a:t>Examples: RBUDP, RAPID, RBUDP+, RAPID+, UDT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 dirty="0" smtClean="0"/>
              <a:t>Issues with Rate-controlled UDP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r>
              <a:rPr lang="en-US" dirty="0" smtClean="0"/>
              <a:t>While the basic idea of rate-controlled UDP protocols is good, the current implementations are naïve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Coarse-grained control</a:t>
            </a:r>
          </a:p>
          <a:p>
            <a:pPr lvl="2"/>
            <a:r>
              <a:rPr lang="en-US" dirty="0" smtClean="0"/>
              <a:t>Most rate-controlled protocols are not adaptive, i.e., rate not varied through the life time of the data transfer</a:t>
            </a:r>
          </a:p>
          <a:p>
            <a:pPr lvl="2"/>
            <a:r>
              <a:rPr lang="en-US" dirty="0" smtClean="0"/>
              <a:t>Others vary at a very coarse-grained level</a:t>
            </a:r>
          </a:p>
          <a:p>
            <a:pPr lvl="3"/>
            <a:r>
              <a:rPr lang="en-US" dirty="0" smtClean="0"/>
              <a:t>E.g., after each round of data transfer</a:t>
            </a:r>
          </a:p>
          <a:p>
            <a:pPr lvl="1"/>
            <a:r>
              <a:rPr lang="en-US" dirty="0" smtClean="0"/>
              <a:t>Reactive approach to packet drops</a:t>
            </a:r>
          </a:p>
          <a:p>
            <a:pPr lvl="2"/>
            <a:r>
              <a:rPr lang="en-US" dirty="0" smtClean="0"/>
              <a:t>Rate is varied “after” the packet drop has occurred</a:t>
            </a:r>
          </a:p>
          <a:p>
            <a:pPr lvl="2"/>
            <a:r>
              <a:rPr lang="en-US" dirty="0" smtClean="0"/>
              <a:t>Understanding receiver host behavior to proactively predict packet drops is not trivial 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a two-phase approach</a:t>
            </a:r>
          </a:p>
          <a:p>
            <a:pPr lvl="1"/>
            <a:r>
              <a:rPr lang="en-US" dirty="0" smtClean="0"/>
              <a:t>Design a fine-grained rate-control approach with an asynchronous feedback mechanism</a:t>
            </a:r>
          </a:p>
          <a:p>
            <a:pPr lvl="1"/>
            <a:r>
              <a:rPr lang="en-US" dirty="0" smtClean="0"/>
              <a:t>Analyze the issues related to reactive rate control as compared to proactive rate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Asynchronous Fine-grained Rate Control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Case for Proactive Rate Control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Concluding Remarks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Fine-grained Rate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Why is fine-grained rate control difficult?</a:t>
            </a:r>
          </a:p>
          <a:p>
            <a:pPr lvl="1"/>
            <a:r>
              <a:rPr lang="en-US" dirty="0" smtClean="0"/>
              <a:t>Rate-controlled UDP protocols send data one packet at a time (i.e., 1500 bytes)</a:t>
            </a:r>
          </a:p>
          <a:p>
            <a:pPr lvl="1"/>
            <a:r>
              <a:rPr lang="en-US" dirty="0" smtClean="0"/>
              <a:t>Data sent over a UDP channel and rate-adaptation feedback received over a TCP control channel</a:t>
            </a:r>
          </a:p>
          <a:p>
            <a:pPr lvl="1"/>
            <a:r>
              <a:rPr lang="en-US" dirty="0" smtClean="0"/>
              <a:t>For fine-grained rate control, both the UDP and TCP channels have to be continuously monitored</a:t>
            </a:r>
          </a:p>
          <a:p>
            <a:pPr lvl="2"/>
            <a:r>
              <a:rPr lang="en-US" dirty="0" smtClean="0"/>
              <a:t>Additional system call for every 1500 bytes of data transfer</a:t>
            </a:r>
          </a:p>
          <a:p>
            <a:pPr lvl="2"/>
            <a:r>
              <a:rPr lang="en-US" dirty="0" smtClean="0"/>
              <a:t>Can cause performance degradation</a:t>
            </a:r>
          </a:p>
          <a:p>
            <a:r>
              <a:rPr lang="en-US" dirty="0" smtClean="0"/>
              <a:t>Common Solution: Perform coarse-grained rate control</a:t>
            </a:r>
          </a:p>
          <a:p>
            <a:pPr lvl="1"/>
            <a:r>
              <a:rPr lang="en-US" dirty="0" smtClean="0"/>
              <a:t>Monitor the TCP channel after a large amount of data is sent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81600"/>
          </a:xfrm>
        </p:spPr>
        <p:txBody>
          <a:bodyPr/>
          <a:lstStyle/>
          <a:p>
            <a:r>
              <a:rPr lang="en-US" dirty="0" smtClean="0"/>
              <a:t>ASYNCH: Asynchronous, fine-grained reactive rate control</a:t>
            </a:r>
          </a:p>
          <a:p>
            <a:pPr lvl="1"/>
            <a:r>
              <a:rPr lang="en-US" dirty="0" smtClean="0"/>
              <a:t>Rate-adaption feedback is infrequent as compared to the data transfer </a:t>
            </a:r>
            <a:r>
              <a:rPr lang="en-US" dirty="0" smtClean="0">
                <a:sym typeface="Wingdings" pitchFamily="2" charset="2"/>
              </a:rPr>
              <a:t> continuous monitoring is wasted system calls !</a:t>
            </a:r>
          </a:p>
          <a:p>
            <a:pPr lvl="1"/>
            <a:r>
              <a:rPr lang="en-US" dirty="0" smtClean="0"/>
              <a:t>Our approach:</a:t>
            </a:r>
          </a:p>
          <a:p>
            <a:pPr lvl="2"/>
            <a:r>
              <a:rPr lang="en-US" dirty="0" smtClean="0"/>
              <a:t>Allow a separate thread to “wait” on the TCP/IP control channel while the main thread sends data out at the negotiated rate</a:t>
            </a:r>
          </a:p>
          <a:p>
            <a:pPr lvl="2"/>
            <a:r>
              <a:rPr lang="en-US" dirty="0" smtClean="0"/>
              <a:t>When a rate adaptation feedback arrives, the control thread sends a signal to the main thread</a:t>
            </a:r>
          </a:p>
          <a:p>
            <a:pPr lvl="2"/>
            <a:r>
              <a:rPr lang="en-US" dirty="0" smtClean="0"/>
              <a:t>Main thread adapts its rate on receiving this signal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All the benefits of coarse-grained rate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/>
          <a:lstStyle/>
          <a:p>
            <a:r>
              <a:rPr lang="en-US" dirty="0" smtClean="0"/>
              <a:t>We evaluate ASYNCH and RAPID+ for various receiver end-host conditions</a:t>
            </a:r>
          </a:p>
          <a:p>
            <a:r>
              <a:rPr lang="en-US" dirty="0" smtClean="0"/>
              <a:t>Test-bed: Attempt to emulate a real-world dedicated circuit switched network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3 node sender receiver setup; middle node emulating a WAN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File size: 1GB, RTT: 56ms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Dual-core AMD </a:t>
            </a:r>
            <a:r>
              <a:rPr lang="en-US" dirty="0" err="1" smtClean="0"/>
              <a:t>Opteron</a:t>
            </a:r>
            <a:r>
              <a:rPr lang="en-US" dirty="0" smtClean="0"/>
              <a:t> 2218; with 1MB cache, 4 GB RAM</a:t>
            </a:r>
          </a:p>
          <a:p>
            <a:pPr lvl="2">
              <a:lnSpc>
                <a:spcPct val="140000"/>
              </a:lnSpc>
            </a:pPr>
            <a:r>
              <a:rPr lang="en-US" dirty="0" err="1" smtClean="0"/>
              <a:t>Myrinet</a:t>
            </a:r>
            <a:r>
              <a:rPr lang="en-US" dirty="0" smtClean="0"/>
              <a:t> 10GB adapter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Linux kernel: 2.6.18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We bind receive process to same core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Pavan Balaji, Argonne National Laboratory (HiPC: 12/20/2008)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gonne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</Template>
  <TotalTime>536</TotalTime>
  <Words>1074</Words>
  <Application>Microsoft Office PowerPoint</Application>
  <PresentationFormat>On-screen Show 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argonne</vt:lpstr>
      <vt:lpstr>Making a Case for Proactive Flow Control in Optical Circuit-switched Networks</vt:lpstr>
      <vt:lpstr>Lambda Grids: Trends and Promises</vt:lpstr>
      <vt:lpstr>Protocols for the Lambda Grid</vt:lpstr>
      <vt:lpstr>Issues with Rate-controlled UDP protocols</vt:lpstr>
      <vt:lpstr>Our Approach</vt:lpstr>
      <vt:lpstr>Presentation Overview</vt:lpstr>
      <vt:lpstr>Problems with Fine-grained Rate Control</vt:lpstr>
      <vt:lpstr>ASYNCH: Basic Idea</vt:lpstr>
      <vt:lpstr>Experimental Understanding</vt:lpstr>
      <vt:lpstr>Basic Performance Comparison</vt:lpstr>
      <vt:lpstr>Impact of Socket Buffers and RTT</vt:lpstr>
      <vt:lpstr>Presentation Overview</vt:lpstr>
      <vt:lpstr>A Case for Proactive Rate Control</vt:lpstr>
      <vt:lpstr>Effect of Load on Receiver End-host</vt:lpstr>
      <vt:lpstr>Loss Patterns</vt:lpstr>
      <vt:lpstr>Packet Loss vs. Process Scheduling</vt:lpstr>
      <vt:lpstr>Presentation Overview</vt:lpstr>
      <vt:lpstr>Concluding Remarks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Pavan Balaji</dc:creator>
  <cp:lastModifiedBy>Pavan Balaji</cp:lastModifiedBy>
  <cp:revision>230</cp:revision>
  <dcterms:created xsi:type="dcterms:W3CDTF">2006-08-16T00:00:00Z</dcterms:created>
  <dcterms:modified xsi:type="dcterms:W3CDTF">2008-12-20T06:52:28Z</dcterms:modified>
</cp:coreProperties>
</file>