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hart6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23"/>
  </p:notesMasterIdLst>
  <p:sldIdLst>
    <p:sldId id="256" r:id="rId2"/>
    <p:sldId id="346" r:id="rId3"/>
    <p:sldId id="347" r:id="rId4"/>
    <p:sldId id="323" r:id="rId5"/>
    <p:sldId id="349" r:id="rId6"/>
    <p:sldId id="351" r:id="rId7"/>
    <p:sldId id="366" r:id="rId8"/>
    <p:sldId id="367" r:id="rId9"/>
    <p:sldId id="352" r:id="rId10"/>
    <p:sldId id="355" r:id="rId11"/>
    <p:sldId id="356" r:id="rId12"/>
    <p:sldId id="368" r:id="rId13"/>
    <p:sldId id="369" r:id="rId14"/>
    <p:sldId id="370" r:id="rId15"/>
    <p:sldId id="362" r:id="rId16"/>
    <p:sldId id="340" r:id="rId17"/>
    <p:sldId id="343" r:id="rId18"/>
    <p:sldId id="345" r:id="rId19"/>
    <p:sldId id="363" r:id="rId20"/>
    <p:sldId id="348" r:id="rId21"/>
    <p:sldId id="31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33"/>
    <a:srgbClr val="008000"/>
    <a:srgbClr val="0000FF"/>
    <a:srgbClr val="00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70"/>
            </a:pPr>
            <a:r>
              <a:rPr lang="en-US" sz="1270" dirty="0" smtClean="0"/>
              <a:t>SDP Latency</a:t>
            </a:r>
            <a:endParaRPr lang="en-US" sz="127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SDP/iWARP (basic)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diamond"/>
            <c:size val="6"/>
            <c:spPr>
              <a:solidFill>
                <a:srgbClr val="FF0000"/>
              </a:solidFill>
            </c:spPr>
          </c:marker>
          <c:cat>
            <c:strRef>
              <c:f>Sheet1!$A$2:$A$13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15.947000000000001</c:v>
                </c:pt>
                <c:pt idx="1">
                  <c:v>16.010000000000005</c:v>
                </c:pt>
                <c:pt idx="2">
                  <c:v>16.056000000000001</c:v>
                </c:pt>
                <c:pt idx="3">
                  <c:v>15.998000000000001</c:v>
                </c:pt>
                <c:pt idx="4">
                  <c:v>16.152999999999999</c:v>
                </c:pt>
                <c:pt idx="5">
                  <c:v>16.169</c:v>
                </c:pt>
                <c:pt idx="6">
                  <c:v>16.454999999999988</c:v>
                </c:pt>
                <c:pt idx="7">
                  <c:v>16.946999999999989</c:v>
                </c:pt>
                <c:pt idx="8">
                  <c:v>18.204000000000001</c:v>
                </c:pt>
                <c:pt idx="9">
                  <c:v>20.361999999999988</c:v>
                </c:pt>
                <c:pt idx="10">
                  <c:v>23.442999999999966</c:v>
                </c:pt>
                <c:pt idx="11">
                  <c:v>29.190999999999999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SDP/iWARP (enhanced)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14.854000000000006</c:v>
                </c:pt>
                <c:pt idx="1">
                  <c:v>14.867000000000004</c:v>
                </c:pt>
                <c:pt idx="2">
                  <c:v>14.944000000000001</c:v>
                </c:pt>
                <c:pt idx="3">
                  <c:v>14.932</c:v>
                </c:pt>
                <c:pt idx="4">
                  <c:v>15.012</c:v>
                </c:pt>
                <c:pt idx="5">
                  <c:v>14.989000000000004</c:v>
                </c:pt>
                <c:pt idx="6">
                  <c:v>15.23</c:v>
                </c:pt>
                <c:pt idx="7">
                  <c:v>15.992000000000004</c:v>
                </c:pt>
                <c:pt idx="8">
                  <c:v>16.991</c:v>
                </c:pt>
                <c:pt idx="9">
                  <c:v>18.934000000000001</c:v>
                </c:pt>
                <c:pt idx="10">
                  <c:v>22.033999999999999</c:v>
                </c:pt>
                <c:pt idx="11">
                  <c:v>27.456</c:v>
                </c:pt>
              </c:numCache>
            </c:numRef>
          </c:val>
        </c:ser>
        <c:marker val="1"/>
        <c:axId val="89030656"/>
        <c:axId val="89032576"/>
      </c:lineChart>
      <c:catAx>
        <c:axId val="890306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/>
                </a:pPr>
                <a:r>
                  <a:rPr lang="en-US" sz="1200" b="0" dirty="0" smtClean="0"/>
                  <a:t>Message Size (bytes)</a:t>
                </a:r>
                <a:endParaRPr lang="en-US" sz="1200" b="0" dirty="0"/>
              </a:p>
            </c:rich>
          </c:tx>
        </c:title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9032576"/>
        <c:crosses val="autoZero"/>
        <c:auto val="1"/>
        <c:lblAlgn val="ctr"/>
        <c:lblOffset val="100"/>
        <c:tickLblSkip val="2"/>
        <c:tickMarkSkip val="1"/>
      </c:catAx>
      <c:valAx>
        <c:axId val="890325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200" b="0"/>
                </a:pPr>
                <a:r>
                  <a:rPr lang="en-US" sz="1200" b="0" i="0" baseline="0" dirty="0" smtClean="0"/>
                  <a:t>Cache to Network Traffic Ratio</a:t>
                </a:r>
                <a:endParaRPr lang="en-US" sz="1200" b="0" i="0" baseline="0" dirty="0"/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+mn-lt"/>
              </a:defRPr>
            </a:pPr>
            <a:endParaRPr lang="en-US"/>
          </a:p>
        </c:txPr>
        <c:crossAx val="8903065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0123456790123456"/>
          <c:y val="0.11988304093567277"/>
          <c:w val="0.51728395061728349"/>
          <c:h val="0.1265377354146521"/>
        </c:manualLayout>
      </c:layout>
      <c:overlay val="1"/>
      <c:spPr>
        <a:solidFill>
          <a:schemeClr val="bg1"/>
        </a:solidFill>
        <a:ln>
          <a:solidFill>
            <a:schemeClr val="bg2"/>
          </a:solidFill>
        </a:ln>
      </c:spPr>
      <c:txPr>
        <a:bodyPr/>
        <a:lstStyle/>
        <a:p>
          <a:pPr>
            <a:defRPr sz="1100">
              <a:latin typeface="+mn-lt"/>
            </a:defRPr>
          </a:pPr>
          <a:endParaRPr lang="en-US"/>
        </a:p>
      </c:txPr>
    </c:legend>
    <c:plotVisOnly val="1"/>
  </c:chart>
  <c:txPr>
    <a:bodyPr/>
    <a:lstStyle/>
    <a:p>
      <a:pPr>
        <a:defRPr sz="16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70"/>
            </a:pPr>
            <a:r>
              <a:rPr lang="en-US" sz="1270" dirty="0" smtClean="0"/>
              <a:t>SDP Bandwidth</a:t>
            </a:r>
            <a:endParaRPr lang="en-US" sz="1270" dirty="0"/>
          </a:p>
        </c:rich>
      </c:tx>
      <c:layout>
        <c:manualLayout>
          <c:xMode val="edge"/>
          <c:yMode val="edge"/>
          <c:x val="0.43056747216942776"/>
          <c:y val="1.7241379310344827E-2"/>
        </c:manualLayout>
      </c:layout>
    </c:title>
    <c:plotArea>
      <c:layout>
        <c:manualLayout>
          <c:layoutTarget val="inner"/>
          <c:xMode val="edge"/>
          <c:yMode val="edge"/>
          <c:x val="0.21464161298019571"/>
          <c:y val="0.10201873472712461"/>
          <c:w val="0.74796277738010064"/>
          <c:h val="0.7091492442755017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SDP/iWARP (basic)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diamond"/>
            <c:size val="6"/>
            <c:spPr>
              <a:solidFill>
                <a:srgbClr val="FF0000"/>
              </a:solidFill>
            </c:spPr>
          </c:marker>
          <c:cat>
            <c:strRef>
              <c:f>Sheet1!$A$2:$A$20</c:f>
              <c:strCache>
                <c:ptCount val="1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4.0000000000000034E-4</c:v>
                </c:pt>
                <c:pt idx="1">
                  <c:v>5.3400000000000003E-2</c:v>
                </c:pt>
                <c:pt idx="2">
                  <c:v>0.45250000000000001</c:v>
                </c:pt>
                <c:pt idx="3">
                  <c:v>3.5455999999999999</c:v>
                </c:pt>
                <c:pt idx="4">
                  <c:v>12.5236</c:v>
                </c:pt>
                <c:pt idx="5">
                  <c:v>80.876399999999919</c:v>
                </c:pt>
                <c:pt idx="6">
                  <c:v>275.5376</c:v>
                </c:pt>
                <c:pt idx="7">
                  <c:v>704.53459999999939</c:v>
                </c:pt>
                <c:pt idx="8">
                  <c:v>1434.9567000000011</c:v>
                </c:pt>
                <c:pt idx="9">
                  <c:v>2447.7645999999959</c:v>
                </c:pt>
                <c:pt idx="10">
                  <c:v>3632.4621999999999</c:v>
                </c:pt>
                <c:pt idx="11">
                  <c:v>4323.3254000000024</c:v>
                </c:pt>
                <c:pt idx="12">
                  <c:v>4812.5474999999997</c:v>
                </c:pt>
                <c:pt idx="13">
                  <c:v>5154.7457000000004</c:v>
                </c:pt>
                <c:pt idx="14">
                  <c:v>5215.5634</c:v>
                </c:pt>
                <c:pt idx="15">
                  <c:v>5302.6855000000014</c:v>
                </c:pt>
                <c:pt idx="16">
                  <c:v>5247.5685000000003</c:v>
                </c:pt>
                <c:pt idx="17">
                  <c:v>5264.5898999999999</c:v>
                </c:pt>
                <c:pt idx="18">
                  <c:v>4156.7856000000002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SDP/iWARP (integrated)</c:v>
                </c:pt>
              </c:strCache>
            </c:strRef>
          </c:tx>
          <c:marker>
            <c:symbol val="square"/>
            <c:size val="5"/>
          </c:marker>
          <c:cat>
            <c:strRef>
              <c:f>Sheet1!$A$2:$A$20</c:f>
              <c:strCache>
                <c:ptCount val="1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</c:strCache>
            </c:str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4.0000000000000034E-4</c:v>
                </c:pt>
                <c:pt idx="1">
                  <c:v>5.0603999999999996</c:v>
                </c:pt>
                <c:pt idx="2">
                  <c:v>16.534099999999999</c:v>
                </c:pt>
                <c:pt idx="3">
                  <c:v>39.543600000000005</c:v>
                </c:pt>
                <c:pt idx="4">
                  <c:v>89.123599999999982</c:v>
                </c:pt>
                <c:pt idx="5">
                  <c:v>176.58940000000001</c:v>
                </c:pt>
                <c:pt idx="6">
                  <c:v>356.76329999999956</c:v>
                </c:pt>
                <c:pt idx="7">
                  <c:v>978.09910000000002</c:v>
                </c:pt>
                <c:pt idx="8">
                  <c:v>1852.3757000000001</c:v>
                </c:pt>
                <c:pt idx="9">
                  <c:v>3012.4150000000022</c:v>
                </c:pt>
                <c:pt idx="10">
                  <c:v>4315.2366000000002</c:v>
                </c:pt>
                <c:pt idx="11">
                  <c:v>5256.2673000000004</c:v>
                </c:pt>
                <c:pt idx="12">
                  <c:v>5809.2356</c:v>
                </c:pt>
                <c:pt idx="13">
                  <c:v>6312.4155000000001</c:v>
                </c:pt>
                <c:pt idx="14">
                  <c:v>6381.5432000000001</c:v>
                </c:pt>
                <c:pt idx="15">
                  <c:v>6379.0908000000009</c:v>
                </c:pt>
                <c:pt idx="16">
                  <c:v>6389.1510000000044</c:v>
                </c:pt>
                <c:pt idx="17">
                  <c:v>6370.1258000000034</c:v>
                </c:pt>
                <c:pt idx="18">
                  <c:v>5299.1998000000003</c:v>
                </c:pt>
              </c:numCache>
            </c:numRef>
          </c:val>
        </c:ser>
        <c:marker val="1"/>
        <c:axId val="82478976"/>
        <c:axId val="82481152"/>
      </c:lineChart>
      <c:catAx>
        <c:axId val="824789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/>
                </a:pPr>
                <a:r>
                  <a:rPr lang="en-US" sz="1200" b="0" dirty="0" smtClean="0"/>
                  <a:t>Message Size (bytes)</a:t>
                </a:r>
                <a:endParaRPr lang="en-US" sz="1200" b="0" dirty="0"/>
              </a:p>
            </c:rich>
          </c:tx>
          <c:layout>
            <c:manualLayout>
              <c:xMode val="edge"/>
              <c:yMode val="edge"/>
              <c:x val="0.40167597232164237"/>
              <c:y val="0.91435333514345152"/>
            </c:manualLayout>
          </c:layout>
        </c:title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2481152"/>
        <c:crosses val="autoZero"/>
        <c:auto val="1"/>
        <c:lblAlgn val="ctr"/>
        <c:lblOffset val="100"/>
        <c:tickLblSkip val="2"/>
        <c:tickMarkSkip val="1"/>
      </c:catAx>
      <c:valAx>
        <c:axId val="824811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200" b="0"/>
                </a:pPr>
                <a:r>
                  <a:rPr lang="en-US" sz="1200" b="0" baseline="0" dirty="0" smtClean="0"/>
                  <a:t>Bandwidth (Mbps)</a:t>
                </a:r>
                <a:endParaRPr lang="en-US" sz="1200" b="0" dirty="0"/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+mn-lt"/>
              </a:defRPr>
            </a:pPr>
            <a:endParaRPr lang="en-US"/>
          </a:p>
        </c:txPr>
        <c:crossAx val="8247897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1975308641975336"/>
          <c:y val="0.11988304093567272"/>
          <c:w val="0.43395058376323714"/>
          <c:h val="0.13803194859263312"/>
        </c:manualLayout>
      </c:layout>
      <c:overlay val="1"/>
      <c:spPr>
        <a:solidFill>
          <a:schemeClr val="bg1"/>
        </a:solidFill>
        <a:ln>
          <a:solidFill>
            <a:schemeClr val="bg2"/>
          </a:solidFill>
        </a:ln>
      </c:spPr>
      <c:txPr>
        <a:bodyPr/>
        <a:lstStyle/>
        <a:p>
          <a:pPr>
            <a:defRPr sz="1100">
              <a:latin typeface="+mn-lt"/>
            </a:defRPr>
          </a:pPr>
          <a:endParaRPr lang="en-US"/>
        </a:p>
      </c:txPr>
    </c:legend>
    <c:plotVisOnly val="1"/>
  </c:chart>
  <c:txPr>
    <a:bodyPr/>
    <a:lstStyle/>
    <a:p>
      <a:pPr>
        <a:defRPr sz="16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70"/>
            </a:pPr>
            <a:r>
              <a:rPr lang="en-US" sz="1270" dirty="0" smtClean="0"/>
              <a:t>SDP Cache</a:t>
            </a:r>
            <a:r>
              <a:rPr lang="en-US" sz="1270" baseline="0" dirty="0" smtClean="0"/>
              <a:t> Miss Ratio (Transmit Side)</a:t>
            </a:r>
            <a:endParaRPr lang="en-US" sz="127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SDP (basic)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diamond"/>
            <c:size val="6"/>
            <c:spPr>
              <a:solidFill>
                <a:srgbClr val="FF0000"/>
              </a:solidFill>
            </c:spPr>
          </c:marker>
          <c:cat>
            <c:strRef>
              <c:f>Sheet1!$A$3:$A$7</c:f>
              <c:strCache>
                <c:ptCount val="5"/>
                <c:pt idx="0">
                  <c:v>16</c:v>
                </c:pt>
                <c:pt idx="1">
                  <c:v>256</c:v>
                </c:pt>
                <c:pt idx="2">
                  <c:v>4k</c:v>
                </c:pt>
                <c:pt idx="3">
                  <c:v>64k</c:v>
                </c:pt>
                <c:pt idx="4">
                  <c:v>256K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5.4700000000000024</c:v>
                </c:pt>
                <c:pt idx="1">
                  <c:v>4.08</c:v>
                </c:pt>
                <c:pt idx="2">
                  <c:v>3.9819999999999998</c:v>
                </c:pt>
                <c:pt idx="3">
                  <c:v>3.9670000000000001</c:v>
                </c:pt>
                <c:pt idx="4">
                  <c:v>4.1439999999999975</c:v>
                </c:pt>
                <c:pt idx="5">
                  <c:v>4.0960000000000001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SDP (enhanced)</c:v>
                </c:pt>
              </c:strCache>
            </c:strRef>
          </c:tx>
          <c:marker>
            <c:symbol val="square"/>
            <c:size val="5"/>
          </c:marker>
          <c:cat>
            <c:strRef>
              <c:f>Sheet1!$A$3:$A$7</c:f>
              <c:strCache>
                <c:ptCount val="5"/>
                <c:pt idx="0">
                  <c:v>16</c:v>
                </c:pt>
                <c:pt idx="1">
                  <c:v>256</c:v>
                </c:pt>
                <c:pt idx="2">
                  <c:v>4k</c:v>
                </c:pt>
                <c:pt idx="3">
                  <c:v>64k</c:v>
                </c:pt>
                <c:pt idx="4">
                  <c:v>256K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2.528</c:v>
                </c:pt>
                <c:pt idx="1">
                  <c:v>2.1640000000000001</c:v>
                </c:pt>
                <c:pt idx="2">
                  <c:v>2.202</c:v>
                </c:pt>
                <c:pt idx="3">
                  <c:v>2.1269999999999998</c:v>
                </c:pt>
                <c:pt idx="4">
                  <c:v>2.0009999999999999</c:v>
                </c:pt>
                <c:pt idx="5">
                  <c:v>2.169</c:v>
                </c:pt>
              </c:numCache>
            </c:numRef>
          </c:val>
        </c:ser>
        <c:marker val="1"/>
        <c:axId val="82506880"/>
        <c:axId val="82508800"/>
      </c:lineChart>
      <c:catAx>
        <c:axId val="825068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/>
                </a:pPr>
                <a:r>
                  <a:rPr lang="en-US" sz="1200" b="0" dirty="0" smtClean="0"/>
                  <a:t>Message Size (bytes)</a:t>
                </a:r>
                <a:endParaRPr lang="en-US" sz="1200" b="0" dirty="0"/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2508800"/>
        <c:crossesAt val="0"/>
        <c:auto val="1"/>
        <c:lblAlgn val="ctr"/>
        <c:lblOffset val="100"/>
        <c:tickLblSkip val="1"/>
        <c:tickMarkSkip val="1"/>
      </c:catAx>
      <c:valAx>
        <c:axId val="82508800"/>
        <c:scaling>
          <c:orientation val="minMax"/>
          <c:max val="6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200" b="0"/>
                </a:pPr>
                <a:r>
                  <a:rPr lang="en-US" sz="1200" b="0" dirty="0" smtClean="0"/>
                  <a:t>Cache</a:t>
                </a:r>
                <a:r>
                  <a:rPr lang="en-US" sz="1200" b="0" baseline="0" dirty="0" smtClean="0"/>
                  <a:t> to Network Traffic Ratio</a:t>
                </a:r>
                <a:endParaRPr lang="en-US" sz="1200" b="0" dirty="0"/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+mn-lt"/>
              </a:defRPr>
            </a:pPr>
            <a:endParaRPr lang="en-US"/>
          </a:p>
        </c:txPr>
        <c:crossAx val="82506880"/>
        <c:crosses val="autoZero"/>
        <c:crossBetween val="between"/>
        <c:majorUnit val="1"/>
      </c:valAx>
    </c:plotArea>
    <c:legend>
      <c:legendPos val="t"/>
      <c:layout>
        <c:manualLayout>
          <c:xMode val="edge"/>
          <c:yMode val="edge"/>
          <c:x val="0.40493827160493873"/>
          <c:y val="0.11988304093567269"/>
          <c:w val="0.51728395061728349"/>
          <c:h val="0.1265377354146521"/>
        </c:manualLayout>
      </c:layout>
      <c:overlay val="1"/>
      <c:spPr>
        <a:solidFill>
          <a:schemeClr val="bg1"/>
        </a:solidFill>
        <a:ln>
          <a:solidFill>
            <a:schemeClr val="bg2"/>
          </a:solidFill>
        </a:ln>
      </c:spPr>
      <c:txPr>
        <a:bodyPr/>
        <a:lstStyle/>
        <a:p>
          <a:pPr>
            <a:defRPr sz="1100">
              <a:latin typeface="+mn-lt"/>
            </a:defRPr>
          </a:pPr>
          <a:endParaRPr lang="en-US"/>
        </a:p>
      </c:txPr>
    </c:legend>
    <c:plotVisOnly val="1"/>
  </c:chart>
  <c:txPr>
    <a:bodyPr/>
    <a:lstStyle/>
    <a:p>
      <a:pPr>
        <a:defRPr sz="16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70"/>
            </a:pPr>
            <a:r>
              <a:rPr lang="en-US" sz="1270" dirty="0" smtClean="0"/>
              <a:t>SDP</a:t>
            </a:r>
            <a:r>
              <a:rPr lang="en-US" sz="1270" baseline="0" dirty="0" smtClean="0"/>
              <a:t> Cache Miss Ratio (Receive Side)</a:t>
            </a:r>
            <a:endParaRPr lang="en-US" sz="1270" dirty="0"/>
          </a:p>
        </c:rich>
      </c:tx>
      <c:layout>
        <c:manualLayout>
          <c:xMode val="edge"/>
          <c:yMode val="edge"/>
          <c:x val="0.24149425287356352"/>
          <c:y val="1.7241379310344827E-2"/>
        </c:manualLayout>
      </c:layout>
    </c:title>
    <c:plotArea>
      <c:layout>
        <c:manualLayout>
          <c:layoutTarget val="inner"/>
          <c:xMode val="edge"/>
          <c:yMode val="edge"/>
          <c:x val="0.21464161298019571"/>
          <c:y val="0.10201873472712461"/>
          <c:w val="0.74796277738010064"/>
          <c:h val="0.70914924427550208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SDP (basic)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diamond"/>
            <c:size val="6"/>
            <c:spPr>
              <a:solidFill>
                <a:srgbClr val="FF0000"/>
              </a:solidFill>
            </c:spPr>
          </c:marker>
          <c:cat>
            <c:strRef>
              <c:f>Sheet1!$A$2:$A$7</c:f>
              <c:strCache>
                <c:ptCount val="6"/>
                <c:pt idx="0">
                  <c:v>1</c:v>
                </c:pt>
                <c:pt idx="1">
                  <c:v>16</c:v>
                </c:pt>
                <c:pt idx="2">
                  <c:v>256</c:v>
                </c:pt>
                <c:pt idx="3">
                  <c:v>4K</c:v>
                </c:pt>
                <c:pt idx="4">
                  <c:v>64K</c:v>
                </c:pt>
                <c:pt idx="5">
                  <c:v>256K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3.5309999999999997</c:v>
                </c:pt>
                <c:pt idx="1">
                  <c:v>2.9949999999999997</c:v>
                </c:pt>
                <c:pt idx="2">
                  <c:v>3.081</c:v>
                </c:pt>
                <c:pt idx="3">
                  <c:v>2.968</c:v>
                </c:pt>
                <c:pt idx="4">
                  <c:v>3.0189999999999997</c:v>
                </c:pt>
                <c:pt idx="5">
                  <c:v>3.0609999999999999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SDP (enhanced)</c:v>
                </c:pt>
              </c:strCache>
            </c:strRef>
          </c:tx>
          <c:marker>
            <c:symbol val="square"/>
            <c:size val="5"/>
          </c:marker>
          <c:cat>
            <c:strRef>
              <c:f>Sheet1!$A$2:$A$7</c:f>
              <c:strCache>
                <c:ptCount val="6"/>
                <c:pt idx="0">
                  <c:v>1</c:v>
                </c:pt>
                <c:pt idx="1">
                  <c:v>16</c:v>
                </c:pt>
                <c:pt idx="2">
                  <c:v>256</c:v>
                </c:pt>
                <c:pt idx="3">
                  <c:v>4K</c:v>
                </c:pt>
                <c:pt idx="4">
                  <c:v>64K</c:v>
                </c:pt>
                <c:pt idx="5">
                  <c:v>256K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1.494</c:v>
                </c:pt>
                <c:pt idx="1">
                  <c:v>1.482</c:v>
                </c:pt>
                <c:pt idx="2">
                  <c:v>1.018</c:v>
                </c:pt>
                <c:pt idx="3">
                  <c:v>1.1870000000000001</c:v>
                </c:pt>
                <c:pt idx="4">
                  <c:v>1.0369999999999981</c:v>
                </c:pt>
                <c:pt idx="5">
                  <c:v>1.0209999999999981</c:v>
                </c:pt>
              </c:numCache>
            </c:numRef>
          </c:val>
        </c:ser>
        <c:marker val="1"/>
        <c:axId val="103301120"/>
        <c:axId val="103303040"/>
      </c:lineChart>
      <c:catAx>
        <c:axId val="1033011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/>
                </a:pPr>
                <a:r>
                  <a:rPr lang="en-US" sz="1200" b="0" dirty="0" smtClean="0"/>
                  <a:t>Message Size (bytes)</a:t>
                </a:r>
                <a:endParaRPr lang="en-US" sz="1200" b="0" dirty="0"/>
              </a:p>
            </c:rich>
          </c:tx>
          <c:layout>
            <c:manualLayout>
              <c:xMode val="edge"/>
              <c:yMode val="edge"/>
              <c:x val="0.40167597232164254"/>
              <c:y val="0.91435333514345152"/>
            </c:manualLayout>
          </c:layout>
        </c:title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303040"/>
        <c:crosses val="autoZero"/>
        <c:auto val="1"/>
        <c:lblAlgn val="ctr"/>
        <c:lblOffset val="100"/>
        <c:tickLblSkip val="1"/>
        <c:tickMarkSkip val="1"/>
      </c:catAx>
      <c:valAx>
        <c:axId val="103303040"/>
        <c:scaling>
          <c:orientation val="minMax"/>
          <c:max val="4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baseline="0" dirty="0" smtClean="0"/>
                  <a:t>Cache to Network Traffic Ratio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+mn-lt"/>
              </a:defRPr>
            </a:pPr>
            <a:endParaRPr lang="en-US"/>
          </a:p>
        </c:txPr>
        <c:crossAx val="103301120"/>
        <c:crosses val="autoZero"/>
        <c:crossBetween val="between"/>
        <c:majorUnit val="1"/>
      </c:valAx>
    </c:plotArea>
    <c:legend>
      <c:legendPos val="t"/>
      <c:layout>
        <c:manualLayout>
          <c:xMode val="edge"/>
          <c:yMode val="edge"/>
          <c:x val="0.49561521404652004"/>
          <c:y val="0.37850371074305411"/>
          <c:w val="0.43395058376323736"/>
          <c:h val="0.13803194859263324"/>
        </c:manualLayout>
      </c:layout>
      <c:overlay val="1"/>
      <c:spPr>
        <a:solidFill>
          <a:schemeClr val="bg1"/>
        </a:solidFill>
        <a:ln>
          <a:solidFill>
            <a:schemeClr val="bg2"/>
          </a:solidFill>
        </a:ln>
      </c:spPr>
      <c:txPr>
        <a:bodyPr/>
        <a:lstStyle/>
        <a:p>
          <a:pPr>
            <a:defRPr sz="1100">
              <a:latin typeface="+mn-lt"/>
            </a:defRPr>
          </a:pPr>
          <a:endParaRPr lang="en-US"/>
        </a:p>
      </c:txPr>
    </c:legend>
    <c:plotVisOnly val="1"/>
  </c:chart>
  <c:txPr>
    <a:bodyPr/>
    <a:lstStyle/>
    <a:p>
      <a:pPr>
        <a:defRPr sz="16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/>
            </a:pPr>
            <a:r>
              <a:rPr lang="en-US" sz="1200" b="1" i="0" baseline="0" dirty="0" smtClean="0"/>
              <a:t>Virtual Microscope Application (1KB)</a:t>
            </a:r>
            <a:endParaRPr lang="en-US" sz="1200" b="1" i="0" baseline="0" dirty="0"/>
          </a:p>
        </c:rich>
      </c:tx>
      <c:layout>
        <c:manualLayout>
          <c:xMode val="edge"/>
          <c:yMode val="edge"/>
          <c:x val="0.22112642169728783"/>
          <c:y val="1.7543859649122858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SDP (basic)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</c:spPr>
          <c:cat>
            <c:strRef>
              <c:f>Sheet1!$A$2:$A$5</c:f>
              <c:strCache>
                <c:ptCount val="4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0.442</c:v>
                </c:pt>
                <c:pt idx="1">
                  <c:v>1.111</c:v>
                </c:pt>
                <c:pt idx="2">
                  <c:v>3.609</c:v>
                </c:pt>
                <c:pt idx="3">
                  <c:v>5.1199999999999966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SDP (enhanced)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0.42200000000000032</c:v>
                </c:pt>
                <c:pt idx="1">
                  <c:v>1.06</c:v>
                </c:pt>
                <c:pt idx="2">
                  <c:v>3.5</c:v>
                </c:pt>
                <c:pt idx="3">
                  <c:v>4.88</c:v>
                </c:pt>
              </c:numCache>
            </c:numRef>
          </c:val>
        </c:ser>
        <c:axId val="103332864"/>
        <c:axId val="103343232"/>
      </c:barChart>
      <c:catAx>
        <c:axId val="103332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/>
                </a:pPr>
                <a:r>
                  <a:rPr lang="en-US" sz="1200" b="0" i="0" baseline="0" dirty="0" smtClean="0"/>
                  <a:t>Dataset Dimensions</a:t>
                </a:r>
                <a:endParaRPr lang="en-US" sz="1200" b="0" i="0" baseline="0" dirty="0"/>
              </a:p>
            </c:rich>
          </c:tx>
        </c:title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343232"/>
        <c:crosses val="autoZero"/>
        <c:auto val="1"/>
        <c:lblAlgn val="ctr"/>
        <c:lblOffset val="100"/>
        <c:tickLblSkip val="1"/>
        <c:tickMarkSkip val="1"/>
      </c:catAx>
      <c:valAx>
        <c:axId val="1033432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200" b="0"/>
                </a:pPr>
                <a:r>
                  <a:rPr lang="en-US" sz="1200" b="0" i="0" baseline="0" dirty="0" smtClean="0"/>
                  <a:t>Execution Time (s)</a:t>
                </a:r>
                <a:endParaRPr lang="en-US" sz="1200" b="0" i="0" baseline="0" dirty="0"/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+mn-lt"/>
              </a:defRPr>
            </a:pPr>
            <a:endParaRPr lang="en-US"/>
          </a:p>
        </c:txPr>
        <c:crossAx val="1033328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8580246913580281"/>
          <c:y val="0.11988304093567272"/>
          <c:w val="0.36597623213765046"/>
          <c:h val="0.12621932126905189"/>
        </c:manualLayout>
      </c:layout>
      <c:overlay val="1"/>
      <c:spPr>
        <a:solidFill>
          <a:schemeClr val="bg1"/>
        </a:solidFill>
        <a:ln>
          <a:solidFill>
            <a:schemeClr val="bg2"/>
          </a:solidFill>
        </a:ln>
      </c:spPr>
      <c:txPr>
        <a:bodyPr/>
        <a:lstStyle/>
        <a:p>
          <a:pPr>
            <a:defRPr sz="1100">
              <a:latin typeface="+mn-lt"/>
            </a:defRPr>
          </a:pPr>
          <a:endParaRPr lang="en-US"/>
        </a:p>
      </c:txPr>
    </c:legend>
    <c:plotVisOnly val="1"/>
  </c:chart>
  <c:txPr>
    <a:bodyPr/>
    <a:lstStyle/>
    <a:p>
      <a:pPr>
        <a:defRPr sz="16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/>
            </a:pPr>
            <a:r>
              <a:rPr lang="en-US" sz="1200" b="1" i="0" baseline="0" dirty="0" err="1" smtClean="0"/>
              <a:t>Iso</a:t>
            </a:r>
            <a:r>
              <a:rPr lang="en-US" sz="1200" b="1" i="0" baseline="0" dirty="0" smtClean="0"/>
              <a:t>-surface Application (8KB)</a:t>
            </a:r>
            <a:endParaRPr lang="en-US" sz="1200" b="1" i="0" baseline="0" dirty="0"/>
          </a:p>
        </c:rich>
      </c:tx>
      <c:layout>
        <c:manualLayout>
          <c:xMode val="edge"/>
          <c:yMode val="edge"/>
          <c:x val="0.31275138021540438"/>
          <c:y val="1.7241379310344827E-2"/>
        </c:manualLayout>
      </c:layout>
    </c:title>
    <c:plotArea>
      <c:layout>
        <c:manualLayout>
          <c:layoutTarget val="inner"/>
          <c:xMode val="edge"/>
          <c:yMode val="edge"/>
          <c:x val="0.21464161298019571"/>
          <c:y val="0.10201873472712461"/>
          <c:w val="0.74796277738010064"/>
          <c:h val="0.7091492442755020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SDP (basic)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</c:spPr>
          <c:cat>
            <c:strRef>
              <c:f>Sheet1!$A$2:$A$5</c:f>
              <c:strCache>
                <c:ptCount val="4"/>
                <c:pt idx="0">
                  <c:v>1024x1024</c:v>
                </c:pt>
                <c:pt idx="1">
                  <c:v>2048x2048</c:v>
                </c:pt>
                <c:pt idx="2">
                  <c:v>4096x4096</c:v>
                </c:pt>
                <c:pt idx="3">
                  <c:v>8192x8192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18.539000000000001</c:v>
                </c:pt>
                <c:pt idx="1">
                  <c:v>75.058999999999983</c:v>
                </c:pt>
                <c:pt idx="2">
                  <c:v>247.1</c:v>
                </c:pt>
                <c:pt idx="3">
                  <c:v>340.565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SDP (enhanced)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1024x1024</c:v>
                </c:pt>
                <c:pt idx="1">
                  <c:v>2048x2048</c:v>
                </c:pt>
                <c:pt idx="2">
                  <c:v>4096x4096</c:v>
                </c:pt>
                <c:pt idx="3">
                  <c:v>8192x8192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18.110000000000028</c:v>
                </c:pt>
                <c:pt idx="1">
                  <c:v>71.302999999999983</c:v>
                </c:pt>
                <c:pt idx="2">
                  <c:v>235.23699999999999</c:v>
                </c:pt>
                <c:pt idx="3">
                  <c:v>323.80900000000008</c:v>
                </c:pt>
              </c:numCache>
            </c:numRef>
          </c:val>
        </c:ser>
        <c:axId val="103413632"/>
        <c:axId val="103415808"/>
      </c:barChart>
      <c:catAx>
        <c:axId val="1034136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/>
                </a:pPr>
                <a:r>
                  <a:rPr lang="en-US" sz="1200" b="0" i="0" baseline="0" dirty="0" smtClean="0"/>
                  <a:t>Dataset Dimensions</a:t>
                </a:r>
                <a:endParaRPr lang="en-US" sz="1200" b="0" i="0" baseline="0" dirty="0"/>
              </a:p>
            </c:rich>
          </c:tx>
          <c:layout>
            <c:manualLayout>
              <c:xMode val="edge"/>
              <c:yMode val="edge"/>
              <c:x val="0.40167597232164254"/>
              <c:y val="0.91435333514345152"/>
            </c:manualLayout>
          </c:layout>
        </c:title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415808"/>
        <c:crosses val="autoZero"/>
        <c:auto val="1"/>
        <c:lblAlgn val="ctr"/>
        <c:lblOffset val="100"/>
        <c:tickLblSkip val="1"/>
        <c:tickMarkSkip val="1"/>
      </c:catAx>
      <c:valAx>
        <c:axId val="1034158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200" b="0"/>
                </a:pPr>
                <a:r>
                  <a:rPr lang="en-US" sz="1200" b="0" i="0" baseline="0" dirty="0" smtClean="0"/>
                  <a:t>Execution Time (s)</a:t>
                </a:r>
                <a:endParaRPr lang="en-US" sz="1200" b="0" i="0" baseline="0" dirty="0"/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+mn-lt"/>
              </a:defRPr>
            </a:pPr>
            <a:endParaRPr lang="en-US"/>
          </a:p>
        </c:txPr>
        <c:crossAx val="1034136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5423590370169225"/>
          <c:y val="0.11988302108788126"/>
          <c:w val="0.3665985609557435"/>
          <c:h val="0.10392818354602226"/>
        </c:manualLayout>
      </c:layout>
      <c:overlay val="1"/>
      <c:spPr>
        <a:solidFill>
          <a:schemeClr val="bg1"/>
        </a:solidFill>
        <a:ln>
          <a:solidFill>
            <a:schemeClr val="bg2"/>
          </a:solidFill>
        </a:ln>
      </c:spPr>
      <c:txPr>
        <a:bodyPr/>
        <a:lstStyle/>
        <a:p>
          <a:pPr>
            <a:defRPr sz="1200">
              <a:latin typeface="+mn-lt"/>
            </a:defRPr>
          </a:pPr>
          <a:endParaRPr lang="en-US"/>
        </a:p>
      </c:txPr>
    </c:legend>
    <c:plotVisOnly val="1"/>
  </c:chart>
  <c:txPr>
    <a:bodyPr/>
    <a:lstStyle/>
    <a:p>
      <a:pPr>
        <a:defRPr sz="16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23F938-6CC7-4888-81FF-0AA8C15CF946}" type="datetimeFigureOut">
              <a:rPr lang="en-US"/>
              <a:pPr>
                <a:defRPr/>
              </a:pPr>
              <a:t>12/20/2008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3E1DF8B-A9CE-45D2-B97B-72A2CDF95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ide_tit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470025"/>
          </a:xfrm>
        </p:spPr>
        <p:txBody>
          <a:bodyPr/>
          <a:lstStyle>
            <a:lvl1pPr algn="ctr">
              <a:lnSpc>
                <a:spcPct val="120000"/>
              </a:lnSpc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1752600"/>
          </a:xfrm>
        </p:spPr>
        <p:txBody>
          <a:bodyPr/>
          <a:lstStyle>
            <a:lvl1pPr marL="0" indent="0" algn="ctr">
              <a:buFontTx/>
              <a:buNone/>
              <a:defRPr sz="180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other_slide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6278563"/>
            <a:ext cx="914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787C060B-96D8-44EF-B536-1135FA4F21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itha_bhagvat@dell.com" TargetMode="External"/><Relationship Id="rId7" Type="http://schemas.openxmlformats.org/officeDocument/2006/relationships/hyperlink" Target="http://nowlab.cse.ohio-state.edu/" TargetMode="External"/><Relationship Id="rId2" Type="http://schemas.openxmlformats.org/officeDocument/2006/relationships/hyperlink" Target="mailto:balaji@mcs.a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cs.anl.gov/~balaji" TargetMode="External"/><Relationship Id="rId5" Type="http://schemas.openxmlformats.org/officeDocument/2006/relationships/hyperlink" Target="mailto:thakur@mcs.anl.gov" TargetMode="External"/><Relationship Id="rId4" Type="http://schemas.openxmlformats.org/officeDocument/2006/relationships/hyperlink" Target="mailto:panda@cse.ohio-state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851025"/>
          </a:xfrm>
        </p:spPr>
        <p:txBody>
          <a:bodyPr/>
          <a:lstStyle/>
          <a:p>
            <a:pPr eaLnBrk="1" hangingPunct="1"/>
            <a:r>
              <a:rPr lang="en-US" sz="2800" smtClean="0"/>
              <a:t>Sockets Direct Protocol for Hybrid Network Stacks: A Case Study with iWARP over 10G Ethernet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457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P. Balaji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S. Bhagvat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R. Thakur </a:t>
            </a:r>
            <a:r>
              <a:rPr lang="en-US" smtClean="0"/>
              <a:t>and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008000"/>
                </a:solidFill>
              </a:rPr>
              <a:t>D. K. Panda</a:t>
            </a:r>
            <a:r>
              <a:rPr lang="en-US" smtClean="0"/>
              <a:t>, 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362200" y="4419600"/>
            <a:ext cx="655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600">
                <a:solidFill>
                  <a:srgbClr val="FF0000"/>
                </a:solidFill>
              </a:rPr>
              <a:t>Mathematics and Computer Science, Argonne National Laboratory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600">
                <a:solidFill>
                  <a:srgbClr val="0000FF"/>
                </a:solidFill>
              </a:rPr>
              <a:t>High Performance Cluster Computing, Dell Inc.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600">
                <a:solidFill>
                  <a:srgbClr val="008000"/>
                </a:solidFill>
              </a:rPr>
              <a:t>Computer Science and Engineering, Ohio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4906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 of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iWARP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(architecture and different designs)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SDP for Hybrid hardware-software </a:t>
            </a:r>
            <a:r>
              <a:rPr lang="en-US" b="1" dirty="0" err="1" smtClean="0">
                <a:solidFill>
                  <a:srgbClr val="FF0000"/>
                </a:solidFill>
              </a:rPr>
              <a:t>iWARP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Experimental Evaluation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90600"/>
          </a:xfrm>
        </p:spPr>
        <p:txBody>
          <a:bodyPr/>
          <a:lstStyle/>
          <a:p>
            <a:r>
              <a:rPr lang="en-US" smtClean="0"/>
              <a:t>SDP Limitations for Hybrid Network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Current SDP implementations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Heavily optimized for hardware offloaded protocol stacks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Do not perform well on Hybrid stacks</a:t>
            </a:r>
          </a:p>
          <a:p>
            <a:pPr>
              <a:defRPr/>
            </a:pPr>
            <a:r>
              <a:rPr lang="en-US" dirty="0" smtClean="0"/>
              <a:t>Performance limiting features of SDP on h</a:t>
            </a:r>
            <a:r>
              <a:rPr lang="en-US" dirty="0" err="1" smtClean="0"/>
              <a:t>ybrid</a:t>
            </a:r>
            <a:r>
              <a:rPr lang="en-US" dirty="0" smtClean="0"/>
              <a:t> stacks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Redundant buffer copy for small messages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Protocol interface extensions for message coalescing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Asynchronous flow control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Portability across hybrid stacks</a:t>
            </a: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Redundant Buffer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dirty="0" smtClean="0"/>
              <a:t>SDP performs intermediate buffering for small messages</a:t>
            </a:r>
          </a:p>
          <a:p>
            <a:pPr lvl="1">
              <a:lnSpc>
                <a:spcPct val="125000"/>
              </a:lnSpc>
            </a:pPr>
            <a:r>
              <a:rPr lang="en-US" sz="2000" dirty="0" smtClean="0"/>
              <a:t>Avoids memory registration costs for small messages</a:t>
            </a:r>
          </a:p>
          <a:p>
            <a:pPr>
              <a:lnSpc>
                <a:spcPct val="125000"/>
              </a:lnSpc>
            </a:pPr>
            <a:r>
              <a:rPr lang="en-US" dirty="0" err="1" smtClean="0"/>
              <a:t>iWARP</a:t>
            </a:r>
            <a:r>
              <a:rPr lang="en-US" dirty="0" smtClean="0"/>
              <a:t> performs buffering to implement markers</a:t>
            </a:r>
          </a:p>
          <a:p>
            <a:pPr lvl="1">
              <a:lnSpc>
                <a:spcPct val="125000"/>
              </a:lnSpc>
            </a:pPr>
            <a:r>
              <a:rPr lang="en-US" sz="2000" dirty="0" smtClean="0"/>
              <a:t>Strips of data need to be inserted in between the message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Our approach to avoiding buffering redundancy:</a:t>
            </a:r>
          </a:p>
          <a:p>
            <a:pPr lvl="1">
              <a:lnSpc>
                <a:spcPct val="125000"/>
              </a:lnSpc>
            </a:pPr>
            <a:r>
              <a:rPr lang="en-US" sz="2000" dirty="0" smtClean="0"/>
              <a:t>Integrate SDP and </a:t>
            </a:r>
            <a:r>
              <a:rPr lang="en-US" sz="2000" dirty="0" err="1" smtClean="0"/>
              <a:t>iWARP</a:t>
            </a:r>
            <a:r>
              <a:rPr lang="en-US" sz="2000" dirty="0" smtClean="0"/>
              <a:t> buffering into a single copy based on information from the </a:t>
            </a:r>
            <a:r>
              <a:rPr lang="en-US" sz="2000" dirty="0" err="1" smtClean="0"/>
              <a:t>iWARP</a:t>
            </a:r>
            <a:r>
              <a:rPr lang="en-US" sz="2000" dirty="0" smtClean="0"/>
              <a:t> stack (e.g., TCP sequence number)</a:t>
            </a:r>
          </a:p>
          <a:p>
            <a:pPr lvl="2">
              <a:lnSpc>
                <a:spcPct val="125000"/>
              </a:lnSpc>
            </a:pPr>
            <a:r>
              <a:rPr lang="en-US" sz="1800" dirty="0" smtClean="0"/>
              <a:t>SDP copies while leaving gaps for the markers</a:t>
            </a:r>
          </a:p>
          <a:p>
            <a:pPr lvl="2">
              <a:lnSpc>
                <a:spcPct val="125000"/>
              </a:lnSpc>
            </a:pPr>
            <a:r>
              <a:rPr lang="en-US" sz="1800" dirty="0" err="1" smtClean="0"/>
              <a:t>iWARP</a:t>
            </a:r>
            <a:r>
              <a:rPr lang="en-US" sz="1800" dirty="0" smtClean="0"/>
              <a:t> fills in the markers into the space left by SDP</a:t>
            </a:r>
          </a:p>
          <a:p>
            <a:pPr lvl="1">
              <a:lnSpc>
                <a:spcPct val="125000"/>
              </a:lnSpc>
            </a:pPr>
            <a:r>
              <a:rPr lang="en-US" sz="2000" dirty="0" smtClean="0"/>
              <a:t>Loss of generality: close interaction between SDP and </a:t>
            </a:r>
            <a:r>
              <a:rPr lang="en-US" sz="2000" dirty="0" err="1" smtClean="0"/>
              <a:t>iWARP</a:t>
            </a:r>
            <a:endParaRPr lang="en-US" sz="2000" dirty="0" smtClean="0"/>
          </a:p>
          <a:p>
            <a:pPr lvl="1">
              <a:lnSpc>
                <a:spcPct val="125000"/>
              </a:lnSpc>
            </a:pPr>
            <a:r>
              <a:rPr lang="en-US" sz="2000" dirty="0" smtClean="0"/>
              <a:t>Reduces buffering; improves performance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334000"/>
          </a:xfrm>
        </p:spPr>
        <p:txBody>
          <a:bodyPr/>
          <a:lstStyle/>
          <a:p>
            <a:r>
              <a:rPr lang="en-US" dirty="0" smtClean="0"/>
              <a:t>Improves performance for small messages</a:t>
            </a:r>
          </a:p>
          <a:p>
            <a:pPr lvl="1"/>
            <a:r>
              <a:rPr lang="en-US" sz="2000" dirty="0" smtClean="0"/>
              <a:t>Difficult to implement for hardware offloaded stacks</a:t>
            </a:r>
          </a:p>
          <a:p>
            <a:pPr lvl="1"/>
            <a:r>
              <a:rPr lang="en-US" sz="2000" dirty="0" smtClean="0"/>
              <a:t>Easier in hybrid stacks as software resources can be used</a:t>
            </a:r>
          </a:p>
          <a:p>
            <a:r>
              <a:rPr lang="en-US" dirty="0" smtClean="0"/>
              <a:t>Issue: protocol stacks such as </a:t>
            </a:r>
            <a:r>
              <a:rPr lang="en-US" dirty="0" err="1" smtClean="0"/>
              <a:t>iWARP</a:t>
            </a:r>
            <a:r>
              <a:rPr lang="en-US" dirty="0" smtClean="0"/>
              <a:t> have no interface to perform message coalescing</a:t>
            </a:r>
          </a:p>
          <a:p>
            <a:pPr lvl="1"/>
            <a:r>
              <a:rPr lang="en-US" sz="2000" dirty="0" smtClean="0"/>
              <a:t>Message sent out as soon as the application calls a send</a:t>
            </a:r>
          </a:p>
          <a:p>
            <a:r>
              <a:rPr lang="en-US" dirty="0" smtClean="0"/>
              <a:t>Our solution:</a:t>
            </a:r>
          </a:p>
          <a:p>
            <a:pPr lvl="1"/>
            <a:r>
              <a:rPr lang="en-US" sz="2000" dirty="0" smtClean="0"/>
              <a:t>Extend </a:t>
            </a:r>
            <a:r>
              <a:rPr lang="en-US" sz="2000" dirty="0" err="1" smtClean="0"/>
              <a:t>iWARP</a:t>
            </a:r>
            <a:r>
              <a:rPr lang="en-US" sz="2000" dirty="0" smtClean="0"/>
              <a:t> interface for applications to “append” to messages</a:t>
            </a:r>
          </a:p>
          <a:p>
            <a:pPr lvl="1"/>
            <a:r>
              <a:rPr lang="en-US" sz="2000" dirty="0" smtClean="0"/>
              <a:t>If a message is still queued and the next message can be added to it, so the </a:t>
            </a:r>
            <a:r>
              <a:rPr lang="en-US" sz="2000" dirty="0" err="1" smtClean="0"/>
              <a:t>iWARP</a:t>
            </a:r>
            <a:r>
              <a:rPr lang="en-US" sz="2000" dirty="0" smtClean="0"/>
              <a:t> implementation can coalesce the messages</a:t>
            </a:r>
          </a:p>
          <a:p>
            <a:pPr lvl="2"/>
            <a:r>
              <a:rPr lang="en-US" sz="1800" dirty="0" smtClean="0"/>
              <a:t>Improves small message performance, as lesser headers are sent</a:t>
            </a:r>
          </a:p>
          <a:p>
            <a:pPr lvl="1"/>
            <a:r>
              <a:rPr lang="en-US" sz="2000" dirty="0" smtClean="0"/>
              <a:t>No performance loss, as previous message was anyway queued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Mechanism for </a:t>
            </a:r>
            <a:r>
              <a:rPr lang="en-US" dirty="0" err="1" smtClean="0"/>
              <a:t>iWARP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10600" cy="5059363"/>
          </a:xfrm>
        </p:spPr>
        <p:txBody>
          <a:bodyPr/>
          <a:lstStyle/>
          <a:p>
            <a:r>
              <a:rPr lang="en-US" dirty="0" smtClean="0"/>
              <a:t>Portability across different network stacks affected by proposed changes</a:t>
            </a:r>
          </a:p>
          <a:p>
            <a:pPr lvl="1"/>
            <a:r>
              <a:rPr lang="en-US" dirty="0" smtClean="0"/>
              <a:t>E.g., disabling buffer copy is beneficial only for hybrid stacks, and not for hardware offloaded stacks</a:t>
            </a:r>
          </a:p>
          <a:p>
            <a:r>
              <a:rPr lang="en-US" dirty="0" smtClean="0"/>
              <a:t>Different hybrid stacks might provide different features</a:t>
            </a:r>
          </a:p>
          <a:p>
            <a:pPr lvl="1"/>
            <a:r>
              <a:rPr lang="en-US" dirty="0" smtClean="0"/>
              <a:t>We should not have to develop a separate SDP for each such network stack</a:t>
            </a:r>
          </a:p>
          <a:p>
            <a:r>
              <a:rPr lang="en-US" dirty="0" smtClean="0"/>
              <a:t>Solution: Extend </a:t>
            </a:r>
            <a:r>
              <a:rPr lang="en-US" dirty="0" err="1" smtClean="0"/>
              <a:t>iWARP</a:t>
            </a:r>
            <a:r>
              <a:rPr lang="en-US" dirty="0" smtClean="0"/>
              <a:t> to allow applications to query functionality</a:t>
            </a:r>
          </a:p>
          <a:p>
            <a:pPr lvl="1"/>
            <a:r>
              <a:rPr lang="en-US" dirty="0" smtClean="0"/>
              <a:t>E.g., is buffer copy provided in software?</a:t>
            </a:r>
          </a:p>
          <a:p>
            <a:r>
              <a:rPr lang="en-US" dirty="0" smtClean="0"/>
              <a:t>Allows SDP to query functionality and execute appropriately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4906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 of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iWARP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(architecture and different designs)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SDP for Hybrid hardware-software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iWARP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Experimental Evaluation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SDP Latency and Bandwidth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228600" y="1143001"/>
          <a:ext cx="41148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419600" y="1143000"/>
          <a:ext cx="441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457200" y="5578475"/>
            <a:ext cx="838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i="1" dirty="0">
                <a:solidFill>
                  <a:srgbClr val="0000FF"/>
                </a:solidFill>
              </a:rPr>
              <a:t>The enhanced SDP/</a:t>
            </a:r>
            <a:r>
              <a:rPr lang="en-US" sz="1400" b="1" i="1" dirty="0" err="1">
                <a:solidFill>
                  <a:srgbClr val="0000FF"/>
                </a:solidFill>
              </a:rPr>
              <a:t>iWARP</a:t>
            </a:r>
            <a:r>
              <a:rPr lang="en-US" sz="1400" b="1" i="1" dirty="0">
                <a:solidFill>
                  <a:srgbClr val="0000FF"/>
                </a:solidFill>
              </a:rPr>
              <a:t> outperforms the basic SDP/</a:t>
            </a:r>
            <a:r>
              <a:rPr lang="en-US" sz="1400" b="1" i="1" dirty="0" err="1">
                <a:solidFill>
                  <a:srgbClr val="0000FF"/>
                </a:solidFill>
              </a:rPr>
              <a:t>iWARP</a:t>
            </a:r>
            <a:r>
              <a:rPr lang="en-US" sz="1400" b="1" i="1" dirty="0">
                <a:solidFill>
                  <a:srgbClr val="0000FF"/>
                </a:solidFill>
              </a:rPr>
              <a:t> in both the latency (10%) and bandwidth (20%) benchmarks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SDP Cache to Network Traffic Ratio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228600" y="1447801"/>
          <a:ext cx="41148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419600" y="1447800"/>
          <a:ext cx="441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Application-level Performance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228600" y="1143001"/>
          <a:ext cx="41148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419600" y="1143000"/>
          <a:ext cx="441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457200" y="5578475"/>
            <a:ext cx="838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i="1" dirty="0" smtClean="0">
                <a:solidFill>
                  <a:srgbClr val="0000FF"/>
                </a:solidFill>
              </a:rPr>
              <a:t>The enhanced SDP/</a:t>
            </a:r>
            <a:r>
              <a:rPr lang="en-US" sz="1400" b="1" i="1" dirty="0" err="1" smtClean="0">
                <a:solidFill>
                  <a:srgbClr val="0000FF"/>
                </a:solidFill>
              </a:rPr>
              <a:t>iWARP</a:t>
            </a:r>
            <a:r>
              <a:rPr lang="en-US" sz="1400" b="1" i="1" dirty="0" smtClean="0">
                <a:solidFill>
                  <a:srgbClr val="0000FF"/>
                </a:solidFill>
              </a:rPr>
              <a:t> outperforms the basic SDP/</a:t>
            </a:r>
            <a:r>
              <a:rPr lang="en-US" sz="1400" b="1" i="1" dirty="0" err="1" smtClean="0">
                <a:solidFill>
                  <a:srgbClr val="0000FF"/>
                </a:solidFill>
              </a:rPr>
              <a:t>iWARP</a:t>
            </a:r>
            <a:r>
              <a:rPr lang="en-US" sz="1400" b="1" i="1" dirty="0" smtClean="0">
                <a:solidFill>
                  <a:srgbClr val="0000FF"/>
                </a:solidFill>
              </a:rPr>
              <a:t> by 5% for the </a:t>
            </a:r>
            <a:r>
              <a:rPr lang="en-US" sz="1400" b="1" i="1" dirty="0" err="1" smtClean="0">
                <a:solidFill>
                  <a:srgbClr val="0000FF"/>
                </a:solidFill>
              </a:rPr>
              <a:t>iso</a:t>
            </a:r>
            <a:r>
              <a:rPr lang="en-US" sz="1400" b="1" i="1" dirty="0" smtClean="0">
                <a:solidFill>
                  <a:srgbClr val="0000FF"/>
                </a:solidFill>
              </a:rPr>
              <a:t>-surface application and virtual microscope application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4906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 of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iWARP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(architecture and different designs)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SDP for Hybrid hardware-software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iWARP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Evaluation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Conclusions and Future Work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Stacks for High-speed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257800"/>
          </a:xfrm>
        </p:spPr>
        <p:txBody>
          <a:bodyPr/>
          <a:lstStyle/>
          <a:p>
            <a:pPr eaLnBrk="1" hangingPunct="1"/>
            <a:r>
              <a:rPr lang="en-US" dirty="0" smtClean="0"/>
              <a:t>Hardware Offloaded Network Stacks</a:t>
            </a:r>
          </a:p>
          <a:p>
            <a:pPr lvl="1" eaLnBrk="1" hangingPunct="1"/>
            <a:r>
              <a:rPr lang="en-US" dirty="0" smtClean="0"/>
              <a:t>Intelligent hardware common on popular networks (</a:t>
            </a:r>
            <a:r>
              <a:rPr lang="en-US" dirty="0" err="1" smtClean="0"/>
              <a:t>InfiniBand</a:t>
            </a:r>
            <a:r>
              <a:rPr lang="en-US" dirty="0" smtClean="0"/>
              <a:t>, Quadrics, hardware </a:t>
            </a:r>
            <a:r>
              <a:rPr lang="en-US" dirty="0" err="1" smtClean="0"/>
              <a:t>iWARP</a:t>
            </a:r>
            <a:r>
              <a:rPr lang="en-US" dirty="0" smtClean="0"/>
              <a:t>/10GE)</a:t>
            </a:r>
          </a:p>
          <a:p>
            <a:pPr lvl="1" eaLnBrk="1" hangingPunct="1"/>
            <a:r>
              <a:rPr lang="en-US" dirty="0" smtClean="0"/>
              <a:t>Worked well to achieve high performance</a:t>
            </a:r>
          </a:p>
          <a:p>
            <a:pPr lvl="1" eaLnBrk="1" hangingPunct="1"/>
            <a:r>
              <a:rPr lang="en-US" dirty="0" smtClean="0"/>
              <a:t>Adding more features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error prone, expensive, complex </a:t>
            </a:r>
          </a:p>
          <a:p>
            <a:pPr eaLnBrk="1" hangingPunct="1"/>
            <a:r>
              <a:rPr lang="en-US" dirty="0" smtClean="0"/>
              <a:t>Multi-core architectures</a:t>
            </a:r>
          </a:p>
          <a:p>
            <a:pPr lvl="1" eaLnBrk="1" hangingPunct="1"/>
            <a:r>
              <a:rPr lang="en-US" dirty="0" smtClean="0"/>
              <a:t>Increased computational power </a:t>
            </a:r>
          </a:p>
          <a:p>
            <a:pPr eaLnBrk="1" hangingPunct="1"/>
            <a:r>
              <a:rPr lang="en-US" dirty="0" smtClean="0"/>
              <a:t>Hybrid Architectures</a:t>
            </a:r>
          </a:p>
          <a:p>
            <a:pPr lvl="1" eaLnBrk="1" hangingPunct="1"/>
            <a:r>
              <a:rPr lang="en-US" dirty="0" smtClean="0"/>
              <a:t>Network Accelerators + Multi-cores</a:t>
            </a:r>
          </a:p>
          <a:p>
            <a:pPr lvl="1" eaLnBrk="1" hangingPunct="1"/>
            <a:r>
              <a:rPr lang="en-US" dirty="0" smtClean="0"/>
              <a:t>Higher Performance + Flexibility to add more features</a:t>
            </a:r>
          </a:p>
          <a:p>
            <a:pPr lvl="1" eaLnBrk="1" hangingPunct="1"/>
            <a:r>
              <a:rPr lang="en-US" dirty="0" err="1" smtClean="0"/>
              <a:t>Qlogic</a:t>
            </a:r>
            <a:r>
              <a:rPr lang="en-US" dirty="0" smtClean="0"/>
              <a:t> </a:t>
            </a:r>
            <a:r>
              <a:rPr lang="en-US" dirty="0" err="1" smtClean="0"/>
              <a:t>InfiniBand</a:t>
            </a:r>
            <a:r>
              <a:rPr lang="en-US" dirty="0" smtClean="0"/>
              <a:t>, Myri-10G, hybrid </a:t>
            </a:r>
            <a:r>
              <a:rPr lang="en-US" dirty="0" err="1" smtClean="0"/>
              <a:t>iWARP</a:t>
            </a:r>
            <a:r>
              <a:rPr lang="en-US" dirty="0" smtClean="0"/>
              <a:t>/10GE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Current implementations of SDP are optimized for hardware offloaded network stacks</a:t>
            </a:r>
          </a:p>
          <a:p>
            <a:pPr lvl="1"/>
            <a:r>
              <a:rPr lang="en-US" dirty="0" smtClean="0"/>
              <a:t>Performance overhead on hybrid stacks due to redundant features</a:t>
            </a:r>
          </a:p>
          <a:p>
            <a:r>
              <a:rPr lang="en-US" dirty="0" smtClean="0"/>
              <a:t>We presented an extended design for SDP</a:t>
            </a:r>
          </a:p>
          <a:p>
            <a:pPr lvl="1"/>
            <a:r>
              <a:rPr lang="en-US" dirty="0" smtClean="0"/>
              <a:t>Optimizes its execution based on underlying network features (e.g., what features are offloaded/</a:t>
            </a:r>
            <a:r>
              <a:rPr lang="en-US" dirty="0" err="1" smtClean="0"/>
              <a:t>onloaded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Demonstrated significant performance benefits</a:t>
            </a:r>
          </a:p>
          <a:p>
            <a:pPr>
              <a:buNone/>
            </a:pPr>
            <a:endParaRPr lang="en-US" sz="500" dirty="0" smtClean="0"/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Extend support for hybrid network stacks to other programming models as well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 !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514600"/>
            <a:ext cx="6553200" cy="4038600"/>
          </a:xfrm>
        </p:spPr>
        <p:txBody>
          <a:bodyPr/>
          <a:lstStyle/>
          <a:p>
            <a:pPr eaLnBrk="1" hangingPunct="1"/>
            <a:r>
              <a:rPr lang="en-US" smtClean="0"/>
              <a:t>Contacts:</a:t>
            </a:r>
          </a:p>
          <a:p>
            <a:pPr eaLnBrk="1" hangingPunct="1"/>
            <a:r>
              <a:rPr lang="en-US" smtClean="0"/>
              <a:t>P. Balaji: </a:t>
            </a:r>
            <a:r>
              <a:rPr lang="en-US" smtClean="0">
                <a:hlinkClick r:id="rId2"/>
              </a:rPr>
              <a:t>balaji@mcs.anl.gov</a:t>
            </a:r>
            <a:endParaRPr lang="en-US" smtClean="0"/>
          </a:p>
          <a:p>
            <a:pPr eaLnBrk="1" hangingPunct="1"/>
            <a:r>
              <a:rPr lang="en-US" smtClean="0"/>
              <a:t>S. Bhagvat: </a:t>
            </a:r>
            <a:r>
              <a:rPr lang="en-US" smtClean="0">
                <a:hlinkClick r:id="rId3"/>
              </a:rPr>
              <a:t>sitha_bhagvat@dell.com</a:t>
            </a:r>
            <a:endParaRPr lang="en-US" smtClean="0"/>
          </a:p>
          <a:p>
            <a:pPr eaLnBrk="1" hangingPunct="1"/>
            <a:r>
              <a:rPr lang="en-US" smtClean="0"/>
              <a:t>D. K. Panda: </a:t>
            </a:r>
            <a:r>
              <a:rPr lang="en-US" smtClean="0">
                <a:hlinkClick r:id="rId4"/>
              </a:rPr>
              <a:t>panda@cse.ohio-state.edu</a:t>
            </a:r>
            <a:endParaRPr lang="en-US" smtClean="0"/>
          </a:p>
          <a:p>
            <a:pPr eaLnBrk="1" hangingPunct="1"/>
            <a:r>
              <a:rPr lang="en-US" smtClean="0"/>
              <a:t>R. Thakur: </a:t>
            </a:r>
            <a:r>
              <a:rPr lang="en-US" smtClean="0">
                <a:hlinkClick r:id="rId5"/>
              </a:rPr>
              <a:t>thakur@mcs.anl.gov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Web links:</a:t>
            </a:r>
          </a:p>
          <a:p>
            <a:pPr eaLnBrk="1" hangingPunct="1"/>
            <a:r>
              <a:rPr lang="en-US" smtClean="0">
                <a:hlinkClick r:id="rId6"/>
              </a:rPr>
              <a:t>http://www.mcs.anl.gov/~balaji</a:t>
            </a:r>
            <a:endParaRPr lang="en-US" smtClean="0"/>
          </a:p>
          <a:p>
            <a:pPr eaLnBrk="1" hangingPunct="1"/>
            <a:r>
              <a:rPr lang="en-US" smtClean="0">
                <a:hlinkClick r:id="rId7"/>
              </a:rPr>
              <a:t>http://nowlab.cse.ohio-state.edu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Sockets Direct Protocol (SDP)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4702175" cy="4800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000" dirty="0" smtClean="0"/>
              <a:t>Industry standard high-performance sockets  for IB and </a:t>
            </a:r>
            <a:r>
              <a:rPr lang="en-US" sz="2000" dirty="0" err="1" smtClean="0"/>
              <a:t>iWARP</a:t>
            </a:r>
            <a:endParaRPr lang="en-US" sz="1800" dirty="0" smtClean="0"/>
          </a:p>
          <a:p>
            <a:pPr eaLnBrk="1" hangingPunct="1">
              <a:lnSpc>
                <a:spcPct val="130000"/>
              </a:lnSpc>
            </a:pPr>
            <a:r>
              <a:rPr lang="en-US" sz="2000" dirty="0" smtClean="0"/>
              <a:t>Defined for two purposes: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Maintain compatibility for existing applications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Deliver the performance of networks to the applications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dirty="0" smtClean="0"/>
              <a:t>Mapping of ‘byte-stream’ protocol to ‘message’ oriented semantics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Zero copy (for large messages)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Buffer copy (for small messages)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5181600" y="3657600"/>
            <a:ext cx="3581400" cy="990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/>
              <a:t>High-speed Network</a:t>
            </a: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181600" y="3124200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Device Driver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5181600" y="2667000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IP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5181600" y="2209800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TCP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5181600" y="1752600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Sockets</a:t>
            </a: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5105400" y="35814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6781800" y="1752600"/>
            <a:ext cx="1828800" cy="17526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Sockets Direct</a:t>
            </a:r>
          </a:p>
          <a:p>
            <a:pPr algn="ctr"/>
            <a:r>
              <a:rPr lang="en-US" sz="1400" b="1"/>
              <a:t>Protocol</a:t>
            </a:r>
          </a:p>
          <a:p>
            <a:pPr algn="ctr"/>
            <a:r>
              <a:rPr lang="en-US" sz="1400" b="1"/>
              <a:t>(SDP)</a:t>
            </a: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105400" y="16764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5181600" y="1219200"/>
            <a:ext cx="3429000" cy="3810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Sockets Applications or Libraries</a:t>
            </a:r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6781800" y="3733800"/>
            <a:ext cx="914400" cy="5334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Advanced</a:t>
            </a:r>
          </a:p>
          <a:p>
            <a:pPr algn="ctr"/>
            <a:r>
              <a:rPr lang="en-US" sz="1400" b="1"/>
              <a:t>Features</a:t>
            </a:r>
          </a:p>
        </p:txBody>
      </p:sp>
      <p:sp>
        <p:nvSpPr>
          <p:cNvPr id="10254" name="AutoShape 14"/>
          <p:cNvSpPr>
            <a:spLocks noChangeArrowheads="1"/>
          </p:cNvSpPr>
          <p:nvPr/>
        </p:nvSpPr>
        <p:spPr bwMode="auto">
          <a:xfrm>
            <a:off x="7772400" y="3733800"/>
            <a:ext cx="914400" cy="5334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Offloaded</a:t>
            </a:r>
          </a:p>
          <a:p>
            <a:pPr algn="ctr"/>
            <a:r>
              <a:rPr lang="en-US" sz="1400" b="1"/>
              <a:t>Protocol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6705600" y="16764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59436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5943600" y="205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59436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>
            <a:off x="5943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>
            <a:off x="59436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1" name="Line 22"/>
          <p:cNvSpPr>
            <a:spLocks noChangeShapeType="1"/>
          </p:cNvSpPr>
          <p:nvPr/>
        </p:nvSpPr>
        <p:spPr bwMode="auto">
          <a:xfrm>
            <a:off x="76962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2" name="Line 23"/>
          <p:cNvSpPr>
            <a:spLocks noChangeShapeType="1"/>
          </p:cNvSpPr>
          <p:nvPr/>
        </p:nvSpPr>
        <p:spPr bwMode="auto">
          <a:xfrm>
            <a:off x="73152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3" name="Line 24"/>
          <p:cNvSpPr>
            <a:spLocks noChangeShapeType="1"/>
          </p:cNvSpPr>
          <p:nvPr/>
        </p:nvSpPr>
        <p:spPr bwMode="auto">
          <a:xfrm>
            <a:off x="82296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4" name="Text Box 25"/>
          <p:cNvSpPr txBox="1">
            <a:spLocks noChangeArrowheads="1"/>
          </p:cNvSpPr>
          <p:nvPr/>
        </p:nvSpPr>
        <p:spPr bwMode="auto">
          <a:xfrm>
            <a:off x="4953000" y="4724400"/>
            <a:ext cx="4038600" cy="95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1600" b="1" i="1" dirty="0">
                <a:solidFill>
                  <a:srgbClr val="0000FF"/>
                </a:solidFill>
                <a:ea typeface="굴림" pitchFamily="50" charset="-127"/>
              </a:rPr>
              <a:t>SDP allows applications to utilize the network performance and capabilities with ZERO modifications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152400" y="57912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kern="0" dirty="0">
                <a:solidFill>
                  <a:srgbClr val="FF0000"/>
                </a:solidFill>
                <a:latin typeface="+mn-lt"/>
                <a:cs typeface="+mn-cs"/>
              </a:rPr>
              <a:t>Current SDP </a:t>
            </a:r>
            <a:r>
              <a:rPr lang="en-US" kern="0" dirty="0" smtClean="0">
                <a:solidFill>
                  <a:srgbClr val="FF0000"/>
                </a:solidFill>
                <a:latin typeface="+mn-lt"/>
                <a:cs typeface="+mn-cs"/>
              </a:rPr>
              <a:t>stacks are </a:t>
            </a:r>
            <a:r>
              <a:rPr lang="en-US" kern="0" dirty="0">
                <a:solidFill>
                  <a:srgbClr val="FF0000"/>
                </a:solidFill>
                <a:latin typeface="+mn-lt"/>
                <a:cs typeface="+mn-cs"/>
              </a:rPr>
              <a:t>heavily optimized for hardware offloaded </a:t>
            </a:r>
            <a:r>
              <a:rPr lang="en-US" kern="0" dirty="0" smtClean="0">
                <a:solidFill>
                  <a:srgbClr val="FF0000"/>
                </a:solidFill>
                <a:latin typeface="+mn-lt"/>
                <a:cs typeface="+mn-cs"/>
              </a:rPr>
              <a:t>protocol stacks </a:t>
            </a:r>
            <a:endParaRPr lang="en-US" sz="1600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Problem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The problem with network stacks</a:t>
            </a:r>
          </a:p>
          <a:p>
            <a:pPr lvl="1" eaLnBrk="1" hangingPunct="1"/>
            <a:r>
              <a:rPr lang="en-US" sz="2000" dirty="0" smtClean="0"/>
              <a:t>Have not been able to keep pace with shift of paradigm</a:t>
            </a:r>
          </a:p>
          <a:p>
            <a:pPr eaLnBrk="1" hangingPunct="1"/>
            <a:r>
              <a:rPr lang="en-US" dirty="0" smtClean="0"/>
              <a:t>Sockets Direct Protocol (SDP)</a:t>
            </a:r>
          </a:p>
          <a:p>
            <a:pPr lvl="1" eaLnBrk="1" hangingPunct="1"/>
            <a:r>
              <a:rPr lang="en-US" sz="2000" dirty="0" smtClean="0"/>
              <a:t>Assumes complete offload</a:t>
            </a:r>
          </a:p>
          <a:p>
            <a:pPr lvl="1" eaLnBrk="1" hangingPunct="1"/>
            <a:r>
              <a:rPr lang="en-US" sz="2000" dirty="0" smtClean="0"/>
              <a:t>Optimizations like data buffering for small messages, message-level flow control</a:t>
            </a:r>
          </a:p>
          <a:p>
            <a:pPr lvl="2" eaLnBrk="1" hangingPunct="1"/>
            <a:r>
              <a:rPr lang="en-US" sz="1800" dirty="0" smtClean="0"/>
              <a:t>Beneficial on hardware-offload network stack </a:t>
            </a:r>
            <a:r>
              <a:rPr lang="en-US" sz="1800" b="1" dirty="0" smtClean="0"/>
              <a:t>but redundant on hybrid networks. Imposes significant overheads!</a:t>
            </a:r>
          </a:p>
          <a:p>
            <a:pPr eaLnBrk="1" hangingPunct="1">
              <a:lnSpc>
                <a:spcPct val="115000"/>
              </a:lnSpc>
            </a:pPr>
            <a:r>
              <a:rPr lang="en-US" dirty="0" smtClean="0">
                <a:solidFill>
                  <a:srgbClr val="FF0000"/>
                </a:solidFill>
              </a:rPr>
              <a:t>SDP on hybrid stacks: Case study with </a:t>
            </a:r>
            <a:r>
              <a:rPr lang="en-US" dirty="0" err="1" smtClean="0">
                <a:solidFill>
                  <a:srgbClr val="FF0000"/>
                </a:solidFill>
              </a:rPr>
              <a:t>iWARP</a:t>
            </a:r>
            <a:r>
              <a:rPr lang="en-US" dirty="0" smtClean="0">
                <a:solidFill>
                  <a:srgbClr val="FF0000"/>
                </a:solidFill>
              </a:rPr>
              <a:t>/10GE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Understand drawbacks of current SDP implementation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Propose enhanced SDP design to avoid redundancy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Study the impact of the new design on applications and benchmarks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4906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Overview of </a:t>
            </a:r>
            <a:r>
              <a:rPr lang="en-US" b="1" dirty="0" err="1" smtClean="0">
                <a:solidFill>
                  <a:srgbClr val="FF0000"/>
                </a:solidFill>
              </a:rPr>
              <a:t>iWARP</a:t>
            </a:r>
            <a:r>
              <a:rPr lang="en-US" b="1" dirty="0" smtClean="0">
                <a:solidFill>
                  <a:srgbClr val="FF0000"/>
                </a:solidFill>
              </a:rPr>
              <a:t> (architecture and different designs)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SDP for Hybrid hardware-software </a:t>
            </a:r>
            <a:r>
              <a:rPr lang="en-US" dirty="0" err="1" smtClean="0"/>
              <a:t>iWARP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Experimental Evaluation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iWARP Components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810000" y="990600"/>
            <a:ext cx="5257800" cy="5135563"/>
          </a:xfrm>
        </p:spPr>
        <p:txBody>
          <a:bodyPr/>
          <a:lstStyle/>
          <a:p>
            <a:r>
              <a:rPr lang="en-US" sz="2000" dirty="0" smtClean="0"/>
              <a:t>Relatively new initiative by IETF/RDMAC</a:t>
            </a:r>
          </a:p>
          <a:p>
            <a:r>
              <a:rPr lang="en-US" sz="2000" dirty="0" smtClean="0"/>
              <a:t>Extensions to Ethernet:</a:t>
            </a:r>
          </a:p>
          <a:p>
            <a:pPr lvl="1"/>
            <a:r>
              <a:rPr lang="en-US" sz="1600" dirty="0" smtClean="0"/>
              <a:t>Richer interface (zero-copy, RDMA)</a:t>
            </a:r>
          </a:p>
          <a:p>
            <a:pPr lvl="1"/>
            <a:r>
              <a:rPr lang="en-US" sz="1600" dirty="0" smtClean="0"/>
              <a:t>Backward compatible with TCP/IP</a:t>
            </a:r>
          </a:p>
          <a:p>
            <a:r>
              <a:rPr lang="en-US" sz="2000" dirty="0" smtClean="0"/>
              <a:t>Three Protocol Layers</a:t>
            </a:r>
          </a:p>
          <a:p>
            <a:pPr lvl="1"/>
            <a:r>
              <a:rPr lang="en-US" sz="1800" dirty="0" smtClean="0"/>
              <a:t>RDMAP: Interface layer for applications</a:t>
            </a:r>
          </a:p>
          <a:p>
            <a:pPr lvl="1"/>
            <a:r>
              <a:rPr lang="en-US" sz="1800" dirty="0" smtClean="0"/>
              <a:t>RDDP: Core of the </a:t>
            </a:r>
            <a:r>
              <a:rPr lang="en-US" sz="1800" dirty="0" err="1" smtClean="0"/>
              <a:t>iWARP</a:t>
            </a:r>
            <a:r>
              <a:rPr lang="en-US" sz="1800" dirty="0" smtClean="0"/>
              <a:t> stack</a:t>
            </a:r>
          </a:p>
          <a:p>
            <a:pPr lvl="2"/>
            <a:r>
              <a:rPr lang="en-US" sz="1600" dirty="0" smtClean="0"/>
              <a:t>Connection management, packet de-multiplexing between connections</a:t>
            </a:r>
          </a:p>
          <a:p>
            <a:pPr lvl="1"/>
            <a:r>
              <a:rPr lang="en-US" sz="1800" dirty="0" smtClean="0"/>
              <a:t>MPA: Glue layer to deal with backward compatibility with TCP/IP</a:t>
            </a:r>
          </a:p>
          <a:p>
            <a:pPr lvl="2"/>
            <a:r>
              <a:rPr lang="en-US" sz="1600" dirty="0" smtClean="0"/>
              <a:t>CRC-based data integrity</a:t>
            </a:r>
          </a:p>
          <a:p>
            <a:pPr lvl="2"/>
            <a:r>
              <a:rPr lang="en-US" sz="1600" dirty="0" smtClean="0"/>
              <a:t>Backward compatibility to TCP/IP using markers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28600" y="1447800"/>
            <a:ext cx="3429000" cy="457200"/>
          </a:xfrm>
          <a:prstGeom prst="roundRect">
            <a:avLst>
              <a:gd name="adj" fmla="val 16667"/>
            </a:avLst>
          </a:prstGeom>
          <a:solidFill>
            <a:srgbClr val="EDFFF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+mj-lt"/>
              </a:rPr>
              <a:t>Application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28600" y="2133600"/>
            <a:ext cx="1828800" cy="381000"/>
          </a:xfrm>
          <a:prstGeom prst="roundRect">
            <a:avLst>
              <a:gd name="adj" fmla="val 16667"/>
            </a:avLst>
          </a:prstGeom>
          <a:solidFill>
            <a:srgbClr val="EDFFF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Sockets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438400" y="2133600"/>
            <a:ext cx="1219200" cy="381000"/>
          </a:xfrm>
          <a:prstGeom prst="roundRect">
            <a:avLst>
              <a:gd name="adj" fmla="val 16667"/>
            </a:avLst>
          </a:prstGeom>
          <a:solidFill>
            <a:srgbClr val="EDFFF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SDP, MPI etc.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28600" y="2743200"/>
            <a:ext cx="1828800" cy="1447800"/>
          </a:xfrm>
          <a:prstGeom prst="roundRect">
            <a:avLst>
              <a:gd name="adj" fmla="val 16667"/>
            </a:avLst>
          </a:prstGeom>
          <a:solidFill>
            <a:srgbClr val="EDFFF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Software </a:t>
            </a:r>
          </a:p>
          <a:p>
            <a:pPr algn="ctr">
              <a:defRPr/>
            </a:pPr>
            <a:r>
              <a:rPr lang="en-US">
                <a:latin typeface="+mj-lt"/>
              </a:rPr>
              <a:t>TCP/IP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04800" y="4572000"/>
            <a:ext cx="3429000" cy="838200"/>
          </a:xfrm>
          <a:prstGeom prst="roundRect">
            <a:avLst>
              <a:gd name="adj" fmla="val 16667"/>
            </a:avLst>
          </a:prstGeom>
          <a:solidFill>
            <a:srgbClr val="EDFFF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latin typeface="+mj-lt"/>
            </a:endParaRPr>
          </a:p>
          <a:p>
            <a:pPr algn="ctr">
              <a:defRPr/>
            </a:pPr>
            <a:endParaRPr lang="en-US" sz="1600">
              <a:latin typeface="+mj-lt"/>
            </a:endParaRPr>
          </a:p>
          <a:p>
            <a:pPr algn="ctr">
              <a:defRPr/>
            </a:pPr>
            <a:r>
              <a:rPr lang="en-US" sz="1600">
                <a:latin typeface="+mj-lt"/>
              </a:rPr>
              <a:t>10-Gigabit Ethernet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286000" y="2743200"/>
            <a:ext cx="1371600" cy="3810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RDMAP Verbs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286000" y="3276600"/>
            <a:ext cx="1371600" cy="3810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RDDP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286000" y="3810000"/>
            <a:ext cx="1371600" cy="3810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MPA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438400" y="4648200"/>
            <a:ext cx="1143000" cy="457200"/>
          </a:xfrm>
          <a:prstGeom prst="roundRect">
            <a:avLst>
              <a:gd name="adj" fmla="val 16667"/>
            </a:avLst>
          </a:prstGeom>
          <a:solidFill>
            <a:srgbClr val="EDFFF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Offloaded </a:t>
            </a:r>
          </a:p>
          <a:p>
            <a:pPr algn="ctr">
              <a:defRPr/>
            </a:pPr>
            <a:r>
              <a:rPr lang="en-US" sz="1400">
                <a:latin typeface="+mj-lt"/>
              </a:rPr>
              <a:t>TCP/IP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143000" y="19050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143000" y="251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2192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971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895600" y="19050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895600" y="251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895600" y="31242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895600" y="36576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166938" y="19050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155825" y="2601913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04800" y="4419600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MPA: Issues with Out-of-Order Packets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47055" y="1889125"/>
            <a:ext cx="609600" cy="6096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Packet</a:t>
            </a:r>
          </a:p>
          <a:p>
            <a:pPr algn="ctr" eaLnBrk="0" hangingPunct="0"/>
            <a:r>
              <a:rPr lang="en-US" sz="1200" dirty="0"/>
              <a:t>Header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56655" y="1889125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64605" y="2008188"/>
            <a:ext cx="457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900" dirty="0"/>
              <a:t>iWARP</a:t>
            </a:r>
          </a:p>
          <a:p>
            <a:pPr algn="ctr" eaLnBrk="0" hangingPunct="0"/>
            <a:r>
              <a:rPr lang="en-US" sz="900" dirty="0"/>
              <a:t>Header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121805" y="2008188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Data Payload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66455" y="1889125"/>
            <a:ext cx="609600" cy="6096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Packet</a:t>
            </a:r>
          </a:p>
          <a:p>
            <a:pPr algn="ctr" eaLnBrk="0" hangingPunct="0"/>
            <a:r>
              <a:rPr lang="en-US" sz="1200" dirty="0"/>
              <a:t>Header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376055" y="1889125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484005" y="2008188"/>
            <a:ext cx="457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900" dirty="0"/>
              <a:t>iWARP</a:t>
            </a:r>
          </a:p>
          <a:p>
            <a:pPr algn="ctr" eaLnBrk="0" hangingPunct="0"/>
            <a:r>
              <a:rPr lang="en-US" sz="900" dirty="0"/>
              <a:t>Header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941205" y="2008188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Data </a:t>
            </a:r>
          </a:p>
          <a:p>
            <a:pPr algn="ctr" eaLnBrk="0" hangingPunct="0"/>
            <a:r>
              <a:rPr lang="en-US" sz="1200" dirty="0"/>
              <a:t>Payload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662055" y="1889125"/>
            <a:ext cx="609600" cy="6096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Packet</a:t>
            </a:r>
          </a:p>
          <a:p>
            <a:pPr algn="ctr" eaLnBrk="0" hangingPunct="0"/>
            <a:r>
              <a:rPr lang="en-US" sz="1200" dirty="0"/>
              <a:t>Header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7271655" y="1889125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7379605" y="2008188"/>
            <a:ext cx="457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900" dirty="0"/>
              <a:t>iWARP</a:t>
            </a:r>
          </a:p>
          <a:p>
            <a:pPr algn="ctr" eaLnBrk="0" hangingPunct="0"/>
            <a:r>
              <a:rPr lang="en-US" sz="900" dirty="0"/>
              <a:t>Header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836805" y="2008188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Data </a:t>
            </a:r>
          </a:p>
          <a:p>
            <a:pPr algn="ctr" eaLnBrk="0" hangingPunct="0"/>
            <a:r>
              <a:rPr lang="en-US" sz="1200" dirty="0"/>
              <a:t>Payload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61255" y="3413125"/>
            <a:ext cx="609600" cy="6096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Packet</a:t>
            </a:r>
          </a:p>
          <a:p>
            <a:pPr algn="ctr" eaLnBrk="0" hangingPunct="0"/>
            <a:r>
              <a:rPr lang="en-US" sz="1200" dirty="0"/>
              <a:t>Header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870855" y="3413125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978805" y="3532188"/>
            <a:ext cx="457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900" dirty="0"/>
              <a:t>iWARP</a:t>
            </a:r>
          </a:p>
          <a:p>
            <a:pPr algn="ctr" eaLnBrk="0" hangingPunct="0"/>
            <a:r>
              <a:rPr lang="en-US" sz="900" dirty="0"/>
              <a:t>Header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436005" y="3532188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Partial</a:t>
            </a:r>
          </a:p>
          <a:p>
            <a:pPr algn="ctr" eaLnBrk="0" hangingPunct="0"/>
            <a:r>
              <a:rPr lang="en-US" sz="1200" dirty="0"/>
              <a:t> Payload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699655" y="3413125"/>
            <a:ext cx="609600" cy="6096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Packet</a:t>
            </a:r>
          </a:p>
          <a:p>
            <a:pPr algn="ctr" eaLnBrk="0" hangingPunct="0"/>
            <a:r>
              <a:rPr lang="en-US" sz="1200" dirty="0"/>
              <a:t>Header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309255" y="3413125"/>
            <a:ext cx="114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3375930" y="3522663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Partial</a:t>
            </a:r>
          </a:p>
          <a:p>
            <a:pPr algn="ctr" eaLnBrk="0" hangingPunct="0"/>
            <a:r>
              <a:rPr lang="en-US" sz="1200" dirty="0"/>
              <a:t> Payload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537980" y="3413125"/>
            <a:ext cx="609600" cy="6096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Packet</a:t>
            </a:r>
          </a:p>
          <a:p>
            <a:pPr algn="ctr" eaLnBrk="0" hangingPunct="0"/>
            <a:r>
              <a:rPr lang="en-US" sz="1200" dirty="0"/>
              <a:t>Header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147580" y="3413125"/>
            <a:ext cx="151447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255530" y="3532188"/>
            <a:ext cx="457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900" dirty="0"/>
              <a:t>iWARP</a:t>
            </a:r>
          </a:p>
          <a:p>
            <a:pPr algn="ctr" eaLnBrk="0" hangingPunct="0"/>
            <a:r>
              <a:rPr lang="en-US" sz="900" dirty="0"/>
              <a:t>Header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5712730" y="3532188"/>
            <a:ext cx="8731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Data </a:t>
            </a:r>
          </a:p>
          <a:p>
            <a:pPr algn="ctr" eaLnBrk="0" hangingPunct="0"/>
            <a:r>
              <a:rPr lang="en-US" sz="1200" dirty="0"/>
              <a:t>Payload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738255" y="3413125"/>
            <a:ext cx="609600" cy="6096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Packet</a:t>
            </a:r>
          </a:p>
          <a:p>
            <a:pPr algn="ctr" eaLnBrk="0" hangingPunct="0"/>
            <a:r>
              <a:rPr lang="en-US" sz="1200" dirty="0"/>
              <a:t>Header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7347855" y="3413125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7455805" y="3532188"/>
            <a:ext cx="457200" cy="38100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900" dirty="0"/>
              <a:t>iWARP</a:t>
            </a:r>
          </a:p>
          <a:p>
            <a:pPr algn="ctr" eaLnBrk="0" hangingPunct="0"/>
            <a:r>
              <a:rPr lang="en-US" sz="900" dirty="0"/>
              <a:t>Header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7913005" y="3532188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Data </a:t>
            </a:r>
          </a:p>
          <a:p>
            <a:pPr algn="ctr" eaLnBrk="0" hangingPunct="0"/>
            <a:r>
              <a:rPr lang="en-US" sz="1200" dirty="0"/>
              <a:t>Payload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2242455" y="24987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242455" y="2803525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1480455" y="2803525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4833255" y="2498725"/>
            <a:ext cx="45720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7424055" y="2498725"/>
            <a:ext cx="38100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>
            <a:off x="1404255" y="4098925"/>
            <a:ext cx="152400" cy="457200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2928255" y="41751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" name="Freeform 37"/>
          <p:cNvSpPr>
            <a:spLocks/>
          </p:cNvSpPr>
          <p:nvPr/>
        </p:nvSpPr>
        <p:spPr bwMode="auto">
          <a:xfrm>
            <a:off x="2699655" y="4098925"/>
            <a:ext cx="6324600" cy="381000"/>
          </a:xfrm>
          <a:custGeom>
            <a:avLst/>
            <a:gdLst>
              <a:gd name="T0" fmla="*/ 0 w 4032"/>
              <a:gd name="T1" fmla="*/ 2147483647 h 240"/>
              <a:gd name="T2" fmla="*/ 2147483647 w 4032"/>
              <a:gd name="T3" fmla="*/ 2147483647 h 240"/>
              <a:gd name="T4" fmla="*/ 2147483647 w 4032"/>
              <a:gd name="T5" fmla="*/ 2147483647 h 240"/>
              <a:gd name="T6" fmla="*/ 2147483647 w 4032"/>
              <a:gd name="T7" fmla="*/ 2147483647 h 240"/>
              <a:gd name="T8" fmla="*/ 2147483647 w 4032"/>
              <a:gd name="T9" fmla="*/ 2147483647 h 240"/>
              <a:gd name="T10" fmla="*/ 2147483647 w 4032"/>
              <a:gd name="T11" fmla="*/ 2147483647 h 240"/>
              <a:gd name="T12" fmla="*/ 2147483647 w 4032"/>
              <a:gd name="T13" fmla="*/ 0 h 2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32"/>
              <a:gd name="T22" fmla="*/ 0 h 240"/>
              <a:gd name="T23" fmla="*/ 4032 w 4032"/>
              <a:gd name="T24" fmla="*/ 240 h 2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32" h="240">
                <a:moveTo>
                  <a:pt x="0" y="48"/>
                </a:moveTo>
                <a:lnTo>
                  <a:pt x="96" y="144"/>
                </a:lnTo>
                <a:lnTo>
                  <a:pt x="1632" y="144"/>
                </a:lnTo>
                <a:lnTo>
                  <a:pt x="1776" y="240"/>
                </a:lnTo>
                <a:lnTo>
                  <a:pt x="1872" y="144"/>
                </a:lnTo>
                <a:lnTo>
                  <a:pt x="3936" y="144"/>
                </a:lnTo>
                <a:lnTo>
                  <a:pt x="40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41" name="AutoShape 38"/>
          <p:cNvSpPr>
            <a:spLocks noChangeArrowheads="1"/>
          </p:cNvSpPr>
          <p:nvPr/>
        </p:nvSpPr>
        <p:spPr bwMode="auto">
          <a:xfrm>
            <a:off x="5399993" y="4479925"/>
            <a:ext cx="195262" cy="304800"/>
          </a:xfrm>
          <a:prstGeom prst="upArrow">
            <a:avLst>
              <a:gd name="adj1" fmla="val 50000"/>
              <a:gd name="adj2" fmla="val 39024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489855" y="4479925"/>
            <a:ext cx="213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Delayed Packet 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3766455" y="4784725"/>
            <a:ext cx="3810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/>
              <a:t>Out-Of-Order Packets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/>
              <a:t>(Cannot identify iWARP header) 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3156855" y="2803525"/>
            <a:ext cx="426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Intermediate Switch Segmentation 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Out-of-Order Packets in iWARP</a:t>
            </a:r>
            <a:endParaRPr lang="en-US" dirty="0"/>
          </a:p>
        </p:txBody>
      </p:sp>
      <p:sp>
        <p:nvSpPr>
          <p:cNvPr id="7" name="Rectangle 1081"/>
          <p:cNvSpPr>
            <a:spLocks noChangeArrowheads="1"/>
          </p:cNvSpPr>
          <p:nvPr/>
        </p:nvSpPr>
        <p:spPr bwMode="auto">
          <a:xfrm>
            <a:off x="158750" y="1112838"/>
            <a:ext cx="4327525" cy="4602162"/>
          </a:xfrm>
          <a:prstGeom prst="rect">
            <a:avLst/>
          </a:prstGeom>
          <a:solidFill>
            <a:srgbClr val="969696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8" name="Rectangle 1080"/>
          <p:cNvSpPr>
            <a:spLocks noChangeArrowheads="1"/>
          </p:cNvSpPr>
          <p:nvPr/>
        </p:nvSpPr>
        <p:spPr bwMode="auto">
          <a:xfrm>
            <a:off x="4649788" y="1558925"/>
            <a:ext cx="4327525" cy="3646488"/>
          </a:xfrm>
          <a:prstGeom prst="rect">
            <a:avLst/>
          </a:prstGeom>
          <a:solidFill>
            <a:srgbClr val="969696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873625" y="1898650"/>
            <a:ext cx="1108075" cy="10112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0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918075" y="2033588"/>
            <a:ext cx="469900" cy="3365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000" dirty="0"/>
              <a:t>RDMAP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59413" y="2033588"/>
            <a:ext cx="468312" cy="3365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000" dirty="0"/>
              <a:t>RDDP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918075" y="2438400"/>
            <a:ext cx="469900" cy="3365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000" dirty="0"/>
              <a:t>CRC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449888" y="2438400"/>
            <a:ext cx="479425" cy="33655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900" dirty="0"/>
              <a:t>Markers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4873625" y="3411538"/>
            <a:ext cx="1108075" cy="1011237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000" dirty="0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153025" y="3748088"/>
            <a:ext cx="530225" cy="3381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000" dirty="0"/>
              <a:t>TCP/IP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6080125" y="1898650"/>
            <a:ext cx="1108075" cy="10112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000" dirty="0"/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6080125" y="3411538"/>
            <a:ext cx="1108075" cy="1011237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000" dirty="0"/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7283450" y="1898650"/>
            <a:ext cx="1108075" cy="10112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000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7307263" y="2235200"/>
            <a:ext cx="490537" cy="3381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000" dirty="0"/>
              <a:t>RDMAP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7866063" y="2246313"/>
            <a:ext cx="490537" cy="338137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900" dirty="0"/>
              <a:t>Markers</a:t>
            </a:r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7283450" y="3411538"/>
            <a:ext cx="1108075" cy="1011237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000" dirty="0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7624763" y="4017963"/>
            <a:ext cx="528637" cy="336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000" dirty="0"/>
              <a:t>TCP/IP</a:t>
            </a: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6134100" y="3546475"/>
            <a:ext cx="479425" cy="3365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000" dirty="0"/>
              <a:t>RDDP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6665913" y="3546475"/>
            <a:ext cx="468312" cy="3365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000" dirty="0"/>
              <a:t>CRC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6130925" y="3962400"/>
            <a:ext cx="488950" cy="336550"/>
          </a:xfrm>
          <a:prstGeom prst="rect">
            <a:avLst/>
          </a:prstGeom>
          <a:solidFill>
            <a:srgbClr val="E3E3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900" dirty="0"/>
              <a:t>Markers</a:t>
            </a: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6665913" y="3962400"/>
            <a:ext cx="468312" cy="336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000" dirty="0"/>
              <a:t>TCP/IP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361113" y="2225675"/>
            <a:ext cx="528637" cy="3381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000" dirty="0"/>
              <a:t>RDMAP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7321550" y="3590925"/>
            <a:ext cx="468313" cy="3365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000" dirty="0"/>
              <a:t>RDDP</a:t>
            </a: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7880350" y="3590925"/>
            <a:ext cx="468313" cy="3365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000" dirty="0"/>
              <a:t>CRC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8372475" y="2168525"/>
            <a:ext cx="63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dirty="0"/>
              <a:t>HOST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21688" y="3614738"/>
            <a:ext cx="485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dirty="0"/>
              <a:t>NIC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5427663" y="2957513"/>
            <a:ext cx="0" cy="44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6635750" y="2940050"/>
            <a:ext cx="0" cy="471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7880350" y="2927350"/>
            <a:ext cx="0" cy="473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5029200" y="4572000"/>
            <a:ext cx="8338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dirty="0" smtClean="0"/>
              <a:t>Software</a:t>
            </a:r>
            <a:endParaRPr lang="en-US" sz="1200" b="1" dirty="0"/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6203025" y="4572000"/>
            <a:ext cx="8835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dirty="0" smtClean="0"/>
              <a:t>Hardware</a:t>
            </a:r>
            <a:endParaRPr lang="en-US" sz="1200" b="1" dirty="0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7543800" y="4572000"/>
            <a:ext cx="6719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dirty="0" smtClean="0"/>
              <a:t>Hybrid</a:t>
            </a:r>
            <a:endParaRPr lang="en-US" sz="1200" b="1" dirty="0"/>
          </a:p>
        </p:txBody>
      </p:sp>
      <p:sp>
        <p:nvSpPr>
          <p:cNvPr id="38" name="Rectangle 44"/>
          <p:cNvSpPr>
            <a:spLocks noChangeArrowheads="1"/>
          </p:cNvSpPr>
          <p:nvPr/>
        </p:nvSpPr>
        <p:spPr bwMode="auto">
          <a:xfrm>
            <a:off x="881063" y="1570038"/>
            <a:ext cx="6604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DDP</a:t>
            </a:r>
          </a:p>
          <a:p>
            <a:pPr algn="ctr" eaLnBrk="0" hangingPunct="0"/>
            <a:r>
              <a:rPr lang="en-US" sz="1200" dirty="0"/>
              <a:t>Header</a:t>
            </a:r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1541463" y="1568450"/>
            <a:ext cx="1976437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Payload (IF ANY)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781050" y="2657475"/>
            <a:ext cx="860425" cy="401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DDP</a:t>
            </a:r>
          </a:p>
          <a:p>
            <a:pPr algn="ctr" eaLnBrk="0" hangingPunct="0"/>
            <a:r>
              <a:rPr lang="en-US" sz="1200" dirty="0"/>
              <a:t>Header</a:t>
            </a:r>
          </a:p>
        </p:txBody>
      </p:sp>
      <p:sp>
        <p:nvSpPr>
          <p:cNvPr id="41" name="Rectangle 47"/>
          <p:cNvSpPr>
            <a:spLocks noChangeArrowheads="1"/>
          </p:cNvSpPr>
          <p:nvPr/>
        </p:nvSpPr>
        <p:spPr bwMode="auto">
          <a:xfrm>
            <a:off x="1641475" y="2657475"/>
            <a:ext cx="1978025" cy="401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/>
              <a:t>Payload (IF ANY)</a:t>
            </a:r>
          </a:p>
        </p:txBody>
      </p:sp>
      <p:sp>
        <p:nvSpPr>
          <p:cNvPr id="42" name="Rectangle 48"/>
          <p:cNvSpPr>
            <a:spLocks noChangeArrowheads="1"/>
          </p:cNvSpPr>
          <p:nvPr/>
        </p:nvSpPr>
        <p:spPr bwMode="auto">
          <a:xfrm>
            <a:off x="1185863" y="2657475"/>
            <a:ext cx="152400" cy="401638"/>
          </a:xfrm>
          <a:prstGeom prst="rect">
            <a:avLst/>
          </a:prstGeom>
          <a:solidFill>
            <a:srgbClr val="99CC00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200" dirty="0"/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2200275" y="2657475"/>
            <a:ext cx="150813" cy="401638"/>
          </a:xfrm>
          <a:prstGeom prst="rect">
            <a:avLst/>
          </a:prstGeom>
          <a:solidFill>
            <a:srgbClr val="99CC00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200" dirty="0"/>
          </a:p>
        </p:txBody>
      </p:sp>
      <p:sp>
        <p:nvSpPr>
          <p:cNvPr id="44" name="Rectangle 50"/>
          <p:cNvSpPr>
            <a:spLocks noChangeArrowheads="1"/>
          </p:cNvSpPr>
          <p:nvPr/>
        </p:nvSpPr>
        <p:spPr bwMode="auto">
          <a:xfrm>
            <a:off x="2859088" y="2657475"/>
            <a:ext cx="150812" cy="401638"/>
          </a:xfrm>
          <a:prstGeom prst="rect">
            <a:avLst/>
          </a:prstGeom>
          <a:solidFill>
            <a:srgbClr val="99CC00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200" dirty="0"/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3619500" y="2657475"/>
            <a:ext cx="150813" cy="401638"/>
          </a:xfrm>
          <a:prstGeom prst="rect">
            <a:avLst/>
          </a:prstGeom>
          <a:solidFill>
            <a:srgbClr val="0000FF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200" dirty="0"/>
          </a:p>
        </p:txBody>
      </p:sp>
      <p:sp>
        <p:nvSpPr>
          <p:cNvPr id="46" name="Rectangle 52"/>
          <p:cNvSpPr>
            <a:spLocks noChangeArrowheads="1"/>
          </p:cNvSpPr>
          <p:nvPr/>
        </p:nvSpPr>
        <p:spPr bwMode="auto">
          <a:xfrm>
            <a:off x="527050" y="2657475"/>
            <a:ext cx="254000" cy="401638"/>
          </a:xfrm>
          <a:prstGeom prst="rect">
            <a:avLst/>
          </a:prstGeom>
          <a:solidFill>
            <a:srgbClr val="800000">
              <a:alpha val="988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200" dirty="0"/>
          </a:p>
        </p:txBody>
      </p:sp>
      <p:sp>
        <p:nvSpPr>
          <p:cNvPr id="47" name="Rectangle 53"/>
          <p:cNvSpPr>
            <a:spLocks noChangeArrowheads="1"/>
          </p:cNvSpPr>
          <p:nvPr/>
        </p:nvSpPr>
        <p:spPr bwMode="auto">
          <a:xfrm>
            <a:off x="3770313" y="2657475"/>
            <a:ext cx="254000" cy="401638"/>
          </a:xfrm>
          <a:prstGeom prst="rect">
            <a:avLst/>
          </a:prstGeom>
          <a:solidFill>
            <a:srgbClr val="808080">
              <a:alpha val="988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200" dirty="0"/>
          </a:p>
        </p:txBody>
      </p:sp>
      <p:sp>
        <p:nvSpPr>
          <p:cNvPr id="48" name="Line 54"/>
          <p:cNvSpPr>
            <a:spLocks noChangeShapeType="1"/>
          </p:cNvSpPr>
          <p:nvPr/>
        </p:nvSpPr>
        <p:spPr bwMode="auto">
          <a:xfrm>
            <a:off x="3711575" y="2365375"/>
            <a:ext cx="0" cy="301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Line 55"/>
          <p:cNvSpPr>
            <a:spLocks noChangeShapeType="1"/>
          </p:cNvSpPr>
          <p:nvPr/>
        </p:nvSpPr>
        <p:spPr bwMode="auto">
          <a:xfrm>
            <a:off x="3930650" y="2365375"/>
            <a:ext cx="0" cy="301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3417888" y="2159000"/>
            <a:ext cx="396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000" dirty="0"/>
              <a:t>Pad</a:t>
            </a:r>
          </a:p>
        </p:txBody>
      </p: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3711575" y="2159000"/>
            <a:ext cx="422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000" dirty="0"/>
              <a:t>CRC</a:t>
            </a:r>
          </a:p>
        </p:txBody>
      </p:sp>
      <p:cxnSp>
        <p:nvCxnSpPr>
          <p:cNvPr id="52" name="AutoShape 58"/>
          <p:cNvCxnSpPr>
            <a:cxnSpLocks noChangeShapeType="1"/>
          </p:cNvCxnSpPr>
          <p:nvPr/>
        </p:nvCxnSpPr>
        <p:spPr bwMode="auto">
          <a:xfrm rot="10800000">
            <a:off x="2268538" y="3027363"/>
            <a:ext cx="862012" cy="400050"/>
          </a:xfrm>
          <a:prstGeom prst="bentConnector3">
            <a:avLst>
              <a:gd name="adj1" fmla="val 10073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3" name="Text Box 59"/>
          <p:cNvSpPr txBox="1">
            <a:spLocks noChangeArrowheads="1"/>
          </p:cNvSpPr>
          <p:nvPr/>
        </p:nvSpPr>
        <p:spPr bwMode="auto">
          <a:xfrm>
            <a:off x="3049588" y="3300413"/>
            <a:ext cx="628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000" dirty="0"/>
              <a:t>Marker</a:t>
            </a:r>
          </a:p>
        </p:txBody>
      </p:sp>
      <p:cxnSp>
        <p:nvCxnSpPr>
          <p:cNvPr id="54" name="AutoShape 60"/>
          <p:cNvCxnSpPr>
            <a:cxnSpLocks noChangeShapeType="1"/>
          </p:cNvCxnSpPr>
          <p:nvPr/>
        </p:nvCxnSpPr>
        <p:spPr bwMode="auto">
          <a:xfrm rot="10800000">
            <a:off x="577850" y="3059113"/>
            <a:ext cx="862013" cy="400050"/>
          </a:xfrm>
          <a:prstGeom prst="bentConnector3">
            <a:avLst>
              <a:gd name="adj1" fmla="val 9870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5" name="Text Box 61"/>
          <p:cNvSpPr txBox="1">
            <a:spLocks noChangeArrowheads="1"/>
          </p:cNvSpPr>
          <p:nvPr/>
        </p:nvSpPr>
        <p:spPr bwMode="auto">
          <a:xfrm>
            <a:off x="1423988" y="3306763"/>
            <a:ext cx="706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000" dirty="0"/>
              <a:t>Segment</a:t>
            </a:r>
          </a:p>
          <a:p>
            <a:pPr algn="ctr" eaLnBrk="0" hangingPunct="0"/>
            <a:r>
              <a:rPr lang="en-US" sz="1000" dirty="0"/>
              <a:t>Length</a:t>
            </a:r>
          </a:p>
        </p:txBody>
      </p:sp>
      <p:sp>
        <p:nvSpPr>
          <p:cNvPr id="56" name="AutoShape 62"/>
          <p:cNvSpPr>
            <a:spLocks noChangeArrowheads="1"/>
          </p:cNvSpPr>
          <p:nvPr/>
        </p:nvSpPr>
        <p:spPr bwMode="auto">
          <a:xfrm>
            <a:off x="2251075" y="1992313"/>
            <a:ext cx="150813" cy="650875"/>
          </a:xfrm>
          <a:prstGeom prst="downArrow">
            <a:avLst>
              <a:gd name="adj1" fmla="val 50000"/>
              <a:gd name="adj2" fmla="val 107894"/>
            </a:avLst>
          </a:prstGeom>
          <a:solidFill>
            <a:srgbClr val="B4B4B4">
              <a:alpha val="988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200" dirty="0"/>
          </a:p>
        </p:txBody>
      </p:sp>
      <p:sp>
        <p:nvSpPr>
          <p:cNvPr id="57" name="Freeform 63"/>
          <p:cNvSpPr>
            <a:spLocks/>
          </p:cNvSpPr>
          <p:nvPr/>
        </p:nvSpPr>
        <p:spPr bwMode="auto">
          <a:xfrm>
            <a:off x="628650" y="2449513"/>
            <a:ext cx="658813" cy="207962"/>
          </a:xfrm>
          <a:custGeom>
            <a:avLst/>
            <a:gdLst>
              <a:gd name="T0" fmla="*/ 2147483647 w 624"/>
              <a:gd name="T1" fmla="*/ 2147483647 h 200"/>
              <a:gd name="T2" fmla="*/ 2147483647 w 624"/>
              <a:gd name="T3" fmla="*/ 2147483647 h 200"/>
              <a:gd name="T4" fmla="*/ 0 w 624"/>
              <a:gd name="T5" fmla="*/ 2147483647 h 200"/>
              <a:gd name="T6" fmla="*/ 0 60000 65536"/>
              <a:gd name="T7" fmla="*/ 0 60000 65536"/>
              <a:gd name="T8" fmla="*/ 0 60000 65536"/>
              <a:gd name="T9" fmla="*/ 0 w 624"/>
              <a:gd name="T10" fmla="*/ 0 h 200"/>
              <a:gd name="T11" fmla="*/ 624 w 624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00">
                <a:moveTo>
                  <a:pt x="624" y="200"/>
                </a:moveTo>
                <a:cubicBezTo>
                  <a:pt x="508" y="108"/>
                  <a:pt x="392" y="16"/>
                  <a:pt x="288" y="8"/>
                </a:cubicBezTo>
                <a:cubicBezTo>
                  <a:pt x="184" y="0"/>
                  <a:pt x="92" y="76"/>
                  <a:pt x="0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200" dirty="0"/>
          </a:p>
        </p:txBody>
      </p:sp>
      <p:sp>
        <p:nvSpPr>
          <p:cNvPr id="58" name="Freeform 64"/>
          <p:cNvSpPr>
            <a:spLocks/>
          </p:cNvSpPr>
          <p:nvPr/>
        </p:nvSpPr>
        <p:spPr bwMode="auto">
          <a:xfrm>
            <a:off x="628650" y="2249488"/>
            <a:ext cx="1622425" cy="407987"/>
          </a:xfrm>
          <a:custGeom>
            <a:avLst/>
            <a:gdLst>
              <a:gd name="T0" fmla="*/ 2147483647 w 1536"/>
              <a:gd name="T1" fmla="*/ 2147483647 h 392"/>
              <a:gd name="T2" fmla="*/ 2147483647 w 1536"/>
              <a:gd name="T3" fmla="*/ 2147483647 h 392"/>
              <a:gd name="T4" fmla="*/ 0 w 1536"/>
              <a:gd name="T5" fmla="*/ 2147483647 h 392"/>
              <a:gd name="T6" fmla="*/ 0 60000 65536"/>
              <a:gd name="T7" fmla="*/ 0 60000 65536"/>
              <a:gd name="T8" fmla="*/ 0 60000 65536"/>
              <a:gd name="T9" fmla="*/ 0 w 1536"/>
              <a:gd name="T10" fmla="*/ 0 h 392"/>
              <a:gd name="T11" fmla="*/ 1536 w 1536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392">
                <a:moveTo>
                  <a:pt x="1536" y="392"/>
                </a:moveTo>
                <a:cubicBezTo>
                  <a:pt x="1256" y="204"/>
                  <a:pt x="976" y="16"/>
                  <a:pt x="720" y="8"/>
                </a:cubicBezTo>
                <a:cubicBezTo>
                  <a:pt x="464" y="0"/>
                  <a:pt x="232" y="172"/>
                  <a:pt x="0" y="34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pPr algn="ctr" eaLnBrk="0" hangingPunct="0"/>
            <a:endParaRPr lang="en-US" sz="1200" dirty="0"/>
          </a:p>
        </p:txBody>
      </p:sp>
      <p:sp>
        <p:nvSpPr>
          <p:cNvPr id="59" name="Freeform 65"/>
          <p:cNvSpPr>
            <a:spLocks/>
          </p:cNvSpPr>
          <p:nvPr/>
        </p:nvSpPr>
        <p:spPr bwMode="auto">
          <a:xfrm>
            <a:off x="628650" y="2047875"/>
            <a:ext cx="2330450" cy="609600"/>
          </a:xfrm>
          <a:custGeom>
            <a:avLst/>
            <a:gdLst>
              <a:gd name="T0" fmla="*/ 2147483647 w 2208"/>
              <a:gd name="T1" fmla="*/ 2147483647 h 584"/>
              <a:gd name="T2" fmla="*/ 2147483647 w 2208"/>
              <a:gd name="T3" fmla="*/ 2147483647 h 584"/>
              <a:gd name="T4" fmla="*/ 0 w 2208"/>
              <a:gd name="T5" fmla="*/ 2147483647 h 584"/>
              <a:gd name="T6" fmla="*/ 0 60000 65536"/>
              <a:gd name="T7" fmla="*/ 0 60000 65536"/>
              <a:gd name="T8" fmla="*/ 0 60000 65536"/>
              <a:gd name="T9" fmla="*/ 0 w 2208"/>
              <a:gd name="T10" fmla="*/ 0 h 584"/>
              <a:gd name="T11" fmla="*/ 2208 w 2208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584">
                <a:moveTo>
                  <a:pt x="2208" y="584"/>
                </a:moveTo>
                <a:cubicBezTo>
                  <a:pt x="1672" y="300"/>
                  <a:pt x="1136" y="16"/>
                  <a:pt x="768" y="8"/>
                </a:cubicBezTo>
                <a:cubicBezTo>
                  <a:pt x="400" y="0"/>
                  <a:pt x="200" y="268"/>
                  <a:pt x="0" y="5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pPr algn="ctr" eaLnBrk="0" hangingPunct="0"/>
            <a:endParaRPr lang="en-US" sz="1200" dirty="0"/>
          </a:p>
        </p:txBody>
      </p:sp>
      <p:sp>
        <p:nvSpPr>
          <p:cNvPr id="60" name="Rectangle 66"/>
          <p:cNvSpPr>
            <a:spLocks noChangeArrowheads="1"/>
          </p:cNvSpPr>
          <p:nvPr/>
        </p:nvSpPr>
        <p:spPr bwMode="auto">
          <a:xfrm>
            <a:off x="152400" y="3990975"/>
            <a:ext cx="4260850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en-US" sz="2000" b="0" dirty="0"/>
              <a:t>Packet structure becomes overly complicated</a:t>
            </a:r>
          </a:p>
          <a:p>
            <a:pPr marL="227013" indent="-227013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en-US" sz="2000" b="0" dirty="0"/>
              <a:t>Performing in hardware no longer straight forward!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Implementations of iWARP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906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Several implementations exist</a:t>
            </a:r>
          </a:p>
          <a:p>
            <a:pPr lvl="1">
              <a:defRPr/>
            </a:pPr>
            <a:r>
              <a:rPr lang="en-US" dirty="0" smtClean="0"/>
              <a:t>Hardware implementations</a:t>
            </a:r>
          </a:p>
          <a:p>
            <a:pPr lvl="2">
              <a:defRPr/>
            </a:pPr>
            <a:r>
              <a:rPr lang="en-US" dirty="0" smtClean="0"/>
              <a:t>Optimized for performance</a:t>
            </a:r>
          </a:p>
          <a:p>
            <a:pPr lvl="2">
              <a:defRPr/>
            </a:pPr>
            <a:r>
              <a:rPr lang="en-US" dirty="0" smtClean="0"/>
              <a:t>Do not offer advanced features</a:t>
            </a:r>
          </a:p>
          <a:p>
            <a:pPr lvl="1">
              <a:defRPr/>
            </a:pPr>
            <a:r>
              <a:rPr lang="en-US" dirty="0" smtClean="0"/>
              <a:t>Software implementations</a:t>
            </a:r>
          </a:p>
          <a:p>
            <a:pPr lvl="2">
              <a:defRPr/>
            </a:pPr>
            <a:r>
              <a:rPr lang="en-US" dirty="0" smtClean="0"/>
              <a:t>More feature complete (handling out-of-order communication, packet drops etc)</a:t>
            </a:r>
          </a:p>
          <a:p>
            <a:pPr lvl="2">
              <a:defRPr/>
            </a:pPr>
            <a:r>
              <a:rPr lang="en-US" dirty="0" smtClean="0"/>
              <a:t>Not-optimized for performance</a:t>
            </a:r>
          </a:p>
          <a:p>
            <a:pPr lvl="1">
              <a:defRPr/>
            </a:pPr>
            <a:r>
              <a:rPr lang="en-US" dirty="0" smtClean="0"/>
              <a:t>Hybrid implementations </a:t>
            </a:r>
            <a:r>
              <a:rPr lang="en-US" sz="1400" b="1" i="1" dirty="0" smtClean="0">
                <a:solidFill>
                  <a:srgbClr val="0000FF"/>
                </a:solidFill>
              </a:rPr>
              <a:t>[balaji07:iwarp]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Best of both worlds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56388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400" b="1" i="1" kern="0" dirty="0">
                <a:solidFill>
                  <a:srgbClr val="0000FF"/>
                </a:solidFill>
                <a:latin typeface="+mn-lt"/>
                <a:cs typeface="+mn-cs"/>
              </a:rPr>
              <a:t>[balaji07:iwarp] “Analyzing the Impact of Supporting Out-of-order Communication on</a:t>
            </a:r>
            <a:br>
              <a:rPr lang="en-US" sz="1400" b="1" i="1" kern="0" dirty="0">
                <a:solidFill>
                  <a:srgbClr val="0000FF"/>
                </a:solidFill>
                <a:latin typeface="+mn-lt"/>
                <a:cs typeface="+mn-cs"/>
              </a:rPr>
            </a:br>
            <a:r>
              <a:rPr lang="en-US" sz="1400" b="1" i="1" kern="0" dirty="0">
                <a:solidFill>
                  <a:srgbClr val="0000FF"/>
                </a:solidFill>
                <a:latin typeface="+mn-lt"/>
                <a:cs typeface="+mn-cs"/>
              </a:rPr>
              <a:t>In-order Performance with </a:t>
            </a:r>
            <a:r>
              <a:rPr lang="en-US" sz="1400" b="1" i="1" kern="0" dirty="0" err="1">
                <a:solidFill>
                  <a:srgbClr val="0000FF"/>
                </a:solidFill>
                <a:latin typeface="+mn-lt"/>
                <a:cs typeface="+mn-cs"/>
              </a:rPr>
              <a:t>iWARP</a:t>
            </a:r>
            <a:r>
              <a:rPr lang="en-US" sz="1400" b="1" i="1" kern="0" dirty="0">
                <a:solidFill>
                  <a:srgbClr val="0000FF"/>
                </a:solidFill>
                <a:latin typeface="+mn-lt"/>
                <a:cs typeface="+mn-cs"/>
              </a:rPr>
              <a:t>”. P. Balaji, S. </a:t>
            </a:r>
            <a:r>
              <a:rPr lang="en-US" sz="1400" b="1" i="1" kern="0" dirty="0" err="1">
                <a:solidFill>
                  <a:srgbClr val="0000FF"/>
                </a:solidFill>
                <a:latin typeface="+mn-lt"/>
                <a:cs typeface="+mn-cs"/>
              </a:rPr>
              <a:t>Bhagvat</a:t>
            </a:r>
            <a:r>
              <a:rPr lang="en-US" sz="1400" b="1" i="1" kern="0" dirty="0">
                <a:solidFill>
                  <a:srgbClr val="0000FF"/>
                </a:solidFill>
                <a:latin typeface="+mn-lt"/>
                <a:cs typeface="+mn-cs"/>
              </a:rPr>
              <a:t>, D. K. Panda, R. </a:t>
            </a:r>
            <a:r>
              <a:rPr lang="en-US" sz="1400" b="1" i="1" kern="0" dirty="0" err="1">
                <a:solidFill>
                  <a:srgbClr val="0000FF"/>
                </a:solidFill>
                <a:latin typeface="+mn-lt"/>
                <a:cs typeface="+mn-cs"/>
              </a:rPr>
              <a:t>Thakur</a:t>
            </a:r>
            <a:r>
              <a:rPr lang="en-US" sz="1400" b="1" i="1" kern="0" dirty="0">
                <a:solidFill>
                  <a:srgbClr val="0000FF"/>
                </a:solidFill>
                <a:latin typeface="+mn-lt"/>
                <a:cs typeface="+mn-cs"/>
              </a:rPr>
              <a:t> and W. </a:t>
            </a:r>
            <a:r>
              <a:rPr lang="en-US" sz="1400" b="1" i="1" kern="0" dirty="0" err="1">
                <a:solidFill>
                  <a:srgbClr val="0000FF"/>
                </a:solidFill>
                <a:latin typeface="+mn-lt"/>
                <a:cs typeface="+mn-cs"/>
              </a:rPr>
              <a:t>Gropp</a:t>
            </a:r>
            <a:r>
              <a:rPr lang="en-US" sz="1400" b="1" i="1" kern="0" dirty="0">
                <a:solidFill>
                  <a:srgbClr val="0000FF"/>
                </a:solidFill>
                <a:latin typeface="+mn-lt"/>
                <a:cs typeface="+mn-cs"/>
              </a:rPr>
              <a:t>. </a:t>
            </a:r>
            <a:r>
              <a:rPr lang="en-US" sz="1400" b="1" i="1" kern="0" dirty="0" smtClean="0">
                <a:solidFill>
                  <a:srgbClr val="0000FF"/>
                </a:solidFill>
                <a:latin typeface="+mn-lt"/>
                <a:cs typeface="+mn-cs"/>
              </a:rPr>
              <a:t>SC ‘07</a:t>
            </a:r>
            <a:endParaRPr lang="en-US" sz="1400" b="1" i="1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(HiPC: 12/20/2008)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nne">
  <a:themeElements>
    <a:clrScheme name="energy_aware_parallel_tool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y_aware_parallel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nergy_aware_parallel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</Template>
  <TotalTime>892</TotalTime>
  <Words>1441</Words>
  <Application>Microsoft PowerPoint</Application>
  <PresentationFormat>On-screen Show (4:3)</PresentationFormat>
  <Paragraphs>290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argonne</vt:lpstr>
      <vt:lpstr>Sockets Direct Protocol for Hybrid Network Stacks: A Case Study with iWARP over 10G Ethernet</vt:lpstr>
      <vt:lpstr>Hybrid Stacks for High-speed Networks</vt:lpstr>
      <vt:lpstr>Sockets Direct Protocol (SDP)</vt:lpstr>
      <vt:lpstr>The Problem</vt:lpstr>
      <vt:lpstr>Presentation Layout</vt:lpstr>
      <vt:lpstr>iWARP Components</vt:lpstr>
      <vt:lpstr>Need for MPA: Issues with Out-of-Order Packets</vt:lpstr>
      <vt:lpstr>Handling Out-of-Order Packets in iWARP</vt:lpstr>
      <vt:lpstr>Implementations of iWARP</vt:lpstr>
      <vt:lpstr>Presentation Layout</vt:lpstr>
      <vt:lpstr>SDP Limitations for Hybrid Network Stacks</vt:lpstr>
      <vt:lpstr>Redundant Buffer Copy</vt:lpstr>
      <vt:lpstr>Message Coalescing</vt:lpstr>
      <vt:lpstr>Query Mechanism for iWARP</vt:lpstr>
      <vt:lpstr>Presentation Layout</vt:lpstr>
      <vt:lpstr>SDP Latency and Bandwidth</vt:lpstr>
      <vt:lpstr>SDP Cache to Network Traffic Ratio</vt:lpstr>
      <vt:lpstr>Application-level Performance</vt:lpstr>
      <vt:lpstr>Presentation Layout</vt:lpstr>
      <vt:lpstr>Conclusions and Future Work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Rinku Gupta</dc:creator>
  <cp:lastModifiedBy>Pavan Balaji</cp:lastModifiedBy>
  <cp:revision>767</cp:revision>
  <cp:lastPrinted>1601-01-01T00:00:00Z</cp:lastPrinted>
  <dcterms:created xsi:type="dcterms:W3CDTF">1601-01-01T00:00:00Z</dcterms:created>
  <dcterms:modified xsi:type="dcterms:W3CDTF">2008-12-20T07:50:16Z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