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rawings/drawing2.xml" ContentType="application/vnd.openxmlformats-officedocument.drawingml.chartshap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8" r:id="rId3"/>
    <p:sldId id="270" r:id="rId4"/>
    <p:sldId id="299" r:id="rId5"/>
    <p:sldId id="260" r:id="rId6"/>
    <p:sldId id="300" r:id="rId7"/>
    <p:sldId id="301" r:id="rId8"/>
    <p:sldId id="302" r:id="rId9"/>
    <p:sldId id="303" r:id="rId10"/>
    <p:sldId id="295" r:id="rId11"/>
    <p:sldId id="296" r:id="rId12"/>
    <p:sldId id="291" r:id="rId13"/>
    <p:sldId id="313" r:id="rId14"/>
    <p:sldId id="314" r:id="rId15"/>
    <p:sldId id="310" r:id="rId16"/>
    <p:sldId id="316" r:id="rId17"/>
    <p:sldId id="317" r:id="rId18"/>
    <p:sldId id="318" r:id="rId19"/>
    <p:sldId id="311" r:id="rId20"/>
    <p:sldId id="284" r:id="rId21"/>
    <p:sldId id="297" r:id="rId22"/>
    <p:sldId id="312" r:id="rId23"/>
    <p:sldId id="287" r:id="rId24"/>
    <p:sldId id="266" r:id="rId2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0013"/>
    <a:srgbClr val="E3E3E3"/>
    <a:srgbClr val="FF001F"/>
    <a:srgbClr val="660066"/>
    <a:srgbClr val="C0C0C0"/>
    <a:srgbClr val="FF00FF"/>
    <a:srgbClr val="663300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154" autoAdjust="0"/>
    <p:restoredTop sz="88034" autoAdjust="0"/>
  </p:normalViewPr>
  <p:slideViewPr>
    <p:cSldViewPr>
      <p:cViewPr varScale="1">
        <p:scale>
          <a:sx n="99" d="100"/>
          <a:sy n="99" d="100"/>
        </p:scale>
        <p:origin x="-12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talks\hpdc\hpdc08-v1.1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talks\hpdc\hpdc08-v1.1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talks\hpdc\hpdc08-v1.1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talks\hpdc\hpdc08-v1.1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talks\hpdc\hpdc08-v1.1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talks\hpdc\hpdc08-v1.1.xl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talks\hpdc\hpdc08-v1.1.xls" TargetMode="Externa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1.xlsx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600"/>
            </a:pPr>
            <a:r>
              <a:rPr lang="en-US" sz="1600"/>
              <a:t>mpiBLAST Performance Breakup (TeraGrid Infrastructure)</a:t>
            </a:r>
          </a:p>
        </c:rich>
      </c:tx>
      <c:layout>
        <c:manualLayout>
          <c:xMode val="edge"/>
          <c:yMode val="edge"/>
          <c:x val="0.21226993865030713"/>
          <c:y val="7.3099415204678489E-3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2638036809815928"/>
          <c:y val="0.10526338332515978"/>
          <c:w val="0.83190184049079885"/>
          <c:h val="0.72880255099691449"/>
        </c:manualLayout>
      </c:layout>
      <c:barChart>
        <c:barDir val="col"/>
        <c:grouping val="stacked"/>
        <c:ser>
          <c:idx val="0"/>
          <c:order val="0"/>
          <c:tx>
            <c:strRef>
              <c:f>Teragrid!$F$4</c:f>
              <c:strCache>
                <c:ptCount val="1"/>
                <c:pt idx="0">
                  <c:v>Compute Time</c:v>
                </c:pt>
              </c:strCache>
            </c:strRef>
          </c:tx>
          <c:spPr>
            <a:solidFill>
              <a:srgbClr val="0070C0"/>
            </a:solidFill>
            <a:ln w="25400">
              <a:noFill/>
            </a:ln>
            <a:effectLst/>
          </c:spPr>
          <c:cat>
            <c:numRef>
              <c:f>Teragrid!$A$5:$A$14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Teragrid!$F$5:$F$14</c:f>
              <c:numCache>
                <c:formatCode>General</c:formatCode>
                <c:ptCount val="10"/>
                <c:pt idx="0">
                  <c:v>52.576000000000001</c:v>
                </c:pt>
                <c:pt idx="1">
                  <c:v>115.235</c:v>
                </c:pt>
                <c:pt idx="2">
                  <c:v>171.11199999999999</c:v>
                </c:pt>
                <c:pt idx="3">
                  <c:v>229.24799999999999</c:v>
                </c:pt>
                <c:pt idx="4">
                  <c:v>298.40699999999936</c:v>
                </c:pt>
                <c:pt idx="5">
                  <c:v>344.16</c:v>
                </c:pt>
                <c:pt idx="6">
                  <c:v>412.15600000000001</c:v>
                </c:pt>
                <c:pt idx="7">
                  <c:v>474.13400000000001</c:v>
                </c:pt>
                <c:pt idx="8">
                  <c:v>536.05099999999948</c:v>
                </c:pt>
                <c:pt idx="9">
                  <c:v>581.81799999999919</c:v>
                </c:pt>
              </c:numCache>
            </c:numRef>
          </c:val>
        </c:ser>
        <c:ser>
          <c:idx val="1"/>
          <c:order val="1"/>
          <c:tx>
            <c:strRef>
              <c:f>Teragrid!$G$4</c:f>
              <c:strCache>
                <c:ptCount val="1"/>
                <c:pt idx="0">
                  <c:v>I/O Time</c:v>
                </c:pt>
              </c:strCache>
            </c:strRef>
          </c:tx>
          <c:spPr>
            <a:solidFill>
              <a:srgbClr val="FF0000"/>
            </a:solidFill>
            <a:ln w="25400">
              <a:noFill/>
            </a:ln>
            <a:effectLst/>
          </c:spPr>
          <c:cat>
            <c:numRef>
              <c:f>Teragrid!$A$5:$A$14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Teragrid!$G$5:$G$14</c:f>
              <c:numCache>
                <c:formatCode>General</c:formatCode>
                <c:ptCount val="10"/>
                <c:pt idx="0">
                  <c:v>374.61899999999969</c:v>
                </c:pt>
                <c:pt idx="1">
                  <c:v>650.41399999999999</c:v>
                </c:pt>
                <c:pt idx="2">
                  <c:v>870.16800000000001</c:v>
                </c:pt>
                <c:pt idx="3">
                  <c:v>1012.9619999999992</c:v>
                </c:pt>
                <c:pt idx="4">
                  <c:v>1389.2530000000002</c:v>
                </c:pt>
                <c:pt idx="5">
                  <c:v>1554.74</c:v>
                </c:pt>
                <c:pt idx="6">
                  <c:v>1793.2539999999999</c:v>
                </c:pt>
                <c:pt idx="7">
                  <c:v>1851.6559999999999</c:v>
                </c:pt>
                <c:pt idx="8">
                  <c:v>2818.779</c:v>
                </c:pt>
                <c:pt idx="9">
                  <c:v>2503.2120000000004</c:v>
                </c:pt>
              </c:numCache>
            </c:numRef>
          </c:val>
        </c:ser>
        <c:overlap val="100"/>
        <c:axId val="71135232"/>
        <c:axId val="71137152"/>
      </c:barChart>
      <c:catAx>
        <c:axId val="711352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Query Size (KB)</a:t>
                </a:r>
              </a:p>
            </c:rich>
          </c:tx>
          <c:layout>
            <c:manualLayout>
              <c:xMode val="edge"/>
              <c:yMode val="edge"/>
              <c:x val="0.45521472392638035"/>
              <c:y val="0.93640535064695851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71137152"/>
        <c:crosses val="autoZero"/>
        <c:auto val="1"/>
        <c:lblAlgn val="ctr"/>
        <c:lblOffset val="100"/>
        <c:tickLblSkip val="1"/>
        <c:tickMarkSkip val="1"/>
      </c:catAx>
      <c:valAx>
        <c:axId val="71137152"/>
        <c:scaling>
          <c:orientation val="minMax"/>
          <c:max val="3500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Execution Time (sec)</a:t>
                </a:r>
              </a:p>
            </c:rich>
          </c:tx>
          <c:layout>
            <c:manualLayout>
              <c:xMode val="edge"/>
              <c:yMode val="edge"/>
              <c:x val="1.2269938650306749E-3"/>
              <c:y val="0.26169636690150572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71135232"/>
        <c:crosses val="autoZero"/>
        <c:crossBetween val="between"/>
      </c:valAx>
      <c:spPr>
        <a:noFill/>
        <a:ln w="12700">
          <a:solidFill>
            <a:srgbClr val="80808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15910020449897749"/>
          <c:y val="0.14181493760648362"/>
          <c:w val="0.26789366053169733"/>
          <c:h val="0.22076046415250758"/>
        </c:manualLayout>
      </c:layout>
      <c:spPr>
        <a:solidFill>
          <a:srgbClr val="FFFFFF"/>
        </a:solidFill>
        <a:ln w="12700">
          <a:solidFill>
            <a:srgbClr val="000000"/>
          </a:solidFill>
          <a:prstDash val="solid"/>
        </a:ln>
      </c:spPr>
    </c:legend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6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400" b="1"/>
            </a:pPr>
            <a:r>
              <a:rPr lang="en-US" sz="1400" b="1"/>
              <a:t>Impact of Input Query Size</a:t>
            </a:r>
          </a:p>
        </c:rich>
      </c:tx>
      <c:layout>
        <c:manualLayout>
          <c:xMode val="edge"/>
          <c:yMode val="edge"/>
          <c:x val="0.29573582907399726"/>
          <c:y val="1.2655839895013136E-3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5926371045724569"/>
          <c:y val="6.2208005249343834E-2"/>
          <c:w val="0.80484574296633982"/>
          <c:h val="0.79775118930446198"/>
        </c:manualLayout>
      </c:layout>
      <c:lineChart>
        <c:grouping val="standard"/>
        <c:ser>
          <c:idx val="0"/>
          <c:order val="0"/>
          <c:tx>
            <c:strRef>
              <c:f>'Radix - Query Size'!$C$4</c:f>
              <c:strCache>
                <c:ptCount val="1"/>
                <c:pt idx="0">
                  <c:v>mpiBLAST</c:v>
                </c:pt>
              </c:strCache>
            </c:strRef>
          </c:tx>
          <c:spPr>
            <a:ln w="25400">
              <a:solidFill>
                <a:srgbClr val="000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cat>
            <c:numRef>
              <c:f>'Radix - Query Size'!$A$5:$A$14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'Radix - Query Size'!$C$5:$C$14</c:f>
              <c:numCache>
                <c:formatCode>General</c:formatCode>
                <c:ptCount val="10"/>
                <c:pt idx="0">
                  <c:v>28.223800000000001</c:v>
                </c:pt>
                <c:pt idx="1">
                  <c:v>47.310299999999998</c:v>
                </c:pt>
                <c:pt idx="2">
                  <c:v>69.396699999999996</c:v>
                </c:pt>
                <c:pt idx="3">
                  <c:v>92.479699999999994</c:v>
                </c:pt>
                <c:pt idx="4">
                  <c:v>113.65600000000001</c:v>
                </c:pt>
                <c:pt idx="5">
                  <c:v>135.94</c:v>
                </c:pt>
                <c:pt idx="6">
                  <c:v>163.5</c:v>
                </c:pt>
                <c:pt idx="7">
                  <c:v>183.28399999999999</c:v>
                </c:pt>
                <c:pt idx="8">
                  <c:v>209.53700000000001</c:v>
                </c:pt>
                <c:pt idx="9">
                  <c:v>234.39500000000001</c:v>
                </c:pt>
              </c:numCache>
            </c:numRef>
          </c:val>
        </c:ser>
        <c:ser>
          <c:idx val="1"/>
          <c:order val="1"/>
          <c:tx>
            <c:strRef>
              <c:f>'Radix - Query Size'!$D$4</c:f>
              <c:strCache>
                <c:ptCount val="1"/>
                <c:pt idx="0">
                  <c:v>ParaMEDIC</c:v>
                </c:pt>
              </c:strCache>
            </c:strRef>
          </c:tx>
          <c:spPr>
            <a:ln w="25400">
              <a:solidFill>
                <a:srgbClr val="DD0806"/>
              </a:solidFill>
              <a:prstDash val="lgDash"/>
            </a:ln>
          </c:spPr>
          <c:marker>
            <c:symbol val="square"/>
            <c:size val="7"/>
            <c:spPr>
              <a:solidFill>
                <a:srgbClr val="DD0806"/>
              </a:solidFill>
              <a:ln>
                <a:solidFill>
                  <a:srgbClr val="DD0806"/>
                </a:solidFill>
                <a:prstDash val="solid"/>
              </a:ln>
            </c:spPr>
          </c:marker>
          <c:cat>
            <c:numRef>
              <c:f>'Radix - Query Size'!$A$5:$A$14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'Radix - Query Size'!$D$5:$D$14</c:f>
              <c:numCache>
                <c:formatCode>General</c:formatCode>
                <c:ptCount val="10"/>
                <c:pt idx="0">
                  <c:v>26.053999999999988</c:v>
                </c:pt>
                <c:pt idx="1">
                  <c:v>33.486000000000004</c:v>
                </c:pt>
                <c:pt idx="2">
                  <c:v>49.472000000000001</c:v>
                </c:pt>
                <c:pt idx="3">
                  <c:v>65.244000000000057</c:v>
                </c:pt>
                <c:pt idx="4">
                  <c:v>79.570999999999998</c:v>
                </c:pt>
                <c:pt idx="5">
                  <c:v>98.42</c:v>
                </c:pt>
                <c:pt idx="6">
                  <c:v>111.024</c:v>
                </c:pt>
                <c:pt idx="7">
                  <c:v>127.998</c:v>
                </c:pt>
                <c:pt idx="8">
                  <c:v>143.23699999999999</c:v>
                </c:pt>
                <c:pt idx="9">
                  <c:v>156.22800000000001</c:v>
                </c:pt>
              </c:numCache>
            </c:numRef>
          </c:val>
        </c:ser>
        <c:marker val="1"/>
        <c:axId val="71056384"/>
        <c:axId val="71075328"/>
      </c:lineChart>
      <c:catAx>
        <c:axId val="7105638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Query Size (KB)</a:t>
                </a:r>
              </a:p>
            </c:rich>
          </c:tx>
          <c:layout>
            <c:manualLayout>
              <c:xMode val="edge"/>
              <c:yMode val="edge"/>
              <c:x val="0.43648386057006078"/>
              <c:y val="0.95026041666666672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71075328"/>
        <c:crosses val="autoZero"/>
        <c:auto val="1"/>
        <c:lblAlgn val="ctr"/>
        <c:lblOffset val="100"/>
        <c:tickLblSkip val="1"/>
        <c:tickMarkSkip val="1"/>
      </c:catAx>
      <c:valAx>
        <c:axId val="71075328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Execution Time (sec)</a:t>
                </a:r>
              </a:p>
            </c:rich>
          </c:tx>
          <c:layout>
            <c:manualLayout>
              <c:xMode val="edge"/>
              <c:yMode val="edge"/>
              <c:x val="0"/>
              <c:y val="0.26803436679790038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71056384"/>
        <c:crosses val="autoZero"/>
        <c:crossBetween val="between"/>
      </c:valAx>
      <c:spPr>
        <a:noFill/>
        <a:ln w="3175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20722199198784377"/>
          <c:y val="0.11166277066929144"/>
          <c:w val="0.33129668002026097"/>
          <c:h val="0.17014702263779538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</c:legend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4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400" b="1"/>
            </a:pPr>
            <a:r>
              <a:rPr lang="en-US" sz="1400" b="1"/>
              <a:t>Impact of Number of Output Query Sequences</a:t>
            </a:r>
          </a:p>
        </c:rich>
      </c:tx>
      <c:layout>
        <c:manualLayout>
          <c:xMode val="edge"/>
          <c:yMode val="edge"/>
          <c:x val="0.20420195494360718"/>
          <c:y val="1.2928559711286112E-3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6590190675170291"/>
          <c:y val="0.10982037401574803"/>
          <c:w val="0.7865485045563585"/>
          <c:h val="0.75023252952755859"/>
        </c:manualLayout>
      </c:layout>
      <c:lineChart>
        <c:grouping val="standard"/>
        <c:ser>
          <c:idx val="0"/>
          <c:order val="0"/>
          <c:tx>
            <c:strRef>
              <c:f>'Radix - Output'!$C$4</c:f>
              <c:strCache>
                <c:ptCount val="1"/>
                <c:pt idx="0">
                  <c:v>mpiBLAST</c:v>
                </c:pt>
              </c:strCache>
            </c:strRef>
          </c:tx>
          <c:spPr>
            <a:ln w="25400">
              <a:solidFill>
                <a:srgbClr val="000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cat>
            <c:numRef>
              <c:f>'Radix - Output'!$A$5:$A$11</c:f>
              <c:numCache>
                <c:formatCode>General</c:formatCode>
                <c:ptCount val="7"/>
                <c:pt idx="0">
                  <c:v>100</c:v>
                </c:pt>
                <c:pt idx="1">
                  <c:v>300</c:v>
                </c:pt>
                <c:pt idx="2">
                  <c:v>500</c:v>
                </c:pt>
                <c:pt idx="3">
                  <c:v>1000</c:v>
                </c:pt>
                <c:pt idx="4">
                  <c:v>2000</c:v>
                </c:pt>
                <c:pt idx="5">
                  <c:v>4000</c:v>
                </c:pt>
                <c:pt idx="6">
                  <c:v>10000</c:v>
                </c:pt>
              </c:numCache>
            </c:numRef>
          </c:cat>
          <c:val>
            <c:numRef>
              <c:f>'Radix - Output'!$C$5:$C$11</c:f>
              <c:numCache>
                <c:formatCode>General</c:formatCode>
                <c:ptCount val="7"/>
                <c:pt idx="0">
                  <c:v>117.33199999999999</c:v>
                </c:pt>
                <c:pt idx="1">
                  <c:v>113.922</c:v>
                </c:pt>
                <c:pt idx="2">
                  <c:v>113.908</c:v>
                </c:pt>
                <c:pt idx="3">
                  <c:v>118.229</c:v>
                </c:pt>
                <c:pt idx="4">
                  <c:v>121.44400000000007</c:v>
                </c:pt>
                <c:pt idx="5">
                  <c:v>140.55100000000004</c:v>
                </c:pt>
                <c:pt idx="6">
                  <c:v>166.60399999999998</c:v>
                </c:pt>
              </c:numCache>
            </c:numRef>
          </c:val>
        </c:ser>
        <c:ser>
          <c:idx val="1"/>
          <c:order val="1"/>
          <c:tx>
            <c:strRef>
              <c:f>'Radix - Output'!$D$4</c:f>
              <c:strCache>
                <c:ptCount val="1"/>
                <c:pt idx="0">
                  <c:v>ParaMEDIC</c:v>
                </c:pt>
              </c:strCache>
            </c:strRef>
          </c:tx>
          <c:spPr>
            <a:ln w="25400">
              <a:solidFill>
                <a:srgbClr val="DD0806"/>
              </a:solidFill>
              <a:prstDash val="lgDash"/>
            </a:ln>
          </c:spPr>
          <c:marker>
            <c:symbol val="square"/>
            <c:size val="7"/>
            <c:spPr>
              <a:solidFill>
                <a:srgbClr val="DD0806"/>
              </a:solidFill>
              <a:ln>
                <a:solidFill>
                  <a:srgbClr val="DD0806"/>
                </a:solidFill>
                <a:prstDash val="solid"/>
              </a:ln>
            </c:spPr>
          </c:marker>
          <c:cat>
            <c:numRef>
              <c:f>'Radix - Output'!$A$5:$A$11</c:f>
              <c:numCache>
                <c:formatCode>General</c:formatCode>
                <c:ptCount val="7"/>
                <c:pt idx="0">
                  <c:v>100</c:v>
                </c:pt>
                <c:pt idx="1">
                  <c:v>300</c:v>
                </c:pt>
                <c:pt idx="2">
                  <c:v>500</c:v>
                </c:pt>
                <c:pt idx="3">
                  <c:v>1000</c:v>
                </c:pt>
                <c:pt idx="4">
                  <c:v>2000</c:v>
                </c:pt>
                <c:pt idx="5">
                  <c:v>4000</c:v>
                </c:pt>
                <c:pt idx="6">
                  <c:v>10000</c:v>
                </c:pt>
              </c:numCache>
            </c:numRef>
          </c:cat>
          <c:val>
            <c:numRef>
              <c:f>'Radix - Output'!$D$5:$D$11</c:f>
              <c:numCache>
                <c:formatCode>General</c:formatCode>
                <c:ptCount val="7"/>
                <c:pt idx="0">
                  <c:v>86.29</c:v>
                </c:pt>
                <c:pt idx="1">
                  <c:v>83.842000000000013</c:v>
                </c:pt>
                <c:pt idx="2">
                  <c:v>83.039000000000001</c:v>
                </c:pt>
                <c:pt idx="3">
                  <c:v>83.679999999999978</c:v>
                </c:pt>
                <c:pt idx="4">
                  <c:v>83.04</c:v>
                </c:pt>
                <c:pt idx="5">
                  <c:v>82.944000000000059</c:v>
                </c:pt>
                <c:pt idx="6">
                  <c:v>80.307000000000002</c:v>
                </c:pt>
              </c:numCache>
            </c:numRef>
          </c:val>
        </c:ser>
        <c:marker val="1"/>
        <c:axId val="71096192"/>
        <c:axId val="71102848"/>
      </c:lineChart>
      <c:catAx>
        <c:axId val="710961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Requested Sequences</a:t>
                </a:r>
              </a:p>
            </c:rich>
          </c:tx>
          <c:layout>
            <c:manualLayout>
              <c:xMode val="edge"/>
              <c:yMode val="edge"/>
              <c:x val="0.24292899847598887"/>
              <c:y val="0.95026041666666672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71102848"/>
        <c:crosses val="autoZero"/>
        <c:auto val="1"/>
        <c:lblAlgn val="ctr"/>
        <c:lblOffset val="100"/>
        <c:tickLblSkip val="1"/>
        <c:tickMarkSkip val="1"/>
      </c:catAx>
      <c:valAx>
        <c:axId val="71102848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Execution Time (sec)</a:t>
                </a:r>
              </a:p>
            </c:rich>
          </c:tx>
          <c:layout>
            <c:manualLayout>
              <c:xMode val="edge"/>
              <c:yMode val="edge"/>
              <c:x val="0"/>
              <c:y val="0.26855273950131225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71096192"/>
        <c:crosses val="autoZero"/>
        <c:crossBetween val="between"/>
      </c:valAx>
      <c:spPr>
        <a:noFill/>
        <a:ln w="3175">
          <a:solidFill>
            <a:srgbClr val="000000"/>
          </a:solidFill>
          <a:prstDash val="solid"/>
        </a:ln>
      </c:spPr>
    </c:plotArea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4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400" b="1"/>
            </a:pPr>
            <a:r>
              <a:rPr lang="en-US" sz="1400" b="1" dirty="0"/>
              <a:t>ANL to Virginia Tech </a:t>
            </a:r>
            <a:r>
              <a:rPr lang="en-US" sz="1400" b="1" dirty="0" smtClean="0"/>
              <a:t>Encrypted</a:t>
            </a:r>
          </a:p>
          <a:p>
            <a:pPr>
              <a:defRPr sz="1400" b="1"/>
            </a:pPr>
            <a:r>
              <a:rPr lang="en-US" sz="1400" b="1" dirty="0" smtClean="0"/>
              <a:t>File-system</a:t>
            </a:r>
            <a:endParaRPr lang="en-US" sz="1400" b="1" dirty="0"/>
          </a:p>
        </c:rich>
      </c:tx>
      <c:layout>
        <c:manualLayout>
          <c:xMode val="edge"/>
          <c:yMode val="edge"/>
          <c:x val="0.19811843832021009"/>
          <c:y val="8.5697621130692255E-4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9527090363704536"/>
          <c:y val="0.10406910403805165"/>
          <c:w val="0.74997492500937424"/>
          <c:h val="0.7521438986793324"/>
        </c:manualLayout>
      </c:layout>
      <c:lineChart>
        <c:grouping val="standard"/>
        <c:ser>
          <c:idx val="0"/>
          <c:order val="0"/>
          <c:tx>
            <c:strRef>
              <c:f>'ANL-VT'!$C$4</c:f>
              <c:strCache>
                <c:ptCount val="1"/>
                <c:pt idx="0">
                  <c:v>mpiBLAST</c:v>
                </c:pt>
              </c:strCache>
            </c:strRef>
          </c:tx>
          <c:spPr>
            <a:ln w="25400">
              <a:solidFill>
                <a:srgbClr val="000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cat>
            <c:numRef>
              <c:f>'ANL-VT'!$A$5:$A$14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'ANL-VT'!$C$5:$C$14</c:f>
              <c:numCache>
                <c:formatCode>General</c:formatCode>
                <c:ptCount val="10"/>
                <c:pt idx="0">
                  <c:v>714.7279999999995</c:v>
                </c:pt>
                <c:pt idx="1">
                  <c:v>973.28200000000004</c:v>
                </c:pt>
                <c:pt idx="2">
                  <c:v>1511.23</c:v>
                </c:pt>
                <c:pt idx="3">
                  <c:v>1926.94</c:v>
                </c:pt>
                <c:pt idx="4">
                  <c:v>2391.4</c:v>
                </c:pt>
                <c:pt idx="5">
                  <c:v>2895.64</c:v>
                </c:pt>
                <c:pt idx="6">
                  <c:v>3418.13</c:v>
                </c:pt>
                <c:pt idx="7">
                  <c:v>3815.52</c:v>
                </c:pt>
                <c:pt idx="8">
                  <c:v>4301.01</c:v>
                </c:pt>
                <c:pt idx="9">
                  <c:v>4831.0200000000004</c:v>
                </c:pt>
              </c:numCache>
            </c:numRef>
          </c:val>
        </c:ser>
        <c:ser>
          <c:idx val="1"/>
          <c:order val="1"/>
          <c:tx>
            <c:strRef>
              <c:f>'ANL-VT'!$D$4</c:f>
              <c:strCache>
                <c:ptCount val="1"/>
                <c:pt idx="0">
                  <c:v>ParaMEDIC</c:v>
                </c:pt>
              </c:strCache>
            </c:strRef>
          </c:tx>
          <c:spPr>
            <a:ln w="25400">
              <a:solidFill>
                <a:srgbClr val="DD0806"/>
              </a:solidFill>
              <a:prstDash val="lgDash"/>
            </a:ln>
          </c:spPr>
          <c:marker>
            <c:symbol val="square"/>
            <c:size val="7"/>
            <c:spPr>
              <a:solidFill>
                <a:srgbClr val="DD0806"/>
              </a:solidFill>
              <a:ln>
                <a:solidFill>
                  <a:srgbClr val="DD0806"/>
                </a:solidFill>
                <a:prstDash val="solid"/>
              </a:ln>
            </c:spPr>
          </c:marker>
          <c:cat>
            <c:numRef>
              <c:f>'ANL-VT'!$A$5:$A$14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'ANL-VT'!$D$5:$D$14</c:f>
              <c:numCache>
                <c:formatCode>General</c:formatCode>
                <c:ptCount val="10"/>
                <c:pt idx="0">
                  <c:v>20.974</c:v>
                </c:pt>
                <c:pt idx="1">
                  <c:v>37.760000000000012</c:v>
                </c:pt>
                <c:pt idx="2">
                  <c:v>53.601000000000006</c:v>
                </c:pt>
                <c:pt idx="3">
                  <c:v>73.935000000000002</c:v>
                </c:pt>
                <c:pt idx="4">
                  <c:v>91.952000000000012</c:v>
                </c:pt>
                <c:pt idx="5">
                  <c:v>107.3</c:v>
                </c:pt>
                <c:pt idx="6">
                  <c:v>126.337</c:v>
                </c:pt>
                <c:pt idx="7">
                  <c:v>141.97</c:v>
                </c:pt>
                <c:pt idx="8">
                  <c:v>157.45700000000011</c:v>
                </c:pt>
                <c:pt idx="9">
                  <c:v>176.03200000000001</c:v>
                </c:pt>
              </c:numCache>
            </c:numRef>
          </c:val>
        </c:ser>
        <c:marker val="1"/>
        <c:axId val="71475968"/>
        <c:axId val="71478272"/>
      </c:lineChart>
      <c:catAx>
        <c:axId val="714759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Query Size (KB)</a:t>
                </a:r>
              </a:p>
            </c:rich>
          </c:tx>
          <c:layout>
            <c:manualLayout>
              <c:xMode val="edge"/>
              <c:yMode val="edge"/>
              <c:x val="0.44639459130108766"/>
              <c:y val="0.94947089947090002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71478272"/>
        <c:crosses val="autoZero"/>
        <c:auto val="1"/>
        <c:lblAlgn val="ctr"/>
        <c:lblOffset val="100"/>
        <c:tickLblSkip val="1"/>
        <c:tickMarkSkip val="1"/>
      </c:catAx>
      <c:valAx>
        <c:axId val="71478272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Execution Time (sec)</a:t>
                </a:r>
              </a:p>
            </c:rich>
          </c:tx>
          <c:layout>
            <c:manualLayout>
              <c:xMode val="edge"/>
              <c:yMode val="edge"/>
              <c:x val="0"/>
              <c:y val="0.23925071866016748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71475968"/>
        <c:crosses val="autoZero"/>
        <c:crossBetween val="between"/>
      </c:valAx>
      <c:spPr>
        <a:noFill/>
        <a:ln w="3175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22696264529433821"/>
          <c:y val="0.15817168687247446"/>
          <c:w val="0.41405933633295838"/>
          <c:h val="0.18686247552389301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</c:legend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4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400" b="1"/>
            </a:pPr>
            <a:r>
              <a:rPr lang="en-US" sz="1400" b="1"/>
              <a:t>Teragrid Infrastructure</a:t>
            </a:r>
          </a:p>
        </c:rich>
      </c:tx>
      <c:layout>
        <c:manualLayout>
          <c:xMode val="edge"/>
          <c:yMode val="edge"/>
          <c:x val="0.30056913938389301"/>
          <c:y val="1.127567387409907E-3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9237463738085367"/>
          <c:y val="6.4273007540724084E-2"/>
          <c:w val="0.76059630704056724"/>
          <c:h val="0.79378161063200503"/>
        </c:manualLayout>
      </c:layout>
      <c:lineChart>
        <c:grouping val="standard"/>
        <c:ser>
          <c:idx val="0"/>
          <c:order val="0"/>
          <c:tx>
            <c:strRef>
              <c:f>Teragrid!$C$4</c:f>
              <c:strCache>
                <c:ptCount val="1"/>
                <c:pt idx="0">
                  <c:v>mpiBLAST</c:v>
                </c:pt>
              </c:strCache>
            </c:strRef>
          </c:tx>
          <c:spPr>
            <a:ln w="25400">
              <a:solidFill>
                <a:srgbClr val="000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cat>
            <c:numRef>
              <c:f>Teragrid!$A$5:$A$14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Teragrid!$C$5:$C$14</c:f>
              <c:numCache>
                <c:formatCode>General</c:formatCode>
                <c:ptCount val="10"/>
                <c:pt idx="0">
                  <c:v>427.19499999999999</c:v>
                </c:pt>
                <c:pt idx="1">
                  <c:v>765.649</c:v>
                </c:pt>
                <c:pt idx="2">
                  <c:v>1041.28</c:v>
                </c:pt>
                <c:pt idx="3">
                  <c:v>1242.21</c:v>
                </c:pt>
                <c:pt idx="4">
                  <c:v>1687.6599999999999</c:v>
                </c:pt>
                <c:pt idx="5">
                  <c:v>1898.9</c:v>
                </c:pt>
                <c:pt idx="6">
                  <c:v>2205.4100000000012</c:v>
                </c:pt>
                <c:pt idx="7">
                  <c:v>2325.79</c:v>
                </c:pt>
                <c:pt idx="8">
                  <c:v>3354.8300000000017</c:v>
                </c:pt>
                <c:pt idx="9">
                  <c:v>3085.03</c:v>
                </c:pt>
              </c:numCache>
            </c:numRef>
          </c:val>
        </c:ser>
        <c:ser>
          <c:idx val="1"/>
          <c:order val="1"/>
          <c:tx>
            <c:strRef>
              <c:f>Teragrid!$D$4</c:f>
              <c:strCache>
                <c:ptCount val="1"/>
                <c:pt idx="0">
                  <c:v>ParaMEDIC</c:v>
                </c:pt>
              </c:strCache>
            </c:strRef>
          </c:tx>
          <c:spPr>
            <a:ln w="25400">
              <a:solidFill>
                <a:srgbClr val="DD0806"/>
              </a:solidFill>
              <a:prstDash val="lgDash"/>
            </a:ln>
          </c:spPr>
          <c:marker>
            <c:symbol val="square"/>
            <c:size val="7"/>
            <c:spPr>
              <a:solidFill>
                <a:srgbClr val="DD0806"/>
              </a:solidFill>
              <a:ln>
                <a:solidFill>
                  <a:srgbClr val="DD0806"/>
                </a:solidFill>
                <a:prstDash val="solid"/>
              </a:ln>
            </c:spPr>
          </c:marker>
          <c:cat>
            <c:numRef>
              <c:f>Teragrid!$A$5:$A$14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Teragrid!$D$5:$D$14</c:f>
              <c:numCache>
                <c:formatCode>General</c:formatCode>
                <c:ptCount val="10"/>
                <c:pt idx="0">
                  <c:v>63.009800000000006</c:v>
                </c:pt>
                <c:pt idx="1">
                  <c:v>126</c:v>
                </c:pt>
                <c:pt idx="2">
                  <c:v>187.64499999999998</c:v>
                </c:pt>
                <c:pt idx="3">
                  <c:v>249.50299999999999</c:v>
                </c:pt>
                <c:pt idx="4">
                  <c:v>313.64299999999997</c:v>
                </c:pt>
                <c:pt idx="5">
                  <c:v>375.685</c:v>
                </c:pt>
                <c:pt idx="6">
                  <c:v>438.66300000000001</c:v>
                </c:pt>
                <c:pt idx="7">
                  <c:v>501.33699999999965</c:v>
                </c:pt>
                <c:pt idx="8">
                  <c:v>562.57500000000005</c:v>
                </c:pt>
                <c:pt idx="9">
                  <c:v>626.28099999999995</c:v>
                </c:pt>
              </c:numCache>
            </c:numRef>
          </c:val>
        </c:ser>
        <c:marker val="1"/>
        <c:axId val="71499136"/>
        <c:axId val="71669632"/>
      </c:lineChart>
      <c:catAx>
        <c:axId val="7149913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Query Size (KB)</a:t>
                </a:r>
              </a:p>
            </c:rich>
          </c:tx>
          <c:layout>
            <c:manualLayout>
              <c:xMode val="edge"/>
              <c:yMode val="edge"/>
              <c:x val="0.42346295528848404"/>
              <c:y val="0.94947089947090002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71669632"/>
        <c:crosses val="autoZero"/>
        <c:auto val="1"/>
        <c:lblAlgn val="ctr"/>
        <c:lblOffset val="100"/>
        <c:tickLblSkip val="1"/>
        <c:tickMarkSkip val="1"/>
      </c:catAx>
      <c:valAx>
        <c:axId val="71669632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Execution Time (sec)</a:t>
                </a:r>
              </a:p>
            </c:rich>
          </c:tx>
          <c:layout>
            <c:manualLayout>
              <c:xMode val="edge"/>
              <c:yMode val="edge"/>
              <c:x val="0"/>
              <c:y val="0.23978690163729549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71499136"/>
        <c:crosses val="autoZero"/>
        <c:crossBetween val="between"/>
      </c:valAx>
      <c:spPr>
        <a:noFill/>
        <a:ln w="3175">
          <a:solidFill>
            <a:srgbClr val="000000"/>
          </a:solidFill>
          <a:prstDash val="solid"/>
        </a:ln>
      </c:spPr>
    </c:plotArea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4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1400" b="1"/>
            </a:pPr>
            <a:r>
              <a:rPr lang="en-US" sz="1400" b="1"/>
              <a:t>mpiBLAST Performance Breakup (TeraGrid Infrastructure)</a:t>
            </a:r>
          </a:p>
        </c:rich>
      </c:tx>
      <c:layout>
        <c:manualLayout>
          <c:xMode val="edge"/>
          <c:yMode val="edge"/>
          <c:x val="0.21226993865030702"/>
          <c:y val="7.3099415204678428E-3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20056053461239201"/>
          <c:y val="0.10526338332515973"/>
          <c:w val="0.76220490627652304"/>
          <c:h val="0.72880255099691449"/>
        </c:manualLayout>
      </c:layout>
      <c:barChart>
        <c:barDir val="col"/>
        <c:grouping val="stacked"/>
        <c:ser>
          <c:idx val="0"/>
          <c:order val="0"/>
          <c:tx>
            <c:strRef>
              <c:f>Teragrid!$F$4</c:f>
              <c:strCache>
                <c:ptCount val="1"/>
                <c:pt idx="0">
                  <c:v>Compute Time</c:v>
                </c:pt>
              </c:strCache>
            </c:strRef>
          </c:tx>
          <c:spPr>
            <a:solidFill>
              <a:srgbClr val="00B0F0"/>
            </a:solidFill>
            <a:ln w="25400">
              <a:noFill/>
            </a:ln>
            <a:effectLst/>
          </c:spPr>
          <c:cat>
            <c:numRef>
              <c:f>Teragrid!$A$5:$A$14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Teragrid!$F$5:$F$14</c:f>
              <c:numCache>
                <c:formatCode>General</c:formatCode>
                <c:ptCount val="10"/>
                <c:pt idx="0">
                  <c:v>52.576000000000001</c:v>
                </c:pt>
                <c:pt idx="1">
                  <c:v>115.235</c:v>
                </c:pt>
                <c:pt idx="2">
                  <c:v>171.11199999999999</c:v>
                </c:pt>
                <c:pt idx="3">
                  <c:v>229.24799999999999</c:v>
                </c:pt>
                <c:pt idx="4">
                  <c:v>298.40699999999958</c:v>
                </c:pt>
                <c:pt idx="5">
                  <c:v>344.16</c:v>
                </c:pt>
                <c:pt idx="6">
                  <c:v>412.15600000000001</c:v>
                </c:pt>
                <c:pt idx="7">
                  <c:v>474.13400000000001</c:v>
                </c:pt>
                <c:pt idx="8">
                  <c:v>536.05099999999959</c:v>
                </c:pt>
                <c:pt idx="9">
                  <c:v>581.81799999999942</c:v>
                </c:pt>
              </c:numCache>
            </c:numRef>
          </c:val>
        </c:ser>
        <c:ser>
          <c:idx val="1"/>
          <c:order val="1"/>
          <c:tx>
            <c:strRef>
              <c:f>Teragrid!$G$4</c:f>
              <c:strCache>
                <c:ptCount val="1"/>
                <c:pt idx="0">
                  <c:v>I/O Time</c:v>
                </c:pt>
              </c:strCache>
            </c:strRef>
          </c:tx>
          <c:spPr>
            <a:solidFill>
              <a:srgbClr val="FF0000"/>
            </a:solidFill>
            <a:ln w="25400">
              <a:noFill/>
            </a:ln>
            <a:effectLst/>
          </c:spPr>
          <c:cat>
            <c:numRef>
              <c:f>Teragrid!$A$5:$A$14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Teragrid!$G$5:$G$14</c:f>
              <c:numCache>
                <c:formatCode>General</c:formatCode>
                <c:ptCount val="10"/>
                <c:pt idx="0">
                  <c:v>374.61899999999974</c:v>
                </c:pt>
                <c:pt idx="1">
                  <c:v>650.41399999999999</c:v>
                </c:pt>
                <c:pt idx="2">
                  <c:v>870.16800000000001</c:v>
                </c:pt>
                <c:pt idx="3">
                  <c:v>1012.9619999999994</c:v>
                </c:pt>
                <c:pt idx="4">
                  <c:v>1389.2530000000002</c:v>
                </c:pt>
                <c:pt idx="5">
                  <c:v>1554.74</c:v>
                </c:pt>
                <c:pt idx="6">
                  <c:v>1793.2539999999999</c:v>
                </c:pt>
                <c:pt idx="7">
                  <c:v>1851.6559999999999</c:v>
                </c:pt>
                <c:pt idx="8">
                  <c:v>2818.779</c:v>
                </c:pt>
                <c:pt idx="9">
                  <c:v>2503.2120000000004</c:v>
                </c:pt>
              </c:numCache>
            </c:numRef>
          </c:val>
        </c:ser>
        <c:overlap val="100"/>
        <c:axId val="71764608"/>
        <c:axId val="71774976"/>
      </c:barChart>
      <c:catAx>
        <c:axId val="717646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Query Size (KB)</a:t>
                </a:r>
              </a:p>
            </c:rich>
          </c:tx>
          <c:layout>
            <c:manualLayout>
              <c:xMode val="edge"/>
              <c:yMode val="edge"/>
              <c:x val="0.45521472392638035"/>
              <c:y val="0.93640535064695851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71774976"/>
        <c:crosses val="autoZero"/>
        <c:auto val="1"/>
        <c:lblAlgn val="ctr"/>
        <c:lblOffset val="100"/>
        <c:tickLblSkip val="1"/>
        <c:tickMarkSkip val="1"/>
      </c:catAx>
      <c:valAx>
        <c:axId val="71774976"/>
        <c:scaling>
          <c:orientation val="minMax"/>
          <c:max val="3500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Execution Time (sec)</a:t>
                </a:r>
              </a:p>
            </c:rich>
          </c:tx>
          <c:layout>
            <c:manualLayout>
              <c:xMode val="edge"/>
              <c:yMode val="edge"/>
              <c:x val="0"/>
              <c:y val="0.26169630005926681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71764608"/>
        <c:crosses val="autoZero"/>
        <c:crossBetween val="between"/>
      </c:valAx>
      <c:spPr>
        <a:noFill/>
        <a:ln w="12700">
          <a:solidFill>
            <a:srgbClr val="80808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23182754278872408"/>
          <c:y val="0.17676107018880716"/>
          <c:w val="0.34668154299249432"/>
          <c:h val="0.15893256286512594"/>
        </c:manualLayout>
      </c:layout>
      <c:spPr>
        <a:solidFill>
          <a:srgbClr val="FFFFFF"/>
        </a:solidFill>
        <a:ln w="12700">
          <a:solidFill>
            <a:srgbClr val="000000"/>
          </a:solidFill>
          <a:prstDash val="solid"/>
        </a:ln>
      </c:spPr>
    </c:legend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4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1400" b="1"/>
            </a:pPr>
            <a:r>
              <a:rPr lang="en-US" sz="1400" b="1"/>
              <a:t>ParaMEDIC Performance Breakup (TeraGrid Infrastructure)</a:t>
            </a:r>
          </a:p>
        </c:rich>
      </c:tx>
      <c:layout>
        <c:manualLayout>
          <c:xMode val="edge"/>
          <c:yMode val="edge"/>
          <c:x val="0.20935967055842167"/>
          <c:y val="2.5759280089988775E-3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7356321839080471"/>
          <c:y val="0.10526338332515973"/>
          <c:w val="0.78078808036926428"/>
          <c:h val="0.73618214389867931"/>
        </c:manualLayout>
      </c:layout>
      <c:barChart>
        <c:barDir val="col"/>
        <c:grouping val="stacked"/>
        <c:ser>
          <c:idx val="0"/>
          <c:order val="0"/>
          <c:tx>
            <c:strRef>
              <c:f>Teragrid!$J$4</c:f>
              <c:strCache>
                <c:ptCount val="1"/>
                <c:pt idx="0">
                  <c:v>Compute Time</c:v>
                </c:pt>
              </c:strCache>
            </c:strRef>
          </c:tx>
          <c:spPr>
            <a:solidFill>
              <a:srgbClr val="00B0F0"/>
            </a:solidFill>
            <a:ln w="25400">
              <a:noFill/>
            </a:ln>
            <a:effectLst/>
          </c:spPr>
          <c:cat>
            <c:numRef>
              <c:f>Teragrid!$A$5:$A$14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Teragrid!$J$5:$J$14</c:f>
              <c:numCache>
                <c:formatCode>General</c:formatCode>
                <c:ptCount val="10"/>
                <c:pt idx="0">
                  <c:v>60.757000000000005</c:v>
                </c:pt>
                <c:pt idx="1">
                  <c:v>123.48399999999999</c:v>
                </c:pt>
                <c:pt idx="2">
                  <c:v>179.12100000000001</c:v>
                </c:pt>
                <c:pt idx="3">
                  <c:v>237.63</c:v>
                </c:pt>
                <c:pt idx="4">
                  <c:v>308.70699999999965</c:v>
                </c:pt>
                <c:pt idx="5">
                  <c:v>356.44200000000001</c:v>
                </c:pt>
                <c:pt idx="6">
                  <c:v>426.173</c:v>
                </c:pt>
                <c:pt idx="7">
                  <c:v>490.56700000000001</c:v>
                </c:pt>
                <c:pt idx="8">
                  <c:v>554.01499999999999</c:v>
                </c:pt>
                <c:pt idx="9">
                  <c:v>601.61699999999996</c:v>
                </c:pt>
              </c:numCache>
            </c:numRef>
          </c:val>
        </c:ser>
        <c:ser>
          <c:idx val="1"/>
          <c:order val="1"/>
          <c:tx>
            <c:strRef>
              <c:f>Teragrid!$K$4</c:f>
              <c:strCache>
                <c:ptCount val="1"/>
                <c:pt idx="0">
                  <c:v>Post-processing Time + I/O Time</c:v>
                </c:pt>
              </c:strCache>
            </c:strRef>
          </c:tx>
          <c:spPr>
            <a:solidFill>
              <a:srgbClr val="FF0000"/>
            </a:solidFill>
            <a:ln w="25400">
              <a:noFill/>
            </a:ln>
            <a:effectLst/>
          </c:spPr>
          <c:cat>
            <c:numRef>
              <c:f>Teragrid!$A$5:$A$14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Teragrid!$K$5:$K$14</c:f>
              <c:numCache>
                <c:formatCode>General</c:formatCode>
                <c:ptCount val="10"/>
                <c:pt idx="0">
                  <c:v>2.2527999999999997</c:v>
                </c:pt>
                <c:pt idx="1">
                  <c:v>2.5160000000000036</c:v>
                </c:pt>
                <c:pt idx="2">
                  <c:v>8.5240000000000009</c:v>
                </c:pt>
                <c:pt idx="3">
                  <c:v>11.873000000000005</c:v>
                </c:pt>
                <c:pt idx="4">
                  <c:v>4.9359999999999804</c:v>
                </c:pt>
                <c:pt idx="5">
                  <c:v>19.242999999999977</c:v>
                </c:pt>
                <c:pt idx="6">
                  <c:v>12.490000000000009</c:v>
                </c:pt>
                <c:pt idx="7">
                  <c:v>10.769999999999989</c:v>
                </c:pt>
                <c:pt idx="8">
                  <c:v>8.5600000000000591</c:v>
                </c:pt>
                <c:pt idx="9">
                  <c:v>24.663999999999987</c:v>
                </c:pt>
              </c:numCache>
            </c:numRef>
          </c:val>
        </c:ser>
        <c:overlap val="100"/>
        <c:axId val="71800320"/>
        <c:axId val="71802240"/>
      </c:barChart>
      <c:catAx>
        <c:axId val="7180032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Query Size (KB)</a:t>
                </a:r>
              </a:p>
            </c:rich>
          </c:tx>
          <c:layout>
            <c:manualLayout>
              <c:xMode val="edge"/>
              <c:yMode val="edge"/>
              <c:x val="0.41379310344827575"/>
              <c:y val="0.93640544931883563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71802240"/>
        <c:crosses val="autoZero"/>
        <c:auto val="1"/>
        <c:lblAlgn val="ctr"/>
        <c:lblOffset val="100"/>
        <c:tickLblSkip val="1"/>
        <c:tickMarkSkip val="1"/>
      </c:catAx>
      <c:valAx>
        <c:axId val="71802240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Execution time (sec)</a:t>
                </a:r>
              </a:p>
            </c:rich>
          </c:tx>
          <c:layout>
            <c:manualLayout>
              <c:xMode val="edge"/>
              <c:yMode val="edge"/>
              <c:x val="6.9786858539234373E-3"/>
              <c:y val="0.24533620797400324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71800320"/>
        <c:crosses val="autoZero"/>
        <c:crossBetween val="between"/>
      </c:valAx>
      <c:spPr>
        <a:noFill/>
        <a:ln w="12700">
          <a:solidFill>
            <a:srgbClr val="80808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18555004977826059"/>
          <c:y val="0.11187893180019155"/>
          <c:w val="0.65394085437596206"/>
          <c:h val="0.13666125067699883"/>
        </c:manualLayout>
      </c:layout>
      <c:spPr>
        <a:solidFill>
          <a:srgbClr val="FFFFFF"/>
        </a:solidFill>
        <a:ln w="12700">
          <a:solidFill>
            <a:srgbClr val="000000"/>
          </a:solidFill>
          <a:prstDash val="solid"/>
        </a:ln>
      </c:spPr>
    </c:legend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4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2618824603446322"/>
          <c:y val="7.6454214144268132E-2"/>
          <c:w val="0.69553280839894949"/>
          <c:h val="0.76248037737394803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mpiBLAST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288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1002.9</c:v>
                </c:pt>
                <c:pt idx="1">
                  <c:v>2274.27</c:v>
                </c:pt>
                <c:pt idx="2">
                  <c:v>4082.03</c:v>
                </c:pt>
                <c:pt idx="3">
                  <c:v>8710.6</c:v>
                </c:pt>
                <c:pt idx="4">
                  <c:v>16242.07</c:v>
                </c:pt>
                <c:pt idx="5">
                  <c:v>36396.400000000001</c:v>
                </c:pt>
                <c:pt idx="6">
                  <c:v>68823.47</c:v>
                </c:pt>
                <c:pt idx="7">
                  <c:v>132885.32999999961</c:v>
                </c:pt>
                <c:pt idx="8">
                  <c:v>334106.40000000002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ParaMEDIC</c:v>
                </c:pt>
              </c:strCache>
            </c:strRef>
          </c:tx>
          <c:spPr>
            <a:ln>
              <a:solidFill>
                <a:srgbClr val="0070C0"/>
              </a:solidFill>
              <a:prstDash val="sysDash"/>
            </a:ln>
          </c:spPr>
          <c:marker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288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2.82</c:v>
                </c:pt>
                <c:pt idx="1">
                  <c:v>6.2700000000000014</c:v>
                </c:pt>
                <c:pt idx="2">
                  <c:v>11.99</c:v>
                </c:pt>
                <c:pt idx="3">
                  <c:v>22.97</c:v>
                </c:pt>
                <c:pt idx="4">
                  <c:v>43.660000000000011</c:v>
                </c:pt>
                <c:pt idx="5">
                  <c:v>66.2</c:v>
                </c:pt>
                <c:pt idx="6">
                  <c:v>106.82</c:v>
                </c:pt>
                <c:pt idx="7">
                  <c:v>218.96</c:v>
                </c:pt>
                <c:pt idx="8">
                  <c:v>532.41</c:v>
                </c:pt>
              </c:numCache>
            </c:numRef>
          </c:val>
        </c:ser>
        <c:marker val="1"/>
        <c:axId val="112971776"/>
        <c:axId val="112973696"/>
      </c:lineChart>
      <c:catAx>
        <c:axId val="112971776"/>
        <c:scaling>
          <c:orientation val="minMax"/>
        </c:scaling>
        <c:axPos val="b"/>
        <c:numFmt formatCode="General" sourceLinked="1"/>
        <c:tickLblPos val="nextTo"/>
        <c:crossAx val="112973696"/>
        <c:crosses val="autoZero"/>
        <c:auto val="1"/>
        <c:lblAlgn val="ctr"/>
        <c:lblOffset val="100"/>
      </c:catAx>
      <c:valAx>
        <c:axId val="112973696"/>
        <c:scaling>
          <c:orientation val="minMax"/>
        </c:scaling>
        <c:axPos val="l"/>
        <c:majorGridlines/>
        <c:numFmt formatCode="General" sourceLinked="1"/>
        <c:tickLblPos val="nextTo"/>
        <c:crossAx val="112971776"/>
        <c:crosses val="autoZero"/>
        <c:crossBetween val="between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29199840237361707"/>
          <c:y val="0.11007195285556461"/>
          <c:w val="0.40232415902140733"/>
          <c:h val="0.16905038819326787"/>
        </c:manualLayout>
      </c:layout>
      <c:spPr>
        <a:solidFill>
          <a:schemeClr val="bg1"/>
        </a:solidFill>
      </c:spPr>
    </c:legend>
    <c:plotVisOnly val="1"/>
  </c:chart>
  <c:spPr>
    <a:ln>
      <a:solidFill>
        <a:schemeClr val="tx1"/>
      </a:solidFill>
    </a:ln>
  </c:spPr>
  <c:txPr>
    <a:bodyPr/>
    <a:lstStyle/>
    <a:p>
      <a:pPr>
        <a:defRPr sz="1400"/>
      </a:pPr>
      <a:endParaRPr lang="en-US"/>
    </a:p>
  </c:txPr>
  <c:externalData r:id="rId1"/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>
        <c:manualLayout>
          <c:xMode val="edge"/>
          <c:yMode val="edge"/>
          <c:x val="0.30116207951070401"/>
          <c:y val="0"/>
        </c:manualLayout>
      </c:layout>
      <c:txPr>
        <a:bodyPr/>
        <a:lstStyle/>
        <a:p>
          <a:pPr>
            <a:defRPr sz="1600">
              <a:latin typeface="Arial" pitchFamily="34" charset="0"/>
              <a:cs typeface="Arial" pitchFamily="34" charset="0"/>
            </a:defRPr>
          </a:pPr>
          <a:endParaRPr lang="en-US"/>
        </a:p>
      </c:txPr>
    </c:title>
    <c:plotArea>
      <c:layout>
        <c:manualLayout>
          <c:layoutTarget val="inner"/>
          <c:xMode val="edge"/>
          <c:yMode val="edge"/>
          <c:x val="0.19298682848130241"/>
          <c:y val="7.6713030035074833E-2"/>
          <c:w val="0.75196729995906453"/>
          <c:h val="0.75995702433460488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Factor of Improvement</c:v>
                </c:pt>
              </c:strCache>
            </c:strRef>
          </c:tx>
          <c:spPr>
            <a:ln>
              <a:solidFill>
                <a:srgbClr val="7030A0"/>
              </a:solidFill>
            </a:ln>
          </c:spPr>
          <c:marker>
            <c:spPr>
              <a:solidFill>
                <a:srgbClr val="7030A0"/>
              </a:solidFill>
              <a:ln>
                <a:solidFill>
                  <a:srgbClr val="7030A0"/>
                </a:solidFill>
              </a:ln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288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355.64000000000038</c:v>
                </c:pt>
                <c:pt idx="1">
                  <c:v>362.71999999999969</c:v>
                </c:pt>
                <c:pt idx="2">
                  <c:v>340.45</c:v>
                </c:pt>
                <c:pt idx="3">
                  <c:v>379.21999999999969</c:v>
                </c:pt>
                <c:pt idx="4">
                  <c:v>372.01</c:v>
                </c:pt>
                <c:pt idx="5">
                  <c:v>549.79000000000053</c:v>
                </c:pt>
                <c:pt idx="6">
                  <c:v>644.29000000000053</c:v>
                </c:pt>
                <c:pt idx="7">
                  <c:v>606.89</c:v>
                </c:pt>
                <c:pt idx="8">
                  <c:v>627.54</c:v>
                </c:pt>
              </c:numCache>
            </c:numRef>
          </c:val>
        </c:ser>
        <c:marker val="1"/>
        <c:axId val="113984256"/>
        <c:axId val="115147136"/>
      </c:lineChart>
      <c:catAx>
        <c:axId val="113984256"/>
        <c:scaling>
          <c:orientation val="minMax"/>
        </c:scaling>
        <c:axPos val="b"/>
        <c:numFmt formatCode="General" sourceLinked="1"/>
        <c:tickLblPos val="nextTo"/>
        <c:crossAx val="115147136"/>
        <c:crosses val="autoZero"/>
        <c:auto val="1"/>
        <c:lblAlgn val="ctr"/>
        <c:lblOffset val="100"/>
      </c:catAx>
      <c:valAx>
        <c:axId val="115147136"/>
        <c:scaling>
          <c:orientation val="minMax"/>
        </c:scaling>
        <c:axPos val="l"/>
        <c:majorGridlines/>
        <c:numFmt formatCode="General" sourceLinked="1"/>
        <c:tickLblPos val="nextTo"/>
        <c:crossAx val="113984256"/>
        <c:crosses val="autoZero"/>
        <c:crossBetween val="between"/>
      </c:valAx>
      <c:spPr>
        <a:ln>
          <a:solidFill>
            <a:srgbClr val="000000"/>
          </a:solidFill>
        </a:ln>
      </c:spPr>
    </c:plotArea>
    <c:plotVisOnly val="1"/>
  </c:chart>
  <c:spPr>
    <a:noFill/>
    <a:ln>
      <a:solidFill>
        <a:schemeClr val="tx1"/>
      </a:solidFill>
    </a:ln>
  </c:spPr>
  <c:txPr>
    <a:bodyPr/>
    <a:lstStyle/>
    <a:p>
      <a:pPr>
        <a:defRPr sz="1400"/>
      </a:pPr>
      <a:endParaRPr lang="en-US"/>
    </a:p>
  </c:txPr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0.26087</cdr:x>
      <cdr:y>0</cdr:y>
    </cdr:from>
    <cdr:to>
      <cdr:x>0.93913</cdr:x>
      <cdr:y>0.06212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43000" y="0"/>
          <a:ext cx="29718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ctr"/>
          <a:r>
            <a:rPr lang="en-US" sz="1600" b="1" dirty="0" smtClean="0">
              <a:latin typeface="Arial" pitchFamily="34" charset="0"/>
              <a:cs typeface="Arial" pitchFamily="34" charset="0"/>
            </a:rPr>
            <a:t>Absolute Time</a:t>
          </a:r>
          <a:endParaRPr lang="en-US" sz="1600" b="1" dirty="0">
            <a:latin typeface="Arial" pitchFamily="34" charset="0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0.26087</cdr:x>
      <cdr:y>0.93174</cdr:y>
    </cdr:from>
    <cdr:to>
      <cdr:x>0.93913</cdr:x>
      <cdr:y>0.99385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1143000" y="4572000"/>
          <a:ext cx="29718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omic Sans MS"/>
              <a:cs typeface="Arial"/>
            </a:defRPr>
          </a:lvl1pPr>
          <a:lvl2pPr marL="457200" indent="0">
            <a:defRPr sz="1100">
              <a:latin typeface="Comic Sans MS"/>
              <a:cs typeface="Arial"/>
            </a:defRPr>
          </a:lvl2pPr>
          <a:lvl3pPr marL="914400" indent="0">
            <a:defRPr sz="1100">
              <a:latin typeface="Comic Sans MS"/>
              <a:cs typeface="Arial"/>
            </a:defRPr>
          </a:lvl3pPr>
          <a:lvl4pPr marL="1371600" indent="0">
            <a:defRPr sz="1100">
              <a:latin typeface="Comic Sans MS"/>
              <a:cs typeface="Arial"/>
            </a:defRPr>
          </a:lvl4pPr>
          <a:lvl5pPr marL="1828800" indent="0">
            <a:defRPr sz="1100">
              <a:latin typeface="Comic Sans MS"/>
              <a:cs typeface="Arial"/>
            </a:defRPr>
          </a:lvl5pPr>
          <a:lvl6pPr marL="2286000" indent="0">
            <a:defRPr sz="1100">
              <a:latin typeface="Comic Sans MS"/>
              <a:cs typeface="Arial"/>
            </a:defRPr>
          </a:lvl6pPr>
          <a:lvl7pPr marL="2743200" indent="0">
            <a:defRPr sz="1100">
              <a:latin typeface="Comic Sans MS"/>
              <a:cs typeface="Arial"/>
            </a:defRPr>
          </a:lvl7pPr>
          <a:lvl8pPr marL="3200400" indent="0">
            <a:defRPr sz="1100">
              <a:latin typeface="Comic Sans MS"/>
              <a:cs typeface="Arial"/>
            </a:defRPr>
          </a:lvl8pPr>
          <a:lvl9pPr marL="3657600" indent="0">
            <a:defRPr sz="1100">
              <a:latin typeface="Comic Sans MS"/>
              <a:cs typeface="Arial"/>
            </a:defRPr>
          </a:lvl9pPr>
        </a:lstStyle>
        <a:p xmlns:a="http://schemas.openxmlformats.org/drawingml/2006/main">
          <a:pPr algn="ctr"/>
          <a:r>
            <a:rPr lang="en-US" sz="1400" b="1" dirty="0" smtClean="0">
              <a:latin typeface="Arial" pitchFamily="34" charset="0"/>
              <a:cs typeface="Arial" pitchFamily="34" charset="0"/>
            </a:rPr>
            <a:t>Number of Query Sequence Sets</a:t>
          </a:r>
          <a:endParaRPr lang="en-US" sz="1400" b="1" dirty="0">
            <a:latin typeface="Arial" pitchFamily="34" charset="0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</cdr:x>
      <cdr:y>0.12423</cdr:y>
    </cdr:from>
    <cdr:to>
      <cdr:x>0.06957</cdr:x>
      <cdr:y>0.72986</cdr:y>
    </cdr:to>
    <cdr:sp macro="" textlink="">
      <cdr:nvSpPr>
        <cdr:cNvPr id="4" name="TextBox 1"/>
        <cdr:cNvSpPr txBox="1"/>
      </cdr:nvSpPr>
      <cdr:spPr>
        <a:xfrm xmlns:a="http://schemas.openxmlformats.org/drawingml/2006/main" rot="-5400000">
          <a:off x="-1409700" y="1943100"/>
          <a:ext cx="29718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omic Sans MS"/>
              <a:cs typeface="Arial"/>
            </a:defRPr>
          </a:lvl1pPr>
          <a:lvl2pPr marL="457200" indent="0">
            <a:defRPr sz="1100">
              <a:latin typeface="Comic Sans MS"/>
              <a:cs typeface="Arial"/>
            </a:defRPr>
          </a:lvl2pPr>
          <a:lvl3pPr marL="914400" indent="0">
            <a:defRPr sz="1100">
              <a:latin typeface="Comic Sans MS"/>
              <a:cs typeface="Arial"/>
            </a:defRPr>
          </a:lvl3pPr>
          <a:lvl4pPr marL="1371600" indent="0">
            <a:defRPr sz="1100">
              <a:latin typeface="Comic Sans MS"/>
              <a:cs typeface="Arial"/>
            </a:defRPr>
          </a:lvl4pPr>
          <a:lvl5pPr marL="1828800" indent="0">
            <a:defRPr sz="1100">
              <a:latin typeface="Comic Sans MS"/>
              <a:cs typeface="Arial"/>
            </a:defRPr>
          </a:lvl5pPr>
          <a:lvl6pPr marL="2286000" indent="0">
            <a:defRPr sz="1100">
              <a:latin typeface="Comic Sans MS"/>
              <a:cs typeface="Arial"/>
            </a:defRPr>
          </a:lvl6pPr>
          <a:lvl7pPr marL="2743200" indent="0">
            <a:defRPr sz="1100">
              <a:latin typeface="Comic Sans MS"/>
              <a:cs typeface="Arial"/>
            </a:defRPr>
          </a:lvl7pPr>
          <a:lvl8pPr marL="3200400" indent="0">
            <a:defRPr sz="1100">
              <a:latin typeface="Comic Sans MS"/>
              <a:cs typeface="Arial"/>
            </a:defRPr>
          </a:lvl8pPr>
          <a:lvl9pPr marL="3657600" indent="0">
            <a:defRPr sz="1100">
              <a:latin typeface="Comic Sans MS"/>
              <a:cs typeface="Arial"/>
            </a:defRPr>
          </a:lvl9pPr>
        </a:lstStyle>
        <a:p xmlns:a="http://schemas.openxmlformats.org/drawingml/2006/main">
          <a:pPr algn="ctr"/>
          <a:r>
            <a:rPr lang="en-US" sz="1400" b="1" dirty="0" smtClean="0">
              <a:latin typeface="Arial" pitchFamily="34" charset="0"/>
              <a:cs typeface="Arial" pitchFamily="34" charset="0"/>
            </a:rPr>
            <a:t>I/O Time (seconds)</a:t>
          </a:r>
          <a:endParaRPr lang="en-US" sz="1400" b="1" dirty="0">
            <a:latin typeface="Arial" pitchFamily="34" charset="0"/>
            <a:cs typeface="Arial" pitchFamily="3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0.21101</cdr:x>
      <cdr:y>0.93788</cdr:y>
    </cdr:from>
    <cdr:to>
      <cdr:x>0.92661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876300" y="4648200"/>
          <a:ext cx="29718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omic Sans MS"/>
              <a:cs typeface="Arial"/>
            </a:defRPr>
          </a:lvl1pPr>
          <a:lvl2pPr marL="457200" indent="0">
            <a:defRPr sz="1100">
              <a:latin typeface="Comic Sans MS"/>
              <a:cs typeface="Arial"/>
            </a:defRPr>
          </a:lvl2pPr>
          <a:lvl3pPr marL="914400" indent="0">
            <a:defRPr sz="1100">
              <a:latin typeface="Comic Sans MS"/>
              <a:cs typeface="Arial"/>
            </a:defRPr>
          </a:lvl3pPr>
          <a:lvl4pPr marL="1371600" indent="0">
            <a:defRPr sz="1100">
              <a:latin typeface="Comic Sans MS"/>
              <a:cs typeface="Arial"/>
            </a:defRPr>
          </a:lvl4pPr>
          <a:lvl5pPr marL="1828800" indent="0">
            <a:defRPr sz="1100">
              <a:latin typeface="Comic Sans MS"/>
              <a:cs typeface="Arial"/>
            </a:defRPr>
          </a:lvl5pPr>
          <a:lvl6pPr marL="2286000" indent="0">
            <a:defRPr sz="1100">
              <a:latin typeface="Comic Sans MS"/>
              <a:cs typeface="Arial"/>
            </a:defRPr>
          </a:lvl6pPr>
          <a:lvl7pPr marL="2743200" indent="0">
            <a:defRPr sz="1100">
              <a:latin typeface="Comic Sans MS"/>
              <a:cs typeface="Arial"/>
            </a:defRPr>
          </a:lvl7pPr>
          <a:lvl8pPr marL="3200400" indent="0">
            <a:defRPr sz="1100">
              <a:latin typeface="Comic Sans MS"/>
              <a:cs typeface="Arial"/>
            </a:defRPr>
          </a:lvl8pPr>
          <a:lvl9pPr marL="3657600" indent="0">
            <a:defRPr sz="1100">
              <a:latin typeface="Comic Sans MS"/>
              <a:cs typeface="Arial"/>
            </a:defRPr>
          </a:lvl9pPr>
        </a:lstStyle>
        <a:p xmlns:a="http://schemas.openxmlformats.org/drawingml/2006/main">
          <a:pPr algn="ctr"/>
          <a:r>
            <a:rPr lang="en-US" sz="1400" b="1" dirty="0" smtClean="0">
              <a:latin typeface="Arial" pitchFamily="34" charset="0"/>
              <a:cs typeface="Arial" pitchFamily="34" charset="0"/>
            </a:rPr>
            <a:t>Number of Query Sequence Sets</a:t>
          </a:r>
          <a:endParaRPr lang="en-US" sz="1400" b="1" dirty="0">
            <a:latin typeface="Arial" pitchFamily="34" charset="0"/>
            <a:cs typeface="Arial" pitchFamily="34" charset="0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endParaRPr lang="en-U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endParaRPr lang="en-US"/>
          </a:p>
        </p:txBody>
      </p:sp>
      <p:sp>
        <p:nvSpPr>
          <p:cNvPr id="205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08C1AF01-A849-45A4-B161-98CDEF62938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2DECF2A-C076-4F58-A36C-B2891E481E4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FFE228-CEF5-4584-8C95-A9671323A119}" type="slidenum">
              <a:rPr lang="en-US"/>
              <a:pPr/>
              <a:t>1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49DB06-1BA7-4E33-B26A-3F575A342FF4}" type="slidenum">
              <a:rPr lang="en-US"/>
              <a:pPr/>
              <a:t>12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ECF2A-C076-4F58-A36C-B2891E481E4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9750A4-B5BC-46E3-B5D3-662FC9ADA289}" type="slidenum">
              <a:rPr lang="en-US"/>
              <a:pPr/>
              <a:t>21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587375"/>
            <a:ext cx="6477000" cy="1470025"/>
          </a:xfrm>
        </p:spPr>
        <p:txBody>
          <a:bodyPr/>
          <a:lstStyle>
            <a:lvl1pPr algn="ctr">
              <a:lnSpc>
                <a:spcPct val="12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886200"/>
            <a:ext cx="6553200" cy="1752600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pic>
        <p:nvPicPr>
          <p:cNvPr id="5127" name="Picture 7" descr="slide_tit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286000" cy="6858000"/>
          </a:xfrm>
          <a:prstGeom prst="rect">
            <a:avLst/>
          </a:prstGeom>
          <a:noFill/>
        </p:spPr>
      </p:pic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HPDC '08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rgbClr val="FF0000"/>
                </a:solidFill>
              </a:defRPr>
            </a:lvl1pPr>
          </a:lstStyle>
          <a:p>
            <a:fld id="{7E4A57BD-8C1D-4947-9DAE-A7C2A833EC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HPDC '08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7E4A57BD-8C1D-4947-9DAE-A7C2A833EC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6553200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Pavan</a:t>
            </a:r>
            <a:r>
              <a:rPr lang="en-US" sz="1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b="1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Balaji</a:t>
            </a:r>
            <a:r>
              <a:rPr lang="en-US" sz="1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Argonne National Laboratory</a:t>
            </a:r>
            <a:endParaRPr lang="en-US" sz="1200" b="1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14550" cy="5973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191250" cy="5973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HPDC '08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7E4A57BD-8C1D-4947-9DAE-A7C2A833EC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6553200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Pavan</a:t>
            </a:r>
            <a:r>
              <a:rPr lang="en-US" sz="1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b="1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Balaji</a:t>
            </a:r>
            <a:r>
              <a:rPr lang="en-US" sz="1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Argonne National Laboratory</a:t>
            </a:r>
            <a:endParaRPr lang="en-US" sz="1200" b="1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529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762500" y="1219200"/>
            <a:ext cx="4152900" cy="4906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HPDC '08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7E4A57BD-8C1D-4947-9DAE-A7C2A833EC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048000" y="6553200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Pavan</a:t>
            </a:r>
            <a:r>
              <a:rPr lang="en-US" sz="1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b="1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Balaji</a:t>
            </a:r>
            <a:r>
              <a:rPr lang="en-US" sz="1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Argonne National Laboratory</a:t>
            </a:r>
            <a:endParaRPr lang="en-US" sz="1200" b="1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HPDC '08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7E4A57BD-8C1D-4947-9DAE-A7C2A833EC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048000" y="6553200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Pavan</a:t>
            </a:r>
            <a:r>
              <a:rPr lang="en-US" sz="1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b="1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Balaji</a:t>
            </a:r>
            <a:r>
              <a:rPr lang="en-US" sz="1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Argonne National Laboratory</a:t>
            </a:r>
            <a:endParaRPr lang="en-US" sz="1200" b="1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HPDC '08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7E4A57BD-8C1D-4947-9DAE-A7C2A833EC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048000" y="6553200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Pavan</a:t>
            </a:r>
            <a:r>
              <a:rPr lang="en-US" sz="1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b="1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Balaji</a:t>
            </a:r>
            <a:r>
              <a:rPr lang="en-US" sz="1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Argonne National Laboratory</a:t>
            </a:r>
            <a:endParaRPr lang="en-US" sz="1200" b="1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1529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HPDC '08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7E4A57BD-8C1D-4947-9DAE-A7C2A833EC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048000" y="6553200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Pavan</a:t>
            </a:r>
            <a:r>
              <a:rPr lang="en-US" sz="1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b="1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Balaji</a:t>
            </a:r>
            <a:r>
              <a:rPr lang="en-US" sz="1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Argonne National Laboratory</a:t>
            </a:r>
            <a:endParaRPr lang="en-US" sz="1200" b="1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HPDC '08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7E4A57BD-8C1D-4947-9DAE-A7C2A833EC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048000" y="6553200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Pavan</a:t>
            </a:r>
            <a:r>
              <a:rPr lang="en-US" sz="1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b="1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Balaji</a:t>
            </a:r>
            <a:r>
              <a:rPr lang="en-US" sz="1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Argonne National Laboratory</a:t>
            </a:r>
            <a:endParaRPr lang="en-US" sz="1200" b="1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HPDC '08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7E4A57BD-8C1D-4947-9DAE-A7C2A833EC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048000" y="6553200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Pavan</a:t>
            </a:r>
            <a:r>
              <a:rPr lang="en-US" sz="1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b="1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Balaji</a:t>
            </a:r>
            <a:r>
              <a:rPr lang="en-US" sz="1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Argonne National Laboratory</a:t>
            </a:r>
            <a:endParaRPr lang="en-US" sz="1200" b="1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HPDC '08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7E4A57BD-8C1D-4947-9DAE-A7C2A833EC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048000" y="6553200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Pavan</a:t>
            </a:r>
            <a:r>
              <a:rPr lang="en-US" sz="1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b="1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Balaji</a:t>
            </a:r>
            <a:r>
              <a:rPr lang="en-US" sz="1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Argonne National Laboratory</a:t>
            </a:r>
            <a:endParaRPr lang="en-US" sz="1200" b="1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HPDC '08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7E4A57BD-8C1D-4947-9DAE-A7C2A833EC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048000" y="6553200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Pavan</a:t>
            </a:r>
            <a:r>
              <a:rPr lang="en-US" sz="1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b="1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Balaji</a:t>
            </a:r>
            <a:r>
              <a:rPr lang="en-US" sz="1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Argonne National Laboratory</a:t>
            </a:r>
            <a:endParaRPr lang="en-US" sz="1200" b="1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HPDC '08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7E4A57BD-8C1D-4947-9DAE-A7C2A833EC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048000" y="6553200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Pavan</a:t>
            </a:r>
            <a:r>
              <a:rPr lang="en-US" sz="1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b="1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Balaji</a:t>
            </a:r>
            <a:r>
              <a:rPr lang="en-US" sz="1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Argonne National Laboratory</a:t>
            </a:r>
            <a:endParaRPr lang="en-US" sz="1200" b="1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 descr="other_slides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6278563"/>
            <a:ext cx="914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4582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24600"/>
            <a:ext cx="2895600" cy="304800"/>
          </a:xfrm>
          <a:prstGeom prst="rect">
            <a:avLst/>
          </a:prstGeom>
        </p:spPr>
        <p:txBody>
          <a:bodyPr/>
          <a:lstStyle>
            <a:lvl1pPr algn="ctr">
              <a:defRPr sz="1200" b="1" i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HPDC '08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476250"/>
          </a:xfrm>
          <a:prstGeom prst="rect">
            <a:avLst/>
          </a:prstGeom>
        </p:spPr>
        <p:txBody>
          <a:bodyPr/>
          <a:lstStyle>
            <a:lvl1pPr algn="ctr">
              <a:defRPr sz="1200" b="1" i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7E4A57BD-8C1D-4947-9DAE-A7C2A833EC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048000" y="6553200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Pavan</a:t>
            </a:r>
            <a:r>
              <a:rPr lang="en-US" sz="1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b="1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Balaji</a:t>
            </a:r>
            <a:r>
              <a:rPr lang="en-US" sz="1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Argonne National Laboratory</a:t>
            </a:r>
            <a:endParaRPr lang="en-US" sz="1200" b="1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Comic Sans MS" pitchFamily="112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Comic Sans MS" pitchFamily="112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Comic Sans MS" pitchFamily="112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Comic Sans MS" pitchFamily="112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Comic Sans MS" pitchFamily="112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Comic Sans MS" pitchFamily="112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Comic Sans MS" pitchFamily="112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Comic Sans MS" pitchFamily="112" charset="0"/>
          <a:cs typeface="Arial" charset="0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s.anl.gov/~balaji" TargetMode="External"/><Relationship Id="rId2" Type="http://schemas.openxmlformats.org/officeDocument/2006/relationships/hyperlink" Target="mailto:balaji@mcs.anl.gov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533400"/>
            <a:ext cx="6629400" cy="1698625"/>
          </a:xfrm>
        </p:spPr>
        <p:txBody>
          <a:bodyPr/>
          <a:lstStyle/>
          <a:p>
            <a:r>
              <a:rPr lang="en-US" sz="2800" dirty="0" smtClean="0"/>
              <a:t>Semantics-based Distributed I/O with the </a:t>
            </a:r>
            <a:r>
              <a:rPr lang="en-US" sz="2800" dirty="0" err="1" smtClean="0"/>
              <a:t>ParaMEDIC</a:t>
            </a:r>
            <a:r>
              <a:rPr lang="en-US" sz="2800" dirty="0" smtClean="0"/>
              <a:t> Framework</a:t>
            </a:r>
            <a:endParaRPr lang="en-US" sz="2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352800"/>
            <a:ext cx="6705600" cy="25908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P. </a:t>
            </a:r>
            <a:r>
              <a:rPr lang="en-US" b="1" dirty="0" err="1" smtClean="0">
                <a:solidFill>
                  <a:srgbClr val="FF0000"/>
                </a:solidFill>
              </a:rPr>
              <a:t>Balaji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0070C0"/>
                </a:solidFill>
              </a:rPr>
              <a:t>W. </a:t>
            </a:r>
            <a:r>
              <a:rPr lang="en-US" b="1" dirty="0" err="1" smtClean="0">
                <a:solidFill>
                  <a:srgbClr val="0070C0"/>
                </a:solidFill>
              </a:rPr>
              <a:t>Feng</a:t>
            </a:r>
            <a:r>
              <a:rPr lang="en-US" b="1" dirty="0" smtClean="0">
                <a:solidFill>
                  <a:srgbClr val="0070C0"/>
                </a:solidFill>
              </a:rPr>
              <a:t>,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H. Lin</a:t>
            </a:r>
            <a:endParaRPr lang="en-US" sz="1400" b="1" dirty="0" smtClean="0">
              <a:solidFill>
                <a:srgbClr val="92D050"/>
              </a:solidFill>
            </a:endParaRPr>
          </a:p>
          <a:p>
            <a:endParaRPr lang="en-US" sz="1600" b="1" dirty="0" smtClean="0">
              <a:solidFill>
                <a:srgbClr val="FF0000"/>
              </a:solidFill>
            </a:endParaRPr>
          </a:p>
          <a:p>
            <a:r>
              <a:rPr lang="en-US" sz="1600" b="1" dirty="0" smtClean="0">
                <a:solidFill>
                  <a:srgbClr val="FF0000"/>
                </a:solidFill>
              </a:rPr>
              <a:t>Math. and Computer Science, Argonne National Laboratory</a:t>
            </a:r>
          </a:p>
          <a:p>
            <a:r>
              <a:rPr lang="en-US" sz="1600" b="1" dirty="0" smtClean="0">
                <a:solidFill>
                  <a:srgbClr val="0070C0"/>
                </a:solidFill>
              </a:rPr>
              <a:t>Computer Science and </a:t>
            </a:r>
            <a:r>
              <a:rPr lang="en-US" sz="1600" b="1" dirty="0" err="1" smtClean="0">
                <a:solidFill>
                  <a:srgbClr val="0070C0"/>
                </a:solidFill>
              </a:rPr>
              <a:t>Engg</a:t>
            </a:r>
            <a:r>
              <a:rPr lang="en-US" sz="1600" b="1" dirty="0" smtClean="0">
                <a:solidFill>
                  <a:srgbClr val="0070C0"/>
                </a:solidFill>
              </a:rPr>
              <a:t>., Virginia Tech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Dept. of Computer Sci., North Carolina State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 bwMode="auto">
          <a:xfrm>
            <a:off x="6553200" y="4267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6553200" y="4267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6553200" y="4343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6" name="Rectangle 155"/>
          <p:cNvSpPr/>
          <p:nvPr/>
        </p:nvSpPr>
        <p:spPr bwMode="auto">
          <a:xfrm>
            <a:off x="6553200" y="4419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6553200" y="4267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7" name="Rectangle 166"/>
          <p:cNvSpPr/>
          <p:nvPr/>
        </p:nvSpPr>
        <p:spPr bwMode="auto">
          <a:xfrm>
            <a:off x="6553200" y="4343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6553200" y="4419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6" name="Rectangle 145"/>
          <p:cNvSpPr/>
          <p:nvPr/>
        </p:nvSpPr>
        <p:spPr bwMode="auto">
          <a:xfrm>
            <a:off x="6553200" y="2819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7" name="Rectangle 146"/>
          <p:cNvSpPr/>
          <p:nvPr/>
        </p:nvSpPr>
        <p:spPr bwMode="auto">
          <a:xfrm>
            <a:off x="6553200" y="2819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6553200" y="2895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6553200" y="2971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6553200" y="2819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4" name="Rectangle 163"/>
          <p:cNvSpPr/>
          <p:nvPr/>
        </p:nvSpPr>
        <p:spPr bwMode="auto">
          <a:xfrm>
            <a:off x="6553200" y="2895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5" name="Rectangle 164"/>
          <p:cNvSpPr/>
          <p:nvPr/>
        </p:nvSpPr>
        <p:spPr bwMode="auto">
          <a:xfrm>
            <a:off x="6553200" y="2971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209800" y="2438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2209800" y="3886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2209800" y="1981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2209800" y="2971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2209800" y="3505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209800" y="1981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209800" y="3200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2209800" y="4114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2209800" y="2209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2209800" y="2819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209800" y="3581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Sequence Search with </a:t>
            </a:r>
            <a:r>
              <a:rPr lang="en-US" dirty="0" err="1" smtClean="0"/>
              <a:t>mpiBLAST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304800"/>
          </a:xfrm>
        </p:spPr>
        <p:txBody>
          <a:bodyPr/>
          <a:lstStyle/>
          <a:p>
            <a:r>
              <a:rPr lang="en-US" smtClean="0"/>
              <a:t>HPDC '08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2209800" y="1981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209800" y="2057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209800" y="2133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09800" y="2209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209800" y="2286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209800" y="2362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209800" y="2438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209800" y="2514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209800" y="2590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209800" y="2667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209800" y="2743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209800" y="2819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209800" y="2895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2971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209800" y="3048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209800" y="3124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209800" y="3200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09800" y="3276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209800" y="3352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209800" y="3429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209800" y="3505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209800" y="3581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209800" y="3657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209800" y="3733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3810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209800" y="3886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209800" y="3962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2209800" y="4038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209800" y="4114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4191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2209800" y="4267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209800" y="4343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762000" y="2971800"/>
            <a:ext cx="457200" cy="76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000" y="33528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Query</a:t>
            </a:r>
          </a:p>
          <a:p>
            <a:pPr algn="ctr"/>
            <a:r>
              <a:rPr lang="en-US" sz="1400" b="1" dirty="0" smtClean="0"/>
              <a:t>Sequences</a:t>
            </a:r>
            <a:endParaRPr 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905000" y="442978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Database</a:t>
            </a:r>
          </a:p>
          <a:p>
            <a:pPr algn="ctr"/>
            <a:r>
              <a:rPr lang="en-US" sz="1400" b="1" dirty="0" smtClean="0"/>
              <a:t>Sequences</a:t>
            </a:r>
            <a:endParaRPr lang="en-US" sz="1400" b="1" dirty="0"/>
          </a:p>
        </p:txBody>
      </p:sp>
      <p:sp>
        <p:nvSpPr>
          <p:cNvPr id="78" name="Rectangle 77"/>
          <p:cNvSpPr/>
          <p:nvPr/>
        </p:nvSpPr>
        <p:spPr bwMode="auto">
          <a:xfrm>
            <a:off x="762000" y="3048000"/>
            <a:ext cx="457200" cy="76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762000" y="3124200"/>
            <a:ext cx="457200" cy="76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762000" y="3200400"/>
            <a:ext cx="457200" cy="76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3810000" y="2624328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3810000" y="2697480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3810000" y="2770632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3810000" y="2843784"/>
            <a:ext cx="457200" cy="76200"/>
          </a:xfrm>
          <a:prstGeom prst="rect">
            <a:avLst/>
          </a:prstGeom>
          <a:solidFill>
            <a:srgbClr val="E3E3E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3810000" y="2916936"/>
            <a:ext cx="457200" cy="76200"/>
          </a:xfrm>
          <a:prstGeom prst="rect">
            <a:avLst/>
          </a:prstGeom>
          <a:solidFill>
            <a:srgbClr val="E3E3E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505200" y="228302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Output</a:t>
            </a:r>
            <a:endParaRPr lang="en-US" sz="1400" b="1" dirty="0"/>
          </a:p>
        </p:txBody>
      </p:sp>
      <p:cxnSp>
        <p:nvCxnSpPr>
          <p:cNvPr id="95" name="Straight Connector 94"/>
          <p:cNvCxnSpPr/>
          <p:nvPr/>
        </p:nvCxnSpPr>
        <p:spPr bwMode="auto">
          <a:xfrm rot="5400000" flipH="1" flipV="1">
            <a:off x="1752600" y="3276600"/>
            <a:ext cx="5181600" cy="609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914400" y="5648980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Sequential Search of Queries</a:t>
            </a:r>
            <a:endParaRPr lang="en-US" sz="16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5410200" y="5638800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Parallel Search of Queries</a:t>
            </a:r>
            <a:endParaRPr lang="en-US" sz="1600" b="1" dirty="0"/>
          </a:p>
        </p:txBody>
      </p:sp>
      <p:sp>
        <p:nvSpPr>
          <p:cNvPr id="62" name="Rectangle 61"/>
          <p:cNvSpPr/>
          <p:nvPr/>
        </p:nvSpPr>
        <p:spPr bwMode="auto">
          <a:xfrm>
            <a:off x="6553200" y="1676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6553200" y="1219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6553200" y="3352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6553200" y="1219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6553200" y="3048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6553200" y="4572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6553200" y="2667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6553200" y="4038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6553200" y="1219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6553200" y="1295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6553200" y="1371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6553200" y="1676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6553200" y="1752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553200" y="1828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6553200" y="1905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553200" y="2590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6553200" y="2667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6553200" y="2743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553200" y="3048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6553200" y="3124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553200" y="3200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6553200" y="3276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553200" y="3352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6553200" y="4038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6553200" y="4114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6553200" y="4191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6553200" y="4495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6553200" y="4572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6553200" y="4648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6553200" y="4724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553200" y="4800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724400" y="34290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Query</a:t>
            </a:r>
          </a:p>
          <a:p>
            <a:pPr algn="ctr"/>
            <a:r>
              <a:rPr lang="en-US" sz="1400" b="1" dirty="0" smtClean="0"/>
              <a:t>Sequences</a:t>
            </a:r>
            <a:endParaRPr lang="en-US" sz="14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6248400" y="488698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Database</a:t>
            </a:r>
          </a:p>
          <a:p>
            <a:pPr algn="ctr"/>
            <a:r>
              <a:rPr lang="en-US" sz="1400" b="1" dirty="0" smtClean="0"/>
              <a:t>Sequences</a:t>
            </a:r>
            <a:endParaRPr lang="en-US" sz="1400" b="1" dirty="0"/>
          </a:p>
        </p:txBody>
      </p:sp>
      <p:sp>
        <p:nvSpPr>
          <p:cNvPr id="131" name="Rectangle 130"/>
          <p:cNvSpPr/>
          <p:nvPr/>
        </p:nvSpPr>
        <p:spPr bwMode="auto">
          <a:xfrm>
            <a:off x="5105400" y="3124200"/>
            <a:ext cx="457200" cy="76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5105400" y="3200400"/>
            <a:ext cx="457200" cy="76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5105400" y="3276600"/>
            <a:ext cx="457200" cy="76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8305800" y="2749296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8305800" y="2822448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8305800" y="2895600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001000" y="2407991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Output</a:t>
            </a:r>
            <a:endParaRPr lang="en-US" sz="1400" b="1" dirty="0"/>
          </a:p>
        </p:txBody>
      </p:sp>
      <p:sp>
        <p:nvSpPr>
          <p:cNvPr id="142" name="Rectangle 141"/>
          <p:cNvSpPr/>
          <p:nvPr/>
        </p:nvSpPr>
        <p:spPr bwMode="auto">
          <a:xfrm>
            <a:off x="5105400" y="3048000"/>
            <a:ext cx="457200" cy="76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7162800" y="1447800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7162800" y="1520952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7162800" y="1594104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7162800" y="2819400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7162800" y="2892552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7162800" y="2965704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7162800" y="4267200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7162800" y="4340352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7162800" y="4413504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5105400" y="3048000"/>
            <a:ext cx="457200" cy="76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5105400" y="3048000"/>
            <a:ext cx="457200" cy="76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5105400" y="3048000"/>
            <a:ext cx="457200" cy="76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6553200" y="1447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6553200" y="1447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6553200" y="1524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6553200" y="1600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6553200" y="1447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6553200" y="1524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6553200" y="1600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92505E-6 C -0.00364 -0.09784 0.10677 -0.30858 0.13264 -0.25306 C 0.15851 -0.19754 0.17726 0.2917 0.15504 0.3338 C 0.13281 0.37567 0.00365 0.09786 2.5E-6 7.92505E-6 Z " pathEditMode="relative" ptsTypes="aaaa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034E-7 L 0.175 0.0943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4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31645E-6 L 0.175 -0.0388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1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8064E-6 L 0.175 -0.1054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5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92505E-6 C -0.00364 -0.09784 0.10677 -0.30858 0.13264 -0.25306 C 0.15851 -0.19754 0.17726 0.2917 0.15504 0.3338 C 0.13281 0.37567 0.00365 0.09786 2.5E-6 7.92505E-6 Z " pathEditMode="relative" ptsTypes="aaaa">
                                      <p:cBhvr>
                                        <p:cTn id="2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13532E-7 L 0.175 0.0610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3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87856E-6 L 0.175 -0.138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"/>
                                            </p:cond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92505E-6 C -0.00364 -0.09784 0.10677 -0.30858 0.13264 -0.25306 C 0.15851 -0.19754 0.17726 0.2917 0.15504 0.3338 C 0.13281 0.37567 0.00365 0.09786 2.5E-6 7.92505E-6 Z " pathEditMode="relative" ptsTypes="aaaa">
                                      <p:cBhvr>
                                        <p:cTn id="3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92505E-6 C -0.00364 -0.09784 0.10677 -0.30858 0.13264 -0.25306 C 0.15851 -0.19754 0.17726 0.2917 0.15504 0.3338 C 0.13281 0.37567 0.00365 0.09786 2.5E-6 7.92505E-6 Z " pathEditMode="relative" ptsTypes="aaaa">
                                      <p:cBhvr>
                                        <p:cTn id="4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52926E-6 C -0.00243 -0.03285 0.10729 -0.3021 0.1316 -0.32338 C 0.1559 -0.34467 0.16858 -0.18089 0.14618 -0.12746 C 0.12379 -0.07425 0.00243 0.03262 1.94444E-6 -4.52926E-6 Z " pathEditMode="relative" ptsTypes="aaaa">
                                      <p:cBhvr>
                                        <p:cTn id="44" dur="5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"/>
                                            </p:cond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88758E-6 C -0.00191 -0.03216 0.10868 -0.11451 0.13264 -0.09878 C 0.1566 -0.08305 0.16597 0.07772 0.14375 0.09437 C 0.12153 0.11103 0.00191 0.03215 3.61111E-6 1.88758E-6 Z " pathEditMode="relative" ptsTypes="aaaa">
                                      <p:cBhvr>
                                        <p:cTn id="46" dur="5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"/>
                                            </p:cond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393 C -3.33333E-6 -0.03771 0.11233 0.05436 0.13577 0.1145 C 0.1592 0.17464 0.16389 0.38307 0.14132 0.36456 C 0.11875 0.34605 0.00174 0.04557 0.00087 0.00393 Z " pathEditMode="relative" rAng="0" ptsTypes="aaaa">
                                      <p:cBhvr>
                                        <p:cTn id="48" dur="5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" y="1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6 0 " pathEditMode="relative" ptsTypes="AA">
                                      <p:cBhvr>
                                        <p:cTn id="5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"/>
                                            </p:cond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6 0 " pathEditMode="relative" ptsTypes="AA">
                                      <p:cBhvr>
                                        <p:cTn id="53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2"/>
                                            </p:cond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6 0 " pathEditMode="relative" ptsTypes="AA">
                                      <p:cBhvr>
                                        <p:cTn id="55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4"/>
                                            </p:cond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6 0 " pathEditMode="relative" ptsTypes="AA">
                                      <p:cBhvr>
                                        <p:cTn id="57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"/>
                                            </p:cond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6 0 " pathEditMode="relative" ptsTypes="AA">
                                      <p:cBhvr>
                                        <p:cTn id="59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8"/>
                                            </p:cond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6 0 " pathEditMode="relative" ptsTypes="AA">
                                      <p:cBhvr>
                                        <p:cTn id="61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0"/>
                                            </p:cond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6 0 " pathEditMode="relative" ptsTypes="AA">
                                      <p:cBhvr>
                                        <p:cTn id="63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"/>
                                            </p:cond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6 0 " pathEditMode="relative" ptsTypes="AA">
                                      <p:cBhvr>
                                        <p:cTn id="65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4"/>
                                            </p:cond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6 0 " pathEditMode="relative" ptsTypes="AA">
                                      <p:cBhvr>
                                        <p:cTn id="67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6"/>
                                            </p:cond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6 0 " pathEditMode="relative" ptsTypes="AA">
                                      <p:cBhvr>
                                        <p:cTn id="69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"/>
                                            </p:cond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6 0 " pathEditMode="relative" ptsTypes="AA">
                                      <p:cBhvr>
                                        <p:cTn id="71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0"/>
                                            </p:cond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6 0 " pathEditMode="relative" ptsTypes="AA">
                                      <p:cBhvr>
                                        <p:cTn id="73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2"/>
                                            </p:cond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.18876 " pathEditMode="relative" ptsTypes="AA">
                                      <p:cBhvr>
                                        <p:cTn id="96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5"/>
                                            </p:cond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.18876 " pathEditMode="relative" ptsTypes="AA">
                                      <p:cBhvr>
                                        <p:cTn id="98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7"/>
                                            </p:cond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.18876 " pathEditMode="relative" ptsTypes="AA">
                                      <p:cBhvr>
                                        <p:cTn id="100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9"/>
                                            </p:cond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-0.0111 " pathEditMode="relative" ptsTypes="AA">
                                      <p:cBhvr>
                                        <p:cTn id="102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1"/>
                                            </p:cond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-0.0111 " pathEditMode="relative" ptsTypes="AA">
                                      <p:cBhvr>
                                        <p:cTn id="104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3"/>
                                            </p:cond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-0.0111 " pathEditMode="relative" ptsTypes="AA">
                                      <p:cBhvr>
                                        <p:cTn id="106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5"/>
                                            </p:cond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-0.22206 " pathEditMode="relative" ptsTypes="AA">
                                      <p:cBhvr>
                                        <p:cTn id="108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7"/>
                                            </p:cond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-0.22206 " pathEditMode="relative" ptsTypes="AA">
                                      <p:cBhvr>
                                        <p:cTn id="110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9"/>
                                            </p:cond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-0.22206 " pathEditMode="relative" ptsTypes="AA">
                                      <p:cBhvr>
                                        <p:cTn id="112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1"/>
                                            </p:cond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4" grpId="0" animBg="1"/>
      <p:bldP spid="155" grpId="0" animBg="1"/>
      <p:bldP spid="156" grpId="0" animBg="1"/>
      <p:bldP spid="146" grpId="0" animBg="1"/>
      <p:bldP spid="147" grpId="0" animBg="1"/>
      <p:bldP spid="148" grpId="0" animBg="1"/>
      <p:bldP spid="149" grpId="0" animBg="1"/>
      <p:bldP spid="22" grpId="0" animBg="1"/>
      <p:bldP spid="28" grpId="0" animBg="1"/>
      <p:bldP spid="35" grpId="0" animBg="1"/>
      <p:bldP spid="42" grpId="0" animBg="1"/>
      <p:bldP spid="47" grpId="0" animBg="1"/>
      <p:bldP spid="54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134" grpId="0" animBg="1"/>
      <p:bldP spid="135" grpId="0" animBg="1"/>
      <p:bldP spid="136" grpId="0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2" grpId="1" animBg="1"/>
      <p:bldP spid="157" grpId="0" animBg="1"/>
      <p:bldP spid="157" grpId="1" animBg="1"/>
      <p:bldP spid="158" grpId="0" animBg="1"/>
      <p:bldP spid="158" grpId="1" animBg="1"/>
      <p:bldP spid="159" grpId="0" animBg="1"/>
      <p:bldP spid="159" grpId="1" animBg="1"/>
      <p:bldP spid="141" grpId="0" animBg="1"/>
      <p:bldP spid="140" grpId="0" animBg="1"/>
      <p:bldP spid="128" grpId="0" animBg="1"/>
      <p:bldP spid="73" grpId="0" animBg="1"/>
      <p:bldP spid="99" grpId="0" animBg="1"/>
      <p:bldP spid="100" grpId="0" animBg="1"/>
      <p:bldP spid="10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 bwMode="auto">
          <a:xfrm>
            <a:off x="1905000" y="4419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1905000" y="4419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1905000" y="4495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6" name="Rectangle 155"/>
          <p:cNvSpPr/>
          <p:nvPr/>
        </p:nvSpPr>
        <p:spPr bwMode="auto">
          <a:xfrm>
            <a:off x="1905000" y="4572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1905000" y="4419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7" name="Rectangle 166"/>
          <p:cNvSpPr/>
          <p:nvPr/>
        </p:nvSpPr>
        <p:spPr bwMode="auto">
          <a:xfrm>
            <a:off x="1905000" y="4495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1905000" y="4572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6" name="Rectangle 145"/>
          <p:cNvSpPr/>
          <p:nvPr/>
        </p:nvSpPr>
        <p:spPr bwMode="auto">
          <a:xfrm>
            <a:off x="1905000" y="2971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7" name="Rectangle 146"/>
          <p:cNvSpPr/>
          <p:nvPr/>
        </p:nvSpPr>
        <p:spPr bwMode="auto">
          <a:xfrm>
            <a:off x="1905000" y="2971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1905000" y="3048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1905000" y="3124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1905000" y="2971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4" name="Rectangle 163"/>
          <p:cNvSpPr/>
          <p:nvPr/>
        </p:nvSpPr>
        <p:spPr bwMode="auto">
          <a:xfrm>
            <a:off x="1905000" y="3048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5" name="Rectangle 164"/>
          <p:cNvSpPr/>
          <p:nvPr/>
        </p:nvSpPr>
        <p:spPr bwMode="auto">
          <a:xfrm>
            <a:off x="1905000" y="3124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err="1" smtClean="0"/>
              <a:t>mpiBLAST</a:t>
            </a:r>
            <a:r>
              <a:rPr lang="en-US" dirty="0" smtClean="0"/>
              <a:t> Meta-Data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304800"/>
          </a:xfrm>
        </p:spPr>
        <p:txBody>
          <a:bodyPr/>
          <a:lstStyle/>
          <a:p>
            <a:r>
              <a:rPr lang="en-US" smtClean="0"/>
              <a:t>HPDC '08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 bwMode="auto">
          <a:xfrm>
            <a:off x="1905000" y="1828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905000" y="1371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905000" y="3505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905000" y="1371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905000" y="3200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1905000" y="4724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1905000" y="2819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1905000" y="4191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1905000" y="1371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1905000" y="1447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1905000" y="1524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1905000" y="1828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1905000" y="1905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1905000" y="1981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1905000" y="2057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1905000" y="2743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1905000" y="2819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1905000" y="2895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1905000" y="3200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1905000" y="3276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1905000" y="3352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905000" y="3429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1905000" y="3505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1905000" y="4191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1905000" y="4267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1905000" y="4343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1905000" y="4648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1905000" y="4724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1905000" y="4800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1905000" y="4876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1905000" y="4953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6200" y="35814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Query</a:t>
            </a:r>
          </a:p>
          <a:p>
            <a:pPr algn="ctr"/>
            <a:r>
              <a:rPr lang="en-US" sz="1400" b="1" dirty="0" smtClean="0"/>
              <a:t>Sequences</a:t>
            </a:r>
            <a:endParaRPr lang="en-US" sz="14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1600200" y="503938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Database</a:t>
            </a:r>
          </a:p>
          <a:p>
            <a:pPr algn="ctr"/>
            <a:r>
              <a:rPr lang="en-US" sz="1400" b="1" dirty="0" smtClean="0"/>
              <a:t>Sequences</a:t>
            </a:r>
            <a:endParaRPr lang="en-US" sz="1400" b="1" dirty="0"/>
          </a:p>
        </p:txBody>
      </p:sp>
      <p:sp>
        <p:nvSpPr>
          <p:cNvPr id="131" name="Rectangle 130"/>
          <p:cNvSpPr/>
          <p:nvPr/>
        </p:nvSpPr>
        <p:spPr bwMode="auto">
          <a:xfrm>
            <a:off x="457200" y="3276600"/>
            <a:ext cx="457200" cy="76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457200" y="3352800"/>
            <a:ext cx="457200" cy="76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457200" y="3429000"/>
            <a:ext cx="457200" cy="76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3657600" y="2901696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3657600" y="2974848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3657600" y="3048000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352800" y="2560391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Output</a:t>
            </a:r>
            <a:endParaRPr lang="en-US" sz="1400" b="1" dirty="0"/>
          </a:p>
        </p:txBody>
      </p:sp>
      <p:sp>
        <p:nvSpPr>
          <p:cNvPr id="142" name="Rectangle 141"/>
          <p:cNvSpPr/>
          <p:nvPr/>
        </p:nvSpPr>
        <p:spPr bwMode="auto">
          <a:xfrm>
            <a:off x="457200" y="3200400"/>
            <a:ext cx="457200" cy="76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2667000" y="1600200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2667000" y="1673352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2667000" y="1746504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2667000" y="2971800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2667000" y="3044952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2667000" y="3118104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2667000" y="4419600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2667000" y="4492752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2667000" y="4565904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457200" y="3200400"/>
            <a:ext cx="457200" cy="76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457200" y="3200400"/>
            <a:ext cx="457200" cy="76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457200" y="3200400"/>
            <a:ext cx="457200" cy="76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1905000" y="1600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1905000" y="1600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1905000" y="1676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1905000" y="1752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1905000" y="1600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1905000" y="1676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1905000" y="1752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1" name="Straight Arrow Connector 80"/>
          <p:cNvCxnSpPr>
            <a:stCxn id="128" idx="0"/>
            <a:endCxn id="161" idx="1"/>
          </p:cNvCxnSpPr>
          <p:nvPr/>
        </p:nvCxnSpPr>
        <p:spPr bwMode="auto">
          <a:xfrm rot="5400000" flipH="1" flipV="1">
            <a:off x="552450" y="1847850"/>
            <a:ext cx="1485900" cy="1219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83" name="Straight Arrow Connector 82"/>
          <p:cNvCxnSpPr>
            <a:stCxn id="128" idx="0"/>
            <a:endCxn id="165" idx="1"/>
          </p:cNvCxnSpPr>
          <p:nvPr/>
        </p:nvCxnSpPr>
        <p:spPr bwMode="auto">
          <a:xfrm rot="5400000" flipH="1" flipV="1">
            <a:off x="1276350" y="2571750"/>
            <a:ext cx="38100" cy="1219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87" name="Straight Arrow Connector 86"/>
          <p:cNvCxnSpPr>
            <a:stCxn id="128" idx="0"/>
            <a:endCxn id="123" idx="1"/>
          </p:cNvCxnSpPr>
          <p:nvPr/>
        </p:nvCxnSpPr>
        <p:spPr bwMode="auto">
          <a:xfrm rot="16200000" flipH="1">
            <a:off x="552450" y="3333750"/>
            <a:ext cx="1485900" cy="1219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161" idx="3"/>
            <a:endCxn id="144" idx="1"/>
          </p:cNvCxnSpPr>
          <p:nvPr/>
        </p:nvCxnSpPr>
        <p:spPr bwMode="auto">
          <a:xfrm flipV="1">
            <a:off x="2362200" y="1711452"/>
            <a:ext cx="304800" cy="3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Straight Arrow Connector 95"/>
          <p:cNvCxnSpPr>
            <a:stCxn id="164" idx="3"/>
            <a:endCxn id="151" idx="1"/>
          </p:cNvCxnSpPr>
          <p:nvPr/>
        </p:nvCxnSpPr>
        <p:spPr bwMode="auto">
          <a:xfrm flipV="1">
            <a:off x="2362200" y="3083052"/>
            <a:ext cx="304800" cy="3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1" name="Straight Arrow Connector 110"/>
          <p:cNvCxnSpPr>
            <a:stCxn id="167" idx="3"/>
            <a:endCxn id="158" idx="1"/>
          </p:cNvCxnSpPr>
          <p:nvPr/>
        </p:nvCxnSpPr>
        <p:spPr bwMode="auto">
          <a:xfrm flipV="1">
            <a:off x="2362200" y="4530852"/>
            <a:ext cx="304800" cy="3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Straight Arrow Connector 121"/>
          <p:cNvCxnSpPr>
            <a:stCxn id="158" idx="3"/>
            <a:endCxn id="135" idx="1"/>
          </p:cNvCxnSpPr>
          <p:nvPr/>
        </p:nvCxnSpPr>
        <p:spPr bwMode="auto">
          <a:xfrm flipV="1">
            <a:off x="3124200" y="3012948"/>
            <a:ext cx="533400" cy="151790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9" name="Straight Arrow Connector 168"/>
          <p:cNvCxnSpPr>
            <a:stCxn id="151" idx="3"/>
            <a:endCxn id="135" idx="1"/>
          </p:cNvCxnSpPr>
          <p:nvPr/>
        </p:nvCxnSpPr>
        <p:spPr bwMode="auto">
          <a:xfrm flipV="1">
            <a:off x="3124200" y="3012948"/>
            <a:ext cx="533400" cy="7010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2" name="Straight Arrow Connector 171"/>
          <p:cNvCxnSpPr>
            <a:stCxn id="144" idx="3"/>
            <a:endCxn id="135" idx="1"/>
          </p:cNvCxnSpPr>
          <p:nvPr/>
        </p:nvCxnSpPr>
        <p:spPr bwMode="auto">
          <a:xfrm>
            <a:off x="3124200" y="1711452"/>
            <a:ext cx="533400" cy="13014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5" name="Oval 174"/>
          <p:cNvSpPr/>
          <p:nvPr/>
        </p:nvSpPr>
        <p:spPr bwMode="auto">
          <a:xfrm>
            <a:off x="3352800" y="2514600"/>
            <a:ext cx="990600" cy="7620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6" name="Cloud Callout 175"/>
          <p:cNvSpPr/>
          <p:nvPr/>
        </p:nvSpPr>
        <p:spPr bwMode="auto">
          <a:xfrm>
            <a:off x="3276600" y="3886200"/>
            <a:ext cx="2362200" cy="1600200"/>
          </a:xfrm>
          <a:prstGeom prst="cloudCallout">
            <a:avLst>
              <a:gd name="adj1" fmla="val -22474"/>
              <a:gd name="adj2" fmla="val -8773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Alignment</a:t>
            </a:r>
            <a:r>
              <a:rPr kumimoji="0" lang="en-US" sz="16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information for a bunch of sequences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7" name="Cloud Callout 176"/>
          <p:cNvSpPr/>
          <p:nvPr/>
        </p:nvSpPr>
        <p:spPr bwMode="auto">
          <a:xfrm>
            <a:off x="3886200" y="762000"/>
            <a:ext cx="3276600" cy="1600200"/>
          </a:xfrm>
          <a:prstGeom prst="cloudCallout">
            <a:avLst>
              <a:gd name="adj1" fmla="val -43196"/>
              <a:gd name="adj2" fmla="val 633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Alignment of two sequences is independent of the remaining sequences</a:t>
            </a:r>
          </a:p>
        </p:txBody>
      </p:sp>
      <p:cxnSp>
        <p:nvCxnSpPr>
          <p:cNvPr id="178" name="Straight Arrow Connector 177"/>
          <p:cNvCxnSpPr>
            <a:stCxn id="175" idx="6"/>
            <a:endCxn id="182" idx="2"/>
          </p:cNvCxnSpPr>
          <p:nvPr/>
        </p:nvCxnSpPr>
        <p:spPr bwMode="auto">
          <a:xfrm flipV="1">
            <a:off x="4343400" y="2552700"/>
            <a:ext cx="1524000" cy="3429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2" name="Oval 181"/>
          <p:cNvSpPr/>
          <p:nvPr/>
        </p:nvSpPr>
        <p:spPr bwMode="auto">
          <a:xfrm>
            <a:off x="5867400" y="2057400"/>
            <a:ext cx="2133600" cy="990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Meta-data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lang="en-US" sz="1400" b="1" dirty="0" smtClean="0"/>
              <a:t>(IDs of matched sequences)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92" name="Straight Arrow Connector 191"/>
          <p:cNvCxnSpPr>
            <a:stCxn id="182" idx="4"/>
            <a:endCxn id="202" idx="0"/>
          </p:cNvCxnSpPr>
          <p:nvPr/>
        </p:nvCxnSpPr>
        <p:spPr bwMode="auto">
          <a:xfrm rot="16200000" flipH="1">
            <a:off x="6705600" y="3276600"/>
            <a:ext cx="1524000" cy="1066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5" name="TextBox 194"/>
          <p:cNvSpPr txBox="1"/>
          <p:nvPr/>
        </p:nvSpPr>
        <p:spPr>
          <a:xfrm>
            <a:off x="7086600" y="32004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Communicate over the WAN</a:t>
            </a:r>
            <a:endParaRPr lang="en-US" sz="1400" b="1" dirty="0"/>
          </a:p>
        </p:txBody>
      </p:sp>
      <p:sp>
        <p:nvSpPr>
          <p:cNvPr id="196" name="Rectangle 195"/>
          <p:cNvSpPr/>
          <p:nvPr/>
        </p:nvSpPr>
        <p:spPr bwMode="auto">
          <a:xfrm>
            <a:off x="7772400" y="4648200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7" name="Rectangle 196"/>
          <p:cNvSpPr/>
          <p:nvPr/>
        </p:nvSpPr>
        <p:spPr bwMode="auto">
          <a:xfrm>
            <a:off x="7772400" y="4724400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9" name="Rectangle 198"/>
          <p:cNvSpPr/>
          <p:nvPr/>
        </p:nvSpPr>
        <p:spPr bwMode="auto">
          <a:xfrm>
            <a:off x="7772400" y="4572000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0" name="Rectangle 199"/>
          <p:cNvSpPr/>
          <p:nvPr/>
        </p:nvSpPr>
        <p:spPr bwMode="auto">
          <a:xfrm>
            <a:off x="7772400" y="4572000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1" name="Rectangle 200"/>
          <p:cNvSpPr/>
          <p:nvPr/>
        </p:nvSpPr>
        <p:spPr bwMode="auto">
          <a:xfrm>
            <a:off x="7772400" y="4572000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2" name="Rectangle 201"/>
          <p:cNvSpPr/>
          <p:nvPr/>
        </p:nvSpPr>
        <p:spPr bwMode="auto">
          <a:xfrm>
            <a:off x="7772400" y="4572000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3" name="Rectangle 202"/>
          <p:cNvSpPr/>
          <p:nvPr/>
        </p:nvSpPr>
        <p:spPr bwMode="auto">
          <a:xfrm>
            <a:off x="6096000" y="4658380"/>
            <a:ext cx="457200" cy="76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4" name="Rectangle 203"/>
          <p:cNvSpPr/>
          <p:nvPr/>
        </p:nvSpPr>
        <p:spPr bwMode="auto">
          <a:xfrm>
            <a:off x="6096000" y="4734580"/>
            <a:ext cx="457200" cy="76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5" name="Rectangle 204"/>
          <p:cNvSpPr/>
          <p:nvPr/>
        </p:nvSpPr>
        <p:spPr bwMode="auto">
          <a:xfrm>
            <a:off x="6096000" y="4810780"/>
            <a:ext cx="457200" cy="76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6" name="Rectangle 205"/>
          <p:cNvSpPr/>
          <p:nvPr/>
        </p:nvSpPr>
        <p:spPr bwMode="auto">
          <a:xfrm>
            <a:off x="6096000" y="4582180"/>
            <a:ext cx="457200" cy="76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7" name="Rectangle 206"/>
          <p:cNvSpPr/>
          <p:nvPr/>
        </p:nvSpPr>
        <p:spPr bwMode="auto">
          <a:xfrm>
            <a:off x="6096000" y="4582180"/>
            <a:ext cx="457200" cy="76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8" name="Rectangle 207"/>
          <p:cNvSpPr/>
          <p:nvPr/>
        </p:nvSpPr>
        <p:spPr bwMode="auto">
          <a:xfrm>
            <a:off x="6096000" y="4582180"/>
            <a:ext cx="457200" cy="76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9" name="Rectangle 208"/>
          <p:cNvSpPr/>
          <p:nvPr/>
        </p:nvSpPr>
        <p:spPr bwMode="auto">
          <a:xfrm>
            <a:off x="6096000" y="4582180"/>
            <a:ext cx="457200" cy="76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791200" y="488698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Query</a:t>
            </a:r>
          </a:p>
          <a:p>
            <a:pPr algn="ctr"/>
            <a:r>
              <a:rPr lang="en-US" sz="1400" b="1" dirty="0" smtClean="0"/>
              <a:t>Sequences</a:t>
            </a:r>
            <a:endParaRPr lang="en-US" sz="1400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7467600" y="4810780"/>
            <a:ext cx="114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Temporary Database</a:t>
            </a:r>
          </a:p>
          <a:p>
            <a:pPr algn="ctr"/>
            <a:r>
              <a:rPr lang="en-US" sz="1400" b="1" dirty="0" smtClean="0"/>
              <a:t>Sequences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1"/>
      <p:bldP spid="176" grpId="0" animBg="1"/>
      <p:bldP spid="176" grpId="1" animBg="1"/>
      <p:bldP spid="177" grpId="0" animBg="1"/>
      <p:bldP spid="177" grpId="1" animBg="1"/>
      <p:bldP spid="182" grpId="0" animBg="1"/>
      <p:bldP spid="195" grpId="0"/>
      <p:bldP spid="196" grpId="0" animBg="1"/>
      <p:bldP spid="197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/>
      <p:bldP spid="2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ParaMEDIC</a:t>
            </a:r>
            <a:r>
              <a:rPr lang="en-US" dirty="0" smtClean="0"/>
              <a:t>-powered </a:t>
            </a:r>
            <a:r>
              <a:rPr lang="en-US" dirty="0" err="1" smtClean="0"/>
              <a:t>mpiBLAST</a:t>
            </a:r>
            <a:endParaRPr lang="en-US" dirty="0"/>
          </a:p>
        </p:txBody>
      </p:sp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8225" y="1219200"/>
            <a:ext cx="7065963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709" name="Text Box 5"/>
          <p:cNvSpPr txBox="1">
            <a:spLocks noChangeAspect="1" noChangeArrowheads="1"/>
          </p:cNvSpPr>
          <p:nvPr/>
        </p:nvSpPr>
        <p:spPr bwMode="auto">
          <a:xfrm>
            <a:off x="1676641" y="1956760"/>
            <a:ext cx="4121812" cy="309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  <a:spcAft>
                <a:spcPts val="500"/>
              </a:spcAft>
            </a:pPr>
            <a:r>
              <a:rPr lang="en-US" sz="1000" b="1" i="0">
                <a:solidFill>
                  <a:srgbClr val="663300"/>
                </a:solidFill>
                <a:latin typeface="Helvetica" pitchFamily="1" charset="0"/>
              </a:rPr>
              <a:t>The ParaMEDIC Framework</a:t>
            </a:r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876300" y="2444750"/>
            <a:ext cx="14954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 smtClean="0"/>
              <a:t>Compute </a:t>
            </a:r>
            <a:r>
              <a:rPr lang="en-US" sz="1400" b="1" dirty="0"/>
              <a:t>Sites</a:t>
            </a:r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7077075" y="2416175"/>
            <a:ext cx="17049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 smtClean="0"/>
              <a:t>Storage </a:t>
            </a:r>
            <a:r>
              <a:rPr lang="en-US" sz="1400" b="1" dirty="0"/>
              <a:t>Site</a:t>
            </a:r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3590925" y="2511425"/>
            <a:ext cx="1495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 smtClean="0"/>
              <a:t>WAN</a:t>
            </a:r>
            <a:endParaRPr lang="en-US" sz="1400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HPDC '08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MPE: A Profiling Library for MPI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MPE: MPI Profiling Environment</a:t>
            </a:r>
          </a:p>
          <a:p>
            <a:pPr lvl="1"/>
            <a:r>
              <a:rPr lang="en-US" dirty="0" smtClean="0"/>
              <a:t>Suite of performance analysis tools and libraries</a:t>
            </a:r>
          </a:p>
          <a:p>
            <a:pPr lvl="1"/>
            <a:r>
              <a:rPr lang="en-US" dirty="0" smtClean="0"/>
              <a:t>Shipped as a part of the MPICH2 implementation of MPI</a:t>
            </a:r>
          </a:p>
          <a:p>
            <a:r>
              <a:rPr lang="en-US" dirty="0" smtClean="0"/>
              <a:t>Relies on the MPI Profiling Interface</a:t>
            </a:r>
          </a:p>
          <a:p>
            <a:pPr lvl="1"/>
            <a:r>
              <a:rPr lang="en-US" dirty="0" smtClean="0"/>
              <a:t>Application is run regularly, MPE </a:t>
            </a:r>
            <a:r>
              <a:rPr lang="en-US" dirty="0" err="1" smtClean="0"/>
              <a:t>automagically</a:t>
            </a:r>
            <a:r>
              <a:rPr lang="en-US" dirty="0" smtClean="0"/>
              <a:t> logs communication calls and time taken</a:t>
            </a:r>
          </a:p>
          <a:p>
            <a:r>
              <a:rPr lang="en-US" dirty="0" smtClean="0"/>
              <a:t>Generates lots of data</a:t>
            </a:r>
          </a:p>
          <a:p>
            <a:pPr lvl="1"/>
            <a:r>
              <a:rPr lang="en-US" dirty="0" smtClean="0"/>
              <a:t>A large-scale application such as FLASH can generate about 2.5MB of data per second per process</a:t>
            </a:r>
          </a:p>
          <a:p>
            <a:pPr lvl="1"/>
            <a:r>
              <a:rPr lang="en-US" dirty="0" smtClean="0"/>
              <a:t>A 16K process run for an hour generates 150 TB of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HPDC '08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MPE Profiling Log (GROMACS)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HPDC '08</a:t>
            </a:r>
            <a:endParaRPr lang="en-US" dirty="0"/>
          </a:p>
        </p:txBody>
      </p:sp>
      <p:pic>
        <p:nvPicPr>
          <p:cNvPr id="5" name="Picture 4" descr="gromac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7772400" cy="4533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556260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Identify periodicity using Fourier transforms and only store the “</a:t>
            </a:r>
            <a:r>
              <a:rPr lang="en-US" dirty="0" err="1" smtClean="0">
                <a:solidFill>
                  <a:srgbClr val="FF0000"/>
                </a:solidFill>
              </a:rPr>
              <a:t>diffs</a:t>
            </a:r>
            <a:r>
              <a:rPr lang="en-US" dirty="0" smtClean="0">
                <a:solidFill>
                  <a:srgbClr val="FF0000"/>
                </a:solidFill>
              </a:rPr>
              <a:t>” in each period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Can give about 3-5X improvement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4906963"/>
          </a:xfrm>
        </p:spPr>
        <p:txBody>
          <a:bodyPr/>
          <a:lstStyle/>
          <a:p>
            <a:pPr>
              <a:lnSpc>
                <a:spcPct val="18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Distributed I/O on the WAN</a:t>
            </a:r>
          </a:p>
          <a:p>
            <a:pPr>
              <a:lnSpc>
                <a:spcPct val="180000"/>
              </a:lnSpc>
            </a:pP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ParaMEDIC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 Framework to Decouple Compute and I/O</a:t>
            </a:r>
          </a:p>
          <a:p>
            <a:pPr>
              <a:lnSpc>
                <a:spcPct val="18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Case Studies with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mpiBLAST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and MPE</a:t>
            </a:r>
          </a:p>
          <a:p>
            <a:pPr>
              <a:lnSpc>
                <a:spcPct val="18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Experimental Results</a:t>
            </a:r>
          </a:p>
          <a:p>
            <a:pPr>
              <a:lnSpc>
                <a:spcPct val="180000"/>
              </a:lnSpc>
            </a:pPr>
            <a:r>
              <a:rPr lang="en-US" dirty="0" smtClean="0"/>
              <a:t>Glimpses of Follow-on Work</a:t>
            </a:r>
          </a:p>
          <a:p>
            <a:pPr>
              <a:lnSpc>
                <a:spcPct val="180000"/>
              </a:lnSpc>
            </a:pPr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HPDC '08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 Emulating a 10Gbps WAN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HPDC '08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228600" y="1143000"/>
          <a:ext cx="43434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/>
        </p:nvGraphicFramePr>
        <p:xfrm>
          <a:off x="4724400" y="1143000"/>
          <a:ext cx="4114799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on Real Systems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HPDC '08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228601" y="1143000"/>
          <a:ext cx="42672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4648200" y="1143000"/>
          <a:ext cx="43434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Breakup on the </a:t>
            </a:r>
            <a:r>
              <a:rPr lang="en-US" dirty="0" err="1" smtClean="0"/>
              <a:t>TeraGrid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HPDC '08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228600" y="1143000"/>
          <a:ext cx="4190999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4495800" y="1143000"/>
          <a:ext cx="44196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4906963"/>
          </a:xfrm>
        </p:spPr>
        <p:txBody>
          <a:bodyPr/>
          <a:lstStyle/>
          <a:p>
            <a:pPr>
              <a:lnSpc>
                <a:spcPct val="18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Distributed I/O on the WAN</a:t>
            </a:r>
          </a:p>
          <a:p>
            <a:pPr>
              <a:lnSpc>
                <a:spcPct val="180000"/>
              </a:lnSpc>
            </a:pP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ParaMEDIC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 Framework to Decouple Compute and I/O</a:t>
            </a:r>
          </a:p>
          <a:p>
            <a:pPr>
              <a:lnSpc>
                <a:spcPct val="18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Case Studies with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mpiBLAST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and MPE</a:t>
            </a:r>
          </a:p>
          <a:p>
            <a:pPr>
              <a:lnSpc>
                <a:spcPct val="18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Experimental Results</a:t>
            </a:r>
          </a:p>
          <a:p>
            <a:pPr>
              <a:lnSpc>
                <a:spcPct val="18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Glimpses of Follow-on Work</a:t>
            </a:r>
          </a:p>
          <a:p>
            <a:pPr>
              <a:lnSpc>
                <a:spcPct val="180000"/>
              </a:lnSpc>
            </a:pPr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HPDC '08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Computation and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135563"/>
          </a:xfrm>
        </p:spPr>
        <p:txBody>
          <a:bodyPr/>
          <a:lstStyle/>
          <a:p>
            <a:r>
              <a:rPr lang="en-US" dirty="0" smtClean="0"/>
              <a:t>Growth of combined compute and I/O requirements</a:t>
            </a:r>
          </a:p>
          <a:p>
            <a:pPr lvl="1"/>
            <a:r>
              <a:rPr lang="en-US" dirty="0" smtClean="0"/>
              <a:t>E.g., Genomic sequence search, Large-scale data mining, data visual analytics and communication profiling</a:t>
            </a:r>
          </a:p>
          <a:p>
            <a:pPr lvl="1"/>
            <a:r>
              <a:rPr lang="en-US" dirty="0" smtClean="0"/>
              <a:t>Commonality: Require a lot of compute power and use and generate a lot of data</a:t>
            </a:r>
          </a:p>
          <a:p>
            <a:pPr lvl="2"/>
            <a:r>
              <a:rPr lang="en-US" dirty="0" smtClean="0"/>
              <a:t>Data has to be managed for later processing or archival</a:t>
            </a:r>
          </a:p>
          <a:p>
            <a:r>
              <a:rPr lang="en-US" dirty="0" smtClean="0"/>
              <a:t>Managing large data volumes: Distributed I/O</a:t>
            </a:r>
          </a:p>
          <a:p>
            <a:pPr lvl="1"/>
            <a:r>
              <a:rPr lang="en-US" dirty="0" smtClean="0"/>
              <a:t>Non-local access to large compute systems</a:t>
            </a:r>
          </a:p>
          <a:p>
            <a:pPr lvl="2"/>
            <a:r>
              <a:rPr lang="en-US" dirty="0" smtClean="0"/>
              <a:t>Data generated remotely and transferred to local systems</a:t>
            </a:r>
          </a:p>
          <a:p>
            <a:pPr lvl="1"/>
            <a:r>
              <a:rPr lang="en-US" dirty="0" smtClean="0"/>
              <a:t>Resource locality: Applications need compute and storage</a:t>
            </a:r>
          </a:p>
          <a:p>
            <a:pPr lvl="2"/>
            <a:r>
              <a:rPr lang="en-US" dirty="0" smtClean="0"/>
              <a:t>Data generated at one site and moved to another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HPDC '08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990600"/>
          </a:xfrm>
        </p:spPr>
        <p:txBody>
          <a:bodyPr/>
          <a:lstStyle/>
          <a:p>
            <a:r>
              <a:rPr lang="en-US" dirty="0" smtClean="0"/>
              <a:t>Evaluation on a Worldwide Supercomputer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228600" y="1066800"/>
          <a:ext cx="438150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762500" y="1066801"/>
          <a:ext cx="41529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HPDC '08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/>
              <a:t>Microbial Genome Database Search</a:t>
            </a:r>
            <a:endParaRPr lang="en-US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86800" cy="513556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Semantic-aware metadata gives scientists 2.5*10</a:t>
            </a:r>
            <a:r>
              <a:rPr lang="en-US" baseline="30000" dirty="0"/>
              <a:t>14</a:t>
            </a:r>
            <a:r>
              <a:rPr lang="en-US" dirty="0"/>
              <a:t> searches at their finger-tips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All metadata results from all searches can fit on iPod </a:t>
            </a:r>
            <a:r>
              <a:rPr lang="en-US" dirty="0" err="1"/>
              <a:t>Nano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“Semantically compressed” 1 </a:t>
            </a:r>
            <a:r>
              <a:rPr lang="en-US" dirty="0" smtClean="0"/>
              <a:t>PB </a:t>
            </a:r>
            <a:r>
              <a:rPr lang="en-US" dirty="0"/>
              <a:t>into 4 </a:t>
            </a:r>
            <a:r>
              <a:rPr lang="en-US" dirty="0" smtClean="0"/>
              <a:t>GB </a:t>
            </a:r>
            <a:r>
              <a:rPr lang="en-US" dirty="0"/>
              <a:t>(10</a:t>
            </a:r>
            <a:r>
              <a:rPr lang="en-US" baseline="30000" dirty="0"/>
              <a:t>6</a:t>
            </a:r>
            <a:r>
              <a:rPr lang="en-US" dirty="0"/>
              <a:t>X)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Usual compression results in 1 PB into 300 TB (3X)</a:t>
            </a:r>
          </a:p>
        </p:txBody>
      </p:sp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8050" y="320040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43700" y="3270250"/>
            <a:ext cx="1574800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6807" name="Line 7"/>
          <p:cNvSpPr>
            <a:spLocks noChangeShapeType="1"/>
          </p:cNvSpPr>
          <p:nvPr/>
        </p:nvSpPr>
        <p:spPr bwMode="auto">
          <a:xfrm>
            <a:off x="2878138" y="4057650"/>
            <a:ext cx="55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3692525" y="3646488"/>
            <a:ext cx="19796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Semantic</a:t>
            </a:r>
            <a:br>
              <a:rPr lang="en-US"/>
            </a:br>
            <a:r>
              <a:rPr lang="en-US"/>
              <a:t>Compression</a:t>
            </a:r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>
            <a:off x="5927725" y="4057650"/>
            <a:ext cx="55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HPDC '08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4953000"/>
            <a:ext cx="8763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i="1" dirty="0" smtClean="0">
                <a:solidFill>
                  <a:srgbClr val="0070C0"/>
                </a:solidFill>
              </a:rPr>
              <a:t>“</a:t>
            </a:r>
            <a:r>
              <a:rPr lang="en-US" sz="1400" b="1" i="1" dirty="0" err="1" smtClean="0">
                <a:solidFill>
                  <a:srgbClr val="0070C0"/>
                </a:solidFill>
              </a:rPr>
              <a:t>ParaMEDIC</a:t>
            </a:r>
            <a:r>
              <a:rPr lang="en-US" sz="1400" b="1" i="1" dirty="0" smtClean="0">
                <a:solidFill>
                  <a:srgbClr val="0070C0"/>
                </a:solidFill>
              </a:rPr>
              <a:t>: Parallel Metadata Environment for Distributed I/O and Computing”, P. Balaji, W. </a:t>
            </a:r>
            <a:r>
              <a:rPr lang="en-US" sz="1400" b="1" i="1" dirty="0" err="1" smtClean="0">
                <a:solidFill>
                  <a:srgbClr val="0070C0"/>
                </a:solidFill>
              </a:rPr>
              <a:t>Feng</a:t>
            </a:r>
            <a:r>
              <a:rPr lang="en-US" sz="1400" b="1" i="1" dirty="0" smtClean="0">
                <a:solidFill>
                  <a:srgbClr val="0070C0"/>
                </a:solidFill>
              </a:rPr>
              <a:t>, J. Archuleta and H. Lin. </a:t>
            </a:r>
            <a:r>
              <a:rPr lang="en-US" sz="1400" b="1" i="1" dirty="0" smtClean="0">
                <a:solidFill>
                  <a:srgbClr val="FF0000"/>
                </a:solidFill>
              </a:rPr>
              <a:t>Storage Challenge Award</a:t>
            </a:r>
            <a:r>
              <a:rPr lang="en-US" sz="1400" b="1" i="1" dirty="0" smtClean="0">
                <a:solidFill>
                  <a:srgbClr val="0070C0"/>
                </a:solidFill>
              </a:rPr>
              <a:t>, SC 2007.</a:t>
            </a:r>
          </a:p>
          <a:p>
            <a:pPr>
              <a:spcAft>
                <a:spcPts val="600"/>
              </a:spcAft>
            </a:pPr>
            <a:r>
              <a:rPr lang="en-US" sz="1400" b="1" i="1" dirty="0" smtClean="0">
                <a:solidFill>
                  <a:srgbClr val="0070C0"/>
                </a:solidFill>
              </a:rPr>
              <a:t>“Distributed I/O with </a:t>
            </a:r>
            <a:r>
              <a:rPr lang="en-US" sz="1400" b="1" i="1" dirty="0" err="1" smtClean="0">
                <a:solidFill>
                  <a:srgbClr val="0070C0"/>
                </a:solidFill>
              </a:rPr>
              <a:t>ParaMEDIC</a:t>
            </a:r>
            <a:r>
              <a:rPr lang="en-US" sz="1400" b="1" i="1" dirty="0" smtClean="0">
                <a:solidFill>
                  <a:srgbClr val="0070C0"/>
                </a:solidFill>
              </a:rPr>
              <a:t>: Experiences with a Worldwide Supercomputer”, P. Balaji, W. </a:t>
            </a:r>
            <a:r>
              <a:rPr lang="en-US" sz="1400" b="1" i="1" dirty="0" err="1" smtClean="0">
                <a:solidFill>
                  <a:srgbClr val="0070C0"/>
                </a:solidFill>
              </a:rPr>
              <a:t>Feng</a:t>
            </a:r>
            <a:r>
              <a:rPr lang="en-US" sz="1400" b="1" i="1" dirty="0" smtClean="0">
                <a:solidFill>
                  <a:srgbClr val="0070C0"/>
                </a:solidFill>
              </a:rPr>
              <a:t>, H. Lin, J. Archuleta, S. Matsuoka, A. Warren, J. Setubal, E. Lusk, R. </a:t>
            </a:r>
            <a:r>
              <a:rPr lang="en-US" sz="1400" b="1" i="1" dirty="0" err="1" smtClean="0">
                <a:solidFill>
                  <a:srgbClr val="0070C0"/>
                </a:solidFill>
              </a:rPr>
              <a:t>Thakur</a:t>
            </a:r>
            <a:r>
              <a:rPr lang="en-US" sz="1400" b="1" i="1" dirty="0" smtClean="0">
                <a:solidFill>
                  <a:srgbClr val="0070C0"/>
                </a:solidFill>
              </a:rPr>
              <a:t>, I. Foster, D. S. Katz, S. </a:t>
            </a:r>
            <a:r>
              <a:rPr lang="en-US" sz="1400" b="1" i="1" dirty="0" err="1" smtClean="0">
                <a:solidFill>
                  <a:srgbClr val="0070C0"/>
                </a:solidFill>
              </a:rPr>
              <a:t>Jha</a:t>
            </a:r>
            <a:r>
              <a:rPr lang="en-US" sz="1400" b="1" i="1" dirty="0" smtClean="0">
                <a:solidFill>
                  <a:srgbClr val="0070C0"/>
                </a:solidFill>
              </a:rPr>
              <a:t>, K. </a:t>
            </a:r>
            <a:r>
              <a:rPr lang="en-US" sz="1400" b="1" i="1" dirty="0" err="1" smtClean="0">
                <a:solidFill>
                  <a:srgbClr val="0070C0"/>
                </a:solidFill>
              </a:rPr>
              <a:t>Shinpaugh</a:t>
            </a:r>
            <a:r>
              <a:rPr lang="en-US" sz="1400" b="1" i="1" dirty="0" smtClean="0">
                <a:solidFill>
                  <a:srgbClr val="0070C0"/>
                </a:solidFill>
              </a:rPr>
              <a:t>, S. </a:t>
            </a:r>
            <a:r>
              <a:rPr lang="en-US" sz="1400" b="1" i="1" dirty="0" err="1" smtClean="0">
                <a:solidFill>
                  <a:srgbClr val="0070C0"/>
                </a:solidFill>
              </a:rPr>
              <a:t>Coghlan</a:t>
            </a:r>
            <a:r>
              <a:rPr lang="en-US" sz="1400" b="1" i="1" dirty="0" smtClean="0">
                <a:solidFill>
                  <a:srgbClr val="0070C0"/>
                </a:solidFill>
              </a:rPr>
              <a:t> and D. Reed. </a:t>
            </a:r>
            <a:r>
              <a:rPr lang="en-US" sz="1400" b="1" i="1" dirty="0" smtClean="0">
                <a:solidFill>
                  <a:srgbClr val="FF0000"/>
                </a:solidFill>
              </a:rPr>
              <a:t>Best Paper Award</a:t>
            </a:r>
            <a:r>
              <a:rPr lang="en-US" sz="1400" b="1" i="1" dirty="0" smtClean="0">
                <a:solidFill>
                  <a:srgbClr val="0070C0"/>
                </a:solidFill>
              </a:rPr>
              <a:t>, ISC 2008.</a:t>
            </a:r>
            <a:endParaRPr lang="en-US" sz="1400" b="1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4906963"/>
          </a:xfrm>
        </p:spPr>
        <p:txBody>
          <a:bodyPr/>
          <a:lstStyle/>
          <a:p>
            <a:pPr>
              <a:lnSpc>
                <a:spcPct val="18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Distributed I/O on the WAN</a:t>
            </a:r>
          </a:p>
          <a:p>
            <a:pPr>
              <a:lnSpc>
                <a:spcPct val="180000"/>
              </a:lnSpc>
            </a:pP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ParaMEDIC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 Framework to Decouple Compute and I/O</a:t>
            </a:r>
          </a:p>
          <a:p>
            <a:pPr>
              <a:lnSpc>
                <a:spcPct val="18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Case Studies with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mpiBLAST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and MPE</a:t>
            </a:r>
          </a:p>
          <a:p>
            <a:pPr>
              <a:lnSpc>
                <a:spcPct val="18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Experimental Results</a:t>
            </a:r>
          </a:p>
          <a:p>
            <a:pPr>
              <a:lnSpc>
                <a:spcPct val="18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Glimpses of Follow-on Work</a:t>
            </a:r>
          </a:p>
          <a:p>
            <a:pPr>
              <a:lnSpc>
                <a:spcPct val="18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Concluding Remarks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HPDC '08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513556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Distributed I/O is a necessary evil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Difficult to get high performance for “real data”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Traditional approaches deal with data as a stream of bytes (allows for portability across any type of data)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We propose </a:t>
            </a:r>
            <a:r>
              <a:rPr lang="en-US" dirty="0" err="1" smtClean="0"/>
              <a:t>ParaMEDIC</a:t>
            </a:r>
            <a:endParaRPr lang="en-US" dirty="0" smtClean="0"/>
          </a:p>
          <a:p>
            <a:pPr lvl="1">
              <a:lnSpc>
                <a:spcPct val="130000"/>
              </a:lnSpc>
            </a:pPr>
            <a:r>
              <a:rPr lang="en-US" dirty="0" smtClean="0"/>
              <a:t>Semantics-based meta-data transformation of data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Trade Portability for Performance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Evaluated on emulated and real systems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Order-of-magnitude benefits in performance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HPDC '08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362200" y="609600"/>
            <a:ext cx="6477000" cy="9144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362200" y="3276600"/>
            <a:ext cx="6553200" cy="3200400"/>
          </a:xfrm>
        </p:spPr>
        <p:txBody>
          <a:bodyPr/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Contact Information</a:t>
            </a:r>
          </a:p>
          <a:p>
            <a:endParaRPr lang="en-US" sz="1100" dirty="0" smtClean="0"/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balaji@mcs.anl.gov</a:t>
            </a:r>
            <a:endParaRPr lang="en-US" dirty="0" smtClean="0"/>
          </a:p>
          <a:p>
            <a:r>
              <a:rPr lang="en-US" dirty="0" smtClean="0"/>
              <a:t>Web: </a:t>
            </a:r>
            <a:r>
              <a:rPr lang="en-US" dirty="0" smtClean="0">
                <a:hlinkClick r:id="rId3"/>
              </a:rPr>
              <a:t>http://www.mcs.anl.gov/~balaji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I/O: The Necessary Evil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4953001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 smtClean="0"/>
              <a:t>Lot of prior research tries to improve distributed I/O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Continues to be the elusive holy grail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Difficult to achieve high performance for “real data” </a:t>
            </a:r>
            <a:r>
              <a:rPr lang="en-US" dirty="0" smtClean="0">
                <a:solidFill>
                  <a:srgbClr val="FF0000"/>
                </a:solidFill>
              </a:rPr>
              <a:t>[1]</a:t>
            </a:r>
          </a:p>
          <a:p>
            <a:pPr lvl="2">
              <a:lnSpc>
                <a:spcPct val="114000"/>
              </a:lnSpc>
            </a:pPr>
            <a:r>
              <a:rPr lang="en-US" dirty="0" smtClean="0"/>
              <a:t>Bandwidth is not everything</a:t>
            </a:r>
          </a:p>
          <a:p>
            <a:pPr lvl="3">
              <a:lnSpc>
                <a:spcPct val="114000"/>
              </a:lnSpc>
            </a:pPr>
            <a:r>
              <a:rPr lang="en-US" dirty="0" smtClean="0"/>
              <a:t>Real software requires synchronization (milliseconds)</a:t>
            </a:r>
          </a:p>
          <a:p>
            <a:pPr lvl="3">
              <a:lnSpc>
                <a:spcPct val="114000"/>
              </a:lnSpc>
            </a:pPr>
            <a:r>
              <a:rPr lang="en-US" dirty="0" smtClean="0"/>
              <a:t>High-speed TCP eats up memory – slows down applications</a:t>
            </a:r>
          </a:p>
          <a:p>
            <a:pPr lvl="3">
              <a:lnSpc>
                <a:spcPct val="114000"/>
              </a:lnSpc>
            </a:pPr>
            <a:r>
              <a:rPr lang="en-US" dirty="0" smtClean="0"/>
              <a:t>Data encryption or </a:t>
            </a:r>
            <a:r>
              <a:rPr lang="en-US" dirty="0" err="1" smtClean="0"/>
              <a:t>endianness</a:t>
            </a:r>
            <a:r>
              <a:rPr lang="en-US" dirty="0" smtClean="0"/>
              <a:t> conversion required in some cases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Not everyone has a lambda grid</a:t>
            </a:r>
          </a:p>
          <a:p>
            <a:pPr lvl="2">
              <a:lnSpc>
                <a:spcPct val="114000"/>
              </a:lnSpc>
            </a:pPr>
            <a:r>
              <a:rPr lang="en-US" dirty="0" smtClean="0"/>
              <a:t>Scientists run jobs on large centers from their local system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There is just too much data!</a:t>
            </a:r>
          </a:p>
          <a:p>
            <a:pPr lvl="1">
              <a:lnSpc>
                <a:spcPct val="114000"/>
              </a:lnSpc>
            </a:pPr>
            <a:r>
              <a:rPr lang="en-US" dirty="0" smtClean="0">
                <a:solidFill>
                  <a:srgbClr val="FF0000"/>
                </a:solidFill>
              </a:rPr>
              <a:t>Solution: FEDEX 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HPDC '08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5715000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0070C0"/>
                </a:solidFill>
              </a:rPr>
              <a:t>[1] “Wide Area </a:t>
            </a:r>
            <a:r>
              <a:rPr lang="en-US" sz="1400" b="1" i="1" dirty="0" err="1" smtClean="0">
                <a:solidFill>
                  <a:srgbClr val="0070C0"/>
                </a:solidFill>
              </a:rPr>
              <a:t>Filesystem</a:t>
            </a:r>
            <a:r>
              <a:rPr lang="en-US" sz="1400" b="1" i="1" dirty="0" smtClean="0">
                <a:solidFill>
                  <a:srgbClr val="0070C0"/>
                </a:solidFill>
              </a:rPr>
              <a:t> Performance Using </a:t>
            </a:r>
            <a:r>
              <a:rPr lang="en-US" sz="1400" b="1" i="1" dirty="0" err="1" smtClean="0">
                <a:solidFill>
                  <a:srgbClr val="0070C0"/>
                </a:solidFill>
              </a:rPr>
              <a:t>Lustre</a:t>
            </a:r>
            <a:r>
              <a:rPr lang="en-US" sz="1400" b="1" i="1" dirty="0" smtClean="0">
                <a:solidFill>
                  <a:srgbClr val="0070C0"/>
                </a:solidFill>
              </a:rPr>
              <a:t> on the </a:t>
            </a:r>
            <a:r>
              <a:rPr lang="en-US" sz="1400" b="1" i="1" dirty="0" err="1" smtClean="0">
                <a:solidFill>
                  <a:srgbClr val="0070C0"/>
                </a:solidFill>
              </a:rPr>
              <a:t>Teragrid</a:t>
            </a:r>
            <a:r>
              <a:rPr lang="en-US" sz="1400" b="1" i="1" dirty="0" smtClean="0">
                <a:solidFill>
                  <a:srgbClr val="0070C0"/>
                </a:solidFill>
              </a:rPr>
              <a:t>”, S. Simms, G. Pike, D. </a:t>
            </a:r>
            <a:r>
              <a:rPr lang="en-US" sz="1400" b="1" i="1" dirty="0" err="1" smtClean="0">
                <a:solidFill>
                  <a:srgbClr val="0070C0"/>
                </a:solidFill>
              </a:rPr>
              <a:t>Balog</a:t>
            </a:r>
            <a:r>
              <a:rPr lang="en-US" sz="1400" b="1" i="1" dirty="0" smtClean="0">
                <a:solidFill>
                  <a:srgbClr val="0070C0"/>
                </a:solidFill>
              </a:rPr>
              <a:t>. </a:t>
            </a:r>
            <a:r>
              <a:rPr lang="en-US" sz="1400" b="1" i="1" dirty="0" err="1" smtClean="0">
                <a:solidFill>
                  <a:srgbClr val="0070C0"/>
                </a:solidFill>
              </a:rPr>
              <a:t>Teragrid</a:t>
            </a:r>
            <a:r>
              <a:rPr lang="en-US" sz="1400" b="1" i="1" dirty="0" smtClean="0">
                <a:solidFill>
                  <a:srgbClr val="0070C0"/>
                </a:solidFill>
              </a:rPr>
              <a:t> Conference, 2007</a:t>
            </a:r>
            <a:endParaRPr lang="en-US" sz="1400" b="1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</a:t>
            </a:r>
            <a:r>
              <a:rPr lang="en-US" dirty="0" err="1" smtClean="0"/>
              <a:t>mpiBLAST</a:t>
            </a:r>
            <a:r>
              <a:rPr lang="en-US" dirty="0" smtClean="0"/>
              <a:t> on the </a:t>
            </a:r>
            <a:r>
              <a:rPr lang="en-US" dirty="0" err="1" smtClean="0"/>
              <a:t>TeraGrid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HPDC '08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533400" y="1066800"/>
          <a:ext cx="7762875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6858000" y="1676400"/>
            <a:ext cx="1219200" cy="30480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990600"/>
            <a:ext cx="99060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85% of the time is spent on I/O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endCxn id="10" idx="1"/>
          </p:cNvCxnSpPr>
          <p:nvPr/>
        </p:nvCxnSpPr>
        <p:spPr bwMode="auto">
          <a:xfrm flipV="1">
            <a:off x="7620000" y="1529209"/>
            <a:ext cx="457200" cy="4519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33400" y="5715000"/>
            <a:ext cx="7696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On a local-area network, </a:t>
            </a:r>
            <a:r>
              <a:rPr lang="en-US" dirty="0" err="1" smtClean="0">
                <a:solidFill>
                  <a:srgbClr val="FF0000"/>
                </a:solidFill>
              </a:rPr>
              <a:t>mpiBLAST</a:t>
            </a:r>
            <a:r>
              <a:rPr lang="en-US" dirty="0" smtClean="0">
                <a:solidFill>
                  <a:srgbClr val="FF0000"/>
                </a:solidFill>
              </a:rPr>
              <a:t> I/O time is less than 5%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4906963"/>
          </a:xfrm>
        </p:spPr>
        <p:txBody>
          <a:bodyPr/>
          <a:lstStyle/>
          <a:p>
            <a:pPr>
              <a:lnSpc>
                <a:spcPct val="18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Distributed I/O on the WAN</a:t>
            </a:r>
          </a:p>
          <a:p>
            <a:pPr>
              <a:lnSpc>
                <a:spcPct val="180000"/>
              </a:lnSpc>
            </a:pPr>
            <a:r>
              <a:rPr lang="en-US" b="1" dirty="0" err="1" smtClean="0">
                <a:solidFill>
                  <a:srgbClr val="FF0000"/>
                </a:solidFill>
              </a:rPr>
              <a:t>ParaMEDIC</a:t>
            </a:r>
            <a:r>
              <a:rPr lang="en-US" b="1" dirty="0" smtClean="0">
                <a:solidFill>
                  <a:srgbClr val="FF0000"/>
                </a:solidFill>
              </a:rPr>
              <a:t>: Framework to Decouple Compute and I/O</a:t>
            </a:r>
          </a:p>
          <a:p>
            <a:pPr>
              <a:lnSpc>
                <a:spcPct val="180000"/>
              </a:lnSpc>
            </a:pPr>
            <a:r>
              <a:rPr lang="en-US" dirty="0" smtClean="0"/>
              <a:t>Case Studies with </a:t>
            </a:r>
            <a:r>
              <a:rPr lang="en-US" dirty="0" err="1" smtClean="0"/>
              <a:t>mpiBLAST</a:t>
            </a:r>
            <a:r>
              <a:rPr lang="en-US" dirty="0" smtClean="0"/>
              <a:t> and MPE</a:t>
            </a:r>
          </a:p>
          <a:p>
            <a:pPr>
              <a:lnSpc>
                <a:spcPct val="180000"/>
              </a:lnSpc>
            </a:pPr>
            <a:r>
              <a:rPr lang="en-US" dirty="0" smtClean="0"/>
              <a:t>Experimental Results</a:t>
            </a:r>
          </a:p>
          <a:p>
            <a:pPr>
              <a:lnSpc>
                <a:spcPct val="180000"/>
              </a:lnSpc>
            </a:pPr>
            <a:r>
              <a:rPr lang="en-US" dirty="0" smtClean="0"/>
              <a:t>Glimpses of Follow-on Work</a:t>
            </a:r>
          </a:p>
          <a:p>
            <a:pPr>
              <a:lnSpc>
                <a:spcPct val="180000"/>
              </a:lnSpc>
            </a:pPr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HPDC '08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err="1" smtClean="0"/>
              <a:t>ParaMEDIC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334000"/>
          </a:xfrm>
        </p:spPr>
        <p:txBody>
          <a:bodyPr/>
          <a:lstStyle/>
          <a:p>
            <a:r>
              <a:rPr lang="en-US" dirty="0" smtClean="0"/>
              <a:t>Parallel Meta-data Environment for Distributed I/O and Computing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New way of “programming” distributed I/O</a:t>
            </a:r>
          </a:p>
          <a:p>
            <a:pPr lvl="1"/>
            <a:r>
              <a:rPr lang="en-US" dirty="0" smtClean="0"/>
              <a:t>Application generates output data</a:t>
            </a:r>
          </a:p>
          <a:p>
            <a:pPr lvl="1"/>
            <a:r>
              <a:rPr lang="en-US" dirty="0" err="1" smtClean="0"/>
              <a:t>ParaMEDIC</a:t>
            </a:r>
            <a:r>
              <a:rPr lang="en-US" dirty="0" smtClean="0"/>
              <a:t> takes over:</a:t>
            </a:r>
          </a:p>
          <a:p>
            <a:pPr lvl="2"/>
            <a:r>
              <a:rPr lang="en-US" dirty="0" smtClean="0"/>
              <a:t>Transforms output to (orders-of-magnitude smaller) “application-specific meta-data” at the compute site</a:t>
            </a:r>
          </a:p>
          <a:p>
            <a:pPr lvl="2"/>
            <a:r>
              <a:rPr lang="en-US" dirty="0" smtClean="0"/>
              <a:t>Transports meta-data over the WAN to the storage site</a:t>
            </a:r>
          </a:p>
          <a:p>
            <a:pPr lvl="2"/>
            <a:r>
              <a:rPr lang="en-US" dirty="0" smtClean="0"/>
              <a:t>Transforms meta-data back to the original data at the storage site (host site for the global file-system)</a:t>
            </a:r>
          </a:p>
          <a:p>
            <a:pPr lvl="1"/>
            <a:r>
              <a:rPr lang="en-US" dirty="0" smtClean="0"/>
              <a:t>Similar to compression, yet different</a:t>
            </a:r>
          </a:p>
          <a:p>
            <a:pPr lvl="2"/>
            <a:r>
              <a:rPr lang="en-US" dirty="0" smtClean="0"/>
              <a:t>Deals with data as abstract objects, not as a byte-stream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HPDC '08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ParaMEDIC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HPDC '08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066800" y="1143000"/>
            <a:ext cx="7391400" cy="1295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295400" y="1676400"/>
            <a:ext cx="1295400" cy="609600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mpiBLAST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200400" y="1676400"/>
            <a:ext cx="1600200" cy="609600"/>
          </a:xfrm>
          <a:prstGeom prst="roundRect">
            <a:avLst/>
          </a:prstGeom>
          <a:solidFill>
            <a:srgbClr val="FF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Communication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/>
              <a:t>Profiling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334000" y="1676400"/>
            <a:ext cx="1447800" cy="609600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Remote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/>
              <a:t>Visualization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7239000" y="1981200"/>
            <a:ext cx="762000" cy="1588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304800" y="2667000"/>
            <a:ext cx="838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ounded Rectangle 13"/>
          <p:cNvSpPr/>
          <p:nvPr/>
        </p:nvSpPr>
        <p:spPr bwMode="auto">
          <a:xfrm>
            <a:off x="457200" y="2895600"/>
            <a:ext cx="2819400" cy="167640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ParaMEDIC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Data Tools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609600" y="3429000"/>
            <a:ext cx="1219200" cy="9906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/>
              <a:t>Encryption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1905000" y="3429000"/>
            <a:ext cx="1219200" cy="9906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/>
              <a:t>Integrity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990600" y="4724400"/>
            <a:ext cx="3124200" cy="1295400"/>
          </a:xfrm>
          <a:prstGeom prst="roundRect">
            <a:avLst/>
          </a:prstGeom>
          <a:solidFill>
            <a:srgbClr val="AE0013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Communication Services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1066800" y="5257800"/>
            <a:ext cx="1447800" cy="609600"/>
          </a:xfrm>
          <a:prstGeom prst="roundRect">
            <a:avLst/>
          </a:prstGeom>
          <a:solidFill>
            <a:srgbClr val="660066">
              <a:alpha val="3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</a:t>
            </a:r>
            <a:endParaRPr lang="en-US" sz="1400" b="1" baseline="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Network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2590800" y="5257800"/>
            <a:ext cx="1447800" cy="609600"/>
          </a:xfrm>
          <a:prstGeom prst="roundRect">
            <a:avLst/>
          </a:prstGeom>
          <a:solidFill>
            <a:srgbClr val="660066">
              <a:alpha val="3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Global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/>
              <a:t>Filesystem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191000" y="3276600"/>
            <a:ext cx="4648200" cy="1295400"/>
          </a:xfrm>
          <a:prstGeom prst="roundRect">
            <a:avLst/>
          </a:prstGeom>
          <a:solidFill>
            <a:srgbClr val="FF0000">
              <a:alpha val="5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Application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Plugins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4267200" y="3810000"/>
            <a:ext cx="1295400" cy="609600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mpiBLAST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/>
              <a:t>Plugin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5638800" y="3810000"/>
            <a:ext cx="1600200" cy="609600"/>
          </a:xfrm>
          <a:prstGeom prst="roundRect">
            <a:avLst/>
          </a:prstGeom>
          <a:solidFill>
            <a:srgbClr val="FF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Communication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/>
              <a:t>Profiling </a:t>
            </a:r>
            <a:r>
              <a:rPr lang="en-US" sz="1400" b="1" dirty="0" err="1" smtClean="0"/>
              <a:t>Plugin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7315200" y="3810000"/>
            <a:ext cx="1447800" cy="609600"/>
          </a:xfrm>
          <a:prstGeom prst="roundRect">
            <a:avLst/>
          </a:prstGeom>
          <a:solidFill>
            <a:srgbClr val="660066">
              <a:alpha val="7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Basic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/>
              <a:t>Compression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0" name="Straight Connector 29"/>
          <p:cNvCxnSpPr/>
          <p:nvPr/>
        </p:nvCxnSpPr>
        <p:spPr bwMode="auto">
          <a:xfrm rot="5400000">
            <a:off x="1524000" y="2667000"/>
            <a:ext cx="4572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rot="16200000" flipH="1">
            <a:off x="2438399" y="3581399"/>
            <a:ext cx="2286000" cy="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rot="5400000">
            <a:off x="5067300" y="2857501"/>
            <a:ext cx="838201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6400800" y="2667000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ParaMEDIC</a:t>
            </a:r>
            <a:r>
              <a:rPr lang="en-US" sz="1400" b="1" dirty="0" smtClean="0"/>
              <a:t> API (PMAPI)</a:t>
            </a:r>
            <a:endParaRPr lang="en-US" sz="1400" b="1" dirty="0"/>
          </a:p>
        </p:txBody>
      </p:sp>
      <p:grpSp>
        <p:nvGrpSpPr>
          <p:cNvPr id="3" name="Group 37"/>
          <p:cNvGrpSpPr/>
          <p:nvPr/>
        </p:nvGrpSpPr>
        <p:grpSpPr>
          <a:xfrm>
            <a:off x="6096000" y="4800600"/>
            <a:ext cx="2819400" cy="1219200"/>
            <a:chOff x="6096000" y="3352800"/>
            <a:chExt cx="2819400" cy="1219200"/>
          </a:xfrm>
        </p:grpSpPr>
        <p:sp>
          <p:nvSpPr>
            <p:cNvPr id="35" name="Rounded Rectangle 34"/>
            <p:cNvSpPr/>
            <p:nvPr/>
          </p:nvSpPr>
          <p:spPr bwMode="auto">
            <a:xfrm>
              <a:off x="6096000" y="3352800"/>
              <a:ext cx="2819400" cy="1219200"/>
            </a:xfrm>
            <a:prstGeom prst="roundRect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Other Utilities</a:t>
              </a: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6248400" y="3886200"/>
              <a:ext cx="1219200" cy="6096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Column Parsing</a:t>
              </a: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7543800" y="3886200"/>
              <a:ext cx="1219200" cy="6096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Data Sorting</a:t>
              </a:r>
            </a:p>
          </p:txBody>
        </p:sp>
      </p:grpSp>
      <p:cxnSp>
        <p:nvCxnSpPr>
          <p:cNvPr id="41" name="Straight Connector 40"/>
          <p:cNvCxnSpPr/>
          <p:nvPr/>
        </p:nvCxnSpPr>
        <p:spPr bwMode="auto">
          <a:xfrm rot="5400000">
            <a:off x="7277893" y="4685506"/>
            <a:ext cx="228604" cy="158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/>
              <a:t>Tradeoffs in the </a:t>
            </a:r>
            <a:r>
              <a:rPr lang="en-US" dirty="0" err="1" smtClean="0"/>
              <a:t>ParaMEDIC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135563"/>
          </a:xfrm>
        </p:spPr>
        <p:txBody>
          <a:bodyPr/>
          <a:lstStyle/>
          <a:p>
            <a:r>
              <a:rPr lang="en-US" dirty="0" smtClean="0"/>
              <a:t>Trading Computation and I/O</a:t>
            </a:r>
          </a:p>
          <a:p>
            <a:pPr lvl="1"/>
            <a:r>
              <a:rPr lang="en-US" dirty="0" smtClean="0"/>
              <a:t>More computation: Converting output to meta-data and back requires extra work</a:t>
            </a:r>
          </a:p>
          <a:p>
            <a:pPr lvl="1"/>
            <a:r>
              <a:rPr lang="en-US" dirty="0" smtClean="0"/>
              <a:t>Lesser I/O: Only meta-data is transferred over the WAN, so lesser bandwidth usage on the WAN</a:t>
            </a:r>
          </a:p>
          <a:p>
            <a:pPr lvl="1"/>
            <a:r>
              <a:rPr lang="en-US" dirty="0" smtClean="0"/>
              <a:t>But, computation is free; I/O is not !</a:t>
            </a:r>
          </a:p>
          <a:p>
            <a:r>
              <a:rPr lang="en-US" dirty="0" smtClean="0"/>
              <a:t>Trading Portability and Performance</a:t>
            </a:r>
          </a:p>
          <a:p>
            <a:pPr lvl="1"/>
            <a:r>
              <a:rPr lang="en-US" dirty="0" smtClean="0"/>
              <a:t>Utility functions help develop application </a:t>
            </a:r>
            <a:r>
              <a:rPr lang="en-US" dirty="0" err="1" smtClean="0"/>
              <a:t>plugins</a:t>
            </a:r>
            <a:r>
              <a:rPr lang="en-US" dirty="0" smtClean="0"/>
              <a:t>, but will always need non-zero effort</a:t>
            </a:r>
          </a:p>
          <a:p>
            <a:pPr lvl="1"/>
            <a:r>
              <a:rPr lang="en-US" dirty="0" smtClean="0"/>
              <a:t>Data is dealt has high-level objects: Better chance of improved performance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HPDC '08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4906963"/>
          </a:xfrm>
        </p:spPr>
        <p:txBody>
          <a:bodyPr/>
          <a:lstStyle/>
          <a:p>
            <a:pPr>
              <a:lnSpc>
                <a:spcPct val="18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Distributed I/O on the WAN</a:t>
            </a:r>
          </a:p>
          <a:p>
            <a:pPr>
              <a:lnSpc>
                <a:spcPct val="180000"/>
              </a:lnSpc>
            </a:pP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ParaMEDIC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 Framework to Decouple Compute and I/O</a:t>
            </a:r>
          </a:p>
          <a:p>
            <a:pPr>
              <a:lnSpc>
                <a:spcPct val="18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Case Studies with </a:t>
            </a:r>
            <a:r>
              <a:rPr lang="en-US" b="1" dirty="0" err="1" smtClean="0">
                <a:solidFill>
                  <a:srgbClr val="FF0000"/>
                </a:solidFill>
              </a:rPr>
              <a:t>mpiBLAST</a:t>
            </a:r>
            <a:r>
              <a:rPr lang="en-US" b="1" dirty="0" smtClean="0">
                <a:solidFill>
                  <a:srgbClr val="FF0000"/>
                </a:solidFill>
              </a:rPr>
              <a:t> and MPE</a:t>
            </a:r>
          </a:p>
          <a:p>
            <a:pPr>
              <a:lnSpc>
                <a:spcPct val="180000"/>
              </a:lnSpc>
            </a:pPr>
            <a:r>
              <a:rPr lang="en-US" dirty="0" smtClean="0"/>
              <a:t>Experimental Results</a:t>
            </a:r>
          </a:p>
          <a:p>
            <a:pPr>
              <a:lnSpc>
                <a:spcPct val="180000"/>
              </a:lnSpc>
            </a:pPr>
            <a:r>
              <a:rPr lang="en-US" dirty="0" smtClean="0"/>
              <a:t>Glimpses of Follow-on Work</a:t>
            </a:r>
          </a:p>
          <a:p>
            <a:pPr>
              <a:lnSpc>
                <a:spcPct val="180000"/>
              </a:lnSpc>
            </a:pPr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HPDC '08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ergy_aware_parallel_tools">
  <a:themeElements>
    <a:clrScheme name="energy_aware_parallel_tool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nergy_aware_parallel_tools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energy_aware_parallel_tool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1252</Words>
  <PresentationFormat>On-screen Show (4:3)</PresentationFormat>
  <Paragraphs>236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energy_aware_parallel_tools</vt:lpstr>
      <vt:lpstr>Semantics-based Distributed I/O with the ParaMEDIC Framework</vt:lpstr>
      <vt:lpstr>Distributed Computation and I/O</vt:lpstr>
      <vt:lpstr>Distributed I/O: The Necessary Evil</vt:lpstr>
      <vt:lpstr>Case Study: mpiBLAST on the TeraGrid</vt:lpstr>
      <vt:lpstr>Presentation Outline</vt:lpstr>
      <vt:lpstr>ParaMEDIC Overview</vt:lpstr>
      <vt:lpstr>The ParaMEDIC Framework</vt:lpstr>
      <vt:lpstr>Tradeoffs in the ParaMEDIC Framework</vt:lpstr>
      <vt:lpstr>Presentation Outline</vt:lpstr>
      <vt:lpstr>Sequence Search with mpiBLAST</vt:lpstr>
      <vt:lpstr>mpiBLAST Meta-Data</vt:lpstr>
      <vt:lpstr>ParaMEDIC-powered mpiBLAST</vt:lpstr>
      <vt:lpstr>MPE: A Profiling Library for MPI</vt:lpstr>
      <vt:lpstr>Example MPE Profiling Log (GROMACS)</vt:lpstr>
      <vt:lpstr>Presentation Outline</vt:lpstr>
      <vt:lpstr>LAN Emulating a 10Gbps WAN</vt:lpstr>
      <vt:lpstr>Performance on Real Systems</vt:lpstr>
      <vt:lpstr>Performance Breakup on the TeraGrid</vt:lpstr>
      <vt:lpstr>Presentation Outline</vt:lpstr>
      <vt:lpstr>Evaluation on a Worldwide Supercomputer</vt:lpstr>
      <vt:lpstr>Microbial Genome Database Search</vt:lpstr>
      <vt:lpstr>Presentation Outline</vt:lpstr>
      <vt:lpstr>Concluding Remarks</vt:lpstr>
      <vt:lpstr>Thank You!</vt:lpstr>
    </vt:vector>
  </TitlesOfParts>
  <Company>Rinku Gupta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Impact of Supporting Out-of-order Communication on In-order Performance with iWARP</dc:title>
  <dc:creator>Rinku Gupta</dc:creator>
  <cp:lastModifiedBy>Pavan Balaji</cp:lastModifiedBy>
  <cp:revision>1143</cp:revision>
  <dcterms:created xsi:type="dcterms:W3CDTF">2007-11-14T04:49:48Z</dcterms:created>
  <dcterms:modified xsi:type="dcterms:W3CDTF">2008-06-28T02:12:57Z</dcterms:modified>
</cp:coreProperties>
</file>