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56" r:id="rId2"/>
    <p:sldId id="284" r:id="rId3"/>
    <p:sldId id="286" r:id="rId4"/>
    <p:sldId id="276" r:id="rId5"/>
    <p:sldId id="280" r:id="rId6"/>
    <p:sldId id="297" r:id="rId7"/>
    <p:sldId id="287" r:id="rId8"/>
    <p:sldId id="288" r:id="rId9"/>
    <p:sldId id="289" r:id="rId10"/>
    <p:sldId id="292" r:id="rId11"/>
    <p:sldId id="299" r:id="rId12"/>
    <p:sldId id="291" r:id="rId13"/>
    <p:sldId id="290" r:id="rId14"/>
    <p:sldId id="294" r:id="rId15"/>
    <p:sldId id="295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FFFF99"/>
    <a:srgbClr val="FFCC00"/>
    <a:srgbClr val="FF9900"/>
    <a:srgbClr val="FF3300"/>
    <a:srgbClr val="0000FF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2" autoAdjust="0"/>
    <p:restoredTop sz="94660"/>
  </p:normalViewPr>
  <p:slideViewPr>
    <p:cSldViewPr>
      <p:cViewPr varScale="1">
        <p:scale>
          <a:sx n="107" d="100"/>
          <a:sy n="107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4EAC4E-3CAF-47A8-B241-4BC8C6E1B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5A70-A700-408E-8C56-7632E189F9A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38-D75D-4667-B90C-456DF40BF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08011-06E7-4AE1-B576-18DCAFED5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0081-2E9D-4545-896D-7BB3F3C66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2707-2152-4837-A253-82E1D02A0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AB05E-54A7-40E5-8A02-308DD428C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43CB2-FC72-4AE8-85D4-6CFA95597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FFA31-F997-4E37-8F2D-DD46292D5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FE9AC-18CE-4F7A-9839-6467D4086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56437-9D41-46BA-9249-28C06FE59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89776-0905-4C0F-9543-89F2D7A20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37E6-3C99-4063-8ADC-5CF4D1E27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294E97F-803F-41A1-84C9-5E66A1C50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mcs.anl.gov" TargetMode="External"/><Relationship Id="rId2" Type="http://schemas.openxmlformats.org/officeDocument/2006/relationships/hyperlink" Target="mailto:cnganesh@cs.vt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cs.anl.gov/~balaji" TargetMode="External"/><Relationship Id="rId5" Type="http://schemas.openxmlformats.org/officeDocument/2006/relationships/hyperlink" Target="http://synergy.cs.vt.edu/" TargetMode="External"/><Relationship Id="rId4" Type="http://schemas.openxmlformats.org/officeDocument/2006/relationships/hyperlink" Target="mailto:feng@cs.vt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774825"/>
          </a:xfrm>
        </p:spPr>
        <p:txBody>
          <a:bodyPr/>
          <a:lstStyle/>
          <a:p>
            <a:pPr eaLnBrk="1" hangingPunct="1"/>
            <a:r>
              <a:rPr lang="en-US" smtClean="0"/>
              <a:t>Impact of Network Sharing in Multi-core Architectures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400800" cy="457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66FF"/>
                </a:solidFill>
              </a:rPr>
              <a:t>G. Narayanaswamy</a:t>
            </a:r>
            <a:r>
              <a:rPr lang="en-US" smtClean="0"/>
              <a:t>, </a:t>
            </a:r>
            <a:r>
              <a:rPr lang="en-US" b="1" smtClean="0">
                <a:solidFill>
                  <a:srgbClr val="FF3300"/>
                </a:solidFill>
              </a:rPr>
              <a:t>P. Balaji</a:t>
            </a:r>
            <a:r>
              <a:rPr lang="en-US" smtClean="0"/>
              <a:t> and </a:t>
            </a:r>
            <a:r>
              <a:rPr lang="en-US" smtClean="0">
                <a:solidFill>
                  <a:srgbClr val="0066FF"/>
                </a:solidFill>
              </a:rPr>
              <a:t>W. Feng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438400" y="45720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0066FF"/>
                </a:solidFill>
              </a:rPr>
              <a:t>Dept. of Comp. Science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0066FF"/>
                </a:solidFill>
              </a:rPr>
              <a:t>Virginia Tech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410200" y="4572000"/>
            <a:ext cx="358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FF3300"/>
                </a:solidFill>
              </a:rPr>
              <a:t>Mathematics and Comp. Science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rgbClr val="FF3300"/>
                </a:solidFill>
              </a:rPr>
              <a:t>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 and Motivation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Evaluation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Behavioral Analysis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/>
              <a:t>Concluding Remarks and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Analysis: 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Forms sub-groups of processes which communicate mainly with each other</a:t>
            </a:r>
          </a:p>
          <a:p>
            <a:pPr eaLnBrk="1" hangingPunct="1"/>
            <a:r>
              <a:rPr lang="en-US" dirty="0" smtClean="0"/>
              <a:t>Clustering these groups together increases intra-node communication</a:t>
            </a:r>
          </a:p>
          <a:p>
            <a:pPr eaLnBrk="1" hangingPunct="1"/>
            <a:r>
              <a:rPr lang="en-US" dirty="0" smtClean="0"/>
              <a:t>Contiguous ranks cluster together; single dimension of clustering 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00200"/>
            <a:ext cx="4267200" cy="3581400"/>
            <a:chOff x="152400" y="1447800"/>
            <a:chExt cx="5257800" cy="4724400"/>
          </a:xfrm>
        </p:grpSpPr>
        <p:grpSp>
          <p:nvGrpSpPr>
            <p:cNvPr id="5" name="Group 156"/>
            <p:cNvGrpSpPr>
              <a:grpSpLocks/>
            </p:cNvGrpSpPr>
            <p:nvPr/>
          </p:nvGrpSpPr>
          <p:grpSpPr bwMode="auto">
            <a:xfrm>
              <a:off x="152400" y="1447800"/>
              <a:ext cx="2447597" cy="2240017"/>
              <a:chOff x="2057400" y="990600"/>
              <a:chExt cx="2438400" cy="2286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57400" y="990600"/>
                <a:ext cx="2438400" cy="228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83178" y="11984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3" name="Oval 4"/>
              <p:cNvSpPr/>
              <p:nvPr/>
            </p:nvSpPr>
            <p:spPr>
              <a:xfrm>
                <a:off x="3733800" y="1198418"/>
                <a:ext cx="62653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4" name="Straight Arrow Connector 63"/>
              <p:cNvCxnSpPr>
                <a:stCxn id="62" idx="7"/>
              </p:cNvCxnSpPr>
              <p:nvPr/>
            </p:nvCxnSpPr>
            <p:spPr>
              <a:xfrm rot="5400000" flipH="1" flipV="1">
                <a:off x="3315678" y="773829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7"/>
              <p:cNvCxnSpPr>
                <a:endCxn id="62" idx="5"/>
              </p:cNvCxnSpPr>
              <p:nvPr/>
            </p:nvCxnSpPr>
            <p:spPr>
              <a:xfrm rot="5400000">
                <a:off x="3315678" y="1185136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3178" y="25700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728156" y="2570018"/>
                <a:ext cx="632178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8" name="Straight Arrow Connector 67"/>
              <p:cNvCxnSpPr>
                <a:stCxn id="66" idx="7"/>
                <a:endCxn id="67" idx="1"/>
              </p:cNvCxnSpPr>
              <p:nvPr/>
            </p:nvCxnSpPr>
            <p:spPr>
              <a:xfrm rot="5400000" flipH="1" flipV="1">
                <a:off x="3313327" y="2147780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7" idx="3"/>
                <a:endCxn id="66" idx="5"/>
              </p:cNvCxnSpPr>
              <p:nvPr/>
            </p:nvCxnSpPr>
            <p:spPr>
              <a:xfrm rot="5400000">
                <a:off x="3313327" y="2559087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2" idx="3"/>
                <a:endCxn id="66" idx="1"/>
              </p:cNvCxnSpPr>
              <p:nvPr/>
            </p:nvCxnSpPr>
            <p:spPr>
              <a:xfrm rot="5400000">
                <a:off x="1892872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6" idx="7"/>
                <a:endCxn id="62" idx="5"/>
              </p:cNvCxnSpPr>
              <p:nvPr/>
            </p:nvCxnSpPr>
            <p:spPr>
              <a:xfrm rot="5400000" flipH="1" flipV="1">
                <a:off x="2325613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7" idx="1"/>
              </p:cNvCxnSpPr>
              <p:nvPr/>
            </p:nvCxnSpPr>
            <p:spPr>
              <a:xfrm rot="5400000">
                <a:off x="3343457" y="2172341"/>
                <a:ext cx="959427" cy="56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7" idx="7"/>
              </p:cNvCxnSpPr>
              <p:nvPr/>
            </p:nvCxnSpPr>
            <p:spPr>
              <a:xfrm rot="5400000" flipH="1" flipV="1">
                <a:off x="3788427" y="2175164"/>
                <a:ext cx="9594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hape 73"/>
              <p:cNvCxnSpPr>
                <a:stCxn id="62" idx="2"/>
                <a:endCxn id="62" idx="0"/>
              </p:cNvCxnSpPr>
              <p:nvPr/>
            </p:nvCxnSpPr>
            <p:spPr>
              <a:xfrm rot="10800000" flipH="1">
                <a:off x="2283178" y="1198418"/>
                <a:ext cx="306681" cy="290945"/>
              </a:xfrm>
              <a:prstGeom prst="curvedConnector4">
                <a:avLst>
                  <a:gd name="adj1" fmla="val -44240"/>
                  <a:gd name="adj2" fmla="val 142857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hape 109"/>
            <p:cNvCxnSpPr/>
            <p:nvPr/>
          </p:nvCxnSpPr>
          <p:spPr bwMode="auto">
            <a:xfrm rot="16200000" flipH="1">
              <a:off x="5013708" y="1811994"/>
              <a:ext cx="135759" cy="11331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41"/>
            <p:cNvGrpSpPr>
              <a:grpSpLocks/>
            </p:cNvGrpSpPr>
            <p:nvPr/>
          </p:nvGrpSpPr>
          <p:grpSpPr bwMode="auto">
            <a:xfrm>
              <a:off x="2962603" y="1447800"/>
              <a:ext cx="2447597" cy="2240017"/>
              <a:chOff x="2057400" y="990600"/>
              <a:chExt cx="2438400" cy="2286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057400" y="990600"/>
                <a:ext cx="2438400" cy="228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283178" y="11984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33800" y="1198418"/>
                <a:ext cx="62653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Arrow Connector 49"/>
              <p:cNvCxnSpPr>
                <a:stCxn id="48" idx="7"/>
                <a:endCxn id="49" idx="1"/>
              </p:cNvCxnSpPr>
              <p:nvPr/>
            </p:nvCxnSpPr>
            <p:spPr>
              <a:xfrm rot="5400000" flipH="1" flipV="1">
                <a:off x="3315678" y="773829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3"/>
                <a:endCxn id="48" idx="5"/>
              </p:cNvCxnSpPr>
              <p:nvPr/>
            </p:nvCxnSpPr>
            <p:spPr>
              <a:xfrm rot="5400000">
                <a:off x="3315678" y="1185136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2283178" y="25700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728156" y="2570018"/>
                <a:ext cx="632178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54" name="Straight Arrow Connector 53"/>
              <p:cNvCxnSpPr>
                <a:stCxn id="52" idx="7"/>
                <a:endCxn id="53" idx="1"/>
              </p:cNvCxnSpPr>
              <p:nvPr/>
            </p:nvCxnSpPr>
            <p:spPr>
              <a:xfrm rot="5400000" flipH="1" flipV="1">
                <a:off x="3313327" y="2147780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3" idx="3"/>
                <a:endCxn id="52" idx="5"/>
              </p:cNvCxnSpPr>
              <p:nvPr/>
            </p:nvCxnSpPr>
            <p:spPr>
              <a:xfrm rot="5400000">
                <a:off x="3313327" y="2559087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8" idx="3"/>
                <a:endCxn id="52" idx="1"/>
              </p:cNvCxnSpPr>
              <p:nvPr/>
            </p:nvCxnSpPr>
            <p:spPr>
              <a:xfrm rot="5400000">
                <a:off x="1892872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2" idx="7"/>
                <a:endCxn id="48" idx="5"/>
              </p:cNvCxnSpPr>
              <p:nvPr/>
            </p:nvCxnSpPr>
            <p:spPr>
              <a:xfrm rot="5400000" flipH="1" flipV="1">
                <a:off x="2325613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9" idx="3"/>
                <a:endCxn id="53" idx="1"/>
              </p:cNvCxnSpPr>
              <p:nvPr/>
            </p:nvCxnSpPr>
            <p:spPr>
              <a:xfrm rot="5400000">
                <a:off x="3343457" y="2172341"/>
                <a:ext cx="959427" cy="56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7"/>
                <a:endCxn id="49" idx="5"/>
              </p:cNvCxnSpPr>
              <p:nvPr/>
            </p:nvCxnSpPr>
            <p:spPr>
              <a:xfrm rot="5400000" flipH="1" flipV="1">
                <a:off x="3788427" y="2175164"/>
                <a:ext cx="9594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hape 59"/>
              <p:cNvCxnSpPr>
                <a:stCxn id="49" idx="0"/>
                <a:endCxn id="49" idx="6"/>
              </p:cNvCxnSpPr>
              <p:nvPr/>
            </p:nvCxnSpPr>
            <p:spPr>
              <a:xfrm rot="16200000" flipH="1">
                <a:off x="4058228" y="1187257"/>
                <a:ext cx="290945" cy="313266"/>
              </a:xfrm>
              <a:prstGeom prst="curvedConnector4">
                <a:avLst>
                  <a:gd name="adj1" fmla="val -42857"/>
                  <a:gd name="adj2" fmla="val 131712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48" idx="1"/>
            </p:cNvCxnSpPr>
            <p:nvPr/>
          </p:nvCxnSpPr>
          <p:spPr bwMode="auto">
            <a:xfrm rot="5400000" flipH="1" flipV="1">
              <a:off x="2825730" y="1281284"/>
              <a:ext cx="849" cy="907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8" idx="3"/>
            </p:cNvCxnSpPr>
            <p:nvPr/>
          </p:nvCxnSpPr>
          <p:spPr bwMode="auto">
            <a:xfrm rot="5400000">
              <a:off x="2825730" y="1684317"/>
              <a:ext cx="848" cy="907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61"/>
            <p:cNvGrpSpPr>
              <a:grpSpLocks/>
            </p:cNvGrpSpPr>
            <p:nvPr/>
          </p:nvGrpSpPr>
          <p:grpSpPr bwMode="auto">
            <a:xfrm>
              <a:off x="152400" y="3932183"/>
              <a:ext cx="2447597" cy="2240017"/>
              <a:chOff x="2057400" y="990600"/>
              <a:chExt cx="2438400" cy="22860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057400" y="990600"/>
                <a:ext cx="2438400" cy="228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83178" y="11984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33800" y="1198418"/>
                <a:ext cx="62653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6" name="Straight Arrow Connector 35"/>
              <p:cNvCxnSpPr>
                <a:stCxn id="34" idx="7"/>
                <a:endCxn id="35" idx="1"/>
              </p:cNvCxnSpPr>
              <p:nvPr/>
            </p:nvCxnSpPr>
            <p:spPr>
              <a:xfrm rot="5400000" flipH="1" flipV="1">
                <a:off x="3315678" y="773829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5" idx="3"/>
                <a:endCxn id="34" idx="5"/>
              </p:cNvCxnSpPr>
              <p:nvPr/>
            </p:nvCxnSpPr>
            <p:spPr>
              <a:xfrm rot="5400000">
                <a:off x="3315678" y="1185136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2283178" y="25700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728156" y="2570018"/>
                <a:ext cx="632178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cxnSp>
            <p:nvCxnSpPr>
              <p:cNvPr id="40" name="Straight Arrow Connector 39"/>
              <p:cNvCxnSpPr>
                <a:stCxn id="38" idx="7"/>
                <a:endCxn id="39" idx="1"/>
              </p:cNvCxnSpPr>
              <p:nvPr/>
            </p:nvCxnSpPr>
            <p:spPr>
              <a:xfrm rot="5400000" flipH="1" flipV="1">
                <a:off x="3313327" y="2147780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9" idx="3"/>
                <a:endCxn id="38" idx="5"/>
              </p:cNvCxnSpPr>
              <p:nvPr/>
            </p:nvCxnSpPr>
            <p:spPr>
              <a:xfrm rot="5400000">
                <a:off x="3313327" y="2559087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4" idx="3"/>
                <a:endCxn id="38" idx="1"/>
              </p:cNvCxnSpPr>
              <p:nvPr/>
            </p:nvCxnSpPr>
            <p:spPr>
              <a:xfrm rot="5400000">
                <a:off x="1892872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8" idx="7"/>
                <a:endCxn id="34" idx="5"/>
              </p:cNvCxnSpPr>
              <p:nvPr/>
            </p:nvCxnSpPr>
            <p:spPr>
              <a:xfrm rot="5400000" flipH="1" flipV="1">
                <a:off x="2325613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5" idx="3"/>
                <a:endCxn id="39" idx="1"/>
              </p:cNvCxnSpPr>
              <p:nvPr/>
            </p:nvCxnSpPr>
            <p:spPr>
              <a:xfrm rot="5400000">
                <a:off x="3343457" y="2172341"/>
                <a:ext cx="959427" cy="56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9" idx="7"/>
                <a:endCxn id="35" idx="5"/>
              </p:cNvCxnSpPr>
              <p:nvPr/>
            </p:nvCxnSpPr>
            <p:spPr>
              <a:xfrm rot="5400000" flipH="1" flipV="1">
                <a:off x="3788427" y="2175164"/>
                <a:ext cx="9594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hape 45"/>
              <p:cNvCxnSpPr>
                <a:endCxn id="38" idx="2"/>
              </p:cNvCxnSpPr>
              <p:nvPr/>
            </p:nvCxnSpPr>
            <p:spPr>
              <a:xfrm rot="16200000" flipV="1">
                <a:off x="2271376" y="2872766"/>
                <a:ext cx="249382" cy="225778"/>
              </a:xfrm>
              <a:prstGeom prst="curvedConnector4">
                <a:avLst>
                  <a:gd name="adj1" fmla="val -36667"/>
                  <a:gd name="adj2" fmla="val 16000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hape 109"/>
            <p:cNvCxnSpPr/>
            <p:nvPr/>
          </p:nvCxnSpPr>
          <p:spPr bwMode="auto">
            <a:xfrm rot="16200000" flipH="1">
              <a:off x="5013708" y="4296377"/>
              <a:ext cx="135759" cy="11331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77"/>
            <p:cNvGrpSpPr>
              <a:grpSpLocks/>
            </p:cNvGrpSpPr>
            <p:nvPr/>
          </p:nvGrpSpPr>
          <p:grpSpPr bwMode="auto">
            <a:xfrm>
              <a:off x="2962603" y="3932183"/>
              <a:ext cx="2447597" cy="2240017"/>
              <a:chOff x="2057400" y="990600"/>
              <a:chExt cx="24384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57400" y="990600"/>
                <a:ext cx="2438400" cy="228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83178" y="11984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33800" y="1198418"/>
                <a:ext cx="62653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cxnSp>
            <p:nvCxnSpPr>
              <p:cNvPr id="22" name="Straight Arrow Connector 21"/>
              <p:cNvCxnSpPr>
                <a:stCxn id="20" idx="7"/>
                <a:endCxn id="21" idx="1"/>
              </p:cNvCxnSpPr>
              <p:nvPr/>
            </p:nvCxnSpPr>
            <p:spPr>
              <a:xfrm rot="5400000" flipH="1" flipV="1">
                <a:off x="3315678" y="773829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21" idx="3"/>
                <a:endCxn id="20" idx="5"/>
              </p:cNvCxnSpPr>
              <p:nvPr/>
            </p:nvCxnSpPr>
            <p:spPr>
              <a:xfrm rot="5400000">
                <a:off x="3315678" y="1185136"/>
                <a:ext cx="866" cy="10197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2283178" y="2570018"/>
                <a:ext cx="612423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28156" y="2570018"/>
                <a:ext cx="632178" cy="581891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cxnSp>
            <p:nvCxnSpPr>
              <p:cNvPr id="26" name="Straight Arrow Connector 25"/>
              <p:cNvCxnSpPr>
                <a:stCxn id="24" idx="7"/>
                <a:endCxn id="25" idx="1"/>
              </p:cNvCxnSpPr>
              <p:nvPr/>
            </p:nvCxnSpPr>
            <p:spPr>
              <a:xfrm rot="5400000" flipH="1" flipV="1">
                <a:off x="3313327" y="2147780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5" idx="3"/>
                <a:endCxn id="24" idx="5"/>
              </p:cNvCxnSpPr>
              <p:nvPr/>
            </p:nvCxnSpPr>
            <p:spPr>
              <a:xfrm rot="5400000">
                <a:off x="3313327" y="2559087"/>
                <a:ext cx="866" cy="1015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3"/>
                <a:endCxn id="24" idx="1"/>
              </p:cNvCxnSpPr>
              <p:nvPr/>
            </p:nvCxnSpPr>
            <p:spPr>
              <a:xfrm rot="5400000">
                <a:off x="1892872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4" idx="7"/>
                <a:endCxn id="20" idx="5"/>
              </p:cNvCxnSpPr>
              <p:nvPr/>
            </p:nvCxnSpPr>
            <p:spPr>
              <a:xfrm rot="5400000" flipH="1" flipV="1">
                <a:off x="2325613" y="2175126"/>
                <a:ext cx="960293" cy="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1" idx="3"/>
                <a:endCxn id="25" idx="1"/>
              </p:cNvCxnSpPr>
              <p:nvPr/>
            </p:nvCxnSpPr>
            <p:spPr>
              <a:xfrm rot="5400000">
                <a:off x="3343457" y="2172341"/>
                <a:ext cx="959427" cy="56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5" idx="7"/>
                <a:endCxn id="21" idx="5"/>
              </p:cNvCxnSpPr>
              <p:nvPr/>
            </p:nvCxnSpPr>
            <p:spPr>
              <a:xfrm rot="5400000" flipH="1" flipV="1">
                <a:off x="3788427" y="2175164"/>
                <a:ext cx="9594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hape 31"/>
              <p:cNvCxnSpPr>
                <a:stCxn id="25" idx="6"/>
                <a:endCxn id="25" idx="4"/>
              </p:cNvCxnSpPr>
              <p:nvPr/>
            </p:nvCxnSpPr>
            <p:spPr>
              <a:xfrm flipH="1">
                <a:off x="4044244" y="2860964"/>
                <a:ext cx="316089" cy="290945"/>
              </a:xfrm>
              <a:prstGeom prst="curvedConnector4">
                <a:avLst>
                  <a:gd name="adj1" fmla="val -28571"/>
                  <a:gd name="adj2" fmla="val 128571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20" idx="2"/>
              <a:endCxn id="67" idx="4"/>
            </p:cNvCxnSpPr>
            <p:nvPr/>
          </p:nvCxnSpPr>
          <p:spPr bwMode="auto">
            <a:xfrm rot="10800000">
              <a:off x="2146738" y="3565634"/>
              <a:ext cx="1042495" cy="855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7" idx="6"/>
              <a:endCxn id="20" idx="0"/>
            </p:cNvCxnSpPr>
            <p:nvPr/>
          </p:nvCxnSpPr>
          <p:spPr bwMode="auto">
            <a:xfrm>
              <a:off x="2464019" y="3280541"/>
              <a:ext cx="1033052" cy="855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5" idx="6"/>
              <a:endCxn id="52" idx="4"/>
            </p:cNvCxnSpPr>
            <p:nvPr/>
          </p:nvCxnSpPr>
          <p:spPr bwMode="auto">
            <a:xfrm flipV="1">
              <a:off x="2464019" y="3565634"/>
              <a:ext cx="1033052" cy="855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2" idx="2"/>
              <a:endCxn id="35" idx="0"/>
            </p:cNvCxnSpPr>
            <p:nvPr/>
          </p:nvCxnSpPr>
          <p:spPr bwMode="auto">
            <a:xfrm rot="10800000" flipV="1">
              <a:off x="2149571" y="3280541"/>
              <a:ext cx="1039662" cy="855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9" idx="7"/>
              <a:endCxn id="24" idx="1"/>
            </p:cNvCxnSpPr>
            <p:nvPr/>
          </p:nvCxnSpPr>
          <p:spPr bwMode="auto">
            <a:xfrm rot="5400000" flipH="1" flipV="1">
              <a:off x="2825257" y="5109204"/>
              <a:ext cx="849" cy="908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39" idx="5"/>
            </p:cNvCxnSpPr>
            <p:nvPr/>
          </p:nvCxnSpPr>
          <p:spPr bwMode="auto">
            <a:xfrm rot="5400000">
              <a:off x="2825257" y="5512238"/>
              <a:ext cx="848" cy="908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Behavioral Analysis: FT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458200" cy="2925763"/>
          </a:xfrm>
        </p:spPr>
        <p:txBody>
          <a:bodyPr/>
          <a:lstStyle/>
          <a:p>
            <a:pPr eaLnBrk="1" hangingPunct="1"/>
            <a:r>
              <a:rPr lang="en-US" dirty="0" smtClean="0"/>
              <a:t>After each step of communication, the data grid is transposed along one dimension (example: P3DFFT)</a:t>
            </a:r>
          </a:p>
          <a:p>
            <a:pPr eaLnBrk="1" hangingPunct="1"/>
            <a:r>
              <a:rPr lang="en-US" dirty="0" smtClean="0"/>
              <a:t>Communication is an </a:t>
            </a:r>
            <a:r>
              <a:rPr lang="en-US" dirty="0" err="1" smtClean="0"/>
              <a:t>Alltoallv</a:t>
            </a:r>
            <a:r>
              <a:rPr lang="en-US" dirty="0" smtClean="0"/>
              <a:t> for a sub-communicator (contains processes in one dimension)</a:t>
            </a:r>
          </a:p>
          <a:p>
            <a:pPr eaLnBrk="1" hangingPunct="1"/>
            <a:r>
              <a:rPr lang="en-US" dirty="0" smtClean="0"/>
              <a:t>Grouping processes in one dimension will cause the other dimension to suffer</a:t>
            </a:r>
          </a:p>
        </p:txBody>
      </p:sp>
      <p:pic>
        <p:nvPicPr>
          <p:cNvPr id="4" name="Picture 3" descr="2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229600" cy="18084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Process-Core Reordering</a:t>
            </a:r>
          </a:p>
        </p:txBody>
      </p:sp>
      <p:pic>
        <p:nvPicPr>
          <p:cNvPr id="14339" name="Picture 2" descr="pic0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 and Motivation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Evaluation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Behavioral Analysis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Concluding Remarks and Future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Concluding Remarks and Future Work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Multi-core systems are revolutionizing HEC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Low cost, low power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Applications just run 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Immediate adoption is simple, performance tuning is not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E.g., Communication patterns on multi-core systems are complex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Analyzed communication behavior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Case Study with the NAS benchmarks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Increased network and resource sharing hurts 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application patterns and reorder process-core mappings – improves performance in some cases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Future Work: Incorporating application pattern information as hints to MPICH2 (through the process manager)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6553200" cy="3352800"/>
          </a:xfrm>
        </p:spPr>
        <p:txBody>
          <a:bodyPr/>
          <a:lstStyle/>
          <a:p>
            <a:pPr eaLnBrk="1" hangingPunct="1"/>
            <a:r>
              <a:rPr lang="en-US" smtClean="0"/>
              <a:t>Contacts:</a:t>
            </a:r>
          </a:p>
          <a:p>
            <a:pPr eaLnBrk="1" hangingPunct="1"/>
            <a:r>
              <a:rPr lang="en-US" smtClean="0"/>
              <a:t>Ganesh Narayanaswamy: </a:t>
            </a:r>
            <a:r>
              <a:rPr lang="en-US" smtClean="0">
                <a:hlinkClick r:id="rId2"/>
              </a:rPr>
              <a:t>cnganesh@cs.vt.edu</a:t>
            </a:r>
            <a:endParaRPr lang="en-US" smtClean="0"/>
          </a:p>
          <a:p>
            <a:pPr eaLnBrk="1" hangingPunct="1"/>
            <a:r>
              <a:rPr lang="en-US" smtClean="0"/>
              <a:t>Pavan Balaji: </a:t>
            </a:r>
            <a:r>
              <a:rPr lang="en-US" smtClean="0">
                <a:hlinkClick r:id="rId3"/>
              </a:rPr>
              <a:t>balaji@mcs.anl.gov</a:t>
            </a:r>
            <a:endParaRPr lang="en-US" smtClean="0"/>
          </a:p>
          <a:p>
            <a:pPr eaLnBrk="1" hangingPunct="1"/>
            <a:r>
              <a:rPr lang="en-US" smtClean="0"/>
              <a:t>Wu-chun Feng: </a:t>
            </a:r>
            <a:r>
              <a:rPr lang="en-US" smtClean="0">
                <a:hlinkClick r:id="rId4"/>
              </a:rPr>
              <a:t>feng@cs.vt.edu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More Information:</a:t>
            </a:r>
          </a:p>
          <a:p>
            <a:pPr eaLnBrk="1" hangingPunct="1"/>
            <a:r>
              <a:rPr lang="en-US" smtClean="0">
                <a:hlinkClick r:id="rId5"/>
              </a:rPr>
              <a:t>http://synergy.cs.vt.edu</a:t>
            </a:r>
            <a:endParaRPr lang="en-US" smtClean="0"/>
          </a:p>
          <a:p>
            <a:pPr eaLnBrk="1" hangingPunct="1"/>
            <a:r>
              <a:rPr lang="en-US" smtClean="0">
                <a:hlinkClick r:id="rId6"/>
              </a:rPr>
              <a:t>http://www.mcs.anl.gov/~balaji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Multi-core Systems: Revolutionizing HEC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Significant driving force in the growing scale of High-End Computing (HEC) systems</a:t>
            </a:r>
          </a:p>
          <a:p>
            <a:pPr lvl="1"/>
            <a:r>
              <a:rPr lang="en-US" smtClean="0"/>
              <a:t>Low-cost, Low-power usage</a:t>
            </a:r>
          </a:p>
          <a:p>
            <a:pPr lvl="1"/>
            <a:r>
              <a:rPr lang="en-US" smtClean="0"/>
              <a:t>Quad-core systems are commodity today (Intel, AMD)</a:t>
            </a:r>
          </a:p>
          <a:p>
            <a:pPr lvl="1"/>
            <a:r>
              <a:rPr lang="en-US" smtClean="0"/>
              <a:t>Future processors have many more cores (Intel Xscale)</a:t>
            </a:r>
          </a:p>
          <a:p>
            <a:r>
              <a:rPr lang="en-US" smtClean="0"/>
              <a:t>General purpose computing processing elements</a:t>
            </a:r>
          </a:p>
          <a:p>
            <a:pPr lvl="1"/>
            <a:r>
              <a:rPr lang="en-US" smtClean="0"/>
              <a:t>X86, PPC, MIPS and other general purpose instruction sets</a:t>
            </a:r>
          </a:p>
          <a:p>
            <a:pPr lvl="1"/>
            <a:r>
              <a:rPr lang="en-US" smtClean="0"/>
              <a:t>OS exposes each core as a different processor</a:t>
            </a:r>
          </a:p>
          <a:p>
            <a:pPr lvl="2"/>
            <a:r>
              <a:rPr lang="en-US" smtClean="0"/>
              <a:t>Can schedule a process on each core</a:t>
            </a:r>
          </a:p>
          <a:p>
            <a:pPr lvl="1"/>
            <a:r>
              <a:rPr lang="en-US" smtClean="0"/>
              <a:t>Applications just run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in Multi-core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Immediate Adoption is simple, performance tuning is not</a:t>
            </a:r>
          </a:p>
          <a:p>
            <a:pPr lvl="1" eaLnBrk="1" hangingPunct="1">
              <a:defRPr/>
            </a:pPr>
            <a:r>
              <a:rPr lang="en-US" dirty="0" smtClean="0"/>
              <a:t>E.g., communication tuning (memory tuning is another)</a:t>
            </a:r>
          </a:p>
          <a:p>
            <a:pPr eaLnBrk="1" hangingPunct="1">
              <a:defRPr/>
            </a:pPr>
            <a:r>
              <a:rPr lang="en-US" dirty="0" smtClean="0"/>
              <a:t>Moore’s law driving the number of cores per die up !</a:t>
            </a:r>
          </a:p>
          <a:p>
            <a:pPr lvl="1" eaLnBrk="1" hangingPunct="1">
              <a:defRPr/>
            </a:pPr>
            <a:r>
              <a:rPr lang="en-US" dirty="0" smtClean="0"/>
              <a:t>Processes sharing network link doubling every 18-24 months</a:t>
            </a:r>
          </a:p>
          <a:p>
            <a:pPr eaLnBrk="1" hangingPunct="1">
              <a:defRPr/>
            </a:pPr>
            <a:r>
              <a:rPr lang="en-US" dirty="0" smtClean="0"/>
              <a:t>Intra-node traffic increasing as well</a:t>
            </a:r>
          </a:p>
          <a:p>
            <a:pPr lvl="1" eaLnBrk="1" hangingPunct="1">
              <a:defRPr/>
            </a:pPr>
            <a:r>
              <a:rPr lang="en-US" dirty="0" smtClean="0"/>
              <a:t>Increases with increasing number of cores as well</a:t>
            </a:r>
          </a:p>
          <a:p>
            <a:pPr eaLnBrk="1" hangingPunct="1">
              <a:defRPr/>
            </a:pPr>
            <a:r>
              <a:rPr lang="en-US" dirty="0" smtClean="0"/>
              <a:t>More network requirement or lesser?</a:t>
            </a:r>
          </a:p>
          <a:p>
            <a:pPr lvl="1" eaLnBrk="1" hangingPunct="1">
              <a:defRPr/>
            </a:pPr>
            <a:r>
              <a:rPr lang="en-US" dirty="0" smtClean="0"/>
              <a:t>More network sharing, but more intra-node traffic as well</a:t>
            </a:r>
            <a:endParaRPr lang="en-US" sz="1050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Application communication is critical to whether multi-cores help or hurt communication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Sharing in Multi-core Systems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458200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More processes per node means more processes sharing the same network link</a:t>
            </a:r>
          </a:p>
          <a:p>
            <a:pPr eaLnBrk="1" hangingPunct="1"/>
            <a:r>
              <a:rPr lang="en-US" dirty="0" smtClean="0"/>
              <a:t>More processes per node means more intra-node communication, and potentially lesser network traffic</a:t>
            </a:r>
          </a:p>
          <a:p>
            <a:pPr eaLnBrk="1" hangingPunct="1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What kind of application patterns generate more traffic?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What kind of application patterns generate less traffic?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Does process reordering between cores help?</a:t>
            </a:r>
          </a:p>
        </p:txBody>
      </p:sp>
      <p:sp>
        <p:nvSpPr>
          <p:cNvPr id="4" name="AutoShape 65"/>
          <p:cNvSpPr>
            <a:spLocks noChangeArrowheads="1"/>
          </p:cNvSpPr>
          <p:nvPr/>
        </p:nvSpPr>
        <p:spPr bwMode="auto">
          <a:xfrm>
            <a:off x="6019800" y="1152525"/>
            <a:ext cx="1417638" cy="1219200"/>
          </a:xfrm>
          <a:prstGeom prst="leftRightArrow">
            <a:avLst>
              <a:gd name="adj1" fmla="val 50000"/>
              <a:gd name="adj2" fmla="val 2325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1524000" y="1143000"/>
            <a:ext cx="1417638" cy="1219200"/>
          </a:xfrm>
          <a:prstGeom prst="leftRightArrow">
            <a:avLst>
              <a:gd name="adj1" fmla="val 50000"/>
              <a:gd name="adj2" fmla="val 2325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52525"/>
            <a:ext cx="1233488" cy="1233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7363" y="1304925"/>
            <a:ext cx="320675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036638" y="1304925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7363" y="1900238"/>
            <a:ext cx="320675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36638" y="1900238"/>
            <a:ext cx="319087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955925" y="1152525"/>
            <a:ext cx="1233488" cy="1233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38488" y="1304925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717925" y="1304925"/>
            <a:ext cx="320675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138488" y="1900238"/>
            <a:ext cx="319087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717925" y="1900238"/>
            <a:ext cx="320675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1355725" y="1990725"/>
            <a:ext cx="1736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sm"/>
            <a:tailEnd type="stealth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1387475" y="1503363"/>
            <a:ext cx="1736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sm"/>
            <a:tailEnd type="stealth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777875" y="1503363"/>
            <a:ext cx="2879725" cy="18573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07" y="192"/>
              </a:cxn>
              <a:cxn ang="0">
                <a:pos x="3075" y="192"/>
              </a:cxn>
              <a:cxn ang="0">
                <a:pos x="3123" y="0"/>
              </a:cxn>
            </a:cxnLst>
            <a:rect l="0" t="0" r="r" b="b"/>
            <a:pathLst>
              <a:path w="3123" h="194">
                <a:moveTo>
                  <a:pt x="0" y="70"/>
                </a:moveTo>
                <a:cubicBezTo>
                  <a:pt x="100" y="194"/>
                  <a:pt x="46" y="192"/>
                  <a:pt x="107" y="192"/>
                </a:cubicBezTo>
                <a:lnTo>
                  <a:pt x="3075" y="192"/>
                </a:lnTo>
                <a:lnTo>
                  <a:pt x="3123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 type="stealth" w="med" len="sm"/>
            <a:tailEnd type="stealth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2"/>
          <p:cNvSpPr>
            <a:spLocks/>
          </p:cNvSpPr>
          <p:nvPr/>
        </p:nvSpPr>
        <p:spPr bwMode="auto">
          <a:xfrm rot="10800000">
            <a:off x="838200" y="1866900"/>
            <a:ext cx="2879725" cy="18415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07" y="192"/>
              </a:cxn>
              <a:cxn ang="0">
                <a:pos x="3075" y="192"/>
              </a:cxn>
              <a:cxn ang="0">
                <a:pos x="3123" y="0"/>
              </a:cxn>
            </a:cxnLst>
            <a:rect l="0" t="0" r="r" b="b"/>
            <a:pathLst>
              <a:path w="3123" h="194">
                <a:moveTo>
                  <a:pt x="0" y="70"/>
                </a:moveTo>
                <a:cubicBezTo>
                  <a:pt x="100" y="194"/>
                  <a:pt x="46" y="192"/>
                  <a:pt x="107" y="192"/>
                </a:cubicBezTo>
                <a:lnTo>
                  <a:pt x="3075" y="192"/>
                </a:lnTo>
                <a:lnTo>
                  <a:pt x="3123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 type="stealth" w="med" len="sm"/>
            <a:tailEnd type="stealth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4800600" y="1152525"/>
            <a:ext cx="1233488" cy="1233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auto">
          <a:xfrm>
            <a:off x="4968875" y="1304925"/>
            <a:ext cx="320675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41"/>
          <p:cNvSpPr>
            <a:spLocks noChangeArrowheads="1"/>
          </p:cNvSpPr>
          <p:nvPr/>
        </p:nvSpPr>
        <p:spPr bwMode="auto">
          <a:xfrm>
            <a:off x="5518150" y="1304925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2"/>
          <p:cNvSpPr>
            <a:spLocks noChangeArrowheads="1"/>
          </p:cNvSpPr>
          <p:nvPr/>
        </p:nvSpPr>
        <p:spPr bwMode="auto">
          <a:xfrm>
            <a:off x="4968875" y="1900238"/>
            <a:ext cx="320675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5518150" y="1900238"/>
            <a:ext cx="319088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7437438" y="1152525"/>
            <a:ext cx="1233487" cy="1233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45"/>
          <p:cNvSpPr>
            <a:spLocks noChangeArrowheads="1"/>
          </p:cNvSpPr>
          <p:nvPr/>
        </p:nvSpPr>
        <p:spPr bwMode="auto">
          <a:xfrm>
            <a:off x="7620000" y="1304925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46"/>
          <p:cNvSpPr>
            <a:spLocks noChangeArrowheads="1"/>
          </p:cNvSpPr>
          <p:nvPr/>
        </p:nvSpPr>
        <p:spPr bwMode="auto">
          <a:xfrm>
            <a:off x="8199438" y="1304925"/>
            <a:ext cx="320675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7"/>
          <p:cNvSpPr>
            <a:spLocks noChangeArrowheads="1"/>
          </p:cNvSpPr>
          <p:nvPr/>
        </p:nvSpPr>
        <p:spPr bwMode="auto">
          <a:xfrm>
            <a:off x="7620000" y="1900238"/>
            <a:ext cx="319088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8199438" y="1900238"/>
            <a:ext cx="320675" cy="3190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 rot="10800000">
            <a:off x="5291138" y="14573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4"/>
          <p:cNvSpPr>
            <a:spLocks noChangeShapeType="1"/>
          </p:cNvSpPr>
          <p:nvPr/>
        </p:nvSpPr>
        <p:spPr bwMode="auto">
          <a:xfrm rot="10800000">
            <a:off x="5237163" y="1577975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55"/>
          <p:cNvSpPr>
            <a:spLocks noChangeShapeType="1"/>
          </p:cNvSpPr>
          <p:nvPr/>
        </p:nvSpPr>
        <p:spPr bwMode="auto">
          <a:xfrm rot="16200000">
            <a:off x="5002213" y="17573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56"/>
          <p:cNvSpPr>
            <a:spLocks noChangeShapeType="1"/>
          </p:cNvSpPr>
          <p:nvPr/>
        </p:nvSpPr>
        <p:spPr bwMode="auto">
          <a:xfrm rot="10800000">
            <a:off x="7945438" y="14779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rot="10800000">
            <a:off x="7891463" y="1598613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 rot="16200000">
            <a:off x="7656513" y="177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5791200" y="1533525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 and Motivation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Experimental Evaluation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/>
              <a:t>Behavioral Analysis of the NAS Benchmarks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dirty="0" smtClean="0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Setup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57200" y="3733800"/>
            <a:ext cx="8458200" cy="2514600"/>
          </a:xfrm>
        </p:spPr>
        <p:txBody>
          <a:bodyPr/>
          <a:lstStyle/>
          <a:p>
            <a:r>
              <a:rPr lang="en-US" dirty="0" smtClean="0"/>
              <a:t>16-node dual-processor dual-core cluster</a:t>
            </a:r>
          </a:p>
          <a:p>
            <a:pPr lvl="1"/>
            <a:r>
              <a:rPr lang="en-US" dirty="0" smtClean="0"/>
              <a:t>AMD </a:t>
            </a:r>
            <a:r>
              <a:rPr lang="en-US" dirty="0" err="1" smtClean="0"/>
              <a:t>Opteron</a:t>
            </a:r>
            <a:r>
              <a:rPr lang="en-US" dirty="0" smtClean="0"/>
              <a:t> 2.55GHz with DDR2 667MHz RAM</a:t>
            </a:r>
          </a:p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Co-processor Mode: Use one core per processor</a:t>
            </a:r>
          </a:p>
          <a:p>
            <a:pPr lvl="1"/>
            <a:r>
              <a:rPr lang="en-US" dirty="0" smtClean="0"/>
              <a:t>Virtual Processor Mode: Use both cores per processor</a:t>
            </a:r>
            <a:endParaRPr 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768475" y="1371600"/>
            <a:ext cx="1417638" cy="1219200"/>
          </a:xfrm>
          <a:prstGeom prst="leftRightArrow">
            <a:avLst>
              <a:gd name="adj1" fmla="val 50000"/>
              <a:gd name="adj2" fmla="val 2325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Myri-10G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113" y="1219200"/>
            <a:ext cx="1233487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3186113" y="1219200"/>
            <a:ext cx="1233487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3240088" y="1371600"/>
            <a:ext cx="1143000" cy="609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3262313" y="2057400"/>
            <a:ext cx="1143000" cy="609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573088" y="1371600"/>
            <a:ext cx="1143000" cy="609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47713" y="1524000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22"/>
          <p:cNvSpPr>
            <a:spLocks noChangeArrowheads="1"/>
          </p:cNvSpPr>
          <p:nvPr/>
        </p:nvSpPr>
        <p:spPr bwMode="auto">
          <a:xfrm>
            <a:off x="1190625" y="1524000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3"/>
          <p:cNvSpPr>
            <a:spLocks noChangeArrowheads="1"/>
          </p:cNvSpPr>
          <p:nvPr/>
        </p:nvSpPr>
        <p:spPr bwMode="auto">
          <a:xfrm>
            <a:off x="595313" y="2057400"/>
            <a:ext cx="1143000" cy="609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>
            <a:off x="769938" y="2209800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1212850" y="2209800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3414713" y="1524000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3857625" y="1524000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3436938" y="2209800"/>
            <a:ext cx="319087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32"/>
          <p:cNvSpPr>
            <a:spLocks noChangeArrowheads="1"/>
          </p:cNvSpPr>
          <p:nvPr/>
        </p:nvSpPr>
        <p:spPr bwMode="auto">
          <a:xfrm>
            <a:off x="3879850" y="2209800"/>
            <a:ext cx="319088" cy="3206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381000" y="1066800"/>
            <a:ext cx="3414713" cy="2574925"/>
            <a:chOff x="240" y="1680"/>
            <a:chExt cx="2151" cy="1622"/>
          </a:xfrm>
        </p:grpSpPr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432" y="1680"/>
              <a:ext cx="288" cy="1248"/>
            </a:xfrm>
            <a:prstGeom prst="ellipse">
              <a:avLst/>
            </a:prstGeom>
            <a:solidFill>
              <a:srgbClr val="CC99FF">
                <a:alpha val="50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103" y="1680"/>
              <a:ext cx="288" cy="1248"/>
            </a:xfrm>
            <a:prstGeom prst="ellipse">
              <a:avLst/>
            </a:prstGeom>
            <a:solidFill>
              <a:srgbClr val="CC99FF">
                <a:alpha val="50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240" y="2976"/>
              <a:ext cx="83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Co-Processor </a:t>
              </a:r>
            </a:p>
            <a:p>
              <a:pPr algn="ctr"/>
              <a:r>
                <a:rPr lang="en-US" sz="1400"/>
                <a:t>Mode</a:t>
              </a:r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434975" y="2133600"/>
            <a:ext cx="5648325" cy="517525"/>
            <a:chOff x="274" y="2352"/>
            <a:chExt cx="3558" cy="326"/>
          </a:xfrm>
        </p:grpSpPr>
        <p:sp>
          <p:nvSpPr>
            <p:cNvPr id="23" name="Oval 40"/>
            <p:cNvSpPr>
              <a:spLocks noChangeArrowheads="1"/>
            </p:cNvSpPr>
            <p:nvPr/>
          </p:nvSpPr>
          <p:spPr bwMode="auto">
            <a:xfrm>
              <a:off x="274" y="2352"/>
              <a:ext cx="912" cy="288"/>
            </a:xfrm>
            <a:prstGeom prst="ellipse">
              <a:avLst/>
            </a:prstGeom>
            <a:solidFill>
              <a:srgbClr val="FF00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1947" y="2352"/>
              <a:ext cx="912" cy="288"/>
            </a:xfrm>
            <a:prstGeom prst="ellipse">
              <a:avLst/>
            </a:prstGeom>
            <a:solidFill>
              <a:srgbClr val="FF00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2832" y="2352"/>
              <a:ext cx="100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Virtual Processor </a:t>
              </a:r>
            </a:p>
            <a:p>
              <a:pPr algn="ctr"/>
              <a:r>
                <a:rPr lang="en-US" sz="1400"/>
                <a:t>Mode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of Network Sharing</a:t>
            </a:r>
          </a:p>
        </p:txBody>
      </p:sp>
      <p:pic>
        <p:nvPicPr>
          <p:cNvPr id="9219" name="Picture 10" descr="pic0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19200"/>
            <a:ext cx="449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1" descr="pic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219200"/>
            <a:ext cx="42672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of Processor Sharing</a:t>
            </a:r>
          </a:p>
        </p:txBody>
      </p:sp>
      <p:pic>
        <p:nvPicPr>
          <p:cNvPr id="10243" name="Picture 2" descr="pic0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962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Usage in Processor Sharing</a:t>
            </a:r>
          </a:p>
        </p:txBody>
      </p:sp>
      <p:pic>
        <p:nvPicPr>
          <p:cNvPr id="11267" name="Picture 2" descr="E:\pic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" descr="E:\pic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95400"/>
            <a:ext cx="449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hoti07-v1.0</Template>
  <TotalTime>1023</TotalTime>
  <Words>580</Words>
  <Application>Microsoft PowerPoint</Application>
  <PresentationFormat>On-screen Show (4:3)</PresentationFormat>
  <Paragraphs>108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energy_aware_parallel_tools</vt:lpstr>
      <vt:lpstr>Impact of Network Sharing in Multi-core Architectures</vt:lpstr>
      <vt:lpstr>Multi-core Systems: Revolutionizing HEC</vt:lpstr>
      <vt:lpstr>Communication in Multi-core Systems</vt:lpstr>
      <vt:lpstr>Network Sharing in Multi-core Systems</vt:lpstr>
      <vt:lpstr>Presentation Outline</vt:lpstr>
      <vt:lpstr>Experimental Setup</vt:lpstr>
      <vt:lpstr>Impact of Network Sharing</vt:lpstr>
      <vt:lpstr>Impact of Processor Sharing</vt:lpstr>
      <vt:lpstr>Resource Usage in Processor Sharing</vt:lpstr>
      <vt:lpstr>Presentation Outline</vt:lpstr>
      <vt:lpstr>Behavioral Analysis: CG</vt:lpstr>
      <vt:lpstr>Behavioral Analysis: FT</vt:lpstr>
      <vt:lpstr>Impact of Process-Core Reordering</vt:lpstr>
      <vt:lpstr>Presentation Outline</vt:lpstr>
      <vt:lpstr>Concluding Remarks and Future Work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Pavan Balaji</cp:lastModifiedBy>
  <cp:revision>813</cp:revision>
  <cp:lastPrinted>1601-01-01T00:00:00Z</cp:lastPrinted>
  <dcterms:created xsi:type="dcterms:W3CDTF">1601-01-01T00:00:00Z</dcterms:created>
  <dcterms:modified xsi:type="dcterms:W3CDTF">2008-08-04T18:00:47Z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