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70" r:id="rId4"/>
    <p:sldId id="260" r:id="rId5"/>
    <p:sldId id="275" r:id="rId6"/>
    <p:sldId id="276" r:id="rId7"/>
    <p:sldId id="273" r:id="rId8"/>
    <p:sldId id="274" r:id="rId9"/>
    <p:sldId id="259" r:id="rId10"/>
    <p:sldId id="261" r:id="rId11"/>
    <p:sldId id="289" r:id="rId12"/>
    <p:sldId id="277" r:id="rId13"/>
    <p:sldId id="290" r:id="rId14"/>
    <p:sldId id="295" r:id="rId15"/>
    <p:sldId id="296" r:id="rId16"/>
    <p:sldId id="291" r:id="rId17"/>
    <p:sldId id="262" r:id="rId18"/>
    <p:sldId id="281" r:id="rId19"/>
    <p:sldId id="282" r:id="rId20"/>
    <p:sldId id="293" r:id="rId21"/>
    <p:sldId id="263" r:id="rId22"/>
    <p:sldId id="284" r:id="rId23"/>
    <p:sldId id="285" r:id="rId24"/>
    <p:sldId id="286" r:id="rId25"/>
    <p:sldId id="297" r:id="rId26"/>
    <p:sldId id="298" r:id="rId27"/>
    <p:sldId id="264" r:id="rId28"/>
    <p:sldId id="287" r:id="rId29"/>
    <p:sldId id="266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13"/>
    <a:srgbClr val="E3E3E3"/>
    <a:srgbClr val="FF001F"/>
    <a:srgbClr val="660066"/>
    <a:srgbClr val="C0C0C0"/>
    <a:srgbClr val="FF00FF"/>
    <a:srgbClr val="6633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54" autoAdjust="0"/>
    <p:restoredTop sz="88034" autoAdjust="0"/>
  </p:normalViewPr>
  <p:slideViewPr>
    <p:cSldViewPr>
      <p:cViewPr varScale="1">
        <p:scale>
          <a:sx n="99" d="100"/>
          <a:sy n="99" d="100"/>
        </p:scale>
        <p:origin x="-4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16.230.1\vmware\drafts\talks\isc\isc08-v1.2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16.230.1\vmware\drafts\talks\isc\isc08-v1.2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16.230.1\vmware\drafts\talks\isc\isc08-v1.2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16.230.1\vmware\drafts\talks\isc\isc08-v1.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618824603446312"/>
          <c:y val="7.6454214144268118E-2"/>
          <c:w val="0.69553280839895015"/>
          <c:h val="0.7624803773739480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mpiBLAST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1002.9</c:v>
                </c:pt>
                <c:pt idx="1">
                  <c:v>2274.27</c:v>
                </c:pt>
                <c:pt idx="2">
                  <c:v>4082.03</c:v>
                </c:pt>
                <c:pt idx="3">
                  <c:v>8710.6</c:v>
                </c:pt>
                <c:pt idx="4">
                  <c:v>16242.07</c:v>
                </c:pt>
                <c:pt idx="5">
                  <c:v>36396.400000000001</c:v>
                </c:pt>
                <c:pt idx="6">
                  <c:v>68823.47</c:v>
                </c:pt>
                <c:pt idx="7">
                  <c:v>132885.3299999999</c:v>
                </c:pt>
                <c:pt idx="8">
                  <c:v>334106.40000000002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ParaMEDIC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2.82</c:v>
                </c:pt>
                <c:pt idx="1">
                  <c:v>6.2700000000000014</c:v>
                </c:pt>
                <c:pt idx="2">
                  <c:v>11.99</c:v>
                </c:pt>
                <c:pt idx="3">
                  <c:v>22.97</c:v>
                </c:pt>
                <c:pt idx="4">
                  <c:v>43.660000000000011</c:v>
                </c:pt>
                <c:pt idx="5">
                  <c:v>66.2</c:v>
                </c:pt>
                <c:pt idx="6">
                  <c:v>106.82</c:v>
                </c:pt>
                <c:pt idx="7">
                  <c:v>218.96</c:v>
                </c:pt>
                <c:pt idx="8">
                  <c:v>532.41</c:v>
                </c:pt>
              </c:numCache>
            </c:numRef>
          </c:val>
        </c:ser>
        <c:marker val="1"/>
        <c:axId val="71687552"/>
        <c:axId val="76065408"/>
      </c:lineChart>
      <c:catAx>
        <c:axId val="71687552"/>
        <c:scaling>
          <c:orientation val="minMax"/>
        </c:scaling>
        <c:axPos val="b"/>
        <c:numFmt formatCode="General" sourceLinked="1"/>
        <c:tickLblPos val="nextTo"/>
        <c:crossAx val="76065408"/>
        <c:crosses val="autoZero"/>
        <c:auto val="1"/>
        <c:lblAlgn val="ctr"/>
        <c:lblOffset val="100"/>
      </c:catAx>
      <c:valAx>
        <c:axId val="76065408"/>
        <c:scaling>
          <c:orientation val="minMax"/>
        </c:scaling>
        <c:axPos val="l"/>
        <c:majorGridlines/>
        <c:numFmt formatCode="General" sourceLinked="1"/>
        <c:tickLblPos val="nextTo"/>
        <c:crossAx val="71687552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9199840237361652"/>
          <c:y val="0.11007195285556463"/>
          <c:w val="0.40232415902140689"/>
          <c:h val="0.16905038819326756"/>
        </c:manualLayout>
      </c:layout>
      <c:spPr>
        <a:solidFill>
          <a:schemeClr val="bg1"/>
        </a:solidFill>
      </c:spPr>
    </c:legend>
    <c:plotVisOnly val="1"/>
  </c:chart>
  <c:spPr>
    <a:ln>
      <a:solidFill>
        <a:schemeClr val="tx1"/>
      </a:solidFill>
    </a:ln>
  </c:spPr>
  <c:txPr>
    <a:bodyPr/>
    <a:lstStyle/>
    <a:p>
      <a:pPr>
        <a:defRPr sz="14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>
        <c:manualLayout>
          <c:xMode val="edge"/>
          <c:yMode val="edge"/>
          <c:x val="0.30116207951070351"/>
          <c:y val="0"/>
        </c:manualLayout>
      </c:layout>
      <c:txPr>
        <a:bodyPr/>
        <a:lstStyle/>
        <a:p>
          <a:pPr>
            <a:defRPr sz="1600">
              <a:latin typeface="Arial" pitchFamily="34" charset="0"/>
              <a:cs typeface="Arial" pitchFamily="34" charset="0"/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1929868284813023"/>
          <c:y val="7.6713030035074722E-2"/>
          <c:w val="0.75196729995906453"/>
          <c:h val="0.7599570243346039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Factor of Improvement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355.64000000000016</c:v>
                </c:pt>
                <c:pt idx="1">
                  <c:v>362.71999999999986</c:v>
                </c:pt>
                <c:pt idx="2">
                  <c:v>340.45</c:v>
                </c:pt>
                <c:pt idx="3">
                  <c:v>379.21999999999986</c:v>
                </c:pt>
                <c:pt idx="4">
                  <c:v>372.01</c:v>
                </c:pt>
                <c:pt idx="5">
                  <c:v>549.7900000000003</c:v>
                </c:pt>
                <c:pt idx="6">
                  <c:v>644.2900000000003</c:v>
                </c:pt>
                <c:pt idx="7">
                  <c:v>606.89</c:v>
                </c:pt>
                <c:pt idx="8">
                  <c:v>627.54</c:v>
                </c:pt>
              </c:numCache>
            </c:numRef>
          </c:val>
        </c:ser>
        <c:marker val="1"/>
        <c:axId val="76684672"/>
        <c:axId val="76942720"/>
      </c:lineChart>
      <c:catAx>
        <c:axId val="76684672"/>
        <c:scaling>
          <c:orientation val="minMax"/>
        </c:scaling>
        <c:axPos val="b"/>
        <c:numFmt formatCode="General" sourceLinked="1"/>
        <c:tickLblPos val="nextTo"/>
        <c:crossAx val="76942720"/>
        <c:crosses val="autoZero"/>
        <c:auto val="1"/>
        <c:lblAlgn val="ctr"/>
        <c:lblOffset val="100"/>
      </c:catAx>
      <c:valAx>
        <c:axId val="76942720"/>
        <c:scaling>
          <c:orientation val="minMax"/>
        </c:scaling>
        <c:axPos val="l"/>
        <c:majorGridlines/>
        <c:numFmt formatCode="General" sourceLinked="1"/>
        <c:tickLblPos val="nextTo"/>
        <c:crossAx val="76684672"/>
        <c:crosses val="autoZero"/>
        <c:crossBetween val="between"/>
      </c:valAx>
      <c:spPr>
        <a:ln>
          <a:solidFill>
            <a:srgbClr val="000000"/>
          </a:solidFill>
        </a:ln>
      </c:spPr>
    </c:plotArea>
    <c:plotVisOnly val="1"/>
  </c:chart>
  <c:spPr>
    <a:noFill/>
    <a:ln>
      <a:solidFill>
        <a:schemeClr val="tx1"/>
      </a:solidFill>
    </a:ln>
  </c:spPr>
  <c:txPr>
    <a:bodyPr/>
    <a:lstStyle/>
    <a:p>
      <a:pPr>
        <a:defRPr sz="1400"/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600" b="1"/>
            </a:pPr>
            <a:r>
              <a:rPr lang="en-US" sz="1600" b="1"/>
              <a:t>Storage Utilization with Lustre</a:t>
            </a:r>
          </a:p>
        </c:rich>
      </c:tx>
      <c:layout>
        <c:manualLayout>
          <c:xMode val="edge"/>
          <c:yMode val="edge"/>
          <c:x val="0.26276773804913711"/>
          <c:y val="1.449381629250850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808332257648122"/>
          <c:y val="9.478672985782001E-2"/>
          <c:w val="0.7919977625747604"/>
          <c:h val="0.76105211037205978"/>
        </c:manualLayout>
      </c:layout>
      <c:lineChart>
        <c:grouping val="standard"/>
        <c:ser>
          <c:idx val="0"/>
          <c:order val="0"/>
          <c:tx>
            <c:strRef>
              <c:f>Sheet1!$C$1</c:f>
              <c:strCache>
                <c:ptCount val="1"/>
                <c:pt idx="0">
                  <c:v>mpiBLAST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41</c:v>
                </c:pt>
                <c:pt idx="1">
                  <c:v>41</c:v>
                </c:pt>
                <c:pt idx="2">
                  <c:v>41</c:v>
                </c:pt>
                <c:pt idx="3">
                  <c:v>41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  <c:pt idx="7">
                  <c:v>41</c:v>
                </c:pt>
                <c:pt idx="8">
                  <c:v>41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ParaMEDIC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510.22999999999996</c:v>
                </c:pt>
                <c:pt idx="1">
                  <c:v>660.32999999999993</c:v>
                </c:pt>
                <c:pt idx="2">
                  <c:v>784.93999999999994</c:v>
                </c:pt>
                <c:pt idx="3">
                  <c:v>772.76</c:v>
                </c:pt>
                <c:pt idx="4">
                  <c:v>796.92</c:v>
                </c:pt>
                <c:pt idx="5">
                  <c:v>848.72</c:v>
                </c:pt>
                <c:pt idx="6">
                  <c:v>1312.56</c:v>
                </c:pt>
                <c:pt idx="7">
                  <c:v>1367.03</c:v>
                </c:pt>
                <c:pt idx="8">
                  <c:v>1334.1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MPI-IO-Test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854.64</c:v>
                </c:pt>
                <c:pt idx="1">
                  <c:v>869.83999999999992</c:v>
                </c:pt>
                <c:pt idx="2">
                  <c:v>816.8</c:v>
                </c:pt>
                <c:pt idx="3">
                  <c:v>910</c:v>
                </c:pt>
                <c:pt idx="4">
                  <c:v>892.8</c:v>
                </c:pt>
                <c:pt idx="5">
                  <c:v>1319.5</c:v>
                </c:pt>
                <c:pt idx="6">
                  <c:v>1546.24</c:v>
                </c:pt>
                <c:pt idx="7">
                  <c:v>1456.56</c:v>
                </c:pt>
                <c:pt idx="8">
                  <c:v>1506.08</c:v>
                </c:pt>
              </c:numCache>
            </c:numRef>
          </c:val>
        </c:ser>
        <c:marker val="1"/>
        <c:axId val="50042752"/>
        <c:axId val="50114944"/>
      </c:lineChart>
      <c:catAx>
        <c:axId val="50042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 dirty="0"/>
                  <a:t>Number of </a:t>
                </a:r>
                <a:r>
                  <a:rPr lang="en-US" b="1" dirty="0" smtClean="0"/>
                  <a:t>Query Sequence Sets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22976786713136294"/>
              <c:y val="0.9350310242534316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0114944"/>
        <c:crosses val="autoZero"/>
        <c:auto val="1"/>
        <c:lblAlgn val="ctr"/>
        <c:lblOffset val="100"/>
        <c:tickLblSkip val="1"/>
        <c:tickMarkSkip val="1"/>
      </c:catAx>
      <c:valAx>
        <c:axId val="50114944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Throughput (Mbps)</a:t>
                </a:r>
              </a:p>
            </c:rich>
          </c:tx>
          <c:layout>
            <c:manualLayout>
              <c:xMode val="edge"/>
              <c:yMode val="edge"/>
              <c:x val="1.2269938650306749E-3"/>
              <c:y val="0.2788309636650872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0042752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1047308635600889"/>
          <c:y val="0.11319233287346021"/>
          <c:w val="0.35134933952928032"/>
          <c:h val="0.21506295360224847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600" b="1"/>
            </a:pPr>
            <a:r>
              <a:rPr lang="en-US" sz="1600" b="1" dirty="0" err="1" smtClean="0"/>
              <a:t>ParaMEDIC</a:t>
            </a:r>
            <a:r>
              <a:rPr lang="en-US" sz="1600" b="1" dirty="0" smtClean="0"/>
              <a:t> Compute-I/O breakup</a:t>
            </a:r>
            <a:endParaRPr lang="en-US" sz="1600" b="1" dirty="0"/>
          </a:p>
        </c:rich>
      </c:tx>
      <c:layout>
        <c:manualLayout>
          <c:xMode val="edge"/>
          <c:yMode val="edge"/>
          <c:x val="0.31307281034315187"/>
          <c:y val="4.7639878348539728E-4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20324049771556346"/>
          <c:y val="0.10347551342812013"/>
          <c:w val="0.78423082531350263"/>
          <c:h val="0.738734741490647"/>
        </c:manualLayout>
      </c:layout>
      <c:barChart>
        <c:barDir val="col"/>
        <c:grouping val="percentStacked"/>
        <c:ser>
          <c:idx val="0"/>
          <c:order val="0"/>
          <c:tx>
            <c:strRef>
              <c:f>Sheet1!$G$1</c:f>
              <c:strCache>
                <c:ptCount val="1"/>
                <c:pt idx="0">
                  <c:v>Compute Percent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Sheet1!$G$2:$G$10</c:f>
              <c:numCache>
                <c:formatCode>0.00%</c:formatCode>
                <c:ptCount val="9"/>
                <c:pt idx="0">
                  <c:v>0.24340000000000009</c:v>
                </c:pt>
                <c:pt idx="1">
                  <c:v>0.18160000000000001</c:v>
                </c:pt>
                <c:pt idx="2">
                  <c:v>0.11269999999999998</c:v>
                </c:pt>
                <c:pt idx="3">
                  <c:v>5.8900000000000001E-2</c:v>
                </c:pt>
                <c:pt idx="4">
                  <c:v>3.1100000000000006E-2</c:v>
                </c:pt>
                <c:pt idx="5">
                  <c:v>1.6899999999999998E-2</c:v>
                </c:pt>
                <c:pt idx="6">
                  <c:v>1.3000000000000001E-2</c:v>
                </c:pt>
                <c:pt idx="7">
                  <c:v>7.900000000000006E-3</c:v>
                </c:pt>
                <c:pt idx="8">
                  <c:v>2.8999999999999998E-3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I/O Percent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Sheet1!$H$2:$H$10</c:f>
              <c:numCache>
                <c:formatCode>0.00%</c:formatCode>
                <c:ptCount val="9"/>
                <c:pt idx="0">
                  <c:v>0.75659999999999994</c:v>
                </c:pt>
                <c:pt idx="1">
                  <c:v>0.81840000000000002</c:v>
                </c:pt>
                <c:pt idx="2">
                  <c:v>0.88729999999999998</c:v>
                </c:pt>
                <c:pt idx="3">
                  <c:v>0.94110000000000005</c:v>
                </c:pt>
                <c:pt idx="4">
                  <c:v>0.96890000000000032</c:v>
                </c:pt>
                <c:pt idx="5">
                  <c:v>0.98309999999999997</c:v>
                </c:pt>
                <c:pt idx="6">
                  <c:v>0.98699999999999999</c:v>
                </c:pt>
                <c:pt idx="7">
                  <c:v>0.99209999999999998</c:v>
                </c:pt>
                <c:pt idx="8">
                  <c:v>0.99709999999999999</c:v>
                </c:pt>
              </c:numCache>
            </c:numRef>
          </c:val>
        </c:ser>
        <c:overlap val="100"/>
        <c:axId val="50545792"/>
        <c:axId val="50547712"/>
      </c:barChart>
      <c:catAx>
        <c:axId val="50545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1" dirty="0"/>
                  <a:t>Number of </a:t>
                </a:r>
                <a:r>
                  <a:rPr lang="en-US" b="1" dirty="0" smtClean="0"/>
                  <a:t>Query Sequence Sets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2597995042286379"/>
              <c:y val="0.935031037786943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0547712"/>
        <c:crosses val="autoZero"/>
        <c:auto val="1"/>
        <c:lblAlgn val="ctr"/>
        <c:lblOffset val="100"/>
        <c:tickLblSkip val="1"/>
        <c:tickMarkSkip val="1"/>
      </c:catAx>
      <c:valAx>
        <c:axId val="5054771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Percentage</a:t>
                </a:r>
              </a:p>
            </c:rich>
          </c:tx>
          <c:layout>
            <c:manualLayout>
              <c:xMode val="edge"/>
              <c:yMode val="edge"/>
              <c:x val="1.2269938650306749E-3"/>
              <c:y val="0.33649289099526136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0545792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7619860017497827"/>
          <c:y val="0.17607007457401158"/>
          <c:w val="0.46185719840575484"/>
          <c:h val="0.14140274132400121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600" b="1"/>
            </a:pPr>
            <a:r>
              <a:rPr lang="en-US" sz="1600" b="1"/>
              <a:t>Storage Utilization with Local Disk</a:t>
            </a:r>
          </a:p>
        </c:rich>
      </c:tx>
      <c:layout>
        <c:manualLayout>
          <c:xMode val="edge"/>
          <c:yMode val="edge"/>
          <c:x val="0.20511299435028249"/>
          <c:y val="8.5568405511811157E-4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8696316562124657"/>
          <c:y val="7.8389927821522376E-2"/>
          <c:w val="0.78980515147470975"/>
          <c:h val="0.79536232775590487"/>
        </c:manualLayout>
      </c:layout>
      <c:lineChart>
        <c:grouping val="standard"/>
        <c:ser>
          <c:idx val="0"/>
          <c:order val="0"/>
          <c:tx>
            <c:strRef>
              <c:f>Sheet1!$C$1</c:f>
              <c:strCache>
                <c:ptCount val="1"/>
                <c:pt idx="0">
                  <c:v>mpiBLAST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Sheet1!$A$17:$A$25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Sheet1!$C$17:$C$25</c:f>
              <c:numCache>
                <c:formatCode>General</c:formatCode>
                <c:ptCount val="9"/>
                <c:pt idx="0">
                  <c:v>41</c:v>
                </c:pt>
                <c:pt idx="1">
                  <c:v>41</c:v>
                </c:pt>
                <c:pt idx="2">
                  <c:v>41</c:v>
                </c:pt>
                <c:pt idx="3">
                  <c:v>41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  <c:pt idx="7">
                  <c:v>41</c:v>
                </c:pt>
                <c:pt idx="8">
                  <c:v>41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ParaMEDIC</c:v>
                </c:pt>
              </c:strCache>
            </c:strRef>
          </c:tx>
          <c:spPr>
            <a:ln w="25400">
              <a:solidFill>
                <a:srgbClr val="FF0000"/>
              </a:solidFill>
              <a:prstDash val="lgDash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Sheet1!$A$17:$A$25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Sheet1!$D$17:$D$25</c:f>
              <c:numCache>
                <c:formatCode>General</c:formatCode>
                <c:ptCount val="9"/>
                <c:pt idx="0">
                  <c:v>442.55</c:v>
                </c:pt>
                <c:pt idx="1">
                  <c:v>472.4</c:v>
                </c:pt>
                <c:pt idx="2">
                  <c:v>463.08</c:v>
                </c:pt>
                <c:pt idx="3">
                  <c:v>463.12</c:v>
                </c:pt>
                <c:pt idx="4">
                  <c:v>473.09</c:v>
                </c:pt>
                <c:pt idx="5">
                  <c:v>812.81999999999971</c:v>
                </c:pt>
                <c:pt idx="6">
                  <c:v>4009.63</c:v>
                </c:pt>
                <c:pt idx="7">
                  <c:v>4688.88</c:v>
                </c:pt>
                <c:pt idx="8">
                  <c:v>5001.29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MPI-IO-Test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Sheet1!$A$17:$A$25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Sheet1!$E$17:$E$25</c:f>
              <c:numCache>
                <c:formatCode>General</c:formatCode>
                <c:ptCount val="9"/>
                <c:pt idx="0">
                  <c:v>461.35</c:v>
                </c:pt>
                <c:pt idx="1">
                  <c:v>480.55</c:v>
                </c:pt>
                <c:pt idx="2">
                  <c:v>443.01</c:v>
                </c:pt>
                <c:pt idx="3">
                  <c:v>498.40999999999985</c:v>
                </c:pt>
                <c:pt idx="4">
                  <c:v>482.12</c:v>
                </c:pt>
                <c:pt idx="5">
                  <c:v>949.12</c:v>
                </c:pt>
                <c:pt idx="6">
                  <c:v>4407.9000000000005</c:v>
                </c:pt>
                <c:pt idx="7">
                  <c:v>5212.2300000000005</c:v>
                </c:pt>
                <c:pt idx="8">
                  <c:v>5619.35</c:v>
                </c:pt>
              </c:numCache>
            </c:numRef>
          </c:val>
        </c:ser>
        <c:marker val="1"/>
        <c:axId val="50582272"/>
        <c:axId val="50584576"/>
      </c:lineChart>
      <c:catAx>
        <c:axId val="50582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1" dirty="0"/>
                  <a:t>Number of </a:t>
                </a:r>
                <a:r>
                  <a:rPr lang="en-US" b="1" dirty="0" smtClean="0"/>
                  <a:t>Query Sequence</a:t>
                </a:r>
                <a:r>
                  <a:rPr lang="en-US" b="1" baseline="0" dirty="0" smtClean="0"/>
                  <a:t> Sets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27398416299657485"/>
              <c:y val="0.9502604166666667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0584576"/>
        <c:crosses val="autoZero"/>
        <c:auto val="1"/>
        <c:lblAlgn val="ctr"/>
        <c:lblOffset val="100"/>
        <c:tickLblSkip val="1"/>
        <c:tickMarkSkip val="1"/>
      </c:catAx>
      <c:valAx>
        <c:axId val="5058457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Throughput (Mbps)</a:t>
                </a:r>
              </a:p>
            </c:rich>
          </c:tx>
          <c:layout>
            <c:manualLayout>
              <c:xMode val="edge"/>
              <c:yMode val="edge"/>
              <c:x val="1.2254901960784314E-3"/>
              <c:y val="0.2513797832008594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0582272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5035321855954445"/>
          <c:y val="0.11083435859580049"/>
          <c:w val="0.4081923128253036"/>
          <c:h val="0.2318821768372704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600" b="1"/>
            </a:pPr>
            <a:r>
              <a:rPr lang="en-US" sz="1600" b="1"/>
              <a:t>ParaMEDIC Compute-I/O breakup</a:t>
            </a:r>
          </a:p>
        </c:rich>
      </c:tx>
      <c:layout>
        <c:manualLayout>
          <c:xMode val="edge"/>
          <c:yMode val="edge"/>
          <c:x val="0.27995674151842131"/>
          <c:y val="1.1634678477690295E-3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20324049771556346"/>
          <c:y val="0.10007905040238764"/>
          <c:w val="0.79675950228443704"/>
          <c:h val="0.77572916666666702"/>
        </c:manualLayout>
      </c:layout>
      <c:barChart>
        <c:barDir val="col"/>
        <c:grouping val="percentStacked"/>
        <c:ser>
          <c:idx val="0"/>
          <c:order val="0"/>
          <c:tx>
            <c:strRef>
              <c:f>Sheet1!$G$1</c:f>
              <c:strCache>
                <c:ptCount val="1"/>
                <c:pt idx="0">
                  <c:v>Compute Percent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Sheet1!$G$17:$G$25</c:f>
              <c:numCache>
                <c:formatCode>0.00%</c:formatCode>
                <c:ptCount val="9"/>
                <c:pt idx="0">
                  <c:v>0.2218</c:v>
                </c:pt>
                <c:pt idx="1">
                  <c:v>0.13239999999999999</c:v>
                </c:pt>
                <c:pt idx="2">
                  <c:v>7.920000000000002E-2</c:v>
                </c:pt>
                <c:pt idx="3">
                  <c:v>3.5999999999999997E-2</c:v>
                </c:pt>
                <c:pt idx="4">
                  <c:v>1.8900000000000011E-2</c:v>
                </c:pt>
                <c:pt idx="5">
                  <c:v>1.6000000000000011E-2</c:v>
                </c:pt>
                <c:pt idx="6">
                  <c:v>3.9000000000000014E-2</c:v>
                </c:pt>
                <c:pt idx="7">
                  <c:v>2.3E-2</c:v>
                </c:pt>
                <c:pt idx="8">
                  <c:v>1.1100000000000007E-2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I/O Percent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288</c:v>
                </c:pt>
              </c:numCache>
            </c:numRef>
          </c:cat>
          <c:val>
            <c:numRef>
              <c:f>Sheet1!$H$17:$H$25</c:f>
              <c:numCache>
                <c:formatCode>0.00%</c:formatCode>
                <c:ptCount val="9"/>
                <c:pt idx="0">
                  <c:v>0.77820000000000034</c:v>
                </c:pt>
                <c:pt idx="1">
                  <c:v>0.86760000000000048</c:v>
                </c:pt>
                <c:pt idx="2">
                  <c:v>0.92079999999999995</c:v>
                </c:pt>
                <c:pt idx="3">
                  <c:v>0.9640000000000003</c:v>
                </c:pt>
                <c:pt idx="4">
                  <c:v>0.98109999999999997</c:v>
                </c:pt>
                <c:pt idx="5">
                  <c:v>0.98399999999999999</c:v>
                </c:pt>
                <c:pt idx="6">
                  <c:v>0.9610000000000003</c:v>
                </c:pt>
                <c:pt idx="7">
                  <c:v>0.97700000000000031</c:v>
                </c:pt>
                <c:pt idx="8">
                  <c:v>0.9889</c:v>
                </c:pt>
              </c:numCache>
            </c:numRef>
          </c:val>
        </c:ser>
        <c:overlap val="100"/>
        <c:axId val="50630656"/>
        <c:axId val="50632576"/>
      </c:barChart>
      <c:catAx>
        <c:axId val="50630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1" dirty="0"/>
                  <a:t>Number of </a:t>
                </a:r>
                <a:r>
                  <a:rPr lang="en-US" b="1" dirty="0" smtClean="0"/>
                  <a:t>Query Sequence</a:t>
                </a:r>
                <a:r>
                  <a:rPr lang="en-US" b="1" baseline="0" dirty="0" smtClean="0"/>
                  <a:t> Sets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2597995042286379"/>
              <c:y val="0.9502604166666667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0632576"/>
        <c:crosses val="autoZero"/>
        <c:auto val="1"/>
        <c:lblAlgn val="ctr"/>
        <c:lblOffset val="100"/>
        <c:tickLblSkip val="1"/>
        <c:tickMarkSkip val="1"/>
      </c:catAx>
      <c:valAx>
        <c:axId val="5063257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Percentage</a:t>
                </a:r>
              </a:p>
            </c:rich>
          </c:tx>
          <c:layout>
            <c:manualLayout>
              <c:xMode val="edge"/>
              <c:yMode val="edge"/>
              <c:x val="1.2255759696704587E-3"/>
              <c:y val="0.33963828740157481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0630656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7705210459803625"/>
          <c:y val="0.15739562828083989"/>
          <c:w val="0.42869495479731695"/>
          <c:h val="0.13395812828083989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0.26087</cdr:x>
      <cdr:y>0</cdr:y>
    </cdr:from>
    <cdr:to>
      <cdr:x>0.93913</cdr:x>
      <cdr:y>0.06212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43000" y="0"/>
          <a:ext cx="2971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 smtClean="0">
              <a:latin typeface="Arial" pitchFamily="34" charset="0"/>
              <a:cs typeface="Arial" pitchFamily="34" charset="0"/>
            </a:rPr>
            <a:t>Absolute Time</a:t>
          </a:r>
          <a:endParaRPr lang="en-US" sz="1600" b="1" dirty="0"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0.26087</cdr:x>
      <cdr:y>0.93174</cdr:y>
    </cdr:from>
    <cdr:to>
      <cdr:x>0.93913</cdr:x>
      <cdr:y>0.99385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143000" y="4572000"/>
          <a:ext cx="2971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  <a:cs typeface="Arial"/>
            </a:defRPr>
          </a:lvl1pPr>
          <a:lvl2pPr marL="457200" indent="0">
            <a:defRPr sz="1100">
              <a:latin typeface="Comic Sans MS"/>
              <a:cs typeface="Arial"/>
            </a:defRPr>
          </a:lvl2pPr>
          <a:lvl3pPr marL="914400" indent="0">
            <a:defRPr sz="1100">
              <a:latin typeface="Comic Sans MS"/>
              <a:cs typeface="Arial"/>
            </a:defRPr>
          </a:lvl3pPr>
          <a:lvl4pPr marL="1371600" indent="0">
            <a:defRPr sz="1100">
              <a:latin typeface="Comic Sans MS"/>
              <a:cs typeface="Arial"/>
            </a:defRPr>
          </a:lvl4pPr>
          <a:lvl5pPr marL="1828800" indent="0">
            <a:defRPr sz="1100">
              <a:latin typeface="Comic Sans MS"/>
              <a:cs typeface="Arial"/>
            </a:defRPr>
          </a:lvl5pPr>
          <a:lvl6pPr marL="2286000" indent="0">
            <a:defRPr sz="1100">
              <a:latin typeface="Comic Sans MS"/>
              <a:cs typeface="Arial"/>
            </a:defRPr>
          </a:lvl6pPr>
          <a:lvl7pPr marL="2743200" indent="0">
            <a:defRPr sz="1100">
              <a:latin typeface="Comic Sans MS"/>
              <a:cs typeface="Arial"/>
            </a:defRPr>
          </a:lvl7pPr>
          <a:lvl8pPr marL="3200400" indent="0">
            <a:defRPr sz="1100">
              <a:latin typeface="Comic Sans MS"/>
              <a:cs typeface="Arial"/>
            </a:defRPr>
          </a:lvl8pPr>
          <a:lvl9pPr marL="3657600" indent="0">
            <a:defRPr sz="1100">
              <a:latin typeface="Comic Sans MS"/>
              <a:cs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Arial" pitchFamily="34" charset="0"/>
              <a:cs typeface="Arial" pitchFamily="34" charset="0"/>
            </a:rPr>
            <a:t>Number of Query Sequence Sets</a:t>
          </a:r>
          <a:endParaRPr lang="en-US" sz="1400" b="1" dirty="0"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0.12423</cdr:y>
    </cdr:from>
    <cdr:to>
      <cdr:x>0.06957</cdr:x>
      <cdr:y>0.72986</cdr:y>
    </cdr:to>
    <cdr:sp macro="" textlink="">
      <cdr:nvSpPr>
        <cdr:cNvPr id="4" name="TextBox 1"/>
        <cdr:cNvSpPr txBox="1"/>
      </cdr:nvSpPr>
      <cdr:spPr>
        <a:xfrm xmlns:a="http://schemas.openxmlformats.org/drawingml/2006/main" rot="-5400000">
          <a:off x="-1409700" y="1943100"/>
          <a:ext cx="2971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  <a:cs typeface="Arial"/>
            </a:defRPr>
          </a:lvl1pPr>
          <a:lvl2pPr marL="457200" indent="0">
            <a:defRPr sz="1100">
              <a:latin typeface="Comic Sans MS"/>
              <a:cs typeface="Arial"/>
            </a:defRPr>
          </a:lvl2pPr>
          <a:lvl3pPr marL="914400" indent="0">
            <a:defRPr sz="1100">
              <a:latin typeface="Comic Sans MS"/>
              <a:cs typeface="Arial"/>
            </a:defRPr>
          </a:lvl3pPr>
          <a:lvl4pPr marL="1371600" indent="0">
            <a:defRPr sz="1100">
              <a:latin typeface="Comic Sans MS"/>
              <a:cs typeface="Arial"/>
            </a:defRPr>
          </a:lvl4pPr>
          <a:lvl5pPr marL="1828800" indent="0">
            <a:defRPr sz="1100">
              <a:latin typeface="Comic Sans MS"/>
              <a:cs typeface="Arial"/>
            </a:defRPr>
          </a:lvl5pPr>
          <a:lvl6pPr marL="2286000" indent="0">
            <a:defRPr sz="1100">
              <a:latin typeface="Comic Sans MS"/>
              <a:cs typeface="Arial"/>
            </a:defRPr>
          </a:lvl6pPr>
          <a:lvl7pPr marL="2743200" indent="0">
            <a:defRPr sz="1100">
              <a:latin typeface="Comic Sans MS"/>
              <a:cs typeface="Arial"/>
            </a:defRPr>
          </a:lvl7pPr>
          <a:lvl8pPr marL="3200400" indent="0">
            <a:defRPr sz="1100">
              <a:latin typeface="Comic Sans MS"/>
              <a:cs typeface="Arial"/>
            </a:defRPr>
          </a:lvl8pPr>
          <a:lvl9pPr marL="3657600" indent="0">
            <a:defRPr sz="1100">
              <a:latin typeface="Comic Sans MS"/>
              <a:cs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Arial" pitchFamily="34" charset="0"/>
              <a:cs typeface="Arial" pitchFamily="34" charset="0"/>
            </a:rPr>
            <a:t>I/O Time (seconds)</a:t>
          </a:r>
          <a:endParaRPr lang="en-US" sz="1400" b="1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0.21101</cdr:x>
      <cdr:y>0.93788</cdr:y>
    </cdr:from>
    <cdr:to>
      <cdr:x>0.92661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76300" y="4648200"/>
          <a:ext cx="2971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  <a:cs typeface="Arial"/>
            </a:defRPr>
          </a:lvl1pPr>
          <a:lvl2pPr marL="457200" indent="0">
            <a:defRPr sz="1100">
              <a:latin typeface="Comic Sans MS"/>
              <a:cs typeface="Arial"/>
            </a:defRPr>
          </a:lvl2pPr>
          <a:lvl3pPr marL="914400" indent="0">
            <a:defRPr sz="1100">
              <a:latin typeface="Comic Sans MS"/>
              <a:cs typeface="Arial"/>
            </a:defRPr>
          </a:lvl3pPr>
          <a:lvl4pPr marL="1371600" indent="0">
            <a:defRPr sz="1100">
              <a:latin typeface="Comic Sans MS"/>
              <a:cs typeface="Arial"/>
            </a:defRPr>
          </a:lvl4pPr>
          <a:lvl5pPr marL="1828800" indent="0">
            <a:defRPr sz="1100">
              <a:latin typeface="Comic Sans MS"/>
              <a:cs typeface="Arial"/>
            </a:defRPr>
          </a:lvl5pPr>
          <a:lvl6pPr marL="2286000" indent="0">
            <a:defRPr sz="1100">
              <a:latin typeface="Comic Sans MS"/>
              <a:cs typeface="Arial"/>
            </a:defRPr>
          </a:lvl6pPr>
          <a:lvl7pPr marL="2743200" indent="0">
            <a:defRPr sz="1100">
              <a:latin typeface="Comic Sans MS"/>
              <a:cs typeface="Arial"/>
            </a:defRPr>
          </a:lvl7pPr>
          <a:lvl8pPr marL="3200400" indent="0">
            <a:defRPr sz="1100">
              <a:latin typeface="Comic Sans MS"/>
              <a:cs typeface="Arial"/>
            </a:defRPr>
          </a:lvl8pPr>
          <a:lvl9pPr marL="3657600" indent="0">
            <a:defRPr sz="1100">
              <a:latin typeface="Comic Sans MS"/>
              <a:cs typeface="Arial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Arial" pitchFamily="34" charset="0"/>
              <a:cs typeface="Arial" pitchFamily="34" charset="0"/>
            </a:rPr>
            <a:t>Number of Query Sequence Sets</a:t>
          </a:r>
          <a:endParaRPr lang="en-US" sz="1400" b="1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08C1AF01-A849-45A4-B161-98CDEF6293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2DECF2A-C076-4F58-A36C-B2891E481E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FE228-CEF5-4584-8C95-A9671323A119}" type="slidenum">
              <a:rPr lang="en-US"/>
              <a:pPr/>
              <a:t>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DC38A-0735-4A59-8DFB-1E4E474A0922}" type="slidenum">
              <a:rPr lang="en-US"/>
              <a:pPr/>
              <a:t>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782D9-90FF-4C5E-957E-FA51A230153C}" type="slidenum">
              <a:rPr lang="en-US"/>
              <a:pPr/>
              <a:t>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9DB06-1BA7-4E33-B26A-3F575A342FF4}" type="slidenum">
              <a:rPr lang="en-US"/>
              <a:pPr/>
              <a:t>16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CF2A-C076-4F58-A36C-B2891E481E4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750A4-B5BC-46E3-B5D3-662FC9ADA289}" type="slidenum">
              <a:rPr lang="en-US"/>
              <a:pPr/>
              <a:t>25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05016-9134-4B73-821E-D1B2EEED6C3B}" type="slidenum">
              <a:rPr lang="en-US"/>
              <a:pPr/>
              <a:t>26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pic>
        <p:nvPicPr>
          <p:cNvPr id="5127" name="Picture 7" descr="slid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FF0000"/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other_slide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 algn="ctr"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 b="1" i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E4A57BD-8C1D-4947-9DAE-A7C2A833EC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553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Pavan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Balaji</a:t>
            </a:r>
            <a:r>
              <a:rPr lang="en-US" sz="1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Argonne National Laboratory</a:t>
            </a:r>
            <a:endParaRPr lang="en-US" sz="12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Comic Sans MS" pitchFamily="112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balaji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w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629400" cy="1698625"/>
          </a:xfrm>
        </p:spPr>
        <p:txBody>
          <a:bodyPr/>
          <a:lstStyle/>
          <a:p>
            <a:r>
              <a:rPr lang="en-US" sz="2800" dirty="0" smtClean="0"/>
              <a:t>Distributed I/O with </a:t>
            </a:r>
            <a:r>
              <a:rPr lang="en-US" sz="2800" dirty="0" err="1" smtClean="0"/>
              <a:t>ParaMEDIC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Experiences with a Worldwide Supercomputer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514600"/>
            <a:ext cx="6705600" cy="4191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P. </a:t>
            </a:r>
            <a:r>
              <a:rPr lang="en-US" b="1" dirty="0" err="1" smtClean="0">
                <a:solidFill>
                  <a:srgbClr val="FF0000"/>
                </a:solidFill>
              </a:rPr>
              <a:t>Balaji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W. </a:t>
            </a:r>
            <a:r>
              <a:rPr lang="en-US" b="1" dirty="0" err="1" smtClean="0">
                <a:solidFill>
                  <a:srgbClr val="0070C0"/>
                </a:solidFill>
              </a:rPr>
              <a:t>Feng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H. Lin,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J. Archuleta,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660066"/>
                </a:solidFill>
              </a:rPr>
              <a:t>S. Matsuoka,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AE0013"/>
                </a:solidFill>
              </a:rPr>
              <a:t>A. Warren, J. Setubal,</a:t>
            </a:r>
            <a:r>
              <a:rPr lang="en-US" b="1" dirty="0" smtClean="0">
                <a:solidFill>
                  <a:srgbClr val="FF0000"/>
                </a:solidFill>
              </a:rPr>
              <a:t> E. Lusk, R. </a:t>
            </a:r>
            <a:r>
              <a:rPr lang="en-US" b="1" dirty="0" err="1" smtClean="0">
                <a:solidFill>
                  <a:srgbClr val="FF0000"/>
                </a:solidFill>
              </a:rPr>
              <a:t>Thakur</a:t>
            </a:r>
            <a:r>
              <a:rPr lang="en-US" b="1" dirty="0" smtClean="0">
                <a:solidFill>
                  <a:srgbClr val="FF0000"/>
                </a:solidFill>
              </a:rPr>
              <a:t>, I. Foster, </a:t>
            </a:r>
            <a:r>
              <a:rPr lang="en-US" b="1" dirty="0" smtClean="0">
                <a:solidFill>
                  <a:srgbClr val="FF00FF"/>
                </a:solidFill>
              </a:rPr>
              <a:t>D. S. Katz, S. </a:t>
            </a:r>
            <a:r>
              <a:rPr lang="en-US" b="1" dirty="0" err="1" smtClean="0">
                <a:solidFill>
                  <a:srgbClr val="FF00FF"/>
                </a:solidFill>
              </a:rPr>
              <a:t>Jha</a:t>
            </a:r>
            <a:r>
              <a:rPr lang="en-US" b="1" dirty="0" smtClean="0">
                <a:solidFill>
                  <a:srgbClr val="FF00FF"/>
                </a:solidFill>
              </a:rPr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K. </a:t>
            </a:r>
            <a:r>
              <a:rPr lang="en-US" b="1" dirty="0" err="1" smtClean="0">
                <a:solidFill>
                  <a:srgbClr val="0070C0"/>
                </a:solidFill>
              </a:rPr>
              <a:t>Shinpaugh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  <a:r>
              <a:rPr lang="en-US" b="1" dirty="0" smtClean="0">
                <a:solidFill>
                  <a:srgbClr val="FF0000"/>
                </a:solidFill>
              </a:rPr>
              <a:t> S. </a:t>
            </a:r>
            <a:r>
              <a:rPr lang="en-US" b="1" dirty="0" err="1" smtClean="0">
                <a:solidFill>
                  <a:srgbClr val="FF0000"/>
                </a:solidFill>
              </a:rPr>
              <a:t>Coghlan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92D050"/>
                </a:solidFill>
              </a:rPr>
              <a:t>D. Reed</a:t>
            </a:r>
          </a:p>
          <a:p>
            <a:endParaRPr lang="en-US" sz="1400" b="1" dirty="0" smtClean="0">
              <a:solidFill>
                <a:srgbClr val="92D05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Math. and Computer Science, Argonne National Laboratory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Computer Science and </a:t>
            </a:r>
            <a:r>
              <a:rPr lang="en-US" sz="1600" b="1" dirty="0" err="1" smtClean="0">
                <a:solidFill>
                  <a:srgbClr val="0070C0"/>
                </a:solidFill>
              </a:rPr>
              <a:t>Engg</a:t>
            </a:r>
            <a:r>
              <a:rPr lang="en-US" sz="1600" b="1" dirty="0" smtClean="0">
                <a:solidFill>
                  <a:srgbClr val="0070C0"/>
                </a:solidFill>
              </a:rPr>
              <a:t>., Virginia Tech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Dept. of Computer Sci., North Carolina State University</a:t>
            </a:r>
          </a:p>
          <a:p>
            <a:r>
              <a:rPr lang="en-US" sz="1600" b="1" dirty="0" smtClean="0">
                <a:solidFill>
                  <a:srgbClr val="660066"/>
                </a:solidFill>
              </a:rPr>
              <a:t>Dept. of Math. And Computing </a:t>
            </a:r>
            <a:r>
              <a:rPr lang="en-US" sz="1600" b="1" dirty="0" err="1" smtClean="0">
                <a:solidFill>
                  <a:srgbClr val="660066"/>
                </a:solidFill>
              </a:rPr>
              <a:t>Sci</a:t>
            </a:r>
            <a:r>
              <a:rPr lang="en-US" sz="1600" b="1" dirty="0" smtClean="0">
                <a:solidFill>
                  <a:srgbClr val="660066"/>
                </a:solidFill>
              </a:rPr>
              <a:t>, Tokyo Inst. of Technology</a:t>
            </a:r>
          </a:p>
          <a:p>
            <a:r>
              <a:rPr lang="en-US" sz="1600" b="1" dirty="0" smtClean="0">
                <a:solidFill>
                  <a:srgbClr val="AE0013"/>
                </a:solidFill>
              </a:rPr>
              <a:t>Virginia Bioinformatics Institute, Virginia Tech</a:t>
            </a:r>
          </a:p>
          <a:p>
            <a:r>
              <a:rPr lang="en-US" sz="1600" b="1" dirty="0" smtClean="0">
                <a:solidFill>
                  <a:srgbClr val="FF00FF"/>
                </a:solidFill>
              </a:rPr>
              <a:t>Center for Computation and Tech., Louisiana State University</a:t>
            </a:r>
          </a:p>
          <a:p>
            <a:r>
              <a:rPr lang="en-US" sz="1600" b="1" dirty="0" smtClean="0">
                <a:solidFill>
                  <a:srgbClr val="92D050"/>
                </a:solidFill>
              </a:rPr>
              <a:t>Scalable Computing and </a:t>
            </a:r>
            <a:r>
              <a:rPr lang="en-US" sz="1600" b="1" dirty="0" err="1" smtClean="0">
                <a:solidFill>
                  <a:srgbClr val="92D050"/>
                </a:solidFill>
              </a:rPr>
              <a:t>Multicore</a:t>
            </a:r>
            <a:r>
              <a:rPr lang="en-US" sz="1600" b="1" dirty="0" smtClean="0">
                <a:solidFill>
                  <a:srgbClr val="92D050"/>
                </a:solidFill>
              </a:rPr>
              <a:t> Division, Microsoft Research</a:t>
            </a:r>
            <a:endParaRPr lang="en-US" sz="16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Genomic Sequence Search on the Grid</a:t>
            </a:r>
          </a:p>
          <a:p>
            <a:pPr>
              <a:lnSpc>
                <a:spcPct val="18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ParaMEDIC</a:t>
            </a:r>
            <a:r>
              <a:rPr lang="en-US" b="1" dirty="0" smtClean="0">
                <a:solidFill>
                  <a:srgbClr val="FF0000"/>
                </a:solidFill>
              </a:rPr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dirty="0" err="1" smtClean="0"/>
              <a:t>ParaMEDIC</a:t>
            </a:r>
            <a:r>
              <a:rPr lang="en-US" dirty="0" smtClean="0"/>
              <a:t> on a Worldwide Supercomputer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err="1" smtClean="0"/>
              <a:t>ParaMEDIC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ParaMEDIC</a:t>
            </a:r>
            <a:r>
              <a:rPr lang="en-US" dirty="0" smtClean="0"/>
              <a:t>: Parallel Meta-data Environment for Distributed I/O and Computing </a:t>
            </a:r>
            <a:r>
              <a:rPr lang="en-US" sz="1800" dirty="0" smtClean="0">
                <a:solidFill>
                  <a:srgbClr val="FF0000"/>
                </a:solidFill>
              </a:rPr>
              <a:t>[2]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Transforms output to application-specific “meta-data”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Application generates output data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ParaMEDIC</a:t>
            </a:r>
            <a:r>
              <a:rPr lang="en-US" dirty="0" smtClean="0"/>
              <a:t> takes over: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Transforms output to </a:t>
            </a:r>
            <a:r>
              <a:rPr lang="en-US" dirty="0" smtClean="0"/>
              <a:t>(orders-of-magnitude smaller) </a:t>
            </a:r>
            <a:r>
              <a:rPr lang="en-US" dirty="0" smtClean="0"/>
              <a:t>application-specific </a:t>
            </a:r>
            <a:r>
              <a:rPr lang="en-US" dirty="0" smtClean="0"/>
              <a:t>meta-data </a:t>
            </a:r>
            <a:r>
              <a:rPr lang="en-US" dirty="0" smtClean="0"/>
              <a:t>at the compute </a:t>
            </a:r>
            <a:r>
              <a:rPr lang="en-US" dirty="0" smtClean="0"/>
              <a:t>site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Transports meta-data over the </a:t>
            </a:r>
            <a:r>
              <a:rPr lang="en-US" dirty="0" smtClean="0"/>
              <a:t>WAN to the storage site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Transforms meta-data back to the original data at the storage site (host site for the global file-system)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compression, yet different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Deals with data as abstract objects, not as a byte-stream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7150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[2] </a:t>
            </a:r>
            <a:r>
              <a:rPr lang="en-US" sz="1400" b="1" i="1" smtClean="0">
                <a:solidFill>
                  <a:srgbClr val="0070C0"/>
                </a:solidFill>
              </a:rPr>
              <a:t>“Semantics-based Distributed </a:t>
            </a:r>
            <a:r>
              <a:rPr lang="en-US" sz="1400" b="1" i="1" dirty="0" smtClean="0">
                <a:solidFill>
                  <a:srgbClr val="0070C0"/>
                </a:solidFill>
              </a:rPr>
              <a:t>I/O with the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ParaMEDIC</a:t>
            </a:r>
            <a:r>
              <a:rPr lang="en-US" sz="1400" b="1" i="1" dirty="0" smtClean="0">
                <a:solidFill>
                  <a:srgbClr val="0070C0"/>
                </a:solidFill>
              </a:rPr>
              <a:t> Framework”, P.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Balaji</a:t>
            </a:r>
            <a:r>
              <a:rPr lang="en-US" sz="1400" b="1" i="1" dirty="0" smtClean="0">
                <a:solidFill>
                  <a:srgbClr val="0070C0"/>
                </a:solidFill>
              </a:rPr>
              <a:t>, W.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Feng</a:t>
            </a:r>
            <a:r>
              <a:rPr lang="en-US" sz="1400" b="1" i="1" dirty="0" smtClean="0">
                <a:solidFill>
                  <a:srgbClr val="0070C0"/>
                </a:solidFill>
              </a:rPr>
              <a:t> and H. Lin. IEEE International Conference on High Performance Distributed Computing (HPDC), 2008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ParaMEDIC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066800" y="1143000"/>
            <a:ext cx="7391400" cy="1295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295400" y="1676400"/>
            <a:ext cx="1295400" cy="6096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mpiBLAST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00400" y="1676400"/>
            <a:ext cx="1600200" cy="609600"/>
          </a:xfrm>
          <a:prstGeom prst="round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Communication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Profiling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0" y="1676400"/>
            <a:ext cx="1447800" cy="6096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Remote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Visualization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239000" y="1981200"/>
            <a:ext cx="762000" cy="158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04800" y="2667000"/>
            <a:ext cx="838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457200" y="2895600"/>
            <a:ext cx="2819400" cy="16764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ParaMEDIC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 Tools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9600" y="3429000"/>
            <a:ext cx="1219200" cy="9906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Encryption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05000" y="3429000"/>
            <a:ext cx="1219200" cy="9906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Integrity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90600" y="4724400"/>
            <a:ext cx="3124200" cy="1295400"/>
          </a:xfrm>
          <a:prstGeom prst="roundRect">
            <a:avLst/>
          </a:prstGeom>
          <a:solidFill>
            <a:srgbClr val="AE0013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Communication Services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066800" y="5257800"/>
            <a:ext cx="1447800" cy="609600"/>
          </a:xfrm>
          <a:prstGeom prst="roundRect">
            <a:avLst/>
          </a:prstGeom>
          <a:solidFill>
            <a:srgbClr val="660066">
              <a:alpha val="3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</a:t>
            </a:r>
            <a:endParaRPr lang="en-US" sz="1400" b="1" baseline="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Network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90800" y="5257800"/>
            <a:ext cx="1447800" cy="609600"/>
          </a:xfrm>
          <a:prstGeom prst="roundRect">
            <a:avLst/>
          </a:prstGeom>
          <a:solidFill>
            <a:srgbClr val="660066">
              <a:alpha val="3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Global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/>
              <a:t>Filesystem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91000" y="3276600"/>
            <a:ext cx="4648200" cy="1295400"/>
          </a:xfrm>
          <a:prstGeom prst="roundRect">
            <a:avLst/>
          </a:prstGeom>
          <a:solidFill>
            <a:srgbClr val="FF0000">
              <a:alpha val="5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Application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Plugins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267200" y="3810000"/>
            <a:ext cx="1295400" cy="6096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mpiBLAST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/>
              <a:t>Plugin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638800" y="3810000"/>
            <a:ext cx="1600200" cy="609600"/>
          </a:xfrm>
          <a:prstGeom prst="round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Communication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Profiling </a:t>
            </a:r>
            <a:r>
              <a:rPr lang="en-US" sz="1400" b="1" dirty="0" err="1" smtClean="0"/>
              <a:t>Plugin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3810000"/>
            <a:ext cx="1447800" cy="609600"/>
          </a:xfrm>
          <a:prstGeom prst="roundRect">
            <a:avLst/>
          </a:prstGeom>
          <a:solidFill>
            <a:srgbClr val="660066">
              <a:alpha val="7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Basic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Compression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rot="5400000">
            <a:off x="1524000" y="2667000"/>
            <a:ext cx="457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2438399" y="3581399"/>
            <a:ext cx="22860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>
            <a:off x="5067300" y="2857501"/>
            <a:ext cx="838201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400800" y="2667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ParaMEDIC</a:t>
            </a:r>
            <a:r>
              <a:rPr lang="en-US" sz="1400" b="1" dirty="0" smtClean="0"/>
              <a:t> API (PMAPI)</a:t>
            </a:r>
            <a:endParaRPr lang="en-US" sz="14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6096000" y="4800600"/>
            <a:ext cx="2819400" cy="1219200"/>
            <a:chOff x="6096000" y="3352800"/>
            <a:chExt cx="2819400" cy="1219200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6096000" y="3352800"/>
              <a:ext cx="2819400" cy="1219200"/>
            </a:xfrm>
            <a:prstGeom prst="round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Other Utilities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6248400" y="3886200"/>
              <a:ext cx="1219200" cy="6096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Column Parsing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7543800" y="3886200"/>
              <a:ext cx="1219200" cy="6096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Data Sorting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 rot="5400000">
            <a:off x="7277893" y="4685506"/>
            <a:ext cx="228604" cy="158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Tradeoffs in the </a:t>
            </a:r>
            <a:r>
              <a:rPr lang="en-US" dirty="0" err="1" smtClean="0"/>
              <a:t>ParaMEDIC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35563"/>
          </a:xfrm>
        </p:spPr>
        <p:txBody>
          <a:bodyPr/>
          <a:lstStyle/>
          <a:p>
            <a:r>
              <a:rPr lang="en-US" dirty="0" smtClean="0"/>
              <a:t>Trading Computation and I/O</a:t>
            </a:r>
          </a:p>
          <a:p>
            <a:pPr lvl="1"/>
            <a:r>
              <a:rPr lang="en-US" dirty="0" smtClean="0"/>
              <a:t>More computation: Converting output to meta-data and back requires extra work</a:t>
            </a:r>
          </a:p>
          <a:p>
            <a:pPr lvl="1"/>
            <a:r>
              <a:rPr lang="en-US" dirty="0" smtClean="0"/>
              <a:t>Lesser I/O: Only meta-data is transferred over the WAN, so lesser bandwidth usage on the WAN</a:t>
            </a:r>
          </a:p>
          <a:p>
            <a:pPr lvl="1"/>
            <a:r>
              <a:rPr lang="en-US" dirty="0" smtClean="0"/>
              <a:t>But, well, computation is free; I/O is not !</a:t>
            </a:r>
          </a:p>
          <a:p>
            <a:r>
              <a:rPr lang="en-US" dirty="0" smtClean="0"/>
              <a:t>Trading Portability and Performance</a:t>
            </a:r>
          </a:p>
          <a:p>
            <a:pPr lvl="1"/>
            <a:r>
              <a:rPr lang="en-US" dirty="0" smtClean="0"/>
              <a:t>Utility functions help develop application </a:t>
            </a:r>
            <a:r>
              <a:rPr lang="en-US" dirty="0" err="1" smtClean="0"/>
              <a:t>plugins</a:t>
            </a:r>
            <a:r>
              <a:rPr lang="en-US" dirty="0" smtClean="0"/>
              <a:t>, but will always need non-zero effort</a:t>
            </a:r>
          </a:p>
          <a:p>
            <a:pPr lvl="1"/>
            <a:r>
              <a:rPr lang="en-US" dirty="0" smtClean="0"/>
              <a:t>Data is dealt has high-level objects: Better chance of improved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65532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5532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553200" y="4343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5532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5532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6553200" y="4343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5532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65532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5532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553200" y="2895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65532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65532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553200" y="2895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5532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2438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800" y="3886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1981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2098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2209800" y="3505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209800" y="1981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2098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209800" y="4114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209800" y="2209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2098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209800" y="3581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Sequence Search with </a:t>
            </a:r>
            <a:r>
              <a:rPr lang="en-US" dirty="0" err="1" smtClean="0"/>
              <a:t>mpiBLAST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</p:spPr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209800" y="1981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09800" y="2057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09800" y="2133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2209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09800" y="2286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09800" y="2362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209800" y="2438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209800" y="2514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209800" y="2590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209800" y="2667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209800" y="2743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2098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209800" y="2895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2098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209800" y="3124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2098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09800" y="3276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209800" y="3352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09800" y="3429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209800" y="3505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09800" y="3581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09800" y="3657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209800" y="3733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3810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209800" y="3886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209800" y="3962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209800" y="4038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209800" y="4114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4191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209800" y="4343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62000" y="29718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3352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Query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905000" y="44297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Database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7620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762000" y="31242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620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810000" y="2624328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810000" y="269748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810000" y="277063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810000" y="2843784"/>
            <a:ext cx="457200" cy="76200"/>
          </a:xfrm>
          <a:prstGeom prst="rect">
            <a:avLst/>
          </a:prstGeom>
          <a:solidFill>
            <a:srgbClr val="E3E3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810000" y="2916936"/>
            <a:ext cx="457200" cy="76200"/>
          </a:xfrm>
          <a:prstGeom prst="rect">
            <a:avLst/>
          </a:prstGeom>
          <a:solidFill>
            <a:srgbClr val="E3E3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05200" y="22830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  <a:endParaRPr lang="en-US" sz="1400" b="1" dirty="0"/>
          </a:p>
        </p:txBody>
      </p:sp>
      <p:cxnSp>
        <p:nvCxnSpPr>
          <p:cNvPr id="95" name="Straight Connector 94"/>
          <p:cNvCxnSpPr/>
          <p:nvPr/>
        </p:nvCxnSpPr>
        <p:spPr bwMode="auto">
          <a:xfrm rot="5400000" flipH="1" flipV="1">
            <a:off x="1752600" y="3276600"/>
            <a:ext cx="5181600" cy="609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914400" y="564898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Sequential Search of Queries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410200" y="5638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Parallel Search of Queries</a:t>
            </a:r>
            <a:endParaRPr lang="en-US" sz="1600" b="1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6553200" y="1676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553200" y="1219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553200" y="3352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553200" y="1219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5532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553200" y="4572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553200" y="2667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553200" y="4038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553200" y="1219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553200" y="1295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553200" y="1371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553200" y="1676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553200" y="1752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553200" y="1828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553200" y="1905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553200" y="2590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553200" y="2667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553200" y="2743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5532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553200" y="3124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5532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553200" y="3276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553200" y="3352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553200" y="4038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553200" y="4114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553200" y="4191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553200" y="4495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553200" y="4572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553200" y="4648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553200" y="4724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553200" y="4800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24400" y="3429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Query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248400" y="48869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Database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5105400" y="31242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1054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5105400" y="32766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305800" y="2749296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305800" y="2822448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8305800" y="28956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01000" y="240799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  <a:endParaRPr lang="en-US" sz="1400" b="1" dirty="0"/>
          </a:p>
        </p:txBody>
      </p:sp>
      <p:sp>
        <p:nvSpPr>
          <p:cNvPr id="142" name="Rectangle 141"/>
          <p:cNvSpPr/>
          <p:nvPr/>
        </p:nvSpPr>
        <p:spPr bwMode="auto">
          <a:xfrm>
            <a:off x="51054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162800" y="14478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162800" y="15209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7162800" y="15941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162800" y="28194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162800" y="28925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162800" y="29657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7162800" y="42672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7162800" y="43403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7162800" y="44135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51054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51054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5105400" y="3048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553200" y="1447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553200" y="1447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553200" y="1524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5532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553200" y="1447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553200" y="1524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5532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92505E-6 C -0.00364 -0.09784 0.10677 -0.30858 0.13264 -0.25306 C 0.15851 -0.19754 0.17726 0.2917 0.15504 0.3338 C 0.13281 0.37567 0.00365 0.09786 2.5E-6 7.92505E-6 Z " pathEditMode="relative" ptsTypes="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034E-7 L 0.175 0.0943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31645E-6 L 0.175 -0.038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8064E-6 L 0.175 -0.1054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92505E-6 C -0.00364 -0.09784 0.10677 -0.30858 0.13264 -0.25306 C 0.15851 -0.19754 0.17726 0.2917 0.15504 0.3338 C 0.13281 0.37567 0.00365 0.09786 2.5E-6 7.92505E-6 Z " pathEditMode="relative" ptsTypes="aa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13532E-7 L 0.175 0.061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7856E-6 L 0.175 -0.138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92505E-6 C -0.00364 -0.09784 0.10677 -0.30858 0.13264 -0.25306 C 0.15851 -0.19754 0.17726 0.2917 0.15504 0.3338 C 0.13281 0.37567 0.00365 0.09786 2.5E-6 7.92505E-6 Z " pathEditMode="relative" ptsTypes="aaaa">
                                      <p:cBhvr>
                                        <p:cTn id="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92505E-6 C -0.00364 -0.09784 0.10677 -0.30858 0.13264 -0.25306 C 0.15851 -0.19754 0.17726 0.2917 0.15504 0.3338 C 0.13281 0.37567 0.00365 0.09786 2.5E-6 7.92505E-6 Z " pathEditMode="relative" ptsTypes="aaaa">
                                      <p:cBhvr>
                                        <p:cTn id="4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52926E-6 C -0.00243 -0.03285 0.10729 -0.3021 0.1316 -0.32338 C 0.1559 -0.34467 0.16858 -0.18089 0.14618 -0.12746 C 0.12379 -0.07425 0.00243 0.03262 1.94444E-6 -4.52926E-6 Z " pathEditMode="relative" ptsTypes="aaaa">
                                      <p:cBhvr>
                                        <p:cTn id="44" dur="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8758E-6 C -0.00191 -0.03216 0.10868 -0.11451 0.13264 -0.09878 C 0.1566 -0.08305 0.16597 0.07772 0.14375 0.09437 C 0.12153 0.11103 0.00191 0.03215 3.61111E-6 1.88758E-6 Z " pathEditMode="relative" ptsTypes="aaaa">
                                      <p:cBhvr>
                                        <p:cTn id="46" dur="5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93 C -3.33333E-6 -0.03771 0.11233 0.05436 0.13577 0.1145 C 0.1592 0.17464 0.16389 0.38307 0.14132 0.36456 C 0.11875 0.34605 0.00174 0.04557 0.00087 0.00393 Z " pathEditMode="relative" rAng="0" ptsTypes="aaaa">
                                      <p:cBhvr>
                                        <p:cTn id="48" dur="5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1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5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5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7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69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7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6 0 " pathEditMode="relative" ptsTypes="AA">
                                      <p:cBhvr>
                                        <p:cTn id="73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18876 " pathEditMode="relative" ptsTypes="AA">
                                      <p:cBhvr>
                                        <p:cTn id="9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18876 " pathEditMode="relative" ptsTypes="AA">
                                      <p:cBhvr>
                                        <p:cTn id="9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7"/>
                                            </p:cond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18876 " pathEditMode="relative" ptsTypes="AA">
                                      <p:cBhvr>
                                        <p:cTn id="10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111 " pathEditMode="relative" ptsTypes="AA">
                                      <p:cBhvr>
                                        <p:cTn id="102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111 " pathEditMode="relative" ptsTypes="AA">
                                      <p:cBhvr>
                                        <p:cTn id="104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111 " pathEditMode="relative" ptsTypes="AA">
                                      <p:cBhvr>
                                        <p:cTn id="10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22206 " pathEditMode="relative" ptsTypes="AA">
                                      <p:cBhvr>
                                        <p:cTn id="10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22206 " pathEditMode="relative" ptsTypes="AA">
                                      <p:cBhvr>
                                        <p:cTn id="110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22206 " pathEditMode="relative" ptsTypes="AA">
                                      <p:cBhvr>
                                        <p:cTn id="1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46" grpId="0" animBg="1"/>
      <p:bldP spid="147" grpId="0" animBg="1"/>
      <p:bldP spid="148" grpId="0" animBg="1"/>
      <p:bldP spid="149" grpId="0" animBg="1"/>
      <p:bldP spid="22" grpId="0" animBg="1"/>
      <p:bldP spid="28" grpId="0" animBg="1"/>
      <p:bldP spid="35" grpId="0" animBg="1"/>
      <p:bldP spid="42" grpId="0" animBg="1"/>
      <p:bldP spid="47" grpId="0" animBg="1"/>
      <p:bldP spid="5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134" grpId="0" animBg="1"/>
      <p:bldP spid="135" grpId="0" animBg="1"/>
      <p:bldP spid="136" grpId="0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41" grpId="0" animBg="1"/>
      <p:bldP spid="140" grpId="0" animBg="1"/>
      <p:bldP spid="128" grpId="0" animBg="1"/>
      <p:bldP spid="73" grpId="0" animBg="1"/>
      <p:bldP spid="99" grpId="0" animBg="1"/>
      <p:bldP spid="100" grpId="0" animBg="1"/>
      <p:bldP spid="1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19050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9050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905000" y="4495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1905000" y="4572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1905000" y="4419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1905000" y="4495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905000" y="4572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19050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19050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19050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1905000" y="3124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1905000" y="2971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905000" y="3048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1905000" y="3124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err="1" smtClean="0"/>
              <a:t>mpiBLAST</a:t>
            </a:r>
            <a:r>
              <a:rPr lang="en-US" dirty="0" smtClean="0"/>
              <a:t> Meta-Data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</p:spPr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1828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1371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905000" y="3505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1371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9050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905000" y="4724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9050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905000" y="4191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905000" y="1371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905000" y="1447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1905000" y="1524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1905000" y="1828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1905000" y="1905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905000" y="1981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905000" y="2057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905000" y="2743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905000" y="2819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905000" y="2895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905000" y="3200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905000" y="3276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905000" y="3352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905000" y="3429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905000" y="3505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1905000" y="4191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905000" y="4267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905000" y="4343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1905000" y="4648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1905000" y="4724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905000" y="4800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1905000" y="48768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1905000" y="49530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200" y="3581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Query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600200" y="50393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Database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457200" y="32766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57200" y="33528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7200" y="34290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657600" y="2901696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3657600" y="2974848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3657600" y="3048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52800" y="256039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  <a:endParaRPr lang="en-US" sz="1400" b="1" dirty="0"/>
          </a:p>
        </p:txBody>
      </p:sp>
      <p:sp>
        <p:nvSpPr>
          <p:cNvPr id="142" name="Rectangle 141"/>
          <p:cNvSpPr/>
          <p:nvPr/>
        </p:nvSpPr>
        <p:spPr bwMode="auto">
          <a:xfrm>
            <a:off x="4572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2667000" y="16002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67000" y="16733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67000" y="17465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2667000" y="29718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2667000" y="30449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2667000" y="31181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2667000" y="44196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2667000" y="4492752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2667000" y="4565904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572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4572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457200" y="320040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9050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19050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905000" y="1676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1905000" y="1752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1905000" y="16002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905000" y="16764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1905000" y="1752600"/>
            <a:ext cx="457200" cy="76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1" name="Straight Arrow Connector 80"/>
          <p:cNvCxnSpPr>
            <a:stCxn id="128" idx="0"/>
            <a:endCxn id="161" idx="1"/>
          </p:cNvCxnSpPr>
          <p:nvPr/>
        </p:nvCxnSpPr>
        <p:spPr bwMode="auto">
          <a:xfrm rot="5400000" flipH="1" flipV="1">
            <a:off x="552450" y="1847850"/>
            <a:ext cx="1485900" cy="1219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128" idx="0"/>
            <a:endCxn id="165" idx="1"/>
          </p:cNvCxnSpPr>
          <p:nvPr/>
        </p:nvCxnSpPr>
        <p:spPr bwMode="auto">
          <a:xfrm rot="5400000" flipH="1" flipV="1">
            <a:off x="1276350" y="2571750"/>
            <a:ext cx="38100" cy="1219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128" idx="0"/>
            <a:endCxn id="123" idx="1"/>
          </p:cNvCxnSpPr>
          <p:nvPr/>
        </p:nvCxnSpPr>
        <p:spPr bwMode="auto">
          <a:xfrm rot="16200000" flipH="1">
            <a:off x="552450" y="3333750"/>
            <a:ext cx="1485900" cy="1219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161" idx="3"/>
            <a:endCxn id="144" idx="1"/>
          </p:cNvCxnSpPr>
          <p:nvPr/>
        </p:nvCxnSpPr>
        <p:spPr bwMode="auto">
          <a:xfrm flipV="1">
            <a:off x="2362200" y="1711452"/>
            <a:ext cx="304800" cy="3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164" idx="3"/>
            <a:endCxn id="151" idx="1"/>
          </p:cNvCxnSpPr>
          <p:nvPr/>
        </p:nvCxnSpPr>
        <p:spPr bwMode="auto">
          <a:xfrm flipV="1">
            <a:off x="2362200" y="3083052"/>
            <a:ext cx="304800" cy="3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167" idx="3"/>
            <a:endCxn id="158" idx="1"/>
          </p:cNvCxnSpPr>
          <p:nvPr/>
        </p:nvCxnSpPr>
        <p:spPr bwMode="auto">
          <a:xfrm flipV="1">
            <a:off x="2362200" y="4530852"/>
            <a:ext cx="304800" cy="3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158" idx="3"/>
            <a:endCxn id="135" idx="1"/>
          </p:cNvCxnSpPr>
          <p:nvPr/>
        </p:nvCxnSpPr>
        <p:spPr bwMode="auto">
          <a:xfrm flipV="1">
            <a:off x="3124200" y="3012948"/>
            <a:ext cx="533400" cy="15179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>
            <a:stCxn id="151" idx="3"/>
            <a:endCxn id="135" idx="1"/>
          </p:cNvCxnSpPr>
          <p:nvPr/>
        </p:nvCxnSpPr>
        <p:spPr bwMode="auto">
          <a:xfrm flipV="1">
            <a:off x="3124200" y="3012948"/>
            <a:ext cx="533400" cy="701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2" name="Straight Arrow Connector 171"/>
          <p:cNvCxnSpPr>
            <a:stCxn id="144" idx="3"/>
            <a:endCxn id="135" idx="1"/>
          </p:cNvCxnSpPr>
          <p:nvPr/>
        </p:nvCxnSpPr>
        <p:spPr bwMode="auto">
          <a:xfrm>
            <a:off x="3124200" y="1711452"/>
            <a:ext cx="533400" cy="13014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Oval 174"/>
          <p:cNvSpPr/>
          <p:nvPr/>
        </p:nvSpPr>
        <p:spPr bwMode="auto">
          <a:xfrm>
            <a:off x="3352800" y="2514600"/>
            <a:ext cx="990600" cy="762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6" name="Cloud Callout 175"/>
          <p:cNvSpPr/>
          <p:nvPr/>
        </p:nvSpPr>
        <p:spPr bwMode="auto">
          <a:xfrm>
            <a:off x="3276600" y="3886200"/>
            <a:ext cx="2362200" cy="1600200"/>
          </a:xfrm>
          <a:prstGeom prst="cloudCallout">
            <a:avLst>
              <a:gd name="adj1" fmla="val -22474"/>
              <a:gd name="adj2" fmla="val -877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Alignment</a:t>
            </a:r>
            <a:r>
              <a:rPr kumimoji="0" lang="en-US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information for a bunch of sequences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7" name="Cloud Callout 176"/>
          <p:cNvSpPr/>
          <p:nvPr/>
        </p:nvSpPr>
        <p:spPr bwMode="auto">
          <a:xfrm>
            <a:off x="3886200" y="762000"/>
            <a:ext cx="3276600" cy="1600200"/>
          </a:xfrm>
          <a:prstGeom prst="cloudCallout">
            <a:avLst>
              <a:gd name="adj1" fmla="val -43196"/>
              <a:gd name="adj2" fmla="val 633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Alignment of two sequences is independent of the remaining sequences</a:t>
            </a:r>
          </a:p>
        </p:txBody>
      </p:sp>
      <p:cxnSp>
        <p:nvCxnSpPr>
          <p:cNvPr id="178" name="Straight Arrow Connector 177"/>
          <p:cNvCxnSpPr>
            <a:stCxn id="175" idx="6"/>
            <a:endCxn id="182" idx="2"/>
          </p:cNvCxnSpPr>
          <p:nvPr/>
        </p:nvCxnSpPr>
        <p:spPr bwMode="auto">
          <a:xfrm flipV="1">
            <a:off x="4343400" y="2552700"/>
            <a:ext cx="1524000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2" name="Oval 181"/>
          <p:cNvSpPr/>
          <p:nvPr/>
        </p:nvSpPr>
        <p:spPr bwMode="auto">
          <a:xfrm>
            <a:off x="5867400" y="2057400"/>
            <a:ext cx="2133600" cy="990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Meta-data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US" sz="1400" b="1" dirty="0" smtClean="0"/>
              <a:t>(IDs of matched </a:t>
            </a:r>
            <a:r>
              <a:rPr lang="en-US" sz="1400" b="1" dirty="0" smtClean="0"/>
              <a:t>sequences)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Arrow Connector 191"/>
          <p:cNvCxnSpPr>
            <a:stCxn id="182" idx="4"/>
            <a:endCxn id="202" idx="0"/>
          </p:cNvCxnSpPr>
          <p:nvPr/>
        </p:nvCxnSpPr>
        <p:spPr bwMode="auto">
          <a:xfrm rot="16200000" flipH="1">
            <a:off x="6705600" y="3276600"/>
            <a:ext cx="1524000" cy="1066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5" name="TextBox 194"/>
          <p:cNvSpPr txBox="1"/>
          <p:nvPr/>
        </p:nvSpPr>
        <p:spPr>
          <a:xfrm>
            <a:off x="7086600" y="32004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Communicate over the WAN</a:t>
            </a:r>
            <a:endParaRPr lang="en-US" sz="1400" b="1" dirty="0"/>
          </a:p>
        </p:txBody>
      </p:sp>
      <p:sp>
        <p:nvSpPr>
          <p:cNvPr id="196" name="Rectangle 195"/>
          <p:cNvSpPr/>
          <p:nvPr/>
        </p:nvSpPr>
        <p:spPr bwMode="auto">
          <a:xfrm>
            <a:off x="7772400" y="46482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7772400" y="47244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7772400" y="4572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7772400" y="4572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7772400" y="4572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7772400" y="4572000"/>
            <a:ext cx="457200" cy="76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6096000" y="46583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6096000" y="47345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6096000" y="48107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6096000" y="45821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6096000" y="45821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6096000" y="45821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096000" y="4582180"/>
            <a:ext cx="457200" cy="76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791200" y="48869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Query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7467600" y="481078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Temporary Database</a:t>
            </a:r>
          </a:p>
          <a:p>
            <a:pPr algn="ctr"/>
            <a:r>
              <a:rPr lang="en-US" sz="1400" b="1" dirty="0" smtClean="0"/>
              <a:t>Sequences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76" grpId="1" animBg="1"/>
      <p:bldP spid="177" grpId="0" animBg="1"/>
      <p:bldP spid="177" grpId="1" animBg="1"/>
      <p:bldP spid="182" grpId="0" animBg="1"/>
      <p:bldP spid="195" grpId="0"/>
      <p:bldP spid="196" grpId="0" animBg="1"/>
      <p:bldP spid="197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/>
      <p:bldP spid="2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ParaMEDIC</a:t>
            </a:r>
            <a:r>
              <a:rPr lang="en-US" dirty="0" smtClean="0"/>
              <a:t>-powered </a:t>
            </a:r>
            <a:r>
              <a:rPr lang="en-US" dirty="0" err="1" smtClean="0"/>
              <a:t>mpiBLAST</a:t>
            </a:r>
            <a:endParaRPr lang="en-US" dirty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225" y="1219200"/>
            <a:ext cx="706596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9" name="Text Box 5"/>
          <p:cNvSpPr txBox="1">
            <a:spLocks noChangeAspect="1" noChangeArrowheads="1"/>
          </p:cNvSpPr>
          <p:nvPr/>
        </p:nvSpPr>
        <p:spPr bwMode="auto">
          <a:xfrm>
            <a:off x="1676641" y="1956760"/>
            <a:ext cx="4121812" cy="30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  <a:spcAft>
                <a:spcPts val="500"/>
              </a:spcAft>
            </a:pPr>
            <a:r>
              <a:rPr lang="en-US" sz="1000" b="1" i="0">
                <a:solidFill>
                  <a:srgbClr val="663300"/>
                </a:solidFill>
                <a:latin typeface="Helvetica" pitchFamily="1" charset="0"/>
              </a:rPr>
              <a:t>The ParaMEDIC Framework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76300" y="2444750"/>
            <a:ext cx="1495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Compute </a:t>
            </a:r>
            <a:r>
              <a:rPr lang="en-US" sz="1400" b="1" dirty="0"/>
              <a:t>Sites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7077075" y="2416175"/>
            <a:ext cx="1704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Storage </a:t>
            </a:r>
            <a:r>
              <a:rPr lang="en-US" sz="1400" b="1" dirty="0"/>
              <a:t>Site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590925" y="2511425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smtClean="0"/>
              <a:t>WAN</a:t>
            </a:r>
            <a:endParaRPr lang="en-US" sz="14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Genomic Sequence Search on the Grid</a:t>
            </a:r>
          </a:p>
          <a:p>
            <a:pPr>
              <a:lnSpc>
                <a:spcPct val="180000"/>
              </a:lnSpc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ParaMEDIC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ParaMEDIC</a:t>
            </a:r>
            <a:r>
              <a:rPr lang="en-US" b="1" dirty="0" smtClean="0">
                <a:solidFill>
                  <a:srgbClr val="FF0000"/>
                </a:solidFill>
              </a:rPr>
              <a:t> on a Worldwide Supercomputer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/>
              <a:t>Our Worldwide Supercomputer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598" y="838200"/>
          <a:ext cx="8686802" cy="534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181"/>
                <a:gridCol w="955891"/>
                <a:gridCol w="743469"/>
                <a:gridCol w="1168314"/>
                <a:gridCol w="955891"/>
                <a:gridCol w="1194864"/>
                <a:gridCol w="1366542"/>
                <a:gridCol w="947650"/>
              </a:tblGrid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Location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Cores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Arch.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Memory (GB)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Storage (TB)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Distance from Storage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SystemX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PPC 970FX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NFS (30)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Breadboard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Argonne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Opteron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NFS (5)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Blue Gene/L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Argonne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2048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PPC 440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Proprietary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PVFS (14)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SiCortex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Argonne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5832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MIPS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Proprietary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NFS (4)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Jazz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Argonne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Xeon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G/PVFS (20)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TeraGrid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(UC)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U. Chicago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Itanium2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Myrinet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2000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NFS (4)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TeraGrid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(SDSC)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San Diego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Itanium2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Myrinet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2000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GPFS (50)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Oliver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LSU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Xeon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Lustre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(12)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Open Science Grid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U.S.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Opteron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+ Xeon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TSUBAME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TiTech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Opteron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Lustre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(350)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Dynamic Availability of Compute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Two possible extremes:</a:t>
            </a:r>
          </a:p>
          <a:p>
            <a:pPr lvl="1"/>
            <a:r>
              <a:rPr lang="en-US" dirty="0" smtClean="0"/>
              <a:t>Complete parallelism across all nodes --- single failure will lose all existing output</a:t>
            </a:r>
          </a:p>
          <a:p>
            <a:pPr lvl="1"/>
            <a:r>
              <a:rPr lang="en-US" dirty="0" smtClean="0"/>
              <a:t>Sequential computation of tasks (using different processors to do each task) --- out-of-core computation !</a:t>
            </a:r>
          </a:p>
          <a:p>
            <a:r>
              <a:rPr lang="en-US" dirty="0" smtClean="0"/>
              <a:t>Hierarchical computation with small-scale parallelism</a:t>
            </a:r>
          </a:p>
          <a:p>
            <a:r>
              <a:rPr lang="en-US" dirty="0" smtClean="0"/>
              <a:t>Clients maintain very little state</a:t>
            </a:r>
          </a:p>
          <a:p>
            <a:pPr lvl="1"/>
            <a:r>
              <a:rPr lang="en-US" dirty="0" smtClean="0"/>
              <a:t>Each client set (a few processors) runs a separate instance of </a:t>
            </a:r>
            <a:r>
              <a:rPr lang="en-US" dirty="0" err="1" smtClean="0"/>
              <a:t>mpiBLAST</a:t>
            </a:r>
            <a:endParaRPr lang="en-US" dirty="0" smtClean="0"/>
          </a:p>
          <a:p>
            <a:pPr lvl="1"/>
            <a:r>
              <a:rPr lang="en-US" dirty="0" smtClean="0"/>
              <a:t>Each client set gets a task, computes on it and sends the output to the storage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Computation and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r>
              <a:rPr lang="en-US" dirty="0" smtClean="0"/>
              <a:t>Growth of combined compute and I/O requirements</a:t>
            </a:r>
          </a:p>
          <a:p>
            <a:pPr lvl="1"/>
            <a:r>
              <a:rPr lang="en-US" dirty="0" smtClean="0"/>
              <a:t>E.g., Genomic sequence search, Large-scale data mining, data visual analytics and communication profiling</a:t>
            </a:r>
          </a:p>
          <a:p>
            <a:pPr lvl="1"/>
            <a:r>
              <a:rPr lang="en-US" dirty="0" smtClean="0"/>
              <a:t>Commonality: Require a lot of compute power and use and generate a lot of data</a:t>
            </a:r>
          </a:p>
          <a:p>
            <a:pPr lvl="2"/>
            <a:r>
              <a:rPr lang="en-US" dirty="0" smtClean="0"/>
              <a:t>Data has to be managed for later processing or archival</a:t>
            </a:r>
          </a:p>
          <a:p>
            <a:r>
              <a:rPr lang="en-US" dirty="0" smtClean="0"/>
              <a:t>Managing large data volumes: Distributed I/O</a:t>
            </a:r>
          </a:p>
          <a:p>
            <a:pPr lvl="1"/>
            <a:r>
              <a:rPr lang="en-US" dirty="0" smtClean="0"/>
              <a:t>Non-local access to large compute systems</a:t>
            </a:r>
          </a:p>
          <a:p>
            <a:pPr lvl="2"/>
            <a:r>
              <a:rPr lang="en-US" dirty="0" smtClean="0"/>
              <a:t>Data generated remotely and transferred to local systems</a:t>
            </a:r>
          </a:p>
          <a:p>
            <a:pPr lvl="1"/>
            <a:r>
              <a:rPr lang="en-US" dirty="0" smtClean="0"/>
              <a:t>Resource locality: Applications need compute and storage</a:t>
            </a:r>
          </a:p>
          <a:p>
            <a:pPr lvl="2"/>
            <a:r>
              <a:rPr lang="en-US" dirty="0" smtClean="0"/>
              <a:t>Data generated at one site and moved to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/>
              <a:t>Performance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r>
              <a:rPr lang="en-US" dirty="0" smtClean="0"/>
              <a:t>Architectural Heterogeneity</a:t>
            </a:r>
          </a:p>
          <a:p>
            <a:pPr lvl="1"/>
            <a:r>
              <a:rPr lang="en-US" dirty="0" smtClean="0"/>
              <a:t>Data to be converted to architecture independent format</a:t>
            </a:r>
          </a:p>
          <a:p>
            <a:pPr lvl="1"/>
            <a:r>
              <a:rPr lang="en-US" dirty="0" smtClean="0"/>
              <a:t>Trouble for vanilla </a:t>
            </a:r>
            <a:r>
              <a:rPr lang="en-US" dirty="0" err="1" smtClean="0"/>
              <a:t>mpiBLAST</a:t>
            </a:r>
            <a:r>
              <a:rPr lang="en-US" dirty="0" smtClean="0"/>
              <a:t>; not so much for </a:t>
            </a:r>
            <a:r>
              <a:rPr lang="en-US" dirty="0" err="1" smtClean="0"/>
              <a:t>ParaMEDIC</a:t>
            </a:r>
            <a:endParaRPr lang="en-US" dirty="0" smtClean="0"/>
          </a:p>
          <a:p>
            <a:r>
              <a:rPr lang="en-US" dirty="0" smtClean="0"/>
              <a:t>Utilizing Parallelism </a:t>
            </a:r>
            <a:r>
              <a:rPr lang="en-US" dirty="0" smtClean="0"/>
              <a:t>on Processing </a:t>
            </a:r>
            <a:r>
              <a:rPr lang="en-US" dirty="0" smtClean="0"/>
              <a:t>Nodes</a:t>
            </a:r>
          </a:p>
          <a:p>
            <a:pPr lvl="1"/>
            <a:r>
              <a:rPr lang="en-US" dirty="0" err="1" smtClean="0"/>
              <a:t>ParaMEDIC</a:t>
            </a:r>
            <a:r>
              <a:rPr lang="en-US" dirty="0" smtClean="0"/>
              <a:t> I/O has three parts</a:t>
            </a:r>
          </a:p>
          <a:p>
            <a:pPr lvl="2"/>
            <a:r>
              <a:rPr lang="en-US" dirty="0" smtClean="0"/>
              <a:t>Compute clients, Post-processing servers and I/O servers</a:t>
            </a:r>
          </a:p>
          <a:p>
            <a:pPr lvl="2"/>
            <a:r>
              <a:rPr lang="en-US" dirty="0" smtClean="0"/>
              <a:t>Post-processing: Each server handles a different stream</a:t>
            </a:r>
          </a:p>
          <a:p>
            <a:pPr lvl="3"/>
            <a:r>
              <a:rPr lang="en-US" dirty="0" smtClean="0"/>
              <a:t>Simple, but only effective when there are enough streams</a:t>
            </a:r>
          </a:p>
          <a:p>
            <a:r>
              <a:rPr lang="en-US" dirty="0" smtClean="0"/>
              <a:t>Disconnected or Cached I/O</a:t>
            </a:r>
          </a:p>
          <a:p>
            <a:pPr lvl="1"/>
            <a:r>
              <a:rPr lang="en-US" dirty="0" smtClean="0"/>
              <a:t>Clients cache output from multiple tasks locally</a:t>
            </a:r>
          </a:p>
          <a:p>
            <a:pPr lvl="1"/>
            <a:r>
              <a:rPr lang="en-US" dirty="0" smtClean="0"/>
              <a:t>Allows data aggregation for better bandwidth and merging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Genomic Sequence Search on the Grid</a:t>
            </a:r>
          </a:p>
          <a:p>
            <a:pPr>
              <a:lnSpc>
                <a:spcPct val="180000"/>
              </a:lnSpc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ParaMEDIC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ParaMEDIC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on a Worldwide Supercomputer</a:t>
            </a:r>
          </a:p>
          <a:p>
            <a:pPr>
              <a:lnSpc>
                <a:spcPct val="1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Time Measurements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228600" y="1066800"/>
          <a:ext cx="43815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762500" y="1066801"/>
          <a:ext cx="41529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Bandwidth Utilization (</a:t>
            </a:r>
            <a:r>
              <a:rPr lang="en-US" dirty="0" err="1" smtClean="0"/>
              <a:t>Lustre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52401" y="1143000"/>
          <a:ext cx="46482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876800" y="1143000"/>
          <a:ext cx="411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Bandwidth Utilization (ext3fs)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 '08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52400" y="1143000"/>
          <a:ext cx="4495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800600" y="1143000"/>
          <a:ext cx="4114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Microbial Genome Database Search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135563"/>
          </a:xfrm>
        </p:spPr>
        <p:txBody>
          <a:bodyPr/>
          <a:lstStyle/>
          <a:p>
            <a:r>
              <a:rPr lang="en-US" dirty="0"/>
              <a:t>Semantic-aware metadata gives scientists 2.5*10</a:t>
            </a:r>
            <a:r>
              <a:rPr lang="en-US" baseline="30000" dirty="0"/>
              <a:t>14</a:t>
            </a:r>
            <a:r>
              <a:rPr lang="en-US" dirty="0"/>
              <a:t> searches at their finger-tips</a:t>
            </a:r>
          </a:p>
          <a:p>
            <a:pPr lvl="1"/>
            <a:r>
              <a:rPr lang="en-US" dirty="0"/>
              <a:t>All metadata results from all searches can fit on iPod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dirty="0"/>
              <a:t>“Semantically compressed” 1 </a:t>
            </a:r>
            <a:r>
              <a:rPr lang="en-US" dirty="0" err="1"/>
              <a:t>Petabyte</a:t>
            </a:r>
            <a:r>
              <a:rPr lang="en-US" dirty="0"/>
              <a:t> into 4 Gigabytes (10</a:t>
            </a:r>
            <a:r>
              <a:rPr lang="en-US" baseline="30000" dirty="0"/>
              <a:t>6</a:t>
            </a:r>
            <a:r>
              <a:rPr lang="en-US" dirty="0"/>
              <a:t>X)</a:t>
            </a:r>
          </a:p>
          <a:p>
            <a:pPr lvl="2"/>
            <a:r>
              <a:rPr lang="en-US" dirty="0"/>
              <a:t>Usual compression results in 1 PB into 300 TB (3X)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39624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3700" y="4032250"/>
            <a:ext cx="15748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878138" y="4819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3692525" y="4408488"/>
            <a:ext cx="1979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Semantic</a:t>
            </a:r>
            <a:br>
              <a:rPr lang="en-US"/>
            </a:br>
            <a:r>
              <a:rPr lang="en-US"/>
              <a:t>Compression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5927725" y="48196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Preliminary Analysis of the Output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r>
              <a:rPr lang="en-US" dirty="0"/>
              <a:t>Analysis of the Similarity Tree</a:t>
            </a:r>
          </a:p>
          <a:p>
            <a:pPr lvl="1"/>
            <a:r>
              <a:rPr lang="en-US" dirty="0"/>
              <a:t>Expect that </a:t>
            </a:r>
            <a:r>
              <a:rPr lang="en-US" dirty="0" err="1"/>
              <a:t>replicons</a:t>
            </a:r>
            <a:r>
              <a:rPr lang="en-US" dirty="0"/>
              <a:t> (i.e., chromosomes) will match other </a:t>
            </a:r>
            <a:r>
              <a:rPr lang="en-US" dirty="0" err="1"/>
              <a:t>replicons</a:t>
            </a:r>
            <a:r>
              <a:rPr lang="en-US" dirty="0"/>
              <a:t> reasonably well</a:t>
            </a:r>
          </a:p>
          <a:p>
            <a:pPr lvl="1"/>
            <a:r>
              <a:rPr lang="en-US" dirty="0"/>
              <a:t>But many </a:t>
            </a:r>
            <a:r>
              <a:rPr lang="en-US" dirty="0" err="1"/>
              <a:t>replicons</a:t>
            </a:r>
            <a:r>
              <a:rPr lang="en-US" dirty="0"/>
              <a:t> do not match many other </a:t>
            </a:r>
            <a:r>
              <a:rPr lang="en-US" dirty="0" err="1"/>
              <a:t>replicons</a:t>
            </a:r>
            <a:endParaRPr lang="en-US" dirty="0"/>
          </a:p>
          <a:p>
            <a:pPr lvl="2"/>
            <a:r>
              <a:rPr lang="en-US" dirty="0"/>
              <a:t>25% of all </a:t>
            </a:r>
            <a:r>
              <a:rPr lang="en-US" dirty="0" err="1"/>
              <a:t>replicon-replicon</a:t>
            </a:r>
            <a:r>
              <a:rPr lang="en-US" dirty="0"/>
              <a:t> searches do not match at all!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4686300" y="3465512"/>
          <a:ext cx="3562350" cy="2551113"/>
        </p:xfrm>
        <a:graphic>
          <a:graphicData uri="http://schemas.openxmlformats.org/presentationml/2006/ole">
            <p:oleObj spid="_x0000_s1026" name="Worksheet" r:id="rId4" imgW="4876800" imgH="3493008" progId="Excel.Sheet.8">
              <p:embed/>
            </p:oleObj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692150" y="3460750"/>
          <a:ext cx="3570288" cy="2559050"/>
        </p:xfrm>
        <a:graphic>
          <a:graphicData uri="http://schemas.openxmlformats.org/presentationml/2006/ole">
            <p:oleObj spid="_x0000_s1027" name="Worksheet" r:id="rId5" imgW="4888992" imgH="3505200" progId="Excel.Sheet.8">
              <p:embed/>
            </p:oleObj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Genomic Sequence Search on the Grid</a:t>
            </a:r>
          </a:p>
          <a:p>
            <a:pPr>
              <a:lnSpc>
                <a:spcPct val="180000"/>
              </a:lnSpc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ParaMEDIC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ParaMEDIC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on a Worldwide Supercomputer</a:t>
            </a:r>
          </a:p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Concluding Remarks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Distributed I/O is a necessary evil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Difficult to get high performance for “real data”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Traditional approaches deal with data as a stream of bytes (allows for portability across any type of data)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We proposed </a:t>
            </a:r>
            <a:r>
              <a:rPr lang="en-US" dirty="0" err="1" smtClean="0"/>
              <a:t>ParaMEDIC</a:t>
            </a:r>
            <a:endParaRPr lang="en-US" dirty="0" smtClean="0"/>
          </a:p>
          <a:p>
            <a:pPr lvl="1">
              <a:lnSpc>
                <a:spcPct val="114000"/>
              </a:lnSpc>
            </a:pPr>
            <a:r>
              <a:rPr lang="en-US" dirty="0" smtClean="0"/>
              <a:t>Semantics-based meta-data transformation of data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Trade Portability for Performance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Evaluated on a World-wide Supercomputer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Self Sequence searched all completed microbial genomes</a:t>
            </a:r>
          </a:p>
          <a:p>
            <a:pPr lvl="1">
              <a:lnSpc>
                <a:spcPct val="114000"/>
              </a:lnSpc>
            </a:pPr>
            <a:r>
              <a:rPr lang="en-US" dirty="0" smtClean="0">
                <a:sym typeface="Wingdings" pitchFamily="2" charset="2"/>
              </a:rPr>
              <a:t>Generated a </a:t>
            </a:r>
            <a:r>
              <a:rPr lang="en-US" dirty="0" err="1" smtClean="0">
                <a:sym typeface="Wingdings" pitchFamily="2" charset="2"/>
              </a:rPr>
              <a:t>petabyte</a:t>
            </a:r>
            <a:r>
              <a:rPr lang="en-US" dirty="0" smtClean="0">
                <a:sym typeface="Wingdings" pitchFamily="2" charset="2"/>
              </a:rPr>
              <a:t> of data that was stored half-way around the world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62200" y="609600"/>
            <a:ext cx="6477000" cy="9144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62200" y="5562600"/>
            <a:ext cx="6553200" cy="914400"/>
          </a:xfrm>
        </p:spPr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balaji@mcs.anl.gov</a:t>
            </a:r>
            <a:endParaRPr lang="en-US" dirty="0" smtClean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3"/>
              </a:rPr>
              <a:t>http://www.mcs.anl.gov/~balaji</a:t>
            </a:r>
            <a:endParaRPr lang="en-US" dirty="0" smtClean="0"/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2362200" y="1676400"/>
            <a:ext cx="6553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Acknowledgments: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AE0013"/>
                </a:solidFill>
                <a:latin typeface="+mn-lt"/>
                <a:cs typeface="+mn-cs"/>
              </a:rPr>
              <a:t>U. Chicago: R. </a:t>
            </a:r>
            <a:r>
              <a:rPr lang="en-US" sz="1600" kern="0" dirty="0" err="1" smtClean="0">
                <a:solidFill>
                  <a:srgbClr val="AE0013"/>
                </a:solidFill>
                <a:latin typeface="+mn-lt"/>
                <a:cs typeface="+mn-cs"/>
              </a:rPr>
              <a:t>Kettimuthu</a:t>
            </a:r>
            <a:r>
              <a:rPr lang="en-US" sz="1600" kern="0" dirty="0" smtClean="0">
                <a:solidFill>
                  <a:srgbClr val="AE0013"/>
                </a:solidFill>
                <a:latin typeface="+mn-lt"/>
                <a:cs typeface="+mn-cs"/>
              </a:rPr>
              <a:t>, M. </a:t>
            </a:r>
            <a:r>
              <a:rPr lang="en-US" sz="1600" kern="0" dirty="0" err="1" smtClean="0">
                <a:solidFill>
                  <a:srgbClr val="AE0013"/>
                </a:solidFill>
                <a:latin typeface="+mn-lt"/>
                <a:cs typeface="+mn-cs"/>
              </a:rPr>
              <a:t>Papka</a:t>
            </a:r>
            <a:r>
              <a:rPr lang="en-US" sz="1600" kern="0" dirty="0" smtClean="0">
                <a:solidFill>
                  <a:srgbClr val="AE0013"/>
                </a:solidFill>
                <a:latin typeface="+mn-lt"/>
                <a:cs typeface="+mn-cs"/>
              </a:rPr>
              <a:t> and J. </a:t>
            </a:r>
            <a:r>
              <a:rPr lang="en-US" sz="1600" kern="0" dirty="0" err="1" smtClean="0">
                <a:solidFill>
                  <a:srgbClr val="AE0013"/>
                </a:solidFill>
                <a:latin typeface="+mn-lt"/>
                <a:cs typeface="+mn-cs"/>
              </a:rPr>
              <a:t>Insley</a:t>
            </a:r>
            <a:endParaRPr lang="en-US" sz="1600" kern="0" dirty="0" smtClean="0">
              <a:solidFill>
                <a:srgbClr val="AE0013"/>
              </a:solidFill>
              <a:latin typeface="+mn-lt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Argonne</a:t>
            </a:r>
            <a:r>
              <a:rPr lang="en-US" sz="1600" kern="0" dirty="0" smtClean="0">
                <a:solidFill>
                  <a:srgbClr val="AE0013"/>
                </a:solidFill>
                <a:latin typeface="+mn-lt"/>
                <a:cs typeface="+mn-cs"/>
              </a:rPr>
              <a:t> National Lab: N. Desai and R. Bradshaw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Virginia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Tech: G.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Zelenka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J. Lockhart, N.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Ramakrishnan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L. Zhang, L. Heath, and C.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Ribbens</a:t>
            </a: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rgbClr val="AE001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baseline="0" dirty="0" smtClean="0">
                <a:solidFill>
                  <a:srgbClr val="AE0013"/>
                </a:solidFill>
                <a:latin typeface="+mn-lt"/>
                <a:cs typeface="+mn-cs"/>
              </a:rPr>
              <a:t>Renaissance</a:t>
            </a:r>
            <a:r>
              <a:rPr lang="en-US" sz="1600" kern="0" dirty="0" smtClean="0">
                <a:solidFill>
                  <a:srgbClr val="AE0013"/>
                </a:solidFill>
                <a:latin typeface="+mn-lt"/>
                <a:cs typeface="+mn-cs"/>
              </a:rPr>
              <a:t> Computing Institute: M. </a:t>
            </a:r>
            <a:r>
              <a:rPr lang="en-US" sz="1600" kern="0" dirty="0" err="1" smtClean="0">
                <a:solidFill>
                  <a:srgbClr val="AE0013"/>
                </a:solidFill>
                <a:latin typeface="+mn-lt"/>
                <a:cs typeface="+mn-cs"/>
              </a:rPr>
              <a:t>Rynge</a:t>
            </a:r>
            <a:r>
              <a:rPr lang="en-US" sz="1600" kern="0" dirty="0" smtClean="0">
                <a:solidFill>
                  <a:srgbClr val="AE0013"/>
                </a:solidFill>
                <a:latin typeface="+mn-lt"/>
                <a:cs typeface="+mn-cs"/>
              </a:rPr>
              <a:t> and J. McGee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Tokyo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Institute of Technology: R. Fukushima, T. Nishikawa, T.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Kujiraoka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AE00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S. Ihara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baseline="0" dirty="0" smtClean="0">
                <a:solidFill>
                  <a:srgbClr val="AE0013"/>
                </a:solidFill>
                <a:latin typeface="+mn-lt"/>
                <a:cs typeface="+mn-cs"/>
              </a:rPr>
              <a:t>Sun Microsystems: S. Vail, S. Cochrane, C. Kingwood, B. </a:t>
            </a:r>
            <a:r>
              <a:rPr lang="en-US" sz="1600" kern="0" baseline="0" dirty="0" err="1" smtClean="0">
                <a:solidFill>
                  <a:srgbClr val="AE0013"/>
                </a:solidFill>
                <a:latin typeface="+mn-lt"/>
                <a:cs typeface="+mn-cs"/>
              </a:rPr>
              <a:t>Cauthen</a:t>
            </a:r>
            <a:r>
              <a:rPr lang="en-US" sz="1600" kern="0" baseline="0" dirty="0" smtClean="0">
                <a:solidFill>
                  <a:srgbClr val="AE0013"/>
                </a:solidFill>
                <a:latin typeface="+mn-lt"/>
                <a:cs typeface="+mn-cs"/>
              </a:rPr>
              <a:t>, S. See, J. </a:t>
            </a:r>
            <a:r>
              <a:rPr lang="en-US" sz="1600" kern="0" baseline="0" dirty="0" err="1" smtClean="0">
                <a:solidFill>
                  <a:srgbClr val="AE0013"/>
                </a:solidFill>
                <a:latin typeface="+mn-lt"/>
                <a:cs typeface="+mn-cs"/>
              </a:rPr>
              <a:t>Fragalla</a:t>
            </a:r>
            <a:r>
              <a:rPr lang="en-US" sz="1600" kern="0" baseline="0" dirty="0" smtClean="0">
                <a:solidFill>
                  <a:srgbClr val="AE0013"/>
                </a:solidFill>
                <a:latin typeface="+mn-lt"/>
                <a:cs typeface="+mn-cs"/>
              </a:rPr>
              <a:t>, J. Bates, R. Cagle, R. Gaines, and</a:t>
            </a:r>
            <a:r>
              <a:rPr lang="en-US" sz="1600" kern="0" dirty="0" smtClean="0">
                <a:solidFill>
                  <a:srgbClr val="AE0013"/>
                </a:solidFill>
                <a:latin typeface="+mn-lt"/>
                <a:cs typeface="+mn-cs"/>
              </a:rPr>
              <a:t> C. </a:t>
            </a:r>
            <a:r>
              <a:rPr lang="en-US" sz="1600" kern="0" dirty="0" err="1" smtClean="0">
                <a:solidFill>
                  <a:srgbClr val="AE0013"/>
                </a:solidFill>
                <a:latin typeface="+mn-lt"/>
                <a:cs typeface="+mn-cs"/>
              </a:rPr>
              <a:t>Bohm</a:t>
            </a:r>
            <a:endParaRPr lang="en-US" sz="1600" kern="0" dirty="0" smtClean="0">
              <a:solidFill>
                <a:srgbClr val="AE0013"/>
              </a:solidFill>
              <a:latin typeface="+mn-lt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AE0013"/>
                </a:solidFill>
                <a:latin typeface="+mn-lt"/>
                <a:cs typeface="+mn-cs"/>
              </a:rPr>
              <a:t>Louisiana State University: H. Liu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AE001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I/O: The Necessary 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95300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Lot of prior research tries to improve distributed I/O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Continues to be the elusive holy grail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Not everyone has a lambda grid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Scientists run jobs on large centers from their local system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There is just too much data!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Very difficult to achieve high performance for “real data” </a:t>
            </a:r>
            <a:r>
              <a:rPr lang="en-US" sz="1800" dirty="0" smtClean="0">
                <a:solidFill>
                  <a:srgbClr val="FF0000"/>
                </a:solidFill>
              </a:rPr>
              <a:t>[1]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lnSpc>
                <a:spcPct val="114000"/>
              </a:lnSpc>
            </a:pPr>
            <a:r>
              <a:rPr lang="en-US" dirty="0" smtClean="0"/>
              <a:t>Bandwidth is not everything</a:t>
            </a:r>
          </a:p>
          <a:p>
            <a:pPr lvl="3">
              <a:lnSpc>
                <a:spcPct val="114000"/>
              </a:lnSpc>
            </a:pPr>
            <a:r>
              <a:rPr lang="en-US" dirty="0" smtClean="0"/>
              <a:t>Real software requires synchronization (milliseconds)</a:t>
            </a:r>
          </a:p>
          <a:p>
            <a:pPr lvl="3">
              <a:lnSpc>
                <a:spcPct val="114000"/>
              </a:lnSpc>
            </a:pPr>
            <a:r>
              <a:rPr lang="en-US" dirty="0" smtClean="0"/>
              <a:t>High-speed TCP eats up memory – slows down applications</a:t>
            </a:r>
          </a:p>
          <a:p>
            <a:pPr lvl="3">
              <a:lnSpc>
                <a:spcPct val="114000"/>
              </a:lnSpc>
            </a:pPr>
            <a:r>
              <a:rPr lang="en-US" dirty="0" smtClean="0"/>
              <a:t>Data encryption or </a:t>
            </a:r>
            <a:r>
              <a:rPr lang="en-US" dirty="0" err="1" smtClean="0"/>
              <a:t>endianness</a:t>
            </a:r>
            <a:r>
              <a:rPr lang="en-US" dirty="0" smtClean="0"/>
              <a:t> conversion required in some cases</a:t>
            </a:r>
          </a:p>
          <a:p>
            <a:pPr lvl="1">
              <a:lnSpc>
                <a:spcPct val="114000"/>
              </a:lnSpc>
            </a:pPr>
            <a:r>
              <a:rPr lang="en-US" dirty="0" smtClean="0">
                <a:solidFill>
                  <a:srgbClr val="FF0000"/>
                </a:solidFill>
              </a:rPr>
              <a:t>Solution: FEDEX 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 '08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7150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[1] “Wide Area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Filesystem</a:t>
            </a:r>
            <a:r>
              <a:rPr lang="en-US" sz="1400" b="1" i="1" dirty="0" smtClean="0">
                <a:solidFill>
                  <a:srgbClr val="0070C0"/>
                </a:solidFill>
              </a:rPr>
              <a:t> Performance Using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Lustre</a:t>
            </a:r>
            <a:r>
              <a:rPr lang="en-US" sz="1400" b="1" i="1" dirty="0" smtClean="0">
                <a:solidFill>
                  <a:srgbClr val="0070C0"/>
                </a:solidFill>
              </a:rPr>
              <a:t> on the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Teragrid</a:t>
            </a:r>
            <a:r>
              <a:rPr lang="en-US" sz="1400" b="1" i="1" dirty="0" smtClean="0">
                <a:solidFill>
                  <a:srgbClr val="0070C0"/>
                </a:solidFill>
              </a:rPr>
              <a:t>”, S. Simms, G. Pike, D.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Balog</a:t>
            </a:r>
            <a:r>
              <a:rPr lang="en-US" sz="1400" b="1" i="1" dirty="0" smtClean="0">
                <a:solidFill>
                  <a:srgbClr val="0070C0"/>
                </a:solidFill>
              </a:rPr>
              <a:t>. </a:t>
            </a:r>
            <a:r>
              <a:rPr lang="en-US" sz="1400" b="1" i="1" dirty="0" err="1" smtClean="0">
                <a:solidFill>
                  <a:srgbClr val="0070C0"/>
                </a:solidFill>
              </a:rPr>
              <a:t>Teragrid</a:t>
            </a:r>
            <a:r>
              <a:rPr lang="en-US" sz="1400" b="1" i="1" dirty="0" smtClean="0">
                <a:solidFill>
                  <a:srgbClr val="0070C0"/>
                </a:solidFill>
              </a:rPr>
              <a:t> Conference, 2007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90696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Distributed I/O on the WAN</a:t>
            </a:r>
          </a:p>
          <a:p>
            <a:pPr>
              <a:lnSpc>
                <a:spcPct val="1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Genomic Sequence Search on the Grid</a:t>
            </a:r>
          </a:p>
          <a:p>
            <a:pPr>
              <a:lnSpc>
                <a:spcPct val="180000"/>
              </a:lnSpc>
            </a:pPr>
            <a:r>
              <a:rPr lang="en-US" dirty="0" err="1" smtClean="0"/>
              <a:t>ParaMEDIC</a:t>
            </a:r>
            <a:r>
              <a:rPr lang="en-US" dirty="0" smtClean="0"/>
              <a:t>: Framework to Decouple Compute and I/O</a:t>
            </a:r>
          </a:p>
          <a:p>
            <a:pPr>
              <a:lnSpc>
                <a:spcPct val="180000"/>
              </a:lnSpc>
            </a:pPr>
            <a:r>
              <a:rPr lang="en-US" dirty="0" err="1" smtClean="0"/>
              <a:t>ParaMEDIC</a:t>
            </a:r>
            <a:r>
              <a:rPr lang="en-US" dirty="0" smtClean="0"/>
              <a:t> on a Worldwide Supercomputer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Sequence Search So Important?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461000" y="1752600"/>
            <a:ext cx="34925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 r="5312"/>
          <a:stretch>
            <a:fillRect/>
          </a:stretch>
        </p:blipFill>
        <p:spPr bwMode="auto">
          <a:xfrm>
            <a:off x="228600" y="1219200"/>
            <a:ext cx="48910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09600" y="3581400"/>
            <a:ext cx="4354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182813" y="4454525"/>
            <a:ext cx="56134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3188" y="1143000"/>
            <a:ext cx="3884612" cy="3986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Challenges in Sequence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5638800" cy="5257800"/>
          </a:xfrm>
        </p:spPr>
        <p:txBody>
          <a:bodyPr/>
          <a:lstStyle/>
          <a:p>
            <a:pPr>
              <a:lnSpc>
                <a:spcPct val="112000"/>
              </a:lnSpc>
            </a:pPr>
            <a:r>
              <a:rPr lang="en-US" dirty="0" smtClean="0"/>
              <a:t>Genome database size doubles every 12 months</a:t>
            </a:r>
          </a:p>
          <a:p>
            <a:pPr lvl="1">
              <a:lnSpc>
                <a:spcPct val="112000"/>
              </a:lnSpc>
            </a:pPr>
            <a:r>
              <a:rPr lang="en-US" dirty="0" smtClean="0"/>
              <a:t>Compute power doubles 18-24 months</a:t>
            </a:r>
          </a:p>
          <a:p>
            <a:pPr>
              <a:lnSpc>
                <a:spcPct val="112000"/>
              </a:lnSpc>
            </a:pPr>
            <a:r>
              <a:rPr lang="en-US" dirty="0" smtClean="0"/>
              <a:t>Consequence:</a:t>
            </a:r>
          </a:p>
          <a:p>
            <a:pPr lvl="1">
              <a:lnSpc>
                <a:spcPct val="112000"/>
              </a:lnSpc>
            </a:pPr>
            <a:r>
              <a:rPr lang="en-US" dirty="0" smtClean="0"/>
              <a:t>Compute time to search this database increases</a:t>
            </a:r>
          </a:p>
          <a:p>
            <a:pPr lvl="1">
              <a:lnSpc>
                <a:spcPct val="112000"/>
              </a:lnSpc>
            </a:pPr>
            <a:r>
              <a:rPr lang="en-US" dirty="0" smtClean="0"/>
              <a:t>Amount of data generated increases</a:t>
            </a:r>
          </a:p>
          <a:p>
            <a:pPr>
              <a:lnSpc>
                <a:spcPct val="112000"/>
              </a:lnSpc>
            </a:pPr>
            <a:r>
              <a:rPr lang="en-US" dirty="0" smtClean="0"/>
              <a:t>Parallel Sequence search helps with computational requirements</a:t>
            </a:r>
          </a:p>
          <a:p>
            <a:pPr lvl="1">
              <a:lnSpc>
                <a:spcPct val="112000"/>
              </a:lnSpc>
            </a:pPr>
            <a:r>
              <a:rPr lang="en-US" dirty="0" smtClean="0"/>
              <a:t>E.g., </a:t>
            </a:r>
            <a:r>
              <a:rPr lang="en-US" dirty="0" err="1" smtClean="0"/>
              <a:t>mpiBLAST</a:t>
            </a:r>
            <a:r>
              <a:rPr lang="en-US" dirty="0" smtClean="0"/>
              <a:t>, </a:t>
            </a:r>
            <a:r>
              <a:rPr lang="en-US" dirty="0" err="1" smtClean="0"/>
              <a:t>ScalaBLAST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Large-scale Sequence Search: Reason 1</a:t>
            </a:r>
            <a:endParaRPr lang="en-US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The Case of the Missing Genes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Problem: </a:t>
            </a:r>
            <a:r>
              <a:rPr lang="en-US" sz="2200" dirty="0" smtClean="0"/>
              <a:t>Most </a:t>
            </a:r>
            <a:r>
              <a:rPr lang="en-US" sz="2200" dirty="0"/>
              <a:t>current genes have been detected by a gene-finder program, which can miss real genes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Approach: </a:t>
            </a:r>
            <a:r>
              <a:rPr lang="en-US" sz="2200" dirty="0" smtClean="0"/>
              <a:t>Every </a:t>
            </a:r>
            <a:r>
              <a:rPr lang="en-US" sz="2200" dirty="0"/>
              <a:t>possible location along a genome should be checked for the presence of genes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Solution: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sz="2000" dirty="0"/>
              <a:t>All-to-all sequence search of all 567 microbial genomes that have been completed to date</a:t>
            </a:r>
          </a:p>
          <a:p>
            <a:pPr lvl="2">
              <a:lnSpc>
                <a:spcPct val="130000"/>
              </a:lnSpc>
            </a:pPr>
            <a:r>
              <a:rPr lang="en-US" sz="2000" i="1" dirty="0"/>
              <a:t>… but</a:t>
            </a:r>
            <a:r>
              <a:rPr lang="en-US" sz="2000" dirty="0"/>
              <a:t> requires more resources than can be traditionally found at a single supercomputer center 					</a:t>
            </a:r>
            <a:r>
              <a:rPr lang="en-US" sz="2000" dirty="0">
                <a:solidFill>
                  <a:srgbClr val="FF0000"/>
                </a:solidFill>
              </a:rPr>
              <a:t>2.63 x 10</a:t>
            </a:r>
            <a:r>
              <a:rPr lang="en-US" sz="2000" baseline="30000" dirty="0">
                <a:solidFill>
                  <a:srgbClr val="FF0000"/>
                </a:solidFill>
              </a:rPr>
              <a:t>14 </a:t>
            </a:r>
            <a:r>
              <a:rPr lang="en-US" sz="2000" dirty="0">
                <a:solidFill>
                  <a:srgbClr val="FF0000"/>
                </a:solidFill>
              </a:rPr>
              <a:t>sequence searches!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Large-scale Sequence Search: Reason 2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419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The Search for a Genome Similarity Tree</a:t>
            </a:r>
          </a:p>
          <a:p>
            <a:pPr lvl="1">
              <a:lnSpc>
                <a:spcPct val="125000"/>
              </a:lnSpc>
            </a:pPr>
            <a:r>
              <a:rPr lang="en-US" dirty="0" smtClean="0"/>
              <a:t>Problem: </a:t>
            </a:r>
            <a:r>
              <a:rPr lang="en-US" sz="2200" dirty="0" smtClean="0"/>
              <a:t>Genome </a:t>
            </a:r>
            <a:r>
              <a:rPr lang="en-US" sz="2200" dirty="0"/>
              <a:t>databases are stored as an unstructured collection of sequences in a flat ASCII file</a:t>
            </a:r>
            <a:endParaRPr lang="en-US" sz="1800" dirty="0"/>
          </a:p>
          <a:p>
            <a:pPr lvl="1">
              <a:lnSpc>
                <a:spcPct val="125000"/>
              </a:lnSpc>
            </a:pPr>
            <a:r>
              <a:rPr lang="en-US" dirty="0" smtClean="0"/>
              <a:t>Approach: </a:t>
            </a:r>
            <a:r>
              <a:rPr lang="en-US" sz="2200" dirty="0" smtClean="0"/>
              <a:t>Correlate sequences </a:t>
            </a:r>
            <a:r>
              <a:rPr lang="en-US" sz="2200" dirty="0"/>
              <a:t>by matching each sequence with every </a:t>
            </a:r>
            <a:r>
              <a:rPr lang="en-US" sz="2200" dirty="0" smtClean="0"/>
              <a:t>other</a:t>
            </a:r>
            <a:endParaRPr lang="en-US" dirty="0"/>
          </a:p>
          <a:p>
            <a:pPr lvl="1">
              <a:lnSpc>
                <a:spcPct val="125000"/>
              </a:lnSpc>
            </a:pPr>
            <a:r>
              <a:rPr lang="en-US" dirty="0"/>
              <a:t>Solution</a:t>
            </a:r>
          </a:p>
          <a:p>
            <a:pPr lvl="2">
              <a:lnSpc>
                <a:spcPct val="125000"/>
              </a:lnSpc>
            </a:pPr>
            <a:r>
              <a:rPr lang="en-US" sz="2000" dirty="0"/>
              <a:t>Use results from all-to-all sequence search to create genome similarity tree</a:t>
            </a:r>
          </a:p>
          <a:p>
            <a:pPr lvl="2">
              <a:lnSpc>
                <a:spcPct val="125000"/>
              </a:lnSpc>
            </a:pPr>
            <a:r>
              <a:rPr lang="en-US" sz="2000" i="1" dirty="0"/>
              <a:t>… but</a:t>
            </a:r>
            <a:r>
              <a:rPr lang="en-US" sz="2000" dirty="0"/>
              <a:t> requires more resources than can be traditionally found at a single supercomputer center</a:t>
            </a:r>
          </a:p>
          <a:p>
            <a:pPr lvl="3">
              <a:lnSpc>
                <a:spcPct val="125000"/>
              </a:lnSpc>
            </a:pPr>
            <a:r>
              <a:rPr lang="en-US" dirty="0">
                <a:solidFill>
                  <a:srgbClr val="FF0000"/>
                </a:solidFill>
              </a:rPr>
              <a:t>Level 1: 250 matches; Level 2: 250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62,500 matches;</a:t>
            </a:r>
            <a:r>
              <a:rPr lang="en-US" dirty="0"/>
              <a:t> 	   </a:t>
            </a:r>
            <a:r>
              <a:rPr lang="en-US" dirty="0">
                <a:solidFill>
                  <a:srgbClr val="FF0000"/>
                </a:solidFill>
              </a:rPr>
              <a:t>Level 3: 250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= 15,625,000 matches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Genomic Sequence Search on 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816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All-to-all sequence search for microbial genomes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Potential to solve many unsolved problems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Resource requirements shoots out of the roof top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Compute: 263 trillion sequence searches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Storage: Can generate more than a </a:t>
            </a:r>
            <a:r>
              <a:rPr lang="en-US" dirty="0" err="1" smtClean="0"/>
              <a:t>petabyte</a:t>
            </a:r>
            <a:r>
              <a:rPr lang="en-US" dirty="0" smtClean="0"/>
              <a:t> of data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Plan: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Use a distributed supercomputer taking compute resources from multiple supercomputing centers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Store output data in a storage center for later processing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Using distributed compute resources is easy (relatively)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FF0000"/>
                </a:solidFill>
              </a:rPr>
              <a:t>Storing a </a:t>
            </a:r>
            <a:r>
              <a:rPr lang="en-US" dirty="0" err="1" smtClean="0">
                <a:solidFill>
                  <a:srgbClr val="FF0000"/>
                </a:solidFill>
              </a:rPr>
              <a:t>petabyte</a:t>
            </a:r>
            <a:r>
              <a:rPr lang="en-US" dirty="0" smtClean="0">
                <a:solidFill>
                  <a:srgbClr val="FF0000"/>
                </a:solidFill>
              </a:rPr>
              <a:t> of data remotely?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ISC '08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energy_aware_parallel_tools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1862</Words>
  <PresentationFormat>On-screen Show (4:3)</PresentationFormat>
  <Paragraphs>377</Paragraphs>
  <Slides>29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energy_aware_parallel_tools</vt:lpstr>
      <vt:lpstr>Worksheet</vt:lpstr>
      <vt:lpstr>Distributed I/O with ParaMEDIC: Experiences with a Worldwide Supercomputer</vt:lpstr>
      <vt:lpstr>Distributed Computation and I/O</vt:lpstr>
      <vt:lpstr>Distributed I/O: The Necessary Evil</vt:lpstr>
      <vt:lpstr>Presentation Outline</vt:lpstr>
      <vt:lpstr>Why is Sequence Search So Important?</vt:lpstr>
      <vt:lpstr>Challenges in Sequence Search</vt:lpstr>
      <vt:lpstr>Large-scale Sequence Search: Reason 1</vt:lpstr>
      <vt:lpstr>Large-scale Sequence Search: Reason 2</vt:lpstr>
      <vt:lpstr>Genomic Sequence Search on the Grid</vt:lpstr>
      <vt:lpstr>Presentation Outline</vt:lpstr>
      <vt:lpstr>ParaMEDIC Overview</vt:lpstr>
      <vt:lpstr>The ParaMEDIC Framework</vt:lpstr>
      <vt:lpstr>Tradeoffs in the ParaMEDIC Framework</vt:lpstr>
      <vt:lpstr>Sequence Search with mpiBLAST</vt:lpstr>
      <vt:lpstr>mpiBLAST Meta-Data</vt:lpstr>
      <vt:lpstr>ParaMEDIC-powered mpiBLAST</vt:lpstr>
      <vt:lpstr>Presentation Outline</vt:lpstr>
      <vt:lpstr>Our Worldwide Supercomputer</vt:lpstr>
      <vt:lpstr>Dynamic Availability of Compute Clients</vt:lpstr>
      <vt:lpstr>Performance Optimizations</vt:lpstr>
      <vt:lpstr>Presentation Outline</vt:lpstr>
      <vt:lpstr>I/O Time Measurements</vt:lpstr>
      <vt:lpstr>Storage Bandwidth Utilization (Lustre)</vt:lpstr>
      <vt:lpstr>Storage Bandwidth Utilization (ext3fs)</vt:lpstr>
      <vt:lpstr>Microbial Genome Database Search</vt:lpstr>
      <vt:lpstr>Preliminary Analysis of the Output</vt:lpstr>
      <vt:lpstr>Presentation Outline</vt:lpstr>
      <vt:lpstr>Concluding Remarks</vt:lpstr>
      <vt:lpstr>Thank You!</vt:lpstr>
    </vt:vector>
  </TitlesOfParts>
  <Company>Rinku Gupta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Impact of Supporting Out-of-order Communication on In-order Performance with iWARP</dc:title>
  <dc:creator>Rinku Gupta</dc:creator>
  <cp:lastModifiedBy>Pavan Balaji</cp:lastModifiedBy>
  <cp:revision>1039</cp:revision>
  <dcterms:created xsi:type="dcterms:W3CDTF">2007-11-14T04:49:48Z</dcterms:created>
  <dcterms:modified xsi:type="dcterms:W3CDTF">2008-06-17T09:50:18Z</dcterms:modified>
</cp:coreProperties>
</file>