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FB5"/>
    <a:srgbClr val="B20000"/>
    <a:srgbClr val="4F5F61"/>
    <a:srgbClr val="6B8184"/>
    <a:srgbClr val="88A3A6"/>
    <a:srgbClr val="CECF9E"/>
    <a:srgbClr val="3F1E34"/>
    <a:srgbClr val="7A3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9" autoAdjust="0"/>
    <p:restoredTop sz="88920" autoAdjust="0"/>
  </p:normalViewPr>
  <p:slideViewPr>
    <p:cSldViewPr>
      <p:cViewPr varScale="1">
        <p:scale>
          <a:sx n="15" d="100"/>
          <a:sy n="15" d="100"/>
        </p:scale>
        <p:origin x="-2970" y="-264"/>
      </p:cViewPr>
      <p:guideLst>
        <p:guide orient="horz" pos="13824"/>
        <p:guide pos="10368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B87BAC9-8526-4E16-93B2-FA29A551E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13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12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12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12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12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12" charset="-128"/>
              </a:defRPr>
            </a:lvl9pPr>
          </a:lstStyle>
          <a:p>
            <a:fld id="{2AD3155C-E1CC-4CF3-A971-6D8952E44544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40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3" y="13635038"/>
            <a:ext cx="27981275" cy="94075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5" y="24871363"/>
            <a:ext cx="23044150" cy="11217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C0039-E3B5-4DF6-B1F5-D9FFA23E9D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3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59F22-7419-44A7-A14F-BF7D77DCDD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5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5313" y="3902075"/>
            <a:ext cx="6994525" cy="35112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8563" y="3902075"/>
            <a:ext cx="20834350" cy="35112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0CAC8-36B2-461F-AA91-1A4D3D672D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9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A79F3-8EAF-4D77-9EC8-BFDB265A0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7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28203525"/>
            <a:ext cx="27981275" cy="87185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18602325"/>
            <a:ext cx="27981275" cy="9601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D323A-4623-4E19-BDD8-1226144988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8563" y="12679363"/>
            <a:ext cx="13914437" cy="26335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0" y="12679363"/>
            <a:ext cx="13914438" cy="26335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4F330-F57B-452B-83FF-6937EC894B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1757363"/>
            <a:ext cx="29625925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8" y="9825038"/>
            <a:ext cx="14544675" cy="4094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8" y="13919200"/>
            <a:ext cx="14544675" cy="25288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5" y="9825038"/>
            <a:ext cx="14549438" cy="4094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5" y="13919200"/>
            <a:ext cx="14549438" cy="25288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B0F61-4F45-4550-9144-DFE3A3EDE2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9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624E6-24BA-4716-B66C-D06A874569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2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ABF96-E0B5-4AC0-BE6A-6E3A15292F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1747838"/>
            <a:ext cx="10829925" cy="74374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1747838"/>
            <a:ext cx="18402300" cy="374602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9185275"/>
            <a:ext cx="10829925" cy="30022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8723D-3177-42FB-BA14-54B85C81D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3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0" y="30724475"/>
            <a:ext cx="19751675" cy="3625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0" y="3921125"/>
            <a:ext cx="19751675" cy="26335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0" y="34350325"/>
            <a:ext cx="19751675" cy="51514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14305-849E-4EF5-9010-718D3848B9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2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8563" y="3902075"/>
            <a:ext cx="27981275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8563" y="12679363"/>
            <a:ext cx="27981275" cy="263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8563" y="39989125"/>
            <a:ext cx="6858000" cy="292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>
              <a:defRPr sz="67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438" y="39989125"/>
            <a:ext cx="10423525" cy="292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algn="ctr">
              <a:defRPr sz="67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838" y="39989125"/>
            <a:ext cx="6858000" cy="292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algn="r">
              <a:defRPr sz="6700"/>
            </a:lvl1pPr>
          </a:lstStyle>
          <a:p>
            <a:pPr>
              <a:defRPr/>
            </a:pPr>
            <a:fld id="{FB5CB2BB-3510-41FA-9BDA-61624C6976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  <a:ea typeface="ＭＳ Ｐゴシック" pitchFamily="112" charset="-128"/>
        </a:defRPr>
      </a:lvl2pPr>
      <a:lvl3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  <a:ea typeface="ＭＳ Ｐゴシック" pitchFamily="112" charset="-128"/>
        </a:defRPr>
      </a:lvl3pPr>
      <a:lvl4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  <a:ea typeface="ＭＳ Ｐゴシック" pitchFamily="112" charset="-128"/>
        </a:defRPr>
      </a:lvl4pPr>
      <a:lvl5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  <a:ea typeface="ＭＳ Ｐゴシック" pitchFamily="112" charset="-128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  <a:ea typeface="ＭＳ Ｐゴシック" pitchFamily="112" charset="-128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  <a:ea typeface="ＭＳ Ｐゴシック" pitchFamily="112" charset="-128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  <a:ea typeface="ＭＳ Ｐゴシック" pitchFamily="112" charset="-128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  <a:ea typeface="ＭＳ Ｐゴシック" pitchFamily="112" charset="-128"/>
        </a:defRPr>
      </a:lvl9pPr>
    </p:titleStyle>
    <p:bodyStyle>
      <a:lvl1pPr marL="1646238" indent="-1646238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eaLnBrk="0" fontAlgn="base" hangingPunct="0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  <a:ea typeface="+mn-ea"/>
        </a:defRPr>
      </a:lvl2pPr>
      <a:lvl3pPr marL="5486400" indent="-1096963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  <a:ea typeface="+mn-ea"/>
        </a:defRPr>
      </a:lvl3pPr>
      <a:lvl4pPr marL="7680325" indent="-1096963" algn="l" defTabSz="4389438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ea typeface="+mn-ea"/>
        </a:defRPr>
      </a:lvl4pPr>
      <a:lvl5pPr marL="9875838" indent="-1096963" algn="l" defTabSz="4389438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7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8.wmf"/><Relationship Id="rId7" Type="http://schemas.openxmlformats.org/officeDocument/2006/relationships/image" Target="../media/image1.w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.bin"/><Relationship Id="rId20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.wmf"/><Relationship Id="rId5" Type="http://schemas.openxmlformats.org/officeDocument/2006/relationships/image" Target="../media/image11.png"/><Relationship Id="rId15" Type="http://schemas.openxmlformats.org/officeDocument/2006/relationships/image" Target="../media/image5.wmf"/><Relationship Id="rId23" Type="http://schemas.openxmlformats.org/officeDocument/2006/relationships/image" Target="../media/image9.png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7.wmf"/><Relationship Id="rId4" Type="http://schemas.openxmlformats.org/officeDocument/2006/relationships/image" Target="../media/image10.png"/><Relationship Id="rId9" Type="http://schemas.openxmlformats.org/officeDocument/2006/relationships/image" Target="../media/image2.wmf"/><Relationship Id="rId14" Type="http://schemas.openxmlformats.org/officeDocument/2006/relationships/oleObject" Target="../embeddings/oleObject5.bin"/><Relationship Id="rId22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DEFB5"/>
            </a:gs>
            <a:gs pos="100000">
              <a:srgbClr val="7A3A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ounded Rectangle 173"/>
          <p:cNvSpPr>
            <a:spLocks noChangeArrowheads="1"/>
          </p:cNvSpPr>
          <p:nvPr/>
        </p:nvSpPr>
        <p:spPr bwMode="auto">
          <a:xfrm>
            <a:off x="24803100" y="35204400"/>
            <a:ext cx="7696200" cy="6858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7A3A64"/>
              </a:gs>
              <a:gs pos="100000">
                <a:srgbClr val="EDEFB5">
                  <a:alpha val="35001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76201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3" name="Rounded Rectangle 172"/>
          <p:cNvSpPr>
            <a:spLocks noChangeArrowheads="1"/>
          </p:cNvSpPr>
          <p:nvPr/>
        </p:nvSpPr>
        <p:spPr bwMode="auto">
          <a:xfrm>
            <a:off x="16611600" y="35204400"/>
            <a:ext cx="7696200" cy="6858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7A3A64"/>
              </a:gs>
              <a:gs pos="100000">
                <a:srgbClr val="EDEFB5">
                  <a:alpha val="35001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76201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2" name="Rounded Rectangle 171"/>
          <p:cNvSpPr>
            <a:spLocks noChangeArrowheads="1"/>
          </p:cNvSpPr>
          <p:nvPr/>
        </p:nvSpPr>
        <p:spPr bwMode="auto">
          <a:xfrm>
            <a:off x="8534400" y="35204400"/>
            <a:ext cx="7696200" cy="6858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7A3A64"/>
              </a:gs>
              <a:gs pos="100000">
                <a:srgbClr val="EDEFB5">
                  <a:alpha val="35001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76201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1" name="Rounded Rectangle 170"/>
          <p:cNvSpPr>
            <a:spLocks noChangeArrowheads="1"/>
          </p:cNvSpPr>
          <p:nvPr/>
        </p:nvSpPr>
        <p:spPr bwMode="auto">
          <a:xfrm>
            <a:off x="457200" y="35204400"/>
            <a:ext cx="7620000" cy="6858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7A3A64"/>
              </a:gs>
              <a:gs pos="100000">
                <a:srgbClr val="EDEFB5">
                  <a:alpha val="35001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76201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0" name="Rounded Rectangle 169"/>
          <p:cNvSpPr>
            <a:spLocks noChangeArrowheads="1"/>
          </p:cNvSpPr>
          <p:nvPr/>
        </p:nvSpPr>
        <p:spPr bwMode="auto">
          <a:xfrm>
            <a:off x="457200" y="27355800"/>
            <a:ext cx="7696200" cy="6858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7A3A64"/>
              </a:gs>
              <a:gs pos="100000">
                <a:srgbClr val="EDEFB5">
                  <a:alpha val="35001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76201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8" name="Rounded Rectangle 167"/>
          <p:cNvSpPr>
            <a:spLocks noChangeArrowheads="1"/>
          </p:cNvSpPr>
          <p:nvPr/>
        </p:nvSpPr>
        <p:spPr bwMode="auto">
          <a:xfrm>
            <a:off x="8534400" y="27355800"/>
            <a:ext cx="7696200" cy="6858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7A3A64"/>
              </a:gs>
              <a:gs pos="100000">
                <a:srgbClr val="EDEFB5">
                  <a:alpha val="35001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7" name="Rounded Rectangle 166"/>
          <p:cNvSpPr>
            <a:spLocks noChangeArrowheads="1"/>
          </p:cNvSpPr>
          <p:nvPr/>
        </p:nvSpPr>
        <p:spPr bwMode="auto">
          <a:xfrm>
            <a:off x="16611600" y="27355800"/>
            <a:ext cx="7696200" cy="6858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7A3A64"/>
              </a:gs>
              <a:gs pos="100000">
                <a:srgbClr val="EDEFB5">
                  <a:alpha val="35001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635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6" name="Rounded Rectangle 165"/>
          <p:cNvSpPr>
            <a:spLocks noChangeArrowheads="1"/>
          </p:cNvSpPr>
          <p:nvPr/>
        </p:nvSpPr>
        <p:spPr bwMode="auto">
          <a:xfrm>
            <a:off x="24803100" y="27355800"/>
            <a:ext cx="7696200" cy="6858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7A3A64"/>
              </a:gs>
              <a:gs pos="100000">
                <a:srgbClr val="EDEFB5">
                  <a:alpha val="35001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76201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" name="Rounded Rectangle 162"/>
          <p:cNvSpPr>
            <a:spLocks noChangeArrowheads="1"/>
          </p:cNvSpPr>
          <p:nvPr/>
        </p:nvSpPr>
        <p:spPr bwMode="auto">
          <a:xfrm>
            <a:off x="5791200" y="16916400"/>
            <a:ext cx="23850600" cy="9677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7A3A64"/>
              </a:gs>
              <a:gs pos="100000">
                <a:srgbClr val="EDEFB5">
                  <a:alpha val="35001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76201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2" name="Rounded Rectangle 161"/>
          <p:cNvSpPr>
            <a:spLocks noChangeArrowheads="1"/>
          </p:cNvSpPr>
          <p:nvPr/>
        </p:nvSpPr>
        <p:spPr bwMode="auto">
          <a:xfrm>
            <a:off x="16687800" y="6477000"/>
            <a:ext cx="15849600" cy="9677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7A3A64"/>
              </a:gs>
              <a:gs pos="100000">
                <a:srgbClr val="EDEFB5">
                  <a:alpha val="35001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76201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1" name="Rounded Rectangle 160"/>
          <p:cNvSpPr>
            <a:spLocks noChangeArrowheads="1"/>
          </p:cNvSpPr>
          <p:nvPr/>
        </p:nvSpPr>
        <p:spPr bwMode="auto">
          <a:xfrm>
            <a:off x="457200" y="6400800"/>
            <a:ext cx="15849600" cy="9677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7A3A64"/>
              </a:gs>
              <a:gs pos="100000">
                <a:srgbClr val="EDEFB5">
                  <a:alpha val="35001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76201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49" name="Rectangle 801"/>
          <p:cNvSpPr>
            <a:spLocks noChangeArrowheads="1"/>
          </p:cNvSpPr>
          <p:nvPr/>
        </p:nvSpPr>
        <p:spPr bwMode="auto">
          <a:xfrm>
            <a:off x="0" y="122238"/>
            <a:ext cx="32918400" cy="5897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18009" tIns="209004" rIns="418009" bIns="209004" anchor="ctr"/>
          <a:lstStyle/>
          <a:p>
            <a:pPr algn="ctr" defTabSz="21069300" eaLnBrk="1" hangingPunct="1">
              <a:lnSpc>
                <a:spcPct val="120000"/>
              </a:lnSpc>
              <a:defRPr/>
            </a:pPr>
            <a:r>
              <a:rPr lang="en-US" sz="10000" b="1" dirty="0">
                <a:solidFill>
                  <a:srgbClr val="7A3A6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Semantics-based Distributed I/O for </a:t>
            </a:r>
            <a:r>
              <a:rPr lang="en-US" sz="10000" b="1" dirty="0" err="1">
                <a:solidFill>
                  <a:srgbClr val="7A3A6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mpiBLAST</a:t>
            </a:r>
            <a:r>
              <a:rPr lang="en-US" sz="10000" b="1" dirty="0">
                <a:solidFill>
                  <a:srgbClr val="7A3A6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10000" b="1" dirty="0">
                <a:solidFill>
                  <a:srgbClr val="7A3A6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sz="1100" b="1" dirty="0">
              <a:solidFill>
                <a:srgbClr val="7A3A64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defTabSz="21069300" eaLnBrk="1" hangingPunct="1">
              <a:lnSpc>
                <a:spcPct val="120000"/>
              </a:lnSpc>
              <a:defRPr/>
            </a:pPr>
            <a: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P. Balaji</a:t>
            </a:r>
            <a:r>
              <a:rPr lang="el-GR" sz="44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ά</a:t>
            </a:r>
            <a: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 W. Feng</a:t>
            </a:r>
            <a:r>
              <a:rPr lang="el-GR" sz="44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β</a:t>
            </a:r>
            <a: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 J. Archuleta</a:t>
            </a:r>
            <a:r>
              <a:rPr lang="el-GR" sz="44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β</a:t>
            </a:r>
            <a: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 H. Lin</a:t>
            </a:r>
            <a:r>
              <a:rPr lang="el-GR" sz="44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δ</a:t>
            </a:r>
            <a: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 R. </a:t>
            </a:r>
            <a:r>
              <a:rPr lang="en-US" sz="4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Kettimuthu</a:t>
            </a:r>
            <a:r>
              <a:rPr lang="el-GR" sz="44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ά</a:t>
            </a:r>
            <a: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 R. Thakur</a:t>
            </a:r>
            <a:r>
              <a:rPr lang="el-GR" sz="44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ά</a:t>
            </a:r>
            <a: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and X. Ma</a:t>
            </a:r>
            <a:r>
              <a:rPr lang="el-GR" sz="44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δ</a:t>
            </a:r>
            <a:r>
              <a:rPr lang="en-US" sz="4400" b="1" dirty="0">
                <a:solidFill>
                  <a:srgbClr val="B2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4400" b="1" dirty="0">
                <a:solidFill>
                  <a:srgbClr val="B2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sz="1400" b="1" dirty="0">
              <a:solidFill>
                <a:srgbClr val="B2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defTabSz="21069300" eaLnBrk="1" hangingPunct="1">
              <a:lnSpc>
                <a:spcPct val="120000"/>
              </a:lnSpc>
              <a:defRPr/>
            </a:pPr>
            <a:r>
              <a:rPr lang="el-GR" sz="4400" b="1" baseline="30000" dirty="0">
                <a:solidFill>
                  <a:srgbClr val="B2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ά</a:t>
            </a:r>
            <a:r>
              <a:rPr lang="en-US" sz="4400" b="1" baseline="30000" dirty="0">
                <a:solidFill>
                  <a:srgbClr val="B2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4400" b="1" dirty="0">
                <a:solidFill>
                  <a:srgbClr val="B2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Argonne National Laboratory</a:t>
            </a:r>
            <a:br>
              <a:rPr lang="en-US" sz="4400" b="1" dirty="0">
                <a:solidFill>
                  <a:srgbClr val="B2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l-GR" sz="4400" b="1" baseline="30000" dirty="0">
                <a:solidFill>
                  <a:srgbClr val="B2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β</a:t>
            </a:r>
            <a:r>
              <a:rPr lang="en-US" sz="4400" b="1" baseline="30000" dirty="0">
                <a:solidFill>
                  <a:srgbClr val="B2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4400" b="1" dirty="0">
                <a:solidFill>
                  <a:srgbClr val="B2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Virginia Tech</a:t>
            </a:r>
            <a:br>
              <a:rPr lang="en-US" sz="4400" b="1" dirty="0">
                <a:solidFill>
                  <a:srgbClr val="B2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l-GR" sz="4400" b="1" baseline="30000" dirty="0">
                <a:solidFill>
                  <a:srgbClr val="B2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δ</a:t>
            </a:r>
            <a:r>
              <a:rPr lang="en-US" sz="4400" b="1" baseline="30000" dirty="0">
                <a:solidFill>
                  <a:srgbClr val="B2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4400" b="1" dirty="0">
                <a:solidFill>
                  <a:srgbClr val="B2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North Carolina State University</a:t>
            </a:r>
            <a:endParaRPr lang="en-US" sz="10000" b="1" dirty="0">
              <a:solidFill>
                <a:srgbClr val="7A3A64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47" name="Rectangle 803"/>
          <p:cNvSpPr>
            <a:spLocks noChangeArrowheads="1"/>
          </p:cNvSpPr>
          <p:nvPr/>
        </p:nvSpPr>
        <p:spPr bwMode="auto">
          <a:xfrm>
            <a:off x="889000" y="8077200"/>
            <a:ext cx="7696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sz="4400" b="1">
                <a:solidFill>
                  <a:srgbClr val="EDEFB5"/>
                </a:solidFill>
              </a:rPr>
              <a:t>Issues with Distributed I/O</a:t>
            </a:r>
          </a:p>
        </p:txBody>
      </p:sp>
      <p:sp>
        <p:nvSpPr>
          <p:cNvPr id="1048" name="Rectangle 805"/>
          <p:cNvSpPr>
            <a:spLocks noChangeArrowheads="1"/>
          </p:cNvSpPr>
          <p:nvPr/>
        </p:nvSpPr>
        <p:spPr bwMode="auto">
          <a:xfrm>
            <a:off x="8877300" y="8229600"/>
            <a:ext cx="6781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sz="4400" b="1">
                <a:solidFill>
                  <a:srgbClr val="EDEFB5"/>
                </a:solidFill>
              </a:rPr>
              <a:t>NSF TeraGrid</a:t>
            </a:r>
          </a:p>
        </p:txBody>
      </p:sp>
      <p:sp>
        <p:nvSpPr>
          <p:cNvPr id="1049" name="Rectangle 19"/>
          <p:cNvSpPr>
            <a:spLocks noChangeArrowheads="1"/>
          </p:cNvSpPr>
          <p:nvPr/>
        </p:nvSpPr>
        <p:spPr bwMode="auto">
          <a:xfrm>
            <a:off x="914400" y="9601200"/>
            <a:ext cx="7010400" cy="5410200"/>
          </a:xfrm>
          <a:prstGeom prst="rect">
            <a:avLst/>
          </a:prstGeom>
          <a:gradFill rotWithShape="0">
            <a:gsLst>
              <a:gs pos="0">
                <a:srgbClr val="EDEFB5"/>
              </a:gs>
              <a:gs pos="50000">
                <a:srgbClr val="FFFFFF"/>
              </a:gs>
              <a:gs pos="100000">
                <a:srgbClr val="EDEFB5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20000"/>
              </a:lnSpc>
              <a:buFont typeface="Arial" charset="0"/>
              <a:buNone/>
            </a:pPr>
            <a:endParaRPr lang="en-US" sz="2800"/>
          </a:p>
        </p:txBody>
      </p:sp>
      <p:sp>
        <p:nvSpPr>
          <p:cNvPr id="1050" name="Rectangle 22"/>
          <p:cNvSpPr>
            <a:spLocks noChangeArrowheads="1"/>
          </p:cNvSpPr>
          <p:nvPr/>
        </p:nvSpPr>
        <p:spPr bwMode="auto">
          <a:xfrm>
            <a:off x="8763000" y="9601200"/>
            <a:ext cx="7010400" cy="5410200"/>
          </a:xfrm>
          <a:prstGeom prst="rect">
            <a:avLst/>
          </a:prstGeom>
          <a:gradFill rotWithShape="0">
            <a:gsLst>
              <a:gs pos="0">
                <a:srgbClr val="EDEFB5"/>
              </a:gs>
              <a:gs pos="50000">
                <a:srgbClr val="FFFFFF"/>
              </a:gs>
              <a:gs pos="100000">
                <a:srgbClr val="EDEFB5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auto">
          <a:xfrm>
            <a:off x="4321175" y="6788150"/>
            <a:ext cx="8759825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63500" dir="2700000" algn="tl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Traditional Distributed I/O</a:t>
            </a:r>
          </a:p>
        </p:txBody>
      </p:sp>
      <p:sp>
        <p:nvSpPr>
          <p:cNvPr id="1052" name="Rectangle 805"/>
          <p:cNvSpPr>
            <a:spLocks noChangeArrowheads="1"/>
          </p:cNvSpPr>
          <p:nvPr/>
        </p:nvSpPr>
        <p:spPr bwMode="auto">
          <a:xfrm>
            <a:off x="24155400" y="8229600"/>
            <a:ext cx="8839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sz="4400" b="1">
                <a:solidFill>
                  <a:srgbClr val="EDEFB5"/>
                </a:solidFill>
              </a:rPr>
              <a:t>Distributed I/O </a:t>
            </a:r>
          </a:p>
          <a:p>
            <a:pPr algn="ctr" eaLnBrk="1" hangingPunct="1"/>
            <a:r>
              <a:rPr lang="en-US" sz="4400" b="1">
                <a:solidFill>
                  <a:srgbClr val="EDEFB5"/>
                </a:solidFill>
              </a:rPr>
              <a:t>in mpiBLAST</a:t>
            </a:r>
          </a:p>
        </p:txBody>
      </p:sp>
      <p:sp>
        <p:nvSpPr>
          <p:cNvPr id="1053" name="Rectangle 33"/>
          <p:cNvSpPr>
            <a:spLocks noChangeArrowheads="1"/>
          </p:cNvSpPr>
          <p:nvPr/>
        </p:nvSpPr>
        <p:spPr bwMode="auto">
          <a:xfrm>
            <a:off x="24993600" y="9601200"/>
            <a:ext cx="7010400" cy="5410200"/>
          </a:xfrm>
          <a:prstGeom prst="rect">
            <a:avLst/>
          </a:prstGeom>
          <a:gradFill rotWithShape="0">
            <a:gsLst>
              <a:gs pos="0">
                <a:srgbClr val="EDEFB5"/>
              </a:gs>
              <a:gs pos="50000">
                <a:srgbClr val="FFFFFF"/>
              </a:gs>
              <a:gs pos="100000">
                <a:srgbClr val="EDEFB5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82" name="Rectangle 34"/>
          <p:cNvSpPr>
            <a:spLocks noChangeArrowheads="1"/>
          </p:cNvSpPr>
          <p:nvPr/>
        </p:nvSpPr>
        <p:spPr bwMode="auto">
          <a:xfrm>
            <a:off x="18854738" y="6788150"/>
            <a:ext cx="11363325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Sequence Search with </a:t>
            </a:r>
            <a:r>
              <a:rPr lang="en-US" sz="5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mpiBLAST</a:t>
            </a:r>
            <a:endParaRPr lang="en-US" sz="55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55" name="Rectangle 803"/>
          <p:cNvSpPr>
            <a:spLocks noChangeArrowheads="1"/>
          </p:cNvSpPr>
          <p:nvPr/>
        </p:nvSpPr>
        <p:spPr bwMode="auto">
          <a:xfrm>
            <a:off x="6324600" y="18973800"/>
            <a:ext cx="734853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sz="4400" b="1">
                <a:solidFill>
                  <a:srgbClr val="EDEFB5"/>
                </a:solidFill>
              </a:rPr>
              <a:t>ParaMEDIC Architecture</a:t>
            </a:r>
          </a:p>
        </p:txBody>
      </p:sp>
      <p:sp>
        <p:nvSpPr>
          <p:cNvPr id="1056" name="Rectangle 805"/>
          <p:cNvSpPr>
            <a:spLocks noChangeArrowheads="1"/>
          </p:cNvSpPr>
          <p:nvPr/>
        </p:nvSpPr>
        <p:spPr bwMode="auto">
          <a:xfrm>
            <a:off x="21997988" y="18592800"/>
            <a:ext cx="719613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sz="4400" b="1">
                <a:solidFill>
                  <a:srgbClr val="EDEFB5"/>
                </a:solidFill>
              </a:rPr>
              <a:t>ParaMEDIC-powered </a:t>
            </a:r>
          </a:p>
          <a:p>
            <a:pPr algn="ctr" eaLnBrk="1" hangingPunct="1"/>
            <a:r>
              <a:rPr lang="en-US" sz="4400" b="1">
                <a:solidFill>
                  <a:srgbClr val="EDEFB5"/>
                </a:solidFill>
              </a:rPr>
              <a:t>mpiBLAST</a:t>
            </a:r>
          </a:p>
        </p:txBody>
      </p:sp>
      <p:sp>
        <p:nvSpPr>
          <p:cNvPr id="2088" name="Rectangle 40"/>
          <p:cNvSpPr>
            <a:spLocks noChangeArrowheads="1"/>
          </p:cNvSpPr>
          <p:nvPr/>
        </p:nvSpPr>
        <p:spPr bwMode="auto">
          <a:xfrm>
            <a:off x="13781088" y="17538700"/>
            <a:ext cx="7870825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ParaMEDIC</a:t>
            </a:r>
            <a:r>
              <a:rPr lang="en-US" sz="5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Framework</a:t>
            </a:r>
          </a:p>
        </p:txBody>
      </p:sp>
      <p:grpSp>
        <p:nvGrpSpPr>
          <p:cNvPr id="1058" name="Group 193"/>
          <p:cNvGrpSpPr>
            <a:grpSpLocks/>
          </p:cNvGrpSpPr>
          <p:nvPr/>
        </p:nvGrpSpPr>
        <p:grpSpPr bwMode="auto">
          <a:xfrm>
            <a:off x="6492875" y="20497800"/>
            <a:ext cx="7010400" cy="5410200"/>
            <a:chOff x="4378" y="12528"/>
            <a:chExt cx="4416" cy="3408"/>
          </a:xfrm>
        </p:grpSpPr>
        <p:sp>
          <p:nvSpPr>
            <p:cNvPr id="1196" name="Rectangle 299"/>
            <p:cNvSpPr>
              <a:spLocks noChangeArrowheads="1"/>
            </p:cNvSpPr>
            <p:nvPr/>
          </p:nvSpPr>
          <p:spPr bwMode="auto">
            <a:xfrm>
              <a:off x="4378" y="12528"/>
              <a:ext cx="4416" cy="3408"/>
            </a:xfrm>
            <a:prstGeom prst="rect">
              <a:avLst/>
            </a:prstGeom>
            <a:gradFill rotWithShape="0">
              <a:gsLst>
                <a:gs pos="0">
                  <a:srgbClr val="EDEFB5"/>
                </a:gs>
                <a:gs pos="50000">
                  <a:srgbClr val="FFFFFF"/>
                </a:gs>
                <a:gs pos="100000">
                  <a:srgbClr val="EDEFB5"/>
                </a:gs>
              </a:gsLst>
              <a:lin ang="5400000" scaled="1"/>
            </a:gradFill>
            <a:ln>
              <a:noFill/>
            </a:ln>
            <a:effectLst>
              <a:prstShdw prst="shdw17" dist="17961" dir="2700000">
                <a:srgbClr val="8E8F6D">
                  <a:alpha val="75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97" name="Group 449"/>
            <p:cNvGrpSpPr>
              <a:grpSpLocks/>
            </p:cNvGrpSpPr>
            <p:nvPr/>
          </p:nvGrpSpPr>
          <p:grpSpPr bwMode="auto">
            <a:xfrm>
              <a:off x="4656" y="12648"/>
              <a:ext cx="3888" cy="2740"/>
              <a:chOff x="6000" y="12360"/>
              <a:chExt cx="3888" cy="2740"/>
            </a:xfrm>
          </p:grpSpPr>
          <p:sp>
            <p:nvSpPr>
              <p:cNvPr id="2315" name="Rectangle 267"/>
              <p:cNvSpPr>
                <a:spLocks noChangeArrowheads="1"/>
              </p:cNvSpPr>
              <p:nvPr/>
            </p:nvSpPr>
            <p:spPr bwMode="auto">
              <a:xfrm>
                <a:off x="6000" y="12384"/>
                <a:ext cx="3840" cy="672"/>
              </a:xfrm>
              <a:prstGeom prst="rect">
                <a:avLst/>
              </a:prstGeom>
              <a:solidFill>
                <a:srgbClr val="FBFBF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400">
                  <a:latin typeface="Helvetica Neue" pitchFamily="112" charset="0"/>
                </a:endParaRPr>
              </a:p>
            </p:txBody>
          </p:sp>
          <p:sp>
            <p:nvSpPr>
              <p:cNvPr id="2316" name="Rectangle 268"/>
              <p:cNvSpPr>
                <a:spLocks noChangeArrowheads="1"/>
              </p:cNvSpPr>
              <p:nvPr/>
            </p:nvSpPr>
            <p:spPr bwMode="auto">
              <a:xfrm>
                <a:off x="6048" y="12624"/>
                <a:ext cx="960" cy="336"/>
              </a:xfrm>
              <a:prstGeom prst="rect">
                <a:avLst/>
              </a:prstGeom>
              <a:gradFill rotWithShape="0">
                <a:gsLst>
                  <a:gs pos="0">
                    <a:srgbClr val="0000FF">
                      <a:gamma/>
                      <a:shade val="46275"/>
                      <a:invGamma/>
                    </a:srgbClr>
                  </a:gs>
                  <a:gs pos="50000">
                    <a:srgbClr val="0000FF"/>
                  </a:gs>
                  <a:gs pos="100000">
                    <a:srgbClr val="0000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solidFill>
                      <a:schemeClr val="bg1"/>
                    </a:solidFill>
                    <a:latin typeface="Helvetica Neue" pitchFamily="112" charset="0"/>
                  </a:rPr>
                  <a:t>mpiBLAST</a:t>
                </a:r>
              </a:p>
            </p:txBody>
          </p:sp>
          <p:sp>
            <p:nvSpPr>
              <p:cNvPr id="2317" name="Rectangle 269"/>
              <p:cNvSpPr>
                <a:spLocks noChangeArrowheads="1"/>
              </p:cNvSpPr>
              <p:nvPr/>
            </p:nvSpPr>
            <p:spPr bwMode="auto">
              <a:xfrm>
                <a:off x="6000" y="13344"/>
                <a:ext cx="1410" cy="659"/>
              </a:xfrm>
              <a:prstGeom prst="rect">
                <a:avLst/>
              </a:prstGeom>
              <a:gradFill rotWithShape="0">
                <a:gsLst>
                  <a:gs pos="0">
                    <a:srgbClr val="BBBBBB">
                      <a:gamma/>
                      <a:shade val="46275"/>
                      <a:invGamma/>
                    </a:srgbClr>
                  </a:gs>
                  <a:gs pos="50000">
                    <a:srgbClr val="BBBBBB"/>
                  </a:gs>
                  <a:gs pos="100000">
                    <a:srgbClr val="BBBBBB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000"/>
              </a:p>
            </p:txBody>
          </p:sp>
          <p:sp>
            <p:nvSpPr>
              <p:cNvPr id="2318" name="Rectangle 270"/>
              <p:cNvSpPr>
                <a:spLocks noChangeArrowheads="1"/>
              </p:cNvSpPr>
              <p:nvPr/>
            </p:nvSpPr>
            <p:spPr bwMode="auto">
              <a:xfrm>
                <a:off x="6048" y="13584"/>
                <a:ext cx="669" cy="333"/>
              </a:xfrm>
              <a:prstGeom prst="rect">
                <a:avLst/>
              </a:prstGeom>
              <a:solidFill>
                <a:srgbClr val="BBBBB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/>
                  <a:t>Data</a:t>
                </a:r>
              </a:p>
              <a:p>
                <a:pPr algn="ctr">
                  <a:defRPr/>
                </a:pPr>
                <a:r>
                  <a:rPr lang="en-US" sz="1400"/>
                  <a:t>Encryption</a:t>
                </a:r>
              </a:p>
            </p:txBody>
          </p:sp>
          <p:sp>
            <p:nvSpPr>
              <p:cNvPr id="1204" name="Text Box 271"/>
              <p:cNvSpPr txBox="1">
                <a:spLocks noChangeArrowheads="1"/>
              </p:cNvSpPr>
              <p:nvPr/>
            </p:nvSpPr>
            <p:spPr bwMode="auto">
              <a:xfrm>
                <a:off x="6232" y="13392"/>
                <a:ext cx="946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112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112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112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112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112" charset="-128"/>
                  </a:defRPr>
                </a:lvl9pPr>
              </a:lstStyle>
              <a:p>
                <a:pPr algn="ctr"/>
                <a:r>
                  <a:rPr lang="en-US" sz="1600">
                    <a:latin typeface="Helvetica Neue" pitchFamily="112" charset="0"/>
                  </a:rPr>
                  <a:t>ParaMEDIC Data Tools</a:t>
                </a:r>
              </a:p>
            </p:txBody>
          </p:sp>
          <p:sp>
            <p:nvSpPr>
              <p:cNvPr id="2320" name="Rectangle 272"/>
              <p:cNvSpPr>
                <a:spLocks noChangeArrowheads="1"/>
              </p:cNvSpPr>
              <p:nvPr/>
            </p:nvSpPr>
            <p:spPr bwMode="auto">
              <a:xfrm>
                <a:off x="6768" y="13584"/>
                <a:ext cx="594" cy="333"/>
              </a:xfrm>
              <a:prstGeom prst="rect">
                <a:avLst/>
              </a:prstGeom>
              <a:solidFill>
                <a:srgbClr val="BBBBB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/>
                  <a:t>Data</a:t>
                </a:r>
              </a:p>
              <a:p>
                <a:pPr algn="ctr">
                  <a:defRPr/>
                </a:pPr>
                <a:r>
                  <a:rPr lang="en-US" sz="1400"/>
                  <a:t>Integrity</a:t>
                </a:r>
              </a:p>
            </p:txBody>
          </p:sp>
          <p:sp>
            <p:nvSpPr>
              <p:cNvPr id="2321" name="Rectangle 273"/>
              <p:cNvSpPr>
                <a:spLocks noChangeArrowheads="1"/>
              </p:cNvSpPr>
              <p:nvPr/>
            </p:nvSpPr>
            <p:spPr bwMode="auto">
              <a:xfrm>
                <a:off x="6000" y="14208"/>
                <a:ext cx="1536" cy="384"/>
              </a:xfrm>
              <a:prstGeom prst="rect">
                <a:avLst/>
              </a:prstGeom>
              <a:gradFill rotWithShape="0">
                <a:gsLst>
                  <a:gs pos="0">
                    <a:srgbClr val="868686">
                      <a:gamma/>
                      <a:shade val="46275"/>
                      <a:invGamma/>
                    </a:srgbClr>
                  </a:gs>
                  <a:gs pos="50000">
                    <a:srgbClr val="868686"/>
                  </a:gs>
                  <a:gs pos="100000">
                    <a:srgbClr val="868686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latin typeface="Helvetica Neue" pitchFamily="112" charset="0"/>
                  </a:rPr>
                  <a:t>Communication Services</a:t>
                </a:r>
              </a:p>
            </p:txBody>
          </p:sp>
          <p:sp>
            <p:nvSpPr>
              <p:cNvPr id="2322" name="Rectangle 274"/>
              <p:cNvSpPr>
                <a:spLocks noChangeArrowheads="1"/>
              </p:cNvSpPr>
              <p:nvPr/>
            </p:nvSpPr>
            <p:spPr bwMode="auto">
              <a:xfrm>
                <a:off x="6000" y="14784"/>
                <a:ext cx="672" cy="316"/>
              </a:xfrm>
              <a:prstGeom prst="rect">
                <a:avLst/>
              </a:prstGeom>
              <a:solidFill>
                <a:srgbClr val="5B5B5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500">
                    <a:solidFill>
                      <a:schemeClr val="bg1"/>
                    </a:solidFill>
                    <a:latin typeface="Helvetica Neue" pitchFamily="112" charset="0"/>
                  </a:rPr>
                  <a:t>Direct</a:t>
                </a:r>
              </a:p>
              <a:p>
                <a:pPr algn="ctr">
                  <a:defRPr/>
                </a:pPr>
                <a:r>
                  <a:rPr lang="en-US" sz="1500">
                    <a:solidFill>
                      <a:schemeClr val="bg1"/>
                    </a:solidFill>
                    <a:latin typeface="Helvetica Neue" pitchFamily="112" charset="0"/>
                  </a:rPr>
                  <a:t>Network</a:t>
                </a:r>
              </a:p>
            </p:txBody>
          </p:sp>
          <p:sp>
            <p:nvSpPr>
              <p:cNvPr id="2323" name="Rectangle 275"/>
              <p:cNvSpPr>
                <a:spLocks noChangeArrowheads="1"/>
              </p:cNvSpPr>
              <p:nvPr/>
            </p:nvSpPr>
            <p:spPr bwMode="auto">
              <a:xfrm>
                <a:off x="6775" y="14784"/>
                <a:ext cx="793" cy="316"/>
              </a:xfrm>
              <a:prstGeom prst="rect">
                <a:avLst/>
              </a:prstGeom>
              <a:solidFill>
                <a:srgbClr val="5B5B5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500">
                    <a:solidFill>
                      <a:schemeClr val="bg1"/>
                    </a:solidFill>
                    <a:latin typeface="Helvetica Neue" pitchFamily="112" charset="0"/>
                  </a:rPr>
                  <a:t>Global</a:t>
                </a:r>
              </a:p>
              <a:p>
                <a:pPr algn="ctr">
                  <a:defRPr/>
                </a:pPr>
                <a:r>
                  <a:rPr lang="en-US" sz="1500">
                    <a:solidFill>
                      <a:schemeClr val="bg1"/>
                    </a:solidFill>
                    <a:latin typeface="Helvetica Neue" pitchFamily="112" charset="0"/>
                  </a:rPr>
                  <a:t>File-System</a:t>
                </a:r>
              </a:p>
            </p:txBody>
          </p:sp>
          <p:sp>
            <p:nvSpPr>
              <p:cNvPr id="2324" name="Rectangle 276"/>
              <p:cNvSpPr>
                <a:spLocks noChangeArrowheads="1"/>
              </p:cNvSpPr>
              <p:nvPr/>
            </p:nvSpPr>
            <p:spPr bwMode="auto">
              <a:xfrm>
                <a:off x="7680" y="14218"/>
                <a:ext cx="2160" cy="374"/>
              </a:xfrm>
              <a:prstGeom prst="rect">
                <a:avLst/>
              </a:prstGeom>
              <a:gradFill rotWithShape="0">
                <a:gsLst>
                  <a:gs pos="0">
                    <a:srgbClr val="868686">
                      <a:gamma/>
                      <a:shade val="46275"/>
                      <a:invGamma/>
                    </a:srgbClr>
                  </a:gs>
                  <a:gs pos="50000">
                    <a:srgbClr val="868686"/>
                  </a:gs>
                  <a:gs pos="100000">
                    <a:srgbClr val="868686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latin typeface="Helvetica Neue" pitchFamily="112" charset="0"/>
                  </a:rPr>
                  <a:t>Application</a:t>
                </a:r>
                <a:r>
                  <a:rPr lang="en-US" sz="1200">
                    <a:solidFill>
                      <a:schemeClr val="bg1"/>
                    </a:solidFill>
                    <a:latin typeface="Helvetica Neue" pitchFamily="112" charset="0"/>
                  </a:rPr>
                  <a:t> </a:t>
                </a:r>
                <a:r>
                  <a:rPr lang="en-US" sz="1600">
                    <a:solidFill>
                      <a:schemeClr val="bg1"/>
                    </a:solidFill>
                    <a:latin typeface="Helvetica Neue" pitchFamily="112" charset="0"/>
                  </a:rPr>
                  <a:t>Plugins</a:t>
                </a:r>
                <a:endParaRPr lang="en-US" sz="1200">
                  <a:solidFill>
                    <a:schemeClr val="bg1"/>
                  </a:solidFill>
                  <a:latin typeface="Helvetica Neue" pitchFamily="112" charset="0"/>
                </a:endParaRPr>
              </a:p>
            </p:txBody>
          </p:sp>
          <p:sp>
            <p:nvSpPr>
              <p:cNvPr id="2325" name="Rectangle 277"/>
              <p:cNvSpPr>
                <a:spLocks noChangeArrowheads="1"/>
              </p:cNvSpPr>
              <p:nvPr/>
            </p:nvSpPr>
            <p:spPr bwMode="auto">
              <a:xfrm>
                <a:off x="7680" y="14784"/>
                <a:ext cx="672" cy="316"/>
              </a:xfrm>
              <a:prstGeom prst="rect">
                <a:avLst/>
              </a:prstGeom>
              <a:gradFill rotWithShape="0">
                <a:gsLst>
                  <a:gs pos="0">
                    <a:srgbClr val="CCFFFF">
                      <a:gamma/>
                      <a:shade val="46275"/>
                      <a:invGamma/>
                    </a:srgbClr>
                  </a:gs>
                  <a:gs pos="50000">
                    <a:srgbClr val="CCFFFF"/>
                  </a:gs>
                  <a:gs pos="100000">
                    <a:srgbClr val="CC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>
                    <a:latin typeface="Helvetica Neue" pitchFamily="112" charset="0"/>
                  </a:rPr>
                  <a:t>Basic</a:t>
                </a:r>
              </a:p>
              <a:p>
                <a:pPr algn="ctr">
                  <a:defRPr/>
                </a:pPr>
                <a:r>
                  <a:rPr lang="en-US" sz="1400">
                    <a:latin typeface="Helvetica Neue" pitchFamily="112" charset="0"/>
                  </a:rPr>
                  <a:t>Compression</a:t>
                </a:r>
              </a:p>
            </p:txBody>
          </p:sp>
          <p:sp>
            <p:nvSpPr>
              <p:cNvPr id="2326" name="Rectangle 278"/>
              <p:cNvSpPr>
                <a:spLocks noChangeArrowheads="1"/>
              </p:cNvSpPr>
              <p:nvPr/>
            </p:nvSpPr>
            <p:spPr bwMode="auto">
              <a:xfrm>
                <a:off x="8400" y="14784"/>
                <a:ext cx="576" cy="316"/>
              </a:xfrm>
              <a:prstGeom prst="rect">
                <a:avLst/>
              </a:prstGeom>
              <a:gradFill rotWithShape="0">
                <a:gsLst>
                  <a:gs pos="0">
                    <a:srgbClr val="0000FF">
                      <a:gamma/>
                      <a:shade val="46275"/>
                      <a:invGamma/>
                    </a:srgbClr>
                  </a:gs>
                  <a:gs pos="50000">
                    <a:srgbClr val="0000FF"/>
                  </a:gs>
                  <a:gs pos="100000">
                    <a:srgbClr val="0000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>
                    <a:solidFill>
                      <a:srgbClr val="EDEFB5"/>
                    </a:solidFill>
                    <a:latin typeface="Helvetica Neue" pitchFamily="112" charset="0"/>
                  </a:rPr>
                  <a:t>mpiBLAST</a:t>
                </a:r>
              </a:p>
              <a:p>
                <a:pPr algn="ctr">
                  <a:defRPr/>
                </a:pPr>
                <a:r>
                  <a:rPr lang="en-US" sz="1400">
                    <a:solidFill>
                      <a:srgbClr val="EDEFB5"/>
                    </a:solidFill>
                    <a:latin typeface="Helvetica Neue" pitchFamily="112" charset="0"/>
                  </a:rPr>
                  <a:t>plugin</a:t>
                </a:r>
              </a:p>
            </p:txBody>
          </p:sp>
          <p:sp>
            <p:nvSpPr>
              <p:cNvPr id="2327" name="Rectangle 279"/>
              <p:cNvSpPr>
                <a:spLocks noChangeArrowheads="1"/>
              </p:cNvSpPr>
              <p:nvPr/>
            </p:nvSpPr>
            <p:spPr bwMode="auto">
              <a:xfrm>
                <a:off x="9024" y="14784"/>
                <a:ext cx="816" cy="316"/>
              </a:xfrm>
              <a:prstGeom prst="rect">
                <a:avLst/>
              </a:prstGeom>
              <a:gradFill rotWithShape="0">
                <a:gsLst>
                  <a:gs pos="0">
                    <a:srgbClr val="FF00FF">
                      <a:gamma/>
                      <a:shade val="4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>
                    <a:solidFill>
                      <a:schemeClr val="bg1"/>
                    </a:solidFill>
                    <a:latin typeface="Helvetica Neue" pitchFamily="112" charset="0"/>
                  </a:rPr>
                  <a:t>Communication</a:t>
                </a:r>
              </a:p>
              <a:p>
                <a:pPr algn="ctr">
                  <a:defRPr/>
                </a:pPr>
                <a:r>
                  <a:rPr lang="en-US" sz="1400">
                    <a:solidFill>
                      <a:schemeClr val="bg1"/>
                    </a:solidFill>
                    <a:latin typeface="Helvetica Neue" pitchFamily="112" charset="0"/>
                  </a:rPr>
                  <a:t>Profiling Plugin</a:t>
                </a:r>
              </a:p>
            </p:txBody>
          </p:sp>
          <p:sp>
            <p:nvSpPr>
              <p:cNvPr id="1213" name="Line 280"/>
              <p:cNvSpPr>
                <a:spLocks noChangeShapeType="1"/>
              </p:cNvSpPr>
              <p:nvPr/>
            </p:nvSpPr>
            <p:spPr bwMode="auto">
              <a:xfrm>
                <a:off x="6720" y="13056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4" name="Line 282"/>
              <p:cNvSpPr>
                <a:spLocks noChangeShapeType="1"/>
              </p:cNvSpPr>
              <p:nvPr/>
            </p:nvSpPr>
            <p:spPr bwMode="auto">
              <a:xfrm>
                <a:off x="8784" y="13056"/>
                <a:ext cx="0" cy="11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6" name="Rectangle 288"/>
              <p:cNvSpPr>
                <a:spLocks noChangeArrowheads="1"/>
              </p:cNvSpPr>
              <p:nvPr/>
            </p:nvSpPr>
            <p:spPr bwMode="auto">
              <a:xfrm>
                <a:off x="7104" y="12624"/>
                <a:ext cx="960" cy="336"/>
              </a:xfrm>
              <a:prstGeom prst="rect">
                <a:avLst/>
              </a:prstGeom>
              <a:gradFill rotWithShape="0">
                <a:gsLst>
                  <a:gs pos="0">
                    <a:srgbClr val="FF00FF">
                      <a:gamma/>
                      <a:shade val="4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latin typeface="Helvetica Neue" pitchFamily="112" charset="0"/>
                  </a:rPr>
                  <a:t>Communication</a:t>
                </a:r>
              </a:p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latin typeface="Helvetica Neue" pitchFamily="112" charset="0"/>
                  </a:rPr>
                  <a:t>Profiling</a:t>
                </a:r>
              </a:p>
            </p:txBody>
          </p:sp>
          <p:sp>
            <p:nvSpPr>
              <p:cNvPr id="2337" name="Rectangle 289"/>
              <p:cNvSpPr>
                <a:spLocks noChangeArrowheads="1"/>
              </p:cNvSpPr>
              <p:nvPr/>
            </p:nvSpPr>
            <p:spPr bwMode="auto">
              <a:xfrm>
                <a:off x="8160" y="12624"/>
                <a:ext cx="1056" cy="336"/>
              </a:xfrm>
              <a:prstGeom prst="rect">
                <a:avLst/>
              </a:prstGeom>
              <a:gradFill rotWithShape="0">
                <a:gsLst>
                  <a:gs pos="0">
                    <a:srgbClr val="008000">
                      <a:gamma/>
                      <a:shade val="46275"/>
                      <a:invGamma/>
                    </a:srgbClr>
                  </a:gs>
                  <a:gs pos="5000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latin typeface="Helvetica Neue" pitchFamily="112" charset="0"/>
                  </a:rPr>
                  <a:t>Remote</a:t>
                </a:r>
              </a:p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latin typeface="Helvetica Neue" pitchFamily="112" charset="0"/>
                  </a:rPr>
                  <a:t>Visualization</a:t>
                </a:r>
              </a:p>
            </p:txBody>
          </p:sp>
          <p:sp>
            <p:nvSpPr>
              <p:cNvPr id="1217" name="Text Box 290"/>
              <p:cNvSpPr txBox="1">
                <a:spLocks noChangeArrowheads="1"/>
              </p:cNvSpPr>
              <p:nvPr/>
            </p:nvSpPr>
            <p:spPr bwMode="auto">
              <a:xfrm>
                <a:off x="6406" y="12360"/>
                <a:ext cx="283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112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112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112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112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112" charset="-128"/>
                  </a:defRPr>
                </a:lvl9pPr>
              </a:lstStyle>
              <a:p>
                <a:pPr algn="ctr"/>
                <a:r>
                  <a:rPr lang="en-US" sz="2000"/>
                  <a:t>Applications</a:t>
                </a:r>
              </a:p>
            </p:txBody>
          </p:sp>
          <p:sp>
            <p:nvSpPr>
              <p:cNvPr id="1218" name="Line 292"/>
              <p:cNvSpPr>
                <a:spLocks noChangeShapeType="1"/>
              </p:cNvSpPr>
              <p:nvPr/>
            </p:nvSpPr>
            <p:spPr bwMode="auto">
              <a:xfrm>
                <a:off x="9264" y="12864"/>
                <a:ext cx="336" cy="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" name="Line 293"/>
              <p:cNvSpPr>
                <a:spLocks noChangeShapeType="1"/>
              </p:cNvSpPr>
              <p:nvPr/>
            </p:nvSpPr>
            <p:spPr bwMode="auto">
              <a:xfrm>
                <a:off x="6000" y="13200"/>
                <a:ext cx="38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98" name="Line 300"/>
            <p:cNvSpPr>
              <a:spLocks noChangeShapeType="1"/>
            </p:cNvSpPr>
            <p:nvPr/>
          </p:nvSpPr>
          <p:spPr bwMode="auto">
            <a:xfrm>
              <a:off x="6144" y="13344"/>
              <a:ext cx="0" cy="11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9" name="Text Box 305"/>
            <p:cNvSpPr txBox="1">
              <a:spLocks noChangeArrowheads="1"/>
            </p:cNvSpPr>
            <p:nvPr/>
          </p:nvSpPr>
          <p:spPr bwMode="auto">
            <a:xfrm>
              <a:off x="7584" y="13506"/>
              <a:ext cx="1157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9pPr>
            </a:lstStyle>
            <a:p>
              <a:pPr algn="ctr"/>
              <a:r>
                <a:rPr lang="en-US" sz="1600"/>
                <a:t>ParaMEDIC API</a:t>
              </a:r>
            </a:p>
            <a:p>
              <a:pPr algn="ctr"/>
              <a:r>
                <a:rPr lang="en-US" sz="1600"/>
                <a:t>PMAPI)</a:t>
              </a:r>
            </a:p>
          </p:txBody>
        </p:sp>
      </p:grpSp>
      <p:pic>
        <p:nvPicPr>
          <p:cNvPr id="1059" name="Picture 3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10280650"/>
            <a:ext cx="6553200" cy="405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60" name="Group 197"/>
          <p:cNvGrpSpPr>
            <a:grpSpLocks/>
          </p:cNvGrpSpPr>
          <p:nvPr/>
        </p:nvGrpSpPr>
        <p:grpSpPr bwMode="auto">
          <a:xfrm>
            <a:off x="16383000" y="8077200"/>
            <a:ext cx="8839200" cy="6934200"/>
            <a:chOff x="10176" y="5088"/>
            <a:chExt cx="5568" cy="4368"/>
          </a:xfrm>
        </p:grpSpPr>
        <p:sp>
          <p:nvSpPr>
            <p:cNvPr id="1166" name="Rectangle 803"/>
            <p:cNvSpPr>
              <a:spLocks noChangeArrowheads="1"/>
            </p:cNvSpPr>
            <p:nvPr/>
          </p:nvSpPr>
          <p:spPr bwMode="auto">
            <a:xfrm>
              <a:off x="10176" y="5088"/>
              <a:ext cx="5568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r>
                <a:rPr lang="en-US" sz="4400" b="1">
                  <a:solidFill>
                    <a:srgbClr val="EDEFB5"/>
                  </a:solidFill>
                </a:rPr>
                <a:t>mpiBLAST </a:t>
              </a:r>
            </a:p>
            <a:p>
              <a:pPr algn="ctr" eaLnBrk="1" hangingPunct="1"/>
              <a:r>
                <a:rPr lang="en-US" sz="4400" b="1">
                  <a:solidFill>
                    <a:srgbClr val="EDEFB5"/>
                  </a:solidFill>
                </a:rPr>
                <a:t>Working Model</a:t>
              </a:r>
            </a:p>
          </p:txBody>
        </p:sp>
        <p:sp>
          <p:nvSpPr>
            <p:cNvPr id="1167" name="Rectangle 32"/>
            <p:cNvSpPr>
              <a:spLocks noChangeArrowheads="1"/>
            </p:cNvSpPr>
            <p:nvPr/>
          </p:nvSpPr>
          <p:spPr bwMode="auto">
            <a:xfrm>
              <a:off x="10752" y="6048"/>
              <a:ext cx="4416" cy="3408"/>
            </a:xfrm>
            <a:prstGeom prst="rect">
              <a:avLst/>
            </a:prstGeom>
            <a:gradFill rotWithShape="0">
              <a:gsLst>
                <a:gs pos="0">
                  <a:srgbClr val="EDEFB5"/>
                </a:gs>
                <a:gs pos="50000">
                  <a:srgbClr val="FFFFFF"/>
                </a:gs>
                <a:gs pos="100000">
                  <a:srgbClr val="EDEFB5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168" name="AutoShape 308"/>
            <p:cNvSpPr>
              <a:spLocks noChangeArrowheads="1"/>
            </p:cNvSpPr>
            <p:nvPr/>
          </p:nvSpPr>
          <p:spPr bwMode="auto">
            <a:xfrm>
              <a:off x="12672" y="6585"/>
              <a:ext cx="672" cy="576"/>
            </a:xfrm>
            <a:prstGeom prst="roundRect">
              <a:avLst>
                <a:gd name="adj" fmla="val 16667"/>
              </a:avLst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9" name="AutoShape 309"/>
            <p:cNvSpPr>
              <a:spLocks noChangeArrowheads="1"/>
            </p:cNvSpPr>
            <p:nvPr/>
          </p:nvSpPr>
          <p:spPr bwMode="auto">
            <a:xfrm>
              <a:off x="12672" y="7209"/>
              <a:ext cx="672" cy="576"/>
            </a:xfrm>
            <a:prstGeom prst="roundRect">
              <a:avLst>
                <a:gd name="adj" fmla="val 16667"/>
              </a:avLst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0" name="AutoShape 310"/>
            <p:cNvSpPr>
              <a:spLocks noChangeArrowheads="1"/>
            </p:cNvSpPr>
            <p:nvPr/>
          </p:nvSpPr>
          <p:spPr bwMode="auto">
            <a:xfrm>
              <a:off x="12672" y="7833"/>
              <a:ext cx="672" cy="576"/>
            </a:xfrm>
            <a:prstGeom prst="roundRect">
              <a:avLst>
                <a:gd name="adj" fmla="val 16667"/>
              </a:avLst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1" name="AutoShape 311"/>
            <p:cNvSpPr>
              <a:spLocks noChangeArrowheads="1"/>
            </p:cNvSpPr>
            <p:nvPr/>
          </p:nvSpPr>
          <p:spPr bwMode="auto">
            <a:xfrm>
              <a:off x="12672" y="8457"/>
              <a:ext cx="672" cy="576"/>
            </a:xfrm>
            <a:prstGeom prst="roundRect">
              <a:avLst>
                <a:gd name="adj" fmla="val 16667"/>
              </a:avLst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2" name="AutoShape 312"/>
            <p:cNvSpPr>
              <a:spLocks noChangeArrowheads="1"/>
            </p:cNvSpPr>
            <p:nvPr/>
          </p:nvSpPr>
          <p:spPr bwMode="auto">
            <a:xfrm>
              <a:off x="14112" y="7209"/>
              <a:ext cx="672" cy="768"/>
            </a:xfrm>
            <a:prstGeom prst="verticalScroll">
              <a:avLst>
                <a:gd name="adj" fmla="val 12500"/>
              </a:avLst>
            </a:prstGeom>
            <a:gradFill rotWithShape="0">
              <a:gsLst>
                <a:gs pos="0">
                  <a:srgbClr val="762F00"/>
                </a:gs>
                <a:gs pos="50000">
                  <a:srgbClr val="FF6600"/>
                </a:gs>
                <a:gs pos="100000">
                  <a:srgbClr val="762F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" name="AutoShape 313"/>
            <p:cNvSpPr>
              <a:spLocks noChangeArrowheads="1"/>
            </p:cNvSpPr>
            <p:nvPr/>
          </p:nvSpPr>
          <p:spPr bwMode="auto">
            <a:xfrm>
              <a:off x="11247" y="8505"/>
              <a:ext cx="720" cy="240"/>
            </a:xfrm>
            <a:prstGeom prst="flowChartMagneticDisk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" name="AutoShape 314"/>
            <p:cNvSpPr>
              <a:spLocks noChangeArrowheads="1"/>
            </p:cNvSpPr>
            <p:nvPr/>
          </p:nvSpPr>
          <p:spPr bwMode="auto">
            <a:xfrm>
              <a:off x="11247" y="8361"/>
              <a:ext cx="720" cy="240"/>
            </a:xfrm>
            <a:prstGeom prst="flowChartMagneticDisk">
              <a:avLst/>
            </a:prstGeom>
            <a:gradFill rotWithShape="0">
              <a:gsLst>
                <a:gs pos="0">
                  <a:srgbClr val="3F4B4D"/>
                </a:gs>
                <a:gs pos="100000">
                  <a:srgbClr val="88A3A6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" name="AutoShape 315"/>
            <p:cNvSpPr>
              <a:spLocks noChangeArrowheads="1"/>
            </p:cNvSpPr>
            <p:nvPr/>
          </p:nvSpPr>
          <p:spPr bwMode="auto">
            <a:xfrm>
              <a:off x="11247" y="8217"/>
              <a:ext cx="720" cy="240"/>
            </a:xfrm>
            <a:prstGeom prst="flowChartMagneticDisk">
              <a:avLst/>
            </a:prstGeom>
            <a:gradFill rotWithShape="0">
              <a:gsLst>
                <a:gs pos="0">
                  <a:srgbClr val="323C3D"/>
                </a:gs>
                <a:gs pos="100000">
                  <a:srgbClr val="6B8184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AutoShape 316"/>
            <p:cNvSpPr>
              <a:spLocks noChangeArrowheads="1"/>
            </p:cNvSpPr>
            <p:nvPr/>
          </p:nvSpPr>
          <p:spPr bwMode="auto">
            <a:xfrm>
              <a:off x="11247" y="8073"/>
              <a:ext cx="720" cy="240"/>
            </a:xfrm>
            <a:prstGeom prst="flowChartMagneticDisk">
              <a:avLst/>
            </a:prstGeom>
            <a:gradFill rotWithShape="0">
              <a:gsLst>
                <a:gs pos="0">
                  <a:srgbClr val="252C2D"/>
                </a:gs>
                <a:gs pos="100000">
                  <a:srgbClr val="4F5F61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AutoShape 317"/>
            <p:cNvSpPr>
              <a:spLocks noChangeArrowheads="1"/>
            </p:cNvSpPr>
            <p:nvPr/>
          </p:nvSpPr>
          <p:spPr bwMode="auto">
            <a:xfrm>
              <a:off x="11232" y="6921"/>
              <a:ext cx="768" cy="336"/>
            </a:xfrm>
            <a:prstGeom prst="horizontalScroll">
              <a:avLst>
                <a:gd name="adj" fmla="val 12500"/>
              </a:avLst>
            </a:prstGeom>
            <a:gradFill rotWithShape="0">
              <a:gsLst>
                <a:gs pos="0">
                  <a:srgbClr val="475E00"/>
                </a:gs>
                <a:gs pos="100000">
                  <a:srgbClr val="99CC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318"/>
            <p:cNvSpPr>
              <a:spLocks noChangeArrowheads="1"/>
            </p:cNvSpPr>
            <p:nvPr/>
          </p:nvSpPr>
          <p:spPr bwMode="auto">
            <a:xfrm>
              <a:off x="11232" y="7161"/>
              <a:ext cx="768" cy="384"/>
            </a:xfrm>
            <a:prstGeom prst="horizontalScroll">
              <a:avLst>
                <a:gd name="adj" fmla="val 12500"/>
              </a:avLst>
            </a:prstGeom>
            <a:gradFill rotWithShape="0">
              <a:gsLst>
                <a:gs pos="0">
                  <a:srgbClr val="003B00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319"/>
            <p:cNvSpPr>
              <a:spLocks noChangeShapeType="1"/>
            </p:cNvSpPr>
            <p:nvPr/>
          </p:nvSpPr>
          <p:spPr bwMode="auto">
            <a:xfrm flipV="1">
              <a:off x="12096" y="6873"/>
              <a:ext cx="43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320"/>
            <p:cNvSpPr>
              <a:spLocks noChangeShapeType="1"/>
            </p:cNvSpPr>
            <p:nvPr/>
          </p:nvSpPr>
          <p:spPr bwMode="auto">
            <a:xfrm>
              <a:off x="12096" y="7161"/>
              <a:ext cx="38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321"/>
            <p:cNvSpPr>
              <a:spLocks noChangeShapeType="1"/>
            </p:cNvSpPr>
            <p:nvPr/>
          </p:nvSpPr>
          <p:spPr bwMode="auto">
            <a:xfrm>
              <a:off x="12096" y="7113"/>
              <a:ext cx="43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2" name="Line 322"/>
            <p:cNvSpPr>
              <a:spLocks noChangeShapeType="1"/>
            </p:cNvSpPr>
            <p:nvPr/>
          </p:nvSpPr>
          <p:spPr bwMode="auto">
            <a:xfrm flipV="1">
              <a:off x="12144" y="7977"/>
              <a:ext cx="38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3" name="Line 323"/>
            <p:cNvSpPr>
              <a:spLocks noChangeShapeType="1"/>
            </p:cNvSpPr>
            <p:nvPr/>
          </p:nvSpPr>
          <p:spPr bwMode="auto">
            <a:xfrm>
              <a:off x="12144" y="8409"/>
              <a:ext cx="48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" name="Line 324"/>
            <p:cNvSpPr>
              <a:spLocks noChangeShapeType="1"/>
            </p:cNvSpPr>
            <p:nvPr/>
          </p:nvSpPr>
          <p:spPr bwMode="auto">
            <a:xfrm>
              <a:off x="12144" y="8361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5" name="Line 325"/>
            <p:cNvSpPr>
              <a:spLocks noChangeShapeType="1"/>
            </p:cNvSpPr>
            <p:nvPr/>
          </p:nvSpPr>
          <p:spPr bwMode="auto">
            <a:xfrm>
              <a:off x="13440" y="6825"/>
              <a:ext cx="528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6" name="Line 326"/>
            <p:cNvSpPr>
              <a:spLocks noChangeShapeType="1"/>
            </p:cNvSpPr>
            <p:nvPr/>
          </p:nvSpPr>
          <p:spPr bwMode="auto">
            <a:xfrm flipV="1">
              <a:off x="13392" y="7737"/>
              <a:ext cx="57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" name="Line 327"/>
            <p:cNvSpPr>
              <a:spLocks noChangeShapeType="1"/>
            </p:cNvSpPr>
            <p:nvPr/>
          </p:nvSpPr>
          <p:spPr bwMode="auto">
            <a:xfrm>
              <a:off x="13440" y="7305"/>
              <a:ext cx="52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" name="Line 328"/>
            <p:cNvSpPr>
              <a:spLocks noChangeShapeType="1"/>
            </p:cNvSpPr>
            <p:nvPr/>
          </p:nvSpPr>
          <p:spPr bwMode="auto">
            <a:xfrm flipV="1">
              <a:off x="13440" y="7881"/>
              <a:ext cx="528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" name="Text Box 329"/>
            <p:cNvSpPr txBox="1">
              <a:spLocks noChangeArrowheads="1"/>
            </p:cNvSpPr>
            <p:nvPr/>
          </p:nvSpPr>
          <p:spPr bwMode="auto">
            <a:xfrm>
              <a:off x="11904" y="6259"/>
              <a:ext cx="5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9pPr>
            </a:lstStyle>
            <a:p>
              <a:r>
                <a:rPr lang="en-US" sz="1800"/>
                <a:t>Scatter</a:t>
              </a:r>
            </a:p>
          </p:txBody>
        </p:sp>
        <p:sp>
          <p:nvSpPr>
            <p:cNvPr id="1190" name="Text Box 330"/>
            <p:cNvSpPr txBox="1">
              <a:spLocks noChangeArrowheads="1"/>
            </p:cNvSpPr>
            <p:nvPr/>
          </p:nvSpPr>
          <p:spPr bwMode="auto">
            <a:xfrm>
              <a:off x="12694" y="6240"/>
              <a:ext cx="6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9pPr>
            </a:lstStyle>
            <a:p>
              <a:r>
                <a:rPr lang="en-US" sz="2000"/>
                <a:t>Search</a:t>
              </a:r>
            </a:p>
          </p:txBody>
        </p:sp>
        <p:sp>
          <p:nvSpPr>
            <p:cNvPr id="1191" name="Text Box 331"/>
            <p:cNvSpPr txBox="1">
              <a:spLocks noChangeArrowheads="1"/>
            </p:cNvSpPr>
            <p:nvPr/>
          </p:nvSpPr>
          <p:spPr bwMode="auto">
            <a:xfrm>
              <a:off x="13536" y="6240"/>
              <a:ext cx="6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9pPr>
            </a:lstStyle>
            <a:p>
              <a:r>
                <a:rPr lang="en-US" sz="2000"/>
                <a:t>Gather</a:t>
              </a:r>
            </a:p>
          </p:txBody>
        </p:sp>
        <p:sp>
          <p:nvSpPr>
            <p:cNvPr id="1192" name="Text Box 332"/>
            <p:cNvSpPr txBox="1">
              <a:spLocks noChangeArrowheads="1"/>
            </p:cNvSpPr>
            <p:nvPr/>
          </p:nvSpPr>
          <p:spPr bwMode="auto">
            <a:xfrm>
              <a:off x="14160" y="7977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9pPr>
            </a:lstStyle>
            <a:p>
              <a:r>
                <a:rPr lang="en-US" sz="1800"/>
                <a:t>Output</a:t>
              </a:r>
            </a:p>
          </p:txBody>
        </p:sp>
        <p:sp>
          <p:nvSpPr>
            <p:cNvPr id="1193" name="Text Box 333"/>
            <p:cNvSpPr txBox="1">
              <a:spLocks noChangeArrowheads="1"/>
            </p:cNvSpPr>
            <p:nvPr/>
          </p:nvSpPr>
          <p:spPr bwMode="auto">
            <a:xfrm>
              <a:off x="12692" y="9033"/>
              <a:ext cx="6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9pPr>
            </a:lstStyle>
            <a:p>
              <a:r>
                <a:rPr lang="en-US" sz="1800"/>
                <a:t>Workers</a:t>
              </a:r>
            </a:p>
          </p:txBody>
        </p:sp>
        <p:sp>
          <p:nvSpPr>
            <p:cNvPr id="1194" name="Text Box 334"/>
            <p:cNvSpPr txBox="1">
              <a:spLocks noChangeArrowheads="1"/>
            </p:cNvSpPr>
            <p:nvPr/>
          </p:nvSpPr>
          <p:spPr bwMode="auto">
            <a:xfrm>
              <a:off x="11268" y="8745"/>
              <a:ext cx="7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9pPr>
            </a:lstStyle>
            <a:p>
              <a:r>
                <a:rPr lang="en-US" sz="1800"/>
                <a:t>Database</a:t>
              </a:r>
            </a:p>
          </p:txBody>
        </p:sp>
        <p:sp>
          <p:nvSpPr>
            <p:cNvPr id="1195" name="Text Box 335"/>
            <p:cNvSpPr txBox="1">
              <a:spLocks noChangeArrowheads="1"/>
            </p:cNvSpPr>
            <p:nvPr/>
          </p:nvSpPr>
          <p:spPr bwMode="auto">
            <a:xfrm>
              <a:off x="11376" y="7497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9pPr>
            </a:lstStyle>
            <a:p>
              <a:r>
                <a:rPr lang="en-US" sz="1800"/>
                <a:t>Query</a:t>
              </a:r>
            </a:p>
          </p:txBody>
        </p:sp>
      </p:grpSp>
      <p:sp>
        <p:nvSpPr>
          <p:cNvPr id="1061" name="Text Box 396"/>
          <p:cNvSpPr txBox="1">
            <a:spLocks noChangeArrowheads="1"/>
          </p:cNvSpPr>
          <p:nvPr/>
        </p:nvSpPr>
        <p:spPr bwMode="auto">
          <a:xfrm>
            <a:off x="25298400" y="13106400"/>
            <a:ext cx="6400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12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12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12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12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12" charset="-128"/>
              </a:defRPr>
            </a:lvl9pPr>
          </a:lstStyle>
          <a:p>
            <a:pPr algn="ctr"/>
            <a:r>
              <a:rPr lang="en-US" sz="1400" b="1"/>
              <a:t>Estimated Output of an All-to-All NT Search</a:t>
            </a:r>
          </a:p>
        </p:txBody>
      </p:sp>
      <p:grpSp>
        <p:nvGrpSpPr>
          <p:cNvPr id="1062" name="Group 194"/>
          <p:cNvGrpSpPr>
            <a:grpSpLocks/>
          </p:cNvGrpSpPr>
          <p:nvPr/>
        </p:nvGrpSpPr>
        <p:grpSpPr bwMode="auto">
          <a:xfrm>
            <a:off x="22090063" y="20497800"/>
            <a:ext cx="7010400" cy="5410200"/>
            <a:chOff x="13824" y="12576"/>
            <a:chExt cx="4416" cy="3408"/>
          </a:xfrm>
        </p:grpSpPr>
        <p:sp>
          <p:nvSpPr>
            <p:cNvPr id="1117" name="Rectangle 39"/>
            <p:cNvSpPr>
              <a:spLocks noChangeArrowheads="1"/>
            </p:cNvSpPr>
            <p:nvPr/>
          </p:nvSpPr>
          <p:spPr bwMode="auto">
            <a:xfrm>
              <a:off x="13824" y="12576"/>
              <a:ext cx="4416" cy="3408"/>
            </a:xfrm>
            <a:prstGeom prst="rect">
              <a:avLst/>
            </a:prstGeom>
            <a:gradFill rotWithShape="0">
              <a:gsLst>
                <a:gs pos="0">
                  <a:srgbClr val="EDEFB5"/>
                </a:gs>
                <a:gs pos="50000">
                  <a:srgbClr val="FFFFFF"/>
                </a:gs>
                <a:gs pos="100000">
                  <a:srgbClr val="EDEFB5"/>
                </a:gs>
              </a:gsLst>
              <a:lin ang="5400000" scaled="1"/>
            </a:gradFill>
            <a:ln>
              <a:noFill/>
            </a:ln>
            <a:effectLst>
              <a:prstShdw prst="shdw17" dist="17961" dir="2700000">
                <a:srgbClr val="8E8F6D">
                  <a:alpha val="75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8" name="AutoShape 399"/>
            <p:cNvSpPr>
              <a:spLocks noChangeArrowheads="1"/>
            </p:cNvSpPr>
            <p:nvPr/>
          </p:nvSpPr>
          <p:spPr bwMode="auto">
            <a:xfrm>
              <a:off x="16128" y="14352"/>
              <a:ext cx="1632" cy="1344"/>
            </a:xfrm>
            <a:prstGeom prst="cloudCallout">
              <a:avLst>
                <a:gd name="adj1" fmla="val -19852"/>
                <a:gd name="adj2" fmla="val 10787"/>
              </a:avLst>
            </a:prstGeom>
            <a:gradFill rotWithShape="0">
              <a:gsLst>
                <a:gs pos="0">
                  <a:srgbClr val="EDEFB5">
                    <a:alpha val="35001"/>
                  </a:srgbClr>
                </a:gs>
                <a:gs pos="100000">
                  <a:srgbClr val="7A3A64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19" name="AutoShape 400"/>
            <p:cNvSpPr>
              <a:spLocks noChangeArrowheads="1"/>
            </p:cNvSpPr>
            <p:nvPr/>
          </p:nvSpPr>
          <p:spPr bwMode="auto">
            <a:xfrm>
              <a:off x="13968" y="14400"/>
              <a:ext cx="2064" cy="1344"/>
            </a:xfrm>
            <a:prstGeom prst="cloudCallout">
              <a:avLst>
                <a:gd name="adj1" fmla="val -23597"/>
                <a:gd name="adj2" fmla="val 5731"/>
              </a:avLst>
            </a:prstGeom>
            <a:gradFill rotWithShape="0">
              <a:gsLst>
                <a:gs pos="0">
                  <a:srgbClr val="EDEFB5">
                    <a:alpha val="35001"/>
                  </a:srgbClr>
                </a:gs>
                <a:gs pos="100000">
                  <a:srgbClr val="7A3A64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20" name="Oval 401"/>
            <p:cNvSpPr>
              <a:spLocks noChangeArrowheads="1"/>
            </p:cNvSpPr>
            <p:nvPr/>
          </p:nvSpPr>
          <p:spPr bwMode="auto">
            <a:xfrm>
              <a:off x="14640" y="13776"/>
              <a:ext cx="864" cy="336"/>
            </a:xfrm>
            <a:prstGeom prst="ellipse">
              <a:avLst/>
            </a:prstGeom>
            <a:solidFill>
              <a:srgbClr val="D6945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Compute Master</a:t>
              </a:r>
            </a:p>
          </p:txBody>
        </p:sp>
        <p:sp>
          <p:nvSpPr>
            <p:cNvPr id="1121" name="Oval 402"/>
            <p:cNvSpPr>
              <a:spLocks noChangeArrowheads="1"/>
            </p:cNvSpPr>
            <p:nvPr/>
          </p:nvSpPr>
          <p:spPr bwMode="auto">
            <a:xfrm>
              <a:off x="16464" y="13776"/>
              <a:ext cx="864" cy="336"/>
            </a:xfrm>
            <a:prstGeom prst="ellipse">
              <a:avLst/>
            </a:prstGeom>
            <a:solidFill>
              <a:srgbClr val="D6945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I/O Master</a:t>
              </a:r>
            </a:p>
          </p:txBody>
        </p:sp>
        <p:sp>
          <p:nvSpPr>
            <p:cNvPr id="1122" name="Oval 403"/>
            <p:cNvSpPr>
              <a:spLocks noChangeArrowheads="1"/>
            </p:cNvSpPr>
            <p:nvPr/>
          </p:nvSpPr>
          <p:spPr bwMode="auto">
            <a:xfrm>
              <a:off x="14736" y="14448"/>
              <a:ext cx="672" cy="336"/>
            </a:xfrm>
            <a:prstGeom prst="ellipse">
              <a:avLst/>
            </a:prstGeom>
            <a:solidFill>
              <a:srgbClr val="ACA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mpiBLAST </a:t>
              </a:r>
            </a:p>
            <a:p>
              <a:pPr algn="ctr"/>
              <a:r>
                <a:rPr lang="en-US" sz="1200"/>
                <a:t>Master</a:t>
              </a:r>
            </a:p>
          </p:txBody>
        </p:sp>
        <p:sp>
          <p:nvSpPr>
            <p:cNvPr id="1123" name="Oval 404"/>
            <p:cNvSpPr>
              <a:spLocks noChangeArrowheads="1"/>
            </p:cNvSpPr>
            <p:nvPr/>
          </p:nvSpPr>
          <p:spPr bwMode="auto">
            <a:xfrm>
              <a:off x="14064" y="15072"/>
              <a:ext cx="624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mpiBLAST</a:t>
              </a:r>
            </a:p>
            <a:p>
              <a:pPr algn="ctr"/>
              <a:r>
                <a:rPr lang="en-US" sz="1200"/>
                <a:t>Worker</a:t>
              </a:r>
            </a:p>
          </p:txBody>
        </p:sp>
        <p:sp>
          <p:nvSpPr>
            <p:cNvPr id="1124" name="Oval 405"/>
            <p:cNvSpPr>
              <a:spLocks noChangeArrowheads="1"/>
            </p:cNvSpPr>
            <p:nvPr/>
          </p:nvSpPr>
          <p:spPr bwMode="auto">
            <a:xfrm>
              <a:off x="14736" y="15072"/>
              <a:ext cx="624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mpiBLAST</a:t>
              </a:r>
            </a:p>
            <a:p>
              <a:pPr algn="ctr"/>
              <a:r>
                <a:rPr lang="en-US" sz="1200"/>
                <a:t>Worker</a:t>
              </a:r>
            </a:p>
          </p:txBody>
        </p:sp>
        <p:sp>
          <p:nvSpPr>
            <p:cNvPr id="1125" name="Oval 406"/>
            <p:cNvSpPr>
              <a:spLocks noChangeArrowheads="1"/>
            </p:cNvSpPr>
            <p:nvPr/>
          </p:nvSpPr>
          <p:spPr bwMode="auto">
            <a:xfrm>
              <a:off x="15401" y="15072"/>
              <a:ext cx="624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mpiBLAST</a:t>
              </a:r>
            </a:p>
            <a:p>
              <a:pPr algn="ctr"/>
              <a:r>
                <a:rPr lang="en-US" sz="1200"/>
                <a:t>Worker</a:t>
              </a:r>
            </a:p>
          </p:txBody>
        </p:sp>
        <p:sp>
          <p:nvSpPr>
            <p:cNvPr id="1126" name="Oval 407"/>
            <p:cNvSpPr>
              <a:spLocks noChangeArrowheads="1"/>
            </p:cNvSpPr>
            <p:nvPr/>
          </p:nvSpPr>
          <p:spPr bwMode="auto">
            <a:xfrm>
              <a:off x="16560" y="14448"/>
              <a:ext cx="672" cy="336"/>
            </a:xfrm>
            <a:prstGeom prst="ellipse">
              <a:avLst/>
            </a:prstGeom>
            <a:solidFill>
              <a:srgbClr val="ACA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mpiBLAST </a:t>
              </a:r>
            </a:p>
            <a:p>
              <a:pPr algn="ctr"/>
              <a:r>
                <a:rPr lang="en-US" sz="1200"/>
                <a:t>Master</a:t>
              </a:r>
            </a:p>
          </p:txBody>
        </p:sp>
        <p:sp>
          <p:nvSpPr>
            <p:cNvPr id="1127" name="Oval 408"/>
            <p:cNvSpPr>
              <a:spLocks noChangeArrowheads="1"/>
            </p:cNvSpPr>
            <p:nvPr/>
          </p:nvSpPr>
          <p:spPr bwMode="auto">
            <a:xfrm>
              <a:off x="16252" y="15072"/>
              <a:ext cx="624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mpiBLAST</a:t>
              </a:r>
            </a:p>
            <a:p>
              <a:pPr algn="ctr"/>
              <a:r>
                <a:rPr lang="en-US" sz="1200"/>
                <a:t>Worker</a:t>
              </a:r>
            </a:p>
          </p:txBody>
        </p:sp>
        <p:sp>
          <p:nvSpPr>
            <p:cNvPr id="1128" name="Oval 409"/>
            <p:cNvSpPr>
              <a:spLocks noChangeArrowheads="1"/>
            </p:cNvSpPr>
            <p:nvPr/>
          </p:nvSpPr>
          <p:spPr bwMode="auto">
            <a:xfrm>
              <a:off x="16944" y="15072"/>
              <a:ext cx="624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mpiBLAST</a:t>
              </a:r>
            </a:p>
            <a:p>
              <a:pPr algn="ctr"/>
              <a:r>
                <a:rPr lang="en-US" sz="1200"/>
                <a:t>Worker</a:t>
              </a:r>
            </a:p>
          </p:txBody>
        </p:sp>
        <p:sp>
          <p:nvSpPr>
            <p:cNvPr id="1129" name="Line 410"/>
            <p:cNvSpPr>
              <a:spLocks noChangeShapeType="1"/>
            </p:cNvSpPr>
            <p:nvPr/>
          </p:nvSpPr>
          <p:spPr bwMode="auto">
            <a:xfrm>
              <a:off x="15024" y="1411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" name="Line 411"/>
            <p:cNvSpPr>
              <a:spLocks noChangeShapeType="1"/>
            </p:cNvSpPr>
            <p:nvPr/>
          </p:nvSpPr>
          <p:spPr bwMode="auto">
            <a:xfrm>
              <a:off x="15097" y="1410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" name="Line 412"/>
            <p:cNvSpPr>
              <a:spLocks noChangeShapeType="1"/>
            </p:cNvSpPr>
            <p:nvPr/>
          </p:nvSpPr>
          <p:spPr bwMode="auto">
            <a:xfrm>
              <a:off x="16896" y="1411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" name="Line 414"/>
            <p:cNvSpPr>
              <a:spLocks noChangeShapeType="1"/>
            </p:cNvSpPr>
            <p:nvPr/>
          </p:nvSpPr>
          <p:spPr bwMode="auto">
            <a:xfrm>
              <a:off x="15024" y="1478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" name="Line 415"/>
            <p:cNvSpPr>
              <a:spLocks noChangeShapeType="1"/>
            </p:cNvSpPr>
            <p:nvPr/>
          </p:nvSpPr>
          <p:spPr bwMode="auto">
            <a:xfrm>
              <a:off x="15072" y="1478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" name="Line 416"/>
            <p:cNvSpPr>
              <a:spLocks noChangeShapeType="1"/>
            </p:cNvSpPr>
            <p:nvPr/>
          </p:nvSpPr>
          <p:spPr bwMode="auto">
            <a:xfrm>
              <a:off x="15264" y="14784"/>
              <a:ext cx="256" cy="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" name="Line 417"/>
            <p:cNvSpPr>
              <a:spLocks noChangeShapeType="1"/>
            </p:cNvSpPr>
            <p:nvPr/>
          </p:nvSpPr>
          <p:spPr bwMode="auto">
            <a:xfrm>
              <a:off x="15304" y="14749"/>
              <a:ext cx="272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" name="Line 418"/>
            <p:cNvSpPr>
              <a:spLocks noChangeShapeType="1"/>
            </p:cNvSpPr>
            <p:nvPr/>
          </p:nvSpPr>
          <p:spPr bwMode="auto">
            <a:xfrm>
              <a:off x="16944" y="14784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" name="Line 419"/>
            <p:cNvSpPr>
              <a:spLocks noChangeShapeType="1"/>
            </p:cNvSpPr>
            <p:nvPr/>
          </p:nvSpPr>
          <p:spPr bwMode="auto">
            <a:xfrm>
              <a:off x="16992" y="14784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" name="Line 420"/>
            <p:cNvSpPr>
              <a:spLocks noChangeShapeType="1"/>
            </p:cNvSpPr>
            <p:nvPr/>
          </p:nvSpPr>
          <p:spPr bwMode="auto">
            <a:xfrm flipH="1">
              <a:off x="14530" y="14756"/>
              <a:ext cx="258" cy="3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9" name="Line 421"/>
            <p:cNvSpPr>
              <a:spLocks noChangeShapeType="1"/>
            </p:cNvSpPr>
            <p:nvPr/>
          </p:nvSpPr>
          <p:spPr bwMode="auto">
            <a:xfrm flipH="1">
              <a:off x="14592" y="14768"/>
              <a:ext cx="252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0" name="Line 422"/>
            <p:cNvSpPr>
              <a:spLocks noChangeShapeType="1"/>
            </p:cNvSpPr>
            <p:nvPr/>
          </p:nvSpPr>
          <p:spPr bwMode="auto">
            <a:xfrm flipH="1">
              <a:off x="16704" y="14784"/>
              <a:ext cx="129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1" name="Line 423"/>
            <p:cNvSpPr>
              <a:spLocks noChangeShapeType="1"/>
            </p:cNvSpPr>
            <p:nvPr/>
          </p:nvSpPr>
          <p:spPr bwMode="auto">
            <a:xfrm flipH="1">
              <a:off x="16656" y="14784"/>
              <a:ext cx="124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2" name="Line 424"/>
            <p:cNvSpPr>
              <a:spLocks noChangeShapeType="1"/>
            </p:cNvSpPr>
            <p:nvPr/>
          </p:nvSpPr>
          <p:spPr bwMode="auto">
            <a:xfrm>
              <a:off x="15504" y="13920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3" name="Group 425"/>
            <p:cNvGrpSpPr>
              <a:grpSpLocks/>
            </p:cNvGrpSpPr>
            <p:nvPr/>
          </p:nvGrpSpPr>
          <p:grpSpPr bwMode="auto">
            <a:xfrm>
              <a:off x="17184" y="13152"/>
              <a:ext cx="240" cy="220"/>
              <a:chOff x="4080" y="836"/>
              <a:chExt cx="240" cy="220"/>
            </a:xfrm>
          </p:grpSpPr>
          <p:sp>
            <p:nvSpPr>
              <p:cNvPr id="1164" name="Rectangle 426"/>
              <p:cNvSpPr>
                <a:spLocks noChangeArrowheads="1"/>
              </p:cNvSpPr>
              <p:nvPr/>
            </p:nvSpPr>
            <p:spPr bwMode="auto">
              <a:xfrm>
                <a:off x="4080" y="864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5" name="Oval 427"/>
              <p:cNvSpPr>
                <a:spLocks noChangeArrowheads="1"/>
              </p:cNvSpPr>
              <p:nvPr/>
            </p:nvSpPr>
            <p:spPr bwMode="auto">
              <a:xfrm>
                <a:off x="4080" y="836"/>
                <a:ext cx="240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44" name="Group 428"/>
            <p:cNvGrpSpPr>
              <a:grpSpLocks/>
            </p:cNvGrpSpPr>
            <p:nvPr/>
          </p:nvGrpSpPr>
          <p:grpSpPr bwMode="auto">
            <a:xfrm>
              <a:off x="17280" y="13248"/>
              <a:ext cx="240" cy="220"/>
              <a:chOff x="4080" y="836"/>
              <a:chExt cx="240" cy="220"/>
            </a:xfrm>
          </p:grpSpPr>
          <p:sp>
            <p:nvSpPr>
              <p:cNvPr id="1162" name="Rectangle 429"/>
              <p:cNvSpPr>
                <a:spLocks noChangeArrowheads="1"/>
              </p:cNvSpPr>
              <p:nvPr/>
            </p:nvSpPr>
            <p:spPr bwMode="auto">
              <a:xfrm>
                <a:off x="4080" y="864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3" name="Oval 430"/>
              <p:cNvSpPr>
                <a:spLocks noChangeArrowheads="1"/>
              </p:cNvSpPr>
              <p:nvPr/>
            </p:nvSpPr>
            <p:spPr bwMode="auto">
              <a:xfrm>
                <a:off x="4080" y="836"/>
                <a:ext cx="240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45" name="Group 431"/>
            <p:cNvGrpSpPr>
              <a:grpSpLocks/>
            </p:cNvGrpSpPr>
            <p:nvPr/>
          </p:nvGrpSpPr>
          <p:grpSpPr bwMode="auto">
            <a:xfrm>
              <a:off x="17376" y="13344"/>
              <a:ext cx="240" cy="220"/>
              <a:chOff x="4080" y="836"/>
              <a:chExt cx="240" cy="220"/>
            </a:xfrm>
          </p:grpSpPr>
          <p:sp>
            <p:nvSpPr>
              <p:cNvPr id="1160" name="Rectangle 432"/>
              <p:cNvSpPr>
                <a:spLocks noChangeArrowheads="1"/>
              </p:cNvSpPr>
              <p:nvPr/>
            </p:nvSpPr>
            <p:spPr bwMode="auto">
              <a:xfrm>
                <a:off x="4080" y="864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1" name="Oval 433"/>
              <p:cNvSpPr>
                <a:spLocks noChangeArrowheads="1"/>
              </p:cNvSpPr>
              <p:nvPr/>
            </p:nvSpPr>
            <p:spPr bwMode="auto">
              <a:xfrm>
                <a:off x="4080" y="836"/>
                <a:ext cx="240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6" name="Line 434"/>
            <p:cNvSpPr>
              <a:spLocks noChangeShapeType="1"/>
            </p:cNvSpPr>
            <p:nvPr/>
          </p:nvSpPr>
          <p:spPr bwMode="auto">
            <a:xfrm flipV="1">
              <a:off x="16944" y="13584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" name="Line 435"/>
            <p:cNvSpPr>
              <a:spLocks noChangeShapeType="1"/>
            </p:cNvSpPr>
            <p:nvPr/>
          </p:nvSpPr>
          <p:spPr bwMode="auto">
            <a:xfrm>
              <a:off x="17472" y="13680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" name="Line 436"/>
            <p:cNvSpPr>
              <a:spLocks noChangeShapeType="1"/>
            </p:cNvSpPr>
            <p:nvPr/>
          </p:nvSpPr>
          <p:spPr bwMode="auto">
            <a:xfrm>
              <a:off x="17568" y="13680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9" name="Text Box 437"/>
            <p:cNvSpPr txBox="1">
              <a:spLocks noChangeArrowheads="1"/>
            </p:cNvSpPr>
            <p:nvPr/>
          </p:nvSpPr>
          <p:spPr bwMode="auto">
            <a:xfrm>
              <a:off x="14688" y="14200"/>
              <a:ext cx="3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9pPr>
            </a:lstStyle>
            <a:p>
              <a:r>
                <a:rPr lang="en-US" sz="1000"/>
                <a:t>Query</a:t>
              </a:r>
            </a:p>
          </p:txBody>
        </p:sp>
        <p:sp>
          <p:nvSpPr>
            <p:cNvPr id="1150" name="Text Box 438"/>
            <p:cNvSpPr txBox="1">
              <a:spLocks noChangeArrowheads="1"/>
            </p:cNvSpPr>
            <p:nvPr/>
          </p:nvSpPr>
          <p:spPr bwMode="auto">
            <a:xfrm>
              <a:off x="15072" y="14208"/>
              <a:ext cx="6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9pPr>
            </a:lstStyle>
            <a:p>
              <a:r>
                <a:rPr lang="en-US" sz="1000"/>
                <a:t>Raw Metadata</a:t>
              </a:r>
            </a:p>
          </p:txBody>
        </p:sp>
        <p:sp>
          <p:nvSpPr>
            <p:cNvPr id="1151" name="Text Box 439"/>
            <p:cNvSpPr txBox="1">
              <a:spLocks noChangeArrowheads="1"/>
            </p:cNvSpPr>
            <p:nvPr/>
          </p:nvSpPr>
          <p:spPr bwMode="auto">
            <a:xfrm>
              <a:off x="16464" y="14208"/>
              <a:ext cx="3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9pPr>
            </a:lstStyle>
            <a:p>
              <a:r>
                <a:rPr lang="en-US" sz="1000"/>
                <a:t>Query</a:t>
              </a:r>
            </a:p>
          </p:txBody>
        </p:sp>
        <p:sp>
          <p:nvSpPr>
            <p:cNvPr id="1152" name="Text Box 440"/>
            <p:cNvSpPr txBox="1">
              <a:spLocks noChangeArrowheads="1"/>
            </p:cNvSpPr>
            <p:nvPr/>
          </p:nvSpPr>
          <p:spPr bwMode="auto">
            <a:xfrm>
              <a:off x="17520" y="14122"/>
              <a:ext cx="5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9pPr>
            </a:lstStyle>
            <a:p>
              <a:r>
                <a:rPr lang="en-US" sz="1000"/>
                <a:t>Write Results</a:t>
              </a:r>
            </a:p>
          </p:txBody>
        </p:sp>
        <p:sp>
          <p:nvSpPr>
            <p:cNvPr id="1153" name="Text Box 441"/>
            <p:cNvSpPr txBox="1">
              <a:spLocks noChangeArrowheads="1"/>
            </p:cNvSpPr>
            <p:nvPr/>
          </p:nvSpPr>
          <p:spPr bwMode="auto">
            <a:xfrm>
              <a:off x="16412" y="13526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9pPr>
            </a:lstStyle>
            <a:p>
              <a:r>
                <a:rPr lang="en-US" sz="1000"/>
                <a:t>Generate Temp</a:t>
              </a:r>
            </a:p>
            <a:p>
              <a:r>
                <a:rPr lang="en-US" sz="1000"/>
                <a:t>Database</a:t>
              </a:r>
            </a:p>
          </p:txBody>
        </p:sp>
        <p:sp>
          <p:nvSpPr>
            <p:cNvPr id="1154" name="Text Box 442"/>
            <p:cNvSpPr txBox="1">
              <a:spLocks noChangeArrowheads="1"/>
            </p:cNvSpPr>
            <p:nvPr/>
          </p:nvSpPr>
          <p:spPr bwMode="auto">
            <a:xfrm>
              <a:off x="16986" y="14112"/>
              <a:ext cx="5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9pPr>
            </a:lstStyle>
            <a:p>
              <a:r>
                <a:rPr lang="en-US" sz="1000"/>
                <a:t>Read Temp</a:t>
              </a:r>
            </a:p>
            <a:p>
              <a:r>
                <a:rPr lang="en-US" sz="1000"/>
                <a:t>Database</a:t>
              </a:r>
            </a:p>
          </p:txBody>
        </p:sp>
        <p:sp>
          <p:nvSpPr>
            <p:cNvPr id="1155" name="AutoShape 448"/>
            <p:cNvSpPr>
              <a:spLocks noChangeArrowheads="1"/>
            </p:cNvSpPr>
            <p:nvPr/>
          </p:nvSpPr>
          <p:spPr bwMode="auto">
            <a:xfrm>
              <a:off x="16992" y="12912"/>
              <a:ext cx="1152" cy="816"/>
            </a:xfrm>
            <a:prstGeom prst="cloudCallout">
              <a:avLst>
                <a:gd name="adj1" fmla="val 16926"/>
                <a:gd name="adj2" fmla="val 34069"/>
              </a:avLst>
            </a:prstGeom>
            <a:gradFill rotWithShape="0">
              <a:gsLst>
                <a:gs pos="0">
                  <a:srgbClr val="EDEFB5">
                    <a:alpha val="10001"/>
                  </a:srgbClr>
                </a:gs>
                <a:gs pos="100000">
                  <a:srgbClr val="7A3A64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56" name="Text Box 443"/>
            <p:cNvSpPr txBox="1">
              <a:spLocks noChangeArrowheads="1"/>
            </p:cNvSpPr>
            <p:nvPr/>
          </p:nvSpPr>
          <p:spPr bwMode="auto">
            <a:xfrm>
              <a:off x="17212" y="1454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9pPr>
            </a:lstStyle>
            <a:p>
              <a:pPr algn="ctr"/>
              <a:r>
                <a:rPr lang="en-US" sz="1200" b="1"/>
                <a:t>I/O </a:t>
              </a:r>
            </a:p>
            <a:p>
              <a:pPr algn="ctr"/>
              <a:r>
                <a:rPr lang="en-US" sz="1200" b="1"/>
                <a:t>Workers</a:t>
              </a:r>
            </a:p>
          </p:txBody>
        </p:sp>
        <p:sp>
          <p:nvSpPr>
            <p:cNvPr id="1157" name="Text Box 444"/>
            <p:cNvSpPr txBox="1">
              <a:spLocks noChangeArrowheads="1"/>
            </p:cNvSpPr>
            <p:nvPr/>
          </p:nvSpPr>
          <p:spPr bwMode="auto">
            <a:xfrm>
              <a:off x="14208" y="14609"/>
              <a:ext cx="5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9pPr>
            </a:lstStyle>
            <a:p>
              <a:r>
                <a:rPr lang="en-US" sz="1200" b="1"/>
                <a:t>Compute </a:t>
              </a:r>
            </a:p>
            <a:p>
              <a:r>
                <a:rPr lang="en-US" sz="1200" b="1"/>
                <a:t>Workers</a:t>
              </a:r>
            </a:p>
          </p:txBody>
        </p:sp>
        <p:sp>
          <p:nvSpPr>
            <p:cNvPr id="1158" name="Text Box 445"/>
            <p:cNvSpPr txBox="1">
              <a:spLocks noChangeArrowheads="1"/>
            </p:cNvSpPr>
            <p:nvPr/>
          </p:nvSpPr>
          <p:spPr bwMode="auto">
            <a:xfrm>
              <a:off x="17526" y="13137"/>
              <a:ext cx="54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9pPr>
            </a:lstStyle>
            <a:p>
              <a:pPr algn="ctr"/>
              <a:r>
                <a:rPr lang="en-US" sz="1000" b="1"/>
                <a:t>I/O Servers</a:t>
              </a:r>
            </a:p>
            <a:p>
              <a:pPr algn="ctr"/>
              <a:r>
                <a:rPr lang="en-US" sz="1000" b="1"/>
                <a:t>hosting file</a:t>
              </a:r>
            </a:p>
            <a:p>
              <a:pPr algn="ctr"/>
              <a:r>
                <a:rPr lang="en-US" sz="1000" b="1"/>
                <a:t>system</a:t>
              </a:r>
            </a:p>
          </p:txBody>
        </p:sp>
        <p:sp>
          <p:nvSpPr>
            <p:cNvPr id="1159" name="Text Box 447"/>
            <p:cNvSpPr txBox="1">
              <a:spLocks noChangeArrowheads="1"/>
            </p:cNvSpPr>
            <p:nvPr/>
          </p:nvSpPr>
          <p:spPr bwMode="auto">
            <a:xfrm>
              <a:off x="15648" y="13680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12" charset="-128"/>
                </a:defRPr>
              </a:lvl9pPr>
            </a:lstStyle>
            <a:p>
              <a:pPr algn="ctr"/>
              <a:r>
                <a:rPr lang="en-US" sz="1000"/>
                <a:t>Processed Metadata</a:t>
              </a:r>
            </a:p>
          </p:txBody>
        </p:sp>
      </p:grpSp>
      <p:sp>
        <p:nvSpPr>
          <p:cNvPr id="1174" name="Rectangle 803"/>
          <p:cNvSpPr>
            <a:spLocks noChangeArrowheads="1"/>
          </p:cNvSpPr>
          <p:nvPr/>
        </p:nvSpPr>
        <p:spPr bwMode="auto">
          <a:xfrm>
            <a:off x="495300" y="27736800"/>
            <a:ext cx="7620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dirty="0">
                <a:solidFill>
                  <a:srgbClr val="EDEFB5"/>
                </a:solidFill>
              </a:rPr>
              <a:t>Impact of Network Latency</a:t>
            </a:r>
          </a:p>
        </p:txBody>
      </p:sp>
      <p:sp>
        <p:nvSpPr>
          <p:cNvPr id="1175" name="Rectangle 452"/>
          <p:cNvSpPr>
            <a:spLocks noChangeArrowheads="1"/>
          </p:cNvSpPr>
          <p:nvPr/>
        </p:nvSpPr>
        <p:spPr bwMode="auto">
          <a:xfrm>
            <a:off x="8534400" y="27660600"/>
            <a:ext cx="7696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dirty="0">
                <a:solidFill>
                  <a:srgbClr val="EDEFB5"/>
                </a:solidFill>
              </a:rPr>
              <a:t>Network Delay: Performance Breakup</a:t>
            </a:r>
          </a:p>
        </p:txBody>
      </p:sp>
      <p:sp>
        <p:nvSpPr>
          <p:cNvPr id="1176" name="Rectangle 453"/>
          <p:cNvSpPr>
            <a:spLocks noChangeArrowheads="1"/>
          </p:cNvSpPr>
          <p:nvPr/>
        </p:nvSpPr>
        <p:spPr bwMode="auto">
          <a:xfrm>
            <a:off x="16649700" y="27660600"/>
            <a:ext cx="762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dirty="0">
                <a:solidFill>
                  <a:srgbClr val="EDEFB5"/>
                </a:solidFill>
              </a:rPr>
              <a:t>Trading Computation and IO</a:t>
            </a:r>
          </a:p>
        </p:txBody>
      </p:sp>
      <p:sp>
        <p:nvSpPr>
          <p:cNvPr id="1177" name="Rectangle 454"/>
          <p:cNvSpPr>
            <a:spLocks noChangeArrowheads="1"/>
          </p:cNvSpPr>
          <p:nvPr/>
        </p:nvSpPr>
        <p:spPr bwMode="auto">
          <a:xfrm>
            <a:off x="24803100" y="27660600"/>
            <a:ext cx="7696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dirty="0">
                <a:solidFill>
                  <a:srgbClr val="EDEFB5"/>
                </a:solidFill>
              </a:rPr>
              <a:t>Impact of Encrypted File-Systems</a:t>
            </a:r>
          </a:p>
        </p:txBody>
      </p:sp>
      <p:sp>
        <p:nvSpPr>
          <p:cNvPr id="1178" name="Rectangle 803"/>
          <p:cNvSpPr>
            <a:spLocks noChangeArrowheads="1"/>
          </p:cNvSpPr>
          <p:nvPr/>
        </p:nvSpPr>
        <p:spPr bwMode="auto">
          <a:xfrm>
            <a:off x="457200" y="35433000"/>
            <a:ext cx="7620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dirty="0">
                <a:solidFill>
                  <a:srgbClr val="EDEFB5"/>
                </a:solidFill>
              </a:rPr>
              <a:t>Argonne-VT Distributed Setup</a:t>
            </a:r>
          </a:p>
        </p:txBody>
      </p:sp>
      <p:sp>
        <p:nvSpPr>
          <p:cNvPr id="1179" name="Rectangle 803"/>
          <p:cNvSpPr>
            <a:spLocks noChangeArrowheads="1"/>
          </p:cNvSpPr>
          <p:nvPr/>
        </p:nvSpPr>
        <p:spPr bwMode="auto">
          <a:xfrm>
            <a:off x="8572500" y="35433000"/>
            <a:ext cx="7620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dirty="0">
                <a:solidFill>
                  <a:srgbClr val="EDEFB5"/>
                </a:solidFill>
              </a:rPr>
              <a:t>Performance on </a:t>
            </a:r>
            <a:r>
              <a:rPr lang="en-US" sz="3200" b="1" dirty="0" err="1">
                <a:solidFill>
                  <a:srgbClr val="EDEFB5"/>
                </a:solidFill>
              </a:rPr>
              <a:t>TeraGrid</a:t>
            </a:r>
            <a:endParaRPr lang="en-US" sz="3200" b="1" dirty="0">
              <a:solidFill>
                <a:srgbClr val="EDEFB5"/>
              </a:solidFill>
            </a:endParaRPr>
          </a:p>
        </p:txBody>
      </p:sp>
      <p:sp>
        <p:nvSpPr>
          <p:cNvPr id="1180" name="Rectangle 803"/>
          <p:cNvSpPr>
            <a:spLocks noChangeArrowheads="1"/>
          </p:cNvSpPr>
          <p:nvPr/>
        </p:nvSpPr>
        <p:spPr bwMode="auto">
          <a:xfrm>
            <a:off x="16649700" y="35356800"/>
            <a:ext cx="762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dirty="0">
                <a:solidFill>
                  <a:srgbClr val="EDEFB5"/>
                </a:solidFill>
              </a:rPr>
              <a:t>Other Applications: </a:t>
            </a:r>
          </a:p>
          <a:p>
            <a:pPr algn="ctr" eaLnBrk="1" hangingPunct="1">
              <a:defRPr/>
            </a:pPr>
            <a:r>
              <a:rPr lang="en-US" sz="3200" b="1" dirty="0">
                <a:solidFill>
                  <a:srgbClr val="EDEFB5"/>
                </a:solidFill>
              </a:rPr>
              <a:t>MPE Communication Profiler</a:t>
            </a:r>
          </a:p>
        </p:txBody>
      </p:sp>
      <p:sp>
        <p:nvSpPr>
          <p:cNvPr id="1181" name="Rectangle 803"/>
          <p:cNvSpPr>
            <a:spLocks noChangeArrowheads="1"/>
          </p:cNvSpPr>
          <p:nvPr/>
        </p:nvSpPr>
        <p:spPr bwMode="auto">
          <a:xfrm>
            <a:off x="24841200" y="35433000"/>
            <a:ext cx="7620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dirty="0">
                <a:solidFill>
                  <a:srgbClr val="EDEFB5"/>
                </a:solidFill>
              </a:rPr>
              <a:t>Conclusion</a:t>
            </a:r>
          </a:p>
        </p:txBody>
      </p:sp>
      <p:pic>
        <p:nvPicPr>
          <p:cNvPr id="1071" name="Picture 45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8400" y="36366450"/>
            <a:ext cx="5867400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6" name="Object 460"/>
          <p:cNvGraphicFramePr>
            <a:graphicFrameLocks noChangeAspect="1"/>
          </p:cNvGraphicFramePr>
          <p:nvPr/>
        </p:nvGraphicFramePr>
        <p:xfrm>
          <a:off x="762000" y="28651200"/>
          <a:ext cx="7086600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" name="Chart" r:id="rId6" imgW="7340600" imgH="5156200" progId="MSGraph.Chart.8">
                  <p:embed followColorScheme="full"/>
                </p:oleObj>
              </mc:Choice>
              <mc:Fallback>
                <p:oleObj name="Chart" r:id="rId6" imgW="7340600" imgH="5156200" progId="MSGraph.Chart.8">
                  <p:embed followColorScheme="full"/>
                  <p:pic>
                    <p:nvPicPr>
                      <p:cNvPr id="0" name="Object 4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651200"/>
                        <a:ext cx="7086600" cy="497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461"/>
          <p:cNvGraphicFramePr>
            <a:graphicFrameLocks noChangeAspect="1"/>
          </p:cNvGraphicFramePr>
          <p:nvPr/>
        </p:nvGraphicFramePr>
        <p:xfrm>
          <a:off x="9791700" y="28498800"/>
          <a:ext cx="51816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" name="Chart" r:id="rId8" imgW="20878800" imgH="10566400" progId="MSGraph.Chart.8">
                  <p:embed followColorScheme="full"/>
                </p:oleObj>
              </mc:Choice>
              <mc:Fallback>
                <p:oleObj name="Chart" r:id="rId8" imgW="20878800" imgH="10566400" progId="MSGraph.Chart.8">
                  <p:embed followColorScheme="full"/>
                  <p:pic>
                    <p:nvPicPr>
                      <p:cNvPr id="0" name="Object 4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1700" y="28498800"/>
                        <a:ext cx="51816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62"/>
          <p:cNvGraphicFramePr>
            <a:graphicFrameLocks noChangeAspect="1"/>
          </p:cNvGraphicFramePr>
          <p:nvPr/>
        </p:nvGraphicFramePr>
        <p:xfrm>
          <a:off x="9823450" y="31165800"/>
          <a:ext cx="5118100" cy="26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" name="Chart" r:id="rId10" imgW="20624800" imgH="11582400" progId="MSGraph.Chart.8">
                  <p:embed followColorScheme="full"/>
                </p:oleObj>
              </mc:Choice>
              <mc:Fallback>
                <p:oleObj name="Chart" r:id="rId10" imgW="20624800" imgH="11582400" progId="MSGraph.Chart.8">
                  <p:embed followColorScheme="full"/>
                  <p:pic>
                    <p:nvPicPr>
                      <p:cNvPr id="0" name="Object 4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3450" y="31165800"/>
                        <a:ext cx="5118100" cy="267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463"/>
          <p:cNvGraphicFramePr>
            <a:graphicFrameLocks noChangeAspect="1"/>
          </p:cNvGraphicFramePr>
          <p:nvPr/>
        </p:nvGraphicFramePr>
        <p:xfrm>
          <a:off x="16767175" y="28698825"/>
          <a:ext cx="7385050" cy="493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" name="Chart" r:id="rId12" imgW="7797800" imgH="5207000" progId="MSGraph.Chart.8">
                  <p:embed followColorScheme="full"/>
                </p:oleObj>
              </mc:Choice>
              <mc:Fallback>
                <p:oleObj name="Chart" r:id="rId12" imgW="7797800" imgH="5207000" progId="MSGraph.Chart.8">
                  <p:embed followColorScheme="full"/>
                  <p:pic>
                    <p:nvPicPr>
                      <p:cNvPr id="0" name="Object 4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7175" y="28698825"/>
                        <a:ext cx="7385050" cy="493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465"/>
          <p:cNvGraphicFramePr>
            <a:graphicFrameLocks noChangeAspect="1"/>
          </p:cNvGraphicFramePr>
          <p:nvPr/>
        </p:nvGraphicFramePr>
        <p:xfrm>
          <a:off x="25074563" y="28854400"/>
          <a:ext cx="7153275" cy="477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" name="Chart" r:id="rId14" imgW="7797800" imgH="5207000" progId="MSGraph.Chart.8">
                  <p:embed followColorScheme="full"/>
                </p:oleObj>
              </mc:Choice>
              <mc:Fallback>
                <p:oleObj name="Chart" r:id="rId14" imgW="7797800" imgH="5207000" progId="MSGraph.Chart.8">
                  <p:embed followColorScheme="full"/>
                  <p:pic>
                    <p:nvPicPr>
                      <p:cNvPr id="0" name="Object 4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74563" y="28854400"/>
                        <a:ext cx="7153275" cy="477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466"/>
          <p:cNvGraphicFramePr>
            <a:graphicFrameLocks noChangeAspect="1"/>
          </p:cNvGraphicFramePr>
          <p:nvPr/>
        </p:nvGraphicFramePr>
        <p:xfrm>
          <a:off x="723900" y="36626800"/>
          <a:ext cx="7086600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" name="Chart" r:id="rId16" imgW="7340600" imgH="5156200" progId="MSGraph.Chart.8">
                  <p:embed followColorScheme="full"/>
                </p:oleObj>
              </mc:Choice>
              <mc:Fallback>
                <p:oleObj name="Chart" r:id="rId16" imgW="7340600" imgH="5156200" progId="MSGraph.Chart.8">
                  <p:embed followColorScheme="full"/>
                  <p:pic>
                    <p:nvPicPr>
                      <p:cNvPr id="0" name="Object 4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36626800"/>
                        <a:ext cx="7086600" cy="497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467"/>
          <p:cNvGraphicFramePr>
            <a:graphicFrameLocks noChangeAspect="1"/>
          </p:cNvGraphicFramePr>
          <p:nvPr/>
        </p:nvGraphicFramePr>
        <p:xfrm>
          <a:off x="8839200" y="36626800"/>
          <a:ext cx="7086600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" name="Chart" r:id="rId18" imgW="7340600" imgH="5156200" progId="MSGraph.Chart.8">
                  <p:embed followColorScheme="full"/>
                </p:oleObj>
              </mc:Choice>
              <mc:Fallback>
                <p:oleObj name="Chart" r:id="rId18" imgW="7340600" imgH="5156200" progId="MSGraph.Chart.8">
                  <p:embed followColorScheme="full"/>
                  <p:pic>
                    <p:nvPicPr>
                      <p:cNvPr id="0" name="Object 4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0" y="36626800"/>
                        <a:ext cx="7086600" cy="497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2" name="Rectangle 299"/>
          <p:cNvSpPr>
            <a:spLocks noChangeArrowheads="1"/>
          </p:cNvSpPr>
          <p:nvPr/>
        </p:nvSpPr>
        <p:spPr bwMode="auto">
          <a:xfrm>
            <a:off x="14249400" y="20497800"/>
            <a:ext cx="7010400" cy="5410200"/>
          </a:xfrm>
          <a:prstGeom prst="rect">
            <a:avLst/>
          </a:prstGeom>
          <a:gradFill rotWithShape="0">
            <a:gsLst>
              <a:gs pos="0">
                <a:srgbClr val="EDEFB5"/>
              </a:gs>
              <a:gs pos="50000">
                <a:srgbClr val="FFFFFF"/>
              </a:gs>
              <a:gs pos="100000">
                <a:srgbClr val="EDEFB5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8E8F6D">
                <a:alpha val="75000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3" name="Rectangle 803"/>
          <p:cNvSpPr>
            <a:spLocks noChangeArrowheads="1"/>
          </p:cNvSpPr>
          <p:nvPr/>
        </p:nvSpPr>
        <p:spPr bwMode="auto">
          <a:xfrm>
            <a:off x="14020800" y="18973800"/>
            <a:ext cx="7543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sz="4400" b="1">
                <a:solidFill>
                  <a:srgbClr val="EDEFB5"/>
                </a:solidFill>
              </a:rPr>
              <a:t>Understanding ParaMEDIC</a:t>
            </a:r>
          </a:p>
        </p:txBody>
      </p:sp>
      <p:sp>
        <p:nvSpPr>
          <p:cNvPr id="157" name="Content Placeholder 2"/>
          <p:cNvSpPr txBox="1">
            <a:spLocks/>
          </p:cNvSpPr>
          <p:nvPr/>
        </p:nvSpPr>
        <p:spPr>
          <a:xfrm>
            <a:off x="1231900" y="9601200"/>
            <a:ext cx="7010400" cy="5410200"/>
          </a:xfrm>
          <a:prstGeom prst="rect">
            <a:avLst/>
          </a:prstGeom>
        </p:spPr>
        <p:txBody>
          <a:bodyPr/>
          <a:lstStyle/>
          <a:p>
            <a:pPr marL="241300" indent="-241300" defTabSz="4389438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  <a:ea typeface="+mn-ea"/>
              </a:rPr>
              <a:t>High Latency</a:t>
            </a:r>
          </a:p>
          <a:p>
            <a:pPr marL="698500" lvl="1" indent="-241300" defTabSz="4389438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  <a:ea typeface="+mn-ea"/>
              </a:rPr>
              <a:t>Synchronization operations heavily effected</a:t>
            </a:r>
          </a:p>
          <a:p>
            <a:pPr marL="241300" indent="-241300" defTabSz="4389438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  <a:ea typeface="+mn-ea"/>
              </a:rPr>
              <a:t>Low Bandwidth</a:t>
            </a:r>
          </a:p>
          <a:p>
            <a:pPr marL="698500" lvl="1" indent="-241300" defTabSz="4389438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  <a:ea typeface="+mn-ea"/>
              </a:rPr>
              <a:t>High-bandwidth links are not accessible to everyone</a:t>
            </a:r>
          </a:p>
          <a:p>
            <a:pPr marL="241300" indent="-241300" defTabSz="4389438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  <a:ea typeface="+mn-ea"/>
              </a:rPr>
              <a:t>Data Encryption</a:t>
            </a:r>
          </a:p>
          <a:p>
            <a:pPr marL="698500" lvl="1" indent="-241300" defTabSz="4389438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  <a:ea typeface="+mn-ea"/>
              </a:rPr>
              <a:t>Distributed I/O over the Internet might need to be encrypted in some environments</a:t>
            </a:r>
          </a:p>
          <a:p>
            <a:pPr marL="241300" indent="-241300" defTabSz="4389438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  <a:ea typeface="+mn-ea"/>
              </a:rPr>
              <a:t>And yet distributed I/O is essential</a:t>
            </a:r>
          </a:p>
          <a:p>
            <a:pPr marL="698500" lvl="1" indent="-241300" defTabSz="4389438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  <a:ea typeface="+mn-ea"/>
              </a:rPr>
              <a:t>Large-scale computations might require resources that are not available at a single site</a:t>
            </a:r>
          </a:p>
          <a:p>
            <a:pPr marL="698500" lvl="1" indent="-241300" defTabSz="4389438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  <a:ea typeface="+mn-ea"/>
              </a:rPr>
              <a:t>Scientists may need to access remote large-scale supercomputers which are not available locally</a:t>
            </a:r>
          </a:p>
        </p:txBody>
      </p:sp>
      <p:sp>
        <p:nvSpPr>
          <p:cNvPr id="158" name="Content Placeholder 2"/>
          <p:cNvSpPr txBox="1">
            <a:spLocks/>
          </p:cNvSpPr>
          <p:nvPr/>
        </p:nvSpPr>
        <p:spPr>
          <a:xfrm>
            <a:off x="14249400" y="20497800"/>
            <a:ext cx="7010400" cy="5410200"/>
          </a:xfrm>
          <a:prstGeom prst="rect">
            <a:avLst/>
          </a:prstGeom>
        </p:spPr>
        <p:txBody>
          <a:bodyPr/>
          <a:lstStyle/>
          <a:p>
            <a:pPr marL="241300" indent="-241300" defTabSz="4389438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  <a:ea typeface="+mn-ea"/>
              </a:rPr>
              <a:t>Primary Idea:</a:t>
            </a:r>
          </a:p>
          <a:p>
            <a:pPr marL="698500" lvl="1" indent="-241300" defTabSz="4389438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  <a:ea typeface="+mn-ea"/>
              </a:rPr>
              <a:t>Data transformation, but not at the byte-level (unlike compression techniques)</a:t>
            </a:r>
          </a:p>
          <a:p>
            <a:pPr marL="698500" lvl="1" indent="-241300" defTabSz="4389438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  <a:ea typeface="+mn-ea"/>
              </a:rPr>
              <a:t>Application specifies the appropriate description of the data </a:t>
            </a:r>
            <a:r>
              <a:rPr lang="en-US" sz="2000" kern="0" dirty="0">
                <a:latin typeface="+mn-lt"/>
                <a:ea typeface="+mn-ea"/>
                <a:sym typeface="Wingdings" pitchFamily="2" charset="2"/>
              </a:rPr>
              <a:t></a:t>
            </a:r>
            <a:r>
              <a:rPr lang="en-US" sz="2000" kern="0" dirty="0">
                <a:latin typeface="+mn-lt"/>
                <a:ea typeface="+mn-ea"/>
              </a:rPr>
              <a:t> allows </a:t>
            </a:r>
            <a:r>
              <a:rPr lang="en-US" sz="2000" kern="0" dirty="0" err="1">
                <a:latin typeface="+mn-lt"/>
                <a:ea typeface="+mn-ea"/>
              </a:rPr>
              <a:t>ParaMEDIC</a:t>
            </a:r>
            <a:r>
              <a:rPr lang="en-US" sz="2000" kern="0" dirty="0">
                <a:latin typeface="+mn-lt"/>
                <a:ea typeface="+mn-ea"/>
              </a:rPr>
              <a:t> to process output as high-level objects, and not a stream of bytes</a:t>
            </a:r>
          </a:p>
          <a:p>
            <a:pPr marL="241300" indent="-241300" defTabSz="4389438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  <a:ea typeface="+mn-ea"/>
              </a:rPr>
              <a:t>With respect to </a:t>
            </a:r>
            <a:r>
              <a:rPr lang="en-US" kern="0" dirty="0" err="1">
                <a:latin typeface="+mn-lt"/>
                <a:ea typeface="+mn-ea"/>
              </a:rPr>
              <a:t>mpiBLAST</a:t>
            </a:r>
            <a:endParaRPr lang="en-US" kern="0" dirty="0">
              <a:latin typeface="+mn-lt"/>
              <a:ea typeface="+mn-ea"/>
            </a:endParaRPr>
          </a:p>
          <a:p>
            <a:pPr marL="698500" lvl="1" indent="-241300" defTabSz="4389438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  <a:ea typeface="+mn-ea"/>
              </a:rPr>
              <a:t>Overall output is just a concatenation of matches and other descriptive information  for each query sequence</a:t>
            </a:r>
          </a:p>
          <a:p>
            <a:pPr marL="1155700" lvl="2" indent="-241300" defTabSz="4389438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  <a:ea typeface="+mn-ea"/>
              </a:rPr>
              <a:t>Match scores, alignment information, etc.</a:t>
            </a:r>
          </a:p>
          <a:p>
            <a:pPr marL="698500" lvl="1" indent="-241300" defTabSz="4389438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  <a:ea typeface="+mn-ea"/>
              </a:rPr>
              <a:t>Finding the database matches for each sequence is the compute intensive portion </a:t>
            </a:r>
            <a:r>
              <a:rPr lang="en-US" sz="2000" kern="0" dirty="0">
                <a:latin typeface="+mn-lt"/>
                <a:ea typeface="+mn-ea"/>
                <a:sym typeface="Wingdings" pitchFamily="2" charset="2"/>
              </a:rPr>
              <a:t> needs to be stored</a:t>
            </a:r>
          </a:p>
          <a:p>
            <a:pPr marL="1155700" lvl="2" indent="-241300" defTabSz="4389438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  <a:ea typeface="+mn-ea"/>
                <a:sym typeface="Wingdings" pitchFamily="2" charset="2"/>
              </a:rPr>
              <a:t>Rest can be discarded and regenerated</a:t>
            </a:r>
            <a:endParaRPr lang="en-US" sz="1800" kern="0" dirty="0">
              <a:latin typeface="+mn-lt"/>
              <a:ea typeface="+mn-ea"/>
            </a:endParaRPr>
          </a:p>
        </p:txBody>
      </p:sp>
      <p:sp>
        <p:nvSpPr>
          <p:cNvPr id="159" name="Content Placeholder 2"/>
          <p:cNvSpPr txBox="1">
            <a:spLocks/>
          </p:cNvSpPr>
          <p:nvPr/>
        </p:nvSpPr>
        <p:spPr>
          <a:xfrm>
            <a:off x="24841200" y="35966400"/>
            <a:ext cx="7620000" cy="6096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bg2">
                <a:lumMod val="60000"/>
                <a:lumOff val="40000"/>
                <a:alpha val="40000"/>
              </a:scheme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241300" indent="-241300" defTabSz="4389438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solidFill>
                  <a:srgbClr val="EDEFB5"/>
                </a:solidFill>
              </a:rPr>
              <a:t>Distributed I/O is a necessary evil</a:t>
            </a:r>
          </a:p>
          <a:p>
            <a:pPr marL="698500" lvl="1" indent="-241300" defTabSz="4389438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solidFill>
                  <a:srgbClr val="EDEFB5"/>
                </a:solidFill>
              </a:rPr>
              <a:t>Large applications need resources from multiple centers</a:t>
            </a:r>
          </a:p>
          <a:p>
            <a:pPr marL="698500" lvl="1" indent="-241300" defTabSz="4389438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solidFill>
                  <a:srgbClr val="EDEFB5"/>
                </a:solidFill>
              </a:rPr>
              <a:t>Scientists might need to use remote large-scale resources</a:t>
            </a:r>
          </a:p>
          <a:p>
            <a:pPr marL="241300" indent="-241300" defTabSz="4389438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solidFill>
                  <a:srgbClr val="EDEFB5"/>
                </a:solidFill>
              </a:rPr>
              <a:t>Impacted by several issues</a:t>
            </a:r>
          </a:p>
          <a:p>
            <a:pPr marL="698500" lvl="1" indent="-241300" defTabSz="4389438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solidFill>
                  <a:srgbClr val="EDEFB5"/>
                </a:solidFill>
              </a:rPr>
              <a:t>High Latency, Low Bandwidth, Encryption requirements</a:t>
            </a:r>
          </a:p>
          <a:p>
            <a:pPr marL="241300" indent="-241300" defTabSz="4389438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solidFill>
                  <a:srgbClr val="EDEFB5"/>
                </a:solidFill>
              </a:rPr>
              <a:t>We propose the </a:t>
            </a:r>
            <a:r>
              <a:rPr lang="en-US" kern="0" dirty="0" err="1">
                <a:solidFill>
                  <a:srgbClr val="EDEFB5"/>
                </a:solidFill>
              </a:rPr>
              <a:t>ParaMEDIC</a:t>
            </a:r>
            <a:r>
              <a:rPr lang="en-US" kern="0" dirty="0">
                <a:solidFill>
                  <a:srgbClr val="EDEFB5"/>
                </a:solidFill>
              </a:rPr>
              <a:t> framework</a:t>
            </a:r>
          </a:p>
          <a:p>
            <a:pPr marL="698500" lvl="1" indent="-241300" defTabSz="4389438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solidFill>
                  <a:srgbClr val="EDEFB5"/>
                </a:solidFill>
              </a:rPr>
              <a:t>Semantics-based Distributed I/O mechanism</a:t>
            </a:r>
          </a:p>
          <a:p>
            <a:pPr marL="698500" lvl="1" indent="-241300" defTabSz="4389438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 err="1">
                <a:solidFill>
                  <a:srgbClr val="EDEFB5"/>
                </a:solidFill>
              </a:rPr>
              <a:t>ParaMEDIC</a:t>
            </a:r>
            <a:r>
              <a:rPr lang="en-US" sz="2000" kern="0" dirty="0">
                <a:solidFill>
                  <a:srgbClr val="EDEFB5"/>
                </a:solidFill>
              </a:rPr>
              <a:t> uses application-specific </a:t>
            </a:r>
            <a:r>
              <a:rPr lang="en-US" sz="2000" kern="0" dirty="0" err="1">
                <a:solidFill>
                  <a:srgbClr val="EDEFB5"/>
                </a:solidFill>
              </a:rPr>
              <a:t>plugins</a:t>
            </a:r>
            <a:r>
              <a:rPr lang="en-US" sz="2000" kern="0" dirty="0">
                <a:solidFill>
                  <a:srgbClr val="EDEFB5"/>
                </a:solidFill>
              </a:rPr>
              <a:t> to “understand” what the output data means and process it</a:t>
            </a:r>
          </a:p>
          <a:p>
            <a:pPr marL="698500" lvl="1" indent="-241300" defTabSz="4389438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solidFill>
                  <a:srgbClr val="EDEFB5"/>
                </a:solidFill>
              </a:rPr>
              <a:t>Output data converted to application-specific metadata, transported, and then converted back</a:t>
            </a:r>
          </a:p>
          <a:p>
            <a:pPr marL="241300" indent="-241300" defTabSz="4389438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solidFill>
                  <a:srgbClr val="EDEFB5"/>
                </a:solidFill>
              </a:rPr>
              <a:t>Trades a small amount of additional computation for potentially large benefits in I/O</a:t>
            </a:r>
          </a:p>
        </p:txBody>
      </p:sp>
      <p:sp>
        <p:nvSpPr>
          <p:cNvPr id="156" name="Content Placeholder 2"/>
          <p:cNvSpPr txBox="1">
            <a:spLocks/>
          </p:cNvSpPr>
          <p:nvPr/>
        </p:nvSpPr>
        <p:spPr>
          <a:xfrm>
            <a:off x="16840200" y="40462200"/>
            <a:ext cx="7543800" cy="1447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bg2">
                <a:lumMod val="60000"/>
                <a:lumOff val="40000"/>
                <a:alpha val="40000"/>
              </a:scheme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241300" indent="-241300" defTabSz="4389438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solidFill>
                  <a:srgbClr val="EDEFB5"/>
                </a:solidFill>
              </a:rPr>
              <a:t>Scientific applications have periodic communication profiles</a:t>
            </a:r>
          </a:p>
          <a:p>
            <a:pPr marL="241300" indent="-241300" defTabSz="4389438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 err="1">
                <a:solidFill>
                  <a:srgbClr val="EDEFB5"/>
                </a:solidFill>
              </a:rPr>
              <a:t>ParaMEDIC</a:t>
            </a:r>
            <a:r>
              <a:rPr lang="en-US" sz="2000" kern="0" dirty="0">
                <a:solidFill>
                  <a:srgbClr val="EDEFB5"/>
                </a:solidFill>
              </a:rPr>
              <a:t> uses FFT to find periodicity and process output</a:t>
            </a:r>
            <a:endParaRPr lang="en-US" sz="2000" kern="0" dirty="0">
              <a:solidFill>
                <a:srgbClr val="EDEFB5"/>
              </a:solidFill>
              <a:sym typeface="Wingdings" pitchFamily="2" charset="2"/>
            </a:endParaRPr>
          </a:p>
          <a:p>
            <a:pPr marL="698500" lvl="1" indent="-241300" defTabSz="4389438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solidFill>
                  <a:srgbClr val="EDEFB5"/>
                </a:solidFill>
                <a:sym typeface="Wingdings" pitchFamily="2" charset="2"/>
              </a:rPr>
              <a:t>Preliminary results show 2-5X reduction in output</a:t>
            </a:r>
            <a:endParaRPr lang="en-US" sz="2000" kern="0" dirty="0">
              <a:solidFill>
                <a:srgbClr val="EDEFB5"/>
              </a:solidFill>
            </a:endParaRPr>
          </a:p>
        </p:txBody>
      </p:sp>
      <p:graphicFrame>
        <p:nvGraphicFramePr>
          <p:cNvPr id="1420" name="Group 396"/>
          <p:cNvGraphicFramePr>
            <a:graphicFrameLocks noGrp="1"/>
          </p:cNvGraphicFramePr>
          <p:nvPr/>
        </p:nvGraphicFramePr>
        <p:xfrm>
          <a:off x="25146000" y="13411200"/>
          <a:ext cx="6705600" cy="1422435"/>
        </p:xfrm>
        <a:graphic>
          <a:graphicData uri="http://schemas.openxmlformats.org/drawingml/2006/table">
            <a:tbl>
              <a:tblPr/>
              <a:tblGrid>
                <a:gridCol w="1117600"/>
                <a:gridCol w="958850"/>
                <a:gridCol w="717550"/>
                <a:gridCol w="717550"/>
                <a:gridCol w="831850"/>
                <a:gridCol w="844550"/>
                <a:gridCol w="558800"/>
                <a:gridCol w="958850"/>
              </a:tblGrid>
              <a:tr h="493754">
                <a:tc>
                  <a:txBody>
                    <a:bodyPr/>
                    <a:lstStyle/>
                    <a:p>
                      <a:pPr marL="0" marR="0" lvl="0" indent="0" algn="ctr" defTabSz="43894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12" charset="-128"/>
                        </a:rPr>
                        <a:t>Query Size</a:t>
                      </a:r>
                    </a:p>
                    <a:p>
                      <a:pPr marL="0" marR="0" lvl="0" indent="0" algn="ctr" defTabSz="43894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12" charset="-128"/>
                        </a:rPr>
                        <a:t>(KB)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894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12" charset="-128"/>
                        </a:rPr>
                        <a:t>0-5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894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12" charset="-128"/>
                        </a:rPr>
                        <a:t>5-50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894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12" charset="-128"/>
                        </a:rPr>
                        <a:t>50-150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894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12" charset="-128"/>
                        </a:rPr>
                        <a:t>150-200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894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12" charset="-128"/>
                        </a:rPr>
                        <a:t>200-500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894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12" charset="-128"/>
                        </a:rPr>
                        <a:t>&gt;500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894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12" charset="-128"/>
                        </a:rPr>
                        <a:t>Total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79">
                <a:tc>
                  <a:txBody>
                    <a:bodyPr/>
                    <a:lstStyle/>
                    <a:p>
                      <a:pPr marL="0" marR="0" lvl="0" indent="0" algn="ctr" defTabSz="43894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12" charset="-128"/>
                        </a:rPr>
                        <a:t>Number of Queries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894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12" charset="-128"/>
                        </a:rPr>
                        <a:t>3,305,170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894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12" charset="-128"/>
                        </a:rPr>
                        <a:t>87,506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894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12" charset="-128"/>
                        </a:rPr>
                        <a:t>25,920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894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12" charset="-128"/>
                        </a:rPr>
                        <a:t>26,524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894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12" charset="-128"/>
                        </a:rPr>
                        <a:t>9,592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894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12" charset="-128"/>
                        </a:rPr>
                        <a:t>248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894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12" charset="-128"/>
                        </a:rPr>
                        <a:t>3,455,000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67">
                <a:tc>
                  <a:txBody>
                    <a:bodyPr/>
                    <a:lstStyle/>
                    <a:p>
                      <a:pPr marL="0" marR="0" lvl="0" indent="0" algn="ctr" defTabSz="43894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12" charset="-128"/>
                        </a:rPr>
                        <a:t>Estimated Output (GB)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894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12" charset="-128"/>
                        </a:rPr>
                        <a:t>1,139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894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12" charset="-128"/>
                        </a:rPr>
                        <a:t>593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894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12" charset="-128"/>
                        </a:rPr>
                        <a:t>23,555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894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12" charset="-128"/>
                        </a:rPr>
                        <a:t>3,995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894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12" charset="-128"/>
                        </a:rPr>
                        <a:t>?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894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12" charset="-128"/>
                        </a:rPr>
                        <a:t>?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894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12" charset="-128"/>
                        </a:rPr>
                        <a:t>&gt;29,282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3" name="Object 397"/>
          <p:cNvGraphicFramePr>
            <a:graphicFrameLocks noChangeAspect="1"/>
          </p:cNvGraphicFramePr>
          <p:nvPr/>
        </p:nvGraphicFramePr>
        <p:xfrm>
          <a:off x="4111625" y="13790613"/>
          <a:ext cx="24695150" cy="1631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7" name="Chart" r:id="rId20" imgW="24688800" imgH="16306800" progId="MSGraph.Chart.8">
                  <p:embed followColorScheme="full"/>
                </p:oleObj>
              </mc:Choice>
              <mc:Fallback>
                <p:oleObj name="Chart" r:id="rId20" imgW="24688800" imgH="16306800" progId="MSGraph.Chart.8">
                  <p:embed followColorScheme="full"/>
                  <p:pic>
                    <p:nvPicPr>
                      <p:cNvPr id="0" name="Object 3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25" y="13790613"/>
                        <a:ext cx="24695150" cy="1631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" name="Chart 164"/>
          <p:cNvGraphicFramePr>
            <a:graphicFrameLocks/>
          </p:cNvGraphicFramePr>
          <p:nvPr/>
        </p:nvGraphicFramePr>
        <p:xfrm>
          <a:off x="25146000" y="9753600"/>
          <a:ext cx="67056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" r:id="rId22" imgW="6706181" imgH="3353091" progId="Excel.Chart.8">
                  <p:embed/>
                </p:oleObj>
              </mc:Choice>
              <mc:Fallback>
                <p:oleObj r:id="rId22" imgW="6706181" imgH="3353091" progId="Excel.Chart.8">
                  <p:embed/>
                  <p:pic>
                    <p:nvPicPr>
                      <p:cNvPr id="0" name="Chart 164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0" y="9753600"/>
                        <a:ext cx="6705600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447</Words>
  <Application>Microsoft Office PowerPoint</Application>
  <PresentationFormat>Custom</PresentationFormat>
  <Paragraphs>147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ＭＳ Ｐゴシック</vt:lpstr>
      <vt:lpstr>Helvetica Neue</vt:lpstr>
      <vt:lpstr>Wingdings</vt:lpstr>
      <vt:lpstr>Blank Presentation</vt:lpstr>
      <vt:lpstr>Microsoft Graph Chart</vt:lpstr>
      <vt:lpstr>Microsoft Office Excel Chart</vt:lpstr>
      <vt:lpstr>PowerPoint Presentation</vt:lpstr>
    </vt:vector>
  </TitlesOfParts>
  <Company>Rinku Gupta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Rinku Gupta</dc:creator>
  <cp:lastModifiedBy>Pavan Balaji</cp:lastModifiedBy>
  <cp:revision>168</cp:revision>
  <cp:lastPrinted>2008-02-16T05:46:26Z</cp:lastPrinted>
  <dcterms:created xsi:type="dcterms:W3CDTF">2008-02-16T04:56:20Z</dcterms:created>
  <dcterms:modified xsi:type="dcterms:W3CDTF">2011-01-10T13:16:12Z</dcterms:modified>
</cp:coreProperties>
</file>