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1" r:id="rId3"/>
    <p:sldId id="302" r:id="rId4"/>
    <p:sldId id="306" r:id="rId5"/>
    <p:sldId id="341" r:id="rId6"/>
    <p:sldId id="291" r:id="rId7"/>
    <p:sldId id="304" r:id="rId8"/>
    <p:sldId id="299" r:id="rId9"/>
    <p:sldId id="313" r:id="rId10"/>
    <p:sldId id="342" r:id="rId11"/>
    <p:sldId id="333" r:id="rId12"/>
    <p:sldId id="325" r:id="rId13"/>
    <p:sldId id="318" r:id="rId14"/>
    <p:sldId id="321" r:id="rId15"/>
    <p:sldId id="284" r:id="rId16"/>
    <p:sldId id="324" r:id="rId17"/>
    <p:sldId id="283" r:id="rId18"/>
    <p:sldId id="311" r:id="rId19"/>
    <p:sldId id="285" r:id="rId20"/>
    <p:sldId id="298" r:id="rId21"/>
    <p:sldId id="314" r:id="rId22"/>
    <p:sldId id="289" r:id="rId23"/>
    <p:sldId id="290" r:id="rId24"/>
    <p:sldId id="277" r:id="rId25"/>
    <p:sldId id="315" r:id="rId26"/>
    <p:sldId id="287" r:id="rId27"/>
    <p:sldId id="276" r:id="rId28"/>
    <p:sldId id="288" r:id="rId29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28" charset="0"/>
        <a:ea typeface="宋体" pitchFamily="28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28" charset="0"/>
        <a:ea typeface="宋体" pitchFamily="28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28" charset="0"/>
        <a:ea typeface="宋体" pitchFamily="28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28" charset="0"/>
        <a:ea typeface="宋体" pitchFamily="28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28" charset="0"/>
        <a:ea typeface="宋体" pitchFamily="28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28" charset="0"/>
        <a:ea typeface="宋体" pitchFamily="28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28" charset="0"/>
        <a:ea typeface="宋体" pitchFamily="28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28" charset="0"/>
        <a:ea typeface="宋体" pitchFamily="28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28" charset="0"/>
        <a:ea typeface="宋体" pitchFamily="28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66FFFF"/>
    <a:srgbClr val="FFF2B9"/>
    <a:srgbClr val="FFEA93"/>
    <a:srgbClr val="AF05FB"/>
    <a:srgbClr val="D52BA8"/>
    <a:srgbClr val="E21ECB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36" autoAdjust="0"/>
  </p:normalViewPr>
  <p:slideViewPr>
    <p:cSldViewPr>
      <p:cViewPr varScale="1">
        <p:scale>
          <a:sx n="146" d="100"/>
          <a:sy n="146" d="100"/>
        </p:scale>
        <p:origin x="-21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85E9532-F60F-48D5-A38F-6DE57F5536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166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D89A3E61-053F-42E6-B8C2-3E871F144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1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EE994547-2CF5-4A4F-B805-0CE16EC30A1E}" type="slidenum">
              <a:rPr lang="en-US" altLang="zh-CN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sz="1000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B756196A-C9EC-4AC2-A948-DBED116199A5}" type="slidenum">
              <a:rPr lang="en-US" altLang="zh-CN">
                <a:latin typeface="Arial" charset="0"/>
              </a:rPr>
              <a:pPr eaLnBrk="1" hangingPunct="1"/>
              <a:t>11</a:t>
            </a:fld>
            <a:endParaRPr lang="en-US" altLang="zh-CN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0FD788D0-5B74-4CD2-877A-79C5F370F553}" type="slidenum">
              <a:rPr lang="en-US" altLang="zh-CN">
                <a:latin typeface="Arial" charset="0"/>
              </a:rPr>
              <a:pPr eaLnBrk="1" hangingPunct="1"/>
              <a:t>12</a:t>
            </a:fld>
            <a:endParaRPr lang="en-US" altLang="zh-CN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8FBA4B96-9D0B-4A10-A1DF-0A99EC40193B}" type="slidenum">
              <a:rPr lang="en-US" altLang="zh-CN">
                <a:latin typeface="Arial" charset="0"/>
              </a:rPr>
              <a:pPr eaLnBrk="1" hangingPunct="1"/>
              <a:t>13</a:t>
            </a:fld>
            <a:endParaRPr lang="en-US" altLang="zh-CN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AED9503E-8AB4-4F0B-92CE-19003C0F0BF0}" type="slidenum">
              <a:rPr lang="en-US" altLang="zh-CN">
                <a:latin typeface="Arial" charset="0"/>
              </a:rPr>
              <a:pPr eaLnBrk="1" hangingPunct="1"/>
              <a:t>14</a:t>
            </a:fld>
            <a:endParaRPr lang="en-US" altLang="zh-CN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6689C11B-6BAE-4052-8848-4EC5A7A861D4}" type="slidenum">
              <a:rPr lang="en-US" altLang="zh-CN">
                <a:latin typeface="Arial" charset="0"/>
              </a:rPr>
              <a:pPr eaLnBrk="1" hangingPunct="1"/>
              <a:t>15</a:t>
            </a:fld>
            <a:endParaRPr lang="en-US" altLang="zh-CN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924E9FE3-4360-4C7F-9C4D-06F690161C68}" type="slidenum">
              <a:rPr lang="en-US" altLang="zh-CN">
                <a:latin typeface="Arial" charset="0"/>
              </a:rPr>
              <a:pPr eaLnBrk="1" hangingPunct="1"/>
              <a:t>16</a:t>
            </a:fld>
            <a:endParaRPr lang="en-US" altLang="zh-CN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B0C56076-D51E-4ABD-9049-0EA2A03AD309}" type="slidenum">
              <a:rPr lang="en-US" altLang="zh-CN">
                <a:latin typeface="Arial" charset="0"/>
              </a:rPr>
              <a:pPr eaLnBrk="1" hangingPunct="1"/>
              <a:t>17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66344E97-1F69-4160-8575-D40B04AC8E15}" type="slidenum">
              <a:rPr lang="en-US" altLang="zh-CN">
                <a:latin typeface="Arial" charset="0"/>
              </a:rPr>
              <a:pPr eaLnBrk="1" hangingPunct="1"/>
              <a:t>18</a:t>
            </a:fld>
            <a:endParaRPr lang="en-US" altLang="zh-CN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48F62BCB-6DFB-4ED2-B7B8-11F5A1072F58}" type="slidenum">
              <a:rPr lang="en-US" altLang="zh-CN">
                <a:latin typeface="Arial" charset="0"/>
              </a:rPr>
              <a:pPr eaLnBrk="1" hangingPunct="1"/>
              <a:t>19</a:t>
            </a:fld>
            <a:endParaRPr lang="en-US" altLang="zh-CN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66363FE3-9411-476D-964E-6AE926407A6B}" type="slidenum">
              <a:rPr lang="en-US" altLang="zh-CN">
                <a:latin typeface="Arial" charset="0"/>
              </a:rPr>
              <a:pPr eaLnBrk="1" hangingPunct="1"/>
              <a:t>2</a:t>
            </a:fld>
            <a:endParaRPr lang="en-US" altLang="zh-CN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D147045D-FD22-4968-84D2-3FFB93DED090}" type="slidenum">
              <a:rPr lang="en-US" altLang="zh-CN">
                <a:latin typeface="Arial" charset="0"/>
              </a:rPr>
              <a:pPr eaLnBrk="1" hangingPunct="1"/>
              <a:t>20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0DBCF152-7AAC-45E8-A98E-04820D9D6ADF}" type="slidenum">
              <a:rPr lang="en-US" altLang="zh-CN">
                <a:latin typeface="Arial" charset="0"/>
              </a:rPr>
              <a:pPr eaLnBrk="1" hangingPunct="1"/>
              <a:t>21</a:t>
            </a:fld>
            <a:endParaRPr lang="en-US" altLang="zh-CN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AC0D4399-8DB1-4895-978C-5EC69E821000}" type="slidenum">
              <a:rPr lang="en-US" altLang="zh-CN">
                <a:latin typeface="Arial" charset="0"/>
              </a:rPr>
              <a:pPr eaLnBrk="1" hangingPunct="1"/>
              <a:t>22</a:t>
            </a:fld>
            <a:endParaRPr lang="en-US" altLang="zh-CN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EAD845F7-4365-487D-9292-5BEC11B6772C}" type="slidenum">
              <a:rPr lang="en-US" altLang="zh-CN">
                <a:latin typeface="Arial" charset="0"/>
              </a:rPr>
              <a:pPr eaLnBrk="1" hangingPunct="1"/>
              <a:t>23</a:t>
            </a:fld>
            <a:endParaRPr lang="en-US" altLang="zh-CN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3374C8B4-17EC-4277-BBB5-FA545E5A8CE3}" type="slidenum">
              <a:rPr lang="en-US" altLang="zh-CN">
                <a:latin typeface="Arial" charset="0"/>
              </a:rPr>
              <a:pPr eaLnBrk="1" hangingPunct="1"/>
              <a:t>24</a:t>
            </a:fld>
            <a:endParaRPr lang="en-US" altLang="zh-CN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558F61C2-73D9-404B-A0FA-149E058B97EA}" type="slidenum">
              <a:rPr lang="en-US" altLang="zh-CN">
                <a:latin typeface="Arial" charset="0"/>
              </a:rPr>
              <a:pPr eaLnBrk="1" hangingPunct="1"/>
              <a:t>25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27E90698-1D6D-4FF1-BED7-97D88320D4AB}" type="slidenum">
              <a:rPr lang="en-US" altLang="zh-CN">
                <a:latin typeface="Arial" charset="0"/>
              </a:rPr>
              <a:pPr eaLnBrk="1" hangingPunct="1"/>
              <a:t>26</a:t>
            </a:fld>
            <a:endParaRPr lang="en-US" altLang="zh-CN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762B1D60-4920-4B57-87E9-CA0D96EE3A60}" type="slidenum">
              <a:rPr lang="en-US" altLang="zh-CN">
                <a:latin typeface="Arial" charset="0"/>
              </a:rPr>
              <a:pPr eaLnBrk="1" hangingPunct="1"/>
              <a:t>27</a:t>
            </a:fld>
            <a:endParaRPr lang="en-US" altLang="zh-CN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27EF9847-FFB8-494A-9D12-F03DA81FBAD3}" type="slidenum">
              <a:rPr lang="en-US" altLang="zh-CN">
                <a:latin typeface="Arial" charset="0"/>
              </a:rPr>
              <a:pPr eaLnBrk="1" hangingPunct="1"/>
              <a:t>28</a:t>
            </a:fld>
            <a:endParaRPr lang="en-US" altLang="zh-CN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DCD22550-6890-4100-9A6C-727F1E221E35}" type="slidenum">
              <a:rPr lang="en-US" altLang="zh-CN">
                <a:latin typeface="Arial" charset="0"/>
              </a:rPr>
              <a:pPr eaLnBrk="1" hangingPunct="1"/>
              <a:t>3</a:t>
            </a:fld>
            <a:endParaRPr lang="en-US" altLang="zh-CN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9D1C576A-A3B1-4BCA-99B2-5C2B17949818}" type="slidenum">
              <a:rPr lang="en-US" altLang="zh-CN">
                <a:latin typeface="Arial" charset="0"/>
              </a:rPr>
              <a:pPr eaLnBrk="1" hangingPunct="1"/>
              <a:t>4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400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03495EEF-90EC-422D-B7FD-6FC6FB2C7739}" type="slidenum">
              <a:rPr lang="en-US" altLang="zh-CN">
                <a:latin typeface="Arial" charset="0"/>
              </a:rPr>
              <a:pPr eaLnBrk="1" hangingPunct="1"/>
              <a:t>5</a:t>
            </a:fld>
            <a:endParaRPr lang="en-US" altLang="zh-CN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400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094C6FEC-9043-4F2F-B5F0-47492418FE3B}" type="slidenum">
              <a:rPr lang="en-US" altLang="zh-CN">
                <a:latin typeface="Arial" charset="0"/>
              </a:rPr>
              <a:pPr eaLnBrk="1" hangingPunct="1"/>
              <a:t>6</a:t>
            </a:fld>
            <a:endParaRPr lang="en-US" altLang="zh-CN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2B79E350-89F2-4B25-9866-F53A732EA003}" type="slidenum">
              <a:rPr lang="en-US" altLang="zh-CN">
                <a:latin typeface="Arial" charset="0"/>
              </a:rPr>
              <a:pPr eaLnBrk="1" hangingPunct="1"/>
              <a:t>7</a:t>
            </a:fld>
            <a:endParaRPr lang="en-US" altLang="zh-CN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BFC19A05-66E8-4233-AA81-2049F82E6944}" type="slidenum">
              <a:rPr lang="en-US" altLang="zh-CN">
                <a:latin typeface="Arial" charset="0"/>
              </a:rPr>
              <a:pPr eaLnBrk="1" hangingPunct="1"/>
              <a:t>8</a:t>
            </a:fld>
            <a:endParaRPr lang="en-US" altLang="zh-CN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A06A6318-2A70-4DF3-AD6C-A72E2D255A2B}" type="slidenum">
              <a:rPr lang="en-US" altLang="zh-CN">
                <a:latin typeface="Arial" charset="0"/>
              </a:rPr>
              <a:pPr eaLnBrk="1" hangingPunct="1"/>
              <a:t>9</a:t>
            </a:fld>
            <a:endParaRPr lang="en-US" altLang="zh-CN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宋体" pitchFamily="28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ArtistFeatheredViewBWlit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Wolf Banner (grey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295400" y="457200"/>
            <a:ext cx="617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/>
            <a:r>
              <a:rPr lang="en-US" sz="2000">
                <a:solidFill>
                  <a:srgbClr val="C7C7C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00110001001110010011011000110111</a:t>
            </a:r>
            <a:endParaRPr lang="en-US">
              <a:solidFill>
                <a:srgbClr val="C7C7C7"/>
              </a:solidFill>
              <a:latin typeface="Arial" charset="0"/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0" y="136525"/>
            <a:ext cx="4819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/>
            <a:r>
              <a:rPr lang="en-US" sz="4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28" charset="0"/>
              </a:rPr>
              <a:t>Computer Science</a:t>
            </a:r>
            <a:endParaRPr lang="en-US">
              <a:latin typeface="Verdana" pitchFamily="28" charset="0"/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1828800" y="30163"/>
            <a:ext cx="12985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/>
            <a:r>
              <a:rPr lang="en-US" sz="12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28" charset="0"/>
              </a:rPr>
              <a:t>Department of</a:t>
            </a:r>
            <a:endParaRPr lang="en-US">
              <a:latin typeface="Verdana" pitchFamily="28" charset="0"/>
            </a:endParaRPr>
          </a:p>
        </p:txBody>
      </p:sp>
      <p:pic>
        <p:nvPicPr>
          <p:cNvPr id="9" name="Picture 2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1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2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0E29F3C-2263-4711-A9E2-28EFE9CB75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346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04594-CE75-493C-9F96-85BB7EE206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51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214313"/>
            <a:ext cx="2143125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14313"/>
            <a:ext cx="6278563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9AC143-B04D-45E4-B75C-B4864A3781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7177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4313"/>
            <a:ext cx="8486775" cy="1004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574088" cy="226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65563"/>
            <a:ext cx="8574088" cy="2266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CAC24-E38F-4C2E-AEC8-B9CC627E76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65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4313"/>
            <a:ext cx="8486775" cy="1004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210050" cy="468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447800"/>
            <a:ext cx="4211638" cy="468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87AAC-59FD-4A28-94D9-DD6E69EC2F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01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5F8896-13D9-4081-8D32-BAEAD00CB4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06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D6D746-9AF1-45EE-B95C-F41AB0A3DB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35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210050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447800"/>
            <a:ext cx="4211638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6FA0C-8E6D-4B28-ADA0-3C1BBD7A82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62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86CAA5-9AA4-44F3-A39B-1DDE12753C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72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FD01F-13FC-4378-BA6D-49C482F230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12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343C76-6781-49E3-ADD1-1364E48493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73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F6F480-2AD6-430C-8B26-34529AE6FE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147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6D3D1E-0E9F-4A90-B6CE-1FF238FDEB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32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Wolf Banner (grey)"/>
          <p:cNvPicPr>
            <a:picLocks noChangeAspect="1" noChangeArrowheads="1"/>
          </p:cNvPicPr>
          <p:nvPr userDrawn="1"/>
        </p:nvPicPr>
        <p:blipFill>
          <a:blip r:embed="rId15">
            <a:lum bright="26000" contras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Rectangle 7"/>
          <p:cNvSpPr>
            <a:spLocks noChangeArrowheads="1"/>
          </p:cNvSpPr>
          <p:nvPr/>
        </p:nvSpPr>
        <p:spPr bwMode="gray">
          <a:xfrm>
            <a:off x="460375" y="116522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en-US" sz="2400">
              <a:latin typeface="Comic Sans MS" pitchFamily="28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574088" cy="46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904A0D5-FCAF-4275-8943-6141EF314F43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2" name="Picture 2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14313"/>
            <a:ext cx="848677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8" r:id="rId3"/>
    <p:sldLayoutId id="2147483677" r:id="rId4"/>
    <p:sldLayoutId id="2147483676" r:id="rId5"/>
    <p:sldLayoutId id="2147483675" r:id="rId6"/>
    <p:sldLayoutId id="2147483674" r:id="rId7"/>
    <p:sldLayoutId id="2147483673" r:id="rId8"/>
    <p:sldLayoutId id="2147483672" r:id="rId9"/>
    <p:sldLayoutId id="2147483671" r:id="rId10"/>
    <p:sldLayoutId id="2147483670" r:id="rId11"/>
    <p:sldLayoutId id="2147483669" r:id="rId12"/>
    <p:sldLayoutId id="2147483668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1D19AD89-EFAF-4391-987E-7C110ADFC406}" type="slidenum">
              <a:rPr lang="en-US" altLang="zh-CN">
                <a:solidFill>
                  <a:schemeClr val="bg2"/>
                </a:solidFill>
              </a:rPr>
              <a:pPr eaLnBrk="1" hangingPunct="1"/>
              <a:t>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066800"/>
            <a:ext cx="7772400" cy="1462088"/>
          </a:xfrm>
        </p:spPr>
        <p:txBody>
          <a:bodyPr/>
          <a:lstStyle/>
          <a:p>
            <a:pPr algn="ctr" eaLnBrk="1" hangingPunct="1"/>
            <a:r>
              <a:rPr lang="en-US" b="1" smtClean="0">
                <a:solidFill>
                  <a:srgbClr val="990000"/>
                </a:solidFill>
              </a:rPr>
              <a:t>Massively Parallel Genomic Sequence Search on Blue Gene/P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u="sng" smtClean="0">
                <a:solidFill>
                  <a:schemeClr val="tx2"/>
                </a:solidFill>
              </a:rPr>
              <a:t>Heshan Lin</a:t>
            </a:r>
            <a:r>
              <a:rPr lang="en-US" sz="2400" smtClean="0"/>
              <a:t>  (NCSU)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Pavan Balaji  (ANL)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Ruth Poole, Carlos Sosa (IBM)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Xiaosong Ma  (NCSU &amp; ORNL)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Wu Feng  (VT)</a:t>
            </a:r>
          </a:p>
        </p:txBody>
      </p:sp>
      <p:pic>
        <p:nvPicPr>
          <p:cNvPr id="3077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586413"/>
            <a:ext cx="11430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22" descr="logoNCS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410200"/>
            <a:ext cx="1362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26" descr="ib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584825"/>
            <a:ext cx="1828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28" descr="ORNL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702300"/>
            <a:ext cx="16764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29" descr="mpiBLAST-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527675"/>
            <a:ext cx="16573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30" descr="VT_marn208_shield2i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6399213"/>
            <a:ext cx="18288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Current mpiBLAST Scheduling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Scheduling hierarchy</a:t>
            </a:r>
          </a:p>
          <a:p>
            <a:r>
              <a:rPr lang="en-US" smtClean="0"/>
              <a:t>Limitations</a:t>
            </a:r>
          </a:p>
          <a:p>
            <a:pPr lvl="1" eaLnBrk="1" hangingPunct="1"/>
            <a:r>
              <a:rPr lang="en-US" smtClean="0"/>
              <a:t>Fixed worker-to-master mapping</a:t>
            </a:r>
          </a:p>
          <a:p>
            <a:pPr lvl="1" eaLnBrk="1" hangingPunct="1"/>
            <a:r>
              <a:rPr lang="en-US" smtClean="0"/>
              <a:t>High overhead with fine-grained load balancing</a:t>
            </a:r>
          </a:p>
        </p:txBody>
      </p:sp>
      <p:grpSp>
        <p:nvGrpSpPr>
          <p:cNvPr id="3" name="Group 217"/>
          <p:cNvGrpSpPr>
            <a:grpSpLocks/>
          </p:cNvGrpSpPr>
          <p:nvPr/>
        </p:nvGrpSpPr>
        <p:grpSpPr bwMode="auto">
          <a:xfrm>
            <a:off x="1066800" y="3505200"/>
            <a:ext cx="6934200" cy="3124200"/>
            <a:chOff x="576" y="2304"/>
            <a:chExt cx="4368" cy="1968"/>
          </a:xfrm>
        </p:grpSpPr>
        <p:sp>
          <p:nvSpPr>
            <p:cNvPr id="92219" name="Rectangle 218"/>
            <p:cNvSpPr>
              <a:spLocks noChangeArrowheads="1"/>
            </p:cNvSpPr>
            <p:nvPr/>
          </p:nvSpPr>
          <p:spPr bwMode="auto">
            <a:xfrm>
              <a:off x="2352" y="2304"/>
              <a:ext cx="912" cy="28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SuperMaster</a:t>
              </a:r>
            </a:p>
          </p:txBody>
        </p:sp>
        <p:sp>
          <p:nvSpPr>
            <p:cNvPr id="92220" name="Rectangle 219"/>
            <p:cNvSpPr>
              <a:spLocks noChangeArrowheads="1"/>
            </p:cNvSpPr>
            <p:nvPr/>
          </p:nvSpPr>
          <p:spPr bwMode="auto">
            <a:xfrm>
              <a:off x="672" y="3792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1" name="AutoShape 220"/>
            <p:cNvSpPr>
              <a:spLocks noChangeArrowheads="1"/>
            </p:cNvSpPr>
            <p:nvPr/>
          </p:nvSpPr>
          <p:spPr bwMode="auto">
            <a:xfrm>
              <a:off x="720" y="3840"/>
              <a:ext cx="288" cy="192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f</a:t>
              </a:r>
              <a:r>
                <a:rPr lang="en-US" sz="1600" b="1" baseline="-25000">
                  <a:latin typeface="Arial" charset="0"/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22" name="Rectangle 221"/>
            <p:cNvSpPr>
              <a:spLocks noChangeArrowheads="1"/>
            </p:cNvSpPr>
            <p:nvPr/>
          </p:nvSpPr>
          <p:spPr bwMode="auto">
            <a:xfrm>
              <a:off x="672" y="403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P</a:t>
              </a:r>
              <a:r>
                <a:rPr lang="en-US" sz="1600" b="1" baseline="-25000">
                  <a:latin typeface="Arial" charset="0"/>
                </a:rPr>
                <a:t>1,1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23" name="Rectangle 222"/>
            <p:cNvSpPr>
              <a:spLocks noChangeArrowheads="1"/>
            </p:cNvSpPr>
            <p:nvPr/>
          </p:nvSpPr>
          <p:spPr bwMode="auto">
            <a:xfrm>
              <a:off x="624" y="2944"/>
              <a:ext cx="912" cy="132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4" name="Text Box 223"/>
            <p:cNvSpPr txBox="1">
              <a:spLocks noChangeArrowheads="1"/>
            </p:cNvSpPr>
            <p:nvPr/>
          </p:nvSpPr>
          <p:spPr bwMode="auto">
            <a:xfrm>
              <a:off x="576" y="2760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Partition 1</a:t>
              </a:r>
            </a:p>
          </p:txBody>
        </p:sp>
        <p:sp>
          <p:nvSpPr>
            <p:cNvPr id="92225" name="Line 224"/>
            <p:cNvSpPr>
              <a:spLocks noChangeShapeType="1"/>
            </p:cNvSpPr>
            <p:nvPr/>
          </p:nvSpPr>
          <p:spPr bwMode="auto">
            <a:xfrm flipH="1">
              <a:off x="864" y="3216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6" name="Line 225"/>
            <p:cNvSpPr>
              <a:spLocks noChangeShapeType="1"/>
            </p:cNvSpPr>
            <p:nvPr/>
          </p:nvSpPr>
          <p:spPr bwMode="auto">
            <a:xfrm>
              <a:off x="1104" y="3216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7" name="Rectangle 226"/>
            <p:cNvSpPr>
              <a:spLocks noChangeArrowheads="1"/>
            </p:cNvSpPr>
            <p:nvPr/>
          </p:nvSpPr>
          <p:spPr bwMode="auto">
            <a:xfrm>
              <a:off x="1104" y="3792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8" name="AutoShape 227"/>
            <p:cNvSpPr>
              <a:spLocks noChangeArrowheads="1"/>
            </p:cNvSpPr>
            <p:nvPr/>
          </p:nvSpPr>
          <p:spPr bwMode="auto">
            <a:xfrm>
              <a:off x="1152" y="3840"/>
              <a:ext cx="288" cy="192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f</a:t>
              </a:r>
              <a:r>
                <a:rPr lang="en-US" sz="1600" b="1" baseline="-25000">
                  <a:latin typeface="Arial" charset="0"/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29" name="Rectangle 228"/>
            <p:cNvSpPr>
              <a:spLocks noChangeArrowheads="1"/>
            </p:cNvSpPr>
            <p:nvPr/>
          </p:nvSpPr>
          <p:spPr bwMode="auto">
            <a:xfrm>
              <a:off x="1104" y="403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P</a:t>
              </a:r>
              <a:r>
                <a:rPr lang="en-US" sz="1600" b="1" baseline="-25000">
                  <a:latin typeface="Arial" charset="0"/>
                </a:rPr>
                <a:t>1,2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30" name="Text Box 229"/>
            <p:cNvSpPr txBox="1">
              <a:spLocks noChangeArrowheads="1"/>
            </p:cNvSpPr>
            <p:nvPr/>
          </p:nvSpPr>
          <p:spPr bwMode="auto">
            <a:xfrm>
              <a:off x="720" y="345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q</a:t>
              </a:r>
              <a:r>
                <a:rPr lang="en-US" sz="1600" b="1" baseline="-25000">
                  <a:latin typeface="Arial" charset="0"/>
                </a:rPr>
                <a:t>i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31" name="Text Box 230"/>
            <p:cNvSpPr txBox="1">
              <a:spLocks noChangeArrowheads="1"/>
            </p:cNvSpPr>
            <p:nvPr/>
          </p:nvSpPr>
          <p:spPr bwMode="auto">
            <a:xfrm>
              <a:off x="1056" y="345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q</a:t>
              </a:r>
              <a:r>
                <a:rPr lang="en-US" sz="1600" b="1" baseline="-25000">
                  <a:latin typeface="Arial" charset="0"/>
                </a:rPr>
                <a:t>i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32" name="Line 231"/>
            <p:cNvSpPr>
              <a:spLocks noChangeShapeType="1"/>
            </p:cNvSpPr>
            <p:nvPr/>
          </p:nvSpPr>
          <p:spPr bwMode="auto">
            <a:xfrm flipH="1">
              <a:off x="1056" y="2592"/>
              <a:ext cx="16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3" name="Text Box 232"/>
            <p:cNvSpPr txBox="1">
              <a:spLocks noChangeArrowheads="1"/>
            </p:cNvSpPr>
            <p:nvPr/>
          </p:nvSpPr>
          <p:spPr bwMode="auto">
            <a:xfrm>
              <a:off x="2640" y="32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…</a:t>
              </a:r>
              <a:endParaRPr lang="en-US" b="1"/>
            </a:p>
          </p:txBody>
        </p:sp>
        <p:sp>
          <p:nvSpPr>
            <p:cNvPr id="92234" name="Line 233"/>
            <p:cNvSpPr>
              <a:spLocks noChangeShapeType="1"/>
            </p:cNvSpPr>
            <p:nvPr/>
          </p:nvSpPr>
          <p:spPr bwMode="auto">
            <a:xfrm>
              <a:off x="2976" y="2592"/>
              <a:ext cx="14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5" name="Rectangle 234"/>
            <p:cNvSpPr>
              <a:spLocks noChangeArrowheads="1"/>
            </p:cNvSpPr>
            <p:nvPr/>
          </p:nvSpPr>
          <p:spPr bwMode="auto">
            <a:xfrm>
              <a:off x="784" y="2976"/>
              <a:ext cx="576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Master</a:t>
              </a:r>
              <a:r>
                <a:rPr lang="en-US" sz="1600" b="1" baseline="-25000">
                  <a:latin typeface="Arial" charset="0"/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36" name="Rectangle 235"/>
            <p:cNvSpPr>
              <a:spLocks noChangeArrowheads="1"/>
            </p:cNvSpPr>
            <p:nvPr/>
          </p:nvSpPr>
          <p:spPr bwMode="auto">
            <a:xfrm>
              <a:off x="1680" y="3784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7" name="AutoShape 236"/>
            <p:cNvSpPr>
              <a:spLocks noChangeArrowheads="1"/>
            </p:cNvSpPr>
            <p:nvPr/>
          </p:nvSpPr>
          <p:spPr bwMode="auto">
            <a:xfrm>
              <a:off x="1728" y="3832"/>
              <a:ext cx="288" cy="192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f</a:t>
              </a:r>
              <a:r>
                <a:rPr lang="en-US" sz="1600" b="1" baseline="-25000">
                  <a:latin typeface="Arial" charset="0"/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38" name="Rectangle 237"/>
            <p:cNvSpPr>
              <a:spLocks noChangeArrowheads="1"/>
            </p:cNvSpPr>
            <p:nvPr/>
          </p:nvSpPr>
          <p:spPr bwMode="auto">
            <a:xfrm>
              <a:off x="1680" y="402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P</a:t>
              </a:r>
              <a:r>
                <a:rPr lang="en-US" sz="1600" b="1" baseline="-25000">
                  <a:latin typeface="Arial" charset="0"/>
                </a:rPr>
                <a:t>2,1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39" name="Rectangle 238"/>
            <p:cNvSpPr>
              <a:spLocks noChangeArrowheads="1"/>
            </p:cNvSpPr>
            <p:nvPr/>
          </p:nvSpPr>
          <p:spPr bwMode="auto">
            <a:xfrm>
              <a:off x="1632" y="2936"/>
              <a:ext cx="912" cy="132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0" name="Line 239"/>
            <p:cNvSpPr>
              <a:spLocks noChangeShapeType="1"/>
            </p:cNvSpPr>
            <p:nvPr/>
          </p:nvSpPr>
          <p:spPr bwMode="auto">
            <a:xfrm flipH="1">
              <a:off x="1872" y="3208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41" name="Line 240"/>
            <p:cNvSpPr>
              <a:spLocks noChangeShapeType="1"/>
            </p:cNvSpPr>
            <p:nvPr/>
          </p:nvSpPr>
          <p:spPr bwMode="auto">
            <a:xfrm>
              <a:off x="2112" y="3208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42" name="Rectangle 241"/>
            <p:cNvSpPr>
              <a:spLocks noChangeArrowheads="1"/>
            </p:cNvSpPr>
            <p:nvPr/>
          </p:nvSpPr>
          <p:spPr bwMode="auto">
            <a:xfrm>
              <a:off x="2112" y="3784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3" name="AutoShape 242"/>
            <p:cNvSpPr>
              <a:spLocks noChangeArrowheads="1"/>
            </p:cNvSpPr>
            <p:nvPr/>
          </p:nvSpPr>
          <p:spPr bwMode="auto">
            <a:xfrm>
              <a:off x="2160" y="3832"/>
              <a:ext cx="288" cy="192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f</a:t>
              </a:r>
              <a:r>
                <a:rPr lang="en-US" sz="1600" b="1" baseline="-25000">
                  <a:latin typeface="Arial" charset="0"/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44" name="Rectangle 243"/>
            <p:cNvSpPr>
              <a:spLocks noChangeArrowheads="1"/>
            </p:cNvSpPr>
            <p:nvPr/>
          </p:nvSpPr>
          <p:spPr bwMode="auto">
            <a:xfrm>
              <a:off x="2112" y="402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P</a:t>
              </a:r>
              <a:r>
                <a:rPr lang="en-US" sz="1600" b="1" baseline="-25000">
                  <a:latin typeface="Arial" charset="0"/>
                </a:rPr>
                <a:t>2,2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45" name="Text Box 244"/>
            <p:cNvSpPr txBox="1">
              <a:spLocks noChangeArrowheads="1"/>
            </p:cNvSpPr>
            <p:nvPr/>
          </p:nvSpPr>
          <p:spPr bwMode="auto">
            <a:xfrm>
              <a:off x="1728" y="344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q</a:t>
              </a:r>
              <a:r>
                <a:rPr lang="en-US" sz="1600" b="1" baseline="-25000">
                  <a:latin typeface="Arial" charset="0"/>
                </a:rPr>
                <a:t>j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46" name="Text Box 245"/>
            <p:cNvSpPr txBox="1">
              <a:spLocks noChangeArrowheads="1"/>
            </p:cNvSpPr>
            <p:nvPr/>
          </p:nvSpPr>
          <p:spPr bwMode="auto">
            <a:xfrm>
              <a:off x="2064" y="344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q</a:t>
              </a:r>
              <a:r>
                <a:rPr lang="en-US" sz="1600" b="1" baseline="-25000">
                  <a:latin typeface="Arial" charset="0"/>
                </a:rPr>
                <a:t>j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47" name="Rectangle 246"/>
            <p:cNvSpPr>
              <a:spLocks noChangeArrowheads="1"/>
            </p:cNvSpPr>
            <p:nvPr/>
          </p:nvSpPr>
          <p:spPr bwMode="auto">
            <a:xfrm>
              <a:off x="1792" y="2968"/>
              <a:ext cx="576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Master</a:t>
              </a:r>
              <a:r>
                <a:rPr lang="en-US" sz="1600" b="1" baseline="-25000">
                  <a:latin typeface="Arial" charset="0"/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48" name="Line 247"/>
            <p:cNvSpPr>
              <a:spLocks noChangeShapeType="1"/>
            </p:cNvSpPr>
            <p:nvPr/>
          </p:nvSpPr>
          <p:spPr bwMode="auto">
            <a:xfrm flipH="1">
              <a:off x="2112" y="2592"/>
              <a:ext cx="6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49" name="Rectangle 248"/>
            <p:cNvSpPr>
              <a:spLocks noChangeArrowheads="1"/>
            </p:cNvSpPr>
            <p:nvPr/>
          </p:nvSpPr>
          <p:spPr bwMode="auto">
            <a:xfrm>
              <a:off x="2976" y="3784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0" name="AutoShape 249"/>
            <p:cNvSpPr>
              <a:spLocks noChangeArrowheads="1"/>
            </p:cNvSpPr>
            <p:nvPr/>
          </p:nvSpPr>
          <p:spPr bwMode="auto">
            <a:xfrm>
              <a:off x="3024" y="3832"/>
              <a:ext cx="288" cy="192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f</a:t>
              </a:r>
              <a:r>
                <a:rPr lang="en-US" sz="1600" b="1" baseline="-25000">
                  <a:latin typeface="Arial" charset="0"/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51" name="Rectangle 250"/>
            <p:cNvSpPr>
              <a:spLocks noChangeArrowheads="1"/>
            </p:cNvSpPr>
            <p:nvPr/>
          </p:nvSpPr>
          <p:spPr bwMode="auto">
            <a:xfrm>
              <a:off x="2976" y="402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P</a:t>
              </a:r>
              <a:r>
                <a:rPr lang="en-US" sz="1600" b="1" baseline="-25000">
                  <a:latin typeface="Arial" charset="0"/>
                </a:rPr>
                <a:t>n-1,1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52" name="Rectangle 251"/>
            <p:cNvSpPr>
              <a:spLocks noChangeArrowheads="1"/>
            </p:cNvSpPr>
            <p:nvPr/>
          </p:nvSpPr>
          <p:spPr bwMode="auto">
            <a:xfrm>
              <a:off x="2928" y="2936"/>
              <a:ext cx="912" cy="132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3" name="Text Box 252"/>
            <p:cNvSpPr txBox="1">
              <a:spLocks noChangeArrowheads="1"/>
            </p:cNvSpPr>
            <p:nvPr/>
          </p:nvSpPr>
          <p:spPr bwMode="auto">
            <a:xfrm>
              <a:off x="4176" y="2764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Partition n</a:t>
              </a:r>
            </a:p>
          </p:txBody>
        </p:sp>
        <p:sp>
          <p:nvSpPr>
            <p:cNvPr id="92254" name="Line 253"/>
            <p:cNvSpPr>
              <a:spLocks noChangeShapeType="1"/>
            </p:cNvSpPr>
            <p:nvPr/>
          </p:nvSpPr>
          <p:spPr bwMode="auto">
            <a:xfrm flipH="1">
              <a:off x="3168" y="3208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5" name="Line 254"/>
            <p:cNvSpPr>
              <a:spLocks noChangeShapeType="1"/>
            </p:cNvSpPr>
            <p:nvPr/>
          </p:nvSpPr>
          <p:spPr bwMode="auto">
            <a:xfrm>
              <a:off x="3408" y="3208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6" name="Rectangle 255"/>
            <p:cNvSpPr>
              <a:spLocks noChangeArrowheads="1"/>
            </p:cNvSpPr>
            <p:nvPr/>
          </p:nvSpPr>
          <p:spPr bwMode="auto">
            <a:xfrm>
              <a:off x="3408" y="3784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7" name="AutoShape 256"/>
            <p:cNvSpPr>
              <a:spLocks noChangeArrowheads="1"/>
            </p:cNvSpPr>
            <p:nvPr/>
          </p:nvSpPr>
          <p:spPr bwMode="auto">
            <a:xfrm>
              <a:off x="3456" y="3832"/>
              <a:ext cx="288" cy="192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f</a:t>
              </a:r>
              <a:r>
                <a:rPr lang="en-US" sz="1600" b="1" baseline="-25000">
                  <a:latin typeface="Arial" charset="0"/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58" name="Rectangle 257"/>
            <p:cNvSpPr>
              <a:spLocks noChangeArrowheads="1"/>
            </p:cNvSpPr>
            <p:nvPr/>
          </p:nvSpPr>
          <p:spPr bwMode="auto">
            <a:xfrm>
              <a:off x="3408" y="402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P</a:t>
              </a:r>
              <a:r>
                <a:rPr lang="en-US" sz="1600" b="1" baseline="-25000">
                  <a:latin typeface="Arial" charset="0"/>
                </a:rPr>
                <a:t>n-1,2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59" name="Text Box 258"/>
            <p:cNvSpPr txBox="1">
              <a:spLocks noChangeArrowheads="1"/>
            </p:cNvSpPr>
            <p:nvPr/>
          </p:nvSpPr>
          <p:spPr bwMode="auto">
            <a:xfrm>
              <a:off x="3024" y="344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q</a:t>
              </a:r>
              <a:r>
                <a:rPr lang="en-US" sz="1600" b="1" baseline="-25000">
                  <a:latin typeface="Arial" charset="0"/>
                </a:rPr>
                <a:t>k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60" name="Text Box 259"/>
            <p:cNvSpPr txBox="1">
              <a:spLocks noChangeArrowheads="1"/>
            </p:cNvSpPr>
            <p:nvPr/>
          </p:nvSpPr>
          <p:spPr bwMode="auto">
            <a:xfrm>
              <a:off x="3360" y="344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q</a:t>
              </a:r>
              <a:r>
                <a:rPr lang="en-US" sz="1600" b="1" baseline="-25000">
                  <a:latin typeface="Arial" charset="0"/>
                </a:rPr>
                <a:t>k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61" name="Rectangle 260"/>
            <p:cNvSpPr>
              <a:spLocks noChangeArrowheads="1"/>
            </p:cNvSpPr>
            <p:nvPr/>
          </p:nvSpPr>
          <p:spPr bwMode="auto">
            <a:xfrm>
              <a:off x="3088" y="2968"/>
              <a:ext cx="576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Master</a:t>
              </a:r>
              <a:r>
                <a:rPr lang="en-US" sz="1600" b="1" baseline="-25000">
                  <a:latin typeface="Arial" charset="0"/>
                </a:rPr>
                <a:t>n-1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62" name="Rectangle 261"/>
            <p:cNvSpPr>
              <a:spLocks noChangeArrowheads="1"/>
            </p:cNvSpPr>
            <p:nvPr/>
          </p:nvSpPr>
          <p:spPr bwMode="auto">
            <a:xfrm>
              <a:off x="3984" y="3776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3" name="AutoShape 262"/>
            <p:cNvSpPr>
              <a:spLocks noChangeArrowheads="1"/>
            </p:cNvSpPr>
            <p:nvPr/>
          </p:nvSpPr>
          <p:spPr bwMode="auto">
            <a:xfrm>
              <a:off x="4032" y="3824"/>
              <a:ext cx="288" cy="192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f</a:t>
              </a:r>
              <a:r>
                <a:rPr lang="en-US" sz="1600" b="1" baseline="-25000">
                  <a:latin typeface="Arial" charset="0"/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64" name="Rectangle 263"/>
            <p:cNvSpPr>
              <a:spLocks noChangeArrowheads="1"/>
            </p:cNvSpPr>
            <p:nvPr/>
          </p:nvSpPr>
          <p:spPr bwMode="auto">
            <a:xfrm>
              <a:off x="3984" y="401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P</a:t>
              </a:r>
              <a:r>
                <a:rPr lang="en-US" sz="1600" b="1" baseline="-25000">
                  <a:latin typeface="Arial" charset="0"/>
                </a:rPr>
                <a:t>n,1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65" name="Rectangle 264"/>
            <p:cNvSpPr>
              <a:spLocks noChangeArrowheads="1"/>
            </p:cNvSpPr>
            <p:nvPr/>
          </p:nvSpPr>
          <p:spPr bwMode="auto">
            <a:xfrm>
              <a:off x="3936" y="2928"/>
              <a:ext cx="912" cy="132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6" name="Line 265"/>
            <p:cNvSpPr>
              <a:spLocks noChangeShapeType="1"/>
            </p:cNvSpPr>
            <p:nvPr/>
          </p:nvSpPr>
          <p:spPr bwMode="auto">
            <a:xfrm flipH="1">
              <a:off x="4176" y="3200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7" name="Line 266"/>
            <p:cNvSpPr>
              <a:spLocks noChangeShapeType="1"/>
            </p:cNvSpPr>
            <p:nvPr/>
          </p:nvSpPr>
          <p:spPr bwMode="auto">
            <a:xfrm>
              <a:off x="4416" y="3200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8" name="Rectangle 267"/>
            <p:cNvSpPr>
              <a:spLocks noChangeArrowheads="1"/>
            </p:cNvSpPr>
            <p:nvPr/>
          </p:nvSpPr>
          <p:spPr bwMode="auto">
            <a:xfrm>
              <a:off x="4416" y="3776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9" name="AutoShape 268"/>
            <p:cNvSpPr>
              <a:spLocks noChangeArrowheads="1"/>
            </p:cNvSpPr>
            <p:nvPr/>
          </p:nvSpPr>
          <p:spPr bwMode="auto">
            <a:xfrm>
              <a:off x="4464" y="3824"/>
              <a:ext cx="288" cy="192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f</a:t>
              </a:r>
              <a:r>
                <a:rPr lang="en-US" sz="1600" b="1" baseline="-25000">
                  <a:latin typeface="Arial" charset="0"/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70" name="Rectangle 269"/>
            <p:cNvSpPr>
              <a:spLocks noChangeArrowheads="1"/>
            </p:cNvSpPr>
            <p:nvPr/>
          </p:nvSpPr>
          <p:spPr bwMode="auto">
            <a:xfrm>
              <a:off x="4416" y="401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P</a:t>
              </a:r>
              <a:r>
                <a:rPr lang="en-US" sz="1600" b="1" baseline="-25000">
                  <a:latin typeface="Arial" charset="0"/>
                </a:rPr>
                <a:t>n,2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71" name="Text Box 270"/>
            <p:cNvSpPr txBox="1">
              <a:spLocks noChangeArrowheads="1"/>
            </p:cNvSpPr>
            <p:nvPr/>
          </p:nvSpPr>
          <p:spPr bwMode="auto">
            <a:xfrm>
              <a:off x="4032" y="3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q</a:t>
              </a:r>
              <a:r>
                <a:rPr lang="en-US" sz="1600" b="1" baseline="-25000">
                  <a:latin typeface="Arial" charset="0"/>
                </a:rPr>
                <a:t>l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72" name="Text Box 271"/>
            <p:cNvSpPr txBox="1">
              <a:spLocks noChangeArrowheads="1"/>
            </p:cNvSpPr>
            <p:nvPr/>
          </p:nvSpPr>
          <p:spPr bwMode="auto">
            <a:xfrm>
              <a:off x="4368" y="3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q</a:t>
              </a:r>
              <a:r>
                <a:rPr lang="en-US" sz="1600" b="1" baseline="-25000">
                  <a:latin typeface="Arial" charset="0"/>
                </a:rPr>
                <a:t>l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73" name="Rectangle 272"/>
            <p:cNvSpPr>
              <a:spLocks noChangeArrowheads="1"/>
            </p:cNvSpPr>
            <p:nvPr/>
          </p:nvSpPr>
          <p:spPr bwMode="auto">
            <a:xfrm>
              <a:off x="4096" y="2960"/>
              <a:ext cx="576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Master</a:t>
              </a:r>
              <a:r>
                <a:rPr lang="en-US" sz="1600" b="1" baseline="-25000">
                  <a:latin typeface="Arial" charset="0"/>
                </a:rPr>
                <a:t>n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92274" name="Line 273"/>
            <p:cNvSpPr>
              <a:spLocks noChangeShapeType="1"/>
            </p:cNvSpPr>
            <p:nvPr/>
          </p:nvSpPr>
          <p:spPr bwMode="auto">
            <a:xfrm>
              <a:off x="2880" y="2592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56A88F28-2CCB-4195-A0EA-E6FC96D38ADF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Scheduling Optimization Overview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1288"/>
            <a:ext cx="8574088" cy="4684712"/>
          </a:xfrm>
        </p:spPr>
        <p:txBody>
          <a:bodyPr/>
          <a:lstStyle/>
          <a:p>
            <a:pPr eaLnBrk="1" hangingPunct="1"/>
            <a:r>
              <a:rPr lang="en-US" smtClean="0"/>
              <a:t>Optimizations</a:t>
            </a:r>
          </a:p>
          <a:p>
            <a:pPr lvl="1" eaLnBrk="1" hangingPunct="1"/>
            <a:r>
              <a:rPr lang="en-US" smtClean="0"/>
              <a:t>Allow mapping arbitrary workers to a master</a:t>
            </a:r>
          </a:p>
          <a:p>
            <a:pPr lvl="1" eaLnBrk="1" hangingPunct="1"/>
            <a:r>
              <a:rPr lang="en-US" smtClean="0"/>
              <a:t>Hide balancing overhead with query prefetching</a:t>
            </a:r>
          </a:p>
        </p:txBody>
      </p:sp>
      <p:grpSp>
        <p:nvGrpSpPr>
          <p:cNvPr id="2" name="Group 216"/>
          <p:cNvGrpSpPr>
            <a:grpSpLocks/>
          </p:cNvGrpSpPr>
          <p:nvPr/>
        </p:nvGrpSpPr>
        <p:grpSpPr bwMode="auto">
          <a:xfrm>
            <a:off x="914400" y="3352800"/>
            <a:ext cx="7010400" cy="3124200"/>
            <a:chOff x="624" y="2304"/>
            <a:chExt cx="4416" cy="1968"/>
          </a:xfrm>
        </p:grpSpPr>
        <p:sp>
          <p:nvSpPr>
            <p:cNvPr id="13430" name="Rectangle 4"/>
            <p:cNvSpPr>
              <a:spLocks noChangeArrowheads="1"/>
            </p:cNvSpPr>
            <p:nvPr/>
          </p:nvSpPr>
          <p:spPr bwMode="auto">
            <a:xfrm>
              <a:off x="2352" y="2304"/>
              <a:ext cx="912" cy="28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SuperMaster</a:t>
              </a:r>
            </a:p>
          </p:txBody>
        </p:sp>
        <p:sp>
          <p:nvSpPr>
            <p:cNvPr id="13431" name="Rectangle 5"/>
            <p:cNvSpPr>
              <a:spLocks noChangeArrowheads="1"/>
            </p:cNvSpPr>
            <p:nvPr/>
          </p:nvSpPr>
          <p:spPr bwMode="auto">
            <a:xfrm>
              <a:off x="720" y="3792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2" name="AutoShape 6"/>
            <p:cNvSpPr>
              <a:spLocks noChangeArrowheads="1"/>
            </p:cNvSpPr>
            <p:nvPr/>
          </p:nvSpPr>
          <p:spPr bwMode="auto">
            <a:xfrm>
              <a:off x="768" y="3840"/>
              <a:ext cx="288" cy="192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f</a:t>
              </a:r>
              <a:r>
                <a:rPr lang="en-US" sz="1600" b="1" baseline="-25000">
                  <a:latin typeface="Arial" charset="0"/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33" name="Rectangle 8"/>
            <p:cNvSpPr>
              <a:spLocks noChangeArrowheads="1"/>
            </p:cNvSpPr>
            <p:nvPr/>
          </p:nvSpPr>
          <p:spPr bwMode="auto">
            <a:xfrm>
              <a:off x="720" y="403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P</a:t>
              </a:r>
              <a:r>
                <a:rPr lang="en-US" sz="1600" b="1" baseline="-25000">
                  <a:latin typeface="Arial" charset="0"/>
                </a:rPr>
                <a:t>1,1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34" name="Rectangle 9"/>
            <p:cNvSpPr>
              <a:spLocks noChangeArrowheads="1"/>
            </p:cNvSpPr>
            <p:nvPr/>
          </p:nvSpPr>
          <p:spPr bwMode="auto">
            <a:xfrm>
              <a:off x="672" y="2944"/>
              <a:ext cx="1776" cy="132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5" name="Text Box 10"/>
            <p:cNvSpPr txBox="1">
              <a:spLocks noChangeArrowheads="1"/>
            </p:cNvSpPr>
            <p:nvPr/>
          </p:nvSpPr>
          <p:spPr bwMode="auto">
            <a:xfrm>
              <a:off x="624" y="2760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Partition 1</a:t>
              </a:r>
            </a:p>
          </p:txBody>
        </p:sp>
        <p:sp>
          <p:nvSpPr>
            <p:cNvPr id="13436" name="Line 11"/>
            <p:cNvSpPr>
              <a:spLocks noChangeShapeType="1"/>
            </p:cNvSpPr>
            <p:nvPr/>
          </p:nvSpPr>
          <p:spPr bwMode="auto">
            <a:xfrm flipH="1">
              <a:off x="912" y="3216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7" name="Line 12"/>
            <p:cNvSpPr>
              <a:spLocks noChangeShapeType="1"/>
            </p:cNvSpPr>
            <p:nvPr/>
          </p:nvSpPr>
          <p:spPr bwMode="auto">
            <a:xfrm flipH="1">
              <a:off x="1344" y="3216"/>
              <a:ext cx="2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8" name="Rectangle 13"/>
            <p:cNvSpPr>
              <a:spLocks noChangeArrowheads="1"/>
            </p:cNvSpPr>
            <p:nvPr/>
          </p:nvSpPr>
          <p:spPr bwMode="auto">
            <a:xfrm>
              <a:off x="1152" y="3792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9" name="AutoShape 14"/>
            <p:cNvSpPr>
              <a:spLocks noChangeArrowheads="1"/>
            </p:cNvSpPr>
            <p:nvPr/>
          </p:nvSpPr>
          <p:spPr bwMode="auto">
            <a:xfrm>
              <a:off x="1200" y="3840"/>
              <a:ext cx="288" cy="192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f</a:t>
              </a:r>
              <a:r>
                <a:rPr lang="en-US" sz="1600" b="1" baseline="-25000">
                  <a:latin typeface="Arial" charset="0"/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40" name="Rectangle 15"/>
            <p:cNvSpPr>
              <a:spLocks noChangeArrowheads="1"/>
            </p:cNvSpPr>
            <p:nvPr/>
          </p:nvSpPr>
          <p:spPr bwMode="auto">
            <a:xfrm>
              <a:off x="1152" y="403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P</a:t>
              </a:r>
              <a:r>
                <a:rPr lang="en-US" sz="1600" b="1" baseline="-25000">
                  <a:latin typeface="Arial" charset="0"/>
                </a:rPr>
                <a:t>1,2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41" name="Rectangle 16"/>
            <p:cNvSpPr>
              <a:spLocks noChangeArrowheads="1"/>
            </p:cNvSpPr>
            <p:nvPr/>
          </p:nvSpPr>
          <p:spPr bwMode="auto">
            <a:xfrm>
              <a:off x="1584" y="3792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2" name="AutoShape 17"/>
            <p:cNvSpPr>
              <a:spLocks noChangeArrowheads="1"/>
            </p:cNvSpPr>
            <p:nvPr/>
          </p:nvSpPr>
          <p:spPr bwMode="auto">
            <a:xfrm>
              <a:off x="1632" y="3840"/>
              <a:ext cx="288" cy="192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f</a:t>
              </a:r>
              <a:r>
                <a:rPr lang="en-US" sz="1600" b="1" baseline="-25000">
                  <a:latin typeface="Arial" charset="0"/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43" name="Rectangle 18"/>
            <p:cNvSpPr>
              <a:spLocks noChangeArrowheads="1"/>
            </p:cNvSpPr>
            <p:nvPr/>
          </p:nvSpPr>
          <p:spPr bwMode="auto">
            <a:xfrm>
              <a:off x="1584" y="403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P</a:t>
              </a:r>
              <a:r>
                <a:rPr lang="en-US" sz="1600" b="1" baseline="-25000">
                  <a:latin typeface="Arial" charset="0"/>
                </a:rPr>
                <a:t>1,3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44" name="Text Box 19"/>
            <p:cNvSpPr txBox="1">
              <a:spLocks noChangeArrowheads="1"/>
            </p:cNvSpPr>
            <p:nvPr/>
          </p:nvSpPr>
          <p:spPr bwMode="auto">
            <a:xfrm>
              <a:off x="864" y="345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q</a:t>
              </a:r>
              <a:r>
                <a:rPr lang="en-US" sz="1600" b="1" baseline="-25000">
                  <a:latin typeface="Arial" charset="0"/>
                </a:rPr>
                <a:t>i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45" name="Text Box 20"/>
            <p:cNvSpPr txBox="1">
              <a:spLocks noChangeArrowheads="1"/>
            </p:cNvSpPr>
            <p:nvPr/>
          </p:nvSpPr>
          <p:spPr bwMode="auto">
            <a:xfrm>
              <a:off x="1184" y="345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q</a:t>
              </a:r>
              <a:r>
                <a:rPr lang="en-US" sz="1600" b="1" baseline="-25000">
                  <a:latin typeface="Arial" charset="0"/>
                </a:rPr>
                <a:t>i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46" name="Line 21"/>
            <p:cNvSpPr>
              <a:spLocks noChangeShapeType="1"/>
            </p:cNvSpPr>
            <p:nvPr/>
          </p:nvSpPr>
          <p:spPr bwMode="auto">
            <a:xfrm flipH="1">
              <a:off x="1584" y="2592"/>
              <a:ext cx="110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Line 25"/>
            <p:cNvSpPr>
              <a:spLocks noChangeShapeType="1"/>
            </p:cNvSpPr>
            <p:nvPr/>
          </p:nvSpPr>
          <p:spPr bwMode="auto">
            <a:xfrm>
              <a:off x="1584" y="3216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Text Box 26"/>
            <p:cNvSpPr txBox="1">
              <a:spLocks noChangeArrowheads="1"/>
            </p:cNvSpPr>
            <p:nvPr/>
          </p:nvSpPr>
          <p:spPr bwMode="auto">
            <a:xfrm>
              <a:off x="1488" y="345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q</a:t>
              </a:r>
              <a:r>
                <a:rPr lang="en-US" sz="1600" b="1" baseline="-25000">
                  <a:latin typeface="Arial" charset="0"/>
                </a:rPr>
                <a:t>j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49" name="Text Box 63"/>
            <p:cNvSpPr txBox="1">
              <a:spLocks noChangeArrowheads="1"/>
            </p:cNvSpPr>
            <p:nvPr/>
          </p:nvSpPr>
          <p:spPr bwMode="auto">
            <a:xfrm>
              <a:off x="2640" y="326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…</a:t>
              </a:r>
              <a:endParaRPr lang="en-US" b="1"/>
            </a:p>
          </p:txBody>
        </p:sp>
        <p:sp>
          <p:nvSpPr>
            <p:cNvPr id="13450" name="Line 64"/>
            <p:cNvSpPr>
              <a:spLocks noChangeShapeType="1"/>
            </p:cNvSpPr>
            <p:nvPr/>
          </p:nvSpPr>
          <p:spPr bwMode="auto">
            <a:xfrm>
              <a:off x="2976" y="2592"/>
              <a:ext cx="110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Rectangle 69"/>
            <p:cNvSpPr>
              <a:spLocks noChangeArrowheads="1"/>
            </p:cNvSpPr>
            <p:nvPr/>
          </p:nvSpPr>
          <p:spPr bwMode="auto">
            <a:xfrm>
              <a:off x="2016" y="3792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2" name="AutoShape 70"/>
            <p:cNvSpPr>
              <a:spLocks noChangeArrowheads="1"/>
            </p:cNvSpPr>
            <p:nvPr/>
          </p:nvSpPr>
          <p:spPr bwMode="auto">
            <a:xfrm>
              <a:off x="2064" y="3840"/>
              <a:ext cx="288" cy="192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f</a:t>
              </a:r>
              <a:r>
                <a:rPr lang="en-US" sz="1600" b="1" baseline="-25000">
                  <a:latin typeface="Arial" charset="0"/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53" name="Rectangle 71"/>
            <p:cNvSpPr>
              <a:spLocks noChangeArrowheads="1"/>
            </p:cNvSpPr>
            <p:nvPr/>
          </p:nvSpPr>
          <p:spPr bwMode="auto">
            <a:xfrm>
              <a:off x="2016" y="403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P</a:t>
              </a:r>
              <a:r>
                <a:rPr lang="en-US" sz="1600" b="1" baseline="-25000">
                  <a:latin typeface="Arial" charset="0"/>
                </a:rPr>
                <a:t>1,4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54" name="Line 72"/>
            <p:cNvSpPr>
              <a:spLocks noChangeShapeType="1"/>
            </p:cNvSpPr>
            <p:nvPr/>
          </p:nvSpPr>
          <p:spPr bwMode="auto">
            <a:xfrm>
              <a:off x="1584" y="3216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Rectangle 7"/>
            <p:cNvSpPr>
              <a:spLocks noChangeArrowheads="1"/>
            </p:cNvSpPr>
            <p:nvPr/>
          </p:nvSpPr>
          <p:spPr bwMode="auto">
            <a:xfrm>
              <a:off x="1248" y="2976"/>
              <a:ext cx="672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Master</a:t>
              </a:r>
              <a:r>
                <a:rPr lang="en-US" sz="1600" b="1" baseline="-25000">
                  <a:latin typeface="Arial" charset="0"/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56" name="Text Box 73"/>
            <p:cNvSpPr txBox="1">
              <a:spLocks noChangeArrowheads="1"/>
            </p:cNvSpPr>
            <p:nvPr/>
          </p:nvSpPr>
          <p:spPr bwMode="auto">
            <a:xfrm>
              <a:off x="1776" y="345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q</a:t>
              </a:r>
              <a:r>
                <a:rPr lang="en-US" sz="1600" b="1" baseline="-25000">
                  <a:latin typeface="Arial" charset="0"/>
                </a:rPr>
                <a:t>j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57" name="Rectangle 74"/>
            <p:cNvSpPr>
              <a:spLocks noChangeArrowheads="1"/>
            </p:cNvSpPr>
            <p:nvPr/>
          </p:nvSpPr>
          <p:spPr bwMode="auto">
            <a:xfrm>
              <a:off x="3216" y="3792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8" name="AutoShape 75"/>
            <p:cNvSpPr>
              <a:spLocks noChangeArrowheads="1"/>
            </p:cNvSpPr>
            <p:nvPr/>
          </p:nvSpPr>
          <p:spPr bwMode="auto">
            <a:xfrm>
              <a:off x="3264" y="3840"/>
              <a:ext cx="288" cy="192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f</a:t>
              </a:r>
              <a:r>
                <a:rPr lang="en-US" sz="1600" b="1" baseline="-25000">
                  <a:latin typeface="Arial" charset="0"/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59" name="Rectangle 76"/>
            <p:cNvSpPr>
              <a:spLocks noChangeArrowheads="1"/>
            </p:cNvSpPr>
            <p:nvPr/>
          </p:nvSpPr>
          <p:spPr bwMode="auto">
            <a:xfrm>
              <a:off x="3216" y="403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P</a:t>
              </a:r>
              <a:r>
                <a:rPr lang="en-US" sz="1600" b="1" baseline="-25000">
                  <a:latin typeface="Arial" charset="0"/>
                </a:rPr>
                <a:t>n,1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60" name="Rectangle 77"/>
            <p:cNvSpPr>
              <a:spLocks noChangeArrowheads="1"/>
            </p:cNvSpPr>
            <p:nvPr/>
          </p:nvSpPr>
          <p:spPr bwMode="auto">
            <a:xfrm>
              <a:off x="3168" y="2944"/>
              <a:ext cx="1776" cy="132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1" name="Text Box 78"/>
            <p:cNvSpPr txBox="1">
              <a:spLocks noChangeArrowheads="1"/>
            </p:cNvSpPr>
            <p:nvPr/>
          </p:nvSpPr>
          <p:spPr bwMode="auto">
            <a:xfrm>
              <a:off x="4272" y="2764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Partition n</a:t>
              </a:r>
            </a:p>
          </p:txBody>
        </p:sp>
        <p:sp>
          <p:nvSpPr>
            <p:cNvPr id="13462" name="Line 79"/>
            <p:cNvSpPr>
              <a:spLocks noChangeShapeType="1"/>
            </p:cNvSpPr>
            <p:nvPr/>
          </p:nvSpPr>
          <p:spPr bwMode="auto">
            <a:xfrm flipH="1">
              <a:off x="3408" y="3216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Line 80"/>
            <p:cNvSpPr>
              <a:spLocks noChangeShapeType="1"/>
            </p:cNvSpPr>
            <p:nvPr/>
          </p:nvSpPr>
          <p:spPr bwMode="auto">
            <a:xfrm flipH="1">
              <a:off x="3840" y="3216"/>
              <a:ext cx="2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Rectangle 81"/>
            <p:cNvSpPr>
              <a:spLocks noChangeArrowheads="1"/>
            </p:cNvSpPr>
            <p:nvPr/>
          </p:nvSpPr>
          <p:spPr bwMode="auto">
            <a:xfrm>
              <a:off x="3648" y="3792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5" name="AutoShape 82"/>
            <p:cNvSpPr>
              <a:spLocks noChangeArrowheads="1"/>
            </p:cNvSpPr>
            <p:nvPr/>
          </p:nvSpPr>
          <p:spPr bwMode="auto">
            <a:xfrm>
              <a:off x="3696" y="3840"/>
              <a:ext cx="288" cy="192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f</a:t>
              </a:r>
              <a:r>
                <a:rPr lang="en-US" sz="1600" b="1" baseline="-25000">
                  <a:latin typeface="Arial" charset="0"/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66" name="Rectangle 83"/>
            <p:cNvSpPr>
              <a:spLocks noChangeArrowheads="1"/>
            </p:cNvSpPr>
            <p:nvPr/>
          </p:nvSpPr>
          <p:spPr bwMode="auto">
            <a:xfrm>
              <a:off x="3648" y="403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P</a:t>
              </a:r>
              <a:r>
                <a:rPr lang="en-US" sz="1600" b="1" baseline="-25000">
                  <a:latin typeface="Arial" charset="0"/>
                </a:rPr>
                <a:t>n,2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67" name="Rectangle 84"/>
            <p:cNvSpPr>
              <a:spLocks noChangeArrowheads="1"/>
            </p:cNvSpPr>
            <p:nvPr/>
          </p:nvSpPr>
          <p:spPr bwMode="auto">
            <a:xfrm>
              <a:off x="4080" y="3792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8" name="AutoShape 85"/>
            <p:cNvSpPr>
              <a:spLocks noChangeArrowheads="1"/>
            </p:cNvSpPr>
            <p:nvPr/>
          </p:nvSpPr>
          <p:spPr bwMode="auto">
            <a:xfrm>
              <a:off x="4128" y="3840"/>
              <a:ext cx="288" cy="192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f</a:t>
              </a:r>
              <a:r>
                <a:rPr lang="en-US" sz="1600" b="1" baseline="-25000">
                  <a:latin typeface="Arial" charset="0"/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69" name="Rectangle 86"/>
            <p:cNvSpPr>
              <a:spLocks noChangeArrowheads="1"/>
            </p:cNvSpPr>
            <p:nvPr/>
          </p:nvSpPr>
          <p:spPr bwMode="auto">
            <a:xfrm>
              <a:off x="4080" y="403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P</a:t>
              </a:r>
              <a:r>
                <a:rPr lang="en-US" sz="1600" b="1" baseline="-25000">
                  <a:latin typeface="Arial" charset="0"/>
                </a:rPr>
                <a:t>n,3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70" name="Text Box 87"/>
            <p:cNvSpPr txBox="1">
              <a:spLocks noChangeArrowheads="1"/>
            </p:cNvSpPr>
            <p:nvPr/>
          </p:nvSpPr>
          <p:spPr bwMode="auto">
            <a:xfrm>
              <a:off x="3360" y="345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q</a:t>
              </a:r>
              <a:r>
                <a:rPr lang="en-US" sz="1600" b="1" baseline="-25000">
                  <a:latin typeface="Arial" charset="0"/>
                </a:rPr>
                <a:t>k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71" name="Text Box 88"/>
            <p:cNvSpPr txBox="1">
              <a:spLocks noChangeArrowheads="1"/>
            </p:cNvSpPr>
            <p:nvPr/>
          </p:nvSpPr>
          <p:spPr bwMode="auto">
            <a:xfrm>
              <a:off x="3680" y="345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q</a:t>
              </a:r>
              <a:r>
                <a:rPr lang="en-US" sz="1600" b="1" baseline="-25000">
                  <a:latin typeface="Arial" charset="0"/>
                </a:rPr>
                <a:t>k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72" name="Line 89"/>
            <p:cNvSpPr>
              <a:spLocks noChangeShapeType="1"/>
            </p:cNvSpPr>
            <p:nvPr/>
          </p:nvSpPr>
          <p:spPr bwMode="auto">
            <a:xfrm>
              <a:off x="4080" y="3216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73" name="Text Box 90"/>
            <p:cNvSpPr txBox="1">
              <a:spLocks noChangeArrowheads="1"/>
            </p:cNvSpPr>
            <p:nvPr/>
          </p:nvSpPr>
          <p:spPr bwMode="auto">
            <a:xfrm>
              <a:off x="3984" y="345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q</a:t>
              </a:r>
              <a:r>
                <a:rPr lang="en-US" sz="1600" b="1" baseline="-25000">
                  <a:latin typeface="Arial" charset="0"/>
                </a:rPr>
                <a:t>l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74" name="Rectangle 91"/>
            <p:cNvSpPr>
              <a:spLocks noChangeArrowheads="1"/>
            </p:cNvSpPr>
            <p:nvPr/>
          </p:nvSpPr>
          <p:spPr bwMode="auto">
            <a:xfrm>
              <a:off x="4512" y="3792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AutoShape 92"/>
            <p:cNvSpPr>
              <a:spLocks noChangeArrowheads="1"/>
            </p:cNvSpPr>
            <p:nvPr/>
          </p:nvSpPr>
          <p:spPr bwMode="auto">
            <a:xfrm>
              <a:off x="4560" y="3840"/>
              <a:ext cx="288" cy="192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f</a:t>
              </a:r>
              <a:r>
                <a:rPr lang="en-US" sz="1600" b="1" baseline="-25000">
                  <a:latin typeface="Arial" charset="0"/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76" name="Rectangle 93"/>
            <p:cNvSpPr>
              <a:spLocks noChangeArrowheads="1"/>
            </p:cNvSpPr>
            <p:nvPr/>
          </p:nvSpPr>
          <p:spPr bwMode="auto">
            <a:xfrm>
              <a:off x="4512" y="403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P</a:t>
              </a:r>
              <a:r>
                <a:rPr lang="en-US" sz="1600" b="1" baseline="-25000">
                  <a:latin typeface="Arial" charset="0"/>
                </a:rPr>
                <a:t>n,4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77" name="Line 94"/>
            <p:cNvSpPr>
              <a:spLocks noChangeShapeType="1"/>
            </p:cNvSpPr>
            <p:nvPr/>
          </p:nvSpPr>
          <p:spPr bwMode="auto">
            <a:xfrm>
              <a:off x="4080" y="3216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78" name="Rectangle 95"/>
            <p:cNvSpPr>
              <a:spLocks noChangeArrowheads="1"/>
            </p:cNvSpPr>
            <p:nvPr/>
          </p:nvSpPr>
          <p:spPr bwMode="auto">
            <a:xfrm>
              <a:off x="3744" y="2976"/>
              <a:ext cx="672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600" b="1">
                  <a:latin typeface="Arial" charset="0"/>
                </a:rPr>
                <a:t>Master</a:t>
              </a:r>
              <a:r>
                <a:rPr lang="en-US" sz="1600" b="1" baseline="-25000">
                  <a:latin typeface="Arial" charset="0"/>
                </a:rPr>
                <a:t>n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79" name="Text Box 96"/>
            <p:cNvSpPr txBox="1">
              <a:spLocks noChangeArrowheads="1"/>
            </p:cNvSpPr>
            <p:nvPr/>
          </p:nvSpPr>
          <p:spPr bwMode="auto">
            <a:xfrm>
              <a:off x="4272" y="345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q</a:t>
              </a:r>
              <a:r>
                <a:rPr lang="en-US" sz="1600" b="1" baseline="-25000">
                  <a:latin typeface="Arial" charset="0"/>
                </a:rPr>
                <a:t>l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13480" name="Freeform 98"/>
            <p:cNvSpPr>
              <a:spLocks/>
            </p:cNvSpPr>
            <p:nvPr/>
          </p:nvSpPr>
          <p:spPr bwMode="auto">
            <a:xfrm>
              <a:off x="1584" y="2592"/>
              <a:ext cx="1104" cy="384"/>
            </a:xfrm>
            <a:custGeom>
              <a:avLst/>
              <a:gdLst>
                <a:gd name="T0" fmla="*/ 0 w 1056"/>
                <a:gd name="T1" fmla="*/ 384 h 384"/>
                <a:gd name="T2" fmla="*/ 432 w 1056"/>
                <a:gd name="T3" fmla="*/ 96 h 384"/>
                <a:gd name="T4" fmla="*/ 1056 w 1056"/>
                <a:gd name="T5" fmla="*/ 0 h 384"/>
                <a:gd name="T6" fmla="*/ 0 60000 65536"/>
                <a:gd name="T7" fmla="*/ 0 60000 65536"/>
                <a:gd name="T8" fmla="*/ 0 60000 65536"/>
                <a:gd name="T9" fmla="*/ 0 w 1056"/>
                <a:gd name="T10" fmla="*/ 0 h 384"/>
                <a:gd name="T11" fmla="*/ 1056 w 105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384">
                  <a:moveTo>
                    <a:pt x="0" y="384"/>
                  </a:moveTo>
                  <a:cubicBezTo>
                    <a:pt x="128" y="272"/>
                    <a:pt x="256" y="160"/>
                    <a:pt x="432" y="96"/>
                  </a:cubicBezTo>
                  <a:cubicBezTo>
                    <a:pt x="608" y="32"/>
                    <a:pt x="952" y="16"/>
                    <a:pt x="105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1" name="Freeform 99"/>
            <p:cNvSpPr>
              <a:spLocks/>
            </p:cNvSpPr>
            <p:nvPr/>
          </p:nvSpPr>
          <p:spPr bwMode="auto">
            <a:xfrm flipH="1">
              <a:off x="2976" y="2592"/>
              <a:ext cx="1104" cy="384"/>
            </a:xfrm>
            <a:custGeom>
              <a:avLst/>
              <a:gdLst>
                <a:gd name="T0" fmla="*/ 0 w 1056"/>
                <a:gd name="T1" fmla="*/ 384 h 384"/>
                <a:gd name="T2" fmla="*/ 432 w 1056"/>
                <a:gd name="T3" fmla="*/ 96 h 384"/>
                <a:gd name="T4" fmla="*/ 1056 w 1056"/>
                <a:gd name="T5" fmla="*/ 0 h 384"/>
                <a:gd name="T6" fmla="*/ 0 60000 65536"/>
                <a:gd name="T7" fmla="*/ 0 60000 65536"/>
                <a:gd name="T8" fmla="*/ 0 60000 65536"/>
                <a:gd name="T9" fmla="*/ 0 w 1056"/>
                <a:gd name="T10" fmla="*/ 0 h 384"/>
                <a:gd name="T11" fmla="*/ 1056 w 105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384">
                  <a:moveTo>
                    <a:pt x="0" y="384"/>
                  </a:moveTo>
                  <a:cubicBezTo>
                    <a:pt x="128" y="272"/>
                    <a:pt x="256" y="160"/>
                    <a:pt x="432" y="96"/>
                  </a:cubicBezTo>
                  <a:cubicBezTo>
                    <a:pt x="608" y="32"/>
                    <a:pt x="952" y="16"/>
                    <a:pt x="105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2" name="Text Box 100"/>
            <p:cNvSpPr txBox="1">
              <a:spLocks noChangeArrowheads="1"/>
            </p:cNvSpPr>
            <p:nvPr/>
          </p:nvSpPr>
          <p:spPr bwMode="auto">
            <a:xfrm rot="-1260504">
              <a:off x="1536" y="2544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prefetch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C6337719-78B3-4E36-95C8-2B59878601B9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sp>
        <p:nvSpPr>
          <p:cNvPr id="14339" name="Line 150"/>
          <p:cNvSpPr>
            <a:spLocks noChangeShapeType="1"/>
          </p:cNvSpPr>
          <p:nvPr/>
        </p:nvSpPr>
        <p:spPr bwMode="auto">
          <a:xfrm>
            <a:off x="46736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151"/>
          <p:cNvSpPr>
            <a:spLocks noChangeShapeType="1"/>
          </p:cNvSpPr>
          <p:nvPr/>
        </p:nvSpPr>
        <p:spPr bwMode="auto">
          <a:xfrm>
            <a:off x="59690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187"/>
          <p:cNvSpPr>
            <a:spLocks noChangeShapeType="1"/>
          </p:cNvSpPr>
          <p:nvPr/>
        </p:nvSpPr>
        <p:spPr bwMode="auto">
          <a:xfrm>
            <a:off x="4467225" y="48863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191"/>
          <p:cNvSpPr>
            <a:spLocks noChangeShapeType="1"/>
          </p:cNvSpPr>
          <p:nvPr/>
        </p:nvSpPr>
        <p:spPr bwMode="auto">
          <a:xfrm>
            <a:off x="4476750" y="5359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190"/>
          <p:cNvSpPr>
            <a:spLocks noChangeShapeType="1"/>
          </p:cNvSpPr>
          <p:nvPr/>
        </p:nvSpPr>
        <p:spPr bwMode="auto">
          <a:xfrm>
            <a:off x="2714625" y="53689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139"/>
          <p:cNvSpPr>
            <a:spLocks noChangeShapeType="1"/>
          </p:cNvSpPr>
          <p:nvPr/>
        </p:nvSpPr>
        <p:spPr bwMode="auto">
          <a:xfrm>
            <a:off x="952500" y="53784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147"/>
          <p:cNvSpPr>
            <a:spLocks noChangeShapeType="1"/>
          </p:cNvSpPr>
          <p:nvPr/>
        </p:nvSpPr>
        <p:spPr bwMode="auto">
          <a:xfrm>
            <a:off x="9525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48"/>
          <p:cNvSpPr>
            <a:spLocks noChangeShapeType="1"/>
          </p:cNvSpPr>
          <p:nvPr/>
        </p:nvSpPr>
        <p:spPr bwMode="auto">
          <a:xfrm>
            <a:off x="21717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49"/>
          <p:cNvSpPr>
            <a:spLocks noChangeShapeType="1"/>
          </p:cNvSpPr>
          <p:nvPr/>
        </p:nvSpPr>
        <p:spPr bwMode="auto">
          <a:xfrm>
            <a:off x="34671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Mapping on BG/P</a:t>
            </a:r>
          </a:p>
        </p:txBody>
      </p:sp>
      <p:sp>
        <p:nvSpPr>
          <p:cNvPr id="14349" name="Rectangle 4"/>
          <p:cNvSpPr>
            <a:spLocks noChangeArrowheads="1"/>
          </p:cNvSpPr>
          <p:nvPr/>
        </p:nvSpPr>
        <p:spPr bwMode="auto">
          <a:xfrm>
            <a:off x="457200" y="5673725"/>
            <a:ext cx="6248400" cy="3810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5"/>
          <p:cNvSpPr>
            <a:spLocks noChangeArrowheads="1"/>
          </p:cNvSpPr>
          <p:nvPr/>
        </p:nvSpPr>
        <p:spPr bwMode="auto">
          <a:xfrm>
            <a:off x="152400" y="3733800"/>
            <a:ext cx="1600200" cy="11430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Rectangle 10"/>
          <p:cNvSpPr>
            <a:spLocks noChangeArrowheads="1"/>
          </p:cNvSpPr>
          <p:nvPr/>
        </p:nvSpPr>
        <p:spPr bwMode="auto">
          <a:xfrm>
            <a:off x="228600" y="38100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Rectangle 11"/>
          <p:cNvSpPr>
            <a:spLocks noChangeArrowheads="1"/>
          </p:cNvSpPr>
          <p:nvPr/>
        </p:nvSpPr>
        <p:spPr bwMode="auto">
          <a:xfrm>
            <a:off x="609600" y="38100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2"/>
          <p:cNvSpPr>
            <a:spLocks noChangeArrowheads="1"/>
          </p:cNvSpPr>
          <p:nvPr/>
        </p:nvSpPr>
        <p:spPr bwMode="auto">
          <a:xfrm>
            <a:off x="990600" y="38100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Rectangle 13"/>
          <p:cNvSpPr>
            <a:spLocks noChangeArrowheads="1"/>
          </p:cNvSpPr>
          <p:nvPr/>
        </p:nvSpPr>
        <p:spPr bwMode="auto">
          <a:xfrm>
            <a:off x="1371600" y="38100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4"/>
          <p:cNvSpPr>
            <a:spLocks noChangeArrowheads="1"/>
          </p:cNvSpPr>
          <p:nvPr/>
        </p:nvSpPr>
        <p:spPr bwMode="auto">
          <a:xfrm>
            <a:off x="228600" y="41148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Rectangle 15"/>
          <p:cNvSpPr>
            <a:spLocks noChangeArrowheads="1"/>
          </p:cNvSpPr>
          <p:nvPr/>
        </p:nvSpPr>
        <p:spPr bwMode="auto">
          <a:xfrm>
            <a:off x="609600" y="41148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16"/>
          <p:cNvSpPr>
            <a:spLocks noChangeArrowheads="1"/>
          </p:cNvSpPr>
          <p:nvPr/>
        </p:nvSpPr>
        <p:spPr bwMode="auto">
          <a:xfrm>
            <a:off x="990600" y="41148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17"/>
          <p:cNvSpPr>
            <a:spLocks noChangeArrowheads="1"/>
          </p:cNvSpPr>
          <p:nvPr/>
        </p:nvSpPr>
        <p:spPr bwMode="auto">
          <a:xfrm>
            <a:off x="1371600" y="41148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18"/>
          <p:cNvSpPr>
            <a:spLocks noChangeArrowheads="1"/>
          </p:cNvSpPr>
          <p:nvPr/>
        </p:nvSpPr>
        <p:spPr bwMode="auto">
          <a:xfrm>
            <a:off x="228600" y="45720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19"/>
          <p:cNvSpPr>
            <a:spLocks noChangeArrowheads="1"/>
          </p:cNvSpPr>
          <p:nvPr/>
        </p:nvSpPr>
        <p:spPr bwMode="auto">
          <a:xfrm>
            <a:off x="609600" y="45720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0"/>
          <p:cNvSpPr>
            <a:spLocks noChangeArrowheads="1"/>
          </p:cNvSpPr>
          <p:nvPr/>
        </p:nvSpPr>
        <p:spPr bwMode="auto">
          <a:xfrm>
            <a:off x="990600" y="45720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1"/>
          <p:cNvSpPr>
            <a:spLocks noChangeArrowheads="1"/>
          </p:cNvSpPr>
          <p:nvPr/>
        </p:nvSpPr>
        <p:spPr bwMode="auto">
          <a:xfrm>
            <a:off x="1371600" y="45720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50"/>
          <p:cNvSpPr txBox="1">
            <a:spLocks noChangeArrowheads="1"/>
          </p:cNvSpPr>
          <p:nvPr/>
        </p:nvSpPr>
        <p:spPr bwMode="auto">
          <a:xfrm>
            <a:off x="5257800" y="4038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r>
              <a:rPr lang="en-US" sz="2400" b="1">
                <a:latin typeface="Arial" charset="0"/>
              </a:rPr>
              <a:t>…</a:t>
            </a:r>
            <a:endParaRPr lang="en-US" sz="2400" b="1"/>
          </a:p>
        </p:txBody>
      </p:sp>
      <p:sp>
        <p:nvSpPr>
          <p:cNvPr id="14364" name="Text Box 51"/>
          <p:cNvSpPr txBox="1">
            <a:spLocks noChangeArrowheads="1"/>
          </p:cNvSpPr>
          <p:nvPr/>
        </p:nvSpPr>
        <p:spPr bwMode="auto">
          <a:xfrm>
            <a:off x="76200" y="34163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Partition 1</a:t>
            </a:r>
          </a:p>
        </p:txBody>
      </p:sp>
      <p:sp>
        <p:nvSpPr>
          <p:cNvPr id="242819" name="Line 131"/>
          <p:cNvSpPr>
            <a:spLocks noChangeShapeType="1"/>
          </p:cNvSpPr>
          <p:nvPr/>
        </p:nvSpPr>
        <p:spPr bwMode="auto">
          <a:xfrm flipV="1">
            <a:off x="5105400" y="1828800"/>
            <a:ext cx="838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820" name="Line 132"/>
          <p:cNvSpPr>
            <a:spLocks noChangeShapeType="1"/>
          </p:cNvSpPr>
          <p:nvPr/>
        </p:nvSpPr>
        <p:spPr bwMode="auto">
          <a:xfrm>
            <a:off x="5257800" y="3962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Line 136"/>
          <p:cNvSpPr>
            <a:spLocks noChangeShapeType="1"/>
          </p:cNvSpPr>
          <p:nvPr/>
        </p:nvSpPr>
        <p:spPr bwMode="auto">
          <a:xfrm>
            <a:off x="9525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AutoShape 142"/>
          <p:cNvSpPr>
            <a:spLocks noChangeArrowheads="1"/>
          </p:cNvSpPr>
          <p:nvPr/>
        </p:nvSpPr>
        <p:spPr bwMode="auto">
          <a:xfrm>
            <a:off x="533400" y="6324600"/>
            <a:ext cx="838200" cy="457200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Disk</a:t>
            </a:r>
          </a:p>
        </p:txBody>
      </p:sp>
      <p:sp>
        <p:nvSpPr>
          <p:cNvPr id="14369" name="AutoShape 143"/>
          <p:cNvSpPr>
            <a:spLocks noChangeArrowheads="1"/>
          </p:cNvSpPr>
          <p:nvPr/>
        </p:nvSpPr>
        <p:spPr bwMode="auto">
          <a:xfrm>
            <a:off x="1752600" y="6324600"/>
            <a:ext cx="838200" cy="457200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Disk</a:t>
            </a:r>
          </a:p>
        </p:txBody>
      </p:sp>
      <p:sp>
        <p:nvSpPr>
          <p:cNvPr id="14370" name="AutoShape 144"/>
          <p:cNvSpPr>
            <a:spLocks noChangeArrowheads="1"/>
          </p:cNvSpPr>
          <p:nvPr/>
        </p:nvSpPr>
        <p:spPr bwMode="auto">
          <a:xfrm>
            <a:off x="4267200" y="6324600"/>
            <a:ext cx="838200" cy="457200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Disk</a:t>
            </a:r>
          </a:p>
        </p:txBody>
      </p:sp>
      <p:sp>
        <p:nvSpPr>
          <p:cNvPr id="14371" name="AutoShape 145"/>
          <p:cNvSpPr>
            <a:spLocks noChangeArrowheads="1"/>
          </p:cNvSpPr>
          <p:nvPr/>
        </p:nvSpPr>
        <p:spPr bwMode="auto">
          <a:xfrm>
            <a:off x="5562600" y="6324600"/>
            <a:ext cx="838200" cy="457200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Disk</a:t>
            </a:r>
          </a:p>
        </p:txBody>
      </p:sp>
      <p:sp>
        <p:nvSpPr>
          <p:cNvPr id="14372" name="AutoShape 146"/>
          <p:cNvSpPr>
            <a:spLocks noChangeArrowheads="1"/>
          </p:cNvSpPr>
          <p:nvPr/>
        </p:nvSpPr>
        <p:spPr bwMode="auto">
          <a:xfrm>
            <a:off x="3048000" y="6324600"/>
            <a:ext cx="838200" cy="457200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Disk</a:t>
            </a:r>
          </a:p>
        </p:txBody>
      </p:sp>
      <p:sp>
        <p:nvSpPr>
          <p:cNvPr id="14373" name="Rectangle 15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16038"/>
            <a:ext cx="5105400" cy="196056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DB frags cached in workers, queries streamed across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One output file per partition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Results merged and written to GPFS through I/O nodes</a:t>
            </a:r>
          </a:p>
        </p:txBody>
      </p:sp>
      <p:sp>
        <p:nvSpPr>
          <p:cNvPr id="14374" name="Rectangle 156"/>
          <p:cNvSpPr>
            <a:spLocks noChangeArrowheads="1"/>
          </p:cNvSpPr>
          <p:nvPr/>
        </p:nvSpPr>
        <p:spPr bwMode="auto">
          <a:xfrm>
            <a:off x="1905000" y="3746500"/>
            <a:ext cx="1600200" cy="11430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5" name="Rectangle 157"/>
          <p:cNvSpPr>
            <a:spLocks noChangeArrowheads="1"/>
          </p:cNvSpPr>
          <p:nvPr/>
        </p:nvSpPr>
        <p:spPr bwMode="auto">
          <a:xfrm>
            <a:off x="1981200" y="38227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Rectangle 158"/>
          <p:cNvSpPr>
            <a:spLocks noChangeArrowheads="1"/>
          </p:cNvSpPr>
          <p:nvPr/>
        </p:nvSpPr>
        <p:spPr bwMode="auto">
          <a:xfrm>
            <a:off x="2362200" y="38227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7" name="Rectangle 159"/>
          <p:cNvSpPr>
            <a:spLocks noChangeArrowheads="1"/>
          </p:cNvSpPr>
          <p:nvPr/>
        </p:nvSpPr>
        <p:spPr bwMode="auto">
          <a:xfrm>
            <a:off x="2743200" y="38227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Rectangle 160"/>
          <p:cNvSpPr>
            <a:spLocks noChangeArrowheads="1"/>
          </p:cNvSpPr>
          <p:nvPr/>
        </p:nvSpPr>
        <p:spPr bwMode="auto">
          <a:xfrm>
            <a:off x="3124200" y="38227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9" name="Rectangle 161"/>
          <p:cNvSpPr>
            <a:spLocks noChangeArrowheads="1"/>
          </p:cNvSpPr>
          <p:nvPr/>
        </p:nvSpPr>
        <p:spPr bwMode="auto">
          <a:xfrm>
            <a:off x="1981200" y="41275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Rectangle 162"/>
          <p:cNvSpPr>
            <a:spLocks noChangeArrowheads="1"/>
          </p:cNvSpPr>
          <p:nvPr/>
        </p:nvSpPr>
        <p:spPr bwMode="auto">
          <a:xfrm>
            <a:off x="2362200" y="41275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Rectangle 163"/>
          <p:cNvSpPr>
            <a:spLocks noChangeArrowheads="1"/>
          </p:cNvSpPr>
          <p:nvPr/>
        </p:nvSpPr>
        <p:spPr bwMode="auto">
          <a:xfrm>
            <a:off x="2743200" y="41275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164"/>
          <p:cNvSpPr>
            <a:spLocks noChangeArrowheads="1"/>
          </p:cNvSpPr>
          <p:nvPr/>
        </p:nvSpPr>
        <p:spPr bwMode="auto">
          <a:xfrm>
            <a:off x="3124200" y="41275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Rectangle 165"/>
          <p:cNvSpPr>
            <a:spLocks noChangeArrowheads="1"/>
          </p:cNvSpPr>
          <p:nvPr/>
        </p:nvSpPr>
        <p:spPr bwMode="auto">
          <a:xfrm>
            <a:off x="1981200" y="45847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4" name="Rectangle 166"/>
          <p:cNvSpPr>
            <a:spLocks noChangeArrowheads="1"/>
          </p:cNvSpPr>
          <p:nvPr/>
        </p:nvSpPr>
        <p:spPr bwMode="auto">
          <a:xfrm>
            <a:off x="2362200" y="45847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Rectangle 167"/>
          <p:cNvSpPr>
            <a:spLocks noChangeArrowheads="1"/>
          </p:cNvSpPr>
          <p:nvPr/>
        </p:nvSpPr>
        <p:spPr bwMode="auto">
          <a:xfrm>
            <a:off x="2743200" y="45847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6" name="Rectangle 168"/>
          <p:cNvSpPr>
            <a:spLocks noChangeArrowheads="1"/>
          </p:cNvSpPr>
          <p:nvPr/>
        </p:nvSpPr>
        <p:spPr bwMode="auto">
          <a:xfrm>
            <a:off x="3124200" y="45847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7" name="Text Box 169"/>
          <p:cNvSpPr txBox="1">
            <a:spLocks noChangeArrowheads="1"/>
          </p:cNvSpPr>
          <p:nvPr/>
        </p:nvSpPr>
        <p:spPr bwMode="auto">
          <a:xfrm>
            <a:off x="152400" y="4297363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/>
              <a:t>Compute Nodes</a:t>
            </a:r>
          </a:p>
        </p:txBody>
      </p:sp>
      <p:sp>
        <p:nvSpPr>
          <p:cNvPr id="14388" name="Line 170"/>
          <p:cNvSpPr>
            <a:spLocks noChangeShapeType="1"/>
          </p:cNvSpPr>
          <p:nvPr/>
        </p:nvSpPr>
        <p:spPr bwMode="auto">
          <a:xfrm>
            <a:off x="2705100" y="48895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9" name="Rectangle 172"/>
          <p:cNvSpPr>
            <a:spLocks noChangeArrowheads="1"/>
          </p:cNvSpPr>
          <p:nvPr/>
        </p:nvSpPr>
        <p:spPr bwMode="auto">
          <a:xfrm>
            <a:off x="3657600" y="3746500"/>
            <a:ext cx="1600200" cy="11430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Rectangle 173"/>
          <p:cNvSpPr>
            <a:spLocks noChangeArrowheads="1"/>
          </p:cNvSpPr>
          <p:nvPr/>
        </p:nvSpPr>
        <p:spPr bwMode="auto">
          <a:xfrm>
            <a:off x="3733800" y="38227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1" name="Rectangle 174"/>
          <p:cNvSpPr>
            <a:spLocks noChangeArrowheads="1"/>
          </p:cNvSpPr>
          <p:nvPr/>
        </p:nvSpPr>
        <p:spPr bwMode="auto">
          <a:xfrm>
            <a:off x="4114800" y="38227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Rectangle 175"/>
          <p:cNvSpPr>
            <a:spLocks noChangeArrowheads="1"/>
          </p:cNvSpPr>
          <p:nvPr/>
        </p:nvSpPr>
        <p:spPr bwMode="auto">
          <a:xfrm>
            <a:off x="4495800" y="38227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3" name="Rectangle 176"/>
          <p:cNvSpPr>
            <a:spLocks noChangeArrowheads="1"/>
          </p:cNvSpPr>
          <p:nvPr/>
        </p:nvSpPr>
        <p:spPr bwMode="auto">
          <a:xfrm>
            <a:off x="4876800" y="38227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4" name="Rectangle 177"/>
          <p:cNvSpPr>
            <a:spLocks noChangeArrowheads="1"/>
          </p:cNvSpPr>
          <p:nvPr/>
        </p:nvSpPr>
        <p:spPr bwMode="auto">
          <a:xfrm>
            <a:off x="3733800" y="41275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5" name="Rectangle 178"/>
          <p:cNvSpPr>
            <a:spLocks noChangeArrowheads="1"/>
          </p:cNvSpPr>
          <p:nvPr/>
        </p:nvSpPr>
        <p:spPr bwMode="auto">
          <a:xfrm>
            <a:off x="4114800" y="41275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6" name="Rectangle 179"/>
          <p:cNvSpPr>
            <a:spLocks noChangeArrowheads="1"/>
          </p:cNvSpPr>
          <p:nvPr/>
        </p:nvSpPr>
        <p:spPr bwMode="auto">
          <a:xfrm>
            <a:off x="4495800" y="41275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7" name="Rectangle 180"/>
          <p:cNvSpPr>
            <a:spLocks noChangeArrowheads="1"/>
          </p:cNvSpPr>
          <p:nvPr/>
        </p:nvSpPr>
        <p:spPr bwMode="auto">
          <a:xfrm>
            <a:off x="4876800" y="41275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8" name="Rectangle 181"/>
          <p:cNvSpPr>
            <a:spLocks noChangeArrowheads="1"/>
          </p:cNvSpPr>
          <p:nvPr/>
        </p:nvSpPr>
        <p:spPr bwMode="auto">
          <a:xfrm>
            <a:off x="3733800" y="45847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9" name="Rectangle 182"/>
          <p:cNvSpPr>
            <a:spLocks noChangeArrowheads="1"/>
          </p:cNvSpPr>
          <p:nvPr/>
        </p:nvSpPr>
        <p:spPr bwMode="auto">
          <a:xfrm>
            <a:off x="4114800" y="45847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0" name="Rectangle 183"/>
          <p:cNvSpPr>
            <a:spLocks noChangeArrowheads="1"/>
          </p:cNvSpPr>
          <p:nvPr/>
        </p:nvSpPr>
        <p:spPr bwMode="auto">
          <a:xfrm>
            <a:off x="4495800" y="45847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1" name="Rectangle 184"/>
          <p:cNvSpPr>
            <a:spLocks noChangeArrowheads="1"/>
          </p:cNvSpPr>
          <p:nvPr/>
        </p:nvSpPr>
        <p:spPr bwMode="auto">
          <a:xfrm>
            <a:off x="4876800" y="4584700"/>
            <a:ext cx="304800" cy="228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2" name="Rectangle 188"/>
          <p:cNvSpPr>
            <a:spLocks noChangeArrowheads="1"/>
          </p:cNvSpPr>
          <p:nvPr/>
        </p:nvSpPr>
        <p:spPr bwMode="auto">
          <a:xfrm>
            <a:off x="2247900" y="5114925"/>
            <a:ext cx="914400" cy="3048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IO Node</a:t>
            </a:r>
          </a:p>
        </p:txBody>
      </p:sp>
      <p:sp>
        <p:nvSpPr>
          <p:cNvPr id="242877" name="Rectangle 189"/>
          <p:cNvSpPr>
            <a:spLocks noChangeArrowheads="1"/>
          </p:cNvSpPr>
          <p:nvPr/>
        </p:nvSpPr>
        <p:spPr bwMode="auto">
          <a:xfrm>
            <a:off x="4010025" y="5105400"/>
            <a:ext cx="914400" cy="3048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IO Node</a:t>
            </a:r>
          </a:p>
        </p:txBody>
      </p:sp>
      <p:sp>
        <p:nvSpPr>
          <p:cNvPr id="242816" name="Text Box 128"/>
          <p:cNvSpPr txBox="1">
            <a:spLocks noChangeArrowheads="1"/>
          </p:cNvSpPr>
          <p:nvPr/>
        </p:nvSpPr>
        <p:spPr bwMode="auto">
          <a:xfrm>
            <a:off x="8570913" y="3330575"/>
            <a:ext cx="592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q</a:t>
            </a:r>
            <a:r>
              <a:rPr lang="en-US" sz="1600" b="1" baseline="-25000">
                <a:latin typeface="Arial" charset="0"/>
              </a:rPr>
              <a:t>i+2</a:t>
            </a:r>
            <a:endParaRPr lang="en-US" sz="1600" b="1">
              <a:latin typeface="Arial" charset="0"/>
            </a:endParaRPr>
          </a:p>
        </p:txBody>
      </p:sp>
      <p:sp>
        <p:nvSpPr>
          <p:cNvPr id="242797" name="Line 109"/>
          <p:cNvSpPr>
            <a:spLocks noChangeShapeType="1"/>
          </p:cNvSpPr>
          <p:nvPr/>
        </p:nvSpPr>
        <p:spPr bwMode="auto">
          <a:xfrm>
            <a:off x="6367463" y="1600200"/>
            <a:ext cx="0" cy="30067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98" name="Line 110"/>
          <p:cNvSpPr>
            <a:spLocks noChangeShapeType="1"/>
          </p:cNvSpPr>
          <p:nvPr/>
        </p:nvSpPr>
        <p:spPr bwMode="auto">
          <a:xfrm>
            <a:off x="7448550" y="1600200"/>
            <a:ext cx="0" cy="30067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99" name="Line 111"/>
          <p:cNvSpPr>
            <a:spLocks noChangeShapeType="1"/>
          </p:cNvSpPr>
          <p:nvPr/>
        </p:nvSpPr>
        <p:spPr bwMode="auto">
          <a:xfrm>
            <a:off x="8534400" y="1600200"/>
            <a:ext cx="0" cy="30067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800" name="Text Box 112"/>
          <p:cNvSpPr txBox="1">
            <a:spLocks noChangeArrowheads="1"/>
          </p:cNvSpPr>
          <p:nvPr/>
        </p:nvSpPr>
        <p:spPr bwMode="auto">
          <a:xfrm>
            <a:off x="5980113" y="1762125"/>
            <a:ext cx="439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q</a:t>
            </a:r>
            <a:r>
              <a:rPr lang="en-US" sz="1600" b="1" baseline="-25000">
                <a:latin typeface="Arial" charset="0"/>
              </a:rPr>
              <a:t>i</a:t>
            </a:r>
            <a:endParaRPr lang="en-US" sz="1600" b="1">
              <a:latin typeface="Arial" charset="0"/>
            </a:endParaRPr>
          </a:p>
        </p:txBody>
      </p:sp>
      <p:sp>
        <p:nvSpPr>
          <p:cNvPr id="242801" name="Rectangle 113" descr="Dark downward diagonal"/>
          <p:cNvSpPr>
            <a:spLocks noChangeArrowheads="1"/>
          </p:cNvSpPr>
          <p:nvPr/>
        </p:nvSpPr>
        <p:spPr bwMode="auto">
          <a:xfrm>
            <a:off x="6302375" y="1712913"/>
            <a:ext cx="128588" cy="442912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242802" name="Rectangle 114" descr="Dark downward diagonal"/>
          <p:cNvSpPr>
            <a:spLocks noChangeArrowheads="1"/>
          </p:cNvSpPr>
          <p:nvPr/>
        </p:nvSpPr>
        <p:spPr bwMode="auto">
          <a:xfrm>
            <a:off x="6302375" y="2206625"/>
            <a:ext cx="128588" cy="885825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242803" name="Text Box 115"/>
          <p:cNvSpPr txBox="1">
            <a:spLocks noChangeArrowheads="1"/>
          </p:cNvSpPr>
          <p:nvPr/>
        </p:nvSpPr>
        <p:spPr bwMode="auto">
          <a:xfrm>
            <a:off x="5791200" y="2551113"/>
            <a:ext cx="71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q</a:t>
            </a:r>
            <a:r>
              <a:rPr lang="en-US" sz="1600" b="1" baseline="-25000">
                <a:latin typeface="Arial" charset="0"/>
              </a:rPr>
              <a:t>i+1</a:t>
            </a:r>
            <a:endParaRPr lang="en-US" sz="1600" b="1">
              <a:latin typeface="Arial" charset="0"/>
            </a:endParaRPr>
          </a:p>
        </p:txBody>
      </p:sp>
      <p:sp>
        <p:nvSpPr>
          <p:cNvPr id="242805" name="Rectangle 117" descr="Dark downward diagonal"/>
          <p:cNvSpPr>
            <a:spLocks noChangeArrowheads="1"/>
          </p:cNvSpPr>
          <p:nvPr/>
        </p:nvSpPr>
        <p:spPr bwMode="auto">
          <a:xfrm>
            <a:off x="8461375" y="3048000"/>
            <a:ext cx="128588" cy="1130300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242806" name="Text Box 118"/>
          <p:cNvSpPr txBox="1">
            <a:spLocks noChangeArrowheads="1"/>
          </p:cNvSpPr>
          <p:nvPr/>
        </p:nvSpPr>
        <p:spPr bwMode="auto">
          <a:xfrm>
            <a:off x="5827713" y="3338513"/>
            <a:ext cx="593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q</a:t>
            </a:r>
            <a:r>
              <a:rPr lang="en-US" sz="1600" b="1" baseline="-25000">
                <a:latin typeface="Arial" charset="0"/>
              </a:rPr>
              <a:t>i+2</a:t>
            </a:r>
            <a:endParaRPr lang="en-US" sz="1600" b="1">
              <a:latin typeface="Arial" charset="0"/>
            </a:endParaRPr>
          </a:p>
        </p:txBody>
      </p:sp>
      <p:sp>
        <p:nvSpPr>
          <p:cNvPr id="242807" name="Rectangle 119" descr="Dark downward diagonal"/>
          <p:cNvSpPr>
            <a:spLocks noChangeArrowheads="1"/>
          </p:cNvSpPr>
          <p:nvPr/>
        </p:nvSpPr>
        <p:spPr bwMode="auto">
          <a:xfrm>
            <a:off x="8461375" y="1712913"/>
            <a:ext cx="128588" cy="639762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242808" name="Rectangle 120" descr="Dark downward diagonal"/>
          <p:cNvSpPr>
            <a:spLocks noChangeArrowheads="1"/>
          </p:cNvSpPr>
          <p:nvPr/>
        </p:nvSpPr>
        <p:spPr bwMode="auto">
          <a:xfrm>
            <a:off x="8461375" y="2403475"/>
            <a:ext cx="128588" cy="568325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242809" name="Rectangle 121" descr="Dark downward diagonal"/>
          <p:cNvSpPr>
            <a:spLocks noChangeArrowheads="1"/>
          </p:cNvSpPr>
          <p:nvPr/>
        </p:nvSpPr>
        <p:spPr bwMode="auto">
          <a:xfrm>
            <a:off x="7385050" y="1712913"/>
            <a:ext cx="127000" cy="739775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242810" name="Rectangle 122" descr="Dark downward diagonal"/>
          <p:cNvSpPr>
            <a:spLocks noChangeArrowheads="1"/>
          </p:cNvSpPr>
          <p:nvPr/>
        </p:nvSpPr>
        <p:spPr bwMode="auto">
          <a:xfrm>
            <a:off x="7385050" y="2501900"/>
            <a:ext cx="127000" cy="1104900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242811" name="Text Box 123"/>
          <p:cNvSpPr txBox="1">
            <a:spLocks noChangeArrowheads="1"/>
          </p:cNvSpPr>
          <p:nvPr/>
        </p:nvSpPr>
        <p:spPr bwMode="auto">
          <a:xfrm>
            <a:off x="7046913" y="1762125"/>
            <a:ext cx="439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q</a:t>
            </a:r>
            <a:r>
              <a:rPr lang="en-US" sz="1600" b="1" baseline="-25000">
                <a:latin typeface="Arial" charset="0"/>
              </a:rPr>
              <a:t>i</a:t>
            </a:r>
            <a:endParaRPr lang="en-US" sz="1600" b="1">
              <a:latin typeface="Arial" charset="0"/>
            </a:endParaRPr>
          </a:p>
        </p:txBody>
      </p:sp>
      <p:sp>
        <p:nvSpPr>
          <p:cNvPr id="242812" name="Text Box 124"/>
          <p:cNvSpPr txBox="1">
            <a:spLocks noChangeArrowheads="1"/>
          </p:cNvSpPr>
          <p:nvPr/>
        </p:nvSpPr>
        <p:spPr bwMode="auto">
          <a:xfrm>
            <a:off x="6958013" y="2649538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q</a:t>
            </a:r>
            <a:r>
              <a:rPr lang="en-US" sz="1600" b="1" baseline="-25000">
                <a:latin typeface="Arial" charset="0"/>
              </a:rPr>
              <a:t>i+1</a:t>
            </a:r>
            <a:endParaRPr lang="en-US" sz="1600" b="1">
              <a:latin typeface="Arial" charset="0"/>
            </a:endParaRPr>
          </a:p>
        </p:txBody>
      </p:sp>
      <p:sp>
        <p:nvSpPr>
          <p:cNvPr id="242813" name="Text Box 125"/>
          <p:cNvSpPr txBox="1">
            <a:spLocks noChangeArrowheads="1"/>
          </p:cNvSpPr>
          <p:nvPr/>
        </p:nvSpPr>
        <p:spPr bwMode="auto">
          <a:xfrm>
            <a:off x="7445375" y="3705225"/>
            <a:ext cx="592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q</a:t>
            </a:r>
            <a:r>
              <a:rPr lang="en-US" sz="1600" b="1" baseline="-25000">
                <a:latin typeface="Arial" charset="0"/>
              </a:rPr>
              <a:t>i+2</a:t>
            </a:r>
            <a:endParaRPr lang="en-US" sz="1600" b="1">
              <a:latin typeface="Arial" charset="0"/>
            </a:endParaRPr>
          </a:p>
        </p:txBody>
      </p:sp>
      <p:sp>
        <p:nvSpPr>
          <p:cNvPr id="242814" name="Text Box 126"/>
          <p:cNvSpPr txBox="1">
            <a:spLocks noChangeArrowheads="1"/>
          </p:cNvSpPr>
          <p:nvPr/>
        </p:nvSpPr>
        <p:spPr bwMode="auto">
          <a:xfrm>
            <a:off x="8113713" y="1762125"/>
            <a:ext cx="44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q</a:t>
            </a:r>
            <a:r>
              <a:rPr lang="en-US" sz="1600" b="1" baseline="-25000">
                <a:latin typeface="Arial" charset="0"/>
              </a:rPr>
              <a:t>i</a:t>
            </a:r>
            <a:endParaRPr lang="en-US" sz="1600" b="1">
              <a:latin typeface="Arial" charset="0"/>
            </a:endParaRPr>
          </a:p>
        </p:txBody>
      </p:sp>
      <p:sp>
        <p:nvSpPr>
          <p:cNvPr id="242815" name="Text Box 127"/>
          <p:cNvSpPr txBox="1">
            <a:spLocks noChangeArrowheads="1"/>
          </p:cNvSpPr>
          <p:nvPr/>
        </p:nvSpPr>
        <p:spPr bwMode="auto">
          <a:xfrm>
            <a:off x="7988300" y="2600325"/>
            <a:ext cx="65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q</a:t>
            </a:r>
            <a:r>
              <a:rPr lang="en-US" sz="1600" b="1" baseline="-25000">
                <a:latin typeface="Arial" charset="0"/>
              </a:rPr>
              <a:t>i+1</a:t>
            </a:r>
            <a:endParaRPr lang="en-US" sz="1600" b="1">
              <a:latin typeface="Arial" charset="0"/>
            </a:endParaRPr>
          </a:p>
        </p:txBody>
      </p:sp>
      <p:sp>
        <p:nvSpPr>
          <p:cNvPr id="242817" name="Rectangle 129" descr="Dark downward diagonal"/>
          <p:cNvSpPr>
            <a:spLocks noChangeArrowheads="1"/>
          </p:cNvSpPr>
          <p:nvPr/>
        </p:nvSpPr>
        <p:spPr bwMode="auto">
          <a:xfrm>
            <a:off x="6302375" y="3143250"/>
            <a:ext cx="128588" cy="971550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242818" name="Rectangle 130" descr="Dark downward diagonal"/>
          <p:cNvSpPr>
            <a:spLocks noChangeArrowheads="1"/>
          </p:cNvSpPr>
          <p:nvPr/>
        </p:nvSpPr>
        <p:spPr bwMode="auto">
          <a:xfrm>
            <a:off x="7385050" y="3657600"/>
            <a:ext cx="127000" cy="592138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242881" name="Text Box 193"/>
          <p:cNvSpPr txBox="1">
            <a:spLocks noChangeArrowheads="1"/>
          </p:cNvSpPr>
          <p:nvPr/>
        </p:nvSpPr>
        <p:spPr bwMode="auto">
          <a:xfrm>
            <a:off x="7620000" y="1828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r>
              <a:rPr lang="en-US" sz="2400" b="1">
                <a:latin typeface="Arial" charset="0"/>
              </a:rPr>
              <a:t>…</a:t>
            </a:r>
            <a:endParaRPr lang="en-US" sz="2400" b="1"/>
          </a:p>
        </p:txBody>
      </p:sp>
      <p:sp>
        <p:nvSpPr>
          <p:cNvPr id="242882" name="Text Box 194"/>
          <p:cNvSpPr txBox="1">
            <a:spLocks noChangeArrowheads="1"/>
          </p:cNvSpPr>
          <p:nvPr/>
        </p:nvSpPr>
        <p:spPr bwMode="auto">
          <a:xfrm>
            <a:off x="7620000" y="4114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r>
              <a:rPr lang="en-US" sz="2400" b="1">
                <a:latin typeface="Arial" charset="0"/>
              </a:rPr>
              <a:t>…</a:t>
            </a:r>
            <a:endParaRPr lang="en-US" sz="2400" b="1"/>
          </a:p>
        </p:txBody>
      </p:sp>
      <p:sp>
        <p:nvSpPr>
          <p:cNvPr id="14427" name="Rectangle 195"/>
          <p:cNvSpPr>
            <a:spLocks noChangeArrowheads="1"/>
          </p:cNvSpPr>
          <p:nvPr/>
        </p:nvSpPr>
        <p:spPr bwMode="auto">
          <a:xfrm>
            <a:off x="6324600" y="5105400"/>
            <a:ext cx="2819400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8" charset="2"/>
              <a:buChar char="n"/>
            </a:pPr>
            <a:r>
              <a:rPr lang="en-US" sz="2000">
                <a:latin typeface="Comic Sans MS" pitchFamily="28" charset="0"/>
              </a:rPr>
              <a:t>Config example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8" charset="2"/>
              <a:buChar char="n"/>
            </a:pPr>
            <a:r>
              <a:rPr lang="en-US">
                <a:latin typeface="Comic Sans MS" pitchFamily="28" charset="0"/>
              </a:rPr>
              <a:t>PSize 128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8" charset="2"/>
              <a:buChar char="n"/>
            </a:pPr>
            <a:r>
              <a:rPr lang="en-US">
                <a:latin typeface="Comic Sans MS" pitchFamily="28" charset="0"/>
              </a:rPr>
              <a:t>4 DBs / partition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8" charset="2"/>
              <a:buChar char="n"/>
            </a:pPr>
            <a:r>
              <a:rPr lang="en-US">
                <a:latin typeface="Comic Sans MS" pitchFamily="28" charset="0"/>
              </a:rPr>
              <a:t>32768/128 = 256 partitions</a:t>
            </a:r>
          </a:p>
        </p:txBody>
      </p:sp>
      <p:sp>
        <p:nvSpPr>
          <p:cNvPr id="14428" name="Rectangle 9"/>
          <p:cNvSpPr>
            <a:spLocks noChangeArrowheads="1"/>
          </p:cNvSpPr>
          <p:nvPr/>
        </p:nvSpPr>
        <p:spPr bwMode="auto">
          <a:xfrm>
            <a:off x="495300" y="5105400"/>
            <a:ext cx="914400" cy="3048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IO Node</a:t>
            </a:r>
          </a:p>
        </p:txBody>
      </p:sp>
      <p:sp>
        <p:nvSpPr>
          <p:cNvPr id="242822" name="Freeform 134"/>
          <p:cNvSpPr>
            <a:spLocks/>
          </p:cNvSpPr>
          <p:nvPr/>
        </p:nvSpPr>
        <p:spPr bwMode="auto">
          <a:xfrm>
            <a:off x="6070600" y="2120900"/>
            <a:ext cx="2749550" cy="482600"/>
          </a:xfrm>
          <a:custGeom>
            <a:avLst/>
            <a:gdLst>
              <a:gd name="T0" fmla="*/ 64 w 1732"/>
              <a:gd name="T1" fmla="*/ 56 h 304"/>
              <a:gd name="T2" fmla="*/ 496 w 1732"/>
              <a:gd name="T3" fmla="*/ 200 h 304"/>
              <a:gd name="T4" fmla="*/ 880 w 1732"/>
              <a:gd name="T5" fmla="*/ 296 h 304"/>
              <a:gd name="T6" fmla="*/ 1264 w 1732"/>
              <a:gd name="T7" fmla="*/ 248 h 304"/>
              <a:gd name="T8" fmla="*/ 1648 w 1732"/>
              <a:gd name="T9" fmla="*/ 200 h 304"/>
              <a:gd name="T10" fmla="*/ 1720 w 1732"/>
              <a:gd name="T11" fmla="*/ 149 h 304"/>
              <a:gd name="T12" fmla="*/ 1648 w 1732"/>
              <a:gd name="T13" fmla="*/ 104 h 304"/>
              <a:gd name="T14" fmla="*/ 1216 w 1732"/>
              <a:gd name="T15" fmla="*/ 152 h 304"/>
              <a:gd name="T16" fmla="*/ 784 w 1732"/>
              <a:gd name="T17" fmla="*/ 200 h 304"/>
              <a:gd name="T18" fmla="*/ 496 w 1732"/>
              <a:gd name="T19" fmla="*/ 104 h 304"/>
              <a:gd name="T20" fmla="*/ 112 w 1732"/>
              <a:gd name="T21" fmla="*/ 8 h 304"/>
              <a:gd name="T22" fmla="*/ 64 w 1732"/>
              <a:gd name="T23" fmla="*/ 56 h 3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732"/>
              <a:gd name="T37" fmla="*/ 0 h 304"/>
              <a:gd name="T38" fmla="*/ 1732 w 1732"/>
              <a:gd name="T39" fmla="*/ 304 h 3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732" h="304">
                <a:moveTo>
                  <a:pt x="64" y="56"/>
                </a:moveTo>
                <a:cubicBezTo>
                  <a:pt x="128" y="88"/>
                  <a:pt x="360" y="160"/>
                  <a:pt x="496" y="200"/>
                </a:cubicBezTo>
                <a:cubicBezTo>
                  <a:pt x="632" y="240"/>
                  <a:pt x="752" y="288"/>
                  <a:pt x="880" y="296"/>
                </a:cubicBezTo>
                <a:cubicBezTo>
                  <a:pt x="1008" y="304"/>
                  <a:pt x="1136" y="264"/>
                  <a:pt x="1264" y="248"/>
                </a:cubicBezTo>
                <a:cubicBezTo>
                  <a:pt x="1392" y="232"/>
                  <a:pt x="1572" y="216"/>
                  <a:pt x="1648" y="200"/>
                </a:cubicBezTo>
                <a:cubicBezTo>
                  <a:pt x="1724" y="184"/>
                  <a:pt x="1720" y="165"/>
                  <a:pt x="1720" y="149"/>
                </a:cubicBezTo>
                <a:cubicBezTo>
                  <a:pt x="1720" y="133"/>
                  <a:pt x="1732" y="104"/>
                  <a:pt x="1648" y="104"/>
                </a:cubicBezTo>
                <a:cubicBezTo>
                  <a:pt x="1564" y="104"/>
                  <a:pt x="1360" y="136"/>
                  <a:pt x="1216" y="152"/>
                </a:cubicBezTo>
                <a:cubicBezTo>
                  <a:pt x="1072" y="168"/>
                  <a:pt x="904" y="208"/>
                  <a:pt x="784" y="200"/>
                </a:cubicBezTo>
                <a:cubicBezTo>
                  <a:pt x="664" y="192"/>
                  <a:pt x="608" y="136"/>
                  <a:pt x="496" y="104"/>
                </a:cubicBezTo>
                <a:cubicBezTo>
                  <a:pt x="384" y="72"/>
                  <a:pt x="184" y="16"/>
                  <a:pt x="112" y="8"/>
                </a:cubicBezTo>
                <a:cubicBezTo>
                  <a:pt x="40" y="0"/>
                  <a:pt x="0" y="24"/>
                  <a:pt x="64" y="56"/>
                </a:cubicBezTo>
                <a:close/>
              </a:path>
            </a:pathLst>
          </a:custGeom>
          <a:solidFill>
            <a:srgbClr val="FFCF01">
              <a:alpha val="4784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2823" name="Freeform 135"/>
          <p:cNvSpPr>
            <a:spLocks/>
          </p:cNvSpPr>
          <p:nvPr/>
        </p:nvSpPr>
        <p:spPr bwMode="auto">
          <a:xfrm>
            <a:off x="6089650" y="2814638"/>
            <a:ext cx="2759075" cy="876300"/>
          </a:xfrm>
          <a:custGeom>
            <a:avLst/>
            <a:gdLst>
              <a:gd name="T0" fmla="*/ 64 w 1738"/>
              <a:gd name="T1" fmla="*/ 187 h 552"/>
              <a:gd name="T2" fmla="*/ 472 w 1738"/>
              <a:gd name="T3" fmla="*/ 399 h 552"/>
              <a:gd name="T4" fmla="*/ 838 w 1738"/>
              <a:gd name="T5" fmla="*/ 549 h 552"/>
              <a:gd name="T6" fmla="*/ 1264 w 1738"/>
              <a:gd name="T7" fmla="*/ 379 h 552"/>
              <a:gd name="T8" fmla="*/ 1663 w 1738"/>
              <a:gd name="T9" fmla="*/ 111 h 552"/>
              <a:gd name="T10" fmla="*/ 1717 w 1738"/>
              <a:gd name="T11" fmla="*/ 57 h 552"/>
              <a:gd name="T12" fmla="*/ 1621 w 1738"/>
              <a:gd name="T13" fmla="*/ 39 h 552"/>
              <a:gd name="T14" fmla="*/ 1258 w 1738"/>
              <a:gd name="T15" fmla="*/ 294 h 552"/>
              <a:gd name="T16" fmla="*/ 823 w 1738"/>
              <a:gd name="T17" fmla="*/ 450 h 552"/>
              <a:gd name="T18" fmla="*/ 475 w 1738"/>
              <a:gd name="T19" fmla="*/ 321 h 552"/>
              <a:gd name="T20" fmla="*/ 112 w 1738"/>
              <a:gd name="T21" fmla="*/ 139 h 552"/>
              <a:gd name="T22" fmla="*/ 64 w 1738"/>
              <a:gd name="T23" fmla="*/ 187 h 55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738"/>
              <a:gd name="T37" fmla="*/ 0 h 552"/>
              <a:gd name="T38" fmla="*/ 1738 w 1738"/>
              <a:gd name="T39" fmla="*/ 552 h 55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738" h="552">
                <a:moveTo>
                  <a:pt x="64" y="187"/>
                </a:moveTo>
                <a:cubicBezTo>
                  <a:pt x="124" y="230"/>
                  <a:pt x="343" y="339"/>
                  <a:pt x="472" y="399"/>
                </a:cubicBezTo>
                <a:cubicBezTo>
                  <a:pt x="601" y="459"/>
                  <a:pt x="706" y="552"/>
                  <a:pt x="838" y="549"/>
                </a:cubicBezTo>
                <a:cubicBezTo>
                  <a:pt x="970" y="546"/>
                  <a:pt x="1126" y="452"/>
                  <a:pt x="1264" y="379"/>
                </a:cubicBezTo>
                <a:cubicBezTo>
                  <a:pt x="1402" y="306"/>
                  <a:pt x="1588" y="165"/>
                  <a:pt x="1663" y="111"/>
                </a:cubicBezTo>
                <a:cubicBezTo>
                  <a:pt x="1738" y="57"/>
                  <a:pt x="1724" y="69"/>
                  <a:pt x="1717" y="57"/>
                </a:cubicBezTo>
                <a:cubicBezTo>
                  <a:pt x="1710" y="45"/>
                  <a:pt x="1697" y="0"/>
                  <a:pt x="1621" y="39"/>
                </a:cubicBezTo>
                <a:cubicBezTo>
                  <a:pt x="1545" y="78"/>
                  <a:pt x="1391" y="226"/>
                  <a:pt x="1258" y="294"/>
                </a:cubicBezTo>
                <a:cubicBezTo>
                  <a:pt x="1125" y="362"/>
                  <a:pt x="953" y="446"/>
                  <a:pt x="823" y="450"/>
                </a:cubicBezTo>
                <a:cubicBezTo>
                  <a:pt x="693" y="454"/>
                  <a:pt x="594" y="373"/>
                  <a:pt x="475" y="321"/>
                </a:cubicBezTo>
                <a:cubicBezTo>
                  <a:pt x="356" y="269"/>
                  <a:pt x="181" y="161"/>
                  <a:pt x="112" y="139"/>
                </a:cubicBezTo>
                <a:cubicBezTo>
                  <a:pt x="43" y="117"/>
                  <a:pt x="0" y="155"/>
                  <a:pt x="64" y="187"/>
                </a:cubicBezTo>
                <a:close/>
              </a:path>
            </a:pathLst>
          </a:custGeom>
          <a:solidFill>
            <a:srgbClr val="0000FF">
              <a:alpha val="4784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2887" name="Text Box 199"/>
          <p:cNvSpPr txBox="1">
            <a:spLocks noChangeArrowheads="1"/>
          </p:cNvSpPr>
          <p:nvPr/>
        </p:nvSpPr>
        <p:spPr bwMode="auto">
          <a:xfrm>
            <a:off x="6705600" y="12954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Partition i</a:t>
            </a:r>
          </a:p>
        </p:txBody>
      </p:sp>
      <p:sp>
        <p:nvSpPr>
          <p:cNvPr id="14432" name="Text Box 201"/>
          <p:cNvSpPr txBox="1">
            <a:spLocks noChangeArrowheads="1"/>
          </p:cNvSpPr>
          <p:nvPr/>
        </p:nvSpPr>
        <p:spPr bwMode="auto">
          <a:xfrm>
            <a:off x="1917700" y="4310063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/>
              <a:t>Compute Nodes</a:t>
            </a:r>
          </a:p>
        </p:txBody>
      </p:sp>
      <p:sp>
        <p:nvSpPr>
          <p:cNvPr id="14433" name="Text Box 202"/>
          <p:cNvSpPr txBox="1">
            <a:spLocks noChangeArrowheads="1"/>
          </p:cNvSpPr>
          <p:nvPr/>
        </p:nvSpPr>
        <p:spPr bwMode="auto">
          <a:xfrm>
            <a:off x="3683000" y="4310063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/>
              <a:t>Compute Nodes</a:t>
            </a:r>
          </a:p>
        </p:txBody>
      </p:sp>
      <p:sp>
        <p:nvSpPr>
          <p:cNvPr id="14434" name="Text Box 203"/>
          <p:cNvSpPr txBox="1">
            <a:spLocks noChangeArrowheads="1"/>
          </p:cNvSpPr>
          <p:nvPr/>
        </p:nvSpPr>
        <p:spPr bwMode="auto">
          <a:xfrm>
            <a:off x="1828800" y="34290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Partition 2</a:t>
            </a:r>
          </a:p>
        </p:txBody>
      </p:sp>
      <p:sp>
        <p:nvSpPr>
          <p:cNvPr id="14435" name="Text Box 204"/>
          <p:cNvSpPr txBox="1">
            <a:spLocks noChangeArrowheads="1"/>
          </p:cNvSpPr>
          <p:nvPr/>
        </p:nvSpPr>
        <p:spPr bwMode="auto">
          <a:xfrm>
            <a:off x="3581400" y="34290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Partition i</a:t>
            </a:r>
          </a:p>
        </p:txBody>
      </p:sp>
      <p:sp>
        <p:nvSpPr>
          <p:cNvPr id="14436" name="Rectangle 208"/>
          <p:cNvSpPr>
            <a:spLocks noChangeArrowheads="1"/>
          </p:cNvSpPr>
          <p:nvPr/>
        </p:nvSpPr>
        <p:spPr bwMode="auto">
          <a:xfrm>
            <a:off x="4040188" y="5673725"/>
            <a:ext cx="2360612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latin typeface="Arial" charset="0"/>
              </a:rPr>
              <a:t>File i</a:t>
            </a:r>
          </a:p>
        </p:txBody>
      </p:sp>
      <p:sp>
        <p:nvSpPr>
          <p:cNvPr id="242840" name="Rectangle 152" descr="Wide upward diagonal"/>
          <p:cNvSpPr>
            <a:spLocks noChangeArrowheads="1"/>
          </p:cNvSpPr>
          <p:nvPr/>
        </p:nvSpPr>
        <p:spPr bwMode="auto">
          <a:xfrm>
            <a:off x="4038600" y="5673725"/>
            <a:ext cx="914400" cy="381000"/>
          </a:xfrm>
          <a:prstGeom prst="rect">
            <a:avLst/>
          </a:prstGeom>
          <a:pattFill prst="wdUpDiag">
            <a:fgClr>
              <a:srgbClr val="FFCF0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>
                <a:latin typeface="Arial" charset="0"/>
              </a:rPr>
              <a:t>q</a:t>
            </a:r>
            <a:r>
              <a:rPr lang="en-US" sz="2000" b="1" baseline="-25000">
                <a:latin typeface="Arial" charset="0"/>
              </a:rPr>
              <a:t>i</a:t>
            </a:r>
            <a:endParaRPr lang="en-US" sz="2000" b="1">
              <a:latin typeface="Arial" charset="0"/>
            </a:endParaRPr>
          </a:p>
        </p:txBody>
      </p:sp>
      <p:sp>
        <p:nvSpPr>
          <p:cNvPr id="242841" name="Rectangle 153" descr="Wide upward diagonal"/>
          <p:cNvSpPr>
            <a:spLocks noChangeArrowheads="1"/>
          </p:cNvSpPr>
          <p:nvPr/>
        </p:nvSpPr>
        <p:spPr bwMode="auto">
          <a:xfrm>
            <a:off x="4953000" y="5673725"/>
            <a:ext cx="1066800" cy="381000"/>
          </a:xfrm>
          <a:prstGeom prst="rect">
            <a:avLst/>
          </a:prstGeom>
          <a:pattFill prst="wdUpDiag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>
                <a:latin typeface="Arial" charset="0"/>
              </a:rPr>
              <a:t>q</a:t>
            </a:r>
            <a:r>
              <a:rPr lang="en-US" sz="2000" b="1" baseline="-25000">
                <a:latin typeface="Arial" charset="0"/>
              </a:rPr>
              <a:t>i+1</a:t>
            </a:r>
            <a:endParaRPr lang="en-US" sz="2000" b="1">
              <a:latin typeface="Arial" charset="0"/>
            </a:endParaRPr>
          </a:p>
        </p:txBody>
      </p:sp>
      <p:sp>
        <p:nvSpPr>
          <p:cNvPr id="14439" name="Rectangle 205"/>
          <p:cNvSpPr>
            <a:spLocks noChangeArrowheads="1"/>
          </p:cNvSpPr>
          <p:nvPr/>
        </p:nvSpPr>
        <p:spPr bwMode="auto">
          <a:xfrm>
            <a:off x="508000" y="5673725"/>
            <a:ext cx="1065213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latin typeface="Arial" charset="0"/>
              </a:rPr>
              <a:t>File 1</a:t>
            </a:r>
          </a:p>
        </p:txBody>
      </p:sp>
      <p:sp>
        <p:nvSpPr>
          <p:cNvPr id="14440" name="Rectangle 207"/>
          <p:cNvSpPr>
            <a:spLocks noChangeArrowheads="1"/>
          </p:cNvSpPr>
          <p:nvPr/>
        </p:nvSpPr>
        <p:spPr bwMode="auto">
          <a:xfrm>
            <a:off x="2008188" y="5673725"/>
            <a:ext cx="1344612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latin typeface="Arial" charset="0"/>
              </a:rPr>
              <a:t>File 2</a:t>
            </a:r>
          </a:p>
        </p:txBody>
      </p:sp>
      <p:sp>
        <p:nvSpPr>
          <p:cNvPr id="14441" name="Text Box 209"/>
          <p:cNvSpPr txBox="1">
            <a:spLocks noChangeArrowheads="1"/>
          </p:cNvSpPr>
          <p:nvPr/>
        </p:nvSpPr>
        <p:spPr bwMode="auto">
          <a:xfrm rot="5400000">
            <a:off x="-423862" y="5783262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G P F 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4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4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4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4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4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4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4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4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2428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A93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428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428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2428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2428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428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4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819" grpId="0" animBg="1"/>
      <p:bldP spid="242820" grpId="0" animBg="1"/>
      <p:bldP spid="242816" grpId="0"/>
      <p:bldP spid="242797" grpId="0" animBg="1"/>
      <p:bldP spid="242798" grpId="0" animBg="1"/>
      <p:bldP spid="242799" grpId="0" animBg="1"/>
      <p:bldP spid="242800" grpId="0"/>
      <p:bldP spid="242801" grpId="0" animBg="1"/>
      <p:bldP spid="242802" grpId="0" animBg="1"/>
      <p:bldP spid="242803" grpId="0"/>
      <p:bldP spid="242805" grpId="0" animBg="1"/>
      <p:bldP spid="242806" grpId="0"/>
      <p:bldP spid="242807" grpId="0" animBg="1"/>
      <p:bldP spid="242808" grpId="0" animBg="1"/>
      <p:bldP spid="242809" grpId="0" animBg="1"/>
      <p:bldP spid="242810" grpId="0" animBg="1"/>
      <p:bldP spid="242811" grpId="0"/>
      <p:bldP spid="242812" grpId="0"/>
      <p:bldP spid="242813" grpId="0"/>
      <p:bldP spid="242814" grpId="0"/>
      <p:bldP spid="242815" grpId="0"/>
      <p:bldP spid="242817" grpId="0" animBg="1"/>
      <p:bldP spid="242818" grpId="0" animBg="1"/>
      <p:bldP spid="242881" grpId="0"/>
      <p:bldP spid="242882" grpId="0"/>
      <p:bldP spid="242822" grpId="0" animBg="1"/>
      <p:bldP spid="242823" grpId="0" animBg="1"/>
      <p:bldP spid="242887" grpId="0"/>
      <p:bldP spid="14436" grpId="0" animBg="1"/>
      <p:bldP spid="242840" grpId="0" animBg="1"/>
      <p:bldP spid="242841" grpId="0" animBg="1"/>
      <p:bldP spid="14439" grpId="0" animBg="1"/>
      <p:bldP spid="144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473D0004-830A-463F-8B96-C4940316C390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I/O Characteristics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6400800" cy="2514600"/>
          </a:xfrm>
        </p:spPr>
        <p:txBody>
          <a:bodyPr/>
          <a:lstStyle/>
          <a:p>
            <a:pPr eaLnBrk="1" hangingPunct="1"/>
            <a:r>
              <a:rPr lang="en-US" smtClean="0"/>
              <a:t>Irregularity</a:t>
            </a:r>
          </a:p>
          <a:p>
            <a:pPr lvl="1" eaLnBrk="1" hangingPunct="1"/>
            <a:r>
              <a:rPr lang="en-US" smtClean="0"/>
              <a:t>Output data from a process is unstructured and non-contiguous</a:t>
            </a:r>
          </a:p>
          <a:p>
            <a:pPr lvl="1" eaLnBrk="1" hangingPunct="1"/>
            <a:r>
              <a:rPr lang="en-US" smtClean="0"/>
              <a:t>I/O data distribution varies from </a:t>
            </a:r>
            <a:br>
              <a:rPr lang="en-US" smtClean="0"/>
            </a:br>
            <a:r>
              <a:rPr lang="en-US" smtClean="0"/>
              <a:t>query to query</a:t>
            </a:r>
          </a:p>
          <a:p>
            <a:pPr lvl="1" eaLnBrk="1" hangingPunct="1"/>
            <a:r>
              <a:rPr lang="en-US" smtClean="0"/>
              <a:t>Query search time are imbalanced across workers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5367" name="Line 5"/>
          <p:cNvSpPr>
            <a:spLocks noChangeShapeType="1"/>
          </p:cNvSpPr>
          <p:nvPr/>
        </p:nvSpPr>
        <p:spPr bwMode="auto">
          <a:xfrm>
            <a:off x="7065963" y="1447800"/>
            <a:ext cx="0" cy="1752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6"/>
          <p:cNvSpPr>
            <a:spLocks noChangeShapeType="1"/>
          </p:cNvSpPr>
          <p:nvPr/>
        </p:nvSpPr>
        <p:spPr bwMode="auto">
          <a:xfrm>
            <a:off x="7870825" y="1447800"/>
            <a:ext cx="0" cy="1752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8674100" y="1447800"/>
            <a:ext cx="0" cy="1752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Rectangle 9" descr="Dark downward diagonal"/>
          <p:cNvSpPr>
            <a:spLocks noChangeArrowheads="1"/>
          </p:cNvSpPr>
          <p:nvPr/>
        </p:nvSpPr>
        <p:spPr bwMode="auto">
          <a:xfrm>
            <a:off x="7016750" y="1535113"/>
            <a:ext cx="96838" cy="257175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5371" name="Rectangle 10" descr="Dark downward diagonal"/>
          <p:cNvSpPr>
            <a:spLocks noChangeArrowheads="1"/>
          </p:cNvSpPr>
          <p:nvPr/>
        </p:nvSpPr>
        <p:spPr bwMode="auto">
          <a:xfrm>
            <a:off x="7016750" y="1820863"/>
            <a:ext cx="96838" cy="515937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5373" name="Rectangle 13" descr="Dark downward diagonal"/>
          <p:cNvSpPr>
            <a:spLocks noChangeArrowheads="1"/>
          </p:cNvSpPr>
          <p:nvPr/>
        </p:nvSpPr>
        <p:spPr bwMode="auto">
          <a:xfrm>
            <a:off x="8626475" y="2311400"/>
            <a:ext cx="96838" cy="658813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5374" name="Rectangle 15" descr="Dark downward diagonal"/>
          <p:cNvSpPr>
            <a:spLocks noChangeArrowheads="1"/>
          </p:cNvSpPr>
          <p:nvPr/>
        </p:nvSpPr>
        <p:spPr bwMode="auto">
          <a:xfrm>
            <a:off x="8626475" y="1535113"/>
            <a:ext cx="96838" cy="371475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5375" name="Rectangle 16" descr="Dark downward diagonal"/>
          <p:cNvSpPr>
            <a:spLocks noChangeArrowheads="1"/>
          </p:cNvSpPr>
          <p:nvPr/>
        </p:nvSpPr>
        <p:spPr bwMode="auto">
          <a:xfrm>
            <a:off x="8626475" y="1936750"/>
            <a:ext cx="96838" cy="330200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5376" name="Rectangle 17" descr="Dark downward diagonal"/>
          <p:cNvSpPr>
            <a:spLocks noChangeArrowheads="1"/>
          </p:cNvSpPr>
          <p:nvPr/>
        </p:nvSpPr>
        <p:spPr bwMode="auto">
          <a:xfrm>
            <a:off x="7823200" y="1535113"/>
            <a:ext cx="95250" cy="428625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5377" name="Rectangle 18" descr="Dark downward diagonal"/>
          <p:cNvSpPr>
            <a:spLocks noChangeArrowheads="1"/>
          </p:cNvSpPr>
          <p:nvPr/>
        </p:nvSpPr>
        <p:spPr bwMode="auto">
          <a:xfrm>
            <a:off x="7823200" y="1993900"/>
            <a:ext cx="95250" cy="642938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5378" name="Rectangle 25" descr="Dark downward diagonal"/>
          <p:cNvSpPr>
            <a:spLocks noChangeArrowheads="1"/>
          </p:cNvSpPr>
          <p:nvPr/>
        </p:nvSpPr>
        <p:spPr bwMode="auto">
          <a:xfrm>
            <a:off x="7016750" y="2366963"/>
            <a:ext cx="96838" cy="566737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5379" name="Rectangle 26" descr="Dark downward diagonal"/>
          <p:cNvSpPr>
            <a:spLocks noChangeArrowheads="1"/>
          </p:cNvSpPr>
          <p:nvPr/>
        </p:nvSpPr>
        <p:spPr bwMode="auto">
          <a:xfrm>
            <a:off x="7823200" y="2667000"/>
            <a:ext cx="95250" cy="346075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5380" name="Freeform 27"/>
          <p:cNvSpPr>
            <a:spLocks/>
          </p:cNvSpPr>
          <p:nvPr/>
        </p:nvSpPr>
        <p:spPr bwMode="auto">
          <a:xfrm>
            <a:off x="6843713" y="1771650"/>
            <a:ext cx="2049462" cy="280988"/>
          </a:xfrm>
          <a:custGeom>
            <a:avLst/>
            <a:gdLst>
              <a:gd name="T0" fmla="*/ 64 w 1732"/>
              <a:gd name="T1" fmla="*/ 56 h 304"/>
              <a:gd name="T2" fmla="*/ 496 w 1732"/>
              <a:gd name="T3" fmla="*/ 200 h 304"/>
              <a:gd name="T4" fmla="*/ 880 w 1732"/>
              <a:gd name="T5" fmla="*/ 296 h 304"/>
              <a:gd name="T6" fmla="*/ 1264 w 1732"/>
              <a:gd name="T7" fmla="*/ 248 h 304"/>
              <a:gd name="T8" fmla="*/ 1648 w 1732"/>
              <a:gd name="T9" fmla="*/ 200 h 304"/>
              <a:gd name="T10" fmla="*/ 1720 w 1732"/>
              <a:gd name="T11" fmla="*/ 149 h 304"/>
              <a:gd name="T12" fmla="*/ 1648 w 1732"/>
              <a:gd name="T13" fmla="*/ 104 h 304"/>
              <a:gd name="T14" fmla="*/ 1216 w 1732"/>
              <a:gd name="T15" fmla="*/ 152 h 304"/>
              <a:gd name="T16" fmla="*/ 784 w 1732"/>
              <a:gd name="T17" fmla="*/ 200 h 304"/>
              <a:gd name="T18" fmla="*/ 496 w 1732"/>
              <a:gd name="T19" fmla="*/ 104 h 304"/>
              <a:gd name="T20" fmla="*/ 112 w 1732"/>
              <a:gd name="T21" fmla="*/ 8 h 304"/>
              <a:gd name="T22" fmla="*/ 64 w 1732"/>
              <a:gd name="T23" fmla="*/ 56 h 3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732"/>
              <a:gd name="T37" fmla="*/ 0 h 304"/>
              <a:gd name="T38" fmla="*/ 1732 w 1732"/>
              <a:gd name="T39" fmla="*/ 304 h 3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732" h="304">
                <a:moveTo>
                  <a:pt x="64" y="56"/>
                </a:moveTo>
                <a:cubicBezTo>
                  <a:pt x="128" y="88"/>
                  <a:pt x="360" y="160"/>
                  <a:pt x="496" y="200"/>
                </a:cubicBezTo>
                <a:cubicBezTo>
                  <a:pt x="632" y="240"/>
                  <a:pt x="752" y="288"/>
                  <a:pt x="880" y="296"/>
                </a:cubicBezTo>
                <a:cubicBezTo>
                  <a:pt x="1008" y="304"/>
                  <a:pt x="1136" y="264"/>
                  <a:pt x="1264" y="248"/>
                </a:cubicBezTo>
                <a:cubicBezTo>
                  <a:pt x="1392" y="232"/>
                  <a:pt x="1572" y="216"/>
                  <a:pt x="1648" y="200"/>
                </a:cubicBezTo>
                <a:cubicBezTo>
                  <a:pt x="1724" y="184"/>
                  <a:pt x="1720" y="165"/>
                  <a:pt x="1720" y="149"/>
                </a:cubicBezTo>
                <a:cubicBezTo>
                  <a:pt x="1720" y="133"/>
                  <a:pt x="1732" y="104"/>
                  <a:pt x="1648" y="104"/>
                </a:cubicBezTo>
                <a:cubicBezTo>
                  <a:pt x="1564" y="104"/>
                  <a:pt x="1360" y="136"/>
                  <a:pt x="1216" y="152"/>
                </a:cubicBezTo>
                <a:cubicBezTo>
                  <a:pt x="1072" y="168"/>
                  <a:pt x="904" y="208"/>
                  <a:pt x="784" y="200"/>
                </a:cubicBezTo>
                <a:cubicBezTo>
                  <a:pt x="664" y="192"/>
                  <a:pt x="608" y="136"/>
                  <a:pt x="496" y="104"/>
                </a:cubicBezTo>
                <a:cubicBezTo>
                  <a:pt x="384" y="72"/>
                  <a:pt x="184" y="16"/>
                  <a:pt x="112" y="8"/>
                </a:cubicBezTo>
                <a:cubicBezTo>
                  <a:pt x="40" y="0"/>
                  <a:pt x="0" y="24"/>
                  <a:pt x="64" y="56"/>
                </a:cubicBezTo>
                <a:close/>
              </a:path>
            </a:pathLst>
          </a:custGeom>
          <a:solidFill>
            <a:srgbClr val="FFCF01">
              <a:alpha val="4784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Freeform 28"/>
          <p:cNvSpPr>
            <a:spLocks/>
          </p:cNvSpPr>
          <p:nvPr/>
        </p:nvSpPr>
        <p:spPr bwMode="auto">
          <a:xfrm>
            <a:off x="6858000" y="2176463"/>
            <a:ext cx="2057400" cy="511175"/>
          </a:xfrm>
          <a:custGeom>
            <a:avLst/>
            <a:gdLst>
              <a:gd name="T0" fmla="*/ 64 w 1738"/>
              <a:gd name="T1" fmla="*/ 187 h 552"/>
              <a:gd name="T2" fmla="*/ 472 w 1738"/>
              <a:gd name="T3" fmla="*/ 399 h 552"/>
              <a:gd name="T4" fmla="*/ 838 w 1738"/>
              <a:gd name="T5" fmla="*/ 549 h 552"/>
              <a:gd name="T6" fmla="*/ 1264 w 1738"/>
              <a:gd name="T7" fmla="*/ 379 h 552"/>
              <a:gd name="T8" fmla="*/ 1663 w 1738"/>
              <a:gd name="T9" fmla="*/ 111 h 552"/>
              <a:gd name="T10" fmla="*/ 1717 w 1738"/>
              <a:gd name="T11" fmla="*/ 57 h 552"/>
              <a:gd name="T12" fmla="*/ 1621 w 1738"/>
              <a:gd name="T13" fmla="*/ 39 h 552"/>
              <a:gd name="T14" fmla="*/ 1258 w 1738"/>
              <a:gd name="T15" fmla="*/ 294 h 552"/>
              <a:gd name="T16" fmla="*/ 823 w 1738"/>
              <a:gd name="T17" fmla="*/ 450 h 552"/>
              <a:gd name="T18" fmla="*/ 475 w 1738"/>
              <a:gd name="T19" fmla="*/ 321 h 552"/>
              <a:gd name="T20" fmla="*/ 112 w 1738"/>
              <a:gd name="T21" fmla="*/ 139 h 552"/>
              <a:gd name="T22" fmla="*/ 64 w 1738"/>
              <a:gd name="T23" fmla="*/ 187 h 55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738"/>
              <a:gd name="T37" fmla="*/ 0 h 552"/>
              <a:gd name="T38" fmla="*/ 1738 w 1738"/>
              <a:gd name="T39" fmla="*/ 552 h 55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738" h="552">
                <a:moveTo>
                  <a:pt x="64" y="187"/>
                </a:moveTo>
                <a:cubicBezTo>
                  <a:pt x="124" y="230"/>
                  <a:pt x="343" y="339"/>
                  <a:pt x="472" y="399"/>
                </a:cubicBezTo>
                <a:cubicBezTo>
                  <a:pt x="601" y="459"/>
                  <a:pt x="706" y="552"/>
                  <a:pt x="838" y="549"/>
                </a:cubicBezTo>
                <a:cubicBezTo>
                  <a:pt x="970" y="546"/>
                  <a:pt x="1126" y="452"/>
                  <a:pt x="1264" y="379"/>
                </a:cubicBezTo>
                <a:cubicBezTo>
                  <a:pt x="1402" y="306"/>
                  <a:pt x="1588" y="165"/>
                  <a:pt x="1663" y="111"/>
                </a:cubicBezTo>
                <a:cubicBezTo>
                  <a:pt x="1738" y="57"/>
                  <a:pt x="1724" y="69"/>
                  <a:pt x="1717" y="57"/>
                </a:cubicBezTo>
                <a:cubicBezTo>
                  <a:pt x="1710" y="45"/>
                  <a:pt x="1697" y="0"/>
                  <a:pt x="1621" y="39"/>
                </a:cubicBezTo>
                <a:cubicBezTo>
                  <a:pt x="1545" y="78"/>
                  <a:pt x="1391" y="226"/>
                  <a:pt x="1258" y="294"/>
                </a:cubicBezTo>
                <a:cubicBezTo>
                  <a:pt x="1125" y="362"/>
                  <a:pt x="953" y="446"/>
                  <a:pt x="823" y="450"/>
                </a:cubicBezTo>
                <a:cubicBezTo>
                  <a:pt x="693" y="454"/>
                  <a:pt x="594" y="373"/>
                  <a:pt x="475" y="321"/>
                </a:cubicBezTo>
                <a:cubicBezTo>
                  <a:pt x="356" y="269"/>
                  <a:pt x="181" y="161"/>
                  <a:pt x="112" y="139"/>
                </a:cubicBezTo>
                <a:cubicBezTo>
                  <a:pt x="43" y="117"/>
                  <a:pt x="0" y="155"/>
                  <a:pt x="64" y="187"/>
                </a:cubicBezTo>
                <a:close/>
              </a:path>
            </a:pathLst>
          </a:custGeom>
          <a:solidFill>
            <a:srgbClr val="0000FF">
              <a:alpha val="4784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Text Box 29"/>
          <p:cNvSpPr txBox="1">
            <a:spLocks noChangeArrowheads="1"/>
          </p:cNvSpPr>
          <p:nvPr/>
        </p:nvSpPr>
        <p:spPr bwMode="auto">
          <a:xfrm>
            <a:off x="7999413" y="1519238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r>
              <a:rPr lang="en-US" sz="2400" b="1">
                <a:latin typeface="Arial" charset="0"/>
              </a:rPr>
              <a:t>…</a:t>
            </a:r>
            <a:endParaRPr lang="en-US" sz="2400" b="1"/>
          </a:p>
        </p:txBody>
      </p:sp>
      <p:sp>
        <p:nvSpPr>
          <p:cNvPr id="15383" name="Text Box 30"/>
          <p:cNvSpPr txBox="1">
            <a:spLocks noChangeArrowheads="1"/>
          </p:cNvSpPr>
          <p:nvPr/>
        </p:nvSpPr>
        <p:spPr bwMode="auto">
          <a:xfrm>
            <a:off x="8040688" y="2665413"/>
            <a:ext cx="284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r>
              <a:rPr lang="en-US" sz="2400" b="1">
                <a:latin typeface="Arial" charset="0"/>
              </a:rPr>
              <a:t>…</a:t>
            </a:r>
            <a:endParaRPr lang="en-US" sz="2400" b="1"/>
          </a:p>
        </p:txBody>
      </p:sp>
      <p:sp>
        <p:nvSpPr>
          <p:cNvPr id="15366" name="Rectangle 32"/>
          <p:cNvSpPr>
            <a:spLocks noChangeArrowheads="1"/>
          </p:cNvSpPr>
          <p:nvPr/>
        </p:nvSpPr>
        <p:spPr bwMode="auto">
          <a:xfrm>
            <a:off x="381000" y="4459288"/>
            <a:ext cx="8574088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8" charset="2"/>
              <a:buChar char="n"/>
            </a:pPr>
            <a:r>
              <a:rPr lang="en-US" sz="2800">
                <a:latin typeface="Comic Sans MS" pitchFamily="28" charset="0"/>
              </a:rPr>
              <a:t>Straightforward non-contiguous I/O bad for BG/P I/O systems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8" charset="2"/>
              <a:buChar char="n"/>
            </a:pPr>
            <a:r>
              <a:rPr lang="en-US" sz="2400">
                <a:latin typeface="Comic Sans MS" pitchFamily="28" charset="0"/>
              </a:rPr>
              <a:t>Too many requests create contention at I/O node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8" charset="2"/>
              <a:buChar char="n"/>
            </a:pPr>
            <a:r>
              <a:rPr lang="en-US" sz="2400">
                <a:latin typeface="Comic Sans MS" pitchFamily="28" charset="0"/>
              </a:rPr>
              <a:t>GPFS less optimized for small-chunk, irregular I/O [Yu06]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8" charset="2"/>
              <a:buChar char="n"/>
            </a:pPr>
            <a:endParaRPr lang="en-US" sz="2800">
              <a:latin typeface="Comic Sans MS" pitchFamily="2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9C86FE73-0558-422E-A64E-9B16A7C570A7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Existing Option 1: Collective I/O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74088" cy="5181600"/>
          </a:xfrm>
        </p:spPr>
        <p:txBody>
          <a:bodyPr/>
          <a:lstStyle/>
          <a:p>
            <a:pPr eaLnBrk="1" hangingPunct="1"/>
            <a:r>
              <a:rPr lang="en-US" smtClean="0"/>
              <a:t>Optimizes accesses from N processes</a:t>
            </a:r>
          </a:p>
          <a:p>
            <a:pPr lvl="1" eaLnBrk="1" hangingPunct="1"/>
            <a:r>
              <a:rPr lang="en-US" smtClean="0"/>
              <a:t>Two-phase I/O: Merge small, non-contiguous  I/O requests into large,  contiguous ones</a:t>
            </a:r>
          </a:p>
          <a:p>
            <a:pPr eaLnBrk="1" hangingPunct="1"/>
            <a:r>
              <a:rPr lang="en-US" smtClean="0"/>
              <a:t>Advantage</a:t>
            </a:r>
          </a:p>
          <a:p>
            <a:pPr lvl="1" eaLnBrk="1" hangingPunct="1"/>
            <a:r>
              <a:rPr lang="en-US" smtClean="0"/>
              <a:t>Excellent I/O throughput</a:t>
            </a:r>
          </a:p>
          <a:p>
            <a:pPr lvl="1" eaLnBrk="1" hangingPunct="1"/>
            <a:r>
              <a:rPr lang="en-US" smtClean="0"/>
              <a:t>Highly optimized on Blue Gene [Yu06]</a:t>
            </a:r>
          </a:p>
          <a:p>
            <a:pPr eaLnBrk="1" hangingPunct="1"/>
            <a:r>
              <a:rPr lang="en-US" smtClean="0"/>
              <a:t>Disadvantage </a:t>
            </a:r>
          </a:p>
          <a:p>
            <a:pPr lvl="1" eaLnBrk="1" hangingPunct="1"/>
            <a:r>
              <a:rPr lang="en-US" smtClean="0"/>
              <a:t>Synchronization between processes</a:t>
            </a:r>
          </a:p>
          <a:p>
            <a:pPr eaLnBrk="1" hangingPunct="1"/>
            <a:r>
              <a:rPr lang="en-US" smtClean="0"/>
              <a:t>Suitable applications </a:t>
            </a:r>
          </a:p>
          <a:p>
            <a:pPr lvl="1" eaLnBrk="1" hangingPunct="1"/>
            <a:r>
              <a:rPr lang="en-US" smtClean="0"/>
              <a:t>Synchronizations in the compute kernel</a:t>
            </a:r>
          </a:p>
          <a:p>
            <a:pPr lvl="1" eaLnBrk="1" hangingPunct="1"/>
            <a:r>
              <a:rPr lang="en-US" smtClean="0"/>
              <a:t>Balanced computation time between I/O phases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B7003BE0-B256-40C2-9C38-A40D6518E6F8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Option1 Implementation: WorkerCollective</a:t>
            </a:r>
          </a:p>
        </p:txBody>
      </p:sp>
      <p:sp>
        <p:nvSpPr>
          <p:cNvPr id="144387" name="Line 3"/>
          <p:cNvSpPr>
            <a:spLocks noChangeShapeType="1"/>
          </p:cNvSpPr>
          <p:nvPr/>
        </p:nvSpPr>
        <p:spPr bwMode="auto">
          <a:xfrm flipH="1">
            <a:off x="2744788" y="3316288"/>
            <a:ext cx="3267075" cy="1066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88" name="Line 4"/>
          <p:cNvSpPr>
            <a:spLocks noChangeShapeType="1"/>
          </p:cNvSpPr>
          <p:nvPr/>
        </p:nvSpPr>
        <p:spPr bwMode="auto">
          <a:xfrm>
            <a:off x="2744788" y="4583113"/>
            <a:ext cx="214312" cy="1598612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1182688" y="1622425"/>
            <a:ext cx="0" cy="4065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2744788" y="1622425"/>
            <a:ext cx="0" cy="4065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>
            <a:off x="4378325" y="1622425"/>
            <a:ext cx="0" cy="4065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>
            <a:off x="6011863" y="1622425"/>
            <a:ext cx="0" cy="4065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827088" y="1887538"/>
            <a:ext cx="498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</a:t>
            </a:r>
            <a:endParaRPr lang="en-US" sz="1400" b="1">
              <a:latin typeface="Arial" charset="0"/>
            </a:endParaRPr>
          </a:p>
        </p:txBody>
      </p:sp>
      <p:sp>
        <p:nvSpPr>
          <p:cNvPr id="144394" name="Rectangle 10" descr="Dark downward diagonal"/>
          <p:cNvSpPr>
            <a:spLocks noChangeArrowheads="1"/>
          </p:cNvSpPr>
          <p:nvPr/>
        </p:nvSpPr>
        <p:spPr bwMode="auto">
          <a:xfrm>
            <a:off x="1111250" y="1822450"/>
            <a:ext cx="142875" cy="600075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>
            <a:off x="1182688" y="2422525"/>
            <a:ext cx="4829175" cy="1603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>
            <a:off x="2744788" y="2822575"/>
            <a:ext cx="3267075" cy="936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4378325" y="2716213"/>
            <a:ext cx="1633538" cy="666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8" name="Text Box 14"/>
          <p:cNvSpPr txBox="1">
            <a:spLocks noChangeArrowheads="1"/>
          </p:cNvSpPr>
          <p:nvPr/>
        </p:nvSpPr>
        <p:spPr bwMode="auto">
          <a:xfrm>
            <a:off x="6083300" y="2382838"/>
            <a:ext cx="1349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Merge blocks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info</a:t>
            </a:r>
          </a:p>
        </p:txBody>
      </p:sp>
      <p:sp>
        <p:nvSpPr>
          <p:cNvPr id="144399" name="Rectangle 15" descr="Dark downward diagonal"/>
          <p:cNvSpPr>
            <a:spLocks noChangeArrowheads="1"/>
          </p:cNvSpPr>
          <p:nvPr/>
        </p:nvSpPr>
        <p:spPr bwMode="auto">
          <a:xfrm>
            <a:off x="1111250" y="2489200"/>
            <a:ext cx="142875" cy="1198563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4400" name="Line 16"/>
          <p:cNvSpPr>
            <a:spLocks noChangeShapeType="1"/>
          </p:cNvSpPr>
          <p:nvPr/>
        </p:nvSpPr>
        <p:spPr bwMode="auto">
          <a:xfrm flipH="1">
            <a:off x="1182688" y="3316288"/>
            <a:ext cx="4829175" cy="3714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01" name="Line 17"/>
          <p:cNvSpPr>
            <a:spLocks noChangeShapeType="1"/>
          </p:cNvSpPr>
          <p:nvPr/>
        </p:nvSpPr>
        <p:spPr bwMode="auto">
          <a:xfrm flipH="1">
            <a:off x="4378325" y="3316288"/>
            <a:ext cx="1633538" cy="8001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02" name="Text Box 18"/>
          <p:cNvSpPr txBox="1">
            <a:spLocks noChangeArrowheads="1"/>
          </p:cNvSpPr>
          <p:nvPr/>
        </p:nvSpPr>
        <p:spPr bwMode="auto">
          <a:xfrm>
            <a:off x="533400" y="295592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i+1</a:t>
            </a:r>
            <a:endParaRPr lang="en-US" sz="1400" b="1">
              <a:latin typeface="Arial" charset="0"/>
            </a:endParaRP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1041400" y="6154738"/>
            <a:ext cx="6888163" cy="266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1600">
              <a:latin typeface="Arial" charset="0"/>
            </a:endParaRPr>
          </a:p>
        </p:txBody>
      </p:sp>
      <p:sp>
        <p:nvSpPr>
          <p:cNvPr id="144405" name="Rectangle 21" descr="Dark downward diagonal"/>
          <p:cNvSpPr>
            <a:spLocks noChangeArrowheads="1"/>
          </p:cNvSpPr>
          <p:nvPr/>
        </p:nvSpPr>
        <p:spPr bwMode="auto">
          <a:xfrm>
            <a:off x="2674938" y="4781550"/>
            <a:ext cx="141287" cy="800100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4406" name="Text Box 22"/>
          <p:cNvSpPr txBox="1">
            <a:spLocks noChangeArrowheads="1"/>
          </p:cNvSpPr>
          <p:nvPr/>
        </p:nvSpPr>
        <p:spPr bwMode="auto">
          <a:xfrm>
            <a:off x="6083300" y="3130550"/>
            <a:ext cx="12779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Calculate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offsets of q</a:t>
            </a:r>
            <a:r>
              <a:rPr lang="en-US" sz="1400" b="1" baseline="-25000">
                <a:latin typeface="Arial" charset="0"/>
              </a:rPr>
              <a:t>i</a:t>
            </a:r>
            <a:r>
              <a:rPr lang="en-US" sz="1400" b="1">
                <a:latin typeface="Arial" charset="0"/>
              </a:rPr>
              <a:t> </a:t>
            </a:r>
          </a:p>
        </p:txBody>
      </p:sp>
      <p:sp>
        <p:nvSpPr>
          <p:cNvPr id="144407" name="Rectangle 23"/>
          <p:cNvSpPr>
            <a:spLocks noChangeArrowheads="1"/>
          </p:cNvSpPr>
          <p:nvPr/>
        </p:nvSpPr>
        <p:spPr bwMode="auto">
          <a:xfrm>
            <a:off x="5942013" y="2630488"/>
            <a:ext cx="141287" cy="65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4408" name="Rectangle 24"/>
          <p:cNvSpPr>
            <a:spLocks noChangeArrowheads="1"/>
          </p:cNvSpPr>
          <p:nvPr/>
        </p:nvSpPr>
        <p:spPr bwMode="auto">
          <a:xfrm>
            <a:off x="5942013" y="2805113"/>
            <a:ext cx="141287" cy="65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4409" name="Rectangle 25"/>
          <p:cNvSpPr>
            <a:spLocks noChangeArrowheads="1"/>
          </p:cNvSpPr>
          <p:nvPr/>
        </p:nvSpPr>
        <p:spPr bwMode="auto">
          <a:xfrm>
            <a:off x="5942013" y="2998788"/>
            <a:ext cx="141287" cy="65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4410" name="Rectangle 26" descr="Dark downward diagonal"/>
          <p:cNvSpPr>
            <a:spLocks noChangeArrowheads="1"/>
          </p:cNvSpPr>
          <p:nvPr/>
        </p:nvSpPr>
        <p:spPr bwMode="auto">
          <a:xfrm>
            <a:off x="4308475" y="1822450"/>
            <a:ext cx="141288" cy="866775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4411" name="Rectangle 27" descr="Dark downward diagonal"/>
          <p:cNvSpPr>
            <a:spLocks noChangeArrowheads="1"/>
          </p:cNvSpPr>
          <p:nvPr/>
        </p:nvSpPr>
        <p:spPr bwMode="auto">
          <a:xfrm>
            <a:off x="4308475" y="2755900"/>
            <a:ext cx="141288" cy="1265238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4412" name="Rectangle 28" descr="Dark downward diagonal"/>
          <p:cNvSpPr>
            <a:spLocks noChangeArrowheads="1"/>
          </p:cNvSpPr>
          <p:nvPr/>
        </p:nvSpPr>
        <p:spPr bwMode="auto">
          <a:xfrm>
            <a:off x="2674938" y="1822450"/>
            <a:ext cx="141287" cy="1000125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4413" name="Rectangle 29" descr="Dark downward diagonal"/>
          <p:cNvSpPr>
            <a:spLocks noChangeArrowheads="1"/>
          </p:cNvSpPr>
          <p:nvPr/>
        </p:nvSpPr>
        <p:spPr bwMode="auto">
          <a:xfrm>
            <a:off x="2674938" y="2889250"/>
            <a:ext cx="141287" cy="1493838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4414" name="AutoShape 30"/>
          <p:cNvSpPr>
            <a:spLocks/>
          </p:cNvSpPr>
          <p:nvPr/>
        </p:nvSpPr>
        <p:spPr bwMode="auto">
          <a:xfrm rot="-5400000">
            <a:off x="3392488" y="4922838"/>
            <a:ext cx="198437" cy="3195637"/>
          </a:xfrm>
          <a:prstGeom prst="leftBrace">
            <a:avLst>
              <a:gd name="adj1" fmla="val 1342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 sz="1600" b="1">
              <a:latin typeface="Arial" charset="0"/>
            </a:endParaRPr>
          </a:p>
        </p:txBody>
      </p:sp>
      <p:sp>
        <p:nvSpPr>
          <p:cNvPr id="144415" name="Text Box 31"/>
          <p:cNvSpPr txBox="1">
            <a:spLocks noChangeArrowheads="1"/>
          </p:cNvSpPr>
          <p:nvPr/>
        </p:nvSpPr>
        <p:spPr bwMode="auto">
          <a:xfrm>
            <a:off x="2887663" y="6553200"/>
            <a:ext cx="1349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Output of q</a:t>
            </a:r>
            <a:r>
              <a:rPr lang="en-US" sz="1400" b="1" baseline="-25000">
                <a:latin typeface="Arial" charset="0"/>
              </a:rPr>
              <a:t>i</a:t>
            </a:r>
            <a:endParaRPr lang="en-US" sz="1400" b="1">
              <a:latin typeface="Arial" charset="0"/>
            </a:endParaRPr>
          </a:p>
        </p:txBody>
      </p:sp>
      <p:sp>
        <p:nvSpPr>
          <p:cNvPr id="144418" name="Rectangle 34" descr="Dark horizontal"/>
          <p:cNvSpPr>
            <a:spLocks noChangeArrowheads="1"/>
          </p:cNvSpPr>
          <p:nvPr/>
        </p:nvSpPr>
        <p:spPr bwMode="auto">
          <a:xfrm>
            <a:off x="1893888" y="6154738"/>
            <a:ext cx="1065212" cy="266700"/>
          </a:xfrm>
          <a:prstGeom prst="rect">
            <a:avLst/>
          </a:prstGeom>
          <a:pattFill prst="dkHorz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Arial" charset="0"/>
            </a:endParaRPr>
          </a:p>
        </p:txBody>
      </p:sp>
      <p:sp>
        <p:nvSpPr>
          <p:cNvPr id="144419" name="Text Box 35"/>
          <p:cNvSpPr txBox="1">
            <a:spLocks noChangeArrowheads="1"/>
          </p:cNvSpPr>
          <p:nvPr/>
        </p:nvSpPr>
        <p:spPr bwMode="auto">
          <a:xfrm>
            <a:off x="2390775" y="1887538"/>
            <a:ext cx="496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</a:t>
            </a:r>
            <a:endParaRPr lang="en-US" sz="1400" b="1">
              <a:latin typeface="Arial" charset="0"/>
            </a:endParaRPr>
          </a:p>
        </p:txBody>
      </p:sp>
      <p:sp>
        <p:nvSpPr>
          <p:cNvPr id="144420" name="Text Box 36"/>
          <p:cNvSpPr txBox="1">
            <a:spLocks noChangeArrowheads="1"/>
          </p:cNvSpPr>
          <p:nvPr/>
        </p:nvSpPr>
        <p:spPr bwMode="auto">
          <a:xfrm>
            <a:off x="2209800" y="3089275"/>
            <a:ext cx="534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i+1</a:t>
            </a:r>
            <a:endParaRPr lang="en-US" sz="1400" b="1">
              <a:latin typeface="Arial" charset="0"/>
            </a:endParaRPr>
          </a:p>
        </p:txBody>
      </p:sp>
      <p:sp>
        <p:nvSpPr>
          <p:cNvPr id="144421" name="Text Box 37"/>
          <p:cNvSpPr txBox="1">
            <a:spLocks noChangeArrowheads="1"/>
          </p:cNvSpPr>
          <p:nvPr/>
        </p:nvSpPr>
        <p:spPr bwMode="auto">
          <a:xfrm>
            <a:off x="2281238" y="4981575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i+2</a:t>
            </a:r>
            <a:endParaRPr lang="en-US" sz="1400" b="1">
              <a:latin typeface="Arial" charset="0"/>
            </a:endParaRPr>
          </a:p>
        </p:txBody>
      </p:sp>
      <p:sp>
        <p:nvSpPr>
          <p:cNvPr id="144422" name="Text Box 38"/>
          <p:cNvSpPr txBox="1">
            <a:spLocks noChangeArrowheads="1"/>
          </p:cNvSpPr>
          <p:nvPr/>
        </p:nvSpPr>
        <p:spPr bwMode="auto">
          <a:xfrm>
            <a:off x="4024313" y="1887538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</a:t>
            </a:r>
            <a:endParaRPr lang="en-US" sz="1400" b="1">
              <a:latin typeface="Arial" charset="0"/>
            </a:endParaRPr>
          </a:p>
        </p:txBody>
      </p:sp>
      <p:sp>
        <p:nvSpPr>
          <p:cNvPr id="144423" name="Text Box 39"/>
          <p:cNvSpPr txBox="1">
            <a:spLocks noChangeArrowheads="1"/>
          </p:cNvSpPr>
          <p:nvPr/>
        </p:nvSpPr>
        <p:spPr bwMode="auto">
          <a:xfrm>
            <a:off x="3733800" y="3022600"/>
            <a:ext cx="574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i+1</a:t>
            </a:r>
            <a:endParaRPr lang="en-US" sz="1400" b="1">
              <a:latin typeface="Arial" charset="0"/>
            </a:endParaRPr>
          </a:p>
        </p:txBody>
      </p:sp>
      <p:sp>
        <p:nvSpPr>
          <p:cNvPr id="144424" name="Text Box 40"/>
          <p:cNvSpPr txBox="1">
            <a:spLocks noChangeArrowheads="1"/>
          </p:cNvSpPr>
          <p:nvPr/>
        </p:nvSpPr>
        <p:spPr bwMode="auto">
          <a:xfrm>
            <a:off x="3810000" y="5114925"/>
            <a:ext cx="498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i+2</a:t>
            </a:r>
            <a:endParaRPr lang="en-US" sz="1400" b="1">
              <a:latin typeface="Arial" charset="0"/>
            </a:endParaRPr>
          </a:p>
        </p:txBody>
      </p:sp>
      <p:sp>
        <p:nvSpPr>
          <p:cNvPr id="144425" name="AutoShape 41"/>
          <p:cNvSpPr>
            <a:spLocks noChangeArrowheads="1"/>
          </p:cNvSpPr>
          <p:nvPr/>
        </p:nvSpPr>
        <p:spPr bwMode="auto">
          <a:xfrm>
            <a:off x="1325563" y="2182813"/>
            <a:ext cx="212725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1</a:t>
            </a:r>
          </a:p>
        </p:txBody>
      </p:sp>
      <p:sp>
        <p:nvSpPr>
          <p:cNvPr id="144426" name="AutoShape 42"/>
          <p:cNvSpPr>
            <a:spLocks noChangeArrowheads="1"/>
          </p:cNvSpPr>
          <p:nvPr/>
        </p:nvSpPr>
        <p:spPr bwMode="auto">
          <a:xfrm>
            <a:off x="2887663" y="2582863"/>
            <a:ext cx="212725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1</a:t>
            </a:r>
          </a:p>
        </p:txBody>
      </p:sp>
      <p:sp>
        <p:nvSpPr>
          <p:cNvPr id="144427" name="AutoShape 43"/>
          <p:cNvSpPr>
            <a:spLocks noChangeArrowheads="1"/>
          </p:cNvSpPr>
          <p:nvPr/>
        </p:nvSpPr>
        <p:spPr bwMode="auto">
          <a:xfrm>
            <a:off x="4521200" y="2449513"/>
            <a:ext cx="212725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1</a:t>
            </a:r>
          </a:p>
        </p:txBody>
      </p:sp>
      <p:sp>
        <p:nvSpPr>
          <p:cNvPr id="144428" name="AutoShape 44"/>
          <p:cNvSpPr>
            <a:spLocks noChangeArrowheads="1"/>
          </p:cNvSpPr>
          <p:nvPr/>
        </p:nvSpPr>
        <p:spPr bwMode="auto">
          <a:xfrm>
            <a:off x="4876800" y="3182938"/>
            <a:ext cx="212725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2</a:t>
            </a:r>
          </a:p>
        </p:txBody>
      </p:sp>
      <p:sp>
        <p:nvSpPr>
          <p:cNvPr id="144429" name="AutoShape 45"/>
          <p:cNvSpPr>
            <a:spLocks noChangeArrowheads="1"/>
          </p:cNvSpPr>
          <p:nvPr/>
        </p:nvSpPr>
        <p:spPr bwMode="auto">
          <a:xfrm>
            <a:off x="5159375" y="3382963"/>
            <a:ext cx="214313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2</a:t>
            </a:r>
          </a:p>
        </p:txBody>
      </p:sp>
      <p:sp>
        <p:nvSpPr>
          <p:cNvPr id="144430" name="AutoShape 46"/>
          <p:cNvSpPr>
            <a:spLocks noChangeArrowheads="1"/>
          </p:cNvSpPr>
          <p:nvPr/>
        </p:nvSpPr>
        <p:spPr bwMode="auto">
          <a:xfrm>
            <a:off x="5443538" y="3582988"/>
            <a:ext cx="214312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2</a:t>
            </a:r>
          </a:p>
        </p:txBody>
      </p:sp>
      <p:sp>
        <p:nvSpPr>
          <p:cNvPr id="144431" name="Rectangle 47"/>
          <p:cNvSpPr>
            <a:spLocks noChangeArrowheads="1"/>
          </p:cNvSpPr>
          <p:nvPr/>
        </p:nvSpPr>
        <p:spPr bwMode="auto">
          <a:xfrm>
            <a:off x="1111250" y="3732213"/>
            <a:ext cx="142875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4432" name="Line 48"/>
          <p:cNvSpPr>
            <a:spLocks noChangeShapeType="1"/>
          </p:cNvSpPr>
          <p:nvPr/>
        </p:nvSpPr>
        <p:spPr bwMode="auto">
          <a:xfrm>
            <a:off x="827088" y="4383088"/>
            <a:ext cx="48307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33" name="Line 49"/>
          <p:cNvSpPr>
            <a:spLocks noChangeShapeType="1"/>
          </p:cNvSpPr>
          <p:nvPr/>
        </p:nvSpPr>
        <p:spPr bwMode="auto">
          <a:xfrm>
            <a:off x="827088" y="4583113"/>
            <a:ext cx="48307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34" name="Line 50"/>
          <p:cNvSpPr>
            <a:spLocks noChangeShapeType="1"/>
          </p:cNvSpPr>
          <p:nvPr/>
        </p:nvSpPr>
        <p:spPr bwMode="auto">
          <a:xfrm>
            <a:off x="1182688" y="4383088"/>
            <a:ext cx="156210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35" name="Line 51"/>
          <p:cNvSpPr>
            <a:spLocks noChangeShapeType="1"/>
          </p:cNvSpPr>
          <p:nvPr/>
        </p:nvSpPr>
        <p:spPr bwMode="auto">
          <a:xfrm>
            <a:off x="1182688" y="4383088"/>
            <a:ext cx="3195637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36" name="Line 52"/>
          <p:cNvSpPr>
            <a:spLocks noChangeShapeType="1"/>
          </p:cNvSpPr>
          <p:nvPr/>
        </p:nvSpPr>
        <p:spPr bwMode="auto">
          <a:xfrm>
            <a:off x="2744788" y="4383088"/>
            <a:ext cx="1633537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37" name="Line 53"/>
          <p:cNvSpPr>
            <a:spLocks noChangeShapeType="1"/>
          </p:cNvSpPr>
          <p:nvPr/>
        </p:nvSpPr>
        <p:spPr bwMode="auto">
          <a:xfrm flipH="1">
            <a:off x="1182688" y="4383088"/>
            <a:ext cx="156210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38" name="Line 54"/>
          <p:cNvSpPr>
            <a:spLocks noChangeShapeType="1"/>
          </p:cNvSpPr>
          <p:nvPr/>
        </p:nvSpPr>
        <p:spPr bwMode="auto">
          <a:xfrm flipH="1">
            <a:off x="2744788" y="4383088"/>
            <a:ext cx="1633537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39" name="Line 55"/>
          <p:cNvSpPr>
            <a:spLocks noChangeShapeType="1"/>
          </p:cNvSpPr>
          <p:nvPr/>
        </p:nvSpPr>
        <p:spPr bwMode="auto">
          <a:xfrm flipH="1">
            <a:off x="1182688" y="4383088"/>
            <a:ext cx="3195637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2" name="Rectangle 56" descr="Dark downward diagonal"/>
          <p:cNvSpPr>
            <a:spLocks noChangeArrowheads="1"/>
          </p:cNvSpPr>
          <p:nvPr/>
        </p:nvSpPr>
        <p:spPr bwMode="auto">
          <a:xfrm>
            <a:off x="6243638" y="4373563"/>
            <a:ext cx="141287" cy="200025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7463" name="Text Box 57"/>
          <p:cNvSpPr txBox="1">
            <a:spLocks noChangeArrowheads="1"/>
          </p:cNvSpPr>
          <p:nvPr/>
        </p:nvSpPr>
        <p:spPr bwMode="auto">
          <a:xfrm>
            <a:off x="6384925" y="4314825"/>
            <a:ext cx="92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Search</a:t>
            </a:r>
          </a:p>
        </p:txBody>
      </p:sp>
      <p:sp>
        <p:nvSpPr>
          <p:cNvPr id="17464" name="Rectangle 58"/>
          <p:cNvSpPr>
            <a:spLocks noChangeArrowheads="1"/>
          </p:cNvSpPr>
          <p:nvPr/>
        </p:nvSpPr>
        <p:spPr bwMode="auto">
          <a:xfrm>
            <a:off x="6243638" y="4641850"/>
            <a:ext cx="141287" cy="1317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7465" name="Text Box 59"/>
          <p:cNvSpPr txBox="1">
            <a:spLocks noChangeArrowheads="1"/>
          </p:cNvSpPr>
          <p:nvPr/>
        </p:nvSpPr>
        <p:spPr bwMode="auto">
          <a:xfrm>
            <a:off x="6384925" y="4545013"/>
            <a:ext cx="92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Merge</a:t>
            </a:r>
          </a:p>
        </p:txBody>
      </p:sp>
      <p:sp>
        <p:nvSpPr>
          <p:cNvPr id="17466" name="AutoShape 60"/>
          <p:cNvSpPr>
            <a:spLocks noChangeArrowheads="1"/>
          </p:cNvSpPr>
          <p:nvPr/>
        </p:nvSpPr>
        <p:spPr bwMode="auto">
          <a:xfrm>
            <a:off x="6226175" y="5073650"/>
            <a:ext cx="212725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1</a:t>
            </a:r>
          </a:p>
        </p:txBody>
      </p:sp>
      <p:sp>
        <p:nvSpPr>
          <p:cNvPr id="17467" name="Text Box 61"/>
          <p:cNvSpPr txBox="1">
            <a:spLocks noChangeArrowheads="1"/>
          </p:cNvSpPr>
          <p:nvPr/>
        </p:nvSpPr>
        <p:spPr bwMode="auto">
          <a:xfrm>
            <a:off x="6402388" y="5048250"/>
            <a:ext cx="2208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Send evalue+size</a:t>
            </a:r>
          </a:p>
        </p:txBody>
      </p:sp>
      <p:sp>
        <p:nvSpPr>
          <p:cNvPr id="17468" name="AutoShape 62"/>
          <p:cNvSpPr>
            <a:spLocks noChangeArrowheads="1"/>
          </p:cNvSpPr>
          <p:nvPr/>
        </p:nvSpPr>
        <p:spPr bwMode="auto">
          <a:xfrm>
            <a:off x="6234113" y="5324475"/>
            <a:ext cx="212725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2</a:t>
            </a:r>
          </a:p>
        </p:txBody>
      </p:sp>
      <p:sp>
        <p:nvSpPr>
          <p:cNvPr id="17469" name="Text Box 63"/>
          <p:cNvSpPr txBox="1">
            <a:spLocks noChangeArrowheads="1"/>
          </p:cNvSpPr>
          <p:nvPr/>
        </p:nvSpPr>
        <p:spPr bwMode="auto">
          <a:xfrm>
            <a:off x="6400800" y="5257800"/>
            <a:ext cx="1490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Send offsets</a:t>
            </a:r>
          </a:p>
        </p:txBody>
      </p:sp>
      <p:sp>
        <p:nvSpPr>
          <p:cNvPr id="17470" name="AutoShape 64"/>
          <p:cNvSpPr>
            <a:spLocks noChangeArrowheads="1"/>
          </p:cNvSpPr>
          <p:nvPr/>
        </p:nvSpPr>
        <p:spPr bwMode="auto">
          <a:xfrm>
            <a:off x="6243638" y="5559425"/>
            <a:ext cx="212725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3</a:t>
            </a:r>
          </a:p>
        </p:txBody>
      </p:sp>
      <p:sp>
        <p:nvSpPr>
          <p:cNvPr id="17471" name="Text Box 65"/>
          <p:cNvSpPr txBox="1">
            <a:spLocks noChangeArrowheads="1"/>
          </p:cNvSpPr>
          <p:nvPr/>
        </p:nvSpPr>
        <p:spPr bwMode="auto">
          <a:xfrm>
            <a:off x="6421438" y="5781675"/>
            <a:ext cx="1490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Write data</a:t>
            </a:r>
          </a:p>
        </p:txBody>
      </p:sp>
      <p:sp>
        <p:nvSpPr>
          <p:cNvPr id="17472" name="AutoShape 66"/>
          <p:cNvSpPr>
            <a:spLocks noChangeArrowheads="1"/>
          </p:cNvSpPr>
          <p:nvPr/>
        </p:nvSpPr>
        <p:spPr bwMode="auto">
          <a:xfrm>
            <a:off x="6251575" y="5792788"/>
            <a:ext cx="214313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4</a:t>
            </a:r>
          </a:p>
        </p:txBody>
      </p:sp>
      <p:sp>
        <p:nvSpPr>
          <p:cNvPr id="17473" name="Text Box 67"/>
          <p:cNvSpPr txBox="1">
            <a:spLocks noChangeArrowheads="1"/>
          </p:cNvSpPr>
          <p:nvPr/>
        </p:nvSpPr>
        <p:spPr bwMode="auto">
          <a:xfrm>
            <a:off x="6429375" y="5514975"/>
            <a:ext cx="149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Exchange data</a:t>
            </a:r>
          </a:p>
        </p:txBody>
      </p:sp>
      <p:sp>
        <p:nvSpPr>
          <p:cNvPr id="144452" name="AutoShape 68"/>
          <p:cNvSpPr>
            <a:spLocks noChangeArrowheads="1"/>
          </p:cNvSpPr>
          <p:nvPr/>
        </p:nvSpPr>
        <p:spPr bwMode="auto">
          <a:xfrm>
            <a:off x="1893888" y="4249738"/>
            <a:ext cx="212725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3</a:t>
            </a:r>
          </a:p>
        </p:txBody>
      </p:sp>
      <p:sp>
        <p:nvSpPr>
          <p:cNvPr id="144453" name="AutoShape 69"/>
          <p:cNvSpPr>
            <a:spLocks noChangeArrowheads="1"/>
          </p:cNvSpPr>
          <p:nvPr/>
        </p:nvSpPr>
        <p:spPr bwMode="auto">
          <a:xfrm>
            <a:off x="3384550" y="4249738"/>
            <a:ext cx="212725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3</a:t>
            </a:r>
          </a:p>
        </p:txBody>
      </p:sp>
      <p:sp>
        <p:nvSpPr>
          <p:cNvPr id="144454" name="Rectangle 70"/>
          <p:cNvSpPr>
            <a:spLocks noChangeArrowheads="1"/>
          </p:cNvSpPr>
          <p:nvPr/>
        </p:nvSpPr>
        <p:spPr bwMode="auto">
          <a:xfrm>
            <a:off x="4308475" y="4132263"/>
            <a:ext cx="141288" cy="250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7477" name="Rectangle 71"/>
          <p:cNvSpPr>
            <a:spLocks noChangeArrowheads="1"/>
          </p:cNvSpPr>
          <p:nvPr/>
        </p:nvSpPr>
        <p:spPr bwMode="auto">
          <a:xfrm>
            <a:off x="6243638" y="4848225"/>
            <a:ext cx="123825" cy="133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7478" name="Text Box 72"/>
          <p:cNvSpPr txBox="1">
            <a:spLocks noChangeArrowheads="1"/>
          </p:cNvSpPr>
          <p:nvPr/>
        </p:nvSpPr>
        <p:spPr bwMode="auto">
          <a:xfrm>
            <a:off x="6367463" y="4781550"/>
            <a:ext cx="92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Wait</a:t>
            </a:r>
          </a:p>
        </p:txBody>
      </p:sp>
      <p:sp>
        <p:nvSpPr>
          <p:cNvPr id="144457" name="Line 73"/>
          <p:cNvSpPr>
            <a:spLocks noChangeShapeType="1"/>
          </p:cNvSpPr>
          <p:nvPr/>
        </p:nvSpPr>
        <p:spPr bwMode="auto">
          <a:xfrm>
            <a:off x="1182688" y="4583113"/>
            <a:ext cx="711200" cy="1598612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58" name="AutoShape 74"/>
          <p:cNvSpPr>
            <a:spLocks noChangeArrowheads="1"/>
          </p:cNvSpPr>
          <p:nvPr/>
        </p:nvSpPr>
        <p:spPr bwMode="auto">
          <a:xfrm>
            <a:off x="1751013" y="5648325"/>
            <a:ext cx="212725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4</a:t>
            </a:r>
          </a:p>
        </p:txBody>
      </p:sp>
      <p:sp>
        <p:nvSpPr>
          <p:cNvPr id="144459" name="AutoShape 75"/>
          <p:cNvSpPr>
            <a:spLocks noChangeArrowheads="1"/>
          </p:cNvSpPr>
          <p:nvPr/>
        </p:nvSpPr>
        <p:spPr bwMode="auto">
          <a:xfrm>
            <a:off x="2959100" y="5715000"/>
            <a:ext cx="212725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4</a:t>
            </a:r>
          </a:p>
        </p:txBody>
      </p:sp>
      <p:sp>
        <p:nvSpPr>
          <p:cNvPr id="144460" name="Line 76"/>
          <p:cNvSpPr>
            <a:spLocks noChangeShapeType="1"/>
          </p:cNvSpPr>
          <p:nvPr/>
        </p:nvSpPr>
        <p:spPr bwMode="auto">
          <a:xfrm flipH="1">
            <a:off x="4024313" y="4583113"/>
            <a:ext cx="354012" cy="1598612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61" name="Rectangle 77" descr="Dark upward diagonal"/>
          <p:cNvSpPr>
            <a:spLocks noChangeArrowheads="1"/>
          </p:cNvSpPr>
          <p:nvPr/>
        </p:nvSpPr>
        <p:spPr bwMode="auto">
          <a:xfrm>
            <a:off x="2976563" y="6156325"/>
            <a:ext cx="1065212" cy="266700"/>
          </a:xfrm>
          <a:prstGeom prst="rect">
            <a:avLst/>
          </a:prstGeom>
          <a:pattFill prst="dkUpDiag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Arial" charset="0"/>
            </a:endParaRPr>
          </a:p>
        </p:txBody>
      </p:sp>
      <p:sp>
        <p:nvSpPr>
          <p:cNvPr id="144462" name="Rectangle 78" descr="Large checker board"/>
          <p:cNvSpPr>
            <a:spLocks noChangeArrowheads="1"/>
          </p:cNvSpPr>
          <p:nvPr/>
        </p:nvSpPr>
        <p:spPr bwMode="auto">
          <a:xfrm>
            <a:off x="4049713" y="6156325"/>
            <a:ext cx="1066800" cy="266700"/>
          </a:xfrm>
          <a:prstGeom prst="rect">
            <a:avLst/>
          </a:prstGeom>
          <a:pattFill prst="lgCheck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Arial" charset="0"/>
            </a:endParaRPr>
          </a:p>
        </p:txBody>
      </p:sp>
      <p:sp>
        <p:nvSpPr>
          <p:cNvPr id="144463" name="AutoShape 79"/>
          <p:cNvSpPr>
            <a:spLocks noChangeArrowheads="1"/>
          </p:cNvSpPr>
          <p:nvPr/>
        </p:nvSpPr>
        <p:spPr bwMode="auto">
          <a:xfrm>
            <a:off x="4165600" y="5781675"/>
            <a:ext cx="212725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4</a:t>
            </a:r>
          </a:p>
        </p:txBody>
      </p:sp>
      <p:sp>
        <p:nvSpPr>
          <p:cNvPr id="144464" name="Text Box 80"/>
          <p:cNvSpPr txBox="1">
            <a:spLocks noChangeArrowheads="1"/>
          </p:cNvSpPr>
          <p:nvPr/>
        </p:nvSpPr>
        <p:spPr bwMode="auto">
          <a:xfrm>
            <a:off x="719138" y="504825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i+2</a:t>
            </a:r>
            <a:endParaRPr lang="en-US" sz="1400" b="1">
              <a:latin typeface="Arial" charset="0"/>
            </a:endParaRPr>
          </a:p>
        </p:txBody>
      </p:sp>
      <p:sp>
        <p:nvSpPr>
          <p:cNvPr id="17487" name="Text Box 81"/>
          <p:cNvSpPr txBox="1">
            <a:spLocks noChangeArrowheads="1"/>
          </p:cNvSpPr>
          <p:nvPr/>
        </p:nvSpPr>
        <p:spPr bwMode="auto">
          <a:xfrm>
            <a:off x="757238" y="1355725"/>
            <a:ext cx="993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Worker 1</a:t>
            </a:r>
          </a:p>
        </p:txBody>
      </p:sp>
      <p:sp>
        <p:nvSpPr>
          <p:cNvPr id="17488" name="Text Box 82"/>
          <p:cNvSpPr txBox="1">
            <a:spLocks noChangeArrowheads="1"/>
          </p:cNvSpPr>
          <p:nvPr/>
        </p:nvSpPr>
        <p:spPr bwMode="auto">
          <a:xfrm>
            <a:off x="2319338" y="1355725"/>
            <a:ext cx="1109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Worker 2</a:t>
            </a:r>
          </a:p>
        </p:txBody>
      </p:sp>
      <p:sp>
        <p:nvSpPr>
          <p:cNvPr id="17489" name="Text Box 83"/>
          <p:cNvSpPr txBox="1">
            <a:spLocks noChangeArrowheads="1"/>
          </p:cNvSpPr>
          <p:nvPr/>
        </p:nvSpPr>
        <p:spPr bwMode="auto">
          <a:xfrm>
            <a:off x="3952875" y="1355725"/>
            <a:ext cx="993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Worker 3</a:t>
            </a:r>
          </a:p>
        </p:txBody>
      </p:sp>
      <p:sp>
        <p:nvSpPr>
          <p:cNvPr id="17490" name="Text Box 84"/>
          <p:cNvSpPr txBox="1">
            <a:spLocks noChangeArrowheads="1"/>
          </p:cNvSpPr>
          <p:nvPr/>
        </p:nvSpPr>
        <p:spPr bwMode="auto">
          <a:xfrm>
            <a:off x="5659438" y="1355725"/>
            <a:ext cx="850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Master</a:t>
            </a:r>
          </a:p>
        </p:txBody>
      </p:sp>
      <p:sp>
        <p:nvSpPr>
          <p:cNvPr id="144469" name="Rectangle 85" descr="Dark downward diagonal"/>
          <p:cNvSpPr>
            <a:spLocks noChangeArrowheads="1"/>
          </p:cNvSpPr>
          <p:nvPr/>
        </p:nvSpPr>
        <p:spPr bwMode="auto">
          <a:xfrm>
            <a:off x="1111250" y="4649788"/>
            <a:ext cx="142875" cy="865187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7492" name="Text Box 86"/>
          <p:cNvSpPr txBox="1">
            <a:spLocks noChangeArrowheads="1"/>
          </p:cNvSpPr>
          <p:nvPr/>
        </p:nvSpPr>
        <p:spPr bwMode="auto">
          <a:xfrm>
            <a:off x="969963" y="6515100"/>
            <a:ext cx="16335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Output File</a:t>
            </a:r>
          </a:p>
        </p:txBody>
      </p:sp>
      <p:sp>
        <p:nvSpPr>
          <p:cNvPr id="144471" name="Rectangle 87" descr="Dark downward diagonal"/>
          <p:cNvSpPr>
            <a:spLocks noChangeArrowheads="1"/>
          </p:cNvSpPr>
          <p:nvPr/>
        </p:nvSpPr>
        <p:spPr bwMode="auto">
          <a:xfrm>
            <a:off x="4308475" y="4716463"/>
            <a:ext cx="141288" cy="798512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4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4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4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4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4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4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4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4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4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4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4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4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4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4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4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4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4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4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4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14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4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10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5" dur="10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10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00" fill="hold"/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9" dur="1000" fill="hold"/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00" fill="hold"/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animBg="1"/>
      <p:bldP spid="144388" grpId="0" animBg="1"/>
      <p:bldP spid="144393" grpId="0"/>
      <p:bldP spid="144394" grpId="0" animBg="1"/>
      <p:bldP spid="144395" grpId="0" animBg="1"/>
      <p:bldP spid="144396" grpId="0" animBg="1"/>
      <p:bldP spid="144397" grpId="0" animBg="1"/>
      <p:bldP spid="144398" grpId="0"/>
      <p:bldP spid="144399" grpId="0" animBg="1"/>
      <p:bldP spid="144400" grpId="0" animBg="1"/>
      <p:bldP spid="144401" grpId="0" animBg="1"/>
      <p:bldP spid="144402" grpId="0"/>
      <p:bldP spid="144405" grpId="0" animBg="1"/>
      <p:bldP spid="144406" grpId="0"/>
      <p:bldP spid="144407" grpId="0" animBg="1"/>
      <p:bldP spid="144408" grpId="0" animBg="1"/>
      <p:bldP spid="144409" grpId="0" animBg="1"/>
      <p:bldP spid="144410" grpId="0" animBg="1"/>
      <p:bldP spid="144411" grpId="0" animBg="1"/>
      <p:bldP spid="144412" grpId="0" animBg="1"/>
      <p:bldP spid="144413" grpId="0" animBg="1"/>
      <p:bldP spid="144414" grpId="0" animBg="1"/>
      <p:bldP spid="144415" grpId="0"/>
      <p:bldP spid="144418" grpId="0" animBg="1"/>
      <p:bldP spid="144419" grpId="0"/>
      <p:bldP spid="144420" grpId="0"/>
      <p:bldP spid="144421" grpId="0"/>
      <p:bldP spid="144422" grpId="0"/>
      <p:bldP spid="144423" grpId="0"/>
      <p:bldP spid="144424" grpId="0"/>
      <p:bldP spid="144425" grpId="0" animBg="1"/>
      <p:bldP spid="144426" grpId="0" animBg="1"/>
      <p:bldP spid="144427" grpId="0" animBg="1"/>
      <p:bldP spid="144428" grpId="0" animBg="1"/>
      <p:bldP spid="144429" grpId="0" animBg="1"/>
      <p:bldP spid="144430" grpId="0" animBg="1"/>
      <p:bldP spid="144431" grpId="0" animBg="1"/>
      <p:bldP spid="144432" grpId="0" animBg="1"/>
      <p:bldP spid="144433" grpId="0" animBg="1"/>
      <p:bldP spid="144434" grpId="0" animBg="1"/>
      <p:bldP spid="144435" grpId="0" animBg="1"/>
      <p:bldP spid="144436" grpId="0" animBg="1"/>
      <p:bldP spid="144437" grpId="0" animBg="1"/>
      <p:bldP spid="144438" grpId="0" animBg="1"/>
      <p:bldP spid="144439" grpId="0" animBg="1"/>
      <p:bldP spid="144452" grpId="0" animBg="1"/>
      <p:bldP spid="144453" grpId="0" animBg="1"/>
      <p:bldP spid="144454" grpId="0" animBg="1"/>
      <p:bldP spid="144457" grpId="0" animBg="1"/>
      <p:bldP spid="144458" grpId="0" animBg="1"/>
      <p:bldP spid="144459" grpId="0" animBg="1"/>
      <p:bldP spid="144460" grpId="0" animBg="1"/>
      <p:bldP spid="144461" grpId="0" animBg="1"/>
      <p:bldP spid="144462" grpId="0" animBg="1"/>
      <p:bldP spid="144463" grpId="0" animBg="1"/>
      <p:bldP spid="144464" grpId="0"/>
      <p:bldP spid="144469" grpId="0" animBg="1"/>
      <p:bldP spid="1444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860DEC53-057F-4F0C-A2FE-019C2AB10F8B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Existing Option2: Optimized Independent I/O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74088" cy="5029200"/>
          </a:xfrm>
        </p:spPr>
        <p:txBody>
          <a:bodyPr/>
          <a:lstStyle/>
          <a:p>
            <a:pPr eaLnBrk="1" hangingPunct="1"/>
            <a:r>
              <a:rPr lang="en-US" smtClean="0"/>
              <a:t>Optimized with data sieving</a:t>
            </a:r>
          </a:p>
          <a:p>
            <a:pPr lvl="1" eaLnBrk="1" hangingPunct="1"/>
            <a:r>
              <a:rPr lang="en-US" smtClean="0"/>
              <a:t>Read-modify-write: read in large chunks and only modify target regions</a:t>
            </a:r>
          </a:p>
          <a:p>
            <a:pPr eaLnBrk="1" hangingPunct="1"/>
            <a:r>
              <a:rPr lang="en-US" smtClean="0"/>
              <a:t>Advantages</a:t>
            </a:r>
          </a:p>
          <a:p>
            <a:pPr lvl="1" eaLnBrk="1" hangingPunct="1"/>
            <a:r>
              <a:rPr lang="en-US" smtClean="0"/>
              <a:t>Does not incur synchronizations</a:t>
            </a:r>
          </a:p>
          <a:p>
            <a:pPr lvl="1" eaLnBrk="1" hangingPunct="1"/>
            <a:r>
              <a:rPr lang="en-US" smtClean="0"/>
              <a:t>Performs well for dense non-contiguous requests</a:t>
            </a:r>
          </a:p>
          <a:p>
            <a:pPr eaLnBrk="1" hangingPunct="1"/>
            <a:r>
              <a:rPr lang="en-US" smtClean="0"/>
              <a:t>Disadvantages</a:t>
            </a:r>
          </a:p>
          <a:p>
            <a:pPr lvl="1" eaLnBrk="1" hangingPunct="1"/>
            <a:r>
              <a:rPr lang="en-US" smtClean="0"/>
              <a:t>Introduces redundant data accesses</a:t>
            </a:r>
          </a:p>
          <a:p>
            <a:pPr lvl="1" eaLnBrk="1" hangingPunct="1"/>
            <a:r>
              <a:rPr lang="en-US" smtClean="0"/>
              <a:t>Causes lock contentions with false sharing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27FF33BF-107F-41AF-A98A-A7EF10E27BA0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Option2 Implementation: WorkerIndividual</a:t>
            </a:r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1189038" y="1565275"/>
            <a:ext cx="0" cy="41179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2768600" y="1565275"/>
            <a:ext cx="0" cy="41179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4421188" y="1565275"/>
            <a:ext cx="0" cy="41179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6073775" y="1565275"/>
            <a:ext cx="0" cy="41179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830263" y="1835150"/>
            <a:ext cx="501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</a:t>
            </a:r>
            <a:endParaRPr lang="en-US" sz="1400" b="1">
              <a:latin typeface="Arial" charset="0"/>
            </a:endParaRPr>
          </a:p>
        </p:txBody>
      </p:sp>
      <p:sp>
        <p:nvSpPr>
          <p:cNvPr id="141320" name="Rectangle 8" descr="Dark downward diagonal"/>
          <p:cNvSpPr>
            <a:spLocks noChangeArrowheads="1"/>
          </p:cNvSpPr>
          <p:nvPr/>
        </p:nvSpPr>
        <p:spPr bwMode="auto">
          <a:xfrm>
            <a:off x="1117600" y="1768475"/>
            <a:ext cx="142875" cy="606425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>
            <a:off x="1189038" y="2374900"/>
            <a:ext cx="4884737" cy="1635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2" name="Line 10"/>
          <p:cNvSpPr>
            <a:spLocks noChangeShapeType="1"/>
          </p:cNvSpPr>
          <p:nvPr/>
        </p:nvSpPr>
        <p:spPr bwMode="auto">
          <a:xfrm>
            <a:off x="2768600" y="2779713"/>
            <a:ext cx="3305175" cy="968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3" name="Line 11"/>
          <p:cNvSpPr>
            <a:spLocks noChangeShapeType="1"/>
          </p:cNvSpPr>
          <p:nvPr/>
        </p:nvSpPr>
        <p:spPr bwMode="auto">
          <a:xfrm>
            <a:off x="4421188" y="2673350"/>
            <a:ext cx="1652587" cy="68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6146800" y="2336800"/>
            <a:ext cx="1363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Merge blocks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info</a:t>
            </a:r>
          </a:p>
        </p:txBody>
      </p:sp>
      <p:sp>
        <p:nvSpPr>
          <p:cNvPr id="141325" name="Rectangle 13" descr="Dark downward diagonal"/>
          <p:cNvSpPr>
            <a:spLocks noChangeArrowheads="1"/>
          </p:cNvSpPr>
          <p:nvPr/>
        </p:nvSpPr>
        <p:spPr bwMode="auto">
          <a:xfrm>
            <a:off x="1117600" y="2443163"/>
            <a:ext cx="142875" cy="1214437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1326" name="Line 14"/>
          <p:cNvSpPr>
            <a:spLocks noChangeShapeType="1"/>
          </p:cNvSpPr>
          <p:nvPr/>
        </p:nvSpPr>
        <p:spPr bwMode="auto">
          <a:xfrm flipH="1">
            <a:off x="1189038" y="3281363"/>
            <a:ext cx="4884737" cy="3762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7" name="Line 15"/>
          <p:cNvSpPr>
            <a:spLocks noChangeShapeType="1"/>
          </p:cNvSpPr>
          <p:nvPr/>
        </p:nvSpPr>
        <p:spPr bwMode="auto">
          <a:xfrm flipH="1">
            <a:off x="2768600" y="3281363"/>
            <a:ext cx="3305175" cy="1147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8" name="Line 16"/>
          <p:cNvSpPr>
            <a:spLocks noChangeShapeType="1"/>
          </p:cNvSpPr>
          <p:nvPr/>
        </p:nvSpPr>
        <p:spPr bwMode="auto">
          <a:xfrm flipH="1">
            <a:off x="4421188" y="3281363"/>
            <a:ext cx="1652587" cy="809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9" name="Text Box 17"/>
          <p:cNvSpPr txBox="1">
            <a:spLocks noChangeArrowheads="1"/>
          </p:cNvSpPr>
          <p:nvPr/>
        </p:nvSpPr>
        <p:spPr bwMode="auto">
          <a:xfrm>
            <a:off x="533400" y="2916238"/>
            <a:ext cx="584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i+1</a:t>
            </a:r>
            <a:endParaRPr lang="en-US" sz="1400" b="1">
              <a:latin typeface="Arial" charset="0"/>
            </a:endParaRPr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1189038" y="3657600"/>
            <a:ext cx="1579562" cy="2498725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 flipH="1">
            <a:off x="1906588" y="4429125"/>
            <a:ext cx="862012" cy="1727200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 flipH="1">
            <a:off x="3200400" y="4090988"/>
            <a:ext cx="1220788" cy="2092325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34" name="Rectangle 22" descr="Dark downward diagonal"/>
          <p:cNvSpPr>
            <a:spLocks noChangeArrowheads="1"/>
          </p:cNvSpPr>
          <p:nvPr/>
        </p:nvSpPr>
        <p:spPr bwMode="auto">
          <a:xfrm>
            <a:off x="4349750" y="4130675"/>
            <a:ext cx="144463" cy="1012825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1335" name="Text Box 23"/>
          <p:cNvSpPr txBox="1">
            <a:spLocks noChangeArrowheads="1"/>
          </p:cNvSpPr>
          <p:nvPr/>
        </p:nvSpPr>
        <p:spPr bwMode="auto">
          <a:xfrm>
            <a:off x="6146800" y="3092450"/>
            <a:ext cx="12922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Calculate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offsets of q</a:t>
            </a:r>
            <a:r>
              <a:rPr lang="en-US" sz="1400" b="1" baseline="-25000">
                <a:latin typeface="Arial" charset="0"/>
              </a:rPr>
              <a:t>i</a:t>
            </a:r>
            <a:r>
              <a:rPr lang="en-US" sz="1400" b="1">
                <a:latin typeface="Arial" charset="0"/>
              </a:rPr>
              <a:t> 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757238" y="1295400"/>
            <a:ext cx="1006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Worker 1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2338388" y="1295400"/>
            <a:ext cx="1014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Worker 2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3990975" y="1295400"/>
            <a:ext cx="1004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Worker 3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5715000" y="1295400"/>
            <a:ext cx="862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Master</a:t>
            </a:r>
          </a:p>
        </p:txBody>
      </p:sp>
      <p:sp>
        <p:nvSpPr>
          <p:cNvPr id="141340" name="Text Box 28"/>
          <p:cNvSpPr txBox="1">
            <a:spLocks noChangeArrowheads="1"/>
          </p:cNvSpPr>
          <p:nvPr/>
        </p:nvSpPr>
        <p:spPr bwMode="auto">
          <a:xfrm>
            <a:off x="685800" y="3995738"/>
            <a:ext cx="503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i+2</a:t>
            </a:r>
            <a:endParaRPr lang="en-US" sz="1400" b="1">
              <a:latin typeface="Arial" charset="0"/>
            </a:endParaRPr>
          </a:p>
        </p:txBody>
      </p:sp>
      <p:sp>
        <p:nvSpPr>
          <p:cNvPr id="141341" name="Rectangle 29"/>
          <p:cNvSpPr>
            <a:spLocks noChangeArrowheads="1"/>
          </p:cNvSpPr>
          <p:nvPr/>
        </p:nvSpPr>
        <p:spPr bwMode="auto">
          <a:xfrm>
            <a:off x="6002338" y="2586038"/>
            <a:ext cx="144462" cy="666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1342" name="Rectangle 30"/>
          <p:cNvSpPr>
            <a:spLocks noChangeArrowheads="1"/>
          </p:cNvSpPr>
          <p:nvPr/>
        </p:nvSpPr>
        <p:spPr bwMode="auto">
          <a:xfrm>
            <a:off x="6002338" y="2763838"/>
            <a:ext cx="144462" cy="666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1343" name="Rectangle 31"/>
          <p:cNvSpPr>
            <a:spLocks noChangeArrowheads="1"/>
          </p:cNvSpPr>
          <p:nvPr/>
        </p:nvSpPr>
        <p:spPr bwMode="auto">
          <a:xfrm>
            <a:off x="6002338" y="2959100"/>
            <a:ext cx="144462" cy="666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1344" name="Rectangle 32" descr="Dark downward diagonal"/>
          <p:cNvSpPr>
            <a:spLocks noChangeArrowheads="1"/>
          </p:cNvSpPr>
          <p:nvPr/>
        </p:nvSpPr>
        <p:spPr bwMode="auto">
          <a:xfrm>
            <a:off x="4349750" y="1768475"/>
            <a:ext cx="144463" cy="876300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1345" name="Rectangle 33" descr="Dark downward diagonal"/>
          <p:cNvSpPr>
            <a:spLocks noChangeArrowheads="1"/>
          </p:cNvSpPr>
          <p:nvPr/>
        </p:nvSpPr>
        <p:spPr bwMode="auto">
          <a:xfrm>
            <a:off x="4349750" y="2713038"/>
            <a:ext cx="144463" cy="1282700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1346" name="Rectangle 34" descr="Dark downward diagonal"/>
          <p:cNvSpPr>
            <a:spLocks noChangeArrowheads="1"/>
          </p:cNvSpPr>
          <p:nvPr/>
        </p:nvSpPr>
        <p:spPr bwMode="auto">
          <a:xfrm>
            <a:off x="2697163" y="1768475"/>
            <a:ext cx="144462" cy="1011238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1347" name="Rectangle 35" descr="Dark downward diagonal"/>
          <p:cNvSpPr>
            <a:spLocks noChangeArrowheads="1"/>
          </p:cNvSpPr>
          <p:nvPr/>
        </p:nvSpPr>
        <p:spPr bwMode="auto">
          <a:xfrm>
            <a:off x="2697163" y="2847975"/>
            <a:ext cx="144462" cy="1512888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1189038" y="3657600"/>
            <a:ext cx="2657475" cy="2525713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49" name="Text Box 37"/>
          <p:cNvSpPr txBox="1">
            <a:spLocks noChangeArrowheads="1"/>
          </p:cNvSpPr>
          <p:nvPr/>
        </p:nvSpPr>
        <p:spPr bwMode="auto">
          <a:xfrm>
            <a:off x="2409825" y="1835150"/>
            <a:ext cx="503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</a:t>
            </a:r>
            <a:endParaRPr lang="en-US" sz="1400" b="1">
              <a:latin typeface="Arial" charset="0"/>
            </a:endParaRPr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2209800" y="3051175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i+1</a:t>
            </a:r>
            <a:endParaRPr lang="en-US" sz="1400" b="1">
              <a:latin typeface="Arial" charset="0"/>
            </a:endParaRPr>
          </a:p>
        </p:txBody>
      </p:sp>
      <p:sp>
        <p:nvSpPr>
          <p:cNvPr id="141351" name="Text Box 39"/>
          <p:cNvSpPr txBox="1">
            <a:spLocks noChangeArrowheads="1"/>
          </p:cNvSpPr>
          <p:nvPr/>
        </p:nvSpPr>
        <p:spPr bwMode="auto">
          <a:xfrm>
            <a:off x="2768600" y="4495800"/>
            <a:ext cx="503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i+2</a:t>
            </a:r>
            <a:endParaRPr lang="en-US" sz="1400" b="1">
              <a:latin typeface="Arial" charset="0"/>
            </a:endParaRPr>
          </a:p>
        </p:txBody>
      </p:sp>
      <p:sp>
        <p:nvSpPr>
          <p:cNvPr id="141352" name="Text Box 40"/>
          <p:cNvSpPr txBox="1">
            <a:spLocks noChangeArrowheads="1"/>
          </p:cNvSpPr>
          <p:nvPr/>
        </p:nvSpPr>
        <p:spPr bwMode="auto">
          <a:xfrm>
            <a:off x="4062413" y="1835150"/>
            <a:ext cx="503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</a:t>
            </a:r>
            <a:endParaRPr lang="en-US" sz="1400" b="1">
              <a:latin typeface="Arial" charset="0"/>
            </a:endParaRPr>
          </a:p>
        </p:txBody>
      </p:sp>
      <p:sp>
        <p:nvSpPr>
          <p:cNvPr id="141353" name="Text Box 41"/>
          <p:cNvSpPr txBox="1">
            <a:spLocks noChangeArrowheads="1"/>
          </p:cNvSpPr>
          <p:nvPr/>
        </p:nvSpPr>
        <p:spPr bwMode="auto">
          <a:xfrm>
            <a:off x="3810000" y="2982913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i+1</a:t>
            </a:r>
            <a:endParaRPr lang="en-US" sz="1400" b="1">
              <a:latin typeface="Arial" charset="0"/>
            </a:endParaRPr>
          </a:p>
        </p:txBody>
      </p:sp>
      <p:sp>
        <p:nvSpPr>
          <p:cNvPr id="141354" name="Text Box 42"/>
          <p:cNvSpPr txBox="1">
            <a:spLocks noChangeArrowheads="1"/>
          </p:cNvSpPr>
          <p:nvPr/>
        </p:nvSpPr>
        <p:spPr bwMode="auto">
          <a:xfrm>
            <a:off x="4494213" y="4400550"/>
            <a:ext cx="501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i+2</a:t>
            </a:r>
            <a:endParaRPr lang="en-US" sz="1400" b="1">
              <a:latin typeface="Arial" charset="0"/>
            </a:endParaRPr>
          </a:p>
        </p:txBody>
      </p:sp>
      <p:sp>
        <p:nvSpPr>
          <p:cNvPr id="19499" name="Rectangle 43" descr="Dark downward diagonal"/>
          <p:cNvSpPr>
            <a:spLocks noChangeArrowheads="1"/>
          </p:cNvSpPr>
          <p:nvPr/>
        </p:nvSpPr>
        <p:spPr bwMode="auto">
          <a:xfrm>
            <a:off x="6307138" y="4691063"/>
            <a:ext cx="144462" cy="201612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9500" name="Text Box 44"/>
          <p:cNvSpPr txBox="1">
            <a:spLocks noChangeArrowheads="1"/>
          </p:cNvSpPr>
          <p:nvPr/>
        </p:nvSpPr>
        <p:spPr bwMode="auto">
          <a:xfrm>
            <a:off x="6451600" y="4630738"/>
            <a:ext cx="931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Search</a:t>
            </a:r>
          </a:p>
        </p:txBody>
      </p:sp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6307138" y="4962525"/>
            <a:ext cx="144462" cy="1333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9502" name="Text Box 46"/>
          <p:cNvSpPr txBox="1">
            <a:spLocks noChangeArrowheads="1"/>
          </p:cNvSpPr>
          <p:nvPr/>
        </p:nvSpPr>
        <p:spPr bwMode="auto">
          <a:xfrm>
            <a:off x="6451600" y="4864100"/>
            <a:ext cx="931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Merge</a:t>
            </a:r>
          </a:p>
        </p:txBody>
      </p:sp>
      <p:sp>
        <p:nvSpPr>
          <p:cNvPr id="19503" name="AutoShape 47"/>
          <p:cNvSpPr>
            <a:spLocks noChangeArrowheads="1"/>
          </p:cNvSpPr>
          <p:nvPr/>
        </p:nvSpPr>
        <p:spPr bwMode="auto">
          <a:xfrm>
            <a:off x="6289675" y="5195888"/>
            <a:ext cx="215900" cy="203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1</a:t>
            </a:r>
          </a:p>
        </p:txBody>
      </p:sp>
      <p:sp>
        <p:nvSpPr>
          <p:cNvPr id="19504" name="Text Box 48"/>
          <p:cNvSpPr txBox="1">
            <a:spLocks noChangeArrowheads="1"/>
          </p:cNvSpPr>
          <p:nvPr/>
        </p:nvSpPr>
        <p:spPr bwMode="auto">
          <a:xfrm>
            <a:off x="6469063" y="5172075"/>
            <a:ext cx="17605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Send evalue+size</a:t>
            </a:r>
          </a:p>
        </p:txBody>
      </p:sp>
      <p:sp>
        <p:nvSpPr>
          <p:cNvPr id="141361" name="AutoShape 49"/>
          <p:cNvSpPr>
            <a:spLocks noChangeArrowheads="1"/>
          </p:cNvSpPr>
          <p:nvPr/>
        </p:nvSpPr>
        <p:spPr bwMode="auto">
          <a:xfrm>
            <a:off x="1331913" y="2133600"/>
            <a:ext cx="215900" cy="203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1</a:t>
            </a:r>
          </a:p>
        </p:txBody>
      </p:sp>
      <p:sp>
        <p:nvSpPr>
          <p:cNvPr id="19506" name="AutoShape 50"/>
          <p:cNvSpPr>
            <a:spLocks noChangeArrowheads="1"/>
          </p:cNvSpPr>
          <p:nvPr/>
        </p:nvSpPr>
        <p:spPr bwMode="auto">
          <a:xfrm>
            <a:off x="6299200" y="5449888"/>
            <a:ext cx="214313" cy="20161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2</a:t>
            </a:r>
          </a:p>
        </p:txBody>
      </p:sp>
      <p:sp>
        <p:nvSpPr>
          <p:cNvPr id="19507" name="Text Box 51"/>
          <p:cNvSpPr txBox="1">
            <a:spLocks noChangeArrowheads="1"/>
          </p:cNvSpPr>
          <p:nvPr/>
        </p:nvSpPr>
        <p:spPr bwMode="auto">
          <a:xfrm>
            <a:off x="6478588" y="5405438"/>
            <a:ext cx="1508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Send offsets</a:t>
            </a:r>
          </a:p>
        </p:txBody>
      </p:sp>
      <p:sp>
        <p:nvSpPr>
          <p:cNvPr id="19508" name="AutoShape 52"/>
          <p:cNvSpPr>
            <a:spLocks noChangeArrowheads="1"/>
          </p:cNvSpPr>
          <p:nvPr/>
        </p:nvSpPr>
        <p:spPr bwMode="auto">
          <a:xfrm>
            <a:off x="6307138" y="5689600"/>
            <a:ext cx="215900" cy="20161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3</a:t>
            </a:r>
          </a:p>
        </p:txBody>
      </p:sp>
      <p:sp>
        <p:nvSpPr>
          <p:cNvPr id="19509" name="Text Box 53"/>
          <p:cNvSpPr txBox="1">
            <a:spLocks noChangeArrowheads="1"/>
          </p:cNvSpPr>
          <p:nvPr/>
        </p:nvSpPr>
        <p:spPr bwMode="auto">
          <a:xfrm>
            <a:off x="6488113" y="5643563"/>
            <a:ext cx="1508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Write data</a:t>
            </a:r>
          </a:p>
        </p:txBody>
      </p:sp>
      <p:sp>
        <p:nvSpPr>
          <p:cNvPr id="141366" name="AutoShape 54"/>
          <p:cNvSpPr>
            <a:spLocks noChangeArrowheads="1"/>
          </p:cNvSpPr>
          <p:nvPr/>
        </p:nvSpPr>
        <p:spPr bwMode="auto">
          <a:xfrm>
            <a:off x="2913063" y="2538413"/>
            <a:ext cx="215900" cy="203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1</a:t>
            </a:r>
          </a:p>
        </p:txBody>
      </p:sp>
      <p:sp>
        <p:nvSpPr>
          <p:cNvPr id="141367" name="AutoShape 55"/>
          <p:cNvSpPr>
            <a:spLocks noChangeArrowheads="1"/>
          </p:cNvSpPr>
          <p:nvPr/>
        </p:nvSpPr>
        <p:spPr bwMode="auto">
          <a:xfrm>
            <a:off x="4637088" y="2268538"/>
            <a:ext cx="215900" cy="203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1</a:t>
            </a:r>
          </a:p>
        </p:txBody>
      </p:sp>
      <p:sp>
        <p:nvSpPr>
          <p:cNvPr id="141368" name="AutoShape 56"/>
          <p:cNvSpPr>
            <a:spLocks noChangeArrowheads="1"/>
          </p:cNvSpPr>
          <p:nvPr/>
        </p:nvSpPr>
        <p:spPr bwMode="auto">
          <a:xfrm>
            <a:off x="4924425" y="3146425"/>
            <a:ext cx="215900" cy="20161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2</a:t>
            </a:r>
          </a:p>
        </p:txBody>
      </p:sp>
      <p:sp>
        <p:nvSpPr>
          <p:cNvPr id="141369" name="AutoShape 57"/>
          <p:cNvSpPr>
            <a:spLocks noChangeArrowheads="1"/>
          </p:cNvSpPr>
          <p:nvPr/>
        </p:nvSpPr>
        <p:spPr bwMode="auto">
          <a:xfrm>
            <a:off x="5211763" y="3348038"/>
            <a:ext cx="215900" cy="203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2</a:t>
            </a:r>
          </a:p>
        </p:txBody>
      </p:sp>
      <p:sp>
        <p:nvSpPr>
          <p:cNvPr id="141370" name="AutoShape 58"/>
          <p:cNvSpPr>
            <a:spLocks noChangeArrowheads="1"/>
          </p:cNvSpPr>
          <p:nvPr/>
        </p:nvSpPr>
        <p:spPr bwMode="auto">
          <a:xfrm>
            <a:off x="5499100" y="3551238"/>
            <a:ext cx="215900" cy="203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2</a:t>
            </a:r>
          </a:p>
        </p:txBody>
      </p:sp>
      <p:sp>
        <p:nvSpPr>
          <p:cNvPr id="141371" name="AutoShape 59"/>
          <p:cNvSpPr>
            <a:spLocks noChangeArrowheads="1"/>
          </p:cNvSpPr>
          <p:nvPr/>
        </p:nvSpPr>
        <p:spPr bwMode="auto">
          <a:xfrm>
            <a:off x="1476375" y="4495800"/>
            <a:ext cx="215900" cy="203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3</a:t>
            </a:r>
          </a:p>
        </p:txBody>
      </p:sp>
      <p:sp>
        <p:nvSpPr>
          <p:cNvPr id="141372" name="AutoShape 60"/>
          <p:cNvSpPr>
            <a:spLocks noChangeArrowheads="1"/>
          </p:cNvSpPr>
          <p:nvPr/>
        </p:nvSpPr>
        <p:spPr bwMode="auto">
          <a:xfrm>
            <a:off x="1906588" y="4090988"/>
            <a:ext cx="215900" cy="203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3</a:t>
            </a:r>
          </a:p>
        </p:txBody>
      </p:sp>
      <p:sp>
        <p:nvSpPr>
          <p:cNvPr id="141373" name="AutoShape 61"/>
          <p:cNvSpPr>
            <a:spLocks noChangeArrowheads="1"/>
          </p:cNvSpPr>
          <p:nvPr/>
        </p:nvSpPr>
        <p:spPr bwMode="auto">
          <a:xfrm>
            <a:off x="1979613" y="5441950"/>
            <a:ext cx="214312" cy="20161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3</a:t>
            </a:r>
          </a:p>
        </p:txBody>
      </p:sp>
      <p:sp>
        <p:nvSpPr>
          <p:cNvPr id="141374" name="AutoShape 62"/>
          <p:cNvSpPr>
            <a:spLocks noChangeArrowheads="1"/>
          </p:cNvSpPr>
          <p:nvPr/>
        </p:nvSpPr>
        <p:spPr bwMode="auto">
          <a:xfrm>
            <a:off x="3775075" y="5373688"/>
            <a:ext cx="215900" cy="203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3</a:t>
            </a: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1044575" y="6156325"/>
            <a:ext cx="6969125" cy="269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1600">
              <a:latin typeface="Arial" charset="0"/>
            </a:endParaRPr>
          </a:p>
        </p:txBody>
      </p:sp>
      <p:sp>
        <p:nvSpPr>
          <p:cNvPr id="141376" name="AutoShape 64"/>
          <p:cNvSpPr>
            <a:spLocks/>
          </p:cNvSpPr>
          <p:nvPr/>
        </p:nvSpPr>
        <p:spPr bwMode="auto">
          <a:xfrm rot="-5400000">
            <a:off x="3422650" y="4910138"/>
            <a:ext cx="201613" cy="3233737"/>
          </a:xfrm>
          <a:prstGeom prst="leftBrace">
            <a:avLst>
              <a:gd name="adj1" fmla="val 1336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 sz="1600" b="1">
              <a:latin typeface="Arial" charset="0"/>
            </a:endParaRPr>
          </a:p>
        </p:txBody>
      </p:sp>
      <p:sp>
        <p:nvSpPr>
          <p:cNvPr id="141377" name="Text Box 65"/>
          <p:cNvSpPr txBox="1">
            <a:spLocks noChangeArrowheads="1"/>
          </p:cNvSpPr>
          <p:nvPr/>
        </p:nvSpPr>
        <p:spPr bwMode="auto">
          <a:xfrm>
            <a:off x="2913063" y="6561138"/>
            <a:ext cx="1365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Output of q</a:t>
            </a:r>
            <a:r>
              <a:rPr lang="en-US" sz="1400" b="1" baseline="-25000">
                <a:latin typeface="Arial" charset="0"/>
              </a:rPr>
              <a:t>i</a:t>
            </a:r>
            <a:endParaRPr lang="en-US" sz="1400" b="1">
              <a:latin typeface="Arial" charset="0"/>
            </a:endParaRPr>
          </a:p>
        </p:txBody>
      </p:sp>
      <p:sp>
        <p:nvSpPr>
          <p:cNvPr id="141380" name="Rectangle 68" descr="Dark upward diagonal"/>
          <p:cNvSpPr>
            <a:spLocks noChangeArrowheads="1"/>
          </p:cNvSpPr>
          <p:nvPr/>
        </p:nvSpPr>
        <p:spPr bwMode="auto">
          <a:xfrm>
            <a:off x="1906588" y="6157913"/>
            <a:ext cx="360362" cy="269875"/>
          </a:xfrm>
          <a:prstGeom prst="rect">
            <a:avLst/>
          </a:prstGeom>
          <a:pattFill prst="dkUpDiag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Arial" charset="0"/>
            </a:endParaRPr>
          </a:p>
        </p:txBody>
      </p:sp>
      <p:sp>
        <p:nvSpPr>
          <p:cNvPr id="141381" name="Rectangle 69" descr="Dark horizontal"/>
          <p:cNvSpPr>
            <a:spLocks noChangeArrowheads="1"/>
          </p:cNvSpPr>
          <p:nvPr/>
        </p:nvSpPr>
        <p:spPr bwMode="auto">
          <a:xfrm>
            <a:off x="2768600" y="6157913"/>
            <a:ext cx="73025" cy="269875"/>
          </a:xfrm>
          <a:prstGeom prst="rect">
            <a:avLst/>
          </a:prstGeom>
          <a:pattFill prst="dkHorz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Arial" charset="0"/>
            </a:endParaRPr>
          </a:p>
        </p:txBody>
      </p:sp>
      <p:sp>
        <p:nvSpPr>
          <p:cNvPr id="141382" name="Rectangle 70" descr="Large checker board"/>
          <p:cNvSpPr>
            <a:spLocks noChangeArrowheads="1"/>
          </p:cNvSpPr>
          <p:nvPr/>
        </p:nvSpPr>
        <p:spPr bwMode="auto">
          <a:xfrm>
            <a:off x="3209925" y="6157913"/>
            <a:ext cx="214313" cy="269875"/>
          </a:xfrm>
          <a:prstGeom prst="rect">
            <a:avLst/>
          </a:prstGeom>
          <a:pattFill prst="lgCheck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Arial" charset="0"/>
            </a:endParaRPr>
          </a:p>
        </p:txBody>
      </p:sp>
      <p:sp>
        <p:nvSpPr>
          <p:cNvPr id="141383" name="Rectangle 71" descr="Dark horizontal"/>
          <p:cNvSpPr>
            <a:spLocks noChangeArrowheads="1"/>
          </p:cNvSpPr>
          <p:nvPr/>
        </p:nvSpPr>
        <p:spPr bwMode="auto">
          <a:xfrm>
            <a:off x="3838575" y="6157913"/>
            <a:ext cx="358775" cy="269875"/>
          </a:xfrm>
          <a:prstGeom prst="rect">
            <a:avLst/>
          </a:prstGeom>
          <a:pattFill prst="dkHorz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Arial" charset="0"/>
            </a:endParaRPr>
          </a:p>
        </p:txBody>
      </p:sp>
      <p:sp>
        <p:nvSpPr>
          <p:cNvPr id="19526" name="Text Box 72"/>
          <p:cNvSpPr txBox="1">
            <a:spLocks noChangeArrowheads="1"/>
          </p:cNvSpPr>
          <p:nvPr/>
        </p:nvSpPr>
        <p:spPr bwMode="auto">
          <a:xfrm>
            <a:off x="973138" y="6521450"/>
            <a:ext cx="1652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Output File</a:t>
            </a:r>
          </a:p>
        </p:txBody>
      </p:sp>
      <p:sp>
        <p:nvSpPr>
          <p:cNvPr id="141385" name="Rectangle 73" descr="Dark downward diagonal"/>
          <p:cNvSpPr>
            <a:spLocks noChangeArrowheads="1"/>
          </p:cNvSpPr>
          <p:nvPr/>
        </p:nvSpPr>
        <p:spPr bwMode="auto">
          <a:xfrm>
            <a:off x="1117600" y="3725863"/>
            <a:ext cx="142875" cy="1079500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1386" name="Rectangle 74" descr="Dark downward diagonal"/>
          <p:cNvSpPr>
            <a:spLocks noChangeArrowheads="1"/>
          </p:cNvSpPr>
          <p:nvPr/>
        </p:nvSpPr>
        <p:spPr bwMode="auto">
          <a:xfrm>
            <a:off x="2697163" y="4495800"/>
            <a:ext cx="144462" cy="811213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4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4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4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4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4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4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4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4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4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4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4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4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4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4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4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4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4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9" grpId="0"/>
      <p:bldP spid="141320" grpId="0" animBg="1"/>
      <p:bldP spid="141321" grpId="0" animBg="1"/>
      <p:bldP spid="141322" grpId="0" animBg="1"/>
      <p:bldP spid="141323" grpId="0" animBg="1"/>
      <p:bldP spid="141324" grpId="0"/>
      <p:bldP spid="141325" grpId="0" animBg="1"/>
      <p:bldP spid="141326" grpId="0" animBg="1"/>
      <p:bldP spid="141327" grpId="0" animBg="1"/>
      <p:bldP spid="141328" grpId="0" animBg="1"/>
      <p:bldP spid="141329" grpId="0"/>
      <p:bldP spid="141331" grpId="0" animBg="1"/>
      <p:bldP spid="141332" grpId="0" animBg="1"/>
      <p:bldP spid="141333" grpId="0" animBg="1"/>
      <p:bldP spid="141334" grpId="0" animBg="1"/>
      <p:bldP spid="141335" grpId="0"/>
      <p:bldP spid="141340" grpId="0"/>
      <p:bldP spid="141341" grpId="0" animBg="1"/>
      <p:bldP spid="141342" grpId="0" animBg="1"/>
      <p:bldP spid="141343" grpId="0" animBg="1"/>
      <p:bldP spid="141344" grpId="0" animBg="1"/>
      <p:bldP spid="141345" grpId="0" animBg="1"/>
      <p:bldP spid="141346" grpId="0" animBg="1"/>
      <p:bldP spid="141347" grpId="0" animBg="1"/>
      <p:bldP spid="141348" grpId="0" animBg="1"/>
      <p:bldP spid="141349" grpId="0"/>
      <p:bldP spid="141350" grpId="0"/>
      <p:bldP spid="141351" grpId="0"/>
      <p:bldP spid="141352" grpId="0"/>
      <p:bldP spid="141353" grpId="0"/>
      <p:bldP spid="141354" grpId="0"/>
      <p:bldP spid="141361" grpId="0" animBg="1"/>
      <p:bldP spid="141366" grpId="0" animBg="1"/>
      <p:bldP spid="141367" grpId="0" animBg="1"/>
      <p:bldP spid="141368" grpId="0" animBg="1"/>
      <p:bldP spid="141369" grpId="0" animBg="1"/>
      <p:bldP spid="141370" grpId="0" animBg="1"/>
      <p:bldP spid="141371" grpId="0" animBg="1"/>
      <p:bldP spid="141372" grpId="0" animBg="1"/>
      <p:bldP spid="141373" grpId="0" animBg="1"/>
      <p:bldP spid="141374" grpId="0" animBg="1"/>
      <p:bldP spid="141376" grpId="0" animBg="1"/>
      <p:bldP spid="141377" grpId="0"/>
      <p:bldP spid="141380" grpId="0" animBg="1"/>
      <p:bldP spid="141381" grpId="0" animBg="1"/>
      <p:bldP spid="141382" grpId="0" animBg="1"/>
      <p:bldP spid="141383" grpId="0" animBg="1"/>
      <p:bldP spid="141385" grpId="0" animBg="1"/>
      <p:bldP spid="1413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E3A2E896-5A80-450C-B8E2-066584AFC2A3}" type="slidenum">
              <a:rPr lang="en-US" altLang="zh-CN"/>
              <a:pPr eaLnBrk="1" hangingPunct="1"/>
              <a:t>18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Our Design: Asynchronous Two-Phase I/O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Achieving high I/O throughput without forcing synchronization</a:t>
            </a:r>
          </a:p>
          <a:p>
            <a:pPr lvl="1" eaLnBrk="1" hangingPunct="1"/>
            <a:r>
              <a:rPr lang="en-US" smtClean="0"/>
              <a:t>Asynchronously aggregate small, non-contiguous  I/O requests into large chunks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Current implementation</a:t>
            </a:r>
          </a:p>
          <a:p>
            <a:pPr lvl="1" eaLnBrk="1" hangingPunct="1"/>
            <a:r>
              <a:rPr lang="en-US" smtClean="0"/>
              <a:t>Master selects a write leader for each query</a:t>
            </a:r>
          </a:p>
          <a:p>
            <a:pPr lvl="1" eaLnBrk="1" hangingPunct="1"/>
            <a:r>
              <a:rPr lang="en-US" smtClean="0"/>
              <a:t>Write leader aggregates requests from other workers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DD8AF960-C762-46F3-BA73-0AE8A47314A9}" type="slidenum">
              <a:rPr lang="en-US" altLang="zh-CN"/>
              <a:pPr eaLnBrk="1" hangingPunct="1"/>
              <a:t>19</a:t>
            </a:fld>
            <a:endParaRPr lang="en-US" altLang="zh-CN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Our Design Implementation: WorkerMerge</a:t>
            </a:r>
          </a:p>
        </p:txBody>
      </p:sp>
      <p:sp>
        <p:nvSpPr>
          <p:cNvPr id="146435" name="Line 1027"/>
          <p:cNvSpPr>
            <a:spLocks noChangeShapeType="1"/>
          </p:cNvSpPr>
          <p:nvPr/>
        </p:nvSpPr>
        <p:spPr bwMode="auto">
          <a:xfrm flipH="1">
            <a:off x="1930400" y="4465638"/>
            <a:ext cx="879475" cy="1708150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Line 1028"/>
          <p:cNvSpPr>
            <a:spLocks noChangeShapeType="1"/>
          </p:cNvSpPr>
          <p:nvPr/>
        </p:nvSpPr>
        <p:spPr bwMode="auto">
          <a:xfrm>
            <a:off x="1198563" y="1638300"/>
            <a:ext cx="0" cy="4067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1029"/>
          <p:cNvSpPr>
            <a:spLocks noChangeShapeType="1"/>
          </p:cNvSpPr>
          <p:nvPr/>
        </p:nvSpPr>
        <p:spPr bwMode="auto">
          <a:xfrm>
            <a:off x="2809875" y="1638300"/>
            <a:ext cx="0" cy="4067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1030"/>
          <p:cNvSpPr>
            <a:spLocks noChangeShapeType="1"/>
          </p:cNvSpPr>
          <p:nvPr/>
        </p:nvSpPr>
        <p:spPr bwMode="auto">
          <a:xfrm>
            <a:off x="4494213" y="1638300"/>
            <a:ext cx="0" cy="4067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1031"/>
          <p:cNvSpPr>
            <a:spLocks noChangeShapeType="1"/>
          </p:cNvSpPr>
          <p:nvPr/>
        </p:nvSpPr>
        <p:spPr bwMode="auto">
          <a:xfrm>
            <a:off x="6178550" y="1638300"/>
            <a:ext cx="0" cy="4067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0" name="Text Box 1032"/>
          <p:cNvSpPr txBox="1">
            <a:spLocks noChangeArrowheads="1"/>
          </p:cNvSpPr>
          <p:nvPr/>
        </p:nvSpPr>
        <p:spPr bwMode="auto">
          <a:xfrm>
            <a:off x="831850" y="1905000"/>
            <a:ext cx="512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</a:t>
            </a:r>
            <a:endParaRPr lang="en-US" sz="1400" b="1">
              <a:latin typeface="Arial" charset="0"/>
            </a:endParaRPr>
          </a:p>
        </p:txBody>
      </p:sp>
      <p:sp>
        <p:nvSpPr>
          <p:cNvPr id="146441" name="Rectangle 1033" descr="Dark downward diagonal"/>
          <p:cNvSpPr>
            <a:spLocks noChangeArrowheads="1"/>
          </p:cNvSpPr>
          <p:nvPr/>
        </p:nvSpPr>
        <p:spPr bwMode="auto">
          <a:xfrm>
            <a:off x="1125538" y="1838325"/>
            <a:ext cx="146050" cy="600075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6442" name="Line 1034"/>
          <p:cNvSpPr>
            <a:spLocks noChangeShapeType="1"/>
          </p:cNvSpPr>
          <p:nvPr/>
        </p:nvSpPr>
        <p:spPr bwMode="auto">
          <a:xfrm>
            <a:off x="1198563" y="2438400"/>
            <a:ext cx="4979987" cy="1603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3" name="Line 1035"/>
          <p:cNvSpPr>
            <a:spLocks noChangeShapeType="1"/>
          </p:cNvSpPr>
          <p:nvPr/>
        </p:nvSpPr>
        <p:spPr bwMode="auto">
          <a:xfrm>
            <a:off x="2809875" y="2838450"/>
            <a:ext cx="3368675" cy="936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4" name="Line 1036"/>
          <p:cNvSpPr>
            <a:spLocks noChangeShapeType="1"/>
          </p:cNvSpPr>
          <p:nvPr/>
        </p:nvSpPr>
        <p:spPr bwMode="auto">
          <a:xfrm>
            <a:off x="4494213" y="2732088"/>
            <a:ext cx="1684337" cy="666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5" name="Text Box 1037"/>
          <p:cNvSpPr txBox="1">
            <a:spLocks noChangeArrowheads="1"/>
          </p:cNvSpPr>
          <p:nvPr/>
        </p:nvSpPr>
        <p:spPr bwMode="auto">
          <a:xfrm>
            <a:off x="6251575" y="2398713"/>
            <a:ext cx="13922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Merge blocks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info</a:t>
            </a:r>
          </a:p>
        </p:txBody>
      </p:sp>
      <p:sp>
        <p:nvSpPr>
          <p:cNvPr id="146446" name="Rectangle 1038" descr="Dark downward diagonal"/>
          <p:cNvSpPr>
            <a:spLocks noChangeArrowheads="1"/>
          </p:cNvSpPr>
          <p:nvPr/>
        </p:nvSpPr>
        <p:spPr bwMode="auto">
          <a:xfrm>
            <a:off x="1125538" y="2505075"/>
            <a:ext cx="146050" cy="1200150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6447" name="Line 1039"/>
          <p:cNvSpPr>
            <a:spLocks noChangeShapeType="1"/>
          </p:cNvSpPr>
          <p:nvPr/>
        </p:nvSpPr>
        <p:spPr bwMode="auto">
          <a:xfrm flipH="1">
            <a:off x="1198563" y="3332163"/>
            <a:ext cx="4979987" cy="3730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8" name="Line 1040"/>
          <p:cNvSpPr>
            <a:spLocks noChangeShapeType="1"/>
          </p:cNvSpPr>
          <p:nvPr/>
        </p:nvSpPr>
        <p:spPr bwMode="auto">
          <a:xfrm flipH="1">
            <a:off x="2809875" y="3332163"/>
            <a:ext cx="3368675" cy="11334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9" name="Line 1041"/>
          <p:cNvSpPr>
            <a:spLocks noChangeShapeType="1"/>
          </p:cNvSpPr>
          <p:nvPr/>
        </p:nvSpPr>
        <p:spPr bwMode="auto">
          <a:xfrm flipH="1">
            <a:off x="4494213" y="3332163"/>
            <a:ext cx="1684337" cy="8001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50" name="Text Box 1042"/>
          <p:cNvSpPr txBox="1">
            <a:spLocks noChangeArrowheads="1"/>
          </p:cNvSpPr>
          <p:nvPr/>
        </p:nvSpPr>
        <p:spPr bwMode="auto">
          <a:xfrm>
            <a:off x="533400" y="2971800"/>
            <a:ext cx="592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i+1</a:t>
            </a:r>
            <a:endParaRPr lang="en-US" sz="1400" b="1">
              <a:latin typeface="Arial" charset="0"/>
            </a:endParaRPr>
          </a:p>
        </p:txBody>
      </p:sp>
      <p:sp>
        <p:nvSpPr>
          <p:cNvPr id="146451" name="Rectangle 1043" descr="Dark downward diagonal"/>
          <p:cNvSpPr>
            <a:spLocks noChangeArrowheads="1"/>
          </p:cNvSpPr>
          <p:nvPr/>
        </p:nvSpPr>
        <p:spPr bwMode="auto">
          <a:xfrm>
            <a:off x="1125538" y="3771900"/>
            <a:ext cx="146050" cy="1066800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6453" name="Line 1045"/>
          <p:cNvSpPr>
            <a:spLocks noChangeShapeType="1"/>
          </p:cNvSpPr>
          <p:nvPr/>
        </p:nvSpPr>
        <p:spPr bwMode="auto">
          <a:xfrm flipH="1">
            <a:off x="2809875" y="4132263"/>
            <a:ext cx="1684338" cy="3333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54" name="Rectangle 1046" descr="Dark downward diagonal"/>
          <p:cNvSpPr>
            <a:spLocks noChangeArrowheads="1"/>
          </p:cNvSpPr>
          <p:nvPr/>
        </p:nvSpPr>
        <p:spPr bwMode="auto">
          <a:xfrm>
            <a:off x="2736850" y="4532313"/>
            <a:ext cx="146050" cy="800100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6455" name="Rectangle 1047" descr="Dark downward diagonal"/>
          <p:cNvSpPr>
            <a:spLocks noChangeArrowheads="1"/>
          </p:cNvSpPr>
          <p:nvPr/>
        </p:nvSpPr>
        <p:spPr bwMode="auto">
          <a:xfrm>
            <a:off x="4421188" y="4171950"/>
            <a:ext cx="146050" cy="1000125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6456" name="Text Box 1048"/>
          <p:cNvSpPr txBox="1">
            <a:spLocks noChangeArrowheads="1"/>
          </p:cNvSpPr>
          <p:nvPr/>
        </p:nvSpPr>
        <p:spPr bwMode="auto">
          <a:xfrm>
            <a:off x="6251575" y="3146425"/>
            <a:ext cx="13192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Calculate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offsets of q</a:t>
            </a:r>
            <a:r>
              <a:rPr lang="en-US" sz="1400" b="1" baseline="-25000">
                <a:latin typeface="Arial" charset="0"/>
              </a:rPr>
              <a:t>i</a:t>
            </a:r>
            <a:r>
              <a:rPr lang="en-US" sz="1400" b="1">
                <a:latin typeface="Arial" charset="0"/>
              </a:rPr>
              <a:t> </a:t>
            </a:r>
          </a:p>
        </p:txBody>
      </p:sp>
      <p:sp>
        <p:nvSpPr>
          <p:cNvPr id="146457" name="Text Box 1049"/>
          <p:cNvSpPr txBox="1">
            <a:spLocks noChangeArrowheads="1"/>
          </p:cNvSpPr>
          <p:nvPr/>
        </p:nvSpPr>
        <p:spPr bwMode="auto">
          <a:xfrm>
            <a:off x="685800" y="4038600"/>
            <a:ext cx="512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i+2</a:t>
            </a:r>
            <a:endParaRPr lang="en-US" sz="1400" b="1">
              <a:latin typeface="Arial" charset="0"/>
            </a:endParaRPr>
          </a:p>
        </p:txBody>
      </p:sp>
      <p:sp>
        <p:nvSpPr>
          <p:cNvPr id="146458" name="Rectangle 1050"/>
          <p:cNvSpPr>
            <a:spLocks noChangeArrowheads="1"/>
          </p:cNvSpPr>
          <p:nvPr/>
        </p:nvSpPr>
        <p:spPr bwMode="auto">
          <a:xfrm>
            <a:off x="6105525" y="2646363"/>
            <a:ext cx="146050" cy="650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6459" name="Rectangle 1051"/>
          <p:cNvSpPr>
            <a:spLocks noChangeArrowheads="1"/>
          </p:cNvSpPr>
          <p:nvPr/>
        </p:nvSpPr>
        <p:spPr bwMode="auto">
          <a:xfrm>
            <a:off x="6105525" y="2820988"/>
            <a:ext cx="146050" cy="650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6460" name="Rectangle 1052"/>
          <p:cNvSpPr>
            <a:spLocks noChangeArrowheads="1"/>
          </p:cNvSpPr>
          <p:nvPr/>
        </p:nvSpPr>
        <p:spPr bwMode="auto">
          <a:xfrm>
            <a:off x="6105525" y="3014663"/>
            <a:ext cx="146050" cy="650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6461" name="Rectangle 1053" descr="Dark downward diagonal"/>
          <p:cNvSpPr>
            <a:spLocks noChangeArrowheads="1"/>
          </p:cNvSpPr>
          <p:nvPr/>
        </p:nvSpPr>
        <p:spPr bwMode="auto">
          <a:xfrm>
            <a:off x="4421188" y="1838325"/>
            <a:ext cx="146050" cy="866775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6462" name="Rectangle 1054" descr="Dark downward diagonal"/>
          <p:cNvSpPr>
            <a:spLocks noChangeArrowheads="1"/>
          </p:cNvSpPr>
          <p:nvPr/>
        </p:nvSpPr>
        <p:spPr bwMode="auto">
          <a:xfrm>
            <a:off x="4421188" y="2771775"/>
            <a:ext cx="146050" cy="1266825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6463" name="Rectangle 1055" descr="Dark downward diagonal"/>
          <p:cNvSpPr>
            <a:spLocks noChangeArrowheads="1"/>
          </p:cNvSpPr>
          <p:nvPr/>
        </p:nvSpPr>
        <p:spPr bwMode="auto">
          <a:xfrm>
            <a:off x="2736850" y="1838325"/>
            <a:ext cx="146050" cy="1000125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6464" name="Rectangle 1056" descr="Dark downward diagonal"/>
          <p:cNvSpPr>
            <a:spLocks noChangeArrowheads="1"/>
          </p:cNvSpPr>
          <p:nvPr/>
        </p:nvSpPr>
        <p:spPr bwMode="auto">
          <a:xfrm>
            <a:off x="2736850" y="2905125"/>
            <a:ext cx="146050" cy="1493838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146465" name="Line 1057"/>
          <p:cNvSpPr>
            <a:spLocks noChangeShapeType="1"/>
          </p:cNvSpPr>
          <p:nvPr/>
        </p:nvSpPr>
        <p:spPr bwMode="auto">
          <a:xfrm>
            <a:off x="1198563" y="3705225"/>
            <a:ext cx="1611312" cy="7604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66" name="Text Box 1058"/>
          <p:cNvSpPr txBox="1">
            <a:spLocks noChangeArrowheads="1"/>
          </p:cNvSpPr>
          <p:nvPr/>
        </p:nvSpPr>
        <p:spPr bwMode="auto">
          <a:xfrm>
            <a:off x="2443163" y="1905000"/>
            <a:ext cx="512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</a:t>
            </a:r>
            <a:endParaRPr lang="en-US" sz="1400" b="1">
              <a:latin typeface="Arial" charset="0"/>
            </a:endParaRPr>
          </a:p>
        </p:txBody>
      </p:sp>
      <p:sp>
        <p:nvSpPr>
          <p:cNvPr id="146467" name="Text Box 1059"/>
          <p:cNvSpPr txBox="1">
            <a:spLocks noChangeArrowheads="1"/>
          </p:cNvSpPr>
          <p:nvPr/>
        </p:nvSpPr>
        <p:spPr bwMode="auto">
          <a:xfrm>
            <a:off x="2286000" y="3105150"/>
            <a:ext cx="523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i+1</a:t>
            </a:r>
            <a:endParaRPr lang="en-US" sz="1400" b="1">
              <a:latin typeface="Arial" charset="0"/>
            </a:endParaRPr>
          </a:p>
        </p:txBody>
      </p:sp>
      <p:sp>
        <p:nvSpPr>
          <p:cNvPr id="146468" name="Text Box 1060"/>
          <p:cNvSpPr txBox="1">
            <a:spLocks noChangeArrowheads="1"/>
          </p:cNvSpPr>
          <p:nvPr/>
        </p:nvSpPr>
        <p:spPr bwMode="auto">
          <a:xfrm>
            <a:off x="2809875" y="4532313"/>
            <a:ext cx="512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i+2</a:t>
            </a:r>
            <a:endParaRPr lang="en-US" sz="1400" b="1">
              <a:latin typeface="Arial" charset="0"/>
            </a:endParaRPr>
          </a:p>
        </p:txBody>
      </p:sp>
      <p:sp>
        <p:nvSpPr>
          <p:cNvPr id="146469" name="Text Box 1061"/>
          <p:cNvSpPr txBox="1">
            <a:spLocks noChangeArrowheads="1"/>
          </p:cNvSpPr>
          <p:nvPr/>
        </p:nvSpPr>
        <p:spPr bwMode="auto">
          <a:xfrm>
            <a:off x="4127500" y="1905000"/>
            <a:ext cx="514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</a:t>
            </a:r>
            <a:endParaRPr lang="en-US" sz="1400" b="1">
              <a:latin typeface="Arial" charset="0"/>
            </a:endParaRPr>
          </a:p>
        </p:txBody>
      </p:sp>
      <p:sp>
        <p:nvSpPr>
          <p:cNvPr id="146470" name="Text Box 1062"/>
          <p:cNvSpPr txBox="1">
            <a:spLocks noChangeArrowheads="1"/>
          </p:cNvSpPr>
          <p:nvPr/>
        </p:nvSpPr>
        <p:spPr bwMode="auto">
          <a:xfrm>
            <a:off x="3886200" y="3038475"/>
            <a:ext cx="534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i+1</a:t>
            </a:r>
            <a:endParaRPr lang="en-US" sz="1400" b="1">
              <a:latin typeface="Arial" charset="0"/>
            </a:endParaRPr>
          </a:p>
        </p:txBody>
      </p:sp>
      <p:sp>
        <p:nvSpPr>
          <p:cNvPr id="146471" name="Text Box 1063"/>
          <p:cNvSpPr txBox="1">
            <a:spLocks noChangeArrowheads="1"/>
          </p:cNvSpPr>
          <p:nvPr/>
        </p:nvSpPr>
        <p:spPr bwMode="auto">
          <a:xfrm>
            <a:off x="4567238" y="4438650"/>
            <a:ext cx="512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q</a:t>
            </a:r>
            <a:r>
              <a:rPr lang="en-US" sz="1400" b="1" baseline="-25000">
                <a:latin typeface="Arial" charset="0"/>
              </a:rPr>
              <a:t>i+2</a:t>
            </a:r>
            <a:endParaRPr lang="en-US" sz="1400" b="1">
              <a:latin typeface="Arial" charset="0"/>
            </a:endParaRPr>
          </a:p>
        </p:txBody>
      </p:sp>
      <p:sp>
        <p:nvSpPr>
          <p:cNvPr id="146472" name="AutoShape 1064"/>
          <p:cNvSpPr>
            <a:spLocks noChangeArrowheads="1"/>
          </p:cNvSpPr>
          <p:nvPr/>
        </p:nvSpPr>
        <p:spPr bwMode="auto">
          <a:xfrm>
            <a:off x="1344613" y="2198688"/>
            <a:ext cx="220662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1</a:t>
            </a:r>
          </a:p>
        </p:txBody>
      </p:sp>
      <p:sp>
        <p:nvSpPr>
          <p:cNvPr id="146473" name="AutoShape 1065"/>
          <p:cNvSpPr>
            <a:spLocks noChangeArrowheads="1"/>
          </p:cNvSpPr>
          <p:nvPr/>
        </p:nvSpPr>
        <p:spPr bwMode="auto">
          <a:xfrm>
            <a:off x="2955925" y="2598738"/>
            <a:ext cx="220663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1</a:t>
            </a:r>
          </a:p>
        </p:txBody>
      </p:sp>
      <p:sp>
        <p:nvSpPr>
          <p:cNvPr id="146474" name="AutoShape 1066"/>
          <p:cNvSpPr>
            <a:spLocks noChangeArrowheads="1"/>
          </p:cNvSpPr>
          <p:nvPr/>
        </p:nvSpPr>
        <p:spPr bwMode="auto">
          <a:xfrm>
            <a:off x="4640263" y="2465388"/>
            <a:ext cx="220662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1</a:t>
            </a:r>
          </a:p>
        </p:txBody>
      </p:sp>
      <p:sp>
        <p:nvSpPr>
          <p:cNvPr id="146475" name="AutoShape 1067"/>
          <p:cNvSpPr>
            <a:spLocks noChangeArrowheads="1"/>
          </p:cNvSpPr>
          <p:nvPr/>
        </p:nvSpPr>
        <p:spPr bwMode="auto">
          <a:xfrm>
            <a:off x="5006975" y="3198813"/>
            <a:ext cx="219075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2</a:t>
            </a:r>
          </a:p>
        </p:txBody>
      </p:sp>
      <p:sp>
        <p:nvSpPr>
          <p:cNvPr id="146476" name="AutoShape 1068"/>
          <p:cNvSpPr>
            <a:spLocks noChangeArrowheads="1"/>
          </p:cNvSpPr>
          <p:nvPr/>
        </p:nvSpPr>
        <p:spPr bwMode="auto">
          <a:xfrm>
            <a:off x="5300663" y="3398838"/>
            <a:ext cx="219075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2</a:t>
            </a:r>
          </a:p>
        </p:txBody>
      </p:sp>
      <p:sp>
        <p:nvSpPr>
          <p:cNvPr id="146477" name="AutoShape 1069"/>
          <p:cNvSpPr>
            <a:spLocks noChangeArrowheads="1"/>
          </p:cNvSpPr>
          <p:nvPr/>
        </p:nvSpPr>
        <p:spPr bwMode="auto">
          <a:xfrm>
            <a:off x="5592763" y="3598863"/>
            <a:ext cx="220662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2</a:t>
            </a:r>
          </a:p>
        </p:txBody>
      </p:sp>
      <p:sp>
        <p:nvSpPr>
          <p:cNvPr id="146478" name="AutoShape 1070"/>
          <p:cNvSpPr>
            <a:spLocks noChangeArrowheads="1"/>
          </p:cNvSpPr>
          <p:nvPr/>
        </p:nvSpPr>
        <p:spPr bwMode="auto">
          <a:xfrm>
            <a:off x="2078038" y="5265738"/>
            <a:ext cx="219075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4</a:t>
            </a:r>
          </a:p>
        </p:txBody>
      </p:sp>
      <p:sp>
        <p:nvSpPr>
          <p:cNvPr id="21551" name="Rectangle 1071"/>
          <p:cNvSpPr>
            <a:spLocks noChangeArrowheads="1"/>
          </p:cNvSpPr>
          <p:nvPr/>
        </p:nvSpPr>
        <p:spPr bwMode="auto">
          <a:xfrm>
            <a:off x="1052513" y="6172200"/>
            <a:ext cx="7104062" cy="266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1600">
              <a:latin typeface="Arial" charset="0"/>
            </a:endParaRPr>
          </a:p>
        </p:txBody>
      </p:sp>
      <p:sp>
        <p:nvSpPr>
          <p:cNvPr id="146480" name="AutoShape 1072"/>
          <p:cNvSpPr>
            <a:spLocks/>
          </p:cNvSpPr>
          <p:nvPr/>
        </p:nvSpPr>
        <p:spPr bwMode="auto">
          <a:xfrm rot="-5400000">
            <a:off x="3478212" y="4891088"/>
            <a:ext cx="200025" cy="3295650"/>
          </a:xfrm>
          <a:prstGeom prst="leftBrace">
            <a:avLst>
              <a:gd name="adj1" fmla="val 13730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 sz="1600" b="1">
              <a:latin typeface="Arial" charset="0"/>
            </a:endParaRPr>
          </a:p>
        </p:txBody>
      </p:sp>
      <p:sp>
        <p:nvSpPr>
          <p:cNvPr id="146481" name="Text Box 1073"/>
          <p:cNvSpPr txBox="1">
            <a:spLocks noChangeArrowheads="1"/>
          </p:cNvSpPr>
          <p:nvPr/>
        </p:nvSpPr>
        <p:spPr bwMode="auto">
          <a:xfrm>
            <a:off x="2955925" y="6572250"/>
            <a:ext cx="1392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Output of q</a:t>
            </a:r>
            <a:r>
              <a:rPr lang="en-US" sz="1400" b="1" baseline="-25000">
                <a:latin typeface="Arial" charset="0"/>
              </a:rPr>
              <a:t>i</a:t>
            </a:r>
            <a:endParaRPr lang="en-US" sz="1400" b="1">
              <a:latin typeface="Arial" charset="0"/>
            </a:endParaRPr>
          </a:p>
        </p:txBody>
      </p:sp>
      <p:sp>
        <p:nvSpPr>
          <p:cNvPr id="146484" name="Rectangle 1076" descr="Dark upward diagonal"/>
          <p:cNvSpPr>
            <a:spLocks noChangeArrowheads="1"/>
          </p:cNvSpPr>
          <p:nvPr/>
        </p:nvSpPr>
        <p:spPr bwMode="auto">
          <a:xfrm>
            <a:off x="1930400" y="6173788"/>
            <a:ext cx="3295650" cy="266700"/>
          </a:xfrm>
          <a:prstGeom prst="rect">
            <a:avLst/>
          </a:prstGeom>
          <a:pattFill prst="dkUpDiag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Arial" charset="0"/>
            </a:endParaRPr>
          </a:p>
        </p:txBody>
      </p:sp>
      <p:sp>
        <p:nvSpPr>
          <p:cNvPr id="21555" name="Rectangle 1077" descr="Dark downward diagonal"/>
          <p:cNvSpPr>
            <a:spLocks noChangeArrowheads="1"/>
          </p:cNvSpPr>
          <p:nvPr/>
        </p:nvSpPr>
        <p:spPr bwMode="auto">
          <a:xfrm>
            <a:off x="6416675" y="4627563"/>
            <a:ext cx="146050" cy="200025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21556" name="Text Box 1078"/>
          <p:cNvSpPr txBox="1">
            <a:spLocks noChangeArrowheads="1"/>
          </p:cNvSpPr>
          <p:nvPr/>
        </p:nvSpPr>
        <p:spPr bwMode="auto">
          <a:xfrm>
            <a:off x="6562725" y="4568825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Search</a:t>
            </a:r>
          </a:p>
        </p:txBody>
      </p:sp>
      <p:sp>
        <p:nvSpPr>
          <p:cNvPr id="21557" name="Rectangle 1079"/>
          <p:cNvSpPr>
            <a:spLocks noChangeArrowheads="1"/>
          </p:cNvSpPr>
          <p:nvPr/>
        </p:nvSpPr>
        <p:spPr bwMode="auto">
          <a:xfrm>
            <a:off x="6416675" y="4895850"/>
            <a:ext cx="146050" cy="131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 charset="0"/>
            </a:endParaRPr>
          </a:p>
        </p:txBody>
      </p:sp>
      <p:sp>
        <p:nvSpPr>
          <p:cNvPr id="21558" name="Text Box 1080"/>
          <p:cNvSpPr txBox="1">
            <a:spLocks noChangeArrowheads="1"/>
          </p:cNvSpPr>
          <p:nvPr/>
        </p:nvSpPr>
        <p:spPr bwMode="auto">
          <a:xfrm>
            <a:off x="6562725" y="4799013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Merge</a:t>
            </a:r>
          </a:p>
        </p:txBody>
      </p:sp>
      <p:sp>
        <p:nvSpPr>
          <p:cNvPr id="21559" name="AutoShape 1081"/>
          <p:cNvSpPr>
            <a:spLocks noChangeArrowheads="1"/>
          </p:cNvSpPr>
          <p:nvPr/>
        </p:nvSpPr>
        <p:spPr bwMode="auto">
          <a:xfrm>
            <a:off x="6399213" y="5091113"/>
            <a:ext cx="219075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1</a:t>
            </a:r>
          </a:p>
        </p:txBody>
      </p:sp>
      <p:sp>
        <p:nvSpPr>
          <p:cNvPr id="21560" name="Text Box 1082"/>
          <p:cNvSpPr txBox="1">
            <a:spLocks noChangeArrowheads="1"/>
          </p:cNvSpPr>
          <p:nvPr/>
        </p:nvSpPr>
        <p:spPr bwMode="auto">
          <a:xfrm>
            <a:off x="6581775" y="5065713"/>
            <a:ext cx="1952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Send evalue+size</a:t>
            </a:r>
          </a:p>
        </p:txBody>
      </p:sp>
      <p:sp>
        <p:nvSpPr>
          <p:cNvPr id="21561" name="AutoShape 1083"/>
          <p:cNvSpPr>
            <a:spLocks noChangeArrowheads="1"/>
          </p:cNvSpPr>
          <p:nvPr/>
        </p:nvSpPr>
        <p:spPr bwMode="auto">
          <a:xfrm>
            <a:off x="6407150" y="5340350"/>
            <a:ext cx="220663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2</a:t>
            </a:r>
          </a:p>
        </p:txBody>
      </p:sp>
      <p:sp>
        <p:nvSpPr>
          <p:cNvPr id="21562" name="Text Box 1084"/>
          <p:cNvSpPr txBox="1">
            <a:spLocks noChangeArrowheads="1"/>
          </p:cNvSpPr>
          <p:nvPr/>
        </p:nvSpPr>
        <p:spPr bwMode="auto">
          <a:xfrm>
            <a:off x="6591300" y="5295900"/>
            <a:ext cx="1538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Offsets</a:t>
            </a:r>
          </a:p>
        </p:txBody>
      </p:sp>
      <p:sp>
        <p:nvSpPr>
          <p:cNvPr id="146493" name="AutoShape 1085"/>
          <p:cNvSpPr>
            <a:spLocks noChangeArrowheads="1"/>
          </p:cNvSpPr>
          <p:nvPr/>
        </p:nvSpPr>
        <p:spPr bwMode="auto">
          <a:xfrm>
            <a:off x="1784350" y="3732213"/>
            <a:ext cx="219075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3</a:t>
            </a:r>
          </a:p>
        </p:txBody>
      </p:sp>
      <p:sp>
        <p:nvSpPr>
          <p:cNvPr id="146494" name="AutoShape 1086"/>
          <p:cNvSpPr>
            <a:spLocks noChangeArrowheads="1"/>
          </p:cNvSpPr>
          <p:nvPr/>
        </p:nvSpPr>
        <p:spPr bwMode="auto">
          <a:xfrm>
            <a:off x="3762375" y="4265613"/>
            <a:ext cx="219075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3</a:t>
            </a:r>
          </a:p>
        </p:txBody>
      </p:sp>
      <p:sp>
        <p:nvSpPr>
          <p:cNvPr id="21565" name="Text Box 1087"/>
          <p:cNvSpPr txBox="1">
            <a:spLocks noChangeArrowheads="1"/>
          </p:cNvSpPr>
          <p:nvPr/>
        </p:nvSpPr>
        <p:spPr bwMode="auto">
          <a:xfrm>
            <a:off x="758825" y="1371600"/>
            <a:ext cx="1025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Worker 1</a:t>
            </a:r>
          </a:p>
        </p:txBody>
      </p:sp>
      <p:sp>
        <p:nvSpPr>
          <p:cNvPr id="21566" name="Text Box 1088"/>
          <p:cNvSpPr txBox="1">
            <a:spLocks noChangeArrowheads="1"/>
          </p:cNvSpPr>
          <p:nvPr/>
        </p:nvSpPr>
        <p:spPr bwMode="auto">
          <a:xfrm>
            <a:off x="2370138" y="1371600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Worker 2</a:t>
            </a:r>
          </a:p>
        </p:txBody>
      </p:sp>
      <p:sp>
        <p:nvSpPr>
          <p:cNvPr id="21567" name="Text Box 1089"/>
          <p:cNvSpPr txBox="1">
            <a:spLocks noChangeArrowheads="1"/>
          </p:cNvSpPr>
          <p:nvPr/>
        </p:nvSpPr>
        <p:spPr bwMode="auto">
          <a:xfrm>
            <a:off x="4054475" y="1371600"/>
            <a:ext cx="1025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Worker 3</a:t>
            </a:r>
          </a:p>
        </p:txBody>
      </p:sp>
      <p:sp>
        <p:nvSpPr>
          <p:cNvPr id="21568" name="Text Box 1090"/>
          <p:cNvSpPr txBox="1">
            <a:spLocks noChangeArrowheads="1"/>
          </p:cNvSpPr>
          <p:nvPr/>
        </p:nvSpPr>
        <p:spPr bwMode="auto">
          <a:xfrm>
            <a:off x="5813425" y="1371600"/>
            <a:ext cx="877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Master</a:t>
            </a:r>
          </a:p>
        </p:txBody>
      </p:sp>
      <p:sp>
        <p:nvSpPr>
          <p:cNvPr id="21569" name="Text Box 1091"/>
          <p:cNvSpPr txBox="1">
            <a:spLocks noChangeArrowheads="1"/>
          </p:cNvSpPr>
          <p:nvPr/>
        </p:nvSpPr>
        <p:spPr bwMode="auto">
          <a:xfrm>
            <a:off x="979488" y="6532563"/>
            <a:ext cx="1684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Output File</a:t>
            </a:r>
          </a:p>
        </p:txBody>
      </p:sp>
      <p:sp>
        <p:nvSpPr>
          <p:cNvPr id="21570" name="AutoShape 1092"/>
          <p:cNvSpPr>
            <a:spLocks noChangeArrowheads="1"/>
          </p:cNvSpPr>
          <p:nvPr/>
        </p:nvSpPr>
        <p:spPr bwMode="auto">
          <a:xfrm>
            <a:off x="6416675" y="5576888"/>
            <a:ext cx="220663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3</a:t>
            </a:r>
          </a:p>
        </p:txBody>
      </p:sp>
      <p:sp>
        <p:nvSpPr>
          <p:cNvPr id="21571" name="Text Box 1093"/>
          <p:cNvSpPr txBox="1">
            <a:spLocks noChangeArrowheads="1"/>
          </p:cNvSpPr>
          <p:nvPr/>
        </p:nvSpPr>
        <p:spPr bwMode="auto">
          <a:xfrm>
            <a:off x="6599238" y="5799138"/>
            <a:ext cx="153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Write data</a:t>
            </a:r>
          </a:p>
        </p:txBody>
      </p:sp>
      <p:sp>
        <p:nvSpPr>
          <p:cNvPr id="21572" name="AutoShape 1094"/>
          <p:cNvSpPr>
            <a:spLocks noChangeArrowheads="1"/>
          </p:cNvSpPr>
          <p:nvPr/>
        </p:nvSpPr>
        <p:spPr bwMode="auto">
          <a:xfrm>
            <a:off x="6426200" y="5810250"/>
            <a:ext cx="219075" cy="200025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>
                <a:latin typeface="Arial" charset="0"/>
              </a:rPr>
              <a:t>4</a:t>
            </a:r>
          </a:p>
        </p:txBody>
      </p:sp>
      <p:sp>
        <p:nvSpPr>
          <p:cNvPr id="21573" name="Text Box 1095"/>
          <p:cNvSpPr txBox="1">
            <a:spLocks noChangeArrowheads="1"/>
          </p:cNvSpPr>
          <p:nvPr/>
        </p:nvSpPr>
        <p:spPr bwMode="auto">
          <a:xfrm>
            <a:off x="6608763" y="5532438"/>
            <a:ext cx="153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Exchange 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4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4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4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4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4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4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4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4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4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4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4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6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46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4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4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4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4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4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animBg="1"/>
      <p:bldP spid="146440" grpId="0"/>
      <p:bldP spid="146441" grpId="0" animBg="1"/>
      <p:bldP spid="146442" grpId="0" animBg="1"/>
      <p:bldP spid="146443" grpId="0" animBg="1"/>
      <p:bldP spid="146444" grpId="0" animBg="1"/>
      <p:bldP spid="146445" grpId="0"/>
      <p:bldP spid="146446" grpId="0" animBg="1"/>
      <p:bldP spid="146447" grpId="0" animBg="1"/>
      <p:bldP spid="146448" grpId="0" animBg="1"/>
      <p:bldP spid="146449" grpId="0" animBg="1"/>
      <p:bldP spid="146450" grpId="0"/>
      <p:bldP spid="146451" grpId="0" animBg="1"/>
      <p:bldP spid="146453" grpId="0" animBg="1"/>
      <p:bldP spid="146454" grpId="0" animBg="1"/>
      <p:bldP spid="146455" grpId="0" animBg="1"/>
      <p:bldP spid="146456" grpId="0"/>
      <p:bldP spid="146457" grpId="0"/>
      <p:bldP spid="146458" grpId="0" animBg="1"/>
      <p:bldP spid="146459" grpId="0" animBg="1"/>
      <p:bldP spid="146460" grpId="0" animBg="1"/>
      <p:bldP spid="146461" grpId="0" animBg="1"/>
      <p:bldP spid="146462" grpId="0" animBg="1"/>
      <p:bldP spid="146463" grpId="0" animBg="1"/>
      <p:bldP spid="146464" grpId="0" animBg="1"/>
      <p:bldP spid="146465" grpId="0" animBg="1"/>
      <p:bldP spid="146466" grpId="0"/>
      <p:bldP spid="146467" grpId="0"/>
      <p:bldP spid="146468" grpId="0"/>
      <p:bldP spid="146469" grpId="0"/>
      <p:bldP spid="146470" grpId="0"/>
      <p:bldP spid="146471" grpId="0"/>
      <p:bldP spid="146472" grpId="0" animBg="1"/>
      <p:bldP spid="146473" grpId="0" animBg="1"/>
      <p:bldP spid="146474" grpId="0" animBg="1"/>
      <p:bldP spid="146475" grpId="0" animBg="1"/>
      <p:bldP spid="146476" grpId="0" animBg="1"/>
      <p:bldP spid="146477" grpId="0" animBg="1"/>
      <p:bldP spid="146478" grpId="0" animBg="1"/>
      <p:bldP spid="146480" grpId="0" animBg="1"/>
      <p:bldP spid="146481" grpId="0"/>
      <p:bldP spid="146484" grpId="0" animBg="1"/>
      <p:bldP spid="146493" grpId="0" animBg="1"/>
      <p:bldP spid="1464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9FDDB143-2998-438A-A89D-FC13966DE31A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Sequence Search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4163" y="1397000"/>
            <a:ext cx="8574087" cy="2709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Fundamental tool in computational biology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Search similarities between a set of query sequences and sequence databases (DBs)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Analogous to web search engines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Example application: predict functions of newly discovered sequences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  <p:graphicFrame>
        <p:nvGraphicFramePr>
          <p:cNvPr id="191492" name="Group 4"/>
          <p:cNvGraphicFramePr>
            <a:graphicFrameLocks noGrp="1"/>
          </p:cNvGraphicFramePr>
          <p:nvPr>
            <p:ph sz="half" idx="2"/>
          </p:nvPr>
        </p:nvGraphicFramePr>
        <p:xfrm>
          <a:off x="381000" y="3048000"/>
          <a:ext cx="8574088" cy="2266952"/>
        </p:xfrm>
        <a:graphic>
          <a:graphicData uri="http://schemas.openxmlformats.org/drawingml/2006/table">
            <a:tbl>
              <a:tblPr/>
              <a:tblGrid>
                <a:gridCol w="2184400"/>
                <a:gridCol w="3111500"/>
                <a:gridCol w="3278188"/>
              </a:tblGrid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28" charset="0"/>
                        <a:ea typeface="宋体" pitchFamily="28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mic Sans MS" pitchFamily="28" charset="0"/>
                          <a:ea typeface="宋体" pitchFamily="28" charset="-122"/>
                        </a:rPr>
                        <a:t>Web Search Engine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mic Sans MS" pitchFamily="28" charset="0"/>
                          <a:ea typeface="宋体" pitchFamily="28" charset="-122"/>
                        </a:rPr>
                        <a:t>Sequence 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mic Sans MS" pitchFamily="28" charset="0"/>
                          <a:ea typeface="宋体" pitchFamily="28" charset="-122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28" charset="0"/>
                          <a:ea typeface="宋体" pitchFamily="28" charset="-122"/>
                        </a:rPr>
                        <a:t>Keyword(s)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28" charset="0"/>
                          <a:ea typeface="宋体" pitchFamily="28" charset="-122"/>
                        </a:rPr>
                        <a:t>Query sequence(s)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mic Sans MS" pitchFamily="28" charset="0"/>
                          <a:ea typeface="宋体" pitchFamily="28" charset="-122"/>
                        </a:rPr>
                        <a:t>Search 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28" charset="0"/>
                          <a:ea typeface="宋体" pitchFamily="28" charset="-122"/>
                        </a:rPr>
                        <a:t>Internet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28" charset="0"/>
                          <a:ea typeface="宋体" pitchFamily="28" charset="-122"/>
                        </a:rPr>
                        <a:t>Known sequence 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mic Sans MS" pitchFamily="28" charset="0"/>
                          <a:ea typeface="宋体" pitchFamily="28" charset="-122"/>
                        </a:rPr>
                        <a:t>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28" charset="0"/>
                          <a:ea typeface="宋体" pitchFamily="28" charset="-122"/>
                        </a:rPr>
                        <a:t>Related web pages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28" charset="0"/>
                          <a:ea typeface="宋体" pitchFamily="28" charset="-122"/>
                        </a:rPr>
                        <a:t>DB sequences similar to the 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mic Sans MS" pitchFamily="28" charset="0"/>
                          <a:ea typeface="宋体" pitchFamily="28" charset="-122"/>
                        </a:rPr>
                        <a:t>Sorted by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28" charset="0"/>
                          <a:ea typeface="宋体" pitchFamily="28" charset="-122"/>
                        </a:rPr>
                        <a:t>Closeness &amp; rank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28" charset="0"/>
                          <a:ea typeface="宋体" pitchFamily="28" charset="-122"/>
                        </a:rPr>
                        <a:t>Similarity score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9104E511-6D34-4448-A5F4-8CF84477C556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Discussion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WorkerMerge implementation concerns</a:t>
            </a:r>
          </a:p>
          <a:p>
            <a:pPr lvl="1" eaLnBrk="1" hangingPunct="1"/>
            <a:r>
              <a:rPr lang="en-US" smtClean="0"/>
              <a:t>Non-blocking MPI communications vs. threads</a:t>
            </a:r>
          </a:p>
          <a:p>
            <a:pPr lvl="1" eaLnBrk="1" hangingPunct="1"/>
            <a:r>
              <a:rPr lang="en-US" smtClean="0"/>
              <a:t>Incremental write to avoid memory overflow</a:t>
            </a:r>
          </a:p>
          <a:p>
            <a:pPr lvl="2" eaLnBrk="1" hangingPunct="1"/>
            <a:r>
              <a:rPr lang="en-US" smtClean="0"/>
              <a:t>Only a limited amount of data collected and written at a time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Will split-collective I/O help?</a:t>
            </a:r>
          </a:p>
          <a:p>
            <a:pPr lvl="1" eaLnBrk="1" hangingPunct="1"/>
            <a:r>
              <a:rPr lang="en-US" smtClean="0"/>
              <a:t>MPI_File_write_all_begin, MPI_File_write_all_end </a:t>
            </a:r>
          </a:p>
          <a:p>
            <a:pPr lvl="1" eaLnBrk="1" hangingPunct="1"/>
            <a:r>
              <a:rPr lang="en-US" smtClean="0"/>
              <a:t>MPI_File_set_view is synchronized by definition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938BB7BA-090F-4E8D-9852-CF756314CA39}" type="slidenum">
              <a:rPr lang="en-US" altLang="zh-CN"/>
              <a:pPr eaLnBrk="1" hangingPunct="1"/>
              <a:t>21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Road Map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77777"/>
                </a:solidFill>
              </a:rPr>
              <a:t>Introduction</a:t>
            </a:r>
          </a:p>
          <a:p>
            <a:pPr eaLnBrk="1" hangingPunct="1"/>
            <a:r>
              <a:rPr lang="en-US" smtClean="0">
                <a:solidFill>
                  <a:srgbClr val="777777"/>
                </a:solidFill>
              </a:rPr>
              <a:t>Background</a:t>
            </a:r>
          </a:p>
          <a:p>
            <a:pPr eaLnBrk="1" hangingPunct="1"/>
            <a:r>
              <a:rPr lang="en-US" smtClean="0">
                <a:solidFill>
                  <a:srgbClr val="777777"/>
                </a:solidFill>
              </a:rPr>
              <a:t>Optimizations</a:t>
            </a:r>
          </a:p>
          <a:p>
            <a:pPr eaLnBrk="1" hangingPunct="1"/>
            <a:r>
              <a:rPr lang="en-US" smtClean="0"/>
              <a:t>Performance Results</a:t>
            </a:r>
          </a:p>
          <a:p>
            <a:pPr eaLnBrk="1" hangingPunct="1"/>
            <a:r>
              <a:rPr lang="en-US" smtClean="0"/>
              <a:t>Conclusion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FC97EBBD-9711-4380-94E2-E7DC7D98E8A4}" type="slidenum">
              <a:rPr lang="en-US" altLang="zh-CN"/>
              <a:pPr eaLnBrk="1" hangingPunct="1"/>
              <a:t>22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Compare I/O Strategies – Single Partition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16038"/>
            <a:ext cx="8574088" cy="2265362"/>
          </a:xfrm>
        </p:spPr>
        <p:txBody>
          <a:bodyPr/>
          <a:lstStyle/>
          <a:p>
            <a:pPr eaLnBrk="1" hangingPunct="1"/>
            <a:r>
              <a:rPr lang="en-US" sz="2400" smtClean="0"/>
              <a:t>Experimental setup</a:t>
            </a:r>
          </a:p>
          <a:p>
            <a:pPr lvl="1" eaLnBrk="1" hangingPunct="1"/>
            <a:r>
              <a:rPr lang="en-US" sz="2000" smtClean="0"/>
              <a:t>Database: NT (over 6 million seqs, 23 GB raw size)</a:t>
            </a:r>
          </a:p>
          <a:p>
            <a:pPr lvl="1" eaLnBrk="1" hangingPunct="1"/>
            <a:r>
              <a:rPr lang="en-US" sz="2000" smtClean="0"/>
              <a:t>Query: 512 sequences randomly sampled from the database</a:t>
            </a:r>
          </a:p>
          <a:p>
            <a:pPr lvl="1" eaLnBrk="1" hangingPunct="1"/>
            <a:r>
              <a:rPr lang="en-US" sz="2000" smtClean="0"/>
              <a:t>Metric: </a:t>
            </a:r>
            <a:r>
              <a:rPr lang="en-US" sz="2000" b="1" smtClean="0">
                <a:solidFill>
                  <a:schemeClr val="folHlink"/>
                </a:solidFill>
              </a:rPr>
              <a:t>Overall</a:t>
            </a:r>
            <a:r>
              <a:rPr lang="en-US" sz="2000" smtClean="0"/>
              <a:t> execution time</a:t>
            </a:r>
          </a:p>
        </p:txBody>
      </p:sp>
      <p:pic>
        <p:nvPicPr>
          <p:cNvPr id="24581" name="Picture 15" descr="io-64-1"/>
          <p:cNvPicPr>
            <a:picLocks noChangeAspect="1" noChangeArrowheads="1"/>
          </p:cNvPicPr>
          <p:nvPr/>
        </p:nvPicPr>
        <p:blipFill>
          <a:blip r:embed="rId3">
            <a:lum bright="-10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2963863"/>
            <a:ext cx="4202112" cy="358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6" descr="io-128-1"/>
          <p:cNvPicPr>
            <a:picLocks noChangeAspect="1" noChangeArrowheads="1"/>
          </p:cNvPicPr>
          <p:nvPr/>
        </p:nvPicPr>
        <p:blipFill>
          <a:blip r:embed="rId4">
            <a:lum bright="-10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59100"/>
            <a:ext cx="419100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70" name="AutoShape 18"/>
          <p:cNvSpPr>
            <a:spLocks noChangeArrowheads="1"/>
          </p:cNvSpPr>
          <p:nvPr/>
        </p:nvSpPr>
        <p:spPr bwMode="auto">
          <a:xfrm>
            <a:off x="1447800" y="3581400"/>
            <a:ext cx="2971800" cy="1143000"/>
          </a:xfrm>
          <a:prstGeom prst="wedgeRoundRectCallout">
            <a:avLst>
              <a:gd name="adj1" fmla="val 38676"/>
              <a:gd name="adj2" fmla="val 107500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>
                <a:latin typeface="Comic Sans MS" pitchFamily="28" charset="0"/>
              </a:rPr>
              <a:t>WM outperforms WC and WI by a </a:t>
            </a:r>
            <a:r>
              <a:rPr lang="en-US" sz="2000" b="1">
                <a:solidFill>
                  <a:schemeClr val="folHlink"/>
                </a:solidFill>
                <a:latin typeface="Comic Sans MS" pitchFamily="28" charset="0"/>
              </a:rPr>
              <a:t>factor</a:t>
            </a:r>
            <a:r>
              <a:rPr lang="en-US" sz="2000">
                <a:latin typeface="Comic Sans MS" pitchFamily="28" charset="0"/>
              </a:rPr>
              <a:t> of 2.7 and 4.9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B85B1B1A-18EE-4DB2-9ABB-20AD6B183E2D}" type="slidenum">
              <a:rPr lang="en-US" altLang="zh-CN"/>
              <a:pPr eaLnBrk="1" hangingPunct="1"/>
              <a:t>23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Compare I/O Strategies – Multi-Partitions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574088" cy="2265363"/>
          </a:xfrm>
        </p:spPr>
        <p:txBody>
          <a:bodyPr/>
          <a:lstStyle/>
          <a:p>
            <a:pPr eaLnBrk="1" hangingPunct="1"/>
            <a:r>
              <a:rPr lang="en-US" sz="2400" smtClean="0"/>
              <a:t>Experimental setup</a:t>
            </a:r>
          </a:p>
          <a:p>
            <a:pPr lvl="1" eaLnBrk="1" hangingPunct="1"/>
            <a:r>
              <a:rPr lang="en-US" sz="2000" smtClean="0"/>
              <a:t>Database: NT </a:t>
            </a:r>
          </a:p>
          <a:p>
            <a:pPr lvl="1" eaLnBrk="1" hangingPunct="1"/>
            <a:r>
              <a:rPr lang="en-US" sz="2000" smtClean="0"/>
              <a:t>Query: 2048 sequences randomly sampled from the database</a:t>
            </a:r>
          </a:p>
          <a:p>
            <a:pPr lvl="1" eaLnBrk="1" hangingPunct="1"/>
            <a:r>
              <a:rPr lang="en-US" sz="2000" smtClean="0"/>
              <a:t>Fixed partition size at 128, scale number of partitions</a:t>
            </a:r>
          </a:p>
          <a:p>
            <a:pPr eaLnBrk="1" hangingPunct="1"/>
            <a:endParaRPr lang="en-US" smtClean="0"/>
          </a:p>
        </p:txBody>
      </p:sp>
      <p:pic>
        <p:nvPicPr>
          <p:cNvPr id="25605" name="Picture 8" descr="multi-partitions"/>
          <p:cNvPicPr>
            <a:picLocks noChangeAspect="1" noChangeArrowheads="1"/>
          </p:cNvPicPr>
          <p:nvPr/>
        </p:nvPicPr>
        <p:blipFill>
          <a:blip r:embed="rId3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03550"/>
            <a:ext cx="679450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7D400AC7-7B6D-411E-BD7B-B394B10594E1}" type="slidenum">
              <a:rPr lang="en-US" altLang="zh-CN"/>
              <a:pPr eaLnBrk="1" hangingPunct="1"/>
              <a:t>24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Scalability on A Real Problem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47800"/>
            <a:ext cx="85344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Discovering “missing genes”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Database: 16M microbial sequences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Query: 0.25M randomly sampled sequences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93% parallel efficiency</a:t>
            </a:r>
          </a:p>
        </p:txBody>
      </p:sp>
      <p:pic>
        <p:nvPicPr>
          <p:cNvPr id="26629" name="Picture 7" descr="mpiBLAST-BGP"/>
          <p:cNvPicPr>
            <a:picLocks noChangeAspect="1" noChangeArrowheads="1"/>
          </p:cNvPicPr>
          <p:nvPr/>
        </p:nvPicPr>
        <p:blipFill>
          <a:blip r:embed="rId3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3200"/>
            <a:ext cx="44958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228600" y="3810000"/>
            <a:ext cx="4343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8" charset="2"/>
              <a:buChar char="n"/>
            </a:pPr>
            <a:r>
              <a:rPr lang="en-US" sz="2800">
                <a:latin typeface="Comic Sans MS" pitchFamily="28" charset="0"/>
              </a:rPr>
              <a:t>All to all search entire DB within </a:t>
            </a:r>
            <a:r>
              <a:rPr lang="en-US" sz="2800">
                <a:solidFill>
                  <a:schemeClr val="folHlink"/>
                </a:solidFill>
                <a:latin typeface="Comic Sans MS" pitchFamily="28" charset="0"/>
              </a:rPr>
              <a:t>12 hours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8" charset="2"/>
              <a:buChar char="n"/>
            </a:pPr>
            <a:endParaRPr lang="en-US" sz="2800">
              <a:latin typeface="Comic Sans MS" pitchFamily="28" charset="0"/>
            </a:endParaRPr>
          </a:p>
        </p:txBody>
      </p:sp>
      <p:pic>
        <p:nvPicPr>
          <p:cNvPr id="2663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371600"/>
            <a:ext cx="9144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F91A3A7E-E3E0-4731-97C8-2CBF0EA4EC70}" type="slidenum">
              <a:rPr lang="en-US" altLang="zh-CN"/>
              <a:pPr eaLnBrk="1" hangingPunct="1"/>
              <a:t>25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Road Map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77777"/>
                </a:solidFill>
              </a:rPr>
              <a:t>Introduction</a:t>
            </a:r>
          </a:p>
          <a:p>
            <a:pPr eaLnBrk="1" hangingPunct="1"/>
            <a:r>
              <a:rPr lang="en-US" smtClean="0">
                <a:solidFill>
                  <a:srgbClr val="777777"/>
                </a:solidFill>
              </a:rPr>
              <a:t>Background</a:t>
            </a:r>
          </a:p>
          <a:p>
            <a:pPr eaLnBrk="1" hangingPunct="1"/>
            <a:r>
              <a:rPr lang="en-US" smtClean="0">
                <a:solidFill>
                  <a:srgbClr val="777777"/>
                </a:solidFill>
              </a:rPr>
              <a:t>Optimizations</a:t>
            </a:r>
          </a:p>
          <a:p>
            <a:pPr eaLnBrk="1" hangingPunct="1"/>
            <a:r>
              <a:rPr lang="en-US" smtClean="0">
                <a:solidFill>
                  <a:srgbClr val="777777"/>
                </a:solidFill>
              </a:rPr>
              <a:t>Performance Results</a:t>
            </a:r>
          </a:p>
          <a:p>
            <a:pPr eaLnBrk="1" hangingPunct="1"/>
            <a:r>
              <a:rPr lang="en-US" smtClean="0"/>
              <a:t>Conclusion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0EC483D8-758B-46C7-BC0A-7A1108773717}" type="slidenum">
              <a:rPr lang="en-US" altLang="zh-CN"/>
              <a:pPr eaLnBrk="1" hangingPunct="1"/>
              <a:t>26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74088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Blue Gene/P:  Well-suited for massively parallel sequence search when designed properly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We proposed I/O and scheduling optimizations for scalable sequence searching across 10,000s 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mpiBLAST prototype scales efficiently (93% efficiency) on 32,768 cores on BG/P</a:t>
            </a:r>
          </a:p>
          <a:p>
            <a:pPr lvl="2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For non-contiguous I/O with imbalanced compute kernels, collective I/O without synchronization is desirable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06724EA2-027E-4F2C-94D9-8E628438A0CE}" type="slidenum">
              <a:rPr lang="en-US" altLang="zh-CN"/>
              <a:pPr eaLnBrk="1" hangingPunct="1"/>
              <a:t>27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74088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O. Thorsen, K. Jiang, A. Peters, B. Smith, H. Lin, W. Feng and C. Sosa, "Parallel Genomic Sequence-Search on a Massively Parallel System," </a:t>
            </a:r>
            <a:r>
              <a:rPr lang="en-US" sz="1800" i="1" smtClean="0"/>
              <a:t>ACM Int’l Conference on Computing Frontiers</a:t>
            </a:r>
            <a:r>
              <a:rPr lang="en-US" sz="1800" smtClean="0"/>
              <a:t>, 2007.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H. Yu, R. Sahoo, C. Howson, G. Almasi, J. Castanos, M. Gupta J. Moreira, J. Parker, T.  Engelsiepen, R. Ross, R. Thakur, R. Latham, and W. Gropp, "High Performance File I/O for the BlueGene/L Supercomputer," </a:t>
            </a:r>
            <a:r>
              <a:rPr lang="en-US" sz="1800" i="1" smtClean="0"/>
              <a:t>12th IEEE Int’l Symposium on High-Performance Computer Architecture (HPCA-12)</a:t>
            </a:r>
            <a:r>
              <a:rPr lang="en-US" sz="1800" smtClean="0"/>
              <a:t>, 2006.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M. Gardner, W. Feng, J. Archuleta, H. Lin and X. Ma, "Parallel Genomic Sequence-Searching on an Ad-Hoc Grid: Experiences, Lessons Learned, and Implications," </a:t>
            </a:r>
            <a:r>
              <a:rPr lang="en-US" sz="1800" i="1" smtClean="0"/>
              <a:t>IEEE/ACM Int’l Conference for High-Performance Computing, Networking, Storage and Analysis (SC)</a:t>
            </a:r>
            <a:r>
              <a:rPr lang="en-US" sz="1800" smtClean="0"/>
              <a:t>, </a:t>
            </a:r>
            <a:r>
              <a:rPr lang="en-US" sz="1800" u="sng" smtClean="0"/>
              <a:t>Best Paper Finalist</a:t>
            </a:r>
            <a:r>
              <a:rPr lang="en-US" sz="1800" smtClean="0"/>
              <a:t>, 2006.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H. Lin, X. Ma, P. Chandramohan, A. Geist and N. Samatova, "Efficient Data Access for Parallel BLAST," </a:t>
            </a:r>
            <a:r>
              <a:rPr lang="en-US" sz="1800" i="1" smtClean="0"/>
              <a:t>IEEE Int’l Parallel and Distributed Processing Symposium (IPDPS)</a:t>
            </a:r>
            <a:r>
              <a:rPr lang="en-US" sz="1800" smtClean="0"/>
              <a:t>, 2005.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A. Ching, W. Feng, H. Lin, X. Ma and A. Choudhary, "Exploring I/O Strategies for Parallel Sequence Database Search Tools with S3aSim," </a:t>
            </a:r>
            <a:r>
              <a:rPr lang="en-US" sz="1800" i="1" smtClean="0"/>
              <a:t>ACM Int’l Symposium on High Performance Distributed Computing (HPDC)</a:t>
            </a:r>
            <a:r>
              <a:rPr lang="en-US" sz="1800" smtClean="0"/>
              <a:t>, 2006.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1306A889-AF8E-4B5E-8ED0-77BA21F69C8C}" type="slidenum">
              <a:rPr lang="en-US" altLang="zh-CN"/>
              <a:pPr eaLnBrk="1" hangingPunct="1"/>
              <a:t>28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Thank You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09D327D3-B983-4BC3-819B-3102D16842BE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209800" y="2657475"/>
            <a:ext cx="4495800" cy="4130675"/>
            <a:chOff x="1392" y="1674"/>
            <a:chExt cx="2832" cy="2602"/>
          </a:xfrm>
        </p:grpSpPr>
        <p:pic>
          <p:nvPicPr>
            <p:cNvPr id="5128" name="Picture 13" descr="genban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1674"/>
              <a:ext cx="2832" cy="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9" name="Text Box 12"/>
            <p:cNvSpPr txBox="1">
              <a:spLocks noChangeArrowheads="1"/>
            </p:cNvSpPr>
            <p:nvPr/>
          </p:nvSpPr>
          <p:spPr bwMode="auto">
            <a:xfrm>
              <a:off x="2016" y="2476"/>
              <a:ext cx="158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28" charset="0"/>
                  <a:ea typeface="宋体" pitchFamily="28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 b="1">
                  <a:solidFill>
                    <a:srgbClr val="AF05FB"/>
                  </a:solidFill>
                  <a:latin typeface="Comic Sans MS" pitchFamily="28" charset="0"/>
                </a:rPr>
                <a:t>Exponentially Growing</a:t>
              </a:r>
            </a:p>
          </p:txBody>
        </p:sp>
      </p:grp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Demands of Large-scale Sequence Search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5902325" cy="4605338"/>
          </a:xfrm>
        </p:spPr>
        <p:txBody>
          <a:bodyPr/>
          <a:lstStyle/>
          <a:p>
            <a:pPr eaLnBrk="1" hangingPunct="1"/>
            <a:r>
              <a:rPr lang="en-US" sz="2400" smtClean="0"/>
              <a:t>Genomic databases growing faster than compute capability of single CPU</a:t>
            </a:r>
          </a:p>
          <a:p>
            <a:pPr lvl="1" eaLnBrk="1" hangingPunct="1"/>
            <a:r>
              <a:rPr lang="en-US" sz="2000" smtClean="0"/>
              <a:t>CPU clock scaling hits the power wall  </a:t>
            </a:r>
          </a:p>
          <a:p>
            <a:pPr eaLnBrk="1" hangingPunct="1"/>
            <a:r>
              <a:rPr lang="en-US" sz="2400" smtClean="0"/>
              <a:t>Many biological problems requiring large-scale sequence search</a:t>
            </a:r>
          </a:p>
          <a:p>
            <a:pPr lvl="1" eaLnBrk="1" hangingPunct="1"/>
            <a:r>
              <a:rPr lang="en-US" sz="2000" i="1" smtClean="0"/>
              <a:t>Example:</a:t>
            </a:r>
            <a:r>
              <a:rPr lang="en-US" sz="2000" smtClean="0"/>
              <a:t>  “Finding Missing Genes”</a:t>
            </a:r>
          </a:p>
          <a:p>
            <a:pPr lvl="1" eaLnBrk="1" hangingPunct="1"/>
            <a:r>
              <a:rPr lang="en-US" sz="2000" i="1" smtClean="0"/>
              <a:t>Compute:</a:t>
            </a:r>
            <a:r>
              <a:rPr lang="en-US" sz="2000" smtClean="0"/>
              <a:t>  12,000+ cores across 7 supercomputer centers worldwide</a:t>
            </a:r>
          </a:p>
          <a:p>
            <a:pPr lvl="1" eaLnBrk="1" hangingPunct="1"/>
            <a:r>
              <a:rPr lang="en-US" sz="2000" i="1" smtClean="0"/>
              <a:t>WAN:  </a:t>
            </a:r>
            <a:r>
              <a:rPr lang="en-US" sz="2000" smtClean="0"/>
              <a:t>Shared Gigabit Ethernet</a:t>
            </a:r>
          </a:p>
          <a:p>
            <a:pPr lvl="1" eaLnBrk="1" hangingPunct="1"/>
            <a:r>
              <a:rPr lang="en-US" sz="2000" i="1" smtClean="0"/>
              <a:t>Feat:  Completed in 10 days what </a:t>
            </a:r>
            <a:br>
              <a:rPr lang="en-US" sz="2000" i="1" smtClean="0"/>
            </a:br>
            <a:r>
              <a:rPr lang="en-US" sz="2000" i="1" smtClean="0"/>
              <a:t>would normally take years to finish</a:t>
            </a:r>
            <a:endParaRPr lang="en-US" sz="1800" smtClean="0"/>
          </a:p>
        </p:txBody>
      </p:sp>
      <p:pic>
        <p:nvPicPr>
          <p:cNvPr id="1935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5486400"/>
            <a:ext cx="9144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1793875" y="5746750"/>
            <a:ext cx="2987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8" charset="2"/>
              <a:buNone/>
            </a:pPr>
            <a:r>
              <a:rPr lang="en-US">
                <a:latin typeface="Comic Sans MS" pitchFamily="28" charset="0"/>
              </a:rPr>
              <a:t>Storage Challenge Award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32917 -0.133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-666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3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3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3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93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3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49C3D08E-0E0D-4E8F-A535-5602C254A4CE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pic>
        <p:nvPicPr>
          <p:cNvPr id="6147" name="Picture 25" descr="mpiBLAST-BGL"/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792413"/>
            <a:ext cx="4724400" cy="40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Challenge: Scaling of Sequence Search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251825" cy="2133600"/>
          </a:xfrm>
        </p:spPr>
        <p:txBody>
          <a:bodyPr/>
          <a:lstStyle/>
          <a:p>
            <a:pPr eaLnBrk="1" hangingPunct="1"/>
            <a:r>
              <a:rPr lang="en-US" smtClean="0"/>
              <a:t>Performance of a massively parallel sequence search tool – mpiBLAST BG/L prototype</a:t>
            </a:r>
          </a:p>
          <a:p>
            <a:pPr lvl="1" eaLnBrk="1" hangingPunct="1"/>
            <a:r>
              <a:rPr lang="en-US" smtClean="0"/>
              <a:t>Search 28,014 Arabidopsis thaliana against the NCBI NT DB</a:t>
            </a:r>
          </a:p>
        </p:txBody>
      </p:sp>
      <p:sp>
        <p:nvSpPr>
          <p:cNvPr id="203802" name="AutoShape 26"/>
          <p:cNvSpPr>
            <a:spLocks/>
          </p:cNvSpPr>
          <p:nvPr/>
        </p:nvSpPr>
        <p:spPr bwMode="auto">
          <a:xfrm>
            <a:off x="4800600" y="5715000"/>
            <a:ext cx="266700" cy="381000"/>
          </a:xfrm>
          <a:prstGeom prst="rightBrace">
            <a:avLst>
              <a:gd name="adj1" fmla="val 119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03" name="AutoShape 27"/>
          <p:cNvSpPr>
            <a:spLocks/>
          </p:cNvSpPr>
          <p:nvPr/>
        </p:nvSpPr>
        <p:spPr bwMode="auto">
          <a:xfrm>
            <a:off x="6134100" y="50292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04" name="AutoShape 28"/>
          <p:cNvSpPr>
            <a:spLocks/>
          </p:cNvSpPr>
          <p:nvPr/>
        </p:nvSpPr>
        <p:spPr bwMode="auto">
          <a:xfrm>
            <a:off x="7886700" y="4419600"/>
            <a:ext cx="266700" cy="1676400"/>
          </a:xfrm>
          <a:prstGeom prst="rightBrace">
            <a:avLst>
              <a:gd name="adj1" fmla="val 523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05" name="Text Box 29"/>
          <p:cNvSpPr txBox="1">
            <a:spLocks noChangeArrowheads="1"/>
          </p:cNvSpPr>
          <p:nvPr/>
        </p:nvSpPr>
        <p:spPr bwMode="auto">
          <a:xfrm>
            <a:off x="4953000" y="5715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93%</a:t>
            </a:r>
          </a:p>
        </p:txBody>
      </p:sp>
      <p:sp>
        <p:nvSpPr>
          <p:cNvPr id="203806" name="Text Box 30"/>
          <p:cNvSpPr txBox="1">
            <a:spLocks noChangeArrowheads="1"/>
          </p:cNvSpPr>
          <p:nvPr/>
        </p:nvSpPr>
        <p:spPr bwMode="auto">
          <a:xfrm>
            <a:off x="6324600" y="53482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70%</a:t>
            </a:r>
          </a:p>
        </p:txBody>
      </p:sp>
      <p:sp>
        <p:nvSpPr>
          <p:cNvPr id="203807" name="Text Box 31"/>
          <p:cNvSpPr txBox="1">
            <a:spLocks noChangeArrowheads="1"/>
          </p:cNvSpPr>
          <p:nvPr/>
        </p:nvSpPr>
        <p:spPr bwMode="auto">
          <a:xfrm>
            <a:off x="8077200" y="5080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55%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02" grpId="0" animBg="1"/>
      <p:bldP spid="203803" grpId="0" animBg="1"/>
      <p:bldP spid="203804" grpId="0" animBg="1"/>
      <p:bldP spid="203805" grpId="0"/>
      <p:bldP spid="203806" grpId="0"/>
      <p:bldP spid="2038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116DCE9A-2488-49F8-8B6D-0C5D1D6B73CB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Our Major Contributions</a:t>
            </a:r>
          </a:p>
        </p:txBody>
      </p:sp>
      <p:pic>
        <p:nvPicPr>
          <p:cNvPr id="7172" name="Picture 3" descr="large-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95400"/>
            <a:ext cx="25400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68463"/>
            <a:ext cx="8015288" cy="4919662"/>
          </a:xfrm>
        </p:spPr>
        <p:txBody>
          <a:bodyPr/>
          <a:lstStyle/>
          <a:p>
            <a:pPr eaLnBrk="1" hangingPunct="1"/>
            <a:r>
              <a:rPr lang="en-US" smtClean="0"/>
              <a:t>Identification of key design issues of scalable sequence search on next-generation massively parallel supercomputers</a:t>
            </a:r>
          </a:p>
          <a:p>
            <a:pPr eaLnBrk="1" hangingPunct="1"/>
            <a:endParaRPr lang="en-US" smtClean="0"/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I/O and scheduling optimizations that allow efficient sequence searching across </a:t>
            </a:r>
            <a:r>
              <a:rPr lang="en-US" i="1" smtClean="0">
                <a:solidFill>
                  <a:schemeClr val="tx2"/>
                </a:solidFill>
              </a:rPr>
              <a:t>10,000s</a:t>
            </a:r>
            <a:r>
              <a:rPr lang="en-US" smtClean="0"/>
              <a:t> of processors</a:t>
            </a:r>
          </a:p>
          <a:p>
            <a:pPr lvl="1" eaLnBrk="1" hangingPunct="1"/>
            <a:r>
              <a:rPr lang="en-US" smtClean="0"/>
              <a:t>An extended prototype of mpiBLAST on BG/P with up to </a:t>
            </a:r>
            <a:r>
              <a:rPr lang="en-US" b="1" smtClean="0">
                <a:solidFill>
                  <a:schemeClr val="folHlink"/>
                </a:solidFill>
              </a:rPr>
              <a:t>32,768</a:t>
            </a:r>
            <a:r>
              <a:rPr lang="en-US" smtClean="0"/>
              <a:t> compute cores (</a:t>
            </a:r>
            <a:r>
              <a:rPr lang="en-US" b="1" smtClean="0">
                <a:solidFill>
                  <a:schemeClr val="folHlink"/>
                </a:solidFill>
              </a:rPr>
              <a:t>93%</a:t>
            </a:r>
            <a:r>
              <a:rPr lang="en-US" smtClean="0"/>
              <a:t> efficiency).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9DBCE7B8-F00F-432C-99EC-B13FF4A32ADC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Road Map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77777"/>
                </a:solidFill>
              </a:rPr>
              <a:t>Introduction</a:t>
            </a:r>
          </a:p>
          <a:p>
            <a:pPr eaLnBrk="1" hangingPunct="1"/>
            <a:r>
              <a:rPr lang="en-US" smtClean="0"/>
              <a:t>Background</a:t>
            </a:r>
          </a:p>
          <a:p>
            <a:pPr eaLnBrk="1" hangingPunct="1"/>
            <a:r>
              <a:rPr lang="en-US" smtClean="0"/>
              <a:t>Optimizations</a:t>
            </a:r>
          </a:p>
          <a:p>
            <a:pPr eaLnBrk="1" hangingPunct="1"/>
            <a:r>
              <a:rPr lang="en-US" smtClean="0"/>
              <a:t>Performance Results</a:t>
            </a:r>
          </a:p>
          <a:p>
            <a:pPr eaLnBrk="1" hangingPunct="1"/>
            <a:r>
              <a:rPr lang="en-US" smtClean="0"/>
              <a:t>Conclusion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7FD74756-2508-47E8-B45E-41AEE99376DB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BLAST &amp; mpiBLAST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74088" cy="50053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BLAST (</a:t>
            </a:r>
            <a:r>
              <a:rPr lang="en-US" u="sng" smtClean="0"/>
              <a:t>B</a:t>
            </a:r>
            <a:r>
              <a:rPr lang="en-US" smtClean="0"/>
              <a:t>asic </a:t>
            </a:r>
            <a:r>
              <a:rPr lang="en-US" u="sng" smtClean="0"/>
              <a:t>L</a:t>
            </a:r>
            <a:r>
              <a:rPr lang="en-US" smtClean="0"/>
              <a:t>ocal </a:t>
            </a:r>
            <a:r>
              <a:rPr lang="en-US" u="sng" smtClean="0"/>
              <a:t>A</a:t>
            </a:r>
            <a:r>
              <a:rPr lang="en-US" smtClean="0"/>
              <a:t>lignment </a:t>
            </a:r>
            <a:r>
              <a:rPr lang="en-US" u="sng" smtClean="0"/>
              <a:t>S</a:t>
            </a:r>
            <a:r>
              <a:rPr lang="en-US" smtClean="0"/>
              <a:t>equence </a:t>
            </a:r>
            <a:r>
              <a:rPr lang="en-US" u="sng" smtClean="0"/>
              <a:t>T</a:t>
            </a:r>
            <a:r>
              <a:rPr lang="en-US" smtClean="0"/>
              <a:t>ool)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 facto standard tool for sequence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Computationally intensive: O(n</a:t>
            </a:r>
            <a:r>
              <a:rPr lang="en-US" baseline="30000" smtClean="0"/>
              <a:t>2</a:t>
            </a:r>
            <a:r>
              <a:rPr lang="en-US" smtClean="0"/>
              <a:t>) worst-case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Algorithm:  Heuristics-based alignment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Execution time of a BLAST job hard to predic</a:t>
            </a:r>
          </a:p>
          <a:p>
            <a:pPr lvl="2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mpiBLAST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Originally master-worker with database segmentation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Enhanced for large-scale deployments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Parallel I/O [Lin05, Ching06]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Hierarchical Scheduling [Gardner06]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Integrated I/O &amp; Scheduling [Thorsen07]</a:t>
            </a:r>
          </a:p>
        </p:txBody>
      </p:sp>
      <p:pic>
        <p:nvPicPr>
          <p:cNvPr id="9221" name="Picture 4" descr="mpiBLAST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0" y="5489575"/>
            <a:ext cx="16573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E880D116-B2A8-41A9-A795-30F1C90B5EB0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95400"/>
            <a:ext cx="4267200" cy="27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Blue Gene/P System Overview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5105400"/>
          </a:xfrm>
        </p:spPr>
        <p:txBody>
          <a:bodyPr/>
          <a:lstStyle/>
          <a:p>
            <a:pPr eaLnBrk="1" hangingPunct="1"/>
            <a:r>
              <a:rPr lang="en-US" smtClean="0"/>
              <a:t>1024 nodes, 4096 cores per rack</a:t>
            </a:r>
          </a:p>
          <a:p>
            <a:pPr lvl="1" eaLnBrk="1" hangingPunct="1"/>
            <a:r>
              <a:rPr lang="en-US" smtClean="0"/>
              <a:t>Compute node: Quad-core </a:t>
            </a:r>
            <a:br>
              <a:rPr lang="en-US" smtClean="0"/>
            </a:br>
            <a:r>
              <a:rPr lang="en-US" smtClean="0"/>
              <a:t>PowerPC 450, 2GB memory</a:t>
            </a:r>
          </a:p>
          <a:p>
            <a:pPr eaLnBrk="1" hangingPunct="1"/>
            <a:r>
              <a:rPr lang="en-US" smtClean="0"/>
              <a:t>Scalable I/O system</a:t>
            </a:r>
          </a:p>
          <a:p>
            <a:pPr lvl="1" eaLnBrk="1" hangingPunct="1"/>
            <a:r>
              <a:rPr lang="en-US" smtClean="0"/>
              <a:t>Compute and I/O nodes </a:t>
            </a:r>
            <a:br>
              <a:rPr lang="en-US" smtClean="0"/>
            </a:br>
            <a:r>
              <a:rPr lang="en-US" smtClean="0"/>
              <a:t>organized into PSET</a:t>
            </a:r>
          </a:p>
          <a:p>
            <a:pPr eaLnBrk="1" hangingPunct="1"/>
            <a:r>
              <a:rPr lang="en-US" smtClean="0"/>
              <a:t>Five networks</a:t>
            </a:r>
          </a:p>
          <a:p>
            <a:pPr lvl="1" eaLnBrk="1" hangingPunct="1"/>
            <a:r>
              <a:rPr lang="en-US" smtClean="0"/>
              <a:t>3D torus, global collective, global interrupt, 10-Gigabit Ethernet, control</a:t>
            </a:r>
          </a:p>
          <a:p>
            <a:pPr eaLnBrk="1" hangingPunct="1"/>
            <a:r>
              <a:rPr lang="en-US" smtClean="0"/>
              <a:t>Execution modes</a:t>
            </a:r>
          </a:p>
          <a:p>
            <a:pPr lvl="1" eaLnBrk="1" hangingPunct="1"/>
            <a:r>
              <a:rPr lang="en-US" smtClean="0"/>
              <a:t>SMP, DUAL, VN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791200" y="339725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Node Card</a:t>
            </a:r>
            <a:br>
              <a:rPr lang="en-US" sz="1200" b="1"/>
            </a:br>
            <a:r>
              <a:rPr lang="en-US" sz="1200" b="1"/>
              <a:t>32 Nodes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8001000" y="2362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72 Racks</a:t>
            </a:r>
            <a:br>
              <a:rPr lang="en-US" sz="1200" b="1"/>
            </a:br>
            <a:r>
              <a:rPr lang="en-US" sz="1200" b="1"/>
              <a:t>PetaFlops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6781800" y="2819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1 Rack</a:t>
            </a:r>
            <a:br>
              <a:rPr lang="en-US" sz="1200" b="1"/>
            </a:br>
            <a:r>
              <a:rPr lang="en-US" sz="1200" b="1"/>
              <a:t>32 Node Cards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28" charset="0"/>
                <a:ea typeface="宋体" pitchFamily="28" charset="-122"/>
              </a:defRPr>
            </a:lvl9pPr>
          </a:lstStyle>
          <a:p>
            <a:pPr eaLnBrk="1" hangingPunct="1"/>
            <a:fld id="{0783F12D-4BF2-41EB-8AA7-7F71B5DE4B79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Road Map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77777"/>
                </a:solidFill>
              </a:rPr>
              <a:t>Introduction</a:t>
            </a:r>
          </a:p>
          <a:p>
            <a:pPr eaLnBrk="1" hangingPunct="1"/>
            <a:r>
              <a:rPr lang="en-US" smtClean="0">
                <a:solidFill>
                  <a:srgbClr val="777777"/>
                </a:solidFill>
              </a:rPr>
              <a:t>Background</a:t>
            </a:r>
          </a:p>
          <a:p>
            <a:pPr eaLnBrk="1" hangingPunct="1"/>
            <a:r>
              <a:rPr lang="en-US" smtClean="0"/>
              <a:t>Optimizations</a:t>
            </a:r>
          </a:p>
          <a:p>
            <a:pPr eaLnBrk="1" hangingPunct="1"/>
            <a:r>
              <a:rPr lang="en-US" smtClean="0"/>
              <a:t>Performance Results</a:t>
            </a:r>
          </a:p>
          <a:p>
            <a:pPr eaLnBrk="1" hangingPunct="1"/>
            <a:r>
              <a:rPr lang="en-US" smtClean="0"/>
              <a:t>Conclusion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csu">
  <a:themeElements>
    <a:clrScheme name="ncsu 7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99CCFF"/>
      </a:accent1>
      <a:accent2>
        <a:srgbClr val="FFCF01"/>
      </a:accent2>
      <a:accent3>
        <a:srgbClr val="FFFFFF"/>
      </a:accent3>
      <a:accent4>
        <a:srgbClr val="000000"/>
      </a:accent4>
      <a:accent5>
        <a:srgbClr val="CAE2FF"/>
      </a:accent5>
      <a:accent6>
        <a:srgbClr val="E7BB01"/>
      </a:accent6>
      <a:hlink>
        <a:srgbClr val="FF0000"/>
      </a:hlink>
      <a:folHlink>
        <a:srgbClr val="3333CC"/>
      </a:folHlink>
    </a:clrScheme>
    <a:fontScheme name="ncsu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ncsu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su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su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u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u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u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u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99CCFF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ncsu</Template>
  <TotalTime>30119</TotalTime>
  <Words>1654</Words>
  <Application>Microsoft Macintosh PowerPoint</Application>
  <PresentationFormat>On-screen Show (4:3)</PresentationFormat>
  <Paragraphs>459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ncsu</vt:lpstr>
      <vt:lpstr>Massively Parallel Genomic Sequence Search on Blue Gene/P</vt:lpstr>
      <vt:lpstr>Sequence Search</vt:lpstr>
      <vt:lpstr>Demands of Large-scale Sequence Search</vt:lpstr>
      <vt:lpstr>Challenge: Scaling of Sequence Search</vt:lpstr>
      <vt:lpstr>Our Major Contributions</vt:lpstr>
      <vt:lpstr>Road Map</vt:lpstr>
      <vt:lpstr>BLAST &amp; mpiBLAST</vt:lpstr>
      <vt:lpstr>Blue Gene/P System Overview</vt:lpstr>
      <vt:lpstr>Road Map</vt:lpstr>
      <vt:lpstr>Current mpiBLAST Scheduling</vt:lpstr>
      <vt:lpstr>Scheduling Optimization Overview</vt:lpstr>
      <vt:lpstr>Mapping on BG/P</vt:lpstr>
      <vt:lpstr>I/O Characteristics</vt:lpstr>
      <vt:lpstr>Existing Option 1: Collective I/O</vt:lpstr>
      <vt:lpstr>Option1 Implementation: WorkerCollective</vt:lpstr>
      <vt:lpstr>Existing Option2: Optimized Independent I/O</vt:lpstr>
      <vt:lpstr>Option2 Implementation: WorkerIndividual</vt:lpstr>
      <vt:lpstr>Our Design: Asynchronous Two-Phase I/O</vt:lpstr>
      <vt:lpstr>Our Design Implementation: WorkerMerge</vt:lpstr>
      <vt:lpstr>Discussion</vt:lpstr>
      <vt:lpstr>Road Map</vt:lpstr>
      <vt:lpstr>Compare I/O Strategies – Single Partition</vt:lpstr>
      <vt:lpstr>Compare I/O Strategies – Multi-Partitions</vt:lpstr>
      <vt:lpstr>Scalability on A Real Problem</vt:lpstr>
      <vt:lpstr>Road Map</vt:lpstr>
      <vt:lpstr>Conclusion</vt:lpstr>
      <vt:lpstr>References</vt:lpstr>
      <vt:lpstr>Thank You</vt:lpstr>
    </vt:vector>
  </TitlesOfParts>
  <Company>VT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Massively Parallel Genomic Sequence Search on Blue Gene/P</dc:title>
  <dc:creator>Heshan</dc:creator>
  <cp:lastModifiedBy>Pavan Balaji</cp:lastModifiedBy>
  <cp:revision>1393</cp:revision>
  <dcterms:created xsi:type="dcterms:W3CDTF">2008-10-14T21:26:46Z</dcterms:created>
  <dcterms:modified xsi:type="dcterms:W3CDTF">2014-07-27T04:00:40Z</dcterms:modified>
</cp:coreProperties>
</file>