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0.xml" ContentType="application/vnd.openxmlformats-officedocument.drawingml.chart+xml"/>
  <Override PartName="/ppt/notesSlides/notesSlide17.xml" ContentType="application/vnd.openxmlformats-officedocument.presentationml.notesSlide+xml"/>
  <Override PartName="/ppt/charts/chart11.xml" ContentType="application/vnd.openxmlformats-officedocument.drawingml.chart+xml"/>
  <Override PartName="/ppt/notesSlides/notesSlide18.xml" ContentType="application/vnd.openxmlformats-officedocument.presentationml.notesSlide+xml"/>
  <Override PartName="/ppt/charts/chart12.xml" ContentType="application/vnd.openxmlformats-officedocument.drawingml.chart+xml"/>
  <Override PartName="/ppt/notesSlides/notesSlide19.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5"/>
  </p:notesMasterIdLst>
  <p:sldIdLst>
    <p:sldId id="311" r:id="rId2"/>
    <p:sldId id="292" r:id="rId3"/>
    <p:sldId id="257" r:id="rId4"/>
    <p:sldId id="259" r:id="rId5"/>
    <p:sldId id="261" r:id="rId6"/>
    <p:sldId id="258" r:id="rId7"/>
    <p:sldId id="260" r:id="rId8"/>
    <p:sldId id="289" r:id="rId9"/>
    <p:sldId id="262" r:id="rId10"/>
    <p:sldId id="287" r:id="rId11"/>
    <p:sldId id="295" r:id="rId12"/>
    <p:sldId id="269" r:id="rId13"/>
    <p:sldId id="309" r:id="rId14"/>
    <p:sldId id="263" r:id="rId15"/>
    <p:sldId id="267" r:id="rId16"/>
    <p:sldId id="268" r:id="rId17"/>
    <p:sldId id="296" r:id="rId18"/>
    <p:sldId id="270" r:id="rId19"/>
    <p:sldId id="271" r:id="rId20"/>
    <p:sldId id="297" r:id="rId21"/>
    <p:sldId id="272" r:id="rId22"/>
    <p:sldId id="273" r:id="rId23"/>
    <p:sldId id="298" r:id="rId24"/>
    <p:sldId id="274" r:id="rId25"/>
    <p:sldId id="275" r:id="rId26"/>
    <p:sldId id="276" r:id="rId27"/>
    <p:sldId id="310" r:id="rId28"/>
    <p:sldId id="264" r:id="rId29"/>
    <p:sldId id="277" r:id="rId30"/>
    <p:sldId id="299" r:id="rId31"/>
    <p:sldId id="300" r:id="rId32"/>
    <p:sldId id="301" r:id="rId33"/>
    <p:sldId id="302" r:id="rId34"/>
    <p:sldId id="303" r:id="rId35"/>
    <p:sldId id="304" r:id="rId36"/>
    <p:sldId id="305" r:id="rId37"/>
    <p:sldId id="306" r:id="rId38"/>
    <p:sldId id="307" r:id="rId39"/>
    <p:sldId id="308" r:id="rId40"/>
    <p:sldId id="265" r:id="rId41"/>
    <p:sldId id="266" r:id="rId42"/>
    <p:sldId id="284" r:id="rId43"/>
    <p:sldId id="288" r:id="rId4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109"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109"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109"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109"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109" charset="-128"/>
        <a:cs typeface="+mn-cs"/>
      </a:defRPr>
    </a:lvl5pPr>
    <a:lvl6pPr marL="2286000" algn="l" defTabSz="914400" rtl="0" eaLnBrk="1" latinLnBrk="0" hangingPunct="1">
      <a:defRPr sz="2400" kern="1200">
        <a:solidFill>
          <a:schemeClr val="tx1"/>
        </a:solidFill>
        <a:latin typeface="Arial" charset="0"/>
        <a:ea typeface="ＭＳ Ｐゴシック" pitchFamily="-109" charset="-128"/>
        <a:cs typeface="+mn-cs"/>
      </a:defRPr>
    </a:lvl6pPr>
    <a:lvl7pPr marL="2743200" algn="l" defTabSz="914400" rtl="0" eaLnBrk="1" latinLnBrk="0" hangingPunct="1">
      <a:defRPr sz="2400" kern="1200">
        <a:solidFill>
          <a:schemeClr val="tx1"/>
        </a:solidFill>
        <a:latin typeface="Arial" charset="0"/>
        <a:ea typeface="ＭＳ Ｐゴシック" pitchFamily="-109" charset="-128"/>
        <a:cs typeface="+mn-cs"/>
      </a:defRPr>
    </a:lvl7pPr>
    <a:lvl8pPr marL="3200400" algn="l" defTabSz="914400" rtl="0" eaLnBrk="1" latinLnBrk="0" hangingPunct="1">
      <a:defRPr sz="2400" kern="1200">
        <a:solidFill>
          <a:schemeClr val="tx1"/>
        </a:solidFill>
        <a:latin typeface="Arial" charset="0"/>
        <a:ea typeface="ＭＳ Ｐゴシック" pitchFamily="-109" charset="-128"/>
        <a:cs typeface="+mn-cs"/>
      </a:defRPr>
    </a:lvl8pPr>
    <a:lvl9pPr marL="3657600" algn="l" defTabSz="914400" rtl="0" eaLnBrk="1" latinLnBrk="0" hangingPunct="1">
      <a:defRPr sz="2400" kern="1200">
        <a:solidFill>
          <a:schemeClr val="tx1"/>
        </a:solidFill>
        <a:latin typeface="Arial" charset="0"/>
        <a:ea typeface="ＭＳ Ｐゴシック" pitchFamily="-109"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FDAC7"/>
    <a:srgbClr val="0072C5"/>
    <a:srgbClr val="FFFFFF"/>
    <a:srgbClr val="FF0000"/>
    <a:srgbClr val="A02C00"/>
    <a:srgbClr val="008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phoenix:Users:njustn:Documents:micro08:trunk:xls:GROMACS%20results.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phoenix:Users:njustn:Documents:micro08:trunk:xls:GROMACS%20results.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phoenix:Users:njustn:Documents:micro08:trunk:xls:GROMACS%20results.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phoenix:Users:njustn:Documents:micro08:trunk:xls:GROMACS%20results.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checkout\new\trunk\xls\GROMACS%20results%20-%20xls2007.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checkout\new\trunk\xls\GROMACS%20results%20-%20xls200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phoenix:Users:njustn:Documents:micro08:trunk:xls:GROMACS%20resul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phoenix:Users:njustn:Documents:micro08:trunk:xls:Microbenchmark_1_v2.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phoenix:Users:njustn:Documents:micro08:trunk:xls:Microbenchmark_1_v2.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phoenix:Users:njustn:Documents:micro08:trunk:xls:Microbenchmark_1_v2.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phoenix:Users:njustn:Documents:micro08:trunk:xls:Microbenchmark_1_v2.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phoenix:Users:njustn:Documents:micro08:trunk:xls:microbenchmark_2_analysis.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phoenix:Users:njustn:Documents:micro08:trunk:xls:micro_08_graphs.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phoenix:Users:njustn:Documents:micro08:trunk:xls:micro_08_graph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40157480315001"/>
          <c:y val="7.2222222222222202E-2"/>
          <c:w val="0.83659842519685002"/>
          <c:h val="0.76387166447943999"/>
        </c:manualLayout>
      </c:layout>
      <c:barChart>
        <c:barDir val="col"/>
        <c:grouping val="clustered"/>
        <c:varyColors val="0"/>
        <c:ser>
          <c:idx val="0"/>
          <c:order val="0"/>
          <c:invertIfNegative val="0"/>
          <c:val>
            <c:numRef>
              <c:f>Sheet1!$A$7:$A$12</c:f>
              <c:numCache>
                <c:formatCode>General</c:formatCode>
                <c:ptCount val="6"/>
                <c:pt idx="0">
                  <c:v>14.769</c:v>
                </c:pt>
                <c:pt idx="1">
                  <c:v>14.897</c:v>
                </c:pt>
                <c:pt idx="2">
                  <c:v>14.769</c:v>
                </c:pt>
                <c:pt idx="3">
                  <c:v>14.769</c:v>
                </c:pt>
                <c:pt idx="4">
                  <c:v>14.897</c:v>
                </c:pt>
                <c:pt idx="5">
                  <c:v>14.769</c:v>
                </c:pt>
              </c:numCache>
            </c:numRef>
          </c:val>
        </c:ser>
        <c:dLbls>
          <c:showLegendKey val="0"/>
          <c:showVal val="0"/>
          <c:showCatName val="0"/>
          <c:showSerName val="0"/>
          <c:showPercent val="0"/>
          <c:showBubbleSize val="0"/>
        </c:dLbls>
        <c:gapWidth val="150"/>
        <c:axId val="79126912"/>
        <c:axId val="79128448"/>
      </c:barChart>
      <c:catAx>
        <c:axId val="79126912"/>
        <c:scaling>
          <c:orientation val="minMax"/>
        </c:scaling>
        <c:delete val="0"/>
        <c:axPos val="b"/>
        <c:numFmt formatCode="General" sourceLinked="1"/>
        <c:majorTickMark val="out"/>
        <c:minorTickMark val="none"/>
        <c:tickLblPos val="nextTo"/>
        <c:crossAx val="79128448"/>
        <c:crosses val="autoZero"/>
        <c:auto val="1"/>
        <c:lblAlgn val="ctr"/>
        <c:lblOffset val="100"/>
        <c:noMultiLvlLbl val="0"/>
      </c:catAx>
      <c:valAx>
        <c:axId val="79128448"/>
        <c:scaling>
          <c:orientation val="minMax"/>
          <c:max val="15.5"/>
          <c:min val="12"/>
        </c:scaling>
        <c:delete val="1"/>
        <c:axPos val="l"/>
        <c:majorGridlines/>
        <c:title>
          <c:tx>
            <c:rich>
              <a:bodyPr/>
              <a:lstStyle/>
              <a:p>
                <a:pPr>
                  <a:defRPr/>
                </a:pPr>
                <a:r>
                  <a:rPr lang="en-US"/>
                  <a:t>Performance</a:t>
                </a:r>
              </a:p>
            </c:rich>
          </c:tx>
          <c:layout/>
          <c:overlay val="0"/>
        </c:title>
        <c:numFmt formatCode="General" sourceLinked="1"/>
        <c:majorTickMark val="out"/>
        <c:minorTickMark val="none"/>
        <c:tickLblPos val="nextTo"/>
        <c:crossAx val="791269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133543307086602"/>
          <c:y val="9.4328208973878197E-2"/>
          <c:w val="0.64494041994750695"/>
          <c:h val="0.78793696338805097"/>
        </c:manualLayout>
      </c:layout>
      <c:barChart>
        <c:barDir val="col"/>
        <c:grouping val="clustered"/>
        <c:varyColors val="0"/>
        <c:ser>
          <c:idx val="0"/>
          <c:order val="0"/>
          <c:tx>
            <c:v>Vanilla</c:v>
          </c:tx>
          <c:invertIfNegative val="0"/>
          <c:cat>
            <c:strLit>
              <c:ptCount val="1"/>
              <c:pt idx="0">
                <c:v>_x0008__x0007_GROMACS</c:v>
              </c:pt>
            </c:strLit>
          </c:cat>
          <c:val>
            <c:numRef>
              <c:f>'Data for GROMACS and LAMMPS'!$B$2</c:f>
              <c:numCache>
                <c:formatCode>General</c:formatCode>
                <c:ptCount val="1"/>
                <c:pt idx="0">
                  <c:v>13.292</c:v>
                </c:pt>
              </c:numCache>
            </c:numRef>
          </c:val>
        </c:ser>
        <c:ser>
          <c:idx val="1"/>
          <c:order val="1"/>
          <c:tx>
            <c:v>SyMMer</c:v>
          </c:tx>
          <c:invertIfNegative val="0"/>
          <c:cat>
            <c:strLit>
              <c:ptCount val="1"/>
              <c:pt idx="0">
                <c:v>_x0008__x0007_GROMACS</c:v>
              </c:pt>
            </c:strLit>
          </c:cat>
          <c:val>
            <c:numRef>
              <c:f>'Data for GROMACS and LAMMPS'!$B$4</c:f>
              <c:numCache>
                <c:formatCode>General</c:formatCode>
                <c:ptCount val="1"/>
                <c:pt idx="0">
                  <c:v>14.521000000000001</c:v>
                </c:pt>
              </c:numCache>
            </c:numRef>
          </c:val>
        </c:ser>
        <c:dLbls>
          <c:showLegendKey val="0"/>
          <c:showVal val="0"/>
          <c:showCatName val="0"/>
          <c:showSerName val="0"/>
          <c:showPercent val="0"/>
          <c:showBubbleSize val="0"/>
        </c:dLbls>
        <c:gapWidth val="150"/>
        <c:axId val="48685056"/>
        <c:axId val="48686592"/>
      </c:barChart>
      <c:catAx>
        <c:axId val="48685056"/>
        <c:scaling>
          <c:orientation val="minMax"/>
        </c:scaling>
        <c:delete val="0"/>
        <c:axPos val="b"/>
        <c:numFmt formatCode="General" sourceLinked="1"/>
        <c:majorTickMark val="out"/>
        <c:minorTickMark val="none"/>
        <c:tickLblPos val="nextTo"/>
        <c:txPr>
          <a:bodyPr rot="0" vert="horz"/>
          <a:lstStyle/>
          <a:p>
            <a:pPr>
              <a:defRPr/>
            </a:pPr>
            <a:endParaRPr lang="en-US"/>
          </a:p>
        </c:txPr>
        <c:crossAx val="48686592"/>
        <c:crosses val="autoZero"/>
        <c:auto val="1"/>
        <c:lblAlgn val="ctr"/>
        <c:lblOffset val="100"/>
        <c:tickLblSkip val="1"/>
        <c:tickMarkSkip val="1"/>
        <c:noMultiLvlLbl val="0"/>
      </c:catAx>
      <c:valAx>
        <c:axId val="48686592"/>
        <c:scaling>
          <c:orientation val="minMax"/>
        </c:scaling>
        <c:delete val="0"/>
        <c:axPos val="l"/>
        <c:majorGridlines/>
        <c:title>
          <c:tx>
            <c:rich>
              <a:bodyPr/>
              <a:lstStyle/>
              <a:p>
                <a:pPr>
                  <a:defRPr/>
                </a:pPr>
                <a:r>
                  <a:rPr lang="en-US"/>
                  <a:t>ns/day </a:t>
                </a:r>
              </a:p>
            </c:rich>
          </c:tx>
          <c:overlay val="0"/>
        </c:title>
        <c:numFmt formatCode="General" sourceLinked="1"/>
        <c:majorTickMark val="out"/>
        <c:minorTickMark val="none"/>
        <c:tickLblPos val="nextTo"/>
        <c:txPr>
          <a:bodyPr rot="0" vert="horz"/>
          <a:lstStyle/>
          <a:p>
            <a:pPr>
              <a:defRPr/>
            </a:pPr>
            <a:endParaRPr lang="en-US"/>
          </a:p>
        </c:txPr>
        <c:crossAx val="48685056"/>
        <c:crosses val="autoZero"/>
        <c:crossBetween val="between"/>
      </c:valAx>
    </c:plotArea>
    <c:legend>
      <c:legendPos val="r"/>
      <c:layout>
        <c:manualLayout>
          <c:xMode val="edge"/>
          <c:yMode val="edge"/>
          <c:x val="0.15185510465037999"/>
          <c:y val="2.04724409448819E-3"/>
          <c:w val="0.76395416919039005"/>
          <c:h val="8.7048806399200096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114671916010501"/>
          <c:y val="9.0359955005624298E-2"/>
          <c:w val="0.68548950131233599"/>
          <c:h val="0.79923650168728899"/>
        </c:manualLayout>
      </c:layout>
      <c:barChart>
        <c:barDir val="col"/>
        <c:grouping val="clustered"/>
        <c:varyColors val="0"/>
        <c:ser>
          <c:idx val="0"/>
          <c:order val="0"/>
          <c:tx>
            <c:v>Vanilla</c:v>
          </c:tx>
          <c:invertIfNegative val="0"/>
          <c:cat>
            <c:strLit>
              <c:ptCount val="1"/>
              <c:pt idx="0">
                <c:v>_x0006_LAMMPS</c:v>
              </c:pt>
            </c:strLit>
          </c:cat>
          <c:val>
            <c:numRef>
              <c:f>'Data for GROMACS and LAMMPS'!$B$8</c:f>
              <c:numCache>
                <c:formatCode>General</c:formatCode>
                <c:ptCount val="1"/>
                <c:pt idx="0">
                  <c:v>9.94754</c:v>
                </c:pt>
              </c:numCache>
            </c:numRef>
          </c:val>
        </c:ser>
        <c:ser>
          <c:idx val="1"/>
          <c:order val="1"/>
          <c:tx>
            <c:v>SyMMer</c:v>
          </c:tx>
          <c:invertIfNegative val="0"/>
          <c:cat>
            <c:strLit>
              <c:ptCount val="1"/>
              <c:pt idx="0">
                <c:v>_x0006_LAMMPS</c:v>
              </c:pt>
            </c:strLit>
          </c:cat>
          <c:val>
            <c:numRef>
              <c:f>'Data for GROMACS and LAMMPS'!$B$10</c:f>
              <c:numCache>
                <c:formatCode>General</c:formatCode>
                <c:ptCount val="1"/>
                <c:pt idx="0">
                  <c:v>4.76694</c:v>
                </c:pt>
              </c:numCache>
            </c:numRef>
          </c:val>
        </c:ser>
        <c:dLbls>
          <c:showLegendKey val="0"/>
          <c:showVal val="0"/>
          <c:showCatName val="0"/>
          <c:showSerName val="0"/>
          <c:showPercent val="0"/>
          <c:showBubbleSize val="0"/>
        </c:dLbls>
        <c:gapWidth val="150"/>
        <c:axId val="48764416"/>
        <c:axId val="48765952"/>
      </c:barChart>
      <c:catAx>
        <c:axId val="48764416"/>
        <c:scaling>
          <c:orientation val="minMax"/>
        </c:scaling>
        <c:delete val="0"/>
        <c:axPos val="b"/>
        <c:numFmt formatCode="General" sourceLinked="1"/>
        <c:majorTickMark val="out"/>
        <c:minorTickMark val="none"/>
        <c:tickLblPos val="nextTo"/>
        <c:txPr>
          <a:bodyPr rot="0" vert="horz"/>
          <a:lstStyle/>
          <a:p>
            <a:pPr>
              <a:defRPr/>
            </a:pPr>
            <a:endParaRPr lang="en-US"/>
          </a:p>
        </c:txPr>
        <c:crossAx val="48765952"/>
        <c:crosses val="autoZero"/>
        <c:auto val="1"/>
        <c:lblAlgn val="ctr"/>
        <c:lblOffset val="100"/>
        <c:tickLblSkip val="1"/>
        <c:tickMarkSkip val="1"/>
        <c:noMultiLvlLbl val="0"/>
      </c:catAx>
      <c:valAx>
        <c:axId val="48765952"/>
        <c:scaling>
          <c:orientation val="minMax"/>
        </c:scaling>
        <c:delete val="0"/>
        <c:axPos val="l"/>
        <c:majorGridlines/>
        <c:title>
          <c:tx>
            <c:rich>
              <a:bodyPr/>
              <a:lstStyle/>
              <a:p>
                <a:pPr>
                  <a:defRPr/>
                </a:pPr>
                <a:r>
                  <a:rPr lang="en-US"/>
                  <a:t>Communication time</a:t>
                </a:r>
              </a:p>
            </c:rich>
          </c:tx>
          <c:overlay val="0"/>
        </c:title>
        <c:numFmt formatCode="General" sourceLinked="1"/>
        <c:majorTickMark val="out"/>
        <c:minorTickMark val="none"/>
        <c:tickLblPos val="nextTo"/>
        <c:txPr>
          <a:bodyPr rot="0" vert="horz"/>
          <a:lstStyle/>
          <a:p>
            <a:pPr>
              <a:defRPr/>
            </a:pPr>
            <a:endParaRPr lang="en-US"/>
          </a:p>
        </c:txPr>
        <c:crossAx val="48764416"/>
        <c:crosses val="autoZero"/>
        <c:crossBetween val="between"/>
      </c:valAx>
    </c:plotArea>
    <c:legend>
      <c:legendPos val="r"/>
      <c:layout>
        <c:manualLayout>
          <c:xMode val="edge"/>
          <c:yMode val="edge"/>
          <c:x val="0.17143919510061201"/>
          <c:y val="2.04724409448819E-3"/>
          <c:w val="0.72478632478632499"/>
          <c:h val="8.7048806399200096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069580052493402"/>
          <c:y val="9.0359955005624298E-2"/>
          <c:w val="0.69656902887139105"/>
          <c:h val="0.79923650168728899"/>
        </c:manualLayout>
      </c:layout>
      <c:barChart>
        <c:barDir val="col"/>
        <c:grouping val="clustered"/>
        <c:varyColors val="0"/>
        <c:ser>
          <c:idx val="0"/>
          <c:order val="0"/>
          <c:tx>
            <c:v>Vanilla</c:v>
          </c:tx>
          <c:invertIfNegative val="0"/>
          <c:cat>
            <c:strLit>
              <c:ptCount val="1"/>
              <c:pt idx="0">
                <c:v>_x0005__x0004_FFTW</c:v>
              </c:pt>
            </c:strLit>
          </c:cat>
          <c:val>
            <c:numRef>
              <c:f>'Data for GROMACS and LAMMPS'!$B$13</c:f>
              <c:numCache>
                <c:formatCode>General</c:formatCode>
                <c:ptCount val="1"/>
                <c:pt idx="0">
                  <c:v>7.8266666666666671</c:v>
                </c:pt>
              </c:numCache>
            </c:numRef>
          </c:val>
        </c:ser>
        <c:ser>
          <c:idx val="1"/>
          <c:order val="1"/>
          <c:tx>
            <c:v>SyMMer</c:v>
          </c:tx>
          <c:invertIfNegative val="0"/>
          <c:cat>
            <c:strLit>
              <c:ptCount val="1"/>
              <c:pt idx="0">
                <c:v>_x0005__x0004_FFTW</c:v>
              </c:pt>
            </c:strLit>
          </c:cat>
          <c:val>
            <c:numRef>
              <c:f>'Data for GROMACS and LAMMPS'!$B$14</c:f>
              <c:numCache>
                <c:formatCode>General</c:formatCode>
                <c:ptCount val="1"/>
                <c:pt idx="0">
                  <c:v>7.4566666666666661</c:v>
                </c:pt>
              </c:numCache>
            </c:numRef>
          </c:val>
        </c:ser>
        <c:dLbls>
          <c:showLegendKey val="0"/>
          <c:showVal val="0"/>
          <c:showCatName val="0"/>
          <c:showSerName val="0"/>
          <c:showPercent val="0"/>
          <c:showBubbleSize val="0"/>
        </c:dLbls>
        <c:gapWidth val="150"/>
        <c:axId val="48794240"/>
        <c:axId val="48808320"/>
      </c:barChart>
      <c:catAx>
        <c:axId val="48794240"/>
        <c:scaling>
          <c:orientation val="minMax"/>
        </c:scaling>
        <c:delete val="0"/>
        <c:axPos val="b"/>
        <c:numFmt formatCode="General" sourceLinked="1"/>
        <c:majorTickMark val="out"/>
        <c:minorTickMark val="none"/>
        <c:tickLblPos val="nextTo"/>
        <c:txPr>
          <a:bodyPr rot="0" vert="horz"/>
          <a:lstStyle/>
          <a:p>
            <a:pPr>
              <a:defRPr/>
            </a:pPr>
            <a:endParaRPr lang="en-US"/>
          </a:p>
        </c:txPr>
        <c:crossAx val="48808320"/>
        <c:crosses val="autoZero"/>
        <c:auto val="1"/>
        <c:lblAlgn val="ctr"/>
        <c:lblOffset val="100"/>
        <c:tickLblSkip val="1"/>
        <c:tickMarkSkip val="1"/>
        <c:noMultiLvlLbl val="0"/>
      </c:catAx>
      <c:valAx>
        <c:axId val="48808320"/>
        <c:scaling>
          <c:orientation val="minMax"/>
        </c:scaling>
        <c:delete val="0"/>
        <c:axPos val="l"/>
        <c:majorGridlines/>
        <c:title>
          <c:tx>
            <c:rich>
              <a:bodyPr/>
              <a:lstStyle/>
              <a:p>
                <a:pPr>
                  <a:defRPr/>
                </a:pPr>
                <a:r>
                  <a:rPr lang="en-US"/>
                  <a:t>Time</a:t>
                </a:r>
              </a:p>
            </c:rich>
          </c:tx>
          <c:overlay val="0"/>
        </c:title>
        <c:numFmt formatCode="General" sourceLinked="1"/>
        <c:majorTickMark val="out"/>
        <c:minorTickMark val="none"/>
        <c:tickLblPos val="nextTo"/>
        <c:txPr>
          <a:bodyPr rot="0" vert="horz"/>
          <a:lstStyle/>
          <a:p>
            <a:pPr>
              <a:defRPr/>
            </a:pPr>
            <a:endParaRPr lang="en-US"/>
          </a:p>
        </c:txPr>
        <c:crossAx val="48794240"/>
        <c:crosses val="autoZero"/>
        <c:crossBetween val="between"/>
      </c:valAx>
    </c:plotArea>
    <c:legend>
      <c:legendPos val="r"/>
      <c:layout>
        <c:manualLayout>
          <c:xMode val="edge"/>
          <c:yMode val="edge"/>
          <c:x val="0.13297765663907399"/>
          <c:y val="2.04724409448819E-3"/>
          <c:w val="0.80170940170940197"/>
          <c:h val="8.7048806399200096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601619373050101"/>
          <c:y val="4.3627450980392099E-2"/>
          <c:w val="0.79398380626949905"/>
          <c:h val="0.81773144834168499"/>
        </c:manualLayout>
      </c:layout>
      <c:barChart>
        <c:barDir val="col"/>
        <c:grouping val="clustered"/>
        <c:varyColors val="0"/>
        <c:ser>
          <c:idx val="0"/>
          <c:order val="0"/>
          <c:tx>
            <c:v>Sub-Optimal</c:v>
          </c:tx>
          <c:invertIfNegative val="0"/>
          <c:cat>
            <c:numLit>
              <c:formatCode>General</c:formatCode>
              <c:ptCount val="6"/>
              <c:pt idx="0">
                <c:v>1</c:v>
              </c:pt>
              <c:pt idx="1">
                <c:v>2</c:v>
              </c:pt>
              <c:pt idx="2">
                <c:v>3</c:v>
              </c:pt>
              <c:pt idx="3">
                <c:v>4</c:v>
              </c:pt>
              <c:pt idx="4">
                <c:v>5</c:v>
              </c:pt>
              <c:pt idx="5">
                <c:v>6</c:v>
              </c:pt>
            </c:numLit>
          </c:cat>
          <c:val>
            <c:numRef>
              <c:f>'Without dynamic mapping'!$N$22:$N$27</c:f>
              <c:numCache>
                <c:formatCode>General</c:formatCode>
                <c:ptCount val="6"/>
                <c:pt idx="0">
                  <c:v>13.292</c:v>
                </c:pt>
                <c:pt idx="1">
                  <c:v>13.292</c:v>
                </c:pt>
                <c:pt idx="2">
                  <c:v>13.292</c:v>
                </c:pt>
                <c:pt idx="3">
                  <c:v>13.292</c:v>
                </c:pt>
                <c:pt idx="4">
                  <c:v>13.292</c:v>
                </c:pt>
                <c:pt idx="5">
                  <c:v>13.292</c:v>
                </c:pt>
              </c:numCache>
            </c:numRef>
          </c:val>
        </c:ser>
        <c:ser>
          <c:idx val="1"/>
          <c:order val="1"/>
          <c:tx>
            <c:v>Sub-Optimal (dynamic)</c:v>
          </c:tx>
          <c:invertIfNegative val="0"/>
          <c:cat>
            <c:numLit>
              <c:formatCode>General</c:formatCode>
              <c:ptCount val="6"/>
              <c:pt idx="0">
                <c:v>1</c:v>
              </c:pt>
              <c:pt idx="1">
                <c:v>2</c:v>
              </c:pt>
              <c:pt idx="2">
                <c:v>3</c:v>
              </c:pt>
              <c:pt idx="3">
                <c:v>4</c:v>
              </c:pt>
              <c:pt idx="4">
                <c:v>5</c:v>
              </c:pt>
              <c:pt idx="5">
                <c:v>6</c:v>
              </c:pt>
            </c:numLit>
          </c:cat>
          <c:val>
            <c:numRef>
              <c:f>'With dynamic mapping'!$N$22:$N$27</c:f>
              <c:numCache>
                <c:formatCode>General</c:formatCode>
                <c:ptCount val="6"/>
                <c:pt idx="0">
                  <c:v>14.4</c:v>
                </c:pt>
                <c:pt idx="1">
                  <c:v>14.4</c:v>
                </c:pt>
                <c:pt idx="2">
                  <c:v>14.4605</c:v>
                </c:pt>
                <c:pt idx="3">
                  <c:v>14.4605</c:v>
                </c:pt>
                <c:pt idx="4">
                  <c:v>14.521000000000001</c:v>
                </c:pt>
                <c:pt idx="5">
                  <c:v>14.4</c:v>
                </c:pt>
              </c:numCache>
            </c:numRef>
          </c:val>
        </c:ser>
        <c:dLbls>
          <c:showLegendKey val="0"/>
          <c:showVal val="0"/>
          <c:showCatName val="0"/>
          <c:showSerName val="0"/>
          <c:showPercent val="0"/>
          <c:showBubbleSize val="0"/>
        </c:dLbls>
        <c:gapWidth val="150"/>
        <c:axId val="48859392"/>
        <c:axId val="48865664"/>
      </c:barChart>
      <c:catAx>
        <c:axId val="48859392"/>
        <c:scaling>
          <c:orientation val="minMax"/>
        </c:scaling>
        <c:delete val="0"/>
        <c:axPos val="b"/>
        <c:title>
          <c:tx>
            <c:rich>
              <a:bodyPr/>
              <a:lstStyle/>
              <a:p>
                <a:pPr>
                  <a:defRPr/>
                </a:pPr>
                <a:r>
                  <a:rPr lang="en-US"/>
                  <a:t>Process-core combinations</a:t>
                </a:r>
              </a:p>
            </c:rich>
          </c:tx>
          <c:layout>
            <c:manualLayout>
              <c:xMode val="edge"/>
              <c:yMode val="edge"/>
              <c:x val="0.39768327159619199"/>
              <c:y val="0.93550505597409395"/>
            </c:manualLayout>
          </c:layout>
          <c:overlay val="0"/>
        </c:title>
        <c:numFmt formatCode="General" sourceLinked="1"/>
        <c:majorTickMark val="out"/>
        <c:minorTickMark val="none"/>
        <c:tickLblPos val="nextTo"/>
        <c:crossAx val="48865664"/>
        <c:crosses val="autoZero"/>
        <c:auto val="1"/>
        <c:lblAlgn val="ctr"/>
        <c:lblOffset val="100"/>
        <c:noMultiLvlLbl val="0"/>
      </c:catAx>
      <c:valAx>
        <c:axId val="48865664"/>
        <c:scaling>
          <c:orientation val="minMax"/>
          <c:max val="16"/>
          <c:min val="13"/>
        </c:scaling>
        <c:delete val="0"/>
        <c:axPos val="l"/>
        <c:majorGridlines/>
        <c:title>
          <c:tx>
            <c:rich>
              <a:bodyPr rot="-5400000" vert="horz"/>
              <a:lstStyle/>
              <a:p>
                <a:pPr>
                  <a:defRPr/>
                </a:pPr>
                <a:r>
                  <a:rPr lang="en-US"/>
                  <a:t>ns/day</a:t>
                </a:r>
              </a:p>
            </c:rich>
          </c:tx>
          <c:overlay val="0"/>
        </c:title>
        <c:numFmt formatCode="General" sourceLinked="1"/>
        <c:majorTickMark val="out"/>
        <c:minorTickMark val="none"/>
        <c:tickLblPos val="nextTo"/>
        <c:crossAx val="48859392"/>
        <c:crosses val="autoZero"/>
        <c:crossBetween val="between"/>
      </c:valAx>
    </c:plotArea>
    <c:legend>
      <c:legendPos val="tr"/>
      <c:layout>
        <c:manualLayout>
          <c:xMode val="edge"/>
          <c:yMode val="edge"/>
          <c:x val="9.0506858812459706E-2"/>
          <c:y val="6.03408213679172E-2"/>
          <c:w val="0.88540509087307495"/>
          <c:h val="0.22155357418558"/>
        </c:manualLayout>
      </c:layout>
      <c:overlay val="1"/>
      <c:spPr>
        <a:noFill/>
      </c:spPr>
    </c:legend>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978043609933"/>
          <c:y val="2.0793650793650802E-2"/>
          <c:w val="0.790021956390067"/>
          <c:h val="0.81773144834168499"/>
        </c:manualLayout>
      </c:layout>
      <c:barChart>
        <c:barDir val="col"/>
        <c:grouping val="clustered"/>
        <c:varyColors val="0"/>
        <c:ser>
          <c:idx val="0"/>
          <c:order val="0"/>
          <c:tx>
            <c:v>Optimal</c:v>
          </c:tx>
          <c:invertIfNegative val="0"/>
          <c:cat>
            <c:numLit>
              <c:formatCode>General</c:formatCode>
              <c:ptCount val="6"/>
              <c:pt idx="0">
                <c:v>1</c:v>
              </c:pt>
              <c:pt idx="1">
                <c:v>2</c:v>
              </c:pt>
              <c:pt idx="2">
                <c:v>3</c:v>
              </c:pt>
              <c:pt idx="3">
                <c:v>4</c:v>
              </c:pt>
              <c:pt idx="4">
                <c:v>5</c:v>
              </c:pt>
              <c:pt idx="5">
                <c:v>6</c:v>
              </c:pt>
            </c:numLit>
          </c:cat>
          <c:val>
            <c:numRef>
              <c:f>'Without dynamic mapping'!$N$30:$N$35</c:f>
              <c:numCache>
                <c:formatCode>General</c:formatCode>
                <c:ptCount val="6"/>
                <c:pt idx="0">
                  <c:v>14.769</c:v>
                </c:pt>
                <c:pt idx="1">
                  <c:v>14.897</c:v>
                </c:pt>
                <c:pt idx="2">
                  <c:v>14.769</c:v>
                </c:pt>
                <c:pt idx="3">
                  <c:v>14.769</c:v>
                </c:pt>
                <c:pt idx="4">
                  <c:v>14.897</c:v>
                </c:pt>
                <c:pt idx="5">
                  <c:v>14.769</c:v>
                </c:pt>
              </c:numCache>
            </c:numRef>
          </c:val>
        </c:ser>
        <c:ser>
          <c:idx val="1"/>
          <c:order val="1"/>
          <c:tx>
            <c:v>Optimal (dynamic)</c:v>
          </c:tx>
          <c:invertIfNegative val="0"/>
          <c:cat>
            <c:numLit>
              <c:formatCode>General</c:formatCode>
              <c:ptCount val="6"/>
              <c:pt idx="0">
                <c:v>1</c:v>
              </c:pt>
              <c:pt idx="1">
                <c:v>2</c:v>
              </c:pt>
              <c:pt idx="2">
                <c:v>3</c:v>
              </c:pt>
              <c:pt idx="3">
                <c:v>4</c:v>
              </c:pt>
              <c:pt idx="4">
                <c:v>5</c:v>
              </c:pt>
              <c:pt idx="5">
                <c:v>6</c:v>
              </c:pt>
            </c:numLit>
          </c:cat>
          <c:val>
            <c:numRef>
              <c:f>'With dynamic mapping'!$N$30:$N$35</c:f>
              <c:numCache>
                <c:formatCode>General</c:formatCode>
                <c:ptCount val="6"/>
                <c:pt idx="0">
                  <c:v>14.769</c:v>
                </c:pt>
                <c:pt idx="1">
                  <c:v>14.769</c:v>
                </c:pt>
                <c:pt idx="2">
                  <c:v>14.769</c:v>
                </c:pt>
                <c:pt idx="3">
                  <c:v>14.644</c:v>
                </c:pt>
                <c:pt idx="4">
                  <c:v>14.897</c:v>
                </c:pt>
                <c:pt idx="5">
                  <c:v>14.644</c:v>
                </c:pt>
              </c:numCache>
            </c:numRef>
          </c:val>
        </c:ser>
        <c:dLbls>
          <c:showLegendKey val="0"/>
          <c:showVal val="0"/>
          <c:showCatName val="0"/>
          <c:showSerName val="0"/>
          <c:showPercent val="0"/>
          <c:showBubbleSize val="0"/>
        </c:dLbls>
        <c:gapWidth val="150"/>
        <c:axId val="48891008"/>
        <c:axId val="48892928"/>
      </c:barChart>
      <c:catAx>
        <c:axId val="48891008"/>
        <c:scaling>
          <c:orientation val="minMax"/>
        </c:scaling>
        <c:delete val="0"/>
        <c:axPos val="b"/>
        <c:title>
          <c:tx>
            <c:rich>
              <a:bodyPr/>
              <a:lstStyle/>
              <a:p>
                <a:pPr>
                  <a:defRPr/>
                </a:pPr>
                <a:r>
                  <a:rPr lang="en-US"/>
                  <a:t>Process-core combinations</a:t>
                </a:r>
              </a:p>
            </c:rich>
          </c:tx>
          <c:layout>
            <c:manualLayout>
              <c:xMode val="edge"/>
              <c:yMode val="edge"/>
              <c:x val="0.39768327159619199"/>
              <c:y val="0.93550505597409395"/>
            </c:manualLayout>
          </c:layout>
          <c:overlay val="0"/>
        </c:title>
        <c:numFmt formatCode="General" sourceLinked="1"/>
        <c:majorTickMark val="out"/>
        <c:minorTickMark val="none"/>
        <c:tickLblPos val="nextTo"/>
        <c:crossAx val="48892928"/>
        <c:crosses val="autoZero"/>
        <c:auto val="1"/>
        <c:lblAlgn val="ctr"/>
        <c:lblOffset val="100"/>
        <c:noMultiLvlLbl val="0"/>
      </c:catAx>
      <c:valAx>
        <c:axId val="48892928"/>
        <c:scaling>
          <c:orientation val="minMax"/>
          <c:max val="16"/>
          <c:min val="13"/>
        </c:scaling>
        <c:delete val="0"/>
        <c:axPos val="l"/>
        <c:majorGridlines/>
        <c:title>
          <c:tx>
            <c:rich>
              <a:bodyPr rot="-5400000" vert="horz"/>
              <a:lstStyle/>
              <a:p>
                <a:pPr>
                  <a:defRPr/>
                </a:pPr>
                <a:r>
                  <a:rPr lang="en-US"/>
                  <a:t>ns/day</a:t>
                </a:r>
              </a:p>
            </c:rich>
          </c:tx>
          <c:overlay val="0"/>
        </c:title>
        <c:numFmt formatCode="General" sourceLinked="1"/>
        <c:majorTickMark val="out"/>
        <c:minorTickMark val="none"/>
        <c:tickLblPos val="nextTo"/>
        <c:crossAx val="48891008"/>
        <c:crosses val="autoZero"/>
        <c:crossBetween val="between"/>
      </c:valAx>
    </c:plotArea>
    <c:legend>
      <c:legendPos val="tr"/>
      <c:layout>
        <c:manualLayout>
          <c:xMode val="edge"/>
          <c:yMode val="edge"/>
          <c:x val="0.266607359176257"/>
          <c:y val="3.0929056662034899E-2"/>
          <c:w val="0.67156874621441498"/>
          <c:h val="0.25391153311718401"/>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924321959754998E-3"/>
          <c:y val="7.2222222222222202E-2"/>
          <c:w val="0.84720756780402395"/>
          <c:h val="0.76124699256342898"/>
        </c:manualLayout>
      </c:layout>
      <c:barChart>
        <c:barDir val="col"/>
        <c:grouping val="clustered"/>
        <c:varyColors val="0"/>
        <c:ser>
          <c:idx val="0"/>
          <c:order val="0"/>
          <c:invertIfNegative val="0"/>
          <c:val>
            <c:numRef>
              <c:f>Sheet1!$A$1:$A$6</c:f>
              <c:numCache>
                <c:formatCode>General</c:formatCode>
                <c:ptCount val="6"/>
                <c:pt idx="0">
                  <c:v>13.292</c:v>
                </c:pt>
                <c:pt idx="1">
                  <c:v>13.292</c:v>
                </c:pt>
                <c:pt idx="2">
                  <c:v>13.292</c:v>
                </c:pt>
                <c:pt idx="3">
                  <c:v>13.292</c:v>
                </c:pt>
                <c:pt idx="4">
                  <c:v>13.292</c:v>
                </c:pt>
                <c:pt idx="5">
                  <c:v>13.292</c:v>
                </c:pt>
              </c:numCache>
            </c:numRef>
          </c:val>
        </c:ser>
        <c:dLbls>
          <c:showLegendKey val="0"/>
          <c:showVal val="0"/>
          <c:showCatName val="0"/>
          <c:showSerName val="0"/>
          <c:showPercent val="0"/>
          <c:showBubbleSize val="0"/>
        </c:dLbls>
        <c:gapWidth val="150"/>
        <c:axId val="112723456"/>
        <c:axId val="112724992"/>
      </c:barChart>
      <c:catAx>
        <c:axId val="112723456"/>
        <c:scaling>
          <c:orientation val="minMax"/>
        </c:scaling>
        <c:delete val="0"/>
        <c:axPos val="b"/>
        <c:numFmt formatCode="General" sourceLinked="1"/>
        <c:majorTickMark val="out"/>
        <c:minorTickMark val="none"/>
        <c:tickLblPos val="nextTo"/>
        <c:crossAx val="112724992"/>
        <c:crosses val="autoZero"/>
        <c:auto val="1"/>
        <c:lblAlgn val="ctr"/>
        <c:lblOffset val="100"/>
        <c:noMultiLvlLbl val="0"/>
      </c:catAx>
      <c:valAx>
        <c:axId val="112724992"/>
        <c:scaling>
          <c:orientation val="minMax"/>
          <c:max val="15.5"/>
          <c:min val="12"/>
        </c:scaling>
        <c:delete val="1"/>
        <c:axPos val="l"/>
        <c:majorGridlines/>
        <c:numFmt formatCode="General" sourceLinked="1"/>
        <c:majorTickMark val="out"/>
        <c:minorTickMark val="none"/>
        <c:tickLblPos val="nextTo"/>
        <c:crossAx val="1127234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697120142394"/>
          <c:y val="0.10121457489878501"/>
          <c:w val="0.856302879857606"/>
          <c:h val="0.71497757310408505"/>
        </c:manualLayout>
      </c:layout>
      <c:lineChart>
        <c:grouping val="standard"/>
        <c:varyColors val="0"/>
        <c:ser>
          <c:idx val="0"/>
          <c:order val="0"/>
          <c:tx>
            <c:v>Vanilla</c:v>
          </c:tx>
          <c:cat>
            <c:numLit>
              <c:formatCode>General</c:formatCode>
              <c:ptCount val="4"/>
              <c:pt idx="0">
                <c:v>1</c:v>
              </c:pt>
              <c:pt idx="1">
                <c:v>1.33</c:v>
              </c:pt>
              <c:pt idx="2">
                <c:v>2</c:v>
              </c:pt>
              <c:pt idx="3">
                <c:v>4</c:v>
              </c:pt>
            </c:numLit>
          </c:cat>
          <c:val>
            <c:numRef>
              <c:f>('All ratios'!$X$8,'All ratios'!$J$8,'All ratios'!$O$8,'All ratios'!$T$8)</c:f>
              <c:numCache>
                <c:formatCode>General</c:formatCode>
                <c:ptCount val="4"/>
                <c:pt idx="0">
                  <c:v>19.35423733333332</c:v>
                </c:pt>
                <c:pt idx="1">
                  <c:v>33.105683999999997</c:v>
                </c:pt>
                <c:pt idx="2">
                  <c:v>32.896414999999998</c:v>
                </c:pt>
                <c:pt idx="3">
                  <c:v>33.045788999999999</c:v>
                </c:pt>
              </c:numCache>
            </c:numRef>
          </c:val>
          <c:smooth val="0"/>
        </c:ser>
        <c:ser>
          <c:idx val="1"/>
          <c:order val="1"/>
          <c:tx>
            <c:v>SyMMer</c:v>
          </c:tx>
          <c:cat>
            <c:numLit>
              <c:formatCode>General</c:formatCode>
              <c:ptCount val="4"/>
              <c:pt idx="0">
                <c:v>1</c:v>
              </c:pt>
              <c:pt idx="1">
                <c:v>1.33</c:v>
              </c:pt>
              <c:pt idx="2">
                <c:v>2</c:v>
              </c:pt>
              <c:pt idx="3">
                <c:v>4</c:v>
              </c:pt>
            </c:numLit>
          </c:cat>
          <c:val>
            <c:numRef>
              <c:f>('All ratios'!$V$8,'All ratios'!$H$8,'All ratios'!$M$8,'All ratios'!$R$8)</c:f>
              <c:numCache>
                <c:formatCode>General</c:formatCode>
                <c:ptCount val="4"/>
                <c:pt idx="0">
                  <c:v>19.382328333333319</c:v>
                </c:pt>
                <c:pt idx="1">
                  <c:v>27.151035</c:v>
                </c:pt>
                <c:pt idx="2">
                  <c:v>25.730613999999999</c:v>
                </c:pt>
                <c:pt idx="3">
                  <c:v>25.560136</c:v>
                </c:pt>
              </c:numCache>
            </c:numRef>
          </c:val>
          <c:smooth val="0"/>
        </c:ser>
        <c:dLbls>
          <c:showLegendKey val="0"/>
          <c:showVal val="0"/>
          <c:showCatName val="0"/>
          <c:showSerName val="0"/>
          <c:showPercent val="0"/>
          <c:showBubbleSize val="0"/>
        </c:dLbls>
        <c:marker val="1"/>
        <c:smooth val="0"/>
        <c:axId val="34809728"/>
        <c:axId val="34844672"/>
      </c:lineChart>
      <c:catAx>
        <c:axId val="34809728"/>
        <c:scaling>
          <c:orientation val="minMax"/>
        </c:scaling>
        <c:delete val="0"/>
        <c:axPos val="b"/>
        <c:title>
          <c:tx>
            <c:rich>
              <a:bodyPr/>
              <a:lstStyle/>
              <a:p>
                <a:pPr>
                  <a:defRPr/>
                </a:pPr>
                <a:r>
                  <a:rPr lang="en-US" dirty="0"/>
                  <a:t>Idleness ratio</a:t>
                </a:r>
              </a:p>
            </c:rich>
          </c:tx>
          <c:layout>
            <c:manualLayout>
              <c:xMode val="edge"/>
              <c:yMode val="edge"/>
              <c:x val="0.45783528729726097"/>
              <c:y val="0.92161440299897102"/>
            </c:manualLayout>
          </c:layout>
          <c:overlay val="0"/>
        </c:title>
        <c:numFmt formatCode="General" sourceLinked="1"/>
        <c:majorTickMark val="out"/>
        <c:minorTickMark val="none"/>
        <c:tickLblPos val="nextTo"/>
        <c:txPr>
          <a:bodyPr rot="0" vert="horz"/>
          <a:lstStyle/>
          <a:p>
            <a:pPr>
              <a:defRPr/>
            </a:pPr>
            <a:endParaRPr lang="en-US"/>
          </a:p>
        </c:txPr>
        <c:crossAx val="34844672"/>
        <c:crosses val="autoZero"/>
        <c:auto val="1"/>
        <c:lblAlgn val="ctr"/>
        <c:lblOffset val="100"/>
        <c:tickLblSkip val="1"/>
        <c:tickMarkSkip val="1"/>
        <c:noMultiLvlLbl val="0"/>
      </c:catAx>
      <c:valAx>
        <c:axId val="34844672"/>
        <c:scaling>
          <c:orientation val="minMax"/>
          <c:min val="17"/>
        </c:scaling>
        <c:delete val="0"/>
        <c:axPos val="l"/>
        <c:majorGridlines/>
        <c:title>
          <c:tx>
            <c:rich>
              <a:bodyPr/>
              <a:lstStyle/>
              <a:p>
                <a:pPr>
                  <a:defRPr/>
                </a:pPr>
                <a:r>
                  <a:rPr lang="en-US"/>
                  <a:t>Time (seconds)</a:t>
                </a:r>
              </a:p>
            </c:rich>
          </c:tx>
          <c:overlay val="0"/>
        </c:title>
        <c:numFmt formatCode="General" sourceLinked="1"/>
        <c:majorTickMark val="out"/>
        <c:minorTickMark val="none"/>
        <c:tickLblPos val="nextTo"/>
        <c:txPr>
          <a:bodyPr rot="0" vert="horz"/>
          <a:lstStyle/>
          <a:p>
            <a:pPr>
              <a:defRPr/>
            </a:pPr>
            <a:endParaRPr lang="en-US"/>
          </a:p>
        </c:txPr>
        <c:crossAx val="34809728"/>
        <c:crosses val="autoZero"/>
        <c:crossBetween val="between"/>
      </c:valAx>
    </c:plotArea>
    <c:legend>
      <c:legendPos val="r"/>
      <c:layout>
        <c:manualLayout>
          <c:xMode val="edge"/>
          <c:yMode val="edge"/>
          <c:x val="0.158311241767602"/>
          <c:y val="1.0121457489878499E-2"/>
          <c:w val="0.76121330480128002"/>
          <c:h val="8.09716599190282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288010765398"/>
          <c:y val="0.143948631421072"/>
          <c:w val="0.57810350784673903"/>
          <c:h val="0.69633183352080996"/>
        </c:manualLayout>
      </c:layout>
      <c:barChart>
        <c:barDir val="col"/>
        <c:grouping val="percentStacked"/>
        <c:varyColors val="0"/>
        <c:ser>
          <c:idx val="0"/>
          <c:order val="0"/>
          <c:tx>
            <c:v>Communication</c:v>
          </c:tx>
          <c:invertIfNegative val="0"/>
          <c:cat>
            <c:numLit>
              <c:formatCode>General</c:formatCode>
              <c:ptCount val="8"/>
              <c:pt idx="0">
                <c:v>0</c:v>
              </c:pt>
              <c:pt idx="1">
                <c:v>1</c:v>
              </c:pt>
              <c:pt idx="2">
                <c:v>2</c:v>
              </c:pt>
              <c:pt idx="3">
                <c:v>3</c:v>
              </c:pt>
              <c:pt idx="4">
                <c:v>4</c:v>
              </c:pt>
              <c:pt idx="5">
                <c:v>5</c:v>
              </c:pt>
              <c:pt idx="6">
                <c:v>6</c:v>
              </c:pt>
              <c:pt idx="7">
                <c:v>7</c:v>
              </c:pt>
            </c:numLit>
          </c:cat>
          <c:val>
            <c:numRef>
              <c:f>'4_2_1_3_Analysis'!$H$5:$H$12</c:f>
              <c:numCache>
                <c:formatCode>General</c:formatCode>
                <c:ptCount val="8"/>
                <c:pt idx="0">
                  <c:v>0.32529309000000001</c:v>
                </c:pt>
                <c:pt idx="1">
                  <c:v>0.34158750999999998</c:v>
                </c:pt>
                <c:pt idx="2">
                  <c:v>0.49945725000000002</c:v>
                </c:pt>
                <c:pt idx="3">
                  <c:v>0.49937882</c:v>
                </c:pt>
                <c:pt idx="4">
                  <c:v>0.34828009300000001</c:v>
                </c:pt>
                <c:pt idx="5">
                  <c:v>0.34817595699999998</c:v>
                </c:pt>
                <c:pt idx="6">
                  <c:v>0.52992385600000003</c:v>
                </c:pt>
                <c:pt idx="7">
                  <c:v>0.50510319000000004</c:v>
                </c:pt>
              </c:numCache>
            </c:numRef>
          </c:val>
        </c:ser>
        <c:ser>
          <c:idx val="1"/>
          <c:order val="1"/>
          <c:tx>
            <c:v>Wait</c:v>
          </c:tx>
          <c:invertIfNegative val="0"/>
          <c:cat>
            <c:numLit>
              <c:formatCode>General</c:formatCode>
              <c:ptCount val="8"/>
              <c:pt idx="0">
                <c:v>0</c:v>
              </c:pt>
              <c:pt idx="1">
                <c:v>1</c:v>
              </c:pt>
              <c:pt idx="2">
                <c:v>2</c:v>
              </c:pt>
              <c:pt idx="3">
                <c:v>3</c:v>
              </c:pt>
              <c:pt idx="4">
                <c:v>4</c:v>
              </c:pt>
              <c:pt idx="5">
                <c:v>5</c:v>
              </c:pt>
              <c:pt idx="6">
                <c:v>6</c:v>
              </c:pt>
              <c:pt idx="7">
                <c:v>7</c:v>
              </c:pt>
            </c:numLit>
          </c:cat>
          <c:val>
            <c:numRef>
              <c:f>'4_2_1_3_Analysis'!$I$5:$I$12</c:f>
              <c:numCache>
                <c:formatCode>General</c:formatCode>
                <c:ptCount val="8"/>
                <c:pt idx="0">
                  <c:v>0</c:v>
                </c:pt>
                <c:pt idx="1">
                  <c:v>0</c:v>
                </c:pt>
                <c:pt idx="2">
                  <c:v>0.22608813999999999</c:v>
                </c:pt>
                <c:pt idx="3">
                  <c:v>0.22612790999999999</c:v>
                </c:pt>
                <c:pt idx="4">
                  <c:v>0.51442370000000004</c:v>
                </c:pt>
                <c:pt idx="5">
                  <c:v>0.51444983</c:v>
                </c:pt>
                <c:pt idx="6">
                  <c:v>8.2627415999999995E-2</c:v>
                </c:pt>
                <c:pt idx="7">
                  <c:v>8.2628704999999997E-2</c:v>
                </c:pt>
              </c:numCache>
            </c:numRef>
          </c:val>
        </c:ser>
        <c:ser>
          <c:idx val="2"/>
          <c:order val="2"/>
          <c:tx>
            <c:v>Computation</c:v>
          </c:tx>
          <c:invertIfNegative val="0"/>
          <c:cat>
            <c:numLit>
              <c:formatCode>General</c:formatCode>
              <c:ptCount val="8"/>
              <c:pt idx="0">
                <c:v>0</c:v>
              </c:pt>
              <c:pt idx="1">
                <c:v>1</c:v>
              </c:pt>
              <c:pt idx="2">
                <c:v>2</c:v>
              </c:pt>
              <c:pt idx="3">
                <c:v>3</c:v>
              </c:pt>
              <c:pt idx="4">
                <c:v>4</c:v>
              </c:pt>
              <c:pt idx="5">
                <c:v>5</c:v>
              </c:pt>
              <c:pt idx="6">
                <c:v>6</c:v>
              </c:pt>
              <c:pt idx="7">
                <c:v>7</c:v>
              </c:pt>
            </c:numLit>
          </c:cat>
          <c:val>
            <c:numRef>
              <c:f>'4_2_1_3_Analysis'!$J$5:$J$12</c:f>
              <c:numCache>
                <c:formatCode>General</c:formatCode>
                <c:ptCount val="8"/>
                <c:pt idx="0">
                  <c:v>0.67470691000000005</c:v>
                </c:pt>
                <c:pt idx="1">
                  <c:v>0.65841249000000002</c:v>
                </c:pt>
                <c:pt idx="2">
                  <c:v>0.27445460999999999</c:v>
                </c:pt>
                <c:pt idx="3">
                  <c:v>0.27449327000000001</c:v>
                </c:pt>
                <c:pt idx="4">
                  <c:v>0.137296207</c:v>
                </c:pt>
                <c:pt idx="5">
                  <c:v>0.137374213</c:v>
                </c:pt>
                <c:pt idx="6">
                  <c:v>0.41173494599999999</c:v>
                </c:pt>
                <c:pt idx="7">
                  <c:v>0.412268105</c:v>
                </c:pt>
              </c:numCache>
            </c:numRef>
          </c:val>
        </c:ser>
        <c:dLbls>
          <c:showLegendKey val="0"/>
          <c:showVal val="0"/>
          <c:showCatName val="0"/>
          <c:showSerName val="0"/>
          <c:showPercent val="0"/>
          <c:showBubbleSize val="0"/>
        </c:dLbls>
        <c:gapWidth val="150"/>
        <c:overlap val="100"/>
        <c:axId val="35035776"/>
        <c:axId val="35058432"/>
      </c:barChart>
      <c:catAx>
        <c:axId val="35035776"/>
        <c:scaling>
          <c:orientation val="minMax"/>
        </c:scaling>
        <c:delete val="0"/>
        <c:axPos val="b"/>
        <c:title>
          <c:tx>
            <c:rich>
              <a:bodyPr/>
              <a:lstStyle/>
              <a:p>
                <a:pPr>
                  <a:defRPr/>
                </a:pPr>
                <a:r>
                  <a:rPr lang="en-US" dirty="0" smtClean="0"/>
                  <a:t>Rank</a:t>
                </a:r>
                <a:endParaRPr lang="en-US" dirty="0"/>
              </a:p>
            </c:rich>
          </c:tx>
          <c:overlay val="0"/>
        </c:title>
        <c:numFmt formatCode="General" sourceLinked="1"/>
        <c:majorTickMark val="out"/>
        <c:minorTickMark val="none"/>
        <c:tickLblPos val="nextTo"/>
        <c:txPr>
          <a:bodyPr rot="0" vert="horz"/>
          <a:lstStyle/>
          <a:p>
            <a:pPr>
              <a:defRPr/>
            </a:pPr>
            <a:endParaRPr lang="en-US"/>
          </a:p>
        </c:txPr>
        <c:crossAx val="35058432"/>
        <c:crosses val="autoZero"/>
        <c:auto val="1"/>
        <c:lblAlgn val="ctr"/>
        <c:lblOffset val="100"/>
        <c:tickLblSkip val="1"/>
        <c:tickMarkSkip val="1"/>
        <c:noMultiLvlLbl val="0"/>
      </c:catAx>
      <c:valAx>
        <c:axId val="35058432"/>
        <c:scaling>
          <c:orientation val="minMax"/>
        </c:scaling>
        <c:delete val="0"/>
        <c:axPos val="l"/>
        <c:majorGridlines/>
        <c:numFmt formatCode="0%" sourceLinked="1"/>
        <c:majorTickMark val="out"/>
        <c:minorTickMark val="none"/>
        <c:tickLblPos val="nextTo"/>
        <c:txPr>
          <a:bodyPr rot="0" vert="horz"/>
          <a:lstStyle/>
          <a:p>
            <a:pPr>
              <a:defRPr/>
            </a:pPr>
            <a:endParaRPr lang="en-US"/>
          </a:p>
        </c:txPr>
        <c:crossAx val="35035776"/>
        <c:crosses val="autoZero"/>
        <c:crossBetween val="between"/>
      </c:valAx>
    </c:plotArea>
    <c:legend>
      <c:legendPos val="r"/>
      <c:layout>
        <c:manualLayout>
          <c:xMode val="edge"/>
          <c:yMode val="edge"/>
          <c:x val="0"/>
          <c:y val="3.4030855372547901E-2"/>
          <c:w val="0.96725460639838201"/>
          <c:h val="8.399343832020990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301724137931"/>
          <c:y val="0.139310316979608"/>
          <c:w val="0.68671217509101701"/>
          <c:h val="0.70663840096911001"/>
        </c:manualLayout>
      </c:layout>
      <c:barChart>
        <c:barDir val="col"/>
        <c:grouping val="percentStacked"/>
        <c:varyColors val="0"/>
        <c:ser>
          <c:idx val="0"/>
          <c:order val="0"/>
          <c:tx>
            <c:v>Communication</c:v>
          </c:tx>
          <c:invertIfNegative val="0"/>
          <c:cat>
            <c:numRef>
              <c:f>'4_2_1_3_Analysis'!$A$20:$A$27</c:f>
              <c:numCache>
                <c:formatCode>General</c:formatCode>
                <c:ptCount val="8"/>
                <c:pt idx="0">
                  <c:v>0</c:v>
                </c:pt>
                <c:pt idx="1">
                  <c:v>1</c:v>
                </c:pt>
                <c:pt idx="2">
                  <c:v>2</c:v>
                </c:pt>
                <c:pt idx="3">
                  <c:v>3</c:v>
                </c:pt>
                <c:pt idx="4">
                  <c:v>4</c:v>
                </c:pt>
                <c:pt idx="5">
                  <c:v>5</c:v>
                </c:pt>
                <c:pt idx="6">
                  <c:v>6</c:v>
                </c:pt>
                <c:pt idx="7">
                  <c:v>7</c:v>
                </c:pt>
              </c:numCache>
            </c:numRef>
          </c:cat>
          <c:val>
            <c:numRef>
              <c:f>'4_2_1_3_Analysis'!$H$20:$H$27</c:f>
              <c:numCache>
                <c:formatCode>General</c:formatCode>
                <c:ptCount val="8"/>
                <c:pt idx="0">
                  <c:v>0.27765896000000001</c:v>
                </c:pt>
                <c:pt idx="1">
                  <c:v>0.28386125400000001</c:v>
                </c:pt>
                <c:pt idx="2">
                  <c:v>0.41628285999999998</c:v>
                </c:pt>
                <c:pt idx="3">
                  <c:v>0.41626843600000002</c:v>
                </c:pt>
                <c:pt idx="4">
                  <c:v>0.54108853000000001</c:v>
                </c:pt>
                <c:pt idx="5">
                  <c:v>0.55170043000000002</c:v>
                </c:pt>
                <c:pt idx="6">
                  <c:v>0.39837576000000002</c:v>
                </c:pt>
                <c:pt idx="7">
                  <c:v>0.31541022000000002</c:v>
                </c:pt>
              </c:numCache>
            </c:numRef>
          </c:val>
        </c:ser>
        <c:ser>
          <c:idx val="1"/>
          <c:order val="1"/>
          <c:tx>
            <c:v>Wait</c:v>
          </c:tx>
          <c:invertIfNegative val="0"/>
          <c:cat>
            <c:numRef>
              <c:f>'4_2_1_3_Analysis'!$A$20:$A$27</c:f>
              <c:numCache>
                <c:formatCode>General</c:formatCode>
                <c:ptCount val="8"/>
                <c:pt idx="0">
                  <c:v>0</c:v>
                </c:pt>
                <c:pt idx="1">
                  <c:v>1</c:v>
                </c:pt>
                <c:pt idx="2">
                  <c:v>2</c:v>
                </c:pt>
                <c:pt idx="3">
                  <c:v>3</c:v>
                </c:pt>
                <c:pt idx="4">
                  <c:v>4</c:v>
                </c:pt>
                <c:pt idx="5">
                  <c:v>5</c:v>
                </c:pt>
                <c:pt idx="6">
                  <c:v>6</c:v>
                </c:pt>
                <c:pt idx="7">
                  <c:v>7</c:v>
                </c:pt>
              </c:numCache>
            </c:numRef>
          </c:cat>
          <c:val>
            <c:numRef>
              <c:f>'4_2_1_3_Analysis'!$I$20:$I$27</c:f>
              <c:numCache>
                <c:formatCode>General</c:formatCode>
                <c:ptCount val="8"/>
                <c:pt idx="0">
                  <c:v>0</c:v>
                </c:pt>
                <c:pt idx="1">
                  <c:v>0</c:v>
                </c:pt>
                <c:pt idx="2">
                  <c:v>0.23181012000000001</c:v>
                </c:pt>
                <c:pt idx="3">
                  <c:v>0.23182136</c:v>
                </c:pt>
                <c:pt idx="4">
                  <c:v>0.23186625999999999</c:v>
                </c:pt>
                <c:pt idx="5">
                  <c:v>0.23187278</c:v>
                </c:pt>
                <c:pt idx="6">
                  <c:v>0.15614417</c:v>
                </c:pt>
                <c:pt idx="7">
                  <c:v>0.15614422999999999</c:v>
                </c:pt>
              </c:numCache>
            </c:numRef>
          </c:val>
        </c:ser>
        <c:ser>
          <c:idx val="2"/>
          <c:order val="2"/>
          <c:tx>
            <c:v>Computation</c:v>
          </c:tx>
          <c:invertIfNegative val="0"/>
          <c:cat>
            <c:numRef>
              <c:f>'4_2_1_3_Analysis'!$A$20:$A$27</c:f>
              <c:numCache>
                <c:formatCode>General</c:formatCode>
                <c:ptCount val="8"/>
                <c:pt idx="0">
                  <c:v>0</c:v>
                </c:pt>
                <c:pt idx="1">
                  <c:v>1</c:v>
                </c:pt>
                <c:pt idx="2">
                  <c:v>2</c:v>
                </c:pt>
                <c:pt idx="3">
                  <c:v>3</c:v>
                </c:pt>
                <c:pt idx="4">
                  <c:v>4</c:v>
                </c:pt>
                <c:pt idx="5">
                  <c:v>5</c:v>
                </c:pt>
                <c:pt idx="6">
                  <c:v>6</c:v>
                </c:pt>
                <c:pt idx="7">
                  <c:v>7</c:v>
                </c:pt>
              </c:numCache>
            </c:numRef>
          </c:cat>
          <c:val>
            <c:numRef>
              <c:f>'4_2_1_3_Analysis'!$J$20:$J$27</c:f>
              <c:numCache>
                <c:formatCode>General</c:formatCode>
                <c:ptCount val="8"/>
                <c:pt idx="0">
                  <c:v>0.72234103999999999</c:v>
                </c:pt>
                <c:pt idx="1">
                  <c:v>0.71613874600000005</c:v>
                </c:pt>
                <c:pt idx="2">
                  <c:v>0.35190702000000001</c:v>
                </c:pt>
                <c:pt idx="3">
                  <c:v>0.351910204</c:v>
                </c:pt>
                <c:pt idx="4">
                  <c:v>0.22704521</c:v>
                </c:pt>
                <c:pt idx="5">
                  <c:v>0.21642679000000001</c:v>
                </c:pt>
                <c:pt idx="6">
                  <c:v>0.52805690000000005</c:v>
                </c:pt>
                <c:pt idx="7">
                  <c:v>0.52844555000000004</c:v>
                </c:pt>
              </c:numCache>
            </c:numRef>
          </c:val>
        </c:ser>
        <c:dLbls>
          <c:showLegendKey val="0"/>
          <c:showVal val="0"/>
          <c:showCatName val="0"/>
          <c:showSerName val="0"/>
          <c:showPercent val="0"/>
          <c:showBubbleSize val="0"/>
        </c:dLbls>
        <c:gapWidth val="150"/>
        <c:overlap val="100"/>
        <c:axId val="47079808"/>
        <c:axId val="47081728"/>
      </c:barChart>
      <c:catAx>
        <c:axId val="47079808"/>
        <c:scaling>
          <c:orientation val="minMax"/>
        </c:scaling>
        <c:delete val="0"/>
        <c:axPos val="b"/>
        <c:title>
          <c:tx>
            <c:rich>
              <a:bodyPr/>
              <a:lstStyle/>
              <a:p>
                <a:pPr>
                  <a:defRPr/>
                </a:pPr>
                <a:r>
                  <a:rPr lang="en-US"/>
                  <a:t>Rank</a:t>
                </a:r>
              </a:p>
            </c:rich>
          </c:tx>
          <c:overlay val="0"/>
        </c:title>
        <c:numFmt formatCode="General" sourceLinked="1"/>
        <c:majorTickMark val="out"/>
        <c:minorTickMark val="none"/>
        <c:tickLblPos val="nextTo"/>
        <c:txPr>
          <a:bodyPr rot="0" vert="horz"/>
          <a:lstStyle/>
          <a:p>
            <a:pPr>
              <a:defRPr/>
            </a:pPr>
            <a:endParaRPr lang="en-US"/>
          </a:p>
        </c:txPr>
        <c:crossAx val="47081728"/>
        <c:crosses val="autoZero"/>
        <c:auto val="1"/>
        <c:lblAlgn val="ctr"/>
        <c:lblOffset val="100"/>
        <c:tickLblSkip val="1"/>
        <c:tickMarkSkip val="1"/>
        <c:noMultiLvlLbl val="0"/>
      </c:catAx>
      <c:valAx>
        <c:axId val="47081728"/>
        <c:scaling>
          <c:orientation val="minMax"/>
        </c:scaling>
        <c:delete val="0"/>
        <c:axPos val="l"/>
        <c:majorGridlines/>
        <c:numFmt formatCode="0%" sourceLinked="1"/>
        <c:majorTickMark val="out"/>
        <c:minorTickMark val="none"/>
        <c:tickLblPos val="nextTo"/>
        <c:txPr>
          <a:bodyPr rot="0" vert="horz"/>
          <a:lstStyle/>
          <a:p>
            <a:pPr>
              <a:defRPr/>
            </a:pPr>
            <a:endParaRPr lang="en-US"/>
          </a:p>
        </c:txPr>
        <c:crossAx val="470798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63556151229"/>
          <c:y val="0.103174653153024"/>
          <c:w val="0.83293644384877097"/>
          <c:h val="0.69309308271715797"/>
        </c:manualLayout>
      </c:layout>
      <c:lineChart>
        <c:grouping val="standard"/>
        <c:varyColors val="0"/>
        <c:ser>
          <c:idx val="0"/>
          <c:order val="0"/>
          <c:tx>
            <c:v>Vanilla</c:v>
          </c:tx>
          <c:cat>
            <c:strRef>
              <c:f>'[Microbenchmark_1_v2.xls]Microbenchmark_2_dynamic'!$A$2,'[Microbenchmark_1_v2.xls]Microbenchmark_2_dynamic'!$A$8,'[Microbenchmark_1_v2.xls]Microbenchmark_2_dynamic'!$A$14,'[Microbenchmark_1_v2.xls]Microbenchmark_2_dynamic'!$A$20,'[Microbenchmark_1_v2.xls]Microbenchmark_2_dynamic'!$A$26</c:f>
              <c:strCache>
                <c:ptCount val="5"/>
                <c:pt idx="0">
                  <c:v>256K</c:v>
                </c:pt>
                <c:pt idx="1">
                  <c:v>512K</c:v>
                </c:pt>
                <c:pt idx="2">
                  <c:v>1M</c:v>
                </c:pt>
                <c:pt idx="3">
                  <c:v>2M</c:v>
                </c:pt>
                <c:pt idx="4">
                  <c:v>4M</c:v>
                </c:pt>
              </c:strCache>
            </c:strRef>
          </c:cat>
          <c:val>
            <c:numRef>
              <c:f>Microbenchmark_2_dynamic!$B$36:$B$40</c:f>
              <c:numCache>
                <c:formatCode>General</c:formatCode>
                <c:ptCount val="5"/>
                <c:pt idx="0">
                  <c:v>45.645184999999998</c:v>
                </c:pt>
                <c:pt idx="1">
                  <c:v>91.129935999999987</c:v>
                </c:pt>
                <c:pt idx="2">
                  <c:v>92.058114000000003</c:v>
                </c:pt>
                <c:pt idx="3">
                  <c:v>94.076136999999989</c:v>
                </c:pt>
                <c:pt idx="4">
                  <c:v>97.997720000000001</c:v>
                </c:pt>
              </c:numCache>
            </c:numRef>
          </c:val>
          <c:smooth val="0"/>
        </c:ser>
        <c:ser>
          <c:idx val="1"/>
          <c:order val="1"/>
          <c:tx>
            <c:v>SyMMer</c:v>
          </c:tx>
          <c:cat>
            <c:strRef>
              <c:f>'[Microbenchmark_1_v2.xls]Microbenchmark_2_dynamic'!$A$2,'[Microbenchmark_1_v2.xls]Microbenchmark_2_dynamic'!$A$8,'[Microbenchmark_1_v2.xls]Microbenchmark_2_dynamic'!$A$14,'[Microbenchmark_1_v2.xls]Microbenchmark_2_dynamic'!$A$20,'[Microbenchmark_1_v2.xls]Microbenchmark_2_dynamic'!$A$26</c:f>
              <c:strCache>
                <c:ptCount val="5"/>
                <c:pt idx="0">
                  <c:v>256K</c:v>
                </c:pt>
                <c:pt idx="1">
                  <c:v>512K</c:v>
                </c:pt>
                <c:pt idx="2">
                  <c:v>1M</c:v>
                </c:pt>
                <c:pt idx="3">
                  <c:v>2M</c:v>
                </c:pt>
                <c:pt idx="4">
                  <c:v>4M</c:v>
                </c:pt>
              </c:strCache>
            </c:strRef>
          </c:cat>
          <c:val>
            <c:numRef>
              <c:f>Microbenchmark_2_dynamic!$C$36:$C$40</c:f>
              <c:numCache>
                <c:formatCode>General</c:formatCode>
                <c:ptCount val="5"/>
                <c:pt idx="0">
                  <c:v>45.651634000000001</c:v>
                </c:pt>
                <c:pt idx="1">
                  <c:v>51.28284</c:v>
                </c:pt>
                <c:pt idx="2">
                  <c:v>60.385617000000003</c:v>
                </c:pt>
                <c:pt idx="3">
                  <c:v>72.78550199999998</c:v>
                </c:pt>
                <c:pt idx="4">
                  <c:v>84.226774999999989</c:v>
                </c:pt>
              </c:numCache>
            </c:numRef>
          </c:val>
          <c:smooth val="0"/>
        </c:ser>
        <c:dLbls>
          <c:showLegendKey val="0"/>
          <c:showVal val="0"/>
          <c:showCatName val="0"/>
          <c:showSerName val="0"/>
          <c:showPercent val="0"/>
          <c:showBubbleSize val="0"/>
        </c:dLbls>
        <c:marker val="1"/>
        <c:smooth val="0"/>
        <c:axId val="35351552"/>
        <c:axId val="35361920"/>
      </c:lineChart>
      <c:catAx>
        <c:axId val="35351552"/>
        <c:scaling>
          <c:orientation val="minMax"/>
        </c:scaling>
        <c:delete val="0"/>
        <c:axPos val="b"/>
        <c:title>
          <c:tx>
            <c:rich>
              <a:bodyPr/>
              <a:lstStyle/>
              <a:p>
                <a:pPr>
                  <a:defRPr/>
                </a:pPr>
                <a:r>
                  <a:rPr lang="en-US"/>
                  <a:t>Message Size</a:t>
                </a:r>
              </a:p>
            </c:rich>
          </c:tx>
          <c:overlay val="0"/>
        </c:title>
        <c:numFmt formatCode="General" sourceLinked="1"/>
        <c:majorTickMark val="out"/>
        <c:minorTickMark val="none"/>
        <c:tickLblPos val="nextTo"/>
        <c:txPr>
          <a:bodyPr rot="0" vert="horz"/>
          <a:lstStyle/>
          <a:p>
            <a:pPr>
              <a:defRPr/>
            </a:pPr>
            <a:endParaRPr lang="en-US"/>
          </a:p>
        </c:txPr>
        <c:crossAx val="35361920"/>
        <c:crosses val="autoZero"/>
        <c:auto val="1"/>
        <c:lblAlgn val="ctr"/>
        <c:lblOffset val="100"/>
        <c:tickLblSkip val="1"/>
        <c:tickMarkSkip val="1"/>
        <c:noMultiLvlLbl val="0"/>
      </c:catAx>
      <c:valAx>
        <c:axId val="35361920"/>
        <c:scaling>
          <c:orientation val="minMax"/>
        </c:scaling>
        <c:delete val="0"/>
        <c:axPos val="l"/>
        <c:majorGridlines/>
        <c:title>
          <c:tx>
            <c:rich>
              <a:bodyPr/>
              <a:lstStyle/>
              <a:p>
                <a:pPr>
                  <a:defRPr/>
                </a:pPr>
                <a:r>
                  <a:rPr lang="en-US"/>
                  <a:t>Time (Seconds)</a:t>
                </a:r>
              </a:p>
            </c:rich>
          </c:tx>
          <c:overlay val="0"/>
        </c:title>
        <c:numFmt formatCode="General" sourceLinked="1"/>
        <c:majorTickMark val="out"/>
        <c:minorTickMark val="none"/>
        <c:tickLblPos val="nextTo"/>
        <c:txPr>
          <a:bodyPr rot="0" vert="horz"/>
          <a:lstStyle/>
          <a:p>
            <a:pPr>
              <a:defRPr/>
            </a:pPr>
            <a:endParaRPr lang="en-US"/>
          </a:p>
        </c:txPr>
        <c:crossAx val="35351552"/>
        <c:crosses val="autoZero"/>
        <c:crossBetween val="between"/>
      </c:valAx>
    </c:plotArea>
    <c:legend>
      <c:legendPos val="r"/>
      <c:layout>
        <c:manualLayout>
          <c:xMode val="edge"/>
          <c:yMode val="edge"/>
          <c:x val="0.164021268174811"/>
          <c:y val="7.9365079365079309E-3"/>
          <c:w val="0.75132295963004603"/>
          <c:h val="6.7460317460317401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17875173691524"/>
          <c:y val="8.8235294117646995E-2"/>
          <c:w val="0.86207554937985698"/>
          <c:h val="0.88480392156862697"/>
        </c:manualLayout>
      </c:layout>
      <c:barChart>
        <c:barDir val="col"/>
        <c:grouping val="clustered"/>
        <c:varyColors val="0"/>
        <c:ser>
          <c:idx val="0"/>
          <c:order val="0"/>
          <c:tx>
            <c:v>Vanilla</c:v>
          </c:tx>
          <c:invertIfNegative val="0"/>
          <c:val>
            <c:numRef>
              <c:f>'Microbenchmark 2 - analysis'!$B$91</c:f>
              <c:numCache>
                <c:formatCode>General</c:formatCode>
                <c:ptCount val="1"/>
                <c:pt idx="0">
                  <c:v>52</c:v>
                </c:pt>
              </c:numCache>
            </c:numRef>
          </c:val>
        </c:ser>
        <c:ser>
          <c:idx val="1"/>
          <c:order val="1"/>
          <c:tx>
            <c:v>SyMMer</c:v>
          </c:tx>
          <c:invertIfNegative val="0"/>
          <c:val>
            <c:numRef>
              <c:f>'Microbenchmark 2 - analysis'!$C$91</c:f>
              <c:numCache>
                <c:formatCode>General</c:formatCode>
                <c:ptCount val="1"/>
                <c:pt idx="0">
                  <c:v>2</c:v>
                </c:pt>
              </c:numCache>
            </c:numRef>
          </c:val>
        </c:ser>
        <c:dLbls>
          <c:showLegendKey val="0"/>
          <c:showVal val="0"/>
          <c:showCatName val="0"/>
          <c:showSerName val="0"/>
          <c:showPercent val="0"/>
          <c:showBubbleSize val="0"/>
        </c:dLbls>
        <c:gapWidth val="150"/>
        <c:axId val="48455680"/>
        <c:axId val="48457216"/>
      </c:barChart>
      <c:catAx>
        <c:axId val="48455680"/>
        <c:scaling>
          <c:orientation val="minMax"/>
        </c:scaling>
        <c:delete val="1"/>
        <c:axPos val="b"/>
        <c:majorTickMark val="out"/>
        <c:minorTickMark val="none"/>
        <c:tickLblPos val="nextTo"/>
        <c:crossAx val="48457216"/>
        <c:crosses val="autoZero"/>
        <c:auto val="1"/>
        <c:lblAlgn val="ctr"/>
        <c:lblOffset val="100"/>
        <c:noMultiLvlLbl val="0"/>
      </c:catAx>
      <c:valAx>
        <c:axId val="48457216"/>
        <c:scaling>
          <c:orientation val="minMax"/>
        </c:scaling>
        <c:delete val="0"/>
        <c:axPos val="l"/>
        <c:majorGridlines/>
        <c:title>
          <c:tx>
            <c:rich>
              <a:bodyPr/>
              <a:lstStyle/>
              <a:p>
                <a:pPr>
                  <a:defRPr sz="1800"/>
                </a:pPr>
                <a:r>
                  <a:rPr lang="en-US" sz="1800" dirty="0" smtClean="0"/>
                  <a:t>Communication Stalls </a:t>
                </a:r>
                <a:r>
                  <a:rPr lang="en-US" sz="1800" dirty="0"/>
                  <a:t>per </a:t>
                </a:r>
                <a:r>
                  <a:rPr lang="en-US" sz="1800" dirty="0" smtClean="0"/>
                  <a:t>run</a:t>
                </a:r>
                <a:endParaRPr lang="en-US" sz="1800" dirty="0"/>
              </a:p>
            </c:rich>
          </c:tx>
          <c:overlay val="0"/>
        </c:title>
        <c:numFmt formatCode="General" sourceLinked="1"/>
        <c:majorTickMark val="out"/>
        <c:minorTickMark val="none"/>
        <c:tickLblPos val="nextTo"/>
        <c:txPr>
          <a:bodyPr/>
          <a:lstStyle/>
          <a:p>
            <a:pPr>
              <a:defRPr sz="1800"/>
            </a:pPr>
            <a:endParaRPr lang="en-US"/>
          </a:p>
        </c:txPr>
        <c:crossAx val="48455680"/>
        <c:crosses val="autoZero"/>
        <c:crossBetween val="between"/>
      </c:valAx>
    </c:plotArea>
    <c:legend>
      <c:legendPos val="r"/>
      <c:layout>
        <c:manualLayout>
          <c:xMode val="edge"/>
          <c:yMode val="edge"/>
          <c:x val="0.195636997581185"/>
          <c:y val="2.3203257681025098E-3"/>
          <c:w val="0.60828457104626599"/>
          <c:h val="7.1339740620657704E-2"/>
        </c:manualLayout>
      </c:layout>
      <c:overlay val="0"/>
      <c:txPr>
        <a:bodyPr/>
        <a:lstStyle/>
        <a:p>
          <a:pPr>
            <a:defRPr sz="18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721737493267499"/>
          <c:y val="9.36267730104893E-2"/>
          <c:w val="0.85690990055029603"/>
          <c:h val="0.75114501312335902"/>
        </c:manualLayout>
      </c:layout>
      <c:lineChart>
        <c:grouping val="standard"/>
        <c:varyColors val="0"/>
        <c:ser>
          <c:idx val="0"/>
          <c:order val="0"/>
          <c:tx>
            <c:v>Vanilla</c:v>
          </c:tx>
          <c:cat>
            <c:numRef>
              <c:f>'MB3-v2'!$A$3:$D$3</c:f>
              <c:numCache>
                <c:formatCode>General</c:formatCode>
                <c:ptCount val="4"/>
                <c:pt idx="0">
                  <c:v>1</c:v>
                </c:pt>
                <c:pt idx="1">
                  <c:v>2</c:v>
                </c:pt>
                <c:pt idx="2">
                  <c:v>4</c:v>
                </c:pt>
                <c:pt idx="3">
                  <c:v>8</c:v>
                </c:pt>
              </c:numCache>
            </c:numRef>
          </c:cat>
          <c:val>
            <c:numRef>
              <c:f>'MB3-v2'!$A$17:$D$17</c:f>
              <c:numCache>
                <c:formatCode>General</c:formatCode>
                <c:ptCount val="4"/>
                <c:pt idx="0">
                  <c:v>20.48816866666667</c:v>
                </c:pt>
                <c:pt idx="1">
                  <c:v>43.930335666666657</c:v>
                </c:pt>
                <c:pt idx="2">
                  <c:v>81.466030666666668</c:v>
                </c:pt>
                <c:pt idx="3">
                  <c:v>159.04098300000001</c:v>
                </c:pt>
              </c:numCache>
            </c:numRef>
          </c:val>
          <c:smooth val="0"/>
        </c:ser>
        <c:ser>
          <c:idx val="1"/>
          <c:order val="1"/>
          <c:tx>
            <c:v>SyMMer</c:v>
          </c:tx>
          <c:cat>
            <c:numRef>
              <c:f>'MB3-v2'!$A$3:$D$3</c:f>
              <c:numCache>
                <c:formatCode>General</c:formatCode>
                <c:ptCount val="4"/>
                <c:pt idx="0">
                  <c:v>1</c:v>
                </c:pt>
                <c:pt idx="1">
                  <c:v>2</c:v>
                </c:pt>
                <c:pt idx="2">
                  <c:v>4</c:v>
                </c:pt>
                <c:pt idx="3">
                  <c:v>8</c:v>
                </c:pt>
              </c:numCache>
            </c:numRef>
          </c:cat>
          <c:val>
            <c:numRef>
              <c:f>'MB3-v2'!$A$7:$D$7</c:f>
              <c:numCache>
                <c:formatCode>General</c:formatCode>
                <c:ptCount val="4"/>
                <c:pt idx="0">
                  <c:v>17.777556666666669</c:v>
                </c:pt>
                <c:pt idx="1">
                  <c:v>31.686068666666671</c:v>
                </c:pt>
                <c:pt idx="2">
                  <c:v>67.022650999999996</c:v>
                </c:pt>
                <c:pt idx="3">
                  <c:v>123.67078233333331</c:v>
                </c:pt>
              </c:numCache>
            </c:numRef>
          </c:val>
          <c:smooth val="0"/>
        </c:ser>
        <c:dLbls>
          <c:showLegendKey val="0"/>
          <c:showVal val="0"/>
          <c:showCatName val="0"/>
          <c:showSerName val="0"/>
          <c:showPercent val="0"/>
          <c:showBubbleSize val="0"/>
        </c:dLbls>
        <c:marker val="1"/>
        <c:smooth val="0"/>
        <c:axId val="48562560"/>
        <c:axId val="48564480"/>
      </c:lineChart>
      <c:catAx>
        <c:axId val="48562560"/>
        <c:scaling>
          <c:orientation val="minMax"/>
        </c:scaling>
        <c:delete val="0"/>
        <c:axPos val="b"/>
        <c:title>
          <c:tx>
            <c:rich>
              <a:bodyPr/>
              <a:lstStyle/>
              <a:p>
                <a:pPr>
                  <a:defRPr/>
                </a:pPr>
                <a:r>
                  <a:rPr lang="en-US"/>
                  <a:t>Computational load factor</a:t>
                </a:r>
              </a:p>
            </c:rich>
          </c:tx>
          <c:overlay val="0"/>
        </c:title>
        <c:numFmt formatCode="General" sourceLinked="1"/>
        <c:majorTickMark val="out"/>
        <c:minorTickMark val="none"/>
        <c:tickLblPos val="nextTo"/>
        <c:txPr>
          <a:bodyPr rot="0" vert="horz"/>
          <a:lstStyle/>
          <a:p>
            <a:pPr>
              <a:defRPr/>
            </a:pPr>
            <a:endParaRPr lang="en-US"/>
          </a:p>
        </c:txPr>
        <c:crossAx val="48564480"/>
        <c:crosses val="autoZero"/>
        <c:auto val="1"/>
        <c:lblAlgn val="ctr"/>
        <c:lblOffset val="100"/>
        <c:tickLblSkip val="1"/>
        <c:tickMarkSkip val="2000"/>
        <c:noMultiLvlLbl val="0"/>
      </c:catAx>
      <c:valAx>
        <c:axId val="48564480"/>
        <c:scaling>
          <c:orientation val="minMax"/>
        </c:scaling>
        <c:delete val="0"/>
        <c:axPos val="l"/>
        <c:majorGridlines/>
        <c:title>
          <c:tx>
            <c:rich>
              <a:bodyPr/>
              <a:lstStyle/>
              <a:p>
                <a:pPr>
                  <a:defRPr/>
                </a:pPr>
                <a:r>
                  <a:rPr lang="en-US"/>
                  <a:t>Time (Seconds)</a:t>
                </a:r>
              </a:p>
            </c:rich>
          </c:tx>
          <c:overlay val="0"/>
        </c:title>
        <c:numFmt formatCode="General" sourceLinked="1"/>
        <c:majorTickMark val="out"/>
        <c:minorTickMark val="none"/>
        <c:tickLblPos val="nextTo"/>
        <c:txPr>
          <a:bodyPr rot="0" vert="horz"/>
          <a:lstStyle/>
          <a:p>
            <a:pPr>
              <a:defRPr/>
            </a:pPr>
            <a:endParaRPr lang="en-US"/>
          </a:p>
        </c:txPr>
        <c:crossAx val="48562560"/>
        <c:crosses val="autoZero"/>
        <c:crossBetween val="between"/>
      </c:valAx>
    </c:plotArea>
    <c:legend>
      <c:legendPos val="r"/>
      <c:layout>
        <c:manualLayout>
          <c:xMode val="edge"/>
          <c:yMode val="edge"/>
          <c:x val="0.17324316203895601"/>
          <c:y val="1.5421088668264299E-2"/>
          <c:w val="0.72751346871114797"/>
          <c:h val="7.393000529084059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6860557871443"/>
          <c:y val="0.11111111111111099"/>
          <c:w val="0.83114996654829898"/>
          <c:h val="0.76785745531808502"/>
        </c:manualLayout>
      </c:layout>
      <c:barChart>
        <c:barDir val="col"/>
        <c:grouping val="clustered"/>
        <c:varyColors val="0"/>
        <c:ser>
          <c:idx val="0"/>
          <c:order val="0"/>
          <c:tx>
            <c:v>Vanilla</c:v>
          </c:tx>
          <c:invertIfNegative val="0"/>
          <c:cat>
            <c:strRef>
              <c:f>'MB3'!$AA$2:$AA$3</c:f>
              <c:strCache>
                <c:ptCount val="2"/>
                <c:pt idx="0">
                  <c:v>Inter-node</c:v>
                </c:pt>
                <c:pt idx="1">
                  <c:v>Intra-node</c:v>
                </c:pt>
              </c:strCache>
            </c:strRef>
          </c:cat>
          <c:val>
            <c:numRef>
              <c:f>'MB3'!$A$23:$A$24</c:f>
              <c:numCache>
                <c:formatCode>General</c:formatCode>
                <c:ptCount val="2"/>
                <c:pt idx="0">
                  <c:v>620088.66666666674</c:v>
                </c:pt>
                <c:pt idx="1">
                  <c:v>100559.8333333333</c:v>
                </c:pt>
              </c:numCache>
            </c:numRef>
          </c:val>
        </c:ser>
        <c:ser>
          <c:idx val="1"/>
          <c:order val="1"/>
          <c:tx>
            <c:v>SyMMer</c:v>
          </c:tx>
          <c:invertIfNegative val="0"/>
          <c:cat>
            <c:strRef>
              <c:f>'MB3'!$AA$2:$AA$3</c:f>
              <c:strCache>
                <c:ptCount val="2"/>
                <c:pt idx="0">
                  <c:v>Inter-node</c:v>
                </c:pt>
                <c:pt idx="1">
                  <c:v>Intra-node</c:v>
                </c:pt>
              </c:strCache>
            </c:strRef>
          </c:cat>
          <c:val>
            <c:numRef>
              <c:f>'MB3'!$O$23:$O$24</c:f>
              <c:numCache>
                <c:formatCode>General</c:formatCode>
                <c:ptCount val="2"/>
                <c:pt idx="0">
                  <c:v>464831</c:v>
                </c:pt>
                <c:pt idx="1">
                  <c:v>88698.333333333328</c:v>
                </c:pt>
              </c:numCache>
            </c:numRef>
          </c:val>
        </c:ser>
        <c:dLbls>
          <c:showLegendKey val="0"/>
          <c:showVal val="0"/>
          <c:showCatName val="0"/>
          <c:showSerName val="0"/>
          <c:showPercent val="0"/>
          <c:showBubbleSize val="0"/>
        </c:dLbls>
        <c:gapWidth val="150"/>
        <c:axId val="48632192"/>
        <c:axId val="48633728"/>
      </c:barChart>
      <c:catAx>
        <c:axId val="48632192"/>
        <c:scaling>
          <c:orientation val="minMax"/>
        </c:scaling>
        <c:delete val="0"/>
        <c:axPos val="b"/>
        <c:numFmt formatCode="General" sourceLinked="1"/>
        <c:majorTickMark val="out"/>
        <c:minorTickMark val="none"/>
        <c:tickLblPos val="nextTo"/>
        <c:txPr>
          <a:bodyPr rot="0" vert="horz"/>
          <a:lstStyle/>
          <a:p>
            <a:pPr>
              <a:defRPr/>
            </a:pPr>
            <a:endParaRPr lang="en-US"/>
          </a:p>
        </c:txPr>
        <c:crossAx val="48633728"/>
        <c:crosses val="autoZero"/>
        <c:auto val="1"/>
        <c:lblAlgn val="ctr"/>
        <c:lblOffset val="100"/>
        <c:tickLblSkip val="1"/>
        <c:tickMarkSkip val="1"/>
        <c:noMultiLvlLbl val="0"/>
      </c:catAx>
      <c:valAx>
        <c:axId val="48633728"/>
        <c:scaling>
          <c:orientation val="minMax"/>
        </c:scaling>
        <c:delete val="0"/>
        <c:axPos val="l"/>
        <c:majorGridlines/>
        <c:title>
          <c:tx>
            <c:rich>
              <a:bodyPr/>
              <a:lstStyle/>
              <a:p>
                <a:pPr>
                  <a:defRPr/>
                </a:pPr>
                <a:r>
                  <a:rPr lang="en-US"/>
                  <a:t>L2 Cache Misses (Thousands)</a:t>
                </a:r>
              </a:p>
            </c:rich>
          </c:tx>
          <c:layout>
            <c:manualLayout>
              <c:xMode val="edge"/>
              <c:yMode val="edge"/>
              <c:x val="6.6666666666666697E-3"/>
              <c:y val="0.141505905511811"/>
            </c:manualLayout>
          </c:layout>
          <c:overlay val="0"/>
        </c:title>
        <c:numFmt formatCode="General" sourceLinked="1"/>
        <c:majorTickMark val="out"/>
        <c:minorTickMark val="none"/>
        <c:tickLblPos val="nextTo"/>
        <c:txPr>
          <a:bodyPr rot="0" vert="horz"/>
          <a:lstStyle/>
          <a:p>
            <a:pPr>
              <a:defRPr/>
            </a:pPr>
            <a:endParaRPr lang="en-US"/>
          </a:p>
        </c:txPr>
        <c:crossAx val="48632192"/>
        <c:crosses val="autoZero"/>
        <c:crossBetween val="between"/>
        <c:dispUnits>
          <c:builtInUnit val="thousands"/>
        </c:dispUnits>
      </c:valAx>
    </c:plotArea>
    <c:legend>
      <c:legendPos val="r"/>
      <c:layout>
        <c:manualLayout>
          <c:xMode val="edge"/>
          <c:yMode val="edge"/>
          <c:x val="0.36507952234447499"/>
          <c:y val="7.9365446966187993E-3"/>
          <c:w val="0.424603222610419"/>
          <c:h val="7.5396788636714507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552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553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fld id="{8B81F1A6-4D0F-49F0-A254-0651503160F8}" type="slidenum">
              <a:rPr lang="en-US"/>
              <a:pPr/>
              <a:t>‹#›</a:t>
            </a:fld>
            <a:endParaRPr lang="en-US"/>
          </a:p>
        </p:txBody>
      </p:sp>
    </p:spTree>
    <p:extLst>
      <p:ext uri="{BB962C8B-B14F-4D97-AF65-F5344CB8AC3E}">
        <p14:creationId xmlns:p14="http://schemas.microsoft.com/office/powerpoint/2010/main" val="789813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109" charset="-128"/>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023A36B1-7725-4EE4-A917-268E0DBFFC85}" type="slidenum">
              <a:rPr lang="en-US" sz="1200"/>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89233E22-240C-4A89-AC26-75815A95DD92}" type="slidenum">
              <a:rPr lang="en-US" sz="1200"/>
              <a:pPr/>
              <a:t>31</a:t>
            </a:fld>
            <a:endParaRPr lang="en-US" sz="120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ea typeface="ＭＳ Ｐゴシック" pitchFamily="-109" charset="-128"/>
              </a:rPr>
              <a:t>On the left, you will see a graph of compute time VS wait and communication time by process rank.  These are all 8 ranks on both nodes, the goal is to balance out the times as much as possible, and reduce the overall wait time.  On the right you can see the result of running the same test with symmer enabled MPICH2  where the wait time is far more balanced across the upper ranks  and overall wait time is reduced</a:t>
            </a:r>
          </a:p>
          <a:p>
            <a:pPr eaLnBrk="1" hangingPunct="1"/>
            <a:endParaRPr lang="en-US" smtClean="0">
              <a:ea typeface="ＭＳ Ｐゴシック" pitchFamily="-109" charset="-128"/>
            </a:endParaRPr>
          </a:p>
          <a:p>
            <a:pPr eaLnBrk="1" hangingPunct="1"/>
            <a:r>
              <a:rPr lang="en-US" smtClean="0">
                <a:ea typeface="ＭＳ Ｐゴシック" pitchFamily="-109" charset="-128"/>
              </a:rPr>
              <a:t>IN THE INTEREST OF TIME I WILL DRILL DOWN INTO THIS BENCHMARK TO HIGHLIGHT THE ACTUAL EFFECTS OF SYMMER. ANALYSIS OF OTHER BENCHMARKS CAN BE FOUND IN THE PAPER.</a:t>
            </a:r>
          </a:p>
          <a:p>
            <a:pPr eaLnBrk="1" hangingPunct="1"/>
            <a:endParaRPr lang="en-US" smtClean="0">
              <a:ea typeface="ＭＳ Ｐゴシック" pitchFamily="-109" charset="-128"/>
            </a:endParaRPr>
          </a:p>
          <a:p>
            <a:pPr eaLnBrk="1" hangingPunct="1"/>
            <a:endParaRPr lang="en-US" smtClean="0">
              <a:ea typeface="ＭＳ Ｐゴシック" pitchFamily="-109"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Our out of sync benchmark is another set of intercommunicating processes, where the system is prone to stalls when the processes get out of sync.  As the message size increases above trivial the chance of a stall becomes relevant, but past a certain point the cost of transferring that much data across the system outweighs the stalls causing the benefit found in symmer to decrease.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2F7F5B30-00E2-4C30-9A51-4D24CDD499A1}" type="slidenum">
              <a:rPr lang="en-US" sz="1200"/>
              <a:pPr/>
              <a:t>32</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Communication Stalls as seen by rank 0: REMIND AUDIENCE WHAT COMM STALLS ARE</a:t>
            </a:r>
          </a:p>
          <a:p>
            <a:endParaRPr lang="en-US" smtClean="0">
              <a:ea typeface="ＭＳ Ｐゴシック" pitchFamily="-109" charset="-128"/>
            </a:endParaRPr>
          </a:p>
          <a:p>
            <a:r>
              <a:rPr lang="en-US" smtClean="0">
                <a:ea typeface="ＭＳ Ｐゴシック" pitchFamily="-109" charset="-128"/>
              </a:rPr>
              <a:t>The stalls here, mean a difference between 38 seconds spent stalled doing no work, and 1.5 seconds stalled</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EFB721D0-9C56-46BD-A6F1-765359CB2972}" type="slidenum">
              <a:rPr lang="en-US" sz="1200"/>
              <a:pPr/>
              <a:t>33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Load factor is a measure of the work done per run, which is a generally linear measure, in that 8 is doing 8 times as much work as 1</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1C0B9616-3DA6-4525-AAEC-1E6A08F7B060}" type="slidenum">
              <a:rPr lang="en-US" sz="1200"/>
              <a:pPr/>
              <a:t>34</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This one is rather self explanatory, it’s another communicating pairs test, where the pair is either on two nodes or on a single node but the processes are initially placed on unshared caches, causing large numbers of interrupts, now the inter-node test is interesting, because one wouldn’t normally think there could be a shared cache in that case, but when the cache is shared with the protocol stack, it makes a large difference in cache misses, and subsequently in performance</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D005364B-32FF-4C54-8C0B-9E48E7257BB8}" type="slidenum">
              <a:rPr lang="en-US" sz="1200"/>
              <a:pPr/>
              <a:t>35</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109"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109"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We observe the communication time because LAMMPS is somwhat unique in having constant communication regardless of overall time, and symmer only changes the communication time in this case, so the change is best observed by simply looking at communication time</a:t>
            </a: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90241D27-A1F8-4E13-9035-5A2BA5E37B4E}" type="slidenum">
              <a:rPr lang="en-US" sz="1200"/>
              <a:pPr/>
              <a:t>38</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ChangeArrowheads="1" noTextEdit="1"/>
          </p:cNvSpPr>
          <p:nvPr>
            <p:ph type="sldImg"/>
          </p:nvPr>
        </p:nvSpPr>
        <p:spPr>
          <a:ln/>
        </p:spPr>
      </p:sp>
      <p:sp>
        <p:nvSpPr>
          <p:cNvPr id="7270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109"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We have recently become aware of some</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206EA429-93E6-4D47-ACD2-B4B8ACFD0574}" type="slidenum">
              <a:rPr lang="en-US" sz="1200"/>
              <a:pPr/>
              <a:t>40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fix</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4F1D182B-3E9D-400D-B9DB-940585DE9B7F}" type="slidenum">
              <a:rPr lang="en-US" sz="1200"/>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ea typeface="ＭＳ Ｐゴシック" pitchFamily="-109" charset="-128"/>
              </a:rPr>
              <a:t>This graph shows the real life difference core mappings can make.  Higher is better here, and mappings 1-6 are some of the bad mappings for this particular program, whereas 7-12 are some of the nearly optimal mappings according to our static analysis</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C368300B-8E9A-46B4-AFDA-DD69C7691ABB}" type="slidenum">
              <a:rPr lang="en-US" sz="1200"/>
              <a:pPr/>
              <a:t>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ea typeface="ＭＳ Ｐゴシック" pitchFamily="-109" charset="-128"/>
              </a:rPr>
              <a:t>TACC Ranger, the largest computer in the world for open science research at utexas</a:t>
            </a:r>
          </a:p>
          <a:p>
            <a:pPr eaLnBrk="1" hangingPunct="1"/>
            <a:endParaRPr lang="en-US" smtClean="0">
              <a:ea typeface="ＭＳ Ｐゴシック" pitchFamily="-109" charset="-128"/>
            </a:endParaRPr>
          </a:p>
          <a:p>
            <a:pPr eaLnBrk="1" hangingPunct="1"/>
            <a:r>
              <a:rPr lang="en-US" smtClean="0">
                <a:ea typeface="ＭＳ Ｐゴシック" pitchFamily="-109" charset="-128"/>
              </a:rPr>
              <a:t>(Texas Advanced Computing Center) </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437D6B6E-20AC-4A8C-AF13-92F579C7FB15}" type="slidenum">
              <a:rPr lang="en-US" sz="1200"/>
              <a:pPr/>
              <a:t>10</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Operating systems and programs are unaware of this asymmetry</a:t>
            </a:r>
          </a:p>
          <a:p>
            <a:endParaRPr lang="en-US" smtClean="0">
              <a:ea typeface="ＭＳ Ｐゴシック" pitchFamily="-109"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ED69D4B2-5EE6-468C-9883-163B8C1350FD}" type="slidenum">
              <a:rPr lang="en-US" sz="1200"/>
              <a:pPr/>
              <a:t>12</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Take your time here</a:t>
            </a:r>
          </a:p>
          <a:p>
            <a:endParaRPr lang="en-US" smtClean="0">
              <a:ea typeface="ＭＳ Ｐゴシック" pitchFamily="-109" charset="-128"/>
            </a:endParaRPr>
          </a:p>
          <a:p>
            <a:r>
              <a:rPr lang="en-US" smtClean="0">
                <a:ea typeface="ＭＳ Ｐゴシック" pitchFamily="-109" charset="-128"/>
              </a:rPr>
              <a:t>List potential instances of each component</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1A79DA22-6672-4632-8355-51D5635FD075}" type="slidenum">
              <a:rPr lang="en-US" sz="1200"/>
              <a:pPr/>
              <a:t>15</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ea typeface="ＭＳ Ｐゴシック" pitchFamily="-109"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61F609DC-91F1-4CAB-8790-C8580C489FAE}" type="slidenum">
              <a:rPr lang="en-US" sz="1200"/>
              <a:pPr/>
              <a:t>20</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WHY THESE APPLICATIONS: these are three relatively popular applications with which we’ve had previous experience which met the criteria of using MPI and being well tuned, but having the variances in communication and computation that give us room to make improvements</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D9C3B150-D6E6-441A-B5A6-6F89BE85CE27}" type="slidenum">
              <a:rPr lang="en-US" sz="1200"/>
              <a:pPr/>
              <a:t>28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109" charset="-128"/>
              </a:rPr>
              <a:t>Describe: comm idleness MB is based on an MPI ping pong test, pairs  of communicating processes, with various ratios of compute time to communication time.  As the ratio varies past 1:1 it becomes beneficial to put certain processes on certain cores, and we see as much as a 32% performance improvement</a:t>
            </a:r>
          </a:p>
          <a:p>
            <a:endParaRPr lang="en-US" smtClean="0">
              <a:ea typeface="ＭＳ Ｐゴシック" pitchFamily="-109" charset="-128"/>
            </a:endParaRPr>
          </a:p>
          <a:p>
            <a:r>
              <a:rPr lang="en-US" smtClean="0">
                <a:ea typeface="ＭＳ Ｐゴシック" pitchFamily="-109" charset="-128"/>
              </a:rPr>
              <a:t>Each point represents the average of at least 10 runs</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fld id="{14D86D1E-6CD9-4CEA-A11F-4897ACD7ACD8}" type="slidenum">
              <a:rPr lang="en-US" sz="1200"/>
              <a:pPr/>
              <a:t>30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8" descr="vt_maroon_in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6130925"/>
            <a:ext cx="2133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134100"/>
            <a:ext cx="18240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116638"/>
            <a:ext cx="3051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7200" y="3962400"/>
            <a:ext cx="8305800" cy="1143000"/>
          </a:xfrm>
        </p:spPr>
        <p:txBody>
          <a:bodyPr/>
          <a:lstStyle>
            <a:lvl1pPr>
              <a:defRPr>
                <a:solidFill>
                  <a:srgbClr val="800000"/>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457200" y="5181600"/>
            <a:ext cx="7239000" cy="914400"/>
          </a:xfrm>
        </p:spPr>
        <p:txBody>
          <a:bodyPr/>
          <a:lstStyle>
            <a:lvl1pPr marL="0" indent="0">
              <a:buFontTx/>
              <a:buNone/>
              <a:defRPr sz="2000"/>
            </a:lvl1pPr>
          </a:lstStyle>
          <a:p>
            <a:r>
              <a:rPr lang="en-US" smtClean="0"/>
              <a:t>Click to edit Master subtitle style</a:t>
            </a:r>
            <a:endParaRPr lang="en-US"/>
          </a:p>
        </p:txBody>
      </p:sp>
      <p:sp>
        <p:nvSpPr>
          <p:cNvPr id="7" name="Rectangle 4"/>
          <p:cNvSpPr>
            <a:spLocks noGrp="1" noChangeArrowheads="1"/>
          </p:cNvSpPr>
          <p:nvPr>
            <p:ph type="dt" sz="half" idx="10"/>
          </p:nvPr>
        </p:nvSpPr>
        <p:spPr/>
        <p:txBody>
          <a:bodyPr/>
          <a:lstStyle>
            <a:lvl1pPr>
              <a:defRPr/>
            </a:lvl1pPr>
          </a:lstStyle>
          <a:p>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4733A99D-CD8B-468B-83CE-C6C4308B580B}" type="slidenum">
              <a:rPr lang="en-US"/>
              <a:pPr/>
              <a:t>‹#›</a:t>
            </a:fld>
            <a:endParaRPr lang="en-US"/>
          </a:p>
        </p:txBody>
      </p:sp>
    </p:spTree>
    <p:extLst>
      <p:ext uri="{BB962C8B-B14F-4D97-AF65-F5344CB8AC3E}">
        <p14:creationId xmlns:p14="http://schemas.microsoft.com/office/powerpoint/2010/main" val="85134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0CD9580-2DB6-4405-9262-E6113148FC9A}" type="slidenum">
              <a:rPr lang="en-US"/>
              <a:pPr/>
              <a:t>‹#›</a:t>
            </a:fld>
            <a:endParaRPr lang="en-US"/>
          </a:p>
        </p:txBody>
      </p:sp>
    </p:spTree>
    <p:extLst>
      <p:ext uri="{BB962C8B-B14F-4D97-AF65-F5344CB8AC3E}">
        <p14:creationId xmlns:p14="http://schemas.microsoft.com/office/powerpoint/2010/main" val="173106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8382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C49EC50-8453-44DE-A515-DD1753152287}" type="slidenum">
              <a:rPr lang="en-US"/>
              <a:pPr/>
              <a:t>‹#›</a:t>
            </a:fld>
            <a:endParaRPr lang="en-US"/>
          </a:p>
        </p:txBody>
      </p:sp>
    </p:spTree>
    <p:extLst>
      <p:ext uri="{BB962C8B-B14F-4D97-AF65-F5344CB8AC3E}">
        <p14:creationId xmlns:p14="http://schemas.microsoft.com/office/powerpoint/2010/main" val="168065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0DC556C-68FD-4757-853A-AFB404B81641}" type="slidenum">
              <a:rPr lang="en-US"/>
              <a:pPr/>
              <a:t>‹#›</a:t>
            </a:fld>
            <a:endParaRPr lang="en-US"/>
          </a:p>
        </p:txBody>
      </p:sp>
    </p:spTree>
    <p:extLst>
      <p:ext uri="{BB962C8B-B14F-4D97-AF65-F5344CB8AC3E}">
        <p14:creationId xmlns:p14="http://schemas.microsoft.com/office/powerpoint/2010/main" val="45450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F5806AF-3940-4578-BC84-ADDB5A943838}" type="slidenum">
              <a:rPr lang="en-US"/>
              <a:pPr/>
              <a:t>‹#›</a:t>
            </a:fld>
            <a:endParaRPr lang="en-US"/>
          </a:p>
        </p:txBody>
      </p:sp>
    </p:spTree>
    <p:extLst>
      <p:ext uri="{BB962C8B-B14F-4D97-AF65-F5344CB8AC3E}">
        <p14:creationId xmlns:p14="http://schemas.microsoft.com/office/powerpoint/2010/main" val="259728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7BDC4B5-8ED3-4552-9E84-8D7377D29A2C}" type="slidenum">
              <a:rPr lang="en-US"/>
              <a:pPr/>
              <a:t>‹#›</a:t>
            </a:fld>
            <a:endParaRPr lang="en-US"/>
          </a:p>
        </p:txBody>
      </p:sp>
    </p:spTree>
    <p:extLst>
      <p:ext uri="{BB962C8B-B14F-4D97-AF65-F5344CB8AC3E}">
        <p14:creationId xmlns:p14="http://schemas.microsoft.com/office/powerpoint/2010/main" val="395851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D007743-15BB-4DAB-82BC-D5FA6970AC6E}" type="slidenum">
              <a:rPr lang="en-US"/>
              <a:pPr/>
              <a:t>‹#›</a:t>
            </a:fld>
            <a:endParaRPr lang="en-US"/>
          </a:p>
        </p:txBody>
      </p:sp>
    </p:spTree>
    <p:extLst>
      <p:ext uri="{BB962C8B-B14F-4D97-AF65-F5344CB8AC3E}">
        <p14:creationId xmlns:p14="http://schemas.microsoft.com/office/powerpoint/2010/main" val="124680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6781800"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43001"/>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1"/>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DC68040F-564F-4AC2-9F9B-61163E82716E}" type="slidenum">
              <a:rPr lang="en-US"/>
              <a:pPr/>
              <a:t>‹#›</a:t>
            </a:fld>
            <a:endParaRPr lang="en-US"/>
          </a:p>
        </p:txBody>
      </p:sp>
    </p:spTree>
    <p:extLst>
      <p:ext uri="{BB962C8B-B14F-4D97-AF65-F5344CB8AC3E}">
        <p14:creationId xmlns:p14="http://schemas.microsoft.com/office/powerpoint/2010/main" val="117232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18F2A9C-5589-4627-A618-81B35DF375DE}" type="slidenum">
              <a:rPr lang="en-US"/>
              <a:pPr/>
              <a:t>‹#›</a:t>
            </a:fld>
            <a:endParaRPr lang="en-US"/>
          </a:p>
        </p:txBody>
      </p:sp>
    </p:spTree>
    <p:extLst>
      <p:ext uri="{BB962C8B-B14F-4D97-AF65-F5344CB8AC3E}">
        <p14:creationId xmlns:p14="http://schemas.microsoft.com/office/powerpoint/2010/main" val="366190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10EA151-D2ED-422A-B1BD-36BF06FC4AA0}" type="slidenum">
              <a:rPr lang="en-US"/>
              <a:pPr/>
              <a:t>‹#›</a:t>
            </a:fld>
            <a:endParaRPr lang="en-US"/>
          </a:p>
        </p:txBody>
      </p:sp>
    </p:spTree>
    <p:extLst>
      <p:ext uri="{BB962C8B-B14F-4D97-AF65-F5344CB8AC3E}">
        <p14:creationId xmlns:p14="http://schemas.microsoft.com/office/powerpoint/2010/main" val="142993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CBA9FC7-2CB7-43FC-91E8-F19ABBEBEEB0}" type="slidenum">
              <a:rPr lang="en-US"/>
              <a:pPr/>
              <a:t>‹#›</a:t>
            </a:fld>
            <a:endParaRPr lang="en-US"/>
          </a:p>
        </p:txBody>
      </p:sp>
    </p:spTree>
    <p:extLst>
      <p:ext uri="{BB962C8B-B14F-4D97-AF65-F5344CB8AC3E}">
        <p14:creationId xmlns:p14="http://schemas.microsoft.com/office/powerpoint/2010/main" val="328854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F0493F5-3257-476E-B876-E16CA4D974B8}" type="slidenum">
              <a:rPr lang="en-US"/>
              <a:pPr/>
              <a:t>‹#›</a:t>
            </a:fld>
            <a:endParaRPr lang="en-US"/>
          </a:p>
        </p:txBody>
      </p:sp>
    </p:spTree>
    <p:extLst>
      <p:ext uri="{BB962C8B-B14F-4D97-AF65-F5344CB8AC3E}">
        <p14:creationId xmlns:p14="http://schemas.microsoft.com/office/powerpoint/2010/main" val="401224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76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endParaRPr lang="en-US"/>
          </a:p>
        </p:txBody>
      </p:sp>
      <p:pic>
        <p:nvPicPr>
          <p:cNvPr id="2" name="Picture 10" descr="vt_shield_tag_onwhite2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6286500"/>
            <a:ext cx="21907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5A87F435-4BB6-4B5A-90ED-F403A5B4874B}" type="slidenum">
              <a:rPr lang="en-US"/>
              <a:pPr/>
              <a:t>‹#›</a:t>
            </a:fld>
            <a:endParaRPr lang="en-US"/>
          </a:p>
        </p:txBody>
      </p:sp>
      <p:sp>
        <p:nvSpPr>
          <p:cNvPr id="1032" name="Line 8"/>
          <p:cNvSpPr>
            <a:spLocks noChangeShapeType="1"/>
          </p:cNvSpPr>
          <p:nvPr/>
        </p:nvSpPr>
        <p:spPr bwMode="auto">
          <a:xfrm>
            <a:off x="228600" y="152400"/>
            <a:ext cx="0" cy="533400"/>
          </a:xfrm>
          <a:prstGeom prst="line">
            <a:avLst/>
          </a:prstGeom>
          <a:noFill/>
          <a:ln w="3175">
            <a:solidFill>
              <a:schemeClr val="tx1"/>
            </a:solidFill>
            <a:round/>
            <a:headEnd/>
            <a:tailEnd/>
          </a:ln>
          <a:effectLst/>
        </p:spPr>
        <p:txBody>
          <a:bodyPr/>
          <a:lstStyle/>
          <a:p>
            <a:pPr eaLnBrk="0" hangingPunct="0">
              <a:defRPr/>
            </a:pPr>
            <a:endParaRPr lang="en-US">
              <a:ea typeface="ＭＳ Ｐゴシック" charset="-128"/>
              <a:cs typeface="ＭＳ Ｐゴシック" charset="-128"/>
            </a:endParaRPr>
          </a:p>
        </p:txBody>
      </p:sp>
      <p:sp>
        <p:nvSpPr>
          <p:cNvPr id="1033" name="Line 9"/>
          <p:cNvSpPr>
            <a:spLocks noChangeShapeType="1"/>
          </p:cNvSpPr>
          <p:nvPr/>
        </p:nvSpPr>
        <p:spPr bwMode="auto">
          <a:xfrm>
            <a:off x="228600" y="152400"/>
            <a:ext cx="2514600" cy="0"/>
          </a:xfrm>
          <a:prstGeom prst="line">
            <a:avLst/>
          </a:prstGeom>
          <a:noFill/>
          <a:ln w="3175">
            <a:solidFill>
              <a:schemeClr val="tx1"/>
            </a:solidFill>
            <a:round/>
            <a:headEnd/>
            <a:tailEnd/>
          </a:ln>
          <a:effectLst/>
        </p:spPr>
        <p:txBody>
          <a:bodyPr/>
          <a:lstStyle/>
          <a:p>
            <a:pPr eaLnBrk="0" hangingPunct="0">
              <a:defRPr/>
            </a:pPr>
            <a:endParaRPr lang="en-US">
              <a:ea typeface="ＭＳ Ｐゴシック" charset="-128"/>
              <a:cs typeface="ＭＳ Ｐゴシック" charset="-128"/>
            </a:endParaRPr>
          </a:p>
        </p:txBody>
      </p:sp>
      <p:sp>
        <p:nvSpPr>
          <p:cNvPr id="1035" name="Line 11"/>
          <p:cNvSpPr>
            <a:spLocks noChangeShapeType="1"/>
          </p:cNvSpPr>
          <p:nvPr/>
        </p:nvSpPr>
        <p:spPr bwMode="auto">
          <a:xfrm>
            <a:off x="228600" y="685800"/>
            <a:ext cx="0" cy="5578475"/>
          </a:xfrm>
          <a:prstGeom prst="line">
            <a:avLst/>
          </a:prstGeom>
          <a:noFill/>
          <a:ln w="3175">
            <a:solidFill>
              <a:schemeClr val="tx1"/>
            </a:solidFill>
            <a:round/>
            <a:headEnd/>
            <a:tailEnd/>
          </a:ln>
          <a:effectLst/>
        </p:spPr>
        <p:txBody>
          <a:bodyPr/>
          <a:lstStyle/>
          <a:p>
            <a:pPr eaLnBrk="0" hangingPunct="0">
              <a:defRPr/>
            </a:pPr>
            <a:endParaRPr lang="en-US">
              <a:ea typeface="ＭＳ Ｐゴシック" charset="-128"/>
              <a:cs typeface="ＭＳ Ｐゴシック" charset="-128"/>
            </a:endParaRPr>
          </a:p>
        </p:txBody>
      </p:sp>
      <p:sp>
        <p:nvSpPr>
          <p:cNvPr id="1034" name="Rectangle 3"/>
          <p:cNvSpPr>
            <a:spLocks noGrp="1" noChangeArrowheads="1"/>
          </p:cNvSpPr>
          <p:nvPr>
            <p:ph type="body" idx="1"/>
          </p:nvPr>
        </p:nvSpPr>
        <p:spPr bwMode="auto">
          <a:xfrm>
            <a:off x="685800" y="1143000"/>
            <a:ext cx="7772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6318250"/>
            <a:ext cx="18240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3200">
          <a:solidFill>
            <a:srgbClr val="800000"/>
          </a:solidFill>
          <a:latin typeface="+mj-lt"/>
          <a:ea typeface="+mj-ea"/>
          <a:cs typeface="ＭＳ Ｐゴシック" pitchFamily="-65" charset="-128"/>
        </a:defRPr>
      </a:lvl1pPr>
      <a:lvl2pPr algn="l" rtl="0" eaLnBrk="0" fontAlgn="base" hangingPunct="0">
        <a:spcBef>
          <a:spcPct val="0"/>
        </a:spcBef>
        <a:spcAft>
          <a:spcPct val="0"/>
        </a:spcAft>
        <a:defRPr sz="3200">
          <a:solidFill>
            <a:srgbClr val="800000"/>
          </a:solidFill>
          <a:latin typeface="Arial" pitchFamily="34" charset="0"/>
          <a:ea typeface="ＭＳ Ｐゴシック" pitchFamily="-64" charset="-128"/>
          <a:cs typeface="ＭＳ Ｐゴシック" pitchFamily="-65" charset="-128"/>
        </a:defRPr>
      </a:lvl2pPr>
      <a:lvl3pPr algn="l" rtl="0" eaLnBrk="0" fontAlgn="base" hangingPunct="0">
        <a:spcBef>
          <a:spcPct val="0"/>
        </a:spcBef>
        <a:spcAft>
          <a:spcPct val="0"/>
        </a:spcAft>
        <a:defRPr sz="3200">
          <a:solidFill>
            <a:srgbClr val="800000"/>
          </a:solidFill>
          <a:latin typeface="Arial" pitchFamily="34" charset="0"/>
          <a:ea typeface="ＭＳ Ｐゴシック" pitchFamily="-64" charset="-128"/>
          <a:cs typeface="ＭＳ Ｐゴシック" pitchFamily="-65" charset="-128"/>
        </a:defRPr>
      </a:lvl3pPr>
      <a:lvl4pPr algn="l" rtl="0" eaLnBrk="0" fontAlgn="base" hangingPunct="0">
        <a:spcBef>
          <a:spcPct val="0"/>
        </a:spcBef>
        <a:spcAft>
          <a:spcPct val="0"/>
        </a:spcAft>
        <a:defRPr sz="3200">
          <a:solidFill>
            <a:srgbClr val="800000"/>
          </a:solidFill>
          <a:latin typeface="Arial" pitchFamily="34" charset="0"/>
          <a:ea typeface="ＭＳ Ｐゴシック" pitchFamily="-64" charset="-128"/>
          <a:cs typeface="ＭＳ Ｐゴシック" pitchFamily="-65" charset="-128"/>
        </a:defRPr>
      </a:lvl4pPr>
      <a:lvl5pPr algn="l" rtl="0" eaLnBrk="0" fontAlgn="base" hangingPunct="0">
        <a:spcBef>
          <a:spcPct val="0"/>
        </a:spcBef>
        <a:spcAft>
          <a:spcPct val="0"/>
        </a:spcAft>
        <a:defRPr sz="3200">
          <a:solidFill>
            <a:srgbClr val="800000"/>
          </a:solidFill>
          <a:latin typeface="Arial" pitchFamily="34" charset="0"/>
          <a:ea typeface="ＭＳ Ｐゴシック" pitchFamily="-64" charset="-128"/>
          <a:cs typeface="ＭＳ Ｐゴシック" pitchFamily="-65" charset="-128"/>
        </a:defRPr>
      </a:lvl5pPr>
      <a:lvl6pPr marL="457200" algn="l" rtl="0" eaLnBrk="1" fontAlgn="base" hangingPunct="1">
        <a:spcBef>
          <a:spcPct val="0"/>
        </a:spcBef>
        <a:spcAft>
          <a:spcPct val="0"/>
        </a:spcAft>
        <a:defRPr sz="3200">
          <a:solidFill>
            <a:schemeClr val="tx2"/>
          </a:solidFill>
          <a:latin typeface="Arial" pitchFamily="34" charset="0"/>
          <a:ea typeface="ＭＳ Ｐゴシック" pitchFamily="-64" charset="-128"/>
        </a:defRPr>
      </a:lvl6pPr>
      <a:lvl7pPr marL="914400" algn="l" rtl="0" eaLnBrk="1" fontAlgn="base" hangingPunct="1">
        <a:spcBef>
          <a:spcPct val="0"/>
        </a:spcBef>
        <a:spcAft>
          <a:spcPct val="0"/>
        </a:spcAft>
        <a:defRPr sz="3200">
          <a:solidFill>
            <a:schemeClr val="tx2"/>
          </a:solidFill>
          <a:latin typeface="Arial" pitchFamily="34" charset="0"/>
          <a:ea typeface="ＭＳ Ｐゴシック" pitchFamily="-64" charset="-128"/>
        </a:defRPr>
      </a:lvl7pPr>
      <a:lvl8pPr marL="1371600" algn="l" rtl="0" eaLnBrk="1" fontAlgn="base" hangingPunct="1">
        <a:spcBef>
          <a:spcPct val="0"/>
        </a:spcBef>
        <a:spcAft>
          <a:spcPct val="0"/>
        </a:spcAft>
        <a:defRPr sz="3200">
          <a:solidFill>
            <a:schemeClr val="tx2"/>
          </a:solidFill>
          <a:latin typeface="Arial" pitchFamily="34" charset="0"/>
          <a:ea typeface="ＭＳ Ｐゴシック" pitchFamily="-64" charset="-128"/>
        </a:defRPr>
      </a:lvl8pPr>
      <a:lvl9pPr marL="1828800" algn="l" rtl="0" eaLnBrk="1" fontAlgn="base" hangingPunct="1">
        <a:spcBef>
          <a:spcPct val="0"/>
        </a:spcBef>
        <a:spcAft>
          <a:spcPct val="0"/>
        </a:spcAft>
        <a:defRPr sz="3200">
          <a:solidFill>
            <a:schemeClr val="tx2"/>
          </a:solidFill>
          <a:latin typeface="Arial" pitchFamily="34" charset="0"/>
          <a:ea typeface="ＭＳ Ｐゴシック" pitchFamily="-64"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ＭＳ Ｐゴシック" pitchFamily="-65" charset="-128"/>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1295400"/>
            <a:ext cx="7772400" cy="3124200"/>
          </a:xfrm>
        </p:spPr>
        <p:txBody>
          <a:bodyPr/>
          <a:lstStyle/>
          <a:p>
            <a:pPr algn="ctr" eaLnBrk="1" hangingPunct="1"/>
            <a:r>
              <a:rPr lang="en-US" sz="4100" b="1" smtClean="0"/>
              <a:t>Asymmetric Interactions in Symmetric Multicore Systems: </a:t>
            </a:r>
            <a:br>
              <a:rPr lang="en-US" sz="4100" b="1" smtClean="0"/>
            </a:br>
            <a:r>
              <a:rPr lang="en-US" sz="4100" b="1" smtClean="0"/>
              <a:t>Analysis, Enhancements, and Evaluation</a:t>
            </a:r>
            <a:r>
              <a:rPr lang="en-US" sz="4100" smtClean="0"/>
              <a:t/>
            </a:r>
            <a:br>
              <a:rPr lang="en-US" sz="4100" smtClean="0"/>
            </a:br>
            <a:endParaRPr lang="en-US" sz="4100" smtClean="0"/>
          </a:p>
        </p:txBody>
      </p:sp>
      <p:sp>
        <p:nvSpPr>
          <p:cNvPr id="15363" name="Rectangle 3"/>
          <p:cNvSpPr>
            <a:spLocks noGrp="1" noChangeArrowheads="1"/>
          </p:cNvSpPr>
          <p:nvPr>
            <p:ph type="subTitle" idx="1"/>
          </p:nvPr>
        </p:nvSpPr>
        <p:spPr>
          <a:xfrm>
            <a:off x="0" y="4038600"/>
            <a:ext cx="8991600" cy="1981200"/>
          </a:xfrm>
        </p:spPr>
        <p:txBody>
          <a:bodyPr/>
          <a:lstStyle/>
          <a:p>
            <a:pPr algn="ctr" eaLnBrk="1" hangingPunct="1">
              <a:lnSpc>
                <a:spcPct val="80000"/>
              </a:lnSpc>
            </a:pPr>
            <a:r>
              <a:rPr lang="en-US" sz="2800" u="sng" smtClean="0"/>
              <a:t>Tom Scogland</a:t>
            </a:r>
            <a:r>
              <a:rPr lang="en-US" baseline="30000" smtClean="0"/>
              <a:t>*</a:t>
            </a:r>
            <a:endParaRPr lang="en-US" sz="2400" smtClean="0"/>
          </a:p>
          <a:p>
            <a:pPr algn="ctr" eaLnBrk="1" hangingPunct="1">
              <a:lnSpc>
                <a:spcPct val="80000"/>
              </a:lnSpc>
            </a:pPr>
            <a:r>
              <a:rPr lang="en-US" sz="2400" smtClean="0"/>
              <a:t>P. Balaji</a:t>
            </a:r>
            <a:r>
              <a:rPr lang="en-US" baseline="30000" smtClean="0"/>
              <a:t>+</a:t>
            </a:r>
            <a:endParaRPr lang="en-US" sz="2400" smtClean="0"/>
          </a:p>
          <a:p>
            <a:pPr algn="ctr" eaLnBrk="1" hangingPunct="1">
              <a:lnSpc>
                <a:spcPct val="80000"/>
              </a:lnSpc>
            </a:pPr>
            <a:r>
              <a:rPr lang="en-US" sz="2400" smtClean="0"/>
              <a:t>W. Feng</a:t>
            </a:r>
            <a:r>
              <a:rPr lang="en-US" baseline="30000" smtClean="0"/>
              <a:t>*</a:t>
            </a:r>
            <a:endParaRPr lang="en-US" sz="2400" smtClean="0"/>
          </a:p>
          <a:p>
            <a:pPr algn="ctr" eaLnBrk="1" hangingPunct="1">
              <a:lnSpc>
                <a:spcPct val="80000"/>
              </a:lnSpc>
            </a:pPr>
            <a:r>
              <a:rPr lang="en-US" sz="2400" smtClean="0"/>
              <a:t>G. Narayanaswamy</a:t>
            </a:r>
            <a:r>
              <a:rPr lang="en-US" baseline="30000" smtClean="0"/>
              <a:t>*</a:t>
            </a:r>
          </a:p>
          <a:p>
            <a:pPr algn="ctr" eaLnBrk="1" hangingPunct="1">
              <a:lnSpc>
                <a:spcPct val="80000"/>
              </a:lnSpc>
            </a:pPr>
            <a:endParaRPr lang="en-US" baseline="30000" smtClean="0"/>
          </a:p>
          <a:p>
            <a:pPr algn="ctr" eaLnBrk="1" hangingPunct="1">
              <a:lnSpc>
                <a:spcPct val="80000"/>
              </a:lnSpc>
            </a:pPr>
            <a:r>
              <a:rPr lang="en-US" sz="1800" smtClean="0"/>
              <a:t>Virginia Tech</a:t>
            </a:r>
            <a:r>
              <a:rPr lang="en-US" sz="2800" baseline="30000" smtClean="0"/>
              <a:t>*      </a:t>
            </a:r>
            <a:r>
              <a:rPr lang="en-US" sz="1800" smtClean="0"/>
              <a:t>Argonne National Laboratory</a:t>
            </a:r>
            <a:r>
              <a:rPr lang="en-US" sz="2800" baseline="30000" smtClean="0"/>
              <a:t>+</a:t>
            </a:r>
          </a:p>
          <a:p>
            <a:pPr algn="ct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Static or Dynamic</a:t>
            </a:r>
          </a:p>
        </p:txBody>
      </p:sp>
      <p:sp>
        <p:nvSpPr>
          <p:cNvPr id="19459" name="Rectangle 3"/>
          <p:cNvSpPr>
            <a:spLocks noGrp="1" noChangeArrowheads="1"/>
          </p:cNvSpPr>
          <p:nvPr>
            <p:ph sz="half" idx="1"/>
          </p:nvPr>
        </p:nvSpPr>
        <p:spPr/>
        <p:txBody>
          <a:bodyPr/>
          <a:lstStyle/>
          <a:p>
            <a:pPr eaLnBrk="1" hangingPunct="1"/>
            <a:r>
              <a:rPr lang="en-US" smtClean="0"/>
              <a:t>Small office cluster</a:t>
            </a:r>
          </a:p>
          <a:p>
            <a:pPr lvl="1" eaLnBrk="1" hangingPunct="1"/>
            <a:r>
              <a:rPr lang="en-US" smtClean="0"/>
              <a:t>2 nodes X 4 cores</a:t>
            </a:r>
          </a:p>
          <a:p>
            <a:pPr lvl="2" eaLnBrk="1" hangingPunct="1"/>
            <a:r>
              <a:rPr lang="en-US" smtClean="0"/>
              <a:t>(4!)^2 = 576 combos</a:t>
            </a:r>
          </a:p>
          <a:p>
            <a:pPr eaLnBrk="1" hangingPunct="1"/>
            <a:r>
              <a:rPr lang="en-US" smtClean="0"/>
              <a:t>Ranger at TACC </a:t>
            </a:r>
          </a:p>
          <a:p>
            <a:pPr lvl="1" eaLnBrk="1" hangingPunct="1"/>
            <a:r>
              <a:rPr lang="en-US" smtClean="0"/>
              <a:t>3,936 nodes X 16 cores</a:t>
            </a:r>
          </a:p>
          <a:p>
            <a:pPr lvl="2" eaLnBrk="1" hangingPunct="1"/>
            <a:r>
              <a:rPr lang="en-US" smtClean="0"/>
              <a:t>(16!)^3,936 combinations</a:t>
            </a:r>
          </a:p>
          <a:p>
            <a:pPr eaLnBrk="1" hangingPunct="1"/>
            <a:r>
              <a:rPr lang="en-US" smtClean="0"/>
              <a:t>576 is tractable, (16!)^3,936 is not!</a:t>
            </a:r>
          </a:p>
          <a:p>
            <a:pPr eaLnBrk="1" hangingPunct="1">
              <a:buFontTx/>
              <a:buNone/>
            </a:pPr>
            <a:endParaRPr lang="en-US" smtClean="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24200"/>
            <a:ext cx="4165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609600"/>
            <a:ext cx="3149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pPr eaLnBrk="1" hangingPunct="1"/>
            <a:r>
              <a:rPr lang="en-US" smtClean="0"/>
              <a:t>Dynamic Mapping</a:t>
            </a:r>
          </a:p>
        </p:txBody>
      </p:sp>
      <p:sp>
        <p:nvSpPr>
          <p:cNvPr id="6" name="Content Placeholder 5"/>
          <p:cNvSpPr>
            <a:spLocks noGrp="1"/>
          </p:cNvSpPr>
          <p:nvPr>
            <p:ph idx="1"/>
          </p:nvPr>
        </p:nvSpPr>
        <p:spPr/>
        <p:txBody>
          <a:bodyPr/>
          <a:lstStyle/>
          <a:p>
            <a:pPr eaLnBrk="1" hangingPunct="1"/>
            <a:r>
              <a:rPr lang="en-US" smtClean="0"/>
              <a:t>Q: How can (16!)^3,936 become tractable?</a:t>
            </a:r>
          </a:p>
          <a:p>
            <a:pPr lvl="1" eaLnBrk="1" hangingPunct="1"/>
            <a:r>
              <a:rPr lang="en-US" smtClean="0"/>
              <a:t>A: </a:t>
            </a:r>
            <a:r>
              <a:rPr lang="en-US" i="1" smtClean="0"/>
              <a:t>Don’t compute all the combinations!</a:t>
            </a:r>
            <a:endParaRPr lang="en-US" smtClean="0"/>
          </a:p>
          <a:p>
            <a:pPr eaLnBrk="1" hangingPunct="1"/>
            <a:r>
              <a:rPr lang="en-US" smtClean="0"/>
              <a:t>Course of action</a:t>
            </a:r>
          </a:p>
          <a:p>
            <a:pPr lvl="1" eaLnBrk="1" hangingPunct="1"/>
            <a:r>
              <a:rPr lang="en-US" smtClean="0"/>
              <a:t>Higher level symptoms are easier to detect</a:t>
            </a:r>
          </a:p>
          <a:p>
            <a:pPr lvl="1" eaLnBrk="1" hangingPunct="1"/>
            <a:r>
              <a:rPr lang="en-US" smtClean="0"/>
              <a:t>Work back from the symptom to the cause, and treat it</a:t>
            </a:r>
          </a:p>
          <a:p>
            <a:pPr lvl="1" eaLnBrk="1" hangingPunct="1"/>
            <a:r>
              <a:rPr lang="en-US" smtClean="0"/>
              <a:t>Multi node symptoms can occur, requiring communication</a:t>
            </a:r>
          </a:p>
          <a:p>
            <a:pPr eaLnBrk="1" hangingPunct="1"/>
            <a:r>
              <a:rPr lang="en-US" smtClean="0"/>
              <a:t>Monitoring</a:t>
            </a:r>
          </a:p>
          <a:p>
            <a:pPr lvl="1" eaLnBrk="1" hangingPunct="1"/>
            <a:r>
              <a:rPr lang="en-US" smtClean="0"/>
              <a:t>Symptom detection requires application information</a:t>
            </a:r>
          </a:p>
          <a:p>
            <a:pPr lvl="1" eaLnBrk="1" hangingPunct="1"/>
            <a:r>
              <a:rPr lang="en-US" smtClean="0"/>
              <a:t>System information also required</a:t>
            </a:r>
          </a:p>
          <a:p>
            <a:pPr eaLnBrk="1" hangingPunct="1"/>
            <a:r>
              <a:rPr lang="en-US" smtClean="0"/>
              <a:t>We need something that can do this </a:t>
            </a:r>
            <a:r>
              <a:rPr lang="en-US" i="1" u="sng" smtClean="0"/>
              <a:t>for 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Requirements</a:t>
            </a:r>
          </a:p>
        </p:txBody>
      </p:sp>
      <p:sp>
        <p:nvSpPr>
          <p:cNvPr id="22531" name="Rectangle 3"/>
          <p:cNvSpPr>
            <a:spLocks noGrp="1" noChangeArrowheads="1"/>
          </p:cNvSpPr>
          <p:nvPr>
            <p:ph sz="half" idx="1"/>
          </p:nvPr>
        </p:nvSpPr>
        <p:spPr/>
        <p:txBody>
          <a:bodyPr/>
          <a:lstStyle/>
          <a:p>
            <a:pPr eaLnBrk="1" hangingPunct="1"/>
            <a:r>
              <a:rPr lang="en-US" smtClean="0"/>
              <a:t>Dynamic process mapping at runtime</a:t>
            </a:r>
          </a:p>
          <a:p>
            <a:pPr eaLnBrk="1" hangingPunct="1"/>
            <a:r>
              <a:rPr lang="en-US" smtClean="0"/>
              <a:t>Internal process information to make correct decisions</a:t>
            </a:r>
          </a:p>
          <a:p>
            <a:pPr eaLnBrk="1" hangingPunct="1"/>
            <a:r>
              <a:rPr lang="en-US" smtClean="0"/>
              <a:t>Ability to make multi core or multi node decisions</a:t>
            </a:r>
          </a:p>
          <a:p>
            <a:pPr eaLnBrk="1" hangingPunct="1"/>
            <a:r>
              <a:rPr lang="en-US" smtClean="0"/>
              <a:t>Low overhead</a:t>
            </a:r>
          </a:p>
          <a:p>
            <a:pPr eaLnBrk="1" hangingPunct="1"/>
            <a:endParaRPr lang="en-US" smtClean="0"/>
          </a:p>
        </p:txBody>
      </p:sp>
      <p:sp>
        <p:nvSpPr>
          <p:cNvPr id="22532" name="Rectangle 5"/>
          <p:cNvSpPr>
            <a:spLocks noChangeArrowheads="1"/>
          </p:cNvSpPr>
          <p:nvPr/>
        </p:nvSpPr>
        <p:spPr bwMode="auto">
          <a:xfrm>
            <a:off x="5486400" y="1524000"/>
            <a:ext cx="3200400" cy="533400"/>
          </a:xfrm>
          <a:prstGeom prst="rect">
            <a:avLst/>
          </a:prstGeom>
          <a:gradFill rotWithShape="1">
            <a:gsLst>
              <a:gs pos="0">
                <a:srgbClr val="FFE2E2"/>
              </a:gs>
              <a:gs pos="64999">
                <a:srgbClr val="FFB7B7"/>
              </a:gs>
              <a:gs pos="100000">
                <a:srgbClr val="FF9797"/>
              </a:gs>
            </a:gsLst>
            <a:lin ang="5400000" scaled="1"/>
          </a:gradFill>
          <a:ln w="9525">
            <a:solidFill>
              <a:srgbClr val="B90000"/>
            </a:solidFill>
            <a:miter lim="800000"/>
            <a:headEnd/>
            <a:tailEnd/>
          </a:ln>
          <a:effectLst>
            <a:outerShdw blurRad="40000" dist="20000" dir="5400000" rotWithShape="0">
              <a:srgbClr val="808080">
                <a:alpha val="37999"/>
              </a:srgbClr>
            </a:outerShdw>
          </a:effectLst>
        </p:spPr>
        <p:txBody>
          <a:bodyPr wrap="none" anchor="ctr"/>
          <a:lstStyle/>
          <a:p>
            <a:pPr algn="ctr" eaLnBrk="0" hangingPunct="0"/>
            <a:r>
              <a:rPr lang="en-US">
                <a:solidFill>
                  <a:srgbClr val="000000"/>
                </a:solidFill>
              </a:rPr>
              <a:t>Application</a:t>
            </a:r>
          </a:p>
        </p:txBody>
      </p:sp>
      <p:sp>
        <p:nvSpPr>
          <p:cNvPr id="22533" name="Rectangle 6"/>
          <p:cNvSpPr>
            <a:spLocks noChangeArrowheads="1"/>
          </p:cNvSpPr>
          <p:nvPr/>
        </p:nvSpPr>
        <p:spPr bwMode="auto">
          <a:xfrm>
            <a:off x="5486400" y="2590800"/>
            <a:ext cx="3200400" cy="533400"/>
          </a:xfrm>
          <a:prstGeom prst="rect">
            <a:avLst/>
          </a:prstGeom>
          <a:gradFill rotWithShape="1">
            <a:gsLst>
              <a:gs pos="0">
                <a:srgbClr val="FFF4DB"/>
              </a:gs>
              <a:gs pos="64999">
                <a:srgbClr val="FFE4A7"/>
              </a:gs>
              <a:gs pos="100000">
                <a:srgbClr val="FFDC81"/>
              </a:gs>
            </a:gsLst>
            <a:lin ang="5400000" scaled="1"/>
          </a:gradFill>
          <a:ln w="9525">
            <a:solidFill>
              <a:srgbClr val="EFA910"/>
            </a:solidFill>
            <a:miter lim="800000"/>
            <a:headEnd/>
            <a:tailEnd/>
          </a:ln>
          <a:effectLst>
            <a:outerShdw blurRad="40000" dist="20000" dir="5400000" rotWithShape="0">
              <a:srgbClr val="808080">
                <a:alpha val="37999"/>
              </a:srgbClr>
            </a:outerShdw>
          </a:effectLst>
        </p:spPr>
        <p:txBody>
          <a:bodyPr wrap="none" anchor="ctr"/>
          <a:lstStyle/>
          <a:p>
            <a:pPr algn="ctr" eaLnBrk="0" hangingPunct="0"/>
            <a:r>
              <a:rPr lang="en-US">
                <a:solidFill>
                  <a:srgbClr val="000000"/>
                </a:solidFill>
              </a:rPr>
              <a:t>Libraries</a:t>
            </a:r>
          </a:p>
        </p:txBody>
      </p:sp>
      <p:sp>
        <p:nvSpPr>
          <p:cNvPr id="22534" name="Rectangle 7"/>
          <p:cNvSpPr>
            <a:spLocks noChangeArrowheads="1"/>
          </p:cNvSpPr>
          <p:nvPr/>
        </p:nvSpPr>
        <p:spPr bwMode="auto">
          <a:xfrm>
            <a:off x="5486400" y="3657600"/>
            <a:ext cx="3200400" cy="533400"/>
          </a:xfrm>
          <a:prstGeom prst="rect">
            <a:avLst/>
          </a:prstGeom>
          <a:gradFill rotWithShape="1">
            <a:gsLst>
              <a:gs pos="0">
                <a:srgbClr val="EFFDE6"/>
              </a:gs>
              <a:gs pos="64999">
                <a:srgbClr val="D7F8BF"/>
              </a:gs>
              <a:gs pos="100000">
                <a:srgbClr val="C6F7A2"/>
              </a:gs>
            </a:gsLst>
            <a:lin ang="5400000" scaled="1"/>
          </a:gradFill>
          <a:ln w="9525">
            <a:solidFill>
              <a:srgbClr val="76AB31"/>
            </a:solidFill>
            <a:miter lim="800000"/>
            <a:headEnd/>
            <a:tailEnd/>
          </a:ln>
          <a:effectLst>
            <a:outerShdw blurRad="40000" dist="20000" dir="5400000" rotWithShape="0">
              <a:srgbClr val="808080">
                <a:alpha val="37999"/>
              </a:srgbClr>
            </a:outerShdw>
          </a:effectLst>
        </p:spPr>
        <p:txBody>
          <a:bodyPr wrap="none" anchor="ctr"/>
          <a:lstStyle/>
          <a:p>
            <a:pPr algn="ctr" eaLnBrk="0" hangingPunct="0"/>
            <a:r>
              <a:rPr lang="en-US">
                <a:solidFill>
                  <a:srgbClr val="000000"/>
                </a:solidFill>
              </a:rPr>
              <a:t>Kernel</a:t>
            </a:r>
          </a:p>
        </p:txBody>
      </p:sp>
      <p:sp>
        <p:nvSpPr>
          <p:cNvPr id="22535" name="Rectangle 8"/>
          <p:cNvSpPr>
            <a:spLocks noChangeArrowheads="1"/>
          </p:cNvSpPr>
          <p:nvPr/>
        </p:nvSpPr>
        <p:spPr bwMode="auto">
          <a:xfrm>
            <a:off x="5486400" y="4724400"/>
            <a:ext cx="3200400" cy="533400"/>
          </a:xfrm>
          <a:prstGeom prst="rect">
            <a:avLst/>
          </a:prstGeom>
          <a:gradFill rotWithShape="1">
            <a:gsLst>
              <a:gs pos="0">
                <a:srgbClr val="E6FDFA"/>
              </a:gs>
              <a:gs pos="64999">
                <a:srgbClr val="BFF8F1"/>
              </a:gs>
              <a:gs pos="100000">
                <a:srgbClr val="A2F7EC"/>
              </a:gs>
            </a:gsLst>
            <a:lin ang="5400000" scaled="1"/>
          </a:gradFill>
          <a:ln w="9525">
            <a:solidFill>
              <a:srgbClr val="31ABA1"/>
            </a:solidFill>
            <a:miter lim="800000"/>
            <a:headEnd/>
            <a:tailEnd/>
          </a:ln>
          <a:effectLst>
            <a:outerShdw blurRad="40000" dist="20000" dir="5400000" rotWithShape="0">
              <a:srgbClr val="808080">
                <a:alpha val="37999"/>
              </a:srgbClr>
            </a:outerShdw>
          </a:effectLst>
        </p:spPr>
        <p:txBody>
          <a:bodyPr wrap="none" anchor="ctr"/>
          <a:lstStyle/>
          <a:p>
            <a:pPr algn="ctr" eaLnBrk="0" hangingPunct="0"/>
            <a:r>
              <a:rPr lang="en-US">
                <a:solidFill>
                  <a:srgbClr val="000000"/>
                </a:solidFill>
              </a:rPr>
              <a:t>Hardware</a:t>
            </a:r>
          </a:p>
        </p:txBody>
      </p:sp>
      <p:sp>
        <p:nvSpPr>
          <p:cNvPr id="8" name="TextBox 7"/>
          <p:cNvSpPr txBox="1">
            <a:spLocks noChangeArrowheads="1"/>
          </p:cNvSpPr>
          <p:nvPr/>
        </p:nvSpPr>
        <p:spPr bwMode="auto">
          <a:xfrm>
            <a:off x="6477000" y="990600"/>
            <a:ext cx="1262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Where?</a:t>
            </a:r>
          </a:p>
        </p:txBody>
      </p:sp>
      <p:sp>
        <p:nvSpPr>
          <p:cNvPr id="9" name="Multiply 8"/>
          <p:cNvSpPr/>
          <p:nvPr/>
        </p:nvSpPr>
        <p:spPr bwMode="auto">
          <a:xfrm>
            <a:off x="5791200" y="1066800"/>
            <a:ext cx="2667000" cy="1600200"/>
          </a:xfrm>
          <a:prstGeom prst="mathMultiply">
            <a:avLst>
              <a:gd name="adj1" fmla="val 6719"/>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0" hangingPunct="0"/>
            <a:r>
              <a:rPr lang="en-US"/>
              <a:t> </a:t>
            </a:r>
          </a:p>
        </p:txBody>
      </p:sp>
      <p:sp>
        <p:nvSpPr>
          <p:cNvPr id="10" name="Multiply 9"/>
          <p:cNvSpPr/>
          <p:nvPr/>
        </p:nvSpPr>
        <p:spPr bwMode="auto">
          <a:xfrm>
            <a:off x="5791200" y="4191000"/>
            <a:ext cx="2667000" cy="1600200"/>
          </a:xfrm>
          <a:prstGeom prst="mathMultiply">
            <a:avLst>
              <a:gd name="adj1" fmla="val 6719"/>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0" hangingPunct="0"/>
            <a:r>
              <a:rPr lang="en-US"/>
              <a:t> </a:t>
            </a:r>
          </a:p>
        </p:txBody>
      </p:sp>
      <p:sp>
        <p:nvSpPr>
          <p:cNvPr id="11" name="Multiply 10"/>
          <p:cNvSpPr/>
          <p:nvPr/>
        </p:nvSpPr>
        <p:spPr bwMode="auto">
          <a:xfrm>
            <a:off x="5791200" y="3124200"/>
            <a:ext cx="2667000" cy="1600200"/>
          </a:xfrm>
          <a:prstGeom prst="mathMultiply">
            <a:avLst>
              <a:gd name="adj1" fmla="val 6719"/>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0" hangingPunct="0"/>
            <a:r>
              <a:rPr 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animBg="1"/>
      <p:bldP spid="22533" grpId="0" animBg="1"/>
      <p:bldP spid="22534" grpId="0" animBg="1"/>
      <p:bldP spid="22535" grpId="0" animBg="1"/>
      <p:bldP spid="8" grpId="0"/>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Outline</a:t>
            </a:r>
          </a:p>
        </p:txBody>
      </p:sp>
      <p:sp>
        <p:nvSpPr>
          <p:cNvPr id="19459" name="Rectangle 3"/>
          <p:cNvSpPr>
            <a:spLocks noGrp="1" noChangeArrowheads="1"/>
          </p:cNvSpPr>
          <p:nvPr>
            <p:ph idx="1"/>
          </p:nvPr>
        </p:nvSpPr>
        <p:spPr>
          <a:ln>
            <a:miter lim="800000"/>
            <a:headEnd/>
            <a:tailEnd/>
          </a:ln>
        </p:spPr>
        <p:txBody>
          <a:bodyPr/>
          <a:lstStyle/>
          <a:p>
            <a:pPr eaLnBrk="1" hangingPunct="1">
              <a:lnSpc>
                <a:spcPct val="90000"/>
              </a:lnSpc>
              <a:defRPr/>
            </a:pPr>
            <a:r>
              <a:rPr lang="en-US" sz="2800" dirty="0" smtClean="0">
                <a:ln>
                  <a:solidFill>
                    <a:srgbClr val="DFDAC7"/>
                  </a:solidFill>
                </a:ln>
                <a:solidFill>
                  <a:schemeClr val="bg2"/>
                </a:solidFill>
                <a:cs typeface="ＭＳ Ｐゴシック" charset="-128"/>
              </a:rPr>
              <a:t>Motivation &amp; </a:t>
            </a:r>
            <a:r>
              <a:rPr lang="en-US" sz="2800" dirty="0" smtClean="0">
                <a:ln>
                  <a:solidFill>
                    <a:srgbClr val="DFDAC7"/>
                  </a:solidFill>
                </a:ln>
                <a:solidFill>
                  <a:srgbClr val="DFDAC7"/>
                </a:solidFill>
                <a:cs typeface="ＭＳ Ｐゴシック" charset="-128"/>
              </a:rPr>
              <a:t>Problem </a:t>
            </a:r>
            <a:r>
              <a:rPr lang="en-US" sz="2800" dirty="0">
                <a:ln>
                  <a:solidFill>
                    <a:srgbClr val="DFDAC7"/>
                  </a:solidFill>
                </a:ln>
                <a:solidFill>
                  <a:srgbClr val="DFDAC7"/>
                </a:solidFill>
                <a:cs typeface="ＭＳ Ｐゴシック" charset="-128"/>
              </a:rPr>
              <a:t>Overview</a:t>
            </a:r>
          </a:p>
          <a:p>
            <a:pPr eaLnBrk="1" hangingPunct="1">
              <a:lnSpc>
                <a:spcPct val="90000"/>
              </a:lnSpc>
              <a:defRPr/>
            </a:pPr>
            <a:r>
              <a:rPr lang="en-US" sz="2800" dirty="0">
                <a:ln>
                  <a:solidFill>
                    <a:srgbClr val="DFDAC7"/>
                  </a:solidFill>
                </a:ln>
                <a:solidFill>
                  <a:srgbClr val="DFDAC7"/>
                </a:solidFill>
                <a:cs typeface="ＭＳ Ｐゴシック" charset="-128"/>
              </a:rPr>
              <a:t>Preliminary Work</a:t>
            </a:r>
          </a:p>
          <a:p>
            <a:pPr eaLnBrk="1" hangingPunct="1">
              <a:lnSpc>
                <a:spcPct val="90000"/>
              </a:lnSpc>
              <a:defRPr/>
            </a:pPr>
            <a:r>
              <a:rPr lang="en-US" sz="2800" dirty="0" err="1">
                <a:cs typeface="ＭＳ Ｐゴシック" charset="-128"/>
              </a:rPr>
              <a:t>SyMMer</a:t>
            </a:r>
            <a:r>
              <a:rPr lang="en-US" sz="2800" dirty="0">
                <a:cs typeface="ＭＳ Ｐゴシック" charset="-128"/>
              </a:rPr>
              <a:t>: </a:t>
            </a:r>
            <a:r>
              <a:rPr lang="en-US" sz="2800" u="sng" dirty="0">
                <a:cs typeface="ＭＳ Ｐゴシック" charset="-128"/>
              </a:rPr>
              <a:t>Sy</a:t>
            </a:r>
            <a:r>
              <a:rPr lang="en-US" sz="2800" dirty="0">
                <a:cs typeface="ＭＳ Ｐゴシック" charset="-128"/>
              </a:rPr>
              <a:t>stems </a:t>
            </a:r>
            <a:r>
              <a:rPr lang="en-US" sz="2800" u="sng" dirty="0">
                <a:cs typeface="ＭＳ Ｐゴシック" charset="-128"/>
              </a:rPr>
              <a:t>M</a:t>
            </a:r>
            <a:r>
              <a:rPr lang="en-US" sz="2800" dirty="0">
                <a:cs typeface="ＭＳ Ｐゴシック" charset="-128"/>
              </a:rPr>
              <a:t>apping </a:t>
            </a:r>
            <a:r>
              <a:rPr lang="en-US" sz="2800" u="sng" dirty="0">
                <a:cs typeface="ＭＳ Ｐゴシック" charset="-128"/>
              </a:rPr>
              <a:t>M</a:t>
            </a:r>
            <a:r>
              <a:rPr lang="en-US" sz="2800" dirty="0">
                <a:cs typeface="ＭＳ Ｐゴシック" charset="-128"/>
              </a:rPr>
              <a:t>anag</a:t>
            </a:r>
            <a:r>
              <a:rPr lang="en-US" sz="2800" u="sng" dirty="0">
                <a:cs typeface="ＭＳ Ｐゴシック" charset="-128"/>
              </a:rPr>
              <a:t>er</a:t>
            </a:r>
            <a:endParaRPr lang="en-US" sz="2800" dirty="0">
              <a:cs typeface="ＭＳ Ｐゴシック" charset="-128"/>
            </a:endParaRPr>
          </a:p>
          <a:p>
            <a:pPr lvl="1" eaLnBrk="1" hangingPunct="1">
              <a:lnSpc>
                <a:spcPct val="90000"/>
              </a:lnSpc>
              <a:defRPr/>
            </a:pPr>
            <a:r>
              <a:rPr lang="en-US" sz="2400" dirty="0"/>
              <a:t>Overview</a:t>
            </a:r>
          </a:p>
          <a:p>
            <a:pPr lvl="1" eaLnBrk="1" hangingPunct="1">
              <a:lnSpc>
                <a:spcPct val="90000"/>
              </a:lnSpc>
              <a:defRPr/>
            </a:pPr>
            <a:r>
              <a:rPr lang="en-US" sz="2400" dirty="0"/>
              <a:t>Design</a:t>
            </a:r>
            <a:endParaRPr lang="en-US" sz="2400" dirty="0" smtClean="0"/>
          </a:p>
          <a:p>
            <a:pPr lvl="1" eaLnBrk="1" hangingPunct="1">
              <a:lnSpc>
                <a:spcPct val="90000"/>
              </a:lnSpc>
              <a:defRPr/>
            </a:pPr>
            <a:r>
              <a:rPr lang="en-US" sz="2400" dirty="0" smtClean="0"/>
              <a:t>Symptom Mitigation</a:t>
            </a:r>
          </a:p>
          <a:p>
            <a:pPr eaLnBrk="1" hangingPunct="1">
              <a:lnSpc>
                <a:spcPct val="90000"/>
              </a:lnSpc>
              <a:defRPr/>
            </a:pPr>
            <a:r>
              <a:rPr lang="en-US" sz="2800" dirty="0">
                <a:cs typeface="ＭＳ Ｐゴシック" charset="-128"/>
              </a:rPr>
              <a:t>Results</a:t>
            </a:r>
          </a:p>
          <a:p>
            <a:pPr lvl="1" eaLnBrk="1" hangingPunct="1">
              <a:lnSpc>
                <a:spcPct val="90000"/>
              </a:lnSpc>
              <a:defRPr/>
            </a:pPr>
            <a:r>
              <a:rPr lang="en-US" sz="2400" dirty="0"/>
              <a:t>Micro-benchmarks</a:t>
            </a:r>
          </a:p>
          <a:p>
            <a:pPr lvl="1" eaLnBrk="1" hangingPunct="1">
              <a:lnSpc>
                <a:spcPct val="90000"/>
              </a:lnSpc>
              <a:defRPr/>
            </a:pPr>
            <a:r>
              <a:rPr lang="en-US" sz="2400" dirty="0"/>
              <a:t>Applications</a:t>
            </a:r>
          </a:p>
          <a:p>
            <a:pPr eaLnBrk="1" hangingPunct="1">
              <a:lnSpc>
                <a:spcPct val="90000"/>
              </a:lnSpc>
              <a:defRPr/>
            </a:pPr>
            <a:r>
              <a:rPr lang="en-US" sz="2800" dirty="0">
                <a:cs typeface="ＭＳ Ｐゴシック" charset="-128"/>
              </a:rPr>
              <a:t>Summary and Future Work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SyMMer: </a:t>
            </a:r>
            <a:br>
              <a:rPr lang="en-US" smtClean="0"/>
            </a:br>
            <a:r>
              <a:rPr lang="en-US" u="sng" smtClean="0"/>
              <a:t>Sy</a:t>
            </a:r>
            <a:r>
              <a:rPr lang="en-US" smtClean="0"/>
              <a:t>stems </a:t>
            </a:r>
            <a:r>
              <a:rPr lang="en-US" u="sng" smtClean="0"/>
              <a:t>M</a:t>
            </a:r>
            <a:r>
              <a:rPr lang="en-US" smtClean="0"/>
              <a:t>apping </a:t>
            </a:r>
            <a:r>
              <a:rPr lang="en-US" u="sng" smtClean="0"/>
              <a:t>M</a:t>
            </a:r>
            <a:r>
              <a:rPr lang="en-US" smtClean="0"/>
              <a:t>anag</a:t>
            </a:r>
            <a:r>
              <a:rPr lang="en-US" u="sng" smtClean="0"/>
              <a:t>er</a:t>
            </a:r>
            <a:endParaRPr lang="en-US" smtClean="0"/>
          </a:p>
        </p:txBody>
      </p:sp>
      <p:sp>
        <p:nvSpPr>
          <p:cNvPr id="33795" name="Rectangle 3"/>
          <p:cNvSpPr>
            <a:spLocks noGrp="1" noChangeArrowheads="1"/>
          </p:cNvSpPr>
          <p:nvPr>
            <p:ph idx="1"/>
          </p:nvPr>
        </p:nvSpPr>
        <p:spPr/>
        <p:txBody>
          <a:bodyPr/>
          <a:lstStyle/>
          <a:p>
            <a:pPr eaLnBrk="1" hangingPunct="1">
              <a:lnSpc>
                <a:spcPct val="90000"/>
              </a:lnSpc>
            </a:pPr>
            <a:r>
              <a:rPr lang="en-US" sz="2800" smtClean="0"/>
              <a:t>Complete process-to-core mapping system</a:t>
            </a:r>
          </a:p>
          <a:p>
            <a:pPr lvl="1" eaLnBrk="1" hangingPunct="1">
              <a:lnSpc>
                <a:spcPct val="90000"/>
              </a:lnSpc>
            </a:pPr>
            <a:r>
              <a:rPr lang="en-US" sz="2400" smtClean="0"/>
              <a:t>Monitors all relevant sources</a:t>
            </a:r>
          </a:p>
          <a:p>
            <a:pPr lvl="1" eaLnBrk="1" hangingPunct="1">
              <a:lnSpc>
                <a:spcPct val="90000"/>
              </a:lnSpc>
            </a:pPr>
            <a:r>
              <a:rPr lang="en-US" sz="2400" smtClean="0"/>
              <a:t>Uses distributed decision algorithms to detect and respond to symptoms</a:t>
            </a:r>
          </a:p>
          <a:p>
            <a:pPr eaLnBrk="1" hangingPunct="1">
              <a:lnSpc>
                <a:spcPct val="90000"/>
              </a:lnSpc>
            </a:pPr>
            <a:r>
              <a:rPr lang="en-US" sz="2800" smtClean="0"/>
              <a:t>Changes process-to-core mapping </a:t>
            </a:r>
            <a:r>
              <a:rPr lang="en-US" sz="2800" i="1" smtClean="0"/>
              <a:t>dynamically</a:t>
            </a:r>
            <a:endParaRPr lang="en-US" sz="2800" smtClean="0"/>
          </a:p>
          <a:p>
            <a:pPr eaLnBrk="1" hangingPunct="1">
              <a:lnSpc>
                <a:spcPct val="90000"/>
              </a:lnSpc>
            </a:pPr>
            <a:r>
              <a:rPr lang="en-US" sz="2800" smtClean="0"/>
              <a:t>Exhibits Low overhead</a:t>
            </a:r>
          </a:p>
          <a:p>
            <a:pPr eaLnBrk="1" hangingPunct="1">
              <a:lnSpc>
                <a:spcPct val="90000"/>
              </a:lnSpc>
            </a:pPr>
            <a:r>
              <a:rPr lang="en-US" sz="2800" smtClean="0"/>
              <a:t>Simply link in to use, no source modification necessary beyond use of MPI</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SyMMer: Conceptual Design</a:t>
            </a:r>
          </a:p>
        </p:txBody>
      </p:sp>
      <p:pic>
        <p:nvPicPr>
          <p:cNvPr id="34819" name="Content Placeholder 4" descr="symmer-fig.pdf"/>
          <p:cNvPicPr>
            <a:picLocks noGrp="1" noChangeAspect="1"/>
          </p:cNvPicPr>
          <p:nvPr>
            <p:ph idx="1"/>
          </p:nvPr>
        </p:nvPicPr>
        <p:blipFill>
          <a:blip r:embed="rId3">
            <a:extLst>
              <a:ext uri="{28A0092B-C50C-407E-A947-70E740481C1C}">
                <a14:useLocalDpi xmlns:a14="http://schemas.microsoft.com/office/drawing/2010/main" val="0"/>
              </a:ext>
            </a:extLst>
          </a:blip>
          <a:srcRect t="-3380" b="9180"/>
          <a:stretch>
            <a:fillRect/>
          </a:stretch>
        </p:blipFill>
        <p:spPr>
          <a:xfrm>
            <a:off x="685800" y="1143000"/>
            <a:ext cx="7772400" cy="4572000"/>
          </a:xfrm>
        </p:spPr>
      </p:pic>
      <p:sp>
        <p:nvSpPr>
          <p:cNvPr id="5" name="TextBox 4"/>
          <p:cNvSpPr txBox="1">
            <a:spLocks noChangeArrowheads="1"/>
          </p:cNvSpPr>
          <p:nvPr/>
        </p:nvSpPr>
        <p:spPr bwMode="auto">
          <a:xfrm>
            <a:off x="1905000" y="1981200"/>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sz="2000"/>
              <a:t>MPICH2</a:t>
            </a:r>
          </a:p>
        </p:txBody>
      </p:sp>
      <p:sp>
        <p:nvSpPr>
          <p:cNvPr id="6" name="TextBox 5"/>
          <p:cNvSpPr txBox="1">
            <a:spLocks noChangeArrowheads="1"/>
          </p:cNvSpPr>
          <p:nvPr/>
        </p:nvSpPr>
        <p:spPr bwMode="auto">
          <a:xfrm>
            <a:off x="1905000" y="4114800"/>
            <a:ext cx="92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Linux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smtClean="0"/>
              <a:t>Symptoms</a:t>
            </a:r>
          </a:p>
        </p:txBody>
      </p:sp>
      <p:sp>
        <p:nvSpPr>
          <p:cNvPr id="36867" name="Rectangle 5"/>
          <p:cNvSpPr>
            <a:spLocks noGrp="1" noChangeArrowheads="1"/>
          </p:cNvSpPr>
          <p:nvPr>
            <p:ph idx="1"/>
          </p:nvPr>
        </p:nvSpPr>
        <p:spPr/>
        <p:txBody>
          <a:bodyPr/>
          <a:lstStyle/>
          <a:p>
            <a:pPr eaLnBrk="1" hangingPunct="1"/>
            <a:r>
              <a:rPr lang="en-US" sz="2800" smtClean="0"/>
              <a:t>Communication Idleness</a:t>
            </a:r>
          </a:p>
          <a:p>
            <a:pPr eaLnBrk="1" hangingPunct="1"/>
            <a:r>
              <a:rPr lang="en-US" sz="2800" smtClean="0"/>
              <a:t>Out-of-Sync Communication</a:t>
            </a:r>
          </a:p>
          <a:p>
            <a:pPr eaLnBrk="1" hangingPunct="1"/>
            <a:r>
              <a:rPr lang="en-US" sz="2800" smtClean="0"/>
              <a:t>Cache Locality</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Communication Idleness</a:t>
            </a:r>
          </a:p>
        </p:txBody>
      </p:sp>
      <p:sp>
        <p:nvSpPr>
          <p:cNvPr id="37891" name="Content Placeholder 2"/>
          <p:cNvSpPr>
            <a:spLocks noGrp="1"/>
          </p:cNvSpPr>
          <p:nvPr>
            <p:ph idx="1"/>
          </p:nvPr>
        </p:nvSpPr>
        <p:spPr/>
        <p:txBody>
          <a:bodyPr/>
          <a:lstStyle/>
          <a:p>
            <a:pPr eaLnBrk="1" hangingPunct="1"/>
            <a:r>
              <a:rPr lang="en-US" smtClean="0"/>
              <a:t>Processes spend more time than necessary waiting on communication</a:t>
            </a:r>
          </a:p>
          <a:p>
            <a:pPr eaLnBrk="1" hangingPunct="1"/>
            <a:r>
              <a:rPr lang="en-US" smtClean="0"/>
              <a:t>Applications should be spending time computing or communicating, not waiting</a:t>
            </a:r>
          </a:p>
          <a:p>
            <a:pPr eaLnBrk="1" hangingPunct="1"/>
            <a:r>
              <a:rPr lang="en-US" smtClean="0"/>
              <a:t>Causes</a:t>
            </a:r>
          </a:p>
          <a:p>
            <a:pPr lvl="1" eaLnBrk="1" hangingPunct="1"/>
            <a:r>
              <a:rPr lang="en-US" smtClean="0"/>
              <a:t>Slow link</a:t>
            </a:r>
          </a:p>
          <a:p>
            <a:pPr lvl="1" eaLnBrk="1" hangingPunct="1"/>
            <a:r>
              <a:rPr lang="en-US" smtClean="0"/>
              <a:t>Imbalance between processes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Communication Idleness: Symptom</a:t>
            </a:r>
          </a:p>
        </p:txBody>
      </p:sp>
      <p:sp>
        <p:nvSpPr>
          <p:cNvPr id="38915" name="Rectangle 3"/>
          <p:cNvSpPr>
            <a:spLocks noGrp="1" noChangeArrowheads="1"/>
          </p:cNvSpPr>
          <p:nvPr>
            <p:ph idx="1"/>
          </p:nvPr>
        </p:nvSpPr>
        <p:spPr>
          <a:xfrm>
            <a:off x="685800" y="1143000"/>
            <a:ext cx="8229600" cy="5181600"/>
          </a:xfrm>
        </p:spPr>
        <p:txBody>
          <a:bodyPr/>
          <a:lstStyle/>
          <a:p>
            <a:pPr eaLnBrk="1" hangingPunct="1"/>
            <a:r>
              <a:rPr lang="en-US" sz="2800" smtClean="0"/>
              <a:t>Processes waiting due to capability mismatch</a:t>
            </a:r>
          </a:p>
          <a:p>
            <a:pPr lvl="1" eaLnBrk="1" hangingPunct="1"/>
            <a:r>
              <a:rPr lang="en-US" sz="2400" smtClean="0"/>
              <a:t>Compute process on slow compute core</a:t>
            </a:r>
          </a:p>
          <a:p>
            <a:pPr lvl="1" eaLnBrk="1" hangingPunct="1"/>
            <a:r>
              <a:rPr lang="en-US" sz="2400" smtClean="0"/>
              <a:t>Communication process on slow communication core</a:t>
            </a:r>
          </a:p>
          <a:p>
            <a:pPr lvl="1" eaLnBrk="1" hangingPunct="1"/>
            <a:r>
              <a:rPr lang="en-US" sz="2400" smtClean="0"/>
              <a:t>All local to a single node</a:t>
            </a:r>
          </a:p>
        </p:txBody>
      </p:sp>
      <p:sp>
        <p:nvSpPr>
          <p:cNvPr id="4" name="Rectangle 3"/>
          <p:cNvSpPr/>
          <p:nvPr/>
        </p:nvSpPr>
        <p:spPr>
          <a:xfrm>
            <a:off x="1295400" y="3810000"/>
            <a:ext cx="1447800" cy="1143000"/>
          </a:xfrm>
          <a:prstGeom prst="rect">
            <a:avLst/>
          </a:prstGeom>
          <a:no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 name="Rectangle 4"/>
          <p:cNvSpPr/>
          <p:nvPr/>
        </p:nvSpPr>
        <p:spPr>
          <a:xfrm>
            <a:off x="2971800" y="38100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6" name="Rectangle 5"/>
          <p:cNvSpPr/>
          <p:nvPr/>
        </p:nvSpPr>
        <p:spPr>
          <a:xfrm>
            <a:off x="4648200" y="3810000"/>
            <a:ext cx="1447800" cy="1143000"/>
          </a:xfrm>
          <a:prstGeom prst="rect">
            <a:avLst/>
          </a:prstGeom>
          <a:noFill/>
          <a:ln w="25400" cap="flat" cmpd="sng" algn="ctr">
            <a:solidFill>
              <a:srgbClr val="0070C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7" name="Rectangle 6"/>
          <p:cNvSpPr/>
          <p:nvPr/>
        </p:nvSpPr>
        <p:spPr>
          <a:xfrm>
            <a:off x="6400800" y="38100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38920" name="Group 11"/>
          <p:cNvGrpSpPr>
            <a:grpSpLocks/>
          </p:cNvGrpSpPr>
          <p:nvPr/>
        </p:nvGrpSpPr>
        <p:grpSpPr bwMode="auto">
          <a:xfrm>
            <a:off x="1447800" y="3962400"/>
            <a:ext cx="1143000" cy="838200"/>
            <a:chOff x="1447800" y="3276600"/>
            <a:chExt cx="1143000" cy="457200"/>
          </a:xfrm>
        </p:grpSpPr>
        <p:sp>
          <p:nvSpPr>
            <p:cNvPr id="9" name="Rectangle 8"/>
            <p:cNvSpPr/>
            <p:nvPr/>
          </p:nvSpPr>
          <p:spPr>
            <a:xfrm>
              <a:off x="1447800" y="3276600"/>
              <a:ext cx="9144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0" name="Rectangle 9"/>
            <p:cNvSpPr/>
            <p:nvPr/>
          </p:nvSpPr>
          <p:spPr>
            <a:xfrm>
              <a:off x="2362200" y="3276600"/>
              <a:ext cx="2286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8921" name="Group 14"/>
          <p:cNvGrpSpPr>
            <a:grpSpLocks/>
          </p:cNvGrpSpPr>
          <p:nvPr/>
        </p:nvGrpSpPr>
        <p:grpSpPr bwMode="auto">
          <a:xfrm>
            <a:off x="3124200" y="3962400"/>
            <a:ext cx="1143000" cy="838200"/>
            <a:chOff x="3124200" y="3276600"/>
            <a:chExt cx="1143000" cy="457200"/>
          </a:xfrm>
        </p:grpSpPr>
        <p:sp>
          <p:nvSpPr>
            <p:cNvPr id="12" name="Rectangle 11"/>
            <p:cNvSpPr/>
            <p:nvPr/>
          </p:nvSpPr>
          <p:spPr>
            <a:xfrm>
              <a:off x="3124200" y="3276600"/>
              <a:ext cx="7620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3" name="Rectangle 12"/>
            <p:cNvSpPr/>
            <p:nvPr/>
          </p:nvSpPr>
          <p:spPr>
            <a:xfrm>
              <a:off x="3886200" y="3276600"/>
              <a:ext cx="3810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8922" name="Group 18"/>
          <p:cNvGrpSpPr>
            <a:grpSpLocks/>
          </p:cNvGrpSpPr>
          <p:nvPr/>
        </p:nvGrpSpPr>
        <p:grpSpPr bwMode="auto">
          <a:xfrm>
            <a:off x="6553200" y="3962400"/>
            <a:ext cx="1143000" cy="838200"/>
            <a:chOff x="6553200" y="3276600"/>
            <a:chExt cx="1143000" cy="457200"/>
          </a:xfrm>
        </p:grpSpPr>
        <p:sp>
          <p:nvSpPr>
            <p:cNvPr id="15" name="Rectangle 14"/>
            <p:cNvSpPr/>
            <p:nvPr/>
          </p:nvSpPr>
          <p:spPr>
            <a:xfrm>
              <a:off x="6553200" y="3276600"/>
              <a:ext cx="4572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6" name="Rectangle 15"/>
            <p:cNvSpPr/>
            <p:nvPr/>
          </p:nvSpPr>
          <p:spPr>
            <a:xfrm>
              <a:off x="7010400" y="3276600"/>
              <a:ext cx="6858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8923" name="Group 17"/>
          <p:cNvGrpSpPr>
            <a:grpSpLocks/>
          </p:cNvGrpSpPr>
          <p:nvPr/>
        </p:nvGrpSpPr>
        <p:grpSpPr bwMode="auto">
          <a:xfrm>
            <a:off x="4800600" y="3962400"/>
            <a:ext cx="1143000" cy="838200"/>
            <a:chOff x="4800600" y="3276600"/>
            <a:chExt cx="1143000" cy="457200"/>
          </a:xfrm>
        </p:grpSpPr>
        <p:sp>
          <p:nvSpPr>
            <p:cNvPr id="18" name="Rectangle 17"/>
            <p:cNvSpPr/>
            <p:nvPr/>
          </p:nvSpPr>
          <p:spPr>
            <a:xfrm>
              <a:off x="4800600" y="3276600"/>
              <a:ext cx="2286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9" name="Rectangle 18"/>
            <p:cNvSpPr/>
            <p:nvPr/>
          </p:nvSpPr>
          <p:spPr>
            <a:xfrm>
              <a:off x="5029200" y="3276600"/>
              <a:ext cx="9144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Communication Idleness: Solution</a:t>
            </a:r>
          </a:p>
        </p:txBody>
      </p:sp>
      <p:sp>
        <p:nvSpPr>
          <p:cNvPr id="39939" name="Rectangle 3"/>
          <p:cNvSpPr>
            <a:spLocks noGrp="1" noChangeArrowheads="1"/>
          </p:cNvSpPr>
          <p:nvPr>
            <p:ph idx="1"/>
          </p:nvPr>
        </p:nvSpPr>
        <p:spPr>
          <a:xfrm>
            <a:off x="685800" y="1143000"/>
            <a:ext cx="7772400" cy="990600"/>
          </a:xfrm>
        </p:spPr>
        <p:txBody>
          <a:bodyPr/>
          <a:lstStyle/>
          <a:p>
            <a:pPr eaLnBrk="1" hangingPunct="1"/>
            <a:r>
              <a:rPr lang="en-US" smtClean="0"/>
              <a:t>Swap the high communication and computation processes</a:t>
            </a:r>
          </a:p>
        </p:txBody>
      </p:sp>
      <p:sp>
        <p:nvSpPr>
          <p:cNvPr id="8" name="Rectangle 7"/>
          <p:cNvSpPr/>
          <p:nvPr/>
        </p:nvSpPr>
        <p:spPr>
          <a:xfrm>
            <a:off x="1295400" y="2743200"/>
            <a:ext cx="1447800" cy="1143000"/>
          </a:xfrm>
          <a:prstGeom prst="rect">
            <a:avLst/>
          </a:prstGeom>
          <a:no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9" name="Rectangle 8"/>
          <p:cNvSpPr/>
          <p:nvPr/>
        </p:nvSpPr>
        <p:spPr>
          <a:xfrm>
            <a:off x="2971800" y="27432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0" name="Rectangle 9"/>
          <p:cNvSpPr/>
          <p:nvPr/>
        </p:nvSpPr>
        <p:spPr>
          <a:xfrm>
            <a:off x="4648200" y="2743200"/>
            <a:ext cx="1447800" cy="1143000"/>
          </a:xfrm>
          <a:prstGeom prst="rect">
            <a:avLst/>
          </a:prstGeom>
          <a:noFill/>
          <a:ln w="25400" cap="flat" cmpd="sng" algn="ctr">
            <a:solidFill>
              <a:srgbClr val="0070C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1" name="Rectangle 10"/>
          <p:cNvSpPr/>
          <p:nvPr/>
        </p:nvSpPr>
        <p:spPr>
          <a:xfrm>
            <a:off x="6400800" y="27432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2" name="Group 11"/>
          <p:cNvGrpSpPr>
            <a:grpSpLocks/>
          </p:cNvGrpSpPr>
          <p:nvPr/>
        </p:nvGrpSpPr>
        <p:grpSpPr bwMode="auto">
          <a:xfrm>
            <a:off x="1447800" y="2895600"/>
            <a:ext cx="1143000" cy="838200"/>
            <a:chOff x="1447800" y="3276600"/>
            <a:chExt cx="1143000" cy="457200"/>
          </a:xfrm>
        </p:grpSpPr>
        <p:sp>
          <p:nvSpPr>
            <p:cNvPr id="13" name="Rectangle 12"/>
            <p:cNvSpPr/>
            <p:nvPr/>
          </p:nvSpPr>
          <p:spPr>
            <a:xfrm>
              <a:off x="1447800" y="3276600"/>
              <a:ext cx="9144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4" name="Rectangle 13"/>
            <p:cNvSpPr/>
            <p:nvPr/>
          </p:nvSpPr>
          <p:spPr>
            <a:xfrm>
              <a:off x="2362200" y="3276600"/>
              <a:ext cx="2286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 name="Group 14"/>
          <p:cNvGrpSpPr>
            <a:grpSpLocks/>
          </p:cNvGrpSpPr>
          <p:nvPr/>
        </p:nvGrpSpPr>
        <p:grpSpPr bwMode="auto">
          <a:xfrm>
            <a:off x="3124200" y="2895600"/>
            <a:ext cx="1143000" cy="838200"/>
            <a:chOff x="3124200" y="3276600"/>
            <a:chExt cx="1143000" cy="457200"/>
          </a:xfrm>
        </p:grpSpPr>
        <p:sp>
          <p:nvSpPr>
            <p:cNvPr id="16" name="Rectangle 15"/>
            <p:cNvSpPr/>
            <p:nvPr/>
          </p:nvSpPr>
          <p:spPr>
            <a:xfrm>
              <a:off x="3124200" y="3276600"/>
              <a:ext cx="7620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7" name="Rectangle 16"/>
            <p:cNvSpPr/>
            <p:nvPr/>
          </p:nvSpPr>
          <p:spPr>
            <a:xfrm>
              <a:off x="3886200" y="3276600"/>
              <a:ext cx="3810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 name="Group 18"/>
          <p:cNvGrpSpPr>
            <a:grpSpLocks/>
          </p:cNvGrpSpPr>
          <p:nvPr/>
        </p:nvGrpSpPr>
        <p:grpSpPr bwMode="auto">
          <a:xfrm>
            <a:off x="6553200" y="2895600"/>
            <a:ext cx="1143000" cy="838200"/>
            <a:chOff x="6553200" y="3276600"/>
            <a:chExt cx="1143000" cy="457200"/>
          </a:xfrm>
        </p:grpSpPr>
        <p:sp>
          <p:nvSpPr>
            <p:cNvPr id="19" name="Rectangle 18"/>
            <p:cNvSpPr/>
            <p:nvPr/>
          </p:nvSpPr>
          <p:spPr>
            <a:xfrm>
              <a:off x="6553200" y="3276600"/>
              <a:ext cx="4572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0" name="Rectangle 19"/>
            <p:cNvSpPr/>
            <p:nvPr/>
          </p:nvSpPr>
          <p:spPr>
            <a:xfrm>
              <a:off x="7010400" y="3276600"/>
              <a:ext cx="6858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5" name="Group 17"/>
          <p:cNvGrpSpPr>
            <a:grpSpLocks/>
          </p:cNvGrpSpPr>
          <p:nvPr/>
        </p:nvGrpSpPr>
        <p:grpSpPr bwMode="auto">
          <a:xfrm>
            <a:off x="4800600" y="2895600"/>
            <a:ext cx="1143000" cy="838200"/>
            <a:chOff x="4800600" y="3276600"/>
            <a:chExt cx="1143000" cy="457200"/>
          </a:xfrm>
        </p:grpSpPr>
        <p:sp>
          <p:nvSpPr>
            <p:cNvPr id="22" name="Rectangle 21"/>
            <p:cNvSpPr/>
            <p:nvPr/>
          </p:nvSpPr>
          <p:spPr>
            <a:xfrm>
              <a:off x="4800600" y="3276600"/>
              <a:ext cx="2286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3" name="Rectangle 22"/>
            <p:cNvSpPr/>
            <p:nvPr/>
          </p:nvSpPr>
          <p:spPr>
            <a:xfrm>
              <a:off x="5029200" y="3276600"/>
              <a:ext cx="9144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39948" name="TextBox 37"/>
          <p:cNvSpPr txBox="1">
            <a:spLocks noChangeArrowheads="1"/>
          </p:cNvSpPr>
          <p:nvPr/>
        </p:nvSpPr>
        <p:spPr bwMode="auto">
          <a:xfrm>
            <a:off x="4876800" y="4724400"/>
            <a:ext cx="4117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Process computation time</a:t>
            </a:r>
          </a:p>
          <a:p>
            <a:r>
              <a:rPr lang="en-US"/>
              <a:t>Process communication time</a:t>
            </a:r>
          </a:p>
        </p:txBody>
      </p:sp>
      <p:sp>
        <p:nvSpPr>
          <p:cNvPr id="41" name="Rectangle 40"/>
          <p:cNvSpPr/>
          <p:nvPr/>
        </p:nvSpPr>
        <p:spPr bwMode="auto">
          <a:xfrm>
            <a:off x="4572000" y="5181600"/>
            <a:ext cx="304800" cy="3048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2" name="Rectangle 41"/>
          <p:cNvSpPr/>
          <p:nvPr/>
        </p:nvSpPr>
        <p:spPr bwMode="auto">
          <a:xfrm>
            <a:off x="4572000" y="4800600"/>
            <a:ext cx="304800" cy="3048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0" name="Rectangle 29"/>
          <p:cNvSpPr/>
          <p:nvPr/>
        </p:nvSpPr>
        <p:spPr bwMode="auto">
          <a:xfrm>
            <a:off x="384175" y="4800600"/>
            <a:ext cx="304800" cy="304800"/>
          </a:xfrm>
          <a:prstGeom prst="rect">
            <a:avLst/>
          </a:prstGeom>
          <a:solidFill>
            <a:srgbClr val="FFFFFF"/>
          </a:solid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1" name="Rectangle 30"/>
          <p:cNvSpPr/>
          <p:nvPr/>
        </p:nvSpPr>
        <p:spPr bwMode="auto">
          <a:xfrm>
            <a:off x="384175" y="5181600"/>
            <a:ext cx="304800" cy="304800"/>
          </a:xfrm>
          <a:prstGeom prst="rect">
            <a:avLst/>
          </a:prstGeom>
          <a:solidFill>
            <a:srgbClr val="FFFFFF"/>
          </a:solidFill>
          <a:ln w="25400" cap="flat" cmpd="sng" algn="ctr">
            <a:solidFill>
              <a:srgbClr val="0072C5"/>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9953" name="TextBox 37"/>
          <p:cNvSpPr txBox="1">
            <a:spLocks noChangeArrowheads="1"/>
          </p:cNvSpPr>
          <p:nvPr/>
        </p:nvSpPr>
        <p:spPr bwMode="auto">
          <a:xfrm>
            <a:off x="765175" y="4724400"/>
            <a:ext cx="3589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Low computation core</a:t>
            </a:r>
          </a:p>
          <a:p>
            <a:r>
              <a:rPr lang="en-US"/>
              <a:t>Low communication core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3.33333E-6 -1.11111E-6 L 0.36666 -1.11111E-6 " pathEditMode="relative" rAng="0" ptsTypes="AA">
                                      <p:cBhvr>
                                        <p:cTn id="24" dur="2000" fill="hold"/>
                                        <p:tgtEl>
                                          <p:spTgt spid="2"/>
                                        </p:tgtEl>
                                        <p:attrNameLst>
                                          <p:attrName>ppt_x</p:attrName>
                                          <p:attrName>ppt_y</p:attrName>
                                        </p:attrNameLst>
                                      </p:cBhvr>
                                      <p:rCtr x="18300" y="0"/>
                                    </p:animMotion>
                                  </p:childTnLst>
                                </p:cTn>
                              </p:par>
                              <p:par>
                                <p:cTn id="25" presetID="0" presetClass="path" presetSubtype="0" accel="50000" decel="50000" fill="hold" nodeType="withEffect">
                                  <p:stCondLst>
                                    <p:cond delay="0"/>
                                  </p:stCondLst>
                                  <p:childTnLst>
                                    <p:animMotion origin="layout" path="M -3.33333E-6 -1.11111E-6 L -0.36666 -1.11111E-6 " pathEditMode="relative" ptsTypes="AA">
                                      <p:cBhvr>
                                        <p:cTn id="2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Background</a:t>
            </a:r>
          </a:p>
        </p:txBody>
      </p:sp>
      <p:sp>
        <p:nvSpPr>
          <p:cNvPr id="3" name="Content Placeholder 2"/>
          <p:cNvSpPr>
            <a:spLocks noGrp="1"/>
          </p:cNvSpPr>
          <p:nvPr>
            <p:ph idx="1"/>
          </p:nvPr>
        </p:nvSpPr>
        <p:spPr/>
        <p:txBody>
          <a:bodyPr/>
          <a:lstStyle/>
          <a:p>
            <a:pPr eaLnBrk="1" hangingPunct="1"/>
            <a:r>
              <a:rPr lang="en-US" smtClean="0"/>
              <a:t>We are entering the era of multicore and manycore</a:t>
            </a:r>
          </a:p>
          <a:p>
            <a:pPr lvl="1" eaLnBrk="1" hangingPunct="1"/>
            <a:r>
              <a:rPr lang="en-US" smtClean="0"/>
              <a:t>4 cores are common</a:t>
            </a:r>
          </a:p>
          <a:p>
            <a:pPr lvl="1" eaLnBrk="1" hangingPunct="1"/>
            <a:r>
              <a:rPr lang="en-US" smtClean="0"/>
              <a:t>Multicore isn’t as simple as it seems</a:t>
            </a:r>
          </a:p>
          <a:p>
            <a:pPr lvl="2" eaLnBrk="1" hangingPunct="1"/>
            <a:r>
              <a:rPr lang="en-US" sz="1800" smtClean="0"/>
              <a:t>Homogeneous chips are still hierarchical in design</a:t>
            </a:r>
          </a:p>
          <a:p>
            <a:pPr lvl="1" eaLnBrk="1" hangingPunct="1">
              <a:buFontTx/>
              <a:buChar char="•"/>
            </a:pPr>
            <a:endParaRPr lang="en-US" sz="2400" smtClean="0"/>
          </a:p>
          <a:p>
            <a:pPr lvl="1" eaLnBrk="1" hangingPunct="1">
              <a:buFontTx/>
              <a:buChar char="•"/>
            </a:pPr>
            <a:endParaRPr lang="en-US" sz="2400" smtClean="0"/>
          </a:p>
          <a:p>
            <a:pPr lvl="1" eaLnBrk="1" hangingPunct="1">
              <a:buFontTx/>
              <a:buChar char="•"/>
            </a:pPr>
            <a:endParaRPr lang="en-US" sz="2400" smtClean="0"/>
          </a:p>
          <a:p>
            <a:pPr lvl="1" eaLnBrk="1" hangingPunct="1">
              <a:buFontTx/>
              <a:buChar char="•"/>
            </a:pPr>
            <a:endParaRPr lang="en-US" sz="2400" smtClean="0"/>
          </a:p>
          <a:p>
            <a:pPr lvl="1" eaLnBrk="1" hangingPunct="1">
              <a:buFontTx/>
              <a:buNone/>
            </a:pPr>
            <a:endParaRPr lang="en-US" sz="2400" smtClean="0"/>
          </a:p>
          <a:p>
            <a:pPr lvl="1" eaLnBrk="1" hangingPunct="1">
              <a:buFontTx/>
              <a:buChar char="•"/>
            </a:pPr>
            <a:r>
              <a:rPr lang="en-US" sz="2400" smtClean="0"/>
              <a:t>Manycore will be even more difficult</a:t>
            </a:r>
          </a:p>
          <a:p>
            <a:pPr lvl="2" eaLnBrk="1" hangingPunct="1">
              <a:buFont typeface="Lucida Grande" pitchFamily="-109" charset="0"/>
              <a:buChar char="-"/>
            </a:pPr>
            <a:r>
              <a:rPr lang="en-US" sz="2000" smtClean="0"/>
              <a:t>Future: 80+ cores per chip</a:t>
            </a:r>
          </a:p>
          <a:p>
            <a:pPr eaLnBrk="1" hangingPunct="1"/>
            <a:endParaRPr lang="en-US" smtClean="0"/>
          </a:p>
          <a:p>
            <a:pPr eaLnBrk="1" hangingPunct="1">
              <a:buFontTx/>
              <a:buNone/>
            </a:pPr>
            <a:endParaRPr lang="en-US" smtClean="0"/>
          </a:p>
          <a:p>
            <a:pPr lvl="1" eaLnBrk="1" hangingPunct="1"/>
            <a:endParaRPr lang="en-US" smtClean="0"/>
          </a:p>
        </p:txBody>
      </p:sp>
      <p:grpSp>
        <p:nvGrpSpPr>
          <p:cNvPr id="4" name="Group 25"/>
          <p:cNvGrpSpPr>
            <a:grpSpLocks/>
          </p:cNvGrpSpPr>
          <p:nvPr/>
        </p:nvGrpSpPr>
        <p:grpSpPr bwMode="auto">
          <a:xfrm>
            <a:off x="1524000" y="2819400"/>
            <a:ext cx="5791200" cy="1758950"/>
            <a:chOff x="685800" y="2355213"/>
            <a:chExt cx="7848600" cy="2140587"/>
          </a:xfrm>
        </p:grpSpPr>
        <p:sp>
          <p:nvSpPr>
            <p:cNvPr id="7" name="Rounded Rectangle 6"/>
            <p:cNvSpPr/>
            <p:nvPr/>
          </p:nvSpPr>
          <p:spPr bwMode="auto">
            <a:xfrm>
              <a:off x="761102" y="2451810"/>
              <a:ext cx="7773298" cy="20439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endParaRPr>
            </a:p>
          </p:txBody>
        </p:sp>
        <p:grpSp>
          <p:nvGrpSpPr>
            <p:cNvPr id="17414" name="Group 8"/>
            <p:cNvGrpSpPr>
              <a:grpSpLocks/>
            </p:cNvGrpSpPr>
            <p:nvPr/>
          </p:nvGrpSpPr>
          <p:grpSpPr bwMode="auto">
            <a:xfrm>
              <a:off x="914400" y="2605128"/>
              <a:ext cx="3505200" cy="1701654"/>
              <a:chOff x="1447800" y="1294605"/>
              <a:chExt cx="5715000" cy="3277004"/>
            </a:xfrm>
          </p:grpSpPr>
          <p:sp>
            <p:nvSpPr>
              <p:cNvPr id="9" name="Rounded Rectangle 8"/>
              <p:cNvSpPr>
                <a:spLocks noChangeArrowheads="1"/>
              </p:cNvSpPr>
              <p:nvPr/>
            </p:nvSpPr>
            <p:spPr bwMode="auto">
              <a:xfrm>
                <a:off x="1447800" y="1294605"/>
                <a:ext cx="2818676"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Core 0</a:t>
                </a:r>
              </a:p>
            </p:txBody>
          </p:sp>
          <p:sp>
            <p:nvSpPr>
              <p:cNvPr id="10" name="Rounded Rectangle 9"/>
              <p:cNvSpPr>
                <a:spLocks noChangeArrowheads="1"/>
              </p:cNvSpPr>
              <p:nvPr/>
            </p:nvSpPr>
            <p:spPr bwMode="auto">
              <a:xfrm>
                <a:off x="4344126" y="1294605"/>
                <a:ext cx="2818674"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Core 1</a:t>
                </a:r>
              </a:p>
            </p:txBody>
          </p:sp>
          <p:sp>
            <p:nvSpPr>
              <p:cNvPr id="11" name="Rounded Rectangle 5"/>
              <p:cNvSpPr>
                <a:spLocks noChangeArrowheads="1"/>
              </p:cNvSpPr>
              <p:nvPr/>
            </p:nvSpPr>
            <p:spPr bwMode="auto">
              <a:xfrm>
                <a:off x="1447800" y="2666039"/>
                <a:ext cx="2818676"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L1 Cache</a:t>
                </a:r>
              </a:p>
            </p:txBody>
          </p:sp>
          <p:sp>
            <p:nvSpPr>
              <p:cNvPr id="12" name="Rounded Rectangle 11"/>
              <p:cNvSpPr>
                <a:spLocks noChangeArrowheads="1"/>
              </p:cNvSpPr>
              <p:nvPr/>
            </p:nvSpPr>
            <p:spPr bwMode="auto">
              <a:xfrm>
                <a:off x="4344126" y="2666039"/>
                <a:ext cx="2818674"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L1 Cache</a:t>
                </a:r>
              </a:p>
            </p:txBody>
          </p:sp>
          <p:sp>
            <p:nvSpPr>
              <p:cNvPr id="13" name="Rounded Rectangle 12"/>
              <p:cNvSpPr>
                <a:spLocks noChangeArrowheads="1"/>
              </p:cNvSpPr>
              <p:nvPr/>
            </p:nvSpPr>
            <p:spPr bwMode="auto">
              <a:xfrm>
                <a:off x="1447800" y="3275966"/>
                <a:ext cx="5715000" cy="1295643"/>
              </a:xfrm>
              <a:prstGeom prst="roundRect">
                <a:avLst>
                  <a:gd name="adj" fmla="val 16667"/>
                </a:avLst>
              </a:prstGeom>
              <a:gradFill rotWithShape="1">
                <a:gsLst>
                  <a:gs pos="0">
                    <a:srgbClr val="EFFDE6"/>
                  </a:gs>
                  <a:gs pos="64999">
                    <a:srgbClr val="D7F8BF"/>
                  </a:gs>
                  <a:gs pos="100000">
                    <a:srgbClr val="C6F7A2"/>
                  </a:gs>
                </a:gsLst>
                <a:lin ang="5400000" scaled="1"/>
              </a:gradFill>
              <a:ln w="9525">
                <a:solidFill>
                  <a:srgbClr val="76AB31"/>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L2 Cache</a:t>
                </a:r>
              </a:p>
            </p:txBody>
          </p:sp>
        </p:grpSp>
        <p:sp>
          <p:nvSpPr>
            <p:cNvPr id="17415" name="TextBox 17"/>
            <p:cNvSpPr txBox="1">
              <a:spLocks noChangeArrowheads="1"/>
            </p:cNvSpPr>
            <p:nvPr/>
          </p:nvSpPr>
          <p:spPr bwMode="auto">
            <a:xfrm>
              <a:off x="685800" y="2355213"/>
              <a:ext cx="2971799" cy="44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pPr algn="ctr"/>
              <a:endParaRPr lang="en-US" sz="1800">
                <a:latin typeface="Calibri" pitchFamily="-109" charset="0"/>
              </a:endParaRPr>
            </a:p>
          </p:txBody>
        </p:sp>
        <p:grpSp>
          <p:nvGrpSpPr>
            <p:cNvPr id="17416" name="Group 8"/>
            <p:cNvGrpSpPr>
              <a:grpSpLocks/>
            </p:cNvGrpSpPr>
            <p:nvPr/>
          </p:nvGrpSpPr>
          <p:grpSpPr bwMode="auto">
            <a:xfrm>
              <a:off x="4876800" y="2605128"/>
              <a:ext cx="3505200" cy="1701654"/>
              <a:chOff x="1447800" y="1294605"/>
              <a:chExt cx="5715000" cy="3277004"/>
            </a:xfrm>
          </p:grpSpPr>
          <p:sp>
            <p:nvSpPr>
              <p:cNvPr id="19" name="Rounded Rectangle 18"/>
              <p:cNvSpPr>
                <a:spLocks noChangeArrowheads="1"/>
              </p:cNvSpPr>
              <p:nvPr/>
            </p:nvSpPr>
            <p:spPr bwMode="auto">
              <a:xfrm>
                <a:off x="1447800" y="1294605"/>
                <a:ext cx="2818676"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Core 2</a:t>
                </a:r>
              </a:p>
            </p:txBody>
          </p:sp>
          <p:sp>
            <p:nvSpPr>
              <p:cNvPr id="20" name="Rounded Rectangle 19"/>
              <p:cNvSpPr>
                <a:spLocks noChangeArrowheads="1"/>
              </p:cNvSpPr>
              <p:nvPr/>
            </p:nvSpPr>
            <p:spPr bwMode="auto">
              <a:xfrm>
                <a:off x="4344126" y="1294605"/>
                <a:ext cx="2818674"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Core 3</a:t>
                </a:r>
              </a:p>
            </p:txBody>
          </p:sp>
          <p:sp>
            <p:nvSpPr>
              <p:cNvPr id="21" name="Rounded Rectangle 5"/>
              <p:cNvSpPr>
                <a:spLocks noChangeArrowheads="1"/>
              </p:cNvSpPr>
              <p:nvPr/>
            </p:nvSpPr>
            <p:spPr bwMode="auto">
              <a:xfrm>
                <a:off x="1447800" y="2666039"/>
                <a:ext cx="2818676"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L1 Cache</a:t>
                </a:r>
              </a:p>
            </p:txBody>
          </p:sp>
          <p:sp>
            <p:nvSpPr>
              <p:cNvPr id="22" name="Rounded Rectangle 21"/>
              <p:cNvSpPr>
                <a:spLocks noChangeArrowheads="1"/>
              </p:cNvSpPr>
              <p:nvPr/>
            </p:nvSpPr>
            <p:spPr bwMode="auto">
              <a:xfrm>
                <a:off x="4344126" y="2666039"/>
                <a:ext cx="2818674"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L1 Cache</a:t>
                </a:r>
              </a:p>
            </p:txBody>
          </p:sp>
          <p:sp>
            <p:nvSpPr>
              <p:cNvPr id="23" name="Rounded Rectangle 22"/>
              <p:cNvSpPr>
                <a:spLocks noChangeArrowheads="1"/>
              </p:cNvSpPr>
              <p:nvPr/>
            </p:nvSpPr>
            <p:spPr bwMode="auto">
              <a:xfrm>
                <a:off x="1447800" y="3275966"/>
                <a:ext cx="5715000" cy="1295643"/>
              </a:xfrm>
              <a:prstGeom prst="roundRect">
                <a:avLst>
                  <a:gd name="adj" fmla="val 16667"/>
                </a:avLst>
              </a:prstGeom>
              <a:gradFill rotWithShape="1">
                <a:gsLst>
                  <a:gs pos="0">
                    <a:srgbClr val="EFFDE6"/>
                  </a:gs>
                  <a:gs pos="64999">
                    <a:srgbClr val="D7F8BF"/>
                  </a:gs>
                  <a:gs pos="100000">
                    <a:srgbClr val="C6F7A2"/>
                  </a:gs>
                </a:gsLst>
                <a:lin ang="5400000" scaled="1"/>
              </a:gradFill>
              <a:ln w="9525">
                <a:solidFill>
                  <a:srgbClr val="76AB31"/>
                </a:solidFill>
                <a:round/>
                <a:headEnd/>
                <a:tailEnd/>
              </a:ln>
              <a:effectLst>
                <a:outerShdw blurRad="40000" dist="20000" dir="5400000" rotWithShape="0">
                  <a:srgbClr val="808080">
                    <a:alpha val="37999"/>
                  </a:srgbClr>
                </a:outerShdw>
              </a:effectLst>
            </p:spPr>
            <p:txBody>
              <a:bodyPr anchor="ctr"/>
              <a:lstStyle/>
              <a:p>
                <a:pPr algn="ctr" eaLnBrk="0" hangingPunct="0"/>
                <a:r>
                  <a:rPr lang="en-US" sz="1800"/>
                  <a:t>L2 Cache</a:t>
                </a:r>
              </a:p>
            </p:txBody>
          </p:sp>
        </p:grpSp>
        <p:sp>
          <p:nvSpPr>
            <p:cNvPr id="17417" name="TextBox 21"/>
            <p:cNvSpPr txBox="1">
              <a:spLocks noChangeArrowheads="1"/>
            </p:cNvSpPr>
            <p:nvPr/>
          </p:nvSpPr>
          <p:spPr bwMode="auto">
            <a:xfrm>
              <a:off x="5486400" y="2355213"/>
              <a:ext cx="2971799" cy="44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pPr algn="ctr"/>
              <a:endParaRPr lang="en-US" sz="1800">
                <a:latin typeface="Calibri" pitchFamily="-109" charset="0"/>
              </a:endParaRPr>
            </a:p>
          </p:txBody>
        </p:sp>
        <p:cxnSp>
          <p:nvCxnSpPr>
            <p:cNvPr id="17418" name="Straight Arrow Connector 24"/>
            <p:cNvCxnSpPr>
              <a:cxnSpLocks noChangeShapeType="1"/>
            </p:cNvCxnSpPr>
            <p:nvPr/>
          </p:nvCxnSpPr>
          <p:spPr bwMode="auto">
            <a:xfrm>
              <a:off x="4419600" y="3970387"/>
              <a:ext cx="457200" cy="1588"/>
            </a:xfrm>
            <a:prstGeom prst="straightConnector1">
              <a:avLst/>
            </a:prstGeom>
            <a:noFill/>
            <a:ln w="31750">
              <a:solidFill>
                <a:schemeClr val="tx1"/>
              </a:solidFill>
              <a:round/>
              <a:headEnd type="arrow" w="med" len="me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Out-of-Sync Communication</a:t>
            </a:r>
          </a:p>
        </p:txBody>
      </p:sp>
      <p:sp>
        <p:nvSpPr>
          <p:cNvPr id="40963" name="Content Placeholder 2"/>
          <p:cNvSpPr>
            <a:spLocks noGrp="1"/>
          </p:cNvSpPr>
          <p:nvPr>
            <p:ph idx="1"/>
          </p:nvPr>
        </p:nvSpPr>
        <p:spPr/>
        <p:txBody>
          <a:bodyPr/>
          <a:lstStyle/>
          <a:p>
            <a:pPr eaLnBrk="1" hangingPunct="1"/>
            <a:r>
              <a:rPr lang="en-US" smtClean="0"/>
              <a:t>Communication stalls when communicating processes get out of sync</a:t>
            </a:r>
          </a:p>
          <a:p>
            <a:pPr eaLnBrk="1" hangingPunct="1"/>
            <a:r>
              <a:rPr lang="en-US" smtClean="0"/>
              <a:t>A sender decides that the receiver isn’t taking more data, and decides to continue alone</a:t>
            </a:r>
          </a:p>
          <a:p>
            <a:pPr eaLnBrk="1" hangingPunct="1"/>
            <a:r>
              <a:rPr lang="en-US" smtClean="0"/>
              <a:t>The receiver stalls until the sender finally finishes the message</a:t>
            </a:r>
          </a:p>
        </p:txBody>
      </p:sp>
      <p:sp>
        <p:nvSpPr>
          <p:cNvPr id="4" name="Rectangle 3"/>
          <p:cNvSpPr/>
          <p:nvPr/>
        </p:nvSpPr>
        <p:spPr>
          <a:xfrm>
            <a:off x="3352800" y="3951288"/>
            <a:ext cx="990600" cy="350837"/>
          </a:xfrm>
          <a:prstGeom prst="rect">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 name="Rectangle 4"/>
          <p:cNvSpPr/>
          <p:nvPr/>
        </p:nvSpPr>
        <p:spPr>
          <a:xfrm>
            <a:off x="4724400" y="3997325"/>
            <a:ext cx="990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6" name="Rectangle 5"/>
          <p:cNvSpPr/>
          <p:nvPr/>
        </p:nvSpPr>
        <p:spPr>
          <a:xfrm>
            <a:off x="3352800" y="4343400"/>
            <a:ext cx="99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7" name="Rectangle 6"/>
          <p:cNvSpPr/>
          <p:nvPr/>
        </p:nvSpPr>
        <p:spPr>
          <a:xfrm>
            <a:off x="4724400" y="5902325"/>
            <a:ext cx="990600" cy="346075"/>
          </a:xfrm>
          <a:prstGeom prst="rect">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8" name="Rectangle 7"/>
          <p:cNvSpPr/>
          <p:nvPr/>
        </p:nvSpPr>
        <p:spPr>
          <a:xfrm>
            <a:off x="3352800" y="5140325"/>
            <a:ext cx="990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9" name="Rectangle 8"/>
          <p:cNvSpPr/>
          <p:nvPr/>
        </p:nvSpPr>
        <p:spPr>
          <a:xfrm>
            <a:off x="4724400" y="5140325"/>
            <a:ext cx="99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cxnSp>
        <p:nvCxnSpPr>
          <p:cNvPr id="10" name="Straight Arrow Connector 9"/>
          <p:cNvCxnSpPr/>
          <p:nvPr/>
        </p:nvCxnSpPr>
        <p:spPr>
          <a:xfrm>
            <a:off x="4343400" y="4149725"/>
            <a:ext cx="381000" cy="1588"/>
          </a:xfrm>
          <a:prstGeom prst="straightConnector1">
            <a:avLst/>
          </a:prstGeom>
          <a:ln w="25400" cap="flat" cmpd="sng" algn="ctr">
            <a:solidFill>
              <a:schemeClr val="accent1">
                <a:shade val="95000"/>
                <a:satMod val="105000"/>
              </a:schemeClr>
            </a:solidFill>
            <a:prstDash val="solid"/>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4343400" y="6075363"/>
            <a:ext cx="381000" cy="20637"/>
          </a:xfrm>
          <a:prstGeom prst="straightConnector1">
            <a:avLst/>
          </a:prstGeom>
          <a:ln w="25400" cap="flat" cmpd="sng" algn="ctr">
            <a:solidFill>
              <a:schemeClr val="accent1">
                <a:shade val="95000"/>
                <a:satMod val="105000"/>
              </a:schemeClr>
            </a:solidFill>
            <a:prstDash val="solid"/>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Out-of-Sync Communication: Symptom</a:t>
            </a:r>
          </a:p>
        </p:txBody>
      </p:sp>
      <p:sp>
        <p:nvSpPr>
          <p:cNvPr id="43011" name="Rectangle 3"/>
          <p:cNvSpPr>
            <a:spLocks noGrp="1" noChangeArrowheads="1"/>
          </p:cNvSpPr>
          <p:nvPr>
            <p:ph idx="1"/>
          </p:nvPr>
        </p:nvSpPr>
        <p:spPr>
          <a:xfrm>
            <a:off x="685800" y="1143000"/>
            <a:ext cx="7772400" cy="1981200"/>
          </a:xfrm>
        </p:spPr>
        <p:txBody>
          <a:bodyPr/>
          <a:lstStyle/>
          <a:p>
            <a:pPr eaLnBrk="1" hangingPunct="1"/>
            <a:r>
              <a:rPr lang="en-US" smtClean="0"/>
              <a:t>Process waiting due to </a:t>
            </a:r>
            <a:r>
              <a:rPr lang="en-US" i="1" smtClean="0"/>
              <a:t>distributed</a:t>
            </a:r>
            <a:r>
              <a:rPr lang="en-US" smtClean="0"/>
              <a:t> core mismatch</a:t>
            </a:r>
          </a:p>
          <a:p>
            <a:pPr lvl="1" eaLnBrk="1" hangingPunct="1"/>
            <a:r>
              <a:rPr lang="en-US" smtClean="0"/>
              <a:t>Mismatched cores for processes which are communicating with one another across nodes</a:t>
            </a:r>
          </a:p>
          <a:p>
            <a:pPr lvl="1" eaLnBrk="1" hangingPunct="1"/>
            <a:r>
              <a:rPr lang="en-US" smtClean="0"/>
              <a:t>One lagging behind causes the other to stall</a:t>
            </a:r>
          </a:p>
          <a:p>
            <a:pPr eaLnBrk="1" hangingPunct="1"/>
            <a:r>
              <a:rPr lang="en-US" smtClean="0"/>
              <a:t>At least two processes notice the issue</a:t>
            </a:r>
          </a:p>
        </p:txBody>
      </p:sp>
      <p:sp>
        <p:nvSpPr>
          <p:cNvPr id="21" name="Rectangle 20"/>
          <p:cNvSpPr/>
          <p:nvPr/>
        </p:nvSpPr>
        <p:spPr>
          <a:xfrm>
            <a:off x="276225" y="3641725"/>
            <a:ext cx="990600" cy="685800"/>
          </a:xfrm>
          <a:prstGeom prst="rect">
            <a:avLst/>
          </a:prstGeom>
          <a:no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2" name="Rectangle 21"/>
          <p:cNvSpPr/>
          <p:nvPr/>
        </p:nvSpPr>
        <p:spPr>
          <a:xfrm>
            <a:off x="1952625" y="36417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3" name="Rectangle 22"/>
          <p:cNvSpPr/>
          <p:nvPr/>
        </p:nvSpPr>
        <p:spPr>
          <a:xfrm>
            <a:off x="3629025" y="3641725"/>
            <a:ext cx="990600" cy="685800"/>
          </a:xfrm>
          <a:prstGeom prst="rect">
            <a:avLst/>
          </a:prstGeom>
          <a:noFill/>
          <a:ln w="25400" cap="flat" cmpd="sng" algn="ctr">
            <a:solidFill>
              <a:srgbClr val="0070C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4" name="Rectangle 23"/>
          <p:cNvSpPr/>
          <p:nvPr/>
        </p:nvSpPr>
        <p:spPr>
          <a:xfrm>
            <a:off x="5381625" y="36417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2" name="Group 11"/>
          <p:cNvGrpSpPr>
            <a:grpSpLocks/>
          </p:cNvGrpSpPr>
          <p:nvPr/>
        </p:nvGrpSpPr>
        <p:grpSpPr bwMode="auto">
          <a:xfrm>
            <a:off x="381000" y="3733800"/>
            <a:ext cx="782638" cy="503238"/>
            <a:chOff x="1447800" y="3276600"/>
            <a:chExt cx="1143000" cy="457200"/>
          </a:xfrm>
        </p:grpSpPr>
        <p:sp>
          <p:nvSpPr>
            <p:cNvPr id="26" name="Rectangle 25"/>
            <p:cNvSpPr/>
            <p:nvPr/>
          </p:nvSpPr>
          <p:spPr>
            <a:xfrm>
              <a:off x="14478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7" name="Rectangle 26"/>
            <p:cNvSpPr/>
            <p:nvPr/>
          </p:nvSpPr>
          <p:spPr>
            <a:xfrm>
              <a:off x="20042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 name="Group 14"/>
          <p:cNvGrpSpPr>
            <a:grpSpLocks/>
          </p:cNvGrpSpPr>
          <p:nvPr/>
        </p:nvGrpSpPr>
        <p:grpSpPr bwMode="auto">
          <a:xfrm>
            <a:off x="2057400" y="3733800"/>
            <a:ext cx="782638" cy="503238"/>
            <a:chOff x="3124200" y="3276600"/>
            <a:chExt cx="1143000" cy="457200"/>
          </a:xfrm>
        </p:grpSpPr>
        <p:sp>
          <p:nvSpPr>
            <p:cNvPr id="29" name="Rectangle 28"/>
            <p:cNvSpPr/>
            <p:nvPr/>
          </p:nvSpPr>
          <p:spPr>
            <a:xfrm>
              <a:off x="3124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0" name="Rectangle 29"/>
            <p:cNvSpPr/>
            <p:nvPr/>
          </p:nvSpPr>
          <p:spPr>
            <a:xfrm>
              <a:off x="3680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 name="Group 18"/>
          <p:cNvGrpSpPr>
            <a:grpSpLocks/>
          </p:cNvGrpSpPr>
          <p:nvPr/>
        </p:nvGrpSpPr>
        <p:grpSpPr bwMode="auto">
          <a:xfrm>
            <a:off x="5486400" y="3733800"/>
            <a:ext cx="782638" cy="503238"/>
            <a:chOff x="6553200" y="3276600"/>
            <a:chExt cx="1143000" cy="457200"/>
          </a:xfrm>
        </p:grpSpPr>
        <p:sp>
          <p:nvSpPr>
            <p:cNvPr id="32" name="Rectangle 31"/>
            <p:cNvSpPr/>
            <p:nvPr/>
          </p:nvSpPr>
          <p:spPr>
            <a:xfrm>
              <a:off x="6553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3" name="Rectangle 32"/>
            <p:cNvSpPr/>
            <p:nvPr/>
          </p:nvSpPr>
          <p:spPr>
            <a:xfrm>
              <a:off x="7109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5" name="Group 17"/>
          <p:cNvGrpSpPr>
            <a:grpSpLocks/>
          </p:cNvGrpSpPr>
          <p:nvPr/>
        </p:nvGrpSpPr>
        <p:grpSpPr bwMode="auto">
          <a:xfrm>
            <a:off x="3733800" y="3733800"/>
            <a:ext cx="782638" cy="503238"/>
            <a:chOff x="4800600" y="3276600"/>
            <a:chExt cx="1143000" cy="457200"/>
          </a:xfrm>
        </p:grpSpPr>
        <p:sp>
          <p:nvSpPr>
            <p:cNvPr id="35" name="Rectangle 34"/>
            <p:cNvSpPr/>
            <p:nvPr/>
          </p:nvSpPr>
          <p:spPr>
            <a:xfrm>
              <a:off x="48006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6" name="Rectangle 35"/>
            <p:cNvSpPr/>
            <p:nvPr/>
          </p:nvSpPr>
          <p:spPr>
            <a:xfrm>
              <a:off x="53570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37" name="Rectangle 36"/>
          <p:cNvSpPr/>
          <p:nvPr/>
        </p:nvSpPr>
        <p:spPr>
          <a:xfrm>
            <a:off x="276225" y="5089525"/>
            <a:ext cx="990600" cy="685800"/>
          </a:xfrm>
          <a:prstGeom prst="rect">
            <a:avLst/>
          </a:prstGeom>
          <a:no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8" name="Rectangle 37"/>
          <p:cNvSpPr/>
          <p:nvPr/>
        </p:nvSpPr>
        <p:spPr>
          <a:xfrm>
            <a:off x="1952625" y="50895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9" name="Rectangle 38"/>
          <p:cNvSpPr/>
          <p:nvPr/>
        </p:nvSpPr>
        <p:spPr>
          <a:xfrm>
            <a:off x="3629025" y="5089525"/>
            <a:ext cx="990600" cy="685800"/>
          </a:xfrm>
          <a:prstGeom prst="rect">
            <a:avLst/>
          </a:prstGeom>
          <a:noFill/>
          <a:ln w="25400" cap="flat" cmpd="sng" algn="ctr">
            <a:solidFill>
              <a:srgbClr val="0070C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0" name="Rectangle 39"/>
          <p:cNvSpPr/>
          <p:nvPr/>
        </p:nvSpPr>
        <p:spPr>
          <a:xfrm>
            <a:off x="5381625" y="50895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43024" name="Group 11"/>
          <p:cNvGrpSpPr>
            <a:grpSpLocks/>
          </p:cNvGrpSpPr>
          <p:nvPr/>
        </p:nvGrpSpPr>
        <p:grpSpPr bwMode="auto">
          <a:xfrm>
            <a:off x="381000" y="5181600"/>
            <a:ext cx="782638" cy="503238"/>
            <a:chOff x="1447800" y="3276600"/>
            <a:chExt cx="1143000" cy="457200"/>
          </a:xfrm>
        </p:grpSpPr>
        <p:sp>
          <p:nvSpPr>
            <p:cNvPr id="42" name="Rectangle 41"/>
            <p:cNvSpPr/>
            <p:nvPr/>
          </p:nvSpPr>
          <p:spPr>
            <a:xfrm>
              <a:off x="14478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3" name="Rectangle 42"/>
            <p:cNvSpPr/>
            <p:nvPr/>
          </p:nvSpPr>
          <p:spPr>
            <a:xfrm>
              <a:off x="20042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3025" name="Group 14"/>
          <p:cNvGrpSpPr>
            <a:grpSpLocks/>
          </p:cNvGrpSpPr>
          <p:nvPr/>
        </p:nvGrpSpPr>
        <p:grpSpPr bwMode="auto">
          <a:xfrm>
            <a:off x="2057400" y="5181600"/>
            <a:ext cx="782638" cy="503238"/>
            <a:chOff x="3124200" y="3276600"/>
            <a:chExt cx="1143000" cy="457200"/>
          </a:xfrm>
        </p:grpSpPr>
        <p:sp>
          <p:nvSpPr>
            <p:cNvPr id="45" name="Rectangle 44"/>
            <p:cNvSpPr/>
            <p:nvPr/>
          </p:nvSpPr>
          <p:spPr>
            <a:xfrm>
              <a:off x="3124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6" name="Rectangle 45"/>
            <p:cNvSpPr/>
            <p:nvPr/>
          </p:nvSpPr>
          <p:spPr>
            <a:xfrm>
              <a:off x="3680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3026" name="Group 18"/>
          <p:cNvGrpSpPr>
            <a:grpSpLocks/>
          </p:cNvGrpSpPr>
          <p:nvPr/>
        </p:nvGrpSpPr>
        <p:grpSpPr bwMode="auto">
          <a:xfrm>
            <a:off x="5486400" y="5181600"/>
            <a:ext cx="782638" cy="503238"/>
            <a:chOff x="6553200" y="3276600"/>
            <a:chExt cx="1143000" cy="457200"/>
          </a:xfrm>
        </p:grpSpPr>
        <p:sp>
          <p:nvSpPr>
            <p:cNvPr id="48" name="Rectangle 47"/>
            <p:cNvSpPr/>
            <p:nvPr/>
          </p:nvSpPr>
          <p:spPr>
            <a:xfrm>
              <a:off x="6553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9" name="Rectangle 48"/>
            <p:cNvSpPr/>
            <p:nvPr/>
          </p:nvSpPr>
          <p:spPr>
            <a:xfrm>
              <a:off x="7109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3027" name="Group 17"/>
          <p:cNvGrpSpPr>
            <a:grpSpLocks/>
          </p:cNvGrpSpPr>
          <p:nvPr/>
        </p:nvGrpSpPr>
        <p:grpSpPr bwMode="auto">
          <a:xfrm>
            <a:off x="3733800" y="5181600"/>
            <a:ext cx="782638" cy="503238"/>
            <a:chOff x="4800600" y="3276600"/>
            <a:chExt cx="1143000" cy="457200"/>
          </a:xfrm>
        </p:grpSpPr>
        <p:sp>
          <p:nvSpPr>
            <p:cNvPr id="51" name="Rectangle 50"/>
            <p:cNvSpPr/>
            <p:nvPr/>
          </p:nvSpPr>
          <p:spPr>
            <a:xfrm>
              <a:off x="48006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2" name="Rectangle 51"/>
            <p:cNvSpPr/>
            <p:nvPr/>
          </p:nvSpPr>
          <p:spPr>
            <a:xfrm>
              <a:off x="53570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53" name="Rectangle 52"/>
          <p:cNvSpPr/>
          <p:nvPr/>
        </p:nvSpPr>
        <p:spPr>
          <a:xfrm>
            <a:off x="6553200" y="3570288"/>
            <a:ext cx="990600" cy="350837"/>
          </a:xfrm>
          <a:prstGeom prst="rect">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4" name="Rectangle 53"/>
          <p:cNvSpPr/>
          <p:nvPr/>
        </p:nvSpPr>
        <p:spPr>
          <a:xfrm>
            <a:off x="7924800" y="3616325"/>
            <a:ext cx="990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5" name="Rectangle 54"/>
          <p:cNvSpPr/>
          <p:nvPr/>
        </p:nvSpPr>
        <p:spPr>
          <a:xfrm>
            <a:off x="6553200" y="3962400"/>
            <a:ext cx="99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6" name="Rectangle 55"/>
          <p:cNvSpPr/>
          <p:nvPr/>
        </p:nvSpPr>
        <p:spPr>
          <a:xfrm>
            <a:off x="7924800" y="5521325"/>
            <a:ext cx="990600" cy="346075"/>
          </a:xfrm>
          <a:prstGeom prst="rect">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7" name="Rectangle 56"/>
          <p:cNvSpPr/>
          <p:nvPr/>
        </p:nvSpPr>
        <p:spPr>
          <a:xfrm>
            <a:off x="6553200" y="4759325"/>
            <a:ext cx="990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8" name="Rectangle 57"/>
          <p:cNvSpPr/>
          <p:nvPr/>
        </p:nvSpPr>
        <p:spPr>
          <a:xfrm>
            <a:off x="7924800" y="4759325"/>
            <a:ext cx="99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cxnSp>
        <p:nvCxnSpPr>
          <p:cNvPr id="59" name="Straight Arrow Connector 58"/>
          <p:cNvCxnSpPr/>
          <p:nvPr/>
        </p:nvCxnSpPr>
        <p:spPr>
          <a:xfrm>
            <a:off x="7543800" y="3768725"/>
            <a:ext cx="381000" cy="1588"/>
          </a:xfrm>
          <a:prstGeom prst="straightConnector1">
            <a:avLst/>
          </a:prstGeom>
          <a:ln w="25400" cap="flat" cmpd="sng" algn="ctr">
            <a:solidFill>
              <a:schemeClr val="accent1">
                <a:shade val="95000"/>
                <a:satMod val="105000"/>
              </a:schemeClr>
            </a:solidFill>
            <a:prstDash val="solid"/>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1"/>
          </p:cNvCxnSpPr>
          <p:nvPr/>
        </p:nvCxnSpPr>
        <p:spPr>
          <a:xfrm rot="10800000" flipV="1">
            <a:off x="7543800" y="5694363"/>
            <a:ext cx="381000" cy="20637"/>
          </a:xfrm>
          <a:prstGeom prst="straightConnector1">
            <a:avLst/>
          </a:prstGeom>
          <a:ln w="25400" cap="flat" cmpd="sng" algn="ctr">
            <a:solidFill>
              <a:schemeClr val="accent1">
                <a:shade val="95000"/>
                <a:satMod val="105000"/>
              </a:schemeClr>
            </a:solidFill>
            <a:prstDash val="solid"/>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036" name="Straight Arrow Connector 66"/>
          <p:cNvCxnSpPr>
            <a:cxnSpLocks noChangeShapeType="1"/>
            <a:stCxn id="21" idx="2"/>
            <a:endCxn id="39" idx="0"/>
          </p:cNvCxnSpPr>
          <p:nvPr/>
        </p:nvCxnSpPr>
        <p:spPr bwMode="auto">
          <a:xfrm rot="16200000" flipH="1">
            <a:off x="2066925" y="3032125"/>
            <a:ext cx="762000" cy="3352800"/>
          </a:xfrm>
          <a:prstGeom prst="straightConnector1">
            <a:avLst/>
          </a:prstGeom>
          <a:noFill/>
          <a:ln w="31750">
            <a:solidFill>
              <a:schemeClr val="tx1"/>
            </a:solidFill>
            <a:round/>
            <a:headEnd type="arrow" w="med" len="med"/>
            <a:tailEnd type="arrow" w="med" len="med"/>
          </a:ln>
        </p:spPr>
      </p:cxnSp>
      <p:cxnSp>
        <p:nvCxnSpPr>
          <p:cNvPr id="43037" name="Straight Connector 61"/>
          <p:cNvCxnSpPr>
            <a:cxnSpLocks noChangeShapeType="1"/>
          </p:cNvCxnSpPr>
          <p:nvPr/>
        </p:nvCxnSpPr>
        <p:spPr bwMode="auto">
          <a:xfrm rot="5400000">
            <a:off x="4953001" y="4724400"/>
            <a:ext cx="3048000" cy="3175"/>
          </a:xfrm>
          <a:prstGeom prst="line">
            <a:avLst/>
          </a:prstGeom>
          <a:noFill/>
          <a:ln w="31750">
            <a:solidFill>
              <a:schemeClr val="tx1"/>
            </a:solidFill>
            <a:prstDash val="dash"/>
            <a:round/>
            <a:headEnd/>
            <a:tailEnd/>
          </a:ln>
        </p:spPr>
      </p:cxnSp>
      <p:sp>
        <p:nvSpPr>
          <p:cNvPr id="43038" name="TextBox 62"/>
          <p:cNvSpPr txBox="1">
            <a:spLocks noChangeArrowheads="1"/>
          </p:cNvSpPr>
          <p:nvPr/>
        </p:nvSpPr>
        <p:spPr bwMode="auto">
          <a:xfrm>
            <a:off x="6629400" y="3048000"/>
            <a:ext cx="2274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Execution Flow</a:t>
            </a:r>
          </a:p>
        </p:txBody>
      </p:sp>
      <p:sp>
        <p:nvSpPr>
          <p:cNvPr id="43039" name="TextBox 63"/>
          <p:cNvSpPr txBox="1">
            <a:spLocks noChangeArrowheads="1"/>
          </p:cNvSpPr>
          <p:nvPr/>
        </p:nvSpPr>
        <p:spPr bwMode="auto">
          <a:xfrm>
            <a:off x="1981200" y="3124200"/>
            <a:ext cx="2630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System Mappings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53" grpId="0" animBg="1"/>
      <p:bldP spid="54" grpId="0" animBg="1"/>
      <p:bldP spid="55" grpId="0" animBg="1"/>
      <p:bldP spid="56" grpId="0" animBg="1"/>
      <p:bldP spid="57"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Out-of-Sync Communication: Solution</a:t>
            </a:r>
          </a:p>
        </p:txBody>
      </p:sp>
      <p:sp>
        <p:nvSpPr>
          <p:cNvPr id="44035" name="Rectangle 3"/>
          <p:cNvSpPr>
            <a:spLocks noGrp="1" noChangeArrowheads="1"/>
          </p:cNvSpPr>
          <p:nvPr>
            <p:ph idx="1"/>
          </p:nvPr>
        </p:nvSpPr>
        <p:spPr>
          <a:xfrm>
            <a:off x="685800" y="1143000"/>
            <a:ext cx="7772400" cy="1981200"/>
          </a:xfrm>
        </p:spPr>
        <p:txBody>
          <a:bodyPr/>
          <a:lstStyle/>
          <a:p>
            <a:pPr eaLnBrk="1" hangingPunct="1"/>
            <a:r>
              <a:rPr lang="en-US" smtClean="0"/>
              <a:t>Remap two processes on </a:t>
            </a:r>
            <a:r>
              <a:rPr lang="en-US" i="1" smtClean="0"/>
              <a:t>one</a:t>
            </a:r>
            <a:r>
              <a:rPr lang="en-US" smtClean="0"/>
              <a:t> node</a:t>
            </a:r>
          </a:p>
          <a:p>
            <a:pPr eaLnBrk="1" hangingPunct="1"/>
            <a:r>
              <a:rPr lang="en-US" smtClean="0"/>
              <a:t>Process</a:t>
            </a:r>
          </a:p>
          <a:p>
            <a:pPr lvl="1" eaLnBrk="1" hangingPunct="1"/>
            <a:r>
              <a:rPr lang="en-US" smtClean="0"/>
              <a:t>Elect a leader</a:t>
            </a:r>
          </a:p>
          <a:p>
            <a:pPr lvl="1" eaLnBrk="1" hangingPunct="1"/>
            <a:r>
              <a:rPr lang="en-US" smtClean="0"/>
              <a:t>Leader determines which processes on which node to swap</a:t>
            </a:r>
          </a:p>
          <a:p>
            <a:pPr lvl="1" eaLnBrk="1" hangingPunct="1"/>
            <a:r>
              <a:rPr lang="en-US" smtClean="0"/>
              <a:t>Swap processes</a:t>
            </a:r>
          </a:p>
        </p:txBody>
      </p:sp>
      <p:sp>
        <p:nvSpPr>
          <p:cNvPr id="4" name="Rectangle 3"/>
          <p:cNvSpPr/>
          <p:nvPr/>
        </p:nvSpPr>
        <p:spPr>
          <a:xfrm>
            <a:off x="276225" y="3641725"/>
            <a:ext cx="990600" cy="685800"/>
          </a:xfrm>
          <a:prstGeom prst="rect">
            <a:avLst/>
          </a:prstGeom>
          <a:no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 name="Rectangle 4"/>
          <p:cNvSpPr/>
          <p:nvPr/>
        </p:nvSpPr>
        <p:spPr>
          <a:xfrm>
            <a:off x="1952625" y="36417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6" name="Rectangle 5"/>
          <p:cNvSpPr/>
          <p:nvPr/>
        </p:nvSpPr>
        <p:spPr>
          <a:xfrm>
            <a:off x="3629025" y="3641725"/>
            <a:ext cx="990600" cy="685800"/>
          </a:xfrm>
          <a:prstGeom prst="rect">
            <a:avLst/>
          </a:prstGeom>
          <a:noFill/>
          <a:ln w="25400" cap="flat" cmpd="sng" algn="ctr">
            <a:solidFill>
              <a:srgbClr val="0070C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7" name="Rectangle 6"/>
          <p:cNvSpPr/>
          <p:nvPr/>
        </p:nvSpPr>
        <p:spPr>
          <a:xfrm>
            <a:off x="5381625" y="36417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2" name="Group 11"/>
          <p:cNvGrpSpPr>
            <a:grpSpLocks/>
          </p:cNvGrpSpPr>
          <p:nvPr/>
        </p:nvGrpSpPr>
        <p:grpSpPr bwMode="auto">
          <a:xfrm>
            <a:off x="381000" y="3733800"/>
            <a:ext cx="782638" cy="503238"/>
            <a:chOff x="1447800" y="3276600"/>
            <a:chExt cx="1143000" cy="457200"/>
          </a:xfrm>
        </p:grpSpPr>
        <p:sp>
          <p:nvSpPr>
            <p:cNvPr id="9" name="Rectangle 8"/>
            <p:cNvSpPr/>
            <p:nvPr/>
          </p:nvSpPr>
          <p:spPr>
            <a:xfrm>
              <a:off x="14478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0" name="Rectangle 9"/>
            <p:cNvSpPr/>
            <p:nvPr/>
          </p:nvSpPr>
          <p:spPr>
            <a:xfrm>
              <a:off x="20042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 name="Group 14"/>
          <p:cNvGrpSpPr>
            <a:grpSpLocks/>
          </p:cNvGrpSpPr>
          <p:nvPr/>
        </p:nvGrpSpPr>
        <p:grpSpPr bwMode="auto">
          <a:xfrm>
            <a:off x="2057400" y="3733800"/>
            <a:ext cx="782638" cy="503238"/>
            <a:chOff x="3124200" y="3276600"/>
            <a:chExt cx="1143000" cy="457200"/>
          </a:xfrm>
        </p:grpSpPr>
        <p:sp>
          <p:nvSpPr>
            <p:cNvPr id="12" name="Rectangle 11"/>
            <p:cNvSpPr/>
            <p:nvPr/>
          </p:nvSpPr>
          <p:spPr>
            <a:xfrm>
              <a:off x="3124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3" name="Rectangle 12"/>
            <p:cNvSpPr/>
            <p:nvPr/>
          </p:nvSpPr>
          <p:spPr>
            <a:xfrm>
              <a:off x="3680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8" name="Group 18"/>
          <p:cNvGrpSpPr>
            <a:grpSpLocks/>
          </p:cNvGrpSpPr>
          <p:nvPr/>
        </p:nvGrpSpPr>
        <p:grpSpPr bwMode="auto">
          <a:xfrm>
            <a:off x="5486400" y="3733800"/>
            <a:ext cx="782638" cy="503238"/>
            <a:chOff x="6553200" y="3276600"/>
            <a:chExt cx="1143000" cy="457200"/>
          </a:xfrm>
        </p:grpSpPr>
        <p:sp>
          <p:nvSpPr>
            <p:cNvPr id="15" name="Rectangle 14"/>
            <p:cNvSpPr/>
            <p:nvPr/>
          </p:nvSpPr>
          <p:spPr>
            <a:xfrm>
              <a:off x="6553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6" name="Rectangle 15"/>
            <p:cNvSpPr/>
            <p:nvPr/>
          </p:nvSpPr>
          <p:spPr>
            <a:xfrm>
              <a:off x="7109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11" name="Group 17"/>
          <p:cNvGrpSpPr>
            <a:grpSpLocks/>
          </p:cNvGrpSpPr>
          <p:nvPr/>
        </p:nvGrpSpPr>
        <p:grpSpPr bwMode="auto">
          <a:xfrm>
            <a:off x="3733800" y="3733800"/>
            <a:ext cx="782638" cy="503238"/>
            <a:chOff x="4800600" y="3276600"/>
            <a:chExt cx="1143000" cy="457200"/>
          </a:xfrm>
        </p:grpSpPr>
        <p:sp>
          <p:nvSpPr>
            <p:cNvPr id="18" name="Rectangle 17"/>
            <p:cNvSpPr/>
            <p:nvPr/>
          </p:nvSpPr>
          <p:spPr>
            <a:xfrm>
              <a:off x="48006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9" name="Rectangle 18"/>
            <p:cNvSpPr/>
            <p:nvPr/>
          </p:nvSpPr>
          <p:spPr>
            <a:xfrm>
              <a:off x="53570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20" name="Rectangle 19"/>
          <p:cNvSpPr/>
          <p:nvPr/>
        </p:nvSpPr>
        <p:spPr>
          <a:xfrm>
            <a:off x="276225" y="5089525"/>
            <a:ext cx="990600" cy="685800"/>
          </a:xfrm>
          <a:prstGeom prst="rect">
            <a:avLst/>
          </a:prstGeom>
          <a:noFill/>
          <a:ln w="25400"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1" name="Rectangle 20"/>
          <p:cNvSpPr/>
          <p:nvPr/>
        </p:nvSpPr>
        <p:spPr>
          <a:xfrm>
            <a:off x="1952625" y="50895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2" name="Rectangle 21"/>
          <p:cNvSpPr/>
          <p:nvPr/>
        </p:nvSpPr>
        <p:spPr>
          <a:xfrm>
            <a:off x="3629025" y="5089525"/>
            <a:ext cx="990600" cy="685800"/>
          </a:xfrm>
          <a:prstGeom prst="rect">
            <a:avLst/>
          </a:prstGeom>
          <a:noFill/>
          <a:ln w="25400" cap="flat" cmpd="sng" algn="ctr">
            <a:solidFill>
              <a:srgbClr val="0070C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3" name="Rectangle 22"/>
          <p:cNvSpPr/>
          <p:nvPr/>
        </p:nvSpPr>
        <p:spPr>
          <a:xfrm>
            <a:off x="5381625" y="5089525"/>
            <a:ext cx="990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44048" name="Group 11"/>
          <p:cNvGrpSpPr>
            <a:grpSpLocks/>
          </p:cNvGrpSpPr>
          <p:nvPr/>
        </p:nvGrpSpPr>
        <p:grpSpPr bwMode="auto">
          <a:xfrm>
            <a:off x="381000" y="5181600"/>
            <a:ext cx="782638" cy="503238"/>
            <a:chOff x="1447800" y="3276600"/>
            <a:chExt cx="1143000" cy="457200"/>
          </a:xfrm>
        </p:grpSpPr>
        <p:sp>
          <p:nvSpPr>
            <p:cNvPr id="25" name="Rectangle 24"/>
            <p:cNvSpPr/>
            <p:nvPr/>
          </p:nvSpPr>
          <p:spPr>
            <a:xfrm>
              <a:off x="14478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6" name="Rectangle 25"/>
            <p:cNvSpPr/>
            <p:nvPr/>
          </p:nvSpPr>
          <p:spPr>
            <a:xfrm>
              <a:off x="20042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4049" name="Group 14"/>
          <p:cNvGrpSpPr>
            <a:grpSpLocks/>
          </p:cNvGrpSpPr>
          <p:nvPr/>
        </p:nvGrpSpPr>
        <p:grpSpPr bwMode="auto">
          <a:xfrm>
            <a:off x="2057400" y="5181600"/>
            <a:ext cx="782638" cy="503238"/>
            <a:chOff x="3124200" y="3276600"/>
            <a:chExt cx="1143000" cy="457200"/>
          </a:xfrm>
        </p:grpSpPr>
        <p:sp>
          <p:nvSpPr>
            <p:cNvPr id="28" name="Rectangle 27"/>
            <p:cNvSpPr/>
            <p:nvPr/>
          </p:nvSpPr>
          <p:spPr>
            <a:xfrm>
              <a:off x="3124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9" name="Rectangle 28"/>
            <p:cNvSpPr/>
            <p:nvPr/>
          </p:nvSpPr>
          <p:spPr>
            <a:xfrm>
              <a:off x="3680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4050" name="Group 18"/>
          <p:cNvGrpSpPr>
            <a:grpSpLocks/>
          </p:cNvGrpSpPr>
          <p:nvPr/>
        </p:nvGrpSpPr>
        <p:grpSpPr bwMode="auto">
          <a:xfrm>
            <a:off x="5486400" y="5181600"/>
            <a:ext cx="782638" cy="503238"/>
            <a:chOff x="6553200" y="3276600"/>
            <a:chExt cx="1143000" cy="457200"/>
          </a:xfrm>
        </p:grpSpPr>
        <p:sp>
          <p:nvSpPr>
            <p:cNvPr id="31" name="Rectangle 30"/>
            <p:cNvSpPr/>
            <p:nvPr/>
          </p:nvSpPr>
          <p:spPr>
            <a:xfrm>
              <a:off x="65532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2" name="Rectangle 31"/>
            <p:cNvSpPr/>
            <p:nvPr/>
          </p:nvSpPr>
          <p:spPr>
            <a:xfrm>
              <a:off x="71096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4051" name="Group 17"/>
          <p:cNvGrpSpPr>
            <a:grpSpLocks/>
          </p:cNvGrpSpPr>
          <p:nvPr/>
        </p:nvGrpSpPr>
        <p:grpSpPr bwMode="auto">
          <a:xfrm>
            <a:off x="3733800" y="5181600"/>
            <a:ext cx="782638" cy="503238"/>
            <a:chOff x="4800600" y="3276600"/>
            <a:chExt cx="1143000" cy="457200"/>
          </a:xfrm>
        </p:grpSpPr>
        <p:sp>
          <p:nvSpPr>
            <p:cNvPr id="34" name="Rectangle 33"/>
            <p:cNvSpPr/>
            <p:nvPr/>
          </p:nvSpPr>
          <p:spPr>
            <a:xfrm>
              <a:off x="4800600" y="3276600"/>
              <a:ext cx="55643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5" name="Rectangle 34"/>
            <p:cNvSpPr/>
            <p:nvPr/>
          </p:nvSpPr>
          <p:spPr>
            <a:xfrm>
              <a:off x="5357030" y="3276600"/>
              <a:ext cx="58657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36" name="Rectangle 35"/>
          <p:cNvSpPr/>
          <p:nvPr/>
        </p:nvSpPr>
        <p:spPr>
          <a:xfrm>
            <a:off x="6553200" y="3570288"/>
            <a:ext cx="990600" cy="350837"/>
          </a:xfrm>
          <a:prstGeom prst="rect">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7" name="Rectangle 36"/>
          <p:cNvSpPr/>
          <p:nvPr/>
        </p:nvSpPr>
        <p:spPr>
          <a:xfrm>
            <a:off x="7924800" y="3616325"/>
            <a:ext cx="990600" cy="10668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8" name="Rectangle 37"/>
          <p:cNvSpPr/>
          <p:nvPr/>
        </p:nvSpPr>
        <p:spPr>
          <a:xfrm>
            <a:off x="6553200" y="3962400"/>
            <a:ext cx="99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39" name="Rectangle 38"/>
          <p:cNvSpPr/>
          <p:nvPr/>
        </p:nvSpPr>
        <p:spPr>
          <a:xfrm>
            <a:off x="7924800" y="5521325"/>
            <a:ext cx="990600" cy="346075"/>
          </a:xfrm>
          <a:prstGeom prst="rect">
            <a:avLst/>
          </a:prstGeom>
          <a:solidFill>
            <a:schemeClr val="accent4">
              <a:lumMod val="60000"/>
              <a:lumOff val="4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0" name="Rectangle 39"/>
          <p:cNvSpPr/>
          <p:nvPr/>
        </p:nvSpPr>
        <p:spPr>
          <a:xfrm>
            <a:off x="6553200" y="4759325"/>
            <a:ext cx="9906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41" name="Rectangle 40"/>
          <p:cNvSpPr/>
          <p:nvPr/>
        </p:nvSpPr>
        <p:spPr>
          <a:xfrm>
            <a:off x="7924800" y="4759325"/>
            <a:ext cx="99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cxnSp>
        <p:nvCxnSpPr>
          <p:cNvPr id="42" name="Straight Arrow Connector 41"/>
          <p:cNvCxnSpPr/>
          <p:nvPr/>
        </p:nvCxnSpPr>
        <p:spPr>
          <a:xfrm>
            <a:off x="7543800" y="3768725"/>
            <a:ext cx="381000" cy="1588"/>
          </a:xfrm>
          <a:prstGeom prst="straightConnector1">
            <a:avLst/>
          </a:prstGeom>
          <a:ln w="25400" cap="flat" cmpd="sng" algn="ctr">
            <a:solidFill>
              <a:schemeClr val="accent1">
                <a:shade val="95000"/>
                <a:satMod val="105000"/>
              </a:schemeClr>
            </a:solidFill>
            <a:prstDash val="solid"/>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1"/>
          </p:cNvCxnSpPr>
          <p:nvPr/>
        </p:nvCxnSpPr>
        <p:spPr>
          <a:xfrm rot="10800000" flipV="1">
            <a:off x="7543800" y="5694363"/>
            <a:ext cx="381000" cy="1587"/>
          </a:xfrm>
          <a:prstGeom prst="straightConnector1">
            <a:avLst/>
          </a:prstGeom>
          <a:ln w="25400" cap="flat" cmpd="sng" algn="ctr">
            <a:solidFill>
              <a:schemeClr val="accent1">
                <a:shade val="95000"/>
                <a:satMod val="105000"/>
              </a:schemeClr>
            </a:solidFill>
            <a:prstDash val="solid"/>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noChangeShapeType="1"/>
            <a:stCxn id="4" idx="2"/>
            <a:endCxn id="22" idx="0"/>
          </p:cNvCxnSpPr>
          <p:nvPr/>
        </p:nvCxnSpPr>
        <p:spPr bwMode="auto">
          <a:xfrm rot="16200000" flipH="1">
            <a:off x="2066925" y="3032125"/>
            <a:ext cx="762000" cy="3352800"/>
          </a:xfrm>
          <a:prstGeom prst="straightConnector1">
            <a:avLst/>
          </a:prstGeom>
          <a:noFill/>
          <a:ln w="31750">
            <a:solidFill>
              <a:schemeClr val="tx1"/>
            </a:solidFill>
            <a:round/>
            <a:headEnd type="arrow" w="med" len="med"/>
            <a:tailEnd type="arrow" w="med" len="med"/>
          </a:ln>
        </p:spPr>
      </p:cxnSp>
      <p:cxnSp>
        <p:nvCxnSpPr>
          <p:cNvPr id="46" name="Straight Arrow Connector 45"/>
          <p:cNvCxnSpPr>
            <a:cxnSpLocks noChangeShapeType="1"/>
            <a:stCxn id="6" idx="2"/>
            <a:endCxn id="22" idx="0"/>
          </p:cNvCxnSpPr>
          <p:nvPr/>
        </p:nvCxnSpPr>
        <p:spPr bwMode="auto">
          <a:xfrm rot="5400000">
            <a:off x="3744119" y="4709319"/>
            <a:ext cx="762000" cy="1588"/>
          </a:xfrm>
          <a:prstGeom prst="straightConnector1">
            <a:avLst/>
          </a:prstGeom>
          <a:noFill/>
          <a:ln w="31750">
            <a:solidFill>
              <a:schemeClr val="tx1"/>
            </a:solidFill>
            <a:round/>
            <a:headEnd type="arrow" w="med" len="med"/>
            <a:tailEnd type="arrow" w="med" len="med"/>
          </a:ln>
        </p:spPr>
      </p:cxnSp>
      <p:sp>
        <p:nvSpPr>
          <p:cNvPr id="44062" name="TextBox 48"/>
          <p:cNvSpPr txBox="1">
            <a:spLocks noChangeArrowheads="1"/>
          </p:cNvSpPr>
          <p:nvPr/>
        </p:nvSpPr>
        <p:spPr bwMode="auto">
          <a:xfrm>
            <a:off x="6629400" y="3048000"/>
            <a:ext cx="2274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Execution Flow</a:t>
            </a:r>
          </a:p>
        </p:txBody>
      </p:sp>
      <p:sp>
        <p:nvSpPr>
          <p:cNvPr id="44063" name="TextBox 49"/>
          <p:cNvSpPr txBox="1">
            <a:spLocks noChangeArrowheads="1"/>
          </p:cNvSpPr>
          <p:nvPr/>
        </p:nvSpPr>
        <p:spPr bwMode="auto">
          <a:xfrm>
            <a:off x="1981200" y="3124200"/>
            <a:ext cx="2630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System Mappings</a:t>
            </a:r>
          </a:p>
        </p:txBody>
      </p:sp>
      <p:cxnSp>
        <p:nvCxnSpPr>
          <p:cNvPr id="44064" name="Straight Connector 50"/>
          <p:cNvCxnSpPr>
            <a:cxnSpLocks noChangeShapeType="1"/>
          </p:cNvCxnSpPr>
          <p:nvPr/>
        </p:nvCxnSpPr>
        <p:spPr bwMode="auto">
          <a:xfrm rot="5400000">
            <a:off x="4953001" y="4724400"/>
            <a:ext cx="3048000" cy="3175"/>
          </a:xfrm>
          <a:prstGeom prst="line">
            <a:avLst/>
          </a:prstGeom>
          <a:noFill/>
          <a:ln w="31750">
            <a:solidFill>
              <a:schemeClr val="tx1"/>
            </a:solidFill>
            <a:prstDash val="dash"/>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3.33333E-6 -1.11111E-6 L 0.36666 -1.11111E-6 " pathEditMode="relative" rAng="0" ptsTypes="AA">
                                      <p:cBhvr>
                                        <p:cTn id="40" dur="2000" fill="hold"/>
                                        <p:tgtEl>
                                          <p:spTgt spid="2"/>
                                        </p:tgtEl>
                                        <p:attrNameLst>
                                          <p:attrName>ppt_x</p:attrName>
                                          <p:attrName>ppt_y</p:attrName>
                                        </p:attrNameLst>
                                      </p:cBhvr>
                                      <p:rCtr x="18300" y="0"/>
                                    </p:animMotion>
                                  </p:childTnLst>
                                </p:cTn>
                              </p:par>
                              <p:par>
                                <p:cTn id="41" presetID="0" presetClass="path" presetSubtype="0" accel="50000" decel="50000" fill="hold" nodeType="withEffect">
                                  <p:stCondLst>
                                    <p:cond delay="0"/>
                                  </p:stCondLst>
                                  <p:childTnLst>
                                    <p:animMotion origin="layout" path="M -3.33333E-6 -1.11111E-6 L -0.36666 -1.11111E-6 " pathEditMode="relative" ptsTypes="AA">
                                      <p:cBhvr>
                                        <p:cTn id="42" dur="2000" fill="hold"/>
                                        <p:tgtEl>
                                          <p:spTgt spid="11"/>
                                        </p:tgtEl>
                                        <p:attrNameLst>
                                          <p:attrName>ppt_x</p:attrName>
                                          <p:attrName>ppt_y</p:attrName>
                                        </p:attrNameLst>
                                      </p:cBhvr>
                                    </p:animMotion>
                                  </p:childTnLst>
                                </p:cTn>
                              </p:par>
                              <p:par>
                                <p:cTn id="43" presetID="10" presetClass="exit" presetSubtype="0" fill="hold" nodeType="withEffect">
                                  <p:stCondLst>
                                    <p:cond delay="0"/>
                                  </p:stCondLst>
                                  <p:childTnLst>
                                    <p:animEffect transition="out" filter="fade">
                                      <p:cBhvr>
                                        <p:cTn id="44" dur="2000"/>
                                        <p:tgtEl>
                                          <p:spTgt spid="45"/>
                                        </p:tgtEl>
                                      </p:cBhvr>
                                    </p:animEffect>
                                    <p:set>
                                      <p:cBhvr>
                                        <p:cTn id="45" dur="1" fill="hold">
                                          <p:stCondLst>
                                            <p:cond delay="1999"/>
                                          </p:stCondLst>
                                        </p:cTn>
                                        <p:tgtEl>
                                          <p:spTgt spid="45"/>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2000"/>
                                        <p:tgtEl>
                                          <p:spTgt spid="4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6" presetClass="emph" presetSubtype="0" fill="hold" grpId="0" nodeType="clickEffect">
                                  <p:stCondLst>
                                    <p:cond delay="0"/>
                                  </p:stCondLst>
                                  <p:childTnLst>
                                    <p:animScale>
                                      <p:cBhvr>
                                        <p:cTn id="52" dur="1000" fill="hold"/>
                                        <p:tgtEl>
                                          <p:spTgt spid="37"/>
                                        </p:tgtEl>
                                      </p:cBhvr>
                                      <p:by x="100000" y="34000"/>
                                    </p:animScale>
                                  </p:childTnLst>
                                </p:cTn>
                              </p:par>
                              <p:par>
                                <p:cTn id="53" presetID="0" presetClass="path" presetSubtype="0" accel="50000" decel="50000" fill="hold" grpId="0" nodeType="withEffect">
                                  <p:stCondLst>
                                    <p:cond delay="0"/>
                                  </p:stCondLst>
                                  <p:childTnLst>
                                    <p:animMotion origin="layout" path="M 3.33333E-6 0.00185 L 3.33333E-6 0.05741 " pathEditMode="relative" rAng="0" ptsTypes="AA">
                                      <p:cBhvr>
                                        <p:cTn id="54" dur="1000" fill="hold"/>
                                        <p:tgtEl>
                                          <p:spTgt spid="36"/>
                                        </p:tgtEl>
                                        <p:attrNameLst>
                                          <p:attrName>ppt_x</p:attrName>
                                          <p:attrName>ppt_y</p:attrName>
                                        </p:attrNameLst>
                                      </p:cBhvr>
                                      <p:rCtr x="0" y="2800"/>
                                    </p:animMotion>
                                  </p:childTnLst>
                                </p:cTn>
                              </p:par>
                              <p:par>
                                <p:cTn id="55" presetID="42" presetClass="path" presetSubtype="0" accel="50000" decel="50000" fill="hold" grpId="0" nodeType="withEffect">
                                  <p:stCondLst>
                                    <p:cond delay="0"/>
                                  </p:stCondLst>
                                  <p:childTnLst>
                                    <p:animMotion origin="layout" path="M 0 0 L 0 0.05556 " pathEditMode="relative" rAng="0" ptsTypes="AA">
                                      <p:cBhvr>
                                        <p:cTn id="56" dur="1000" fill="hold"/>
                                        <p:tgtEl>
                                          <p:spTgt spid="38"/>
                                        </p:tgtEl>
                                        <p:attrNameLst>
                                          <p:attrName>ppt_x</p:attrName>
                                          <p:attrName>ppt_y</p:attrName>
                                        </p:attrNameLst>
                                      </p:cBhvr>
                                      <p:rCtr x="0" y="2800"/>
                                    </p:animMotion>
                                  </p:childTnLst>
                                </p:cTn>
                              </p:par>
                              <p:par>
                                <p:cTn id="57" presetID="42" presetClass="path" presetSubtype="0" accel="50000" decel="50000" fill="hold" grpId="0" nodeType="withEffect">
                                  <p:stCondLst>
                                    <p:cond delay="0"/>
                                  </p:stCondLst>
                                  <p:childTnLst>
                                    <p:animMotion origin="layout" path="M 3.33333E-6 -0.05625 L 3.33333E-6 -0.01181 " pathEditMode="relative" rAng="0" ptsTypes="AA">
                                      <p:cBhvr>
                                        <p:cTn id="58" dur="1000" spd="-100000" fill="hold"/>
                                        <p:tgtEl>
                                          <p:spTgt spid="41"/>
                                        </p:tgtEl>
                                        <p:attrNameLst>
                                          <p:attrName>ppt_x</p:attrName>
                                          <p:attrName>ppt_y</p:attrName>
                                        </p:attrNameLst>
                                      </p:cBhvr>
                                      <p:rCtr x="0" y="2200"/>
                                    </p:animMotion>
                                  </p:childTnLst>
                                </p:cTn>
                              </p:par>
                              <p:par>
                                <p:cTn id="59" presetID="6" presetClass="emph" presetSubtype="0" fill="hold" grpId="0" nodeType="withEffect">
                                  <p:stCondLst>
                                    <p:cond delay="0"/>
                                  </p:stCondLst>
                                  <p:childTnLst>
                                    <p:animScale>
                                      <p:cBhvr>
                                        <p:cTn id="60" dur="1000" fill="hold"/>
                                        <p:tgtEl>
                                          <p:spTgt spid="40"/>
                                        </p:tgtEl>
                                      </p:cBhvr>
                                      <p:by x="100000" y="34000"/>
                                    </p:animScale>
                                  </p:childTnLst>
                                </p:cTn>
                              </p:par>
                              <p:par>
                                <p:cTn id="61" presetID="0" presetClass="path" presetSubtype="0" accel="50000" decel="50000" fill="hold" grpId="0" nodeType="withEffect">
                                  <p:stCondLst>
                                    <p:cond delay="0"/>
                                  </p:stCondLst>
                                  <p:childTnLst>
                                    <p:animMotion origin="layout" path="M -3.33333E-6 0 L -3.33333E-6 -0.05556 " pathEditMode="relative" rAng="0" ptsTypes="AA">
                                      <p:cBhvr>
                                        <p:cTn id="62" dur="1000" fill="hold"/>
                                        <p:tgtEl>
                                          <p:spTgt spid="39"/>
                                        </p:tgtEl>
                                        <p:attrNameLst>
                                          <p:attrName>ppt_x</p:attrName>
                                          <p:attrName>ppt_y</p:attrName>
                                        </p:attrNameLst>
                                      </p:cBhvr>
                                      <p:rCtr x="0" y="-2800"/>
                                    </p:animMotion>
                                  </p:childTnLst>
                                </p:cTn>
                              </p:par>
                              <p:par>
                                <p:cTn id="63" presetID="42" presetClass="path" presetSubtype="0" accel="50000" decel="50000" fill="hold" nodeType="withEffect">
                                  <p:stCondLst>
                                    <p:cond delay="0"/>
                                  </p:stCondLst>
                                  <p:childTnLst>
                                    <p:animMotion origin="layout" path="M 0 -1.11111E-6 L 0 0.05556 " pathEditMode="relative" rAng="0" ptsTypes="AA">
                                      <p:cBhvr>
                                        <p:cTn id="64" dur="1000" fill="hold"/>
                                        <p:tgtEl>
                                          <p:spTgt spid="42"/>
                                        </p:tgtEl>
                                        <p:attrNameLst>
                                          <p:attrName>ppt_x</p:attrName>
                                          <p:attrName>ppt_y</p:attrName>
                                        </p:attrNameLst>
                                      </p:cBhvr>
                                      <p:rCtr x="0" y="2800"/>
                                    </p:animMotion>
                                  </p:childTnLst>
                                </p:cTn>
                              </p:par>
                              <p:par>
                                <p:cTn id="65" presetID="64" presetClass="path" presetSubtype="0" accel="50000" decel="50000" fill="hold" nodeType="withEffect">
                                  <p:stCondLst>
                                    <p:cond delay="0"/>
                                  </p:stCondLst>
                                  <p:childTnLst>
                                    <p:animMotion origin="layout" path="M -3.33333E-6 0 L -3.33333E-6 -0.05556 " pathEditMode="relative" rAng="0" ptsTypes="AA">
                                      <p:cBhvr>
                                        <p:cTn id="66" dur="1000" fill="hold"/>
                                        <p:tgtEl>
                                          <p:spTgt spid="43"/>
                                        </p:tgtEl>
                                        <p:attrNameLst>
                                          <p:attrName>ppt_x</p:attrName>
                                          <p:attrName>ppt_y</p:attrName>
                                        </p:attrNameLst>
                                      </p:cBhvr>
                                      <p:rCtr x="0" y="-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Cache Locality</a:t>
            </a:r>
          </a:p>
        </p:txBody>
      </p:sp>
      <p:sp>
        <p:nvSpPr>
          <p:cNvPr id="45059" name="Content Placeholder 2"/>
          <p:cNvSpPr>
            <a:spLocks noGrp="1"/>
          </p:cNvSpPr>
          <p:nvPr>
            <p:ph idx="1"/>
          </p:nvPr>
        </p:nvSpPr>
        <p:spPr/>
        <p:txBody>
          <a:bodyPr/>
          <a:lstStyle/>
          <a:p>
            <a:pPr eaLnBrk="1" hangingPunct="1"/>
            <a:r>
              <a:rPr lang="en-US" smtClean="0"/>
              <a:t>The number of hops between cores determines the cost of transfers between them</a:t>
            </a:r>
          </a:p>
          <a:p>
            <a:pPr eaLnBrk="1" hangingPunct="1"/>
            <a:r>
              <a:rPr lang="en-US" smtClean="0"/>
              <a:t>The hierarchy of multi-processor multi-core design in full force</a:t>
            </a:r>
          </a:p>
          <a:p>
            <a:pPr eaLnBrk="1" hangingPunct="1"/>
            <a:r>
              <a:rPr lang="en-US" smtClean="0"/>
              <a:t>Communication over the network has to transfer the same way, just to an OS controlled core</a:t>
            </a:r>
          </a:p>
          <a:p>
            <a:pPr eaLnBrk="1" hangingPunct="1"/>
            <a:r>
              <a:rPr lang="en-US" smtClean="0"/>
              <a:t>Core 0 to Core 1, very efficient, Core 2 to 0 far worse</a:t>
            </a:r>
          </a:p>
        </p:txBody>
      </p:sp>
      <p:sp>
        <p:nvSpPr>
          <p:cNvPr id="4" name="Rounded Rectangle 3"/>
          <p:cNvSpPr/>
          <p:nvPr/>
        </p:nvSpPr>
        <p:spPr bwMode="auto">
          <a:xfrm>
            <a:off x="838200" y="4191000"/>
            <a:ext cx="7772400" cy="204311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45061" name="Group 8"/>
          <p:cNvGrpSpPr>
            <a:grpSpLocks/>
          </p:cNvGrpSpPr>
          <p:nvPr/>
        </p:nvGrpSpPr>
        <p:grpSpPr bwMode="auto">
          <a:xfrm>
            <a:off x="990600" y="4343400"/>
            <a:ext cx="3505200" cy="1701800"/>
            <a:chOff x="1447800" y="1294605"/>
            <a:chExt cx="5715000" cy="3277004"/>
          </a:xfrm>
        </p:grpSpPr>
        <p:sp>
          <p:nvSpPr>
            <p:cNvPr id="6" name="Rounded Rectangle 5"/>
            <p:cNvSpPr>
              <a:spLocks noChangeArrowheads="1"/>
            </p:cNvSpPr>
            <p:nvPr/>
          </p:nvSpPr>
          <p:spPr bwMode="auto">
            <a:xfrm>
              <a:off x="1447800" y="1294605"/>
              <a:ext cx="2818676"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a:t>Core 0</a:t>
              </a:r>
            </a:p>
          </p:txBody>
        </p:sp>
        <p:sp>
          <p:nvSpPr>
            <p:cNvPr id="7" name="Rounded Rectangle 6"/>
            <p:cNvSpPr>
              <a:spLocks noChangeArrowheads="1"/>
            </p:cNvSpPr>
            <p:nvPr/>
          </p:nvSpPr>
          <p:spPr bwMode="auto">
            <a:xfrm>
              <a:off x="4344126" y="1294605"/>
              <a:ext cx="2818674"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a:t>Core 1</a:t>
              </a:r>
            </a:p>
          </p:txBody>
        </p:sp>
        <p:sp>
          <p:nvSpPr>
            <p:cNvPr id="8" name="Rounded Rectangle 5"/>
            <p:cNvSpPr>
              <a:spLocks noChangeArrowheads="1"/>
            </p:cNvSpPr>
            <p:nvPr/>
          </p:nvSpPr>
          <p:spPr bwMode="auto">
            <a:xfrm>
              <a:off x="1447800" y="2666039"/>
              <a:ext cx="2818676"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a:t>L1 Cache</a:t>
              </a:r>
            </a:p>
          </p:txBody>
        </p:sp>
        <p:sp>
          <p:nvSpPr>
            <p:cNvPr id="9" name="Rounded Rectangle 8"/>
            <p:cNvSpPr>
              <a:spLocks noChangeArrowheads="1"/>
            </p:cNvSpPr>
            <p:nvPr/>
          </p:nvSpPr>
          <p:spPr bwMode="auto">
            <a:xfrm>
              <a:off x="4344126" y="2666039"/>
              <a:ext cx="2818674"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a:t>L1 Cache</a:t>
              </a:r>
            </a:p>
          </p:txBody>
        </p:sp>
        <p:sp>
          <p:nvSpPr>
            <p:cNvPr id="10" name="Rounded Rectangle 9"/>
            <p:cNvSpPr>
              <a:spLocks noChangeArrowheads="1"/>
            </p:cNvSpPr>
            <p:nvPr/>
          </p:nvSpPr>
          <p:spPr bwMode="auto">
            <a:xfrm>
              <a:off x="1447800" y="3275966"/>
              <a:ext cx="5715000" cy="1295643"/>
            </a:xfrm>
            <a:prstGeom prst="roundRect">
              <a:avLst>
                <a:gd name="adj" fmla="val 16667"/>
              </a:avLst>
            </a:prstGeom>
            <a:gradFill rotWithShape="1">
              <a:gsLst>
                <a:gs pos="0">
                  <a:srgbClr val="EFFDE6"/>
                </a:gs>
                <a:gs pos="64999">
                  <a:srgbClr val="D7F8BF"/>
                </a:gs>
                <a:gs pos="100000">
                  <a:srgbClr val="C6F7A2"/>
                </a:gs>
              </a:gsLst>
              <a:lin ang="5400000" scaled="1"/>
            </a:gradFill>
            <a:ln w="9525">
              <a:solidFill>
                <a:srgbClr val="76AB31"/>
              </a:solidFill>
              <a:round/>
              <a:headEnd/>
              <a:tailEnd/>
            </a:ln>
            <a:effectLst>
              <a:outerShdw blurRad="40000" dist="20000" dir="5400000" rotWithShape="0">
                <a:srgbClr val="808080">
                  <a:alpha val="37999"/>
                </a:srgbClr>
              </a:outerShdw>
            </a:effectLst>
          </p:spPr>
          <p:txBody>
            <a:bodyPr anchor="ctr"/>
            <a:lstStyle/>
            <a:p>
              <a:pPr algn="ctr" eaLnBrk="0" hangingPunct="0"/>
              <a:r>
                <a:rPr lang="en-US"/>
                <a:t>L2 Cache</a:t>
              </a:r>
            </a:p>
          </p:txBody>
        </p:sp>
      </p:grpSp>
      <p:grpSp>
        <p:nvGrpSpPr>
          <p:cNvPr id="45062" name="Group 8"/>
          <p:cNvGrpSpPr>
            <a:grpSpLocks/>
          </p:cNvGrpSpPr>
          <p:nvPr/>
        </p:nvGrpSpPr>
        <p:grpSpPr bwMode="auto">
          <a:xfrm>
            <a:off x="4953000" y="4343400"/>
            <a:ext cx="3505200" cy="1701800"/>
            <a:chOff x="1447800" y="1294605"/>
            <a:chExt cx="5715000" cy="3277004"/>
          </a:xfrm>
        </p:grpSpPr>
        <p:sp>
          <p:nvSpPr>
            <p:cNvPr id="12" name="Rounded Rectangle 11"/>
            <p:cNvSpPr>
              <a:spLocks noChangeArrowheads="1"/>
            </p:cNvSpPr>
            <p:nvPr/>
          </p:nvSpPr>
          <p:spPr bwMode="auto">
            <a:xfrm>
              <a:off x="1447800" y="1294605"/>
              <a:ext cx="2818676"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a:t>Core 2</a:t>
              </a:r>
            </a:p>
          </p:txBody>
        </p:sp>
        <p:sp>
          <p:nvSpPr>
            <p:cNvPr id="13" name="Rounded Rectangle 12"/>
            <p:cNvSpPr>
              <a:spLocks noChangeArrowheads="1"/>
            </p:cNvSpPr>
            <p:nvPr/>
          </p:nvSpPr>
          <p:spPr bwMode="auto">
            <a:xfrm>
              <a:off x="4344126" y="1294605"/>
              <a:ext cx="2818674" cy="1295643"/>
            </a:xfrm>
            <a:prstGeom prst="roundRect">
              <a:avLst>
                <a:gd name="adj" fmla="val 16667"/>
              </a:avLst>
            </a:prstGeom>
            <a:gradFill rotWithShape="1">
              <a:gsLst>
                <a:gs pos="0">
                  <a:srgbClr val="FFE2E2"/>
                </a:gs>
                <a:gs pos="64999">
                  <a:srgbClr val="FFB7B7"/>
                </a:gs>
                <a:gs pos="100000">
                  <a:srgbClr val="FF9797"/>
                </a:gs>
              </a:gsLst>
              <a:lin ang="5400000" scaled="1"/>
            </a:gradFill>
            <a:ln w="9525">
              <a:solidFill>
                <a:srgbClr val="B90000"/>
              </a:solidFill>
              <a:round/>
              <a:headEnd/>
              <a:tailEnd/>
            </a:ln>
            <a:effectLst>
              <a:outerShdw blurRad="40000" dist="20000" dir="5400000" rotWithShape="0">
                <a:srgbClr val="808080">
                  <a:alpha val="37999"/>
                </a:srgbClr>
              </a:outerShdw>
            </a:effectLst>
          </p:spPr>
          <p:txBody>
            <a:bodyPr anchor="ctr"/>
            <a:lstStyle/>
            <a:p>
              <a:pPr algn="ctr" eaLnBrk="0" hangingPunct="0"/>
              <a:r>
                <a:rPr lang="en-US"/>
                <a:t>Core 3</a:t>
              </a:r>
            </a:p>
          </p:txBody>
        </p:sp>
        <p:sp>
          <p:nvSpPr>
            <p:cNvPr id="14" name="Rounded Rectangle 5"/>
            <p:cNvSpPr>
              <a:spLocks noChangeArrowheads="1"/>
            </p:cNvSpPr>
            <p:nvPr/>
          </p:nvSpPr>
          <p:spPr bwMode="auto">
            <a:xfrm>
              <a:off x="1447800" y="2666039"/>
              <a:ext cx="2818676"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a:t>L1 Cache</a:t>
              </a:r>
            </a:p>
          </p:txBody>
        </p:sp>
        <p:sp>
          <p:nvSpPr>
            <p:cNvPr id="15" name="Rounded Rectangle 14"/>
            <p:cNvSpPr>
              <a:spLocks noChangeArrowheads="1"/>
            </p:cNvSpPr>
            <p:nvPr/>
          </p:nvSpPr>
          <p:spPr bwMode="auto">
            <a:xfrm>
              <a:off x="4344126" y="2666039"/>
              <a:ext cx="2818674" cy="534137"/>
            </a:xfrm>
            <a:prstGeom prst="roundRect">
              <a:avLst>
                <a:gd name="adj" fmla="val 16667"/>
              </a:avLst>
            </a:prstGeom>
            <a:gradFill rotWithShape="1">
              <a:gsLst>
                <a:gs pos="0">
                  <a:srgbClr val="FFF4DB"/>
                </a:gs>
                <a:gs pos="64999">
                  <a:srgbClr val="FFE4A7"/>
                </a:gs>
                <a:gs pos="100000">
                  <a:srgbClr val="FFDC81"/>
                </a:gs>
              </a:gsLst>
              <a:lin ang="5400000" scaled="1"/>
            </a:gradFill>
            <a:ln w="9525">
              <a:solidFill>
                <a:srgbClr val="EFA910"/>
              </a:solidFill>
              <a:round/>
              <a:headEnd/>
              <a:tailEnd/>
            </a:ln>
            <a:effectLst>
              <a:outerShdw blurRad="40000" dist="20000" dir="5400000" rotWithShape="0">
                <a:srgbClr val="808080">
                  <a:alpha val="37999"/>
                </a:srgbClr>
              </a:outerShdw>
            </a:effectLst>
          </p:spPr>
          <p:txBody>
            <a:bodyPr anchor="ctr"/>
            <a:lstStyle/>
            <a:p>
              <a:pPr algn="ctr" eaLnBrk="0" hangingPunct="0"/>
              <a:r>
                <a:rPr lang="en-US"/>
                <a:t>L1 Cache</a:t>
              </a:r>
            </a:p>
          </p:txBody>
        </p:sp>
        <p:sp>
          <p:nvSpPr>
            <p:cNvPr id="16" name="Rounded Rectangle 15"/>
            <p:cNvSpPr>
              <a:spLocks noChangeArrowheads="1"/>
            </p:cNvSpPr>
            <p:nvPr/>
          </p:nvSpPr>
          <p:spPr bwMode="auto">
            <a:xfrm>
              <a:off x="1447800" y="3275966"/>
              <a:ext cx="5715000" cy="1295643"/>
            </a:xfrm>
            <a:prstGeom prst="roundRect">
              <a:avLst>
                <a:gd name="adj" fmla="val 16667"/>
              </a:avLst>
            </a:prstGeom>
            <a:gradFill rotWithShape="1">
              <a:gsLst>
                <a:gs pos="0">
                  <a:srgbClr val="EFFDE6"/>
                </a:gs>
                <a:gs pos="64999">
                  <a:srgbClr val="D7F8BF"/>
                </a:gs>
                <a:gs pos="100000">
                  <a:srgbClr val="C6F7A2"/>
                </a:gs>
              </a:gsLst>
              <a:lin ang="5400000" scaled="1"/>
            </a:gradFill>
            <a:ln w="9525">
              <a:solidFill>
                <a:srgbClr val="76AB31"/>
              </a:solidFill>
              <a:round/>
              <a:headEnd/>
              <a:tailEnd/>
            </a:ln>
            <a:effectLst>
              <a:outerShdw blurRad="40000" dist="20000" dir="5400000" rotWithShape="0">
                <a:srgbClr val="808080">
                  <a:alpha val="37999"/>
                </a:srgbClr>
              </a:outerShdw>
            </a:effectLst>
          </p:spPr>
          <p:txBody>
            <a:bodyPr anchor="ctr"/>
            <a:lstStyle/>
            <a:p>
              <a:pPr algn="ctr" eaLnBrk="0" hangingPunct="0"/>
              <a:r>
                <a:rPr lang="en-US"/>
                <a:t>L2 Cache</a:t>
              </a:r>
            </a:p>
          </p:txBody>
        </p:sp>
      </p:grpSp>
      <p:cxnSp>
        <p:nvCxnSpPr>
          <p:cNvPr id="45063" name="Straight Arrow Connector 16"/>
          <p:cNvCxnSpPr>
            <a:cxnSpLocks noChangeShapeType="1"/>
            <a:stCxn id="10" idx="3"/>
            <a:endCxn id="16" idx="1"/>
          </p:cNvCxnSpPr>
          <p:nvPr/>
        </p:nvCxnSpPr>
        <p:spPr bwMode="auto">
          <a:xfrm>
            <a:off x="4495800" y="5708650"/>
            <a:ext cx="457200" cy="1588"/>
          </a:xfrm>
          <a:prstGeom prst="straightConnector1">
            <a:avLst/>
          </a:prstGeom>
          <a:noFill/>
          <a:ln w="9525">
            <a:solidFill>
              <a:schemeClr val="tx1"/>
            </a:solidFill>
            <a:round/>
            <a:headEnd type="arrow" w="med" len="med"/>
            <a:tailEnd type="arrow"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4572000" y="3810000"/>
            <a:ext cx="3429000" cy="1752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endParaRPr lang="en-US"/>
          </a:p>
        </p:txBody>
      </p:sp>
      <p:sp>
        <p:nvSpPr>
          <p:cNvPr id="20" name="Rectangle 19"/>
          <p:cNvSpPr/>
          <p:nvPr/>
        </p:nvSpPr>
        <p:spPr bwMode="auto">
          <a:xfrm>
            <a:off x="1143000" y="3810000"/>
            <a:ext cx="3429000" cy="17526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endParaRPr lang="en-US"/>
          </a:p>
        </p:txBody>
      </p:sp>
      <p:sp>
        <p:nvSpPr>
          <p:cNvPr id="46084" name="Rectangle 2"/>
          <p:cNvSpPr>
            <a:spLocks noGrp="1" noChangeArrowheads="1"/>
          </p:cNvSpPr>
          <p:nvPr>
            <p:ph type="title"/>
          </p:nvPr>
        </p:nvSpPr>
        <p:spPr/>
        <p:txBody>
          <a:bodyPr/>
          <a:lstStyle/>
          <a:p>
            <a:pPr eaLnBrk="1" hangingPunct="1"/>
            <a:r>
              <a:rPr lang="en-US" smtClean="0"/>
              <a:t>Cache Locality: Symptom</a:t>
            </a:r>
          </a:p>
        </p:txBody>
      </p:sp>
      <p:sp>
        <p:nvSpPr>
          <p:cNvPr id="46085" name="Rectangle 3"/>
          <p:cNvSpPr>
            <a:spLocks noGrp="1" noChangeArrowheads="1"/>
          </p:cNvSpPr>
          <p:nvPr>
            <p:ph idx="1"/>
          </p:nvPr>
        </p:nvSpPr>
        <p:spPr>
          <a:xfrm>
            <a:off x="685800" y="1143000"/>
            <a:ext cx="7772400" cy="2057400"/>
          </a:xfrm>
        </p:spPr>
        <p:txBody>
          <a:bodyPr/>
          <a:lstStyle/>
          <a:p>
            <a:pPr eaLnBrk="1" hangingPunct="1"/>
            <a:r>
              <a:rPr lang="en-US" smtClean="0"/>
              <a:t>Higher than necessary L2 cache misses due to inter-core communication</a:t>
            </a:r>
          </a:p>
          <a:p>
            <a:pPr eaLnBrk="1" hangingPunct="1"/>
            <a:r>
              <a:rPr lang="en-US" smtClean="0"/>
              <a:t>PAPI with perfctr used to measure L2 cache misses</a:t>
            </a:r>
          </a:p>
          <a:p>
            <a:pPr eaLnBrk="1" hangingPunct="1"/>
            <a:r>
              <a:rPr lang="en-US" smtClean="0"/>
              <a:t>Frequently caused by network communication from distant cores</a:t>
            </a:r>
          </a:p>
        </p:txBody>
      </p:sp>
      <p:sp>
        <p:nvSpPr>
          <p:cNvPr id="4" name="Rectangle 3"/>
          <p:cNvSpPr/>
          <p:nvPr/>
        </p:nvSpPr>
        <p:spPr>
          <a:xfrm>
            <a:off x="1295400" y="39624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5" name="Rectangle 4"/>
          <p:cNvSpPr/>
          <p:nvPr/>
        </p:nvSpPr>
        <p:spPr>
          <a:xfrm>
            <a:off x="2971800" y="39624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6" name="Rectangle 5"/>
          <p:cNvSpPr/>
          <p:nvPr/>
        </p:nvSpPr>
        <p:spPr>
          <a:xfrm>
            <a:off x="4648200" y="3962400"/>
            <a:ext cx="1447800" cy="11430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7" name="Rectangle 6"/>
          <p:cNvSpPr/>
          <p:nvPr/>
        </p:nvSpPr>
        <p:spPr>
          <a:xfrm>
            <a:off x="6400800" y="39624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46090" name="Group 11"/>
          <p:cNvGrpSpPr>
            <a:grpSpLocks/>
          </p:cNvGrpSpPr>
          <p:nvPr/>
        </p:nvGrpSpPr>
        <p:grpSpPr bwMode="auto">
          <a:xfrm>
            <a:off x="1447800" y="4114800"/>
            <a:ext cx="1143000" cy="838200"/>
            <a:chOff x="1447800" y="3276600"/>
            <a:chExt cx="1143000" cy="457200"/>
          </a:xfrm>
        </p:grpSpPr>
        <p:sp>
          <p:nvSpPr>
            <p:cNvPr id="9" name="Rectangle 8"/>
            <p:cNvSpPr/>
            <p:nvPr/>
          </p:nvSpPr>
          <p:spPr>
            <a:xfrm>
              <a:off x="1447800" y="3276600"/>
              <a:ext cx="9144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0" name="Rectangle 9"/>
            <p:cNvSpPr/>
            <p:nvPr/>
          </p:nvSpPr>
          <p:spPr>
            <a:xfrm>
              <a:off x="2362200" y="3276600"/>
              <a:ext cx="2286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6091" name="Group 14"/>
          <p:cNvGrpSpPr>
            <a:grpSpLocks/>
          </p:cNvGrpSpPr>
          <p:nvPr/>
        </p:nvGrpSpPr>
        <p:grpSpPr bwMode="auto">
          <a:xfrm>
            <a:off x="3124200" y="4114800"/>
            <a:ext cx="1143000" cy="838200"/>
            <a:chOff x="3124200" y="3276600"/>
            <a:chExt cx="1143000" cy="457200"/>
          </a:xfrm>
        </p:grpSpPr>
        <p:sp>
          <p:nvSpPr>
            <p:cNvPr id="12" name="Rectangle 11"/>
            <p:cNvSpPr/>
            <p:nvPr/>
          </p:nvSpPr>
          <p:spPr>
            <a:xfrm>
              <a:off x="3124200" y="3276600"/>
              <a:ext cx="7620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3" name="Rectangle 12"/>
            <p:cNvSpPr/>
            <p:nvPr/>
          </p:nvSpPr>
          <p:spPr>
            <a:xfrm>
              <a:off x="3886200" y="3276600"/>
              <a:ext cx="3810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6092" name="Group 18"/>
          <p:cNvGrpSpPr>
            <a:grpSpLocks/>
          </p:cNvGrpSpPr>
          <p:nvPr/>
        </p:nvGrpSpPr>
        <p:grpSpPr bwMode="auto">
          <a:xfrm>
            <a:off x="6553200" y="4114800"/>
            <a:ext cx="1143000" cy="838200"/>
            <a:chOff x="6553200" y="3276600"/>
            <a:chExt cx="1143000" cy="457200"/>
          </a:xfrm>
        </p:grpSpPr>
        <p:sp>
          <p:nvSpPr>
            <p:cNvPr id="15" name="Rectangle 14"/>
            <p:cNvSpPr/>
            <p:nvPr/>
          </p:nvSpPr>
          <p:spPr>
            <a:xfrm>
              <a:off x="6553200" y="3276600"/>
              <a:ext cx="4572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6" name="Rectangle 15"/>
            <p:cNvSpPr/>
            <p:nvPr/>
          </p:nvSpPr>
          <p:spPr>
            <a:xfrm>
              <a:off x="7010400" y="3276600"/>
              <a:ext cx="6858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46093" name="Group 17"/>
          <p:cNvGrpSpPr>
            <a:grpSpLocks/>
          </p:cNvGrpSpPr>
          <p:nvPr/>
        </p:nvGrpSpPr>
        <p:grpSpPr bwMode="auto">
          <a:xfrm>
            <a:off x="4800600" y="4114800"/>
            <a:ext cx="1143000" cy="838200"/>
            <a:chOff x="4800600" y="3276600"/>
            <a:chExt cx="1143000" cy="457200"/>
          </a:xfrm>
        </p:grpSpPr>
        <p:sp>
          <p:nvSpPr>
            <p:cNvPr id="18" name="Rectangle 17"/>
            <p:cNvSpPr/>
            <p:nvPr/>
          </p:nvSpPr>
          <p:spPr>
            <a:xfrm>
              <a:off x="4800600" y="3276600"/>
              <a:ext cx="2286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9" name="Rectangle 18"/>
            <p:cNvSpPr/>
            <p:nvPr/>
          </p:nvSpPr>
          <p:spPr>
            <a:xfrm>
              <a:off x="5029200" y="3276600"/>
              <a:ext cx="9144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46094" name="TextBox 21"/>
          <p:cNvSpPr txBox="1">
            <a:spLocks noChangeArrowheads="1"/>
          </p:cNvSpPr>
          <p:nvPr/>
        </p:nvSpPr>
        <p:spPr bwMode="auto">
          <a:xfrm>
            <a:off x="2209800" y="5105400"/>
            <a:ext cx="133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Cache 1</a:t>
            </a:r>
          </a:p>
        </p:txBody>
      </p:sp>
      <p:sp>
        <p:nvSpPr>
          <p:cNvPr id="46095" name="TextBox 22"/>
          <p:cNvSpPr txBox="1">
            <a:spLocks noChangeArrowheads="1"/>
          </p:cNvSpPr>
          <p:nvPr/>
        </p:nvSpPr>
        <p:spPr bwMode="auto">
          <a:xfrm>
            <a:off x="5562600" y="5105400"/>
            <a:ext cx="133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Cache 2</a:t>
            </a:r>
          </a:p>
        </p:txBody>
      </p:sp>
      <p:cxnSp>
        <p:nvCxnSpPr>
          <p:cNvPr id="46096" name="Curved Connector 26"/>
          <p:cNvCxnSpPr>
            <a:cxnSpLocks noChangeShapeType="1"/>
            <a:stCxn id="4" idx="0"/>
            <a:endCxn id="6" idx="0"/>
          </p:cNvCxnSpPr>
          <p:nvPr/>
        </p:nvCxnSpPr>
        <p:spPr bwMode="auto">
          <a:xfrm rot="5400000" flipH="1" flipV="1">
            <a:off x="3695700" y="2286001"/>
            <a:ext cx="3175" cy="3352800"/>
          </a:xfrm>
          <a:prstGeom prst="curvedConnector3">
            <a:avLst>
              <a:gd name="adj1" fmla="val 36457495"/>
            </a:avLst>
          </a:prstGeom>
          <a:noFill/>
          <a:ln w="31750">
            <a:solidFill>
              <a:schemeClr val="tx1"/>
            </a:solidFill>
            <a:round/>
            <a:headEnd type="arrow" w="med" len="med"/>
            <a:tailEnd type="arrow" w="med" len="med"/>
          </a:ln>
        </p:spPr>
      </p:cxnSp>
      <p:cxnSp>
        <p:nvCxnSpPr>
          <p:cNvPr id="46097" name="Curved Connector 29"/>
          <p:cNvCxnSpPr>
            <a:cxnSpLocks noChangeShapeType="1"/>
            <a:stCxn id="5" idx="2"/>
            <a:endCxn id="7" idx="2"/>
          </p:cNvCxnSpPr>
          <p:nvPr/>
        </p:nvCxnSpPr>
        <p:spPr bwMode="auto">
          <a:xfrm rot="16200000" flipH="1">
            <a:off x="5410200" y="3390901"/>
            <a:ext cx="3175" cy="3429000"/>
          </a:xfrm>
          <a:prstGeom prst="curvedConnector3">
            <a:avLst>
              <a:gd name="adj1" fmla="val 57416435"/>
            </a:avLst>
          </a:prstGeom>
          <a:noFill/>
          <a:ln w="31750">
            <a:solidFill>
              <a:schemeClr val="tx1"/>
            </a:solidFill>
            <a:round/>
            <a:headEnd type="arrow"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Cache Locality: Solution</a:t>
            </a:r>
          </a:p>
        </p:txBody>
      </p:sp>
      <p:sp>
        <p:nvSpPr>
          <p:cNvPr id="47107" name="Rectangle 3"/>
          <p:cNvSpPr>
            <a:spLocks noGrp="1" noChangeArrowheads="1"/>
          </p:cNvSpPr>
          <p:nvPr>
            <p:ph idx="1"/>
          </p:nvPr>
        </p:nvSpPr>
        <p:spPr/>
        <p:txBody>
          <a:bodyPr/>
          <a:lstStyle/>
          <a:p>
            <a:pPr eaLnBrk="1" hangingPunct="1"/>
            <a:r>
              <a:rPr lang="en-US" smtClean="0"/>
              <a:t>Map communicating processes onto cores where they share a cache</a:t>
            </a:r>
          </a:p>
          <a:p>
            <a:pPr lvl="1" eaLnBrk="1" hangingPunct="1"/>
            <a:r>
              <a:rPr lang="en-US" smtClean="0"/>
              <a:t>At least to the same die</a:t>
            </a:r>
          </a:p>
          <a:p>
            <a:pPr lvl="1" eaLnBrk="1" hangingPunct="1"/>
            <a:r>
              <a:rPr lang="en-US" smtClean="0"/>
              <a:t>With the interrupted core if possible</a:t>
            </a:r>
          </a:p>
        </p:txBody>
      </p:sp>
      <p:sp>
        <p:nvSpPr>
          <p:cNvPr id="4" name="Rectangle 3"/>
          <p:cNvSpPr/>
          <p:nvPr/>
        </p:nvSpPr>
        <p:spPr bwMode="auto">
          <a:xfrm>
            <a:off x="4572000" y="3810000"/>
            <a:ext cx="3429000" cy="1752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endParaRPr lang="en-US"/>
          </a:p>
        </p:txBody>
      </p:sp>
      <p:sp>
        <p:nvSpPr>
          <p:cNvPr id="5" name="Rectangle 4"/>
          <p:cNvSpPr/>
          <p:nvPr/>
        </p:nvSpPr>
        <p:spPr bwMode="auto">
          <a:xfrm>
            <a:off x="1143000" y="3810000"/>
            <a:ext cx="3429000" cy="17526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endParaRPr lang="en-US"/>
          </a:p>
        </p:txBody>
      </p:sp>
      <p:sp>
        <p:nvSpPr>
          <p:cNvPr id="6" name="Rectangle 5"/>
          <p:cNvSpPr/>
          <p:nvPr/>
        </p:nvSpPr>
        <p:spPr>
          <a:xfrm>
            <a:off x="1295400" y="39624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7" name="Rectangle 6"/>
          <p:cNvSpPr/>
          <p:nvPr/>
        </p:nvSpPr>
        <p:spPr>
          <a:xfrm>
            <a:off x="2971800" y="39624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8" name="Rectangle 7"/>
          <p:cNvSpPr/>
          <p:nvPr/>
        </p:nvSpPr>
        <p:spPr>
          <a:xfrm>
            <a:off x="4648200" y="3962400"/>
            <a:ext cx="1447800" cy="11430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9" name="Rectangle 8"/>
          <p:cNvSpPr/>
          <p:nvPr/>
        </p:nvSpPr>
        <p:spPr>
          <a:xfrm>
            <a:off x="6400800" y="3962400"/>
            <a:ext cx="14478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nvGrpSpPr>
          <p:cNvPr id="2" name="Group 11"/>
          <p:cNvGrpSpPr>
            <a:grpSpLocks/>
          </p:cNvGrpSpPr>
          <p:nvPr/>
        </p:nvGrpSpPr>
        <p:grpSpPr bwMode="auto">
          <a:xfrm>
            <a:off x="1447800" y="4114800"/>
            <a:ext cx="1143000" cy="838200"/>
            <a:chOff x="1447800" y="3276600"/>
            <a:chExt cx="1143000" cy="457200"/>
          </a:xfrm>
        </p:grpSpPr>
        <p:sp>
          <p:nvSpPr>
            <p:cNvPr id="11" name="Rectangle 10"/>
            <p:cNvSpPr/>
            <p:nvPr/>
          </p:nvSpPr>
          <p:spPr>
            <a:xfrm>
              <a:off x="1447800" y="3276600"/>
              <a:ext cx="9144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2" name="Rectangle 11"/>
            <p:cNvSpPr/>
            <p:nvPr/>
          </p:nvSpPr>
          <p:spPr>
            <a:xfrm>
              <a:off x="2362200" y="3276600"/>
              <a:ext cx="2286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3" name="Group 14"/>
          <p:cNvGrpSpPr>
            <a:grpSpLocks/>
          </p:cNvGrpSpPr>
          <p:nvPr/>
        </p:nvGrpSpPr>
        <p:grpSpPr bwMode="auto">
          <a:xfrm>
            <a:off x="3124200" y="4114800"/>
            <a:ext cx="1143000" cy="838200"/>
            <a:chOff x="3124200" y="3276600"/>
            <a:chExt cx="1143000" cy="457200"/>
          </a:xfrm>
        </p:grpSpPr>
        <p:sp>
          <p:nvSpPr>
            <p:cNvPr id="14" name="Rectangle 13"/>
            <p:cNvSpPr/>
            <p:nvPr/>
          </p:nvSpPr>
          <p:spPr>
            <a:xfrm>
              <a:off x="3124200" y="3276600"/>
              <a:ext cx="7620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5" name="Rectangle 14"/>
            <p:cNvSpPr/>
            <p:nvPr/>
          </p:nvSpPr>
          <p:spPr>
            <a:xfrm>
              <a:off x="3886200" y="3276600"/>
              <a:ext cx="3810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10" name="Group 18"/>
          <p:cNvGrpSpPr>
            <a:grpSpLocks/>
          </p:cNvGrpSpPr>
          <p:nvPr/>
        </p:nvGrpSpPr>
        <p:grpSpPr bwMode="auto">
          <a:xfrm>
            <a:off x="6553200" y="4114800"/>
            <a:ext cx="1143000" cy="838200"/>
            <a:chOff x="6553200" y="3276600"/>
            <a:chExt cx="1143000" cy="457200"/>
          </a:xfrm>
        </p:grpSpPr>
        <p:sp>
          <p:nvSpPr>
            <p:cNvPr id="17" name="Rectangle 16"/>
            <p:cNvSpPr/>
            <p:nvPr/>
          </p:nvSpPr>
          <p:spPr>
            <a:xfrm>
              <a:off x="6553200" y="3276600"/>
              <a:ext cx="4572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18" name="Rectangle 17"/>
            <p:cNvSpPr/>
            <p:nvPr/>
          </p:nvSpPr>
          <p:spPr>
            <a:xfrm>
              <a:off x="7010400" y="3276600"/>
              <a:ext cx="6858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grpSp>
        <p:nvGrpSpPr>
          <p:cNvPr id="13" name="Group 17"/>
          <p:cNvGrpSpPr>
            <a:grpSpLocks/>
          </p:cNvGrpSpPr>
          <p:nvPr/>
        </p:nvGrpSpPr>
        <p:grpSpPr bwMode="auto">
          <a:xfrm>
            <a:off x="4800600" y="4114800"/>
            <a:ext cx="1143000" cy="838200"/>
            <a:chOff x="4800600" y="3276600"/>
            <a:chExt cx="1143000" cy="457200"/>
          </a:xfrm>
        </p:grpSpPr>
        <p:sp>
          <p:nvSpPr>
            <p:cNvPr id="20" name="Rectangle 19"/>
            <p:cNvSpPr/>
            <p:nvPr/>
          </p:nvSpPr>
          <p:spPr>
            <a:xfrm>
              <a:off x="4800600" y="3276600"/>
              <a:ext cx="228600" cy="4572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sp>
          <p:nvSpPr>
            <p:cNvPr id="21" name="Rectangle 20"/>
            <p:cNvSpPr/>
            <p:nvPr/>
          </p:nvSpPr>
          <p:spPr>
            <a:xfrm>
              <a:off x="5029200" y="3276600"/>
              <a:ext cx="914400" cy="4572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a:solidFill>
                  <a:srgbClr val="FFFFFF"/>
                </a:solidFill>
              </a:endParaRPr>
            </a:p>
          </p:txBody>
        </p:sp>
      </p:grpSp>
      <p:sp>
        <p:nvSpPr>
          <p:cNvPr id="47118" name="TextBox 21"/>
          <p:cNvSpPr txBox="1">
            <a:spLocks noChangeArrowheads="1"/>
          </p:cNvSpPr>
          <p:nvPr/>
        </p:nvSpPr>
        <p:spPr bwMode="auto">
          <a:xfrm>
            <a:off x="2209800" y="5105400"/>
            <a:ext cx="133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Cache 1</a:t>
            </a:r>
          </a:p>
        </p:txBody>
      </p:sp>
      <p:sp>
        <p:nvSpPr>
          <p:cNvPr id="47119" name="TextBox 22"/>
          <p:cNvSpPr txBox="1">
            <a:spLocks noChangeArrowheads="1"/>
          </p:cNvSpPr>
          <p:nvPr/>
        </p:nvSpPr>
        <p:spPr bwMode="auto">
          <a:xfrm>
            <a:off x="5562600" y="5105400"/>
            <a:ext cx="133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Cache 2</a:t>
            </a:r>
          </a:p>
        </p:txBody>
      </p:sp>
      <p:cxnSp>
        <p:nvCxnSpPr>
          <p:cNvPr id="24" name="Curved Connector 23"/>
          <p:cNvCxnSpPr>
            <a:cxnSpLocks noChangeShapeType="1"/>
            <a:stCxn id="7" idx="0"/>
            <a:endCxn id="8" idx="0"/>
          </p:cNvCxnSpPr>
          <p:nvPr/>
        </p:nvCxnSpPr>
        <p:spPr bwMode="auto">
          <a:xfrm rot="5400000" flipH="1" flipV="1">
            <a:off x="4533900" y="3124201"/>
            <a:ext cx="3175" cy="1676400"/>
          </a:xfrm>
          <a:prstGeom prst="curvedConnector3">
            <a:avLst>
              <a:gd name="adj1" fmla="val 14395468"/>
            </a:avLst>
          </a:prstGeom>
          <a:noFill/>
          <a:ln w="31750">
            <a:solidFill>
              <a:schemeClr val="tx1"/>
            </a:solidFill>
            <a:round/>
            <a:headEnd type="arrow" w="med" len="med"/>
            <a:tailEnd type="arrow" w="med" len="med"/>
          </a:ln>
        </p:spPr>
      </p:cxnSp>
      <p:cxnSp>
        <p:nvCxnSpPr>
          <p:cNvPr id="25" name="Curved Connector 24"/>
          <p:cNvCxnSpPr>
            <a:cxnSpLocks noChangeShapeType="1"/>
            <a:stCxn id="6" idx="2"/>
            <a:endCxn id="9" idx="2"/>
          </p:cNvCxnSpPr>
          <p:nvPr/>
        </p:nvCxnSpPr>
        <p:spPr bwMode="auto">
          <a:xfrm rot="16200000" flipH="1">
            <a:off x="4572000" y="2552701"/>
            <a:ext cx="3175" cy="5105400"/>
          </a:xfrm>
          <a:prstGeom prst="curvedConnector3">
            <a:avLst>
              <a:gd name="adj1" fmla="val 76810139"/>
            </a:avLst>
          </a:prstGeom>
          <a:noFill/>
          <a:ln w="31750">
            <a:solidFill>
              <a:schemeClr val="tx1"/>
            </a:solidFill>
            <a:round/>
            <a:headEnd type="arrow" w="med" len="med"/>
            <a:tailEnd type="arrow" w="med" len="med"/>
          </a:ln>
        </p:spPr>
      </p:cxnSp>
      <p:cxnSp>
        <p:nvCxnSpPr>
          <p:cNvPr id="35" name="Curved Connector 34"/>
          <p:cNvCxnSpPr>
            <a:cxnSpLocks noChangeShapeType="1"/>
            <a:stCxn id="6" idx="0"/>
            <a:endCxn id="7" idx="0"/>
          </p:cNvCxnSpPr>
          <p:nvPr/>
        </p:nvCxnSpPr>
        <p:spPr bwMode="auto">
          <a:xfrm rot="5400000" flipH="1" flipV="1">
            <a:off x="2857500" y="3124201"/>
            <a:ext cx="3175" cy="1676400"/>
          </a:xfrm>
          <a:prstGeom prst="curvedConnector3">
            <a:avLst>
              <a:gd name="adj1" fmla="val 14395468"/>
            </a:avLst>
          </a:prstGeom>
          <a:noFill/>
          <a:ln w="31750">
            <a:solidFill>
              <a:schemeClr val="tx1"/>
            </a:solidFill>
            <a:round/>
            <a:headEnd type="arrow" w="med" len="med"/>
            <a:tailEnd type="arrow" w="med" len="med"/>
          </a:ln>
        </p:spPr>
      </p:cxnSp>
      <p:cxnSp>
        <p:nvCxnSpPr>
          <p:cNvPr id="38" name="Curved Connector 37"/>
          <p:cNvCxnSpPr>
            <a:cxnSpLocks noChangeShapeType="1"/>
            <a:stCxn id="8" idx="2"/>
            <a:endCxn id="9" idx="2"/>
          </p:cNvCxnSpPr>
          <p:nvPr/>
        </p:nvCxnSpPr>
        <p:spPr bwMode="auto">
          <a:xfrm rot="16200000" flipH="1">
            <a:off x="6248400" y="4229101"/>
            <a:ext cx="3175" cy="1752600"/>
          </a:xfrm>
          <a:prstGeom prst="curvedConnector3">
            <a:avLst>
              <a:gd name="adj1" fmla="val 5570653"/>
            </a:avLst>
          </a:prstGeom>
          <a:noFill/>
          <a:ln w="31750">
            <a:solidFill>
              <a:schemeClr val="tx1"/>
            </a:solidFill>
            <a:round/>
            <a:headEnd type="arrow"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3.33333E-6 -1.11111E-6 L 0.36666 -1.11111E-6 " pathEditMode="relative" rAng="0" ptsTypes="AA">
                                      <p:cBhvr>
                                        <p:cTn id="24" dur="2000" fill="hold"/>
                                        <p:tgtEl>
                                          <p:spTgt spid="2"/>
                                        </p:tgtEl>
                                        <p:attrNameLst>
                                          <p:attrName>ppt_x</p:attrName>
                                          <p:attrName>ppt_y</p:attrName>
                                        </p:attrNameLst>
                                      </p:cBhvr>
                                      <p:rCtr x="18300" y="0"/>
                                    </p:animMotion>
                                  </p:childTnLst>
                                </p:cTn>
                              </p:par>
                              <p:par>
                                <p:cTn id="25" presetID="0" presetClass="path" presetSubtype="0" accel="50000" decel="50000" fill="hold" nodeType="withEffect">
                                  <p:stCondLst>
                                    <p:cond delay="0"/>
                                  </p:stCondLst>
                                  <p:childTnLst>
                                    <p:animMotion origin="layout" path="M -3.33333E-6 -1.11111E-6 L -0.36666 -1.11111E-6 " pathEditMode="relative" ptsTypes="AA">
                                      <p:cBhvr>
                                        <p:cTn id="26" dur="2000" fill="hold"/>
                                        <p:tgtEl>
                                          <p:spTgt spid="13"/>
                                        </p:tgtEl>
                                        <p:attrNameLst>
                                          <p:attrName>ppt_x</p:attrName>
                                          <p:attrName>ppt_y</p:attrName>
                                        </p:attrNameLst>
                                      </p:cBhvr>
                                    </p:animMotion>
                                  </p:childTnLst>
                                </p:cTn>
                              </p:par>
                              <p:par>
                                <p:cTn id="27" presetID="10" presetClass="exit" presetSubtype="0" fill="hold" nodeType="withEffect">
                                  <p:stCondLst>
                                    <p:cond delay="0"/>
                                  </p:stCondLst>
                                  <p:childTnLst>
                                    <p:animEffect transition="out" filter="fade">
                                      <p:cBhvr>
                                        <p:cTn id="28" dur="2000"/>
                                        <p:tgtEl>
                                          <p:spTgt spid="24"/>
                                        </p:tgtEl>
                                      </p:cBhvr>
                                    </p:animEffect>
                                    <p:set>
                                      <p:cBhvr>
                                        <p:cTn id="29" dur="1" fill="hold">
                                          <p:stCondLst>
                                            <p:cond delay="1999"/>
                                          </p:stCondLst>
                                        </p:cTn>
                                        <p:tgtEl>
                                          <p:spTgt spid="24"/>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000"/>
                                        <p:tgtEl>
                                          <p:spTgt spid="35"/>
                                        </p:tgtEl>
                                      </p:cBhvr>
                                    </p:animEffect>
                                  </p:childTnLst>
                                </p:cTn>
                              </p:par>
                              <p:par>
                                <p:cTn id="33" presetID="10" presetClass="exit" presetSubtype="0" fill="hold" nodeType="withEffect">
                                  <p:stCondLst>
                                    <p:cond delay="0"/>
                                  </p:stCondLst>
                                  <p:childTnLst>
                                    <p:animEffect transition="out" filter="fade">
                                      <p:cBhvr>
                                        <p:cTn id="34" dur="2000"/>
                                        <p:tgtEl>
                                          <p:spTgt spid="25"/>
                                        </p:tgtEl>
                                      </p:cBhvr>
                                    </p:animEffect>
                                    <p:set>
                                      <p:cBhvr>
                                        <p:cTn id="35" dur="1" fill="hold">
                                          <p:stCondLst>
                                            <p:cond delay="1999"/>
                                          </p:stCondLst>
                                        </p:cTn>
                                        <p:tgtEl>
                                          <p:spTgt spid="25"/>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Symptom Mitigation Recap</a:t>
            </a:r>
          </a:p>
        </p:txBody>
      </p:sp>
      <p:sp>
        <p:nvSpPr>
          <p:cNvPr id="36867" name="Rectangle 3"/>
          <p:cNvSpPr>
            <a:spLocks noGrp="1" noChangeArrowheads="1"/>
          </p:cNvSpPr>
          <p:nvPr>
            <p:ph idx="1"/>
          </p:nvPr>
        </p:nvSpPr>
        <p:spPr/>
        <p:txBody>
          <a:bodyPr/>
          <a:lstStyle/>
          <a:p>
            <a:pPr eaLnBrk="1" hangingPunct="1">
              <a:lnSpc>
                <a:spcPct val="90000"/>
              </a:lnSpc>
            </a:pPr>
            <a:r>
              <a:rPr lang="en-US" sz="2800" smtClean="0"/>
              <a:t>Communication Idleness</a:t>
            </a:r>
          </a:p>
          <a:p>
            <a:pPr lvl="1" eaLnBrk="1" hangingPunct="1">
              <a:lnSpc>
                <a:spcPct val="90000"/>
              </a:lnSpc>
            </a:pPr>
            <a:r>
              <a:rPr lang="en-US" sz="2400" smtClean="0"/>
              <a:t>Problem: Local imbalance between processes and cores</a:t>
            </a:r>
          </a:p>
          <a:p>
            <a:pPr lvl="1" eaLnBrk="1" hangingPunct="1">
              <a:lnSpc>
                <a:spcPct val="90000"/>
              </a:lnSpc>
            </a:pPr>
            <a:r>
              <a:rPr lang="en-US" sz="2400" smtClean="0"/>
              <a:t>Solution: Swap processes to better matched cores</a:t>
            </a:r>
          </a:p>
          <a:p>
            <a:pPr eaLnBrk="1" hangingPunct="1">
              <a:lnSpc>
                <a:spcPct val="90000"/>
              </a:lnSpc>
            </a:pPr>
            <a:r>
              <a:rPr lang="en-US" sz="2800" smtClean="0"/>
              <a:t>Out-of-Sync Communication</a:t>
            </a:r>
          </a:p>
          <a:p>
            <a:pPr lvl="1" eaLnBrk="1" hangingPunct="1">
              <a:lnSpc>
                <a:spcPct val="90000"/>
              </a:lnSpc>
            </a:pPr>
            <a:r>
              <a:rPr lang="en-US" sz="2400" smtClean="0"/>
              <a:t>Problem: Distributed capability mismatch, resulting in a stall in communications</a:t>
            </a:r>
          </a:p>
          <a:p>
            <a:pPr lvl="1" eaLnBrk="1" hangingPunct="1">
              <a:lnSpc>
                <a:spcPct val="90000"/>
              </a:lnSpc>
            </a:pPr>
            <a:r>
              <a:rPr lang="en-US" sz="2400" smtClean="0"/>
              <a:t>Solution: Swap one end of the mismatched communicating pair</a:t>
            </a:r>
          </a:p>
          <a:p>
            <a:pPr eaLnBrk="1" hangingPunct="1">
              <a:lnSpc>
                <a:spcPct val="90000"/>
              </a:lnSpc>
            </a:pPr>
            <a:r>
              <a:rPr lang="en-US" sz="2800" smtClean="0"/>
              <a:t>Cache Locality</a:t>
            </a:r>
          </a:p>
          <a:p>
            <a:pPr lvl="1" eaLnBrk="1" hangingPunct="1">
              <a:lnSpc>
                <a:spcPct val="90000"/>
              </a:lnSpc>
            </a:pPr>
            <a:r>
              <a:rPr lang="en-US" sz="2400" smtClean="0"/>
              <a:t>Problem: Local communication across caches</a:t>
            </a:r>
          </a:p>
          <a:p>
            <a:pPr lvl="1" eaLnBrk="1" hangingPunct="1">
              <a:lnSpc>
                <a:spcPct val="90000"/>
              </a:lnSpc>
            </a:pPr>
            <a:r>
              <a:rPr lang="en-US" sz="2400" smtClean="0"/>
              <a:t>Solution: Swap processes to nearer cores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Outline</a:t>
            </a:r>
          </a:p>
        </p:txBody>
      </p:sp>
      <p:sp>
        <p:nvSpPr>
          <p:cNvPr id="49155" name="Rectangle 3"/>
          <p:cNvSpPr>
            <a:spLocks noGrp="1" noChangeArrowheads="1"/>
          </p:cNvSpPr>
          <p:nvPr>
            <p:ph idx="1"/>
          </p:nvPr>
        </p:nvSpPr>
        <p:spPr/>
        <p:txBody>
          <a:bodyPr/>
          <a:lstStyle/>
          <a:p>
            <a:pPr eaLnBrk="1" hangingPunct="1">
              <a:lnSpc>
                <a:spcPct val="90000"/>
              </a:lnSpc>
            </a:pPr>
            <a:r>
              <a:rPr lang="en-US" sz="2800" smtClean="0">
                <a:solidFill>
                  <a:schemeClr val="bg2"/>
                </a:solidFill>
              </a:rPr>
              <a:t>Motivation &amp; </a:t>
            </a:r>
            <a:r>
              <a:rPr lang="en-US" sz="2800" smtClean="0">
                <a:solidFill>
                  <a:srgbClr val="DFDAC7"/>
                </a:solidFill>
              </a:rPr>
              <a:t>Problem Overview</a:t>
            </a:r>
          </a:p>
          <a:p>
            <a:pPr eaLnBrk="1" hangingPunct="1">
              <a:lnSpc>
                <a:spcPct val="90000"/>
              </a:lnSpc>
            </a:pPr>
            <a:r>
              <a:rPr lang="en-US" sz="2800" smtClean="0">
                <a:solidFill>
                  <a:srgbClr val="DFDAC7"/>
                </a:solidFill>
              </a:rPr>
              <a:t>Preliminary Work</a:t>
            </a:r>
          </a:p>
          <a:p>
            <a:pPr eaLnBrk="1" hangingPunct="1">
              <a:lnSpc>
                <a:spcPct val="90000"/>
              </a:lnSpc>
            </a:pPr>
            <a:r>
              <a:rPr lang="en-US" sz="2800" smtClean="0">
                <a:solidFill>
                  <a:srgbClr val="DFDAC7"/>
                </a:solidFill>
              </a:rPr>
              <a:t>SyMMer: </a:t>
            </a:r>
            <a:r>
              <a:rPr lang="en-US" sz="2800" u="sng" smtClean="0">
                <a:solidFill>
                  <a:srgbClr val="DFDAC7"/>
                </a:solidFill>
              </a:rPr>
              <a:t>Sy</a:t>
            </a:r>
            <a:r>
              <a:rPr lang="en-US" sz="2800" smtClean="0">
                <a:solidFill>
                  <a:srgbClr val="DFDAC7"/>
                </a:solidFill>
              </a:rPr>
              <a:t>stems </a:t>
            </a:r>
            <a:r>
              <a:rPr lang="en-US" sz="2800" u="sng" smtClean="0">
                <a:solidFill>
                  <a:srgbClr val="DFDAC7"/>
                </a:solidFill>
              </a:rPr>
              <a:t>M</a:t>
            </a:r>
            <a:r>
              <a:rPr lang="en-US" sz="2800" smtClean="0">
                <a:solidFill>
                  <a:srgbClr val="DFDAC7"/>
                </a:solidFill>
              </a:rPr>
              <a:t>apping </a:t>
            </a:r>
            <a:r>
              <a:rPr lang="en-US" sz="2800" u="sng" smtClean="0">
                <a:solidFill>
                  <a:srgbClr val="DFDAC7"/>
                </a:solidFill>
              </a:rPr>
              <a:t>M</a:t>
            </a:r>
            <a:r>
              <a:rPr lang="en-US" sz="2800" smtClean="0">
                <a:solidFill>
                  <a:srgbClr val="DFDAC7"/>
                </a:solidFill>
              </a:rPr>
              <a:t>anag</a:t>
            </a:r>
            <a:r>
              <a:rPr lang="en-US" sz="2800" u="sng" smtClean="0">
                <a:solidFill>
                  <a:srgbClr val="DFDAC7"/>
                </a:solidFill>
              </a:rPr>
              <a:t>er</a:t>
            </a:r>
            <a:endParaRPr lang="en-US" sz="2800" smtClean="0">
              <a:solidFill>
                <a:srgbClr val="DFDAC7"/>
              </a:solidFill>
            </a:endParaRPr>
          </a:p>
          <a:p>
            <a:pPr lvl="1" eaLnBrk="1" hangingPunct="1">
              <a:lnSpc>
                <a:spcPct val="90000"/>
              </a:lnSpc>
            </a:pPr>
            <a:r>
              <a:rPr lang="en-US" sz="2400" smtClean="0">
                <a:solidFill>
                  <a:srgbClr val="DFDAC7"/>
                </a:solidFill>
              </a:rPr>
              <a:t>Overview</a:t>
            </a:r>
          </a:p>
          <a:p>
            <a:pPr lvl="1" eaLnBrk="1" hangingPunct="1">
              <a:lnSpc>
                <a:spcPct val="90000"/>
              </a:lnSpc>
            </a:pPr>
            <a:r>
              <a:rPr lang="en-US" sz="2400" smtClean="0">
                <a:solidFill>
                  <a:srgbClr val="DFDAC7"/>
                </a:solidFill>
              </a:rPr>
              <a:t>Design</a:t>
            </a:r>
          </a:p>
          <a:p>
            <a:pPr lvl="1" eaLnBrk="1" hangingPunct="1">
              <a:lnSpc>
                <a:spcPct val="90000"/>
              </a:lnSpc>
            </a:pPr>
            <a:r>
              <a:rPr lang="en-US" sz="2400" smtClean="0">
                <a:solidFill>
                  <a:srgbClr val="DFDAC7"/>
                </a:solidFill>
              </a:rPr>
              <a:t>Symptom Mitigation</a:t>
            </a:r>
          </a:p>
          <a:p>
            <a:pPr eaLnBrk="1" hangingPunct="1">
              <a:lnSpc>
                <a:spcPct val="90000"/>
              </a:lnSpc>
            </a:pPr>
            <a:r>
              <a:rPr lang="en-US" sz="2800" smtClean="0"/>
              <a:t>Results</a:t>
            </a:r>
          </a:p>
          <a:p>
            <a:pPr lvl="1" eaLnBrk="1" hangingPunct="1">
              <a:lnSpc>
                <a:spcPct val="90000"/>
              </a:lnSpc>
            </a:pPr>
            <a:r>
              <a:rPr lang="en-US" sz="2400" smtClean="0"/>
              <a:t>Micro-benchmarks</a:t>
            </a:r>
          </a:p>
          <a:p>
            <a:pPr lvl="1" eaLnBrk="1" hangingPunct="1">
              <a:lnSpc>
                <a:spcPct val="90000"/>
              </a:lnSpc>
            </a:pPr>
            <a:r>
              <a:rPr lang="en-US" sz="2400" smtClean="0"/>
              <a:t>Applications</a:t>
            </a:r>
          </a:p>
          <a:p>
            <a:pPr eaLnBrk="1" hangingPunct="1">
              <a:lnSpc>
                <a:spcPct val="90000"/>
              </a:lnSpc>
            </a:pPr>
            <a:r>
              <a:rPr lang="en-US" sz="2800" smtClean="0"/>
              <a:t>Summary and Future Work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Results</a:t>
            </a:r>
          </a:p>
        </p:txBody>
      </p:sp>
      <p:sp>
        <p:nvSpPr>
          <p:cNvPr id="50179" name="Rectangle 3"/>
          <p:cNvSpPr>
            <a:spLocks noGrp="1" noChangeArrowheads="1"/>
          </p:cNvSpPr>
          <p:nvPr>
            <p:ph idx="1"/>
          </p:nvPr>
        </p:nvSpPr>
        <p:spPr/>
        <p:txBody>
          <a:bodyPr/>
          <a:lstStyle/>
          <a:p>
            <a:pPr eaLnBrk="1" hangingPunct="1">
              <a:lnSpc>
                <a:spcPct val="90000"/>
              </a:lnSpc>
            </a:pPr>
            <a:r>
              <a:rPr lang="en-US" sz="2800" smtClean="0"/>
              <a:t>Experimental Setup</a:t>
            </a:r>
          </a:p>
          <a:p>
            <a:pPr eaLnBrk="1" hangingPunct="1">
              <a:lnSpc>
                <a:spcPct val="90000"/>
              </a:lnSpc>
            </a:pPr>
            <a:r>
              <a:rPr lang="en-US" sz="2800" smtClean="0"/>
              <a:t>Micro-benchmarks</a:t>
            </a:r>
          </a:p>
          <a:p>
            <a:pPr lvl="1" eaLnBrk="1" hangingPunct="1">
              <a:lnSpc>
                <a:spcPct val="90000"/>
              </a:lnSpc>
            </a:pPr>
            <a:r>
              <a:rPr lang="en-US" sz="2400" smtClean="0"/>
              <a:t>Communication Idleness</a:t>
            </a:r>
          </a:p>
          <a:p>
            <a:pPr lvl="1" eaLnBrk="1" hangingPunct="1">
              <a:lnSpc>
                <a:spcPct val="90000"/>
              </a:lnSpc>
            </a:pPr>
            <a:r>
              <a:rPr lang="en-US" sz="2400" smtClean="0"/>
              <a:t>Out-of-sync Communication</a:t>
            </a:r>
          </a:p>
          <a:p>
            <a:pPr lvl="1" eaLnBrk="1" hangingPunct="1">
              <a:lnSpc>
                <a:spcPct val="90000"/>
              </a:lnSpc>
            </a:pPr>
            <a:r>
              <a:rPr lang="en-US" sz="2400" smtClean="0"/>
              <a:t>Cache Locality</a:t>
            </a:r>
          </a:p>
          <a:p>
            <a:pPr eaLnBrk="1" hangingPunct="1">
              <a:lnSpc>
                <a:spcPct val="90000"/>
              </a:lnSpc>
            </a:pPr>
            <a:r>
              <a:rPr lang="en-US" sz="2800" smtClean="0"/>
              <a:t>Applications</a:t>
            </a:r>
          </a:p>
          <a:p>
            <a:pPr lvl="1" eaLnBrk="1" hangingPunct="1">
              <a:lnSpc>
                <a:spcPct val="90000"/>
              </a:lnSpc>
            </a:pPr>
            <a:r>
              <a:rPr lang="en-US" sz="2400" smtClean="0"/>
              <a:t>GROMACS</a:t>
            </a:r>
          </a:p>
          <a:p>
            <a:pPr lvl="1" eaLnBrk="1" hangingPunct="1">
              <a:lnSpc>
                <a:spcPct val="90000"/>
              </a:lnSpc>
            </a:pPr>
            <a:r>
              <a:rPr lang="en-US" sz="2400" smtClean="0"/>
              <a:t>LAMMPS</a:t>
            </a:r>
          </a:p>
          <a:p>
            <a:pPr lvl="1" eaLnBrk="1" hangingPunct="1">
              <a:lnSpc>
                <a:spcPct val="90000"/>
              </a:lnSpc>
            </a:pPr>
            <a:r>
              <a:rPr lang="en-US" sz="2400" smtClean="0"/>
              <a:t>FFTW</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Experimental Setup</a:t>
            </a:r>
          </a:p>
        </p:txBody>
      </p:sp>
      <p:sp>
        <p:nvSpPr>
          <p:cNvPr id="52227" name="Rectangle 3"/>
          <p:cNvSpPr>
            <a:spLocks noGrp="1" noChangeArrowheads="1"/>
          </p:cNvSpPr>
          <p:nvPr>
            <p:ph idx="1"/>
          </p:nvPr>
        </p:nvSpPr>
        <p:spPr/>
        <p:txBody>
          <a:bodyPr/>
          <a:lstStyle/>
          <a:p>
            <a:pPr eaLnBrk="1" hangingPunct="1">
              <a:lnSpc>
                <a:spcPct val="90000"/>
              </a:lnSpc>
            </a:pPr>
            <a:r>
              <a:rPr lang="en-US" smtClean="0"/>
              <a:t>2 Dell PowerEdge 2950 servers</a:t>
            </a:r>
          </a:p>
          <a:p>
            <a:pPr lvl="1" eaLnBrk="1" hangingPunct="1">
              <a:lnSpc>
                <a:spcPct val="90000"/>
              </a:lnSpc>
            </a:pPr>
            <a:r>
              <a:rPr lang="en-US" smtClean="0"/>
              <a:t>2 dual-core Intel Xeon 2.66GHz processors</a:t>
            </a:r>
          </a:p>
          <a:p>
            <a:pPr lvl="2" eaLnBrk="1" hangingPunct="1">
              <a:lnSpc>
                <a:spcPct val="90000"/>
              </a:lnSpc>
            </a:pPr>
            <a:r>
              <a:rPr lang="en-US" smtClean="0"/>
              <a:t>4MB shared L2 cache</a:t>
            </a:r>
          </a:p>
          <a:p>
            <a:pPr lvl="1" eaLnBrk="1" hangingPunct="1">
              <a:lnSpc>
                <a:spcPct val="90000"/>
              </a:lnSpc>
            </a:pPr>
            <a:r>
              <a:rPr lang="en-US" smtClean="0"/>
              <a:t>4GB 667MHz DDR2 SDRAM</a:t>
            </a:r>
          </a:p>
          <a:p>
            <a:pPr lvl="1" eaLnBrk="1" hangingPunct="1">
              <a:lnSpc>
                <a:spcPct val="90000"/>
              </a:lnSpc>
            </a:pPr>
            <a:r>
              <a:rPr lang="en-US" smtClean="0"/>
              <a:t>NetEffect NE010 10-Gigabit Ethernet Adapter</a:t>
            </a:r>
          </a:p>
          <a:p>
            <a:pPr lvl="2" eaLnBrk="1" hangingPunct="1">
              <a:lnSpc>
                <a:spcPct val="90000"/>
              </a:lnSpc>
            </a:pPr>
            <a:r>
              <a:rPr lang="en-US" smtClean="0"/>
              <a:t>Connected back-to-back</a:t>
            </a:r>
          </a:p>
          <a:p>
            <a:pPr eaLnBrk="1" hangingPunct="1">
              <a:lnSpc>
                <a:spcPct val="90000"/>
              </a:lnSpc>
            </a:pPr>
            <a:r>
              <a:rPr lang="en-US" smtClean="0"/>
              <a:t>Fedora Core 6 with Linux kernel 2.6.18</a:t>
            </a:r>
          </a:p>
          <a:p>
            <a:pPr eaLnBrk="1" hangingPunct="1">
              <a:lnSpc>
                <a:spcPct val="90000"/>
              </a:lnSpc>
            </a:pPr>
            <a:r>
              <a:rPr lang="en-US" smtClean="0"/>
              <a:t>MPICH2 v1.1.0a1 with SyMMer patches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Assumptions</a:t>
            </a:r>
          </a:p>
        </p:txBody>
      </p:sp>
      <p:sp>
        <p:nvSpPr>
          <p:cNvPr id="16387" name="Rectangle 3"/>
          <p:cNvSpPr>
            <a:spLocks noGrp="1" noChangeArrowheads="1"/>
          </p:cNvSpPr>
          <p:nvPr>
            <p:ph idx="1"/>
          </p:nvPr>
        </p:nvSpPr>
        <p:spPr/>
        <p:txBody>
          <a:bodyPr/>
          <a:lstStyle/>
          <a:p>
            <a:pPr eaLnBrk="1" hangingPunct="1"/>
            <a:r>
              <a:rPr lang="en-US" sz="2800" smtClean="0"/>
              <a:t>Cores have equal computation and communication ability</a:t>
            </a:r>
          </a:p>
          <a:p>
            <a:pPr eaLnBrk="1" hangingPunct="1"/>
            <a:r>
              <a:rPr lang="en-US" sz="2800" smtClean="0"/>
              <a:t>A program running on Core #1 will behave the same as on Core #2</a:t>
            </a:r>
          </a:p>
          <a:p>
            <a:pPr lvl="2" eaLnBrk="1" hangingPunct="1"/>
            <a:r>
              <a:rPr lang="en-US" sz="2800" smtClean="0"/>
              <a:t>Caveat: maybe different cache effects, but overall the same</a:t>
            </a:r>
          </a:p>
          <a:p>
            <a:pPr eaLnBrk="1" hangingPunct="1"/>
            <a:r>
              <a:rPr lang="en-US" sz="2800" i="1" u="sng" smtClean="0"/>
              <a:t>We assume that symmetric multicore has symmetric capabilities per core</a:t>
            </a: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Micro-Benchmark: </a:t>
            </a:r>
            <a:br>
              <a:rPr lang="en-US" smtClean="0"/>
            </a:br>
            <a:r>
              <a:rPr lang="en-US" smtClean="0"/>
              <a:t>Communication Idleness</a:t>
            </a:r>
          </a:p>
        </p:txBody>
      </p:sp>
      <p:graphicFrame>
        <p:nvGraphicFramePr>
          <p:cNvPr id="5" name="Chart 4"/>
          <p:cNvGraphicFramePr>
            <a:graphicFrameLocks/>
          </p:cNvGraphicFramePr>
          <p:nvPr/>
        </p:nvGraphicFramePr>
        <p:xfrm>
          <a:off x="838200" y="1295400"/>
          <a:ext cx="7465508" cy="4795779"/>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7"/>
          <p:cNvGrpSpPr>
            <a:grpSpLocks/>
          </p:cNvGrpSpPr>
          <p:nvPr/>
        </p:nvGrpSpPr>
        <p:grpSpPr bwMode="auto">
          <a:xfrm>
            <a:off x="4724400" y="2286000"/>
            <a:ext cx="2743200" cy="1143000"/>
            <a:chOff x="2976" y="1440"/>
            <a:chExt cx="1728" cy="720"/>
          </a:xfrm>
        </p:grpSpPr>
        <p:sp>
          <p:nvSpPr>
            <p:cNvPr id="53253" name="Rectangle 5"/>
            <p:cNvSpPr>
              <a:spLocks noChangeArrowheads="1"/>
            </p:cNvSpPr>
            <p:nvPr/>
          </p:nvSpPr>
          <p:spPr bwMode="auto">
            <a:xfrm>
              <a:off x="2976" y="1584"/>
              <a:ext cx="16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solidFill>
                    <a:srgbClr val="FF0000"/>
                  </a:solidFill>
                </a:rPr>
                <a:t>32% improvement</a:t>
              </a:r>
            </a:p>
          </p:txBody>
        </p:sp>
        <p:sp>
          <p:nvSpPr>
            <p:cNvPr id="53254" name="Line 5"/>
            <p:cNvSpPr>
              <a:spLocks noChangeShapeType="1"/>
            </p:cNvSpPr>
            <p:nvPr/>
          </p:nvSpPr>
          <p:spPr bwMode="auto">
            <a:xfrm>
              <a:off x="4704" y="1440"/>
              <a:ext cx="0" cy="720"/>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Analysis: </a:t>
            </a:r>
            <a:br>
              <a:rPr lang="en-US" smtClean="0"/>
            </a:br>
            <a:r>
              <a:rPr lang="en-US" smtClean="0"/>
              <a:t>Communication Idleness</a:t>
            </a:r>
          </a:p>
        </p:txBody>
      </p:sp>
      <p:graphicFrame>
        <p:nvGraphicFramePr>
          <p:cNvPr id="4" name="Chart 3"/>
          <p:cNvGraphicFramePr>
            <a:graphicFrameLocks/>
          </p:cNvGraphicFramePr>
          <p:nvPr/>
        </p:nvGraphicFramePr>
        <p:xfrm>
          <a:off x="0" y="877887"/>
          <a:ext cx="5499100" cy="5294313"/>
        </p:xfrm>
        <a:graphic>
          <a:graphicData uri="http://schemas.openxmlformats.org/drawingml/2006/chart">
            <c:chart xmlns:c="http://schemas.openxmlformats.org/drawingml/2006/chart" xmlns:r="http://schemas.openxmlformats.org/officeDocument/2006/relationships" r:id="rId3"/>
          </a:graphicData>
        </a:graphic>
      </p:graphicFrame>
      <p:sp>
        <p:nvSpPr>
          <p:cNvPr id="55300" name="TextBox 6"/>
          <p:cNvSpPr txBox="1">
            <a:spLocks noChangeArrowheads="1"/>
          </p:cNvSpPr>
          <p:nvPr/>
        </p:nvSpPr>
        <p:spPr bwMode="auto">
          <a:xfrm>
            <a:off x="1143000" y="16764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Vanilla</a:t>
            </a:r>
          </a:p>
        </p:txBody>
      </p:sp>
      <p:grpSp>
        <p:nvGrpSpPr>
          <p:cNvPr id="2" name="Group 11"/>
          <p:cNvGrpSpPr>
            <a:grpSpLocks/>
          </p:cNvGrpSpPr>
          <p:nvPr/>
        </p:nvGrpSpPr>
        <p:grpSpPr bwMode="auto">
          <a:xfrm>
            <a:off x="4413250" y="908050"/>
            <a:ext cx="4737100" cy="5267325"/>
            <a:chOff x="2780" y="572"/>
            <a:chExt cx="2984" cy="3318"/>
          </a:xfrm>
        </p:grpSpPr>
        <p:graphicFrame>
          <p:nvGraphicFramePr>
            <p:cNvPr id="6" name="Chart 5"/>
            <p:cNvGraphicFramePr>
              <a:graphicFrameLocks/>
            </p:cNvGraphicFramePr>
            <p:nvPr/>
          </p:nvGraphicFramePr>
          <p:xfrm>
            <a:off x="2784" y="576"/>
            <a:ext cx="2976" cy="3312"/>
          </p:xfrm>
          <a:graphic>
            <a:graphicData uri="http://schemas.openxmlformats.org/drawingml/2006/chart">
              <c:chart xmlns:c="http://schemas.openxmlformats.org/drawingml/2006/chart" xmlns:r="http://schemas.openxmlformats.org/officeDocument/2006/relationships" r:id="rId4"/>
            </a:graphicData>
          </a:graphic>
        </p:graphicFrame>
        <p:sp>
          <p:nvSpPr>
            <p:cNvPr id="55321" name="TextBox 7"/>
            <p:cNvSpPr txBox="1">
              <a:spLocks noChangeArrowheads="1"/>
            </p:cNvSpPr>
            <p:nvPr/>
          </p:nvSpPr>
          <p:spPr bwMode="auto">
            <a:xfrm>
              <a:off x="3360" y="1056"/>
              <a:ext cx="8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SyMMer</a:t>
              </a:r>
            </a:p>
          </p:txBody>
        </p:sp>
      </p:grpSp>
      <p:grpSp>
        <p:nvGrpSpPr>
          <p:cNvPr id="3" name="Group 10"/>
          <p:cNvGrpSpPr>
            <a:grpSpLocks/>
          </p:cNvGrpSpPr>
          <p:nvPr/>
        </p:nvGrpSpPr>
        <p:grpSpPr bwMode="auto">
          <a:xfrm>
            <a:off x="1905000" y="1905000"/>
            <a:ext cx="2286000" cy="2286000"/>
            <a:chOff x="1200" y="1200"/>
            <a:chExt cx="1440" cy="1440"/>
          </a:xfrm>
        </p:grpSpPr>
        <p:sp>
          <p:nvSpPr>
            <p:cNvPr id="55317" name="Oval 7"/>
            <p:cNvSpPr>
              <a:spLocks noChangeArrowheads="1"/>
            </p:cNvSpPr>
            <p:nvPr/>
          </p:nvSpPr>
          <p:spPr bwMode="auto">
            <a:xfrm>
              <a:off x="1200" y="1536"/>
              <a:ext cx="432" cy="768"/>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5318" name="Oval 8"/>
            <p:cNvSpPr>
              <a:spLocks noChangeArrowheads="1"/>
            </p:cNvSpPr>
            <p:nvPr/>
          </p:nvSpPr>
          <p:spPr bwMode="auto">
            <a:xfrm>
              <a:off x="1680" y="1200"/>
              <a:ext cx="480" cy="144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5319" name="Oval 9"/>
            <p:cNvSpPr>
              <a:spLocks noChangeArrowheads="1"/>
            </p:cNvSpPr>
            <p:nvPr/>
          </p:nvSpPr>
          <p:spPr bwMode="auto">
            <a:xfrm>
              <a:off x="2208" y="1920"/>
              <a:ext cx="432" cy="336"/>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5" name="Group 15"/>
          <p:cNvGrpSpPr>
            <a:grpSpLocks/>
          </p:cNvGrpSpPr>
          <p:nvPr/>
        </p:nvGrpSpPr>
        <p:grpSpPr bwMode="auto">
          <a:xfrm>
            <a:off x="6096000" y="2362200"/>
            <a:ext cx="2438400" cy="1981200"/>
            <a:chOff x="3840" y="1488"/>
            <a:chExt cx="1536" cy="1248"/>
          </a:xfrm>
        </p:grpSpPr>
        <p:sp>
          <p:nvSpPr>
            <p:cNvPr id="55314" name="Oval 12"/>
            <p:cNvSpPr>
              <a:spLocks noChangeArrowheads="1"/>
            </p:cNvSpPr>
            <p:nvPr/>
          </p:nvSpPr>
          <p:spPr bwMode="auto">
            <a:xfrm>
              <a:off x="3840" y="1776"/>
              <a:ext cx="480" cy="72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5315" name="Oval 13"/>
            <p:cNvSpPr>
              <a:spLocks noChangeArrowheads="1"/>
            </p:cNvSpPr>
            <p:nvPr/>
          </p:nvSpPr>
          <p:spPr bwMode="auto">
            <a:xfrm>
              <a:off x="4368" y="1488"/>
              <a:ext cx="480" cy="72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5316" name="Oval 14"/>
            <p:cNvSpPr>
              <a:spLocks noChangeArrowheads="1"/>
            </p:cNvSpPr>
            <p:nvPr/>
          </p:nvSpPr>
          <p:spPr bwMode="auto">
            <a:xfrm>
              <a:off x="4896" y="2016"/>
              <a:ext cx="480" cy="72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grpSp>
        <p:nvGrpSpPr>
          <p:cNvPr id="7" name="Group 20"/>
          <p:cNvGrpSpPr>
            <a:grpSpLocks/>
          </p:cNvGrpSpPr>
          <p:nvPr/>
        </p:nvGrpSpPr>
        <p:grpSpPr bwMode="auto">
          <a:xfrm>
            <a:off x="2490788" y="1676400"/>
            <a:ext cx="2105025" cy="1355725"/>
            <a:chOff x="1569" y="1056"/>
            <a:chExt cx="1326" cy="854"/>
          </a:xfrm>
        </p:grpSpPr>
        <p:sp>
          <p:nvSpPr>
            <p:cNvPr id="55310" name="Rectangle 16"/>
            <p:cNvSpPr>
              <a:spLocks noChangeArrowheads="1"/>
            </p:cNvSpPr>
            <p:nvPr/>
          </p:nvSpPr>
          <p:spPr bwMode="auto">
            <a:xfrm>
              <a:off x="2064" y="1056"/>
              <a:ext cx="8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solidFill>
                    <a:srgbClr val="FF0000"/>
                  </a:solidFill>
                </a:rPr>
                <a:t>Unequal</a:t>
              </a:r>
            </a:p>
          </p:txBody>
        </p:sp>
        <p:cxnSp>
          <p:nvCxnSpPr>
            <p:cNvPr id="55311" name="AutoShape 17"/>
            <p:cNvCxnSpPr>
              <a:cxnSpLocks noChangeShapeType="1"/>
              <a:stCxn id="55310" idx="2"/>
              <a:endCxn id="55317" idx="7"/>
            </p:cNvCxnSpPr>
            <p:nvPr/>
          </p:nvCxnSpPr>
          <p:spPr bwMode="auto">
            <a:xfrm flipH="1">
              <a:off x="1569" y="1344"/>
              <a:ext cx="911" cy="294"/>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5312" name="AutoShape 18"/>
            <p:cNvCxnSpPr>
              <a:cxnSpLocks noChangeShapeType="1"/>
              <a:stCxn id="55310" idx="2"/>
              <a:endCxn id="55318" idx="7"/>
            </p:cNvCxnSpPr>
            <p:nvPr/>
          </p:nvCxnSpPr>
          <p:spPr bwMode="auto">
            <a:xfrm flipH="1">
              <a:off x="2090" y="1344"/>
              <a:ext cx="390" cy="57"/>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5313" name="AutoShape 19"/>
            <p:cNvCxnSpPr>
              <a:cxnSpLocks noChangeShapeType="1"/>
              <a:stCxn id="55310" idx="2"/>
              <a:endCxn id="55319" idx="0"/>
            </p:cNvCxnSpPr>
            <p:nvPr/>
          </p:nvCxnSpPr>
          <p:spPr bwMode="auto">
            <a:xfrm flipH="1">
              <a:off x="2424" y="1344"/>
              <a:ext cx="56" cy="566"/>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8" name="Group 26"/>
          <p:cNvGrpSpPr>
            <a:grpSpLocks/>
          </p:cNvGrpSpPr>
          <p:nvPr/>
        </p:nvGrpSpPr>
        <p:grpSpPr bwMode="auto">
          <a:xfrm>
            <a:off x="6746875" y="1920875"/>
            <a:ext cx="1801813" cy="1430338"/>
            <a:chOff x="4250" y="1210"/>
            <a:chExt cx="1135" cy="901"/>
          </a:xfrm>
        </p:grpSpPr>
        <p:sp>
          <p:nvSpPr>
            <p:cNvPr id="55306" name="Rectangle 22"/>
            <p:cNvSpPr>
              <a:spLocks noChangeArrowheads="1"/>
            </p:cNvSpPr>
            <p:nvPr/>
          </p:nvSpPr>
          <p:spPr bwMode="auto">
            <a:xfrm>
              <a:off x="4671" y="1210"/>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solidFill>
                    <a:srgbClr val="FF0000"/>
                  </a:solidFill>
                </a:rPr>
                <a:t>  Equal</a:t>
              </a:r>
            </a:p>
          </p:txBody>
        </p:sp>
        <p:cxnSp>
          <p:nvCxnSpPr>
            <p:cNvPr id="55307" name="AutoShape 23"/>
            <p:cNvCxnSpPr>
              <a:cxnSpLocks noChangeShapeType="1"/>
              <a:stCxn id="55306" idx="2"/>
              <a:endCxn id="55314" idx="7"/>
            </p:cNvCxnSpPr>
            <p:nvPr/>
          </p:nvCxnSpPr>
          <p:spPr bwMode="auto">
            <a:xfrm flipH="1">
              <a:off x="4250" y="1498"/>
              <a:ext cx="778" cy="37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5308" name="AutoShape 24"/>
            <p:cNvCxnSpPr>
              <a:cxnSpLocks noChangeShapeType="1"/>
              <a:stCxn id="55306" idx="2"/>
              <a:endCxn id="55315" idx="6"/>
            </p:cNvCxnSpPr>
            <p:nvPr/>
          </p:nvCxnSpPr>
          <p:spPr bwMode="auto">
            <a:xfrm flipH="1">
              <a:off x="4858" y="1498"/>
              <a:ext cx="170" cy="350"/>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5309" name="AutoShape 25"/>
            <p:cNvCxnSpPr>
              <a:cxnSpLocks noChangeShapeType="1"/>
              <a:stCxn id="55306" idx="2"/>
              <a:endCxn id="55316" idx="1"/>
            </p:cNvCxnSpPr>
            <p:nvPr/>
          </p:nvCxnSpPr>
          <p:spPr bwMode="auto">
            <a:xfrm flipH="1">
              <a:off x="4966" y="1498"/>
              <a:ext cx="62" cy="6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nodeType="afterGroup">
                            <p:stCondLst>
                              <p:cond delay="1000"/>
                            </p:stCondLst>
                            <p:childTnLst>
                              <p:par>
                                <p:cTn id="11" presetID="55"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strVal val="#ppt_w*0.70"/>
                                          </p:val>
                                        </p:tav>
                                        <p:tav tm="100000">
                                          <p:val>
                                            <p:strVal val="#ppt_w"/>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animEffect transition="in" filter="fade">
                                      <p:cBhvr>
                                        <p:cTn id="26" dur="1000"/>
                                        <p:tgtEl>
                                          <p:spTgt spid="5"/>
                                        </p:tgtEl>
                                      </p:cBhvr>
                                    </p:animEffect>
                                  </p:childTnLst>
                                </p:cTn>
                              </p:par>
                            </p:childTnLst>
                          </p:cTn>
                        </p:par>
                        <p:par>
                          <p:cTn id="27" fill="hold" nodeType="afterGroup">
                            <p:stCondLst>
                              <p:cond delay="1000"/>
                            </p:stCondLst>
                            <p:childTnLst>
                              <p:par>
                                <p:cTn id="28" presetID="55"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Micro-Benchmark: </a:t>
            </a:r>
            <a:br>
              <a:rPr lang="en-US" smtClean="0"/>
            </a:br>
            <a:r>
              <a:rPr lang="en-US" smtClean="0"/>
              <a:t>Out-of-Sync Communication</a:t>
            </a:r>
          </a:p>
        </p:txBody>
      </p:sp>
      <p:graphicFrame>
        <p:nvGraphicFramePr>
          <p:cNvPr id="5" name="Chart 4"/>
          <p:cNvGraphicFramePr>
            <a:graphicFrameLocks/>
          </p:cNvGraphicFramePr>
          <p:nvPr/>
        </p:nvGraphicFramePr>
        <p:xfrm>
          <a:off x="685800" y="1295400"/>
          <a:ext cx="7770845" cy="479808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8"/>
          <p:cNvGrpSpPr>
            <a:grpSpLocks/>
          </p:cNvGrpSpPr>
          <p:nvPr/>
        </p:nvGrpSpPr>
        <p:grpSpPr bwMode="auto">
          <a:xfrm>
            <a:off x="3962400" y="2743200"/>
            <a:ext cx="2716213" cy="1371600"/>
            <a:chOff x="2496" y="1728"/>
            <a:chExt cx="1711" cy="864"/>
          </a:xfrm>
        </p:grpSpPr>
        <p:sp>
          <p:nvSpPr>
            <p:cNvPr id="57352" name="Rectangle 7"/>
            <p:cNvSpPr>
              <a:spLocks noChangeArrowheads="1"/>
            </p:cNvSpPr>
            <p:nvPr/>
          </p:nvSpPr>
          <p:spPr bwMode="auto">
            <a:xfrm>
              <a:off x="2544" y="2304"/>
              <a:ext cx="16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solidFill>
                    <a:srgbClr val="FF0000"/>
                  </a:solidFill>
                </a:rPr>
                <a:t>80% improvement</a:t>
              </a:r>
            </a:p>
          </p:txBody>
        </p:sp>
        <p:sp>
          <p:nvSpPr>
            <p:cNvPr id="57353" name="Line 5"/>
            <p:cNvSpPr>
              <a:spLocks noChangeShapeType="1"/>
            </p:cNvSpPr>
            <p:nvPr/>
          </p:nvSpPr>
          <p:spPr bwMode="auto">
            <a:xfrm>
              <a:off x="2496" y="1728"/>
              <a:ext cx="0" cy="528"/>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1"/>
          <p:cNvGrpSpPr>
            <a:grpSpLocks/>
          </p:cNvGrpSpPr>
          <p:nvPr/>
        </p:nvGrpSpPr>
        <p:grpSpPr bwMode="auto">
          <a:xfrm>
            <a:off x="5257800" y="1905000"/>
            <a:ext cx="2640013" cy="838200"/>
            <a:chOff x="3312" y="1200"/>
            <a:chExt cx="1663" cy="528"/>
          </a:xfrm>
        </p:grpSpPr>
        <p:sp>
          <p:nvSpPr>
            <p:cNvPr id="57350" name="Line 9"/>
            <p:cNvSpPr>
              <a:spLocks noChangeShapeType="1"/>
            </p:cNvSpPr>
            <p:nvPr/>
          </p:nvSpPr>
          <p:spPr bwMode="auto">
            <a:xfrm>
              <a:off x="4896" y="1536"/>
              <a:ext cx="0" cy="192"/>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51" name="Rectangle 10"/>
            <p:cNvSpPr>
              <a:spLocks noChangeArrowheads="1"/>
            </p:cNvSpPr>
            <p:nvPr/>
          </p:nvSpPr>
          <p:spPr bwMode="auto">
            <a:xfrm>
              <a:off x="3312" y="1200"/>
              <a:ext cx="16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solidFill>
                    <a:srgbClr val="FF0000"/>
                  </a:solidFill>
                </a:rPr>
                <a:t>18% improvement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xit" presetSubtype="0" fill="hold" nodeType="clickEffect">
                                  <p:stCondLst>
                                    <p:cond delay="0"/>
                                  </p:stCondLst>
                                  <p:childTnLst>
                                    <p:anim calcmode="lin" valueType="num">
                                      <p:cBhvr>
                                        <p:cTn id="13" dur="1000"/>
                                        <p:tgtEl>
                                          <p:spTgt spid="3"/>
                                        </p:tgtEl>
                                        <p:attrNameLst>
                                          <p:attrName>ppt_w</p:attrName>
                                        </p:attrNameLst>
                                      </p:cBhvr>
                                      <p:tavLst>
                                        <p:tav tm="0">
                                          <p:val>
                                            <p:strVal val="ppt_w"/>
                                          </p:val>
                                        </p:tav>
                                        <p:tav tm="100000">
                                          <p:val>
                                            <p:strVal val="ppt_w*0.70"/>
                                          </p:val>
                                        </p:tav>
                                      </p:tavLst>
                                    </p:anim>
                                    <p:anim calcmode="lin" valueType="num">
                                      <p:cBhvr>
                                        <p:cTn id="14" dur="1000"/>
                                        <p:tgtEl>
                                          <p:spTgt spid="3"/>
                                        </p:tgtEl>
                                        <p:attrNameLst>
                                          <p:attrName>ppt_h</p:attrName>
                                        </p:attrNameLst>
                                      </p:cBhvr>
                                      <p:tavLst>
                                        <p:tav tm="0">
                                          <p:val>
                                            <p:strVal val="ppt_h"/>
                                          </p:val>
                                        </p:tav>
                                        <p:tav tm="100000">
                                          <p:val>
                                            <p:strVal val="ppt_h"/>
                                          </p:val>
                                        </p:tav>
                                      </p:tavLst>
                                    </p:anim>
                                    <p:animEffect transition="out" filter="fade">
                                      <p:cBhvr>
                                        <p:cTn id="15" dur="1000"/>
                                        <p:tgtEl>
                                          <p:spTgt spid="3"/>
                                        </p:tgtEl>
                                      </p:cBhvr>
                                    </p:animEffect>
                                    <p:set>
                                      <p:cBhvr>
                                        <p:cTn id="16" dur="1" fill="hold">
                                          <p:stCondLst>
                                            <p:cond delay="999"/>
                                          </p:stCondLst>
                                        </p:cTn>
                                        <p:tgtEl>
                                          <p:spTgt spid="3"/>
                                        </p:tgtEl>
                                        <p:attrNameLst>
                                          <p:attrName>style.visibility</p:attrName>
                                        </p:attrNameLst>
                                      </p:cBhvr>
                                      <p:to>
                                        <p:strVal val="hidden"/>
                                      </p:to>
                                    </p:set>
                                  </p:childTnLst>
                                </p:cTn>
                              </p:par>
                              <p:par>
                                <p:cTn id="17" presetID="55"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p:txBody>
          <a:bodyPr/>
          <a:lstStyle/>
          <a:p>
            <a:pPr eaLnBrk="1" hangingPunct="1"/>
            <a:r>
              <a:rPr lang="en-US" smtClean="0"/>
              <a:t>Analysis:</a:t>
            </a:r>
            <a:br>
              <a:rPr lang="en-US" smtClean="0"/>
            </a:br>
            <a:r>
              <a:rPr lang="en-US" smtClean="0"/>
              <a:t>Out-of-Sync Communication</a:t>
            </a:r>
          </a:p>
        </p:txBody>
      </p:sp>
      <p:graphicFrame>
        <p:nvGraphicFramePr>
          <p:cNvPr id="7" name="Content Placeholder 6"/>
          <p:cNvGraphicFramePr>
            <a:graphicFrameLocks noGrp="1"/>
          </p:cNvGraphicFramePr>
          <p:nvPr>
            <p:ph idx="1"/>
          </p:nvPr>
        </p:nvGraphicFramePr>
        <p:xfrm>
          <a:off x="685800" y="1066800"/>
          <a:ext cx="7772400" cy="5181600"/>
        </p:xfrm>
        <a:graphic>
          <a:graphicData uri="http://schemas.openxmlformats.org/drawingml/2006/chart">
            <c:chart xmlns:c="http://schemas.openxmlformats.org/drawingml/2006/chart" xmlns:r="http://schemas.openxmlformats.org/officeDocument/2006/relationships" r:id="rId3"/>
          </a:graphicData>
        </a:graphic>
      </p:graphicFrame>
      <p:sp>
        <p:nvSpPr>
          <p:cNvPr id="59396" name="Rectangle 5"/>
          <p:cNvSpPr>
            <a:spLocks noChangeArrowheads="1"/>
          </p:cNvSpPr>
          <p:nvPr/>
        </p:nvSpPr>
        <p:spPr bwMode="auto">
          <a:xfrm>
            <a:off x="3667125"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52</a:t>
            </a:r>
          </a:p>
        </p:txBody>
      </p:sp>
      <p:sp>
        <p:nvSpPr>
          <p:cNvPr id="59397" name="Rectangle 6"/>
          <p:cNvSpPr>
            <a:spLocks noChangeArrowheads="1"/>
          </p:cNvSpPr>
          <p:nvPr/>
        </p:nvSpPr>
        <p:spPr bwMode="auto">
          <a:xfrm>
            <a:off x="5741988" y="5562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2</a:t>
            </a:r>
          </a:p>
        </p:txBody>
      </p:sp>
      <p:sp>
        <p:nvSpPr>
          <p:cNvPr id="51207" name="Oval 7"/>
          <p:cNvSpPr>
            <a:spLocks noChangeArrowheads="1"/>
          </p:cNvSpPr>
          <p:nvPr/>
        </p:nvSpPr>
        <p:spPr bwMode="auto">
          <a:xfrm>
            <a:off x="5562600" y="5334000"/>
            <a:ext cx="685800" cy="8382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1208" name="AutoShape 8"/>
          <p:cNvSpPr>
            <a:spLocks/>
          </p:cNvSpPr>
          <p:nvPr/>
        </p:nvSpPr>
        <p:spPr bwMode="auto">
          <a:xfrm>
            <a:off x="5029200" y="2133600"/>
            <a:ext cx="228600" cy="3810000"/>
          </a:xfrm>
          <a:prstGeom prst="rightBrace">
            <a:avLst>
              <a:gd name="adj1" fmla="val 138889"/>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a:solidFill>
                  <a:srgbClr val="FF0000"/>
                </a:solidFill>
              </a:rPr>
              <a:t>   96% improvement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fade">
                                      <p:cBhvr>
                                        <p:cTn id="7" dur="2000"/>
                                        <p:tgtEl>
                                          <p:spTgt spid="51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2000"/>
                                        <p:tgtEl>
                                          <p:spTgt spid="51207"/>
                                        </p:tgtEl>
                                      </p:cBhvr>
                                    </p:animEffect>
                                    <p:set>
                                      <p:cBhvr>
                                        <p:cTn id="12" dur="1" fill="hold">
                                          <p:stCondLst>
                                            <p:cond delay="1999"/>
                                          </p:stCondLst>
                                        </p:cTn>
                                        <p:tgtEl>
                                          <p:spTgt spid="51207"/>
                                        </p:tgtEl>
                                        <p:attrNameLst>
                                          <p:attrName>style.visibility</p:attrName>
                                        </p:attrNameLst>
                                      </p:cBhvr>
                                      <p:to>
                                        <p:strVal val="hidden"/>
                                      </p:to>
                                    </p:set>
                                  </p:childTnLst>
                                </p:cTn>
                              </p:par>
                              <p:par>
                                <p:cTn id="13" presetID="55" presetClass="entr" presetSubtype="0" fill="hold" grpId="0" nodeType="withEffect">
                                  <p:stCondLst>
                                    <p:cond delay="0"/>
                                  </p:stCondLst>
                                  <p:childTnLst>
                                    <p:set>
                                      <p:cBhvr>
                                        <p:cTn id="14" dur="1" fill="hold">
                                          <p:stCondLst>
                                            <p:cond delay="0"/>
                                          </p:stCondLst>
                                        </p:cTn>
                                        <p:tgtEl>
                                          <p:spTgt spid="51208"/>
                                        </p:tgtEl>
                                        <p:attrNameLst>
                                          <p:attrName>style.visibility</p:attrName>
                                        </p:attrNameLst>
                                      </p:cBhvr>
                                      <p:to>
                                        <p:strVal val="visible"/>
                                      </p:to>
                                    </p:set>
                                    <p:anim calcmode="lin" valueType="num">
                                      <p:cBhvr>
                                        <p:cTn id="15" dur="1000" fill="hold"/>
                                        <p:tgtEl>
                                          <p:spTgt spid="51208"/>
                                        </p:tgtEl>
                                        <p:attrNameLst>
                                          <p:attrName>ppt_w</p:attrName>
                                        </p:attrNameLst>
                                      </p:cBhvr>
                                      <p:tavLst>
                                        <p:tav tm="0">
                                          <p:val>
                                            <p:strVal val="#ppt_w*0.70"/>
                                          </p:val>
                                        </p:tav>
                                        <p:tav tm="100000">
                                          <p:val>
                                            <p:strVal val="#ppt_w"/>
                                          </p:val>
                                        </p:tav>
                                      </p:tavLst>
                                    </p:anim>
                                    <p:anim calcmode="lin" valueType="num">
                                      <p:cBhvr>
                                        <p:cTn id="16" dur="1000" fill="hold"/>
                                        <p:tgtEl>
                                          <p:spTgt spid="51208"/>
                                        </p:tgtEl>
                                        <p:attrNameLst>
                                          <p:attrName>ppt_h</p:attrName>
                                        </p:attrNameLst>
                                      </p:cBhvr>
                                      <p:tavLst>
                                        <p:tav tm="0">
                                          <p:val>
                                            <p:strVal val="#ppt_h"/>
                                          </p:val>
                                        </p:tav>
                                        <p:tav tm="100000">
                                          <p:val>
                                            <p:strVal val="#ppt_h"/>
                                          </p:val>
                                        </p:tav>
                                      </p:tavLst>
                                    </p:anim>
                                    <p:animEffect transition="in" filter="fade">
                                      <p:cBhvr>
                                        <p:cTn id="17" dur="10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animBg="1"/>
      <p:bldP spid="51207" grpId="1" animBg="1"/>
      <p:bldP spid="5120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4"/>
          <p:cNvSpPr>
            <a:spLocks noGrp="1"/>
          </p:cNvSpPr>
          <p:nvPr>
            <p:ph type="title"/>
          </p:nvPr>
        </p:nvSpPr>
        <p:spPr/>
        <p:txBody>
          <a:bodyPr/>
          <a:lstStyle/>
          <a:p>
            <a:pPr eaLnBrk="1" hangingPunct="1"/>
            <a:r>
              <a:rPr lang="en-US" smtClean="0"/>
              <a:t>Micro-Benchmark:</a:t>
            </a:r>
            <a:br>
              <a:rPr lang="en-US" smtClean="0"/>
            </a:br>
            <a:r>
              <a:rPr lang="en-US" smtClean="0"/>
              <a:t>Cache Locality</a:t>
            </a:r>
          </a:p>
        </p:txBody>
      </p:sp>
      <p:graphicFrame>
        <p:nvGraphicFramePr>
          <p:cNvPr id="7" name="Content Placeholder 6"/>
          <p:cNvGraphicFramePr>
            <a:graphicFrameLocks noGrp="1"/>
          </p:cNvGraphicFramePr>
          <p:nvPr>
            <p:ph idx="1"/>
          </p:nvPr>
        </p:nvGraphicFramePr>
        <p:xfrm>
          <a:off x="685800" y="1143000"/>
          <a:ext cx="7772400" cy="4876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7"/>
          <p:cNvGrpSpPr>
            <a:grpSpLocks/>
          </p:cNvGrpSpPr>
          <p:nvPr/>
        </p:nvGrpSpPr>
        <p:grpSpPr bwMode="auto">
          <a:xfrm>
            <a:off x="4191000" y="2057400"/>
            <a:ext cx="3276600" cy="609600"/>
            <a:chOff x="2640" y="1296"/>
            <a:chExt cx="2064" cy="384"/>
          </a:xfrm>
        </p:grpSpPr>
        <p:sp>
          <p:nvSpPr>
            <p:cNvPr id="61445" name="Rectangle 7"/>
            <p:cNvSpPr>
              <a:spLocks noChangeArrowheads="1"/>
            </p:cNvSpPr>
            <p:nvPr/>
          </p:nvSpPr>
          <p:spPr bwMode="auto">
            <a:xfrm>
              <a:off x="2640" y="1296"/>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solidFill>
                    <a:srgbClr val="FF0000"/>
                  </a:solidFill>
                </a:rPr>
                <a:t>22% improvement</a:t>
              </a:r>
            </a:p>
          </p:txBody>
        </p:sp>
        <p:sp>
          <p:nvSpPr>
            <p:cNvPr id="61446" name="Line 5"/>
            <p:cNvSpPr>
              <a:spLocks noChangeShapeType="1"/>
            </p:cNvSpPr>
            <p:nvPr/>
          </p:nvSpPr>
          <p:spPr bwMode="auto">
            <a:xfrm>
              <a:off x="4704" y="1344"/>
              <a:ext cx="0" cy="336"/>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Analysis:</a:t>
            </a:r>
            <a:br>
              <a:rPr lang="en-US" smtClean="0"/>
            </a:br>
            <a:r>
              <a:rPr lang="en-US" smtClean="0"/>
              <a:t>Cache Locality</a:t>
            </a:r>
          </a:p>
        </p:txBody>
      </p:sp>
      <p:graphicFrame>
        <p:nvGraphicFramePr>
          <p:cNvPr id="8" name="Content Placeholder 7"/>
          <p:cNvGraphicFramePr>
            <a:graphicFrameLocks noGrp="1"/>
          </p:cNvGraphicFramePr>
          <p:nvPr>
            <p:ph sz="half" idx="2"/>
          </p:nvPr>
        </p:nvGraphicFramePr>
        <p:xfrm>
          <a:off x="688975" y="1146175"/>
          <a:ext cx="7772400" cy="5029200"/>
        </p:xfrm>
        <a:graphic>
          <a:graphicData uri="http://schemas.openxmlformats.org/drawingml/2006/chart">
            <c:chart xmlns:c="http://schemas.openxmlformats.org/drawingml/2006/chart" xmlns:r="http://schemas.openxmlformats.org/officeDocument/2006/relationships" r:id="rId3"/>
          </a:graphicData>
        </a:graphic>
      </p:graphicFrame>
      <p:sp>
        <p:nvSpPr>
          <p:cNvPr id="55300" name="Rectangle 4"/>
          <p:cNvSpPr>
            <a:spLocks noChangeArrowheads="1"/>
          </p:cNvSpPr>
          <p:nvPr/>
        </p:nvSpPr>
        <p:spPr bwMode="auto">
          <a:xfrm>
            <a:off x="5334000" y="1600200"/>
            <a:ext cx="3200400" cy="4495800"/>
          </a:xfrm>
          <a:prstGeom prst="rect">
            <a:avLst/>
          </a:prstGeom>
          <a:solidFill>
            <a:schemeClr val="bg1"/>
          </a:solidFill>
          <a:ln w="9525">
            <a:solidFill>
              <a:schemeClr val="bg1"/>
            </a:solidFill>
            <a:miter lim="800000"/>
            <a:headEnd/>
            <a:tailEnd/>
          </a:ln>
        </p:spPr>
        <p:txBody>
          <a:bodyPr wrap="none" anchor="ctr"/>
          <a:lstStyle/>
          <a:p>
            <a:pPr eaLnBrk="0" hangingPunct="0"/>
            <a:endParaRPr lang="en-US"/>
          </a:p>
        </p:txBody>
      </p:sp>
      <p:sp>
        <p:nvSpPr>
          <p:cNvPr id="63493" name="Rectangle 5"/>
          <p:cNvSpPr>
            <a:spLocks noChangeArrowheads="1"/>
          </p:cNvSpPr>
          <p:nvPr/>
        </p:nvSpPr>
        <p:spPr bwMode="auto">
          <a:xfrm>
            <a:off x="2660650" y="1800225"/>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2000"/>
              <a:t>623</a:t>
            </a:r>
            <a:endParaRPr lang="en-US"/>
          </a:p>
        </p:txBody>
      </p:sp>
      <p:sp>
        <p:nvSpPr>
          <p:cNvPr id="63494" name="Rectangle 6"/>
          <p:cNvSpPr>
            <a:spLocks noChangeArrowheads="1"/>
          </p:cNvSpPr>
          <p:nvPr/>
        </p:nvSpPr>
        <p:spPr bwMode="auto">
          <a:xfrm>
            <a:off x="3581400" y="26670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2000"/>
              <a:t>477</a:t>
            </a:r>
            <a:endParaRPr lang="en-US"/>
          </a:p>
        </p:txBody>
      </p:sp>
      <p:sp>
        <p:nvSpPr>
          <p:cNvPr id="55303" name="AutoShape 7"/>
          <p:cNvSpPr>
            <a:spLocks/>
          </p:cNvSpPr>
          <p:nvPr/>
        </p:nvSpPr>
        <p:spPr bwMode="auto">
          <a:xfrm>
            <a:off x="4419600" y="2133600"/>
            <a:ext cx="381000" cy="838200"/>
          </a:xfrm>
          <a:prstGeom prst="rightBrace">
            <a:avLst>
              <a:gd name="adj1" fmla="val 18333"/>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a:solidFill>
                  <a:srgbClr val="FF0000"/>
                </a:solidFill>
              </a:rPr>
              <a:t>    146  (23%)</a:t>
            </a:r>
          </a:p>
        </p:txBody>
      </p:sp>
      <p:grpSp>
        <p:nvGrpSpPr>
          <p:cNvPr id="2" name="Group 11"/>
          <p:cNvGrpSpPr>
            <a:grpSpLocks/>
          </p:cNvGrpSpPr>
          <p:nvPr/>
        </p:nvGrpSpPr>
        <p:grpSpPr bwMode="auto">
          <a:xfrm>
            <a:off x="5867400" y="4648200"/>
            <a:ext cx="1524000" cy="473075"/>
            <a:chOff x="3696" y="2928"/>
            <a:chExt cx="960" cy="298"/>
          </a:xfrm>
        </p:grpSpPr>
        <p:sp>
          <p:nvSpPr>
            <p:cNvPr id="63498" name="Rectangle 8"/>
            <p:cNvSpPr>
              <a:spLocks noChangeArrowheads="1"/>
            </p:cNvSpPr>
            <p:nvPr/>
          </p:nvSpPr>
          <p:spPr bwMode="auto">
            <a:xfrm>
              <a:off x="3696" y="2928"/>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2000"/>
                <a:t>100</a:t>
              </a:r>
              <a:endParaRPr lang="en-US"/>
            </a:p>
          </p:txBody>
        </p:sp>
        <p:sp>
          <p:nvSpPr>
            <p:cNvPr id="63499" name="Rectangle 9"/>
            <p:cNvSpPr>
              <a:spLocks noChangeArrowheads="1"/>
            </p:cNvSpPr>
            <p:nvPr/>
          </p:nvSpPr>
          <p:spPr bwMode="auto">
            <a:xfrm>
              <a:off x="4362" y="2976"/>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2000"/>
                <a:t>91</a:t>
              </a:r>
              <a:endParaRPr lang="en-US"/>
            </a:p>
          </p:txBody>
        </p:sp>
      </p:grpSp>
      <p:sp>
        <p:nvSpPr>
          <p:cNvPr id="55306" name="AutoShape 10"/>
          <p:cNvSpPr>
            <a:spLocks/>
          </p:cNvSpPr>
          <p:nvPr/>
        </p:nvSpPr>
        <p:spPr bwMode="auto">
          <a:xfrm>
            <a:off x="7620000" y="5029200"/>
            <a:ext cx="152400" cy="76200"/>
          </a:xfrm>
          <a:prstGeom prst="rightBrace">
            <a:avLst>
              <a:gd name="adj1" fmla="val 8333"/>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lang="en-US">
                <a:solidFill>
                  <a:srgbClr val="FF0000"/>
                </a:solidFill>
              </a:rPr>
              <a:t>  9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 calcmode="lin" valueType="num">
                                      <p:cBhvr>
                                        <p:cTn id="7" dur="1000" fill="hold"/>
                                        <p:tgtEl>
                                          <p:spTgt spid="55303"/>
                                        </p:tgtEl>
                                        <p:attrNameLst>
                                          <p:attrName>ppt_w</p:attrName>
                                        </p:attrNameLst>
                                      </p:cBhvr>
                                      <p:tavLst>
                                        <p:tav tm="0">
                                          <p:val>
                                            <p:strVal val="#ppt_w*0.70"/>
                                          </p:val>
                                        </p:tav>
                                        <p:tav tm="100000">
                                          <p:val>
                                            <p:strVal val="#ppt_w"/>
                                          </p:val>
                                        </p:tav>
                                      </p:tavLst>
                                    </p:anim>
                                    <p:anim calcmode="lin" valueType="num">
                                      <p:cBhvr>
                                        <p:cTn id="8" dur="1000" fill="hold"/>
                                        <p:tgtEl>
                                          <p:spTgt spid="55303"/>
                                        </p:tgtEl>
                                        <p:attrNameLst>
                                          <p:attrName>ppt_h</p:attrName>
                                        </p:attrNameLst>
                                      </p:cBhvr>
                                      <p:tavLst>
                                        <p:tav tm="0">
                                          <p:val>
                                            <p:strVal val="#ppt_h"/>
                                          </p:val>
                                        </p:tav>
                                        <p:tav tm="100000">
                                          <p:val>
                                            <p:strVal val="#ppt_h"/>
                                          </p:val>
                                        </p:tav>
                                      </p:tavLst>
                                    </p:anim>
                                    <p:animEffect transition="in" filter="fade">
                                      <p:cBhvr>
                                        <p:cTn id="9" dur="1000"/>
                                        <p:tgtEl>
                                          <p:spTgt spid="553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xit" presetSubtype="0" fill="hold" grpId="0" nodeType="clickEffect">
                                  <p:stCondLst>
                                    <p:cond delay="0"/>
                                  </p:stCondLst>
                                  <p:childTnLst>
                                    <p:animEffect transition="out" filter="fade">
                                      <p:cBhvr>
                                        <p:cTn id="13" dur="2000"/>
                                        <p:tgtEl>
                                          <p:spTgt spid="55300"/>
                                        </p:tgtEl>
                                      </p:cBhvr>
                                    </p:animEffect>
                                    <p:set>
                                      <p:cBhvr>
                                        <p:cTn id="14" dur="1" fill="hold">
                                          <p:stCondLst>
                                            <p:cond delay="1999"/>
                                          </p:stCondLst>
                                        </p:cTn>
                                        <p:tgtEl>
                                          <p:spTgt spid="55300"/>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55306"/>
                                        </p:tgtEl>
                                        <p:attrNameLst>
                                          <p:attrName>style.visibility</p:attrName>
                                        </p:attrNameLst>
                                      </p:cBhvr>
                                      <p:to>
                                        <p:strVal val="visible"/>
                                      </p:to>
                                    </p:set>
                                    <p:anim calcmode="lin" valueType="num">
                                      <p:cBhvr>
                                        <p:cTn id="22" dur="1000" fill="hold"/>
                                        <p:tgtEl>
                                          <p:spTgt spid="55306"/>
                                        </p:tgtEl>
                                        <p:attrNameLst>
                                          <p:attrName>ppt_w</p:attrName>
                                        </p:attrNameLst>
                                      </p:cBhvr>
                                      <p:tavLst>
                                        <p:tav tm="0">
                                          <p:val>
                                            <p:strVal val="#ppt_w*0.70"/>
                                          </p:val>
                                        </p:tav>
                                        <p:tav tm="100000">
                                          <p:val>
                                            <p:strVal val="#ppt_w"/>
                                          </p:val>
                                        </p:tav>
                                      </p:tavLst>
                                    </p:anim>
                                    <p:anim calcmode="lin" valueType="num">
                                      <p:cBhvr>
                                        <p:cTn id="23" dur="1000" fill="hold"/>
                                        <p:tgtEl>
                                          <p:spTgt spid="55306"/>
                                        </p:tgtEl>
                                        <p:attrNameLst>
                                          <p:attrName>ppt_h</p:attrName>
                                        </p:attrNameLst>
                                      </p:cBhvr>
                                      <p:tavLst>
                                        <p:tav tm="0">
                                          <p:val>
                                            <p:strVal val="#ppt_h"/>
                                          </p:val>
                                        </p:tav>
                                        <p:tav tm="100000">
                                          <p:val>
                                            <p:strVal val="#ppt_h"/>
                                          </p:val>
                                        </p:tav>
                                      </p:tavLst>
                                    </p:anim>
                                    <p:animEffect transition="in" filter="fade">
                                      <p:cBhvr>
                                        <p:cTn id="24" dur="1000"/>
                                        <p:tgtEl>
                                          <p:spTgt spid="5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3" grpId="0" animBg="1"/>
      <p:bldP spid="5530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Applications</a:t>
            </a:r>
          </a:p>
        </p:txBody>
      </p:sp>
      <p:sp>
        <p:nvSpPr>
          <p:cNvPr id="65539" name="Rectangle 3"/>
          <p:cNvSpPr>
            <a:spLocks noGrp="1" noChangeArrowheads="1"/>
          </p:cNvSpPr>
          <p:nvPr>
            <p:ph type="body" idx="1"/>
          </p:nvPr>
        </p:nvSpPr>
        <p:spPr/>
        <p:txBody>
          <a:bodyPr/>
          <a:lstStyle/>
          <a:p>
            <a:pPr eaLnBrk="1" hangingPunct="1"/>
            <a:r>
              <a:rPr lang="en-US" smtClean="0"/>
              <a:t>GROMACS</a:t>
            </a:r>
          </a:p>
          <a:p>
            <a:pPr eaLnBrk="1" hangingPunct="1"/>
            <a:r>
              <a:rPr lang="en-US" smtClean="0"/>
              <a:t>LAMMPS</a:t>
            </a:r>
          </a:p>
          <a:p>
            <a:pPr eaLnBrk="1" hangingPunct="1"/>
            <a:r>
              <a:rPr lang="en-US" smtClean="0"/>
              <a:t>FFTW</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609600"/>
            <a:ext cx="7772400" cy="762000"/>
          </a:xfrm>
        </p:spPr>
        <p:txBody>
          <a:bodyPr/>
          <a:lstStyle/>
          <a:p>
            <a:pPr eaLnBrk="1" hangingPunct="1"/>
            <a:r>
              <a:rPr lang="en-US" smtClean="0"/>
              <a:t>Application: GROMACS</a:t>
            </a:r>
            <a:br>
              <a:rPr lang="en-US" smtClean="0"/>
            </a:br>
            <a:r>
              <a:rPr lang="en-US" sz="2000" u="sng" smtClean="0"/>
              <a:t>GRO</a:t>
            </a:r>
            <a:r>
              <a:rPr lang="en-US" sz="2000" smtClean="0"/>
              <a:t>ningen </a:t>
            </a:r>
            <a:r>
              <a:rPr lang="en-US" sz="2000" u="sng" smtClean="0"/>
              <a:t>MA</a:t>
            </a:r>
            <a:r>
              <a:rPr lang="en-US" sz="2000" smtClean="0"/>
              <a:t>chine for </a:t>
            </a:r>
            <a:r>
              <a:rPr lang="en-US" sz="2000" u="sng" smtClean="0"/>
              <a:t>C</a:t>
            </a:r>
            <a:r>
              <a:rPr lang="en-US" sz="2000" smtClean="0"/>
              <a:t>hemical Simulations</a:t>
            </a:r>
            <a:endParaRPr lang="en-US" smtClean="0"/>
          </a:p>
        </p:txBody>
      </p:sp>
      <p:sp>
        <p:nvSpPr>
          <p:cNvPr id="67587" name="Rectangle 4"/>
          <p:cNvSpPr>
            <a:spLocks noGrp="1" noChangeArrowheads="1"/>
          </p:cNvSpPr>
          <p:nvPr>
            <p:ph type="body" sz="half" idx="1"/>
          </p:nvPr>
        </p:nvSpPr>
        <p:spPr>
          <a:xfrm>
            <a:off x="685800" y="1600200"/>
            <a:ext cx="3810000" cy="4495800"/>
          </a:xfrm>
        </p:spPr>
        <p:txBody>
          <a:bodyPr/>
          <a:lstStyle/>
          <a:p>
            <a:pPr eaLnBrk="1" hangingPunct="1"/>
            <a:r>
              <a:rPr lang="en-US" sz="2800" smtClean="0"/>
              <a:t>“…simulate[s] the Newtonian equations of motion for systems with hundreds to millions of particles.”</a:t>
            </a:r>
          </a:p>
          <a:p>
            <a:pPr eaLnBrk="1" hangingPunct="1"/>
            <a:r>
              <a:rPr lang="en-US" sz="2800" smtClean="0"/>
              <a:t>Exhibits the symptom of communication idleness</a:t>
            </a:r>
          </a:p>
        </p:txBody>
      </p:sp>
      <p:graphicFrame>
        <p:nvGraphicFramePr>
          <p:cNvPr id="6" name="Chart Placeholder 5"/>
          <p:cNvGraphicFramePr>
            <a:graphicFrameLocks noGrp="1"/>
          </p:cNvGraphicFramePr>
          <p:nvPr>
            <p:ph type="chart" sz="half" idx="2"/>
          </p:nvPr>
        </p:nvGraphicFramePr>
        <p:xfrm>
          <a:off x="4648200" y="1600200"/>
          <a:ext cx="3810000" cy="4495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8"/>
          <p:cNvGrpSpPr>
            <a:grpSpLocks/>
          </p:cNvGrpSpPr>
          <p:nvPr/>
        </p:nvGrpSpPr>
        <p:grpSpPr bwMode="auto">
          <a:xfrm>
            <a:off x="5988050" y="2514600"/>
            <a:ext cx="946150" cy="1905000"/>
            <a:chOff x="3772" y="1584"/>
            <a:chExt cx="596" cy="1200"/>
          </a:xfrm>
        </p:grpSpPr>
        <p:sp>
          <p:nvSpPr>
            <p:cNvPr id="67593" name="Rectangle 6"/>
            <p:cNvSpPr>
              <a:spLocks noChangeArrowheads="1"/>
            </p:cNvSpPr>
            <p:nvPr/>
          </p:nvSpPr>
          <p:spPr bwMode="auto">
            <a:xfrm>
              <a:off x="3772" y="206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solidFill>
                    <a:srgbClr val="FF0000"/>
                  </a:solidFill>
                </a:rPr>
                <a:t>10%</a:t>
              </a:r>
            </a:p>
          </p:txBody>
        </p:sp>
        <p:sp>
          <p:nvSpPr>
            <p:cNvPr id="67594" name="AutoShape 7"/>
            <p:cNvSpPr>
              <a:spLocks/>
            </p:cNvSpPr>
            <p:nvPr/>
          </p:nvSpPr>
          <p:spPr bwMode="auto">
            <a:xfrm>
              <a:off x="4272" y="1584"/>
              <a:ext cx="96" cy="1200"/>
            </a:xfrm>
            <a:prstGeom prst="leftBrace">
              <a:avLst>
                <a:gd name="adj1" fmla="val 104167"/>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57353" name="Rectangle 9"/>
          <p:cNvSpPr>
            <a:spLocks noChangeArrowheads="1"/>
          </p:cNvSpPr>
          <p:nvPr/>
        </p:nvSpPr>
        <p:spPr bwMode="auto">
          <a:xfrm>
            <a:off x="7010400" y="1981200"/>
            <a:ext cx="1295400" cy="3657600"/>
          </a:xfrm>
          <a:prstGeom prst="rect">
            <a:avLst/>
          </a:prstGeom>
          <a:solidFill>
            <a:schemeClr val="bg1"/>
          </a:solidFill>
          <a:ln w="9525">
            <a:solidFill>
              <a:schemeClr val="bg1"/>
            </a:solidFill>
            <a:miter lim="800000"/>
            <a:headEnd/>
            <a:tailEnd/>
          </a:ln>
        </p:spPr>
        <p:txBody>
          <a:bodyPr wrap="none" anchor="ctr"/>
          <a:lstStyle/>
          <a:p>
            <a:pPr eaLnBrk="0" hangingPunct="0"/>
            <a:endParaRPr lang="en-US"/>
          </a:p>
        </p:txBody>
      </p:sp>
      <p:sp>
        <p:nvSpPr>
          <p:cNvPr id="67591" name="Rectangle 11"/>
          <p:cNvSpPr>
            <a:spLocks noChangeArrowheads="1"/>
          </p:cNvSpPr>
          <p:nvPr/>
        </p:nvSpPr>
        <p:spPr bwMode="auto">
          <a:xfrm>
            <a:off x="6248400" y="40386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13.3</a:t>
            </a:r>
          </a:p>
        </p:txBody>
      </p:sp>
      <p:sp>
        <p:nvSpPr>
          <p:cNvPr id="57356" name="Rectangle 12"/>
          <p:cNvSpPr>
            <a:spLocks noChangeArrowheads="1"/>
          </p:cNvSpPr>
          <p:nvPr/>
        </p:nvSpPr>
        <p:spPr bwMode="auto">
          <a:xfrm>
            <a:off x="6934200" y="20574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14.5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57353"/>
                                        </p:tgtEl>
                                      </p:cBhvr>
                                    </p:animEffect>
                                    <p:set>
                                      <p:cBhvr>
                                        <p:cTn id="7" dur="1" fill="hold">
                                          <p:stCondLst>
                                            <p:cond delay="1999"/>
                                          </p:stCondLst>
                                        </p:cTn>
                                        <p:tgtEl>
                                          <p:spTgt spid="5735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7356"/>
                                        </p:tgtEl>
                                        <p:attrNameLst>
                                          <p:attrName>style.visibility</p:attrName>
                                        </p:attrNameLst>
                                      </p:cBhvr>
                                      <p:to>
                                        <p:strVal val="visible"/>
                                      </p:to>
                                    </p:set>
                                    <p:animEffect transition="in" filter="fade">
                                      <p:cBhvr>
                                        <p:cTn id="10" dur="2000"/>
                                        <p:tgtEl>
                                          <p:spTgt spid="573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ppt_w*0.7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animBg="1"/>
      <p:bldP spid="573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609600"/>
            <a:ext cx="7772400" cy="762000"/>
          </a:xfrm>
        </p:spPr>
        <p:txBody>
          <a:bodyPr/>
          <a:lstStyle/>
          <a:p>
            <a:pPr eaLnBrk="1" hangingPunct="1"/>
            <a:r>
              <a:rPr lang="en-US" smtClean="0"/>
              <a:t>Application: LAMMPS</a:t>
            </a:r>
            <a:br>
              <a:rPr lang="en-US" smtClean="0"/>
            </a:br>
            <a:r>
              <a:rPr lang="en-US" sz="2000" u="sng" smtClean="0"/>
              <a:t>L</a:t>
            </a:r>
            <a:r>
              <a:rPr lang="en-US" sz="2000" smtClean="0"/>
              <a:t>arge-scale </a:t>
            </a:r>
            <a:r>
              <a:rPr lang="en-US" sz="2000" u="sng" smtClean="0"/>
              <a:t>A</a:t>
            </a:r>
            <a:r>
              <a:rPr lang="en-US" sz="2000" smtClean="0"/>
              <a:t>tomic/</a:t>
            </a:r>
            <a:r>
              <a:rPr lang="en-US" sz="2000" u="sng" smtClean="0"/>
              <a:t>M</a:t>
            </a:r>
            <a:r>
              <a:rPr lang="en-US" sz="2000" smtClean="0"/>
              <a:t>olecular </a:t>
            </a:r>
            <a:r>
              <a:rPr lang="en-US" sz="2000" u="sng" smtClean="0"/>
              <a:t>M</a:t>
            </a:r>
            <a:r>
              <a:rPr lang="en-US" sz="2000" smtClean="0"/>
              <a:t>assively </a:t>
            </a:r>
            <a:r>
              <a:rPr lang="en-US" sz="2000" u="sng" smtClean="0"/>
              <a:t>P</a:t>
            </a:r>
            <a:r>
              <a:rPr lang="en-US" sz="2000" smtClean="0"/>
              <a:t>arallel </a:t>
            </a:r>
            <a:r>
              <a:rPr lang="en-US" sz="2000" u="sng" smtClean="0"/>
              <a:t>S</a:t>
            </a:r>
            <a:r>
              <a:rPr lang="en-US" sz="2000" smtClean="0"/>
              <a:t>imulator</a:t>
            </a:r>
            <a:endParaRPr lang="en-US" smtClean="0"/>
          </a:p>
        </p:txBody>
      </p:sp>
      <p:sp>
        <p:nvSpPr>
          <p:cNvPr id="69635" name="Rectangle 3"/>
          <p:cNvSpPr>
            <a:spLocks noGrp="1" noChangeArrowheads="1"/>
          </p:cNvSpPr>
          <p:nvPr>
            <p:ph type="body" sz="half" idx="1"/>
          </p:nvPr>
        </p:nvSpPr>
        <p:spPr>
          <a:xfrm>
            <a:off x="685800" y="1600200"/>
            <a:ext cx="3810000" cy="4495800"/>
          </a:xfrm>
        </p:spPr>
        <p:txBody>
          <a:bodyPr/>
          <a:lstStyle/>
          <a:p>
            <a:pPr eaLnBrk="1" hangingPunct="1"/>
            <a:r>
              <a:rPr lang="en-US" smtClean="0"/>
              <a:t>“A classical molecular dynamics code” </a:t>
            </a:r>
          </a:p>
          <a:p>
            <a:pPr lvl="1" eaLnBrk="1" hangingPunct="1"/>
            <a:r>
              <a:rPr lang="en-US" smtClean="0"/>
              <a:t>from Sandia National Laboratory</a:t>
            </a:r>
          </a:p>
          <a:p>
            <a:pPr lvl="1" eaLnBrk="1" hangingPunct="1"/>
            <a:r>
              <a:rPr lang="en-US" smtClean="0"/>
              <a:t>Version 21 released in May 2008</a:t>
            </a:r>
          </a:p>
          <a:p>
            <a:pPr eaLnBrk="1" hangingPunct="1"/>
            <a:r>
              <a:rPr lang="en-US" smtClean="0"/>
              <a:t>Exhibits the out-of-sync communication symptom</a:t>
            </a:r>
          </a:p>
        </p:txBody>
      </p:sp>
      <p:graphicFrame>
        <p:nvGraphicFramePr>
          <p:cNvPr id="6" name="Chart Placeholder 5"/>
          <p:cNvGraphicFramePr>
            <a:graphicFrameLocks noGrp="1"/>
          </p:cNvGraphicFramePr>
          <p:nvPr>
            <p:ph type="chart" sz="half" idx="2"/>
          </p:nvPr>
        </p:nvGraphicFramePr>
        <p:xfrm>
          <a:off x="4648200" y="1600200"/>
          <a:ext cx="3810000" cy="4495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2"/>
          <p:cNvGrpSpPr>
            <a:grpSpLocks/>
          </p:cNvGrpSpPr>
          <p:nvPr/>
        </p:nvGrpSpPr>
        <p:grpSpPr bwMode="auto">
          <a:xfrm>
            <a:off x="7010400" y="2590800"/>
            <a:ext cx="990600" cy="1600200"/>
            <a:chOff x="4416" y="1632"/>
            <a:chExt cx="624" cy="1008"/>
          </a:xfrm>
        </p:grpSpPr>
        <p:sp>
          <p:nvSpPr>
            <p:cNvPr id="69641" name="Rectangle 6"/>
            <p:cNvSpPr>
              <a:spLocks noChangeArrowheads="1"/>
            </p:cNvSpPr>
            <p:nvPr/>
          </p:nvSpPr>
          <p:spPr bwMode="auto">
            <a:xfrm>
              <a:off x="4540" y="20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solidFill>
                    <a:srgbClr val="FF0000"/>
                  </a:solidFill>
                </a:rPr>
                <a:t>50%</a:t>
              </a:r>
            </a:p>
          </p:txBody>
        </p:sp>
        <p:sp>
          <p:nvSpPr>
            <p:cNvPr id="69642" name="AutoShape 8"/>
            <p:cNvSpPr>
              <a:spLocks/>
            </p:cNvSpPr>
            <p:nvPr/>
          </p:nvSpPr>
          <p:spPr bwMode="auto">
            <a:xfrm flipH="1">
              <a:off x="4416" y="1632"/>
              <a:ext cx="96" cy="1008"/>
            </a:xfrm>
            <a:prstGeom prst="leftBrace">
              <a:avLst>
                <a:gd name="adj1" fmla="val 87500"/>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58377" name="Rectangle 9"/>
          <p:cNvSpPr>
            <a:spLocks noChangeArrowheads="1"/>
          </p:cNvSpPr>
          <p:nvPr/>
        </p:nvSpPr>
        <p:spPr bwMode="auto">
          <a:xfrm>
            <a:off x="6934200" y="1981200"/>
            <a:ext cx="1295400" cy="3657600"/>
          </a:xfrm>
          <a:prstGeom prst="rect">
            <a:avLst/>
          </a:prstGeom>
          <a:solidFill>
            <a:schemeClr val="bg1"/>
          </a:solidFill>
          <a:ln w="9525">
            <a:solidFill>
              <a:schemeClr val="bg1"/>
            </a:solidFill>
            <a:miter lim="800000"/>
            <a:headEnd/>
            <a:tailEnd/>
          </a:ln>
        </p:spPr>
        <p:txBody>
          <a:bodyPr wrap="none" anchor="ctr"/>
          <a:lstStyle/>
          <a:p>
            <a:pPr eaLnBrk="0" hangingPunct="0"/>
            <a:endParaRPr lang="en-US"/>
          </a:p>
        </p:txBody>
      </p:sp>
      <p:sp>
        <p:nvSpPr>
          <p:cNvPr id="69639" name="Rectangle 10"/>
          <p:cNvSpPr>
            <a:spLocks noChangeArrowheads="1"/>
          </p:cNvSpPr>
          <p:nvPr/>
        </p:nvSpPr>
        <p:spPr bwMode="auto">
          <a:xfrm>
            <a:off x="6324600" y="22098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10</a:t>
            </a:r>
          </a:p>
        </p:txBody>
      </p:sp>
      <p:sp>
        <p:nvSpPr>
          <p:cNvPr id="58379" name="Rectangle 11"/>
          <p:cNvSpPr>
            <a:spLocks noChangeArrowheads="1"/>
          </p:cNvSpPr>
          <p:nvPr/>
        </p:nvSpPr>
        <p:spPr bwMode="auto">
          <a:xfrm>
            <a:off x="7189788" y="3810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58377"/>
                                        </p:tgtEl>
                                      </p:cBhvr>
                                    </p:animEffect>
                                    <p:set>
                                      <p:cBhvr>
                                        <p:cTn id="7" dur="1" fill="hold">
                                          <p:stCondLst>
                                            <p:cond delay="1999"/>
                                          </p:stCondLst>
                                        </p:cTn>
                                        <p:tgtEl>
                                          <p:spTgt spid="5837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8379"/>
                                        </p:tgtEl>
                                        <p:attrNameLst>
                                          <p:attrName>style.visibility</p:attrName>
                                        </p:attrNameLst>
                                      </p:cBhvr>
                                      <p:to>
                                        <p:strVal val="visible"/>
                                      </p:to>
                                    </p:set>
                                    <p:animEffect transition="in" filter="fade">
                                      <p:cBhvr>
                                        <p:cTn id="10" dur="2000"/>
                                        <p:tgtEl>
                                          <p:spTgt spid="583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ppt_w*0.7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animBg="1"/>
      <p:bldP spid="5837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609600"/>
            <a:ext cx="7772400" cy="762000"/>
          </a:xfrm>
        </p:spPr>
        <p:txBody>
          <a:bodyPr/>
          <a:lstStyle/>
          <a:p>
            <a:pPr eaLnBrk="1" hangingPunct="1"/>
            <a:r>
              <a:rPr lang="en-US" smtClean="0"/>
              <a:t>Application: FFTW</a:t>
            </a:r>
            <a:br>
              <a:rPr lang="en-US" smtClean="0"/>
            </a:br>
            <a:r>
              <a:rPr lang="en-US" sz="2000" u="sng" smtClean="0"/>
              <a:t>F</a:t>
            </a:r>
            <a:r>
              <a:rPr lang="en-US" sz="2000" smtClean="0"/>
              <a:t>astest </a:t>
            </a:r>
            <a:r>
              <a:rPr lang="en-US" sz="2000" u="sng" smtClean="0"/>
              <a:t>F</a:t>
            </a:r>
            <a:r>
              <a:rPr lang="en-US" sz="2000" smtClean="0"/>
              <a:t>ourier </a:t>
            </a:r>
            <a:r>
              <a:rPr lang="en-US" sz="2000" u="sng" smtClean="0"/>
              <a:t>T</a:t>
            </a:r>
            <a:r>
              <a:rPr lang="en-US" sz="2000" smtClean="0"/>
              <a:t>ransfrom in the </a:t>
            </a:r>
            <a:r>
              <a:rPr lang="en-US" sz="2000" u="sng" smtClean="0"/>
              <a:t>W</a:t>
            </a:r>
            <a:r>
              <a:rPr lang="en-US" sz="2000" smtClean="0"/>
              <a:t>est</a:t>
            </a:r>
            <a:endParaRPr lang="en-US" smtClean="0"/>
          </a:p>
        </p:txBody>
      </p:sp>
      <p:sp>
        <p:nvSpPr>
          <p:cNvPr id="71683" name="Rectangle 3"/>
          <p:cNvSpPr>
            <a:spLocks noGrp="1" noChangeArrowheads="1"/>
          </p:cNvSpPr>
          <p:nvPr>
            <p:ph type="body" sz="half" idx="1"/>
          </p:nvPr>
        </p:nvSpPr>
        <p:spPr>
          <a:xfrm>
            <a:off x="685800" y="1600200"/>
            <a:ext cx="3810000" cy="4495800"/>
          </a:xfrm>
        </p:spPr>
        <p:txBody>
          <a:bodyPr/>
          <a:lstStyle/>
          <a:p>
            <a:pPr eaLnBrk="1" hangingPunct="1"/>
            <a:r>
              <a:rPr lang="en-US" sz="2800" smtClean="0"/>
              <a:t>“…library for computing the discrete Fourier transform (DFT)…”</a:t>
            </a:r>
            <a:endParaRPr lang="en-US" sz="2000" smtClean="0"/>
          </a:p>
          <a:p>
            <a:pPr eaLnBrk="1" hangingPunct="1"/>
            <a:r>
              <a:rPr lang="en-US" sz="2800" smtClean="0"/>
              <a:t>Mainly cache misses</a:t>
            </a:r>
          </a:p>
          <a:p>
            <a:pPr eaLnBrk="1" hangingPunct="1"/>
            <a:r>
              <a:rPr lang="en-US" sz="2800" smtClean="0"/>
              <a:t>Sometimes out-of-sync communication</a:t>
            </a:r>
          </a:p>
        </p:txBody>
      </p:sp>
      <p:graphicFrame>
        <p:nvGraphicFramePr>
          <p:cNvPr id="6" name="Chart Placeholder 5"/>
          <p:cNvGraphicFramePr>
            <a:graphicFrameLocks noGrp="1"/>
          </p:cNvGraphicFramePr>
          <p:nvPr>
            <p:ph type="chart" sz="half" idx="2"/>
          </p:nvPr>
        </p:nvGraphicFramePr>
        <p:xfrm>
          <a:off x="4648200" y="1600200"/>
          <a:ext cx="3810000" cy="44958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8"/>
          <p:cNvGrpSpPr>
            <a:grpSpLocks/>
          </p:cNvGrpSpPr>
          <p:nvPr/>
        </p:nvGrpSpPr>
        <p:grpSpPr bwMode="auto">
          <a:xfrm>
            <a:off x="7010400" y="2438400"/>
            <a:ext cx="869950" cy="1828800"/>
            <a:chOff x="4416" y="1536"/>
            <a:chExt cx="548" cy="1152"/>
          </a:xfrm>
        </p:grpSpPr>
        <p:sp>
          <p:nvSpPr>
            <p:cNvPr id="71689" name="Rectangle 6"/>
            <p:cNvSpPr>
              <a:spLocks noChangeArrowheads="1"/>
            </p:cNvSpPr>
            <p:nvPr/>
          </p:nvSpPr>
          <p:spPr bwMode="auto">
            <a:xfrm>
              <a:off x="4570" y="1968"/>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a:solidFill>
                    <a:srgbClr val="FF0000"/>
                  </a:solidFill>
                </a:rPr>
                <a:t>5%</a:t>
              </a:r>
            </a:p>
          </p:txBody>
        </p:sp>
        <p:sp>
          <p:nvSpPr>
            <p:cNvPr id="71690" name="AutoShape 14"/>
            <p:cNvSpPr>
              <a:spLocks/>
            </p:cNvSpPr>
            <p:nvPr/>
          </p:nvSpPr>
          <p:spPr bwMode="auto">
            <a:xfrm flipH="1">
              <a:off x="4416" y="1536"/>
              <a:ext cx="96" cy="1152"/>
            </a:xfrm>
            <a:prstGeom prst="leftBrace">
              <a:avLst>
                <a:gd name="adj1" fmla="val 100000"/>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grpSp>
      <p:sp>
        <p:nvSpPr>
          <p:cNvPr id="60431" name="Rectangle 15"/>
          <p:cNvSpPr>
            <a:spLocks noChangeArrowheads="1"/>
          </p:cNvSpPr>
          <p:nvPr/>
        </p:nvSpPr>
        <p:spPr bwMode="auto">
          <a:xfrm>
            <a:off x="6934200" y="1981200"/>
            <a:ext cx="1447800" cy="3657600"/>
          </a:xfrm>
          <a:prstGeom prst="rect">
            <a:avLst/>
          </a:prstGeom>
          <a:solidFill>
            <a:schemeClr val="bg1"/>
          </a:solidFill>
          <a:ln w="9525">
            <a:solidFill>
              <a:schemeClr val="bg1"/>
            </a:solidFill>
            <a:miter lim="800000"/>
            <a:headEnd/>
            <a:tailEnd/>
          </a:ln>
        </p:spPr>
        <p:txBody>
          <a:bodyPr wrap="none" anchor="ctr"/>
          <a:lstStyle/>
          <a:p>
            <a:pPr eaLnBrk="0" hangingPunct="0"/>
            <a:endParaRPr lang="en-US"/>
          </a:p>
        </p:txBody>
      </p:sp>
      <p:sp>
        <p:nvSpPr>
          <p:cNvPr id="71687" name="Rectangle 16"/>
          <p:cNvSpPr>
            <a:spLocks noChangeArrowheads="1"/>
          </p:cNvSpPr>
          <p:nvPr/>
        </p:nvSpPr>
        <p:spPr bwMode="auto">
          <a:xfrm>
            <a:off x="6172200" y="19812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7.85</a:t>
            </a:r>
          </a:p>
        </p:txBody>
      </p:sp>
      <p:sp>
        <p:nvSpPr>
          <p:cNvPr id="60433" name="Rectangle 17"/>
          <p:cNvSpPr>
            <a:spLocks noChangeArrowheads="1"/>
          </p:cNvSpPr>
          <p:nvPr/>
        </p:nvSpPr>
        <p:spPr bwMode="auto">
          <a:xfrm>
            <a:off x="6918325" y="38862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7.45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2000"/>
                                        <p:tgtEl>
                                          <p:spTgt spid="60431"/>
                                        </p:tgtEl>
                                      </p:cBhvr>
                                    </p:animEffect>
                                    <p:set>
                                      <p:cBhvr>
                                        <p:cTn id="7" dur="1" fill="hold">
                                          <p:stCondLst>
                                            <p:cond delay="1999"/>
                                          </p:stCondLst>
                                        </p:cTn>
                                        <p:tgtEl>
                                          <p:spTgt spid="6043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0433"/>
                                        </p:tgtEl>
                                        <p:attrNameLst>
                                          <p:attrName>style.visibility</p:attrName>
                                        </p:attrNameLst>
                                      </p:cBhvr>
                                      <p:to>
                                        <p:strVal val="visible"/>
                                      </p:to>
                                    </p:set>
                                    <p:animEffect transition="in" filter="fade">
                                      <p:cBhvr>
                                        <p:cTn id="10" dur="2000"/>
                                        <p:tgtEl>
                                          <p:spTgt spid="604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ppt_w*0.7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1" grpId="0" animBg="1"/>
      <p:bldP spid="604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Reality</a:t>
            </a:r>
          </a:p>
        </p:txBody>
      </p:sp>
      <p:sp>
        <p:nvSpPr>
          <p:cNvPr id="17411" name="Rectangle 3"/>
          <p:cNvSpPr>
            <a:spLocks noGrp="1" noChangeArrowheads="1"/>
          </p:cNvSpPr>
          <p:nvPr>
            <p:ph idx="1"/>
          </p:nvPr>
        </p:nvSpPr>
        <p:spPr/>
        <p:txBody>
          <a:bodyPr/>
          <a:lstStyle/>
          <a:p>
            <a:pPr eaLnBrk="1" hangingPunct="1"/>
            <a:r>
              <a:rPr lang="en-US" sz="2800" smtClean="0"/>
              <a:t>Cores have </a:t>
            </a:r>
            <a:r>
              <a:rPr lang="en-US" sz="2800" b="1" i="1" smtClean="0"/>
              <a:t>unequal</a:t>
            </a:r>
            <a:r>
              <a:rPr lang="en-US" sz="2800" smtClean="0"/>
              <a:t> computation and communication capabilities</a:t>
            </a:r>
          </a:p>
          <a:p>
            <a:pPr eaLnBrk="1" hangingPunct="1"/>
            <a:r>
              <a:rPr lang="en-US" sz="2800" smtClean="0"/>
              <a:t>A program running on Core #1 will behave </a:t>
            </a:r>
            <a:r>
              <a:rPr lang="en-US" sz="2800" b="1" i="1" smtClean="0"/>
              <a:t>differently</a:t>
            </a:r>
            <a:r>
              <a:rPr lang="en-US" sz="2800" smtClean="0"/>
              <a:t> than on Core #2</a:t>
            </a:r>
          </a:p>
          <a:p>
            <a:pPr lvl="1" eaLnBrk="1" hangingPunct="1"/>
            <a:r>
              <a:rPr lang="en-US" sz="2400" smtClean="0"/>
              <a:t>Physical hardware can affect the capability</a:t>
            </a:r>
          </a:p>
          <a:p>
            <a:pPr lvl="1" eaLnBrk="1" hangingPunct="1"/>
            <a:r>
              <a:rPr lang="en-US" sz="2400" smtClean="0"/>
              <a:t>The OS can have an affect as well</a:t>
            </a:r>
          </a:p>
          <a:p>
            <a:pPr lvl="1" eaLnBrk="1" hangingPunct="1"/>
            <a:r>
              <a:rPr lang="en-US" sz="2400" smtClean="0"/>
              <a:t>The OS maps processes to cores without considering their capabilities</a:t>
            </a:r>
          </a:p>
          <a:p>
            <a:pPr eaLnBrk="1" hangingPunct="1"/>
            <a:r>
              <a:rPr lang="en-US" sz="2800" i="1" u="sng" smtClean="0"/>
              <a:t>Cores do </a:t>
            </a:r>
            <a:r>
              <a:rPr lang="en-US" sz="2800" b="1" i="1" u="sng" smtClean="0"/>
              <a:t>not</a:t>
            </a:r>
            <a:r>
              <a:rPr lang="en-US" sz="2800" i="1" u="sng" smtClean="0"/>
              <a:t> have symmetric capabilities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Future Work</a:t>
            </a:r>
          </a:p>
        </p:txBody>
      </p:sp>
      <p:sp>
        <p:nvSpPr>
          <p:cNvPr id="48131" name="Rectangle 3"/>
          <p:cNvSpPr>
            <a:spLocks noGrp="1" noChangeArrowheads="1"/>
          </p:cNvSpPr>
          <p:nvPr>
            <p:ph idx="1"/>
          </p:nvPr>
        </p:nvSpPr>
        <p:spPr/>
        <p:txBody>
          <a:bodyPr/>
          <a:lstStyle/>
          <a:p>
            <a:pPr eaLnBrk="1" hangingPunct="1"/>
            <a:r>
              <a:rPr lang="en-US" smtClean="0"/>
              <a:t>Build a performance model which predicts the best placement for processes</a:t>
            </a:r>
          </a:p>
          <a:p>
            <a:pPr eaLnBrk="1" hangingPunct="1"/>
            <a:r>
              <a:rPr lang="en-US" smtClean="0"/>
              <a:t>Investigate implementation of SyMMer in other communications libraries or standalone</a:t>
            </a:r>
          </a:p>
          <a:p>
            <a:pPr lvl="1" eaLnBrk="1" hangingPunct="1"/>
            <a:r>
              <a:rPr lang="en-US" smtClean="0"/>
              <a:t>OpenMPI</a:t>
            </a:r>
          </a:p>
          <a:p>
            <a:pPr lvl="1" eaLnBrk="1" hangingPunct="1"/>
            <a:r>
              <a:rPr lang="en-US" smtClean="0"/>
              <a:t>OpenMP</a:t>
            </a:r>
          </a:p>
          <a:p>
            <a:pPr lvl="1" eaLnBrk="1" hangingPunct="1"/>
            <a:r>
              <a:rPr lang="en-US" smtClean="0"/>
              <a:t>Standalone library</a:t>
            </a:r>
          </a:p>
          <a:p>
            <a:pPr eaLnBrk="1" hangingPunct="1"/>
            <a:r>
              <a:rPr lang="en-US" smtClean="0"/>
              <a:t>Add NUMA awareness and support for greater process migration flexibility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Summary</a:t>
            </a:r>
          </a:p>
        </p:txBody>
      </p:sp>
      <p:sp>
        <p:nvSpPr>
          <p:cNvPr id="49155" name="Rectangle 3"/>
          <p:cNvSpPr>
            <a:spLocks noGrp="1" noChangeArrowheads="1"/>
          </p:cNvSpPr>
          <p:nvPr>
            <p:ph idx="1"/>
          </p:nvPr>
        </p:nvSpPr>
        <p:spPr/>
        <p:txBody>
          <a:bodyPr/>
          <a:lstStyle/>
          <a:p>
            <a:pPr eaLnBrk="1" hangingPunct="1">
              <a:lnSpc>
                <a:spcPct val="90000"/>
              </a:lnSpc>
            </a:pPr>
            <a:r>
              <a:rPr lang="en-US" sz="2800" smtClean="0"/>
              <a:t>Efficient and correct mapping of processes matters</a:t>
            </a:r>
          </a:p>
          <a:p>
            <a:pPr eaLnBrk="1" hangingPunct="1">
              <a:lnSpc>
                <a:spcPct val="90000"/>
              </a:lnSpc>
            </a:pPr>
            <a:r>
              <a:rPr lang="en-US" sz="2800" smtClean="0"/>
              <a:t>A dynamic system is necessary</a:t>
            </a:r>
          </a:p>
          <a:p>
            <a:pPr eaLnBrk="1" hangingPunct="1">
              <a:lnSpc>
                <a:spcPct val="90000"/>
              </a:lnSpc>
            </a:pPr>
            <a:r>
              <a:rPr lang="en-US" sz="2800" smtClean="0"/>
              <a:t>SyMMer makes mapping a tractable problem for large machines</a:t>
            </a:r>
          </a:p>
          <a:p>
            <a:pPr eaLnBrk="1" hangingPunct="1">
              <a:lnSpc>
                <a:spcPct val="90000"/>
              </a:lnSpc>
            </a:pPr>
            <a:r>
              <a:rPr lang="en-US" sz="2800" smtClean="0"/>
              <a:t>For some real world applications up to a 10% performance improvement has been observed, 80% for microbenchmarks</a:t>
            </a:r>
          </a:p>
          <a:p>
            <a:pPr eaLnBrk="1" hangingPunct="1">
              <a:lnSpc>
                <a:spcPct val="90000"/>
              </a:lnSpc>
            </a:pPr>
            <a:r>
              <a:rPr lang="en-US" sz="2800" smtClean="0"/>
              <a:t>Performance improvement over optimized code with no modification!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Thank You</a:t>
            </a:r>
          </a:p>
        </p:txBody>
      </p:sp>
      <p:sp>
        <p:nvSpPr>
          <p:cNvPr id="76803" name="Rectangle 3"/>
          <p:cNvSpPr>
            <a:spLocks noGrp="1" noChangeArrowheads="1"/>
          </p:cNvSpPr>
          <p:nvPr>
            <p:ph idx="1"/>
          </p:nvPr>
        </p:nvSpPr>
        <p:spPr/>
        <p:txBody>
          <a:bodyPr/>
          <a:lstStyle/>
          <a:p>
            <a:pPr eaLnBrk="1" hangingPunct="1">
              <a:lnSpc>
                <a:spcPct val="90000"/>
              </a:lnSpc>
            </a:pPr>
            <a:r>
              <a:rPr lang="en-US" sz="2800" smtClean="0"/>
              <a:t>Funding</a:t>
            </a:r>
          </a:p>
          <a:p>
            <a:pPr lvl="1" eaLnBrk="1" hangingPunct="1">
              <a:lnSpc>
                <a:spcPct val="90000"/>
              </a:lnSpc>
            </a:pPr>
            <a:r>
              <a:rPr lang="en-US" sz="2400" smtClean="0"/>
              <a:t>SYNERGY lab at Virginia Tech</a:t>
            </a:r>
          </a:p>
          <a:p>
            <a:pPr lvl="1" eaLnBrk="1" hangingPunct="1">
              <a:lnSpc>
                <a:spcPct val="90000"/>
              </a:lnSpc>
            </a:pPr>
            <a:r>
              <a:rPr lang="en-US" sz="2400" smtClean="0"/>
              <a:t>CHREC: Center for High-Performance Reconfigurable Computing</a:t>
            </a:r>
          </a:p>
          <a:p>
            <a:pPr lvl="1" eaLnBrk="1" hangingPunct="1">
              <a:lnSpc>
                <a:spcPct val="90000"/>
              </a:lnSpc>
            </a:pPr>
            <a:r>
              <a:rPr lang="en-US" sz="2400" smtClean="0"/>
              <a:t>ANL: Argonne National Laboratory</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More info</a:t>
            </a:r>
          </a:p>
          <a:p>
            <a:pPr lvl="1" eaLnBrk="1" hangingPunct="1">
              <a:lnSpc>
                <a:spcPct val="90000"/>
              </a:lnSpc>
            </a:pPr>
            <a:r>
              <a:rPr lang="en-US" sz="2400" smtClean="0"/>
              <a:t>web: http://synergy.cs.vt.edu</a:t>
            </a:r>
          </a:p>
          <a:p>
            <a:pPr lvl="1" eaLnBrk="1" hangingPunct="1">
              <a:lnSpc>
                <a:spcPct val="90000"/>
              </a:lnSpc>
            </a:pPr>
            <a:r>
              <a:rPr lang="en-US" sz="2400" smtClean="0"/>
              <a:t>email: tscogland@vt.edu</a:t>
            </a:r>
          </a:p>
        </p:txBody>
      </p:sp>
      <p:pic>
        <p:nvPicPr>
          <p:cNvPr id="768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981200"/>
            <a:ext cx="23495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819400"/>
            <a:ext cx="19748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447800"/>
            <a:ext cx="18240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381000" y="304800"/>
            <a:ext cx="8763000" cy="762000"/>
          </a:xfrm>
        </p:spPr>
        <p:txBody>
          <a:bodyPr/>
          <a:lstStyle/>
          <a:p>
            <a:pPr eaLnBrk="1" hangingPunct="1"/>
            <a:r>
              <a:rPr lang="en-US" smtClean="0"/>
              <a:t>Overhead / False Positives</a:t>
            </a:r>
          </a:p>
        </p:txBody>
      </p:sp>
      <p:graphicFrame>
        <p:nvGraphicFramePr>
          <p:cNvPr id="4" name="Content Placeholder 3"/>
          <p:cNvGraphicFramePr>
            <a:graphicFrameLocks noGrp="1"/>
          </p:cNvGraphicFramePr>
          <p:nvPr>
            <p:ph idx="1"/>
          </p:nvPr>
        </p:nvGraphicFramePr>
        <p:xfrm>
          <a:off x="4648200" y="1066800"/>
          <a:ext cx="4038600" cy="5181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3"/>
          <p:cNvGraphicFramePr>
            <a:graphicFrameLocks/>
          </p:cNvGraphicFramePr>
          <p:nvPr/>
        </p:nvGraphicFramePr>
        <p:xfrm>
          <a:off x="609600" y="1143000"/>
          <a:ext cx="39624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eaLnBrk="1" hangingPunct="1"/>
            <a:r>
              <a:rPr lang="en-US" sz="2800" smtClean="0"/>
              <a:t>System level effects have performance consequences</a:t>
            </a:r>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buFontTx/>
              <a:buNone/>
            </a:pPr>
            <a:endParaRPr lang="en-US" sz="2800" smtClean="0"/>
          </a:p>
          <a:p>
            <a:pPr eaLnBrk="1" hangingPunct="1"/>
            <a:r>
              <a:rPr lang="en-US" sz="2800" i="1" u="sng" smtClean="0"/>
              <a:t>We must understand &amp; mitigate these effects</a:t>
            </a:r>
          </a:p>
          <a:p>
            <a:pPr eaLnBrk="1" hangingPunct="1"/>
            <a:endParaRPr lang="en-US" sz="2800" smtClean="0"/>
          </a:p>
        </p:txBody>
      </p:sp>
      <p:sp>
        <p:nvSpPr>
          <p:cNvPr id="21507" name="Rectangle 2"/>
          <p:cNvSpPr>
            <a:spLocks noGrp="1" noChangeArrowheads="1"/>
          </p:cNvSpPr>
          <p:nvPr>
            <p:ph type="title"/>
          </p:nvPr>
        </p:nvSpPr>
        <p:spPr/>
        <p:txBody>
          <a:bodyPr/>
          <a:lstStyle/>
          <a:p>
            <a:pPr eaLnBrk="1" hangingPunct="1"/>
            <a:r>
              <a:rPr lang="en-US" smtClean="0"/>
              <a:t>Motivation Example</a:t>
            </a:r>
          </a:p>
        </p:txBody>
      </p:sp>
      <p:graphicFrame>
        <p:nvGraphicFramePr>
          <p:cNvPr id="16" name="Chart 15"/>
          <p:cNvGraphicFramePr>
            <a:graphicFrameLocks/>
          </p:cNvGraphicFramePr>
          <p:nvPr/>
        </p:nvGraphicFramePr>
        <p:xfrm>
          <a:off x="381000" y="2133600"/>
          <a:ext cx="41910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a:graphicFrameLocks/>
          </p:cNvGraphicFramePr>
          <p:nvPr/>
        </p:nvGraphicFramePr>
        <p:xfrm>
          <a:off x="4495800" y="2133600"/>
          <a:ext cx="4572000" cy="3657600"/>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p:cNvSpPr txBox="1">
            <a:spLocks noChangeArrowheads="1"/>
          </p:cNvSpPr>
          <p:nvPr/>
        </p:nvSpPr>
        <p:spPr bwMode="auto">
          <a:xfrm>
            <a:off x="5181600" y="2743200"/>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solidFill>
                  <a:srgbClr val="000000"/>
                </a:solidFill>
              </a:rPr>
              <a:t>… or here</a:t>
            </a:r>
          </a:p>
        </p:txBody>
      </p:sp>
      <p:cxnSp>
        <p:nvCxnSpPr>
          <p:cNvPr id="28" name="Straight Arrow Connector 27"/>
          <p:cNvCxnSpPr>
            <a:cxnSpLocks noChangeShapeType="1"/>
          </p:cNvCxnSpPr>
          <p:nvPr/>
        </p:nvCxnSpPr>
        <p:spPr bwMode="auto">
          <a:xfrm rot="16200000" flipH="1">
            <a:off x="5562600" y="3581400"/>
            <a:ext cx="990600" cy="228600"/>
          </a:xfrm>
          <a:prstGeom prst="straightConnector1">
            <a:avLst/>
          </a:prstGeom>
          <a:noFill/>
          <a:ln w="31750">
            <a:solidFill>
              <a:srgbClr val="000000"/>
            </a:solidFill>
            <a:round/>
            <a:headEnd/>
            <a:tailEnd type="arrow" w="med" len="med"/>
          </a:ln>
        </p:spPr>
      </p:cxnSp>
      <p:grpSp>
        <p:nvGrpSpPr>
          <p:cNvPr id="2" name="Group 30"/>
          <p:cNvGrpSpPr>
            <a:grpSpLocks/>
          </p:cNvGrpSpPr>
          <p:nvPr/>
        </p:nvGrpSpPr>
        <p:grpSpPr bwMode="auto">
          <a:xfrm>
            <a:off x="3505200" y="2286000"/>
            <a:ext cx="2654300" cy="609600"/>
            <a:chOff x="3505200" y="2667000"/>
            <a:chExt cx="2654693" cy="609600"/>
          </a:xfrm>
        </p:grpSpPr>
        <p:sp>
          <p:nvSpPr>
            <p:cNvPr id="21516" name="TextBox 19"/>
            <p:cNvSpPr txBox="1">
              <a:spLocks noChangeArrowheads="1"/>
            </p:cNvSpPr>
            <p:nvPr/>
          </p:nvSpPr>
          <p:spPr bwMode="auto">
            <a:xfrm>
              <a:off x="3505200" y="2667000"/>
              <a:ext cx="2654693" cy="461665"/>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t>You could be here</a:t>
              </a:r>
            </a:p>
          </p:txBody>
        </p:sp>
        <p:cxnSp>
          <p:nvCxnSpPr>
            <p:cNvPr id="21517" name="Straight Arrow Connector 24"/>
            <p:cNvCxnSpPr>
              <a:cxnSpLocks noChangeShapeType="1"/>
              <a:stCxn id="21516" idx="2"/>
            </p:cNvCxnSpPr>
            <p:nvPr/>
          </p:nvCxnSpPr>
          <p:spPr bwMode="auto">
            <a:xfrm rot="5400000">
              <a:off x="4209207" y="2653259"/>
              <a:ext cx="147935" cy="1098747"/>
            </a:xfrm>
            <a:prstGeom prst="straightConnector1">
              <a:avLst/>
            </a:prstGeom>
            <a:noFill/>
            <a:ln w="31750">
              <a:solidFill>
                <a:schemeClr val="tx1"/>
              </a:solidFill>
              <a:round/>
              <a:headEnd/>
              <a:tailEnd type="arrow" w="med" len="med"/>
            </a:ln>
          </p:spPr>
        </p:cxnSp>
      </p:grpSp>
      <p:grpSp>
        <p:nvGrpSpPr>
          <p:cNvPr id="3" name="Group 34"/>
          <p:cNvGrpSpPr>
            <a:grpSpLocks/>
          </p:cNvGrpSpPr>
          <p:nvPr/>
        </p:nvGrpSpPr>
        <p:grpSpPr bwMode="auto">
          <a:xfrm>
            <a:off x="4495800" y="2971800"/>
            <a:ext cx="1333500" cy="1143000"/>
            <a:chOff x="4495800" y="3352800"/>
            <a:chExt cx="1334070" cy="1143000"/>
          </a:xfrm>
        </p:grpSpPr>
        <p:sp>
          <p:nvSpPr>
            <p:cNvPr id="21514" name="Right Brace 32"/>
            <p:cNvSpPr>
              <a:spLocks/>
            </p:cNvSpPr>
            <p:nvPr/>
          </p:nvSpPr>
          <p:spPr bwMode="auto">
            <a:xfrm>
              <a:off x="4495800" y="3352800"/>
              <a:ext cx="533400" cy="1143000"/>
            </a:xfrm>
            <a:prstGeom prst="rightBrace">
              <a:avLst>
                <a:gd name="adj1" fmla="val 37877"/>
                <a:gd name="adj2" fmla="val 51620"/>
              </a:avLst>
            </a:prstGeom>
            <a:noFill/>
            <a:ln w="31750">
              <a:solidFill>
                <a:srgbClr val="B9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US"/>
            </a:p>
          </p:txBody>
        </p:sp>
        <p:sp>
          <p:nvSpPr>
            <p:cNvPr id="21515" name="TextBox 33"/>
            <p:cNvSpPr txBox="1">
              <a:spLocks noChangeArrowheads="1"/>
            </p:cNvSpPr>
            <p:nvPr/>
          </p:nvSpPr>
          <p:spPr bwMode="auto">
            <a:xfrm>
              <a:off x="5029200" y="3733800"/>
              <a:ext cx="800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09" charset="-128"/>
                </a:defRPr>
              </a:lvl1pPr>
              <a:lvl2pPr marL="37931725" indent="-37474525" eaLnBrk="0" hangingPunct="0">
                <a:defRPr sz="2400">
                  <a:solidFill>
                    <a:schemeClr val="tx1"/>
                  </a:solidFill>
                  <a:latin typeface="Arial" charset="0"/>
                  <a:ea typeface="ＭＳ Ｐゴシック" pitchFamily="-109" charset="-128"/>
                </a:defRPr>
              </a:lvl2pPr>
              <a:lvl3pPr eaLnBrk="0" hangingPunct="0">
                <a:defRPr sz="2400">
                  <a:solidFill>
                    <a:schemeClr val="tx1"/>
                  </a:solidFill>
                  <a:latin typeface="Arial" charset="0"/>
                  <a:ea typeface="ＭＳ Ｐゴシック" pitchFamily="-109" charset="-128"/>
                </a:defRPr>
              </a:lvl3pPr>
              <a:lvl4pPr eaLnBrk="0" hangingPunct="0">
                <a:defRPr sz="2400">
                  <a:solidFill>
                    <a:schemeClr val="tx1"/>
                  </a:solidFill>
                  <a:latin typeface="Arial" charset="0"/>
                  <a:ea typeface="ＭＳ Ｐゴシック" pitchFamily="-109" charset="-128"/>
                </a:defRPr>
              </a:lvl4pPr>
              <a:lvl5pPr eaLnBrk="0" hangingPunct="0">
                <a:defRPr sz="2400">
                  <a:solidFill>
                    <a:schemeClr val="tx1"/>
                  </a:solidFill>
                  <a:latin typeface="Arial" charset="0"/>
                  <a:ea typeface="ＭＳ Ｐゴシック" pitchFamily="-109" charset="-128"/>
                </a:defRPr>
              </a:lvl5pPr>
              <a:lvl6pPr marL="457200" eaLnBrk="0" fontAlgn="base" hangingPunct="0">
                <a:spcBef>
                  <a:spcPct val="0"/>
                </a:spcBef>
                <a:spcAft>
                  <a:spcPct val="0"/>
                </a:spcAft>
                <a:defRPr sz="2400">
                  <a:solidFill>
                    <a:schemeClr val="tx1"/>
                  </a:solidFill>
                  <a:latin typeface="Arial" charset="0"/>
                  <a:ea typeface="ＭＳ Ｐゴシック" pitchFamily="-109" charset="-128"/>
                </a:defRPr>
              </a:lvl6pPr>
              <a:lvl7pPr marL="914400" eaLnBrk="0" fontAlgn="base" hangingPunct="0">
                <a:spcBef>
                  <a:spcPct val="0"/>
                </a:spcBef>
                <a:spcAft>
                  <a:spcPct val="0"/>
                </a:spcAft>
                <a:defRPr sz="2400">
                  <a:solidFill>
                    <a:schemeClr val="tx1"/>
                  </a:solidFill>
                  <a:latin typeface="Arial" charset="0"/>
                  <a:ea typeface="ＭＳ Ｐゴシック" pitchFamily="-109" charset="-128"/>
                </a:defRPr>
              </a:lvl7pPr>
              <a:lvl8pPr marL="1371600" eaLnBrk="0" fontAlgn="base" hangingPunct="0">
                <a:spcBef>
                  <a:spcPct val="0"/>
                </a:spcBef>
                <a:spcAft>
                  <a:spcPct val="0"/>
                </a:spcAft>
                <a:defRPr sz="2400">
                  <a:solidFill>
                    <a:schemeClr val="tx1"/>
                  </a:solidFill>
                  <a:latin typeface="Arial" charset="0"/>
                  <a:ea typeface="ＭＳ Ｐゴシック" pitchFamily="-109" charset="-128"/>
                </a:defRPr>
              </a:lvl8pPr>
              <a:lvl9pPr marL="1828800" eaLnBrk="0" fontAlgn="base" hangingPunct="0">
                <a:spcBef>
                  <a:spcPct val="0"/>
                </a:spcBef>
                <a:spcAft>
                  <a:spcPct val="0"/>
                </a:spcAft>
                <a:defRPr sz="2400">
                  <a:solidFill>
                    <a:schemeClr val="tx1"/>
                  </a:solidFill>
                  <a:latin typeface="Arial" charset="0"/>
                  <a:ea typeface="ＭＳ Ｐゴシック" pitchFamily="-109" charset="-128"/>
                </a:defRPr>
              </a:lvl9pPr>
            </a:lstStyle>
            <a:p>
              <a:r>
                <a:rPr lang="en-US">
                  <a:solidFill>
                    <a:srgbClr val="FF0000"/>
                  </a:solidFill>
                </a:rPr>
                <a:t>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strVal val="#ppt_w*0.7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animEffect transition="in" filter="fade">
                                      <p:cBhvr>
                                        <p:cTn id="25" dur="10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Solution</a:t>
            </a:r>
          </a:p>
        </p:txBody>
      </p:sp>
      <p:sp>
        <p:nvSpPr>
          <p:cNvPr id="18435" name="Rectangle 3"/>
          <p:cNvSpPr>
            <a:spLocks noGrp="1" noChangeArrowheads="1"/>
          </p:cNvSpPr>
          <p:nvPr>
            <p:ph idx="1"/>
          </p:nvPr>
        </p:nvSpPr>
        <p:spPr/>
        <p:txBody>
          <a:bodyPr/>
          <a:lstStyle/>
          <a:p>
            <a:pPr eaLnBrk="1" hangingPunct="1">
              <a:lnSpc>
                <a:spcPct val="90000"/>
              </a:lnSpc>
            </a:pPr>
            <a:r>
              <a:rPr lang="en-US" sz="2800" smtClean="0"/>
              <a:t>Dynamically map processes to “optimal” cores</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Result</a:t>
            </a:r>
          </a:p>
          <a:p>
            <a:pPr lvl="1" eaLnBrk="1" hangingPunct="1">
              <a:lnSpc>
                <a:spcPct val="90000"/>
              </a:lnSpc>
            </a:pPr>
            <a:r>
              <a:rPr lang="en-US" sz="2400" smtClean="0"/>
              <a:t>80% improvement in micro-benchmarks</a:t>
            </a:r>
          </a:p>
          <a:p>
            <a:pPr lvl="1" eaLnBrk="1" hangingPunct="1">
              <a:lnSpc>
                <a:spcPct val="90000"/>
              </a:lnSpc>
            </a:pPr>
            <a:r>
              <a:rPr lang="en-US" sz="2400" smtClean="0"/>
              <a:t>10% improvement in real-world unmodified applications</a:t>
            </a:r>
          </a:p>
        </p:txBody>
      </p:sp>
      <p:pic>
        <p:nvPicPr>
          <p:cNvPr id="23556" name="Picture 14" descr="state-fig.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2768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Outline</a:t>
            </a:r>
          </a:p>
        </p:txBody>
      </p:sp>
      <p:sp>
        <p:nvSpPr>
          <p:cNvPr id="24579" name="Rectangle 3"/>
          <p:cNvSpPr>
            <a:spLocks noGrp="1" noChangeArrowheads="1"/>
          </p:cNvSpPr>
          <p:nvPr>
            <p:ph idx="1"/>
          </p:nvPr>
        </p:nvSpPr>
        <p:spPr/>
        <p:txBody>
          <a:bodyPr/>
          <a:lstStyle/>
          <a:p>
            <a:pPr eaLnBrk="1" hangingPunct="1">
              <a:lnSpc>
                <a:spcPct val="90000"/>
              </a:lnSpc>
            </a:pPr>
            <a:r>
              <a:rPr lang="en-US" sz="2800" smtClean="0">
                <a:solidFill>
                  <a:schemeClr val="bg2"/>
                </a:solidFill>
              </a:rPr>
              <a:t>Motivation &amp; Problem Overview</a:t>
            </a:r>
            <a:endParaRPr lang="en-US" sz="2800" smtClean="0"/>
          </a:p>
          <a:p>
            <a:pPr eaLnBrk="1" hangingPunct="1">
              <a:lnSpc>
                <a:spcPct val="90000"/>
              </a:lnSpc>
            </a:pPr>
            <a:r>
              <a:rPr lang="en-US" sz="2800" smtClean="0"/>
              <a:t>Preliminary Work</a:t>
            </a:r>
          </a:p>
          <a:p>
            <a:pPr eaLnBrk="1" hangingPunct="1">
              <a:lnSpc>
                <a:spcPct val="90000"/>
              </a:lnSpc>
            </a:pPr>
            <a:r>
              <a:rPr lang="en-US" sz="2800" smtClean="0"/>
              <a:t>SyMMer: </a:t>
            </a:r>
            <a:r>
              <a:rPr lang="en-US" sz="2800" u="sng" smtClean="0"/>
              <a:t>Sy</a:t>
            </a:r>
            <a:r>
              <a:rPr lang="en-US" sz="2800" smtClean="0"/>
              <a:t>stems </a:t>
            </a:r>
            <a:r>
              <a:rPr lang="en-US" sz="2800" u="sng" smtClean="0"/>
              <a:t>M</a:t>
            </a:r>
            <a:r>
              <a:rPr lang="en-US" sz="2800" smtClean="0"/>
              <a:t>apping </a:t>
            </a:r>
            <a:r>
              <a:rPr lang="en-US" sz="2800" u="sng" smtClean="0"/>
              <a:t>M</a:t>
            </a:r>
            <a:r>
              <a:rPr lang="en-US" sz="2800" smtClean="0"/>
              <a:t>anag</a:t>
            </a:r>
            <a:r>
              <a:rPr lang="en-US" sz="2800" u="sng" smtClean="0"/>
              <a:t>er</a:t>
            </a:r>
            <a:endParaRPr lang="en-US" sz="2800" smtClean="0"/>
          </a:p>
          <a:p>
            <a:pPr lvl="1" eaLnBrk="1" hangingPunct="1">
              <a:lnSpc>
                <a:spcPct val="90000"/>
              </a:lnSpc>
            </a:pPr>
            <a:r>
              <a:rPr lang="en-US" sz="2400" smtClean="0"/>
              <a:t>Overview</a:t>
            </a:r>
          </a:p>
          <a:p>
            <a:pPr lvl="1" eaLnBrk="1" hangingPunct="1">
              <a:lnSpc>
                <a:spcPct val="90000"/>
              </a:lnSpc>
            </a:pPr>
            <a:r>
              <a:rPr lang="en-US" sz="2400" smtClean="0"/>
              <a:t>Design</a:t>
            </a:r>
          </a:p>
          <a:p>
            <a:pPr lvl="1" eaLnBrk="1" hangingPunct="1">
              <a:lnSpc>
                <a:spcPct val="90000"/>
              </a:lnSpc>
            </a:pPr>
            <a:r>
              <a:rPr lang="en-US" sz="2400" smtClean="0"/>
              <a:t>Symptom Mitigation</a:t>
            </a:r>
          </a:p>
          <a:p>
            <a:pPr eaLnBrk="1" hangingPunct="1">
              <a:lnSpc>
                <a:spcPct val="90000"/>
              </a:lnSpc>
            </a:pPr>
            <a:r>
              <a:rPr lang="en-US" sz="2800" smtClean="0"/>
              <a:t>Results</a:t>
            </a:r>
          </a:p>
          <a:p>
            <a:pPr lvl="1" eaLnBrk="1" hangingPunct="1">
              <a:lnSpc>
                <a:spcPct val="90000"/>
              </a:lnSpc>
            </a:pPr>
            <a:r>
              <a:rPr lang="en-US" sz="2400" smtClean="0"/>
              <a:t>Micro-benchmarks</a:t>
            </a:r>
          </a:p>
          <a:p>
            <a:pPr lvl="1" eaLnBrk="1" hangingPunct="1">
              <a:lnSpc>
                <a:spcPct val="90000"/>
              </a:lnSpc>
            </a:pPr>
            <a:r>
              <a:rPr lang="en-US" sz="2400" smtClean="0"/>
              <a:t>Applications</a:t>
            </a:r>
          </a:p>
          <a:p>
            <a:pPr eaLnBrk="1" hangingPunct="1">
              <a:lnSpc>
                <a:spcPct val="90000"/>
              </a:lnSpc>
            </a:pPr>
            <a:r>
              <a:rPr lang="en-US" sz="2800" smtClean="0"/>
              <a:t>Summary and Future 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Related Work</a:t>
            </a:r>
          </a:p>
        </p:txBody>
      </p:sp>
      <p:sp>
        <p:nvSpPr>
          <p:cNvPr id="5" name="Content Placeholder 4"/>
          <p:cNvSpPr>
            <a:spLocks noGrp="1"/>
          </p:cNvSpPr>
          <p:nvPr>
            <p:ph idx="1"/>
          </p:nvPr>
        </p:nvSpPr>
        <p:spPr/>
        <p:txBody>
          <a:bodyPr/>
          <a:lstStyle/>
          <a:p>
            <a:pPr eaLnBrk="1" hangingPunct="1"/>
            <a:r>
              <a:rPr lang="en-US" smtClean="0"/>
              <a:t>Auto-tuning (Williams et. al. SciDAC 08)</a:t>
            </a:r>
          </a:p>
          <a:p>
            <a:pPr lvl="1" eaLnBrk="1" hangingPunct="1"/>
            <a:r>
              <a:rPr lang="en-US" smtClean="0"/>
              <a:t>Automatically tunes programs for multicore</a:t>
            </a:r>
          </a:p>
          <a:p>
            <a:pPr lvl="1" eaLnBrk="1" hangingPunct="1"/>
            <a:r>
              <a:rPr lang="en-US" smtClean="0"/>
              <a:t>Works at the source level before compilation rather than runtime</a:t>
            </a:r>
          </a:p>
          <a:p>
            <a:pPr lvl="1" eaLnBrk="1" hangingPunct="1"/>
            <a:r>
              <a:rPr lang="en-US" smtClean="0"/>
              <a:t>Leaves scheduling up to the operating system</a:t>
            </a:r>
          </a:p>
          <a:p>
            <a:pPr eaLnBrk="1" hangingPunct="1"/>
            <a:r>
              <a:rPr lang="en-US" smtClean="0"/>
              <a:t>Processor Affinity</a:t>
            </a:r>
          </a:p>
          <a:p>
            <a:pPr lvl="1" eaLnBrk="1" hangingPunct="1"/>
            <a:r>
              <a:rPr lang="en-US" smtClean="0"/>
              <a:t>OS schedulers attempt to efficiently schedule processes on cores</a:t>
            </a:r>
          </a:p>
          <a:p>
            <a:pPr lvl="1" eaLnBrk="1" hangingPunct="1"/>
            <a:r>
              <a:rPr lang="en-US" smtClean="0"/>
              <a:t>Schedulers do not take enough factors into account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Prior Work</a:t>
            </a:r>
          </a:p>
        </p:txBody>
      </p:sp>
      <p:sp>
        <p:nvSpPr>
          <p:cNvPr id="25603" name="Rectangle 3"/>
          <p:cNvSpPr>
            <a:spLocks noGrp="1" noChangeArrowheads="1"/>
          </p:cNvSpPr>
          <p:nvPr>
            <p:ph idx="1"/>
          </p:nvPr>
        </p:nvSpPr>
        <p:spPr>
          <a:xfrm>
            <a:off x="685800" y="1143000"/>
            <a:ext cx="8077200" cy="5181600"/>
          </a:xfrm>
        </p:spPr>
        <p:txBody>
          <a:bodyPr/>
          <a:lstStyle/>
          <a:p>
            <a:pPr eaLnBrk="1" hangingPunct="1">
              <a:lnSpc>
                <a:spcPct val="90000"/>
              </a:lnSpc>
            </a:pPr>
            <a:r>
              <a:rPr lang="en-US" sz="2800" i="1" smtClean="0"/>
              <a:t>An Analysis of 10-Gigabit Ethernet Protocol Stacks in Multicore Environments</a:t>
            </a:r>
            <a:r>
              <a:rPr lang="en-US" sz="2800" smtClean="0"/>
              <a:t> (HotI 08)</a:t>
            </a:r>
          </a:p>
          <a:p>
            <a:pPr lvl="1" eaLnBrk="1" hangingPunct="1">
              <a:lnSpc>
                <a:spcPct val="90000"/>
              </a:lnSpc>
              <a:buFont typeface="Lucida Grande" pitchFamily="-109" charset="0"/>
              <a:buChar char="-"/>
            </a:pPr>
            <a:r>
              <a:rPr lang="en-US" sz="2400" smtClean="0"/>
              <a:t>Maps specific processes to specific cores</a:t>
            </a:r>
          </a:p>
          <a:p>
            <a:pPr lvl="2" eaLnBrk="1" hangingPunct="1">
              <a:lnSpc>
                <a:spcPct val="90000"/>
              </a:lnSpc>
              <a:buFont typeface="Lucida Grande" pitchFamily="-109" charset="0"/>
              <a:buChar char="-"/>
            </a:pPr>
            <a:r>
              <a:rPr lang="en-US" sz="2000" smtClean="0"/>
              <a:t>i.e., “process-to-core mapping”</a:t>
            </a:r>
          </a:p>
          <a:p>
            <a:pPr lvl="1" eaLnBrk="1" hangingPunct="1">
              <a:lnSpc>
                <a:spcPct val="90000"/>
              </a:lnSpc>
              <a:buFont typeface="Lucida Grande" pitchFamily="-109" charset="0"/>
              <a:buChar char="-"/>
            </a:pPr>
            <a:r>
              <a:rPr lang="en-US" sz="2400" smtClean="0"/>
              <a:t>Performs a brute force search for “best” static mapping</a:t>
            </a:r>
          </a:p>
          <a:p>
            <a:pPr lvl="1" eaLnBrk="1" hangingPunct="1">
              <a:lnSpc>
                <a:spcPct val="90000"/>
              </a:lnSpc>
              <a:buFont typeface="Lucida Grande" pitchFamily="-109" charset="0"/>
              <a:buChar char="-"/>
            </a:pPr>
            <a:r>
              <a:rPr lang="en-US" sz="2400" smtClean="0"/>
              <a:t>Result:</a:t>
            </a:r>
          </a:p>
          <a:p>
            <a:pPr lvl="2" eaLnBrk="1" hangingPunct="1">
              <a:lnSpc>
                <a:spcPct val="90000"/>
              </a:lnSpc>
              <a:buFont typeface="Lucida Grande" pitchFamily="-109" charset="0"/>
              <a:buChar char="-"/>
            </a:pPr>
            <a:r>
              <a:rPr lang="en-US" sz="2000" smtClean="0"/>
              <a:t>Identified symptoms of program behavior which correlate with low performance</a:t>
            </a:r>
          </a:p>
          <a:p>
            <a:pPr lvl="2" eaLnBrk="1" hangingPunct="1">
              <a:lnSpc>
                <a:spcPct val="90000"/>
              </a:lnSpc>
              <a:buFont typeface="Lucida Grande" pitchFamily="-109" charset="0"/>
              <a:buChar char="-"/>
            </a:pPr>
            <a:r>
              <a:rPr lang="en-US" sz="2000" i="1" u="sng" smtClean="0"/>
              <a:t>Necessitates search of entire space to find “best” mapping</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theme/theme1.xml><?xml version="1.0" encoding="utf-8"?>
<a:theme xmlns:a="http://schemas.openxmlformats.org/drawingml/2006/main" name="VT">
  <a:themeElements>
    <a:clrScheme name="Custom 1">
      <a:dk1>
        <a:sysClr val="windowText" lastClr="000000"/>
      </a:dk1>
      <a:lt1>
        <a:sysClr val="window" lastClr="FFFFFF"/>
      </a:lt1>
      <a:dk2>
        <a:srgbClr val="59564B"/>
      </a:dk2>
      <a:lt2>
        <a:srgbClr val="DFDAC7"/>
      </a:lt2>
      <a:accent1>
        <a:srgbClr val="B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pitchFamily="-6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VT.pot</Template>
  <TotalTime>9198</TotalTime>
  <Words>1958</Words>
  <Application>Microsoft Office PowerPoint</Application>
  <PresentationFormat>On-screen Show (4:3)</PresentationFormat>
  <Paragraphs>382</Paragraphs>
  <Slides>43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ＭＳ Ｐゴシック</vt:lpstr>
      <vt:lpstr>Lucida Grande</vt:lpstr>
      <vt:lpstr>Calibri</vt:lpstr>
      <vt:lpstr>VT</vt:lpstr>
      <vt:lpstr>Asymmetric Interactions in Symmetric Multicore Systems:  Analysis, Enhancements, and Evaluation </vt:lpstr>
      <vt:lpstr>Background</vt:lpstr>
      <vt:lpstr>Assumptions</vt:lpstr>
      <vt:lpstr>Reality</vt:lpstr>
      <vt:lpstr>Motivation Example</vt:lpstr>
      <vt:lpstr>Solution</vt:lpstr>
      <vt:lpstr>Outline</vt:lpstr>
      <vt:lpstr>Related Work</vt:lpstr>
      <vt:lpstr>Prior Work</vt:lpstr>
      <vt:lpstr>Static or Dynamic</vt:lpstr>
      <vt:lpstr>Dynamic Mapping</vt:lpstr>
      <vt:lpstr>Requirements</vt:lpstr>
      <vt:lpstr>Outline</vt:lpstr>
      <vt:lpstr>SyMMer:  Systems Mapping Manager</vt:lpstr>
      <vt:lpstr>SyMMer: Conceptual Design</vt:lpstr>
      <vt:lpstr>Symptoms</vt:lpstr>
      <vt:lpstr>Communication Idleness</vt:lpstr>
      <vt:lpstr>Communication Idleness: Symptom</vt:lpstr>
      <vt:lpstr>Communication Idleness: Solution</vt:lpstr>
      <vt:lpstr>Out-of-Sync Communication</vt:lpstr>
      <vt:lpstr>Out-of-Sync Communication: Symptom</vt:lpstr>
      <vt:lpstr>Out-of-Sync Communication: Solution</vt:lpstr>
      <vt:lpstr>Cache Locality</vt:lpstr>
      <vt:lpstr>Cache Locality: Symptom</vt:lpstr>
      <vt:lpstr>Cache Locality: Solution</vt:lpstr>
      <vt:lpstr>Symptom Mitigation Recap</vt:lpstr>
      <vt:lpstr>Outline</vt:lpstr>
      <vt:lpstr>Results</vt:lpstr>
      <vt:lpstr>Experimental Setup</vt:lpstr>
      <vt:lpstr>Micro-Benchmark:  Communication Idleness</vt:lpstr>
      <vt:lpstr>Analysis:  Communication Idleness</vt:lpstr>
      <vt:lpstr>Micro-Benchmark:  Out-of-Sync Communication</vt:lpstr>
      <vt:lpstr>Analysis: Out-of-Sync Communication</vt:lpstr>
      <vt:lpstr>Micro-Benchmark: Cache Locality</vt:lpstr>
      <vt:lpstr>Analysis: Cache Locality</vt:lpstr>
      <vt:lpstr>Applications</vt:lpstr>
      <vt:lpstr>Application: GROMACS GROningen MAchine for Chemical Simulations</vt:lpstr>
      <vt:lpstr>Application: LAMMPS Large-scale Atomic/Molecular Massively Parallel Simulator</vt:lpstr>
      <vt:lpstr>Application: FFTW Fastest Fourier Transfrom in the West</vt:lpstr>
      <vt:lpstr>Future Work</vt:lpstr>
      <vt:lpstr>Summary</vt:lpstr>
      <vt:lpstr>Thank You</vt:lpstr>
      <vt:lpstr>Overhead / False Positives</vt:lpstr>
    </vt:vector>
  </TitlesOfParts>
  <Company>Virginia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 Interactions in Symmetric Multicore Systems:  Analysis, Enhancements, and Evaluation</dc:title>
  <dc:creator>Wuchun Feng</dc:creator>
  <cp:lastModifiedBy>Pavan Balaji</cp:lastModifiedBy>
  <cp:revision>44</cp:revision>
  <dcterms:created xsi:type="dcterms:W3CDTF">2008-11-18T07:16:35Z</dcterms:created>
  <dcterms:modified xsi:type="dcterms:W3CDTF">2011-01-10T13:18:07Z</dcterms:modified>
</cp:coreProperties>
</file>