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charts/chart6.xml" ContentType="application/vnd.openxmlformats-officedocument.drawingml.chart+xml"/>
  <Override PartName="/ppt/charts/chart7.xml" ContentType="application/vnd.openxmlformats-officedocument.drawingml.chart+xml"/>
  <Default Extension="xlsx" ContentType="application/vnd.openxmlformats-officedocument.spreadsheetml.sheet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7"/>
  </p:notesMasterIdLst>
  <p:sldIdLst>
    <p:sldId id="256" r:id="rId2"/>
    <p:sldId id="257" r:id="rId3"/>
    <p:sldId id="258" r:id="rId4"/>
    <p:sldId id="281" r:id="rId5"/>
    <p:sldId id="282" r:id="rId6"/>
    <p:sldId id="259" r:id="rId7"/>
    <p:sldId id="264" r:id="rId8"/>
    <p:sldId id="263" r:id="rId9"/>
    <p:sldId id="260" r:id="rId10"/>
    <p:sldId id="283" r:id="rId11"/>
    <p:sldId id="271" r:id="rId12"/>
    <p:sldId id="287" r:id="rId13"/>
    <p:sldId id="273" r:id="rId14"/>
    <p:sldId id="285" r:id="rId15"/>
    <p:sldId id="288" r:id="rId16"/>
    <p:sldId id="289" r:id="rId17"/>
    <p:sldId id="274" r:id="rId18"/>
    <p:sldId id="275" r:id="rId19"/>
    <p:sldId id="276" r:id="rId20"/>
    <p:sldId id="277" r:id="rId21"/>
    <p:sldId id="286" r:id="rId22"/>
    <p:sldId id="278" r:id="rId23"/>
    <p:sldId id="268" r:id="rId24"/>
    <p:sldId id="279" r:id="rId25"/>
    <p:sldId id="28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5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7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Baseline</a:t>
            </a:r>
            <a:r>
              <a:rPr lang="en-US" baseline="0" dirty="0" smtClean="0"/>
              <a:t> Intra-node Performance</a:t>
            </a:r>
            <a:endParaRPr lang="en-US" dirty="0"/>
          </a:p>
        </c:rich>
      </c:tx>
      <c:layout>
        <c:manualLayout>
          <c:xMode val="edge"/>
          <c:yMode val="edge"/>
          <c:x val="0.14100718931872649"/>
          <c:y val="1.5528953448395695E-2"/>
        </c:manualLayout>
      </c:layout>
      <c:overlay val="1"/>
    </c:title>
    <c:plotArea>
      <c:layout>
        <c:manualLayout>
          <c:layoutTarget val="inner"/>
          <c:xMode val="edge"/>
          <c:yMode val="edge"/>
          <c:x val="0.13769759214880747"/>
          <c:y val="9.4079576308197271E-2"/>
          <c:w val="0.8199185210544333"/>
          <c:h val="0.81754783967191125"/>
        </c:manualLayout>
      </c:layout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Two-Sided</c:v>
                </c:pt>
              </c:strCache>
            </c:strRef>
          </c:tx>
          <c:spPr>
            <a:solidFill>
              <a:srgbClr val="FFC000"/>
            </a:solidFill>
          </c:spPr>
          <c:dPt>
            <c:idx val="0"/>
            <c:spPr>
              <a:solidFill>
                <a:srgbClr val="7030A0"/>
              </a:solidFill>
            </c:spPr>
          </c:dPt>
          <c:dPt>
            <c:idx val="1"/>
            <c:spPr>
              <a:solidFill>
                <a:srgbClr val="0000FF"/>
              </a:solidFill>
            </c:spPr>
          </c:dPt>
          <c:dPt>
            <c:idx val="2"/>
            <c:spPr>
              <a:solidFill>
                <a:srgbClr val="FF0000"/>
              </a:solidFill>
            </c:spPr>
          </c:dPt>
          <c:dLbls>
            <c:showVal val="1"/>
          </c:dLbls>
          <c:cat>
            <c:strRef>
              <c:f>Sheet1!$A$2:$A$4</c:f>
              <c:strCache>
                <c:ptCount val="3"/>
                <c:pt idx="0">
                  <c:v>Two-Sided</c:v>
                </c:pt>
                <c:pt idx="1">
                  <c:v>One-Sided</c:v>
                </c:pt>
                <c:pt idx="2">
                  <c:v>Hybrid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2.16</c:v>
                </c:pt>
                <c:pt idx="1">
                  <c:v>6.76</c:v>
                </c:pt>
                <c:pt idx="2">
                  <c:v>0.62000000000000077</c:v>
                </c:pt>
              </c:numCache>
            </c:numRef>
          </c:val>
        </c:ser>
        <c:axId val="100389632"/>
        <c:axId val="100391168"/>
      </c:barChart>
      <c:catAx>
        <c:axId val="100389632"/>
        <c:scaling>
          <c:orientation val="minMax"/>
        </c:scaling>
        <c:axPos val="b"/>
        <c:numFmt formatCode="General" sourceLinked="1"/>
        <c:tickLblPos val="nextTo"/>
        <c:crossAx val="100391168"/>
        <c:crosses val="autoZero"/>
        <c:auto val="1"/>
        <c:lblAlgn val="ctr"/>
        <c:lblOffset val="100"/>
      </c:catAx>
      <c:valAx>
        <c:axId val="100391168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Time (us)</a:t>
                </a:r>
                <a:endParaRPr lang="en-US" dirty="0"/>
              </a:p>
            </c:rich>
          </c:tx>
          <c:layout/>
        </c:title>
        <c:numFmt formatCode="General" sourceLinked="1"/>
        <c:tickLblPos val="nextTo"/>
        <c:crossAx val="100389632"/>
        <c:crosses val="autoZero"/>
        <c:crossBetween val="between"/>
      </c:valAx>
      <c:spPr>
        <a:ln>
          <a:solidFill>
            <a:srgbClr val="000000">
              <a:alpha val="25000"/>
            </a:srgbClr>
          </a:solidFill>
        </a:ln>
      </c:spPr>
    </c:plotArea>
    <c:plotVisOnly val="1"/>
  </c:chart>
  <c:spPr>
    <a:ln>
      <a:solidFill>
        <a:srgbClr val="000000">
          <a:alpha val="25000"/>
        </a:srgbClr>
      </a:solidFill>
    </a:ln>
  </c:spPr>
  <c:txPr>
    <a:bodyPr/>
    <a:lstStyle/>
    <a:p>
      <a:pPr>
        <a:defRPr sz="1400"/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Remote</a:t>
            </a:r>
            <a:r>
              <a:rPr lang="en-US" baseline="0" dirty="0" smtClean="0"/>
              <a:t> Computation</a:t>
            </a:r>
            <a:endParaRPr lang="en-US" dirty="0"/>
          </a:p>
        </c:rich>
      </c:tx>
      <c:layout/>
      <c:overlay val="1"/>
    </c:title>
    <c:plotArea>
      <c:layout>
        <c:manualLayout>
          <c:layoutTarget val="inner"/>
          <c:xMode val="edge"/>
          <c:yMode val="edge"/>
          <c:x val="0.15478581232391822"/>
          <c:y val="9.1509939097076248E-2"/>
          <c:w val="0.77204892966360961"/>
          <c:h val="0.78207454179508351"/>
        </c:manualLayout>
      </c:layout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Two-Sided</c:v>
                </c:pt>
              </c:strCache>
            </c:strRef>
          </c:tx>
          <c:spPr>
            <a:ln>
              <a:solidFill>
                <a:srgbClr val="7030A0"/>
              </a:solidFill>
              <a:prstDash val="sysDot"/>
            </a:ln>
          </c:spPr>
          <c:marker>
            <c:spPr>
              <a:solidFill>
                <a:srgbClr val="7030A0"/>
              </a:solidFill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0</c:v>
                </c:pt>
                <c:pt idx="1">
                  <c:v>10</c:v>
                </c:pt>
                <c:pt idx="2">
                  <c:v>100</c:v>
                </c:pt>
                <c:pt idx="3">
                  <c:v>1000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2.16</c:v>
                </c:pt>
                <c:pt idx="1">
                  <c:v>2.2000000000000002</c:v>
                </c:pt>
                <c:pt idx="2">
                  <c:v>3.23</c:v>
                </c:pt>
                <c:pt idx="3">
                  <c:v>12.4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One-Sided</c:v>
                </c:pt>
              </c:strCache>
            </c:strRef>
          </c:tx>
          <c:spPr>
            <a:ln>
              <a:solidFill>
                <a:srgbClr val="0000FF"/>
              </a:solidFill>
              <a:prstDash val="sysDash"/>
            </a:ln>
          </c:spPr>
          <c:marker>
            <c:symbol val="circle"/>
            <c:size val="6"/>
            <c:spPr>
              <a:solidFill>
                <a:srgbClr val="0000FF"/>
              </a:solidFill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0</c:v>
                </c:pt>
                <c:pt idx="1">
                  <c:v>10</c:v>
                </c:pt>
                <c:pt idx="2">
                  <c:v>100</c:v>
                </c:pt>
                <c:pt idx="3">
                  <c:v>1000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6.76</c:v>
                </c:pt>
                <c:pt idx="1">
                  <c:v>6.78</c:v>
                </c:pt>
                <c:pt idx="2">
                  <c:v>6.78</c:v>
                </c:pt>
                <c:pt idx="3">
                  <c:v>6.78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Hybrid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marker>
            <c:symbol val="triangle"/>
            <c:size val="7"/>
            <c:spPr>
              <a:solidFill>
                <a:srgbClr val="FF0000"/>
              </a:solidFill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0</c:v>
                </c:pt>
                <c:pt idx="1">
                  <c:v>10</c:v>
                </c:pt>
                <c:pt idx="2">
                  <c:v>100</c:v>
                </c:pt>
                <c:pt idx="3">
                  <c:v>1000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0.83000000000000063</c:v>
                </c:pt>
                <c:pt idx="1">
                  <c:v>0.83000000000000063</c:v>
                </c:pt>
                <c:pt idx="2">
                  <c:v>0.83000000000000063</c:v>
                </c:pt>
                <c:pt idx="3">
                  <c:v>0.83000000000000063</c:v>
                </c:pt>
              </c:numCache>
            </c:numRef>
          </c:val>
        </c:ser>
        <c:marker val="1"/>
        <c:axId val="100424704"/>
        <c:axId val="100431360"/>
      </c:lineChart>
      <c:catAx>
        <c:axId val="100424704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Compute</a:t>
                </a:r>
                <a:r>
                  <a:rPr lang="en-US" baseline="0" dirty="0" smtClean="0"/>
                  <a:t> Units (iterations)</a:t>
                </a:r>
                <a:endParaRPr lang="en-US" dirty="0"/>
              </a:p>
            </c:rich>
          </c:tx>
          <c:layout/>
        </c:title>
        <c:numFmt formatCode="General" sourceLinked="1"/>
        <c:tickLblPos val="nextTo"/>
        <c:crossAx val="100431360"/>
        <c:crosses val="autoZero"/>
        <c:auto val="1"/>
        <c:lblAlgn val="ctr"/>
        <c:lblOffset val="100"/>
      </c:catAx>
      <c:valAx>
        <c:axId val="100431360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Execution Time</a:t>
                </a:r>
                <a:r>
                  <a:rPr lang="en-US" baseline="0" dirty="0" smtClean="0"/>
                  <a:t> (us)</a:t>
                </a:r>
                <a:endParaRPr lang="en-US" dirty="0"/>
              </a:p>
            </c:rich>
          </c:tx>
          <c:layout/>
        </c:title>
        <c:numFmt formatCode="General" sourceLinked="1"/>
        <c:tickLblPos val="nextTo"/>
        <c:crossAx val="100424704"/>
        <c:crosses val="autoZero"/>
        <c:crossBetween val="between"/>
      </c:valAx>
      <c:spPr>
        <a:ln>
          <a:solidFill>
            <a:srgbClr val="000000">
              <a:alpha val="25000"/>
            </a:srgbClr>
          </a:solidFill>
        </a:ln>
      </c:spPr>
    </c:plotArea>
    <c:legend>
      <c:legendPos val="r"/>
      <c:layout>
        <c:manualLayout>
          <c:xMode val="edge"/>
          <c:yMode val="edge"/>
          <c:x val="0.22652893158997348"/>
          <c:y val="0.13535913513222947"/>
          <c:w val="0.4003823833947372"/>
          <c:h val="0.2100282189674868"/>
        </c:manualLayout>
      </c:layout>
      <c:spPr>
        <a:solidFill>
          <a:schemeClr val="bg1"/>
        </a:solidFill>
        <a:ln>
          <a:solidFill>
            <a:srgbClr val="000000">
              <a:alpha val="25000"/>
            </a:srgbClr>
          </a:solidFill>
        </a:ln>
      </c:spPr>
    </c:legend>
    <c:plotVisOnly val="1"/>
  </c:chart>
  <c:spPr>
    <a:ln>
      <a:solidFill>
        <a:srgbClr val="000000">
          <a:alpha val="25000"/>
        </a:srgbClr>
      </a:solidFill>
    </a:ln>
  </c:spPr>
  <c:txPr>
    <a:bodyPr/>
    <a:lstStyle/>
    <a:p>
      <a:pPr>
        <a:defRPr sz="1400"/>
      </a:pPr>
      <a:endParaRPr lang="en-US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Network Contention</a:t>
            </a:r>
            <a:endParaRPr lang="en-US" dirty="0"/>
          </a:p>
        </c:rich>
      </c:tx>
      <c:layout>
        <c:manualLayout>
          <c:xMode val="edge"/>
          <c:yMode val="edge"/>
          <c:x val="0.33247814675339532"/>
          <c:y val="1.4837711074715664E-2"/>
        </c:manualLayout>
      </c:layout>
      <c:overlay val="1"/>
    </c:title>
    <c:plotArea>
      <c:layout>
        <c:manualLayout>
          <c:layoutTarget val="inner"/>
          <c:xMode val="edge"/>
          <c:yMode val="edge"/>
          <c:x val="0.15576971356841296"/>
          <c:y val="8.8180400084664545E-2"/>
          <c:w val="0.79705899806002511"/>
          <c:h val="0.78824970115253179"/>
        </c:manualLayout>
      </c:layout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Two-Sided</c:v>
                </c:pt>
              </c:strCache>
            </c:strRef>
          </c:tx>
          <c:spPr>
            <a:ln>
              <a:solidFill>
                <a:srgbClr val="7030A0"/>
              </a:solidFill>
              <a:prstDash val="sysDot"/>
            </a:ln>
          </c:spPr>
          <c:marker>
            <c:spPr>
              <a:solidFill>
                <a:srgbClr val="7030A0"/>
              </a:solidFill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2.54</c:v>
                </c:pt>
                <c:pt idx="1">
                  <c:v>3</c:v>
                </c:pt>
                <c:pt idx="2">
                  <c:v>3.57</c:v>
                </c:pt>
                <c:pt idx="3">
                  <c:v>4.07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One-Sided</c:v>
                </c:pt>
              </c:strCache>
            </c:strRef>
          </c:tx>
          <c:spPr>
            <a:ln>
              <a:solidFill>
                <a:srgbClr val="0000FF"/>
              </a:solidFill>
              <a:prstDash val="sysDash"/>
            </a:ln>
          </c:spPr>
          <c:marker>
            <c:symbol val="circle"/>
            <c:size val="6"/>
            <c:spPr>
              <a:solidFill>
                <a:srgbClr val="0000FF"/>
              </a:solidFill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7.3</c:v>
                </c:pt>
                <c:pt idx="1">
                  <c:v>9.3500000000000068</c:v>
                </c:pt>
                <c:pt idx="2">
                  <c:v>11.94</c:v>
                </c:pt>
                <c:pt idx="3">
                  <c:v>20.56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Hybrid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marker>
            <c:spPr>
              <a:solidFill>
                <a:srgbClr val="FF0000"/>
              </a:solidFill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0.63000000000000089</c:v>
                </c:pt>
                <c:pt idx="1">
                  <c:v>0.69000000000000061</c:v>
                </c:pt>
                <c:pt idx="2">
                  <c:v>0.70000000000000062</c:v>
                </c:pt>
                <c:pt idx="3">
                  <c:v>0.69000000000000061</c:v>
                </c:pt>
              </c:numCache>
            </c:numRef>
          </c:val>
        </c:ser>
        <c:marker val="1"/>
        <c:axId val="116378624"/>
        <c:axId val="116385280"/>
      </c:lineChart>
      <c:catAx>
        <c:axId val="116378624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Number</a:t>
                </a:r>
                <a:r>
                  <a:rPr lang="en-US" baseline="0" dirty="0" smtClean="0"/>
                  <a:t> of Cores</a:t>
                </a:r>
                <a:endParaRPr lang="en-US" dirty="0"/>
              </a:p>
            </c:rich>
          </c:tx>
          <c:layout/>
        </c:title>
        <c:numFmt formatCode="General" sourceLinked="1"/>
        <c:tickLblPos val="nextTo"/>
        <c:crossAx val="116385280"/>
        <c:crosses val="autoZero"/>
        <c:auto val="1"/>
        <c:lblAlgn val="ctr"/>
        <c:lblOffset val="100"/>
      </c:catAx>
      <c:valAx>
        <c:axId val="116385280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Latency (us)</a:t>
                </a:r>
                <a:endParaRPr lang="en-US" dirty="0"/>
              </a:p>
            </c:rich>
          </c:tx>
          <c:layout/>
        </c:title>
        <c:numFmt formatCode="General" sourceLinked="1"/>
        <c:tickLblPos val="nextTo"/>
        <c:crossAx val="116378624"/>
        <c:crosses val="autoZero"/>
        <c:crossBetween val="between"/>
      </c:valAx>
      <c:spPr>
        <a:ln>
          <a:solidFill>
            <a:srgbClr val="000000">
              <a:alpha val="25000"/>
            </a:srgbClr>
          </a:solidFill>
        </a:ln>
      </c:spPr>
    </c:plotArea>
    <c:legend>
      <c:legendPos val="r"/>
      <c:layout>
        <c:manualLayout>
          <c:xMode val="edge"/>
          <c:yMode val="edge"/>
          <c:x val="0.22265046217048959"/>
          <c:y val="0.13146056235703871"/>
          <c:w val="0.35485518657993836"/>
          <c:h val="0.20142406976606089"/>
        </c:manualLayout>
      </c:layout>
      <c:spPr>
        <a:solidFill>
          <a:schemeClr val="bg1"/>
        </a:solidFill>
        <a:ln>
          <a:solidFill>
            <a:srgbClr val="000000">
              <a:alpha val="25000"/>
            </a:srgbClr>
          </a:solidFill>
        </a:ln>
      </c:spPr>
    </c:legend>
    <c:plotVisOnly val="1"/>
  </c:chart>
  <c:spPr>
    <a:ln>
      <a:solidFill>
        <a:srgbClr val="000000">
          <a:alpha val="25000"/>
        </a:srgbClr>
      </a:solidFill>
    </a:ln>
  </c:spPr>
  <c:txPr>
    <a:bodyPr/>
    <a:lstStyle/>
    <a:p>
      <a:pPr>
        <a:defRPr sz="1400"/>
      </a:pPr>
      <a:endParaRPr lang="en-US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Lock Contention</a:t>
            </a:r>
            <a:endParaRPr lang="en-US" dirty="0"/>
          </a:p>
        </c:rich>
      </c:tx>
      <c:layout/>
      <c:overlay val="1"/>
    </c:title>
    <c:plotArea>
      <c:layout>
        <c:manualLayout>
          <c:layoutTarget val="inner"/>
          <c:xMode val="edge"/>
          <c:yMode val="edge"/>
          <c:x val="0.15478581232391822"/>
          <c:y val="8.9149914040583214E-2"/>
          <c:w val="0.81157504394519564"/>
          <c:h val="0.77200630193807374"/>
        </c:manualLayout>
      </c:layout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Two-Sided</c:v>
                </c:pt>
              </c:strCache>
            </c:strRef>
          </c:tx>
          <c:spPr>
            <a:ln>
              <a:solidFill>
                <a:srgbClr val="7030A0"/>
              </a:solidFill>
              <a:prstDash val="sysDot"/>
            </a:ln>
          </c:spPr>
          <c:marker>
            <c:spPr>
              <a:solidFill>
                <a:srgbClr val="7030A0"/>
              </a:solidFill>
            </c:spPr>
          </c:marker>
          <c:cat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cat>
          <c:val>
            <c:numRef>
              <c:f>Sheet1!$B$2:$B$9</c:f>
              <c:numCache>
                <c:formatCode>General</c:formatCode>
                <c:ptCount val="8"/>
                <c:pt idx="0">
                  <c:v>2.9899999999999998</c:v>
                </c:pt>
                <c:pt idx="1">
                  <c:v>3.4</c:v>
                </c:pt>
                <c:pt idx="2">
                  <c:v>5.1099999999999985</c:v>
                </c:pt>
                <c:pt idx="3">
                  <c:v>5.45</c:v>
                </c:pt>
                <c:pt idx="4">
                  <c:v>6.88</c:v>
                </c:pt>
                <c:pt idx="5">
                  <c:v>8.44</c:v>
                </c:pt>
                <c:pt idx="6">
                  <c:v>9.83</c:v>
                </c:pt>
                <c:pt idx="7">
                  <c:v>12.709999999999999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One-Sided</c:v>
                </c:pt>
              </c:strCache>
            </c:strRef>
          </c:tx>
          <c:spPr>
            <a:ln>
              <a:solidFill>
                <a:srgbClr val="0000FF"/>
              </a:solidFill>
              <a:prstDash val="sysDash"/>
            </a:ln>
          </c:spPr>
          <c:marker>
            <c:symbol val="circle"/>
            <c:size val="6"/>
            <c:spPr>
              <a:solidFill>
                <a:srgbClr val="0000FF"/>
              </a:solidFill>
            </c:spPr>
          </c:marker>
          <c:cat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cat>
          <c:val>
            <c:numRef>
              <c:f>Sheet1!$C$2:$C$9</c:f>
              <c:numCache>
                <c:formatCode>General</c:formatCode>
                <c:ptCount val="8"/>
                <c:pt idx="0">
                  <c:v>6.71</c:v>
                </c:pt>
                <c:pt idx="1">
                  <c:v>13.27</c:v>
                </c:pt>
                <c:pt idx="2">
                  <c:v>26.47</c:v>
                </c:pt>
                <c:pt idx="3">
                  <c:v>30.88</c:v>
                </c:pt>
                <c:pt idx="4">
                  <c:v>45.27</c:v>
                </c:pt>
                <c:pt idx="5">
                  <c:v>52.05</c:v>
                </c:pt>
                <c:pt idx="6">
                  <c:v>54.63</c:v>
                </c:pt>
                <c:pt idx="7">
                  <c:v>61.41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Hybrid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marker>
            <c:spPr>
              <a:solidFill>
                <a:srgbClr val="FF0000"/>
              </a:solidFill>
            </c:spPr>
          </c:marker>
          <c:cat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cat>
          <c:val>
            <c:numRef>
              <c:f>Sheet1!$D$2:$D$9</c:f>
              <c:numCache>
                <c:formatCode>General</c:formatCode>
                <c:ptCount val="8"/>
                <c:pt idx="0">
                  <c:v>1.5</c:v>
                </c:pt>
                <c:pt idx="1">
                  <c:v>1.83</c:v>
                </c:pt>
                <c:pt idx="2">
                  <c:v>3.3</c:v>
                </c:pt>
                <c:pt idx="3">
                  <c:v>6.24</c:v>
                </c:pt>
                <c:pt idx="4">
                  <c:v>7.96</c:v>
                </c:pt>
                <c:pt idx="5">
                  <c:v>11.75</c:v>
                </c:pt>
                <c:pt idx="6">
                  <c:v>16.64</c:v>
                </c:pt>
                <c:pt idx="7">
                  <c:v>19.610000000000024</c:v>
                </c:pt>
              </c:numCache>
            </c:numRef>
          </c:val>
        </c:ser>
        <c:marker val="1"/>
        <c:axId val="116415104"/>
        <c:axId val="116421760"/>
      </c:lineChart>
      <c:catAx>
        <c:axId val="116415104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Number of</a:t>
                </a:r>
                <a:r>
                  <a:rPr lang="en-US" baseline="0" dirty="0" smtClean="0"/>
                  <a:t> Contending Processes</a:t>
                </a:r>
                <a:endParaRPr lang="en-US" dirty="0"/>
              </a:p>
            </c:rich>
          </c:tx>
          <c:layout/>
        </c:title>
        <c:numFmt formatCode="General" sourceLinked="1"/>
        <c:tickLblPos val="nextTo"/>
        <c:crossAx val="116421760"/>
        <c:crosses val="autoZero"/>
        <c:auto val="1"/>
        <c:lblAlgn val="ctr"/>
        <c:lblOffset val="100"/>
      </c:catAx>
      <c:valAx>
        <c:axId val="116421760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Latency (us)</a:t>
                </a:r>
                <a:endParaRPr lang="en-US" dirty="0"/>
              </a:p>
            </c:rich>
          </c:tx>
          <c:layout/>
        </c:title>
        <c:numFmt formatCode="General" sourceLinked="1"/>
        <c:tickLblPos val="nextTo"/>
        <c:crossAx val="116415104"/>
        <c:crosses val="autoZero"/>
        <c:crossBetween val="between"/>
      </c:valAx>
      <c:spPr>
        <a:ln>
          <a:solidFill>
            <a:srgbClr val="000000">
              <a:alpha val="25000"/>
            </a:srgbClr>
          </a:solidFill>
        </a:ln>
      </c:spPr>
    </c:plotArea>
    <c:plotVisOnly val="1"/>
  </c:chart>
  <c:spPr>
    <a:ln>
      <a:solidFill>
        <a:srgbClr val="000000">
          <a:alpha val="25000"/>
        </a:srgbClr>
      </a:solidFill>
    </a:ln>
  </c:spPr>
  <c:txPr>
    <a:bodyPr/>
    <a:lstStyle/>
    <a:p>
      <a:pPr>
        <a:defRPr sz="1400"/>
      </a:pPr>
      <a:endParaRPr lang="en-US"/>
    </a:p>
  </c:tx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>
        <c:manualLayout>
          <c:layoutTarget val="inner"/>
          <c:xMode val="edge"/>
          <c:yMode val="edge"/>
          <c:x val="8.9349388758837578E-2"/>
          <c:y val="3.9728239238812274E-2"/>
          <c:w val="0.86552292449930235"/>
          <c:h val="0.79932271753424688"/>
        </c:manualLayout>
      </c:layout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Internode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marker>
            <c:spPr>
              <a:solidFill>
                <a:srgbClr val="FF0000"/>
              </a:solidFill>
            </c:spPr>
          </c:marker>
          <c:cat>
            <c:numRef>
              <c:f>Sheet1!$A$2:$A$9</c:f>
              <c:numCache>
                <c:formatCode>General</c:formatCode>
                <c:ptCount val="8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100</c:v>
                </c:pt>
              </c:numCache>
            </c:numRef>
          </c:cat>
          <c:val>
            <c:numRef>
              <c:f>Sheet1!$B$2:$B$9</c:f>
              <c:numCache>
                <c:formatCode>General</c:formatCode>
                <c:ptCount val="8"/>
                <c:pt idx="0">
                  <c:v>6.6899999999999995</c:v>
                </c:pt>
                <c:pt idx="1">
                  <c:v>6.72</c:v>
                </c:pt>
                <c:pt idx="2">
                  <c:v>6.8</c:v>
                </c:pt>
                <c:pt idx="3">
                  <c:v>6.8599999999999985</c:v>
                </c:pt>
                <c:pt idx="4">
                  <c:v>7.04</c:v>
                </c:pt>
                <c:pt idx="5">
                  <c:v>7.4</c:v>
                </c:pt>
                <c:pt idx="6">
                  <c:v>8.61</c:v>
                </c:pt>
                <c:pt idx="7">
                  <c:v>8.66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Intranode</c:v>
                </c:pt>
              </c:strCache>
            </c:strRef>
          </c:tx>
          <c:spPr>
            <a:ln>
              <a:solidFill>
                <a:srgbClr val="0000FF"/>
              </a:solidFill>
              <a:prstDash val="sysDot"/>
            </a:ln>
          </c:spPr>
          <c:marker>
            <c:symbol val="circle"/>
            <c:size val="6"/>
            <c:spPr>
              <a:solidFill>
                <a:srgbClr val="0000FF"/>
              </a:solidFill>
            </c:spPr>
          </c:marker>
          <c:cat>
            <c:numRef>
              <c:f>Sheet1!$A$2:$A$9</c:f>
              <c:numCache>
                <c:formatCode>General</c:formatCode>
                <c:ptCount val="8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100</c:v>
                </c:pt>
              </c:numCache>
            </c:numRef>
          </c:cat>
          <c:val>
            <c:numRef>
              <c:f>Sheet1!$C$2:$C$9</c:f>
              <c:numCache>
                <c:formatCode>General</c:formatCode>
                <c:ptCount val="8"/>
                <c:pt idx="0">
                  <c:v>0.53</c:v>
                </c:pt>
                <c:pt idx="1">
                  <c:v>0.59</c:v>
                </c:pt>
                <c:pt idx="2">
                  <c:v>1.36</c:v>
                </c:pt>
                <c:pt idx="3">
                  <c:v>2.11</c:v>
                </c:pt>
                <c:pt idx="4">
                  <c:v>3.03</c:v>
                </c:pt>
                <c:pt idx="5">
                  <c:v>4.18</c:v>
                </c:pt>
                <c:pt idx="6">
                  <c:v>8.59</c:v>
                </c:pt>
                <c:pt idx="7">
                  <c:v>8.629999999999999</c:v>
                </c:pt>
              </c:numCache>
            </c:numRef>
          </c:val>
        </c:ser>
        <c:marker val="1"/>
        <c:axId val="116471296"/>
        <c:axId val="116477952"/>
      </c:lineChart>
      <c:catAx>
        <c:axId val="116471296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Lock Migration Percentage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0.36857097254735127"/>
              <c:y val="0.93265386349968504"/>
            </c:manualLayout>
          </c:layout>
        </c:title>
        <c:numFmt formatCode="General" sourceLinked="1"/>
        <c:tickLblPos val="nextTo"/>
        <c:crossAx val="116477952"/>
        <c:crosses val="autoZero"/>
        <c:auto val="1"/>
        <c:lblAlgn val="ctr"/>
        <c:lblOffset val="100"/>
      </c:catAx>
      <c:valAx>
        <c:axId val="116477952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Lock/Unlock Latency</a:t>
                </a:r>
                <a:endParaRPr lang="en-US" dirty="0"/>
              </a:p>
            </c:rich>
          </c:tx>
          <c:layout/>
        </c:title>
        <c:numFmt formatCode="General" sourceLinked="1"/>
        <c:tickLblPos val="nextTo"/>
        <c:crossAx val="116471296"/>
        <c:crosses val="autoZero"/>
        <c:crossBetween val="between"/>
      </c:valAx>
      <c:spPr>
        <a:ln>
          <a:solidFill>
            <a:srgbClr val="000000">
              <a:alpha val="25000"/>
            </a:srgbClr>
          </a:solidFill>
        </a:ln>
      </c:spPr>
    </c:plotArea>
    <c:legend>
      <c:legendPos val="r"/>
      <c:layout>
        <c:manualLayout>
          <c:xMode val="edge"/>
          <c:yMode val="edge"/>
          <c:x val="0.1996170580028849"/>
          <c:y val="7.8365783479516823E-2"/>
          <c:w val="0.18777032938450261"/>
          <c:h val="0.17034691315178044"/>
        </c:manualLayout>
      </c:layout>
      <c:spPr>
        <a:solidFill>
          <a:srgbClr val="FFFFFF"/>
        </a:solidFill>
        <a:ln>
          <a:solidFill>
            <a:srgbClr val="000000">
              <a:alpha val="25000"/>
            </a:srgbClr>
          </a:solidFill>
        </a:ln>
      </c:spPr>
    </c:legend>
    <c:plotVisOnly val="1"/>
  </c:chart>
  <c:spPr>
    <a:ln>
      <a:solidFill>
        <a:srgbClr val="000000">
          <a:alpha val="25000"/>
        </a:srgbClr>
      </a:solidFill>
    </a:ln>
  </c:spPr>
  <c:txPr>
    <a:bodyPr/>
    <a:lstStyle/>
    <a:p>
      <a:pPr>
        <a:defRPr sz="1600"/>
      </a:pPr>
      <a:endParaRPr lang="en-US"/>
    </a:p>
  </c:txPr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>
        <c:manualLayout>
          <c:layoutTarget val="inner"/>
          <c:xMode val="edge"/>
          <c:yMode val="edge"/>
          <c:x val="0.10880754770518559"/>
          <c:y val="3.6751856494536439E-2"/>
          <c:w val="0.83775779716724597"/>
          <c:h val="0.81788205861751972"/>
        </c:manualLayout>
      </c:layout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Two-Sided</c:v>
                </c:pt>
              </c:strCache>
            </c:strRef>
          </c:tx>
          <c:spPr>
            <a:solidFill>
              <a:srgbClr val="7030A0"/>
            </a:solidFill>
            <a:ln>
              <a:solidFill>
                <a:srgbClr val="7030A0"/>
              </a:solidFill>
            </a:ln>
          </c:spPr>
          <c:cat>
            <c:numRef>
              <c:f>Sheet1!$A$2:$A$6</c:f>
              <c:numCache>
                <c:formatCode>General</c:formatCode>
                <c:ptCount val="5"/>
                <c:pt idx="0">
                  <c:v>4</c:v>
                </c:pt>
                <c:pt idx="1">
                  <c:v>8</c:v>
                </c:pt>
                <c:pt idx="2">
                  <c:v>16</c:v>
                </c:pt>
                <c:pt idx="3">
                  <c:v>32</c:v>
                </c:pt>
                <c:pt idx="4">
                  <c:v>64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11.07</c:v>
                </c:pt>
                <c:pt idx="1">
                  <c:v>21.8</c:v>
                </c:pt>
                <c:pt idx="2">
                  <c:v>44</c:v>
                </c:pt>
                <c:pt idx="3">
                  <c:v>68</c:v>
                </c:pt>
                <c:pt idx="4">
                  <c:v>151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One-Sided</c:v>
                </c:pt>
              </c:strCache>
            </c:strRef>
          </c:tx>
          <c:spPr>
            <a:solidFill>
              <a:srgbClr val="0000FF"/>
            </a:solidFill>
            <a:ln>
              <a:solidFill>
                <a:srgbClr val="0000FF"/>
              </a:solidFill>
            </a:ln>
          </c:spPr>
          <c:cat>
            <c:numRef>
              <c:f>Sheet1!$A$2:$A$6</c:f>
              <c:numCache>
                <c:formatCode>General</c:formatCode>
                <c:ptCount val="5"/>
                <c:pt idx="0">
                  <c:v>4</c:v>
                </c:pt>
                <c:pt idx="1">
                  <c:v>8</c:v>
                </c:pt>
                <c:pt idx="2">
                  <c:v>16</c:v>
                </c:pt>
                <c:pt idx="3">
                  <c:v>32</c:v>
                </c:pt>
                <c:pt idx="4">
                  <c:v>64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9.9700000000000006</c:v>
                </c:pt>
                <c:pt idx="1">
                  <c:v>32</c:v>
                </c:pt>
                <c:pt idx="2">
                  <c:v>62</c:v>
                </c:pt>
                <c:pt idx="3">
                  <c:v>130</c:v>
                </c:pt>
                <c:pt idx="4">
                  <c:v>264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Hybrid</c:v>
                </c:pt>
              </c:strCache>
            </c:strRef>
          </c:tx>
          <c:spPr>
            <a:solidFill>
              <a:srgbClr val="FF0000"/>
            </a:solidFill>
            <a:ln>
              <a:solidFill>
                <a:srgbClr val="FF0000"/>
              </a:solidFill>
            </a:ln>
          </c:spPr>
          <c:cat>
            <c:numRef>
              <c:f>Sheet1!$A$2:$A$6</c:f>
              <c:numCache>
                <c:formatCode>General</c:formatCode>
                <c:ptCount val="5"/>
                <c:pt idx="0">
                  <c:v>4</c:v>
                </c:pt>
                <c:pt idx="1">
                  <c:v>8</c:v>
                </c:pt>
                <c:pt idx="2">
                  <c:v>16</c:v>
                </c:pt>
                <c:pt idx="3">
                  <c:v>32</c:v>
                </c:pt>
                <c:pt idx="4">
                  <c:v>64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9.4</c:v>
                </c:pt>
                <c:pt idx="1">
                  <c:v>20</c:v>
                </c:pt>
                <c:pt idx="2">
                  <c:v>34.5</c:v>
                </c:pt>
                <c:pt idx="3">
                  <c:v>60</c:v>
                </c:pt>
                <c:pt idx="4">
                  <c:v>121</c:v>
                </c:pt>
              </c:numCache>
            </c:numRef>
          </c:val>
        </c:ser>
        <c:axId val="116606464"/>
        <c:axId val="116608384"/>
      </c:barChart>
      <c:catAx>
        <c:axId val="116606464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System size</a:t>
                </a:r>
                <a:r>
                  <a:rPr lang="en-US" baseline="0" dirty="0" smtClean="0"/>
                  <a:t> (cores)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0.40650020098839001"/>
              <c:y val="0.93426076373512457"/>
            </c:manualLayout>
          </c:layout>
        </c:title>
        <c:numFmt formatCode="General" sourceLinked="1"/>
        <c:tickLblPos val="nextTo"/>
        <c:crossAx val="116608384"/>
        <c:crosses val="autoZero"/>
        <c:auto val="1"/>
        <c:lblAlgn val="ctr"/>
        <c:lblOffset val="100"/>
      </c:catAx>
      <c:valAx>
        <c:axId val="116608384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Execution</a:t>
                </a:r>
                <a:r>
                  <a:rPr lang="en-US" baseline="0" dirty="0" smtClean="0"/>
                  <a:t> Time (us)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3.0030030030030051E-3"/>
              <c:y val="0.25578672592395796"/>
            </c:manualLayout>
          </c:layout>
        </c:title>
        <c:numFmt formatCode="General" sourceLinked="1"/>
        <c:tickLblPos val="nextTo"/>
        <c:crossAx val="116606464"/>
        <c:crosses val="autoZero"/>
        <c:crossBetween val="between"/>
      </c:valAx>
      <c:spPr>
        <a:ln>
          <a:solidFill>
            <a:srgbClr val="000000">
              <a:alpha val="25000"/>
            </a:srgbClr>
          </a:solidFill>
        </a:ln>
      </c:spPr>
    </c:plotArea>
    <c:legend>
      <c:legendPos val="r"/>
      <c:layout>
        <c:manualLayout>
          <c:xMode val="edge"/>
          <c:yMode val="edge"/>
          <c:x val="0.17845487219502992"/>
          <c:y val="7.8483779070679785E-2"/>
          <c:w val="0.20658780828072171"/>
          <c:h val="0.23316377156298101"/>
        </c:manualLayout>
      </c:layout>
      <c:spPr>
        <a:solidFill>
          <a:schemeClr val="bg1"/>
        </a:solidFill>
        <a:ln>
          <a:solidFill>
            <a:srgbClr val="000000">
              <a:alpha val="25000"/>
            </a:srgbClr>
          </a:solidFill>
        </a:ln>
      </c:spPr>
    </c:legend>
    <c:plotVisOnly val="1"/>
  </c:chart>
  <c:spPr>
    <a:ln>
      <a:solidFill>
        <a:srgbClr val="000000">
          <a:alpha val="25000"/>
        </a:srgbClr>
      </a:solidFill>
    </a:ln>
  </c:spPr>
  <c:txPr>
    <a:bodyPr/>
    <a:lstStyle/>
    <a:p>
      <a:pPr>
        <a:defRPr sz="1600"/>
      </a:pPr>
      <a:endParaRPr lang="en-US"/>
    </a:p>
  </c:txPr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>
        <c:manualLayout>
          <c:layoutTarget val="inner"/>
          <c:xMode val="edge"/>
          <c:yMode val="edge"/>
          <c:x val="0.11639143080087963"/>
          <c:y val="3.9728239238812274E-2"/>
          <c:w val="0.84823319382374496"/>
          <c:h val="0.81485167098264255"/>
        </c:manualLayout>
      </c:layout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Two-Sided</c:v>
                </c:pt>
              </c:strCache>
            </c:strRef>
          </c:tx>
          <c:spPr>
            <a:ln>
              <a:solidFill>
                <a:srgbClr val="7030A0"/>
              </a:solidFill>
              <a:prstDash val="sysDot"/>
            </a:ln>
          </c:spPr>
          <c:marker>
            <c:spPr>
              <a:solidFill>
                <a:srgbClr val="7030A0"/>
              </a:solidFill>
            </c:spPr>
          </c:marker>
          <c:cat>
            <c:numRef>
              <c:f>Sheet1!$A$2:$A$6</c:f>
              <c:numCache>
                <c:formatCode>General</c:formatCode>
                <c:ptCount val="5"/>
                <c:pt idx="0">
                  <c:v>4</c:v>
                </c:pt>
                <c:pt idx="1">
                  <c:v>8</c:v>
                </c:pt>
                <c:pt idx="2">
                  <c:v>16</c:v>
                </c:pt>
                <c:pt idx="3">
                  <c:v>32</c:v>
                </c:pt>
                <c:pt idx="4">
                  <c:v>64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70</c:v>
                </c:pt>
                <c:pt idx="1">
                  <c:v>82</c:v>
                </c:pt>
                <c:pt idx="2">
                  <c:v>93</c:v>
                </c:pt>
                <c:pt idx="3">
                  <c:v>150</c:v>
                </c:pt>
                <c:pt idx="4">
                  <c:v>347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One-Sided</c:v>
                </c:pt>
              </c:strCache>
            </c:strRef>
          </c:tx>
          <c:spPr>
            <a:ln>
              <a:solidFill>
                <a:srgbClr val="0000FF"/>
              </a:solidFill>
              <a:prstDash val="sysDash"/>
            </a:ln>
          </c:spPr>
          <c:marker>
            <c:symbol val="circle"/>
            <c:size val="6"/>
            <c:spPr>
              <a:solidFill>
                <a:srgbClr val="0000FF"/>
              </a:solidFill>
            </c:spPr>
          </c:marker>
          <c:cat>
            <c:numRef>
              <c:f>Sheet1!$A$2:$A$6</c:f>
              <c:numCache>
                <c:formatCode>General</c:formatCode>
                <c:ptCount val="5"/>
                <c:pt idx="0">
                  <c:v>4</c:v>
                </c:pt>
                <c:pt idx="1">
                  <c:v>8</c:v>
                </c:pt>
                <c:pt idx="2">
                  <c:v>16</c:v>
                </c:pt>
                <c:pt idx="3">
                  <c:v>32</c:v>
                </c:pt>
                <c:pt idx="4">
                  <c:v>64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43</c:v>
                </c:pt>
                <c:pt idx="1">
                  <c:v>46</c:v>
                </c:pt>
                <c:pt idx="2">
                  <c:v>48</c:v>
                </c:pt>
                <c:pt idx="3">
                  <c:v>52</c:v>
                </c:pt>
                <c:pt idx="4">
                  <c:v>56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Hybrid</c:v>
                </c:pt>
              </c:strCache>
            </c:strRef>
          </c:tx>
          <c:spPr>
            <a:ln>
              <a:solidFill>
                <a:srgbClr val="FF0000"/>
              </a:solidFill>
              <a:prstDash val="solid"/>
            </a:ln>
          </c:spPr>
          <c:marker>
            <c:spPr>
              <a:solidFill>
                <a:srgbClr val="FF0000"/>
              </a:solidFill>
            </c:spPr>
          </c:marker>
          <c:cat>
            <c:numRef>
              <c:f>Sheet1!$A$2:$A$6</c:f>
              <c:numCache>
                <c:formatCode>General</c:formatCode>
                <c:ptCount val="5"/>
                <c:pt idx="0">
                  <c:v>4</c:v>
                </c:pt>
                <c:pt idx="1">
                  <c:v>8</c:v>
                </c:pt>
                <c:pt idx="2">
                  <c:v>16</c:v>
                </c:pt>
                <c:pt idx="3">
                  <c:v>32</c:v>
                </c:pt>
                <c:pt idx="4">
                  <c:v>64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43</c:v>
                </c:pt>
                <c:pt idx="1">
                  <c:v>47</c:v>
                </c:pt>
                <c:pt idx="2">
                  <c:v>48</c:v>
                </c:pt>
                <c:pt idx="3">
                  <c:v>53</c:v>
                </c:pt>
                <c:pt idx="4">
                  <c:v>58</c:v>
                </c:pt>
              </c:numCache>
            </c:numRef>
          </c:val>
        </c:ser>
        <c:marker val="1"/>
        <c:axId val="116660480"/>
        <c:axId val="116667136"/>
      </c:lineChart>
      <c:catAx>
        <c:axId val="116660480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Number of Nodes</a:t>
                </a:r>
                <a:endParaRPr lang="en-US" dirty="0"/>
              </a:p>
            </c:rich>
          </c:tx>
          <c:layout/>
        </c:title>
        <c:numFmt formatCode="General" sourceLinked="1"/>
        <c:tickLblPos val="nextTo"/>
        <c:crossAx val="116667136"/>
        <c:crosses val="autoZero"/>
        <c:auto val="1"/>
        <c:lblAlgn val="ctr"/>
        <c:lblOffset val="100"/>
      </c:catAx>
      <c:valAx>
        <c:axId val="116667136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Time (us)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1.4490790002601022E-2"/>
              <c:y val="0.34772342893150004"/>
            </c:manualLayout>
          </c:layout>
        </c:title>
        <c:numFmt formatCode="General" sourceLinked="1"/>
        <c:tickLblPos val="nextTo"/>
        <c:crossAx val="116660480"/>
        <c:crosses val="autoZero"/>
        <c:crossBetween val="between"/>
      </c:valAx>
      <c:spPr>
        <a:ln>
          <a:solidFill>
            <a:srgbClr val="000000">
              <a:alpha val="25000"/>
            </a:srgbClr>
          </a:solidFill>
        </a:ln>
      </c:spPr>
    </c:plotArea>
    <c:legend>
      <c:legendPos val="r"/>
      <c:layout>
        <c:manualLayout>
          <c:xMode val="edge"/>
          <c:yMode val="edge"/>
          <c:x val="0.1448048048048049"/>
          <c:y val="9.4012732519075465E-2"/>
          <c:w val="0.22306306306306309"/>
          <c:h val="0.247755893003473"/>
        </c:manualLayout>
      </c:layout>
      <c:spPr>
        <a:solidFill>
          <a:schemeClr val="bg1"/>
        </a:solidFill>
        <a:ln>
          <a:solidFill>
            <a:srgbClr val="000000">
              <a:alpha val="25000"/>
            </a:srgbClr>
          </a:solidFill>
        </a:ln>
      </c:spPr>
    </c:legend>
    <c:plotVisOnly val="1"/>
  </c:chart>
  <c:spPr>
    <a:ln>
      <a:solidFill>
        <a:srgbClr val="000000">
          <a:alpha val="25000"/>
        </a:srgbClr>
      </a:solidFill>
    </a:ln>
  </c:spPr>
  <c:txPr>
    <a:bodyPr/>
    <a:lstStyle/>
    <a:p>
      <a:pPr>
        <a:defRPr sz="1600"/>
      </a:pPr>
      <a:endParaRPr lang="en-US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602AC6-029C-4CA0-BA38-17B5C0ABBE0B}" type="datetimeFigureOut">
              <a:rPr lang="en-US" smtClean="0"/>
              <a:pPr/>
              <a:t>5/20/2009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6C7629-D367-4A19-BC22-C000BC04866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C7629-D367-4A19-BC22-C000BC04866E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slide_titl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2286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3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62200" y="587375"/>
            <a:ext cx="6477000" cy="1470025"/>
          </a:xfrm>
        </p:spPr>
        <p:txBody>
          <a:bodyPr/>
          <a:lstStyle>
            <a:lvl1pPr algn="ctr">
              <a:lnSpc>
                <a:spcPct val="120000"/>
              </a:lnSpc>
              <a:defRPr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62200" y="3886200"/>
            <a:ext cx="6553200" cy="1752600"/>
          </a:xfrm>
        </p:spPr>
        <p:txBody>
          <a:bodyPr/>
          <a:lstStyle>
            <a:lvl1pPr marL="0" indent="0" algn="ctr">
              <a:buFontTx/>
              <a:buNone/>
              <a:defRPr sz="1800">
                <a:latin typeface="+mn-lt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2971800" y="6305550"/>
            <a:ext cx="3505200" cy="476250"/>
          </a:xfrm>
          <a:prstGeom prst="rect">
            <a:avLst/>
          </a:prstGeom>
          <a:ln/>
        </p:spPr>
        <p:txBody>
          <a:bodyPr/>
          <a:lstStyle>
            <a:lvl1pPr algn="ctr">
              <a:lnSpc>
                <a:spcPct val="120000"/>
              </a:lnSpc>
              <a:defRPr sz="1200" b="1" i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 err="1" smtClean="0"/>
              <a:t>CCGrid</a:t>
            </a:r>
            <a:r>
              <a:rPr lang="en-US" dirty="0" smtClean="0"/>
              <a:t> (05/21/2009)</a:t>
            </a:r>
          </a:p>
          <a:p>
            <a:r>
              <a:rPr lang="en-US" dirty="0" smtClean="0"/>
              <a:t>Pavan Balaji, Argonne National Laboratory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152900" cy="4906963"/>
          </a:xfrm>
        </p:spPr>
        <p:txBody>
          <a:bodyPr/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219200"/>
            <a:ext cx="4152900" cy="4906963"/>
          </a:xfrm>
        </p:spPr>
        <p:txBody>
          <a:bodyPr/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2971800" y="6305550"/>
            <a:ext cx="3505200" cy="476250"/>
          </a:xfrm>
          <a:prstGeom prst="rect">
            <a:avLst/>
          </a:prstGeom>
          <a:ln/>
        </p:spPr>
        <p:txBody>
          <a:bodyPr/>
          <a:lstStyle>
            <a:lvl1pPr algn="ctr">
              <a:lnSpc>
                <a:spcPct val="120000"/>
              </a:lnSpc>
              <a:defRPr sz="1200" b="1" i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 err="1" smtClean="0"/>
              <a:t>CCGrid</a:t>
            </a:r>
            <a:r>
              <a:rPr lang="en-US" dirty="0" smtClean="0"/>
              <a:t> (05/21/2009)</a:t>
            </a:r>
          </a:p>
          <a:p>
            <a:r>
              <a:rPr lang="en-US" dirty="0" smtClean="0"/>
              <a:t>Pavan Balaji, Argonne National Laboratory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3"/>
          </p:nvPr>
        </p:nvSpPr>
        <p:spPr>
          <a:xfrm>
            <a:off x="2971800" y="6305550"/>
            <a:ext cx="3505200" cy="476250"/>
          </a:xfrm>
          <a:prstGeom prst="rect">
            <a:avLst/>
          </a:prstGeom>
          <a:ln/>
        </p:spPr>
        <p:txBody>
          <a:bodyPr/>
          <a:lstStyle>
            <a:lvl1pPr algn="ctr">
              <a:lnSpc>
                <a:spcPct val="120000"/>
              </a:lnSpc>
              <a:defRPr sz="1200" b="1" i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 err="1" smtClean="0"/>
              <a:t>CCGrid</a:t>
            </a:r>
            <a:r>
              <a:rPr lang="en-US" dirty="0" smtClean="0"/>
              <a:t> (05/21/2009)</a:t>
            </a:r>
          </a:p>
          <a:p>
            <a:r>
              <a:rPr lang="en-US" dirty="0" smtClean="0"/>
              <a:t>Pavan Balaji, Argonne National Laboratory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 noChangeArrowheads="1"/>
          </p:cNvSpPr>
          <p:nvPr>
            <p:ph type="ftr" sz="quarter" idx="3"/>
          </p:nvPr>
        </p:nvSpPr>
        <p:spPr>
          <a:xfrm>
            <a:off x="2971800" y="6305550"/>
            <a:ext cx="3505200" cy="476250"/>
          </a:xfrm>
          <a:prstGeom prst="rect">
            <a:avLst/>
          </a:prstGeom>
          <a:ln/>
        </p:spPr>
        <p:txBody>
          <a:bodyPr/>
          <a:lstStyle>
            <a:lvl1pPr algn="ctr">
              <a:lnSpc>
                <a:spcPct val="120000"/>
              </a:lnSpc>
              <a:defRPr sz="1200" b="1" i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 err="1" smtClean="0"/>
              <a:t>CCGrid</a:t>
            </a:r>
            <a:r>
              <a:rPr lang="en-US" dirty="0" smtClean="0"/>
              <a:t> (05/21/2009)</a:t>
            </a:r>
          </a:p>
          <a:p>
            <a:r>
              <a:rPr lang="en-US" dirty="0" smtClean="0"/>
              <a:t>Pavan Balaji, Argonne National Laboratory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other_slides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0" y="6278563"/>
            <a:ext cx="9144000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458200" cy="490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63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563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2971800" y="6305550"/>
            <a:ext cx="3505200" cy="476250"/>
          </a:xfrm>
          <a:prstGeom prst="rect">
            <a:avLst/>
          </a:prstGeom>
          <a:ln/>
        </p:spPr>
        <p:txBody>
          <a:bodyPr/>
          <a:lstStyle>
            <a:lvl1pPr algn="ctr">
              <a:lnSpc>
                <a:spcPct val="120000"/>
              </a:lnSpc>
              <a:defRPr sz="1200" b="1" i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 err="1" smtClean="0"/>
              <a:t>CCGrid</a:t>
            </a:r>
            <a:r>
              <a:rPr lang="en-US" dirty="0" smtClean="0"/>
              <a:t> (05/21/2009)</a:t>
            </a:r>
          </a:p>
          <a:p>
            <a:r>
              <a:rPr lang="en-US" dirty="0" smtClean="0"/>
              <a:t>Pavan Balaji, Argonne National Laboratory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71BC"/>
          </a:solidFill>
          <a:latin typeface="+mn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71BC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71BC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71BC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71B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71B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71B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71B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71BC"/>
          </a:solidFill>
          <a:latin typeface="Arial" charset="0"/>
        </a:defRPr>
      </a:lvl9pPr>
    </p:titleStyle>
    <p:bodyStyle>
      <a:lvl1pPr marL="342900" indent="-3429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://nowlab.cse.ohio-state.edu/" TargetMode="External"/><Relationship Id="rId3" Type="http://schemas.openxmlformats.org/officeDocument/2006/relationships/hyperlink" Target="mailto:balaji@mcs.anl.gov" TargetMode="External"/><Relationship Id="rId7" Type="http://schemas.openxmlformats.org/officeDocument/2006/relationships/hyperlink" Target="mailto:panda@cse.ohio-state.edu" TargetMode="External"/><Relationship Id="rId2" Type="http://schemas.openxmlformats.org/officeDocument/2006/relationships/hyperlink" Target="mailto:santhana@cse.ohio-state.edu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wgropp@illinois.edu" TargetMode="External"/><Relationship Id="rId5" Type="http://schemas.openxmlformats.org/officeDocument/2006/relationships/hyperlink" Target="mailto:thakur@mcs.anl.gov" TargetMode="External"/><Relationship Id="rId4" Type="http://schemas.openxmlformats.org/officeDocument/2006/relationships/hyperlink" Target="mailto:gopalkk@cse.ohio-state.edu" TargetMode="External"/><Relationship Id="rId9" Type="http://schemas.openxmlformats.org/officeDocument/2006/relationships/hyperlink" Target="http://www.mcs.anl.gov/research/projects/mpich2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dirty="0" smtClean="0"/>
              <a:t>Natively Supporting True One-sided Communication in MPI on Multi-core Systems with InfiniBand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62200" y="3733800"/>
            <a:ext cx="6553200" cy="1981200"/>
          </a:xfrm>
        </p:spPr>
        <p:txBody>
          <a:bodyPr/>
          <a:lstStyle/>
          <a:p>
            <a:r>
              <a:rPr lang="en-US" sz="1600" dirty="0" smtClean="0">
                <a:solidFill>
                  <a:srgbClr val="0070C0"/>
                </a:solidFill>
              </a:rPr>
              <a:t>G. </a:t>
            </a:r>
            <a:r>
              <a:rPr lang="en-US" sz="1600" dirty="0" err="1" smtClean="0">
                <a:solidFill>
                  <a:srgbClr val="0070C0"/>
                </a:solidFill>
              </a:rPr>
              <a:t>Santhanaraman</a:t>
            </a:r>
            <a:r>
              <a:rPr lang="en-US" sz="1600" dirty="0" smtClean="0">
                <a:solidFill>
                  <a:srgbClr val="0070C0"/>
                </a:solidFill>
              </a:rPr>
              <a:t>,</a:t>
            </a:r>
            <a:r>
              <a:rPr lang="en-US" sz="1600" dirty="0" smtClean="0"/>
              <a:t> </a:t>
            </a:r>
            <a:r>
              <a:rPr lang="en-US" sz="1600" b="1" i="1" u="sng" dirty="0" smtClean="0">
                <a:solidFill>
                  <a:srgbClr val="FF0000"/>
                </a:solidFill>
              </a:rPr>
              <a:t>P. Balaji</a:t>
            </a:r>
            <a:r>
              <a:rPr lang="en-US" sz="1600" b="1" i="1" dirty="0" smtClean="0">
                <a:solidFill>
                  <a:srgbClr val="FF0000"/>
                </a:solidFill>
              </a:rPr>
              <a:t>,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0070C0"/>
                </a:solidFill>
              </a:rPr>
              <a:t>K. </a:t>
            </a:r>
            <a:r>
              <a:rPr lang="en-US" sz="1600" dirty="0" err="1" smtClean="0">
                <a:solidFill>
                  <a:srgbClr val="0070C0"/>
                </a:solidFill>
              </a:rPr>
              <a:t>Gopalakrishnan</a:t>
            </a:r>
            <a:r>
              <a:rPr lang="en-US" sz="1600" dirty="0" smtClean="0">
                <a:solidFill>
                  <a:srgbClr val="0070C0"/>
                </a:solidFill>
              </a:rPr>
              <a:t>,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R. </a:t>
            </a:r>
            <a:r>
              <a:rPr lang="en-US" sz="1600" dirty="0" err="1" smtClean="0">
                <a:solidFill>
                  <a:srgbClr val="FF0000"/>
                </a:solidFill>
              </a:rPr>
              <a:t>Thakur</a:t>
            </a:r>
            <a:r>
              <a:rPr lang="en-US" sz="1600" dirty="0" smtClean="0">
                <a:solidFill>
                  <a:srgbClr val="FF0000"/>
                </a:solidFill>
              </a:rPr>
              <a:t>,</a:t>
            </a:r>
            <a:endParaRPr lang="en-US" sz="1600" dirty="0" smtClean="0"/>
          </a:p>
          <a:p>
            <a:r>
              <a:rPr lang="en-US" sz="1600" dirty="0" smtClean="0">
                <a:solidFill>
                  <a:srgbClr val="00B050"/>
                </a:solidFill>
              </a:rPr>
              <a:t>W. </a:t>
            </a:r>
            <a:r>
              <a:rPr lang="en-US" sz="1600" dirty="0" err="1" smtClean="0">
                <a:solidFill>
                  <a:srgbClr val="00B050"/>
                </a:solidFill>
              </a:rPr>
              <a:t>Gropp</a:t>
            </a:r>
            <a:r>
              <a:rPr lang="en-US" sz="1600" dirty="0" smtClean="0"/>
              <a:t> 	</a:t>
            </a:r>
            <a:r>
              <a:rPr lang="en-US" sz="1600" dirty="0" smtClean="0">
                <a:solidFill>
                  <a:srgbClr val="0070C0"/>
                </a:solidFill>
              </a:rPr>
              <a:t>D. K. Panda</a:t>
            </a:r>
          </a:p>
          <a:p>
            <a:endParaRPr lang="en-US" sz="900" dirty="0" smtClean="0">
              <a:solidFill>
                <a:srgbClr val="0070C0"/>
              </a:solidFill>
            </a:endParaRPr>
          </a:p>
          <a:p>
            <a:r>
              <a:rPr lang="en-US" sz="1600" dirty="0" smtClean="0">
                <a:solidFill>
                  <a:srgbClr val="0070C0"/>
                </a:solidFill>
              </a:rPr>
              <a:t>Dept. of Computer Science, Ohio State University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Mathematics and Computer Science, Argonne National Laboratory</a:t>
            </a:r>
          </a:p>
          <a:p>
            <a:r>
              <a:rPr lang="en-US" sz="1600" dirty="0" smtClean="0">
                <a:solidFill>
                  <a:srgbClr val="00B050"/>
                </a:solidFill>
              </a:rPr>
              <a:t>Dept. of Computer Science, University of Illinois, Urbana Champaign</a:t>
            </a:r>
            <a:endParaRPr lang="en-US" sz="16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Need for RMA Communication</a:t>
            </a:r>
          </a:p>
          <a:p>
            <a:pPr>
              <a:lnSpc>
                <a:spcPct val="200000"/>
              </a:lnSpc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State of Art and Prior Work</a:t>
            </a:r>
          </a:p>
          <a:p>
            <a:pPr>
              <a:lnSpc>
                <a:spcPct val="200000"/>
              </a:lnSpc>
            </a:pPr>
            <a:r>
              <a:rPr lang="en-US" b="1" i="1" dirty="0" smtClean="0">
                <a:solidFill>
                  <a:srgbClr val="FF0000"/>
                </a:solidFill>
              </a:rPr>
              <a:t>Proposed Design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Experimental Evaluation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Concluding Remarks and Future Work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CCGrid (05/21/2009)</a:t>
            </a:r>
          </a:p>
          <a:p>
            <a:r>
              <a:rPr lang="en-US" smtClean="0"/>
              <a:t>Pavan Balaji, Argonne National Laboratory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Towards a Hybrid Lock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458200" cy="5059363"/>
          </a:xfrm>
        </p:spPr>
        <p:txBody>
          <a:bodyPr/>
          <a:lstStyle/>
          <a:p>
            <a:r>
              <a:rPr lang="en-US" dirty="0" smtClean="0"/>
              <a:t>Goal:</a:t>
            </a:r>
          </a:p>
          <a:p>
            <a:pPr lvl="1"/>
            <a:r>
              <a:rPr lang="en-US" dirty="0" smtClean="0"/>
              <a:t>Use network locks for inter-node RMA</a:t>
            </a:r>
          </a:p>
          <a:p>
            <a:pPr lvl="1"/>
            <a:r>
              <a:rPr lang="en-US" dirty="0" smtClean="0"/>
              <a:t>Use CPU locks for intra-node RMA</a:t>
            </a:r>
          </a:p>
          <a:p>
            <a:r>
              <a:rPr lang="en-US" dirty="0" smtClean="0"/>
              <a:t>Caveat:</a:t>
            </a:r>
          </a:p>
          <a:p>
            <a:pPr lvl="1"/>
            <a:r>
              <a:rPr lang="en-US" dirty="0" smtClean="0"/>
              <a:t>No atomicity guarantee between network and CPU locks</a:t>
            </a:r>
          </a:p>
          <a:p>
            <a:r>
              <a:rPr lang="en-US" dirty="0" smtClean="0"/>
              <a:t>Hybrid approach:</a:t>
            </a:r>
          </a:p>
          <a:p>
            <a:pPr lvl="1"/>
            <a:r>
              <a:rPr lang="en-US" dirty="0" smtClean="0"/>
              <a:t>At any point lock is either CPU based or Network based</a:t>
            </a:r>
          </a:p>
          <a:p>
            <a:pPr lvl="2"/>
            <a:r>
              <a:rPr lang="en-US" dirty="0" smtClean="0"/>
              <a:t>Network mode locks always go through the network</a:t>
            </a:r>
          </a:p>
          <a:p>
            <a:pPr lvl="3"/>
            <a:r>
              <a:rPr lang="en-US" dirty="0" smtClean="0"/>
              <a:t>Loopback if needed </a:t>
            </a:r>
            <a:r>
              <a:rPr lang="en-US" dirty="0" smtClean="0">
                <a:solidFill>
                  <a:srgbClr val="FF0000"/>
                </a:solidFill>
              </a:rPr>
              <a:t>(inefficient !)</a:t>
            </a:r>
          </a:p>
          <a:p>
            <a:pPr lvl="2"/>
            <a:r>
              <a:rPr lang="en-US" dirty="0" smtClean="0"/>
              <a:t>CPU mode locks always go through the CPU</a:t>
            </a:r>
          </a:p>
          <a:p>
            <a:pPr lvl="3"/>
            <a:r>
              <a:rPr lang="en-US" dirty="0" smtClean="0"/>
              <a:t>Using two-sided communication if needed </a:t>
            </a:r>
            <a:r>
              <a:rPr lang="en-US" dirty="0" smtClean="0">
                <a:solidFill>
                  <a:srgbClr val="FF0000"/>
                </a:solidFill>
              </a:rPr>
              <a:t>(inefficient !)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CCGrid (05/21/2009)</a:t>
            </a:r>
          </a:p>
          <a:p>
            <a:r>
              <a:rPr lang="en-US" smtClean="0"/>
              <a:t>Pavan Balaji, Argonne National Laboratory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Migrating Locks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CCGrid (05/21/2009)</a:t>
            </a:r>
          </a:p>
          <a:p>
            <a:r>
              <a:rPr lang="en-US" smtClean="0"/>
              <a:t>Pavan Balaji, Argonne National Laboratory</a:t>
            </a:r>
            <a:endParaRPr lang="en-US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5638800" y="1371600"/>
            <a:ext cx="2997200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>
              <a:buClr>
                <a:srgbClr val="000000"/>
              </a:buClr>
              <a:buSzPct val="100000"/>
              <a:buFont typeface="Arial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>
                <a:solidFill>
                  <a:srgbClr val="000000"/>
                </a:solidFill>
              </a:rPr>
              <a:t>(4) Modify Lock Mechanism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422775" y="1755775"/>
            <a:ext cx="3605213" cy="3608388"/>
          </a:xfrm>
          <a:prstGeom prst="rect">
            <a:avLst/>
          </a:prstGeom>
          <a:noFill/>
          <a:ln w="12600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Arial" pitchFamily="34" charset="0"/>
              <a:buNone/>
            </a:pPr>
            <a:endParaRPr 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4922838" y="2747963"/>
            <a:ext cx="2703512" cy="126365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Arial" pitchFamily="34" charset="0"/>
              <a:buNone/>
            </a:pPr>
            <a:endParaRPr lang="en-US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5022850" y="3379788"/>
            <a:ext cx="1201738" cy="541337"/>
          </a:xfrm>
          <a:prstGeom prst="rect">
            <a:avLst/>
          </a:prstGeom>
          <a:solidFill>
            <a:srgbClr val="D99694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buClr>
                <a:srgbClr val="000000"/>
              </a:buClr>
              <a:buSzPct val="100000"/>
              <a:buFont typeface="Arial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>
                <a:solidFill>
                  <a:srgbClr val="000000"/>
                </a:solidFill>
              </a:rPr>
              <a:t>NETWORK</a:t>
            </a:r>
          </a:p>
          <a:p>
            <a:pPr algn="ctr">
              <a:buClr>
                <a:srgbClr val="000000"/>
              </a:buClr>
              <a:buSzPct val="100000"/>
              <a:buFont typeface="Arial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>
                <a:solidFill>
                  <a:srgbClr val="000000"/>
                </a:solidFill>
              </a:rPr>
              <a:t>LOCK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6324600" y="3379788"/>
            <a:ext cx="1201738" cy="541337"/>
          </a:xfrm>
          <a:prstGeom prst="rect">
            <a:avLst/>
          </a:prstGeom>
          <a:solidFill>
            <a:srgbClr val="00B05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buClr>
                <a:srgbClr val="000000"/>
              </a:buClr>
              <a:buSzPct val="100000"/>
              <a:buFont typeface="Arial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>
                <a:solidFill>
                  <a:srgbClr val="000000"/>
                </a:solidFill>
              </a:rPr>
              <a:t>CPU</a:t>
            </a:r>
          </a:p>
          <a:p>
            <a:pPr algn="ctr">
              <a:buClr>
                <a:srgbClr val="000000"/>
              </a:buClr>
              <a:buSzPct val="100000"/>
              <a:buFont typeface="Arial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>
                <a:solidFill>
                  <a:srgbClr val="000000"/>
                </a:solidFill>
              </a:rPr>
              <a:t>LOCK</a:t>
            </a: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822825" y="2566988"/>
            <a:ext cx="2903538" cy="1804987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Arial" pitchFamily="34" charset="0"/>
              <a:buNone/>
            </a:pPr>
            <a:endParaRPr lang="en-US"/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4822825" y="4046538"/>
            <a:ext cx="1201738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ts val="750"/>
              </a:spcBef>
              <a:buClr>
                <a:srgbClr val="000000"/>
              </a:buClr>
              <a:buSzPct val="100000"/>
              <a:buFont typeface="Arial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>
                <a:solidFill>
                  <a:srgbClr val="000000"/>
                </a:solidFill>
              </a:rPr>
              <a:t>WINDOW</a:t>
            </a: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4622800" y="4822825"/>
            <a:ext cx="1301750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ts val="875"/>
              </a:spcBef>
              <a:buClr>
                <a:srgbClr val="000000"/>
              </a:buClr>
              <a:buSzPct val="100000"/>
              <a:buFont typeface="Arial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>
                <a:solidFill>
                  <a:srgbClr val="000000"/>
                </a:solidFill>
              </a:rPr>
              <a:t>NODE A</a:t>
            </a: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7326313" y="4641850"/>
            <a:ext cx="400050" cy="361950"/>
          </a:xfrm>
          <a:prstGeom prst="rect">
            <a:avLst/>
          </a:prstGeom>
          <a:solidFill>
            <a:srgbClr val="FCFBF9"/>
          </a:solidFill>
          <a:ln w="2232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buClr>
                <a:srgbClr val="000000"/>
              </a:buClr>
              <a:buSzPct val="100000"/>
              <a:buFont typeface="Arial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>
                <a:solidFill>
                  <a:srgbClr val="000000"/>
                </a:solidFill>
              </a:rPr>
              <a:t>P3</a:t>
            </a: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6024563" y="1846263"/>
            <a:ext cx="400050" cy="360362"/>
          </a:xfrm>
          <a:prstGeom prst="rect">
            <a:avLst/>
          </a:prstGeom>
          <a:solidFill>
            <a:srgbClr val="FCFBF9"/>
          </a:solidFill>
          <a:ln w="2232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buClr>
                <a:srgbClr val="000000"/>
              </a:buClr>
              <a:buSzPct val="100000"/>
              <a:buFont typeface="Arial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>
                <a:solidFill>
                  <a:srgbClr val="000000"/>
                </a:solidFill>
              </a:rPr>
              <a:t>P0</a:t>
            </a:r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6424613" y="2206625"/>
            <a:ext cx="1301750" cy="360363"/>
          </a:xfrm>
          <a:prstGeom prst="line">
            <a:avLst/>
          </a:prstGeom>
          <a:noFill/>
          <a:ln w="9360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 flipH="1">
            <a:off x="4821238" y="2206625"/>
            <a:ext cx="1204912" cy="360363"/>
          </a:xfrm>
          <a:prstGeom prst="line">
            <a:avLst/>
          </a:prstGeom>
          <a:noFill/>
          <a:ln w="9360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6726238" y="4641850"/>
            <a:ext cx="400050" cy="361950"/>
          </a:xfrm>
          <a:prstGeom prst="rect">
            <a:avLst/>
          </a:prstGeom>
          <a:solidFill>
            <a:srgbClr val="FCFBF9"/>
          </a:solidFill>
          <a:ln w="2232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buClr>
                <a:srgbClr val="000000"/>
              </a:buClr>
              <a:buSzPct val="100000"/>
              <a:buFont typeface="Arial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>
                <a:solidFill>
                  <a:srgbClr val="000000"/>
                </a:solidFill>
              </a:rPr>
              <a:t>P2</a:t>
            </a:r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6126163" y="4641850"/>
            <a:ext cx="398462" cy="361950"/>
          </a:xfrm>
          <a:prstGeom prst="rect">
            <a:avLst/>
          </a:prstGeom>
          <a:solidFill>
            <a:srgbClr val="FCFBF9"/>
          </a:solidFill>
          <a:ln w="2232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buClr>
                <a:srgbClr val="000000"/>
              </a:buClr>
              <a:buSzPct val="100000"/>
              <a:buFont typeface="Arial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>
                <a:solidFill>
                  <a:srgbClr val="000000"/>
                </a:solidFill>
              </a:rPr>
              <a:t>P1</a:t>
            </a:r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 flipV="1">
            <a:off x="1538288" y="1868488"/>
            <a:ext cx="4451350" cy="1497012"/>
          </a:xfrm>
          <a:prstGeom prst="line">
            <a:avLst/>
          </a:prstGeom>
          <a:noFill/>
          <a:ln w="25560">
            <a:solidFill>
              <a:srgbClr val="C00000"/>
            </a:solidFill>
            <a:prstDash val="dash"/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 flipV="1">
            <a:off x="1665288" y="2017713"/>
            <a:ext cx="4467225" cy="1423987"/>
          </a:xfrm>
          <a:prstGeom prst="line">
            <a:avLst/>
          </a:prstGeom>
          <a:noFill/>
          <a:ln w="25560">
            <a:solidFill>
              <a:srgbClr val="C00000"/>
            </a:solidFill>
            <a:prstDash val="dash"/>
            <a:miter lim="800000"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" name="AutoShape 21"/>
          <p:cNvSpPr>
            <a:spLocks/>
          </p:cNvSpPr>
          <p:nvPr/>
        </p:nvSpPr>
        <p:spPr bwMode="auto">
          <a:xfrm>
            <a:off x="1676400" y="3486150"/>
            <a:ext cx="3382963" cy="323850"/>
          </a:xfrm>
          <a:custGeom>
            <a:avLst/>
            <a:gdLst>
              <a:gd name="T0" fmla="*/ 0 w 3397876"/>
              <a:gd name="T1" fmla="*/ 15 h 442175"/>
              <a:gd name="T2" fmla="*/ 1125 w 3397876"/>
              <a:gd name="T3" fmla="*/ 1 h 442175"/>
              <a:gd name="T4" fmla="*/ 2269 w 3397876"/>
              <a:gd name="T5" fmla="*/ 18 h 442175"/>
              <a:gd name="T6" fmla="*/ 1029 w 3397876"/>
              <a:gd name="T7" fmla="*/ 52 h 442175"/>
              <a:gd name="T8" fmla="*/ 9 w 3397876"/>
              <a:gd name="T9" fmla="*/ 37 h 442175"/>
              <a:gd name="T10" fmla="*/ 9 w 3397876"/>
              <a:gd name="T11" fmla="*/ 37 h 44217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397876"/>
              <a:gd name="T19" fmla="*/ 0 h 442175"/>
              <a:gd name="T20" fmla="*/ 3397876 w 3397876"/>
              <a:gd name="T21" fmla="*/ 442175 h 44217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397876" h="442175">
                <a:moveTo>
                  <a:pt x="0" y="120203"/>
                </a:moveTo>
                <a:cubicBezTo>
                  <a:pt x="555938" y="60101"/>
                  <a:pt x="1111876" y="0"/>
                  <a:pt x="1674253" y="4293"/>
                </a:cubicBezTo>
                <a:cubicBezTo>
                  <a:pt x="2236630" y="8586"/>
                  <a:pt x="3397876" y="77274"/>
                  <a:pt x="3374265" y="145961"/>
                </a:cubicBezTo>
                <a:cubicBezTo>
                  <a:pt x="3350654" y="214648"/>
                  <a:pt x="2092817" y="390659"/>
                  <a:pt x="1532586" y="416417"/>
                </a:cubicBezTo>
                <a:cubicBezTo>
                  <a:pt x="972355" y="442175"/>
                  <a:pt x="12879" y="300507"/>
                  <a:pt x="12879" y="300507"/>
                </a:cubicBezTo>
              </a:path>
            </a:pathLst>
          </a:custGeom>
          <a:noFill/>
          <a:ln w="25560">
            <a:solidFill>
              <a:srgbClr val="C00000"/>
            </a:solidFill>
            <a:prstDash val="dash"/>
            <a:miter lim="800000"/>
            <a:headEnd/>
            <a:tailEnd type="triangle" w="med" len="med"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Arial" pitchFamily="34" charset="0"/>
              <a:buNone/>
            </a:pPr>
            <a:endParaRPr lang="en-US"/>
          </a:p>
        </p:txBody>
      </p:sp>
      <p:sp>
        <p:nvSpPr>
          <p:cNvPr id="23" name="Text Box 24"/>
          <p:cNvSpPr txBox="1">
            <a:spLocks noChangeArrowheads="1"/>
          </p:cNvSpPr>
          <p:nvPr/>
        </p:nvSpPr>
        <p:spPr bwMode="auto">
          <a:xfrm rot="-1140000">
            <a:off x="2336800" y="3014663"/>
            <a:ext cx="1760538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>
              <a:buClr>
                <a:srgbClr val="000000"/>
              </a:buClr>
              <a:buSzPct val="100000"/>
              <a:buFont typeface="Arial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>
                <a:solidFill>
                  <a:srgbClr val="000000"/>
                </a:solidFill>
              </a:rPr>
              <a:t>(5) Grant Lock</a:t>
            </a:r>
          </a:p>
        </p:txBody>
      </p:sp>
      <p:sp>
        <p:nvSpPr>
          <p:cNvPr id="24" name="Text Box 25"/>
          <p:cNvSpPr txBox="1">
            <a:spLocks noChangeArrowheads="1"/>
          </p:cNvSpPr>
          <p:nvPr/>
        </p:nvSpPr>
        <p:spPr bwMode="auto">
          <a:xfrm rot="-1260000">
            <a:off x="2057400" y="2425700"/>
            <a:ext cx="20923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>
              <a:buClr>
                <a:srgbClr val="000000"/>
              </a:buClr>
              <a:buSzPct val="100000"/>
              <a:buFont typeface="Arial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>
                <a:solidFill>
                  <a:srgbClr val="000000"/>
                </a:solidFill>
              </a:rPr>
              <a:t>(2) Request Lock</a:t>
            </a:r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4724400" y="1066800"/>
            <a:ext cx="363537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>
              <a:buClr>
                <a:srgbClr val="000000"/>
              </a:buClr>
              <a:buSzPct val="100000"/>
              <a:buFont typeface="Arial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>
                <a:solidFill>
                  <a:srgbClr val="000000"/>
                </a:solidFill>
              </a:rPr>
              <a:t>(3) Acquire CPU and Network  Locks</a:t>
            </a:r>
          </a:p>
        </p:txBody>
      </p:sp>
      <p:sp>
        <p:nvSpPr>
          <p:cNvPr id="26" name="Text Box 27"/>
          <p:cNvSpPr txBox="1">
            <a:spLocks noChangeArrowheads="1"/>
          </p:cNvSpPr>
          <p:nvPr/>
        </p:nvSpPr>
        <p:spPr bwMode="auto">
          <a:xfrm>
            <a:off x="2144713" y="3967163"/>
            <a:ext cx="1879600" cy="4587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>
              <a:buClr>
                <a:srgbClr val="000000"/>
              </a:buClr>
              <a:buSzPct val="100000"/>
              <a:buFont typeface="Arial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>
                <a:solidFill>
                  <a:srgbClr val="000000"/>
                </a:solidFill>
              </a:rPr>
              <a:t>(1) Compare &amp; Swap returns CPU Lock Mode</a:t>
            </a:r>
          </a:p>
        </p:txBody>
      </p:sp>
      <p:pic>
        <p:nvPicPr>
          <p:cNvPr id="27" name="Picture 2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590800"/>
            <a:ext cx="1239838" cy="1298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8" name="Rectangle 31"/>
          <p:cNvSpPr>
            <a:spLocks noChangeArrowheads="1"/>
          </p:cNvSpPr>
          <p:nvPr/>
        </p:nvSpPr>
        <p:spPr bwMode="auto">
          <a:xfrm>
            <a:off x="5029200" y="2819400"/>
            <a:ext cx="2514600" cy="457200"/>
          </a:xfrm>
          <a:prstGeom prst="rect">
            <a:avLst/>
          </a:prstGeom>
          <a:solidFill>
            <a:srgbClr val="1A79D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 anchorCtr="0"/>
          <a:lstStyle/>
          <a:p>
            <a:pPr algn="ctr">
              <a:buClr>
                <a:srgbClr val="000000"/>
              </a:buClr>
              <a:buSzPct val="100000"/>
              <a:buFont typeface="Arial" pitchFamily="34" charset="0"/>
              <a:buNone/>
            </a:pPr>
            <a:r>
              <a:rPr lang="en-US" sz="1100" b="1" dirty="0">
                <a:solidFill>
                  <a:schemeClr val="tx1"/>
                </a:solidFill>
              </a:rPr>
              <a:t>LOCK MODE:  </a:t>
            </a:r>
            <a:r>
              <a:rPr lang="en-US" sz="1100" b="1" dirty="0" smtClean="0">
                <a:solidFill>
                  <a:schemeClr val="tx1"/>
                </a:solidFill>
              </a:rPr>
              <a:t>CPU</a:t>
            </a:r>
            <a:endParaRPr lang="en-US" sz="1100" b="1" dirty="0">
              <a:solidFill>
                <a:schemeClr val="tx1"/>
              </a:solidFill>
            </a:endParaRPr>
          </a:p>
        </p:txBody>
      </p:sp>
      <p:cxnSp>
        <p:nvCxnSpPr>
          <p:cNvPr id="30" name="Straight Connector 29"/>
          <p:cNvCxnSpPr>
            <a:cxnSpLocks noChangeShapeType="1"/>
          </p:cNvCxnSpPr>
          <p:nvPr/>
        </p:nvCxnSpPr>
        <p:spPr bwMode="auto">
          <a:xfrm rot="16200000" flipH="1">
            <a:off x="6096000" y="2362200"/>
            <a:ext cx="533400" cy="228600"/>
          </a:xfrm>
          <a:prstGeom prst="line">
            <a:avLst/>
          </a:prstGeom>
          <a:noFill/>
          <a:ln w="15875" algn="ctr">
            <a:solidFill>
              <a:srgbClr val="C00000"/>
            </a:solidFill>
            <a:prstDash val="dash"/>
            <a:round/>
            <a:headEnd/>
            <a:tailEnd type="triangle" w="med" len="med"/>
          </a:ln>
        </p:spPr>
      </p:cxnSp>
      <p:sp>
        <p:nvSpPr>
          <p:cNvPr id="31" name="Rectangle 17"/>
          <p:cNvSpPr>
            <a:spLocks noChangeArrowheads="1"/>
          </p:cNvSpPr>
          <p:nvPr/>
        </p:nvSpPr>
        <p:spPr bwMode="auto">
          <a:xfrm>
            <a:off x="569913" y="2971800"/>
            <a:ext cx="398462" cy="361950"/>
          </a:xfrm>
          <a:prstGeom prst="rect">
            <a:avLst/>
          </a:prstGeom>
          <a:solidFill>
            <a:srgbClr val="FCFBF9"/>
          </a:solidFill>
          <a:ln w="2232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buClr>
                <a:srgbClr val="000000"/>
              </a:buClr>
              <a:buSzPct val="100000"/>
              <a:buFont typeface="Arial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>
                <a:solidFill>
                  <a:srgbClr val="000000"/>
                </a:solidFill>
              </a:rPr>
              <a:t>P11</a:t>
            </a: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5029200" y="2819400"/>
            <a:ext cx="2514600" cy="457200"/>
          </a:xfrm>
          <a:prstGeom prst="rect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 anchorCtr="0"/>
          <a:lstStyle/>
          <a:p>
            <a:pPr algn="ctr">
              <a:buClr>
                <a:srgbClr val="000000"/>
              </a:buClr>
              <a:buSzPct val="100000"/>
              <a:buFont typeface="Arial" pitchFamily="34" charset="0"/>
              <a:buNone/>
            </a:pPr>
            <a:r>
              <a:rPr lang="en-US" sz="1100" b="1" dirty="0">
                <a:solidFill>
                  <a:schemeClr val="tx1"/>
                </a:solidFill>
              </a:rPr>
              <a:t>LOCK MODE:  </a:t>
            </a:r>
            <a:r>
              <a:rPr lang="en-US" sz="1100" b="1" dirty="0" smtClean="0">
                <a:solidFill>
                  <a:schemeClr val="tx1"/>
                </a:solidFill>
              </a:rPr>
              <a:t>Network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34" name="Freeform 33"/>
          <p:cNvSpPr/>
          <p:nvPr/>
        </p:nvSpPr>
        <p:spPr bwMode="auto">
          <a:xfrm>
            <a:off x="6249881" y="3810000"/>
            <a:ext cx="531920" cy="830062"/>
          </a:xfrm>
          <a:custGeom>
            <a:avLst/>
            <a:gdLst>
              <a:gd name="connsiteX0" fmla="*/ 0 w 685059"/>
              <a:gd name="connsiteY0" fmla="*/ 1054963 h 1054963"/>
              <a:gd name="connsiteX1" fmla="*/ 435005 w 685059"/>
              <a:gd name="connsiteY1" fmla="*/ 149441 h 1054963"/>
              <a:gd name="connsiteX2" fmla="*/ 630314 w 685059"/>
              <a:gd name="connsiteY2" fmla="*/ 158318 h 1054963"/>
              <a:gd name="connsiteX3" fmla="*/ 106532 w 685059"/>
              <a:gd name="connsiteY3" fmla="*/ 1046085 h 1054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059" h="1054963">
                <a:moveTo>
                  <a:pt x="0" y="1054963"/>
                </a:moveTo>
                <a:cubicBezTo>
                  <a:pt x="164976" y="676922"/>
                  <a:pt x="329953" y="298882"/>
                  <a:pt x="435005" y="149441"/>
                </a:cubicBezTo>
                <a:cubicBezTo>
                  <a:pt x="540057" y="0"/>
                  <a:pt x="685059" y="8877"/>
                  <a:pt x="630314" y="158318"/>
                </a:cubicBezTo>
                <a:cubicBezTo>
                  <a:pt x="575569" y="307759"/>
                  <a:pt x="341050" y="676922"/>
                  <a:pt x="106532" y="1046085"/>
                </a:cubicBezTo>
              </a:path>
            </a:pathLst>
          </a:custGeom>
          <a:noFill/>
          <a:ln w="25400" cap="sq" cmpd="sng" algn="ctr">
            <a:solidFill>
              <a:srgbClr val="C00000"/>
            </a:solidFill>
            <a:prstDash val="dash"/>
            <a:round/>
            <a:headEnd type="none" w="sm" len="sm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28600" y="5486400"/>
            <a:ext cx="8686800" cy="726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i="1" dirty="0" smtClean="0">
                <a:solidFill>
                  <a:srgbClr val="0000FF"/>
                </a:solidFill>
              </a:rPr>
              <a:t>Synchronization only required during migration of lock “type”</a:t>
            </a:r>
          </a:p>
          <a:p>
            <a:pPr algn="ctr">
              <a:lnSpc>
                <a:spcPct val="120000"/>
              </a:lnSpc>
            </a:pPr>
            <a:r>
              <a:rPr lang="en-US" i="1" dirty="0" smtClean="0">
                <a:solidFill>
                  <a:srgbClr val="0000FF"/>
                </a:solidFill>
              </a:rPr>
              <a:t>All other operations are truly one-sided</a:t>
            </a:r>
            <a:endParaRPr lang="en-US" i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3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4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6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7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animBg="1"/>
      <p:bldP spid="9" grpId="1" animBg="1"/>
      <p:bldP spid="10" grpId="0" animBg="1"/>
      <p:bldP spid="20" grpId="0" animBg="1"/>
      <p:bldP spid="21" grpId="0" animBg="1"/>
      <p:bldP spid="22" grpId="0" animBg="1"/>
      <p:bldP spid="23" grpId="0"/>
      <p:bldP spid="24" grpId="0"/>
      <p:bldP spid="25" grpId="0"/>
      <p:bldP spid="26" grpId="0"/>
      <p:bldP spid="32" grpId="0" animBg="1"/>
      <p:bldP spid="34" grpId="0" animBg="1"/>
      <p:bldP spid="3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Migration Policy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Lock Migration Policy:</a:t>
            </a:r>
          </a:p>
          <a:p>
            <a:pPr lvl="1"/>
            <a:r>
              <a:rPr lang="en-US" dirty="0" smtClean="0"/>
              <a:t>When should we use a network lock vs. a CPU lock</a:t>
            </a:r>
          </a:p>
          <a:p>
            <a:r>
              <a:rPr lang="en-US" dirty="0" smtClean="0"/>
              <a:t>Different policies possible:</a:t>
            </a:r>
          </a:p>
          <a:p>
            <a:pPr lvl="1"/>
            <a:r>
              <a:rPr lang="en-US" dirty="0" smtClean="0"/>
              <a:t>Communication pattern history</a:t>
            </a:r>
          </a:p>
          <a:p>
            <a:pPr lvl="1"/>
            <a:r>
              <a:rPr lang="en-US" dirty="0" smtClean="0"/>
              <a:t>User-specified priority</a:t>
            </a:r>
          </a:p>
          <a:p>
            <a:pPr lvl="1"/>
            <a:r>
              <a:rPr lang="en-US" dirty="0" smtClean="0"/>
              <a:t>Native hardware capabilities (performance of network lock as compared to CPU lock)</a:t>
            </a:r>
          </a:p>
          <a:p>
            <a:r>
              <a:rPr lang="en-US" dirty="0" smtClean="0"/>
              <a:t>We use a simple approach:</a:t>
            </a:r>
          </a:p>
          <a:p>
            <a:pPr lvl="1"/>
            <a:r>
              <a:rPr lang="en-US" dirty="0" smtClean="0"/>
              <a:t>Migrate lock on first conflicting request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CCGrid (05/21/2009)</a:t>
            </a:r>
          </a:p>
          <a:p>
            <a:r>
              <a:rPr lang="en-US" smtClean="0"/>
              <a:t>Pavan Balaji, Argonne National Laboratory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Need for RMA Communication</a:t>
            </a:r>
          </a:p>
          <a:p>
            <a:pPr>
              <a:lnSpc>
                <a:spcPct val="200000"/>
              </a:lnSpc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State of Art and Prior Work</a:t>
            </a:r>
          </a:p>
          <a:p>
            <a:pPr>
              <a:lnSpc>
                <a:spcPct val="200000"/>
              </a:lnSpc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Proposed Design</a:t>
            </a:r>
          </a:p>
          <a:p>
            <a:pPr>
              <a:lnSpc>
                <a:spcPct val="200000"/>
              </a:lnSpc>
            </a:pPr>
            <a:r>
              <a:rPr lang="en-US" b="1" i="1" dirty="0" smtClean="0">
                <a:solidFill>
                  <a:srgbClr val="FF0000"/>
                </a:solidFill>
              </a:rPr>
              <a:t>Experimental Evaluation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Concluding Remarks and Future Work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CCGrid (05/21/2009)</a:t>
            </a:r>
          </a:p>
          <a:p>
            <a:r>
              <a:rPr lang="en-US" smtClean="0"/>
              <a:t>Pavan Balaji, Argonne National Laboratory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</a:t>
            </a:r>
            <a:r>
              <a:rPr lang="en-US" dirty="0" err="1" smtClean="0"/>
              <a:t>Testbed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8-node AMD Barcelona Cluster</a:t>
            </a:r>
          </a:p>
          <a:p>
            <a:pPr lvl="1"/>
            <a:r>
              <a:rPr lang="en-US" dirty="0" smtClean="0"/>
              <a:t>Each node 4 processors, each with 4 1.95GHz cores</a:t>
            </a:r>
          </a:p>
          <a:p>
            <a:pPr lvl="1"/>
            <a:r>
              <a:rPr lang="en-US" dirty="0" smtClean="0"/>
              <a:t>64KB per-core dedicated L1 cache</a:t>
            </a:r>
          </a:p>
          <a:p>
            <a:pPr lvl="1"/>
            <a:r>
              <a:rPr lang="en-US" dirty="0" smtClean="0"/>
              <a:t>512KB per-core dedicated L2 cache</a:t>
            </a:r>
          </a:p>
          <a:p>
            <a:pPr lvl="1"/>
            <a:r>
              <a:rPr lang="en-US" dirty="0" smtClean="0"/>
              <a:t>2MB per-processor dedicated L3 cache</a:t>
            </a:r>
          </a:p>
          <a:p>
            <a:pPr lvl="1"/>
            <a:r>
              <a:rPr lang="en-US" dirty="0" smtClean="0"/>
              <a:t>16GB RAM</a:t>
            </a:r>
          </a:p>
          <a:p>
            <a:r>
              <a:rPr lang="en-US" dirty="0" smtClean="0"/>
              <a:t>Network configuration:</a:t>
            </a:r>
          </a:p>
          <a:p>
            <a:pPr lvl="1"/>
            <a:r>
              <a:rPr lang="en-US" dirty="0" smtClean="0"/>
              <a:t>InfiniBand </a:t>
            </a:r>
            <a:r>
              <a:rPr lang="en-US" dirty="0" err="1" smtClean="0"/>
              <a:t>ConnectX</a:t>
            </a:r>
            <a:r>
              <a:rPr lang="en-US" dirty="0" smtClean="0"/>
              <a:t> DDR (MT25418) adapters</a:t>
            </a:r>
          </a:p>
          <a:p>
            <a:pPr lvl="1"/>
            <a:r>
              <a:rPr lang="en-US" dirty="0" err="1" smtClean="0"/>
              <a:t>PCIe</a:t>
            </a:r>
            <a:r>
              <a:rPr lang="en-US" dirty="0" smtClean="0"/>
              <a:t> Gen1 x8</a:t>
            </a:r>
          </a:p>
          <a:p>
            <a:pPr lvl="1"/>
            <a:r>
              <a:rPr lang="en-US" dirty="0" err="1" smtClean="0"/>
              <a:t>Mellanox</a:t>
            </a:r>
            <a:r>
              <a:rPr lang="en-US" dirty="0" smtClean="0"/>
              <a:t> </a:t>
            </a:r>
            <a:r>
              <a:rPr lang="en-US" dirty="0" err="1" smtClean="0"/>
              <a:t>Infiniscale</a:t>
            </a:r>
            <a:r>
              <a:rPr lang="en-US" dirty="0" smtClean="0"/>
              <a:t> III 24-port fully non-blocking switch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CCGrid (05/21/2009)</a:t>
            </a:r>
          </a:p>
          <a:p>
            <a:r>
              <a:rPr lang="en-US" smtClean="0"/>
              <a:t>Pavan Balaji, Argonne National Laboratory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MVAPICH and MVAPICH2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458200" cy="5181600"/>
          </a:xfrm>
        </p:spPr>
        <p:txBody>
          <a:bodyPr/>
          <a:lstStyle/>
          <a:p>
            <a:r>
              <a:rPr lang="en-US" dirty="0" smtClean="0"/>
              <a:t>High Performance MPI for InfiniBand and </a:t>
            </a:r>
            <a:r>
              <a:rPr lang="en-US" dirty="0" err="1" smtClean="0"/>
              <a:t>iWARP</a:t>
            </a:r>
            <a:r>
              <a:rPr lang="en-US" dirty="0" smtClean="0"/>
              <a:t> Clusters</a:t>
            </a:r>
          </a:p>
          <a:p>
            <a:pPr lvl="1"/>
            <a:r>
              <a:rPr lang="en-US" sz="2000" dirty="0" smtClean="0"/>
              <a:t>MVAPICH (MPI-1) and MVAPICH2 (MPI-2): Available since 2002</a:t>
            </a:r>
          </a:p>
          <a:p>
            <a:pPr lvl="1"/>
            <a:r>
              <a:rPr lang="en-US" dirty="0" smtClean="0"/>
              <a:t>Derived from the MPICH2 implementation from Argonne</a:t>
            </a:r>
          </a:p>
          <a:p>
            <a:pPr lvl="2"/>
            <a:r>
              <a:rPr lang="en-US" dirty="0" smtClean="0"/>
              <a:t>MVAPICH2 shares upper-level code and includes IB/</a:t>
            </a:r>
            <a:r>
              <a:rPr lang="en-US" dirty="0" err="1" smtClean="0"/>
              <a:t>iWARP</a:t>
            </a:r>
            <a:r>
              <a:rPr lang="en-US" dirty="0" smtClean="0"/>
              <a:t> specific enhancements</a:t>
            </a:r>
          </a:p>
          <a:p>
            <a:pPr lvl="1"/>
            <a:r>
              <a:rPr lang="en-US" sz="2000" dirty="0" smtClean="0"/>
              <a:t>Used by more than 900 organizations in 48 countries (registered with OSU); More than 29,000 downloads from OSU web site </a:t>
            </a:r>
          </a:p>
          <a:p>
            <a:pPr lvl="1"/>
            <a:r>
              <a:rPr lang="en-US" sz="2000" dirty="0" smtClean="0"/>
              <a:t>Empowering many TOP500 production clusters (Nov ‘08 listing)</a:t>
            </a:r>
          </a:p>
          <a:p>
            <a:pPr lvl="2"/>
            <a:r>
              <a:rPr lang="en-US" sz="1800" dirty="0" smtClean="0">
                <a:solidFill>
                  <a:srgbClr val="FF00FF"/>
                </a:solidFill>
              </a:rPr>
              <a:t>62,976-core cluster (Ranger) at TACC (6</a:t>
            </a:r>
            <a:r>
              <a:rPr lang="en-US" sz="1800" baseline="30000" dirty="0" smtClean="0">
                <a:solidFill>
                  <a:srgbClr val="FF00FF"/>
                </a:solidFill>
              </a:rPr>
              <a:t>th</a:t>
            </a:r>
            <a:r>
              <a:rPr lang="en-US" sz="1800" dirty="0" smtClean="0">
                <a:solidFill>
                  <a:srgbClr val="FF00FF"/>
                </a:solidFill>
              </a:rPr>
              <a:t> rank) </a:t>
            </a:r>
          </a:p>
          <a:p>
            <a:pPr lvl="2"/>
            <a:r>
              <a:rPr lang="en-US" sz="1800" dirty="0" smtClean="0">
                <a:solidFill>
                  <a:srgbClr val="FF00FF"/>
                </a:solidFill>
              </a:rPr>
              <a:t>18,176-core cluster (Chinook) at PNNL (20</a:t>
            </a:r>
            <a:r>
              <a:rPr lang="en-US" sz="1800" baseline="30000" dirty="0" smtClean="0">
                <a:solidFill>
                  <a:srgbClr val="FF00FF"/>
                </a:solidFill>
              </a:rPr>
              <a:t>th</a:t>
            </a:r>
            <a:r>
              <a:rPr lang="en-US" sz="1800" dirty="0" smtClean="0">
                <a:solidFill>
                  <a:srgbClr val="FF00FF"/>
                </a:solidFill>
              </a:rPr>
              <a:t> rank)</a:t>
            </a:r>
          </a:p>
          <a:p>
            <a:pPr lvl="1"/>
            <a:r>
              <a:rPr lang="en-US" sz="2000" dirty="0" smtClean="0"/>
              <a:t>Available with software stacks of many server vendors including Open Fabrics Enterprise Distribution (OFED)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CCGrid (05/21/2009)</a:t>
            </a:r>
          </a:p>
          <a:p>
            <a:r>
              <a:rPr lang="en-US" smtClean="0"/>
              <a:t>Pavan Balaji, Argonne National Laboratory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Intra-node Performance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1"/>
          </p:nvPr>
        </p:nvGraphicFramePr>
        <p:xfrm>
          <a:off x="228600" y="1066800"/>
          <a:ext cx="4381500" cy="50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</p:nvPr>
        </p:nvGraphicFramePr>
        <p:xfrm>
          <a:off x="4762500" y="1066800"/>
          <a:ext cx="4152900" cy="5059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CCGrid (05/21/2009)</a:t>
            </a:r>
          </a:p>
          <a:p>
            <a:r>
              <a:rPr lang="en-US" smtClean="0"/>
              <a:t>Pavan Balaji, Argonne National Laboratory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Contention Measurements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</p:nvPr>
        </p:nvGraphicFramePr>
        <p:xfrm>
          <a:off x="228600" y="990600"/>
          <a:ext cx="4381500" cy="51355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</p:nvPr>
        </p:nvGraphicFramePr>
        <p:xfrm>
          <a:off x="4762500" y="990600"/>
          <a:ext cx="4152900" cy="51355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CCGrid (05/21/2009)</a:t>
            </a:r>
          </a:p>
          <a:p>
            <a:r>
              <a:rPr lang="en-US" smtClean="0"/>
              <a:t>Pavan Balaji, Argonne National Laboratory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Migration Overhead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457200" y="1066800"/>
          <a:ext cx="8458200" cy="4906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CCGrid (05/21/2009)</a:t>
            </a:r>
          </a:p>
          <a:p>
            <a:r>
              <a:rPr lang="en-US" smtClean="0"/>
              <a:t>Pavan Balaji, Argonne National Laboratory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305800" cy="990600"/>
          </a:xfrm>
        </p:spPr>
        <p:txBody>
          <a:bodyPr/>
          <a:lstStyle/>
          <a:p>
            <a:r>
              <a:rPr lang="en-US" dirty="0" smtClean="0"/>
              <a:t>Massive Systems &amp; Scalable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458200" cy="5059363"/>
          </a:xfrm>
        </p:spPr>
        <p:txBody>
          <a:bodyPr/>
          <a:lstStyle/>
          <a:p>
            <a:r>
              <a:rPr lang="en-US" dirty="0" smtClean="0"/>
              <a:t>Massive High-end Computing (HEC) Systems available</a:t>
            </a:r>
          </a:p>
          <a:p>
            <a:pPr lvl="1"/>
            <a:r>
              <a:rPr lang="en-US" dirty="0" smtClean="0"/>
              <a:t>Systems with few thousand cores are common</a:t>
            </a:r>
          </a:p>
          <a:p>
            <a:pPr lvl="1"/>
            <a:r>
              <a:rPr lang="en-US" dirty="0" smtClean="0"/>
              <a:t>Systems with 10s to 100s of thousands of cores available</a:t>
            </a:r>
          </a:p>
          <a:p>
            <a:r>
              <a:rPr lang="en-US" dirty="0" smtClean="0"/>
              <a:t>Scalable application communication patterns</a:t>
            </a:r>
          </a:p>
          <a:p>
            <a:pPr lvl="1"/>
            <a:r>
              <a:rPr lang="en-US" dirty="0" smtClean="0"/>
              <a:t>Clique-based communication</a:t>
            </a:r>
          </a:p>
          <a:p>
            <a:pPr lvl="2"/>
            <a:r>
              <a:rPr lang="en-US" dirty="0" smtClean="0"/>
              <a:t>Nearest neighbor: Ocean/Climate modeling, PDE solvers</a:t>
            </a:r>
          </a:p>
          <a:p>
            <a:pPr lvl="2"/>
            <a:r>
              <a:rPr lang="en-US" dirty="0" smtClean="0"/>
              <a:t>Cartesian grids: 3DFFT</a:t>
            </a:r>
          </a:p>
          <a:p>
            <a:pPr lvl="1"/>
            <a:r>
              <a:rPr lang="en-US" dirty="0" smtClean="0"/>
              <a:t>Unsynchronized communication</a:t>
            </a:r>
          </a:p>
          <a:p>
            <a:pPr lvl="2"/>
            <a:r>
              <a:rPr lang="en-US" dirty="0" smtClean="0"/>
              <a:t>Minimize need to synchronize with other processes</a:t>
            </a:r>
          </a:p>
          <a:p>
            <a:pPr lvl="2"/>
            <a:r>
              <a:rPr lang="en-US" dirty="0" smtClean="0"/>
              <a:t>Non-blocking communication is heavily used</a:t>
            </a:r>
          </a:p>
          <a:p>
            <a:pPr lvl="2"/>
            <a:r>
              <a:rPr lang="en-US" dirty="0" smtClean="0"/>
              <a:t>One-sided communication is getting popular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err="1" smtClean="0"/>
              <a:t>CCGrid</a:t>
            </a:r>
            <a:r>
              <a:rPr lang="en-US" dirty="0" smtClean="0"/>
              <a:t> (05/21/2009)</a:t>
            </a:r>
          </a:p>
          <a:p>
            <a:r>
              <a:rPr lang="en-US" dirty="0" smtClean="0"/>
              <a:t>Pavan Balaji, Argonne National Laboratory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152400"/>
            <a:ext cx="8458200" cy="990600"/>
          </a:xfrm>
        </p:spPr>
        <p:txBody>
          <a:bodyPr/>
          <a:lstStyle/>
          <a:p>
            <a:r>
              <a:rPr lang="en-US" dirty="0" smtClean="0"/>
              <a:t>Emulated </a:t>
            </a:r>
            <a:r>
              <a:rPr lang="en-US" dirty="0" err="1" smtClean="0"/>
              <a:t>mpiBLAST</a:t>
            </a:r>
            <a:r>
              <a:rPr lang="en-US" dirty="0" smtClean="0"/>
              <a:t> Communication Kernel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457200" y="1219200"/>
          <a:ext cx="8458200" cy="4906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CCGrid (05/21/2009)</a:t>
            </a:r>
          </a:p>
          <a:p>
            <a:r>
              <a:rPr lang="en-US" smtClean="0"/>
              <a:t>Pavan Balaji, Argonne National Laboratory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Need for RMA Communication</a:t>
            </a:r>
          </a:p>
          <a:p>
            <a:pPr>
              <a:lnSpc>
                <a:spcPct val="200000"/>
              </a:lnSpc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State of Art and Prior Work</a:t>
            </a:r>
          </a:p>
          <a:p>
            <a:pPr>
              <a:lnSpc>
                <a:spcPct val="200000"/>
              </a:lnSpc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Proposed Design</a:t>
            </a:r>
          </a:p>
          <a:p>
            <a:pPr>
              <a:lnSpc>
                <a:spcPct val="200000"/>
              </a:lnSpc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Experimental Evaluation</a:t>
            </a:r>
          </a:p>
          <a:p>
            <a:pPr>
              <a:lnSpc>
                <a:spcPct val="200000"/>
              </a:lnSpc>
            </a:pPr>
            <a:r>
              <a:rPr lang="en-US" b="1" i="1" dirty="0" smtClean="0">
                <a:solidFill>
                  <a:srgbClr val="FF0000"/>
                </a:solidFill>
              </a:rPr>
              <a:t>Concluding Remarks and Future Work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CCGrid (05/21/2009)</a:t>
            </a:r>
          </a:p>
          <a:p>
            <a:r>
              <a:rPr lang="en-US" smtClean="0"/>
              <a:t>Pavan Balaji, Argonne National Laboratory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Concluding Remarks and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Proposed a new design for MPI RMA optimized for high-speed networks and multicore architectures</a:t>
            </a:r>
          </a:p>
          <a:p>
            <a:pPr lvl="1"/>
            <a:r>
              <a:rPr lang="en-US" dirty="0" smtClean="0"/>
              <a:t>Uses InfiniBand RDMA and atomics for </a:t>
            </a:r>
            <a:r>
              <a:rPr lang="en-US" dirty="0" err="1" smtClean="0"/>
              <a:t>internode</a:t>
            </a:r>
            <a:r>
              <a:rPr lang="en-US" dirty="0" smtClean="0"/>
              <a:t> RMA</a:t>
            </a:r>
          </a:p>
          <a:p>
            <a:pPr lvl="1"/>
            <a:r>
              <a:rPr lang="en-US" dirty="0" smtClean="0"/>
              <a:t>Uses CPU atomic primitives for </a:t>
            </a:r>
            <a:r>
              <a:rPr lang="en-US" dirty="0" err="1" smtClean="0"/>
              <a:t>intranode</a:t>
            </a:r>
            <a:r>
              <a:rPr lang="en-US" dirty="0" smtClean="0"/>
              <a:t> RMA</a:t>
            </a:r>
          </a:p>
          <a:p>
            <a:r>
              <a:rPr lang="en-US" dirty="0" smtClean="0"/>
              <a:t>Significantly improved performance in benchmarks as well as real application kernels</a:t>
            </a:r>
          </a:p>
          <a:p>
            <a:r>
              <a:rPr lang="en-US" dirty="0" smtClean="0"/>
              <a:t>Future Work:</a:t>
            </a:r>
          </a:p>
          <a:p>
            <a:pPr lvl="1"/>
            <a:r>
              <a:rPr lang="en-US" dirty="0" smtClean="0"/>
              <a:t>Study on other architectures such as Blue Gene/P</a:t>
            </a:r>
          </a:p>
          <a:p>
            <a:pPr lvl="1"/>
            <a:r>
              <a:rPr lang="en-US" dirty="0" smtClean="0"/>
              <a:t>Different migration policies</a:t>
            </a:r>
          </a:p>
          <a:p>
            <a:pPr lvl="1"/>
            <a:r>
              <a:rPr lang="en-US" dirty="0" smtClean="0"/>
              <a:t>Evaluation on various other applications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CCGrid (05/21/2009)</a:t>
            </a:r>
          </a:p>
          <a:p>
            <a:r>
              <a:rPr lang="en-US" smtClean="0"/>
              <a:t>Pavan Balaji, Argonne National Laboratory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362200" y="2362200"/>
            <a:ext cx="6553200" cy="3886200"/>
          </a:xfrm>
        </p:spPr>
        <p:txBody>
          <a:bodyPr/>
          <a:lstStyle/>
          <a:p>
            <a:r>
              <a:rPr lang="en-US" sz="1600" dirty="0" smtClean="0"/>
              <a:t>Email Contacts:</a:t>
            </a:r>
          </a:p>
          <a:p>
            <a:r>
              <a:rPr lang="en-US" sz="1600" dirty="0" smtClean="0"/>
              <a:t>G. </a:t>
            </a:r>
            <a:r>
              <a:rPr lang="en-US" sz="1600" dirty="0" err="1" smtClean="0"/>
              <a:t>Santhanaraman</a:t>
            </a:r>
            <a:r>
              <a:rPr lang="en-US" sz="1600" dirty="0" smtClean="0"/>
              <a:t>: </a:t>
            </a:r>
            <a:r>
              <a:rPr lang="en-US" sz="1600" dirty="0" smtClean="0">
                <a:hlinkClick r:id="rId2"/>
              </a:rPr>
              <a:t>santhana@cse.ohio-state.edu</a:t>
            </a:r>
            <a:endParaRPr lang="en-US" sz="1600" dirty="0" smtClean="0"/>
          </a:p>
          <a:p>
            <a:r>
              <a:rPr lang="en-US" sz="1600" dirty="0" smtClean="0"/>
              <a:t>P. Balaji: </a:t>
            </a:r>
            <a:r>
              <a:rPr lang="en-US" sz="1600" dirty="0" smtClean="0">
                <a:hlinkClick r:id="rId3"/>
              </a:rPr>
              <a:t>balaji@mcs.anl.gov</a:t>
            </a:r>
            <a:endParaRPr lang="en-US" sz="1600" dirty="0" smtClean="0"/>
          </a:p>
          <a:p>
            <a:r>
              <a:rPr lang="en-US" sz="1600" dirty="0" smtClean="0"/>
              <a:t>K. </a:t>
            </a:r>
            <a:r>
              <a:rPr lang="en-US" sz="1600" dirty="0" err="1" smtClean="0"/>
              <a:t>Gopalakrishnan</a:t>
            </a:r>
            <a:r>
              <a:rPr lang="en-US" sz="1600" dirty="0" smtClean="0"/>
              <a:t>: </a:t>
            </a:r>
            <a:r>
              <a:rPr lang="en-US" sz="1600" dirty="0" smtClean="0">
                <a:hlinkClick r:id="rId4"/>
              </a:rPr>
              <a:t>gopalkk@cse.ohio-state.edu</a:t>
            </a:r>
            <a:endParaRPr lang="en-US" sz="1600" dirty="0" smtClean="0"/>
          </a:p>
          <a:p>
            <a:r>
              <a:rPr lang="en-US" sz="1600" dirty="0" smtClean="0"/>
              <a:t>R. </a:t>
            </a:r>
            <a:r>
              <a:rPr lang="en-US" sz="1600" dirty="0" err="1" smtClean="0"/>
              <a:t>Thakur</a:t>
            </a:r>
            <a:r>
              <a:rPr lang="en-US" sz="1600" dirty="0" smtClean="0"/>
              <a:t>: </a:t>
            </a:r>
            <a:r>
              <a:rPr lang="en-US" sz="1600" dirty="0" smtClean="0">
                <a:hlinkClick r:id="rId5"/>
              </a:rPr>
              <a:t>thakur@mcs.anl.gov</a:t>
            </a:r>
            <a:endParaRPr lang="en-US" sz="1600" dirty="0" smtClean="0"/>
          </a:p>
          <a:p>
            <a:r>
              <a:rPr lang="en-US" sz="1600" dirty="0" smtClean="0"/>
              <a:t>W. </a:t>
            </a:r>
            <a:r>
              <a:rPr lang="en-US" sz="1600" dirty="0" err="1" smtClean="0"/>
              <a:t>Gropp</a:t>
            </a:r>
            <a:r>
              <a:rPr lang="en-US" sz="1600" dirty="0" smtClean="0"/>
              <a:t>: </a:t>
            </a:r>
            <a:r>
              <a:rPr lang="en-US" sz="1600" dirty="0" smtClean="0">
                <a:hlinkClick r:id="rId6"/>
              </a:rPr>
              <a:t>wgropp@illinois.edu</a:t>
            </a:r>
            <a:endParaRPr lang="en-US" sz="1600" dirty="0" smtClean="0"/>
          </a:p>
          <a:p>
            <a:r>
              <a:rPr lang="en-US" sz="1600" dirty="0" smtClean="0"/>
              <a:t>D. K. Panda: </a:t>
            </a:r>
            <a:r>
              <a:rPr lang="en-US" sz="1600" dirty="0" smtClean="0">
                <a:hlinkClick r:id="rId7"/>
              </a:rPr>
              <a:t>panda@cse.ohio-state.edu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Project Websites:</a:t>
            </a:r>
          </a:p>
          <a:p>
            <a:r>
              <a:rPr lang="en-US" sz="1600" dirty="0" smtClean="0">
                <a:hlinkClick r:id="rId8"/>
              </a:rPr>
              <a:t>http://mvapich.cse.ohio-state.edu</a:t>
            </a:r>
            <a:endParaRPr lang="en-US" sz="1600" dirty="0" smtClean="0"/>
          </a:p>
          <a:p>
            <a:r>
              <a:rPr lang="en-US" sz="1600" dirty="0" smtClean="0">
                <a:hlinkClick r:id="rId9"/>
              </a:rPr>
              <a:t>http://www.mcs.anl.gov/research/projects/mpich2</a:t>
            </a:r>
            <a:endParaRPr lang="en-US" sz="16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5638800" y="6305550"/>
            <a:ext cx="3505200" cy="476250"/>
          </a:xfrm>
        </p:spPr>
        <p:txBody>
          <a:bodyPr/>
          <a:lstStyle/>
          <a:p>
            <a:r>
              <a:rPr lang="en-US" dirty="0" err="1" smtClean="0"/>
              <a:t>CCGrid</a:t>
            </a:r>
            <a:r>
              <a:rPr lang="en-US" dirty="0" smtClean="0"/>
              <a:t> (05/21/2009)</a:t>
            </a:r>
          </a:p>
          <a:p>
            <a:r>
              <a:rPr lang="en-US" dirty="0" smtClean="0"/>
              <a:t>Pavan Balaji, Argonne National Laboratory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5638800" y="6305550"/>
            <a:ext cx="3505200" cy="476250"/>
          </a:xfrm>
        </p:spPr>
        <p:txBody>
          <a:bodyPr/>
          <a:lstStyle/>
          <a:p>
            <a:r>
              <a:rPr lang="en-US" smtClean="0"/>
              <a:t>CCGrid (05/21/2009)</a:t>
            </a:r>
          </a:p>
          <a:p>
            <a:r>
              <a:rPr lang="en-US" smtClean="0"/>
              <a:t>Pavan Balaji, Argonne National Laboratory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Inter-node Performance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381000" y="1066800"/>
          <a:ext cx="8458200" cy="4906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CCGrid (05/21/2009)</a:t>
            </a:r>
          </a:p>
          <a:p>
            <a:r>
              <a:rPr lang="en-US" smtClean="0"/>
              <a:t>Pavan Balaji, Argonne National Laboratory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 bwMode="auto">
          <a:xfrm>
            <a:off x="3429000" y="3352800"/>
            <a:ext cx="1219200" cy="266700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Process 1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4953000" y="3352800"/>
            <a:ext cx="1219200" cy="266700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Process 2</a:t>
            </a:r>
          </a:p>
        </p:txBody>
      </p:sp>
      <p:sp>
        <p:nvSpPr>
          <p:cNvPr id="14" name="Rounded Rectangle 13"/>
          <p:cNvSpPr/>
          <p:nvPr/>
        </p:nvSpPr>
        <p:spPr bwMode="auto">
          <a:xfrm>
            <a:off x="6477000" y="3352800"/>
            <a:ext cx="1219200" cy="266700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Process 3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581400" y="4876800"/>
            <a:ext cx="914400" cy="9906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Private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Virtual Address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105400" y="4876800"/>
            <a:ext cx="914400" cy="9906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Private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Virtual Address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6629400" y="4876800"/>
            <a:ext cx="914400" cy="9906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Private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Virtual Address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1905000" y="3352800"/>
            <a:ext cx="1219200" cy="266700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Process 0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2057400" y="4876800"/>
            <a:ext cx="914400" cy="9906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Private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Virtual Address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1" name="Rounded Rectangle 20"/>
          <p:cNvSpPr/>
          <p:nvPr/>
        </p:nvSpPr>
        <p:spPr bwMode="auto">
          <a:xfrm>
            <a:off x="1752600" y="3810000"/>
            <a:ext cx="6096000" cy="1143000"/>
          </a:xfrm>
          <a:prstGeom prst="roundRect">
            <a:avLst/>
          </a:prstGeom>
          <a:solidFill>
            <a:srgbClr val="92D050">
              <a:alpha val="65000"/>
            </a:srgbClr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One-sided Communication (RMA)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458200" cy="2057400"/>
          </a:xfrm>
        </p:spPr>
        <p:txBody>
          <a:bodyPr/>
          <a:lstStyle/>
          <a:p>
            <a:r>
              <a:rPr lang="en-US" dirty="0" smtClean="0"/>
              <a:t>Popular in many modern programming models</a:t>
            </a:r>
          </a:p>
          <a:p>
            <a:pPr lvl="1"/>
            <a:r>
              <a:rPr lang="en-US" dirty="0" smtClean="0"/>
              <a:t>MPI, UPC, Global Arrays</a:t>
            </a:r>
          </a:p>
          <a:p>
            <a:r>
              <a:rPr lang="en-US" dirty="0" smtClean="0"/>
              <a:t>Idea is to have an easily accessible global address space together with each process’ virtual address space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CCGrid (05/21/2009)</a:t>
            </a:r>
          </a:p>
          <a:p>
            <a:r>
              <a:rPr lang="en-US" smtClean="0"/>
              <a:t>Pavan Balaji, Argonne National Laboratory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2057400" y="3886200"/>
            <a:ext cx="914400" cy="990600"/>
          </a:xfrm>
          <a:prstGeom prst="rect">
            <a:avLst/>
          </a:prstGeom>
          <a:solidFill>
            <a:srgbClr val="FFC00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Arial" charset="0"/>
                <a:cs typeface="Arial" charset="0"/>
              </a:rPr>
              <a:t>Shared Virtual Address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3581400" y="3886200"/>
            <a:ext cx="914400" cy="990600"/>
          </a:xfrm>
          <a:prstGeom prst="rect">
            <a:avLst/>
          </a:prstGeom>
          <a:solidFill>
            <a:srgbClr val="FFC00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Arial" charset="0"/>
                <a:cs typeface="Arial" charset="0"/>
              </a:rPr>
              <a:t>Shared Virtual Address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5105400" y="3886200"/>
            <a:ext cx="914400" cy="990600"/>
          </a:xfrm>
          <a:prstGeom prst="rect">
            <a:avLst/>
          </a:prstGeom>
          <a:solidFill>
            <a:srgbClr val="FFC00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Arial" charset="0"/>
                <a:cs typeface="Arial" charset="0"/>
              </a:rPr>
              <a:t>Shared Virtual Address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6629400" y="3886200"/>
            <a:ext cx="914400" cy="990600"/>
          </a:xfrm>
          <a:prstGeom prst="rect">
            <a:avLst/>
          </a:prstGeom>
          <a:solidFill>
            <a:srgbClr val="FFC00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Arial" charset="0"/>
                <a:cs typeface="Arial" charset="0"/>
              </a:rPr>
              <a:t>Shared Virtual Address</a:t>
            </a:r>
          </a:p>
        </p:txBody>
      </p:sp>
      <p:sp>
        <p:nvSpPr>
          <p:cNvPr id="18" name="Freeform 17"/>
          <p:cNvSpPr/>
          <p:nvPr/>
        </p:nvSpPr>
        <p:spPr bwMode="auto">
          <a:xfrm>
            <a:off x="3124940" y="4271639"/>
            <a:ext cx="821184" cy="983942"/>
          </a:xfrm>
          <a:custGeom>
            <a:avLst/>
            <a:gdLst>
              <a:gd name="connsiteX0" fmla="*/ 0 w 821184"/>
              <a:gd name="connsiteY0" fmla="*/ 850777 h 983942"/>
              <a:gd name="connsiteX1" fmla="*/ 559293 w 821184"/>
              <a:gd name="connsiteY1" fmla="*/ 96175 h 983942"/>
              <a:gd name="connsiteX2" fmla="*/ 727969 w 821184"/>
              <a:gd name="connsiteY2" fmla="*/ 273728 h 983942"/>
              <a:gd name="connsiteX3" fmla="*/ 0 w 821184"/>
              <a:gd name="connsiteY3" fmla="*/ 983942 h 983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1184" h="983942">
                <a:moveTo>
                  <a:pt x="0" y="850777"/>
                </a:moveTo>
                <a:cubicBezTo>
                  <a:pt x="218982" y="521563"/>
                  <a:pt x="437965" y="192350"/>
                  <a:pt x="559293" y="96175"/>
                </a:cubicBezTo>
                <a:cubicBezTo>
                  <a:pt x="680621" y="0"/>
                  <a:pt x="821184" y="125767"/>
                  <a:pt x="727969" y="273728"/>
                </a:cubicBezTo>
                <a:cubicBezTo>
                  <a:pt x="634754" y="421689"/>
                  <a:pt x="317377" y="702815"/>
                  <a:pt x="0" y="983942"/>
                </a:cubicBezTo>
              </a:path>
            </a:pathLst>
          </a:custGeom>
          <a:noFill/>
          <a:ln w="25400" cap="sq" cmpd="sng" algn="ctr">
            <a:solidFill>
              <a:schemeClr val="tx1"/>
            </a:solidFill>
            <a:prstDash val="sysDot"/>
            <a:round/>
            <a:headEnd type="none" w="sm" len="sm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0" name="Freeform 19"/>
          <p:cNvSpPr/>
          <p:nvPr/>
        </p:nvSpPr>
        <p:spPr bwMode="auto">
          <a:xfrm>
            <a:off x="3124200" y="4572000"/>
            <a:ext cx="4419600" cy="1295400"/>
          </a:xfrm>
          <a:custGeom>
            <a:avLst/>
            <a:gdLst>
              <a:gd name="connsiteX0" fmla="*/ 0 w 821184"/>
              <a:gd name="connsiteY0" fmla="*/ 850777 h 983942"/>
              <a:gd name="connsiteX1" fmla="*/ 559293 w 821184"/>
              <a:gd name="connsiteY1" fmla="*/ 96175 h 983942"/>
              <a:gd name="connsiteX2" fmla="*/ 727969 w 821184"/>
              <a:gd name="connsiteY2" fmla="*/ 273728 h 983942"/>
              <a:gd name="connsiteX3" fmla="*/ 0 w 821184"/>
              <a:gd name="connsiteY3" fmla="*/ 983942 h 983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1184" h="983942">
                <a:moveTo>
                  <a:pt x="0" y="850777"/>
                </a:moveTo>
                <a:cubicBezTo>
                  <a:pt x="218982" y="521563"/>
                  <a:pt x="437965" y="192350"/>
                  <a:pt x="559293" y="96175"/>
                </a:cubicBezTo>
                <a:cubicBezTo>
                  <a:pt x="680621" y="0"/>
                  <a:pt x="821184" y="125767"/>
                  <a:pt x="727969" y="273728"/>
                </a:cubicBezTo>
                <a:cubicBezTo>
                  <a:pt x="634754" y="421689"/>
                  <a:pt x="317377" y="702815"/>
                  <a:pt x="0" y="983942"/>
                </a:cubicBezTo>
              </a:path>
            </a:pathLst>
          </a:custGeom>
          <a:noFill/>
          <a:ln w="25400" cap="sq" cmpd="sng" algn="ctr">
            <a:solidFill>
              <a:schemeClr val="tx1"/>
            </a:solidFill>
            <a:prstDash val="sysDot"/>
            <a:round/>
            <a:headEnd type="none" w="sm" len="sm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85800" y="3962400"/>
            <a:ext cx="990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Global Address Space</a:t>
            </a:r>
            <a:endParaRPr lang="en-US" sz="1400" b="1" dirty="0"/>
          </a:p>
        </p:txBody>
      </p:sp>
      <p:cxnSp>
        <p:nvCxnSpPr>
          <p:cNvPr id="24" name="Straight Arrow Connector 23"/>
          <p:cNvCxnSpPr/>
          <p:nvPr/>
        </p:nvCxnSpPr>
        <p:spPr bwMode="auto">
          <a:xfrm flipV="1">
            <a:off x="3124200" y="4495800"/>
            <a:ext cx="2133600" cy="990600"/>
          </a:xfrm>
          <a:prstGeom prst="straightConnector1">
            <a:avLst/>
          </a:prstGeom>
          <a:solidFill>
            <a:schemeClr val="accent1"/>
          </a:solidFill>
          <a:ln w="25400" cap="sq" cmpd="sng" algn="ctr">
            <a:solidFill>
              <a:schemeClr val="tx1"/>
            </a:solidFill>
            <a:prstDash val="sysDot"/>
            <a:round/>
            <a:headEnd type="none" w="sm" len="sm"/>
            <a:tailEnd type="stealth" w="lg" len="lg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5" grpId="0" animBg="1"/>
      <p:bldP spid="21" grpId="0" animBg="1"/>
      <p:bldP spid="18" grpId="0" animBg="1"/>
      <p:bldP spid="20" grpId="0" animBg="1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RMA benefits for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Access to additional address space</a:t>
            </a:r>
          </a:p>
          <a:p>
            <a:pPr lvl="1"/>
            <a:r>
              <a:rPr lang="en-US" dirty="0" smtClean="0"/>
              <a:t>Not limited by per-core memory available</a:t>
            </a:r>
          </a:p>
          <a:p>
            <a:pPr lvl="1"/>
            <a:r>
              <a:rPr lang="en-US" dirty="0" smtClean="0"/>
              <a:t>Two sided communication requires data to be explicitly moved between virtual address spaces</a:t>
            </a:r>
          </a:p>
          <a:p>
            <a:r>
              <a:rPr lang="en-US" dirty="0" smtClean="0"/>
              <a:t>Tolerant to Load Imbalance</a:t>
            </a:r>
          </a:p>
          <a:p>
            <a:pPr lvl="1"/>
            <a:r>
              <a:rPr lang="en-US" dirty="0" smtClean="0"/>
              <a:t>Work stealing is simple and efficient (unsynchronized)</a:t>
            </a:r>
          </a:p>
          <a:p>
            <a:pPr lvl="2"/>
            <a:r>
              <a:rPr lang="en-US" dirty="0" smtClean="0"/>
              <a:t>Lock “global address region”</a:t>
            </a:r>
          </a:p>
          <a:p>
            <a:pPr lvl="2"/>
            <a:r>
              <a:rPr lang="en-US" dirty="0" smtClean="0"/>
              <a:t>Modify required regions</a:t>
            </a:r>
          </a:p>
          <a:p>
            <a:pPr lvl="2"/>
            <a:r>
              <a:rPr lang="en-US" dirty="0" smtClean="0"/>
              <a:t>Unlock “global address region”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CCGrid (05/21/2009)</a:t>
            </a:r>
          </a:p>
          <a:p>
            <a:r>
              <a:rPr lang="en-US" smtClean="0"/>
              <a:t>Pavan Balaji, Argonne National Laboratory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Need for RMA Communication</a:t>
            </a:r>
          </a:p>
          <a:p>
            <a:pPr>
              <a:lnSpc>
                <a:spcPct val="200000"/>
              </a:lnSpc>
            </a:pPr>
            <a:r>
              <a:rPr lang="en-US" b="1" i="1" dirty="0" smtClean="0">
                <a:solidFill>
                  <a:srgbClr val="FF0000"/>
                </a:solidFill>
              </a:rPr>
              <a:t>State of Art and Prior Work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Proposed Design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Experimental Evaluation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Concluding Remarks and Future Work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CCGrid (05/21/2009)</a:t>
            </a:r>
          </a:p>
          <a:p>
            <a:r>
              <a:rPr lang="en-US" smtClean="0"/>
              <a:t>Pavan Balaji, Argonne National Laboratory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RMA in MPI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458200" cy="5059363"/>
          </a:xfrm>
        </p:spPr>
        <p:txBody>
          <a:bodyPr/>
          <a:lstStyle/>
          <a:p>
            <a:r>
              <a:rPr lang="en-US" dirty="0" smtClean="0"/>
              <a:t>MPI is the dominant programming model for HEC systems</a:t>
            </a:r>
          </a:p>
          <a:p>
            <a:pPr lvl="1"/>
            <a:r>
              <a:rPr lang="en-US" dirty="0" smtClean="0"/>
              <a:t>Extremely portable</a:t>
            </a:r>
          </a:p>
          <a:p>
            <a:pPr lvl="1"/>
            <a:r>
              <a:rPr lang="en-US" dirty="0" smtClean="0"/>
              <a:t>MPI (v1) Traditionally relied on two-sided communication</a:t>
            </a:r>
          </a:p>
          <a:p>
            <a:pPr lvl="2"/>
            <a:r>
              <a:rPr lang="en-US" dirty="0" smtClean="0"/>
              <a:t>Each process sends data from its virtual address space</a:t>
            </a:r>
          </a:p>
          <a:p>
            <a:pPr lvl="2"/>
            <a:r>
              <a:rPr lang="en-US" dirty="0" smtClean="0"/>
              <a:t>Each process receives data into its virtual address space</a:t>
            </a:r>
          </a:p>
          <a:p>
            <a:pPr lvl="2"/>
            <a:r>
              <a:rPr lang="en-US" dirty="0" smtClean="0"/>
              <a:t>Did not have a notion of a “global address space”</a:t>
            </a:r>
          </a:p>
          <a:p>
            <a:r>
              <a:rPr lang="en-US" dirty="0" smtClean="0"/>
              <a:t>MPI-2 introduced RMA capability</a:t>
            </a:r>
          </a:p>
          <a:p>
            <a:pPr lvl="1"/>
            <a:r>
              <a:rPr lang="en-US" dirty="0" smtClean="0"/>
              <a:t>Each process can use a part of its address space to form a “global address space” window</a:t>
            </a:r>
          </a:p>
          <a:p>
            <a:pPr lvl="1"/>
            <a:r>
              <a:rPr lang="en-US" dirty="0" smtClean="0"/>
              <a:t>Processes can perform one-sided operations on this window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CCGrid (05/21/2009)</a:t>
            </a:r>
          </a:p>
          <a:p>
            <a:r>
              <a:rPr lang="en-US" smtClean="0"/>
              <a:t>Pavan Balaji, Argonne National Laboratory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 Work: Hardware Supported RMA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4648200" cy="5059363"/>
          </a:xfrm>
        </p:spPr>
        <p:txBody>
          <a:bodyPr/>
          <a:lstStyle/>
          <a:p>
            <a:r>
              <a:rPr lang="en-US" dirty="0" smtClean="0"/>
              <a:t>Initial implementations internally relied on two-sided communication</a:t>
            </a:r>
          </a:p>
          <a:p>
            <a:pPr lvl="1"/>
            <a:r>
              <a:rPr lang="en-US" dirty="0" smtClean="0"/>
              <a:t>Loses all benefits of a “one-sided” programming model</a:t>
            </a:r>
          </a:p>
          <a:p>
            <a:r>
              <a:rPr lang="en-US" dirty="0" smtClean="0"/>
              <a:t>Our prior work utilized InfiniBand RDMA and atomic operations</a:t>
            </a:r>
          </a:p>
          <a:p>
            <a:pPr lvl="1"/>
            <a:r>
              <a:rPr lang="en-US" dirty="0" smtClean="0"/>
              <a:t>One-sided communication truly one-sided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CCGrid (05/21/2009)</a:t>
            </a:r>
          </a:p>
          <a:p>
            <a:r>
              <a:rPr lang="en-US" smtClean="0"/>
              <a:t>Pavan Balaji, Argonne National Laboratory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 bwMode="auto">
          <a:xfrm rot="5400000">
            <a:off x="3809205" y="3581400"/>
            <a:ext cx="4419600" cy="1588"/>
          </a:xfrm>
          <a:prstGeom prst="line">
            <a:avLst/>
          </a:prstGeom>
          <a:solidFill>
            <a:schemeClr val="accent1"/>
          </a:solidFill>
          <a:ln w="254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 rot="5400000">
            <a:off x="5944394" y="3580606"/>
            <a:ext cx="4419600" cy="1588"/>
          </a:xfrm>
          <a:prstGeom prst="line">
            <a:avLst/>
          </a:prstGeom>
          <a:solidFill>
            <a:schemeClr val="accent1"/>
          </a:solidFill>
          <a:ln w="254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4800600" y="1447800"/>
            <a:ext cx="121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 smtClean="0">
                <a:solidFill>
                  <a:srgbClr val="FF0000"/>
                </a:solidFill>
              </a:rPr>
              <a:t>MPI_Win_lock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8229600" y="3200400"/>
            <a:ext cx="762000" cy="533400"/>
          </a:xfrm>
          <a:prstGeom prst="roundRect">
            <a:avLst/>
          </a:prstGeom>
          <a:solidFill>
            <a:schemeClr val="accent3">
              <a:lumMod val="85000"/>
            </a:schemeClr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Arial" charset="0"/>
                <a:cs typeface="Arial" charset="0"/>
              </a:rPr>
              <a:t>Lock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 smtClean="0">
                <a:solidFill>
                  <a:srgbClr val="7030A0"/>
                </a:solidFill>
                <a:latin typeface="Arial" charset="0"/>
                <a:cs typeface="Arial" charset="0"/>
              </a:rPr>
              <a:t>(unset)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rgbClr val="7030A0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1" name="Freeform 10"/>
          <p:cNvSpPr/>
          <p:nvPr/>
        </p:nvSpPr>
        <p:spPr bwMode="auto">
          <a:xfrm>
            <a:off x="6027938" y="1731147"/>
            <a:ext cx="2121763" cy="935854"/>
          </a:xfrm>
          <a:custGeom>
            <a:avLst/>
            <a:gdLst>
              <a:gd name="connsiteX0" fmla="*/ 0 w 2121763"/>
              <a:gd name="connsiteY0" fmla="*/ 0 h 1029809"/>
              <a:gd name="connsiteX1" fmla="*/ 2121763 w 2121763"/>
              <a:gd name="connsiteY1" fmla="*/ 381739 h 1029809"/>
              <a:gd name="connsiteX2" fmla="*/ 0 w 2121763"/>
              <a:gd name="connsiteY2" fmla="*/ 1029809 h 1029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21763" h="1029809">
                <a:moveTo>
                  <a:pt x="0" y="0"/>
                </a:moveTo>
                <a:cubicBezTo>
                  <a:pt x="1060881" y="105052"/>
                  <a:pt x="2121763" y="210104"/>
                  <a:pt x="2121763" y="381739"/>
                </a:cubicBezTo>
                <a:cubicBezTo>
                  <a:pt x="2121763" y="553374"/>
                  <a:pt x="1060881" y="791591"/>
                  <a:pt x="0" y="1029809"/>
                </a:cubicBezTo>
              </a:path>
            </a:pathLst>
          </a:custGeom>
          <a:noFill/>
          <a:ln w="25400" cap="sq" cmpd="sng" algn="ctr">
            <a:solidFill>
              <a:schemeClr val="tx1"/>
            </a:solidFill>
            <a:prstDash val="solid"/>
            <a:round/>
            <a:headEnd type="none" w="sm" len="sm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05600" y="1905000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0000FF"/>
                </a:solidFill>
              </a:rPr>
              <a:t>Compare &amp; Swap</a:t>
            </a:r>
            <a:endParaRPr lang="en-US" sz="1200" b="1" dirty="0">
              <a:solidFill>
                <a:srgbClr val="0000FF"/>
              </a:solidFill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8229600" y="3200400"/>
            <a:ext cx="762000" cy="533400"/>
          </a:xfrm>
          <a:prstGeom prst="roundRect">
            <a:avLst/>
          </a:prstGeom>
          <a:solidFill>
            <a:srgbClr val="FFFF0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Arial" charset="0"/>
                <a:cs typeface="Arial" charset="0"/>
              </a:rPr>
              <a:t>Lock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 smtClean="0">
                <a:solidFill>
                  <a:srgbClr val="7030A0"/>
                </a:solidFill>
                <a:latin typeface="Arial" charset="0"/>
                <a:cs typeface="Arial" charset="0"/>
              </a:rPr>
              <a:t>(set)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rgbClr val="7030A0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15" name="Straight Connector 14"/>
          <p:cNvCxnSpPr/>
          <p:nvPr/>
        </p:nvCxnSpPr>
        <p:spPr bwMode="auto">
          <a:xfrm>
            <a:off x="5791200" y="2894012"/>
            <a:ext cx="533400" cy="1588"/>
          </a:xfrm>
          <a:prstGeom prst="line">
            <a:avLst/>
          </a:prstGeom>
          <a:solidFill>
            <a:schemeClr val="accent1"/>
          </a:solidFill>
          <a:ln w="25400" cap="sq" cmpd="sng" algn="ctr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6400800" y="2667000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00B050"/>
                </a:solidFill>
              </a:rPr>
              <a:t>Lock Acquired</a:t>
            </a:r>
            <a:endParaRPr lang="en-US" sz="1200" b="1" dirty="0">
              <a:solidFill>
                <a:srgbClr val="00B050"/>
              </a:solidFill>
            </a:endParaRPr>
          </a:p>
        </p:txBody>
      </p:sp>
      <p:sp>
        <p:nvSpPr>
          <p:cNvPr id="18" name="Freeform 17"/>
          <p:cNvSpPr/>
          <p:nvPr/>
        </p:nvSpPr>
        <p:spPr bwMode="auto">
          <a:xfrm>
            <a:off x="6019800" y="3178946"/>
            <a:ext cx="2121763" cy="326254"/>
          </a:xfrm>
          <a:custGeom>
            <a:avLst/>
            <a:gdLst>
              <a:gd name="connsiteX0" fmla="*/ 0 w 2121763"/>
              <a:gd name="connsiteY0" fmla="*/ 0 h 1029809"/>
              <a:gd name="connsiteX1" fmla="*/ 2121763 w 2121763"/>
              <a:gd name="connsiteY1" fmla="*/ 381739 h 1029809"/>
              <a:gd name="connsiteX2" fmla="*/ 0 w 2121763"/>
              <a:gd name="connsiteY2" fmla="*/ 1029809 h 1029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21763" h="1029809">
                <a:moveTo>
                  <a:pt x="0" y="0"/>
                </a:moveTo>
                <a:cubicBezTo>
                  <a:pt x="1060881" y="105052"/>
                  <a:pt x="2121763" y="210104"/>
                  <a:pt x="2121763" y="381739"/>
                </a:cubicBezTo>
                <a:cubicBezTo>
                  <a:pt x="2121763" y="553374"/>
                  <a:pt x="1060881" y="791591"/>
                  <a:pt x="0" y="1029809"/>
                </a:cubicBezTo>
              </a:path>
            </a:pathLst>
          </a:custGeom>
          <a:noFill/>
          <a:ln w="25400" cap="sq" cmpd="sng" algn="ctr">
            <a:solidFill>
              <a:schemeClr val="tx1"/>
            </a:solidFill>
            <a:prstDash val="sysDot"/>
            <a:round/>
            <a:headEnd type="none" w="sm" len="sm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181600" y="3048000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 smtClean="0">
                <a:solidFill>
                  <a:srgbClr val="FF0000"/>
                </a:solidFill>
              </a:rPr>
              <a:t>MPI_Get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181600" y="3657600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 smtClean="0">
                <a:solidFill>
                  <a:srgbClr val="FF0000"/>
                </a:solidFill>
              </a:rPr>
              <a:t>MPI_Put</a:t>
            </a:r>
            <a:endParaRPr lang="en-US" sz="1200" b="1" dirty="0">
              <a:solidFill>
                <a:srgbClr val="FF0000"/>
              </a:solidFill>
            </a:endParaRPr>
          </a:p>
        </p:txBody>
      </p:sp>
      <p:cxnSp>
        <p:nvCxnSpPr>
          <p:cNvPr id="22" name="Straight Arrow Connector 21"/>
          <p:cNvCxnSpPr>
            <a:stCxn id="20" idx="3"/>
          </p:cNvCxnSpPr>
          <p:nvPr/>
        </p:nvCxnSpPr>
        <p:spPr bwMode="auto">
          <a:xfrm>
            <a:off x="6019800" y="3796100"/>
            <a:ext cx="2133600" cy="166300"/>
          </a:xfrm>
          <a:prstGeom prst="straightConnector1">
            <a:avLst/>
          </a:prstGeom>
          <a:solidFill>
            <a:schemeClr val="accent1"/>
          </a:solidFill>
          <a:ln w="25400" cap="sq" cmpd="sng" algn="ctr">
            <a:solidFill>
              <a:schemeClr val="tx1"/>
            </a:solidFill>
            <a:prstDash val="sysDot"/>
            <a:round/>
            <a:headEnd type="none" w="sm" len="sm"/>
            <a:tailEnd type="stealth" w="lg" len="lg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4648200" y="4343399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 smtClean="0">
                <a:solidFill>
                  <a:srgbClr val="FF0000"/>
                </a:solidFill>
              </a:rPr>
              <a:t>MPI_Win_unlock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24" name="Freeform 23"/>
          <p:cNvSpPr/>
          <p:nvPr/>
        </p:nvSpPr>
        <p:spPr bwMode="auto">
          <a:xfrm>
            <a:off x="6027938" y="4626746"/>
            <a:ext cx="2121763" cy="935854"/>
          </a:xfrm>
          <a:custGeom>
            <a:avLst/>
            <a:gdLst>
              <a:gd name="connsiteX0" fmla="*/ 0 w 2121763"/>
              <a:gd name="connsiteY0" fmla="*/ 0 h 1029809"/>
              <a:gd name="connsiteX1" fmla="*/ 2121763 w 2121763"/>
              <a:gd name="connsiteY1" fmla="*/ 381739 h 1029809"/>
              <a:gd name="connsiteX2" fmla="*/ 0 w 2121763"/>
              <a:gd name="connsiteY2" fmla="*/ 1029809 h 1029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21763" h="1029809">
                <a:moveTo>
                  <a:pt x="0" y="0"/>
                </a:moveTo>
                <a:cubicBezTo>
                  <a:pt x="1060881" y="105052"/>
                  <a:pt x="2121763" y="210104"/>
                  <a:pt x="2121763" y="381739"/>
                </a:cubicBezTo>
                <a:cubicBezTo>
                  <a:pt x="2121763" y="553374"/>
                  <a:pt x="1060881" y="791591"/>
                  <a:pt x="0" y="1029809"/>
                </a:cubicBezTo>
              </a:path>
            </a:pathLst>
          </a:custGeom>
          <a:noFill/>
          <a:ln w="25400" cap="sq" cmpd="sng" algn="ctr">
            <a:solidFill>
              <a:schemeClr val="tx1"/>
            </a:solidFill>
            <a:prstDash val="solid"/>
            <a:round/>
            <a:headEnd type="none" w="sm" len="sm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705600" y="4796135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0000FF"/>
                </a:solidFill>
              </a:rPr>
              <a:t>Compare &amp; Swap</a:t>
            </a:r>
            <a:endParaRPr lang="en-US" sz="1200" b="1" dirty="0">
              <a:solidFill>
                <a:srgbClr val="0000FF"/>
              </a:solidFill>
            </a:endParaRPr>
          </a:p>
        </p:txBody>
      </p:sp>
      <p:cxnSp>
        <p:nvCxnSpPr>
          <p:cNvPr id="26" name="Straight Connector 25"/>
          <p:cNvCxnSpPr/>
          <p:nvPr/>
        </p:nvCxnSpPr>
        <p:spPr bwMode="auto">
          <a:xfrm>
            <a:off x="5791200" y="5708947"/>
            <a:ext cx="533400" cy="1588"/>
          </a:xfrm>
          <a:prstGeom prst="line">
            <a:avLst/>
          </a:prstGeom>
          <a:solidFill>
            <a:schemeClr val="accent1"/>
          </a:solidFill>
          <a:ln w="25400" cap="sq" cmpd="sng" algn="ctr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6400800" y="5481935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00B050"/>
                </a:solidFill>
              </a:rPr>
              <a:t>Lock Released</a:t>
            </a:r>
            <a:endParaRPr lang="en-US" sz="1200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animBg="1"/>
      <p:bldP spid="12" grpId="0"/>
      <p:bldP spid="13" grpId="0" animBg="1"/>
      <p:bldP spid="13" grpId="1" animBg="1"/>
      <p:bldP spid="17" grpId="0"/>
      <p:bldP spid="18" grpId="0" animBg="1"/>
      <p:bldP spid="19" grpId="0"/>
      <p:bldP spid="20" grpId="0"/>
      <p:bldP spid="23" grpId="0"/>
      <p:bldP spid="24" grpId="0" animBg="1"/>
      <p:bldP spid="25" grpId="0"/>
      <p:bldP spid="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Multicore Systems: Issues and Pitfalls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Increasing number of cores per node</a:t>
            </a:r>
          </a:p>
          <a:p>
            <a:r>
              <a:rPr lang="en-US" dirty="0" smtClean="0"/>
              <a:t>Network-based lock/unlock operations not ideal</a:t>
            </a:r>
          </a:p>
          <a:p>
            <a:pPr lvl="1"/>
            <a:r>
              <a:rPr lang="en-US" dirty="0" smtClean="0"/>
              <a:t>Network locks go through the network adapter (several microseconds)</a:t>
            </a:r>
          </a:p>
          <a:p>
            <a:r>
              <a:rPr lang="en-US" dirty="0" smtClean="0"/>
              <a:t>CPU locks useful when on the same node</a:t>
            </a:r>
          </a:p>
          <a:p>
            <a:pPr lvl="1"/>
            <a:r>
              <a:rPr lang="en-US" dirty="0" smtClean="0"/>
              <a:t>Uses CPU atomic instructions: few hundred nanoseconds</a:t>
            </a:r>
          </a:p>
          <a:p>
            <a:r>
              <a:rPr lang="en-US" dirty="0" smtClean="0"/>
              <a:t>Problem:</a:t>
            </a:r>
          </a:p>
          <a:p>
            <a:pPr lvl="1"/>
            <a:r>
              <a:rPr lang="en-US" dirty="0" smtClean="0"/>
              <a:t>Network locks and CPU locks are unaware of each other</a:t>
            </a:r>
          </a:p>
          <a:p>
            <a:pPr lvl="1"/>
            <a:r>
              <a:rPr lang="en-US" dirty="0" smtClean="0"/>
              <a:t>No atomicity guarantee between the two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CCGrid (05/21/2009)</a:t>
            </a:r>
          </a:p>
          <a:p>
            <a:r>
              <a:rPr lang="en-US" smtClean="0"/>
              <a:t>Pavan Balaji, Argonne National Laboratory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Focus in this Paper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provide true one-sided communication capabilities within the node as well as outside</a:t>
            </a:r>
          </a:p>
          <a:p>
            <a:r>
              <a:rPr lang="en-US" dirty="0" smtClean="0"/>
              <a:t>To propose a design that achieves two seemingly contradictory goals:</a:t>
            </a:r>
          </a:p>
          <a:p>
            <a:pPr lvl="1"/>
            <a:r>
              <a:rPr lang="en-US" dirty="0" smtClean="0"/>
              <a:t>Take advantage of network hardware atomic operations for efficient inter-node RMA</a:t>
            </a:r>
          </a:p>
          <a:p>
            <a:pPr lvl="1"/>
            <a:r>
              <a:rPr lang="en-US" dirty="0" smtClean="0"/>
              <a:t>Take advantage of CPU atomic operations for efficient intra-node RMA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CCGrid (05/21/2009)</a:t>
            </a:r>
          </a:p>
          <a:p>
            <a:r>
              <a:rPr lang="en-US" smtClean="0"/>
              <a:t>Pavan Balaji, Argonne National Laboratory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rgonne-new">
  <a:themeElements>
    <a:clrScheme name="energy_aware_parallel_tool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nergy_aware_parallel_tool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energy_aware_parallel_tool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ergy_aware_parallel_tool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ergy_aware_parallel_tool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ergy_aware_parallel_tool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ergy_aware_parallel_tool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ergy_aware_parallel_tool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ergy_aware_parallel_tool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ergy_aware_parallel_tool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ergy_aware_parallel_tool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ergy_aware_parallel_tool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ergy_aware_parallel_tool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ergy_aware_parallel_tool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argonne-new</Template>
  <TotalTime>426</TotalTime>
  <Words>1351</Words>
  <Application>Microsoft Office PowerPoint</Application>
  <PresentationFormat>On-screen Show (4:3)</PresentationFormat>
  <Paragraphs>266</Paragraphs>
  <Slides>25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argonne-new</vt:lpstr>
      <vt:lpstr>Natively Supporting True One-sided Communication in MPI on Multi-core Systems with InfiniBand</vt:lpstr>
      <vt:lpstr>Massive Systems &amp; Scalable Applications</vt:lpstr>
      <vt:lpstr>One-sided Communication (RMA)</vt:lpstr>
      <vt:lpstr>RMA benefits for Applications</vt:lpstr>
      <vt:lpstr>Presentation Layout</vt:lpstr>
      <vt:lpstr>RMA in MPI</vt:lpstr>
      <vt:lpstr>Prior Work: Hardware Supported RMA</vt:lpstr>
      <vt:lpstr>Multicore Systems: Issues and Pitfalls</vt:lpstr>
      <vt:lpstr>Our Focus in this Paper</vt:lpstr>
      <vt:lpstr>Presentation Layout</vt:lpstr>
      <vt:lpstr>Towards a Hybrid Lock Design</vt:lpstr>
      <vt:lpstr>Migrating Locks</vt:lpstr>
      <vt:lpstr>Migration Policy</vt:lpstr>
      <vt:lpstr>Presentation Layout</vt:lpstr>
      <vt:lpstr>Experimental Testbed</vt:lpstr>
      <vt:lpstr>Overview of MVAPICH and MVAPICH2</vt:lpstr>
      <vt:lpstr>Intra-node Performance</vt:lpstr>
      <vt:lpstr>Contention Measurements</vt:lpstr>
      <vt:lpstr>Migration Overhead</vt:lpstr>
      <vt:lpstr>Emulated mpiBLAST Communication Kernel</vt:lpstr>
      <vt:lpstr>Presentation Layout</vt:lpstr>
      <vt:lpstr>Concluding Remarks and Future Work</vt:lpstr>
      <vt:lpstr>Thank You!</vt:lpstr>
      <vt:lpstr>Backup Slides</vt:lpstr>
      <vt:lpstr>Inter-node Performance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Natively Supporting True One-sided Communication in MPI on Multi-core Systems with InfiniBand</dc:title>
  <dc:creator>Pavan Balaji</dc:creator>
  <cp:lastModifiedBy>Pavan Balaji</cp:lastModifiedBy>
  <cp:revision>432</cp:revision>
  <dcterms:created xsi:type="dcterms:W3CDTF">2006-08-16T00:00:00Z</dcterms:created>
  <dcterms:modified xsi:type="dcterms:W3CDTF">2009-05-21T03:29:35Z</dcterms:modified>
</cp:coreProperties>
</file>