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68" r:id="rId2"/>
    <p:sldId id="304" r:id="rId3"/>
    <p:sldId id="285" r:id="rId4"/>
    <p:sldId id="292" r:id="rId5"/>
    <p:sldId id="286" r:id="rId6"/>
    <p:sldId id="287" r:id="rId7"/>
    <p:sldId id="293" r:id="rId8"/>
    <p:sldId id="294" r:id="rId9"/>
    <p:sldId id="295" r:id="rId10"/>
    <p:sldId id="305" r:id="rId11"/>
    <p:sldId id="289" r:id="rId12"/>
    <p:sldId id="290" r:id="rId13"/>
    <p:sldId id="291" r:id="rId14"/>
    <p:sldId id="296" r:id="rId15"/>
    <p:sldId id="297" r:id="rId16"/>
    <p:sldId id="298" r:id="rId17"/>
    <p:sldId id="299" r:id="rId18"/>
    <p:sldId id="301" r:id="rId19"/>
    <p:sldId id="302" r:id="rId20"/>
    <p:sldId id="303" r:id="rId2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C63F"/>
    <a:srgbClr val="0071BC"/>
    <a:srgbClr val="B02A30"/>
    <a:srgbClr val="2E3192"/>
    <a:srgbClr val="006F45"/>
    <a:srgbClr val="ED1C24"/>
    <a:srgbClr val="942977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 autoAdjust="0"/>
    <p:restoredTop sz="90974" autoAdjust="0"/>
  </p:normalViewPr>
  <p:slideViewPr>
    <p:cSldViewPr snapToGrid="0">
      <p:cViewPr varScale="1">
        <p:scale>
          <a:sx n="114" d="100"/>
          <a:sy n="114" d="100"/>
        </p:scale>
        <p:origin x="-10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2050"/>
            <a:ext cx="3048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82050"/>
            <a:ext cx="3048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06A5F5BB-0092-4CED-9DF8-5C2FFD74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3FBE0065-140B-4890-B586-18EF7E7E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1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219FBB42-19D9-4B16-98C5-6B77BEAC890E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 txBox="1">
            <a:spLocks noGrp="1" noChangeArrowheads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 anchor="b"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8504813" indent="-38041263" defTabSz="92868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47244000" indent="-45851763" defTabSz="92868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47707550" indent="-45850175" defTabSz="92868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8164750" indent="-4585017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48621950" indent="-4585017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9079150" indent="-4585017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9536350" indent="-4585017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fld id="{0E0BD6FF-F105-4EBD-95E2-7A0799FFA8C6}" type="slidenum">
              <a:rPr lang="en-US" sz="1200">
                <a:cs typeface="Arial" charset="0"/>
              </a:rPr>
              <a:pPr algn="r" eaLnBrk="1" hangingPunct="1"/>
              <a:t>18</a:t>
            </a:fld>
            <a:endParaRPr lang="en-US" sz="1200">
              <a:cs typeface="Arial" charset="0"/>
            </a:endParaRPr>
          </a:p>
        </p:txBody>
      </p:sp>
      <p:sp>
        <p:nvSpPr>
          <p:cNvPr id="189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6975" y="693738"/>
            <a:ext cx="4616450" cy="3462337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left banner-2b-blac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2286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98738" y="1704975"/>
            <a:ext cx="5349875" cy="488950"/>
          </a:xfrm>
          <a:ln w="12700"/>
        </p:spPr>
        <p:txBody>
          <a:bodyPr tIns="45720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32088" y="3273425"/>
            <a:ext cx="4506912" cy="477838"/>
          </a:xfrm>
          <a:ln w="12700"/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 sz="18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2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4C322-9DB9-490A-B292-97A3F510F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7138" y="508000"/>
            <a:ext cx="1987550" cy="2754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508000"/>
            <a:ext cx="5815013" cy="2754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F62EE-8263-4F4D-B226-9740B0D7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508000"/>
            <a:ext cx="795496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374775"/>
            <a:ext cx="3890963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374775"/>
            <a:ext cx="3892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94713" y="6465888"/>
            <a:ext cx="471487" cy="3444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81339B-6298-4189-BF45-61229CDB4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F9442-A73C-45C1-BBFB-9DABECFD9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8DBE6-6176-4257-BDD9-ACC12880B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374775"/>
            <a:ext cx="3890963" cy="188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374775"/>
            <a:ext cx="3892550" cy="188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00708-FF46-4965-AD8A-37ED97DB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E8CEE-5F11-4AFC-B727-7A7D1C067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C1A8F-F4AE-4CC1-A35B-60EA9D5E1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9E8F8-6D5B-4B95-A6A0-61DC10EE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CE593-DEB7-4165-8D4D-9F33CC8EF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8D593-88EF-4295-82E6-6FAF86561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bottombar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8413"/>
            <a:ext cx="91455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374775"/>
            <a:ext cx="793591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ea typeface="ＭＳ Ｐゴシック" pitchFamily="1" charset="-128"/>
              </a:defRPr>
            </a:lvl1pPr>
          </a:lstStyle>
          <a:p>
            <a:pPr>
              <a:defRPr/>
            </a:pPr>
            <a:fld id="{20DD3DD4-BFFF-4733-BCC9-7742AABD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508000"/>
            <a:ext cx="79549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  <p:sldLayoutId id="2147483684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71BC"/>
          </a:solidFill>
          <a:latin typeface="Arial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-109" charset="0"/>
        <a:buChar char="•"/>
        <a:defRPr sz="2000" i="1">
          <a:solidFill>
            <a:schemeClr val="tx1"/>
          </a:solidFill>
          <a:latin typeface="+mn-lt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-109" charset="0"/>
        <a:buChar char="–"/>
        <a:defRPr sz="2000">
          <a:solidFill>
            <a:schemeClr val="tx1"/>
          </a:solidFill>
          <a:latin typeface="+mn-lt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-109" charset="0"/>
        <a:buChar char="•"/>
        <a:defRPr sz="2000" i="1">
          <a:solidFill>
            <a:schemeClr val="tx1"/>
          </a:solidFill>
          <a:latin typeface="+mn-lt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1" charset="0"/>
        <a:buChar char="•"/>
        <a:defRPr sz="2000" i="1">
          <a:solidFill>
            <a:schemeClr val="tx1"/>
          </a:solidFill>
          <a:latin typeface="+mn-lt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1" charset="0"/>
        <a:buChar char="•"/>
        <a:defRPr sz="2000" i="1">
          <a:solidFill>
            <a:schemeClr val="tx1"/>
          </a:solidFill>
          <a:latin typeface="+mn-lt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1" charset="0"/>
        <a:buChar char="•"/>
        <a:defRPr sz="2000" i="1">
          <a:solidFill>
            <a:schemeClr val="tx1"/>
          </a:solidFill>
          <a:latin typeface="+mn-lt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chemeClr val="tx2"/>
        </a:buClr>
        <a:buFont typeface="Times" pitchFamily="1" charset="0"/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4113" y="2192338"/>
            <a:ext cx="6245225" cy="449262"/>
          </a:xfrm>
          <a:ln w="9525"/>
        </p:spPr>
        <p:txBody>
          <a:bodyPr/>
          <a:lstStyle/>
          <a:p>
            <a:pPr algn="ctr"/>
            <a:r>
              <a:rPr lang="en-US" sz="2600" smtClean="0"/>
              <a:t>MPI on a Million Processors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4575" y="2928938"/>
            <a:ext cx="6486525" cy="2722562"/>
          </a:xfrm>
          <a:ln w="9525"/>
        </p:spPr>
        <p:txBody>
          <a:bodyPr/>
          <a:lstStyle/>
          <a:p>
            <a:pPr algn="ctr"/>
            <a:r>
              <a:rPr lang="en-US" i="0" smtClean="0"/>
              <a:t>Pavan Balaji,</a:t>
            </a:r>
            <a:r>
              <a:rPr lang="en-US" sz="1200" i="0" baseline="74000" smtClean="0"/>
              <a:t>1</a:t>
            </a:r>
            <a:r>
              <a:rPr lang="en-US" i="0" smtClean="0"/>
              <a:t> Darius Buntinas,</a:t>
            </a:r>
            <a:r>
              <a:rPr lang="en-US" sz="1200" i="0" baseline="74000" smtClean="0"/>
              <a:t>1</a:t>
            </a:r>
            <a:r>
              <a:rPr lang="en-US" i="0" smtClean="0"/>
              <a:t> David Goodell,</a:t>
            </a:r>
            <a:r>
              <a:rPr lang="en-US" sz="1200" i="0" baseline="74000" smtClean="0"/>
              <a:t>1</a:t>
            </a:r>
            <a:r>
              <a:rPr lang="en-US" i="0" smtClean="0"/>
              <a:t> </a:t>
            </a:r>
          </a:p>
          <a:p>
            <a:pPr algn="ctr"/>
            <a:r>
              <a:rPr lang="en-US" i="0" smtClean="0"/>
              <a:t>William Gropp,</a:t>
            </a:r>
            <a:r>
              <a:rPr lang="en-US" sz="1200" i="0" baseline="74000" smtClean="0"/>
              <a:t>2</a:t>
            </a:r>
            <a:r>
              <a:rPr lang="en-US" i="0" smtClean="0"/>
              <a:t> Sameer Kumar,</a:t>
            </a:r>
            <a:r>
              <a:rPr lang="en-US" sz="1200" i="0" baseline="74000" smtClean="0"/>
              <a:t>3</a:t>
            </a:r>
            <a:r>
              <a:rPr lang="en-US" i="0" smtClean="0"/>
              <a:t> Ewing Lusk,</a:t>
            </a:r>
            <a:r>
              <a:rPr lang="en-US" sz="1200" i="0" baseline="74000" smtClean="0"/>
              <a:t>1</a:t>
            </a:r>
            <a:r>
              <a:rPr lang="en-US" i="0" smtClean="0"/>
              <a:t> </a:t>
            </a:r>
          </a:p>
          <a:p>
            <a:pPr algn="ctr"/>
            <a:r>
              <a:rPr lang="en-US" smtClean="0"/>
              <a:t>Rajeev Thakur</a:t>
            </a:r>
            <a:r>
              <a:rPr lang="en-US" i="0" smtClean="0"/>
              <a:t>,</a:t>
            </a:r>
            <a:r>
              <a:rPr lang="en-US" sz="1200" i="0" baseline="74000" smtClean="0"/>
              <a:t>1</a:t>
            </a:r>
            <a:r>
              <a:rPr lang="en-US" i="0" smtClean="0"/>
              <a:t> Jesper Larsson Tr</a:t>
            </a:r>
            <a:r>
              <a:rPr lang="en-US" i="0" smtClean="0">
                <a:cs typeface="Arial" charset="0"/>
              </a:rPr>
              <a:t>ä</a:t>
            </a:r>
            <a:r>
              <a:rPr lang="en-US" i="0" smtClean="0"/>
              <a:t>ff </a:t>
            </a:r>
            <a:r>
              <a:rPr lang="en-US" sz="1200" i="0" baseline="74000" smtClean="0"/>
              <a:t>4</a:t>
            </a:r>
          </a:p>
          <a:p>
            <a:pPr algn="ctr"/>
            <a:endParaRPr lang="en-US" i="0" smtClean="0"/>
          </a:p>
          <a:p>
            <a:pPr algn="ctr"/>
            <a:r>
              <a:rPr lang="en-US" sz="1200" i="0" baseline="50000" smtClean="0"/>
              <a:t>1</a:t>
            </a:r>
            <a:r>
              <a:rPr lang="en-US" sz="1400" i="0" smtClean="0"/>
              <a:t>Argonne National Laboratory</a:t>
            </a:r>
          </a:p>
          <a:p>
            <a:pPr algn="ctr"/>
            <a:r>
              <a:rPr lang="en-US" sz="1200" i="0" baseline="50000" smtClean="0"/>
              <a:t>2</a:t>
            </a:r>
            <a:r>
              <a:rPr lang="en-US" sz="1400" i="0" smtClean="0"/>
              <a:t>University of Illinois</a:t>
            </a:r>
          </a:p>
          <a:p>
            <a:pPr algn="ctr"/>
            <a:r>
              <a:rPr lang="en-US" sz="1200" i="0" baseline="50000" smtClean="0"/>
              <a:t>3</a:t>
            </a:r>
            <a:r>
              <a:rPr lang="en-US" sz="1400" i="0" smtClean="0"/>
              <a:t>IBM Watson Research Center</a:t>
            </a:r>
          </a:p>
          <a:p>
            <a:pPr algn="ctr"/>
            <a:r>
              <a:rPr lang="en-US" sz="1200" i="0" baseline="50000" smtClean="0"/>
              <a:t>4</a:t>
            </a:r>
            <a:r>
              <a:rPr lang="en-US" sz="1400" i="0" smtClean="0"/>
              <a:t>NEC Laboratories Europe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B27038E-5D1B-451A-947A-991F5F6A3ED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Mappings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2771775"/>
          </a:xfrm>
        </p:spPr>
        <p:txBody>
          <a:bodyPr/>
          <a:lstStyle/>
          <a:p>
            <a:r>
              <a:rPr lang="en-US" smtClean="0"/>
              <a:t>MPI communicators maintain mapping from ranks to processor ids</a:t>
            </a:r>
          </a:p>
          <a:p>
            <a:r>
              <a:rPr lang="en-US" smtClean="0"/>
              <a:t>This mapping is often a table of O(nprocs) size in the communicator</a:t>
            </a:r>
          </a:p>
          <a:p>
            <a:r>
              <a:rPr lang="en-US" smtClean="0"/>
              <a:t>Need to explore more memory-efficient mappings, at least for common cases</a:t>
            </a:r>
          </a:p>
          <a:p>
            <a:r>
              <a:rPr lang="en-US" smtClean="0"/>
              <a:t>More systematic approaches to compact representations of permutations (research problem)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70570-BC6E-4D84-BFB7-58640497AB3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682037" cy="374650"/>
          </a:xfrm>
        </p:spPr>
        <p:txBody>
          <a:bodyPr/>
          <a:lstStyle/>
          <a:p>
            <a:r>
              <a:rPr lang="en-US" smtClean="0"/>
              <a:t>NEK5000: Communicator Memory Consumption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332413"/>
            <a:ext cx="7620000" cy="915987"/>
          </a:xfrm>
        </p:spPr>
        <p:txBody>
          <a:bodyPr/>
          <a:lstStyle/>
          <a:p>
            <a:r>
              <a:rPr lang="en-US" sz="1800" smtClean="0"/>
              <a:t>NEK5000 code failed on BG/P at large scale because MPI ran out of communicator memory. We fixed the problem by using a fixed buffer pool within MPI and provided a patch to IBM.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15988" y="1087438"/>
          <a:ext cx="695325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4" name="Chart" r:id="rId3" imgW="5915770" imgH="3323603" progId="Excel.Chart.8">
                  <p:embed/>
                </p:oleObj>
              </mc:Choice>
              <mc:Fallback>
                <p:oleObj name="Chart" r:id="rId3" imgW="5915770" imgH="332360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087438"/>
                        <a:ext cx="695325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53D0C-AC98-42E0-811C-65DF84EFAA9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 smtClean="0"/>
              <a:t>MPI Memory Usage on BG/P after 32 calls to MPI_Comm_dup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562600"/>
            <a:ext cx="7848600" cy="641350"/>
          </a:xfrm>
        </p:spPr>
        <p:txBody>
          <a:bodyPr/>
          <a:lstStyle/>
          <a:p>
            <a:r>
              <a:rPr lang="en-US" sz="1800" smtClean="0"/>
              <a:t>Using a buffer pool enables all collective optimizations and takes up only a small amount of memory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19200" y="1471613"/>
          <a:ext cx="63595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8" name="Chart" r:id="rId3" imgW="5526093" imgH="3443000" progId="Excel.Chart.8">
                  <p:embed/>
                </p:oleObj>
              </mc:Choice>
              <mc:Fallback>
                <p:oleObj name="Chart" r:id="rId3" imgW="5526093" imgH="34430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71613"/>
                        <a:ext cx="63595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3A98D6B-770A-48BA-AB0C-24F6D06B0A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682037" cy="374650"/>
          </a:xfrm>
        </p:spPr>
        <p:txBody>
          <a:bodyPr/>
          <a:lstStyle/>
          <a:p>
            <a:r>
              <a:rPr lang="en-US" smtClean="0"/>
              <a:t>Scalability of MPI_Init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54638"/>
            <a:ext cx="8224838" cy="1066800"/>
          </a:xfrm>
        </p:spPr>
        <p:txBody>
          <a:bodyPr/>
          <a:lstStyle/>
          <a:p>
            <a:r>
              <a:rPr lang="en-US" smtClean="0"/>
              <a:t>Cluster with 8 cores per node. TCP/IP across nodes</a:t>
            </a:r>
          </a:p>
          <a:p>
            <a:r>
              <a:rPr lang="en-US" smtClean="0"/>
              <a:t>Setting up all connections at Init time is too expensive at large scale; must be done on demand as needed</a:t>
            </a:r>
          </a:p>
        </p:txBody>
      </p:sp>
      <p:pic>
        <p:nvPicPr>
          <p:cNvPr id="178180" name="Picture 4" descr="co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01675"/>
            <a:ext cx="6858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42AFF9-C441-444D-9713-A9AB3C0DDE3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Scalable Algorithms for Collective Communication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19200"/>
            <a:ext cx="7935913" cy="4902200"/>
          </a:xfrm>
        </p:spPr>
        <p:txBody>
          <a:bodyPr/>
          <a:lstStyle/>
          <a:p>
            <a:r>
              <a:rPr lang="en-US" smtClean="0"/>
              <a:t>MPI implementations typically use </a:t>
            </a:r>
          </a:p>
          <a:p>
            <a:pPr lvl="1"/>
            <a:r>
              <a:rPr lang="en-US" smtClean="0"/>
              <a:t>O(lg p) algorithms for short messages (binomial tree)</a:t>
            </a:r>
          </a:p>
          <a:p>
            <a:pPr lvl="1"/>
            <a:r>
              <a:rPr lang="en-US" smtClean="0"/>
              <a:t>O(m) algorithms, where m=message size, for large messages</a:t>
            </a:r>
          </a:p>
          <a:p>
            <a:pPr lvl="2"/>
            <a:r>
              <a:rPr lang="en-US" smtClean="0"/>
              <a:t>E.g., bcast implemented as scatter + allgather</a:t>
            </a:r>
          </a:p>
          <a:p>
            <a:r>
              <a:rPr lang="en-US" smtClean="0"/>
              <a:t>O(lg p) algorithms can still be used on a million processors for short messages</a:t>
            </a:r>
          </a:p>
          <a:p>
            <a:r>
              <a:rPr lang="en-US" smtClean="0"/>
              <a:t>However, O(m) algorithms for large messages may not scale, as the message size in the allgather phase can get very small</a:t>
            </a:r>
          </a:p>
          <a:p>
            <a:pPr lvl="1"/>
            <a:r>
              <a:rPr lang="en-US" smtClean="0"/>
              <a:t>E.g., for a 1 MB bcast on a million processes, the allgather phase involves 1 byte messages</a:t>
            </a:r>
          </a:p>
          <a:p>
            <a:r>
              <a:rPr lang="en-US" smtClean="0"/>
              <a:t>Hybrid algorithms that do logarithmic bcast to a subset of nodes, followed by scatter/allgather may be needed</a:t>
            </a:r>
          </a:p>
          <a:p>
            <a:r>
              <a:rPr lang="en-US" smtClean="0"/>
              <a:t>Topology-aware pipelined algorithms may be needed</a:t>
            </a:r>
          </a:p>
          <a:p>
            <a:r>
              <a:rPr lang="en-US" smtClean="0"/>
              <a:t>Use network hardware for broadcast/combine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5B695C3-55B7-41E8-9ED0-4836386E67D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Application Scalability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3806825"/>
          </a:xfrm>
        </p:spPr>
        <p:txBody>
          <a:bodyPr/>
          <a:lstStyle/>
          <a:p>
            <a:r>
              <a:rPr lang="en-US" smtClean="0"/>
              <a:t>Applications face the challenge of scaling up to large numbers of processors</a:t>
            </a:r>
          </a:p>
          <a:p>
            <a:r>
              <a:rPr lang="en-US" smtClean="0"/>
              <a:t>A basic question is</a:t>
            </a:r>
          </a:p>
          <a:p>
            <a:pPr lvl="1"/>
            <a:r>
              <a:rPr lang="en-US" smtClean="0"/>
              <a:t>Is the parallel algorithm used by the application itself scalable (independent of MPI)?</a:t>
            </a:r>
          </a:p>
          <a:p>
            <a:pPr lvl="1"/>
            <a:r>
              <a:rPr lang="en-US" smtClean="0"/>
              <a:t>Needs to be fixed by the application</a:t>
            </a:r>
          </a:p>
          <a:p>
            <a:r>
              <a:rPr lang="en-US" smtClean="0"/>
              <a:t>Some features of MPI that may not be currently used by an application could play an important role in enabling the application to run effectively on more processors</a:t>
            </a:r>
          </a:p>
          <a:p>
            <a:r>
              <a:rPr lang="en-US" smtClean="0"/>
              <a:t>In many cases, application code may not require much change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AA24DB9-DA37-4ECA-84CD-40CDBB2E30A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Higher Dimensional Decompositions with MPI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3502025"/>
          </a:xfrm>
        </p:spPr>
        <p:txBody>
          <a:bodyPr/>
          <a:lstStyle/>
          <a:p>
            <a:r>
              <a:rPr lang="en-US" smtClean="0"/>
              <a:t>Many applications use 2D or 3D meshes, but parallel decomposition is only along one dimension</a:t>
            </a:r>
          </a:p>
          <a:p>
            <a:r>
              <a:rPr lang="en-US" smtClean="0"/>
              <a:t>Results in contiguous buffers for MPI sends and receives</a:t>
            </a:r>
          </a:p>
          <a:p>
            <a:r>
              <a:rPr lang="en-US" smtClean="0"/>
              <a:t>Simple, but not the most efficient for large numbers of processors</a:t>
            </a:r>
          </a:p>
          <a:p>
            <a:r>
              <a:rPr lang="en-US" smtClean="0"/>
              <a:t>2D or 3D decompositions are more efficient</a:t>
            </a:r>
          </a:p>
          <a:p>
            <a:r>
              <a:rPr lang="en-US" smtClean="0"/>
              <a:t>Results in noncontiguous communication buffers for sending and receiving edge or face data</a:t>
            </a:r>
          </a:p>
          <a:p>
            <a:r>
              <a:rPr lang="en-US" smtClean="0"/>
              <a:t>MPI (or a library) can help by providing functions for assembling MPI datatypes that describe these noncontiguous areas</a:t>
            </a:r>
          </a:p>
          <a:p>
            <a:r>
              <a:rPr lang="en-US" smtClean="0"/>
              <a:t>Efficient support for derived datatypes needed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2AD0D68-4F83-4C13-952C-25136F432FE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Hybrid Programming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111625"/>
          </a:xfrm>
        </p:spPr>
        <p:txBody>
          <a:bodyPr/>
          <a:lstStyle/>
          <a:p>
            <a:r>
              <a:rPr lang="en-US" smtClean="0"/>
              <a:t>Million processors need not mean million </a:t>
            </a:r>
            <a:r>
              <a:rPr lang="en-US" i="1" smtClean="0"/>
              <a:t>processes</a:t>
            </a:r>
          </a:p>
          <a:p>
            <a:r>
              <a:rPr lang="en-US" smtClean="0"/>
              <a:t>On future machines, as the amount of memory per core decreases, applications may want to use a shared-memory  programming model on a multicore node, and MPI across nodes</a:t>
            </a:r>
          </a:p>
          <a:p>
            <a:r>
              <a:rPr lang="en-US" smtClean="0"/>
              <a:t>MPI supports this transition by having clear semantics for interoperation with threads</a:t>
            </a:r>
          </a:p>
          <a:p>
            <a:r>
              <a:rPr lang="en-US" smtClean="0"/>
              <a:t>Four levels of thread safety that can be required by an application and provided by an implementation</a:t>
            </a:r>
          </a:p>
          <a:p>
            <a:r>
              <a:rPr lang="en-US" smtClean="0"/>
              <a:t>Works as MPI+OpenMP or MPI+Pthreads or other approaches</a:t>
            </a:r>
          </a:p>
          <a:p>
            <a:r>
              <a:rPr lang="en-US" smtClean="0"/>
              <a:t>Hybrid programming working group in MPI-3 Forum exploring further enhancements to support efficient hybrid programming</a:t>
            </a:r>
          </a:p>
          <a:p>
            <a:r>
              <a:rPr lang="en-US" smtClean="0"/>
              <a:t>See Marc Snir proposal on “end points”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A49F6AB-92ED-44D1-86EE-7737E290807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Use of MPI-Based Libraries to Hide Complexity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100138"/>
            <a:ext cx="8224837" cy="2771775"/>
          </a:xfrm>
        </p:spPr>
        <p:txBody>
          <a:bodyPr/>
          <a:lstStyle/>
          <a:p>
            <a:r>
              <a:rPr lang="en-US" smtClean="0"/>
              <a:t>MPI allows you to build higher-level libraries that provide extremely simple programming models that are both useful and scalable</a:t>
            </a:r>
          </a:p>
          <a:p>
            <a:r>
              <a:rPr lang="en-US" smtClean="0"/>
              <a:t>Example: </a:t>
            </a:r>
          </a:p>
          <a:p>
            <a:pPr lvl="1"/>
            <a:r>
              <a:rPr lang="en-US" smtClean="0"/>
              <a:t>Asynchronous Dynamic Load Balancing Library (ADLB) </a:t>
            </a:r>
          </a:p>
          <a:p>
            <a:pPr lvl="1"/>
            <a:r>
              <a:rPr lang="en-US" smtClean="0"/>
              <a:t>Used in GFMC (Green’s Function Monte Carlo) code in UNEDF SciDAC project</a:t>
            </a:r>
          </a:p>
          <a:p>
            <a:pPr lvl="1"/>
            <a:r>
              <a:rPr lang="en-US" smtClean="0"/>
              <a:t>GFMC used a nontrivial master-worker model with a single master; didn’t scale beyond 2000 processes on Blue Gene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3892550" y="4724400"/>
            <a:ext cx="1054100" cy="357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Master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1676400" y="5662613"/>
            <a:ext cx="996950" cy="3571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Worker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2798763" y="5662613"/>
            <a:ext cx="996950" cy="3571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Worker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3921125" y="5662613"/>
            <a:ext cx="996950" cy="3571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Worker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5043488" y="5662613"/>
            <a:ext cx="996950" cy="3571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Worker</a:t>
            </a: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6165850" y="5662613"/>
            <a:ext cx="996950" cy="3571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cs typeface="Arial" charset="0"/>
              </a:rPr>
              <a:t>Worker</a:t>
            </a:r>
          </a:p>
        </p:txBody>
      </p:sp>
      <p:cxnSp>
        <p:nvCxnSpPr>
          <p:cNvPr id="188426" name="AutoShape 10"/>
          <p:cNvCxnSpPr>
            <a:cxnSpLocks noChangeShapeType="1"/>
            <a:stCxn id="188420" idx="2"/>
            <a:endCxn id="188423" idx="0"/>
          </p:cNvCxnSpPr>
          <p:nvPr/>
        </p:nvCxnSpPr>
        <p:spPr bwMode="auto">
          <a:xfrm>
            <a:off x="4419600" y="5081588"/>
            <a:ext cx="0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27" name="AutoShape 11"/>
          <p:cNvCxnSpPr>
            <a:cxnSpLocks noChangeShapeType="1"/>
            <a:stCxn id="188420" idx="2"/>
            <a:endCxn id="188424" idx="0"/>
          </p:cNvCxnSpPr>
          <p:nvPr/>
        </p:nvCxnSpPr>
        <p:spPr bwMode="auto">
          <a:xfrm>
            <a:off x="4419600" y="5081588"/>
            <a:ext cx="1122363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28" name="AutoShape 12"/>
          <p:cNvCxnSpPr>
            <a:cxnSpLocks noChangeShapeType="1"/>
            <a:stCxn id="188425" idx="0"/>
            <a:endCxn id="188420" idx="2"/>
          </p:cNvCxnSpPr>
          <p:nvPr/>
        </p:nvCxnSpPr>
        <p:spPr bwMode="auto">
          <a:xfrm flipH="1" flipV="1">
            <a:off x="4419600" y="5081588"/>
            <a:ext cx="22447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29" name="AutoShape 13"/>
          <p:cNvCxnSpPr>
            <a:cxnSpLocks noChangeShapeType="1"/>
            <a:stCxn id="188421" idx="0"/>
            <a:endCxn id="188420" idx="2"/>
          </p:cNvCxnSpPr>
          <p:nvPr/>
        </p:nvCxnSpPr>
        <p:spPr bwMode="auto">
          <a:xfrm flipV="1">
            <a:off x="2174875" y="5081588"/>
            <a:ext cx="22447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30" name="AutoShape 14"/>
          <p:cNvCxnSpPr>
            <a:cxnSpLocks noChangeShapeType="1"/>
            <a:stCxn id="188422" idx="0"/>
            <a:endCxn id="188420" idx="2"/>
          </p:cNvCxnSpPr>
          <p:nvPr/>
        </p:nvCxnSpPr>
        <p:spPr bwMode="auto">
          <a:xfrm flipV="1">
            <a:off x="3297238" y="5081588"/>
            <a:ext cx="1122362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6096000" y="4267200"/>
            <a:ext cx="919163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en-US" sz="1200">
                <a:solidFill>
                  <a:schemeClr val="bg1"/>
                </a:solidFill>
                <a:cs typeface="Arial" charset="0"/>
              </a:rPr>
              <a:t>Shared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en-US" sz="1200">
                <a:solidFill>
                  <a:schemeClr val="bg1"/>
                </a:solidFill>
                <a:cs typeface="Arial" charset="0"/>
              </a:rPr>
              <a:t>Work queue</a:t>
            </a:r>
            <a:endParaRPr kumimoji="1" lang="en-US" sz="1200">
              <a:cs typeface="Arial" charset="0"/>
            </a:endParaRPr>
          </a:p>
        </p:txBody>
      </p:sp>
      <p:cxnSp>
        <p:nvCxnSpPr>
          <p:cNvPr id="188432" name="AutoShape 16"/>
          <p:cNvCxnSpPr>
            <a:cxnSpLocks noChangeShapeType="1"/>
          </p:cNvCxnSpPr>
          <p:nvPr/>
        </p:nvCxnSpPr>
        <p:spPr bwMode="auto">
          <a:xfrm flipV="1">
            <a:off x="4953000" y="4454525"/>
            <a:ext cx="114300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D1F114E-BA3C-4404-933B-2648FAD4740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ADLB Library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1797050"/>
          </a:xfrm>
        </p:spPr>
        <p:txBody>
          <a:bodyPr/>
          <a:lstStyle/>
          <a:p>
            <a:r>
              <a:rPr lang="en-US" smtClean="0"/>
              <a:t>Provides a scalable distributed work queue, with no one master</a:t>
            </a:r>
          </a:p>
          <a:p>
            <a:r>
              <a:rPr lang="en-US" smtClean="0"/>
              <a:t>Application processes can simply put and get work units to the queue</a:t>
            </a:r>
          </a:p>
          <a:p>
            <a:r>
              <a:rPr lang="en-US" smtClean="0"/>
              <a:t>Implemented on top of MPI, hence is portable</a:t>
            </a:r>
          </a:p>
          <a:p>
            <a:r>
              <a:rPr lang="en-US" smtClean="0"/>
              <a:t>Enables GFMC application to scale beyond 30,000 processes</a:t>
            </a:r>
          </a:p>
        </p:txBody>
      </p:sp>
      <p:grpSp>
        <p:nvGrpSpPr>
          <p:cNvPr id="190468" name="Group 4"/>
          <p:cNvGrpSpPr>
            <a:grpSpLocks/>
          </p:cNvGrpSpPr>
          <p:nvPr/>
        </p:nvGrpSpPr>
        <p:grpSpPr bwMode="auto">
          <a:xfrm>
            <a:off x="1066800" y="3429000"/>
            <a:ext cx="6629400" cy="2133600"/>
            <a:chOff x="528" y="2160"/>
            <a:chExt cx="4752" cy="1728"/>
          </a:xfrm>
        </p:grpSpPr>
        <p:sp>
          <p:nvSpPr>
            <p:cNvPr id="190469" name="Rectangle 5"/>
            <p:cNvSpPr>
              <a:spLocks noChangeArrowheads="1"/>
            </p:cNvSpPr>
            <p:nvPr/>
          </p:nvSpPr>
          <p:spPr bwMode="auto">
            <a:xfrm>
              <a:off x="528" y="2160"/>
              <a:ext cx="86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cs typeface="Arial" charset="0"/>
                </a:rPr>
                <a:t>Worker</a:t>
              </a:r>
            </a:p>
          </p:txBody>
        </p:sp>
        <p:sp>
          <p:nvSpPr>
            <p:cNvPr id="190470" name="Rectangle 6"/>
            <p:cNvSpPr>
              <a:spLocks noChangeArrowheads="1"/>
            </p:cNvSpPr>
            <p:nvPr/>
          </p:nvSpPr>
          <p:spPr bwMode="auto">
            <a:xfrm>
              <a:off x="1500" y="2160"/>
              <a:ext cx="86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cs typeface="Arial" charset="0"/>
                </a:rPr>
                <a:t>Worker</a:t>
              </a:r>
            </a:p>
          </p:txBody>
        </p:sp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2472" y="2160"/>
              <a:ext cx="86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cs typeface="Arial" charset="0"/>
                </a:rPr>
                <a:t>Worker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444" y="2160"/>
              <a:ext cx="86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cs typeface="Arial" charset="0"/>
                </a:rPr>
                <a:t>Worker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4416" y="2160"/>
              <a:ext cx="86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cs typeface="Arial" charset="0"/>
                </a:rPr>
                <a:t>Worker</a:t>
              </a: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2400" y="3312"/>
              <a:ext cx="100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sz="1800">
                  <a:solidFill>
                    <a:schemeClr val="bg1"/>
                  </a:solidFill>
                  <a:cs typeface="Arial" charset="0"/>
                </a:rPr>
                <a:t>Shared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sz="1800">
                  <a:solidFill>
                    <a:schemeClr val="bg1"/>
                  </a:solidFill>
                  <a:cs typeface="Arial" charset="0"/>
                </a:rPr>
                <a:t>Work queue</a:t>
              </a:r>
              <a:endParaRPr kumimoji="1" lang="en-US" sz="1800">
                <a:cs typeface="Arial" charset="0"/>
              </a:endParaRPr>
            </a:p>
          </p:txBody>
        </p:sp>
        <p:cxnSp>
          <p:nvCxnSpPr>
            <p:cNvPr id="190475" name="AutoShape 11"/>
            <p:cNvCxnSpPr>
              <a:cxnSpLocks noChangeShapeType="1"/>
              <a:stCxn id="190471" idx="2"/>
              <a:endCxn id="190474" idx="0"/>
            </p:cNvCxnSpPr>
            <p:nvPr/>
          </p:nvCxnSpPr>
          <p:spPr bwMode="auto">
            <a:xfrm>
              <a:off x="2904" y="2544"/>
              <a:ext cx="0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476" name="AutoShape 12"/>
            <p:cNvCxnSpPr>
              <a:cxnSpLocks noChangeShapeType="1"/>
              <a:stCxn id="190469" idx="2"/>
              <a:endCxn id="190474" idx="0"/>
            </p:cNvCxnSpPr>
            <p:nvPr/>
          </p:nvCxnSpPr>
          <p:spPr bwMode="auto">
            <a:xfrm>
              <a:off x="960" y="2544"/>
              <a:ext cx="1944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477" name="AutoShape 13"/>
            <p:cNvCxnSpPr>
              <a:cxnSpLocks noChangeShapeType="1"/>
              <a:stCxn id="190472" idx="2"/>
              <a:endCxn id="190474" idx="0"/>
            </p:cNvCxnSpPr>
            <p:nvPr/>
          </p:nvCxnSpPr>
          <p:spPr bwMode="auto">
            <a:xfrm flipH="1">
              <a:off x="2904" y="2544"/>
              <a:ext cx="972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478" name="AutoShape 14"/>
            <p:cNvCxnSpPr>
              <a:cxnSpLocks noChangeShapeType="1"/>
              <a:stCxn id="190473" idx="2"/>
              <a:endCxn id="190474" idx="0"/>
            </p:cNvCxnSpPr>
            <p:nvPr/>
          </p:nvCxnSpPr>
          <p:spPr bwMode="auto">
            <a:xfrm flipH="1">
              <a:off x="2904" y="2544"/>
              <a:ext cx="1944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479" name="AutoShape 15"/>
            <p:cNvCxnSpPr>
              <a:cxnSpLocks noChangeShapeType="1"/>
              <a:stCxn id="190470" idx="2"/>
              <a:endCxn id="190474" idx="0"/>
            </p:cNvCxnSpPr>
            <p:nvPr/>
          </p:nvCxnSpPr>
          <p:spPr bwMode="auto">
            <a:xfrm>
              <a:off x="1932" y="2544"/>
              <a:ext cx="972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6EBB24C-5E09-41BF-99B5-20567205881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185863"/>
            <a:ext cx="7935913" cy="4352925"/>
          </a:xfrm>
        </p:spPr>
        <p:txBody>
          <a:bodyPr/>
          <a:lstStyle/>
          <a:p>
            <a:r>
              <a:rPr lang="en-US" smtClean="0"/>
              <a:t>Systems with the largest core counts in June 2009 Top500 list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Juelich BG/P                294,912 cores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LLNL BG/L                   212,992 cores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Argonne BG/P             163,840 cores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Oak Ridge Cray XT5   150,152 cores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LLNL BG/P (Dawn)      147,456 cores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In a few years, we will have systems with a million cores or more</a:t>
            </a:r>
          </a:p>
          <a:p>
            <a:endParaRPr lang="en-US" smtClean="0"/>
          </a:p>
          <a:p>
            <a:r>
              <a:rPr lang="en-US" smtClean="0"/>
              <a:t>For example, in 2012, the Sequoia machine at Livermore will be an IBM Blue Gene/Q with 1,572,864 cores (~1.6 million cores)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BD260FF-1259-4892-8DA3-27D2AF10E4A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52513"/>
            <a:ext cx="7935913" cy="4660900"/>
          </a:xfrm>
        </p:spPr>
        <p:txBody>
          <a:bodyPr/>
          <a:lstStyle/>
          <a:p>
            <a:r>
              <a:rPr lang="en-US" smtClean="0"/>
              <a:t>MPI is ready for scaling to a million processors barring a few issues that can be (and are being) fixed</a:t>
            </a:r>
          </a:p>
          <a:p>
            <a:r>
              <a:rPr lang="en-US" smtClean="0"/>
              <a:t>Nonscalable parts of the MPI standard include irregular collectives and virtual graph topology</a:t>
            </a:r>
          </a:p>
          <a:p>
            <a:r>
              <a:rPr lang="en-US" smtClean="0"/>
              <a:t>Need for investigating systematic approaches to compact, adaptive representations of process groups</a:t>
            </a:r>
          </a:p>
          <a:p>
            <a:r>
              <a:rPr lang="en-US" smtClean="0"/>
              <a:t>MPI implementations must pay careful attention to the memory requirements and eliminate data structures whose size grows linearly with the number of processes</a:t>
            </a:r>
          </a:p>
          <a:p>
            <a:r>
              <a:rPr lang="en-US" smtClean="0"/>
              <a:t>For collectives, MPI implementations may need to become more topology aware or rely on global collective acceleration support</a:t>
            </a:r>
          </a:p>
          <a:p>
            <a:r>
              <a:rPr lang="en-US" smtClean="0"/>
              <a:t>MPI’s support for building libraries and clear semantics for interoperation with threads enable applications to use other techniques to scale when limited by memory or data size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5877794-2E1B-4C3D-B709-3E56CF13692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on Million Core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41425"/>
            <a:ext cx="7935913" cy="4597400"/>
          </a:xfrm>
        </p:spPr>
        <p:txBody>
          <a:bodyPr/>
          <a:lstStyle/>
          <a:p>
            <a:r>
              <a:rPr lang="en-US" smtClean="0"/>
              <a:t>Vast majority of parallel scientific applications today use MPI</a:t>
            </a:r>
          </a:p>
          <a:p>
            <a:r>
              <a:rPr lang="en-US" smtClean="0"/>
              <a:t>Some researchers and users wonder (and perhaps even doubt) whether MPI will scale to large processor counts</a:t>
            </a:r>
          </a:p>
          <a:p>
            <a:r>
              <a:rPr lang="en-US" smtClean="0"/>
              <a:t>In this paper, we examine the issue of how scalable is MPI</a:t>
            </a:r>
          </a:p>
          <a:p>
            <a:pPr lvl="1"/>
            <a:r>
              <a:rPr lang="en-US" smtClean="0"/>
              <a:t>What is needed in the MPI specification</a:t>
            </a:r>
          </a:p>
          <a:p>
            <a:pPr lvl="1"/>
            <a:r>
              <a:rPr lang="en-US" smtClean="0"/>
              <a:t>What is needed from implementations</a:t>
            </a:r>
          </a:p>
          <a:p>
            <a:r>
              <a:rPr lang="en-US" smtClean="0"/>
              <a:t>We ran experiments on up to 131,072 processes on Argonne’s IBM BG/P (80% of the full machine)</a:t>
            </a:r>
          </a:p>
          <a:p>
            <a:pPr lvl="1"/>
            <a:r>
              <a:rPr lang="en-US" smtClean="0"/>
              <a:t>Tuned MPI implementation to reduce memory requirements</a:t>
            </a:r>
          </a:p>
          <a:p>
            <a:r>
              <a:rPr lang="en-US" smtClean="0"/>
              <a:t>We consider issues in application algorithmic scalability and using MPI in other ways to improve scalability in applications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D52AAA3-69DB-43C3-8AA0-7D4563D1A10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Factors Affecting Scalability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30313"/>
            <a:ext cx="7935913" cy="4721225"/>
          </a:xfrm>
        </p:spPr>
        <p:txBody>
          <a:bodyPr/>
          <a:lstStyle/>
          <a:p>
            <a:r>
              <a:rPr lang="en-US" smtClean="0"/>
              <a:t>Performance and memory consumption</a:t>
            </a:r>
          </a:p>
          <a:p>
            <a:r>
              <a:rPr lang="en-US" smtClean="0"/>
              <a:t>A nonscalable MPI function is one whose time or memory consumption per process increase linearly (or worse) with the number of processes (all else being equal)</a:t>
            </a:r>
          </a:p>
          <a:p>
            <a:r>
              <a:rPr lang="en-US" smtClean="0"/>
              <a:t>For example</a:t>
            </a:r>
          </a:p>
          <a:p>
            <a:pPr lvl="1"/>
            <a:r>
              <a:rPr lang="en-US" smtClean="0"/>
              <a:t>If time taken by MPI_Comm_spawn increases linearly or more with the no. of processes being spawned, it indicates a nonscalable implementation of the function</a:t>
            </a:r>
          </a:p>
          <a:p>
            <a:pPr lvl="1"/>
            <a:r>
              <a:rPr lang="en-US" smtClean="0"/>
              <a:t>If memory consumption of MPI_Comm_dup increases linearly with the no. of processes, it is not scalable</a:t>
            </a:r>
          </a:p>
          <a:p>
            <a:r>
              <a:rPr lang="en-US" smtClean="0"/>
              <a:t>Such examples need to be identified and fixed (in the specification and in implementations)</a:t>
            </a:r>
          </a:p>
          <a:p>
            <a:r>
              <a:rPr lang="en-US" smtClean="0"/>
              <a:t>The goal should be to use constructs that require only constant space per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DBB781E-1AEE-4FD1-929C-E4E693F819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 Issues in the MPI Specification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00138"/>
            <a:ext cx="8224837" cy="2832100"/>
          </a:xfrm>
        </p:spPr>
        <p:txBody>
          <a:bodyPr/>
          <a:lstStyle/>
          <a:p>
            <a:r>
              <a:rPr lang="en-US" smtClean="0"/>
              <a:t>Some function parameters are of size O(nprocs)</a:t>
            </a:r>
          </a:p>
          <a:p>
            <a:pPr lvl="1"/>
            <a:r>
              <a:rPr lang="en-US" smtClean="0"/>
              <a:t>e.g., irregular (or “v”) version of collectives such as MPI_Gatherv</a:t>
            </a:r>
          </a:p>
          <a:p>
            <a:pPr lvl="1"/>
            <a:r>
              <a:rPr lang="en-US" smtClean="0"/>
              <a:t>Extreme case: MPI_Alltoallw takes six such arrays</a:t>
            </a:r>
          </a:p>
          <a:p>
            <a:pPr lvl="2"/>
            <a:r>
              <a:rPr lang="en-US" smtClean="0"/>
              <a:t>On a million processes, that requires 24 MB on each process</a:t>
            </a:r>
          </a:p>
          <a:p>
            <a:pPr lvl="1"/>
            <a:r>
              <a:rPr lang="en-US" smtClean="0"/>
              <a:t>On low-frequency cores, even scanning through large arrays takes time (see next slide)</a:t>
            </a:r>
          </a:p>
          <a:p>
            <a:pPr lvl="1"/>
            <a:r>
              <a:rPr lang="en-US" smtClean="0"/>
              <a:t>MPI Forum is working to address this issue (proposal by Jesper and Torsten)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49B6314-31E9-43F6-BE1B-761252952D7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Zero-byte MPI_Alltoallv time on BG/P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5470525"/>
            <a:ext cx="8224837" cy="701675"/>
          </a:xfrm>
        </p:spPr>
        <p:txBody>
          <a:bodyPr/>
          <a:lstStyle/>
          <a:p>
            <a:r>
              <a:rPr lang="en-US" smtClean="0"/>
              <a:t>This is just the time to scan the parameter array to determine it is all 0 bytes. No communication performed.</a:t>
            </a:r>
          </a:p>
        </p:txBody>
      </p:sp>
      <p:pic>
        <p:nvPicPr>
          <p:cNvPr id="174084" name="Picture 4" descr="alltoal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29400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9368E5C-C026-469C-8A2C-DBEA918D61F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 Issues in the MPI Specification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657725"/>
          </a:xfrm>
        </p:spPr>
        <p:txBody>
          <a:bodyPr/>
          <a:lstStyle/>
          <a:p>
            <a:r>
              <a:rPr lang="en-US" smtClean="0"/>
              <a:t>Graph Topology</a:t>
            </a:r>
          </a:p>
          <a:p>
            <a:pPr lvl="1"/>
            <a:r>
              <a:rPr lang="en-US" smtClean="0"/>
              <a:t>In MPI 2.1 and earlier, requires the entire graph to be specified on each process</a:t>
            </a:r>
          </a:p>
          <a:p>
            <a:pPr lvl="1"/>
            <a:r>
              <a:rPr lang="en-US" smtClean="0"/>
              <a:t>Fixed in MPI 2.2 – distributed graph topology</a:t>
            </a:r>
          </a:p>
          <a:p>
            <a:r>
              <a:rPr lang="en-US" smtClean="0"/>
              <a:t>One-sided communication</a:t>
            </a:r>
          </a:p>
          <a:p>
            <a:pPr lvl="1"/>
            <a:r>
              <a:rPr lang="en-US" smtClean="0"/>
              <a:t>Synchronization functions turn out to be expensive</a:t>
            </a:r>
          </a:p>
          <a:p>
            <a:pPr lvl="1"/>
            <a:r>
              <a:rPr lang="en-US" smtClean="0"/>
              <a:t>Being addressed by RMA working group of MPI-3</a:t>
            </a:r>
          </a:p>
          <a:p>
            <a:r>
              <a:rPr lang="en-US" smtClean="0"/>
              <a:t>Representation of process ranks</a:t>
            </a:r>
          </a:p>
          <a:p>
            <a:pPr lvl="1"/>
            <a:r>
              <a:rPr lang="en-US" smtClean="0"/>
              <a:t>Explicit representation of process ranks in some functions, such as MPI_Group_incl and MPI_Group_excl</a:t>
            </a:r>
          </a:p>
          <a:p>
            <a:pPr lvl="1"/>
            <a:r>
              <a:rPr lang="en-US" smtClean="0"/>
              <a:t>Concise representations should be considered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6D09393-D053-4B6A-8CF7-9CAFCFB9873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 Issues in the MPI Specification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292600"/>
          </a:xfrm>
        </p:spPr>
        <p:txBody>
          <a:bodyPr/>
          <a:lstStyle/>
          <a:p>
            <a:r>
              <a:rPr lang="en-US" smtClean="0"/>
              <a:t>All-to-all communication</a:t>
            </a:r>
          </a:p>
          <a:p>
            <a:pPr lvl="1"/>
            <a:r>
              <a:rPr lang="en-US" smtClean="0"/>
              <a:t>Not a scalable communication pattern</a:t>
            </a:r>
          </a:p>
          <a:p>
            <a:pPr lvl="1"/>
            <a:r>
              <a:rPr lang="en-US" smtClean="0"/>
              <a:t>Applications may need to consider newer algorithms that do not require all-to-all</a:t>
            </a:r>
          </a:p>
          <a:p>
            <a:r>
              <a:rPr lang="en-US" smtClean="0"/>
              <a:t>Fault tolerance</a:t>
            </a:r>
          </a:p>
          <a:p>
            <a:pPr lvl="1"/>
            <a:r>
              <a:rPr lang="en-US" smtClean="0"/>
              <a:t>Large component counts will result in frequent failures</a:t>
            </a:r>
          </a:p>
          <a:p>
            <a:pPr lvl="1"/>
            <a:r>
              <a:rPr lang="en-US" smtClean="0"/>
              <a:t>Greater resilience needed from all components of the software stack</a:t>
            </a:r>
          </a:p>
          <a:p>
            <a:pPr lvl="1"/>
            <a:r>
              <a:rPr lang="en-US" smtClean="0"/>
              <a:t>MPI can return error codes, but need more support than that</a:t>
            </a:r>
          </a:p>
          <a:p>
            <a:pPr lvl="1"/>
            <a:r>
              <a:rPr lang="en-US" smtClean="0"/>
              <a:t>Being addressed in the fault tolerance group of MPI-3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5296969-CF09-4D8A-B0BD-89B86997B20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Implementation Scalability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2862263"/>
          </a:xfrm>
        </p:spPr>
        <p:txBody>
          <a:bodyPr/>
          <a:lstStyle/>
          <a:p>
            <a:r>
              <a:rPr lang="en-US" smtClean="0"/>
              <a:t>In terms of scalability, MPI implementations must pay attention to two aspects as the number of processes is increased: </a:t>
            </a:r>
          </a:p>
          <a:p>
            <a:pPr lvl="1"/>
            <a:r>
              <a:rPr lang="en-US" smtClean="0"/>
              <a:t>memory consumption of any function, and</a:t>
            </a:r>
          </a:p>
          <a:p>
            <a:pPr lvl="1"/>
            <a:r>
              <a:rPr lang="en-US" smtClean="0"/>
              <a:t>performance of </a:t>
            </a:r>
            <a:r>
              <a:rPr lang="en-US" i="1" smtClean="0"/>
              <a:t>all </a:t>
            </a:r>
            <a:r>
              <a:rPr lang="en-US" smtClean="0"/>
              <a:t>collective functions </a:t>
            </a:r>
          </a:p>
          <a:p>
            <a:pPr lvl="2"/>
            <a:r>
              <a:rPr lang="en-US" smtClean="0"/>
              <a:t>Not just collective communiation functions that are commonly optimized</a:t>
            </a:r>
          </a:p>
          <a:p>
            <a:pPr lvl="2"/>
            <a:r>
              <a:rPr lang="en-US" smtClean="0"/>
              <a:t>Also functions such as MPI_Init and MPI_Comm_split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Presentation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Presentation1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1375</Words>
  <Application>Microsoft Office PowerPoint</Application>
  <PresentationFormat>On-screen Show (4:3)</PresentationFormat>
  <Paragraphs>171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MS PGothic</vt:lpstr>
      <vt:lpstr>Wingdings</vt:lpstr>
      <vt:lpstr>Times</vt:lpstr>
      <vt:lpstr>Times New Roman</vt:lpstr>
      <vt:lpstr>Presentation1</vt:lpstr>
      <vt:lpstr>Microsoft Office Excel Chart</vt:lpstr>
      <vt:lpstr>MPI on a Million Processors</vt:lpstr>
      <vt:lpstr>Introduction</vt:lpstr>
      <vt:lpstr>MPI on Million Core Systems</vt:lpstr>
      <vt:lpstr>Factors Affecting Scalability</vt:lpstr>
      <vt:lpstr>Scalability Issues in the MPI Specification</vt:lpstr>
      <vt:lpstr>Zero-byte MPI_Alltoallv time on BG/P</vt:lpstr>
      <vt:lpstr>Scalability Issues in the MPI Specification</vt:lpstr>
      <vt:lpstr>Scalability Issues in the MPI Specification</vt:lpstr>
      <vt:lpstr>MPI Implementation Scalability</vt:lpstr>
      <vt:lpstr>Process Mappings</vt:lpstr>
      <vt:lpstr>NEK5000: Communicator Memory Consumption</vt:lpstr>
      <vt:lpstr>MPI Memory Usage on BG/P after 32 calls to MPI_Comm_dup</vt:lpstr>
      <vt:lpstr>Scalability of MPI_Init</vt:lpstr>
      <vt:lpstr>Scalable Algorithms for Collective Communication</vt:lpstr>
      <vt:lpstr>Enabling Application Scalability</vt:lpstr>
      <vt:lpstr>Higher Dimensional Decompositions with MPI</vt:lpstr>
      <vt:lpstr>Enabling Hybrid Programming</vt:lpstr>
      <vt:lpstr>Use of MPI-Based Libraries to Hide Complexity</vt:lpstr>
      <vt:lpstr>ADLB Library</vt:lpstr>
      <vt:lpstr>Conclusions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MPI:  I/O and One-Sided Communication</dc:title>
  <dc:creator>Pavan Balaji</dc:creator>
  <cp:lastModifiedBy>Pavan Balaji</cp:lastModifiedBy>
  <cp:revision>506</cp:revision>
  <cp:lastPrinted>2006-09-05T20:34:56Z</cp:lastPrinted>
  <dcterms:modified xsi:type="dcterms:W3CDTF">2011-01-10T13:19:01Z</dcterms:modified>
</cp:coreProperties>
</file>