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58" r:id="rId3"/>
    <p:sldId id="704" r:id="rId4"/>
    <p:sldId id="728" r:id="rId5"/>
    <p:sldId id="733" r:id="rId6"/>
    <p:sldId id="760" r:id="rId7"/>
    <p:sldId id="740" r:id="rId8"/>
    <p:sldId id="732" r:id="rId9"/>
    <p:sldId id="723" r:id="rId10"/>
    <p:sldId id="731" r:id="rId11"/>
    <p:sldId id="761" r:id="rId12"/>
    <p:sldId id="747" r:id="rId13"/>
    <p:sldId id="737" r:id="rId14"/>
    <p:sldId id="743" r:id="rId15"/>
    <p:sldId id="746" r:id="rId16"/>
    <p:sldId id="748" r:id="rId17"/>
    <p:sldId id="749" r:id="rId18"/>
    <p:sldId id="750" r:id="rId19"/>
    <p:sldId id="762" r:id="rId20"/>
    <p:sldId id="685" r:id="rId21"/>
    <p:sldId id="752" r:id="rId22"/>
    <p:sldId id="754" r:id="rId23"/>
    <p:sldId id="756" r:id="rId24"/>
    <p:sldId id="757" r:id="rId25"/>
    <p:sldId id="763" r:id="rId26"/>
    <p:sldId id="642" r:id="rId27"/>
    <p:sldId id="338" r:id="rId28"/>
  </p:sldIdLst>
  <p:sldSz cx="9144000" cy="6858000" type="screen4x3"/>
  <p:notesSz cx="7010400" cy="92964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굴림" pitchFamily="-65" charset="-127"/>
        <a:cs typeface="굴림" pitchFamily="-65" charset="-127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굴림" pitchFamily="-65" charset="-127"/>
        <a:cs typeface="굴림" pitchFamily="-65" charset="-127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굴림" pitchFamily="-65" charset="-127"/>
        <a:cs typeface="굴림" pitchFamily="-65" charset="-127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굴림" pitchFamily="-65" charset="-127"/>
        <a:cs typeface="굴림" pitchFamily="-65" charset="-127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굴림" pitchFamily="-65" charset="-127"/>
        <a:cs typeface="굴림" pitchFamily="-65" charset="-127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굴림" pitchFamily="-65" charset="-127"/>
        <a:cs typeface="굴림" pitchFamily="-65" charset="-127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굴림" pitchFamily="-65" charset="-127"/>
        <a:cs typeface="굴림" pitchFamily="-65" charset="-127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굴림" pitchFamily="-65" charset="-127"/>
        <a:cs typeface="굴림" pitchFamily="-65" charset="-127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굴림" pitchFamily="-65" charset="-127"/>
        <a:cs typeface="굴림" pitchFamily="-65" charset="-127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3300"/>
    <a:srgbClr val="0000FF"/>
    <a:srgbClr val="CCFFCC"/>
    <a:srgbClr val="66FF66"/>
    <a:srgbClr val="33CC33"/>
    <a:srgbClr val="99FF99"/>
    <a:srgbClr val="CCFF66"/>
    <a:srgbClr val="009900"/>
    <a:srgbClr val="3366CC"/>
    <a:srgbClr val="FFFFD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724" autoAdjust="0"/>
  </p:normalViewPr>
  <p:slideViewPr>
    <p:cSldViewPr>
      <p:cViewPr varScale="1">
        <p:scale>
          <a:sx n="107" d="100"/>
          <a:sy n="107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0030926558708473"/>
          <c:y val="4.7702555235206327E-2"/>
          <c:w val="0.75840142623681495"/>
          <c:h val="0.7508028678095692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ScELA</c:v>
                </c:pt>
              </c:strCache>
            </c:strRef>
          </c:tx>
          <c:spPr>
            <a:ln>
              <a:solidFill>
                <a:srgbClr val="CC3300"/>
              </a:solidFill>
              <a:prstDash val="sysDot"/>
            </a:ln>
          </c:spPr>
          <c:marker>
            <c:spPr>
              <a:solidFill>
                <a:srgbClr val="CC3300"/>
              </a:solidFill>
              <a:ln>
                <a:solidFill>
                  <a:srgbClr val="CC3300"/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10240</c:v>
                </c:pt>
                <c:pt idx="5">
                  <c:v>16384</c:v>
                </c:pt>
                <c:pt idx="6">
                  <c:v>20480</c:v>
                </c:pt>
                <c:pt idx="7">
                  <c:v>32768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4.33</c:v>
                </c:pt>
                <c:pt idx="1">
                  <c:v>6.39</c:v>
                </c:pt>
                <c:pt idx="2">
                  <c:v>11</c:v>
                </c:pt>
                <c:pt idx="3">
                  <c:v>22.39</c:v>
                </c:pt>
                <c:pt idx="4">
                  <c:v>25.58</c:v>
                </c:pt>
                <c:pt idx="5">
                  <c:v>48.05</c:v>
                </c:pt>
                <c:pt idx="6">
                  <c:v>64.34</c:v>
                </c:pt>
                <c:pt idx="7">
                  <c:v>83.36999999999999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MVAPICH 0.9.9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10240</c:v>
                </c:pt>
                <c:pt idx="5">
                  <c:v>16384</c:v>
                </c:pt>
                <c:pt idx="6">
                  <c:v>20480</c:v>
                </c:pt>
                <c:pt idx="7">
                  <c:v>32768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22.18</c:v>
                </c:pt>
                <c:pt idx="1">
                  <c:v>30.22</c:v>
                </c:pt>
                <c:pt idx="2">
                  <c:v>55.82</c:v>
                </c:pt>
                <c:pt idx="3">
                  <c:v>135.63</c:v>
                </c:pt>
                <c:pt idx="4">
                  <c:v>184.94</c:v>
                </c:pt>
              </c:numCache>
            </c:numRef>
          </c:val>
        </c:ser>
        <c:marker val="1"/>
        <c:axId val="63281024"/>
        <c:axId val="63597184"/>
      </c:lineChart>
      <c:catAx>
        <c:axId val="632810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Processes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63597184"/>
        <c:crosses val="autoZero"/>
        <c:auto val="1"/>
        <c:lblAlgn val="ctr"/>
        <c:lblOffset val="100"/>
      </c:catAx>
      <c:valAx>
        <c:axId val="635971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(</a:t>
                </a:r>
                <a:r>
                  <a:rPr lang="en-US" dirty="0" err="1" smtClean="0"/>
                  <a:t>secs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63281024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5283018867924526"/>
          <c:y val="0.32865447640645767"/>
          <c:w val="0.42493710691823899"/>
          <c:h val="0.14626853997701711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2783569651558918"/>
          <c:y val="4.4858665394098517E-2"/>
          <c:w val="0.58731908511435971"/>
          <c:h val="0.7574236045979017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Linear Startup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10.39</c:v>
                </c:pt>
                <c:pt idx="1">
                  <c:v>20.72</c:v>
                </c:pt>
                <c:pt idx="2">
                  <c:v>25.2</c:v>
                </c:pt>
                <c:pt idx="3">
                  <c:v>51.74</c:v>
                </c:pt>
                <c:pt idx="4">
                  <c:v>98.14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Hierarchical Startup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2K</c:v>
                </c:pt>
                <c:pt idx="2">
                  <c:v>4K</c:v>
                </c:pt>
                <c:pt idx="3">
                  <c:v>8K</c:v>
                </c:pt>
                <c:pt idx="4">
                  <c:v>16K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10.870000000000006</c:v>
                </c:pt>
                <c:pt idx="1">
                  <c:v>7.25</c:v>
                </c:pt>
                <c:pt idx="2">
                  <c:v>9.91</c:v>
                </c:pt>
                <c:pt idx="3">
                  <c:v>17.190000000000001</c:v>
                </c:pt>
                <c:pt idx="4">
                  <c:v>19.34</c:v>
                </c:pt>
              </c:numCache>
            </c:numRef>
          </c:val>
        </c:ser>
        <c:marker val="1"/>
        <c:axId val="58036224"/>
        <c:axId val="58401152"/>
      </c:lineChart>
      <c:catAx>
        <c:axId val="58036224"/>
        <c:scaling>
          <c:orientation val="minMax"/>
        </c:scaling>
        <c:axPos val="b"/>
        <c:numFmt formatCode="General" sourceLinked="1"/>
        <c:tickLblPos val="nextTo"/>
        <c:crossAx val="58401152"/>
        <c:crosses val="autoZero"/>
        <c:auto val="1"/>
        <c:lblAlgn val="ctr"/>
        <c:lblOffset val="100"/>
      </c:catAx>
      <c:valAx>
        <c:axId val="58401152"/>
        <c:scaling>
          <c:orientation val="minMax"/>
          <c:min val="0"/>
        </c:scaling>
        <c:axPos val="l"/>
        <c:majorGridlines/>
        <c:numFmt formatCode="General" sourceLinked="1"/>
        <c:tickLblPos val="nextTo"/>
        <c:crossAx val="580362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45356205474317"/>
          <c:y val="0.42213129176027531"/>
          <c:w val="0.26355961754780682"/>
          <c:h val="0.13357646083713248"/>
        </c:manualLayout>
      </c:layout>
    </c:legend>
    <c:plotVisOnly val="1"/>
  </c:chart>
  <c:externalData r:id="rId2"/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0.41667</cdr:y>
    </cdr:to>
    <cdr:sp macro="" textlink="">
      <cdr:nvSpPr>
        <cdr:cNvPr id="2" name="Title 1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0" y="0"/>
          <a:ext cx="8229600" cy="1143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ctr">
          <a:normAutofit/>
        </a:bodyPr>
        <a:lstStyle xmlns:a="http://schemas.openxmlformats.org/drawingml/2006/main">
          <a:lvl1pPr algn="ctr" defTabSz="914400" rtl="0" eaLnBrk="1" latinLnBrk="0" hangingPunct="1">
            <a:spcBef>
              <a:spcPct val="0"/>
            </a:spcBef>
            <a:buNone/>
            <a:defRPr sz="4400" kern="1200">
              <a:solidFill>
                <a:sysClr val="windowText" lastClr="000000"/>
              </a:solidFill>
              <a:latin typeface="Calibri"/>
            </a:defRPr>
          </a:lvl1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0.34264</cdr:x>
      <cdr:y>0.91136</cdr:y>
    </cdr:from>
    <cdr:to>
      <cdr:x>0.58101</cdr:x>
      <cdr:y>0.96399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52600" y="3133726"/>
          <a:ext cx="1219200" cy="1809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Processes</a:t>
          </a:r>
        </a:p>
      </cdr:txBody>
    </cdr:sp>
  </cdr:relSizeAnchor>
  <cdr:relSizeAnchor xmlns:cdr="http://schemas.openxmlformats.org/drawingml/2006/chartDrawing">
    <cdr:from>
      <cdr:x>0.0149</cdr:x>
      <cdr:y>0.31025</cdr:y>
    </cdr:from>
    <cdr:to>
      <cdr:x>0.02384</cdr:x>
      <cdr:y>0.54848</cdr:y>
    </cdr:to>
    <cdr:sp macro="" textlink="">
      <cdr:nvSpPr>
        <cdr:cNvPr id="4" name="TextBox 2"/>
        <cdr:cNvSpPr txBox="1"/>
      </cdr:nvSpPr>
      <cdr:spPr>
        <a:xfrm xmlns:a="http://schemas.openxmlformats.org/drawingml/2006/main">
          <a:off x="76200" y="1066800"/>
          <a:ext cx="45719" cy="8191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="vert270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sz="1100" dirty="0"/>
            <a:t>Seconds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dirty="0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dirty="0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fld id="{38D6B10D-2C33-A24D-932C-FD1F9B5A9FC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fld id="{7E7DF644-AD9E-9646-8566-D76531028F9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2A7F6B-3CBB-9745-8B73-5ECE7CEA6E1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C16C2-7E29-8B45-A9A2-518552AC3110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48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C16C2-7E29-8B45-A9A2-518552AC3110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348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C16C2-7E29-8B45-A9A2-518552AC3110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348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ED7C98-AB54-7643-BC04-886A2BB655B5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C16C2-7E29-8B45-A9A2-518552AC3110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348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F644-AD9E-9646-8566-D76531028F9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b="1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74E0D8E-5EC1-1D41-866B-485799F697D9}" type="slidenum">
              <a:rPr lang="en-US" altLang="ko-KR"/>
              <a:pPr/>
              <a:t>‹#›</a:t>
            </a:fld>
            <a:endParaRPr lang="en-US" altLang="ko-KR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2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 dirty="0">
                  <a:ln w="6350">
                    <a:noFill/>
                    <a:round/>
                    <a:headEnd/>
                    <a:tailEnd/>
                  </a:ln>
                  <a:solidFill>
                    <a:srgbClr val="CC0000"/>
                  </a:solidFill>
                  <a:latin typeface="Arial"/>
                  <a:ea typeface="Arial"/>
                  <a:cs typeface="Arial"/>
                </a:rPr>
                <a:t>NETWORK-BASED</a:t>
              </a:r>
            </a:p>
          </p:txBody>
        </p:sp>
        <p:sp>
          <p:nvSpPr>
            <p:cNvPr id="5133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 dirty="0">
                  <a:ln w="6350">
                    <a:noFill/>
                    <a:round/>
                    <a:headEnd/>
                    <a:tailEnd/>
                  </a:ln>
                  <a:solidFill>
                    <a:srgbClr val="CC0000"/>
                  </a:solidFill>
                  <a:latin typeface="Arial"/>
                  <a:ea typeface="Arial"/>
                  <a:cs typeface="Arial"/>
                </a:rPr>
                <a:t>COMPUTING</a:t>
              </a:r>
            </a:p>
          </p:txBody>
        </p:sp>
        <p:sp>
          <p:nvSpPr>
            <p:cNvPr id="5134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 dirty="0">
                  <a:ln w="6350">
                    <a:noFill/>
                    <a:round/>
                    <a:headEnd/>
                    <a:tailEnd/>
                  </a:ln>
                  <a:solidFill>
                    <a:srgbClr val="CC0000"/>
                  </a:solidFill>
                  <a:latin typeface="Arial"/>
                  <a:ea typeface="Arial"/>
                  <a:cs typeface="Arial"/>
                </a:rPr>
                <a:t>LABORATORY</a:t>
              </a:r>
            </a:p>
          </p:txBody>
        </p:sp>
      </p:grp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136" name="Picture 16" descr="Ohio State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AD64EA2-AE0E-CB4D-BC88-08CC879B6F41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E726379-A537-A343-9E3D-A6BB25BB1D86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B355CC07-210A-E14A-BB1F-24CF9B87C00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62D67001-ACA6-2349-8196-3AEE5C091BC2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4104-1FC7-6D43-9657-B8BFD8B6356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2971800"/>
            <a:ext cx="4876800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200" y="304800"/>
            <a:ext cx="4343400" cy="381000"/>
          </a:xfrm>
        </p:spPr>
        <p:txBody>
          <a:bodyPr/>
          <a:lstStyle>
            <a:lvl2pPr algn="ctr">
              <a:buNone/>
              <a:defRPr/>
            </a:lvl2pPr>
          </a:lstStyle>
          <a:p>
            <a:pPr lvl="1"/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AD1AD28-5999-3240-94A9-F355A6B230C2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9D17E3-1BB7-6246-A580-D9E12F66CA35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2C31949-90BC-5C44-AC58-467D1B48B204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86F923F-224A-A14B-A50B-452713139729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F939B35-3910-3F43-B4C1-2F8C08B747E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513D27-38FC-144F-86EA-A6AEBEFF6EBD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279C676-2647-944D-877B-850C9AC7E4D3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9D10E9-F822-2042-A872-D2A5ACA8481F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1447800"/>
          </a:xfrm>
          <a:prstGeom prst="rect">
            <a:avLst/>
          </a:prstGeom>
          <a:gradFill rotWithShape="0">
            <a:gsLst>
              <a:gs pos="0">
                <a:srgbClr val="CBCDD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E3C4104-1FC7-6D43-9657-B8BFD8B63566}" type="slidenum">
              <a:rPr lang="en-US" altLang="ko-KR"/>
              <a:pPr/>
              <a:t>‹#›</a:t>
            </a:fld>
            <a:endParaRPr lang="en-US" altLang="ko-KR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06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 dirty="0">
                  <a:ln w="6350">
                    <a:noFill/>
                    <a:round/>
                    <a:headEnd/>
                    <a:tailEnd/>
                  </a:ln>
                  <a:solidFill>
                    <a:srgbClr val="CC0000"/>
                  </a:solidFill>
                  <a:latin typeface="Arial"/>
                  <a:ea typeface="Arial"/>
                  <a:cs typeface="Arial"/>
                </a:rPr>
                <a:t>NETWORK-BASED</a:t>
              </a:r>
            </a:p>
          </p:txBody>
        </p:sp>
        <p:sp>
          <p:nvSpPr>
            <p:cNvPr id="4107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 dirty="0">
                  <a:ln w="6350">
                    <a:noFill/>
                    <a:round/>
                    <a:headEnd/>
                    <a:tailEnd/>
                  </a:ln>
                  <a:solidFill>
                    <a:srgbClr val="CC0000"/>
                  </a:solidFill>
                  <a:latin typeface="Arial"/>
                  <a:ea typeface="Arial"/>
                  <a:cs typeface="Arial"/>
                </a:rPr>
                <a:t>COMPUTING</a:t>
              </a:r>
            </a:p>
          </p:txBody>
        </p:sp>
        <p:sp>
          <p:nvSpPr>
            <p:cNvPr id="4108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 dirty="0">
                  <a:ln w="6350">
                    <a:noFill/>
                    <a:round/>
                    <a:headEnd/>
                    <a:tailEnd/>
                  </a:ln>
                  <a:solidFill>
                    <a:srgbClr val="CC0000"/>
                  </a:solidFill>
                  <a:latin typeface="Arial"/>
                  <a:ea typeface="Arial"/>
                  <a:cs typeface="Arial"/>
                </a:rPr>
                <a:t>LABORATORY</a:t>
              </a:r>
            </a:p>
          </p:txBody>
        </p:sp>
      </p:grp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110" name="Picture 14" descr="Ohio State 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2"/>
          <p:cNvSpPr txBox="1">
            <a:spLocks noChangeArrowheads="1"/>
          </p:cNvSpPr>
          <p:nvPr userDrawn="1"/>
        </p:nvSpPr>
        <p:spPr bwMode="auto">
          <a:xfrm>
            <a:off x="457200" y="304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5" r:id="rId14"/>
  </p:sldLayoutIdLst>
  <p:transition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rgbClr val="00808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008080"/>
          </a:solidFill>
          <a:latin typeface="Arial" pitchFamily="-65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008080"/>
          </a:solidFill>
          <a:latin typeface="Arial" pitchFamily="-65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008080"/>
          </a:solidFill>
          <a:latin typeface="Arial" pitchFamily="-65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008080"/>
          </a:solidFill>
          <a:latin typeface="Arial" pitchFamily="-65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8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8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8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8080"/>
          </a:solidFill>
          <a:latin typeface="Arial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-65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vapich.cse.ohio-state.ed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09600" y="1219200"/>
            <a:ext cx="7848600" cy="167640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304800" y="2895600"/>
            <a:ext cx="8534400" cy="3276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E5E8E8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382000" cy="2057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3200" dirty="0" smtClean="0"/>
              <a:t>Impact of Node Level Caching in MPI </a:t>
            </a:r>
            <a:br>
              <a:rPr lang="en-US" sz="3200" dirty="0" smtClean="0"/>
            </a:br>
            <a:r>
              <a:rPr lang="en-US" sz="3200" dirty="0" smtClean="0"/>
              <a:t>Job Launch Mechanisms</a:t>
            </a:r>
            <a:endParaRPr lang="en-US" sz="3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" y="3124199"/>
            <a:ext cx="8763000" cy="158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160000"/>
              </a:lnSpc>
              <a:spcBef>
                <a:spcPct val="20000"/>
              </a:spcBef>
              <a:buFont typeface="Wingdings" pitchFamily="-65" charset="2"/>
              <a:buNone/>
            </a:pPr>
            <a:r>
              <a:rPr lang="en-US" sz="2200" dirty="0" smtClean="0"/>
              <a:t>Jaidev Sridhar and D. K. Panda</a:t>
            </a:r>
          </a:p>
          <a:p>
            <a:pPr algn="ctr">
              <a:lnSpc>
                <a:spcPct val="160000"/>
              </a:lnSpc>
              <a:spcBef>
                <a:spcPct val="20000"/>
              </a:spcBef>
              <a:buFont typeface="Wingdings" pitchFamily="-65" charset="2"/>
              <a:buNone/>
            </a:pPr>
            <a:r>
              <a:rPr lang="en-US" sz="1600" dirty="0" smtClean="0">
                <a:latin typeface="Andale Mono"/>
                <a:cs typeface="Andale Mono"/>
              </a:rPr>
              <a:t>{sridharj,panda}@cse.ohio-state.edu</a:t>
            </a:r>
          </a:p>
          <a:p>
            <a:pPr algn="ctr">
              <a:lnSpc>
                <a:spcPct val="160000"/>
              </a:lnSpc>
              <a:spcBef>
                <a:spcPct val="20000"/>
              </a:spcBef>
              <a:buFont typeface="Wingdings" pitchFamily="-65" charset="2"/>
              <a:buNone/>
            </a:pP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Presented by Pavan Balaji, Argonne National Laboratory</a:t>
            </a:r>
          </a:p>
          <a:p>
            <a:pPr algn="ctr">
              <a:lnSpc>
                <a:spcPct val="160000"/>
              </a:lnSpc>
              <a:spcBef>
                <a:spcPct val="20000"/>
              </a:spcBef>
              <a:buFont typeface="Wingdings" pitchFamily="-65" charset="2"/>
              <a:buNone/>
            </a:pPr>
            <a:endParaRPr lang="en-US" sz="1600" dirty="0">
              <a:latin typeface="Andale Mono"/>
              <a:cs typeface="Andale Mono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73005" y="4926033"/>
            <a:ext cx="82296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600" i="1" dirty="0">
                <a:latin typeface="Verdana" pitchFamily="-65" charset="0"/>
              </a:rPr>
              <a:t>Network-Based Computing </a:t>
            </a:r>
            <a:r>
              <a:rPr lang="en-US" sz="1600" i="1" dirty="0" smtClean="0">
                <a:latin typeface="Verdana" pitchFamily="-65" charset="0"/>
              </a:rPr>
              <a:t>Lab</a:t>
            </a:r>
          </a:p>
          <a:p>
            <a:pPr algn="ctr">
              <a:lnSpc>
                <a:spcPct val="140000"/>
              </a:lnSpc>
            </a:pPr>
            <a:r>
              <a:rPr lang="en-US" sz="1600" i="1" dirty="0">
                <a:latin typeface="Verdana" pitchFamily="-65" charset="0"/>
              </a:rPr>
              <a:t>The Ohio State University</a:t>
            </a:r>
          </a:p>
          <a:p>
            <a:pPr algn="ctr">
              <a:lnSpc>
                <a:spcPct val="140000"/>
              </a:lnSpc>
            </a:pPr>
            <a:r>
              <a:rPr lang="en-US" sz="1600" i="1" dirty="0">
                <a:latin typeface="Verdana" pitchFamily="-65" charset="0"/>
              </a:rPr>
              <a:t>Columbus, OH USA</a:t>
            </a:r>
            <a:endParaRPr lang="en-US" sz="2400" i="1" dirty="0">
              <a:solidFill>
                <a:srgbClr val="3333FF"/>
              </a:solidFill>
              <a:latin typeface="Verdana" pitchFamily="-65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 smtClean="0"/>
              <a:t>Evaluation: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Large Scale Cluster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6953" y="1530324"/>
            <a:ext cx="4418073" cy="48197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ScELA</a:t>
            </a:r>
            <a:r>
              <a:rPr lang="en-US" sz="2400" dirty="0" smtClean="0"/>
              <a:t> compared MVAPICH 0.9.9 on the TACC Ranger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3,936 nodes with four 2.0 GHz Quad-Core AMD “Barcelona”  Opteron processors 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16 processing cores per node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Time to launch a simple MPI “Hello World” program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Can scale at least 3X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Order of magnitude faster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864104" y="1676376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8080"/>
                </a:solidFill>
              </a:rPr>
              <a:t>Presentation Outline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11"/>
            <a:ext cx="8229600" cy="4819715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 Introduction and Motivation</a:t>
            </a:r>
          </a:p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 ScELA Design</a:t>
            </a:r>
          </a:p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b="1" dirty="0" smtClean="0">
                <a:solidFill>
                  <a:srgbClr val="CC3300"/>
                </a:solidFill>
              </a:rPr>
              <a:t>  Impact of Node-Level Caching</a:t>
            </a:r>
          </a:p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dirty="0" smtClean="0"/>
              <a:t>  Experimental </a:t>
            </a:r>
            <a:r>
              <a:rPr lang="en-US" sz="2800" dirty="0"/>
              <a:t>Evaluation</a:t>
            </a:r>
          </a:p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dirty="0"/>
              <a:t>  Conclusions and Future Work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9217025" y="33099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PMI Bulletin Board on ScELA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PMI is a startup communication protocol used by MVAPICH2, MPICH2, etc.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For process discovery, PMI defines a bulletin board protocol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PMI_Put (key, val) publishes a key, value pair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PMI_Get (key) fetches appropriate value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We define similar operations NLA_Put and NLA_Get to facilitate a bulletin board over the NLA tree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NLA level caches to speedup information access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in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Is it beneficial to cache information in intermediate nodes in the NLA tree?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How these caches need to be designed?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What trade-offs exist in designing such caches?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How much performance benefits can be achieved with such caching?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Design Alternatives for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0590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Hierarchical Cache Simple (HCS)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Hierarchical Cache with Message Aggregation (HCMA)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Hierarchical Cache with Message Aggregation and Broadcast (HCMAB)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Hierarchical Cache with Message Aggregation,  Broadcast with LRU (HCMAB-LRU)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PMI Bulletin Board on ScELA with HCS</a:t>
            </a:r>
            <a:endParaRPr lang="en-US" dirty="0"/>
          </a:p>
        </p:txBody>
      </p:sp>
      <p:grpSp>
        <p:nvGrpSpPr>
          <p:cNvPr id="3" name="Group 60"/>
          <p:cNvGrpSpPr/>
          <p:nvPr/>
        </p:nvGrpSpPr>
        <p:grpSpPr>
          <a:xfrm>
            <a:off x="117414" y="1785915"/>
            <a:ext cx="8881339" cy="4335142"/>
            <a:chOff x="117414" y="1785915"/>
            <a:chExt cx="8881339" cy="4335142"/>
          </a:xfrm>
        </p:grpSpPr>
        <p:grpSp>
          <p:nvGrpSpPr>
            <p:cNvPr id="5" name="Group 106"/>
            <p:cNvGrpSpPr/>
            <p:nvPr/>
          </p:nvGrpSpPr>
          <p:grpSpPr>
            <a:xfrm>
              <a:off x="117414" y="3648078"/>
              <a:ext cx="2893207" cy="2436466"/>
              <a:chOff x="373005" y="1639863"/>
              <a:chExt cx="2893207" cy="2436466"/>
            </a:xfrm>
          </p:grpSpPr>
          <p:grpSp>
            <p:nvGrpSpPr>
              <p:cNvPr id="6" name="Group 26"/>
              <p:cNvGrpSpPr/>
              <p:nvPr/>
            </p:nvGrpSpPr>
            <p:grpSpPr>
              <a:xfrm>
                <a:off x="957213" y="1639863"/>
                <a:ext cx="1568108" cy="1064860"/>
                <a:chOff x="3220438" y="2896570"/>
                <a:chExt cx="1568108" cy="106486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3220438" y="2896570"/>
                  <a:ext cx="1348706" cy="856428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grpSp>
              <p:nvGrpSpPr>
                <p:cNvPr id="7" name="Group 12"/>
                <p:cNvGrpSpPr/>
                <p:nvPr/>
              </p:nvGrpSpPr>
              <p:grpSpPr>
                <a:xfrm>
                  <a:off x="3439840" y="3105002"/>
                  <a:ext cx="1348706" cy="856428"/>
                  <a:chOff x="5743454" y="0"/>
                  <a:chExt cx="1348706" cy="856428"/>
                </a:xfrm>
              </p:grpSpPr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5743454" y="0"/>
                    <a:ext cx="1348706" cy="856428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bg1">
                      <a:alpha val="9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31" name="Rounded Rectangle 5"/>
                  <p:cNvSpPr/>
                  <p:nvPr/>
                </p:nvSpPr>
                <p:spPr>
                  <a:xfrm>
                    <a:off x="5768538" y="25084"/>
                    <a:ext cx="1298538" cy="80626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0960" tIns="60960" rIns="60960" bIns="60960" numCol="1" spcCol="1270" anchor="ctr" anchorCtr="0">
                    <a:noAutofit/>
                  </a:bodyPr>
                  <a:lstStyle/>
                  <a:p>
                    <a:pPr lvl="0" algn="ctr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kern="1200" dirty="0" smtClean="0"/>
                      <a:t>NLA</a:t>
                    </a:r>
                  </a:p>
                  <a:p>
                    <a:pPr lvl="0" algn="ctr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kern="1200" dirty="0" smtClean="0"/>
                      <a:t>Node 2</a:t>
                    </a:r>
                    <a:endParaRPr lang="en-US" sz="1600" kern="1200" dirty="0"/>
                  </a:p>
                </p:txBody>
              </p:sp>
            </p:grpSp>
          </p:grpSp>
          <p:grpSp>
            <p:nvGrpSpPr>
              <p:cNvPr id="8" name="Group 23"/>
              <p:cNvGrpSpPr/>
              <p:nvPr/>
            </p:nvGrpSpPr>
            <p:grpSpPr>
              <a:xfrm>
                <a:off x="373005" y="3246435"/>
                <a:ext cx="1067557" cy="829894"/>
                <a:chOff x="6397626" y="4840287"/>
                <a:chExt cx="1067557" cy="829894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6397626" y="4840287"/>
                  <a:ext cx="921180" cy="584949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grpSp>
              <p:nvGrpSpPr>
                <p:cNvPr id="9" name="Group 14"/>
                <p:cNvGrpSpPr/>
                <p:nvPr/>
              </p:nvGrpSpPr>
              <p:grpSpPr>
                <a:xfrm>
                  <a:off x="6544003" y="5085232"/>
                  <a:ext cx="921180" cy="584949"/>
                  <a:chOff x="7305997" y="0"/>
                  <a:chExt cx="921180" cy="584949"/>
                </a:xfrm>
              </p:grpSpPr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7305997" y="0"/>
                    <a:ext cx="921180" cy="584949"/>
                  </a:xfrm>
                  <a:prstGeom prst="roundRect">
                    <a:avLst>
                      <a:gd name="adj" fmla="val 10000"/>
                    </a:avLst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7323130" y="17133"/>
                    <a:ext cx="886914" cy="550683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0960" tIns="60960" rIns="60960" bIns="60960" numCol="1" spcCol="1270" anchor="ctr" anchorCtr="0">
                    <a:noAutofit/>
                  </a:bodyPr>
                  <a:lstStyle/>
                  <a:p>
                    <a:pPr lvl="0" algn="ctr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kern="1200" dirty="0" smtClean="0"/>
                      <a:t>Process 4</a:t>
                    </a:r>
                    <a:endParaRPr lang="en-US" sz="1600" kern="1200" dirty="0"/>
                  </a:p>
                </p:txBody>
              </p:sp>
            </p:grpSp>
          </p:grpSp>
          <p:grpSp>
            <p:nvGrpSpPr>
              <p:cNvPr id="10" name="Group 61"/>
              <p:cNvGrpSpPr/>
              <p:nvPr/>
            </p:nvGrpSpPr>
            <p:grpSpPr>
              <a:xfrm>
                <a:off x="2198655" y="3246435"/>
                <a:ext cx="1067557" cy="829894"/>
                <a:chOff x="6397626" y="4840287"/>
                <a:chExt cx="1067557" cy="829894"/>
              </a:xfrm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6397626" y="4840287"/>
                  <a:ext cx="921180" cy="584949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grpSp>
              <p:nvGrpSpPr>
                <p:cNvPr id="11" name="Group 14"/>
                <p:cNvGrpSpPr/>
                <p:nvPr/>
              </p:nvGrpSpPr>
              <p:grpSpPr>
                <a:xfrm>
                  <a:off x="6544003" y="5085232"/>
                  <a:ext cx="921180" cy="584949"/>
                  <a:chOff x="7305997" y="0"/>
                  <a:chExt cx="921180" cy="584949"/>
                </a:xfrm>
              </p:grpSpPr>
              <p:sp>
                <p:nvSpPr>
                  <p:cNvPr id="65" name="Rounded Rectangle 64"/>
                  <p:cNvSpPr/>
                  <p:nvPr/>
                </p:nvSpPr>
                <p:spPr>
                  <a:xfrm>
                    <a:off x="7305997" y="0"/>
                    <a:ext cx="921180" cy="584949"/>
                  </a:xfrm>
                  <a:prstGeom prst="roundRect">
                    <a:avLst>
                      <a:gd name="adj" fmla="val 10000"/>
                    </a:avLst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66" name="Rounded Rectangle 8"/>
                  <p:cNvSpPr/>
                  <p:nvPr/>
                </p:nvSpPr>
                <p:spPr>
                  <a:xfrm>
                    <a:off x="7323130" y="17133"/>
                    <a:ext cx="886914" cy="550683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0960" tIns="60960" rIns="60960" bIns="60960" numCol="1" spcCol="1270" anchor="ctr" anchorCtr="0">
                    <a:noAutofit/>
                  </a:bodyPr>
                  <a:lstStyle/>
                  <a:p>
                    <a:pPr lvl="0" algn="ctr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kern="1200" dirty="0" smtClean="0"/>
                      <a:t>Process 3</a:t>
                    </a:r>
                    <a:endParaRPr lang="en-US" sz="1600" kern="1200" dirty="0"/>
                  </a:p>
                </p:txBody>
              </p:sp>
            </p:grpSp>
          </p:grpSp>
          <p:cxnSp>
            <p:nvCxnSpPr>
              <p:cNvPr id="100" name="Straight Arrow Connector 99"/>
              <p:cNvCxnSpPr>
                <a:endCxn id="16" idx="0"/>
              </p:cNvCxnSpPr>
              <p:nvPr/>
            </p:nvCxnSpPr>
            <p:spPr bwMode="auto">
              <a:xfrm rot="10800000" flipV="1">
                <a:off x="979973" y="2735252"/>
                <a:ext cx="853555" cy="75612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03" name="Straight Arrow Connector 102"/>
              <p:cNvCxnSpPr>
                <a:stCxn id="30" idx="2"/>
                <a:endCxn id="65" idx="0"/>
              </p:cNvCxnSpPr>
              <p:nvPr/>
            </p:nvCxnSpPr>
            <p:spPr bwMode="auto">
              <a:xfrm rot="16200000" flipH="1">
                <a:off x="1934967" y="2620724"/>
                <a:ext cx="786657" cy="95465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12" name="Group 107"/>
            <p:cNvGrpSpPr/>
            <p:nvPr/>
          </p:nvGrpSpPr>
          <p:grpSpPr>
            <a:xfrm>
              <a:off x="3074967" y="1785915"/>
              <a:ext cx="2893207" cy="2436466"/>
              <a:chOff x="373005" y="1639863"/>
              <a:chExt cx="2893207" cy="2436466"/>
            </a:xfrm>
          </p:grpSpPr>
          <p:grpSp>
            <p:nvGrpSpPr>
              <p:cNvPr id="13" name="Group 26"/>
              <p:cNvGrpSpPr/>
              <p:nvPr/>
            </p:nvGrpSpPr>
            <p:grpSpPr>
              <a:xfrm>
                <a:off x="957213" y="1639863"/>
                <a:ext cx="1568108" cy="1064860"/>
                <a:chOff x="3220438" y="2896570"/>
                <a:chExt cx="1568108" cy="106486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2" name="Rounded Rectangle 121"/>
                <p:cNvSpPr/>
                <p:nvPr/>
              </p:nvSpPr>
              <p:spPr>
                <a:xfrm>
                  <a:off x="3220438" y="2896570"/>
                  <a:ext cx="1348706" cy="856428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grpSp>
              <p:nvGrpSpPr>
                <p:cNvPr id="15" name="Group 12"/>
                <p:cNvGrpSpPr/>
                <p:nvPr/>
              </p:nvGrpSpPr>
              <p:grpSpPr>
                <a:xfrm>
                  <a:off x="3439840" y="3105002"/>
                  <a:ext cx="1348706" cy="856428"/>
                  <a:chOff x="5743454" y="0"/>
                  <a:chExt cx="1348706" cy="856428"/>
                </a:xfrm>
              </p:grpSpPr>
              <p:sp>
                <p:nvSpPr>
                  <p:cNvPr id="124" name="Rounded Rectangle 123"/>
                  <p:cNvSpPr/>
                  <p:nvPr/>
                </p:nvSpPr>
                <p:spPr>
                  <a:xfrm>
                    <a:off x="5743454" y="0"/>
                    <a:ext cx="1348706" cy="856428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bg1">
                      <a:alpha val="9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25" name="Rounded Rectangle 5"/>
                  <p:cNvSpPr/>
                  <p:nvPr/>
                </p:nvSpPr>
                <p:spPr>
                  <a:xfrm>
                    <a:off x="5768538" y="25084"/>
                    <a:ext cx="1298538" cy="80626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0960" tIns="60960" rIns="60960" bIns="60960" numCol="1" spcCol="1270" anchor="ctr" anchorCtr="0">
                    <a:noAutofit/>
                  </a:bodyPr>
                  <a:lstStyle/>
                  <a:p>
                    <a:pPr lvl="0" algn="ctr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kern="1200" dirty="0" smtClean="0"/>
                      <a:t>NLA</a:t>
                    </a:r>
                  </a:p>
                  <a:p>
                    <a:pPr lvl="0" algn="ctr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kern="1200" dirty="0" smtClean="0"/>
                      <a:t>Node 1</a:t>
                    </a:r>
                    <a:endParaRPr lang="en-US" sz="1600" kern="1200" dirty="0"/>
                  </a:p>
                </p:txBody>
              </p:sp>
            </p:grpSp>
          </p:grpSp>
          <p:grpSp>
            <p:nvGrpSpPr>
              <p:cNvPr id="18" name="Group 23"/>
              <p:cNvGrpSpPr/>
              <p:nvPr/>
            </p:nvGrpSpPr>
            <p:grpSpPr>
              <a:xfrm>
                <a:off x="373005" y="3246435"/>
                <a:ext cx="1067557" cy="829894"/>
                <a:chOff x="6397626" y="4840287"/>
                <a:chExt cx="1067557" cy="829894"/>
              </a:xfrm>
            </p:grpSpPr>
            <p:sp>
              <p:nvSpPr>
                <p:cNvPr id="118" name="Rounded Rectangle 117"/>
                <p:cNvSpPr/>
                <p:nvPr/>
              </p:nvSpPr>
              <p:spPr>
                <a:xfrm>
                  <a:off x="6397626" y="4840287"/>
                  <a:ext cx="921180" cy="584949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grpSp>
              <p:nvGrpSpPr>
                <p:cNvPr id="19" name="Group 14"/>
                <p:cNvGrpSpPr/>
                <p:nvPr/>
              </p:nvGrpSpPr>
              <p:grpSpPr>
                <a:xfrm>
                  <a:off x="6544003" y="5085232"/>
                  <a:ext cx="921180" cy="584949"/>
                  <a:chOff x="7305997" y="0"/>
                  <a:chExt cx="921180" cy="584949"/>
                </a:xfrm>
              </p:grpSpPr>
              <p:sp>
                <p:nvSpPr>
                  <p:cNvPr id="120" name="Rounded Rectangle 119"/>
                  <p:cNvSpPr/>
                  <p:nvPr/>
                </p:nvSpPr>
                <p:spPr>
                  <a:xfrm>
                    <a:off x="7305997" y="0"/>
                    <a:ext cx="921180" cy="584949"/>
                  </a:xfrm>
                  <a:prstGeom prst="roundRect">
                    <a:avLst>
                      <a:gd name="adj" fmla="val 10000"/>
                    </a:avLst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21" name="Rounded Rectangle 8"/>
                  <p:cNvSpPr/>
                  <p:nvPr/>
                </p:nvSpPr>
                <p:spPr>
                  <a:xfrm>
                    <a:off x="7323130" y="17133"/>
                    <a:ext cx="886914" cy="550683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0960" tIns="60960" rIns="60960" bIns="60960" numCol="1" spcCol="1270" anchor="ctr" anchorCtr="0">
                    <a:noAutofit/>
                  </a:bodyPr>
                  <a:lstStyle/>
                  <a:p>
                    <a:pPr lvl="0" algn="ctr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kern="1200" dirty="0" smtClean="0"/>
                      <a:t>Process </a:t>
                    </a:r>
                    <a:r>
                      <a:rPr lang="en-US" sz="1600" dirty="0" smtClean="0"/>
                      <a:t>1</a:t>
                    </a:r>
                    <a:endParaRPr lang="en-US" sz="1600" kern="1200" dirty="0"/>
                  </a:p>
                </p:txBody>
              </p:sp>
            </p:grpSp>
          </p:grpSp>
          <p:grpSp>
            <p:nvGrpSpPr>
              <p:cNvPr id="20" name="Group 61"/>
              <p:cNvGrpSpPr/>
              <p:nvPr/>
            </p:nvGrpSpPr>
            <p:grpSpPr>
              <a:xfrm>
                <a:off x="2198655" y="3246435"/>
                <a:ext cx="1067557" cy="829894"/>
                <a:chOff x="6397626" y="4840287"/>
                <a:chExt cx="1067557" cy="829894"/>
              </a:xfrm>
            </p:grpSpPr>
            <p:sp>
              <p:nvSpPr>
                <p:cNvPr id="114" name="Rounded Rectangle 113"/>
                <p:cNvSpPr/>
                <p:nvPr/>
              </p:nvSpPr>
              <p:spPr>
                <a:xfrm>
                  <a:off x="6397626" y="4840287"/>
                  <a:ext cx="921180" cy="584949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grpSp>
              <p:nvGrpSpPr>
                <p:cNvPr id="21" name="Group 14"/>
                <p:cNvGrpSpPr/>
                <p:nvPr/>
              </p:nvGrpSpPr>
              <p:grpSpPr>
                <a:xfrm>
                  <a:off x="6544003" y="5085232"/>
                  <a:ext cx="921180" cy="584949"/>
                  <a:chOff x="7305997" y="0"/>
                  <a:chExt cx="921180" cy="584949"/>
                </a:xfrm>
              </p:grpSpPr>
              <p:sp>
                <p:nvSpPr>
                  <p:cNvPr id="116" name="Rounded Rectangle 115"/>
                  <p:cNvSpPr/>
                  <p:nvPr/>
                </p:nvSpPr>
                <p:spPr>
                  <a:xfrm>
                    <a:off x="7305997" y="0"/>
                    <a:ext cx="921180" cy="584949"/>
                  </a:xfrm>
                  <a:prstGeom prst="roundRect">
                    <a:avLst>
                      <a:gd name="adj" fmla="val 10000"/>
                    </a:avLst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17" name="Rounded Rectangle 8"/>
                  <p:cNvSpPr/>
                  <p:nvPr/>
                </p:nvSpPr>
                <p:spPr>
                  <a:xfrm>
                    <a:off x="7323130" y="17133"/>
                    <a:ext cx="886914" cy="550683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0960" tIns="60960" rIns="60960" bIns="60960" numCol="1" spcCol="1270" anchor="ctr" anchorCtr="0">
                    <a:noAutofit/>
                  </a:bodyPr>
                  <a:lstStyle/>
                  <a:p>
                    <a:pPr lvl="0" algn="ctr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kern="1200" dirty="0" smtClean="0"/>
                      <a:t>Process 2</a:t>
                    </a:r>
                    <a:endParaRPr lang="en-US" sz="1600" kern="1200" dirty="0"/>
                  </a:p>
                </p:txBody>
              </p:sp>
            </p:grpSp>
          </p:grpSp>
          <p:cxnSp>
            <p:nvCxnSpPr>
              <p:cNvPr id="112" name="Straight Arrow Connector 111"/>
              <p:cNvCxnSpPr>
                <a:endCxn id="120" idx="0"/>
              </p:cNvCxnSpPr>
              <p:nvPr/>
            </p:nvCxnSpPr>
            <p:spPr bwMode="auto">
              <a:xfrm rot="10800000" flipV="1">
                <a:off x="979972" y="2735252"/>
                <a:ext cx="817040" cy="75612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13" name="Straight Arrow Connector 112"/>
              <p:cNvCxnSpPr>
                <a:endCxn id="116" idx="0"/>
              </p:cNvCxnSpPr>
              <p:nvPr/>
            </p:nvCxnSpPr>
            <p:spPr bwMode="auto">
              <a:xfrm>
                <a:off x="1870038" y="2735253"/>
                <a:ext cx="935584" cy="75612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22" name="Group 125"/>
            <p:cNvGrpSpPr/>
            <p:nvPr/>
          </p:nvGrpSpPr>
          <p:grpSpPr>
            <a:xfrm>
              <a:off x="6105546" y="3684591"/>
              <a:ext cx="2893207" cy="2436466"/>
              <a:chOff x="373005" y="1639863"/>
              <a:chExt cx="2893207" cy="2436466"/>
            </a:xfrm>
          </p:grpSpPr>
          <p:grpSp>
            <p:nvGrpSpPr>
              <p:cNvPr id="23" name="Group 26"/>
              <p:cNvGrpSpPr/>
              <p:nvPr/>
            </p:nvGrpSpPr>
            <p:grpSpPr>
              <a:xfrm>
                <a:off x="957213" y="1639863"/>
                <a:ext cx="1568108" cy="1064860"/>
                <a:chOff x="3220438" y="2896570"/>
                <a:chExt cx="1568108" cy="106486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0" name="Rounded Rectangle 139"/>
                <p:cNvSpPr/>
                <p:nvPr/>
              </p:nvSpPr>
              <p:spPr>
                <a:xfrm>
                  <a:off x="3220438" y="2896570"/>
                  <a:ext cx="1348706" cy="856428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grpSp>
              <p:nvGrpSpPr>
                <p:cNvPr id="24" name="Group 12"/>
                <p:cNvGrpSpPr/>
                <p:nvPr/>
              </p:nvGrpSpPr>
              <p:grpSpPr>
                <a:xfrm>
                  <a:off x="3439840" y="3105002"/>
                  <a:ext cx="1348706" cy="856428"/>
                  <a:chOff x="5743454" y="0"/>
                  <a:chExt cx="1348706" cy="856428"/>
                </a:xfrm>
              </p:grpSpPr>
              <p:sp>
                <p:nvSpPr>
                  <p:cNvPr id="142" name="Rounded Rectangle 141"/>
                  <p:cNvSpPr/>
                  <p:nvPr/>
                </p:nvSpPr>
                <p:spPr>
                  <a:xfrm>
                    <a:off x="5743454" y="0"/>
                    <a:ext cx="1348706" cy="856428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bg1">
                      <a:alpha val="9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43" name="Rounded Rectangle 5"/>
                  <p:cNvSpPr/>
                  <p:nvPr/>
                </p:nvSpPr>
                <p:spPr>
                  <a:xfrm>
                    <a:off x="5768538" y="25084"/>
                    <a:ext cx="1298538" cy="80626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0960" tIns="60960" rIns="60960" bIns="60960" numCol="1" spcCol="1270" anchor="ctr" anchorCtr="0">
                    <a:noAutofit/>
                  </a:bodyPr>
                  <a:lstStyle/>
                  <a:p>
                    <a:pPr lvl="0" algn="ctr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kern="1200" dirty="0" smtClean="0"/>
                      <a:t>NLA</a:t>
                    </a:r>
                  </a:p>
                  <a:p>
                    <a:pPr lvl="0" algn="ctr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kern="1200" dirty="0" smtClean="0"/>
                      <a:t>Node 3</a:t>
                    </a:r>
                    <a:endParaRPr lang="en-US" sz="1600" kern="1200" dirty="0"/>
                  </a:p>
                </p:txBody>
              </p:sp>
            </p:grpSp>
          </p:grpSp>
          <p:grpSp>
            <p:nvGrpSpPr>
              <p:cNvPr id="25" name="Group 23"/>
              <p:cNvGrpSpPr/>
              <p:nvPr/>
            </p:nvGrpSpPr>
            <p:grpSpPr>
              <a:xfrm>
                <a:off x="373005" y="3246435"/>
                <a:ext cx="1067557" cy="829894"/>
                <a:chOff x="6397626" y="4840287"/>
                <a:chExt cx="1067557" cy="829894"/>
              </a:xfrm>
            </p:grpSpPr>
            <p:sp>
              <p:nvSpPr>
                <p:cNvPr id="136" name="Rounded Rectangle 135"/>
                <p:cNvSpPr/>
                <p:nvPr/>
              </p:nvSpPr>
              <p:spPr>
                <a:xfrm>
                  <a:off x="6397626" y="4840287"/>
                  <a:ext cx="921180" cy="584949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grpSp>
              <p:nvGrpSpPr>
                <p:cNvPr id="26" name="Group 14"/>
                <p:cNvGrpSpPr/>
                <p:nvPr/>
              </p:nvGrpSpPr>
              <p:grpSpPr>
                <a:xfrm>
                  <a:off x="6544003" y="5085232"/>
                  <a:ext cx="921180" cy="584949"/>
                  <a:chOff x="7305997" y="0"/>
                  <a:chExt cx="921180" cy="584949"/>
                </a:xfrm>
              </p:grpSpPr>
              <p:sp>
                <p:nvSpPr>
                  <p:cNvPr id="138" name="Rounded Rectangle 137"/>
                  <p:cNvSpPr/>
                  <p:nvPr/>
                </p:nvSpPr>
                <p:spPr>
                  <a:xfrm>
                    <a:off x="7305997" y="0"/>
                    <a:ext cx="921180" cy="584949"/>
                  </a:xfrm>
                  <a:prstGeom prst="roundRect">
                    <a:avLst>
                      <a:gd name="adj" fmla="val 10000"/>
                    </a:avLst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39" name="Rounded Rectangle 8"/>
                  <p:cNvSpPr/>
                  <p:nvPr/>
                </p:nvSpPr>
                <p:spPr>
                  <a:xfrm>
                    <a:off x="7323130" y="17133"/>
                    <a:ext cx="886914" cy="550683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0960" tIns="60960" rIns="60960" bIns="60960" numCol="1" spcCol="1270" anchor="ctr" anchorCtr="0">
                    <a:noAutofit/>
                  </a:bodyPr>
                  <a:lstStyle/>
                  <a:p>
                    <a:pPr lvl="0" algn="ctr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kern="1200" dirty="0" smtClean="0"/>
                      <a:t>Process 5</a:t>
                    </a:r>
                    <a:endParaRPr lang="en-US" sz="1600" kern="1200" dirty="0"/>
                  </a:p>
                </p:txBody>
              </p:sp>
            </p:grpSp>
          </p:grpSp>
          <p:grpSp>
            <p:nvGrpSpPr>
              <p:cNvPr id="27" name="Group 61"/>
              <p:cNvGrpSpPr/>
              <p:nvPr/>
            </p:nvGrpSpPr>
            <p:grpSpPr>
              <a:xfrm>
                <a:off x="2198655" y="3246435"/>
                <a:ext cx="1067557" cy="829894"/>
                <a:chOff x="6397626" y="4840287"/>
                <a:chExt cx="1067557" cy="829894"/>
              </a:xfrm>
            </p:grpSpPr>
            <p:sp>
              <p:nvSpPr>
                <p:cNvPr id="132" name="Rounded Rectangle 131"/>
                <p:cNvSpPr/>
                <p:nvPr/>
              </p:nvSpPr>
              <p:spPr>
                <a:xfrm>
                  <a:off x="6397626" y="4840287"/>
                  <a:ext cx="921180" cy="584949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grpSp>
              <p:nvGrpSpPr>
                <p:cNvPr id="29" name="Group 14"/>
                <p:cNvGrpSpPr/>
                <p:nvPr/>
              </p:nvGrpSpPr>
              <p:grpSpPr>
                <a:xfrm>
                  <a:off x="6544003" y="5085232"/>
                  <a:ext cx="921180" cy="584949"/>
                  <a:chOff x="7305997" y="0"/>
                  <a:chExt cx="921180" cy="584949"/>
                </a:xfrm>
              </p:grpSpPr>
              <p:sp>
                <p:nvSpPr>
                  <p:cNvPr id="134" name="Rounded Rectangle 133"/>
                  <p:cNvSpPr/>
                  <p:nvPr/>
                </p:nvSpPr>
                <p:spPr>
                  <a:xfrm>
                    <a:off x="7305997" y="0"/>
                    <a:ext cx="921180" cy="584949"/>
                  </a:xfrm>
                  <a:prstGeom prst="roundRect">
                    <a:avLst>
                      <a:gd name="adj" fmla="val 10000"/>
                    </a:avLst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35" name="Rounded Rectangle 8"/>
                  <p:cNvSpPr/>
                  <p:nvPr/>
                </p:nvSpPr>
                <p:spPr>
                  <a:xfrm>
                    <a:off x="7323130" y="17133"/>
                    <a:ext cx="886914" cy="550683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0960" tIns="60960" rIns="60960" bIns="60960" numCol="1" spcCol="1270" anchor="ctr" anchorCtr="0">
                    <a:noAutofit/>
                  </a:bodyPr>
                  <a:lstStyle/>
                  <a:p>
                    <a:pPr lvl="0" algn="ctr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600" kern="1200" dirty="0" smtClean="0"/>
                      <a:t>Process 6</a:t>
                    </a:r>
                    <a:endParaRPr lang="en-US" sz="1600" kern="1200" dirty="0"/>
                  </a:p>
                </p:txBody>
              </p:sp>
            </p:grpSp>
          </p:grpSp>
          <p:cxnSp>
            <p:nvCxnSpPr>
              <p:cNvPr id="130" name="Straight Arrow Connector 129"/>
              <p:cNvCxnSpPr>
                <a:stCxn id="142" idx="2"/>
                <a:endCxn id="138" idx="0"/>
              </p:cNvCxnSpPr>
              <p:nvPr/>
            </p:nvCxnSpPr>
            <p:spPr bwMode="auto">
              <a:xfrm rot="5400000">
                <a:off x="1022142" y="2662553"/>
                <a:ext cx="786657" cy="87099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131" name="Straight Arrow Connector 130"/>
              <p:cNvCxnSpPr>
                <a:stCxn id="142" idx="2"/>
                <a:endCxn id="134" idx="0"/>
              </p:cNvCxnSpPr>
              <p:nvPr/>
            </p:nvCxnSpPr>
            <p:spPr bwMode="auto">
              <a:xfrm rot="16200000" flipH="1">
                <a:off x="1934967" y="2620724"/>
                <a:ext cx="786657" cy="95465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sm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145" name="Straight Connector 144"/>
            <p:cNvCxnSpPr>
              <a:stCxn id="124" idx="1"/>
              <a:endCxn id="30" idx="0"/>
            </p:cNvCxnSpPr>
            <p:nvPr/>
          </p:nvCxnSpPr>
          <p:spPr bwMode="auto">
            <a:xfrm rot="10800000" flipV="1">
              <a:off x="1595377" y="2422560"/>
              <a:ext cx="2283200" cy="143394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46" name="Straight Connector 145"/>
            <p:cNvCxnSpPr>
              <a:stCxn id="124" idx="3"/>
              <a:endCxn id="142" idx="0"/>
            </p:cNvCxnSpPr>
            <p:nvPr/>
          </p:nvCxnSpPr>
          <p:spPr bwMode="auto">
            <a:xfrm>
              <a:off x="5227283" y="2422561"/>
              <a:ext cx="2356226" cy="147046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60" name="Straight Arrow Connector 59"/>
          <p:cNvCxnSpPr/>
          <p:nvPr/>
        </p:nvCxnSpPr>
        <p:spPr bwMode="auto">
          <a:xfrm rot="10800000" flipV="1">
            <a:off x="738135" y="4743468"/>
            <a:ext cx="853555" cy="75612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stealth" w="med" len="med"/>
            <a:tailEnd type="none" w="sm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2" name="TextBox 61"/>
          <p:cNvSpPr txBox="1"/>
          <p:nvPr/>
        </p:nvSpPr>
        <p:spPr bwMode="auto">
          <a:xfrm>
            <a:off x="6324624" y="1603350"/>
            <a:ext cx="23615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PMI_Put (key, val)</a:t>
            </a:r>
          </a:p>
        </p:txBody>
      </p:sp>
      <p:sp>
        <p:nvSpPr>
          <p:cNvPr id="69" name="TextBox 68"/>
          <p:cNvSpPr txBox="1"/>
          <p:nvPr/>
        </p:nvSpPr>
        <p:spPr bwMode="auto">
          <a:xfrm>
            <a:off x="6324624" y="1603350"/>
            <a:ext cx="24352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NLA_Put (key, val)</a:t>
            </a:r>
          </a:p>
        </p:txBody>
      </p:sp>
      <p:sp>
        <p:nvSpPr>
          <p:cNvPr id="70" name="TextBox 69"/>
          <p:cNvSpPr txBox="1"/>
          <p:nvPr/>
        </p:nvSpPr>
        <p:spPr bwMode="auto">
          <a:xfrm>
            <a:off x="6361137" y="1603350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PMI_Get (key)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6361137" y="1639863"/>
            <a:ext cx="8691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Value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6361137" y="1603350"/>
            <a:ext cx="2021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NLA_Get (key)</a:t>
            </a:r>
          </a:p>
        </p:txBody>
      </p:sp>
      <p:cxnSp>
        <p:nvCxnSpPr>
          <p:cNvPr id="73" name="Straight Connector 72"/>
          <p:cNvCxnSpPr/>
          <p:nvPr/>
        </p:nvCxnSpPr>
        <p:spPr bwMode="auto">
          <a:xfrm rot="10800000" flipV="1">
            <a:off x="1614447" y="2406636"/>
            <a:ext cx="2283200" cy="143394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stealth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4" name="Rounded Rectangle 73"/>
          <p:cNvSpPr/>
          <p:nvPr/>
        </p:nvSpPr>
        <p:spPr bwMode="auto">
          <a:xfrm>
            <a:off x="1687473" y="4524389"/>
            <a:ext cx="511182" cy="146053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굴림" pitchFamily="-65" charset="-127"/>
                <a:cs typeface="굴림" pitchFamily="-65" charset="-127"/>
              </a:rPr>
              <a:t>Cache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4645026" y="2662227"/>
            <a:ext cx="511182" cy="146053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굴림" pitchFamily="-65" charset="-127"/>
                <a:cs typeface="굴림" pitchFamily="-65" charset="-127"/>
              </a:rPr>
              <a:t>Cache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 rot="10800000" flipV="1">
            <a:off x="6726267" y="4743468"/>
            <a:ext cx="853555" cy="75612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stealth" w="med" len="med"/>
            <a:tailEnd type="none" w="sm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9" name="Straight Connector 78"/>
          <p:cNvCxnSpPr/>
          <p:nvPr/>
        </p:nvCxnSpPr>
        <p:spPr bwMode="auto">
          <a:xfrm>
            <a:off x="5265747" y="2443149"/>
            <a:ext cx="2356226" cy="1470462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1" name="Rounded Rectangle 80"/>
          <p:cNvSpPr/>
          <p:nvPr/>
        </p:nvSpPr>
        <p:spPr bwMode="auto">
          <a:xfrm>
            <a:off x="7675605" y="4560903"/>
            <a:ext cx="511182" cy="146053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굴림" pitchFamily="-65" charset="-127"/>
                <a:cs typeface="굴림" pitchFamily="-65" charset="-127"/>
              </a:rPr>
              <a:t>Cache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굴림" pitchFamily="-65" charset="-127"/>
              <a:cs typeface="굴림" pitchFamily="-65" charset="-127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>
            <a:off x="5229234" y="2406636"/>
            <a:ext cx="2356226" cy="1470462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stealth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Arrow Connector 82"/>
          <p:cNvCxnSpPr/>
          <p:nvPr/>
        </p:nvCxnSpPr>
        <p:spPr bwMode="auto">
          <a:xfrm rot="10800000" flipV="1">
            <a:off x="6689754" y="4779981"/>
            <a:ext cx="853555" cy="75612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stealth" w="sm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9" grpId="0"/>
      <p:bldP spid="69" grpId="1"/>
      <p:bldP spid="70" grpId="0"/>
      <p:bldP spid="70" grpId="1"/>
      <p:bldP spid="71" grpId="0"/>
      <p:bldP spid="72" grpId="0"/>
      <p:bldP spid="72" grpId="1"/>
      <p:bldP spid="74" grpId="0" animBg="1"/>
      <p:bldP spid="77" grpId="0" animBg="1"/>
      <p:bldP spid="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Better Caching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4783" y="1347759"/>
            <a:ext cx="4038600" cy="511181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We’ve seen a simple Hierarchical Cache (HCS)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Slow, due to number of messages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Reduce number of messages with message aggregation – HCMA</a:t>
            </a:r>
            <a:endParaRPr lang="en-US" sz="2400" dirty="0"/>
          </a:p>
        </p:txBody>
      </p:sp>
      <p:pic>
        <p:nvPicPr>
          <p:cNvPr id="6" name="Content Placeholder 5" descr="hcma.jpe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024305" y="3684590"/>
            <a:ext cx="4768860" cy="2446371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37130" y="1749402"/>
            <a:ext cx="4038600" cy="1935189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PMI_Put (mykey, myvalue);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PMI_Barrier 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val1 = PMI_Get (key1);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val2 = PMI_Get (key2);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Mechanisms (contd)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35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HCMA still has lots of messages over network during GETs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Propose HCMAB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HCMA + Broadcast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HCS, HCMA, HCMAB are memory inefficient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Information exchange is in stages – discard old information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Propose HCMAB-LRU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Have a fixed size cache with LRU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HCMAB-LRU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Memory usage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496361" cy="1025514"/>
          </a:xfrm>
        </p:spPr>
        <p:txBody>
          <a:bodyPr/>
          <a:lstStyle/>
          <a:p>
            <a:r>
              <a:rPr lang="en-US" sz="2400" dirty="0" smtClean="0"/>
              <a:t>For n (key, value) pairs exchanged by p processes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9518" y="2735253"/>
            <a:ext cx="8288450" cy="354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8080"/>
                </a:solidFill>
              </a:rPr>
              <a:t>Presentation Outline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11"/>
            <a:ext cx="8229600" cy="4819715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 Introduction and Motivation</a:t>
            </a:r>
          </a:p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 ScELA Design</a:t>
            </a:r>
          </a:p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 Impact of Node-Level Caching</a:t>
            </a:r>
          </a:p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b="1" dirty="0" smtClean="0">
                <a:solidFill>
                  <a:srgbClr val="CC3300"/>
                </a:solidFill>
              </a:rPr>
              <a:t>  Experimental </a:t>
            </a:r>
            <a:r>
              <a:rPr lang="en-US" sz="2800" b="1" dirty="0">
                <a:solidFill>
                  <a:srgbClr val="CC3300"/>
                </a:solidFill>
              </a:rPr>
              <a:t>Evaluation</a:t>
            </a:r>
          </a:p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dirty="0"/>
              <a:t>  Conclusions and Future Work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9217025" y="33099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10"/>
            <a:ext cx="8229600" cy="50753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HPC Clusters continue to increase rapidly in size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Largest systems have hundreds of thousands of cores today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As clusters grow, there has been increased focus on the scalability of programming models and libraries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MPI, PGAS models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“First class citizens”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Job launch mechanisms have not received enough attention and have scaled poorly over the last few years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Traditionally ignored since the “percentage of time” for launching jobs on production runs is small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But increasingly becoming important, especially for extremely large-scale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6248400"/>
            <a:ext cx="13250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Courtesy Intel Corp.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sz="2000" b="0" dirty="0" smtClean="0"/>
              <a:t>Evaluation: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785"/>
            <a:ext cx="8229600" cy="478320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OSU Cluster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512-core InfiniBand Cluster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64 compute nodes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Dual 2.33 GHz Quad-Core Intel “Clovertown”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Gigabit Ethernet adapter for management traffic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dirty="0" smtClean="0"/>
              <a:t>TACC Ranger (62,976-cores)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000" dirty="0" smtClean="0"/>
              <a:t>InfiniBand connectivity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PMI Exchange (1:2)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63466" y="1347759"/>
            <a:ext cx="8471016" cy="9128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 Each MPI process publishes one  (key, value) pair using PMI_Put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 Retrieves  values published by two other MPI processes</a:t>
            </a:r>
          </a:p>
        </p:txBody>
      </p:sp>
      <p:pic>
        <p:nvPicPr>
          <p:cNvPr id="11" name="Content Placeholder 10" descr="12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7213" y="2370123"/>
            <a:ext cx="6681879" cy="3614787"/>
          </a:xfrm>
        </p:spPr>
      </p:pic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409518" y="5948397"/>
            <a:ext cx="8471016" cy="51118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 HCMAB and HCMAB-LRU are the best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PMI Exchange (1:p)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63466" y="1347759"/>
            <a:ext cx="8471016" cy="9128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 Each MPI process publishes one  (key, value) pair using PMI_Put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 All p processes read values published by all other p processes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409518" y="4999059"/>
            <a:ext cx="8471016" cy="149703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 HCMAB and HCMAB-LRU are the best with significant performance    improvement 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 HCMAB and HCMAB-LRU demonstrate good scalability with increase in </a:t>
            </a:r>
          </a:p>
          <a:p>
            <a:r>
              <a:rPr lang="en-US" sz="2000" b="0" dirty="0" smtClean="0"/>
              <a:t> system size</a:t>
            </a:r>
          </a:p>
        </p:txBody>
      </p:sp>
      <p:pic>
        <p:nvPicPr>
          <p:cNvPr id="9" name="Content Placeholder 11" descr="1p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468395" y="2333611"/>
            <a:ext cx="5549976" cy="273847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Distribution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35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 smtClean="0"/>
              <a:t>Both HCS and HCMAB have been integrated into MVAPICH2 1.2 and available to the MPI community for some time 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Additional enhancements in terms of parallelizing the startup further have been carried out in MVAPICH2 1.4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Performance (Hello World) on TACC Ranger with MVAPICH2 1.4</a:t>
            </a:r>
            <a:endParaRPr 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99979" y="4962546"/>
            <a:ext cx="8229600" cy="1095389"/>
          </a:xfrm>
        </p:spPr>
        <p:txBody>
          <a:bodyPr/>
          <a:lstStyle/>
          <a:p>
            <a:r>
              <a:rPr lang="en-US" sz="2400" dirty="0" smtClean="0"/>
              <a:t>MVAPICH21.4 (hierarchical) is far superior than MVAPICH2 1.2 (linear)</a:t>
            </a:r>
          </a:p>
          <a:p>
            <a:pPr lvl="1"/>
            <a:r>
              <a:rPr lang="en-US" sz="1800" dirty="0" smtClean="0"/>
              <a:t>3 times faster for 2K processes and 5 times faster for 16K processes</a:t>
            </a:r>
          </a:p>
          <a:p>
            <a:r>
              <a:rPr lang="en-US" sz="2400" dirty="0" smtClean="0"/>
              <a:t>Takes less than 20 seconds for 16K processes 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1249317" y="1603350"/>
          <a:ext cx="6316749" cy="3432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8080"/>
                </a:solidFill>
              </a:rPr>
              <a:t>Presentation Outline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11"/>
            <a:ext cx="8229600" cy="4819715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 Introduction and Motivation</a:t>
            </a:r>
          </a:p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 ScELA Design</a:t>
            </a:r>
          </a:p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 Impact of Node-Level Caching</a:t>
            </a:r>
          </a:p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 Experimental Evaluation</a:t>
            </a:r>
          </a:p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b="1" dirty="0">
                <a:solidFill>
                  <a:srgbClr val="CC3300"/>
                </a:solidFill>
              </a:rPr>
              <a:t>  Conclusions and Future Work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9217025" y="33099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31" y="1384272"/>
            <a:ext cx="8229600" cy="478635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Propose the impact of caching in scalable, hierarchical job launch mechanisms, especially for emerging multi-core clusters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Demonstrate design alternatives and their impact on performance and scalability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Integrated into the latest MVAPICH2 1.4 version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Basic enhancements are available in MVAPICH versions (1.0 and 1.1)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Parallelize the job launch phase even further for even larger clusters with a million of processes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95369" y="3976695"/>
            <a:ext cx="6324600" cy="2312991"/>
            <a:chOff x="1322343" y="1895454"/>
            <a:chExt cx="6324600" cy="2312991"/>
          </a:xfrm>
        </p:grpSpPr>
        <p:grpSp>
          <p:nvGrpSpPr>
            <p:cNvPr id="11" name="Group 10"/>
            <p:cNvGrpSpPr/>
            <p:nvPr/>
          </p:nvGrpSpPr>
          <p:grpSpPr>
            <a:xfrm>
              <a:off x="1322343" y="1895454"/>
              <a:ext cx="6324600" cy="2312991"/>
              <a:chOff x="1358856" y="1895454"/>
              <a:chExt cx="6324600" cy="2312991"/>
            </a:xfrm>
          </p:grpSpPr>
          <p:sp>
            <p:nvSpPr>
              <p:cNvPr id="8" name="Rounded Rectangle 7"/>
              <p:cNvSpPr/>
              <p:nvPr/>
            </p:nvSpPr>
            <p:spPr bwMode="auto">
              <a:xfrm>
                <a:off x="1358856" y="1895454"/>
                <a:ext cx="6324600" cy="231299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굴림" pitchFamily="-65" charset="-127"/>
                  <a:cs typeface="굴림" pitchFamily="-65" charset="-127"/>
                </a:endParaRPr>
              </a:p>
            </p:txBody>
          </p:sp>
          <p:pic>
            <p:nvPicPr>
              <p:cNvPr id="203781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49556" y="2362200"/>
                <a:ext cx="2743200" cy="838200"/>
              </a:xfrm>
              <a:prstGeom prst="rect">
                <a:avLst/>
              </a:prstGeom>
              <a:noFill/>
            </p:spPr>
          </p:pic>
        </p:grpSp>
        <p:sp>
          <p:nvSpPr>
            <p:cNvPr id="203778" name="Text Box 2"/>
            <p:cNvSpPr txBox="1">
              <a:spLocks noChangeArrowheads="1"/>
            </p:cNvSpPr>
            <p:nvPr/>
          </p:nvSpPr>
          <p:spPr bwMode="auto">
            <a:xfrm>
              <a:off x="1581860" y="2844792"/>
              <a:ext cx="5805567" cy="120032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endParaRPr lang="en-US" sz="2400" spc="100" dirty="0"/>
            </a:p>
            <a:p>
              <a:pPr algn="ctr" eaLnBrk="0" hangingPunct="0"/>
              <a:r>
                <a:rPr lang="en-US" sz="2400" b="1" spc="100" dirty="0">
                  <a:solidFill>
                    <a:schemeClr val="bg2"/>
                  </a:solidFill>
                </a:rPr>
                <a:t>http://mvapich.cse.ohio-state.edu</a:t>
              </a:r>
            </a:p>
            <a:p>
              <a:pPr algn="ctr" eaLnBrk="0" hangingPunct="0"/>
              <a:endParaRPr lang="en-US" sz="2400" spc="100" dirty="0"/>
            </a:p>
          </p:txBody>
        </p:sp>
      </p:grp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73005" y="179343"/>
            <a:ext cx="7772400" cy="120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2804" y="2443149"/>
            <a:ext cx="64008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  <a:spcBef>
                <a:spcPct val="20000"/>
              </a:spcBef>
              <a:buFont typeface="Wingdings" pitchFamily="-65" charset="2"/>
              <a:buNone/>
            </a:pPr>
            <a:r>
              <a:rPr lang="en-US" dirty="0" smtClean="0">
                <a:latin typeface="Andale Mono"/>
                <a:cs typeface="Andale Mono"/>
              </a:rPr>
              <a:t>{sridharj, panda}@cse.ohio-state.edu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381000" y="1639863"/>
            <a:ext cx="8458200" cy="2398737"/>
          </a:xfrm>
          <a:prstGeom prst="rect">
            <a:avLst/>
          </a:prstGeom>
          <a:solidFill>
            <a:srgbClr val="FFFF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Multi-Core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3810000" cy="16002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 Sandia Thunderbird</a:t>
            </a:r>
          </a:p>
          <a:p>
            <a:pPr lvl="1"/>
            <a:r>
              <a:rPr lang="en-US" dirty="0" smtClean="0"/>
              <a:t>8,960 </a:t>
            </a:r>
            <a:r>
              <a:rPr lang="en-US" sz="1800" dirty="0" smtClean="0"/>
              <a:t>processing cores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4,480 </a:t>
            </a:r>
            <a:r>
              <a:rPr lang="en-US" sz="1800" dirty="0" smtClean="0"/>
              <a:t>compute nodes</a:t>
            </a:r>
          </a:p>
          <a:p>
            <a:pPr>
              <a:buNone/>
            </a:pPr>
            <a:endParaRPr lang="en-US" sz="1800" dirty="0" smtClean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285548" y="3792379"/>
            <a:ext cx="13250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Courtesy Intel Corp.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0" y="2362200"/>
            <a:ext cx="3810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-65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TACC Ranger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  <a:t>62,976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  <a:t>processing cores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  <a:t>3,936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  <a:t>compute nodes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-65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-65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962400" y="2590800"/>
            <a:ext cx="990600" cy="762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73005" y="4318338"/>
            <a:ext cx="83899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2880" marR="0" indent="-1828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sz="2400" kern="0" dirty="0" smtClean="0">
                <a:latin typeface="+mj-lt"/>
                <a:ea typeface="+mj-ea"/>
                <a:cs typeface="+mj-cs"/>
              </a:rPr>
              <a:t> </a:t>
            </a:r>
            <a:r>
              <a:rPr kumimoji="0" lang="en-US" sz="240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The total number of compute</a:t>
            </a:r>
            <a:r>
              <a:rPr kumimoji="0" lang="en-US" sz="240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cores has increased by a factor of 7, however, the number of compute nodes has remained </a:t>
            </a:r>
            <a:r>
              <a:rPr lang="en-US" sz="2400" kern="0" dirty="0" smtClean="0">
                <a:latin typeface="+mj-lt"/>
                <a:ea typeface="+mj-ea"/>
                <a:cs typeface="+mj-cs"/>
              </a:rPr>
              <a:t>flat</a:t>
            </a:r>
          </a:p>
          <a:p>
            <a:pPr marL="182880" indent="-182880" algn="l">
              <a:buFont typeface="Wingdings" pitchFamily="2" charset="2"/>
              <a:buChar char="§"/>
            </a:pPr>
            <a:r>
              <a:rPr lang="en-US" sz="2400" dirty="0" smtClean="0"/>
              <a:t> Job launchers must take advantage of multi-core compute nodes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73005" y="1822428"/>
            <a:ext cx="403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Largest InfiniBand cluster in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2006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279896" y="1749402"/>
            <a:ext cx="45291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Largest general purpose InfiniBand</a:t>
            </a:r>
            <a:r>
              <a:rPr kumimoji="0" lang="en-US" i="0" u="none" strike="noStrike" kern="0" cap="none" spc="0" normalizeH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cluster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2008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457200"/>
          </a:xfrm>
          <a:custGeom>
            <a:avLst/>
            <a:gdLst>
              <a:gd name="connsiteX0" fmla="*/ 0 w 8229600"/>
              <a:gd name="connsiteY0" fmla="*/ 0 h 457200"/>
              <a:gd name="connsiteX1" fmla="*/ 8229600 w 8229600"/>
              <a:gd name="connsiteY1" fmla="*/ 0 h 457200"/>
              <a:gd name="connsiteX2" fmla="*/ 8229600 w 8229600"/>
              <a:gd name="connsiteY2" fmla="*/ 457200 h 457200"/>
              <a:gd name="connsiteX3" fmla="*/ 0 w 8229600"/>
              <a:gd name="connsiteY3" fmla="*/ 457200 h 457200"/>
              <a:gd name="connsiteX4" fmla="*/ 0 w 82296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0" h="457200">
                <a:moveTo>
                  <a:pt x="0" y="0"/>
                </a:moveTo>
                <a:lnTo>
                  <a:pt x="8229600" y="0"/>
                </a:lnTo>
                <a:lnTo>
                  <a:pt x="8229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298"/>
            <a:ext cx="8229600" cy="48197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MPI Job launch mechanisms scale poorly over large multi-core clusters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Over 3 minutes to launch a MPI job over 10,000 cores (in the early part of 2008)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Unable to launch larger jobs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Exponential increase in job launch time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These designs run into system limitations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Limits on the number of open network connections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Delays due to simultaneous flooding of 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Launch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12"/>
            <a:ext cx="8229600" cy="46323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Typical parallel job launch involves two phases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Spawning processes on target cores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Communication between processes to discover peers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In addition to spawning processes, job launcher must facilitate communication for job initialization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Point to point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Collective communication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8080"/>
                </a:solidFill>
              </a:rPr>
              <a:t>Presentation Outline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11"/>
            <a:ext cx="8229600" cy="4819715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 Introduction and Motivation</a:t>
            </a:r>
          </a:p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b="1" dirty="0">
                <a:solidFill>
                  <a:srgbClr val="CC3300"/>
                </a:solidFill>
              </a:rPr>
              <a:t> </a:t>
            </a:r>
            <a:r>
              <a:rPr lang="en-US" sz="2800" b="1" dirty="0" smtClean="0">
                <a:solidFill>
                  <a:srgbClr val="CC3300"/>
                </a:solidFill>
              </a:rPr>
              <a:t> ScELA Design</a:t>
            </a:r>
          </a:p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dirty="0" smtClean="0"/>
              <a:t>  Impact of Node-Level Caching</a:t>
            </a:r>
          </a:p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dirty="0" smtClean="0"/>
              <a:t>  Experimental </a:t>
            </a:r>
            <a:r>
              <a:rPr lang="en-US" sz="2800" dirty="0"/>
              <a:t>Evaluation</a:t>
            </a:r>
          </a:p>
          <a:p>
            <a:pPr>
              <a:lnSpc>
                <a:spcPct val="200000"/>
              </a:lnSpc>
              <a:buFont typeface="Wingdings" pitchFamily="-65" charset="2"/>
              <a:buChar char="Ø"/>
            </a:pPr>
            <a:r>
              <a:rPr lang="en-US" sz="2800" dirty="0"/>
              <a:t>  Conclusions and Future Work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9217025" y="33099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ScELA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31" y="1311246"/>
            <a:ext cx="8507529" cy="5148333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 smtClean="0"/>
              <a:t>Designed a </a:t>
            </a:r>
            <a:r>
              <a:rPr lang="en-US" sz="2400" dirty="0" smtClean="0">
                <a:solidFill>
                  <a:srgbClr val="FF0000"/>
                </a:solidFill>
              </a:rPr>
              <a:t>Sc</a:t>
            </a:r>
            <a:r>
              <a:rPr lang="en-US" sz="2400" dirty="0" smtClean="0"/>
              <a:t>alable, </a:t>
            </a:r>
            <a:r>
              <a:rPr lang="en-US" sz="2400" dirty="0" smtClean="0">
                <a:solidFill>
                  <a:srgbClr val="FF0000"/>
                </a:solidFill>
              </a:rPr>
              <a:t>E</a:t>
            </a:r>
            <a:r>
              <a:rPr lang="en-US" sz="2400" dirty="0" smtClean="0"/>
              <a:t>xtensible </a:t>
            </a: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aunching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rchitecture (</a:t>
            </a:r>
            <a:r>
              <a:rPr lang="en-US" sz="2400" dirty="0" smtClean="0">
                <a:solidFill>
                  <a:srgbClr val="FF0000"/>
                </a:solidFill>
              </a:rPr>
              <a:t>ScELA</a:t>
            </a:r>
            <a:r>
              <a:rPr lang="en-US" sz="2400" dirty="0" smtClean="0"/>
              <a:t>) that takes advantage of increased use of multi-core compute nodes in clusters</a:t>
            </a:r>
          </a:p>
          <a:p>
            <a:pPr lvl="1">
              <a:lnSpc>
                <a:spcPct val="105000"/>
              </a:lnSpc>
            </a:pPr>
            <a:r>
              <a:rPr lang="en-US" sz="1800" dirty="0" smtClean="0"/>
              <a:t>Presented at Int’l Symposium on High Performance Computing (HiPC ‘08)</a:t>
            </a:r>
          </a:p>
          <a:p>
            <a:pPr>
              <a:lnSpc>
                <a:spcPct val="105000"/>
              </a:lnSpc>
            </a:pPr>
            <a:r>
              <a:rPr lang="en-US" sz="2400" dirty="0" smtClean="0"/>
              <a:t>Supports both PMGR and PMI</a:t>
            </a:r>
          </a:p>
          <a:p>
            <a:pPr>
              <a:lnSpc>
                <a:spcPct val="105000"/>
              </a:lnSpc>
            </a:pPr>
            <a:r>
              <a:rPr lang="en-US" sz="2400" dirty="0" smtClean="0"/>
              <a:t>The design was incorporated into MVAPICH 1.0 and MVAPICH2 1.2</a:t>
            </a:r>
          </a:p>
          <a:p>
            <a:pPr lvl="1">
              <a:lnSpc>
                <a:spcPct val="105000"/>
              </a:lnSpc>
            </a:pPr>
            <a:r>
              <a:rPr lang="en-US" sz="2000" dirty="0" smtClean="0"/>
              <a:t>MVAPICH/MVAPICH2 - Popular MPI libraries for InfiniBand and 10GigE/iWARP, used by over 975 organizations worldwide</a:t>
            </a:r>
          </a:p>
          <a:p>
            <a:pPr lvl="1">
              <a:lnSpc>
                <a:spcPct val="105000"/>
              </a:lnSpc>
              <a:buNone/>
            </a:pPr>
            <a:r>
              <a:rPr lang="en-US" sz="2000" dirty="0" smtClean="0"/>
              <a:t> 	(</a:t>
            </a:r>
            <a:r>
              <a:rPr lang="en-US" sz="2000" dirty="0" smtClean="0">
                <a:hlinkClick r:id="rId3"/>
              </a:rPr>
              <a:t>http://mvapich.cse.ohio-state.edu</a:t>
            </a:r>
            <a:r>
              <a:rPr lang="en-US" sz="2000" dirty="0" smtClean="0"/>
              <a:t>)</a:t>
            </a:r>
            <a:endParaRPr lang="en-US" sz="2400" dirty="0" smtClean="0"/>
          </a:p>
          <a:p>
            <a:pPr lvl="1">
              <a:lnSpc>
                <a:spcPct val="105000"/>
              </a:lnSpc>
            </a:pPr>
            <a:r>
              <a:rPr lang="en-US" sz="2000" dirty="0" smtClean="0"/>
              <a:t>Significant performance benefits on large-scale clusters</a:t>
            </a:r>
            <a:endParaRPr lang="en-US" sz="2800" dirty="0"/>
          </a:p>
          <a:p>
            <a:pPr>
              <a:lnSpc>
                <a:spcPct val="105000"/>
              </a:lnSpc>
            </a:pPr>
            <a:r>
              <a:rPr lang="en-US" sz="2400" dirty="0" smtClean="0"/>
              <a:t>Many other MPI stacks have adopted this design for their job launching mechanisms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6248400"/>
            <a:ext cx="13250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Courtesy Intel Corp.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 smtClean="0"/>
              <a:t>Design:</a:t>
            </a:r>
            <a:br>
              <a:rPr lang="en-US" sz="2000" b="0" dirty="0" smtClean="0"/>
            </a:br>
            <a:r>
              <a:rPr lang="en-US" dirty="0" smtClean="0"/>
              <a:t>ScELA Architecture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3927" y="1420785"/>
            <a:ext cx="5257872" cy="511182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2400" dirty="0" smtClean="0"/>
              <a:t>Hierarchical</a:t>
            </a:r>
            <a:r>
              <a:rPr lang="en-US" sz="3200" dirty="0" smtClean="0"/>
              <a:t> </a:t>
            </a:r>
            <a:r>
              <a:rPr lang="en-US" sz="2400" dirty="0" smtClean="0"/>
              <a:t>launch</a:t>
            </a:r>
            <a:endParaRPr lang="en-US" sz="2400" dirty="0"/>
          </a:p>
          <a:p>
            <a:pPr lvl="1">
              <a:lnSpc>
                <a:spcPct val="114000"/>
              </a:lnSpc>
            </a:pPr>
            <a:r>
              <a:rPr lang="en-US" sz="2000" dirty="0" smtClean="0"/>
              <a:t>Central launcher launches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ode </a:t>
            </a:r>
            <a:r>
              <a:rPr lang="en-US" sz="2000" dirty="0" smtClean="0">
                <a:solidFill>
                  <a:srgbClr val="FF0000"/>
                </a:solidFill>
              </a:rPr>
              <a:t>L</a:t>
            </a:r>
            <a:r>
              <a:rPr lang="en-US" sz="2000" dirty="0" smtClean="0"/>
              <a:t>aunch </a:t>
            </a:r>
            <a:r>
              <a:rPr lang="en-US" sz="2000" dirty="0" smtClean="0">
                <a:solidFill>
                  <a:srgbClr val="FF0000"/>
                </a:solidFill>
              </a:rPr>
              <a:t>A</a:t>
            </a:r>
            <a:r>
              <a:rPr lang="en-US" sz="2000" dirty="0" smtClean="0"/>
              <a:t>gents (</a:t>
            </a:r>
            <a:r>
              <a:rPr lang="en-US" sz="2000" dirty="0" smtClean="0">
                <a:solidFill>
                  <a:srgbClr val="FF0000"/>
                </a:solidFill>
              </a:rPr>
              <a:t>NLA</a:t>
            </a:r>
            <a:r>
              <a:rPr lang="en-US" sz="2000" dirty="0" smtClean="0"/>
              <a:t>) on target nodes</a:t>
            </a:r>
          </a:p>
          <a:p>
            <a:pPr lvl="1">
              <a:lnSpc>
                <a:spcPct val="114000"/>
              </a:lnSpc>
            </a:pPr>
            <a:r>
              <a:rPr lang="en-US" sz="2000" dirty="0" smtClean="0"/>
              <a:t>NLAs launch processes on cores</a:t>
            </a:r>
          </a:p>
          <a:p>
            <a:pPr>
              <a:lnSpc>
                <a:spcPct val="114000"/>
              </a:lnSpc>
            </a:pPr>
            <a:r>
              <a:rPr lang="en-US" sz="2400" dirty="0" smtClean="0"/>
              <a:t>NLAs interconnect to form a k-ary tree to facilitate communication</a:t>
            </a:r>
          </a:p>
          <a:p>
            <a:pPr>
              <a:lnSpc>
                <a:spcPct val="114000"/>
              </a:lnSpc>
            </a:pPr>
            <a:r>
              <a:rPr lang="en-US" sz="2400" dirty="0" smtClean="0"/>
              <a:t>Common communication primitives built on NLA tree</a:t>
            </a:r>
          </a:p>
          <a:p>
            <a:pPr>
              <a:lnSpc>
                <a:spcPct val="114000"/>
              </a:lnSpc>
            </a:pPr>
            <a:r>
              <a:rPr lang="en-US" sz="2400" dirty="0" smtClean="0"/>
              <a:t>Libraries can implement their protocols (PMI, PMGR, etc.) over the basic framework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448312" y="4889520"/>
            <a:ext cx="3468735" cy="511182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굴림" pitchFamily="-65" charset="-127"/>
                <a:cs typeface="굴림" pitchFamily="-65" charset="-127"/>
              </a:rPr>
              <a:t>Launcher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굴림" pitchFamily="-65" charset="-127"/>
              <a:cs typeface="굴림" pitchFamily="-65" charset="-127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48312" y="4268799"/>
            <a:ext cx="3468735" cy="43815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굴림" pitchFamily="-65" charset="-127"/>
                <a:cs typeface="굴림" pitchFamily="-65" charset="-127"/>
              </a:rPr>
              <a:t>NLA Interconnection Layer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굴림" pitchFamily="-65" charset="-127"/>
              <a:cs typeface="굴림" pitchFamily="-65" charset="-127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48311" y="1968479"/>
            <a:ext cx="3468736" cy="985852"/>
            <a:chOff x="5010155" y="1676375"/>
            <a:chExt cx="3468736" cy="985852"/>
          </a:xfrm>
        </p:grpSpPr>
        <p:grpSp>
          <p:nvGrpSpPr>
            <p:cNvPr id="28" name="Group 27"/>
            <p:cNvGrpSpPr/>
            <p:nvPr/>
          </p:nvGrpSpPr>
          <p:grpSpPr>
            <a:xfrm>
              <a:off x="5010155" y="1676375"/>
              <a:ext cx="3468736" cy="985852"/>
              <a:chOff x="4937126" y="2260583"/>
              <a:chExt cx="3468736" cy="985852"/>
            </a:xfrm>
          </p:grpSpPr>
          <p:sp>
            <p:nvSpPr>
              <p:cNvPr id="15" name="L-Shape 14"/>
              <p:cNvSpPr/>
              <p:nvPr/>
            </p:nvSpPr>
            <p:spPr bwMode="auto">
              <a:xfrm rot="10800000">
                <a:off x="4937126" y="2260583"/>
                <a:ext cx="3468736" cy="985849"/>
              </a:xfrm>
              <a:prstGeom prst="corner">
                <a:avLst>
                  <a:gd name="adj1" fmla="val 60628"/>
                  <a:gd name="adj2" fmla="val 170496"/>
                </a:avLst>
              </a:prstGeom>
              <a:solidFill>
                <a:srgbClr val="CCFFCC"/>
              </a:solidFill>
              <a:ln w="9525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굴림" pitchFamily="-65" charset="-127"/>
                  <a:cs typeface="굴림" pitchFamily="-65" charset="-127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4937127" y="2954331"/>
                <a:ext cx="1679601" cy="292104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65" charset="0"/>
                    <a:ea typeface="굴림" pitchFamily="-65" charset="-127"/>
                    <a:cs typeface="굴림" pitchFamily="-65" charset="-127"/>
                  </a:rPr>
                  <a:t>Cache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굴림" pitchFamily="-65" charset="-127"/>
                  <a:cs typeface="굴림" pitchFamily="-65" charset="-127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5083182" y="2370123"/>
                <a:ext cx="693747" cy="328617"/>
              </a:xfrm>
              <a:prstGeom prst="roundRect">
                <a:avLst/>
              </a:prstGeom>
              <a:solidFill>
                <a:srgbClr val="66FF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65" charset="0"/>
                    <a:ea typeface="굴림" pitchFamily="-65" charset="-127"/>
                    <a:cs typeface="굴림" pitchFamily="-65" charset="-127"/>
                  </a:rPr>
                  <a:t>PMI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굴림" pitchFamily="-65" charset="-127"/>
                  <a:cs typeface="굴림" pitchFamily="-65" charset="-127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5996007" y="2370123"/>
                <a:ext cx="693747" cy="328617"/>
              </a:xfrm>
              <a:prstGeom prst="roundRect">
                <a:avLst/>
              </a:prstGeom>
              <a:solidFill>
                <a:srgbClr val="66FF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65" charset="0"/>
                    <a:ea typeface="굴림" pitchFamily="-65" charset="-127"/>
                    <a:cs typeface="굴림" pitchFamily="-65" charset="-127"/>
                  </a:rPr>
                  <a:t>PMGR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굴림" pitchFamily="-65" charset="-127"/>
                  <a:cs typeface="굴림" pitchFamily="-65" charset="-127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 bwMode="auto">
            <a:xfrm>
              <a:off x="6799293" y="1895454"/>
              <a:ext cx="16578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j-cs"/>
                </a:rPr>
                <a:t>… Communication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j-cs"/>
                </a:rPr>
                <a:t>Protocols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48312" y="3136896"/>
            <a:ext cx="3468735" cy="985851"/>
            <a:chOff x="4937130" y="3429000"/>
            <a:chExt cx="3468735" cy="985851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937130" y="3429000"/>
              <a:ext cx="3468735" cy="9858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굴림" pitchFamily="-65" charset="-127"/>
                  <a:cs typeface="굴림" pitchFamily="-65" charset="-127"/>
                </a:rPr>
                <a:t>Communication Primitives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굴림" pitchFamily="-65" charset="-127"/>
                <a:cs typeface="굴림" pitchFamily="-65" charset="-127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5119695" y="3976695"/>
              <a:ext cx="912825" cy="32861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굴림" pitchFamily="-65" charset="-127"/>
                  <a:cs typeface="굴림" pitchFamily="-65" charset="-127"/>
                </a:rPr>
                <a:t>Point</a:t>
              </a:r>
              <a:r>
                <a:rPr kumimoji="0" lang="en-US" sz="10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굴림" pitchFamily="-65" charset="-127"/>
                  <a:cs typeface="굴림" pitchFamily="-65" charset="-127"/>
                </a:rPr>
                <a:t> to Point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굴림" pitchFamily="-65" charset="-127"/>
                <a:cs typeface="굴림" pitchFamily="-65" charset="-127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6251598" y="3976695"/>
              <a:ext cx="912825" cy="32861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굴림" pitchFamily="-65" charset="-127"/>
                  <a:cs typeface="굴림" pitchFamily="-65" charset="-127"/>
                </a:rPr>
                <a:t>Collective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굴림" pitchFamily="-65" charset="-127"/>
                <a:cs typeface="굴림" pitchFamily="-65" charset="-127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7383501" y="3976695"/>
              <a:ext cx="912825" cy="32861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굴림" pitchFamily="-65" charset="-127"/>
                  <a:cs typeface="굴림" pitchFamily="-65" charset="-127"/>
                </a:rPr>
                <a:t>Bulletin Board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굴림" pitchFamily="-65" charset="-127"/>
                <a:cs typeface="굴림" pitchFamily="-65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 bwMode="auto">
          <a:xfrm>
            <a:off x="5886468" y="5510241"/>
            <a:ext cx="25939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kern="0" dirty="0" smtClean="0">
                <a:latin typeface="+mj-lt"/>
                <a:ea typeface="+mj-ea"/>
                <a:cs typeface="+mj-cs"/>
              </a:rPr>
              <a:t>ScELA Architecture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3"/>
          <p:cNvSpPr/>
          <p:nvPr/>
        </p:nvSpPr>
        <p:spPr>
          <a:xfrm>
            <a:off x="7255549" y="4563934"/>
            <a:ext cx="703655" cy="594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04977"/>
                </a:lnTo>
                <a:lnTo>
                  <a:pt x="703655" y="404977"/>
                </a:lnTo>
                <a:lnTo>
                  <a:pt x="703655" y="594270"/>
                </a:ln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Straight Connector 4"/>
          <p:cNvSpPr/>
          <p:nvPr/>
        </p:nvSpPr>
        <p:spPr>
          <a:xfrm>
            <a:off x="6551894" y="4563934"/>
            <a:ext cx="703655" cy="594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03655" y="0"/>
                </a:moveTo>
                <a:lnTo>
                  <a:pt x="703655" y="404977"/>
                </a:lnTo>
                <a:lnTo>
                  <a:pt x="0" y="404977"/>
                </a:lnTo>
                <a:lnTo>
                  <a:pt x="0" y="594270"/>
                </a:ln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Straight Connector 5"/>
          <p:cNvSpPr/>
          <p:nvPr/>
        </p:nvSpPr>
        <p:spPr>
          <a:xfrm>
            <a:off x="4440927" y="3083433"/>
            <a:ext cx="2814622" cy="594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04977"/>
                </a:lnTo>
                <a:lnTo>
                  <a:pt x="2814622" y="404977"/>
                </a:lnTo>
                <a:lnTo>
                  <a:pt x="2814622" y="594270"/>
                </a:ln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Straight Connector 6"/>
          <p:cNvSpPr/>
          <p:nvPr/>
        </p:nvSpPr>
        <p:spPr>
          <a:xfrm>
            <a:off x="4440927" y="4563934"/>
            <a:ext cx="703655" cy="594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04977"/>
                </a:lnTo>
                <a:lnTo>
                  <a:pt x="703655" y="404977"/>
                </a:lnTo>
                <a:lnTo>
                  <a:pt x="703655" y="594270"/>
                </a:ln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Straight Connector 7"/>
          <p:cNvSpPr/>
          <p:nvPr/>
        </p:nvSpPr>
        <p:spPr>
          <a:xfrm>
            <a:off x="3737271" y="4563934"/>
            <a:ext cx="703655" cy="594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03655" y="0"/>
                </a:moveTo>
                <a:lnTo>
                  <a:pt x="703655" y="404977"/>
                </a:lnTo>
                <a:lnTo>
                  <a:pt x="0" y="404977"/>
                </a:lnTo>
                <a:lnTo>
                  <a:pt x="0" y="594270"/>
                </a:ln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Straight Connector 8"/>
          <p:cNvSpPr/>
          <p:nvPr/>
        </p:nvSpPr>
        <p:spPr>
          <a:xfrm>
            <a:off x="4395207" y="3083433"/>
            <a:ext cx="91440" cy="594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594270"/>
                </a:ln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Straight Connector 9"/>
          <p:cNvSpPr/>
          <p:nvPr/>
        </p:nvSpPr>
        <p:spPr>
          <a:xfrm>
            <a:off x="1626305" y="4563934"/>
            <a:ext cx="703655" cy="594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04977"/>
                </a:lnTo>
                <a:lnTo>
                  <a:pt x="703655" y="404977"/>
                </a:lnTo>
                <a:lnTo>
                  <a:pt x="703655" y="594270"/>
                </a:ln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Straight Connector 10"/>
          <p:cNvSpPr/>
          <p:nvPr/>
        </p:nvSpPr>
        <p:spPr>
          <a:xfrm>
            <a:off x="922649" y="4563934"/>
            <a:ext cx="703655" cy="594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03655" y="0"/>
                </a:moveTo>
                <a:lnTo>
                  <a:pt x="703655" y="404977"/>
                </a:lnTo>
                <a:lnTo>
                  <a:pt x="0" y="404977"/>
                </a:lnTo>
                <a:lnTo>
                  <a:pt x="0" y="594270"/>
                </a:ln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Straight Connector 11"/>
          <p:cNvSpPr/>
          <p:nvPr/>
        </p:nvSpPr>
        <p:spPr>
          <a:xfrm>
            <a:off x="1626305" y="3083433"/>
            <a:ext cx="2814622" cy="594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14622" y="0"/>
                </a:moveTo>
                <a:lnTo>
                  <a:pt x="2814622" y="404977"/>
                </a:lnTo>
                <a:lnTo>
                  <a:pt x="0" y="404977"/>
                </a:lnTo>
                <a:lnTo>
                  <a:pt x="0" y="594270"/>
                </a:ln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 smtClean="0"/>
              <a:t>Design: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Launch Mechanism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419259" y="1785915"/>
            <a:ext cx="2043335" cy="1297518"/>
          </a:xfrm>
          <a:prstGeom prst="roundRect">
            <a:avLst>
              <a:gd name="adj" fmla="val 10000"/>
            </a:avLst>
          </a:prstGeom>
          <a:solidFill>
            <a:schemeClr val="accent5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Group 19"/>
          <p:cNvGrpSpPr/>
          <p:nvPr/>
        </p:nvGrpSpPr>
        <p:grpSpPr>
          <a:xfrm>
            <a:off x="3646296" y="2001600"/>
            <a:ext cx="2043335" cy="1297518"/>
            <a:chOff x="3206650" y="382026"/>
            <a:chExt cx="2043335" cy="1297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Rounded Rectangle 56"/>
            <p:cNvSpPr/>
            <p:nvPr/>
          </p:nvSpPr>
          <p:spPr>
            <a:xfrm>
              <a:off x="3206650" y="382026"/>
              <a:ext cx="2043335" cy="1297518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ed Rectangle 14"/>
            <p:cNvSpPr/>
            <p:nvPr/>
          </p:nvSpPr>
          <p:spPr>
            <a:xfrm>
              <a:off x="3244653" y="420029"/>
              <a:ext cx="1967329" cy="1221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Central 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Launcher</a:t>
              </a:r>
              <a:endParaRPr lang="en-US" sz="1600" kern="1200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928485" y="3677703"/>
            <a:ext cx="1395639" cy="886230"/>
          </a:xfrm>
          <a:prstGeom prst="roundRect">
            <a:avLst>
              <a:gd name="adj" fmla="val 10000"/>
            </a:avLst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" name="Group 21"/>
          <p:cNvGrpSpPr/>
          <p:nvPr/>
        </p:nvGrpSpPr>
        <p:grpSpPr>
          <a:xfrm>
            <a:off x="1155522" y="3893389"/>
            <a:ext cx="1395639" cy="886230"/>
            <a:chOff x="715876" y="2273815"/>
            <a:chExt cx="1395639" cy="886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ounded Rectangle 54"/>
            <p:cNvSpPr/>
            <p:nvPr/>
          </p:nvSpPr>
          <p:spPr>
            <a:xfrm>
              <a:off x="715876" y="2273815"/>
              <a:ext cx="1395639" cy="886230"/>
            </a:xfrm>
            <a:prstGeom prst="roundRect">
              <a:avLst>
                <a:gd name="adj" fmla="val 10000"/>
              </a:avLst>
            </a:prstGeom>
            <a:solidFill>
              <a:schemeClr val="bg1">
                <a:alpha val="9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17"/>
            <p:cNvSpPr/>
            <p:nvPr/>
          </p:nvSpPr>
          <p:spPr>
            <a:xfrm>
              <a:off x="741833" y="2299772"/>
              <a:ext cx="1343725" cy="8343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NLA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Node 1</a:t>
              </a:r>
              <a:endParaRPr 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446031" y="5158204"/>
            <a:ext cx="953236" cy="605305"/>
          </a:xfrm>
          <a:prstGeom prst="roundRect">
            <a:avLst>
              <a:gd name="adj" fmla="val 10000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4" name="Group 23"/>
          <p:cNvGrpSpPr/>
          <p:nvPr/>
        </p:nvGrpSpPr>
        <p:grpSpPr>
          <a:xfrm>
            <a:off x="673068" y="5373890"/>
            <a:ext cx="953236" cy="605305"/>
            <a:chOff x="233422" y="3754316"/>
            <a:chExt cx="953236" cy="605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ounded Rectangle 52"/>
            <p:cNvSpPr/>
            <p:nvPr/>
          </p:nvSpPr>
          <p:spPr>
            <a:xfrm>
              <a:off x="233422" y="3754316"/>
              <a:ext cx="953236" cy="605305"/>
            </a:xfrm>
            <a:prstGeom prst="roundRect">
              <a:avLst>
                <a:gd name="adj" fmla="val 1000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ounded Rectangle 20"/>
            <p:cNvSpPr/>
            <p:nvPr/>
          </p:nvSpPr>
          <p:spPr>
            <a:xfrm>
              <a:off x="251151" y="3772045"/>
              <a:ext cx="917778" cy="569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Process 1</a:t>
              </a:r>
              <a:endParaRPr lang="en-US" sz="1600" kern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1853342" y="5158204"/>
            <a:ext cx="953236" cy="605305"/>
          </a:xfrm>
          <a:prstGeom prst="roundRect">
            <a:avLst>
              <a:gd name="adj" fmla="val 10000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6" name="Group 25"/>
          <p:cNvGrpSpPr/>
          <p:nvPr/>
        </p:nvGrpSpPr>
        <p:grpSpPr>
          <a:xfrm>
            <a:off x="2080379" y="5373890"/>
            <a:ext cx="953236" cy="605305"/>
            <a:chOff x="1640733" y="3754316"/>
            <a:chExt cx="953236" cy="605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Rounded Rectangle 50"/>
            <p:cNvSpPr/>
            <p:nvPr/>
          </p:nvSpPr>
          <p:spPr>
            <a:xfrm>
              <a:off x="1640733" y="3754316"/>
              <a:ext cx="953236" cy="605305"/>
            </a:xfrm>
            <a:prstGeom prst="roundRect">
              <a:avLst>
                <a:gd name="adj" fmla="val 1000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ed Rectangle 23"/>
            <p:cNvSpPr/>
            <p:nvPr/>
          </p:nvSpPr>
          <p:spPr>
            <a:xfrm>
              <a:off x="1658462" y="3772045"/>
              <a:ext cx="917778" cy="569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Process 2</a:t>
              </a:r>
              <a:endParaRPr lang="en-US" sz="1600" kern="1200" dirty="0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3743107" y="3677703"/>
            <a:ext cx="1395639" cy="886230"/>
          </a:xfrm>
          <a:prstGeom prst="roundRect">
            <a:avLst>
              <a:gd name="adj" fmla="val 10000"/>
            </a:avLst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8" name="Group 27"/>
          <p:cNvGrpSpPr/>
          <p:nvPr/>
        </p:nvGrpSpPr>
        <p:grpSpPr>
          <a:xfrm>
            <a:off x="3970145" y="3893389"/>
            <a:ext cx="1395639" cy="886230"/>
            <a:chOff x="3530499" y="2273815"/>
            <a:chExt cx="1395639" cy="886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ounded Rectangle 48"/>
            <p:cNvSpPr/>
            <p:nvPr/>
          </p:nvSpPr>
          <p:spPr>
            <a:xfrm>
              <a:off x="3530499" y="2273815"/>
              <a:ext cx="1395639" cy="886230"/>
            </a:xfrm>
            <a:prstGeom prst="roundRect">
              <a:avLst>
                <a:gd name="adj" fmla="val 10000"/>
              </a:avLst>
            </a:prstGeom>
            <a:solidFill>
              <a:schemeClr val="bg1">
                <a:alpha val="9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26"/>
            <p:cNvSpPr/>
            <p:nvPr/>
          </p:nvSpPr>
          <p:spPr>
            <a:xfrm>
              <a:off x="3556456" y="2299772"/>
              <a:ext cx="1343725" cy="8343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NLA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Node 2</a:t>
              </a:r>
              <a:endParaRPr 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3260653" y="5158204"/>
            <a:ext cx="953236" cy="605305"/>
          </a:xfrm>
          <a:prstGeom prst="roundRect">
            <a:avLst>
              <a:gd name="adj" fmla="val 10000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0" name="Group 29"/>
          <p:cNvGrpSpPr/>
          <p:nvPr/>
        </p:nvGrpSpPr>
        <p:grpSpPr>
          <a:xfrm>
            <a:off x="3487690" y="5373890"/>
            <a:ext cx="953236" cy="605305"/>
            <a:chOff x="3048044" y="3754316"/>
            <a:chExt cx="953236" cy="605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Rounded Rectangle 46"/>
            <p:cNvSpPr/>
            <p:nvPr/>
          </p:nvSpPr>
          <p:spPr>
            <a:xfrm>
              <a:off x="3048044" y="3754316"/>
              <a:ext cx="953236" cy="605305"/>
            </a:xfrm>
            <a:prstGeom prst="roundRect">
              <a:avLst>
                <a:gd name="adj" fmla="val 1000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ounded Rectangle 29"/>
            <p:cNvSpPr/>
            <p:nvPr/>
          </p:nvSpPr>
          <p:spPr>
            <a:xfrm>
              <a:off x="3065773" y="3772045"/>
              <a:ext cx="917778" cy="569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Process 3</a:t>
              </a:r>
              <a:endParaRPr lang="en-US" sz="1600" kern="12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4667964" y="5158204"/>
            <a:ext cx="953236" cy="605305"/>
          </a:xfrm>
          <a:prstGeom prst="roundRect">
            <a:avLst>
              <a:gd name="adj" fmla="val 10000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oup 31"/>
          <p:cNvGrpSpPr/>
          <p:nvPr/>
        </p:nvGrpSpPr>
        <p:grpSpPr>
          <a:xfrm>
            <a:off x="4895001" y="5373890"/>
            <a:ext cx="953236" cy="605305"/>
            <a:chOff x="4455355" y="3754316"/>
            <a:chExt cx="953236" cy="605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Rounded Rectangle 44"/>
            <p:cNvSpPr/>
            <p:nvPr/>
          </p:nvSpPr>
          <p:spPr>
            <a:xfrm>
              <a:off x="4455355" y="3754316"/>
              <a:ext cx="953236" cy="605305"/>
            </a:xfrm>
            <a:prstGeom prst="roundRect">
              <a:avLst>
                <a:gd name="adj" fmla="val 1000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ounded Rectangle 32"/>
            <p:cNvSpPr/>
            <p:nvPr/>
          </p:nvSpPr>
          <p:spPr>
            <a:xfrm>
              <a:off x="4473084" y="3772045"/>
              <a:ext cx="917778" cy="569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Process 4</a:t>
              </a:r>
              <a:endParaRPr lang="en-US" sz="1600" kern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6557730" y="3677703"/>
            <a:ext cx="1395639" cy="886230"/>
          </a:xfrm>
          <a:prstGeom prst="roundRect">
            <a:avLst>
              <a:gd name="adj" fmla="val 10000"/>
            </a:avLst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4" name="Group 33"/>
          <p:cNvGrpSpPr/>
          <p:nvPr/>
        </p:nvGrpSpPr>
        <p:grpSpPr>
          <a:xfrm>
            <a:off x="6784767" y="3893389"/>
            <a:ext cx="1395639" cy="886230"/>
            <a:chOff x="6345121" y="2273815"/>
            <a:chExt cx="1395639" cy="886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ounded Rectangle 42"/>
            <p:cNvSpPr/>
            <p:nvPr/>
          </p:nvSpPr>
          <p:spPr>
            <a:xfrm>
              <a:off x="6345121" y="2273815"/>
              <a:ext cx="1395639" cy="886230"/>
            </a:xfrm>
            <a:prstGeom prst="roundRect">
              <a:avLst>
                <a:gd name="adj" fmla="val 10000"/>
              </a:avLst>
            </a:prstGeom>
            <a:solidFill>
              <a:schemeClr val="bg1">
                <a:alpha val="9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ounded Rectangle 35"/>
            <p:cNvSpPr/>
            <p:nvPr/>
          </p:nvSpPr>
          <p:spPr>
            <a:xfrm>
              <a:off x="6371078" y="2299772"/>
              <a:ext cx="1343725" cy="8343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NLA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Node 3</a:t>
              </a:r>
              <a:endParaRPr 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6075275" y="5158204"/>
            <a:ext cx="953236" cy="605305"/>
          </a:xfrm>
          <a:prstGeom prst="roundRect">
            <a:avLst>
              <a:gd name="adj" fmla="val 10000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6" name="Group 35"/>
          <p:cNvGrpSpPr/>
          <p:nvPr/>
        </p:nvGrpSpPr>
        <p:grpSpPr>
          <a:xfrm>
            <a:off x="6302313" y="5373890"/>
            <a:ext cx="953236" cy="605305"/>
            <a:chOff x="5862667" y="3754316"/>
            <a:chExt cx="953236" cy="605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ounded Rectangle 40"/>
            <p:cNvSpPr/>
            <p:nvPr/>
          </p:nvSpPr>
          <p:spPr>
            <a:xfrm>
              <a:off x="5862667" y="3754316"/>
              <a:ext cx="953236" cy="605305"/>
            </a:xfrm>
            <a:prstGeom prst="roundRect">
              <a:avLst>
                <a:gd name="adj" fmla="val 1000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ounded Rectangle 38"/>
            <p:cNvSpPr/>
            <p:nvPr/>
          </p:nvSpPr>
          <p:spPr>
            <a:xfrm>
              <a:off x="5880396" y="3772045"/>
              <a:ext cx="917778" cy="569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Process 5</a:t>
              </a:r>
              <a:endParaRPr lang="en-US" sz="1600" kern="1200" dirty="0"/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7482586" y="5158204"/>
            <a:ext cx="953236" cy="605305"/>
          </a:xfrm>
          <a:prstGeom prst="roundRect">
            <a:avLst>
              <a:gd name="adj" fmla="val 10000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8" name="Group 37"/>
          <p:cNvGrpSpPr/>
          <p:nvPr/>
        </p:nvGrpSpPr>
        <p:grpSpPr>
          <a:xfrm>
            <a:off x="7709624" y="5373890"/>
            <a:ext cx="953236" cy="605305"/>
            <a:chOff x="7269978" y="3754316"/>
            <a:chExt cx="953236" cy="605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Rounded Rectangle 38"/>
            <p:cNvSpPr/>
            <p:nvPr/>
          </p:nvSpPr>
          <p:spPr>
            <a:xfrm>
              <a:off x="7269978" y="3754316"/>
              <a:ext cx="953236" cy="605305"/>
            </a:xfrm>
            <a:prstGeom prst="roundRect">
              <a:avLst>
                <a:gd name="adj" fmla="val 10000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ed Rectangle 41"/>
            <p:cNvSpPr/>
            <p:nvPr/>
          </p:nvSpPr>
          <p:spPr>
            <a:xfrm>
              <a:off x="7287707" y="3772045"/>
              <a:ext cx="917778" cy="569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Process 6</a:t>
              </a:r>
              <a:endParaRPr lang="en-US" sz="1600" kern="1200" dirty="0"/>
            </a:p>
          </p:txBody>
        </p:sp>
      </p:grpSp>
      <p:sp>
        <p:nvSpPr>
          <p:cNvPr id="60" name="TextBox 59"/>
          <p:cNvSpPr txBox="1"/>
          <p:nvPr/>
        </p:nvSpPr>
        <p:spPr bwMode="auto">
          <a:xfrm>
            <a:off x="5813443" y="1603350"/>
            <a:ext cx="33065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Central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Launcher starts NLAs on Target Nodes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itchFamily="49" charset="0"/>
              <a:buChar char="o"/>
              <a:tabLst/>
            </a:pPr>
            <a:r>
              <a:rPr lang="en-US" sz="2000" b="1" kern="0" baseline="0" dirty="0" smtClean="0">
                <a:solidFill>
                  <a:srgbClr val="008080"/>
                </a:solidFill>
                <a:latin typeface="+mj-lt"/>
                <a:ea typeface="+mj-ea"/>
                <a:cs typeface="+mj-cs"/>
              </a:rPr>
              <a:t> NLAs launch Processes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nbc_osu">
  <a:themeElements>
    <a:clrScheme name="1_nbc_os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nbc_o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굴림" pitchFamily="-65" charset="-127"/>
            <a:cs typeface="굴림" pitchFamily="-65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굴림" pitchFamily="-65" charset="-127"/>
            <a:cs typeface="굴림" pitchFamily="-65" charset="-127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0" cap="none" spc="0" normalizeH="0" baseline="0" noProof="0" dirty="0" smtClean="0">
            <a:ln>
              <a:noFill/>
            </a:ln>
            <a:solidFill>
              <a:srgbClr val="008080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>
    <a:extraClrScheme>
      <a:clrScheme name="1_nbc_os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pavan-10gige</Template>
  <TotalTime>19839</TotalTime>
  <Words>1260</Words>
  <Application>Microsoft Office PowerPoint</Application>
  <PresentationFormat>On-screen Show (4:3)</PresentationFormat>
  <Paragraphs>246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1_nbc_osu</vt:lpstr>
      <vt:lpstr>Impact of Node Level Caching in MPI  Job Launch Mechanisms</vt:lpstr>
      <vt:lpstr>Introduction</vt:lpstr>
      <vt:lpstr>Multi-Core Trend</vt:lpstr>
      <vt:lpstr>Limitations</vt:lpstr>
      <vt:lpstr>Job Launch Phases</vt:lpstr>
      <vt:lpstr>Presentation Outline</vt:lpstr>
      <vt:lpstr>ScELA Design</vt:lpstr>
      <vt:lpstr>Design: ScELA Architecture</vt:lpstr>
      <vt:lpstr>Design: Launch Mechanism</vt:lpstr>
      <vt:lpstr>Evaluation: Large Scale Cluster</vt:lpstr>
      <vt:lpstr>Presentation Outline</vt:lpstr>
      <vt:lpstr>PMI Bulletin Board on ScELA</vt:lpstr>
      <vt:lpstr>Focus in this Paper</vt:lpstr>
      <vt:lpstr>Four Design Alternatives for Caching</vt:lpstr>
      <vt:lpstr>PMI Bulletin Board on ScELA with HCS</vt:lpstr>
      <vt:lpstr>Better Caching Mechanisms</vt:lpstr>
      <vt:lpstr>Caching Mechanisms (contd)</vt:lpstr>
      <vt:lpstr>Comparison of Memory usage</vt:lpstr>
      <vt:lpstr>Presentation Outline</vt:lpstr>
      <vt:lpstr>Evaluation: Experimental Setup</vt:lpstr>
      <vt:lpstr>Simple PMI Exchange (1:2)</vt:lpstr>
      <vt:lpstr>Heavy PMI Exchange (1:p)</vt:lpstr>
      <vt:lpstr>Software Distribution</vt:lpstr>
      <vt:lpstr>Performance (Hello World) on TACC Ranger with MVAPICH2 1.4</vt:lpstr>
      <vt:lpstr>Presentation Outline</vt:lpstr>
      <vt:lpstr>Conclusion and Future Work</vt:lpstr>
      <vt:lpstr>Slide 27</vt:lpstr>
    </vt:vector>
  </TitlesOfParts>
  <Company>Matthew Koop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MVAPICH-Aptus: Scalable High-Performance Multi-Transport MPI over InfiniBand</dc:title>
  <dc:subject>PPOPP Presentation</dc:subject>
  <dc:creator>Matthew Koop</dc:creator>
  <cp:lastModifiedBy>Pavan Balaji</cp:lastModifiedBy>
  <cp:revision>642</cp:revision>
  <cp:lastPrinted>2008-09-07T15:59:24Z</cp:lastPrinted>
  <dcterms:created xsi:type="dcterms:W3CDTF">2008-09-30T02:49:03Z</dcterms:created>
  <dcterms:modified xsi:type="dcterms:W3CDTF">2009-09-08T10:18:36Z</dcterms:modified>
</cp:coreProperties>
</file>