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74" r:id="rId10"/>
    <p:sldId id="263" r:id="rId11"/>
    <p:sldId id="264" r:id="rId12"/>
    <p:sldId id="275" r:id="rId13"/>
    <p:sldId id="286" r:id="rId14"/>
    <p:sldId id="267" r:id="rId15"/>
    <p:sldId id="287" r:id="rId16"/>
    <p:sldId id="280" r:id="rId17"/>
    <p:sldId id="284" r:id="rId18"/>
    <p:sldId id="288" r:id="rId19"/>
    <p:sldId id="285" r:id="rId20"/>
    <p:sldId id="270" r:id="rId21"/>
    <p:sldId id="271" r:id="rId22"/>
    <p:sldId id="273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54"/>
  </p:normalViewPr>
  <p:slideViewPr>
    <p:cSldViewPr>
      <p:cViewPr varScale="1">
        <p:scale>
          <a:sx n="136" d="100"/>
          <a:sy n="136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6487432314"/>
          <c:y val="0.0613134845320823"/>
          <c:w val="0.84491747653165"/>
          <c:h val="0.7610140936461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P2-P5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2.92</c:v>
                </c:pt>
                <c:pt idx="1">
                  <c:v>6.584000000000001</c:v>
                </c:pt>
                <c:pt idx="2">
                  <c:v>13.12</c:v>
                </c:pt>
                <c:pt idx="3">
                  <c:v>26.072</c:v>
                </c:pt>
                <c:pt idx="4">
                  <c:v>52.536</c:v>
                </c:pt>
                <c:pt idx="5">
                  <c:v>104.856</c:v>
                </c:pt>
                <c:pt idx="6">
                  <c:v>208.544</c:v>
                </c:pt>
                <c:pt idx="7">
                  <c:v>413.96</c:v>
                </c:pt>
                <c:pt idx="8">
                  <c:v>671.3519999999977</c:v>
                </c:pt>
                <c:pt idx="9">
                  <c:v>1355.136</c:v>
                </c:pt>
                <c:pt idx="10">
                  <c:v>2362.952</c:v>
                </c:pt>
                <c:pt idx="11">
                  <c:v>2366.207999999999</c:v>
                </c:pt>
                <c:pt idx="12">
                  <c:v>2596.464</c:v>
                </c:pt>
                <c:pt idx="13">
                  <c:v>2798.344</c:v>
                </c:pt>
                <c:pt idx="14">
                  <c:v>2910.727999999999</c:v>
                </c:pt>
                <c:pt idx="15">
                  <c:v>2970.687999999999</c:v>
                </c:pt>
                <c:pt idx="16">
                  <c:v>2989.464</c:v>
                </c:pt>
                <c:pt idx="17">
                  <c:v>3005.016</c:v>
                </c:pt>
                <c:pt idx="18">
                  <c:v>3013.6</c:v>
                </c:pt>
                <c:pt idx="19">
                  <c:v>3017.536</c:v>
                </c:pt>
                <c:pt idx="20">
                  <c:v>3018.352000000001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P3-P4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2.904</c:v>
                </c:pt>
                <c:pt idx="1">
                  <c:v>6.544</c:v>
                </c:pt>
                <c:pt idx="2">
                  <c:v>13.064</c:v>
                </c:pt>
                <c:pt idx="3">
                  <c:v>25.896</c:v>
                </c:pt>
                <c:pt idx="4">
                  <c:v>52.04</c:v>
                </c:pt>
                <c:pt idx="5">
                  <c:v>103.672</c:v>
                </c:pt>
                <c:pt idx="6">
                  <c:v>207.5280000000004</c:v>
                </c:pt>
                <c:pt idx="7">
                  <c:v>411.7199999999997</c:v>
                </c:pt>
                <c:pt idx="8">
                  <c:v>657.9519999999981</c:v>
                </c:pt>
                <c:pt idx="9">
                  <c:v>893.04</c:v>
                </c:pt>
                <c:pt idx="10">
                  <c:v>1212.272</c:v>
                </c:pt>
                <c:pt idx="11">
                  <c:v>1279.216</c:v>
                </c:pt>
                <c:pt idx="12">
                  <c:v>1349.496</c:v>
                </c:pt>
                <c:pt idx="13">
                  <c:v>1426.064</c:v>
                </c:pt>
                <c:pt idx="14">
                  <c:v>1467.272</c:v>
                </c:pt>
                <c:pt idx="15">
                  <c:v>1488.96</c:v>
                </c:pt>
                <c:pt idx="16">
                  <c:v>1494.232</c:v>
                </c:pt>
                <c:pt idx="17">
                  <c:v>1499.776</c:v>
                </c:pt>
                <c:pt idx="18">
                  <c:v>1502.744</c:v>
                </c:pt>
                <c:pt idx="19">
                  <c:v>1504.136</c:v>
                </c:pt>
                <c:pt idx="20">
                  <c:v>1504.376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overlap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3.222</c:v>
                </c:pt>
                <c:pt idx="1">
                  <c:v>6.402</c:v>
                </c:pt>
                <c:pt idx="2">
                  <c:v>12.763</c:v>
                </c:pt>
                <c:pt idx="3">
                  <c:v>25.22599999999995</c:v>
                </c:pt>
                <c:pt idx="4">
                  <c:v>51.17400000000001</c:v>
                </c:pt>
                <c:pt idx="5">
                  <c:v>101.78</c:v>
                </c:pt>
                <c:pt idx="6">
                  <c:v>202.797</c:v>
                </c:pt>
                <c:pt idx="7">
                  <c:v>400.834</c:v>
                </c:pt>
                <c:pt idx="8">
                  <c:v>655.891</c:v>
                </c:pt>
                <c:pt idx="9">
                  <c:v>1324.282</c:v>
                </c:pt>
                <c:pt idx="10">
                  <c:v>2195.234</c:v>
                </c:pt>
                <c:pt idx="11">
                  <c:v>2332.492</c:v>
                </c:pt>
                <c:pt idx="12">
                  <c:v>2563.568</c:v>
                </c:pt>
                <c:pt idx="13">
                  <c:v>2769.574</c:v>
                </c:pt>
                <c:pt idx="14">
                  <c:v>2885.639</c:v>
                </c:pt>
                <c:pt idx="15">
                  <c:v>2947.349</c:v>
                </c:pt>
                <c:pt idx="16">
                  <c:v>2968.430000000001</c:v>
                </c:pt>
                <c:pt idx="17">
                  <c:v>2984.152</c:v>
                </c:pt>
                <c:pt idx="18">
                  <c:v>2992.056</c:v>
                </c:pt>
                <c:pt idx="19">
                  <c:v>2996.054</c:v>
                </c:pt>
                <c:pt idx="20">
                  <c:v>2997.386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8204896"/>
        <c:axId val="2095509136"/>
      </c:lineChart>
      <c:catAx>
        <c:axId val="-204820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9651781702963"/>
              <c:y val="0.93089615715463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095509136"/>
        <c:crosses val="autoZero"/>
        <c:auto val="1"/>
        <c:lblAlgn val="ctr"/>
        <c:lblOffset val="100"/>
        <c:noMultiLvlLbl val="0"/>
      </c:catAx>
      <c:valAx>
        <c:axId val="2095509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Bandwidth (Mbps)</a:t>
                </a:r>
              </a:p>
            </c:rich>
          </c:tx>
          <c:layout>
            <c:manualLayout>
              <c:xMode val="edge"/>
              <c:yMode val="edge"/>
              <c:x val="0.0105105105105105"/>
              <c:y val="0.3120372010141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48204896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t"/>
      <c:layout>
        <c:manualLayout>
          <c:xMode val="edge"/>
          <c:yMode val="edge"/>
          <c:x val="0.170647300844151"/>
          <c:y val="0.232934301725936"/>
          <c:w val="0.21624329053463"/>
          <c:h val="0.156541225193669"/>
        </c:manualLayout>
      </c:layout>
      <c:overlay val="1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</c:spPr>
    </c:legend>
    <c:plotVisOnly val="1"/>
    <c:dispBlanksAs val="gap"/>
    <c:showDLblsOverMax val="0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System Size : 16K </a:t>
            </a:r>
            <a:r>
              <a:rPr lang="en-US" dirty="0" smtClean="0"/>
              <a:t>Cores</a:t>
            </a:r>
            <a:endParaRPr lang="en-US" dirty="0"/>
          </a:p>
        </c:rich>
      </c:tx>
      <c:layout>
        <c:manualLayout>
          <c:xMode val="edge"/>
          <c:yMode val="edge"/>
          <c:x val="0.330376811594204"/>
          <c:y val="0.00022353926920962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73108524477919"/>
          <c:y val="0.060033340064176"/>
          <c:w val="0.794592491155997"/>
          <c:h val="0.8150691560010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XYZT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18.0</c:v>
                </c:pt>
                <c:pt idx="1">
                  <c:v>18.99999999999999</c:v>
                </c:pt>
                <c:pt idx="2">
                  <c:v>20.0</c:v>
                </c:pt>
                <c:pt idx="3">
                  <c:v>23.0</c:v>
                </c:pt>
                <c:pt idx="4">
                  <c:v>31.0</c:v>
                </c:pt>
                <c:pt idx="5">
                  <c:v>45.0</c:v>
                </c:pt>
                <c:pt idx="6">
                  <c:v>70.00000000000001</c:v>
                </c:pt>
                <c:pt idx="7">
                  <c:v>137.0</c:v>
                </c:pt>
                <c:pt idx="8">
                  <c:v>271.0</c:v>
                </c:pt>
                <c:pt idx="9">
                  <c:v>496.0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TXYZ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18.99999999999999</c:v>
                </c:pt>
                <c:pt idx="1">
                  <c:v>18.99999999999999</c:v>
                </c:pt>
                <c:pt idx="2">
                  <c:v>21.0</c:v>
                </c:pt>
                <c:pt idx="3">
                  <c:v>24.99999999999999</c:v>
                </c:pt>
                <c:pt idx="4">
                  <c:v>41.0</c:v>
                </c:pt>
                <c:pt idx="5">
                  <c:v>60.00000000000001</c:v>
                </c:pt>
                <c:pt idx="6">
                  <c:v>94.0</c:v>
                </c:pt>
                <c:pt idx="7">
                  <c:v>204.0</c:v>
                </c:pt>
                <c:pt idx="8">
                  <c:v>405.0</c:v>
                </c:pt>
                <c:pt idx="9">
                  <c:v>756.0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ZYXT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"/>
            </a:ln>
          </c:spPr>
          <c:marker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18.99999999999999</c:v>
                </c:pt>
                <c:pt idx="1">
                  <c:v>18.99999999999999</c:v>
                </c:pt>
                <c:pt idx="2">
                  <c:v>20.0</c:v>
                </c:pt>
                <c:pt idx="3">
                  <c:v>24.99999999999999</c:v>
                </c:pt>
                <c:pt idx="4">
                  <c:v>41.0</c:v>
                </c:pt>
                <c:pt idx="5">
                  <c:v>60.00000000000001</c:v>
                </c:pt>
                <c:pt idx="6">
                  <c:v>99.0</c:v>
                </c:pt>
                <c:pt idx="7">
                  <c:v>208.0</c:v>
                </c:pt>
                <c:pt idx="8">
                  <c:v>428.9999999999987</c:v>
                </c:pt>
                <c:pt idx="9">
                  <c:v>832.0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TZYX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18.0</c:v>
                </c:pt>
                <c:pt idx="1">
                  <c:v>18.99999999999999</c:v>
                </c:pt>
                <c:pt idx="2">
                  <c:v>20.0</c:v>
                </c:pt>
                <c:pt idx="3">
                  <c:v>23.0</c:v>
                </c:pt>
                <c:pt idx="4">
                  <c:v>30.0</c:v>
                </c:pt>
                <c:pt idx="5">
                  <c:v>43.0</c:v>
                </c:pt>
                <c:pt idx="6">
                  <c:v>65.0</c:v>
                </c:pt>
                <c:pt idx="7">
                  <c:v>121.0</c:v>
                </c:pt>
                <c:pt idx="8">
                  <c:v>226.0</c:v>
                </c:pt>
                <c:pt idx="9">
                  <c:v>412.0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4242368"/>
        <c:axId val="864225376"/>
      </c:lineChart>
      <c:catAx>
        <c:axId val="86424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Grid Partition (bytes)</a:t>
                </a:r>
              </a:p>
            </c:rich>
          </c:tx>
          <c:layout>
            <c:manualLayout>
              <c:xMode val="edge"/>
              <c:yMode val="edge"/>
              <c:x val="0.384825059910989"/>
              <c:y val="0.949484603732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4225376"/>
        <c:crosses val="autoZero"/>
        <c:auto val="1"/>
        <c:lblAlgn val="ctr"/>
        <c:lblOffset val="100"/>
        <c:noMultiLvlLbl val="0"/>
      </c:catAx>
      <c:valAx>
        <c:axId val="864225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(us)</a:t>
                </a:r>
              </a:p>
            </c:rich>
          </c:tx>
          <c:layout>
            <c:manualLayout>
              <c:xMode val="edge"/>
              <c:yMode val="edge"/>
              <c:x val="0.0"/>
              <c:y val="0.3235863331829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424236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"/>
          <c:y val="0.101686222133776"/>
          <c:w val="0.229478260869565"/>
          <c:h val="0.190673544458513"/>
        </c:manualLayout>
      </c:layout>
      <c:overlay val="0"/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  <c:dispBlanksAs val="gap"/>
    <c:showDLblsOverMax val="0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System Size : 128K </a:t>
            </a:r>
            <a:r>
              <a:rPr lang="en-US" dirty="0" smtClean="0"/>
              <a:t>Cores</a:t>
            </a:r>
            <a:endParaRPr lang="en-US" dirty="0"/>
          </a:p>
        </c:rich>
      </c:tx>
      <c:layout>
        <c:manualLayout>
          <c:xMode val="edge"/>
          <c:yMode val="edge"/>
          <c:x val="0.330376811594203"/>
          <c:y val="0.000223539269209627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0499828825745"/>
          <c:y val="0.060033340064176"/>
          <c:w val="0.777201186808171"/>
          <c:h val="0.8150691560010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XYZT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24.0</c:v>
                </c:pt>
                <c:pt idx="1">
                  <c:v>24.99999999999999</c:v>
                </c:pt>
                <c:pt idx="2">
                  <c:v>27.0</c:v>
                </c:pt>
                <c:pt idx="3">
                  <c:v>34.0</c:v>
                </c:pt>
                <c:pt idx="4">
                  <c:v>77.0</c:v>
                </c:pt>
                <c:pt idx="5">
                  <c:v>141</c:v>
                </c:pt>
                <c:pt idx="6">
                  <c:v>227.0</c:v>
                </c:pt>
                <c:pt idx="7">
                  <c:v>448.9999999999987</c:v>
                </c:pt>
                <c:pt idx="8">
                  <c:v>1145.0</c:v>
                </c:pt>
                <c:pt idx="9">
                  <c:v>2045.0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TXYZ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18.99999999999999</c:v>
                </c:pt>
                <c:pt idx="1">
                  <c:v>18.99999999999999</c:v>
                </c:pt>
                <c:pt idx="2">
                  <c:v>21.0</c:v>
                </c:pt>
                <c:pt idx="3">
                  <c:v>24.99999999999999</c:v>
                </c:pt>
                <c:pt idx="4">
                  <c:v>40.0</c:v>
                </c:pt>
                <c:pt idx="5">
                  <c:v>59.0</c:v>
                </c:pt>
                <c:pt idx="6">
                  <c:v>93.0</c:v>
                </c:pt>
                <c:pt idx="7">
                  <c:v>201</c:v>
                </c:pt>
                <c:pt idx="8">
                  <c:v>399.0</c:v>
                </c:pt>
                <c:pt idx="9">
                  <c:v>745.0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ZYXT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"/>
            </a:ln>
          </c:spPr>
          <c:marker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24.0</c:v>
                </c:pt>
                <c:pt idx="1">
                  <c:v>24.0</c:v>
                </c:pt>
                <c:pt idx="2">
                  <c:v>26.0</c:v>
                </c:pt>
                <c:pt idx="3">
                  <c:v>40.0</c:v>
                </c:pt>
                <c:pt idx="4">
                  <c:v>97.0</c:v>
                </c:pt>
                <c:pt idx="5">
                  <c:v>142</c:v>
                </c:pt>
                <c:pt idx="6">
                  <c:v>234.0</c:v>
                </c:pt>
                <c:pt idx="7">
                  <c:v>468.0</c:v>
                </c:pt>
                <c:pt idx="8">
                  <c:v>960.0000000000001</c:v>
                </c:pt>
                <c:pt idx="9">
                  <c:v>1812.0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TZYX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18.99999999999999</c:v>
                </c:pt>
                <c:pt idx="1">
                  <c:v>18.99999999999999</c:v>
                </c:pt>
                <c:pt idx="2">
                  <c:v>21.0</c:v>
                </c:pt>
                <c:pt idx="3">
                  <c:v>24.99999999999999</c:v>
                </c:pt>
                <c:pt idx="4">
                  <c:v>41.0</c:v>
                </c:pt>
                <c:pt idx="5">
                  <c:v>59.0</c:v>
                </c:pt>
                <c:pt idx="6">
                  <c:v>92.0</c:v>
                </c:pt>
                <c:pt idx="7">
                  <c:v>194.0</c:v>
                </c:pt>
                <c:pt idx="8">
                  <c:v>388.9999999999987</c:v>
                </c:pt>
                <c:pt idx="9">
                  <c:v>736.9999999999999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4172816"/>
        <c:axId val="864181952"/>
      </c:lineChart>
      <c:catAx>
        <c:axId val="864172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Grid Partition (bytes)</a:t>
                </a:r>
              </a:p>
            </c:rich>
          </c:tx>
          <c:layout>
            <c:manualLayout>
              <c:xMode val="edge"/>
              <c:yMode val="edge"/>
              <c:x val="0.399317813534178"/>
              <c:y val="0.949484603732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4181952"/>
        <c:crosses val="autoZero"/>
        <c:auto val="1"/>
        <c:lblAlgn val="ctr"/>
        <c:lblOffset val="100"/>
        <c:noMultiLvlLbl val="0"/>
      </c:catAx>
      <c:valAx>
        <c:axId val="864181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(us)</a:t>
                </a:r>
              </a:p>
            </c:rich>
          </c:tx>
          <c:layout>
            <c:manualLayout>
              <c:xMode val="edge"/>
              <c:yMode val="edge"/>
              <c:x val="0.0"/>
              <c:y val="0.2988568147250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417281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38487960744037"/>
          <c:y val="0.116523933208491"/>
          <c:w val="0.229478260869565"/>
          <c:h val="0.190673544458513"/>
        </c:manualLayout>
      </c:layout>
      <c:overlay val="0"/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  <c:dispBlanksAs val="gap"/>
    <c:showDLblsOverMax val="0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Alltoallv</a:t>
            </a:r>
            <a:r>
              <a:rPr lang="en-US" dirty="0" smtClean="0"/>
              <a:t> (MPI_COMM_WORLD)</a:t>
            </a:r>
            <a:endParaRPr lang="en-US" dirty="0"/>
          </a:p>
        </c:rich>
      </c:tx>
      <c:layout>
        <c:manualLayout>
          <c:xMode val="edge"/>
          <c:yMode val="edge"/>
          <c:x val="0.301344277720003"/>
          <c:y val="0.014925373134328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628410835438"/>
          <c:y val="0.0893034825870647"/>
          <c:w val="0.719124696677067"/>
          <c:h val="0.7950408916276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2048.0</c:v>
                </c:pt>
                <c:pt idx="1">
                  <c:v>4096.0</c:v>
                </c:pt>
                <c:pt idx="2">
                  <c:v>8192.0</c:v>
                </c:pt>
                <c:pt idx="3">
                  <c:v>16384.0</c:v>
                </c:pt>
                <c:pt idx="4">
                  <c:v>32784.0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9.8534211E7</c:v>
                </c:pt>
                <c:pt idx="1">
                  <c:v>1.2300117766E10</c:v>
                </c:pt>
                <c:pt idx="2">
                  <c:v>5.949556136E10</c:v>
                </c:pt>
                <c:pt idx="3">
                  <c:v>1.27358884212E11</c:v>
                </c:pt>
                <c:pt idx="4">
                  <c:v>1.6450946448E11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035120"/>
        <c:axId val="1065038752"/>
      </c:lineChart>
      <c:catAx>
        <c:axId val="106503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(processors)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65038752"/>
        <c:crosses val="autoZero"/>
        <c:auto val="1"/>
        <c:lblAlgn val="ctr"/>
        <c:lblOffset val="100"/>
        <c:noMultiLvlLbl val="0"/>
      </c:catAx>
      <c:valAx>
        <c:axId val="1065038752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</a:t>
                </a:r>
                <a:r>
                  <a:rPr lang="en-US" dirty="0" smtClean="0"/>
                  <a:t>Flow Control Stall Packets (Millions)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65035120"/>
        <c:crosses val="autoZero"/>
        <c:crossBetween val="between"/>
        <c:dispUnits>
          <c:builtInUnit val="millions"/>
        </c:dispUnits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  <c:dispBlanksAs val="gap"/>
    <c:showDLblsOverMax val="0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Allgather</a:t>
            </a:r>
            <a:r>
              <a:rPr lang="en-US" dirty="0" smtClean="0"/>
              <a:t> (MPI_COMM_WORLD)</a:t>
            </a:r>
            <a:endParaRPr lang="en-US" dirty="0"/>
          </a:p>
        </c:rich>
      </c:tx>
      <c:layout>
        <c:manualLayout>
          <c:xMode val="edge"/>
          <c:yMode val="edge"/>
          <c:x val="0.301344277720003"/>
          <c:y val="0.014925373134328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9011453113815"/>
          <c:y val="0.0893034825870647"/>
          <c:w val="0.746397518492007"/>
          <c:h val="0.7950408916276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2048.0</c:v>
                </c:pt>
                <c:pt idx="1">
                  <c:v>4096.0</c:v>
                </c:pt>
                <c:pt idx="2">
                  <c:v>8192.0</c:v>
                </c:pt>
                <c:pt idx="3">
                  <c:v>16384.0</c:v>
                </c:pt>
                <c:pt idx="4">
                  <c:v>32784.0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954625.0</c:v>
                </c:pt>
                <c:pt idx="1">
                  <c:v>1.61789E6</c:v>
                </c:pt>
                <c:pt idx="2">
                  <c:v>2.429642E6</c:v>
                </c:pt>
                <c:pt idx="3">
                  <c:v>4.878662E6</c:v>
                </c:pt>
                <c:pt idx="4">
                  <c:v>1.5522853E7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072224"/>
        <c:axId val="1065077248"/>
      </c:lineChart>
      <c:catAx>
        <c:axId val="1065072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(processors)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65077248"/>
        <c:crosses val="autoZero"/>
        <c:auto val="1"/>
        <c:lblAlgn val="ctr"/>
        <c:lblOffset val="100"/>
        <c:noMultiLvlLbl val="0"/>
      </c:catAx>
      <c:valAx>
        <c:axId val="106507724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Pending Collective Requests (Millions)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65072224"/>
        <c:crosses val="autoZero"/>
        <c:crossBetween val="between"/>
        <c:dispUnits>
          <c:builtInUnit val="millions"/>
        </c:dispUnits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  <c:dispBlanksAs val="gap"/>
    <c:showDLblsOverMax val="0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Alltoallv</a:t>
            </a:r>
            <a:r>
              <a:rPr lang="en-US" dirty="0" smtClean="0"/>
              <a:t> (Cartesian): 64KB message size</a:t>
            </a:r>
            <a:endParaRPr lang="en-US" dirty="0"/>
          </a:p>
        </c:rich>
      </c:tx>
      <c:layout>
        <c:manualLayout>
          <c:xMode val="edge"/>
          <c:yMode val="edge"/>
          <c:x val="0.370788738213279"/>
          <c:y val="0.01492531264474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8259453679401"/>
          <c:y val="0.0893034825870647"/>
          <c:w val="0.82714943618159"/>
          <c:h val="0.7950408916276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2048.0</c:v>
                </c:pt>
                <c:pt idx="1">
                  <c:v>4096.0</c:v>
                </c:pt>
                <c:pt idx="2">
                  <c:v>8192.0</c:v>
                </c:pt>
                <c:pt idx="3">
                  <c:v>16384.0</c:v>
                </c:pt>
                <c:pt idx="4">
                  <c:v>32784.0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1.62712E6</c:v>
                </c:pt>
                <c:pt idx="1">
                  <c:v>2.56817526E8</c:v>
                </c:pt>
                <c:pt idx="2">
                  <c:v>1.916473261E9</c:v>
                </c:pt>
                <c:pt idx="3">
                  <c:v>3.624513911E9</c:v>
                </c:pt>
                <c:pt idx="4">
                  <c:v>2.42725525E8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253504"/>
        <c:axId val="1346301216"/>
      </c:lineChart>
      <c:catAx>
        <c:axId val="134625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(processors)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6301216"/>
        <c:crosses val="autoZero"/>
        <c:auto val="1"/>
        <c:lblAlgn val="ctr"/>
        <c:lblOffset val="100"/>
        <c:noMultiLvlLbl val="0"/>
      </c:catAx>
      <c:valAx>
        <c:axId val="134630121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</a:t>
                </a:r>
                <a:r>
                  <a:rPr lang="en-US" dirty="0" smtClean="0"/>
                  <a:t>Flow Control Stall Packets (Millions)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57696607368523"/>
              <c:y val="0.1848691523853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46253504"/>
        <c:crosses val="autoZero"/>
        <c:crossBetween val="between"/>
        <c:dispUnits>
          <c:builtInUnit val="millions"/>
        </c:dispUnits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  <c:dispBlanksAs val="gap"/>
    <c:showDLblsOverMax val="0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2D</a:t>
            </a:r>
            <a:r>
              <a:rPr lang="en-US" baseline="0" dirty="0" smtClean="0"/>
              <a:t> Nearest Neighbor: 64KB Message size</a:t>
            </a:r>
            <a:endParaRPr lang="en-US" dirty="0"/>
          </a:p>
        </c:rich>
      </c:tx>
      <c:layout>
        <c:manualLayout>
          <c:xMode val="edge"/>
          <c:yMode val="edge"/>
          <c:x val="0.219545454545455"/>
          <c:y val="0.014925444102095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7193271295633"/>
          <c:y val="0.0893034825870647"/>
          <c:w val="0.728215700310188"/>
          <c:h val="0.7950408916276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8192.0</c:v>
                </c:pt>
                <c:pt idx="3">
                  <c:v>16384.0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112276.0</c:v>
                </c:pt>
                <c:pt idx="1">
                  <c:v>122484.0</c:v>
                </c:pt>
                <c:pt idx="2">
                  <c:v>4.758656E6</c:v>
                </c:pt>
                <c:pt idx="3">
                  <c:v>113353.0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348368"/>
        <c:axId val="1346353408"/>
      </c:lineChart>
      <c:catAx>
        <c:axId val="1346348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(processors)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6353408"/>
        <c:crosses val="autoZero"/>
        <c:auto val="1"/>
        <c:lblAlgn val="ctr"/>
        <c:lblOffset val="100"/>
        <c:noMultiLvlLbl val="0"/>
      </c:catAx>
      <c:valAx>
        <c:axId val="134635340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</a:t>
                </a:r>
                <a:r>
                  <a:rPr lang="en-US" dirty="0" smtClean="0"/>
                  <a:t>Flow Control Stall Packets (Millions)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6348368"/>
        <c:crosses val="autoZero"/>
        <c:crossBetween val="between"/>
        <c:dispUnits>
          <c:builtInUnit val="millions"/>
        </c:dispUnits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  <c:dispBlanksAs val="gap"/>
    <c:showDLblsOverMax val="0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3D Nearest Neighbor: 64KB Message Size</a:t>
            </a:r>
            <a:endParaRPr lang="en-US" dirty="0"/>
          </a:p>
        </c:rich>
      </c:tx>
      <c:layout>
        <c:manualLayout>
          <c:xMode val="edge"/>
          <c:yMode val="edge"/>
          <c:x val="0.201181818181818"/>
          <c:y val="0.014925444102095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9011453113816"/>
          <c:y val="0.0893034825870647"/>
          <c:w val="0.746397518492007"/>
          <c:h val="0.7950408916276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8192.0</c:v>
                </c:pt>
                <c:pt idx="3">
                  <c:v>16384.0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5.3606662E7</c:v>
                </c:pt>
                <c:pt idx="1">
                  <c:v>6.2175744E7</c:v>
                </c:pt>
                <c:pt idx="2">
                  <c:v>2.413501E7</c:v>
                </c:pt>
                <c:pt idx="3">
                  <c:v>1.46512441E8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5635280"/>
        <c:axId val="1345630272"/>
      </c:lineChart>
      <c:catAx>
        <c:axId val="134563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(processors)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5630272"/>
        <c:crosses val="autoZero"/>
        <c:auto val="1"/>
        <c:lblAlgn val="ctr"/>
        <c:lblOffset val="100"/>
        <c:noMultiLvlLbl val="0"/>
      </c:catAx>
      <c:valAx>
        <c:axId val="1345630272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Pending Collective Requests (Millions)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5635280"/>
        <c:crosses val="autoZero"/>
        <c:crossBetween val="between"/>
        <c:dispUnits>
          <c:builtInUnit val="millions"/>
        </c:dispUnits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  <c:dispBlanksAs val="gap"/>
    <c:showDLblsOverMax val="0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D243-93DF-4D3D-9A07-A0B1D2E7CECC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ABC0-5B7B-4310-A58A-78FA2193E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(12/11/2009), Shenzhen, China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hnaik@mcs.anl.gov" TargetMode="External"/><Relationship Id="rId4" Type="http://schemas.openxmlformats.org/officeDocument/2006/relationships/hyperlink" Target="mailto:desai@mcs.anl.gov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laji@mcs.anl.g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1638"/>
            <a:ext cx="8072438" cy="1069975"/>
          </a:xfrm>
        </p:spPr>
        <p:txBody>
          <a:bodyPr/>
          <a:lstStyle/>
          <a:p>
            <a:r>
              <a:rPr lang="en-US" dirty="0" smtClean="0"/>
              <a:t>Understanding Network Saturation Behavior on Large-Scale Blue Gene/P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3505200"/>
            <a:ext cx="7243762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Pavan Balaji (presenter)</a:t>
            </a:r>
            <a:r>
              <a:rPr lang="en-US" dirty="0" smtClean="0"/>
              <a:t>, Harish Naik and Narayan Desai</a:t>
            </a:r>
          </a:p>
          <a:p>
            <a:r>
              <a:rPr lang="en-US" dirty="0" smtClean="0"/>
              <a:t>Mathematics and Computer Science Division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Nearest Neighbor: Process Mapping (XYZ)</a:t>
            </a:r>
            <a:endParaRPr lang="en-US" dirty="0"/>
          </a:p>
        </p:txBody>
      </p:sp>
      <p:sp>
        <p:nvSpPr>
          <p:cNvPr id="328" name="Line 1"/>
          <p:cNvSpPr>
            <a:spLocks noChangeShapeType="1"/>
          </p:cNvSpPr>
          <p:nvPr/>
        </p:nvSpPr>
        <p:spPr bwMode="auto">
          <a:xfrm flipV="1">
            <a:off x="5006079" y="95501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" name="Line 2"/>
          <p:cNvSpPr>
            <a:spLocks noChangeShapeType="1"/>
          </p:cNvSpPr>
          <p:nvPr/>
        </p:nvSpPr>
        <p:spPr bwMode="auto">
          <a:xfrm flipV="1">
            <a:off x="7330155" y="985470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" name="Line 3"/>
          <p:cNvSpPr>
            <a:spLocks noChangeShapeType="1"/>
          </p:cNvSpPr>
          <p:nvPr/>
        </p:nvSpPr>
        <p:spPr bwMode="auto">
          <a:xfrm flipV="1">
            <a:off x="7330155" y="510118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" name="Line 4"/>
          <p:cNvSpPr>
            <a:spLocks noChangeShapeType="1"/>
          </p:cNvSpPr>
          <p:nvPr/>
        </p:nvSpPr>
        <p:spPr bwMode="auto">
          <a:xfrm>
            <a:off x="7666100" y="1542607"/>
            <a:ext cx="1376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" name="Line 5"/>
          <p:cNvSpPr>
            <a:spLocks noChangeShapeType="1"/>
          </p:cNvSpPr>
          <p:nvPr/>
        </p:nvSpPr>
        <p:spPr bwMode="auto">
          <a:xfrm>
            <a:off x="8008928" y="1254521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" name="Rectangle 6"/>
          <p:cNvSpPr>
            <a:spLocks noChangeArrowheads="1"/>
          </p:cNvSpPr>
          <p:nvPr/>
        </p:nvSpPr>
        <p:spPr bwMode="auto">
          <a:xfrm>
            <a:off x="4970281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7"/>
          <p:cNvSpPr>
            <a:spLocks noChangeArrowheads="1"/>
          </p:cNvSpPr>
          <p:nvPr/>
        </p:nvSpPr>
        <p:spPr bwMode="auto">
          <a:xfrm>
            <a:off x="5304849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8"/>
          <p:cNvSpPr>
            <a:spLocks noChangeArrowheads="1"/>
          </p:cNvSpPr>
          <p:nvPr/>
        </p:nvSpPr>
        <p:spPr bwMode="auto">
          <a:xfrm>
            <a:off x="5638040" y="4244535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9"/>
          <p:cNvSpPr>
            <a:spLocks noChangeArrowheads="1"/>
          </p:cNvSpPr>
          <p:nvPr/>
        </p:nvSpPr>
        <p:spPr bwMode="auto">
          <a:xfrm>
            <a:off x="5971231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10"/>
          <p:cNvSpPr>
            <a:spLocks noChangeArrowheads="1"/>
          </p:cNvSpPr>
          <p:nvPr/>
        </p:nvSpPr>
        <p:spPr bwMode="auto">
          <a:xfrm>
            <a:off x="6305799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11"/>
          <p:cNvSpPr>
            <a:spLocks noChangeArrowheads="1"/>
          </p:cNvSpPr>
          <p:nvPr/>
        </p:nvSpPr>
        <p:spPr bwMode="auto">
          <a:xfrm>
            <a:off x="6638990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12"/>
          <p:cNvSpPr>
            <a:spLocks noChangeArrowheads="1"/>
          </p:cNvSpPr>
          <p:nvPr/>
        </p:nvSpPr>
        <p:spPr bwMode="auto">
          <a:xfrm>
            <a:off x="6972181" y="4244535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13"/>
          <p:cNvSpPr>
            <a:spLocks noChangeArrowheads="1"/>
          </p:cNvSpPr>
          <p:nvPr/>
        </p:nvSpPr>
        <p:spPr bwMode="auto">
          <a:xfrm>
            <a:off x="4970281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5304849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5638040" y="3418346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16"/>
          <p:cNvSpPr>
            <a:spLocks noChangeArrowheads="1"/>
          </p:cNvSpPr>
          <p:nvPr/>
        </p:nvSpPr>
        <p:spPr bwMode="auto">
          <a:xfrm>
            <a:off x="5971231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17"/>
          <p:cNvSpPr>
            <a:spLocks noChangeArrowheads="1"/>
          </p:cNvSpPr>
          <p:nvPr/>
        </p:nvSpPr>
        <p:spPr bwMode="auto">
          <a:xfrm>
            <a:off x="6305799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18"/>
          <p:cNvSpPr>
            <a:spLocks noChangeArrowheads="1"/>
          </p:cNvSpPr>
          <p:nvPr/>
        </p:nvSpPr>
        <p:spPr bwMode="auto">
          <a:xfrm>
            <a:off x="6638990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19"/>
          <p:cNvSpPr>
            <a:spLocks noChangeArrowheads="1"/>
          </p:cNvSpPr>
          <p:nvPr/>
        </p:nvSpPr>
        <p:spPr bwMode="auto">
          <a:xfrm>
            <a:off x="6972181" y="3418346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20"/>
          <p:cNvSpPr>
            <a:spLocks noChangeArrowheads="1"/>
          </p:cNvSpPr>
          <p:nvPr/>
        </p:nvSpPr>
        <p:spPr bwMode="auto">
          <a:xfrm>
            <a:off x="4970281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21"/>
          <p:cNvSpPr>
            <a:spLocks noChangeArrowheads="1"/>
          </p:cNvSpPr>
          <p:nvPr/>
        </p:nvSpPr>
        <p:spPr bwMode="auto">
          <a:xfrm>
            <a:off x="5304849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22"/>
          <p:cNvSpPr>
            <a:spLocks noChangeArrowheads="1"/>
          </p:cNvSpPr>
          <p:nvPr/>
        </p:nvSpPr>
        <p:spPr bwMode="auto">
          <a:xfrm>
            <a:off x="5220863" y="36302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3"/>
          <p:cNvSpPr>
            <a:spLocks noChangeArrowheads="1"/>
          </p:cNvSpPr>
          <p:nvPr/>
        </p:nvSpPr>
        <p:spPr bwMode="auto">
          <a:xfrm>
            <a:off x="5638040" y="3698819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Oval 24"/>
          <p:cNvSpPr>
            <a:spLocks noChangeArrowheads="1"/>
          </p:cNvSpPr>
          <p:nvPr/>
        </p:nvSpPr>
        <p:spPr bwMode="auto">
          <a:xfrm>
            <a:off x="5555431" y="36302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5"/>
          <p:cNvSpPr>
            <a:spLocks noChangeArrowheads="1"/>
          </p:cNvSpPr>
          <p:nvPr/>
        </p:nvSpPr>
        <p:spPr bwMode="auto">
          <a:xfrm>
            <a:off x="5971231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26"/>
          <p:cNvSpPr>
            <a:spLocks noChangeArrowheads="1"/>
          </p:cNvSpPr>
          <p:nvPr/>
        </p:nvSpPr>
        <p:spPr bwMode="auto">
          <a:xfrm>
            <a:off x="5888622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7"/>
          <p:cNvSpPr>
            <a:spLocks noChangeArrowheads="1"/>
          </p:cNvSpPr>
          <p:nvPr/>
        </p:nvSpPr>
        <p:spPr bwMode="auto">
          <a:xfrm>
            <a:off x="6305799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Oval 28"/>
          <p:cNvSpPr>
            <a:spLocks noChangeArrowheads="1"/>
          </p:cNvSpPr>
          <p:nvPr/>
        </p:nvSpPr>
        <p:spPr bwMode="auto">
          <a:xfrm>
            <a:off x="6223190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29"/>
          <p:cNvSpPr>
            <a:spLocks noChangeArrowheads="1"/>
          </p:cNvSpPr>
          <p:nvPr/>
        </p:nvSpPr>
        <p:spPr bwMode="auto">
          <a:xfrm>
            <a:off x="6638990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Oval 30"/>
          <p:cNvSpPr>
            <a:spLocks noChangeArrowheads="1"/>
          </p:cNvSpPr>
          <p:nvPr/>
        </p:nvSpPr>
        <p:spPr bwMode="auto">
          <a:xfrm>
            <a:off x="6556381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31"/>
          <p:cNvSpPr>
            <a:spLocks noChangeArrowheads="1"/>
          </p:cNvSpPr>
          <p:nvPr/>
        </p:nvSpPr>
        <p:spPr bwMode="auto">
          <a:xfrm>
            <a:off x="6972181" y="369881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32"/>
          <p:cNvSpPr>
            <a:spLocks noChangeArrowheads="1"/>
          </p:cNvSpPr>
          <p:nvPr/>
        </p:nvSpPr>
        <p:spPr bwMode="auto">
          <a:xfrm>
            <a:off x="6889572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33"/>
          <p:cNvSpPr>
            <a:spLocks noChangeArrowheads="1"/>
          </p:cNvSpPr>
          <p:nvPr/>
        </p:nvSpPr>
        <p:spPr bwMode="auto">
          <a:xfrm>
            <a:off x="4959267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34"/>
          <p:cNvSpPr>
            <a:spLocks noChangeArrowheads="1"/>
          </p:cNvSpPr>
          <p:nvPr/>
        </p:nvSpPr>
        <p:spPr bwMode="auto">
          <a:xfrm>
            <a:off x="5293834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35"/>
          <p:cNvSpPr>
            <a:spLocks noChangeArrowheads="1"/>
          </p:cNvSpPr>
          <p:nvPr/>
        </p:nvSpPr>
        <p:spPr bwMode="auto">
          <a:xfrm>
            <a:off x="5627025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36"/>
          <p:cNvSpPr>
            <a:spLocks noChangeArrowheads="1"/>
          </p:cNvSpPr>
          <p:nvPr/>
        </p:nvSpPr>
        <p:spPr bwMode="auto">
          <a:xfrm>
            <a:off x="5960216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37"/>
          <p:cNvSpPr>
            <a:spLocks noChangeArrowheads="1"/>
          </p:cNvSpPr>
          <p:nvPr/>
        </p:nvSpPr>
        <p:spPr bwMode="auto">
          <a:xfrm>
            <a:off x="6294785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38"/>
          <p:cNvSpPr>
            <a:spLocks noChangeArrowheads="1"/>
          </p:cNvSpPr>
          <p:nvPr/>
        </p:nvSpPr>
        <p:spPr bwMode="auto">
          <a:xfrm>
            <a:off x="6627976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39"/>
          <p:cNvSpPr>
            <a:spLocks noChangeArrowheads="1"/>
          </p:cNvSpPr>
          <p:nvPr/>
        </p:nvSpPr>
        <p:spPr bwMode="auto">
          <a:xfrm>
            <a:off x="6961167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Oval 40"/>
          <p:cNvSpPr>
            <a:spLocks noChangeArrowheads="1"/>
          </p:cNvSpPr>
          <p:nvPr/>
        </p:nvSpPr>
        <p:spPr bwMode="auto">
          <a:xfrm>
            <a:off x="5220863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Oval 41"/>
          <p:cNvSpPr>
            <a:spLocks noChangeArrowheads="1"/>
          </p:cNvSpPr>
          <p:nvPr/>
        </p:nvSpPr>
        <p:spPr bwMode="auto">
          <a:xfrm>
            <a:off x="5555431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Oval 42"/>
          <p:cNvSpPr>
            <a:spLocks noChangeArrowheads="1"/>
          </p:cNvSpPr>
          <p:nvPr/>
        </p:nvSpPr>
        <p:spPr bwMode="auto">
          <a:xfrm>
            <a:off x="5888622" y="39107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Oval 43"/>
          <p:cNvSpPr>
            <a:spLocks noChangeArrowheads="1"/>
          </p:cNvSpPr>
          <p:nvPr/>
        </p:nvSpPr>
        <p:spPr bwMode="auto">
          <a:xfrm>
            <a:off x="6223190" y="3910760"/>
            <a:ext cx="176233" cy="13579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Oval 44"/>
          <p:cNvSpPr>
            <a:spLocks noChangeArrowheads="1"/>
          </p:cNvSpPr>
          <p:nvPr/>
        </p:nvSpPr>
        <p:spPr bwMode="auto">
          <a:xfrm>
            <a:off x="6556381" y="39107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Oval 45"/>
          <p:cNvSpPr>
            <a:spLocks noChangeArrowheads="1"/>
          </p:cNvSpPr>
          <p:nvPr/>
        </p:nvSpPr>
        <p:spPr bwMode="auto">
          <a:xfrm>
            <a:off x="6889572" y="39107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Oval 46"/>
          <p:cNvSpPr>
            <a:spLocks noChangeArrowheads="1"/>
          </p:cNvSpPr>
          <p:nvPr/>
        </p:nvSpPr>
        <p:spPr bwMode="auto">
          <a:xfrm>
            <a:off x="5209849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Oval 47"/>
          <p:cNvSpPr>
            <a:spLocks noChangeArrowheads="1"/>
          </p:cNvSpPr>
          <p:nvPr/>
        </p:nvSpPr>
        <p:spPr bwMode="auto">
          <a:xfrm>
            <a:off x="5543040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Oval 48"/>
          <p:cNvSpPr>
            <a:spLocks noChangeArrowheads="1"/>
          </p:cNvSpPr>
          <p:nvPr/>
        </p:nvSpPr>
        <p:spPr bwMode="auto">
          <a:xfrm>
            <a:off x="5877607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Oval 49"/>
          <p:cNvSpPr>
            <a:spLocks noChangeArrowheads="1"/>
          </p:cNvSpPr>
          <p:nvPr/>
        </p:nvSpPr>
        <p:spPr bwMode="auto">
          <a:xfrm>
            <a:off x="6210798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Oval 50"/>
          <p:cNvSpPr>
            <a:spLocks noChangeArrowheads="1"/>
          </p:cNvSpPr>
          <p:nvPr/>
        </p:nvSpPr>
        <p:spPr bwMode="auto">
          <a:xfrm>
            <a:off x="6545366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Oval 51"/>
          <p:cNvSpPr>
            <a:spLocks noChangeArrowheads="1"/>
          </p:cNvSpPr>
          <p:nvPr/>
        </p:nvSpPr>
        <p:spPr bwMode="auto">
          <a:xfrm>
            <a:off x="6878557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52"/>
          <p:cNvSpPr>
            <a:spLocks noChangeArrowheads="1"/>
          </p:cNvSpPr>
          <p:nvPr/>
        </p:nvSpPr>
        <p:spPr bwMode="auto">
          <a:xfrm>
            <a:off x="4970281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53"/>
          <p:cNvSpPr>
            <a:spLocks noChangeArrowheads="1"/>
          </p:cNvSpPr>
          <p:nvPr/>
        </p:nvSpPr>
        <p:spPr bwMode="auto">
          <a:xfrm>
            <a:off x="5304849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Oval 54"/>
          <p:cNvSpPr>
            <a:spLocks noChangeArrowheads="1"/>
          </p:cNvSpPr>
          <p:nvPr/>
        </p:nvSpPr>
        <p:spPr bwMode="auto">
          <a:xfrm>
            <a:off x="5220863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55"/>
          <p:cNvSpPr>
            <a:spLocks noChangeArrowheads="1"/>
          </p:cNvSpPr>
          <p:nvPr/>
        </p:nvSpPr>
        <p:spPr bwMode="auto">
          <a:xfrm>
            <a:off x="5638040" y="4525007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Oval 56"/>
          <p:cNvSpPr>
            <a:spLocks noChangeArrowheads="1"/>
          </p:cNvSpPr>
          <p:nvPr/>
        </p:nvSpPr>
        <p:spPr bwMode="auto">
          <a:xfrm>
            <a:off x="5555431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Rectangle 57"/>
          <p:cNvSpPr>
            <a:spLocks noChangeArrowheads="1"/>
          </p:cNvSpPr>
          <p:nvPr/>
        </p:nvSpPr>
        <p:spPr bwMode="auto">
          <a:xfrm>
            <a:off x="5971231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Oval 58"/>
          <p:cNvSpPr>
            <a:spLocks noChangeArrowheads="1"/>
          </p:cNvSpPr>
          <p:nvPr/>
        </p:nvSpPr>
        <p:spPr bwMode="auto">
          <a:xfrm>
            <a:off x="5888622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Rectangle 59"/>
          <p:cNvSpPr>
            <a:spLocks noChangeArrowheads="1"/>
          </p:cNvSpPr>
          <p:nvPr/>
        </p:nvSpPr>
        <p:spPr bwMode="auto">
          <a:xfrm>
            <a:off x="6305799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Oval 60"/>
          <p:cNvSpPr>
            <a:spLocks noChangeArrowheads="1"/>
          </p:cNvSpPr>
          <p:nvPr/>
        </p:nvSpPr>
        <p:spPr bwMode="auto">
          <a:xfrm>
            <a:off x="6223190" y="445774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ectangle 61"/>
          <p:cNvSpPr>
            <a:spLocks noChangeArrowheads="1"/>
          </p:cNvSpPr>
          <p:nvPr/>
        </p:nvSpPr>
        <p:spPr bwMode="auto">
          <a:xfrm>
            <a:off x="6638990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Oval 62"/>
          <p:cNvSpPr>
            <a:spLocks noChangeArrowheads="1"/>
          </p:cNvSpPr>
          <p:nvPr/>
        </p:nvSpPr>
        <p:spPr bwMode="auto">
          <a:xfrm>
            <a:off x="6556381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Rectangle 63"/>
          <p:cNvSpPr>
            <a:spLocks noChangeArrowheads="1"/>
          </p:cNvSpPr>
          <p:nvPr/>
        </p:nvSpPr>
        <p:spPr bwMode="auto">
          <a:xfrm>
            <a:off x="6972181" y="4525007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Oval 64"/>
          <p:cNvSpPr>
            <a:spLocks noChangeArrowheads="1"/>
          </p:cNvSpPr>
          <p:nvPr/>
        </p:nvSpPr>
        <p:spPr bwMode="auto">
          <a:xfrm>
            <a:off x="6889572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Rectangle 65"/>
          <p:cNvSpPr>
            <a:spLocks noChangeArrowheads="1"/>
          </p:cNvSpPr>
          <p:nvPr/>
        </p:nvSpPr>
        <p:spPr bwMode="auto">
          <a:xfrm>
            <a:off x="4959267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Rectangle 66"/>
          <p:cNvSpPr>
            <a:spLocks noChangeArrowheads="1"/>
          </p:cNvSpPr>
          <p:nvPr/>
        </p:nvSpPr>
        <p:spPr bwMode="auto">
          <a:xfrm>
            <a:off x="5293834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Rectangle 67"/>
          <p:cNvSpPr>
            <a:spLocks noChangeArrowheads="1"/>
          </p:cNvSpPr>
          <p:nvPr/>
        </p:nvSpPr>
        <p:spPr bwMode="auto">
          <a:xfrm>
            <a:off x="5627025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Rectangle 68"/>
          <p:cNvSpPr>
            <a:spLocks noChangeArrowheads="1"/>
          </p:cNvSpPr>
          <p:nvPr/>
        </p:nvSpPr>
        <p:spPr bwMode="auto">
          <a:xfrm>
            <a:off x="5960216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Rectangle 69"/>
          <p:cNvSpPr>
            <a:spLocks noChangeArrowheads="1"/>
          </p:cNvSpPr>
          <p:nvPr/>
        </p:nvSpPr>
        <p:spPr bwMode="auto">
          <a:xfrm>
            <a:off x="6294785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Rectangle 70"/>
          <p:cNvSpPr>
            <a:spLocks noChangeArrowheads="1"/>
          </p:cNvSpPr>
          <p:nvPr/>
        </p:nvSpPr>
        <p:spPr bwMode="auto">
          <a:xfrm>
            <a:off x="6627976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Rectangle 71"/>
          <p:cNvSpPr>
            <a:spLocks noChangeArrowheads="1"/>
          </p:cNvSpPr>
          <p:nvPr/>
        </p:nvSpPr>
        <p:spPr bwMode="auto">
          <a:xfrm>
            <a:off x="6961167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Oval 72"/>
          <p:cNvSpPr>
            <a:spLocks noChangeArrowheads="1"/>
          </p:cNvSpPr>
          <p:nvPr/>
        </p:nvSpPr>
        <p:spPr bwMode="auto">
          <a:xfrm>
            <a:off x="5220863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Oval 73"/>
          <p:cNvSpPr>
            <a:spLocks noChangeArrowheads="1"/>
          </p:cNvSpPr>
          <p:nvPr/>
        </p:nvSpPr>
        <p:spPr bwMode="auto">
          <a:xfrm>
            <a:off x="5555431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Oval 74"/>
          <p:cNvSpPr>
            <a:spLocks noChangeArrowheads="1"/>
          </p:cNvSpPr>
          <p:nvPr/>
        </p:nvSpPr>
        <p:spPr bwMode="auto">
          <a:xfrm>
            <a:off x="5888622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Oval 75"/>
          <p:cNvSpPr>
            <a:spLocks noChangeArrowheads="1"/>
          </p:cNvSpPr>
          <p:nvPr/>
        </p:nvSpPr>
        <p:spPr bwMode="auto">
          <a:xfrm>
            <a:off x="6223190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Oval 76"/>
          <p:cNvSpPr>
            <a:spLocks noChangeArrowheads="1"/>
          </p:cNvSpPr>
          <p:nvPr/>
        </p:nvSpPr>
        <p:spPr bwMode="auto">
          <a:xfrm>
            <a:off x="6556381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Oval 77"/>
          <p:cNvSpPr>
            <a:spLocks noChangeArrowheads="1"/>
          </p:cNvSpPr>
          <p:nvPr/>
        </p:nvSpPr>
        <p:spPr bwMode="auto">
          <a:xfrm>
            <a:off x="6889572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Rectangle 78"/>
          <p:cNvSpPr>
            <a:spLocks noChangeArrowheads="1"/>
          </p:cNvSpPr>
          <p:nvPr/>
        </p:nvSpPr>
        <p:spPr bwMode="auto">
          <a:xfrm>
            <a:off x="4981296" y="2592159"/>
            <a:ext cx="353843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Rectangle 79"/>
          <p:cNvSpPr>
            <a:spLocks noChangeArrowheads="1"/>
          </p:cNvSpPr>
          <p:nvPr/>
        </p:nvSpPr>
        <p:spPr bwMode="auto">
          <a:xfrm>
            <a:off x="5315863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Rectangle 80"/>
          <p:cNvSpPr>
            <a:spLocks noChangeArrowheads="1"/>
          </p:cNvSpPr>
          <p:nvPr/>
        </p:nvSpPr>
        <p:spPr bwMode="auto">
          <a:xfrm>
            <a:off x="5649055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Rectangle 81"/>
          <p:cNvSpPr>
            <a:spLocks noChangeArrowheads="1"/>
          </p:cNvSpPr>
          <p:nvPr/>
        </p:nvSpPr>
        <p:spPr bwMode="auto">
          <a:xfrm>
            <a:off x="5982246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Rectangle 82"/>
          <p:cNvSpPr>
            <a:spLocks noChangeArrowheads="1"/>
          </p:cNvSpPr>
          <p:nvPr/>
        </p:nvSpPr>
        <p:spPr bwMode="auto">
          <a:xfrm>
            <a:off x="6316814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Rectangle 83"/>
          <p:cNvSpPr>
            <a:spLocks noChangeArrowheads="1"/>
          </p:cNvSpPr>
          <p:nvPr/>
        </p:nvSpPr>
        <p:spPr bwMode="auto">
          <a:xfrm>
            <a:off x="6650005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Rectangle 84"/>
          <p:cNvSpPr>
            <a:spLocks noChangeArrowheads="1"/>
          </p:cNvSpPr>
          <p:nvPr/>
        </p:nvSpPr>
        <p:spPr bwMode="auto">
          <a:xfrm>
            <a:off x="6983196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85"/>
          <p:cNvSpPr>
            <a:spLocks noChangeArrowheads="1"/>
          </p:cNvSpPr>
          <p:nvPr/>
        </p:nvSpPr>
        <p:spPr bwMode="auto">
          <a:xfrm>
            <a:off x="4981296" y="176723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Rectangle 86"/>
          <p:cNvSpPr>
            <a:spLocks noChangeArrowheads="1"/>
          </p:cNvSpPr>
          <p:nvPr/>
        </p:nvSpPr>
        <p:spPr bwMode="auto">
          <a:xfrm>
            <a:off x="5315863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Rectangle 87"/>
          <p:cNvSpPr>
            <a:spLocks noChangeArrowheads="1"/>
          </p:cNvSpPr>
          <p:nvPr/>
        </p:nvSpPr>
        <p:spPr bwMode="auto">
          <a:xfrm>
            <a:off x="564905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Rectangle 88"/>
          <p:cNvSpPr>
            <a:spLocks noChangeArrowheads="1"/>
          </p:cNvSpPr>
          <p:nvPr/>
        </p:nvSpPr>
        <p:spPr bwMode="auto">
          <a:xfrm>
            <a:off x="598224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Rectangle 89"/>
          <p:cNvSpPr>
            <a:spLocks noChangeArrowheads="1"/>
          </p:cNvSpPr>
          <p:nvPr/>
        </p:nvSpPr>
        <p:spPr bwMode="auto">
          <a:xfrm>
            <a:off x="6316814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Rectangle 90"/>
          <p:cNvSpPr>
            <a:spLocks noChangeArrowheads="1"/>
          </p:cNvSpPr>
          <p:nvPr/>
        </p:nvSpPr>
        <p:spPr bwMode="auto">
          <a:xfrm>
            <a:off x="665000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Rectangle 91"/>
          <p:cNvSpPr>
            <a:spLocks noChangeArrowheads="1"/>
          </p:cNvSpPr>
          <p:nvPr/>
        </p:nvSpPr>
        <p:spPr bwMode="auto">
          <a:xfrm>
            <a:off x="698319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92"/>
          <p:cNvSpPr>
            <a:spLocks noChangeArrowheads="1"/>
          </p:cNvSpPr>
          <p:nvPr/>
        </p:nvSpPr>
        <p:spPr bwMode="auto">
          <a:xfrm>
            <a:off x="4981296" y="2046443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93"/>
          <p:cNvSpPr>
            <a:spLocks noChangeArrowheads="1"/>
          </p:cNvSpPr>
          <p:nvPr/>
        </p:nvSpPr>
        <p:spPr bwMode="auto">
          <a:xfrm>
            <a:off x="5315863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Oval 94"/>
          <p:cNvSpPr>
            <a:spLocks noChangeArrowheads="1"/>
          </p:cNvSpPr>
          <p:nvPr/>
        </p:nvSpPr>
        <p:spPr bwMode="auto">
          <a:xfrm>
            <a:off x="5231878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95"/>
          <p:cNvSpPr>
            <a:spLocks noChangeArrowheads="1"/>
          </p:cNvSpPr>
          <p:nvPr/>
        </p:nvSpPr>
        <p:spPr bwMode="auto">
          <a:xfrm>
            <a:off x="564905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Oval 96"/>
          <p:cNvSpPr>
            <a:spLocks noChangeArrowheads="1"/>
          </p:cNvSpPr>
          <p:nvPr/>
        </p:nvSpPr>
        <p:spPr bwMode="auto">
          <a:xfrm>
            <a:off x="5566445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Rectangle 97"/>
          <p:cNvSpPr>
            <a:spLocks noChangeArrowheads="1"/>
          </p:cNvSpPr>
          <p:nvPr/>
        </p:nvSpPr>
        <p:spPr bwMode="auto">
          <a:xfrm>
            <a:off x="598224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Oval 98"/>
          <p:cNvSpPr>
            <a:spLocks noChangeArrowheads="1"/>
          </p:cNvSpPr>
          <p:nvPr/>
        </p:nvSpPr>
        <p:spPr bwMode="auto">
          <a:xfrm>
            <a:off x="589963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Rectangle 99"/>
          <p:cNvSpPr>
            <a:spLocks noChangeArrowheads="1"/>
          </p:cNvSpPr>
          <p:nvPr/>
        </p:nvSpPr>
        <p:spPr bwMode="auto">
          <a:xfrm>
            <a:off x="6316814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Oval 100"/>
          <p:cNvSpPr>
            <a:spLocks noChangeArrowheads="1"/>
          </p:cNvSpPr>
          <p:nvPr/>
        </p:nvSpPr>
        <p:spPr bwMode="auto">
          <a:xfrm>
            <a:off x="6234204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Rectangle 101"/>
          <p:cNvSpPr>
            <a:spLocks noChangeArrowheads="1"/>
          </p:cNvSpPr>
          <p:nvPr/>
        </p:nvSpPr>
        <p:spPr bwMode="auto">
          <a:xfrm>
            <a:off x="665000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Oval 102"/>
          <p:cNvSpPr>
            <a:spLocks noChangeArrowheads="1"/>
          </p:cNvSpPr>
          <p:nvPr/>
        </p:nvSpPr>
        <p:spPr bwMode="auto">
          <a:xfrm>
            <a:off x="656739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Rectangle 103"/>
          <p:cNvSpPr>
            <a:spLocks noChangeArrowheads="1"/>
          </p:cNvSpPr>
          <p:nvPr/>
        </p:nvSpPr>
        <p:spPr bwMode="auto">
          <a:xfrm>
            <a:off x="698319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Oval 104"/>
          <p:cNvSpPr>
            <a:spLocks noChangeArrowheads="1"/>
          </p:cNvSpPr>
          <p:nvPr/>
        </p:nvSpPr>
        <p:spPr bwMode="auto">
          <a:xfrm>
            <a:off x="6901963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Rectangle 105"/>
          <p:cNvSpPr>
            <a:spLocks noChangeArrowheads="1"/>
          </p:cNvSpPr>
          <p:nvPr/>
        </p:nvSpPr>
        <p:spPr bwMode="auto">
          <a:xfrm>
            <a:off x="4970281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Rectangle 106"/>
          <p:cNvSpPr>
            <a:spLocks noChangeArrowheads="1"/>
          </p:cNvSpPr>
          <p:nvPr/>
        </p:nvSpPr>
        <p:spPr bwMode="auto">
          <a:xfrm>
            <a:off x="5304849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Rectangle 107"/>
          <p:cNvSpPr>
            <a:spLocks noChangeArrowheads="1"/>
          </p:cNvSpPr>
          <p:nvPr/>
        </p:nvSpPr>
        <p:spPr bwMode="auto">
          <a:xfrm>
            <a:off x="5638040" y="2321839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Rectangle 108"/>
          <p:cNvSpPr>
            <a:spLocks noChangeArrowheads="1"/>
          </p:cNvSpPr>
          <p:nvPr/>
        </p:nvSpPr>
        <p:spPr bwMode="auto">
          <a:xfrm>
            <a:off x="5971231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Rectangle 109"/>
          <p:cNvSpPr>
            <a:spLocks noChangeArrowheads="1"/>
          </p:cNvSpPr>
          <p:nvPr/>
        </p:nvSpPr>
        <p:spPr bwMode="auto">
          <a:xfrm>
            <a:off x="6305799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Rectangle 110"/>
          <p:cNvSpPr>
            <a:spLocks noChangeArrowheads="1"/>
          </p:cNvSpPr>
          <p:nvPr/>
        </p:nvSpPr>
        <p:spPr bwMode="auto">
          <a:xfrm>
            <a:off x="6638990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Rectangle 111"/>
          <p:cNvSpPr>
            <a:spLocks noChangeArrowheads="1"/>
          </p:cNvSpPr>
          <p:nvPr/>
        </p:nvSpPr>
        <p:spPr bwMode="auto">
          <a:xfrm>
            <a:off x="6972181" y="2321839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Oval 112"/>
          <p:cNvSpPr>
            <a:spLocks noChangeArrowheads="1"/>
          </p:cNvSpPr>
          <p:nvPr/>
        </p:nvSpPr>
        <p:spPr bwMode="auto">
          <a:xfrm>
            <a:off x="5231878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Oval 113"/>
          <p:cNvSpPr>
            <a:spLocks noChangeArrowheads="1"/>
          </p:cNvSpPr>
          <p:nvPr/>
        </p:nvSpPr>
        <p:spPr bwMode="auto">
          <a:xfrm>
            <a:off x="5566445" y="2258383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Oval 114"/>
          <p:cNvSpPr>
            <a:spLocks noChangeArrowheads="1"/>
          </p:cNvSpPr>
          <p:nvPr/>
        </p:nvSpPr>
        <p:spPr bwMode="auto">
          <a:xfrm>
            <a:off x="589963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Oval 115"/>
          <p:cNvSpPr>
            <a:spLocks noChangeArrowheads="1"/>
          </p:cNvSpPr>
          <p:nvPr/>
        </p:nvSpPr>
        <p:spPr bwMode="auto">
          <a:xfrm>
            <a:off x="6234204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Oval 116"/>
          <p:cNvSpPr>
            <a:spLocks noChangeArrowheads="1"/>
          </p:cNvSpPr>
          <p:nvPr/>
        </p:nvSpPr>
        <p:spPr bwMode="auto">
          <a:xfrm>
            <a:off x="656739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Oval 117"/>
          <p:cNvSpPr>
            <a:spLocks noChangeArrowheads="1"/>
          </p:cNvSpPr>
          <p:nvPr/>
        </p:nvSpPr>
        <p:spPr bwMode="auto">
          <a:xfrm>
            <a:off x="6901963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Oval 118"/>
          <p:cNvSpPr>
            <a:spLocks noChangeArrowheads="1"/>
          </p:cNvSpPr>
          <p:nvPr/>
        </p:nvSpPr>
        <p:spPr bwMode="auto">
          <a:xfrm>
            <a:off x="5220863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Oval 119"/>
          <p:cNvSpPr>
            <a:spLocks noChangeArrowheads="1"/>
          </p:cNvSpPr>
          <p:nvPr/>
        </p:nvSpPr>
        <p:spPr bwMode="auto">
          <a:xfrm>
            <a:off x="5555431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Oval 120"/>
          <p:cNvSpPr>
            <a:spLocks noChangeArrowheads="1"/>
          </p:cNvSpPr>
          <p:nvPr/>
        </p:nvSpPr>
        <p:spPr bwMode="auto">
          <a:xfrm>
            <a:off x="5888622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Oval 121"/>
          <p:cNvSpPr>
            <a:spLocks noChangeArrowheads="1"/>
          </p:cNvSpPr>
          <p:nvPr/>
        </p:nvSpPr>
        <p:spPr bwMode="auto">
          <a:xfrm>
            <a:off x="6223190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Oval 122"/>
          <p:cNvSpPr>
            <a:spLocks noChangeArrowheads="1"/>
          </p:cNvSpPr>
          <p:nvPr/>
        </p:nvSpPr>
        <p:spPr bwMode="auto">
          <a:xfrm>
            <a:off x="6556381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Oval 123"/>
          <p:cNvSpPr>
            <a:spLocks noChangeArrowheads="1"/>
          </p:cNvSpPr>
          <p:nvPr/>
        </p:nvSpPr>
        <p:spPr bwMode="auto">
          <a:xfrm>
            <a:off x="6889572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Rectangle 124"/>
          <p:cNvSpPr>
            <a:spLocks noChangeArrowheads="1"/>
          </p:cNvSpPr>
          <p:nvPr/>
        </p:nvSpPr>
        <p:spPr bwMode="auto">
          <a:xfrm>
            <a:off x="4981296" y="2872631"/>
            <a:ext cx="353843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Rectangle 125"/>
          <p:cNvSpPr>
            <a:spLocks noChangeArrowheads="1"/>
          </p:cNvSpPr>
          <p:nvPr/>
        </p:nvSpPr>
        <p:spPr bwMode="auto">
          <a:xfrm>
            <a:off x="5315863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Oval 126"/>
          <p:cNvSpPr>
            <a:spLocks noChangeArrowheads="1"/>
          </p:cNvSpPr>
          <p:nvPr/>
        </p:nvSpPr>
        <p:spPr bwMode="auto">
          <a:xfrm>
            <a:off x="5231878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Rectangle 127"/>
          <p:cNvSpPr>
            <a:spLocks noChangeArrowheads="1"/>
          </p:cNvSpPr>
          <p:nvPr/>
        </p:nvSpPr>
        <p:spPr bwMode="auto">
          <a:xfrm>
            <a:off x="5649055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Oval 128"/>
          <p:cNvSpPr>
            <a:spLocks noChangeArrowheads="1"/>
          </p:cNvSpPr>
          <p:nvPr/>
        </p:nvSpPr>
        <p:spPr bwMode="auto">
          <a:xfrm>
            <a:off x="5566445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Rectangle 129"/>
          <p:cNvSpPr>
            <a:spLocks noChangeArrowheads="1"/>
          </p:cNvSpPr>
          <p:nvPr/>
        </p:nvSpPr>
        <p:spPr bwMode="auto">
          <a:xfrm>
            <a:off x="5982246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Oval 130"/>
          <p:cNvSpPr>
            <a:spLocks noChangeArrowheads="1"/>
          </p:cNvSpPr>
          <p:nvPr/>
        </p:nvSpPr>
        <p:spPr bwMode="auto">
          <a:xfrm>
            <a:off x="5899636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Rectangle 131"/>
          <p:cNvSpPr>
            <a:spLocks noChangeArrowheads="1"/>
          </p:cNvSpPr>
          <p:nvPr/>
        </p:nvSpPr>
        <p:spPr bwMode="auto">
          <a:xfrm>
            <a:off x="6316814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Oval 132"/>
          <p:cNvSpPr>
            <a:spLocks noChangeArrowheads="1"/>
          </p:cNvSpPr>
          <p:nvPr/>
        </p:nvSpPr>
        <p:spPr bwMode="auto">
          <a:xfrm>
            <a:off x="6234204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Rectangle 133"/>
          <p:cNvSpPr>
            <a:spLocks noChangeArrowheads="1"/>
          </p:cNvSpPr>
          <p:nvPr/>
        </p:nvSpPr>
        <p:spPr bwMode="auto">
          <a:xfrm>
            <a:off x="6650005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Oval 134"/>
          <p:cNvSpPr>
            <a:spLocks noChangeArrowheads="1"/>
          </p:cNvSpPr>
          <p:nvPr/>
        </p:nvSpPr>
        <p:spPr bwMode="auto">
          <a:xfrm>
            <a:off x="6567396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Rectangle 135"/>
          <p:cNvSpPr>
            <a:spLocks noChangeArrowheads="1"/>
          </p:cNvSpPr>
          <p:nvPr/>
        </p:nvSpPr>
        <p:spPr bwMode="auto">
          <a:xfrm>
            <a:off x="6983196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Oval 136"/>
          <p:cNvSpPr>
            <a:spLocks noChangeArrowheads="1"/>
          </p:cNvSpPr>
          <p:nvPr/>
        </p:nvSpPr>
        <p:spPr bwMode="auto">
          <a:xfrm>
            <a:off x="6901963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Rectangle 137"/>
          <p:cNvSpPr>
            <a:spLocks noChangeArrowheads="1"/>
          </p:cNvSpPr>
          <p:nvPr/>
        </p:nvSpPr>
        <p:spPr bwMode="auto">
          <a:xfrm>
            <a:off x="4970281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Rectangle 138"/>
          <p:cNvSpPr>
            <a:spLocks noChangeArrowheads="1"/>
          </p:cNvSpPr>
          <p:nvPr/>
        </p:nvSpPr>
        <p:spPr bwMode="auto">
          <a:xfrm>
            <a:off x="5304849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Rectangle 139"/>
          <p:cNvSpPr>
            <a:spLocks noChangeArrowheads="1"/>
          </p:cNvSpPr>
          <p:nvPr/>
        </p:nvSpPr>
        <p:spPr bwMode="auto">
          <a:xfrm>
            <a:off x="5638040" y="3148027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Rectangle 140"/>
          <p:cNvSpPr>
            <a:spLocks noChangeArrowheads="1"/>
          </p:cNvSpPr>
          <p:nvPr/>
        </p:nvSpPr>
        <p:spPr bwMode="auto">
          <a:xfrm>
            <a:off x="5971231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Rectangle 141"/>
          <p:cNvSpPr>
            <a:spLocks noChangeArrowheads="1"/>
          </p:cNvSpPr>
          <p:nvPr/>
        </p:nvSpPr>
        <p:spPr bwMode="auto">
          <a:xfrm>
            <a:off x="6305799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Rectangle 142"/>
          <p:cNvSpPr>
            <a:spLocks noChangeArrowheads="1"/>
          </p:cNvSpPr>
          <p:nvPr/>
        </p:nvSpPr>
        <p:spPr bwMode="auto">
          <a:xfrm>
            <a:off x="6638990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Rectangle 143"/>
          <p:cNvSpPr>
            <a:spLocks noChangeArrowheads="1"/>
          </p:cNvSpPr>
          <p:nvPr/>
        </p:nvSpPr>
        <p:spPr bwMode="auto">
          <a:xfrm>
            <a:off x="6972181" y="3148027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Oval 144"/>
          <p:cNvSpPr>
            <a:spLocks noChangeArrowheads="1"/>
          </p:cNvSpPr>
          <p:nvPr/>
        </p:nvSpPr>
        <p:spPr bwMode="auto">
          <a:xfrm>
            <a:off x="5220863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Oval 145"/>
          <p:cNvSpPr>
            <a:spLocks noChangeArrowheads="1"/>
          </p:cNvSpPr>
          <p:nvPr/>
        </p:nvSpPr>
        <p:spPr bwMode="auto">
          <a:xfrm>
            <a:off x="5555431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Oval 146"/>
          <p:cNvSpPr>
            <a:spLocks noChangeArrowheads="1"/>
          </p:cNvSpPr>
          <p:nvPr/>
        </p:nvSpPr>
        <p:spPr bwMode="auto">
          <a:xfrm>
            <a:off x="5888622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Oval 147"/>
          <p:cNvSpPr>
            <a:spLocks noChangeArrowheads="1"/>
          </p:cNvSpPr>
          <p:nvPr/>
        </p:nvSpPr>
        <p:spPr bwMode="auto">
          <a:xfrm>
            <a:off x="6223190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Oval 148"/>
          <p:cNvSpPr>
            <a:spLocks noChangeArrowheads="1"/>
          </p:cNvSpPr>
          <p:nvPr/>
        </p:nvSpPr>
        <p:spPr bwMode="auto">
          <a:xfrm>
            <a:off x="6556381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Oval 149"/>
          <p:cNvSpPr>
            <a:spLocks noChangeArrowheads="1"/>
          </p:cNvSpPr>
          <p:nvPr/>
        </p:nvSpPr>
        <p:spPr bwMode="auto">
          <a:xfrm>
            <a:off x="6889572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Oval 150"/>
          <p:cNvSpPr>
            <a:spLocks noChangeArrowheads="1"/>
          </p:cNvSpPr>
          <p:nvPr/>
        </p:nvSpPr>
        <p:spPr bwMode="auto">
          <a:xfrm>
            <a:off x="5231878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Oval 151"/>
          <p:cNvSpPr>
            <a:spLocks noChangeArrowheads="1"/>
          </p:cNvSpPr>
          <p:nvPr/>
        </p:nvSpPr>
        <p:spPr bwMode="auto">
          <a:xfrm>
            <a:off x="5566445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Oval 152"/>
          <p:cNvSpPr>
            <a:spLocks noChangeArrowheads="1"/>
          </p:cNvSpPr>
          <p:nvPr/>
        </p:nvSpPr>
        <p:spPr bwMode="auto">
          <a:xfrm>
            <a:off x="5899636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Oval 153"/>
          <p:cNvSpPr>
            <a:spLocks noChangeArrowheads="1"/>
          </p:cNvSpPr>
          <p:nvPr/>
        </p:nvSpPr>
        <p:spPr bwMode="auto">
          <a:xfrm>
            <a:off x="6234204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Oval 154"/>
          <p:cNvSpPr>
            <a:spLocks noChangeArrowheads="1"/>
          </p:cNvSpPr>
          <p:nvPr/>
        </p:nvSpPr>
        <p:spPr bwMode="auto">
          <a:xfrm>
            <a:off x="6567396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Oval 155"/>
          <p:cNvSpPr>
            <a:spLocks noChangeArrowheads="1"/>
          </p:cNvSpPr>
          <p:nvPr/>
        </p:nvSpPr>
        <p:spPr bwMode="auto">
          <a:xfrm>
            <a:off x="6901963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ectangle 156"/>
          <p:cNvSpPr>
            <a:spLocks noChangeArrowheads="1"/>
          </p:cNvSpPr>
          <p:nvPr/>
        </p:nvSpPr>
        <p:spPr bwMode="auto">
          <a:xfrm>
            <a:off x="4948252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Rectangle 157"/>
          <p:cNvSpPr>
            <a:spLocks noChangeArrowheads="1"/>
          </p:cNvSpPr>
          <p:nvPr/>
        </p:nvSpPr>
        <p:spPr bwMode="auto">
          <a:xfrm>
            <a:off x="5281443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Oval 158"/>
          <p:cNvSpPr>
            <a:spLocks noChangeArrowheads="1"/>
          </p:cNvSpPr>
          <p:nvPr/>
        </p:nvSpPr>
        <p:spPr bwMode="auto">
          <a:xfrm>
            <a:off x="5209849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Rectangle 159"/>
          <p:cNvSpPr>
            <a:spLocks noChangeArrowheads="1"/>
          </p:cNvSpPr>
          <p:nvPr/>
        </p:nvSpPr>
        <p:spPr bwMode="auto">
          <a:xfrm>
            <a:off x="5616011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Oval 160"/>
          <p:cNvSpPr>
            <a:spLocks noChangeArrowheads="1"/>
          </p:cNvSpPr>
          <p:nvPr/>
        </p:nvSpPr>
        <p:spPr bwMode="auto">
          <a:xfrm>
            <a:off x="5543040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Rectangle 161"/>
          <p:cNvSpPr>
            <a:spLocks noChangeArrowheads="1"/>
          </p:cNvSpPr>
          <p:nvPr/>
        </p:nvSpPr>
        <p:spPr bwMode="auto">
          <a:xfrm>
            <a:off x="5949202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Oval 162"/>
          <p:cNvSpPr>
            <a:spLocks noChangeArrowheads="1"/>
          </p:cNvSpPr>
          <p:nvPr/>
        </p:nvSpPr>
        <p:spPr bwMode="auto">
          <a:xfrm>
            <a:off x="5877607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Rectangle 163"/>
          <p:cNvSpPr>
            <a:spLocks noChangeArrowheads="1"/>
          </p:cNvSpPr>
          <p:nvPr/>
        </p:nvSpPr>
        <p:spPr bwMode="auto">
          <a:xfrm>
            <a:off x="6283770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Oval 164"/>
          <p:cNvSpPr>
            <a:spLocks noChangeArrowheads="1"/>
          </p:cNvSpPr>
          <p:nvPr/>
        </p:nvSpPr>
        <p:spPr bwMode="auto">
          <a:xfrm>
            <a:off x="6210798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Rectangle 165"/>
          <p:cNvSpPr>
            <a:spLocks noChangeArrowheads="1"/>
          </p:cNvSpPr>
          <p:nvPr/>
        </p:nvSpPr>
        <p:spPr bwMode="auto">
          <a:xfrm>
            <a:off x="6616961" y="5070723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Oval 166"/>
          <p:cNvSpPr>
            <a:spLocks noChangeArrowheads="1"/>
          </p:cNvSpPr>
          <p:nvPr/>
        </p:nvSpPr>
        <p:spPr bwMode="auto">
          <a:xfrm>
            <a:off x="6545366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Rectangle 167"/>
          <p:cNvSpPr>
            <a:spLocks noChangeArrowheads="1"/>
          </p:cNvSpPr>
          <p:nvPr/>
        </p:nvSpPr>
        <p:spPr bwMode="auto">
          <a:xfrm>
            <a:off x="6950152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Rectangle 168"/>
          <p:cNvSpPr>
            <a:spLocks noChangeArrowheads="1"/>
          </p:cNvSpPr>
          <p:nvPr/>
        </p:nvSpPr>
        <p:spPr bwMode="auto">
          <a:xfrm>
            <a:off x="4948252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Rectangle 169"/>
          <p:cNvSpPr>
            <a:spLocks noChangeArrowheads="1"/>
          </p:cNvSpPr>
          <p:nvPr/>
        </p:nvSpPr>
        <p:spPr bwMode="auto">
          <a:xfrm>
            <a:off x="5281443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Oval 170"/>
          <p:cNvSpPr>
            <a:spLocks noChangeArrowheads="1"/>
          </p:cNvSpPr>
          <p:nvPr/>
        </p:nvSpPr>
        <p:spPr bwMode="auto">
          <a:xfrm>
            <a:off x="5198834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Rectangle 171"/>
          <p:cNvSpPr>
            <a:spLocks noChangeArrowheads="1"/>
          </p:cNvSpPr>
          <p:nvPr/>
        </p:nvSpPr>
        <p:spPr bwMode="auto">
          <a:xfrm>
            <a:off x="5616011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Oval 172"/>
          <p:cNvSpPr>
            <a:spLocks noChangeArrowheads="1"/>
          </p:cNvSpPr>
          <p:nvPr/>
        </p:nvSpPr>
        <p:spPr bwMode="auto">
          <a:xfrm>
            <a:off x="5532025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Rectangle 173"/>
          <p:cNvSpPr>
            <a:spLocks noChangeArrowheads="1"/>
          </p:cNvSpPr>
          <p:nvPr/>
        </p:nvSpPr>
        <p:spPr bwMode="auto">
          <a:xfrm>
            <a:off x="5949202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Oval 174"/>
          <p:cNvSpPr>
            <a:spLocks noChangeArrowheads="1"/>
          </p:cNvSpPr>
          <p:nvPr/>
        </p:nvSpPr>
        <p:spPr bwMode="auto">
          <a:xfrm>
            <a:off x="5866592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Rectangle 175"/>
          <p:cNvSpPr>
            <a:spLocks noChangeArrowheads="1"/>
          </p:cNvSpPr>
          <p:nvPr/>
        </p:nvSpPr>
        <p:spPr bwMode="auto">
          <a:xfrm>
            <a:off x="6283770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Oval 176"/>
          <p:cNvSpPr>
            <a:spLocks noChangeArrowheads="1"/>
          </p:cNvSpPr>
          <p:nvPr/>
        </p:nvSpPr>
        <p:spPr bwMode="auto">
          <a:xfrm>
            <a:off x="6199783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Rectangle 177"/>
          <p:cNvSpPr>
            <a:spLocks noChangeArrowheads="1"/>
          </p:cNvSpPr>
          <p:nvPr/>
        </p:nvSpPr>
        <p:spPr bwMode="auto">
          <a:xfrm>
            <a:off x="6616961" y="5351196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Oval 178"/>
          <p:cNvSpPr>
            <a:spLocks noChangeArrowheads="1"/>
          </p:cNvSpPr>
          <p:nvPr/>
        </p:nvSpPr>
        <p:spPr bwMode="auto">
          <a:xfrm>
            <a:off x="6534352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Rectangle 179"/>
          <p:cNvSpPr>
            <a:spLocks noChangeArrowheads="1"/>
          </p:cNvSpPr>
          <p:nvPr/>
        </p:nvSpPr>
        <p:spPr bwMode="auto">
          <a:xfrm>
            <a:off x="6950152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Oval 180"/>
          <p:cNvSpPr>
            <a:spLocks noChangeArrowheads="1"/>
          </p:cNvSpPr>
          <p:nvPr/>
        </p:nvSpPr>
        <p:spPr bwMode="auto">
          <a:xfrm>
            <a:off x="6867543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Rectangle 181"/>
          <p:cNvSpPr>
            <a:spLocks noChangeArrowheads="1"/>
          </p:cNvSpPr>
          <p:nvPr/>
        </p:nvSpPr>
        <p:spPr bwMode="auto">
          <a:xfrm>
            <a:off x="4937238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Rectangle 182"/>
          <p:cNvSpPr>
            <a:spLocks noChangeArrowheads="1"/>
          </p:cNvSpPr>
          <p:nvPr/>
        </p:nvSpPr>
        <p:spPr bwMode="auto">
          <a:xfrm>
            <a:off x="5270429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Rectangle 183"/>
          <p:cNvSpPr>
            <a:spLocks noChangeArrowheads="1"/>
          </p:cNvSpPr>
          <p:nvPr/>
        </p:nvSpPr>
        <p:spPr bwMode="auto">
          <a:xfrm>
            <a:off x="5604996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Rectangle 184"/>
          <p:cNvSpPr>
            <a:spLocks noChangeArrowheads="1"/>
          </p:cNvSpPr>
          <p:nvPr/>
        </p:nvSpPr>
        <p:spPr bwMode="auto">
          <a:xfrm>
            <a:off x="5938187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Rectangle 185"/>
          <p:cNvSpPr>
            <a:spLocks noChangeArrowheads="1"/>
          </p:cNvSpPr>
          <p:nvPr/>
        </p:nvSpPr>
        <p:spPr bwMode="auto">
          <a:xfrm>
            <a:off x="627137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Rectangle 186"/>
          <p:cNvSpPr>
            <a:spLocks noChangeArrowheads="1"/>
          </p:cNvSpPr>
          <p:nvPr/>
        </p:nvSpPr>
        <p:spPr bwMode="auto">
          <a:xfrm>
            <a:off x="6605947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Rectangle 187"/>
          <p:cNvSpPr>
            <a:spLocks noChangeArrowheads="1"/>
          </p:cNvSpPr>
          <p:nvPr/>
        </p:nvSpPr>
        <p:spPr bwMode="auto">
          <a:xfrm>
            <a:off x="693913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Oval 188"/>
          <p:cNvSpPr>
            <a:spLocks noChangeArrowheads="1"/>
          </p:cNvSpPr>
          <p:nvPr/>
        </p:nvSpPr>
        <p:spPr bwMode="auto">
          <a:xfrm>
            <a:off x="5198834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Oval 189"/>
          <p:cNvSpPr>
            <a:spLocks noChangeArrowheads="1"/>
          </p:cNvSpPr>
          <p:nvPr/>
        </p:nvSpPr>
        <p:spPr bwMode="auto">
          <a:xfrm>
            <a:off x="5532025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Oval 190"/>
          <p:cNvSpPr>
            <a:spLocks noChangeArrowheads="1"/>
          </p:cNvSpPr>
          <p:nvPr/>
        </p:nvSpPr>
        <p:spPr bwMode="auto">
          <a:xfrm>
            <a:off x="5866592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Oval 191"/>
          <p:cNvSpPr>
            <a:spLocks noChangeArrowheads="1"/>
          </p:cNvSpPr>
          <p:nvPr/>
        </p:nvSpPr>
        <p:spPr bwMode="auto">
          <a:xfrm>
            <a:off x="6199783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Oval 192"/>
          <p:cNvSpPr>
            <a:spLocks noChangeArrowheads="1"/>
          </p:cNvSpPr>
          <p:nvPr/>
        </p:nvSpPr>
        <p:spPr bwMode="auto">
          <a:xfrm>
            <a:off x="6534352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Oval 193"/>
          <p:cNvSpPr>
            <a:spLocks noChangeArrowheads="1"/>
          </p:cNvSpPr>
          <p:nvPr/>
        </p:nvSpPr>
        <p:spPr bwMode="auto">
          <a:xfrm>
            <a:off x="6867543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Oval 194"/>
          <p:cNvSpPr>
            <a:spLocks noChangeArrowheads="1"/>
          </p:cNvSpPr>
          <p:nvPr/>
        </p:nvSpPr>
        <p:spPr bwMode="auto">
          <a:xfrm>
            <a:off x="6878557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Oval 195"/>
          <p:cNvSpPr>
            <a:spLocks noChangeArrowheads="1"/>
          </p:cNvSpPr>
          <p:nvPr/>
        </p:nvSpPr>
        <p:spPr bwMode="auto">
          <a:xfrm>
            <a:off x="7575230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Oval 196"/>
          <p:cNvSpPr>
            <a:spLocks noChangeArrowheads="1"/>
          </p:cNvSpPr>
          <p:nvPr/>
        </p:nvSpPr>
        <p:spPr bwMode="auto">
          <a:xfrm>
            <a:off x="7919435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Oval 197"/>
          <p:cNvSpPr>
            <a:spLocks noChangeArrowheads="1"/>
          </p:cNvSpPr>
          <p:nvPr/>
        </p:nvSpPr>
        <p:spPr bwMode="auto">
          <a:xfrm>
            <a:off x="7564215" y="33434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Oval 198"/>
          <p:cNvSpPr>
            <a:spLocks noChangeArrowheads="1"/>
          </p:cNvSpPr>
          <p:nvPr/>
        </p:nvSpPr>
        <p:spPr bwMode="auto">
          <a:xfrm>
            <a:off x="7564215" y="362394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Oval 199"/>
          <p:cNvSpPr>
            <a:spLocks noChangeArrowheads="1"/>
          </p:cNvSpPr>
          <p:nvPr/>
        </p:nvSpPr>
        <p:spPr bwMode="auto">
          <a:xfrm>
            <a:off x="7571099" y="38993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Oval 200"/>
          <p:cNvSpPr>
            <a:spLocks noChangeArrowheads="1"/>
          </p:cNvSpPr>
          <p:nvPr/>
        </p:nvSpPr>
        <p:spPr bwMode="auto">
          <a:xfrm>
            <a:off x="7582113" y="4169657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Oval 201"/>
          <p:cNvSpPr>
            <a:spLocks noChangeArrowheads="1"/>
          </p:cNvSpPr>
          <p:nvPr/>
        </p:nvSpPr>
        <p:spPr bwMode="auto">
          <a:xfrm>
            <a:off x="7582113" y="445013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Oval 202"/>
          <p:cNvSpPr>
            <a:spLocks noChangeArrowheads="1"/>
          </p:cNvSpPr>
          <p:nvPr/>
        </p:nvSpPr>
        <p:spPr bwMode="auto">
          <a:xfrm>
            <a:off x="7575230" y="169236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Oval 203"/>
          <p:cNvSpPr>
            <a:spLocks noChangeArrowheads="1"/>
          </p:cNvSpPr>
          <p:nvPr/>
        </p:nvSpPr>
        <p:spPr bwMode="auto">
          <a:xfrm>
            <a:off x="7575230" y="197156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Oval 204"/>
          <p:cNvSpPr>
            <a:spLocks noChangeArrowheads="1"/>
          </p:cNvSpPr>
          <p:nvPr/>
        </p:nvSpPr>
        <p:spPr bwMode="auto">
          <a:xfrm>
            <a:off x="7564215" y="224696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Oval 205"/>
          <p:cNvSpPr>
            <a:spLocks noChangeArrowheads="1"/>
          </p:cNvSpPr>
          <p:nvPr/>
        </p:nvSpPr>
        <p:spPr bwMode="auto">
          <a:xfrm>
            <a:off x="7575230" y="251855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Oval 206"/>
          <p:cNvSpPr>
            <a:spLocks noChangeArrowheads="1"/>
          </p:cNvSpPr>
          <p:nvPr/>
        </p:nvSpPr>
        <p:spPr bwMode="auto">
          <a:xfrm>
            <a:off x="7564215" y="307315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Oval 207"/>
          <p:cNvSpPr>
            <a:spLocks noChangeArrowheads="1"/>
          </p:cNvSpPr>
          <p:nvPr/>
        </p:nvSpPr>
        <p:spPr bwMode="auto">
          <a:xfrm>
            <a:off x="7575230" y="27977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Oval 208"/>
          <p:cNvSpPr>
            <a:spLocks noChangeArrowheads="1"/>
          </p:cNvSpPr>
          <p:nvPr/>
        </p:nvSpPr>
        <p:spPr bwMode="auto">
          <a:xfrm>
            <a:off x="7560084" y="499584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Oval 209"/>
          <p:cNvSpPr>
            <a:spLocks noChangeArrowheads="1"/>
          </p:cNvSpPr>
          <p:nvPr/>
        </p:nvSpPr>
        <p:spPr bwMode="auto">
          <a:xfrm>
            <a:off x="7560084" y="527504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Oval 210"/>
          <p:cNvSpPr>
            <a:spLocks noChangeArrowheads="1"/>
          </p:cNvSpPr>
          <p:nvPr/>
        </p:nvSpPr>
        <p:spPr bwMode="auto">
          <a:xfrm>
            <a:off x="7573852" y="55517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Oval 211"/>
          <p:cNvSpPr>
            <a:spLocks noChangeArrowheads="1"/>
          </p:cNvSpPr>
          <p:nvPr/>
        </p:nvSpPr>
        <p:spPr bwMode="auto">
          <a:xfrm>
            <a:off x="7571099" y="472552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Oval 212"/>
          <p:cNvSpPr>
            <a:spLocks noChangeArrowheads="1"/>
          </p:cNvSpPr>
          <p:nvPr/>
        </p:nvSpPr>
        <p:spPr bwMode="auto">
          <a:xfrm>
            <a:off x="7913129" y="305665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Oval 213"/>
          <p:cNvSpPr>
            <a:spLocks noChangeArrowheads="1"/>
          </p:cNvSpPr>
          <p:nvPr/>
        </p:nvSpPr>
        <p:spPr bwMode="auto">
          <a:xfrm>
            <a:off x="7921656" y="333585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Oval 215"/>
          <p:cNvSpPr>
            <a:spLocks noChangeArrowheads="1"/>
          </p:cNvSpPr>
          <p:nvPr/>
        </p:nvSpPr>
        <p:spPr bwMode="auto">
          <a:xfrm>
            <a:off x="7913129" y="388157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Oval 216"/>
          <p:cNvSpPr>
            <a:spLocks noChangeArrowheads="1"/>
          </p:cNvSpPr>
          <p:nvPr/>
        </p:nvSpPr>
        <p:spPr bwMode="auto">
          <a:xfrm>
            <a:off x="7907043" y="416204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Oval 217"/>
          <p:cNvSpPr>
            <a:spLocks noChangeArrowheads="1"/>
          </p:cNvSpPr>
          <p:nvPr/>
        </p:nvSpPr>
        <p:spPr bwMode="auto">
          <a:xfrm>
            <a:off x="7918058" y="14296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Oval 218"/>
          <p:cNvSpPr>
            <a:spLocks noChangeArrowheads="1"/>
          </p:cNvSpPr>
          <p:nvPr/>
        </p:nvSpPr>
        <p:spPr bwMode="auto">
          <a:xfrm>
            <a:off x="7918058" y="168347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Oval 219"/>
          <p:cNvSpPr>
            <a:spLocks noChangeArrowheads="1"/>
          </p:cNvSpPr>
          <p:nvPr/>
        </p:nvSpPr>
        <p:spPr bwMode="auto">
          <a:xfrm>
            <a:off x="7907043" y="196014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Oval 220"/>
          <p:cNvSpPr>
            <a:spLocks noChangeArrowheads="1"/>
          </p:cNvSpPr>
          <p:nvPr/>
        </p:nvSpPr>
        <p:spPr bwMode="auto">
          <a:xfrm>
            <a:off x="7918058" y="223046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Oval 221"/>
          <p:cNvSpPr>
            <a:spLocks noChangeArrowheads="1"/>
          </p:cNvSpPr>
          <p:nvPr/>
        </p:nvSpPr>
        <p:spPr bwMode="auto">
          <a:xfrm>
            <a:off x="7907043" y="278633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Oval 222"/>
          <p:cNvSpPr>
            <a:spLocks noChangeArrowheads="1"/>
          </p:cNvSpPr>
          <p:nvPr/>
        </p:nvSpPr>
        <p:spPr bwMode="auto">
          <a:xfrm>
            <a:off x="7918058" y="251093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Oval 223"/>
          <p:cNvSpPr>
            <a:spLocks noChangeArrowheads="1"/>
          </p:cNvSpPr>
          <p:nvPr/>
        </p:nvSpPr>
        <p:spPr bwMode="auto">
          <a:xfrm>
            <a:off x="7916681" y="470902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Oval 224"/>
          <p:cNvSpPr>
            <a:spLocks noChangeArrowheads="1"/>
          </p:cNvSpPr>
          <p:nvPr/>
        </p:nvSpPr>
        <p:spPr bwMode="auto">
          <a:xfrm>
            <a:off x="7916681" y="498823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Oval 225"/>
          <p:cNvSpPr>
            <a:spLocks noChangeArrowheads="1"/>
          </p:cNvSpPr>
          <p:nvPr/>
        </p:nvSpPr>
        <p:spPr bwMode="auto">
          <a:xfrm>
            <a:off x="7905667" y="5263627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227"/>
          <p:cNvSpPr>
            <a:spLocks noChangeShapeType="1"/>
          </p:cNvSpPr>
          <p:nvPr/>
        </p:nvSpPr>
        <p:spPr bwMode="auto">
          <a:xfrm>
            <a:off x="7314743" y="177006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" name="Oval 228"/>
          <p:cNvSpPr>
            <a:spLocks noChangeArrowheads="1"/>
          </p:cNvSpPr>
          <p:nvPr/>
        </p:nvSpPr>
        <p:spPr bwMode="auto">
          <a:xfrm>
            <a:off x="7251676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Oval 229"/>
          <p:cNvSpPr>
            <a:spLocks noChangeArrowheads="1"/>
          </p:cNvSpPr>
          <p:nvPr/>
        </p:nvSpPr>
        <p:spPr bwMode="auto">
          <a:xfrm>
            <a:off x="7251676" y="39107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Oval 230"/>
          <p:cNvSpPr>
            <a:spLocks noChangeArrowheads="1"/>
          </p:cNvSpPr>
          <p:nvPr/>
        </p:nvSpPr>
        <p:spPr bwMode="auto">
          <a:xfrm>
            <a:off x="7240661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Oval 231"/>
          <p:cNvSpPr>
            <a:spLocks noChangeArrowheads="1"/>
          </p:cNvSpPr>
          <p:nvPr/>
        </p:nvSpPr>
        <p:spPr bwMode="auto">
          <a:xfrm>
            <a:off x="7251676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Oval 232"/>
          <p:cNvSpPr>
            <a:spLocks noChangeArrowheads="1"/>
          </p:cNvSpPr>
          <p:nvPr/>
        </p:nvSpPr>
        <p:spPr bwMode="auto">
          <a:xfrm>
            <a:off x="7251676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Oval 233"/>
          <p:cNvSpPr>
            <a:spLocks noChangeArrowheads="1"/>
          </p:cNvSpPr>
          <p:nvPr/>
        </p:nvSpPr>
        <p:spPr bwMode="auto">
          <a:xfrm>
            <a:off x="7262690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Oval 234"/>
          <p:cNvSpPr>
            <a:spLocks noChangeArrowheads="1"/>
          </p:cNvSpPr>
          <p:nvPr/>
        </p:nvSpPr>
        <p:spPr bwMode="auto">
          <a:xfrm>
            <a:off x="7262690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Oval 235"/>
          <p:cNvSpPr>
            <a:spLocks noChangeArrowheads="1"/>
          </p:cNvSpPr>
          <p:nvPr/>
        </p:nvSpPr>
        <p:spPr bwMode="auto">
          <a:xfrm>
            <a:off x="7251676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Oval 236"/>
          <p:cNvSpPr>
            <a:spLocks noChangeArrowheads="1"/>
          </p:cNvSpPr>
          <p:nvPr/>
        </p:nvSpPr>
        <p:spPr bwMode="auto">
          <a:xfrm>
            <a:off x="7262690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Oval 237"/>
          <p:cNvSpPr>
            <a:spLocks noChangeArrowheads="1"/>
          </p:cNvSpPr>
          <p:nvPr/>
        </p:nvSpPr>
        <p:spPr bwMode="auto">
          <a:xfrm>
            <a:off x="7251676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Oval 238"/>
          <p:cNvSpPr>
            <a:spLocks noChangeArrowheads="1"/>
          </p:cNvSpPr>
          <p:nvPr/>
        </p:nvSpPr>
        <p:spPr bwMode="auto">
          <a:xfrm>
            <a:off x="7262690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Oval 239"/>
          <p:cNvSpPr>
            <a:spLocks noChangeArrowheads="1"/>
          </p:cNvSpPr>
          <p:nvPr/>
        </p:nvSpPr>
        <p:spPr bwMode="auto">
          <a:xfrm>
            <a:off x="7229647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Oval 240"/>
          <p:cNvSpPr>
            <a:spLocks noChangeArrowheads="1"/>
          </p:cNvSpPr>
          <p:nvPr/>
        </p:nvSpPr>
        <p:spPr bwMode="auto">
          <a:xfrm>
            <a:off x="7229647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Oval 241"/>
          <p:cNvSpPr>
            <a:spLocks noChangeArrowheads="1"/>
          </p:cNvSpPr>
          <p:nvPr/>
        </p:nvSpPr>
        <p:spPr bwMode="auto">
          <a:xfrm>
            <a:off x="7240661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Oval 242"/>
          <p:cNvSpPr>
            <a:spLocks noChangeArrowheads="1"/>
          </p:cNvSpPr>
          <p:nvPr/>
        </p:nvSpPr>
        <p:spPr bwMode="auto">
          <a:xfrm>
            <a:off x="7262690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Oval 243"/>
          <p:cNvSpPr>
            <a:spLocks noChangeArrowheads="1"/>
          </p:cNvSpPr>
          <p:nvPr/>
        </p:nvSpPr>
        <p:spPr bwMode="auto">
          <a:xfrm>
            <a:off x="7218632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Line 244"/>
          <p:cNvSpPr>
            <a:spLocks noChangeShapeType="1"/>
          </p:cNvSpPr>
          <p:nvPr/>
        </p:nvSpPr>
        <p:spPr bwMode="auto">
          <a:xfrm>
            <a:off x="4965884" y="171647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0" name="Oval 245"/>
          <p:cNvSpPr>
            <a:spLocks noChangeArrowheads="1"/>
          </p:cNvSpPr>
          <p:nvPr/>
        </p:nvSpPr>
        <p:spPr bwMode="auto">
          <a:xfrm>
            <a:off x="4887672" y="36302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Oval 246"/>
          <p:cNvSpPr>
            <a:spLocks noChangeArrowheads="1"/>
          </p:cNvSpPr>
          <p:nvPr/>
        </p:nvSpPr>
        <p:spPr bwMode="auto">
          <a:xfrm>
            <a:off x="4887672" y="39107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Oval 247"/>
          <p:cNvSpPr>
            <a:spLocks noChangeArrowheads="1"/>
          </p:cNvSpPr>
          <p:nvPr/>
        </p:nvSpPr>
        <p:spPr bwMode="auto">
          <a:xfrm>
            <a:off x="4876658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Oval 248"/>
          <p:cNvSpPr>
            <a:spLocks noChangeArrowheads="1"/>
          </p:cNvSpPr>
          <p:nvPr/>
        </p:nvSpPr>
        <p:spPr bwMode="auto">
          <a:xfrm>
            <a:off x="4887672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Oval 249"/>
          <p:cNvSpPr>
            <a:spLocks noChangeArrowheads="1"/>
          </p:cNvSpPr>
          <p:nvPr/>
        </p:nvSpPr>
        <p:spPr bwMode="auto">
          <a:xfrm>
            <a:off x="4887672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Oval 250"/>
          <p:cNvSpPr>
            <a:spLocks noChangeArrowheads="1"/>
          </p:cNvSpPr>
          <p:nvPr/>
        </p:nvSpPr>
        <p:spPr bwMode="auto">
          <a:xfrm>
            <a:off x="4898687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Oval 251"/>
          <p:cNvSpPr>
            <a:spLocks noChangeArrowheads="1"/>
          </p:cNvSpPr>
          <p:nvPr/>
        </p:nvSpPr>
        <p:spPr bwMode="auto">
          <a:xfrm>
            <a:off x="4898687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Oval 252"/>
          <p:cNvSpPr>
            <a:spLocks noChangeArrowheads="1"/>
          </p:cNvSpPr>
          <p:nvPr/>
        </p:nvSpPr>
        <p:spPr bwMode="auto">
          <a:xfrm>
            <a:off x="4887672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Oval 253"/>
          <p:cNvSpPr>
            <a:spLocks noChangeArrowheads="1"/>
          </p:cNvSpPr>
          <p:nvPr/>
        </p:nvSpPr>
        <p:spPr bwMode="auto">
          <a:xfrm>
            <a:off x="4898687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Oval 254"/>
          <p:cNvSpPr>
            <a:spLocks noChangeArrowheads="1"/>
          </p:cNvSpPr>
          <p:nvPr/>
        </p:nvSpPr>
        <p:spPr bwMode="auto">
          <a:xfrm>
            <a:off x="4887672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Oval 255"/>
          <p:cNvSpPr>
            <a:spLocks noChangeArrowheads="1"/>
          </p:cNvSpPr>
          <p:nvPr/>
        </p:nvSpPr>
        <p:spPr bwMode="auto">
          <a:xfrm>
            <a:off x="4898687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Oval 256"/>
          <p:cNvSpPr>
            <a:spLocks noChangeArrowheads="1"/>
          </p:cNvSpPr>
          <p:nvPr/>
        </p:nvSpPr>
        <p:spPr bwMode="auto">
          <a:xfrm>
            <a:off x="4876658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Oval 257"/>
          <p:cNvSpPr>
            <a:spLocks noChangeArrowheads="1"/>
          </p:cNvSpPr>
          <p:nvPr/>
        </p:nvSpPr>
        <p:spPr bwMode="auto">
          <a:xfrm>
            <a:off x="4865643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Oval 258"/>
          <p:cNvSpPr>
            <a:spLocks noChangeArrowheads="1"/>
          </p:cNvSpPr>
          <p:nvPr/>
        </p:nvSpPr>
        <p:spPr bwMode="auto">
          <a:xfrm>
            <a:off x="4865643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Oval 259"/>
          <p:cNvSpPr>
            <a:spLocks noChangeArrowheads="1"/>
          </p:cNvSpPr>
          <p:nvPr/>
        </p:nvSpPr>
        <p:spPr bwMode="auto">
          <a:xfrm>
            <a:off x="4854628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260"/>
          <p:cNvSpPr>
            <a:spLocks noChangeShapeType="1"/>
          </p:cNvSpPr>
          <p:nvPr/>
        </p:nvSpPr>
        <p:spPr bwMode="auto">
          <a:xfrm>
            <a:off x="8354511" y="966433"/>
            <a:ext cx="27536" cy="4057333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" name="Oval 261"/>
          <p:cNvSpPr>
            <a:spLocks noChangeArrowheads="1"/>
          </p:cNvSpPr>
          <p:nvPr/>
        </p:nvSpPr>
        <p:spPr bwMode="auto">
          <a:xfrm>
            <a:off x="8262263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262"/>
          <p:cNvSpPr>
            <a:spLocks noChangeShapeType="1"/>
          </p:cNvSpPr>
          <p:nvPr/>
        </p:nvSpPr>
        <p:spPr bwMode="auto">
          <a:xfrm>
            <a:off x="8353134" y="1052732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8" name="Oval 263"/>
          <p:cNvSpPr>
            <a:spLocks noChangeArrowheads="1"/>
          </p:cNvSpPr>
          <p:nvPr/>
        </p:nvSpPr>
        <p:spPr bwMode="auto">
          <a:xfrm>
            <a:off x="8259776" y="278588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Oval 264"/>
          <p:cNvSpPr>
            <a:spLocks noChangeArrowheads="1"/>
          </p:cNvSpPr>
          <p:nvPr/>
        </p:nvSpPr>
        <p:spPr bwMode="auto">
          <a:xfrm>
            <a:off x="8259776" y="306635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Oval 265"/>
          <p:cNvSpPr>
            <a:spLocks noChangeArrowheads="1"/>
          </p:cNvSpPr>
          <p:nvPr/>
        </p:nvSpPr>
        <p:spPr bwMode="auto">
          <a:xfrm>
            <a:off x="8253470" y="333380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Oval 266"/>
          <p:cNvSpPr>
            <a:spLocks noChangeArrowheads="1"/>
          </p:cNvSpPr>
          <p:nvPr/>
        </p:nvSpPr>
        <p:spPr bwMode="auto">
          <a:xfrm>
            <a:off x="8264485" y="361198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Oval 267"/>
          <p:cNvSpPr>
            <a:spLocks noChangeArrowheads="1"/>
          </p:cNvSpPr>
          <p:nvPr/>
        </p:nvSpPr>
        <p:spPr bwMode="auto">
          <a:xfrm>
            <a:off x="8264485" y="388459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Oval 268"/>
          <p:cNvSpPr>
            <a:spLocks noChangeArrowheads="1"/>
          </p:cNvSpPr>
          <p:nvPr/>
        </p:nvSpPr>
        <p:spPr bwMode="auto">
          <a:xfrm>
            <a:off x="826226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Oval 269"/>
          <p:cNvSpPr>
            <a:spLocks noChangeArrowheads="1"/>
          </p:cNvSpPr>
          <p:nvPr/>
        </p:nvSpPr>
        <p:spPr bwMode="auto">
          <a:xfrm>
            <a:off x="8262263" y="14537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Oval 270"/>
          <p:cNvSpPr>
            <a:spLocks noChangeArrowheads="1"/>
          </p:cNvSpPr>
          <p:nvPr/>
        </p:nvSpPr>
        <p:spPr bwMode="auto">
          <a:xfrm>
            <a:off x="8259776" y="169772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Oval 272"/>
          <p:cNvSpPr>
            <a:spLocks noChangeArrowheads="1"/>
          </p:cNvSpPr>
          <p:nvPr/>
        </p:nvSpPr>
        <p:spPr bwMode="auto">
          <a:xfrm>
            <a:off x="8268303" y="250819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Oval 273"/>
          <p:cNvSpPr>
            <a:spLocks noChangeArrowheads="1"/>
          </p:cNvSpPr>
          <p:nvPr/>
        </p:nvSpPr>
        <p:spPr bwMode="auto">
          <a:xfrm>
            <a:off x="8262263" y="22249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Oval 274"/>
          <p:cNvSpPr>
            <a:spLocks noChangeArrowheads="1"/>
          </p:cNvSpPr>
          <p:nvPr/>
        </p:nvSpPr>
        <p:spPr bwMode="auto">
          <a:xfrm>
            <a:off x="8259510" y="44303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Oval 275"/>
          <p:cNvSpPr>
            <a:spLocks noChangeArrowheads="1"/>
          </p:cNvSpPr>
          <p:nvPr/>
        </p:nvSpPr>
        <p:spPr bwMode="auto">
          <a:xfrm>
            <a:off x="8259510" y="470788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Oval 276"/>
          <p:cNvSpPr>
            <a:spLocks noChangeArrowheads="1"/>
          </p:cNvSpPr>
          <p:nvPr/>
        </p:nvSpPr>
        <p:spPr bwMode="auto">
          <a:xfrm>
            <a:off x="8265550" y="4971039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Oval 277"/>
          <p:cNvSpPr>
            <a:spLocks noChangeArrowheads="1"/>
          </p:cNvSpPr>
          <p:nvPr/>
        </p:nvSpPr>
        <p:spPr bwMode="auto">
          <a:xfrm>
            <a:off x="8270524" y="415999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278"/>
          <p:cNvSpPr>
            <a:spLocks noChangeShapeType="1"/>
          </p:cNvSpPr>
          <p:nvPr/>
        </p:nvSpPr>
        <p:spPr bwMode="auto">
          <a:xfrm flipV="1">
            <a:off x="4587525" y="2244423"/>
            <a:ext cx="1376" cy="36575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3" name="Line 279"/>
          <p:cNvSpPr>
            <a:spLocks noChangeShapeType="1"/>
          </p:cNvSpPr>
          <p:nvPr/>
        </p:nvSpPr>
        <p:spPr bwMode="auto">
          <a:xfrm>
            <a:off x="4890426" y="6266221"/>
            <a:ext cx="2577412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" name="Line 280"/>
          <p:cNvSpPr>
            <a:spLocks noChangeShapeType="1"/>
          </p:cNvSpPr>
          <p:nvPr/>
        </p:nvSpPr>
        <p:spPr bwMode="auto">
          <a:xfrm flipV="1">
            <a:off x="7645447" y="5351196"/>
            <a:ext cx="793050" cy="7335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" name="Text Box 281"/>
          <p:cNvSpPr txBox="1">
            <a:spLocks noChangeArrowheads="1"/>
          </p:cNvSpPr>
          <p:nvPr/>
        </p:nvSpPr>
        <p:spPr bwMode="auto">
          <a:xfrm>
            <a:off x="5830795" y="6026360"/>
            <a:ext cx="720079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X-Axis</a:t>
            </a:r>
          </a:p>
        </p:txBody>
      </p:sp>
      <p:sp>
        <p:nvSpPr>
          <p:cNvPr id="606" name="Text Box 282"/>
          <p:cNvSpPr txBox="1">
            <a:spLocks noChangeArrowheads="1"/>
          </p:cNvSpPr>
          <p:nvPr/>
        </p:nvSpPr>
        <p:spPr bwMode="auto">
          <a:xfrm>
            <a:off x="7891899" y="5767463"/>
            <a:ext cx="718701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Z-Axis</a:t>
            </a:r>
          </a:p>
        </p:txBody>
      </p:sp>
      <p:sp>
        <p:nvSpPr>
          <p:cNvPr id="607" name="Text Box 283"/>
          <p:cNvSpPr txBox="1">
            <a:spLocks noChangeArrowheads="1"/>
          </p:cNvSpPr>
          <p:nvPr/>
        </p:nvSpPr>
        <p:spPr bwMode="auto">
          <a:xfrm>
            <a:off x="4191000" y="1880190"/>
            <a:ext cx="713194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Y-Axis</a:t>
            </a:r>
          </a:p>
        </p:txBody>
      </p:sp>
      <p:sp>
        <p:nvSpPr>
          <p:cNvPr id="608" name="Line 326"/>
          <p:cNvSpPr>
            <a:spLocks noChangeShapeType="1"/>
          </p:cNvSpPr>
          <p:nvPr/>
        </p:nvSpPr>
        <p:spPr bwMode="auto">
          <a:xfrm>
            <a:off x="5055644" y="1792376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9" name="Oval 327"/>
          <p:cNvSpPr>
            <a:spLocks noChangeArrowheads="1"/>
          </p:cNvSpPr>
          <p:nvPr/>
        </p:nvSpPr>
        <p:spPr bwMode="auto">
          <a:xfrm>
            <a:off x="4898687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Oval 328"/>
          <p:cNvSpPr>
            <a:spLocks noChangeArrowheads="1"/>
          </p:cNvSpPr>
          <p:nvPr/>
        </p:nvSpPr>
        <p:spPr bwMode="auto">
          <a:xfrm>
            <a:off x="5231878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Oval 329"/>
          <p:cNvSpPr>
            <a:spLocks noChangeArrowheads="1"/>
          </p:cNvSpPr>
          <p:nvPr/>
        </p:nvSpPr>
        <p:spPr bwMode="auto">
          <a:xfrm>
            <a:off x="5566445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Oval 330"/>
          <p:cNvSpPr>
            <a:spLocks noChangeArrowheads="1"/>
          </p:cNvSpPr>
          <p:nvPr/>
        </p:nvSpPr>
        <p:spPr bwMode="auto">
          <a:xfrm>
            <a:off x="5899636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31"/>
          <p:cNvSpPr>
            <a:spLocks noChangeArrowheads="1"/>
          </p:cNvSpPr>
          <p:nvPr/>
        </p:nvSpPr>
        <p:spPr bwMode="auto">
          <a:xfrm>
            <a:off x="6234204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2"/>
          <p:cNvSpPr>
            <a:spLocks noChangeArrowheads="1"/>
          </p:cNvSpPr>
          <p:nvPr/>
        </p:nvSpPr>
        <p:spPr bwMode="auto">
          <a:xfrm>
            <a:off x="6567396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Oval 333"/>
          <p:cNvSpPr>
            <a:spLocks noChangeArrowheads="1"/>
          </p:cNvSpPr>
          <p:nvPr/>
        </p:nvSpPr>
        <p:spPr bwMode="auto">
          <a:xfrm>
            <a:off x="6901963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334"/>
          <p:cNvSpPr>
            <a:spLocks noChangeShapeType="1"/>
          </p:cNvSpPr>
          <p:nvPr/>
        </p:nvSpPr>
        <p:spPr bwMode="auto">
          <a:xfrm>
            <a:off x="6055218" y="994353"/>
            <a:ext cx="2180887" cy="127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" name="Line 335"/>
          <p:cNvSpPr>
            <a:spLocks noChangeShapeType="1"/>
          </p:cNvSpPr>
          <p:nvPr/>
        </p:nvSpPr>
        <p:spPr bwMode="auto">
          <a:xfrm>
            <a:off x="5025354" y="5914679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" name="Oval 336"/>
          <p:cNvSpPr>
            <a:spLocks noChangeArrowheads="1"/>
          </p:cNvSpPr>
          <p:nvPr/>
        </p:nvSpPr>
        <p:spPr bwMode="auto">
          <a:xfrm>
            <a:off x="5187819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Oval 337"/>
          <p:cNvSpPr>
            <a:spLocks noChangeArrowheads="1"/>
          </p:cNvSpPr>
          <p:nvPr/>
        </p:nvSpPr>
        <p:spPr bwMode="auto">
          <a:xfrm>
            <a:off x="5521010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Oval 338"/>
          <p:cNvSpPr>
            <a:spLocks noChangeArrowheads="1"/>
          </p:cNvSpPr>
          <p:nvPr/>
        </p:nvSpPr>
        <p:spPr bwMode="auto">
          <a:xfrm>
            <a:off x="5855578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Oval 339"/>
          <p:cNvSpPr>
            <a:spLocks noChangeArrowheads="1"/>
          </p:cNvSpPr>
          <p:nvPr/>
        </p:nvSpPr>
        <p:spPr bwMode="auto">
          <a:xfrm>
            <a:off x="6188769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Oval 340"/>
          <p:cNvSpPr>
            <a:spLocks noChangeArrowheads="1"/>
          </p:cNvSpPr>
          <p:nvPr/>
        </p:nvSpPr>
        <p:spPr bwMode="auto">
          <a:xfrm>
            <a:off x="6523337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Oval 341"/>
          <p:cNvSpPr>
            <a:spLocks noChangeArrowheads="1"/>
          </p:cNvSpPr>
          <p:nvPr/>
        </p:nvSpPr>
        <p:spPr bwMode="auto">
          <a:xfrm>
            <a:off x="6856528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Line 342"/>
          <p:cNvSpPr>
            <a:spLocks noChangeShapeType="1"/>
          </p:cNvSpPr>
          <p:nvPr/>
        </p:nvSpPr>
        <p:spPr bwMode="auto">
          <a:xfrm>
            <a:off x="5401226" y="1527378"/>
            <a:ext cx="2180887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" name="Oval 343"/>
          <p:cNvSpPr>
            <a:spLocks noChangeArrowheads="1"/>
          </p:cNvSpPr>
          <p:nvPr/>
        </p:nvSpPr>
        <p:spPr bwMode="auto">
          <a:xfrm>
            <a:off x="521122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Oval 344"/>
          <p:cNvSpPr>
            <a:spLocks noChangeArrowheads="1"/>
          </p:cNvSpPr>
          <p:nvPr/>
        </p:nvSpPr>
        <p:spPr bwMode="auto">
          <a:xfrm>
            <a:off x="5878984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Oval 345"/>
          <p:cNvSpPr>
            <a:spLocks noChangeArrowheads="1"/>
          </p:cNvSpPr>
          <p:nvPr/>
        </p:nvSpPr>
        <p:spPr bwMode="auto">
          <a:xfrm>
            <a:off x="621217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Oval 346"/>
          <p:cNvSpPr>
            <a:spLocks noChangeArrowheads="1"/>
          </p:cNvSpPr>
          <p:nvPr/>
        </p:nvSpPr>
        <p:spPr bwMode="auto">
          <a:xfrm>
            <a:off x="6546743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Oval 347"/>
          <p:cNvSpPr>
            <a:spLocks noChangeArrowheads="1"/>
          </p:cNvSpPr>
          <p:nvPr/>
        </p:nvSpPr>
        <p:spPr bwMode="auto">
          <a:xfrm>
            <a:off x="6879934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Oval 348"/>
          <p:cNvSpPr>
            <a:spLocks noChangeArrowheads="1"/>
          </p:cNvSpPr>
          <p:nvPr/>
        </p:nvSpPr>
        <p:spPr bwMode="auto">
          <a:xfrm>
            <a:off x="7214502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Oval 349"/>
          <p:cNvSpPr>
            <a:spLocks noChangeArrowheads="1"/>
          </p:cNvSpPr>
          <p:nvPr/>
        </p:nvSpPr>
        <p:spPr bwMode="auto">
          <a:xfrm>
            <a:off x="5544416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Line 350"/>
          <p:cNvSpPr>
            <a:spLocks noChangeShapeType="1"/>
          </p:cNvSpPr>
          <p:nvPr/>
        </p:nvSpPr>
        <p:spPr bwMode="auto">
          <a:xfrm>
            <a:off x="5744056" y="1239291"/>
            <a:ext cx="2180887" cy="1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" name="Oval 351"/>
          <p:cNvSpPr>
            <a:spLocks noChangeArrowheads="1"/>
          </p:cNvSpPr>
          <p:nvPr/>
        </p:nvSpPr>
        <p:spPr bwMode="auto">
          <a:xfrm>
            <a:off x="555543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Oval 352"/>
          <p:cNvSpPr>
            <a:spLocks noChangeArrowheads="1"/>
          </p:cNvSpPr>
          <p:nvPr/>
        </p:nvSpPr>
        <p:spPr bwMode="auto">
          <a:xfrm>
            <a:off x="622181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Oval 353"/>
          <p:cNvSpPr>
            <a:spLocks noChangeArrowheads="1"/>
          </p:cNvSpPr>
          <p:nvPr/>
        </p:nvSpPr>
        <p:spPr bwMode="auto">
          <a:xfrm>
            <a:off x="655638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Oval 354"/>
          <p:cNvSpPr>
            <a:spLocks noChangeArrowheads="1"/>
          </p:cNvSpPr>
          <p:nvPr/>
        </p:nvSpPr>
        <p:spPr bwMode="auto">
          <a:xfrm>
            <a:off x="688957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Oval 355"/>
          <p:cNvSpPr>
            <a:spLocks noChangeArrowheads="1"/>
          </p:cNvSpPr>
          <p:nvPr/>
        </p:nvSpPr>
        <p:spPr bwMode="auto">
          <a:xfrm>
            <a:off x="7224139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Oval 356"/>
          <p:cNvSpPr>
            <a:spLocks noChangeArrowheads="1"/>
          </p:cNvSpPr>
          <p:nvPr/>
        </p:nvSpPr>
        <p:spPr bwMode="auto">
          <a:xfrm>
            <a:off x="7557330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Oval 357"/>
          <p:cNvSpPr>
            <a:spLocks noChangeArrowheads="1"/>
          </p:cNvSpPr>
          <p:nvPr/>
        </p:nvSpPr>
        <p:spPr bwMode="auto">
          <a:xfrm>
            <a:off x="588862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Oval 358"/>
          <p:cNvSpPr>
            <a:spLocks noChangeArrowheads="1"/>
          </p:cNvSpPr>
          <p:nvPr/>
        </p:nvSpPr>
        <p:spPr bwMode="auto">
          <a:xfrm>
            <a:off x="5898260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Oval 359"/>
          <p:cNvSpPr>
            <a:spLocks noChangeArrowheads="1"/>
          </p:cNvSpPr>
          <p:nvPr/>
        </p:nvSpPr>
        <p:spPr bwMode="auto">
          <a:xfrm>
            <a:off x="656601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Oval 360"/>
          <p:cNvSpPr>
            <a:spLocks noChangeArrowheads="1"/>
          </p:cNvSpPr>
          <p:nvPr/>
        </p:nvSpPr>
        <p:spPr bwMode="auto">
          <a:xfrm>
            <a:off x="6899209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Oval 361"/>
          <p:cNvSpPr>
            <a:spLocks noChangeArrowheads="1"/>
          </p:cNvSpPr>
          <p:nvPr/>
        </p:nvSpPr>
        <p:spPr bwMode="auto">
          <a:xfrm>
            <a:off x="723377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Oval 362"/>
          <p:cNvSpPr>
            <a:spLocks noChangeArrowheads="1"/>
          </p:cNvSpPr>
          <p:nvPr/>
        </p:nvSpPr>
        <p:spPr bwMode="auto">
          <a:xfrm>
            <a:off x="7566969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Oval 363"/>
          <p:cNvSpPr>
            <a:spLocks noChangeArrowheads="1"/>
          </p:cNvSpPr>
          <p:nvPr/>
        </p:nvSpPr>
        <p:spPr bwMode="auto">
          <a:xfrm>
            <a:off x="7901536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Oval 364"/>
          <p:cNvSpPr>
            <a:spLocks noChangeArrowheads="1"/>
          </p:cNvSpPr>
          <p:nvPr/>
        </p:nvSpPr>
        <p:spPr bwMode="auto">
          <a:xfrm>
            <a:off x="6231451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Oval 270"/>
          <p:cNvSpPr>
            <a:spLocks noChangeArrowheads="1"/>
          </p:cNvSpPr>
          <p:nvPr/>
        </p:nvSpPr>
        <p:spPr bwMode="auto">
          <a:xfrm>
            <a:off x="8271901" y="197791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Oval 213"/>
          <p:cNvSpPr>
            <a:spLocks noChangeArrowheads="1"/>
          </p:cNvSpPr>
          <p:nvPr/>
        </p:nvSpPr>
        <p:spPr bwMode="auto">
          <a:xfrm>
            <a:off x="7919434" y="36226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Oval 213"/>
          <p:cNvSpPr>
            <a:spLocks noChangeArrowheads="1"/>
          </p:cNvSpPr>
          <p:nvPr/>
        </p:nvSpPr>
        <p:spPr bwMode="auto">
          <a:xfrm>
            <a:off x="7919434" y="445979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Rectangle 284"/>
          <p:cNvSpPr>
            <a:spLocks noChangeArrowheads="1"/>
          </p:cNvSpPr>
          <p:nvPr/>
        </p:nvSpPr>
        <p:spPr bwMode="auto">
          <a:xfrm>
            <a:off x="94456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Rectangle 285"/>
          <p:cNvSpPr>
            <a:spLocks noChangeArrowheads="1"/>
          </p:cNvSpPr>
          <p:nvPr/>
        </p:nvSpPr>
        <p:spPr bwMode="auto">
          <a:xfrm>
            <a:off x="1328738" y="3527425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Rectangle 286"/>
          <p:cNvSpPr>
            <a:spLocks noChangeArrowheads="1"/>
          </p:cNvSpPr>
          <p:nvPr/>
        </p:nvSpPr>
        <p:spPr bwMode="auto">
          <a:xfrm>
            <a:off x="171291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Rectangle 287"/>
          <p:cNvSpPr>
            <a:spLocks noChangeArrowheads="1"/>
          </p:cNvSpPr>
          <p:nvPr/>
        </p:nvSpPr>
        <p:spPr bwMode="auto">
          <a:xfrm>
            <a:off x="2098675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Rectangle 288"/>
          <p:cNvSpPr>
            <a:spLocks noChangeArrowheads="1"/>
          </p:cNvSpPr>
          <p:nvPr/>
        </p:nvSpPr>
        <p:spPr bwMode="auto">
          <a:xfrm>
            <a:off x="94456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Rectangle 289"/>
          <p:cNvSpPr>
            <a:spLocks noChangeArrowheads="1"/>
          </p:cNvSpPr>
          <p:nvPr/>
        </p:nvSpPr>
        <p:spPr bwMode="auto">
          <a:xfrm>
            <a:off x="94456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Rectangle 290"/>
          <p:cNvSpPr>
            <a:spLocks noChangeArrowheads="1"/>
          </p:cNvSpPr>
          <p:nvPr/>
        </p:nvSpPr>
        <p:spPr bwMode="auto">
          <a:xfrm>
            <a:off x="1328738" y="2493963"/>
            <a:ext cx="407987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Rectangle 291"/>
          <p:cNvSpPr>
            <a:spLocks noChangeArrowheads="1"/>
          </p:cNvSpPr>
          <p:nvPr/>
        </p:nvSpPr>
        <p:spPr bwMode="auto">
          <a:xfrm>
            <a:off x="171291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Rectangle 292"/>
          <p:cNvSpPr>
            <a:spLocks noChangeArrowheads="1"/>
          </p:cNvSpPr>
          <p:nvPr/>
        </p:nvSpPr>
        <p:spPr bwMode="auto">
          <a:xfrm>
            <a:off x="2098675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Rectangle 293"/>
          <p:cNvSpPr>
            <a:spLocks noChangeArrowheads="1"/>
          </p:cNvSpPr>
          <p:nvPr/>
        </p:nvSpPr>
        <p:spPr bwMode="auto">
          <a:xfrm>
            <a:off x="1328738" y="2844800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Oval 294"/>
          <p:cNvSpPr>
            <a:spLocks noChangeArrowheads="1"/>
          </p:cNvSpPr>
          <p:nvPr/>
        </p:nvSpPr>
        <p:spPr bwMode="auto">
          <a:xfrm>
            <a:off x="1233488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Rectangle 295"/>
          <p:cNvSpPr>
            <a:spLocks noChangeArrowheads="1"/>
          </p:cNvSpPr>
          <p:nvPr/>
        </p:nvSpPr>
        <p:spPr bwMode="auto">
          <a:xfrm>
            <a:off x="171291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Oval 296"/>
          <p:cNvSpPr>
            <a:spLocks noChangeArrowheads="1"/>
          </p:cNvSpPr>
          <p:nvPr/>
        </p:nvSpPr>
        <p:spPr bwMode="auto">
          <a:xfrm>
            <a:off x="1617663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Rectangle 297"/>
          <p:cNvSpPr>
            <a:spLocks noChangeArrowheads="1"/>
          </p:cNvSpPr>
          <p:nvPr/>
        </p:nvSpPr>
        <p:spPr bwMode="auto">
          <a:xfrm>
            <a:off x="2098675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Oval 298"/>
          <p:cNvSpPr>
            <a:spLocks noChangeArrowheads="1"/>
          </p:cNvSpPr>
          <p:nvPr/>
        </p:nvSpPr>
        <p:spPr bwMode="auto">
          <a:xfrm>
            <a:off x="2003425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Oval 299"/>
          <p:cNvSpPr>
            <a:spLocks noChangeArrowheads="1"/>
          </p:cNvSpPr>
          <p:nvPr/>
        </p:nvSpPr>
        <p:spPr bwMode="auto">
          <a:xfrm>
            <a:off x="2387600" y="276066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Rectangle 300"/>
          <p:cNvSpPr>
            <a:spLocks noChangeArrowheads="1"/>
          </p:cNvSpPr>
          <p:nvPr/>
        </p:nvSpPr>
        <p:spPr bwMode="auto">
          <a:xfrm>
            <a:off x="931863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Rectangle 301"/>
          <p:cNvSpPr>
            <a:spLocks noChangeArrowheads="1"/>
          </p:cNvSpPr>
          <p:nvPr/>
        </p:nvSpPr>
        <p:spPr bwMode="auto">
          <a:xfrm>
            <a:off x="1316038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Rectangle 302"/>
          <p:cNvSpPr>
            <a:spLocks noChangeArrowheads="1"/>
          </p:cNvSpPr>
          <p:nvPr/>
        </p:nvSpPr>
        <p:spPr bwMode="auto">
          <a:xfrm>
            <a:off x="1701800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Rectangle 303"/>
          <p:cNvSpPr>
            <a:spLocks noChangeArrowheads="1"/>
          </p:cNvSpPr>
          <p:nvPr/>
        </p:nvSpPr>
        <p:spPr bwMode="auto">
          <a:xfrm>
            <a:off x="2085975" y="3189288"/>
            <a:ext cx="407988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Oval 304"/>
          <p:cNvSpPr>
            <a:spLocks noChangeArrowheads="1"/>
          </p:cNvSpPr>
          <p:nvPr/>
        </p:nvSpPr>
        <p:spPr bwMode="auto">
          <a:xfrm>
            <a:off x="1233488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Oval 305"/>
          <p:cNvSpPr>
            <a:spLocks noChangeArrowheads="1"/>
          </p:cNvSpPr>
          <p:nvPr/>
        </p:nvSpPr>
        <p:spPr bwMode="auto">
          <a:xfrm>
            <a:off x="1617663" y="3108325"/>
            <a:ext cx="2032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Oval 306"/>
          <p:cNvSpPr>
            <a:spLocks noChangeArrowheads="1"/>
          </p:cNvSpPr>
          <p:nvPr/>
        </p:nvSpPr>
        <p:spPr bwMode="auto">
          <a:xfrm>
            <a:off x="2003425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Oval 307"/>
          <p:cNvSpPr>
            <a:spLocks noChangeArrowheads="1"/>
          </p:cNvSpPr>
          <p:nvPr/>
        </p:nvSpPr>
        <p:spPr bwMode="auto">
          <a:xfrm>
            <a:off x="2387600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Oval 308"/>
          <p:cNvSpPr>
            <a:spLocks noChangeArrowheads="1"/>
          </p:cNvSpPr>
          <p:nvPr/>
        </p:nvSpPr>
        <p:spPr bwMode="auto">
          <a:xfrm>
            <a:off x="122078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Oval 309"/>
          <p:cNvSpPr>
            <a:spLocks noChangeArrowheads="1"/>
          </p:cNvSpPr>
          <p:nvPr/>
        </p:nvSpPr>
        <p:spPr bwMode="auto">
          <a:xfrm>
            <a:off x="1604963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Oval 310"/>
          <p:cNvSpPr>
            <a:spLocks noChangeArrowheads="1"/>
          </p:cNvSpPr>
          <p:nvPr/>
        </p:nvSpPr>
        <p:spPr bwMode="auto">
          <a:xfrm>
            <a:off x="198913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Oval 311"/>
          <p:cNvSpPr>
            <a:spLocks noChangeArrowheads="1"/>
          </p:cNvSpPr>
          <p:nvPr/>
        </p:nvSpPr>
        <p:spPr bwMode="auto">
          <a:xfrm>
            <a:off x="2374900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Oval 312"/>
          <p:cNvSpPr>
            <a:spLocks noChangeArrowheads="1"/>
          </p:cNvSpPr>
          <p:nvPr/>
        </p:nvSpPr>
        <p:spPr bwMode="auto">
          <a:xfrm>
            <a:off x="1233488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Oval 313"/>
          <p:cNvSpPr>
            <a:spLocks noChangeArrowheads="1"/>
          </p:cNvSpPr>
          <p:nvPr/>
        </p:nvSpPr>
        <p:spPr bwMode="auto">
          <a:xfrm>
            <a:off x="1617663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Oval 314"/>
          <p:cNvSpPr>
            <a:spLocks noChangeArrowheads="1"/>
          </p:cNvSpPr>
          <p:nvPr/>
        </p:nvSpPr>
        <p:spPr bwMode="auto">
          <a:xfrm>
            <a:off x="20034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Oval 315"/>
          <p:cNvSpPr>
            <a:spLocks noChangeArrowheads="1"/>
          </p:cNvSpPr>
          <p:nvPr/>
        </p:nvSpPr>
        <p:spPr bwMode="auto">
          <a:xfrm>
            <a:off x="2387600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Oval 316"/>
          <p:cNvSpPr>
            <a:spLocks noChangeArrowheads="1"/>
          </p:cNvSpPr>
          <p:nvPr/>
        </p:nvSpPr>
        <p:spPr bwMode="auto">
          <a:xfrm>
            <a:off x="1233488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Oval 317"/>
          <p:cNvSpPr>
            <a:spLocks noChangeArrowheads="1"/>
          </p:cNvSpPr>
          <p:nvPr/>
        </p:nvSpPr>
        <p:spPr bwMode="auto">
          <a:xfrm>
            <a:off x="1617663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Oval 318"/>
          <p:cNvSpPr>
            <a:spLocks noChangeArrowheads="1"/>
          </p:cNvSpPr>
          <p:nvPr/>
        </p:nvSpPr>
        <p:spPr bwMode="auto">
          <a:xfrm>
            <a:off x="20034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Oval 319"/>
          <p:cNvSpPr>
            <a:spLocks noChangeArrowheads="1"/>
          </p:cNvSpPr>
          <p:nvPr/>
        </p:nvSpPr>
        <p:spPr bwMode="auto">
          <a:xfrm>
            <a:off x="2387600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Oval 320"/>
          <p:cNvSpPr>
            <a:spLocks noChangeArrowheads="1"/>
          </p:cNvSpPr>
          <p:nvPr/>
        </p:nvSpPr>
        <p:spPr bwMode="auto">
          <a:xfrm>
            <a:off x="8477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Oval 321"/>
          <p:cNvSpPr>
            <a:spLocks noChangeArrowheads="1"/>
          </p:cNvSpPr>
          <p:nvPr/>
        </p:nvSpPr>
        <p:spPr bwMode="auto">
          <a:xfrm>
            <a:off x="847725" y="2759075"/>
            <a:ext cx="203200" cy="169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Oval 322"/>
          <p:cNvSpPr>
            <a:spLocks noChangeArrowheads="1"/>
          </p:cNvSpPr>
          <p:nvPr/>
        </p:nvSpPr>
        <p:spPr bwMode="auto">
          <a:xfrm>
            <a:off x="847725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Oval 323"/>
          <p:cNvSpPr>
            <a:spLocks noChangeArrowheads="1"/>
          </p:cNvSpPr>
          <p:nvPr/>
        </p:nvSpPr>
        <p:spPr bwMode="auto">
          <a:xfrm>
            <a:off x="835025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Oval 324"/>
          <p:cNvSpPr>
            <a:spLocks noChangeArrowheads="1"/>
          </p:cNvSpPr>
          <p:nvPr/>
        </p:nvSpPr>
        <p:spPr bwMode="auto">
          <a:xfrm>
            <a:off x="8477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Footer Placeholder 69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Nearest Neighbor: Process Mapping (YXZ)</a:t>
            </a:r>
            <a:endParaRPr lang="en-US" dirty="0"/>
          </a:p>
        </p:txBody>
      </p:sp>
      <p:sp>
        <p:nvSpPr>
          <p:cNvPr id="328" name="Line 1"/>
          <p:cNvSpPr>
            <a:spLocks noChangeShapeType="1"/>
          </p:cNvSpPr>
          <p:nvPr/>
        </p:nvSpPr>
        <p:spPr bwMode="auto">
          <a:xfrm flipV="1">
            <a:off x="5006079" y="95501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" name="Line 2"/>
          <p:cNvSpPr>
            <a:spLocks noChangeShapeType="1"/>
          </p:cNvSpPr>
          <p:nvPr/>
        </p:nvSpPr>
        <p:spPr bwMode="auto">
          <a:xfrm flipV="1">
            <a:off x="7330155" y="985470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" name="Line 3"/>
          <p:cNvSpPr>
            <a:spLocks noChangeShapeType="1"/>
          </p:cNvSpPr>
          <p:nvPr/>
        </p:nvSpPr>
        <p:spPr bwMode="auto">
          <a:xfrm flipV="1">
            <a:off x="7330155" y="510118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" name="Line 4"/>
          <p:cNvSpPr>
            <a:spLocks noChangeShapeType="1"/>
          </p:cNvSpPr>
          <p:nvPr/>
        </p:nvSpPr>
        <p:spPr bwMode="auto">
          <a:xfrm>
            <a:off x="7666100" y="1542607"/>
            <a:ext cx="1376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" name="Line 5"/>
          <p:cNvSpPr>
            <a:spLocks noChangeShapeType="1"/>
          </p:cNvSpPr>
          <p:nvPr/>
        </p:nvSpPr>
        <p:spPr bwMode="auto">
          <a:xfrm>
            <a:off x="8008928" y="1254521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" name="Rectangle 6"/>
          <p:cNvSpPr>
            <a:spLocks noChangeArrowheads="1"/>
          </p:cNvSpPr>
          <p:nvPr/>
        </p:nvSpPr>
        <p:spPr bwMode="auto">
          <a:xfrm>
            <a:off x="4970281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7"/>
          <p:cNvSpPr>
            <a:spLocks noChangeArrowheads="1"/>
          </p:cNvSpPr>
          <p:nvPr/>
        </p:nvSpPr>
        <p:spPr bwMode="auto">
          <a:xfrm>
            <a:off x="5304849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8"/>
          <p:cNvSpPr>
            <a:spLocks noChangeArrowheads="1"/>
          </p:cNvSpPr>
          <p:nvPr/>
        </p:nvSpPr>
        <p:spPr bwMode="auto">
          <a:xfrm>
            <a:off x="5638040" y="4244535"/>
            <a:ext cx="353844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9"/>
          <p:cNvSpPr>
            <a:spLocks noChangeArrowheads="1"/>
          </p:cNvSpPr>
          <p:nvPr/>
        </p:nvSpPr>
        <p:spPr bwMode="auto">
          <a:xfrm>
            <a:off x="5971231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10"/>
          <p:cNvSpPr>
            <a:spLocks noChangeArrowheads="1"/>
          </p:cNvSpPr>
          <p:nvPr/>
        </p:nvSpPr>
        <p:spPr bwMode="auto">
          <a:xfrm>
            <a:off x="6305799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11"/>
          <p:cNvSpPr>
            <a:spLocks noChangeArrowheads="1"/>
          </p:cNvSpPr>
          <p:nvPr/>
        </p:nvSpPr>
        <p:spPr bwMode="auto">
          <a:xfrm>
            <a:off x="6638990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12"/>
          <p:cNvSpPr>
            <a:spLocks noChangeArrowheads="1"/>
          </p:cNvSpPr>
          <p:nvPr/>
        </p:nvSpPr>
        <p:spPr bwMode="auto">
          <a:xfrm>
            <a:off x="6972181" y="4244535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13"/>
          <p:cNvSpPr>
            <a:spLocks noChangeArrowheads="1"/>
          </p:cNvSpPr>
          <p:nvPr/>
        </p:nvSpPr>
        <p:spPr bwMode="auto">
          <a:xfrm>
            <a:off x="4970281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5304849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5638040" y="3418346"/>
            <a:ext cx="353844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16"/>
          <p:cNvSpPr>
            <a:spLocks noChangeArrowheads="1"/>
          </p:cNvSpPr>
          <p:nvPr/>
        </p:nvSpPr>
        <p:spPr bwMode="auto">
          <a:xfrm>
            <a:off x="5971231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17"/>
          <p:cNvSpPr>
            <a:spLocks noChangeArrowheads="1"/>
          </p:cNvSpPr>
          <p:nvPr/>
        </p:nvSpPr>
        <p:spPr bwMode="auto">
          <a:xfrm>
            <a:off x="6305799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18"/>
          <p:cNvSpPr>
            <a:spLocks noChangeArrowheads="1"/>
          </p:cNvSpPr>
          <p:nvPr/>
        </p:nvSpPr>
        <p:spPr bwMode="auto">
          <a:xfrm>
            <a:off x="6638990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19"/>
          <p:cNvSpPr>
            <a:spLocks noChangeArrowheads="1"/>
          </p:cNvSpPr>
          <p:nvPr/>
        </p:nvSpPr>
        <p:spPr bwMode="auto">
          <a:xfrm>
            <a:off x="6972181" y="3418346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20"/>
          <p:cNvSpPr>
            <a:spLocks noChangeArrowheads="1"/>
          </p:cNvSpPr>
          <p:nvPr/>
        </p:nvSpPr>
        <p:spPr bwMode="auto">
          <a:xfrm>
            <a:off x="4970281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21"/>
          <p:cNvSpPr>
            <a:spLocks noChangeArrowheads="1"/>
          </p:cNvSpPr>
          <p:nvPr/>
        </p:nvSpPr>
        <p:spPr bwMode="auto">
          <a:xfrm>
            <a:off x="5304849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22"/>
          <p:cNvSpPr>
            <a:spLocks noChangeArrowheads="1"/>
          </p:cNvSpPr>
          <p:nvPr/>
        </p:nvSpPr>
        <p:spPr bwMode="auto">
          <a:xfrm>
            <a:off x="5220863" y="363028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3"/>
          <p:cNvSpPr>
            <a:spLocks noChangeArrowheads="1"/>
          </p:cNvSpPr>
          <p:nvPr/>
        </p:nvSpPr>
        <p:spPr bwMode="auto">
          <a:xfrm>
            <a:off x="5638040" y="3698819"/>
            <a:ext cx="353844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Oval 24"/>
          <p:cNvSpPr>
            <a:spLocks noChangeArrowheads="1"/>
          </p:cNvSpPr>
          <p:nvPr/>
        </p:nvSpPr>
        <p:spPr bwMode="auto">
          <a:xfrm>
            <a:off x="5555431" y="3630288"/>
            <a:ext cx="176233" cy="135794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5"/>
          <p:cNvSpPr>
            <a:spLocks noChangeArrowheads="1"/>
          </p:cNvSpPr>
          <p:nvPr/>
        </p:nvSpPr>
        <p:spPr bwMode="auto">
          <a:xfrm>
            <a:off x="5971231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26"/>
          <p:cNvSpPr>
            <a:spLocks noChangeArrowheads="1"/>
          </p:cNvSpPr>
          <p:nvPr/>
        </p:nvSpPr>
        <p:spPr bwMode="auto">
          <a:xfrm>
            <a:off x="5888622" y="363028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7"/>
          <p:cNvSpPr>
            <a:spLocks noChangeArrowheads="1"/>
          </p:cNvSpPr>
          <p:nvPr/>
        </p:nvSpPr>
        <p:spPr bwMode="auto">
          <a:xfrm>
            <a:off x="6305799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Oval 28"/>
          <p:cNvSpPr>
            <a:spLocks noChangeArrowheads="1"/>
          </p:cNvSpPr>
          <p:nvPr/>
        </p:nvSpPr>
        <p:spPr bwMode="auto">
          <a:xfrm>
            <a:off x="6223190" y="363028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29"/>
          <p:cNvSpPr>
            <a:spLocks noChangeArrowheads="1"/>
          </p:cNvSpPr>
          <p:nvPr/>
        </p:nvSpPr>
        <p:spPr bwMode="auto">
          <a:xfrm>
            <a:off x="6638990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Oval 30"/>
          <p:cNvSpPr>
            <a:spLocks noChangeArrowheads="1"/>
          </p:cNvSpPr>
          <p:nvPr/>
        </p:nvSpPr>
        <p:spPr bwMode="auto">
          <a:xfrm>
            <a:off x="6556381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31"/>
          <p:cNvSpPr>
            <a:spLocks noChangeArrowheads="1"/>
          </p:cNvSpPr>
          <p:nvPr/>
        </p:nvSpPr>
        <p:spPr bwMode="auto">
          <a:xfrm>
            <a:off x="6972181" y="369881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32"/>
          <p:cNvSpPr>
            <a:spLocks noChangeArrowheads="1"/>
          </p:cNvSpPr>
          <p:nvPr/>
        </p:nvSpPr>
        <p:spPr bwMode="auto">
          <a:xfrm>
            <a:off x="6889572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33"/>
          <p:cNvSpPr>
            <a:spLocks noChangeArrowheads="1"/>
          </p:cNvSpPr>
          <p:nvPr/>
        </p:nvSpPr>
        <p:spPr bwMode="auto">
          <a:xfrm>
            <a:off x="4959267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34"/>
          <p:cNvSpPr>
            <a:spLocks noChangeArrowheads="1"/>
          </p:cNvSpPr>
          <p:nvPr/>
        </p:nvSpPr>
        <p:spPr bwMode="auto">
          <a:xfrm>
            <a:off x="5293834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35"/>
          <p:cNvSpPr>
            <a:spLocks noChangeArrowheads="1"/>
          </p:cNvSpPr>
          <p:nvPr/>
        </p:nvSpPr>
        <p:spPr bwMode="auto">
          <a:xfrm>
            <a:off x="5627025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36"/>
          <p:cNvSpPr>
            <a:spLocks noChangeArrowheads="1"/>
          </p:cNvSpPr>
          <p:nvPr/>
        </p:nvSpPr>
        <p:spPr bwMode="auto">
          <a:xfrm>
            <a:off x="5960216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37"/>
          <p:cNvSpPr>
            <a:spLocks noChangeArrowheads="1"/>
          </p:cNvSpPr>
          <p:nvPr/>
        </p:nvSpPr>
        <p:spPr bwMode="auto">
          <a:xfrm>
            <a:off x="6294785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38"/>
          <p:cNvSpPr>
            <a:spLocks noChangeArrowheads="1"/>
          </p:cNvSpPr>
          <p:nvPr/>
        </p:nvSpPr>
        <p:spPr bwMode="auto">
          <a:xfrm>
            <a:off x="6627976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39"/>
          <p:cNvSpPr>
            <a:spLocks noChangeArrowheads="1"/>
          </p:cNvSpPr>
          <p:nvPr/>
        </p:nvSpPr>
        <p:spPr bwMode="auto">
          <a:xfrm>
            <a:off x="6961167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Oval 40"/>
          <p:cNvSpPr>
            <a:spLocks noChangeArrowheads="1"/>
          </p:cNvSpPr>
          <p:nvPr/>
        </p:nvSpPr>
        <p:spPr bwMode="auto">
          <a:xfrm>
            <a:off x="5220863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Oval 41"/>
          <p:cNvSpPr>
            <a:spLocks noChangeArrowheads="1"/>
          </p:cNvSpPr>
          <p:nvPr/>
        </p:nvSpPr>
        <p:spPr bwMode="auto">
          <a:xfrm>
            <a:off x="5555431" y="3910760"/>
            <a:ext cx="176233" cy="135795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Oval 42"/>
          <p:cNvSpPr>
            <a:spLocks noChangeArrowheads="1"/>
          </p:cNvSpPr>
          <p:nvPr/>
        </p:nvSpPr>
        <p:spPr bwMode="auto">
          <a:xfrm>
            <a:off x="5888622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Oval 43"/>
          <p:cNvSpPr>
            <a:spLocks noChangeArrowheads="1"/>
          </p:cNvSpPr>
          <p:nvPr/>
        </p:nvSpPr>
        <p:spPr bwMode="auto">
          <a:xfrm>
            <a:off x="6223190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Oval 44"/>
          <p:cNvSpPr>
            <a:spLocks noChangeArrowheads="1"/>
          </p:cNvSpPr>
          <p:nvPr/>
        </p:nvSpPr>
        <p:spPr bwMode="auto">
          <a:xfrm>
            <a:off x="6556381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Oval 45"/>
          <p:cNvSpPr>
            <a:spLocks noChangeArrowheads="1"/>
          </p:cNvSpPr>
          <p:nvPr/>
        </p:nvSpPr>
        <p:spPr bwMode="auto">
          <a:xfrm>
            <a:off x="6889572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Oval 46"/>
          <p:cNvSpPr>
            <a:spLocks noChangeArrowheads="1"/>
          </p:cNvSpPr>
          <p:nvPr/>
        </p:nvSpPr>
        <p:spPr bwMode="auto">
          <a:xfrm>
            <a:off x="5209849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Oval 47"/>
          <p:cNvSpPr>
            <a:spLocks noChangeArrowheads="1"/>
          </p:cNvSpPr>
          <p:nvPr/>
        </p:nvSpPr>
        <p:spPr bwMode="auto">
          <a:xfrm>
            <a:off x="5543040" y="4186156"/>
            <a:ext cx="176233" cy="135794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Oval 48"/>
          <p:cNvSpPr>
            <a:spLocks noChangeArrowheads="1"/>
          </p:cNvSpPr>
          <p:nvPr/>
        </p:nvSpPr>
        <p:spPr bwMode="auto">
          <a:xfrm>
            <a:off x="5877607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Oval 49"/>
          <p:cNvSpPr>
            <a:spLocks noChangeArrowheads="1"/>
          </p:cNvSpPr>
          <p:nvPr/>
        </p:nvSpPr>
        <p:spPr bwMode="auto">
          <a:xfrm>
            <a:off x="6210798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Oval 50"/>
          <p:cNvSpPr>
            <a:spLocks noChangeArrowheads="1"/>
          </p:cNvSpPr>
          <p:nvPr/>
        </p:nvSpPr>
        <p:spPr bwMode="auto">
          <a:xfrm>
            <a:off x="6545366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Oval 51"/>
          <p:cNvSpPr>
            <a:spLocks noChangeArrowheads="1"/>
          </p:cNvSpPr>
          <p:nvPr/>
        </p:nvSpPr>
        <p:spPr bwMode="auto">
          <a:xfrm>
            <a:off x="6878557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52"/>
          <p:cNvSpPr>
            <a:spLocks noChangeArrowheads="1"/>
          </p:cNvSpPr>
          <p:nvPr/>
        </p:nvSpPr>
        <p:spPr bwMode="auto">
          <a:xfrm>
            <a:off x="4970281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53"/>
          <p:cNvSpPr>
            <a:spLocks noChangeArrowheads="1"/>
          </p:cNvSpPr>
          <p:nvPr/>
        </p:nvSpPr>
        <p:spPr bwMode="auto">
          <a:xfrm>
            <a:off x="5304849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Oval 54"/>
          <p:cNvSpPr>
            <a:spLocks noChangeArrowheads="1"/>
          </p:cNvSpPr>
          <p:nvPr/>
        </p:nvSpPr>
        <p:spPr bwMode="auto">
          <a:xfrm>
            <a:off x="5220863" y="445647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55"/>
          <p:cNvSpPr>
            <a:spLocks noChangeArrowheads="1"/>
          </p:cNvSpPr>
          <p:nvPr/>
        </p:nvSpPr>
        <p:spPr bwMode="auto">
          <a:xfrm>
            <a:off x="5638040" y="4525007"/>
            <a:ext cx="353844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Oval 56"/>
          <p:cNvSpPr>
            <a:spLocks noChangeArrowheads="1"/>
          </p:cNvSpPr>
          <p:nvPr/>
        </p:nvSpPr>
        <p:spPr bwMode="auto">
          <a:xfrm>
            <a:off x="5555431" y="445647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Rectangle 57"/>
          <p:cNvSpPr>
            <a:spLocks noChangeArrowheads="1"/>
          </p:cNvSpPr>
          <p:nvPr/>
        </p:nvSpPr>
        <p:spPr bwMode="auto">
          <a:xfrm>
            <a:off x="5971231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Oval 58"/>
          <p:cNvSpPr>
            <a:spLocks noChangeArrowheads="1"/>
          </p:cNvSpPr>
          <p:nvPr/>
        </p:nvSpPr>
        <p:spPr bwMode="auto">
          <a:xfrm>
            <a:off x="5888622" y="445647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Rectangle 59"/>
          <p:cNvSpPr>
            <a:spLocks noChangeArrowheads="1"/>
          </p:cNvSpPr>
          <p:nvPr/>
        </p:nvSpPr>
        <p:spPr bwMode="auto">
          <a:xfrm>
            <a:off x="6305799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Oval 60"/>
          <p:cNvSpPr>
            <a:spLocks noChangeArrowheads="1"/>
          </p:cNvSpPr>
          <p:nvPr/>
        </p:nvSpPr>
        <p:spPr bwMode="auto">
          <a:xfrm>
            <a:off x="6223190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ectangle 61"/>
          <p:cNvSpPr>
            <a:spLocks noChangeArrowheads="1"/>
          </p:cNvSpPr>
          <p:nvPr/>
        </p:nvSpPr>
        <p:spPr bwMode="auto">
          <a:xfrm>
            <a:off x="6638990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Oval 62"/>
          <p:cNvSpPr>
            <a:spLocks noChangeArrowheads="1"/>
          </p:cNvSpPr>
          <p:nvPr/>
        </p:nvSpPr>
        <p:spPr bwMode="auto">
          <a:xfrm>
            <a:off x="6556381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Rectangle 63"/>
          <p:cNvSpPr>
            <a:spLocks noChangeArrowheads="1"/>
          </p:cNvSpPr>
          <p:nvPr/>
        </p:nvSpPr>
        <p:spPr bwMode="auto">
          <a:xfrm>
            <a:off x="6972181" y="4525007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Oval 64"/>
          <p:cNvSpPr>
            <a:spLocks noChangeArrowheads="1"/>
          </p:cNvSpPr>
          <p:nvPr/>
        </p:nvSpPr>
        <p:spPr bwMode="auto">
          <a:xfrm>
            <a:off x="6889572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Rectangle 65"/>
          <p:cNvSpPr>
            <a:spLocks noChangeArrowheads="1"/>
          </p:cNvSpPr>
          <p:nvPr/>
        </p:nvSpPr>
        <p:spPr bwMode="auto">
          <a:xfrm>
            <a:off x="4959267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Rectangle 66"/>
          <p:cNvSpPr>
            <a:spLocks noChangeArrowheads="1"/>
          </p:cNvSpPr>
          <p:nvPr/>
        </p:nvSpPr>
        <p:spPr bwMode="auto">
          <a:xfrm>
            <a:off x="5293834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Rectangle 67"/>
          <p:cNvSpPr>
            <a:spLocks noChangeArrowheads="1"/>
          </p:cNvSpPr>
          <p:nvPr/>
        </p:nvSpPr>
        <p:spPr bwMode="auto">
          <a:xfrm>
            <a:off x="5627025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Rectangle 68"/>
          <p:cNvSpPr>
            <a:spLocks noChangeArrowheads="1"/>
          </p:cNvSpPr>
          <p:nvPr/>
        </p:nvSpPr>
        <p:spPr bwMode="auto">
          <a:xfrm>
            <a:off x="5960216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Rectangle 69"/>
          <p:cNvSpPr>
            <a:spLocks noChangeArrowheads="1"/>
          </p:cNvSpPr>
          <p:nvPr/>
        </p:nvSpPr>
        <p:spPr bwMode="auto">
          <a:xfrm>
            <a:off x="6294785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Rectangle 70"/>
          <p:cNvSpPr>
            <a:spLocks noChangeArrowheads="1"/>
          </p:cNvSpPr>
          <p:nvPr/>
        </p:nvSpPr>
        <p:spPr bwMode="auto">
          <a:xfrm>
            <a:off x="6627976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Rectangle 71"/>
          <p:cNvSpPr>
            <a:spLocks noChangeArrowheads="1"/>
          </p:cNvSpPr>
          <p:nvPr/>
        </p:nvSpPr>
        <p:spPr bwMode="auto">
          <a:xfrm>
            <a:off x="6961167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Oval 72"/>
          <p:cNvSpPr>
            <a:spLocks noChangeArrowheads="1"/>
          </p:cNvSpPr>
          <p:nvPr/>
        </p:nvSpPr>
        <p:spPr bwMode="auto">
          <a:xfrm>
            <a:off x="5220863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Oval 73"/>
          <p:cNvSpPr>
            <a:spLocks noChangeArrowheads="1"/>
          </p:cNvSpPr>
          <p:nvPr/>
        </p:nvSpPr>
        <p:spPr bwMode="auto">
          <a:xfrm>
            <a:off x="5555431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Oval 74"/>
          <p:cNvSpPr>
            <a:spLocks noChangeArrowheads="1"/>
          </p:cNvSpPr>
          <p:nvPr/>
        </p:nvSpPr>
        <p:spPr bwMode="auto">
          <a:xfrm>
            <a:off x="5888622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Oval 75"/>
          <p:cNvSpPr>
            <a:spLocks noChangeArrowheads="1"/>
          </p:cNvSpPr>
          <p:nvPr/>
        </p:nvSpPr>
        <p:spPr bwMode="auto">
          <a:xfrm>
            <a:off x="6223190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Oval 76"/>
          <p:cNvSpPr>
            <a:spLocks noChangeArrowheads="1"/>
          </p:cNvSpPr>
          <p:nvPr/>
        </p:nvSpPr>
        <p:spPr bwMode="auto">
          <a:xfrm>
            <a:off x="6556381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Oval 77"/>
          <p:cNvSpPr>
            <a:spLocks noChangeArrowheads="1"/>
          </p:cNvSpPr>
          <p:nvPr/>
        </p:nvSpPr>
        <p:spPr bwMode="auto">
          <a:xfrm>
            <a:off x="6889572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Rectangle 78"/>
          <p:cNvSpPr>
            <a:spLocks noChangeArrowheads="1"/>
          </p:cNvSpPr>
          <p:nvPr/>
        </p:nvSpPr>
        <p:spPr bwMode="auto">
          <a:xfrm>
            <a:off x="4981296" y="259215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Rectangle 79"/>
          <p:cNvSpPr>
            <a:spLocks noChangeArrowheads="1"/>
          </p:cNvSpPr>
          <p:nvPr/>
        </p:nvSpPr>
        <p:spPr bwMode="auto">
          <a:xfrm>
            <a:off x="5315863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Rectangle 80"/>
          <p:cNvSpPr>
            <a:spLocks noChangeArrowheads="1"/>
          </p:cNvSpPr>
          <p:nvPr/>
        </p:nvSpPr>
        <p:spPr bwMode="auto">
          <a:xfrm>
            <a:off x="5649055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Rectangle 81"/>
          <p:cNvSpPr>
            <a:spLocks noChangeArrowheads="1"/>
          </p:cNvSpPr>
          <p:nvPr/>
        </p:nvSpPr>
        <p:spPr bwMode="auto">
          <a:xfrm>
            <a:off x="5982246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Rectangle 82"/>
          <p:cNvSpPr>
            <a:spLocks noChangeArrowheads="1"/>
          </p:cNvSpPr>
          <p:nvPr/>
        </p:nvSpPr>
        <p:spPr bwMode="auto">
          <a:xfrm>
            <a:off x="6316814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Rectangle 83"/>
          <p:cNvSpPr>
            <a:spLocks noChangeArrowheads="1"/>
          </p:cNvSpPr>
          <p:nvPr/>
        </p:nvSpPr>
        <p:spPr bwMode="auto">
          <a:xfrm>
            <a:off x="6650005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Rectangle 84"/>
          <p:cNvSpPr>
            <a:spLocks noChangeArrowheads="1"/>
          </p:cNvSpPr>
          <p:nvPr/>
        </p:nvSpPr>
        <p:spPr bwMode="auto">
          <a:xfrm>
            <a:off x="6983196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85"/>
          <p:cNvSpPr>
            <a:spLocks noChangeArrowheads="1"/>
          </p:cNvSpPr>
          <p:nvPr/>
        </p:nvSpPr>
        <p:spPr bwMode="auto">
          <a:xfrm>
            <a:off x="4981296" y="176723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Rectangle 86"/>
          <p:cNvSpPr>
            <a:spLocks noChangeArrowheads="1"/>
          </p:cNvSpPr>
          <p:nvPr/>
        </p:nvSpPr>
        <p:spPr bwMode="auto">
          <a:xfrm>
            <a:off x="5315863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Rectangle 87"/>
          <p:cNvSpPr>
            <a:spLocks noChangeArrowheads="1"/>
          </p:cNvSpPr>
          <p:nvPr/>
        </p:nvSpPr>
        <p:spPr bwMode="auto">
          <a:xfrm>
            <a:off x="564905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Rectangle 88"/>
          <p:cNvSpPr>
            <a:spLocks noChangeArrowheads="1"/>
          </p:cNvSpPr>
          <p:nvPr/>
        </p:nvSpPr>
        <p:spPr bwMode="auto">
          <a:xfrm>
            <a:off x="598224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Rectangle 89"/>
          <p:cNvSpPr>
            <a:spLocks noChangeArrowheads="1"/>
          </p:cNvSpPr>
          <p:nvPr/>
        </p:nvSpPr>
        <p:spPr bwMode="auto">
          <a:xfrm>
            <a:off x="6316814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Rectangle 90"/>
          <p:cNvSpPr>
            <a:spLocks noChangeArrowheads="1"/>
          </p:cNvSpPr>
          <p:nvPr/>
        </p:nvSpPr>
        <p:spPr bwMode="auto">
          <a:xfrm>
            <a:off x="665000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Rectangle 91"/>
          <p:cNvSpPr>
            <a:spLocks noChangeArrowheads="1"/>
          </p:cNvSpPr>
          <p:nvPr/>
        </p:nvSpPr>
        <p:spPr bwMode="auto">
          <a:xfrm>
            <a:off x="698319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92"/>
          <p:cNvSpPr>
            <a:spLocks noChangeArrowheads="1"/>
          </p:cNvSpPr>
          <p:nvPr/>
        </p:nvSpPr>
        <p:spPr bwMode="auto">
          <a:xfrm>
            <a:off x="4981296" y="2046443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93"/>
          <p:cNvSpPr>
            <a:spLocks noChangeArrowheads="1"/>
          </p:cNvSpPr>
          <p:nvPr/>
        </p:nvSpPr>
        <p:spPr bwMode="auto">
          <a:xfrm>
            <a:off x="5315863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Oval 94"/>
          <p:cNvSpPr>
            <a:spLocks noChangeArrowheads="1"/>
          </p:cNvSpPr>
          <p:nvPr/>
        </p:nvSpPr>
        <p:spPr bwMode="auto">
          <a:xfrm>
            <a:off x="5231878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95"/>
          <p:cNvSpPr>
            <a:spLocks noChangeArrowheads="1"/>
          </p:cNvSpPr>
          <p:nvPr/>
        </p:nvSpPr>
        <p:spPr bwMode="auto">
          <a:xfrm>
            <a:off x="564905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Oval 96"/>
          <p:cNvSpPr>
            <a:spLocks noChangeArrowheads="1"/>
          </p:cNvSpPr>
          <p:nvPr/>
        </p:nvSpPr>
        <p:spPr bwMode="auto">
          <a:xfrm>
            <a:off x="5566445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Rectangle 97"/>
          <p:cNvSpPr>
            <a:spLocks noChangeArrowheads="1"/>
          </p:cNvSpPr>
          <p:nvPr/>
        </p:nvSpPr>
        <p:spPr bwMode="auto">
          <a:xfrm>
            <a:off x="598224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Oval 98"/>
          <p:cNvSpPr>
            <a:spLocks noChangeArrowheads="1"/>
          </p:cNvSpPr>
          <p:nvPr/>
        </p:nvSpPr>
        <p:spPr bwMode="auto">
          <a:xfrm>
            <a:off x="589963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Rectangle 99"/>
          <p:cNvSpPr>
            <a:spLocks noChangeArrowheads="1"/>
          </p:cNvSpPr>
          <p:nvPr/>
        </p:nvSpPr>
        <p:spPr bwMode="auto">
          <a:xfrm>
            <a:off x="6316814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Oval 100"/>
          <p:cNvSpPr>
            <a:spLocks noChangeArrowheads="1"/>
          </p:cNvSpPr>
          <p:nvPr/>
        </p:nvSpPr>
        <p:spPr bwMode="auto">
          <a:xfrm>
            <a:off x="6234204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Rectangle 101"/>
          <p:cNvSpPr>
            <a:spLocks noChangeArrowheads="1"/>
          </p:cNvSpPr>
          <p:nvPr/>
        </p:nvSpPr>
        <p:spPr bwMode="auto">
          <a:xfrm>
            <a:off x="665000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Oval 102"/>
          <p:cNvSpPr>
            <a:spLocks noChangeArrowheads="1"/>
          </p:cNvSpPr>
          <p:nvPr/>
        </p:nvSpPr>
        <p:spPr bwMode="auto">
          <a:xfrm>
            <a:off x="656739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Rectangle 103"/>
          <p:cNvSpPr>
            <a:spLocks noChangeArrowheads="1"/>
          </p:cNvSpPr>
          <p:nvPr/>
        </p:nvSpPr>
        <p:spPr bwMode="auto">
          <a:xfrm>
            <a:off x="698319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Oval 104"/>
          <p:cNvSpPr>
            <a:spLocks noChangeArrowheads="1"/>
          </p:cNvSpPr>
          <p:nvPr/>
        </p:nvSpPr>
        <p:spPr bwMode="auto">
          <a:xfrm>
            <a:off x="6901963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Rectangle 105"/>
          <p:cNvSpPr>
            <a:spLocks noChangeArrowheads="1"/>
          </p:cNvSpPr>
          <p:nvPr/>
        </p:nvSpPr>
        <p:spPr bwMode="auto">
          <a:xfrm>
            <a:off x="4970281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Rectangle 106"/>
          <p:cNvSpPr>
            <a:spLocks noChangeArrowheads="1"/>
          </p:cNvSpPr>
          <p:nvPr/>
        </p:nvSpPr>
        <p:spPr bwMode="auto">
          <a:xfrm>
            <a:off x="5304849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Rectangle 107"/>
          <p:cNvSpPr>
            <a:spLocks noChangeArrowheads="1"/>
          </p:cNvSpPr>
          <p:nvPr/>
        </p:nvSpPr>
        <p:spPr bwMode="auto">
          <a:xfrm>
            <a:off x="5638040" y="2321839"/>
            <a:ext cx="353844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Rectangle 108"/>
          <p:cNvSpPr>
            <a:spLocks noChangeArrowheads="1"/>
          </p:cNvSpPr>
          <p:nvPr/>
        </p:nvSpPr>
        <p:spPr bwMode="auto">
          <a:xfrm>
            <a:off x="5971231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Rectangle 109"/>
          <p:cNvSpPr>
            <a:spLocks noChangeArrowheads="1"/>
          </p:cNvSpPr>
          <p:nvPr/>
        </p:nvSpPr>
        <p:spPr bwMode="auto">
          <a:xfrm>
            <a:off x="6305799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Rectangle 110"/>
          <p:cNvSpPr>
            <a:spLocks noChangeArrowheads="1"/>
          </p:cNvSpPr>
          <p:nvPr/>
        </p:nvSpPr>
        <p:spPr bwMode="auto">
          <a:xfrm>
            <a:off x="6638990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Rectangle 111"/>
          <p:cNvSpPr>
            <a:spLocks noChangeArrowheads="1"/>
          </p:cNvSpPr>
          <p:nvPr/>
        </p:nvSpPr>
        <p:spPr bwMode="auto">
          <a:xfrm>
            <a:off x="6972181" y="2321839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Oval 112"/>
          <p:cNvSpPr>
            <a:spLocks noChangeArrowheads="1"/>
          </p:cNvSpPr>
          <p:nvPr/>
        </p:nvSpPr>
        <p:spPr bwMode="auto">
          <a:xfrm>
            <a:off x="5231878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Oval 113"/>
          <p:cNvSpPr>
            <a:spLocks noChangeArrowheads="1"/>
          </p:cNvSpPr>
          <p:nvPr/>
        </p:nvSpPr>
        <p:spPr bwMode="auto">
          <a:xfrm>
            <a:off x="5566445" y="2258383"/>
            <a:ext cx="176233" cy="137063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Oval 114"/>
          <p:cNvSpPr>
            <a:spLocks noChangeArrowheads="1"/>
          </p:cNvSpPr>
          <p:nvPr/>
        </p:nvSpPr>
        <p:spPr bwMode="auto">
          <a:xfrm>
            <a:off x="589963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Oval 115"/>
          <p:cNvSpPr>
            <a:spLocks noChangeArrowheads="1"/>
          </p:cNvSpPr>
          <p:nvPr/>
        </p:nvSpPr>
        <p:spPr bwMode="auto">
          <a:xfrm>
            <a:off x="6234204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Oval 116"/>
          <p:cNvSpPr>
            <a:spLocks noChangeArrowheads="1"/>
          </p:cNvSpPr>
          <p:nvPr/>
        </p:nvSpPr>
        <p:spPr bwMode="auto">
          <a:xfrm>
            <a:off x="656739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Oval 117"/>
          <p:cNvSpPr>
            <a:spLocks noChangeArrowheads="1"/>
          </p:cNvSpPr>
          <p:nvPr/>
        </p:nvSpPr>
        <p:spPr bwMode="auto">
          <a:xfrm>
            <a:off x="6901963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Oval 118"/>
          <p:cNvSpPr>
            <a:spLocks noChangeArrowheads="1"/>
          </p:cNvSpPr>
          <p:nvPr/>
        </p:nvSpPr>
        <p:spPr bwMode="auto">
          <a:xfrm>
            <a:off x="5220863" y="253378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Oval 119"/>
          <p:cNvSpPr>
            <a:spLocks noChangeArrowheads="1"/>
          </p:cNvSpPr>
          <p:nvPr/>
        </p:nvSpPr>
        <p:spPr bwMode="auto">
          <a:xfrm>
            <a:off x="5555431" y="2533780"/>
            <a:ext cx="176233" cy="137063"/>
          </a:xfrm>
          <a:prstGeom prst="ellipse">
            <a:avLst/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Oval 120"/>
          <p:cNvSpPr>
            <a:spLocks noChangeArrowheads="1"/>
          </p:cNvSpPr>
          <p:nvPr/>
        </p:nvSpPr>
        <p:spPr bwMode="auto">
          <a:xfrm>
            <a:off x="5888622" y="253378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Oval 121"/>
          <p:cNvSpPr>
            <a:spLocks noChangeArrowheads="1"/>
          </p:cNvSpPr>
          <p:nvPr/>
        </p:nvSpPr>
        <p:spPr bwMode="auto">
          <a:xfrm>
            <a:off x="6223190" y="253378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Oval 122"/>
          <p:cNvSpPr>
            <a:spLocks noChangeArrowheads="1"/>
          </p:cNvSpPr>
          <p:nvPr/>
        </p:nvSpPr>
        <p:spPr bwMode="auto">
          <a:xfrm>
            <a:off x="6556381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Oval 123"/>
          <p:cNvSpPr>
            <a:spLocks noChangeArrowheads="1"/>
          </p:cNvSpPr>
          <p:nvPr/>
        </p:nvSpPr>
        <p:spPr bwMode="auto">
          <a:xfrm>
            <a:off x="6889572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Rectangle 124"/>
          <p:cNvSpPr>
            <a:spLocks noChangeArrowheads="1"/>
          </p:cNvSpPr>
          <p:nvPr/>
        </p:nvSpPr>
        <p:spPr bwMode="auto">
          <a:xfrm>
            <a:off x="4981296" y="2872631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Rectangle 125"/>
          <p:cNvSpPr>
            <a:spLocks noChangeArrowheads="1"/>
          </p:cNvSpPr>
          <p:nvPr/>
        </p:nvSpPr>
        <p:spPr bwMode="auto">
          <a:xfrm>
            <a:off x="5315863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Oval 126"/>
          <p:cNvSpPr>
            <a:spLocks noChangeArrowheads="1"/>
          </p:cNvSpPr>
          <p:nvPr/>
        </p:nvSpPr>
        <p:spPr bwMode="auto">
          <a:xfrm>
            <a:off x="5231878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Rectangle 127"/>
          <p:cNvSpPr>
            <a:spLocks noChangeArrowheads="1"/>
          </p:cNvSpPr>
          <p:nvPr/>
        </p:nvSpPr>
        <p:spPr bwMode="auto">
          <a:xfrm>
            <a:off x="5649055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Oval 128"/>
          <p:cNvSpPr>
            <a:spLocks noChangeArrowheads="1"/>
          </p:cNvSpPr>
          <p:nvPr/>
        </p:nvSpPr>
        <p:spPr bwMode="auto">
          <a:xfrm>
            <a:off x="5566445" y="2805368"/>
            <a:ext cx="176233" cy="135794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Rectangle 129"/>
          <p:cNvSpPr>
            <a:spLocks noChangeArrowheads="1"/>
          </p:cNvSpPr>
          <p:nvPr/>
        </p:nvSpPr>
        <p:spPr bwMode="auto">
          <a:xfrm>
            <a:off x="5982246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Oval 130"/>
          <p:cNvSpPr>
            <a:spLocks noChangeArrowheads="1"/>
          </p:cNvSpPr>
          <p:nvPr/>
        </p:nvSpPr>
        <p:spPr bwMode="auto">
          <a:xfrm>
            <a:off x="5899636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Rectangle 131"/>
          <p:cNvSpPr>
            <a:spLocks noChangeArrowheads="1"/>
          </p:cNvSpPr>
          <p:nvPr/>
        </p:nvSpPr>
        <p:spPr bwMode="auto">
          <a:xfrm>
            <a:off x="6316814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Oval 132"/>
          <p:cNvSpPr>
            <a:spLocks noChangeArrowheads="1"/>
          </p:cNvSpPr>
          <p:nvPr/>
        </p:nvSpPr>
        <p:spPr bwMode="auto">
          <a:xfrm>
            <a:off x="6234204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Rectangle 133"/>
          <p:cNvSpPr>
            <a:spLocks noChangeArrowheads="1"/>
          </p:cNvSpPr>
          <p:nvPr/>
        </p:nvSpPr>
        <p:spPr bwMode="auto">
          <a:xfrm>
            <a:off x="6650005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Oval 134"/>
          <p:cNvSpPr>
            <a:spLocks noChangeArrowheads="1"/>
          </p:cNvSpPr>
          <p:nvPr/>
        </p:nvSpPr>
        <p:spPr bwMode="auto">
          <a:xfrm>
            <a:off x="6567396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Rectangle 135"/>
          <p:cNvSpPr>
            <a:spLocks noChangeArrowheads="1"/>
          </p:cNvSpPr>
          <p:nvPr/>
        </p:nvSpPr>
        <p:spPr bwMode="auto">
          <a:xfrm>
            <a:off x="6983196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Oval 136"/>
          <p:cNvSpPr>
            <a:spLocks noChangeArrowheads="1"/>
          </p:cNvSpPr>
          <p:nvPr/>
        </p:nvSpPr>
        <p:spPr bwMode="auto">
          <a:xfrm>
            <a:off x="6901963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Rectangle 137"/>
          <p:cNvSpPr>
            <a:spLocks noChangeArrowheads="1"/>
          </p:cNvSpPr>
          <p:nvPr/>
        </p:nvSpPr>
        <p:spPr bwMode="auto">
          <a:xfrm>
            <a:off x="4970281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Rectangle 138"/>
          <p:cNvSpPr>
            <a:spLocks noChangeArrowheads="1"/>
          </p:cNvSpPr>
          <p:nvPr/>
        </p:nvSpPr>
        <p:spPr bwMode="auto">
          <a:xfrm>
            <a:off x="5304849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Rectangle 139"/>
          <p:cNvSpPr>
            <a:spLocks noChangeArrowheads="1"/>
          </p:cNvSpPr>
          <p:nvPr/>
        </p:nvSpPr>
        <p:spPr bwMode="auto">
          <a:xfrm>
            <a:off x="5638040" y="3148027"/>
            <a:ext cx="353844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Rectangle 140"/>
          <p:cNvSpPr>
            <a:spLocks noChangeArrowheads="1"/>
          </p:cNvSpPr>
          <p:nvPr/>
        </p:nvSpPr>
        <p:spPr bwMode="auto">
          <a:xfrm>
            <a:off x="5971231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Rectangle 141"/>
          <p:cNvSpPr>
            <a:spLocks noChangeArrowheads="1"/>
          </p:cNvSpPr>
          <p:nvPr/>
        </p:nvSpPr>
        <p:spPr bwMode="auto">
          <a:xfrm>
            <a:off x="6305799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Rectangle 142"/>
          <p:cNvSpPr>
            <a:spLocks noChangeArrowheads="1"/>
          </p:cNvSpPr>
          <p:nvPr/>
        </p:nvSpPr>
        <p:spPr bwMode="auto">
          <a:xfrm>
            <a:off x="6638990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Rectangle 143"/>
          <p:cNvSpPr>
            <a:spLocks noChangeArrowheads="1"/>
          </p:cNvSpPr>
          <p:nvPr/>
        </p:nvSpPr>
        <p:spPr bwMode="auto">
          <a:xfrm>
            <a:off x="6972181" y="3148027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Oval 144"/>
          <p:cNvSpPr>
            <a:spLocks noChangeArrowheads="1"/>
          </p:cNvSpPr>
          <p:nvPr/>
        </p:nvSpPr>
        <p:spPr bwMode="auto">
          <a:xfrm>
            <a:off x="5220863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Oval 145"/>
          <p:cNvSpPr>
            <a:spLocks noChangeArrowheads="1"/>
          </p:cNvSpPr>
          <p:nvPr/>
        </p:nvSpPr>
        <p:spPr bwMode="auto">
          <a:xfrm>
            <a:off x="5555431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Oval 146"/>
          <p:cNvSpPr>
            <a:spLocks noChangeArrowheads="1"/>
          </p:cNvSpPr>
          <p:nvPr/>
        </p:nvSpPr>
        <p:spPr bwMode="auto">
          <a:xfrm>
            <a:off x="5888622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Oval 147"/>
          <p:cNvSpPr>
            <a:spLocks noChangeArrowheads="1"/>
          </p:cNvSpPr>
          <p:nvPr/>
        </p:nvSpPr>
        <p:spPr bwMode="auto">
          <a:xfrm>
            <a:off x="6223190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Oval 148"/>
          <p:cNvSpPr>
            <a:spLocks noChangeArrowheads="1"/>
          </p:cNvSpPr>
          <p:nvPr/>
        </p:nvSpPr>
        <p:spPr bwMode="auto">
          <a:xfrm>
            <a:off x="6556381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Oval 149"/>
          <p:cNvSpPr>
            <a:spLocks noChangeArrowheads="1"/>
          </p:cNvSpPr>
          <p:nvPr/>
        </p:nvSpPr>
        <p:spPr bwMode="auto">
          <a:xfrm>
            <a:off x="6889572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Oval 150"/>
          <p:cNvSpPr>
            <a:spLocks noChangeArrowheads="1"/>
          </p:cNvSpPr>
          <p:nvPr/>
        </p:nvSpPr>
        <p:spPr bwMode="auto">
          <a:xfrm>
            <a:off x="5231878" y="30845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Oval 151"/>
          <p:cNvSpPr>
            <a:spLocks noChangeArrowheads="1"/>
          </p:cNvSpPr>
          <p:nvPr/>
        </p:nvSpPr>
        <p:spPr bwMode="auto">
          <a:xfrm>
            <a:off x="5566445" y="30845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Oval 152"/>
          <p:cNvSpPr>
            <a:spLocks noChangeArrowheads="1"/>
          </p:cNvSpPr>
          <p:nvPr/>
        </p:nvSpPr>
        <p:spPr bwMode="auto">
          <a:xfrm>
            <a:off x="5899636" y="30845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Oval 153"/>
          <p:cNvSpPr>
            <a:spLocks noChangeArrowheads="1"/>
          </p:cNvSpPr>
          <p:nvPr/>
        </p:nvSpPr>
        <p:spPr bwMode="auto">
          <a:xfrm>
            <a:off x="6234204" y="30845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Oval 154"/>
          <p:cNvSpPr>
            <a:spLocks noChangeArrowheads="1"/>
          </p:cNvSpPr>
          <p:nvPr/>
        </p:nvSpPr>
        <p:spPr bwMode="auto">
          <a:xfrm>
            <a:off x="6567396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Oval 155"/>
          <p:cNvSpPr>
            <a:spLocks noChangeArrowheads="1"/>
          </p:cNvSpPr>
          <p:nvPr/>
        </p:nvSpPr>
        <p:spPr bwMode="auto">
          <a:xfrm>
            <a:off x="6901963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ectangle 156"/>
          <p:cNvSpPr>
            <a:spLocks noChangeArrowheads="1"/>
          </p:cNvSpPr>
          <p:nvPr/>
        </p:nvSpPr>
        <p:spPr bwMode="auto">
          <a:xfrm>
            <a:off x="4948252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Rectangle 157"/>
          <p:cNvSpPr>
            <a:spLocks noChangeArrowheads="1"/>
          </p:cNvSpPr>
          <p:nvPr/>
        </p:nvSpPr>
        <p:spPr bwMode="auto">
          <a:xfrm>
            <a:off x="5281443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Oval 158"/>
          <p:cNvSpPr>
            <a:spLocks noChangeArrowheads="1"/>
          </p:cNvSpPr>
          <p:nvPr/>
        </p:nvSpPr>
        <p:spPr bwMode="auto">
          <a:xfrm>
            <a:off x="5209849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Rectangle 159"/>
          <p:cNvSpPr>
            <a:spLocks noChangeArrowheads="1"/>
          </p:cNvSpPr>
          <p:nvPr/>
        </p:nvSpPr>
        <p:spPr bwMode="auto">
          <a:xfrm>
            <a:off x="5616011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Oval 160"/>
          <p:cNvSpPr>
            <a:spLocks noChangeArrowheads="1"/>
          </p:cNvSpPr>
          <p:nvPr/>
        </p:nvSpPr>
        <p:spPr bwMode="auto">
          <a:xfrm>
            <a:off x="5543040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Rectangle 161"/>
          <p:cNvSpPr>
            <a:spLocks noChangeArrowheads="1"/>
          </p:cNvSpPr>
          <p:nvPr/>
        </p:nvSpPr>
        <p:spPr bwMode="auto">
          <a:xfrm>
            <a:off x="5949202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Oval 162"/>
          <p:cNvSpPr>
            <a:spLocks noChangeArrowheads="1"/>
          </p:cNvSpPr>
          <p:nvPr/>
        </p:nvSpPr>
        <p:spPr bwMode="auto">
          <a:xfrm>
            <a:off x="5877607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Rectangle 163"/>
          <p:cNvSpPr>
            <a:spLocks noChangeArrowheads="1"/>
          </p:cNvSpPr>
          <p:nvPr/>
        </p:nvSpPr>
        <p:spPr bwMode="auto">
          <a:xfrm>
            <a:off x="6283770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Oval 164"/>
          <p:cNvSpPr>
            <a:spLocks noChangeArrowheads="1"/>
          </p:cNvSpPr>
          <p:nvPr/>
        </p:nvSpPr>
        <p:spPr bwMode="auto">
          <a:xfrm>
            <a:off x="6210798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Rectangle 165"/>
          <p:cNvSpPr>
            <a:spLocks noChangeArrowheads="1"/>
          </p:cNvSpPr>
          <p:nvPr/>
        </p:nvSpPr>
        <p:spPr bwMode="auto">
          <a:xfrm>
            <a:off x="6616961" y="5070723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Oval 166"/>
          <p:cNvSpPr>
            <a:spLocks noChangeArrowheads="1"/>
          </p:cNvSpPr>
          <p:nvPr/>
        </p:nvSpPr>
        <p:spPr bwMode="auto">
          <a:xfrm>
            <a:off x="6545366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Rectangle 167"/>
          <p:cNvSpPr>
            <a:spLocks noChangeArrowheads="1"/>
          </p:cNvSpPr>
          <p:nvPr/>
        </p:nvSpPr>
        <p:spPr bwMode="auto">
          <a:xfrm>
            <a:off x="6950152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Rectangle 168"/>
          <p:cNvSpPr>
            <a:spLocks noChangeArrowheads="1"/>
          </p:cNvSpPr>
          <p:nvPr/>
        </p:nvSpPr>
        <p:spPr bwMode="auto">
          <a:xfrm>
            <a:off x="4948252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Rectangle 169"/>
          <p:cNvSpPr>
            <a:spLocks noChangeArrowheads="1"/>
          </p:cNvSpPr>
          <p:nvPr/>
        </p:nvSpPr>
        <p:spPr bwMode="auto">
          <a:xfrm>
            <a:off x="5281443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Oval 170"/>
          <p:cNvSpPr>
            <a:spLocks noChangeArrowheads="1"/>
          </p:cNvSpPr>
          <p:nvPr/>
        </p:nvSpPr>
        <p:spPr bwMode="auto">
          <a:xfrm>
            <a:off x="5198834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Rectangle 171"/>
          <p:cNvSpPr>
            <a:spLocks noChangeArrowheads="1"/>
          </p:cNvSpPr>
          <p:nvPr/>
        </p:nvSpPr>
        <p:spPr bwMode="auto">
          <a:xfrm>
            <a:off x="5616011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Oval 172"/>
          <p:cNvSpPr>
            <a:spLocks noChangeArrowheads="1"/>
          </p:cNvSpPr>
          <p:nvPr/>
        </p:nvSpPr>
        <p:spPr bwMode="auto">
          <a:xfrm>
            <a:off x="5532025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Rectangle 173"/>
          <p:cNvSpPr>
            <a:spLocks noChangeArrowheads="1"/>
          </p:cNvSpPr>
          <p:nvPr/>
        </p:nvSpPr>
        <p:spPr bwMode="auto">
          <a:xfrm>
            <a:off x="5949202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Oval 174"/>
          <p:cNvSpPr>
            <a:spLocks noChangeArrowheads="1"/>
          </p:cNvSpPr>
          <p:nvPr/>
        </p:nvSpPr>
        <p:spPr bwMode="auto">
          <a:xfrm>
            <a:off x="5866592" y="5283933"/>
            <a:ext cx="176233" cy="135795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Rectangle 175"/>
          <p:cNvSpPr>
            <a:spLocks noChangeArrowheads="1"/>
          </p:cNvSpPr>
          <p:nvPr/>
        </p:nvSpPr>
        <p:spPr bwMode="auto">
          <a:xfrm>
            <a:off x="6283770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Oval 176"/>
          <p:cNvSpPr>
            <a:spLocks noChangeArrowheads="1"/>
          </p:cNvSpPr>
          <p:nvPr/>
        </p:nvSpPr>
        <p:spPr bwMode="auto">
          <a:xfrm>
            <a:off x="6199783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Rectangle 177"/>
          <p:cNvSpPr>
            <a:spLocks noChangeArrowheads="1"/>
          </p:cNvSpPr>
          <p:nvPr/>
        </p:nvSpPr>
        <p:spPr bwMode="auto">
          <a:xfrm>
            <a:off x="6616961" y="5351196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Oval 178"/>
          <p:cNvSpPr>
            <a:spLocks noChangeArrowheads="1"/>
          </p:cNvSpPr>
          <p:nvPr/>
        </p:nvSpPr>
        <p:spPr bwMode="auto">
          <a:xfrm>
            <a:off x="6534352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Rectangle 179"/>
          <p:cNvSpPr>
            <a:spLocks noChangeArrowheads="1"/>
          </p:cNvSpPr>
          <p:nvPr/>
        </p:nvSpPr>
        <p:spPr bwMode="auto">
          <a:xfrm>
            <a:off x="6950152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Oval 180"/>
          <p:cNvSpPr>
            <a:spLocks noChangeArrowheads="1"/>
          </p:cNvSpPr>
          <p:nvPr/>
        </p:nvSpPr>
        <p:spPr bwMode="auto">
          <a:xfrm>
            <a:off x="6867543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Rectangle 181"/>
          <p:cNvSpPr>
            <a:spLocks noChangeArrowheads="1"/>
          </p:cNvSpPr>
          <p:nvPr/>
        </p:nvSpPr>
        <p:spPr bwMode="auto">
          <a:xfrm>
            <a:off x="493723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Rectangle 182"/>
          <p:cNvSpPr>
            <a:spLocks noChangeArrowheads="1"/>
          </p:cNvSpPr>
          <p:nvPr/>
        </p:nvSpPr>
        <p:spPr bwMode="auto">
          <a:xfrm>
            <a:off x="5270429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Rectangle 183"/>
          <p:cNvSpPr>
            <a:spLocks noChangeArrowheads="1"/>
          </p:cNvSpPr>
          <p:nvPr/>
        </p:nvSpPr>
        <p:spPr bwMode="auto">
          <a:xfrm>
            <a:off x="5604996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Rectangle 184"/>
          <p:cNvSpPr>
            <a:spLocks noChangeArrowheads="1"/>
          </p:cNvSpPr>
          <p:nvPr/>
        </p:nvSpPr>
        <p:spPr bwMode="auto">
          <a:xfrm>
            <a:off x="5938187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Rectangle 185"/>
          <p:cNvSpPr>
            <a:spLocks noChangeArrowheads="1"/>
          </p:cNvSpPr>
          <p:nvPr/>
        </p:nvSpPr>
        <p:spPr bwMode="auto">
          <a:xfrm>
            <a:off x="627137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Rectangle 186"/>
          <p:cNvSpPr>
            <a:spLocks noChangeArrowheads="1"/>
          </p:cNvSpPr>
          <p:nvPr/>
        </p:nvSpPr>
        <p:spPr bwMode="auto">
          <a:xfrm>
            <a:off x="6605947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Rectangle 187"/>
          <p:cNvSpPr>
            <a:spLocks noChangeArrowheads="1"/>
          </p:cNvSpPr>
          <p:nvPr/>
        </p:nvSpPr>
        <p:spPr bwMode="auto">
          <a:xfrm>
            <a:off x="693913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Oval 188"/>
          <p:cNvSpPr>
            <a:spLocks noChangeArrowheads="1"/>
          </p:cNvSpPr>
          <p:nvPr/>
        </p:nvSpPr>
        <p:spPr bwMode="auto">
          <a:xfrm>
            <a:off x="5198834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Oval 189"/>
          <p:cNvSpPr>
            <a:spLocks noChangeArrowheads="1"/>
          </p:cNvSpPr>
          <p:nvPr/>
        </p:nvSpPr>
        <p:spPr bwMode="auto">
          <a:xfrm>
            <a:off x="5532025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Oval 190"/>
          <p:cNvSpPr>
            <a:spLocks noChangeArrowheads="1"/>
          </p:cNvSpPr>
          <p:nvPr/>
        </p:nvSpPr>
        <p:spPr bwMode="auto">
          <a:xfrm>
            <a:off x="5866592" y="5563136"/>
            <a:ext cx="176233" cy="137063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Oval 191"/>
          <p:cNvSpPr>
            <a:spLocks noChangeArrowheads="1"/>
          </p:cNvSpPr>
          <p:nvPr/>
        </p:nvSpPr>
        <p:spPr bwMode="auto">
          <a:xfrm>
            <a:off x="6199783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Oval 192"/>
          <p:cNvSpPr>
            <a:spLocks noChangeArrowheads="1"/>
          </p:cNvSpPr>
          <p:nvPr/>
        </p:nvSpPr>
        <p:spPr bwMode="auto">
          <a:xfrm>
            <a:off x="6534352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Oval 193"/>
          <p:cNvSpPr>
            <a:spLocks noChangeArrowheads="1"/>
          </p:cNvSpPr>
          <p:nvPr/>
        </p:nvSpPr>
        <p:spPr bwMode="auto">
          <a:xfrm>
            <a:off x="6867543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Oval 194"/>
          <p:cNvSpPr>
            <a:spLocks noChangeArrowheads="1"/>
          </p:cNvSpPr>
          <p:nvPr/>
        </p:nvSpPr>
        <p:spPr bwMode="auto">
          <a:xfrm>
            <a:off x="6878557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Oval 195"/>
          <p:cNvSpPr>
            <a:spLocks noChangeArrowheads="1"/>
          </p:cNvSpPr>
          <p:nvPr/>
        </p:nvSpPr>
        <p:spPr bwMode="auto">
          <a:xfrm>
            <a:off x="7575230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Oval 196"/>
          <p:cNvSpPr>
            <a:spLocks noChangeArrowheads="1"/>
          </p:cNvSpPr>
          <p:nvPr/>
        </p:nvSpPr>
        <p:spPr bwMode="auto">
          <a:xfrm>
            <a:off x="7919435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Oval 197"/>
          <p:cNvSpPr>
            <a:spLocks noChangeArrowheads="1"/>
          </p:cNvSpPr>
          <p:nvPr/>
        </p:nvSpPr>
        <p:spPr bwMode="auto">
          <a:xfrm>
            <a:off x="7564215" y="33434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Oval 198"/>
          <p:cNvSpPr>
            <a:spLocks noChangeArrowheads="1"/>
          </p:cNvSpPr>
          <p:nvPr/>
        </p:nvSpPr>
        <p:spPr bwMode="auto">
          <a:xfrm>
            <a:off x="7564215" y="362394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Oval 199"/>
          <p:cNvSpPr>
            <a:spLocks noChangeArrowheads="1"/>
          </p:cNvSpPr>
          <p:nvPr/>
        </p:nvSpPr>
        <p:spPr bwMode="auto">
          <a:xfrm>
            <a:off x="7571099" y="38993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Oval 200"/>
          <p:cNvSpPr>
            <a:spLocks noChangeArrowheads="1"/>
          </p:cNvSpPr>
          <p:nvPr/>
        </p:nvSpPr>
        <p:spPr bwMode="auto">
          <a:xfrm>
            <a:off x="7582113" y="4169657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Oval 201"/>
          <p:cNvSpPr>
            <a:spLocks noChangeArrowheads="1"/>
          </p:cNvSpPr>
          <p:nvPr/>
        </p:nvSpPr>
        <p:spPr bwMode="auto">
          <a:xfrm>
            <a:off x="7582113" y="445013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Oval 202"/>
          <p:cNvSpPr>
            <a:spLocks noChangeArrowheads="1"/>
          </p:cNvSpPr>
          <p:nvPr/>
        </p:nvSpPr>
        <p:spPr bwMode="auto">
          <a:xfrm>
            <a:off x="7575230" y="169236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Oval 203"/>
          <p:cNvSpPr>
            <a:spLocks noChangeArrowheads="1"/>
          </p:cNvSpPr>
          <p:nvPr/>
        </p:nvSpPr>
        <p:spPr bwMode="auto">
          <a:xfrm>
            <a:off x="7575230" y="197156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Oval 204"/>
          <p:cNvSpPr>
            <a:spLocks noChangeArrowheads="1"/>
          </p:cNvSpPr>
          <p:nvPr/>
        </p:nvSpPr>
        <p:spPr bwMode="auto">
          <a:xfrm>
            <a:off x="7564215" y="224696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Oval 205"/>
          <p:cNvSpPr>
            <a:spLocks noChangeArrowheads="1"/>
          </p:cNvSpPr>
          <p:nvPr/>
        </p:nvSpPr>
        <p:spPr bwMode="auto">
          <a:xfrm>
            <a:off x="7575230" y="251855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Oval 206"/>
          <p:cNvSpPr>
            <a:spLocks noChangeArrowheads="1"/>
          </p:cNvSpPr>
          <p:nvPr/>
        </p:nvSpPr>
        <p:spPr bwMode="auto">
          <a:xfrm>
            <a:off x="7564215" y="307315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Oval 207"/>
          <p:cNvSpPr>
            <a:spLocks noChangeArrowheads="1"/>
          </p:cNvSpPr>
          <p:nvPr/>
        </p:nvSpPr>
        <p:spPr bwMode="auto">
          <a:xfrm>
            <a:off x="7575230" y="27977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Oval 208"/>
          <p:cNvSpPr>
            <a:spLocks noChangeArrowheads="1"/>
          </p:cNvSpPr>
          <p:nvPr/>
        </p:nvSpPr>
        <p:spPr bwMode="auto">
          <a:xfrm>
            <a:off x="7560084" y="499584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Oval 209"/>
          <p:cNvSpPr>
            <a:spLocks noChangeArrowheads="1"/>
          </p:cNvSpPr>
          <p:nvPr/>
        </p:nvSpPr>
        <p:spPr bwMode="auto">
          <a:xfrm>
            <a:off x="7560084" y="527504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Oval 210"/>
          <p:cNvSpPr>
            <a:spLocks noChangeArrowheads="1"/>
          </p:cNvSpPr>
          <p:nvPr/>
        </p:nvSpPr>
        <p:spPr bwMode="auto">
          <a:xfrm>
            <a:off x="7573852" y="55517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Oval 211"/>
          <p:cNvSpPr>
            <a:spLocks noChangeArrowheads="1"/>
          </p:cNvSpPr>
          <p:nvPr/>
        </p:nvSpPr>
        <p:spPr bwMode="auto">
          <a:xfrm>
            <a:off x="7571099" y="472552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Oval 212"/>
          <p:cNvSpPr>
            <a:spLocks noChangeArrowheads="1"/>
          </p:cNvSpPr>
          <p:nvPr/>
        </p:nvSpPr>
        <p:spPr bwMode="auto">
          <a:xfrm>
            <a:off x="7913129" y="305665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Oval 213"/>
          <p:cNvSpPr>
            <a:spLocks noChangeArrowheads="1"/>
          </p:cNvSpPr>
          <p:nvPr/>
        </p:nvSpPr>
        <p:spPr bwMode="auto">
          <a:xfrm>
            <a:off x="7921656" y="333585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Oval 215"/>
          <p:cNvSpPr>
            <a:spLocks noChangeArrowheads="1"/>
          </p:cNvSpPr>
          <p:nvPr/>
        </p:nvSpPr>
        <p:spPr bwMode="auto">
          <a:xfrm>
            <a:off x="7913129" y="388157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Oval 216"/>
          <p:cNvSpPr>
            <a:spLocks noChangeArrowheads="1"/>
          </p:cNvSpPr>
          <p:nvPr/>
        </p:nvSpPr>
        <p:spPr bwMode="auto">
          <a:xfrm>
            <a:off x="7907043" y="416204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Oval 217"/>
          <p:cNvSpPr>
            <a:spLocks noChangeArrowheads="1"/>
          </p:cNvSpPr>
          <p:nvPr/>
        </p:nvSpPr>
        <p:spPr bwMode="auto">
          <a:xfrm>
            <a:off x="7918058" y="14296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Oval 218"/>
          <p:cNvSpPr>
            <a:spLocks noChangeArrowheads="1"/>
          </p:cNvSpPr>
          <p:nvPr/>
        </p:nvSpPr>
        <p:spPr bwMode="auto">
          <a:xfrm>
            <a:off x="7918058" y="168347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Oval 219"/>
          <p:cNvSpPr>
            <a:spLocks noChangeArrowheads="1"/>
          </p:cNvSpPr>
          <p:nvPr/>
        </p:nvSpPr>
        <p:spPr bwMode="auto">
          <a:xfrm>
            <a:off x="7907043" y="196014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Oval 220"/>
          <p:cNvSpPr>
            <a:spLocks noChangeArrowheads="1"/>
          </p:cNvSpPr>
          <p:nvPr/>
        </p:nvSpPr>
        <p:spPr bwMode="auto">
          <a:xfrm>
            <a:off x="7918058" y="223046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Oval 221"/>
          <p:cNvSpPr>
            <a:spLocks noChangeArrowheads="1"/>
          </p:cNvSpPr>
          <p:nvPr/>
        </p:nvSpPr>
        <p:spPr bwMode="auto">
          <a:xfrm>
            <a:off x="7907043" y="278633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Oval 222"/>
          <p:cNvSpPr>
            <a:spLocks noChangeArrowheads="1"/>
          </p:cNvSpPr>
          <p:nvPr/>
        </p:nvSpPr>
        <p:spPr bwMode="auto">
          <a:xfrm>
            <a:off x="7918058" y="251093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Oval 223"/>
          <p:cNvSpPr>
            <a:spLocks noChangeArrowheads="1"/>
          </p:cNvSpPr>
          <p:nvPr/>
        </p:nvSpPr>
        <p:spPr bwMode="auto">
          <a:xfrm>
            <a:off x="7916681" y="470902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Oval 224"/>
          <p:cNvSpPr>
            <a:spLocks noChangeArrowheads="1"/>
          </p:cNvSpPr>
          <p:nvPr/>
        </p:nvSpPr>
        <p:spPr bwMode="auto">
          <a:xfrm>
            <a:off x="7916681" y="498823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Oval 225"/>
          <p:cNvSpPr>
            <a:spLocks noChangeArrowheads="1"/>
          </p:cNvSpPr>
          <p:nvPr/>
        </p:nvSpPr>
        <p:spPr bwMode="auto">
          <a:xfrm>
            <a:off x="7905667" y="5263627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227"/>
          <p:cNvSpPr>
            <a:spLocks noChangeShapeType="1"/>
          </p:cNvSpPr>
          <p:nvPr/>
        </p:nvSpPr>
        <p:spPr bwMode="auto">
          <a:xfrm>
            <a:off x="7314743" y="177006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" name="Oval 228"/>
          <p:cNvSpPr>
            <a:spLocks noChangeArrowheads="1"/>
          </p:cNvSpPr>
          <p:nvPr/>
        </p:nvSpPr>
        <p:spPr bwMode="auto">
          <a:xfrm>
            <a:off x="7251676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Oval 229"/>
          <p:cNvSpPr>
            <a:spLocks noChangeArrowheads="1"/>
          </p:cNvSpPr>
          <p:nvPr/>
        </p:nvSpPr>
        <p:spPr bwMode="auto">
          <a:xfrm>
            <a:off x="7251676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Oval 230"/>
          <p:cNvSpPr>
            <a:spLocks noChangeArrowheads="1"/>
          </p:cNvSpPr>
          <p:nvPr/>
        </p:nvSpPr>
        <p:spPr bwMode="auto">
          <a:xfrm>
            <a:off x="7240661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Oval 231"/>
          <p:cNvSpPr>
            <a:spLocks noChangeArrowheads="1"/>
          </p:cNvSpPr>
          <p:nvPr/>
        </p:nvSpPr>
        <p:spPr bwMode="auto">
          <a:xfrm>
            <a:off x="7251676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Oval 232"/>
          <p:cNvSpPr>
            <a:spLocks noChangeArrowheads="1"/>
          </p:cNvSpPr>
          <p:nvPr/>
        </p:nvSpPr>
        <p:spPr bwMode="auto">
          <a:xfrm>
            <a:off x="7251676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Oval 233"/>
          <p:cNvSpPr>
            <a:spLocks noChangeArrowheads="1"/>
          </p:cNvSpPr>
          <p:nvPr/>
        </p:nvSpPr>
        <p:spPr bwMode="auto">
          <a:xfrm>
            <a:off x="7262690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Oval 234"/>
          <p:cNvSpPr>
            <a:spLocks noChangeArrowheads="1"/>
          </p:cNvSpPr>
          <p:nvPr/>
        </p:nvSpPr>
        <p:spPr bwMode="auto">
          <a:xfrm>
            <a:off x="7262690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Oval 235"/>
          <p:cNvSpPr>
            <a:spLocks noChangeArrowheads="1"/>
          </p:cNvSpPr>
          <p:nvPr/>
        </p:nvSpPr>
        <p:spPr bwMode="auto">
          <a:xfrm>
            <a:off x="7251676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Oval 236"/>
          <p:cNvSpPr>
            <a:spLocks noChangeArrowheads="1"/>
          </p:cNvSpPr>
          <p:nvPr/>
        </p:nvSpPr>
        <p:spPr bwMode="auto">
          <a:xfrm>
            <a:off x="7262690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Oval 237"/>
          <p:cNvSpPr>
            <a:spLocks noChangeArrowheads="1"/>
          </p:cNvSpPr>
          <p:nvPr/>
        </p:nvSpPr>
        <p:spPr bwMode="auto">
          <a:xfrm>
            <a:off x="7251676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Oval 238"/>
          <p:cNvSpPr>
            <a:spLocks noChangeArrowheads="1"/>
          </p:cNvSpPr>
          <p:nvPr/>
        </p:nvSpPr>
        <p:spPr bwMode="auto">
          <a:xfrm>
            <a:off x="7262690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Oval 239"/>
          <p:cNvSpPr>
            <a:spLocks noChangeArrowheads="1"/>
          </p:cNvSpPr>
          <p:nvPr/>
        </p:nvSpPr>
        <p:spPr bwMode="auto">
          <a:xfrm>
            <a:off x="7229647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Oval 240"/>
          <p:cNvSpPr>
            <a:spLocks noChangeArrowheads="1"/>
          </p:cNvSpPr>
          <p:nvPr/>
        </p:nvSpPr>
        <p:spPr bwMode="auto">
          <a:xfrm>
            <a:off x="7229647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Oval 241"/>
          <p:cNvSpPr>
            <a:spLocks noChangeArrowheads="1"/>
          </p:cNvSpPr>
          <p:nvPr/>
        </p:nvSpPr>
        <p:spPr bwMode="auto">
          <a:xfrm>
            <a:off x="7240661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Oval 242"/>
          <p:cNvSpPr>
            <a:spLocks noChangeArrowheads="1"/>
          </p:cNvSpPr>
          <p:nvPr/>
        </p:nvSpPr>
        <p:spPr bwMode="auto">
          <a:xfrm>
            <a:off x="7262690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Oval 243"/>
          <p:cNvSpPr>
            <a:spLocks noChangeArrowheads="1"/>
          </p:cNvSpPr>
          <p:nvPr/>
        </p:nvSpPr>
        <p:spPr bwMode="auto">
          <a:xfrm>
            <a:off x="7218632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Line 244"/>
          <p:cNvSpPr>
            <a:spLocks noChangeShapeType="1"/>
          </p:cNvSpPr>
          <p:nvPr/>
        </p:nvSpPr>
        <p:spPr bwMode="auto">
          <a:xfrm>
            <a:off x="4965884" y="171647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0" name="Oval 245"/>
          <p:cNvSpPr>
            <a:spLocks noChangeArrowheads="1"/>
          </p:cNvSpPr>
          <p:nvPr/>
        </p:nvSpPr>
        <p:spPr bwMode="auto">
          <a:xfrm>
            <a:off x="4887672" y="363028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Oval 246"/>
          <p:cNvSpPr>
            <a:spLocks noChangeArrowheads="1"/>
          </p:cNvSpPr>
          <p:nvPr/>
        </p:nvSpPr>
        <p:spPr bwMode="auto">
          <a:xfrm>
            <a:off x="4887672" y="391076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Oval 247"/>
          <p:cNvSpPr>
            <a:spLocks noChangeArrowheads="1"/>
          </p:cNvSpPr>
          <p:nvPr/>
        </p:nvSpPr>
        <p:spPr bwMode="auto">
          <a:xfrm>
            <a:off x="4876658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Oval 248"/>
          <p:cNvSpPr>
            <a:spLocks noChangeArrowheads="1"/>
          </p:cNvSpPr>
          <p:nvPr/>
        </p:nvSpPr>
        <p:spPr bwMode="auto">
          <a:xfrm>
            <a:off x="4887672" y="445647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Oval 249"/>
          <p:cNvSpPr>
            <a:spLocks noChangeArrowheads="1"/>
          </p:cNvSpPr>
          <p:nvPr/>
        </p:nvSpPr>
        <p:spPr bwMode="auto">
          <a:xfrm>
            <a:off x="4887672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Oval 250"/>
          <p:cNvSpPr>
            <a:spLocks noChangeArrowheads="1"/>
          </p:cNvSpPr>
          <p:nvPr/>
        </p:nvSpPr>
        <p:spPr bwMode="auto">
          <a:xfrm>
            <a:off x="4898687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Oval 251"/>
          <p:cNvSpPr>
            <a:spLocks noChangeArrowheads="1"/>
          </p:cNvSpPr>
          <p:nvPr/>
        </p:nvSpPr>
        <p:spPr bwMode="auto">
          <a:xfrm>
            <a:off x="4898687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Oval 252"/>
          <p:cNvSpPr>
            <a:spLocks noChangeArrowheads="1"/>
          </p:cNvSpPr>
          <p:nvPr/>
        </p:nvSpPr>
        <p:spPr bwMode="auto">
          <a:xfrm>
            <a:off x="4887672" y="253378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Oval 253"/>
          <p:cNvSpPr>
            <a:spLocks noChangeArrowheads="1"/>
          </p:cNvSpPr>
          <p:nvPr/>
        </p:nvSpPr>
        <p:spPr bwMode="auto">
          <a:xfrm>
            <a:off x="4898687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Oval 254"/>
          <p:cNvSpPr>
            <a:spLocks noChangeArrowheads="1"/>
          </p:cNvSpPr>
          <p:nvPr/>
        </p:nvSpPr>
        <p:spPr bwMode="auto">
          <a:xfrm>
            <a:off x="4887672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Oval 255"/>
          <p:cNvSpPr>
            <a:spLocks noChangeArrowheads="1"/>
          </p:cNvSpPr>
          <p:nvPr/>
        </p:nvSpPr>
        <p:spPr bwMode="auto">
          <a:xfrm>
            <a:off x="4898687" y="30845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Oval 256"/>
          <p:cNvSpPr>
            <a:spLocks noChangeArrowheads="1"/>
          </p:cNvSpPr>
          <p:nvPr/>
        </p:nvSpPr>
        <p:spPr bwMode="auto">
          <a:xfrm>
            <a:off x="4876658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Oval 257"/>
          <p:cNvSpPr>
            <a:spLocks noChangeArrowheads="1"/>
          </p:cNvSpPr>
          <p:nvPr/>
        </p:nvSpPr>
        <p:spPr bwMode="auto">
          <a:xfrm>
            <a:off x="4865643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Oval 258"/>
          <p:cNvSpPr>
            <a:spLocks noChangeArrowheads="1"/>
          </p:cNvSpPr>
          <p:nvPr/>
        </p:nvSpPr>
        <p:spPr bwMode="auto">
          <a:xfrm>
            <a:off x="4865643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Oval 259"/>
          <p:cNvSpPr>
            <a:spLocks noChangeArrowheads="1"/>
          </p:cNvSpPr>
          <p:nvPr/>
        </p:nvSpPr>
        <p:spPr bwMode="auto">
          <a:xfrm>
            <a:off x="4854628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260"/>
          <p:cNvSpPr>
            <a:spLocks noChangeShapeType="1"/>
          </p:cNvSpPr>
          <p:nvPr/>
        </p:nvSpPr>
        <p:spPr bwMode="auto">
          <a:xfrm>
            <a:off x="8354511" y="966433"/>
            <a:ext cx="27536" cy="4057333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" name="Oval 261"/>
          <p:cNvSpPr>
            <a:spLocks noChangeArrowheads="1"/>
          </p:cNvSpPr>
          <p:nvPr/>
        </p:nvSpPr>
        <p:spPr bwMode="auto">
          <a:xfrm>
            <a:off x="8262263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262"/>
          <p:cNvSpPr>
            <a:spLocks noChangeShapeType="1"/>
          </p:cNvSpPr>
          <p:nvPr/>
        </p:nvSpPr>
        <p:spPr bwMode="auto">
          <a:xfrm>
            <a:off x="8353134" y="1052732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8" name="Oval 263"/>
          <p:cNvSpPr>
            <a:spLocks noChangeArrowheads="1"/>
          </p:cNvSpPr>
          <p:nvPr/>
        </p:nvSpPr>
        <p:spPr bwMode="auto">
          <a:xfrm>
            <a:off x="8259776" y="278588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Oval 264"/>
          <p:cNvSpPr>
            <a:spLocks noChangeArrowheads="1"/>
          </p:cNvSpPr>
          <p:nvPr/>
        </p:nvSpPr>
        <p:spPr bwMode="auto">
          <a:xfrm>
            <a:off x="8259776" y="306635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Oval 265"/>
          <p:cNvSpPr>
            <a:spLocks noChangeArrowheads="1"/>
          </p:cNvSpPr>
          <p:nvPr/>
        </p:nvSpPr>
        <p:spPr bwMode="auto">
          <a:xfrm>
            <a:off x="8253470" y="333380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Oval 266"/>
          <p:cNvSpPr>
            <a:spLocks noChangeArrowheads="1"/>
          </p:cNvSpPr>
          <p:nvPr/>
        </p:nvSpPr>
        <p:spPr bwMode="auto">
          <a:xfrm>
            <a:off x="8264485" y="361198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Oval 267"/>
          <p:cNvSpPr>
            <a:spLocks noChangeArrowheads="1"/>
          </p:cNvSpPr>
          <p:nvPr/>
        </p:nvSpPr>
        <p:spPr bwMode="auto">
          <a:xfrm>
            <a:off x="8264485" y="388459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Oval 268"/>
          <p:cNvSpPr>
            <a:spLocks noChangeArrowheads="1"/>
          </p:cNvSpPr>
          <p:nvPr/>
        </p:nvSpPr>
        <p:spPr bwMode="auto">
          <a:xfrm>
            <a:off x="826226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Oval 269"/>
          <p:cNvSpPr>
            <a:spLocks noChangeArrowheads="1"/>
          </p:cNvSpPr>
          <p:nvPr/>
        </p:nvSpPr>
        <p:spPr bwMode="auto">
          <a:xfrm>
            <a:off x="8262263" y="14537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Oval 270"/>
          <p:cNvSpPr>
            <a:spLocks noChangeArrowheads="1"/>
          </p:cNvSpPr>
          <p:nvPr/>
        </p:nvSpPr>
        <p:spPr bwMode="auto">
          <a:xfrm>
            <a:off x="8259776" y="169772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Oval 272"/>
          <p:cNvSpPr>
            <a:spLocks noChangeArrowheads="1"/>
          </p:cNvSpPr>
          <p:nvPr/>
        </p:nvSpPr>
        <p:spPr bwMode="auto">
          <a:xfrm>
            <a:off x="8268303" y="250819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Oval 273"/>
          <p:cNvSpPr>
            <a:spLocks noChangeArrowheads="1"/>
          </p:cNvSpPr>
          <p:nvPr/>
        </p:nvSpPr>
        <p:spPr bwMode="auto">
          <a:xfrm>
            <a:off x="8262263" y="22249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Oval 274"/>
          <p:cNvSpPr>
            <a:spLocks noChangeArrowheads="1"/>
          </p:cNvSpPr>
          <p:nvPr/>
        </p:nvSpPr>
        <p:spPr bwMode="auto">
          <a:xfrm>
            <a:off x="8259510" y="44303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Oval 275"/>
          <p:cNvSpPr>
            <a:spLocks noChangeArrowheads="1"/>
          </p:cNvSpPr>
          <p:nvPr/>
        </p:nvSpPr>
        <p:spPr bwMode="auto">
          <a:xfrm>
            <a:off x="8259510" y="470788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Oval 276"/>
          <p:cNvSpPr>
            <a:spLocks noChangeArrowheads="1"/>
          </p:cNvSpPr>
          <p:nvPr/>
        </p:nvSpPr>
        <p:spPr bwMode="auto">
          <a:xfrm>
            <a:off x="8265550" y="4971039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Oval 277"/>
          <p:cNvSpPr>
            <a:spLocks noChangeArrowheads="1"/>
          </p:cNvSpPr>
          <p:nvPr/>
        </p:nvSpPr>
        <p:spPr bwMode="auto">
          <a:xfrm>
            <a:off x="8270524" y="415999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278"/>
          <p:cNvSpPr>
            <a:spLocks noChangeShapeType="1"/>
          </p:cNvSpPr>
          <p:nvPr/>
        </p:nvSpPr>
        <p:spPr bwMode="auto">
          <a:xfrm flipV="1">
            <a:off x="4587525" y="2244423"/>
            <a:ext cx="1376" cy="36575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3" name="Line 279"/>
          <p:cNvSpPr>
            <a:spLocks noChangeShapeType="1"/>
          </p:cNvSpPr>
          <p:nvPr/>
        </p:nvSpPr>
        <p:spPr bwMode="auto">
          <a:xfrm>
            <a:off x="4890426" y="6266221"/>
            <a:ext cx="2577412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" name="Line 280"/>
          <p:cNvSpPr>
            <a:spLocks noChangeShapeType="1"/>
          </p:cNvSpPr>
          <p:nvPr/>
        </p:nvSpPr>
        <p:spPr bwMode="auto">
          <a:xfrm flipV="1">
            <a:off x="7645447" y="5351196"/>
            <a:ext cx="793050" cy="7335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" name="Text Box 281"/>
          <p:cNvSpPr txBox="1">
            <a:spLocks noChangeArrowheads="1"/>
          </p:cNvSpPr>
          <p:nvPr/>
        </p:nvSpPr>
        <p:spPr bwMode="auto">
          <a:xfrm>
            <a:off x="5830795" y="6026360"/>
            <a:ext cx="720079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X-Axis</a:t>
            </a:r>
          </a:p>
        </p:txBody>
      </p:sp>
      <p:sp>
        <p:nvSpPr>
          <p:cNvPr id="606" name="Text Box 282"/>
          <p:cNvSpPr txBox="1">
            <a:spLocks noChangeArrowheads="1"/>
          </p:cNvSpPr>
          <p:nvPr/>
        </p:nvSpPr>
        <p:spPr bwMode="auto">
          <a:xfrm>
            <a:off x="7891899" y="5767463"/>
            <a:ext cx="718701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Z-Axis</a:t>
            </a:r>
          </a:p>
        </p:txBody>
      </p:sp>
      <p:sp>
        <p:nvSpPr>
          <p:cNvPr id="607" name="Text Box 283"/>
          <p:cNvSpPr txBox="1">
            <a:spLocks noChangeArrowheads="1"/>
          </p:cNvSpPr>
          <p:nvPr/>
        </p:nvSpPr>
        <p:spPr bwMode="auto">
          <a:xfrm>
            <a:off x="4191000" y="1880190"/>
            <a:ext cx="713194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Y-Axis</a:t>
            </a:r>
          </a:p>
        </p:txBody>
      </p:sp>
      <p:sp>
        <p:nvSpPr>
          <p:cNvPr id="608" name="Line 326"/>
          <p:cNvSpPr>
            <a:spLocks noChangeShapeType="1"/>
          </p:cNvSpPr>
          <p:nvPr/>
        </p:nvSpPr>
        <p:spPr bwMode="auto">
          <a:xfrm>
            <a:off x="5055644" y="1792376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9" name="Oval 327"/>
          <p:cNvSpPr>
            <a:spLocks noChangeArrowheads="1"/>
          </p:cNvSpPr>
          <p:nvPr/>
        </p:nvSpPr>
        <p:spPr bwMode="auto">
          <a:xfrm>
            <a:off x="4898687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Oval 328"/>
          <p:cNvSpPr>
            <a:spLocks noChangeArrowheads="1"/>
          </p:cNvSpPr>
          <p:nvPr/>
        </p:nvSpPr>
        <p:spPr bwMode="auto">
          <a:xfrm>
            <a:off x="5231878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Oval 329"/>
          <p:cNvSpPr>
            <a:spLocks noChangeArrowheads="1"/>
          </p:cNvSpPr>
          <p:nvPr/>
        </p:nvSpPr>
        <p:spPr bwMode="auto">
          <a:xfrm>
            <a:off x="5566445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Oval 330"/>
          <p:cNvSpPr>
            <a:spLocks noChangeArrowheads="1"/>
          </p:cNvSpPr>
          <p:nvPr/>
        </p:nvSpPr>
        <p:spPr bwMode="auto">
          <a:xfrm>
            <a:off x="5899636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31"/>
          <p:cNvSpPr>
            <a:spLocks noChangeArrowheads="1"/>
          </p:cNvSpPr>
          <p:nvPr/>
        </p:nvSpPr>
        <p:spPr bwMode="auto">
          <a:xfrm>
            <a:off x="6234204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2"/>
          <p:cNvSpPr>
            <a:spLocks noChangeArrowheads="1"/>
          </p:cNvSpPr>
          <p:nvPr/>
        </p:nvSpPr>
        <p:spPr bwMode="auto">
          <a:xfrm>
            <a:off x="6567396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Oval 333"/>
          <p:cNvSpPr>
            <a:spLocks noChangeArrowheads="1"/>
          </p:cNvSpPr>
          <p:nvPr/>
        </p:nvSpPr>
        <p:spPr bwMode="auto">
          <a:xfrm>
            <a:off x="6901963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334"/>
          <p:cNvSpPr>
            <a:spLocks noChangeShapeType="1"/>
          </p:cNvSpPr>
          <p:nvPr/>
        </p:nvSpPr>
        <p:spPr bwMode="auto">
          <a:xfrm>
            <a:off x="6055218" y="994353"/>
            <a:ext cx="2180887" cy="127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" name="Line 335"/>
          <p:cNvSpPr>
            <a:spLocks noChangeShapeType="1"/>
          </p:cNvSpPr>
          <p:nvPr/>
        </p:nvSpPr>
        <p:spPr bwMode="auto">
          <a:xfrm>
            <a:off x="5025354" y="5914679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" name="Oval 336"/>
          <p:cNvSpPr>
            <a:spLocks noChangeArrowheads="1"/>
          </p:cNvSpPr>
          <p:nvPr/>
        </p:nvSpPr>
        <p:spPr bwMode="auto">
          <a:xfrm>
            <a:off x="5187819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Oval 337"/>
          <p:cNvSpPr>
            <a:spLocks noChangeArrowheads="1"/>
          </p:cNvSpPr>
          <p:nvPr/>
        </p:nvSpPr>
        <p:spPr bwMode="auto">
          <a:xfrm>
            <a:off x="5521010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Oval 338"/>
          <p:cNvSpPr>
            <a:spLocks noChangeArrowheads="1"/>
          </p:cNvSpPr>
          <p:nvPr/>
        </p:nvSpPr>
        <p:spPr bwMode="auto">
          <a:xfrm>
            <a:off x="5855578" y="5838533"/>
            <a:ext cx="176233" cy="135794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Oval 339"/>
          <p:cNvSpPr>
            <a:spLocks noChangeArrowheads="1"/>
          </p:cNvSpPr>
          <p:nvPr/>
        </p:nvSpPr>
        <p:spPr bwMode="auto">
          <a:xfrm>
            <a:off x="6188769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Oval 340"/>
          <p:cNvSpPr>
            <a:spLocks noChangeArrowheads="1"/>
          </p:cNvSpPr>
          <p:nvPr/>
        </p:nvSpPr>
        <p:spPr bwMode="auto">
          <a:xfrm>
            <a:off x="6523337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Oval 341"/>
          <p:cNvSpPr>
            <a:spLocks noChangeArrowheads="1"/>
          </p:cNvSpPr>
          <p:nvPr/>
        </p:nvSpPr>
        <p:spPr bwMode="auto">
          <a:xfrm>
            <a:off x="6856528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Line 342"/>
          <p:cNvSpPr>
            <a:spLocks noChangeShapeType="1"/>
          </p:cNvSpPr>
          <p:nvPr/>
        </p:nvSpPr>
        <p:spPr bwMode="auto">
          <a:xfrm>
            <a:off x="5401226" y="1527378"/>
            <a:ext cx="2180887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" name="Oval 343"/>
          <p:cNvSpPr>
            <a:spLocks noChangeArrowheads="1"/>
          </p:cNvSpPr>
          <p:nvPr/>
        </p:nvSpPr>
        <p:spPr bwMode="auto">
          <a:xfrm>
            <a:off x="521122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Oval 344"/>
          <p:cNvSpPr>
            <a:spLocks noChangeArrowheads="1"/>
          </p:cNvSpPr>
          <p:nvPr/>
        </p:nvSpPr>
        <p:spPr bwMode="auto">
          <a:xfrm>
            <a:off x="5878984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Oval 345"/>
          <p:cNvSpPr>
            <a:spLocks noChangeArrowheads="1"/>
          </p:cNvSpPr>
          <p:nvPr/>
        </p:nvSpPr>
        <p:spPr bwMode="auto">
          <a:xfrm>
            <a:off x="621217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Oval 346"/>
          <p:cNvSpPr>
            <a:spLocks noChangeArrowheads="1"/>
          </p:cNvSpPr>
          <p:nvPr/>
        </p:nvSpPr>
        <p:spPr bwMode="auto">
          <a:xfrm>
            <a:off x="6546743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Oval 347"/>
          <p:cNvSpPr>
            <a:spLocks noChangeArrowheads="1"/>
          </p:cNvSpPr>
          <p:nvPr/>
        </p:nvSpPr>
        <p:spPr bwMode="auto">
          <a:xfrm>
            <a:off x="6879934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Oval 348"/>
          <p:cNvSpPr>
            <a:spLocks noChangeArrowheads="1"/>
          </p:cNvSpPr>
          <p:nvPr/>
        </p:nvSpPr>
        <p:spPr bwMode="auto">
          <a:xfrm>
            <a:off x="7214502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Oval 349"/>
          <p:cNvSpPr>
            <a:spLocks noChangeArrowheads="1"/>
          </p:cNvSpPr>
          <p:nvPr/>
        </p:nvSpPr>
        <p:spPr bwMode="auto">
          <a:xfrm>
            <a:off x="5544416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Line 350"/>
          <p:cNvSpPr>
            <a:spLocks noChangeShapeType="1"/>
          </p:cNvSpPr>
          <p:nvPr/>
        </p:nvSpPr>
        <p:spPr bwMode="auto">
          <a:xfrm>
            <a:off x="5744056" y="1239291"/>
            <a:ext cx="2180887" cy="1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" name="Oval 351"/>
          <p:cNvSpPr>
            <a:spLocks noChangeArrowheads="1"/>
          </p:cNvSpPr>
          <p:nvPr/>
        </p:nvSpPr>
        <p:spPr bwMode="auto">
          <a:xfrm>
            <a:off x="555543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Oval 352"/>
          <p:cNvSpPr>
            <a:spLocks noChangeArrowheads="1"/>
          </p:cNvSpPr>
          <p:nvPr/>
        </p:nvSpPr>
        <p:spPr bwMode="auto">
          <a:xfrm>
            <a:off x="622181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Oval 353"/>
          <p:cNvSpPr>
            <a:spLocks noChangeArrowheads="1"/>
          </p:cNvSpPr>
          <p:nvPr/>
        </p:nvSpPr>
        <p:spPr bwMode="auto">
          <a:xfrm>
            <a:off x="655638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Oval 354"/>
          <p:cNvSpPr>
            <a:spLocks noChangeArrowheads="1"/>
          </p:cNvSpPr>
          <p:nvPr/>
        </p:nvSpPr>
        <p:spPr bwMode="auto">
          <a:xfrm>
            <a:off x="688957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Oval 355"/>
          <p:cNvSpPr>
            <a:spLocks noChangeArrowheads="1"/>
          </p:cNvSpPr>
          <p:nvPr/>
        </p:nvSpPr>
        <p:spPr bwMode="auto">
          <a:xfrm>
            <a:off x="7224139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Oval 356"/>
          <p:cNvSpPr>
            <a:spLocks noChangeArrowheads="1"/>
          </p:cNvSpPr>
          <p:nvPr/>
        </p:nvSpPr>
        <p:spPr bwMode="auto">
          <a:xfrm>
            <a:off x="7557330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Oval 357"/>
          <p:cNvSpPr>
            <a:spLocks noChangeArrowheads="1"/>
          </p:cNvSpPr>
          <p:nvPr/>
        </p:nvSpPr>
        <p:spPr bwMode="auto">
          <a:xfrm>
            <a:off x="588862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Oval 358"/>
          <p:cNvSpPr>
            <a:spLocks noChangeArrowheads="1"/>
          </p:cNvSpPr>
          <p:nvPr/>
        </p:nvSpPr>
        <p:spPr bwMode="auto">
          <a:xfrm>
            <a:off x="5898260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Oval 359"/>
          <p:cNvSpPr>
            <a:spLocks noChangeArrowheads="1"/>
          </p:cNvSpPr>
          <p:nvPr/>
        </p:nvSpPr>
        <p:spPr bwMode="auto">
          <a:xfrm>
            <a:off x="656601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Oval 360"/>
          <p:cNvSpPr>
            <a:spLocks noChangeArrowheads="1"/>
          </p:cNvSpPr>
          <p:nvPr/>
        </p:nvSpPr>
        <p:spPr bwMode="auto">
          <a:xfrm>
            <a:off x="6899209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Oval 361"/>
          <p:cNvSpPr>
            <a:spLocks noChangeArrowheads="1"/>
          </p:cNvSpPr>
          <p:nvPr/>
        </p:nvSpPr>
        <p:spPr bwMode="auto">
          <a:xfrm>
            <a:off x="723377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Oval 362"/>
          <p:cNvSpPr>
            <a:spLocks noChangeArrowheads="1"/>
          </p:cNvSpPr>
          <p:nvPr/>
        </p:nvSpPr>
        <p:spPr bwMode="auto">
          <a:xfrm>
            <a:off x="7566969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Oval 363"/>
          <p:cNvSpPr>
            <a:spLocks noChangeArrowheads="1"/>
          </p:cNvSpPr>
          <p:nvPr/>
        </p:nvSpPr>
        <p:spPr bwMode="auto">
          <a:xfrm>
            <a:off x="7901536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Oval 364"/>
          <p:cNvSpPr>
            <a:spLocks noChangeArrowheads="1"/>
          </p:cNvSpPr>
          <p:nvPr/>
        </p:nvSpPr>
        <p:spPr bwMode="auto">
          <a:xfrm>
            <a:off x="6231451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Oval 270"/>
          <p:cNvSpPr>
            <a:spLocks noChangeArrowheads="1"/>
          </p:cNvSpPr>
          <p:nvPr/>
        </p:nvSpPr>
        <p:spPr bwMode="auto">
          <a:xfrm>
            <a:off x="8271901" y="197791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Oval 213"/>
          <p:cNvSpPr>
            <a:spLocks noChangeArrowheads="1"/>
          </p:cNvSpPr>
          <p:nvPr/>
        </p:nvSpPr>
        <p:spPr bwMode="auto">
          <a:xfrm>
            <a:off x="7919434" y="36226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Oval 213"/>
          <p:cNvSpPr>
            <a:spLocks noChangeArrowheads="1"/>
          </p:cNvSpPr>
          <p:nvPr/>
        </p:nvSpPr>
        <p:spPr bwMode="auto">
          <a:xfrm>
            <a:off x="7919434" y="445979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Rectangle 284"/>
          <p:cNvSpPr>
            <a:spLocks noChangeArrowheads="1"/>
          </p:cNvSpPr>
          <p:nvPr/>
        </p:nvSpPr>
        <p:spPr bwMode="auto">
          <a:xfrm>
            <a:off x="94456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Rectangle 285"/>
          <p:cNvSpPr>
            <a:spLocks noChangeArrowheads="1"/>
          </p:cNvSpPr>
          <p:nvPr/>
        </p:nvSpPr>
        <p:spPr bwMode="auto">
          <a:xfrm>
            <a:off x="1328738" y="3527425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Rectangle 286"/>
          <p:cNvSpPr>
            <a:spLocks noChangeArrowheads="1"/>
          </p:cNvSpPr>
          <p:nvPr/>
        </p:nvSpPr>
        <p:spPr bwMode="auto">
          <a:xfrm>
            <a:off x="171291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Rectangle 287"/>
          <p:cNvSpPr>
            <a:spLocks noChangeArrowheads="1"/>
          </p:cNvSpPr>
          <p:nvPr/>
        </p:nvSpPr>
        <p:spPr bwMode="auto">
          <a:xfrm>
            <a:off x="2098675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Rectangle 288"/>
          <p:cNvSpPr>
            <a:spLocks noChangeArrowheads="1"/>
          </p:cNvSpPr>
          <p:nvPr/>
        </p:nvSpPr>
        <p:spPr bwMode="auto">
          <a:xfrm>
            <a:off x="94456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Rectangle 289"/>
          <p:cNvSpPr>
            <a:spLocks noChangeArrowheads="1"/>
          </p:cNvSpPr>
          <p:nvPr/>
        </p:nvSpPr>
        <p:spPr bwMode="auto">
          <a:xfrm>
            <a:off x="94456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Rectangle 290"/>
          <p:cNvSpPr>
            <a:spLocks noChangeArrowheads="1"/>
          </p:cNvSpPr>
          <p:nvPr/>
        </p:nvSpPr>
        <p:spPr bwMode="auto">
          <a:xfrm>
            <a:off x="1328738" y="2493963"/>
            <a:ext cx="407987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Rectangle 291"/>
          <p:cNvSpPr>
            <a:spLocks noChangeArrowheads="1"/>
          </p:cNvSpPr>
          <p:nvPr/>
        </p:nvSpPr>
        <p:spPr bwMode="auto">
          <a:xfrm>
            <a:off x="171291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Rectangle 292"/>
          <p:cNvSpPr>
            <a:spLocks noChangeArrowheads="1"/>
          </p:cNvSpPr>
          <p:nvPr/>
        </p:nvSpPr>
        <p:spPr bwMode="auto">
          <a:xfrm>
            <a:off x="2098675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Rectangle 293"/>
          <p:cNvSpPr>
            <a:spLocks noChangeArrowheads="1"/>
          </p:cNvSpPr>
          <p:nvPr/>
        </p:nvSpPr>
        <p:spPr bwMode="auto">
          <a:xfrm>
            <a:off x="1328738" y="2844800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Oval 294"/>
          <p:cNvSpPr>
            <a:spLocks noChangeArrowheads="1"/>
          </p:cNvSpPr>
          <p:nvPr/>
        </p:nvSpPr>
        <p:spPr bwMode="auto">
          <a:xfrm>
            <a:off x="1233488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Rectangle 295"/>
          <p:cNvSpPr>
            <a:spLocks noChangeArrowheads="1"/>
          </p:cNvSpPr>
          <p:nvPr/>
        </p:nvSpPr>
        <p:spPr bwMode="auto">
          <a:xfrm>
            <a:off x="171291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Oval 296"/>
          <p:cNvSpPr>
            <a:spLocks noChangeArrowheads="1"/>
          </p:cNvSpPr>
          <p:nvPr/>
        </p:nvSpPr>
        <p:spPr bwMode="auto">
          <a:xfrm>
            <a:off x="1617663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Rectangle 297"/>
          <p:cNvSpPr>
            <a:spLocks noChangeArrowheads="1"/>
          </p:cNvSpPr>
          <p:nvPr/>
        </p:nvSpPr>
        <p:spPr bwMode="auto">
          <a:xfrm>
            <a:off x="2098675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Oval 298"/>
          <p:cNvSpPr>
            <a:spLocks noChangeArrowheads="1"/>
          </p:cNvSpPr>
          <p:nvPr/>
        </p:nvSpPr>
        <p:spPr bwMode="auto">
          <a:xfrm>
            <a:off x="2003425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Oval 299"/>
          <p:cNvSpPr>
            <a:spLocks noChangeArrowheads="1"/>
          </p:cNvSpPr>
          <p:nvPr/>
        </p:nvSpPr>
        <p:spPr bwMode="auto">
          <a:xfrm>
            <a:off x="2387600" y="276066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Rectangle 300"/>
          <p:cNvSpPr>
            <a:spLocks noChangeArrowheads="1"/>
          </p:cNvSpPr>
          <p:nvPr/>
        </p:nvSpPr>
        <p:spPr bwMode="auto">
          <a:xfrm>
            <a:off x="931863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Rectangle 301"/>
          <p:cNvSpPr>
            <a:spLocks noChangeArrowheads="1"/>
          </p:cNvSpPr>
          <p:nvPr/>
        </p:nvSpPr>
        <p:spPr bwMode="auto">
          <a:xfrm>
            <a:off x="1316038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Rectangle 302"/>
          <p:cNvSpPr>
            <a:spLocks noChangeArrowheads="1"/>
          </p:cNvSpPr>
          <p:nvPr/>
        </p:nvSpPr>
        <p:spPr bwMode="auto">
          <a:xfrm>
            <a:off x="1701800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Rectangle 303"/>
          <p:cNvSpPr>
            <a:spLocks noChangeArrowheads="1"/>
          </p:cNvSpPr>
          <p:nvPr/>
        </p:nvSpPr>
        <p:spPr bwMode="auto">
          <a:xfrm>
            <a:off x="2085975" y="3189288"/>
            <a:ext cx="407988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Oval 304"/>
          <p:cNvSpPr>
            <a:spLocks noChangeArrowheads="1"/>
          </p:cNvSpPr>
          <p:nvPr/>
        </p:nvSpPr>
        <p:spPr bwMode="auto">
          <a:xfrm>
            <a:off x="1233488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Oval 305"/>
          <p:cNvSpPr>
            <a:spLocks noChangeArrowheads="1"/>
          </p:cNvSpPr>
          <p:nvPr/>
        </p:nvSpPr>
        <p:spPr bwMode="auto">
          <a:xfrm>
            <a:off x="1617663" y="3108325"/>
            <a:ext cx="2032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Oval 306"/>
          <p:cNvSpPr>
            <a:spLocks noChangeArrowheads="1"/>
          </p:cNvSpPr>
          <p:nvPr/>
        </p:nvSpPr>
        <p:spPr bwMode="auto">
          <a:xfrm>
            <a:off x="2003425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Oval 307"/>
          <p:cNvSpPr>
            <a:spLocks noChangeArrowheads="1"/>
          </p:cNvSpPr>
          <p:nvPr/>
        </p:nvSpPr>
        <p:spPr bwMode="auto">
          <a:xfrm>
            <a:off x="2387600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Oval 308"/>
          <p:cNvSpPr>
            <a:spLocks noChangeArrowheads="1"/>
          </p:cNvSpPr>
          <p:nvPr/>
        </p:nvSpPr>
        <p:spPr bwMode="auto">
          <a:xfrm>
            <a:off x="122078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Oval 309"/>
          <p:cNvSpPr>
            <a:spLocks noChangeArrowheads="1"/>
          </p:cNvSpPr>
          <p:nvPr/>
        </p:nvSpPr>
        <p:spPr bwMode="auto">
          <a:xfrm>
            <a:off x="1604963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Oval 310"/>
          <p:cNvSpPr>
            <a:spLocks noChangeArrowheads="1"/>
          </p:cNvSpPr>
          <p:nvPr/>
        </p:nvSpPr>
        <p:spPr bwMode="auto">
          <a:xfrm>
            <a:off x="198913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Oval 311"/>
          <p:cNvSpPr>
            <a:spLocks noChangeArrowheads="1"/>
          </p:cNvSpPr>
          <p:nvPr/>
        </p:nvSpPr>
        <p:spPr bwMode="auto">
          <a:xfrm>
            <a:off x="2374900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Oval 312"/>
          <p:cNvSpPr>
            <a:spLocks noChangeArrowheads="1"/>
          </p:cNvSpPr>
          <p:nvPr/>
        </p:nvSpPr>
        <p:spPr bwMode="auto">
          <a:xfrm>
            <a:off x="1233488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Oval 313"/>
          <p:cNvSpPr>
            <a:spLocks noChangeArrowheads="1"/>
          </p:cNvSpPr>
          <p:nvPr/>
        </p:nvSpPr>
        <p:spPr bwMode="auto">
          <a:xfrm>
            <a:off x="1617663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Oval 314"/>
          <p:cNvSpPr>
            <a:spLocks noChangeArrowheads="1"/>
          </p:cNvSpPr>
          <p:nvPr/>
        </p:nvSpPr>
        <p:spPr bwMode="auto">
          <a:xfrm>
            <a:off x="20034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Oval 315"/>
          <p:cNvSpPr>
            <a:spLocks noChangeArrowheads="1"/>
          </p:cNvSpPr>
          <p:nvPr/>
        </p:nvSpPr>
        <p:spPr bwMode="auto">
          <a:xfrm>
            <a:off x="2387600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Oval 316"/>
          <p:cNvSpPr>
            <a:spLocks noChangeArrowheads="1"/>
          </p:cNvSpPr>
          <p:nvPr/>
        </p:nvSpPr>
        <p:spPr bwMode="auto">
          <a:xfrm>
            <a:off x="1233488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Oval 317"/>
          <p:cNvSpPr>
            <a:spLocks noChangeArrowheads="1"/>
          </p:cNvSpPr>
          <p:nvPr/>
        </p:nvSpPr>
        <p:spPr bwMode="auto">
          <a:xfrm>
            <a:off x="1617663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Oval 318"/>
          <p:cNvSpPr>
            <a:spLocks noChangeArrowheads="1"/>
          </p:cNvSpPr>
          <p:nvPr/>
        </p:nvSpPr>
        <p:spPr bwMode="auto">
          <a:xfrm>
            <a:off x="20034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Oval 319"/>
          <p:cNvSpPr>
            <a:spLocks noChangeArrowheads="1"/>
          </p:cNvSpPr>
          <p:nvPr/>
        </p:nvSpPr>
        <p:spPr bwMode="auto">
          <a:xfrm>
            <a:off x="2387600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Oval 320"/>
          <p:cNvSpPr>
            <a:spLocks noChangeArrowheads="1"/>
          </p:cNvSpPr>
          <p:nvPr/>
        </p:nvSpPr>
        <p:spPr bwMode="auto">
          <a:xfrm>
            <a:off x="8477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Oval 321"/>
          <p:cNvSpPr>
            <a:spLocks noChangeArrowheads="1"/>
          </p:cNvSpPr>
          <p:nvPr/>
        </p:nvSpPr>
        <p:spPr bwMode="auto">
          <a:xfrm>
            <a:off x="847725" y="2759075"/>
            <a:ext cx="203200" cy="169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Oval 322"/>
          <p:cNvSpPr>
            <a:spLocks noChangeArrowheads="1"/>
          </p:cNvSpPr>
          <p:nvPr/>
        </p:nvSpPr>
        <p:spPr bwMode="auto">
          <a:xfrm>
            <a:off x="847725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Oval 323"/>
          <p:cNvSpPr>
            <a:spLocks noChangeArrowheads="1"/>
          </p:cNvSpPr>
          <p:nvPr/>
        </p:nvSpPr>
        <p:spPr bwMode="auto">
          <a:xfrm>
            <a:off x="835025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Oval 324"/>
          <p:cNvSpPr>
            <a:spLocks noChangeArrowheads="1"/>
          </p:cNvSpPr>
          <p:nvPr/>
        </p:nvSpPr>
        <p:spPr bwMode="auto">
          <a:xfrm>
            <a:off x="8477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Footer Placeholder 69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HALO: Modeling Ocean Modeling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NRL Layered Ocean Model (NLOM) simulates enclosed seas, major oceans basins, and the global ocean</a:t>
            </a:r>
          </a:p>
          <a:p>
            <a:r>
              <a:rPr lang="en-US" dirty="0" smtClean="0"/>
              <a:t>HALO was initially developed as the communication kernel for NLOM</a:t>
            </a:r>
          </a:p>
          <a:p>
            <a:pPr lvl="1"/>
            <a:r>
              <a:rPr lang="en-US" dirty="0" smtClean="0"/>
              <a:t>Gained popularity because of its similarity to other models as well (e.g., algebraic solvers)</a:t>
            </a:r>
          </a:p>
          <a:p>
            <a:pPr lvl="1"/>
            <a:r>
              <a:rPr lang="en-US" dirty="0" smtClean="0"/>
              <a:t>Rough indication of the communication behavior of other models as well, including CFD and nuclear physics</a:t>
            </a:r>
          </a:p>
          <a:p>
            <a:r>
              <a:rPr lang="en-US" dirty="0" smtClean="0"/>
              <a:t>Distributes data on a 2D logical process grid and performs a nearest neighbor exchange along the logical grid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Network Communication Behavior on BG/P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Measuring Network Congestion with Hardware Counters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BG/P Network Hardware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Blue Gene/P provides various counters for measuring network activity</a:t>
            </a:r>
          </a:p>
          <a:p>
            <a:r>
              <a:rPr lang="en-US" dirty="0" smtClean="0"/>
              <a:t>Flow control stall event (Torus Network)</a:t>
            </a:r>
          </a:p>
          <a:p>
            <a:pPr lvl="1"/>
            <a:r>
              <a:rPr lang="en-US" dirty="0" smtClean="0"/>
              <a:t>When a packet needs to be sent out, it is queued in a DMA FIFO</a:t>
            </a:r>
          </a:p>
          <a:p>
            <a:pPr lvl="1"/>
            <a:r>
              <a:rPr lang="en-US" dirty="0" smtClean="0"/>
              <a:t>The DMA engine checks if the link is free (no ongoing traffic) and if it is, tries to send out a packet</a:t>
            </a:r>
          </a:p>
          <a:p>
            <a:pPr lvl="1"/>
            <a:r>
              <a:rPr lang="en-US" dirty="0" smtClean="0"/>
              <a:t>Each link uses a credit-based flow control; if a link has no credit available, a flow control stall event is generated</a:t>
            </a:r>
          </a:p>
          <a:p>
            <a:r>
              <a:rPr lang="en-US" dirty="0" smtClean="0"/>
              <a:t>Collective network queue (Collective Network)</a:t>
            </a:r>
          </a:p>
          <a:p>
            <a:pPr lvl="1"/>
            <a:r>
              <a:rPr lang="en-US" dirty="0" smtClean="0"/>
              <a:t>BG’s collective network can only have one ongoing operation</a:t>
            </a:r>
          </a:p>
          <a:p>
            <a:pPr lvl="1"/>
            <a:r>
              <a:rPr lang="en-US" dirty="0" smtClean="0"/>
              <a:t>Other requests are queued; length of the queue gives an indication of congestion on the collective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with Global Communication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04800" y="990600"/>
          <a:ext cx="419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19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with Cartesian Communication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7600" y="2057400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246322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Drop in congestion?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Reason: Impact of system layout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System Layout on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System size vs. congestion</a:t>
            </a:r>
          </a:p>
          <a:p>
            <a:pPr lvl="1"/>
            <a:r>
              <a:rPr lang="en-US" dirty="0" smtClean="0"/>
              <a:t>In general larger system means more congestion, but not always true</a:t>
            </a:r>
          </a:p>
          <a:p>
            <a:r>
              <a:rPr lang="en-US" dirty="0" smtClean="0"/>
              <a:t>Increasing system size can sometimes decrease congestion</a:t>
            </a:r>
          </a:p>
          <a:p>
            <a:pPr lvl="1"/>
            <a:r>
              <a:rPr lang="en-US" dirty="0" smtClean="0"/>
              <a:t>BG/P is laid out as a 3D torus; doubling the system size does not have any implication on how the dimensions have changed</a:t>
            </a:r>
          </a:p>
          <a:p>
            <a:pPr lvl="2"/>
            <a:r>
              <a:rPr lang="en-US" dirty="0" smtClean="0"/>
              <a:t>A possible 4096 CPU system can have a configuration of 8 x 8 x 64</a:t>
            </a:r>
          </a:p>
          <a:p>
            <a:pPr lvl="2"/>
            <a:r>
              <a:rPr lang="en-US" dirty="0" smtClean="0"/>
              <a:t>A possible 8192 CPU system can have a configuration of 16 x 16 x 32</a:t>
            </a:r>
          </a:p>
          <a:p>
            <a:pPr lvl="3"/>
            <a:r>
              <a:rPr lang="en-US" dirty="0" smtClean="0"/>
              <a:t>X and Y dimensions have increased, but Z dimension has decreased</a:t>
            </a:r>
          </a:p>
          <a:p>
            <a:pPr lvl="1"/>
            <a:r>
              <a:rPr lang="en-US" dirty="0" smtClean="0"/>
              <a:t>Even if one dimension doubles and the remaining dimensions stay constant, it is not trivial to guess the amount of congestion</a:t>
            </a:r>
          </a:p>
          <a:p>
            <a:pPr lvl="2"/>
            <a:r>
              <a:rPr lang="en-US" dirty="0" smtClean="0"/>
              <a:t>8 x 8 x 64 partition is more elongated (possibly more congestion)</a:t>
            </a:r>
          </a:p>
          <a:p>
            <a:pPr lvl="2"/>
            <a:r>
              <a:rPr lang="en-US" dirty="0" smtClean="0"/>
              <a:t>16 x 16 x 32 partition is more cubic (possibly lesser congestion)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with NN Communication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04800" y="990600"/>
          <a:ext cx="419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26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 High End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passed the </a:t>
            </a:r>
            <a:r>
              <a:rPr lang="en-US" dirty="0" err="1" smtClean="0"/>
              <a:t>Petaflop</a:t>
            </a:r>
            <a:r>
              <a:rPr lang="en-US" dirty="0" smtClean="0"/>
              <a:t> Barrier</a:t>
            </a:r>
          </a:p>
          <a:p>
            <a:pPr lvl="1"/>
            <a:r>
              <a:rPr lang="en-US" dirty="0" smtClean="0"/>
              <a:t>Two systems over the </a:t>
            </a:r>
            <a:r>
              <a:rPr lang="en-US" dirty="0" err="1" smtClean="0"/>
              <a:t>Petaflop</a:t>
            </a:r>
            <a:r>
              <a:rPr lang="en-US" dirty="0" smtClean="0"/>
              <a:t> mark in the Top500: LANL Roadrunner and ORNL Jaguar</a:t>
            </a:r>
          </a:p>
          <a:p>
            <a:pPr lvl="1"/>
            <a:r>
              <a:rPr lang="en-US" dirty="0" smtClean="0"/>
              <a:t>Argonne has a 163840-core Blue Gene/P</a:t>
            </a:r>
          </a:p>
          <a:p>
            <a:pPr lvl="1"/>
            <a:r>
              <a:rPr lang="en-US" dirty="0" smtClean="0"/>
              <a:t>Lawrence Livermore has a 286720-core Blue Gene/L</a:t>
            </a:r>
          </a:p>
          <a:p>
            <a:r>
              <a:rPr lang="en-US" dirty="0" err="1" smtClean="0"/>
              <a:t>Exaflop</a:t>
            </a:r>
            <a:r>
              <a:rPr lang="en-US" dirty="0" smtClean="0"/>
              <a:t> systems will out by 2018-2020</a:t>
            </a:r>
          </a:p>
          <a:p>
            <a:pPr lvl="1"/>
            <a:r>
              <a:rPr lang="en-US" dirty="0" smtClean="0"/>
              <a:t>Expected to have about a hundred million processing elements</a:t>
            </a:r>
          </a:p>
          <a:p>
            <a:pPr lvl="1"/>
            <a:r>
              <a:rPr lang="en-US" dirty="0" smtClean="0"/>
              <a:t>Might be processors, cores, SMTs</a:t>
            </a:r>
          </a:p>
          <a:p>
            <a:r>
              <a:rPr lang="en-US" dirty="0" smtClean="0"/>
              <a:t>Such large systems pose many challenges to middleware trying to take advantage of these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Network Communication Behavior on BG/P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Measuring Network Congestion with Hardware Counters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Massive scale systems such as Blue Gene and Cray tend to use flat torus networks instead of fat tree networks</a:t>
            </a:r>
          </a:p>
          <a:p>
            <a:pPr lvl="1"/>
            <a:r>
              <a:rPr lang="en-US" dirty="0" smtClean="0"/>
              <a:t>Lower cost (linearly increasing network cost, not super-linear)</a:t>
            </a:r>
          </a:p>
          <a:p>
            <a:pPr lvl="1"/>
            <a:r>
              <a:rPr lang="en-US" dirty="0" smtClean="0"/>
              <a:t>Lower failure rate (lesser components)</a:t>
            </a:r>
          </a:p>
          <a:p>
            <a:r>
              <a:rPr lang="en-US" dirty="0" smtClean="0"/>
              <a:t>This means that there is going to be significantly more communication interleaving as compared to earlier</a:t>
            </a:r>
          </a:p>
          <a:p>
            <a:pPr lvl="1"/>
            <a:r>
              <a:rPr lang="en-US" dirty="0" smtClean="0"/>
              <a:t>This is obvious for global communication</a:t>
            </a:r>
          </a:p>
          <a:p>
            <a:pPr lvl="1"/>
            <a:r>
              <a:rPr lang="en-US" dirty="0" smtClean="0"/>
              <a:t>While not obvious, this is true for more localized communication too</a:t>
            </a:r>
          </a:p>
          <a:p>
            <a:r>
              <a:rPr lang="en-US" dirty="0" smtClean="0"/>
              <a:t>We studied network congestion characteristics with different benchmarks on a large-scale Blue Gene/P</a:t>
            </a:r>
          </a:p>
          <a:p>
            <a:pPr lvl="1"/>
            <a:r>
              <a:rPr lang="en-US" dirty="0" smtClean="0"/>
              <a:t>… hopefully providing insights into what to expect at such scales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Process mapping tends to have a large impact on performance</a:t>
            </a:r>
          </a:p>
          <a:p>
            <a:pPr lvl="1"/>
            <a:r>
              <a:rPr lang="en-US" dirty="0" smtClean="0"/>
              <a:t>How do we determine process mapping up front without knowing what the application is going to do?</a:t>
            </a:r>
          </a:p>
          <a:p>
            <a:r>
              <a:rPr lang="en-US" dirty="0" smtClean="0"/>
              <a:t>There are two dimensions of optimization for this:</a:t>
            </a:r>
          </a:p>
          <a:p>
            <a:pPr lvl="1"/>
            <a:r>
              <a:rPr lang="en-US" dirty="0" smtClean="0"/>
              <a:t>MPI virtual topology functionality: not very well optimized, not multi-core aware in many cases, not network topology aware (we probably need to start with fixing the bugs in the MPI standard)</a:t>
            </a:r>
          </a:p>
          <a:p>
            <a:pPr lvl="1"/>
            <a:r>
              <a:rPr lang="en-US" dirty="0" smtClean="0"/>
              <a:t>Communication description language (CDL)</a:t>
            </a:r>
          </a:p>
          <a:p>
            <a:pPr lvl="2"/>
            <a:r>
              <a:rPr lang="en-US" dirty="0" smtClean="0"/>
              <a:t>MPI virtual topology functions might not be easily usable in many cases (e.g., when the application cannot allow for rank reordering)</a:t>
            </a:r>
          </a:p>
          <a:p>
            <a:pPr lvl="2"/>
            <a:r>
              <a:rPr lang="en-US" dirty="0" smtClean="0"/>
              <a:t>CDL can allow applications to tell the process management system what the application communication characteristics 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Contacts:</a:t>
            </a:r>
          </a:p>
          <a:p>
            <a:r>
              <a:rPr lang="en-US" dirty="0" smtClean="0"/>
              <a:t>	Pavan Balaji: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	Harish Naik: </a:t>
            </a:r>
            <a:r>
              <a:rPr lang="en-US" dirty="0" smtClean="0">
                <a:hlinkClick r:id="rId3"/>
              </a:rPr>
              <a:t>hnaik@mcs.anl.gov</a:t>
            </a:r>
            <a:endParaRPr lang="en-US" dirty="0" smtClean="0"/>
          </a:p>
          <a:p>
            <a:r>
              <a:rPr lang="en-US" dirty="0" smtClean="0"/>
              <a:t>	Narayan Desai: </a:t>
            </a:r>
            <a:r>
              <a:rPr lang="en-US" dirty="0" smtClean="0">
                <a:hlinkClick r:id="rId4"/>
              </a:rPr>
              <a:t>desai@mcs.anl.gov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Sharing at Massive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massive scales, number of hardware components cannot increase exponentially with system size</a:t>
            </a:r>
          </a:p>
          <a:p>
            <a:pPr lvl="1"/>
            <a:r>
              <a:rPr lang="en-US" dirty="0" smtClean="0"/>
              <a:t>Too expensive (cost plays a major factor!)</a:t>
            </a:r>
          </a:p>
          <a:p>
            <a:pPr lvl="1"/>
            <a:r>
              <a:rPr lang="en-US" dirty="0" smtClean="0"/>
              <a:t>E.g., Crossbar switches vs. Fat-tree networks</a:t>
            </a:r>
          </a:p>
          <a:p>
            <a:r>
              <a:rPr lang="en-US" dirty="0" smtClean="0"/>
              <a:t>At this scale, most systems do a lot of hardware sharing</a:t>
            </a:r>
          </a:p>
          <a:p>
            <a:pPr lvl="1"/>
            <a:r>
              <a:rPr lang="en-US" dirty="0" smtClean="0"/>
              <a:t>Shared caches, shared communication engines, shared networks</a:t>
            </a:r>
          </a:p>
          <a:p>
            <a:r>
              <a:rPr lang="en-US" dirty="0" smtClean="0"/>
              <a:t>More sharing means more contention</a:t>
            </a:r>
          </a:p>
          <a:p>
            <a:pPr lvl="1"/>
            <a:r>
              <a:rPr lang="en-US" dirty="0" smtClean="0"/>
              <a:t>The challenge is how do we deal with this contention?</a:t>
            </a:r>
          </a:p>
          <a:p>
            <a:pPr lvl="1"/>
            <a:r>
              <a:rPr lang="en-US" dirty="0" smtClean="0"/>
              <a:t>More importantly: what’s the impact of such architectures?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Gene/P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895600" cy="5181600"/>
          </a:xfrm>
        </p:spPr>
        <p:txBody>
          <a:bodyPr/>
          <a:lstStyle/>
          <a:p>
            <a:r>
              <a:rPr lang="en-US" dirty="0" smtClean="0"/>
              <a:t>Second Generation of the Blue Gene supercomputers</a:t>
            </a:r>
          </a:p>
          <a:p>
            <a:r>
              <a:rPr lang="en-US" dirty="0" smtClean="0"/>
              <a:t>Extremely energy efficient design using low-power chips</a:t>
            </a:r>
          </a:p>
          <a:p>
            <a:pPr lvl="1"/>
            <a:r>
              <a:rPr lang="en-US" dirty="0" smtClean="0"/>
              <a:t>Four 850MHz cores on each PPC450 processor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00200"/>
            <a:ext cx="59764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4114800" y="47244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38862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14800" y="29718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1336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62400" y="3276600"/>
            <a:ext cx="1981200" cy="20574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29200" y="47244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BG/P 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181600"/>
          </a:xfrm>
        </p:spPr>
        <p:txBody>
          <a:bodyPr/>
          <a:lstStyle/>
          <a:p>
            <a:r>
              <a:rPr lang="en-US" dirty="0" smtClean="0"/>
              <a:t>Uses five specialized networks</a:t>
            </a:r>
          </a:p>
          <a:p>
            <a:pPr lvl="1"/>
            <a:r>
              <a:rPr lang="en-US" dirty="0" smtClean="0"/>
              <a:t>Two of them (10G and 1G Ethernet) are used for File I/O and system management</a:t>
            </a:r>
          </a:p>
          <a:p>
            <a:pPr lvl="1"/>
            <a:r>
              <a:rPr lang="en-US" dirty="0" smtClean="0"/>
              <a:t>Remaining three (3D Torus, Global collective network, Global interrupt network) are used for MPI communication</a:t>
            </a:r>
          </a:p>
          <a:p>
            <a:pPr lvl="2"/>
            <a:r>
              <a:rPr lang="en-US" dirty="0" smtClean="0"/>
              <a:t>3D torus: 6 bidirectional links for each node (total of 5.1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5387079" y="95501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711155" y="985470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7711155" y="510118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047100" y="1542607"/>
            <a:ext cx="1376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389928" y="1254521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51281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685849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19040" y="4244535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352231" y="42445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686799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019990" y="42445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353181" y="4244535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51281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685849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19040" y="3418346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352231" y="34183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686799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019990" y="34183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353181" y="3418346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351281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85849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01863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019040" y="3698819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936431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352231" y="36988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269622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686799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604190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019990" y="36988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937381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353181" y="369881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7270572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340267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674834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008025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341216" y="39742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675785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7008976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7342167" y="39742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01863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5936431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6269622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6604190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6937381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7270572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590849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5924040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6258607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6591798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6926366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7259557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5351281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685849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5601863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6019040" y="4525007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5936431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6352231" y="45250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58"/>
          <p:cNvSpPr>
            <a:spLocks noChangeArrowheads="1"/>
          </p:cNvSpPr>
          <p:nvPr/>
        </p:nvSpPr>
        <p:spPr bwMode="auto">
          <a:xfrm>
            <a:off x="6269622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6686799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6604190" y="445774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7019990" y="45250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62"/>
          <p:cNvSpPr>
            <a:spLocks noChangeArrowheads="1"/>
          </p:cNvSpPr>
          <p:nvPr/>
        </p:nvSpPr>
        <p:spPr bwMode="auto">
          <a:xfrm>
            <a:off x="6937381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7353181" y="4525007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7270572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340267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674834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008025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341216" y="48004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675785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08976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342167" y="48004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72"/>
          <p:cNvSpPr>
            <a:spLocks noChangeArrowheads="1"/>
          </p:cNvSpPr>
          <p:nvPr/>
        </p:nvSpPr>
        <p:spPr bwMode="auto">
          <a:xfrm>
            <a:off x="5601863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3"/>
          <p:cNvSpPr>
            <a:spLocks noChangeArrowheads="1"/>
          </p:cNvSpPr>
          <p:nvPr/>
        </p:nvSpPr>
        <p:spPr bwMode="auto">
          <a:xfrm>
            <a:off x="5936431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6269622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5"/>
          <p:cNvSpPr>
            <a:spLocks noChangeArrowheads="1"/>
          </p:cNvSpPr>
          <p:nvPr/>
        </p:nvSpPr>
        <p:spPr bwMode="auto">
          <a:xfrm>
            <a:off x="6604190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6937381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77"/>
          <p:cNvSpPr>
            <a:spLocks noChangeArrowheads="1"/>
          </p:cNvSpPr>
          <p:nvPr/>
        </p:nvSpPr>
        <p:spPr bwMode="auto">
          <a:xfrm>
            <a:off x="7270572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5362296" y="2592159"/>
            <a:ext cx="353843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5696863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6030055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6363246" y="25921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6697814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7031005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7364196" y="25921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2296" y="176723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696863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603005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636324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6697814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7031005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7364196" y="17672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5362296" y="2046443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96863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5612878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03005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6"/>
          <p:cNvSpPr>
            <a:spLocks noChangeArrowheads="1"/>
          </p:cNvSpPr>
          <p:nvPr/>
        </p:nvSpPr>
        <p:spPr bwMode="auto">
          <a:xfrm>
            <a:off x="5947445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36324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98"/>
          <p:cNvSpPr>
            <a:spLocks noChangeArrowheads="1"/>
          </p:cNvSpPr>
          <p:nvPr/>
        </p:nvSpPr>
        <p:spPr bwMode="auto">
          <a:xfrm>
            <a:off x="628063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6697814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6615204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031005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2"/>
          <p:cNvSpPr>
            <a:spLocks noChangeArrowheads="1"/>
          </p:cNvSpPr>
          <p:nvPr/>
        </p:nvSpPr>
        <p:spPr bwMode="auto">
          <a:xfrm>
            <a:off x="6948396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7364196" y="20464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104"/>
          <p:cNvSpPr>
            <a:spLocks noChangeArrowheads="1"/>
          </p:cNvSpPr>
          <p:nvPr/>
        </p:nvSpPr>
        <p:spPr bwMode="auto">
          <a:xfrm>
            <a:off x="7282963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5351281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5685849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6019040" y="2321839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6352231" y="23218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6686799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7019990" y="23218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7353181" y="2321839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112"/>
          <p:cNvSpPr>
            <a:spLocks noChangeArrowheads="1"/>
          </p:cNvSpPr>
          <p:nvPr/>
        </p:nvSpPr>
        <p:spPr bwMode="auto">
          <a:xfrm>
            <a:off x="5612878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5947445" y="2258383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628063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115"/>
          <p:cNvSpPr>
            <a:spLocks noChangeArrowheads="1"/>
          </p:cNvSpPr>
          <p:nvPr/>
        </p:nvSpPr>
        <p:spPr bwMode="auto">
          <a:xfrm>
            <a:off x="6615204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116"/>
          <p:cNvSpPr>
            <a:spLocks noChangeArrowheads="1"/>
          </p:cNvSpPr>
          <p:nvPr/>
        </p:nvSpPr>
        <p:spPr bwMode="auto">
          <a:xfrm>
            <a:off x="6948396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117"/>
          <p:cNvSpPr>
            <a:spLocks noChangeArrowheads="1"/>
          </p:cNvSpPr>
          <p:nvPr/>
        </p:nvSpPr>
        <p:spPr bwMode="auto">
          <a:xfrm>
            <a:off x="7282963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118"/>
          <p:cNvSpPr>
            <a:spLocks noChangeArrowheads="1"/>
          </p:cNvSpPr>
          <p:nvPr/>
        </p:nvSpPr>
        <p:spPr bwMode="auto">
          <a:xfrm>
            <a:off x="5601863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Oval 119"/>
          <p:cNvSpPr>
            <a:spLocks noChangeArrowheads="1"/>
          </p:cNvSpPr>
          <p:nvPr/>
        </p:nvSpPr>
        <p:spPr bwMode="auto">
          <a:xfrm>
            <a:off x="5936431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Oval 120"/>
          <p:cNvSpPr>
            <a:spLocks noChangeArrowheads="1"/>
          </p:cNvSpPr>
          <p:nvPr/>
        </p:nvSpPr>
        <p:spPr bwMode="auto">
          <a:xfrm>
            <a:off x="6269622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6604190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122"/>
          <p:cNvSpPr>
            <a:spLocks noChangeArrowheads="1"/>
          </p:cNvSpPr>
          <p:nvPr/>
        </p:nvSpPr>
        <p:spPr bwMode="auto">
          <a:xfrm>
            <a:off x="6937381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Oval 123"/>
          <p:cNvSpPr>
            <a:spLocks noChangeArrowheads="1"/>
          </p:cNvSpPr>
          <p:nvPr/>
        </p:nvSpPr>
        <p:spPr bwMode="auto">
          <a:xfrm>
            <a:off x="7270572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124"/>
          <p:cNvSpPr>
            <a:spLocks noChangeArrowheads="1"/>
          </p:cNvSpPr>
          <p:nvPr/>
        </p:nvSpPr>
        <p:spPr bwMode="auto">
          <a:xfrm>
            <a:off x="5362296" y="2872631"/>
            <a:ext cx="353843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5696863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126"/>
          <p:cNvSpPr>
            <a:spLocks noChangeArrowheads="1"/>
          </p:cNvSpPr>
          <p:nvPr/>
        </p:nvSpPr>
        <p:spPr bwMode="auto">
          <a:xfrm>
            <a:off x="5612878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6030055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128"/>
          <p:cNvSpPr>
            <a:spLocks noChangeArrowheads="1"/>
          </p:cNvSpPr>
          <p:nvPr/>
        </p:nvSpPr>
        <p:spPr bwMode="auto">
          <a:xfrm>
            <a:off x="5947445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6363246" y="28726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130"/>
          <p:cNvSpPr>
            <a:spLocks noChangeArrowheads="1"/>
          </p:cNvSpPr>
          <p:nvPr/>
        </p:nvSpPr>
        <p:spPr bwMode="auto">
          <a:xfrm>
            <a:off x="6280636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6697814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Oval 132"/>
          <p:cNvSpPr>
            <a:spLocks noChangeArrowheads="1"/>
          </p:cNvSpPr>
          <p:nvPr/>
        </p:nvSpPr>
        <p:spPr bwMode="auto">
          <a:xfrm>
            <a:off x="6615204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7031005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34"/>
          <p:cNvSpPr>
            <a:spLocks noChangeArrowheads="1"/>
          </p:cNvSpPr>
          <p:nvPr/>
        </p:nvSpPr>
        <p:spPr bwMode="auto">
          <a:xfrm>
            <a:off x="6948396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35"/>
          <p:cNvSpPr>
            <a:spLocks noChangeArrowheads="1"/>
          </p:cNvSpPr>
          <p:nvPr/>
        </p:nvSpPr>
        <p:spPr bwMode="auto">
          <a:xfrm>
            <a:off x="7364196" y="28726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136"/>
          <p:cNvSpPr>
            <a:spLocks noChangeArrowheads="1"/>
          </p:cNvSpPr>
          <p:nvPr/>
        </p:nvSpPr>
        <p:spPr bwMode="auto">
          <a:xfrm>
            <a:off x="7282963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37"/>
          <p:cNvSpPr>
            <a:spLocks noChangeArrowheads="1"/>
          </p:cNvSpPr>
          <p:nvPr/>
        </p:nvSpPr>
        <p:spPr bwMode="auto">
          <a:xfrm>
            <a:off x="5351281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38"/>
          <p:cNvSpPr>
            <a:spLocks noChangeArrowheads="1"/>
          </p:cNvSpPr>
          <p:nvPr/>
        </p:nvSpPr>
        <p:spPr bwMode="auto">
          <a:xfrm>
            <a:off x="5685849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39"/>
          <p:cNvSpPr>
            <a:spLocks noChangeArrowheads="1"/>
          </p:cNvSpPr>
          <p:nvPr/>
        </p:nvSpPr>
        <p:spPr bwMode="auto">
          <a:xfrm>
            <a:off x="6019040" y="3148027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6352231" y="31480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41"/>
          <p:cNvSpPr>
            <a:spLocks noChangeArrowheads="1"/>
          </p:cNvSpPr>
          <p:nvPr/>
        </p:nvSpPr>
        <p:spPr bwMode="auto">
          <a:xfrm>
            <a:off x="6686799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42"/>
          <p:cNvSpPr>
            <a:spLocks noChangeArrowheads="1"/>
          </p:cNvSpPr>
          <p:nvPr/>
        </p:nvSpPr>
        <p:spPr bwMode="auto">
          <a:xfrm>
            <a:off x="7019990" y="31480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7353181" y="3148027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44"/>
          <p:cNvSpPr>
            <a:spLocks noChangeArrowheads="1"/>
          </p:cNvSpPr>
          <p:nvPr/>
        </p:nvSpPr>
        <p:spPr bwMode="auto">
          <a:xfrm>
            <a:off x="5601863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5"/>
          <p:cNvSpPr>
            <a:spLocks noChangeArrowheads="1"/>
          </p:cNvSpPr>
          <p:nvPr/>
        </p:nvSpPr>
        <p:spPr bwMode="auto">
          <a:xfrm>
            <a:off x="5936431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46"/>
          <p:cNvSpPr>
            <a:spLocks noChangeArrowheads="1"/>
          </p:cNvSpPr>
          <p:nvPr/>
        </p:nvSpPr>
        <p:spPr bwMode="auto">
          <a:xfrm>
            <a:off x="6269622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47"/>
          <p:cNvSpPr>
            <a:spLocks noChangeArrowheads="1"/>
          </p:cNvSpPr>
          <p:nvPr/>
        </p:nvSpPr>
        <p:spPr bwMode="auto">
          <a:xfrm>
            <a:off x="6604190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48"/>
          <p:cNvSpPr>
            <a:spLocks noChangeArrowheads="1"/>
          </p:cNvSpPr>
          <p:nvPr/>
        </p:nvSpPr>
        <p:spPr bwMode="auto">
          <a:xfrm>
            <a:off x="6937381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49"/>
          <p:cNvSpPr>
            <a:spLocks noChangeArrowheads="1"/>
          </p:cNvSpPr>
          <p:nvPr/>
        </p:nvSpPr>
        <p:spPr bwMode="auto">
          <a:xfrm>
            <a:off x="7270572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50"/>
          <p:cNvSpPr>
            <a:spLocks noChangeArrowheads="1"/>
          </p:cNvSpPr>
          <p:nvPr/>
        </p:nvSpPr>
        <p:spPr bwMode="auto">
          <a:xfrm>
            <a:off x="5612878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51"/>
          <p:cNvSpPr>
            <a:spLocks noChangeArrowheads="1"/>
          </p:cNvSpPr>
          <p:nvPr/>
        </p:nvSpPr>
        <p:spPr bwMode="auto">
          <a:xfrm>
            <a:off x="5947445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52"/>
          <p:cNvSpPr>
            <a:spLocks noChangeArrowheads="1"/>
          </p:cNvSpPr>
          <p:nvPr/>
        </p:nvSpPr>
        <p:spPr bwMode="auto">
          <a:xfrm>
            <a:off x="6280636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53"/>
          <p:cNvSpPr>
            <a:spLocks noChangeArrowheads="1"/>
          </p:cNvSpPr>
          <p:nvPr/>
        </p:nvSpPr>
        <p:spPr bwMode="auto">
          <a:xfrm>
            <a:off x="6615204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54"/>
          <p:cNvSpPr>
            <a:spLocks noChangeArrowheads="1"/>
          </p:cNvSpPr>
          <p:nvPr/>
        </p:nvSpPr>
        <p:spPr bwMode="auto">
          <a:xfrm>
            <a:off x="6948396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55"/>
          <p:cNvSpPr>
            <a:spLocks noChangeArrowheads="1"/>
          </p:cNvSpPr>
          <p:nvPr/>
        </p:nvSpPr>
        <p:spPr bwMode="auto">
          <a:xfrm>
            <a:off x="7282963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5329252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5662443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58"/>
          <p:cNvSpPr>
            <a:spLocks noChangeArrowheads="1"/>
          </p:cNvSpPr>
          <p:nvPr/>
        </p:nvSpPr>
        <p:spPr bwMode="auto">
          <a:xfrm>
            <a:off x="5590849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5997011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60"/>
          <p:cNvSpPr>
            <a:spLocks noChangeArrowheads="1"/>
          </p:cNvSpPr>
          <p:nvPr/>
        </p:nvSpPr>
        <p:spPr bwMode="auto">
          <a:xfrm>
            <a:off x="5924040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6330202" y="50707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62"/>
          <p:cNvSpPr>
            <a:spLocks noChangeArrowheads="1"/>
          </p:cNvSpPr>
          <p:nvPr/>
        </p:nvSpPr>
        <p:spPr bwMode="auto">
          <a:xfrm>
            <a:off x="6258607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6664770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64"/>
          <p:cNvSpPr>
            <a:spLocks noChangeArrowheads="1"/>
          </p:cNvSpPr>
          <p:nvPr/>
        </p:nvSpPr>
        <p:spPr bwMode="auto">
          <a:xfrm>
            <a:off x="6591798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6997961" y="5070723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66"/>
          <p:cNvSpPr>
            <a:spLocks noChangeArrowheads="1"/>
          </p:cNvSpPr>
          <p:nvPr/>
        </p:nvSpPr>
        <p:spPr bwMode="auto">
          <a:xfrm>
            <a:off x="6926366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7331152" y="50707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5329252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5662443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70"/>
          <p:cNvSpPr>
            <a:spLocks noChangeArrowheads="1"/>
          </p:cNvSpPr>
          <p:nvPr/>
        </p:nvSpPr>
        <p:spPr bwMode="auto">
          <a:xfrm>
            <a:off x="5579834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5997011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72"/>
          <p:cNvSpPr>
            <a:spLocks noChangeArrowheads="1"/>
          </p:cNvSpPr>
          <p:nvPr/>
        </p:nvSpPr>
        <p:spPr bwMode="auto">
          <a:xfrm>
            <a:off x="5913025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6330202" y="53511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174"/>
          <p:cNvSpPr>
            <a:spLocks noChangeArrowheads="1"/>
          </p:cNvSpPr>
          <p:nvPr/>
        </p:nvSpPr>
        <p:spPr bwMode="auto">
          <a:xfrm>
            <a:off x="6247592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6664770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176"/>
          <p:cNvSpPr>
            <a:spLocks noChangeArrowheads="1"/>
          </p:cNvSpPr>
          <p:nvPr/>
        </p:nvSpPr>
        <p:spPr bwMode="auto">
          <a:xfrm>
            <a:off x="6580783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6997961" y="5351196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78"/>
          <p:cNvSpPr>
            <a:spLocks noChangeArrowheads="1"/>
          </p:cNvSpPr>
          <p:nvPr/>
        </p:nvSpPr>
        <p:spPr bwMode="auto">
          <a:xfrm>
            <a:off x="6915352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7331152" y="53511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180"/>
          <p:cNvSpPr>
            <a:spLocks noChangeArrowheads="1"/>
          </p:cNvSpPr>
          <p:nvPr/>
        </p:nvSpPr>
        <p:spPr bwMode="auto">
          <a:xfrm>
            <a:off x="7248543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5318238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5651429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5985996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84"/>
          <p:cNvSpPr>
            <a:spLocks noChangeArrowheads="1"/>
          </p:cNvSpPr>
          <p:nvPr/>
        </p:nvSpPr>
        <p:spPr bwMode="auto">
          <a:xfrm>
            <a:off x="6319187" y="56265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85"/>
          <p:cNvSpPr>
            <a:spLocks noChangeArrowheads="1"/>
          </p:cNvSpPr>
          <p:nvPr/>
        </p:nvSpPr>
        <p:spPr bwMode="auto">
          <a:xfrm>
            <a:off x="665237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186"/>
          <p:cNvSpPr>
            <a:spLocks noChangeArrowheads="1"/>
          </p:cNvSpPr>
          <p:nvPr/>
        </p:nvSpPr>
        <p:spPr bwMode="auto">
          <a:xfrm>
            <a:off x="6986947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187"/>
          <p:cNvSpPr>
            <a:spLocks noChangeArrowheads="1"/>
          </p:cNvSpPr>
          <p:nvPr/>
        </p:nvSpPr>
        <p:spPr bwMode="auto">
          <a:xfrm>
            <a:off x="7320138" y="56265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Oval 188"/>
          <p:cNvSpPr>
            <a:spLocks noChangeArrowheads="1"/>
          </p:cNvSpPr>
          <p:nvPr/>
        </p:nvSpPr>
        <p:spPr bwMode="auto">
          <a:xfrm>
            <a:off x="5579834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Oval 189"/>
          <p:cNvSpPr>
            <a:spLocks noChangeArrowheads="1"/>
          </p:cNvSpPr>
          <p:nvPr/>
        </p:nvSpPr>
        <p:spPr bwMode="auto">
          <a:xfrm>
            <a:off x="5913025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Oval 190"/>
          <p:cNvSpPr>
            <a:spLocks noChangeArrowheads="1"/>
          </p:cNvSpPr>
          <p:nvPr/>
        </p:nvSpPr>
        <p:spPr bwMode="auto">
          <a:xfrm>
            <a:off x="6247592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Oval 191"/>
          <p:cNvSpPr>
            <a:spLocks noChangeArrowheads="1"/>
          </p:cNvSpPr>
          <p:nvPr/>
        </p:nvSpPr>
        <p:spPr bwMode="auto">
          <a:xfrm>
            <a:off x="6580783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Oval 192"/>
          <p:cNvSpPr>
            <a:spLocks noChangeArrowheads="1"/>
          </p:cNvSpPr>
          <p:nvPr/>
        </p:nvSpPr>
        <p:spPr bwMode="auto">
          <a:xfrm>
            <a:off x="6915352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Oval 193"/>
          <p:cNvSpPr>
            <a:spLocks noChangeArrowheads="1"/>
          </p:cNvSpPr>
          <p:nvPr/>
        </p:nvSpPr>
        <p:spPr bwMode="auto">
          <a:xfrm>
            <a:off x="7248543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7259557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Oval 195"/>
          <p:cNvSpPr>
            <a:spLocks noChangeArrowheads="1"/>
          </p:cNvSpPr>
          <p:nvPr/>
        </p:nvSpPr>
        <p:spPr bwMode="auto">
          <a:xfrm>
            <a:off x="7956230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Oval 196"/>
          <p:cNvSpPr>
            <a:spLocks noChangeArrowheads="1"/>
          </p:cNvSpPr>
          <p:nvPr/>
        </p:nvSpPr>
        <p:spPr bwMode="auto">
          <a:xfrm>
            <a:off x="8300435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Oval 197"/>
          <p:cNvSpPr>
            <a:spLocks noChangeArrowheads="1"/>
          </p:cNvSpPr>
          <p:nvPr/>
        </p:nvSpPr>
        <p:spPr bwMode="auto">
          <a:xfrm>
            <a:off x="7945215" y="33434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Oval 198"/>
          <p:cNvSpPr>
            <a:spLocks noChangeArrowheads="1"/>
          </p:cNvSpPr>
          <p:nvPr/>
        </p:nvSpPr>
        <p:spPr bwMode="auto">
          <a:xfrm>
            <a:off x="7945215" y="362394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Oval 199"/>
          <p:cNvSpPr>
            <a:spLocks noChangeArrowheads="1"/>
          </p:cNvSpPr>
          <p:nvPr/>
        </p:nvSpPr>
        <p:spPr bwMode="auto">
          <a:xfrm>
            <a:off x="7952099" y="38993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Oval 200"/>
          <p:cNvSpPr>
            <a:spLocks noChangeArrowheads="1"/>
          </p:cNvSpPr>
          <p:nvPr/>
        </p:nvSpPr>
        <p:spPr bwMode="auto">
          <a:xfrm>
            <a:off x="7963113" y="4169657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Oval 201"/>
          <p:cNvSpPr>
            <a:spLocks noChangeArrowheads="1"/>
          </p:cNvSpPr>
          <p:nvPr/>
        </p:nvSpPr>
        <p:spPr bwMode="auto">
          <a:xfrm>
            <a:off x="7963113" y="445013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202"/>
          <p:cNvSpPr>
            <a:spLocks noChangeArrowheads="1"/>
          </p:cNvSpPr>
          <p:nvPr/>
        </p:nvSpPr>
        <p:spPr bwMode="auto">
          <a:xfrm>
            <a:off x="7956230" y="169236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Oval 203"/>
          <p:cNvSpPr>
            <a:spLocks noChangeArrowheads="1"/>
          </p:cNvSpPr>
          <p:nvPr/>
        </p:nvSpPr>
        <p:spPr bwMode="auto">
          <a:xfrm>
            <a:off x="7956230" y="197156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Oval 204"/>
          <p:cNvSpPr>
            <a:spLocks noChangeArrowheads="1"/>
          </p:cNvSpPr>
          <p:nvPr/>
        </p:nvSpPr>
        <p:spPr bwMode="auto">
          <a:xfrm>
            <a:off x="7945215" y="224696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Oval 205"/>
          <p:cNvSpPr>
            <a:spLocks noChangeArrowheads="1"/>
          </p:cNvSpPr>
          <p:nvPr/>
        </p:nvSpPr>
        <p:spPr bwMode="auto">
          <a:xfrm>
            <a:off x="7956230" y="251855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Oval 206"/>
          <p:cNvSpPr>
            <a:spLocks noChangeArrowheads="1"/>
          </p:cNvSpPr>
          <p:nvPr/>
        </p:nvSpPr>
        <p:spPr bwMode="auto">
          <a:xfrm>
            <a:off x="7945215" y="307315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Oval 207"/>
          <p:cNvSpPr>
            <a:spLocks noChangeArrowheads="1"/>
          </p:cNvSpPr>
          <p:nvPr/>
        </p:nvSpPr>
        <p:spPr bwMode="auto">
          <a:xfrm>
            <a:off x="7956230" y="27977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Oval 208"/>
          <p:cNvSpPr>
            <a:spLocks noChangeArrowheads="1"/>
          </p:cNvSpPr>
          <p:nvPr/>
        </p:nvSpPr>
        <p:spPr bwMode="auto">
          <a:xfrm>
            <a:off x="7941084" y="499584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Oval 209"/>
          <p:cNvSpPr>
            <a:spLocks noChangeArrowheads="1"/>
          </p:cNvSpPr>
          <p:nvPr/>
        </p:nvSpPr>
        <p:spPr bwMode="auto">
          <a:xfrm>
            <a:off x="7941084" y="527504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Oval 210"/>
          <p:cNvSpPr>
            <a:spLocks noChangeArrowheads="1"/>
          </p:cNvSpPr>
          <p:nvPr/>
        </p:nvSpPr>
        <p:spPr bwMode="auto">
          <a:xfrm>
            <a:off x="7954852" y="55517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Oval 211"/>
          <p:cNvSpPr>
            <a:spLocks noChangeArrowheads="1"/>
          </p:cNvSpPr>
          <p:nvPr/>
        </p:nvSpPr>
        <p:spPr bwMode="auto">
          <a:xfrm>
            <a:off x="7952099" y="472552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Oval 212"/>
          <p:cNvSpPr>
            <a:spLocks noChangeArrowheads="1"/>
          </p:cNvSpPr>
          <p:nvPr/>
        </p:nvSpPr>
        <p:spPr bwMode="auto">
          <a:xfrm>
            <a:off x="8294129" y="305665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Oval 213"/>
          <p:cNvSpPr>
            <a:spLocks noChangeArrowheads="1"/>
          </p:cNvSpPr>
          <p:nvPr/>
        </p:nvSpPr>
        <p:spPr bwMode="auto">
          <a:xfrm>
            <a:off x="8302656" y="333585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Oval 215"/>
          <p:cNvSpPr>
            <a:spLocks noChangeArrowheads="1"/>
          </p:cNvSpPr>
          <p:nvPr/>
        </p:nvSpPr>
        <p:spPr bwMode="auto">
          <a:xfrm>
            <a:off x="8294129" y="388157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Oval 216"/>
          <p:cNvSpPr>
            <a:spLocks noChangeArrowheads="1"/>
          </p:cNvSpPr>
          <p:nvPr/>
        </p:nvSpPr>
        <p:spPr bwMode="auto">
          <a:xfrm>
            <a:off x="8288043" y="416204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Oval 217"/>
          <p:cNvSpPr>
            <a:spLocks noChangeArrowheads="1"/>
          </p:cNvSpPr>
          <p:nvPr/>
        </p:nvSpPr>
        <p:spPr bwMode="auto">
          <a:xfrm>
            <a:off x="8299058" y="14296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Oval 218"/>
          <p:cNvSpPr>
            <a:spLocks noChangeArrowheads="1"/>
          </p:cNvSpPr>
          <p:nvPr/>
        </p:nvSpPr>
        <p:spPr bwMode="auto">
          <a:xfrm>
            <a:off x="8299058" y="168347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Oval 219"/>
          <p:cNvSpPr>
            <a:spLocks noChangeArrowheads="1"/>
          </p:cNvSpPr>
          <p:nvPr/>
        </p:nvSpPr>
        <p:spPr bwMode="auto">
          <a:xfrm>
            <a:off x="8288043" y="196014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Oval 220"/>
          <p:cNvSpPr>
            <a:spLocks noChangeArrowheads="1"/>
          </p:cNvSpPr>
          <p:nvPr/>
        </p:nvSpPr>
        <p:spPr bwMode="auto">
          <a:xfrm>
            <a:off x="8299058" y="223046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Oval 221"/>
          <p:cNvSpPr>
            <a:spLocks noChangeArrowheads="1"/>
          </p:cNvSpPr>
          <p:nvPr/>
        </p:nvSpPr>
        <p:spPr bwMode="auto">
          <a:xfrm>
            <a:off x="8288043" y="278633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Oval 222"/>
          <p:cNvSpPr>
            <a:spLocks noChangeArrowheads="1"/>
          </p:cNvSpPr>
          <p:nvPr/>
        </p:nvSpPr>
        <p:spPr bwMode="auto">
          <a:xfrm>
            <a:off x="8299058" y="251093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Oval 223"/>
          <p:cNvSpPr>
            <a:spLocks noChangeArrowheads="1"/>
          </p:cNvSpPr>
          <p:nvPr/>
        </p:nvSpPr>
        <p:spPr bwMode="auto">
          <a:xfrm>
            <a:off x="8297681" y="470902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Oval 224"/>
          <p:cNvSpPr>
            <a:spLocks noChangeArrowheads="1"/>
          </p:cNvSpPr>
          <p:nvPr/>
        </p:nvSpPr>
        <p:spPr bwMode="auto">
          <a:xfrm>
            <a:off x="8297681" y="498823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Oval 225"/>
          <p:cNvSpPr>
            <a:spLocks noChangeArrowheads="1"/>
          </p:cNvSpPr>
          <p:nvPr/>
        </p:nvSpPr>
        <p:spPr bwMode="auto">
          <a:xfrm>
            <a:off x="8286667" y="5263627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227"/>
          <p:cNvSpPr>
            <a:spLocks noChangeShapeType="1"/>
          </p:cNvSpPr>
          <p:nvPr/>
        </p:nvSpPr>
        <p:spPr bwMode="auto">
          <a:xfrm>
            <a:off x="7695743" y="177006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7632676" y="36315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7632676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Oval 230"/>
          <p:cNvSpPr>
            <a:spLocks noChangeArrowheads="1"/>
          </p:cNvSpPr>
          <p:nvPr/>
        </p:nvSpPr>
        <p:spPr bwMode="auto">
          <a:xfrm>
            <a:off x="7621661" y="41861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Oval 231"/>
          <p:cNvSpPr>
            <a:spLocks noChangeArrowheads="1"/>
          </p:cNvSpPr>
          <p:nvPr/>
        </p:nvSpPr>
        <p:spPr bwMode="auto">
          <a:xfrm>
            <a:off x="7632676" y="44577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Oval 232"/>
          <p:cNvSpPr>
            <a:spLocks noChangeArrowheads="1"/>
          </p:cNvSpPr>
          <p:nvPr/>
        </p:nvSpPr>
        <p:spPr bwMode="auto">
          <a:xfrm>
            <a:off x="7632676" y="47369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Oval 233"/>
          <p:cNvSpPr>
            <a:spLocks noChangeArrowheads="1"/>
          </p:cNvSpPr>
          <p:nvPr/>
        </p:nvSpPr>
        <p:spPr bwMode="auto">
          <a:xfrm>
            <a:off x="7643690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Oval 234"/>
          <p:cNvSpPr>
            <a:spLocks noChangeArrowheads="1"/>
          </p:cNvSpPr>
          <p:nvPr/>
        </p:nvSpPr>
        <p:spPr bwMode="auto">
          <a:xfrm>
            <a:off x="7643690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Oval 235"/>
          <p:cNvSpPr>
            <a:spLocks noChangeArrowheads="1"/>
          </p:cNvSpPr>
          <p:nvPr/>
        </p:nvSpPr>
        <p:spPr bwMode="auto">
          <a:xfrm>
            <a:off x="7632676" y="25350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Oval 236"/>
          <p:cNvSpPr>
            <a:spLocks noChangeArrowheads="1"/>
          </p:cNvSpPr>
          <p:nvPr/>
        </p:nvSpPr>
        <p:spPr bwMode="auto">
          <a:xfrm>
            <a:off x="7643690" y="28053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Oval 237"/>
          <p:cNvSpPr>
            <a:spLocks noChangeArrowheads="1"/>
          </p:cNvSpPr>
          <p:nvPr/>
        </p:nvSpPr>
        <p:spPr bwMode="auto">
          <a:xfrm>
            <a:off x="7632676" y="33612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Oval 238"/>
          <p:cNvSpPr>
            <a:spLocks noChangeArrowheads="1"/>
          </p:cNvSpPr>
          <p:nvPr/>
        </p:nvSpPr>
        <p:spPr bwMode="auto">
          <a:xfrm>
            <a:off x="7643690" y="30858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Oval 239"/>
          <p:cNvSpPr>
            <a:spLocks noChangeArrowheads="1"/>
          </p:cNvSpPr>
          <p:nvPr/>
        </p:nvSpPr>
        <p:spPr bwMode="auto">
          <a:xfrm>
            <a:off x="7610647" y="52839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Oval 240"/>
          <p:cNvSpPr>
            <a:spLocks noChangeArrowheads="1"/>
          </p:cNvSpPr>
          <p:nvPr/>
        </p:nvSpPr>
        <p:spPr bwMode="auto">
          <a:xfrm>
            <a:off x="7610647" y="55631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Oval 241"/>
          <p:cNvSpPr>
            <a:spLocks noChangeArrowheads="1"/>
          </p:cNvSpPr>
          <p:nvPr/>
        </p:nvSpPr>
        <p:spPr bwMode="auto">
          <a:xfrm>
            <a:off x="7621661" y="50123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7643690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Oval 243"/>
          <p:cNvSpPr>
            <a:spLocks noChangeArrowheads="1"/>
          </p:cNvSpPr>
          <p:nvPr/>
        </p:nvSpPr>
        <p:spPr bwMode="auto">
          <a:xfrm>
            <a:off x="7599632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244"/>
          <p:cNvSpPr>
            <a:spLocks noChangeShapeType="1"/>
          </p:cNvSpPr>
          <p:nvPr/>
        </p:nvSpPr>
        <p:spPr bwMode="auto">
          <a:xfrm>
            <a:off x="5346884" y="171647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5268672" y="36302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Oval 246"/>
          <p:cNvSpPr>
            <a:spLocks noChangeArrowheads="1"/>
          </p:cNvSpPr>
          <p:nvPr/>
        </p:nvSpPr>
        <p:spPr bwMode="auto">
          <a:xfrm>
            <a:off x="5268672" y="39107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Oval 247"/>
          <p:cNvSpPr>
            <a:spLocks noChangeArrowheads="1"/>
          </p:cNvSpPr>
          <p:nvPr/>
        </p:nvSpPr>
        <p:spPr bwMode="auto">
          <a:xfrm>
            <a:off x="5257658" y="41861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5268672" y="44564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Oval 249"/>
          <p:cNvSpPr>
            <a:spLocks noChangeArrowheads="1"/>
          </p:cNvSpPr>
          <p:nvPr/>
        </p:nvSpPr>
        <p:spPr bwMode="auto">
          <a:xfrm>
            <a:off x="5268672" y="47369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Oval 250"/>
          <p:cNvSpPr>
            <a:spLocks noChangeArrowheads="1"/>
          </p:cNvSpPr>
          <p:nvPr/>
        </p:nvSpPr>
        <p:spPr bwMode="auto">
          <a:xfrm>
            <a:off x="5279687" y="19791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Oval 251"/>
          <p:cNvSpPr>
            <a:spLocks noChangeArrowheads="1"/>
          </p:cNvSpPr>
          <p:nvPr/>
        </p:nvSpPr>
        <p:spPr bwMode="auto">
          <a:xfrm>
            <a:off x="5279687" y="22583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Oval 252"/>
          <p:cNvSpPr>
            <a:spLocks noChangeArrowheads="1"/>
          </p:cNvSpPr>
          <p:nvPr/>
        </p:nvSpPr>
        <p:spPr bwMode="auto">
          <a:xfrm>
            <a:off x="5268672" y="25337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Oval 253"/>
          <p:cNvSpPr>
            <a:spLocks noChangeArrowheads="1"/>
          </p:cNvSpPr>
          <p:nvPr/>
        </p:nvSpPr>
        <p:spPr bwMode="auto">
          <a:xfrm>
            <a:off x="5279687" y="28053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Oval 254"/>
          <p:cNvSpPr>
            <a:spLocks noChangeArrowheads="1"/>
          </p:cNvSpPr>
          <p:nvPr/>
        </p:nvSpPr>
        <p:spPr bwMode="auto">
          <a:xfrm>
            <a:off x="5268672" y="33612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Oval 255"/>
          <p:cNvSpPr>
            <a:spLocks noChangeArrowheads="1"/>
          </p:cNvSpPr>
          <p:nvPr/>
        </p:nvSpPr>
        <p:spPr bwMode="auto">
          <a:xfrm>
            <a:off x="5279687" y="30845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Oval 256"/>
          <p:cNvSpPr>
            <a:spLocks noChangeArrowheads="1"/>
          </p:cNvSpPr>
          <p:nvPr/>
        </p:nvSpPr>
        <p:spPr bwMode="auto">
          <a:xfrm>
            <a:off x="5257658" y="50123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Oval 257"/>
          <p:cNvSpPr>
            <a:spLocks noChangeArrowheads="1"/>
          </p:cNvSpPr>
          <p:nvPr/>
        </p:nvSpPr>
        <p:spPr bwMode="auto">
          <a:xfrm>
            <a:off x="5246643" y="52839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Oval 258"/>
          <p:cNvSpPr>
            <a:spLocks noChangeArrowheads="1"/>
          </p:cNvSpPr>
          <p:nvPr/>
        </p:nvSpPr>
        <p:spPr bwMode="auto">
          <a:xfrm>
            <a:off x="5246643" y="55631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Oval 259"/>
          <p:cNvSpPr>
            <a:spLocks noChangeArrowheads="1"/>
          </p:cNvSpPr>
          <p:nvPr/>
        </p:nvSpPr>
        <p:spPr bwMode="auto">
          <a:xfrm>
            <a:off x="5235628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260"/>
          <p:cNvSpPr>
            <a:spLocks noChangeShapeType="1"/>
          </p:cNvSpPr>
          <p:nvPr/>
        </p:nvSpPr>
        <p:spPr bwMode="auto">
          <a:xfrm>
            <a:off x="8735511" y="966433"/>
            <a:ext cx="27536" cy="4057333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" name="Oval 261"/>
          <p:cNvSpPr>
            <a:spLocks noChangeArrowheads="1"/>
          </p:cNvSpPr>
          <p:nvPr/>
        </p:nvSpPr>
        <p:spPr bwMode="auto">
          <a:xfrm>
            <a:off x="8643263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262"/>
          <p:cNvSpPr>
            <a:spLocks noChangeShapeType="1"/>
          </p:cNvSpPr>
          <p:nvPr/>
        </p:nvSpPr>
        <p:spPr bwMode="auto">
          <a:xfrm>
            <a:off x="8734134" y="1052732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" name="Oval 263"/>
          <p:cNvSpPr>
            <a:spLocks noChangeArrowheads="1"/>
          </p:cNvSpPr>
          <p:nvPr/>
        </p:nvSpPr>
        <p:spPr bwMode="auto">
          <a:xfrm>
            <a:off x="8640776" y="278588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Oval 264"/>
          <p:cNvSpPr>
            <a:spLocks noChangeArrowheads="1"/>
          </p:cNvSpPr>
          <p:nvPr/>
        </p:nvSpPr>
        <p:spPr bwMode="auto">
          <a:xfrm>
            <a:off x="8640776" y="306635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Oval 265"/>
          <p:cNvSpPr>
            <a:spLocks noChangeArrowheads="1"/>
          </p:cNvSpPr>
          <p:nvPr/>
        </p:nvSpPr>
        <p:spPr bwMode="auto">
          <a:xfrm>
            <a:off x="8634470" y="333380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Oval 266"/>
          <p:cNvSpPr>
            <a:spLocks noChangeArrowheads="1"/>
          </p:cNvSpPr>
          <p:nvPr/>
        </p:nvSpPr>
        <p:spPr bwMode="auto">
          <a:xfrm>
            <a:off x="8645485" y="361198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Oval 267"/>
          <p:cNvSpPr>
            <a:spLocks noChangeArrowheads="1"/>
          </p:cNvSpPr>
          <p:nvPr/>
        </p:nvSpPr>
        <p:spPr bwMode="auto">
          <a:xfrm>
            <a:off x="8645485" y="388459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Oval 268"/>
          <p:cNvSpPr>
            <a:spLocks noChangeArrowheads="1"/>
          </p:cNvSpPr>
          <p:nvPr/>
        </p:nvSpPr>
        <p:spPr bwMode="auto">
          <a:xfrm>
            <a:off x="864326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8643263" y="14537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Oval 270"/>
          <p:cNvSpPr>
            <a:spLocks noChangeArrowheads="1"/>
          </p:cNvSpPr>
          <p:nvPr/>
        </p:nvSpPr>
        <p:spPr bwMode="auto">
          <a:xfrm>
            <a:off x="8640776" y="169772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Oval 271"/>
          <p:cNvSpPr>
            <a:spLocks noChangeArrowheads="1"/>
          </p:cNvSpPr>
          <p:nvPr/>
        </p:nvSpPr>
        <p:spPr bwMode="auto">
          <a:xfrm>
            <a:off x="8649303" y="250819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Oval 272"/>
          <p:cNvSpPr>
            <a:spLocks noChangeArrowheads="1"/>
          </p:cNvSpPr>
          <p:nvPr/>
        </p:nvSpPr>
        <p:spPr bwMode="auto">
          <a:xfrm>
            <a:off x="8643263" y="22249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8640510" y="44303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Oval 274"/>
          <p:cNvSpPr>
            <a:spLocks noChangeArrowheads="1"/>
          </p:cNvSpPr>
          <p:nvPr/>
        </p:nvSpPr>
        <p:spPr bwMode="auto">
          <a:xfrm>
            <a:off x="8640510" y="470788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Oval 275"/>
          <p:cNvSpPr>
            <a:spLocks noChangeArrowheads="1"/>
          </p:cNvSpPr>
          <p:nvPr/>
        </p:nvSpPr>
        <p:spPr bwMode="auto">
          <a:xfrm>
            <a:off x="8646550" y="4971039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Oval 276"/>
          <p:cNvSpPr>
            <a:spLocks noChangeArrowheads="1"/>
          </p:cNvSpPr>
          <p:nvPr/>
        </p:nvSpPr>
        <p:spPr bwMode="auto">
          <a:xfrm>
            <a:off x="8651524" y="415999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8"/>
          <p:cNvSpPr>
            <a:spLocks noChangeShapeType="1"/>
          </p:cNvSpPr>
          <p:nvPr/>
        </p:nvSpPr>
        <p:spPr bwMode="auto">
          <a:xfrm flipV="1">
            <a:off x="4968525" y="2244423"/>
            <a:ext cx="1376" cy="36575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279"/>
          <p:cNvSpPr>
            <a:spLocks noChangeShapeType="1"/>
          </p:cNvSpPr>
          <p:nvPr/>
        </p:nvSpPr>
        <p:spPr bwMode="auto">
          <a:xfrm>
            <a:off x="5271426" y="6266221"/>
            <a:ext cx="2577412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280"/>
          <p:cNvSpPr>
            <a:spLocks noChangeShapeType="1"/>
          </p:cNvSpPr>
          <p:nvPr/>
        </p:nvSpPr>
        <p:spPr bwMode="auto">
          <a:xfrm flipV="1">
            <a:off x="8026447" y="5351196"/>
            <a:ext cx="793050" cy="7335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Text Box 281"/>
          <p:cNvSpPr txBox="1">
            <a:spLocks noChangeArrowheads="1"/>
          </p:cNvSpPr>
          <p:nvPr/>
        </p:nvSpPr>
        <p:spPr bwMode="auto">
          <a:xfrm>
            <a:off x="6211795" y="6026360"/>
            <a:ext cx="720079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X-Axis</a:t>
            </a:r>
          </a:p>
        </p:txBody>
      </p:sp>
      <p:sp>
        <p:nvSpPr>
          <p:cNvPr id="282" name="Text Box 282"/>
          <p:cNvSpPr txBox="1">
            <a:spLocks noChangeArrowheads="1"/>
          </p:cNvSpPr>
          <p:nvPr/>
        </p:nvSpPr>
        <p:spPr bwMode="auto">
          <a:xfrm>
            <a:off x="8272899" y="5767463"/>
            <a:ext cx="718701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Z-Axis</a:t>
            </a:r>
          </a:p>
        </p:txBody>
      </p:sp>
      <p:sp>
        <p:nvSpPr>
          <p:cNvPr id="283" name="Text Box 283"/>
          <p:cNvSpPr txBox="1">
            <a:spLocks noChangeArrowheads="1"/>
          </p:cNvSpPr>
          <p:nvPr/>
        </p:nvSpPr>
        <p:spPr bwMode="auto">
          <a:xfrm>
            <a:off x="4572000" y="1880190"/>
            <a:ext cx="713194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Y-Axis</a:t>
            </a:r>
          </a:p>
        </p:txBody>
      </p:sp>
      <p:sp>
        <p:nvSpPr>
          <p:cNvPr id="284" name="Line 326"/>
          <p:cNvSpPr>
            <a:spLocks noChangeShapeType="1"/>
          </p:cNvSpPr>
          <p:nvPr/>
        </p:nvSpPr>
        <p:spPr bwMode="auto">
          <a:xfrm>
            <a:off x="5436644" y="1792376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Oval 327"/>
          <p:cNvSpPr>
            <a:spLocks noChangeArrowheads="1"/>
          </p:cNvSpPr>
          <p:nvPr/>
        </p:nvSpPr>
        <p:spPr bwMode="auto">
          <a:xfrm>
            <a:off x="5279687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Oval 328"/>
          <p:cNvSpPr>
            <a:spLocks noChangeArrowheads="1"/>
          </p:cNvSpPr>
          <p:nvPr/>
        </p:nvSpPr>
        <p:spPr bwMode="auto">
          <a:xfrm>
            <a:off x="5612878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Oval 329"/>
          <p:cNvSpPr>
            <a:spLocks noChangeArrowheads="1"/>
          </p:cNvSpPr>
          <p:nvPr/>
        </p:nvSpPr>
        <p:spPr bwMode="auto">
          <a:xfrm>
            <a:off x="5947445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Oval 330"/>
          <p:cNvSpPr>
            <a:spLocks noChangeArrowheads="1"/>
          </p:cNvSpPr>
          <p:nvPr/>
        </p:nvSpPr>
        <p:spPr bwMode="auto">
          <a:xfrm>
            <a:off x="6280636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Oval 331"/>
          <p:cNvSpPr>
            <a:spLocks noChangeArrowheads="1"/>
          </p:cNvSpPr>
          <p:nvPr/>
        </p:nvSpPr>
        <p:spPr bwMode="auto">
          <a:xfrm>
            <a:off x="6615204" y="17202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Oval 332"/>
          <p:cNvSpPr>
            <a:spLocks noChangeArrowheads="1"/>
          </p:cNvSpPr>
          <p:nvPr/>
        </p:nvSpPr>
        <p:spPr bwMode="auto">
          <a:xfrm>
            <a:off x="6948396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Oval 333"/>
          <p:cNvSpPr>
            <a:spLocks noChangeArrowheads="1"/>
          </p:cNvSpPr>
          <p:nvPr/>
        </p:nvSpPr>
        <p:spPr bwMode="auto">
          <a:xfrm>
            <a:off x="7282963" y="17215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334"/>
          <p:cNvSpPr>
            <a:spLocks noChangeShapeType="1"/>
          </p:cNvSpPr>
          <p:nvPr/>
        </p:nvSpPr>
        <p:spPr bwMode="auto">
          <a:xfrm>
            <a:off x="6436218" y="994353"/>
            <a:ext cx="2180887" cy="127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" name="Line 335"/>
          <p:cNvSpPr>
            <a:spLocks noChangeShapeType="1"/>
          </p:cNvSpPr>
          <p:nvPr/>
        </p:nvSpPr>
        <p:spPr bwMode="auto">
          <a:xfrm>
            <a:off x="5406354" y="5914679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" name="Oval 336"/>
          <p:cNvSpPr>
            <a:spLocks noChangeArrowheads="1"/>
          </p:cNvSpPr>
          <p:nvPr/>
        </p:nvSpPr>
        <p:spPr bwMode="auto">
          <a:xfrm>
            <a:off x="5568819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Oval 337"/>
          <p:cNvSpPr>
            <a:spLocks noChangeArrowheads="1"/>
          </p:cNvSpPr>
          <p:nvPr/>
        </p:nvSpPr>
        <p:spPr bwMode="auto">
          <a:xfrm>
            <a:off x="5902010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Oval 338"/>
          <p:cNvSpPr>
            <a:spLocks noChangeArrowheads="1"/>
          </p:cNvSpPr>
          <p:nvPr/>
        </p:nvSpPr>
        <p:spPr bwMode="auto">
          <a:xfrm>
            <a:off x="6236578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Oval 339"/>
          <p:cNvSpPr>
            <a:spLocks noChangeArrowheads="1"/>
          </p:cNvSpPr>
          <p:nvPr/>
        </p:nvSpPr>
        <p:spPr bwMode="auto">
          <a:xfrm>
            <a:off x="6569769" y="58385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Oval 340"/>
          <p:cNvSpPr>
            <a:spLocks noChangeArrowheads="1"/>
          </p:cNvSpPr>
          <p:nvPr/>
        </p:nvSpPr>
        <p:spPr bwMode="auto">
          <a:xfrm>
            <a:off x="6904337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Oval 341"/>
          <p:cNvSpPr>
            <a:spLocks noChangeArrowheads="1"/>
          </p:cNvSpPr>
          <p:nvPr/>
        </p:nvSpPr>
        <p:spPr bwMode="auto">
          <a:xfrm>
            <a:off x="7237528" y="58385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342"/>
          <p:cNvSpPr>
            <a:spLocks noChangeShapeType="1"/>
          </p:cNvSpPr>
          <p:nvPr/>
        </p:nvSpPr>
        <p:spPr bwMode="auto">
          <a:xfrm>
            <a:off x="5782226" y="1527378"/>
            <a:ext cx="2180887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" name="Oval 343"/>
          <p:cNvSpPr>
            <a:spLocks noChangeArrowheads="1"/>
          </p:cNvSpPr>
          <p:nvPr/>
        </p:nvSpPr>
        <p:spPr bwMode="auto">
          <a:xfrm>
            <a:off x="559222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Oval 344"/>
          <p:cNvSpPr>
            <a:spLocks noChangeArrowheads="1"/>
          </p:cNvSpPr>
          <p:nvPr/>
        </p:nvSpPr>
        <p:spPr bwMode="auto">
          <a:xfrm>
            <a:off x="6259984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Oval 345"/>
          <p:cNvSpPr>
            <a:spLocks noChangeArrowheads="1"/>
          </p:cNvSpPr>
          <p:nvPr/>
        </p:nvSpPr>
        <p:spPr bwMode="auto">
          <a:xfrm>
            <a:off x="6593175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Oval 346"/>
          <p:cNvSpPr>
            <a:spLocks noChangeArrowheads="1"/>
          </p:cNvSpPr>
          <p:nvPr/>
        </p:nvSpPr>
        <p:spPr bwMode="auto">
          <a:xfrm>
            <a:off x="6927743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Oval 347"/>
          <p:cNvSpPr>
            <a:spLocks noChangeArrowheads="1"/>
          </p:cNvSpPr>
          <p:nvPr/>
        </p:nvSpPr>
        <p:spPr bwMode="auto">
          <a:xfrm>
            <a:off x="7260934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Oval 348"/>
          <p:cNvSpPr>
            <a:spLocks noChangeArrowheads="1"/>
          </p:cNvSpPr>
          <p:nvPr/>
        </p:nvSpPr>
        <p:spPr bwMode="auto">
          <a:xfrm>
            <a:off x="7595502" y="14626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Oval 349"/>
          <p:cNvSpPr>
            <a:spLocks noChangeArrowheads="1"/>
          </p:cNvSpPr>
          <p:nvPr/>
        </p:nvSpPr>
        <p:spPr bwMode="auto">
          <a:xfrm>
            <a:off x="5925416" y="14613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Line 350"/>
          <p:cNvSpPr>
            <a:spLocks noChangeShapeType="1"/>
          </p:cNvSpPr>
          <p:nvPr/>
        </p:nvSpPr>
        <p:spPr bwMode="auto">
          <a:xfrm>
            <a:off x="6125056" y="1239291"/>
            <a:ext cx="2180887" cy="1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" name="Oval 351"/>
          <p:cNvSpPr>
            <a:spLocks noChangeArrowheads="1"/>
          </p:cNvSpPr>
          <p:nvPr/>
        </p:nvSpPr>
        <p:spPr bwMode="auto">
          <a:xfrm>
            <a:off x="593643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Oval 352"/>
          <p:cNvSpPr>
            <a:spLocks noChangeArrowheads="1"/>
          </p:cNvSpPr>
          <p:nvPr/>
        </p:nvSpPr>
        <p:spPr bwMode="auto">
          <a:xfrm>
            <a:off x="6602813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Oval 353"/>
          <p:cNvSpPr>
            <a:spLocks noChangeArrowheads="1"/>
          </p:cNvSpPr>
          <p:nvPr/>
        </p:nvSpPr>
        <p:spPr bwMode="auto">
          <a:xfrm>
            <a:off x="6937381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Oval 354"/>
          <p:cNvSpPr>
            <a:spLocks noChangeArrowheads="1"/>
          </p:cNvSpPr>
          <p:nvPr/>
        </p:nvSpPr>
        <p:spPr bwMode="auto">
          <a:xfrm>
            <a:off x="727057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Oval 355"/>
          <p:cNvSpPr>
            <a:spLocks noChangeArrowheads="1"/>
          </p:cNvSpPr>
          <p:nvPr/>
        </p:nvSpPr>
        <p:spPr bwMode="auto">
          <a:xfrm>
            <a:off x="7605139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Oval 356"/>
          <p:cNvSpPr>
            <a:spLocks noChangeArrowheads="1"/>
          </p:cNvSpPr>
          <p:nvPr/>
        </p:nvSpPr>
        <p:spPr bwMode="auto">
          <a:xfrm>
            <a:off x="7938330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Oval 357"/>
          <p:cNvSpPr>
            <a:spLocks noChangeArrowheads="1"/>
          </p:cNvSpPr>
          <p:nvPr/>
        </p:nvSpPr>
        <p:spPr bwMode="auto">
          <a:xfrm>
            <a:off x="6269622" y="11745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Oval 358"/>
          <p:cNvSpPr>
            <a:spLocks noChangeArrowheads="1"/>
          </p:cNvSpPr>
          <p:nvPr/>
        </p:nvSpPr>
        <p:spPr bwMode="auto">
          <a:xfrm>
            <a:off x="6279260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Oval 359"/>
          <p:cNvSpPr>
            <a:spLocks noChangeArrowheads="1"/>
          </p:cNvSpPr>
          <p:nvPr/>
        </p:nvSpPr>
        <p:spPr bwMode="auto">
          <a:xfrm>
            <a:off x="694701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Oval 360"/>
          <p:cNvSpPr>
            <a:spLocks noChangeArrowheads="1"/>
          </p:cNvSpPr>
          <p:nvPr/>
        </p:nvSpPr>
        <p:spPr bwMode="auto">
          <a:xfrm>
            <a:off x="7280209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Oval 361"/>
          <p:cNvSpPr>
            <a:spLocks noChangeArrowheads="1"/>
          </p:cNvSpPr>
          <p:nvPr/>
        </p:nvSpPr>
        <p:spPr bwMode="auto">
          <a:xfrm>
            <a:off x="7614778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Oval 362"/>
          <p:cNvSpPr>
            <a:spLocks noChangeArrowheads="1"/>
          </p:cNvSpPr>
          <p:nvPr/>
        </p:nvSpPr>
        <p:spPr bwMode="auto">
          <a:xfrm>
            <a:off x="7947969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Oval 363"/>
          <p:cNvSpPr>
            <a:spLocks noChangeArrowheads="1"/>
          </p:cNvSpPr>
          <p:nvPr/>
        </p:nvSpPr>
        <p:spPr bwMode="auto">
          <a:xfrm>
            <a:off x="8282536" y="9156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Oval 364"/>
          <p:cNvSpPr>
            <a:spLocks noChangeArrowheads="1"/>
          </p:cNvSpPr>
          <p:nvPr/>
        </p:nvSpPr>
        <p:spPr bwMode="auto">
          <a:xfrm>
            <a:off x="6612451" y="9144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Oval 270"/>
          <p:cNvSpPr>
            <a:spLocks noChangeArrowheads="1"/>
          </p:cNvSpPr>
          <p:nvPr/>
        </p:nvSpPr>
        <p:spPr bwMode="auto">
          <a:xfrm>
            <a:off x="8652901" y="197791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Oval 213"/>
          <p:cNvSpPr>
            <a:spLocks noChangeArrowheads="1"/>
          </p:cNvSpPr>
          <p:nvPr/>
        </p:nvSpPr>
        <p:spPr bwMode="auto">
          <a:xfrm>
            <a:off x="8300434" y="36226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Oval 213"/>
          <p:cNvSpPr>
            <a:spLocks noChangeArrowheads="1"/>
          </p:cNvSpPr>
          <p:nvPr/>
        </p:nvSpPr>
        <p:spPr bwMode="auto">
          <a:xfrm>
            <a:off x="8300434" y="445979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ooter Placeholder 3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Network Communication Behavior on BG/P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Measuring Network Congestion with Hardware Counters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648200"/>
          </a:xfrm>
        </p:spPr>
        <p:txBody>
          <a:bodyPr/>
          <a:lstStyle/>
          <a:p>
            <a:r>
              <a:rPr lang="en-US" dirty="0" smtClean="0"/>
              <a:t>Network communication between pairs would oftentimes have overlapping links</a:t>
            </a:r>
          </a:p>
          <a:p>
            <a:pPr lvl="1"/>
            <a:r>
              <a:rPr lang="en-US" dirty="0" smtClean="0"/>
              <a:t>This can cause network congestion</a:t>
            </a:r>
          </a:p>
          <a:p>
            <a:pPr lvl="1"/>
            <a:r>
              <a:rPr lang="en-US" dirty="0" smtClean="0"/>
              <a:t>Communication throttling is a common approach to avoid such congestion</a:t>
            </a:r>
          </a:p>
          <a:p>
            <a:r>
              <a:rPr lang="en-US" dirty="0" smtClean="0"/>
              <a:t>On massive scale systems getting network congestion feedback to the source might not be very scalable</a:t>
            </a:r>
          </a:p>
          <a:p>
            <a:pPr lvl="1"/>
            <a:r>
              <a:rPr lang="en-US" dirty="0" smtClean="0"/>
              <a:t>Approach: If a link is busy, backpressure applies to all of the remaining 5 inbound links</a:t>
            </a:r>
          </a:p>
          <a:p>
            <a:pPr lvl="1"/>
            <a:r>
              <a:rPr lang="en-US" dirty="0" smtClean="0"/>
              <a:t>Each DMA engine verifies busy link before sending data</a:t>
            </a:r>
            <a:endParaRPr lang="en-US" dirty="0"/>
          </a:p>
        </p:txBody>
      </p:sp>
      <p:sp>
        <p:nvSpPr>
          <p:cNvPr id="6" name="Oval 242"/>
          <p:cNvSpPr>
            <a:spLocks noChangeArrowheads="1"/>
          </p:cNvSpPr>
          <p:nvPr/>
        </p:nvSpPr>
        <p:spPr bwMode="auto">
          <a:xfrm>
            <a:off x="5386367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26"/>
          <p:cNvSpPr>
            <a:spLocks noChangeShapeType="1"/>
          </p:cNvSpPr>
          <p:nvPr/>
        </p:nvSpPr>
        <p:spPr bwMode="auto">
          <a:xfrm>
            <a:off x="3179321" y="5954830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Oval 327"/>
          <p:cNvSpPr>
            <a:spLocks noChangeArrowheads="1"/>
          </p:cNvSpPr>
          <p:nvPr/>
        </p:nvSpPr>
        <p:spPr bwMode="auto">
          <a:xfrm>
            <a:off x="3022364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328"/>
          <p:cNvSpPr>
            <a:spLocks noChangeArrowheads="1"/>
          </p:cNvSpPr>
          <p:nvPr/>
        </p:nvSpPr>
        <p:spPr bwMode="auto">
          <a:xfrm>
            <a:off x="3355555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329"/>
          <p:cNvSpPr>
            <a:spLocks noChangeArrowheads="1"/>
          </p:cNvSpPr>
          <p:nvPr/>
        </p:nvSpPr>
        <p:spPr bwMode="auto">
          <a:xfrm>
            <a:off x="3690122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32"/>
          <p:cNvSpPr>
            <a:spLocks noChangeArrowheads="1"/>
          </p:cNvSpPr>
          <p:nvPr/>
        </p:nvSpPr>
        <p:spPr bwMode="auto">
          <a:xfrm>
            <a:off x="4691073" y="588400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33"/>
          <p:cNvSpPr>
            <a:spLocks noChangeArrowheads="1"/>
          </p:cNvSpPr>
          <p:nvPr/>
        </p:nvSpPr>
        <p:spPr bwMode="auto">
          <a:xfrm>
            <a:off x="5025640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4114800" y="5793284"/>
            <a:ext cx="327991" cy="9939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786809" y="5562600"/>
            <a:ext cx="1013791" cy="30480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199546" y="5957348"/>
            <a:ext cx="158335" cy="1588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Oval 330"/>
          <p:cNvSpPr>
            <a:spLocks noChangeArrowheads="1"/>
          </p:cNvSpPr>
          <p:nvPr/>
        </p:nvSpPr>
        <p:spPr bwMode="auto">
          <a:xfrm>
            <a:off x="4023313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31"/>
          <p:cNvSpPr>
            <a:spLocks noChangeArrowheads="1"/>
          </p:cNvSpPr>
          <p:nvPr/>
        </p:nvSpPr>
        <p:spPr bwMode="auto">
          <a:xfrm>
            <a:off x="4357881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P6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458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  <p:sp>
        <p:nvSpPr>
          <p:cNvPr id="6" name="Oval 242"/>
          <p:cNvSpPr>
            <a:spLocks noChangeArrowheads="1"/>
          </p:cNvSpPr>
          <p:nvPr/>
        </p:nvSpPr>
        <p:spPr bwMode="auto">
          <a:xfrm>
            <a:off x="5386367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26"/>
          <p:cNvSpPr>
            <a:spLocks noChangeShapeType="1"/>
          </p:cNvSpPr>
          <p:nvPr/>
        </p:nvSpPr>
        <p:spPr bwMode="auto">
          <a:xfrm>
            <a:off x="3179321" y="5954830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Oval 327"/>
          <p:cNvSpPr>
            <a:spLocks noChangeArrowheads="1"/>
          </p:cNvSpPr>
          <p:nvPr/>
        </p:nvSpPr>
        <p:spPr bwMode="auto">
          <a:xfrm>
            <a:off x="3022364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328"/>
          <p:cNvSpPr>
            <a:spLocks noChangeArrowheads="1"/>
          </p:cNvSpPr>
          <p:nvPr/>
        </p:nvSpPr>
        <p:spPr bwMode="auto">
          <a:xfrm>
            <a:off x="3355555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329"/>
          <p:cNvSpPr>
            <a:spLocks noChangeArrowheads="1"/>
          </p:cNvSpPr>
          <p:nvPr/>
        </p:nvSpPr>
        <p:spPr bwMode="auto">
          <a:xfrm>
            <a:off x="3690122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32"/>
          <p:cNvSpPr>
            <a:spLocks noChangeArrowheads="1"/>
          </p:cNvSpPr>
          <p:nvPr/>
        </p:nvSpPr>
        <p:spPr bwMode="auto">
          <a:xfrm>
            <a:off x="4691073" y="588400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33"/>
          <p:cNvSpPr>
            <a:spLocks noChangeArrowheads="1"/>
          </p:cNvSpPr>
          <p:nvPr/>
        </p:nvSpPr>
        <p:spPr bwMode="auto">
          <a:xfrm>
            <a:off x="5025640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 bwMode="auto">
          <a:xfrm>
            <a:off x="4114800" y="5793284"/>
            <a:ext cx="327991" cy="9939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786809" y="5562600"/>
            <a:ext cx="1013791" cy="30480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199546" y="5957348"/>
            <a:ext cx="158335" cy="1588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Oval 330"/>
          <p:cNvSpPr>
            <a:spLocks noChangeArrowheads="1"/>
          </p:cNvSpPr>
          <p:nvPr/>
        </p:nvSpPr>
        <p:spPr bwMode="auto">
          <a:xfrm>
            <a:off x="4023313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331"/>
          <p:cNvSpPr>
            <a:spLocks noChangeArrowheads="1"/>
          </p:cNvSpPr>
          <p:nvPr/>
        </p:nvSpPr>
        <p:spPr bwMode="auto">
          <a:xfrm>
            <a:off x="4357881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P6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6019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Behavior on Massive-scale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communication on a torus network is not a good idea</a:t>
            </a:r>
          </a:p>
          <a:p>
            <a:pPr lvl="1"/>
            <a:r>
              <a:rPr lang="en-US" dirty="0" smtClean="0"/>
              <a:t>With N processes, there will be N</a:t>
            </a:r>
            <a:r>
              <a:rPr lang="en-US" baseline="30000" dirty="0" smtClean="0"/>
              <a:t>2</a:t>
            </a:r>
            <a:r>
              <a:rPr lang="en-US" dirty="0" smtClean="0"/>
              <a:t> communication flows, but only 3N network links</a:t>
            </a:r>
          </a:p>
          <a:p>
            <a:pPr lvl="1"/>
            <a:r>
              <a:rPr lang="en-US" dirty="0" smtClean="0"/>
              <a:t>Too much over-subscription, even for small messages</a:t>
            </a:r>
          </a:p>
          <a:p>
            <a:r>
              <a:rPr lang="en-US" dirty="0" smtClean="0"/>
              <a:t>Local communication models such as Cartesian grids (every process communicates with √N processes) or nearest neighbor are “expected” to be better</a:t>
            </a:r>
          </a:p>
          <a:p>
            <a:pPr lvl="1"/>
            <a:r>
              <a:rPr lang="en-US" dirty="0" smtClean="0"/>
              <a:t>But Cartesian grids and nearest neighbors mostly rely on a logical view of the processes, not the physical view (bugs in the MPI standard!)</a:t>
            </a:r>
          </a:p>
          <a:p>
            <a:pPr lvl="1"/>
            <a:r>
              <a:rPr lang="en-US" dirty="0" smtClean="0"/>
              <a:t>While the number of messages is not as bad as global communication, overlap of network flows is still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(12/11/2009),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argonne.updates</Template>
  <TotalTime>303</TotalTime>
  <Words>1436</Words>
  <Application>Microsoft Macintosh PowerPoint</Application>
  <PresentationFormat>On-screen Show (4:3)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DejaVu Sans</vt:lpstr>
      <vt:lpstr>Trebuchet MS</vt:lpstr>
      <vt:lpstr>Wingdings</vt:lpstr>
      <vt:lpstr>Arial</vt:lpstr>
      <vt:lpstr>argonne.updates</vt:lpstr>
      <vt:lpstr>Understanding Network Saturation Behavior on Large-Scale Blue Gene/P Systems</vt:lpstr>
      <vt:lpstr>Massive Scale High End Computing</vt:lpstr>
      <vt:lpstr>Hardware Sharing at Massive Scales</vt:lpstr>
      <vt:lpstr>Blue Gene/P Overview</vt:lpstr>
      <vt:lpstr>BG/P Network Stack</vt:lpstr>
      <vt:lpstr>Presentation Roadmap</vt:lpstr>
      <vt:lpstr>Network Communication Behavior</vt:lpstr>
      <vt:lpstr>Network Congestion Behavior</vt:lpstr>
      <vt:lpstr>Communication Behavior on Massive-scale Systems</vt:lpstr>
      <vt:lpstr>2D Nearest Neighbor: Process Mapping (XYZ)</vt:lpstr>
      <vt:lpstr>2D Nearest Neighbor: Process Mapping (YXZ)</vt:lpstr>
      <vt:lpstr>HALO: Modeling Ocean Modeling</vt:lpstr>
      <vt:lpstr>Nearest Neighbor Performance</vt:lpstr>
      <vt:lpstr>Presentation Roadmap</vt:lpstr>
      <vt:lpstr>BG/P Network Hardware Counters</vt:lpstr>
      <vt:lpstr>Network Congestion with Global Communication</vt:lpstr>
      <vt:lpstr>Network Congestion with Cartesian Communication</vt:lpstr>
      <vt:lpstr>Impact of System Layout on Congestion</vt:lpstr>
      <vt:lpstr>Network Congestion with NN Communication</vt:lpstr>
      <vt:lpstr>Presentation Roadmap</vt:lpstr>
      <vt:lpstr>Concluding Remarks</vt:lpstr>
      <vt:lpstr>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Network Saturation Behavior on Large-Scale Blue Gene/P Systems</dc:title>
  <dc:creator>Pavan Balaji</dc:creator>
  <cp:lastModifiedBy>Pavan Balaji</cp:lastModifiedBy>
  <cp:revision>179</cp:revision>
  <dcterms:created xsi:type="dcterms:W3CDTF">2006-08-16T00:00:00Z</dcterms:created>
  <dcterms:modified xsi:type="dcterms:W3CDTF">2015-08-03T04:52:06Z</dcterms:modified>
</cp:coreProperties>
</file>