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1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2.bin" ContentType="application/vnd.openxmlformats-officedocument.oleObject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3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4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oleObject5.bin" ContentType="application/vnd.openxmlformats-officedocument.oleObject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6.bin" ContentType="application/vnd.openxmlformats-officedocument.oleObject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embeddings/oleObject7.bin" ContentType="application/vnd.openxmlformats-officedocument.oleObject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03" r:id="rId3"/>
    <p:sldId id="267" r:id="rId4"/>
    <p:sldId id="268" r:id="rId5"/>
    <p:sldId id="305" r:id="rId6"/>
    <p:sldId id="306" r:id="rId7"/>
    <p:sldId id="315" r:id="rId8"/>
    <p:sldId id="320" r:id="rId9"/>
    <p:sldId id="261" r:id="rId10"/>
    <p:sldId id="269" r:id="rId11"/>
    <p:sldId id="263" r:id="rId12"/>
    <p:sldId id="300" r:id="rId13"/>
    <p:sldId id="264" r:id="rId14"/>
    <p:sldId id="301" r:id="rId15"/>
    <p:sldId id="316" r:id="rId16"/>
    <p:sldId id="314" r:id="rId17"/>
    <p:sldId id="272" r:id="rId18"/>
    <p:sldId id="317" r:id="rId19"/>
    <p:sldId id="265" r:id="rId20"/>
    <p:sldId id="302" r:id="rId21"/>
    <p:sldId id="318" r:id="rId22"/>
    <p:sldId id="275" r:id="rId23"/>
    <p:sldId id="276" r:id="rId24"/>
    <p:sldId id="277" r:id="rId25"/>
    <p:sldId id="278" r:id="rId26"/>
    <p:sldId id="279" r:id="rId27"/>
    <p:sldId id="280" r:id="rId28"/>
    <p:sldId id="283" r:id="rId29"/>
    <p:sldId id="284" r:id="rId30"/>
    <p:sldId id="285" r:id="rId31"/>
    <p:sldId id="286" r:id="rId32"/>
    <p:sldId id="287" r:id="rId33"/>
    <p:sldId id="288" r:id="rId34"/>
    <p:sldId id="308" r:id="rId35"/>
    <p:sldId id="309" r:id="rId36"/>
    <p:sldId id="319" r:id="rId37"/>
    <p:sldId id="290" r:id="rId38"/>
    <p:sldId id="298" r:id="rId39"/>
    <p:sldId id="304" r:id="rId4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jeet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671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410" autoAdjust="0"/>
    <p:restoredTop sz="88134" autoAdjust="0"/>
  </p:normalViewPr>
  <p:slideViewPr>
    <p:cSldViewPr>
      <p:cViewPr varScale="1">
        <p:scale>
          <a:sx n="146" d="100"/>
          <a:sy n="146" d="100"/>
        </p:scale>
        <p:origin x="-9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244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commentAuthors" Target="commentAuthors.xml"/><Relationship Id="rId4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v>Processing Time</c:v>
          </c:tx>
          <c:invertIfNegative val="0"/>
          <c:cat>
            <c:numRef>
              <c:f>Sheet1!$A$7:$A$11</c:f>
              <c:numCache>
                <c:formatCode>General</c:formatCode>
                <c:ptCount val="5"/>
                <c:pt idx="0">
                  <c:v>1991.0</c:v>
                </c:pt>
                <c:pt idx="1">
                  <c:v>1993.0</c:v>
                </c:pt>
                <c:pt idx="2">
                  <c:v>1995.0</c:v>
                </c:pt>
                <c:pt idx="3">
                  <c:v>1998.0</c:v>
                </c:pt>
                <c:pt idx="4">
                  <c:v>2001.0</c:v>
                </c:pt>
              </c:numCache>
            </c:numRef>
          </c:cat>
          <c:val>
            <c:numRef>
              <c:f>Sheet1!$B$7:$B$11</c:f>
              <c:numCache>
                <c:formatCode>General</c:formatCode>
                <c:ptCount val="5"/>
                <c:pt idx="0">
                  <c:v>48.0</c:v>
                </c:pt>
                <c:pt idx="1">
                  <c:v>33.0</c:v>
                </c:pt>
                <c:pt idx="2">
                  <c:v>69.0</c:v>
                </c:pt>
                <c:pt idx="3">
                  <c:v>89.0</c:v>
                </c:pt>
                <c:pt idx="4">
                  <c:v>95.0</c:v>
                </c:pt>
              </c:numCache>
            </c:numRef>
          </c:val>
        </c:ser>
        <c:ser>
          <c:idx val="1"/>
          <c:order val="1"/>
          <c:tx>
            <c:v>Ethernet Wire Time</c:v>
          </c:tx>
          <c:invertIfNegative val="0"/>
          <c:cat>
            <c:numRef>
              <c:f>Sheet1!$A$7:$A$11</c:f>
              <c:numCache>
                <c:formatCode>General</c:formatCode>
                <c:ptCount val="5"/>
                <c:pt idx="0">
                  <c:v>1991.0</c:v>
                </c:pt>
                <c:pt idx="1">
                  <c:v>1993.0</c:v>
                </c:pt>
                <c:pt idx="2">
                  <c:v>1995.0</c:v>
                </c:pt>
                <c:pt idx="3">
                  <c:v>1998.0</c:v>
                </c:pt>
                <c:pt idx="4">
                  <c:v>2001.0</c:v>
                </c:pt>
              </c:numCache>
            </c:numRef>
          </c:cat>
          <c:val>
            <c:numRef>
              <c:f>Sheet1!$C$7:$C$11</c:f>
              <c:numCache>
                <c:formatCode>General</c:formatCode>
                <c:ptCount val="5"/>
                <c:pt idx="0">
                  <c:v>52.0</c:v>
                </c:pt>
                <c:pt idx="1">
                  <c:v>67.0</c:v>
                </c:pt>
                <c:pt idx="2">
                  <c:v>31.0</c:v>
                </c:pt>
                <c:pt idx="3">
                  <c:v>11.0</c:v>
                </c:pt>
                <c:pt idx="4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7382120"/>
        <c:axId val="-2039361976"/>
      </c:barChart>
      <c:catAx>
        <c:axId val="2097382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39361976"/>
        <c:crosses val="autoZero"/>
        <c:auto val="1"/>
        <c:lblAlgn val="ctr"/>
        <c:lblOffset val="100"/>
        <c:noMultiLvlLbl val="0"/>
      </c:catAx>
      <c:valAx>
        <c:axId val="-203936197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097382120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02-12T23:32:01.494" idx="1">
    <p:pos x="2252" y="1911"/>
    <p:text>increase or decrease?</p:text>
  </p:cm>
  <p:cm authorId="0" dt="2009-02-12T23:32:26.984" idx="2">
    <p:pos x="2260" y="2924"/>
    <p:text>Tbps? Really. 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9C5A5-EC82-4588-9D63-A3E4348D5D4B}" type="datetimeFigureOut">
              <a:rPr lang="en-US" smtClean="0"/>
              <a:pPr/>
              <a:t>7/26/14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6EB60-2890-44D3-9447-F905356B86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3BAA95C4-E1FF-4102-9CC7-1949D4912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059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 PCI-X 1.0 - 2 </a:t>
            </a:r>
            <a:r>
              <a:rPr lang="en-US" baseline="0" dirty="0" err="1" smtClean="0"/>
              <a:t>Gbps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PCI-X 1.0  - </a:t>
            </a:r>
            <a:r>
              <a:rPr lang="en-US" dirty="0" smtClean="0"/>
              <a:t>4.Gbps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PIC</a:t>
            </a:r>
            <a:r>
              <a:rPr lang="en-US" baseline="0" dirty="0" smtClean="0"/>
              <a:t> 	866 Mbps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Adapter</a:t>
            </a:r>
            <a:r>
              <a:rPr lang="en-US" baseline="0" dirty="0" smtClean="0"/>
              <a:t> capable of accessing processor cache</a:t>
            </a:r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this architecture, </a:t>
            </a:r>
            <a:r>
              <a:rPr lang="en-US" dirty="0" smtClean="0"/>
              <a:t>Cache lines</a:t>
            </a:r>
            <a:r>
              <a:rPr lang="en-US" baseline="0" dirty="0" smtClean="0"/>
              <a:t> modified by processor are read by the I/O adapter and vice versa.</a:t>
            </a:r>
          </a:p>
          <a:p>
            <a:r>
              <a:rPr lang="en-US" baseline="0" dirty="0" smtClean="0"/>
              <a:t>Therefore there is a need to maintain coherency using the system interconnect.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main benefits: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Timely availability of data in cache -&gt; lower average memory latency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Reduction in memory </a:t>
            </a:r>
            <a:r>
              <a:rPr lang="en-US" baseline="0" dirty="0" err="1" smtClean="0"/>
              <a:t>bandwith</a:t>
            </a: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Ideal implementation of DCA would eliminate the need to write the data to memory</a:t>
            </a:r>
          </a:p>
          <a:p>
            <a:pPr marL="228600" indent="-228600">
              <a:buNone/>
            </a:pPr>
            <a:r>
              <a:rPr lang="en-US" baseline="0" dirty="0" smtClean="0"/>
              <a:t>Continuously updating the cache lines in the cache with new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Requesting</a:t>
            </a:r>
            <a:r>
              <a:rPr lang="en-US" baseline="0" dirty="0" smtClean="0"/>
              <a:t> Agent and Target Agent for multi-core systems.</a:t>
            </a:r>
          </a:p>
          <a:p>
            <a:pPr marL="228600" indent="-228600">
              <a:buAutoNum type="arabicParenR"/>
            </a:pPr>
            <a:r>
              <a:rPr lang="en-US" dirty="0" smtClean="0"/>
              <a:t>Cash</a:t>
            </a:r>
            <a:r>
              <a:rPr lang="en-US" baseline="0" dirty="0" smtClean="0"/>
              <a:t> replacement policy not defined.</a:t>
            </a:r>
          </a:p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D85549E-E6FF-4AF9-B87A-8DCB72CC5E0D}" type="datetime1">
              <a:rPr lang="en-US"/>
              <a:pPr/>
              <a:t>7/26/14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8CD0D6-E653-4453-B4C1-539657814CA2}" type="slidenum">
              <a:rPr lang="en-US"/>
              <a:pPr/>
              <a:t>22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6DEF7B9-D920-4C6D-B79F-B238EC938FBA}" type="datetime1">
              <a:rPr lang="en-US"/>
              <a:pPr/>
              <a:t>7/26/14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69B96-E5F7-45AB-A999-82A9B9FEABA7}" type="slidenum">
              <a:rPr lang="en-US"/>
              <a:pPr/>
              <a:t>23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Virtualize</a:t>
            </a:r>
            <a:r>
              <a:rPr lang="en-US" b="1" dirty="0" smtClean="0"/>
              <a:t> NIC:</a:t>
            </a:r>
          </a:p>
          <a:p>
            <a:r>
              <a:rPr lang="en-US" dirty="0" smtClean="0"/>
              <a:t>	Enable</a:t>
            </a:r>
            <a:r>
              <a:rPr lang="en-US" baseline="0" dirty="0" smtClean="0"/>
              <a:t> the user process to read the data on the NIC using virtual addressing.</a:t>
            </a:r>
            <a:endParaRPr lang="en-US" dirty="0"/>
          </a:p>
          <a:p>
            <a:pPr lvl="1">
              <a:buFontTx/>
              <a:buChar char="•"/>
            </a:pPr>
            <a:r>
              <a:rPr lang="en-US" sz="1800" b="1" dirty="0">
                <a:solidFill>
                  <a:srgbClr val="C00000"/>
                </a:solidFill>
              </a:rPr>
              <a:t>Protection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 Memory-map NIC memory</a:t>
            </a:r>
            <a:r>
              <a:rPr lang="en-US" dirty="0" smtClean="0"/>
              <a:t>.</a:t>
            </a:r>
            <a:r>
              <a:rPr lang="en-US" baseline="0" dirty="0" smtClean="0"/>
              <a:t> (Isolate one user process from another</a:t>
            </a:r>
            <a:endParaRPr lang="en-US" dirty="0"/>
          </a:p>
          <a:p>
            <a:pPr lvl="1">
              <a:buFontTx/>
              <a:buChar char="•"/>
            </a:pPr>
            <a:r>
              <a:rPr lang="en-US" b="1" dirty="0"/>
              <a:t>Translation</a:t>
            </a:r>
            <a:r>
              <a:rPr lang="en-US" dirty="0"/>
              <a:t>:  At page granularity level</a:t>
            </a:r>
            <a:r>
              <a:rPr lang="en-US" dirty="0" smtClean="0"/>
              <a:t>.</a:t>
            </a:r>
            <a:endParaRPr lang="en-US" dirty="0"/>
          </a:p>
          <a:p>
            <a:pPr lvl="2">
              <a:buFontTx/>
              <a:buChar char="•"/>
            </a:pPr>
            <a:r>
              <a:rPr lang="en-US" dirty="0" smtClean="0"/>
              <a:t> OS</a:t>
            </a:r>
            <a:r>
              <a:rPr lang="en-US" baseline="0" dirty="0" smtClean="0"/>
              <a:t> virtualizes Disk requiring all disc access must be initiated through system calls</a:t>
            </a:r>
          </a:p>
          <a:p>
            <a:pPr lvl="3">
              <a:buFontTx/>
              <a:buChar char="•"/>
            </a:pPr>
            <a:r>
              <a:rPr lang="en-US" baseline="0" dirty="0" smtClean="0"/>
              <a:t> Expensive</a:t>
            </a:r>
          </a:p>
          <a:p>
            <a:pPr lvl="3">
              <a:buFontTx/>
              <a:buChar char="•"/>
            </a:pPr>
            <a:r>
              <a:rPr lang="en-US" baseline="0" dirty="0" smtClean="0"/>
              <a:t> Most microprocessors don’t support this efficiently</a:t>
            </a:r>
          </a:p>
          <a:p>
            <a:pPr lvl="3">
              <a:buFontTx/>
              <a:buChar char="•"/>
            </a:pPr>
            <a:r>
              <a:rPr lang="en-US" baseline="0" dirty="0" smtClean="0"/>
              <a:t> Disk access are than 10-100 </a:t>
            </a:r>
            <a:r>
              <a:rPr lang="en-US" baseline="0" dirty="0" err="1" smtClean="0"/>
              <a:t>microsec</a:t>
            </a:r>
            <a:endParaRPr lang="en-US" baseline="0" dirty="0" smtClean="0"/>
          </a:p>
          <a:p>
            <a:pPr lvl="2">
              <a:buFontTx/>
              <a:buChar char="•"/>
            </a:pPr>
            <a:r>
              <a:rPr lang="en-US" baseline="0" dirty="0" smtClean="0"/>
              <a:t> Main memory is virtualized using through a virtual memory hardware</a:t>
            </a:r>
          </a:p>
          <a:p>
            <a:pPr lvl="3">
              <a:buFontTx/>
              <a:buChar char="•"/>
            </a:pPr>
            <a:r>
              <a:rPr lang="en-US" baseline="0" dirty="0" smtClean="0"/>
              <a:t> Supported by all high performance microprocessors today</a:t>
            </a:r>
          </a:p>
          <a:p>
            <a:pPr lvl="3">
              <a:buFontTx/>
              <a:buChar char="•"/>
            </a:pPr>
            <a:r>
              <a:rPr lang="en-US" baseline="0" dirty="0" smtClean="0"/>
              <a:t> Does not require OS intervention in a common case.</a:t>
            </a:r>
          </a:p>
          <a:p>
            <a:pPr lvl="3">
              <a:buFontTx/>
              <a:buChar char="•"/>
            </a:pPr>
            <a:r>
              <a:rPr lang="en-US" baseline="0" dirty="0" smtClean="0"/>
              <a:t> Main memory divided into physical pages and mapped to user virtual pages on demand.</a:t>
            </a:r>
          </a:p>
          <a:p>
            <a:pPr lvl="3">
              <a:buFontTx/>
              <a:buChar char="•"/>
            </a:pPr>
            <a:r>
              <a:rPr lang="en-US" baseline="0" dirty="0" smtClean="0"/>
              <a:t> Hardware structure called TLB  (Translation </a:t>
            </a:r>
            <a:r>
              <a:rPr lang="en-US" baseline="0" dirty="0" err="1" smtClean="0"/>
              <a:t>Lookaside</a:t>
            </a:r>
            <a:r>
              <a:rPr lang="en-US" baseline="0" dirty="0" smtClean="0"/>
              <a:t> Buffer) does the translation.</a:t>
            </a:r>
          </a:p>
          <a:p>
            <a:pPr lvl="3">
              <a:buFontTx/>
              <a:buChar char="•"/>
            </a:pPr>
            <a:r>
              <a:rPr lang="en-US" baseline="0" dirty="0" smtClean="0"/>
              <a:t> Memory access are much faster (less than a </a:t>
            </a:r>
            <a:r>
              <a:rPr lang="en-US" baseline="0" dirty="0" err="1" smtClean="0"/>
              <a:t>microsec</a:t>
            </a:r>
            <a:r>
              <a:rPr lang="en-US" baseline="0" dirty="0" smtClean="0"/>
              <a:t> )</a:t>
            </a:r>
          </a:p>
          <a:p>
            <a:pPr lvl="2">
              <a:buFontTx/>
              <a:buChar char="•"/>
            </a:pPr>
            <a:r>
              <a:rPr lang="en-US" baseline="0" dirty="0" smtClean="0"/>
              <a:t> Accessing NI as virtual memory and not the OS can drastically improve performance.   </a:t>
            </a:r>
          </a:p>
          <a:p>
            <a:pPr lvl="2">
              <a:buFontTx/>
              <a:buChar char="•"/>
            </a:pPr>
            <a:endParaRPr lang="en-US" baseline="0" dirty="0" smtClean="0"/>
          </a:p>
          <a:p>
            <a:r>
              <a:rPr lang="en-US" b="1" dirty="0" smtClean="0"/>
              <a:t>Bypass OS</a:t>
            </a:r>
          </a:p>
          <a:p>
            <a:pPr lvl="1">
              <a:buFontTx/>
              <a:buChar char="•"/>
            </a:pPr>
            <a:r>
              <a:rPr lang="en-US" dirty="0" smtClean="0"/>
              <a:t> Already being done by OS-bypass protocols such as ST and PM.</a:t>
            </a:r>
          </a:p>
          <a:p>
            <a:pPr lvl="1">
              <a:buFontTx/>
              <a:buChar char="•"/>
            </a:pPr>
            <a:r>
              <a:rPr lang="en-US" dirty="0" smtClean="0"/>
              <a:t> Show</a:t>
            </a:r>
            <a:r>
              <a:rPr lang="en-US" baseline="0" dirty="0" smtClean="0"/>
              <a:t> considerable improvement in increasing the throughput.</a:t>
            </a:r>
            <a:r>
              <a:rPr lang="en-US" dirty="0" smtClean="0"/>
              <a:t> </a:t>
            </a:r>
          </a:p>
          <a:p>
            <a:pPr lvl="1">
              <a:buFontTx/>
              <a:buChar char="•"/>
            </a:pPr>
            <a:r>
              <a:rPr lang="en-US" dirty="0" smtClean="0"/>
              <a:t> VIA (Virtual</a:t>
            </a:r>
            <a:r>
              <a:rPr lang="en-US" baseline="0" dirty="0" smtClean="0"/>
              <a:t> Interface Architecture</a:t>
            </a:r>
            <a:r>
              <a:rPr lang="en-US" dirty="0" smtClean="0"/>
              <a:t>) is a standard for kernel bypassing and RDMA.</a:t>
            </a:r>
          </a:p>
          <a:p>
            <a:pPr lvl="2">
              <a:buFontTx/>
              <a:buChar char="•"/>
            </a:pPr>
            <a:r>
              <a:rPr lang="en-US" dirty="0" smtClean="0"/>
              <a:t> Developed</a:t>
            </a:r>
            <a:r>
              <a:rPr lang="en-US" baseline="0" dirty="0" smtClean="0"/>
              <a:t> by Compaq, Intel and Microsoft</a:t>
            </a:r>
          </a:p>
          <a:p>
            <a:pPr lvl="2">
              <a:buFontTx/>
              <a:buChar char="•"/>
            </a:pPr>
            <a:r>
              <a:rPr lang="en-US" dirty="0" smtClean="0"/>
              <a:t> Basis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Infiniband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Iwarp</a:t>
            </a:r>
            <a:r>
              <a:rPr lang="en-US" baseline="0" dirty="0" smtClean="0"/>
              <a:t> </a:t>
            </a:r>
            <a:endParaRPr lang="en-US" dirty="0" smtClean="0"/>
          </a:p>
          <a:p>
            <a:pPr lvl="0">
              <a:buFontTx/>
              <a:buNone/>
            </a:pPr>
            <a:r>
              <a:rPr lang="en-US" baseline="0" dirty="0" smtClean="0"/>
              <a:t>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6ED2A55-D51A-4AFE-B621-FCA0055D6DE3}" type="datetime1">
              <a:rPr lang="en-US"/>
              <a:pPr/>
              <a:t>7/26/14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2BCA8-1DC1-40D2-9859-17F9A765F70E}" type="slidenum">
              <a:rPr lang="en-US"/>
              <a:pPr/>
              <a:t>24</a:t>
            </a:fld>
            <a:endParaRPr lang="en-US"/>
          </a:p>
        </p:txBody>
      </p:sp>
      <p:sp>
        <p:nvSpPr>
          <p:cNvPr id="634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5D964DD-43E0-4EE2-8951-3CD39E56200E}" type="datetime1">
              <a:rPr lang="en-US"/>
              <a:pPr/>
              <a:t>7/26/14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D4669D-AB0E-418D-88AA-A4ED9C0E83CE}" type="slidenum">
              <a:rPr lang="en-US"/>
              <a:pPr/>
              <a:t>25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NIC registers </a:t>
            </a:r>
            <a:r>
              <a:rPr lang="en-US" dirty="0" err="1" smtClean="0"/>
              <a:t>uncached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	1)</a:t>
            </a:r>
            <a:r>
              <a:rPr lang="en-US" baseline="0" dirty="0" smtClean="0"/>
              <a:t> </a:t>
            </a:r>
            <a:r>
              <a:rPr lang="en-US" dirty="0" smtClean="0"/>
              <a:t>CPU access to NIC memory often have side effects unlike normal cacheable memory. (Loads/stores</a:t>
            </a:r>
            <a:r>
              <a:rPr lang="en-US" baseline="0" dirty="0" smtClean="0"/>
              <a:t> appear strictly in order</a:t>
            </a:r>
            <a:r>
              <a:rPr lang="en-US" dirty="0" smtClean="0"/>
              <a:t>)</a:t>
            </a:r>
            <a:endParaRPr lang="en-US" dirty="0"/>
          </a:p>
          <a:p>
            <a:pPr lvl="2">
              <a:buFontTx/>
              <a:buNone/>
            </a:pPr>
            <a:r>
              <a:rPr lang="en-US" dirty="0" smtClean="0"/>
              <a:t>2)</a:t>
            </a:r>
            <a:r>
              <a:rPr lang="en-US" baseline="0" dirty="0" smtClean="0"/>
              <a:t> </a:t>
            </a:r>
            <a:r>
              <a:rPr lang="en-US" dirty="0" smtClean="0"/>
              <a:t>No </a:t>
            </a:r>
            <a:r>
              <a:rPr lang="en-US" dirty="0"/>
              <a:t>coherence on I/O buses</a:t>
            </a:r>
            <a:r>
              <a:rPr lang="en-US" dirty="0" smtClean="0"/>
              <a:t>. (They</a:t>
            </a:r>
            <a:r>
              <a:rPr lang="en-US" baseline="0" dirty="0" smtClean="0"/>
              <a:t> behave more like a processor cache than passive main memory… </a:t>
            </a:r>
          </a:p>
          <a:p>
            <a:pPr lvl="1">
              <a:buFontTx/>
              <a:buNone/>
            </a:pPr>
            <a:r>
              <a:rPr lang="en-US" baseline="0" dirty="0" smtClean="0"/>
              <a:t>		Must have ability to invalidate memory location as new messages arrive</a:t>
            </a:r>
            <a:r>
              <a:rPr lang="en-US" dirty="0" smtClean="0"/>
              <a:t>)</a:t>
            </a:r>
          </a:p>
          <a:p>
            <a:pPr lvl="1">
              <a:buFontTx/>
              <a:buNone/>
            </a:pPr>
            <a:r>
              <a:rPr lang="en-US" dirty="0" smtClean="0"/>
              <a:t>	3) Processor</a:t>
            </a:r>
            <a:r>
              <a:rPr lang="en-US" baseline="0" dirty="0" smtClean="0"/>
              <a:t> cache replacement: Could lose NIC registers cached due to cache block replacement.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	</a:t>
            </a:r>
            <a:r>
              <a:rPr lang="en-US" dirty="0" smtClean="0"/>
              <a:t>Handshake required</a:t>
            </a:r>
            <a:r>
              <a:rPr lang="en-US" baseline="0" dirty="0" smtClean="0"/>
              <a:t> between ULNI and processor for explicit cache block usage.</a:t>
            </a:r>
            <a:endParaRPr lang="en-US" dirty="0" smtClean="0"/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Char char="•"/>
            </a:pPr>
            <a:endParaRPr lang="en-US" dirty="0"/>
          </a:p>
          <a:p>
            <a:r>
              <a:rPr lang="en-US" dirty="0" smtClean="0"/>
              <a:t>Advantages:</a:t>
            </a:r>
            <a:endParaRPr lang="en-US" dirty="0"/>
          </a:p>
          <a:p>
            <a:pPr lvl="1">
              <a:buFontTx/>
              <a:buChar char="•"/>
            </a:pPr>
            <a:r>
              <a:rPr lang="en-US" dirty="0"/>
              <a:t>Exploit temporal locality (e.g., status &amp; ctrl registers) and thus remove unnecessary memory traffic.  </a:t>
            </a:r>
            <a:r>
              <a:rPr lang="en-US" dirty="0">
                <a:solidFill>
                  <a:srgbClr val="FF0000"/>
                </a:solidFill>
              </a:rPr>
              <a:t>For example, if a CPU is polling on an </a:t>
            </a:r>
            <a:r>
              <a:rPr lang="en-US" dirty="0" err="1">
                <a:solidFill>
                  <a:srgbClr val="FF0000"/>
                </a:solidFill>
              </a:rPr>
              <a:t>uncached</a:t>
            </a:r>
            <a:r>
              <a:rPr lang="en-US" dirty="0">
                <a:solidFill>
                  <a:srgbClr val="FF0000"/>
                </a:solidFill>
              </a:rPr>
              <a:t> status register, every CPU poll goes across memory bus, bridge, and I/O bus before reaching NIC, resulting in wasted memory bus BW.  If status register were cached, all unsuccessful polls would hit in CPU’s cache.  When new </a:t>
            </a:r>
            <a:r>
              <a:rPr lang="en-US" dirty="0" err="1">
                <a:solidFill>
                  <a:srgbClr val="FF0000"/>
                </a:solidFill>
              </a:rPr>
              <a:t>msg</a:t>
            </a:r>
            <a:r>
              <a:rPr lang="en-US" dirty="0">
                <a:solidFill>
                  <a:srgbClr val="FF0000"/>
                </a:solidFill>
              </a:rPr>
              <a:t> arrives to </a:t>
            </a:r>
            <a:r>
              <a:rPr lang="en-US" dirty="0" err="1">
                <a:solidFill>
                  <a:srgbClr val="FF0000"/>
                </a:solidFill>
              </a:rPr>
              <a:t>chage</a:t>
            </a:r>
            <a:r>
              <a:rPr lang="en-US" dirty="0">
                <a:solidFill>
                  <a:srgbClr val="FF0000"/>
                </a:solidFill>
              </a:rPr>
              <a:t> status, the ULNI invalidates cached status reg.</a:t>
            </a:r>
            <a:endParaRPr lang="en-US" dirty="0"/>
          </a:p>
          <a:p>
            <a:pPr lvl="1">
              <a:buFontTx/>
              <a:buChar char="•"/>
            </a:pPr>
            <a:r>
              <a:rPr lang="en-US" dirty="0" smtClean="0"/>
              <a:t>Explicit handshake to reuse cached NIC register.</a:t>
            </a:r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D6D2EB0-C916-4C62-8056-3BEBD33E7B9E}" type="datetime1">
              <a:rPr lang="en-US"/>
              <a:pPr/>
              <a:t>7/26/14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BFDE97-192C-444C-AA20-585EC7AA1D89}" type="slidenum">
              <a:rPr lang="en-US"/>
              <a:pPr/>
              <a:t>26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88C1EF2-7A5A-4CA5-9E6C-1EA946B7210E}" type="datetime1">
              <a:rPr lang="en-US"/>
              <a:pPr/>
              <a:t>7/26/14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519F2-580E-46A3-B6E8-4032314017E7}" type="slidenum">
              <a:rPr lang="en-US"/>
              <a:pPr/>
              <a:t>27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Treatinf</a:t>
            </a:r>
            <a:r>
              <a:rPr lang="en-US" baseline="0" dirty="0" smtClean="0"/>
              <a:t> the</a:t>
            </a:r>
            <a:endParaRPr lang="en-US" dirty="0" smtClean="0"/>
          </a:p>
          <a:p>
            <a:r>
              <a:rPr lang="en-US" dirty="0" smtClean="0"/>
              <a:t>NIC</a:t>
            </a:r>
            <a:r>
              <a:rPr lang="en-US" baseline="0" dirty="0" smtClean="0"/>
              <a:t> having its own cache… caches its registers in its cache..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Movement</a:t>
            </a:r>
          </a:p>
          <a:p>
            <a:pPr lvl="1">
              <a:buFontTx/>
              <a:buChar char="•"/>
            </a:pPr>
            <a:r>
              <a:rPr lang="en-US" dirty="0"/>
              <a:t>CPU performs </a:t>
            </a:r>
            <a:r>
              <a:rPr lang="en-US" dirty="0" err="1"/>
              <a:t>uncached</a:t>
            </a:r>
            <a:r>
              <a:rPr lang="en-US" dirty="0"/>
              <a:t> loads/stores to memory-mapped device registers and directly load/store data to/from CPU registers.</a:t>
            </a:r>
          </a:p>
          <a:p>
            <a:pPr lvl="1">
              <a:buFontTx/>
              <a:buChar char="•"/>
            </a:pPr>
            <a:r>
              <a:rPr lang="en-US" dirty="0"/>
              <a:t>CPU initiates a DMA request thru a system call or </a:t>
            </a:r>
            <a:r>
              <a:rPr lang="en-US" dirty="0" smtClean="0"/>
              <a:t>user-level </a:t>
            </a:r>
            <a:r>
              <a:rPr lang="en-US" dirty="0"/>
              <a:t>DMA </a:t>
            </a:r>
            <a:r>
              <a:rPr lang="en-US" dirty="0" smtClean="0"/>
              <a:t>request.</a:t>
            </a:r>
          </a:p>
          <a:p>
            <a:pPr lvl="1">
              <a:buFontTx/>
              <a:buChar char="•"/>
            </a:pPr>
            <a:endParaRPr lang="en-US" dirty="0" smtClean="0"/>
          </a:p>
          <a:p>
            <a:pPr lvl="0">
              <a:buFontTx/>
              <a:buChar char="•"/>
            </a:pPr>
            <a:r>
              <a:rPr lang="en-US" dirty="0" smtClean="0"/>
              <a:t>Cache</a:t>
            </a:r>
            <a:r>
              <a:rPr lang="en-US" baseline="0" dirty="0" smtClean="0"/>
              <a:t> Block transfer </a:t>
            </a:r>
          </a:p>
          <a:p>
            <a:pPr lvl="1">
              <a:buFontTx/>
              <a:buChar char="•"/>
            </a:pPr>
            <a:r>
              <a:rPr lang="en-US" baseline="0" dirty="0" smtClean="0"/>
              <a:t> CPU cache miss can be intercepted and directly satisfied by ULNI cache by a cache-cache transfer.</a:t>
            </a:r>
          </a:p>
          <a:p>
            <a:pPr lvl="1">
              <a:buFontTx/>
              <a:buChar char="•"/>
            </a:pPr>
            <a:endParaRPr lang="en-US" baseline="0" dirty="0" smtClean="0"/>
          </a:p>
          <a:p>
            <a:pPr lvl="1">
              <a:buFontTx/>
              <a:buChar char="•"/>
            </a:pPr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449562C-3653-4FCE-B096-7D3CEEF96AE8}" type="datetime1">
              <a:rPr lang="en-US"/>
              <a:pPr/>
              <a:t>7/26/14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C6110E-2150-48E1-9BA7-69260F7977E5}" type="slidenum">
              <a:rPr lang="en-US"/>
              <a:pPr/>
              <a:t>28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DB83B7F-5780-40CD-B7A8-DAF40A9BA4F7}" type="datetime1">
              <a:rPr lang="en-US"/>
              <a:pPr/>
              <a:t>7/26/14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ED1039-6B52-40E8-88F3-1FC4A53C4E40}" type="slidenum">
              <a:rPr lang="en-US"/>
              <a:pPr/>
              <a:t>29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Cache corrupted due to context switch.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8C9FA63-EA67-4BDF-890D-90996A89932F}" type="datetime1">
              <a:rPr lang="en-US"/>
              <a:pPr/>
              <a:t>7/26/14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4E9A85-4818-4E9E-9B91-E73CF708C66E}" type="slidenum">
              <a:rPr lang="en-US"/>
              <a:pPr/>
              <a:t>30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8121FE8-0EE0-4E05-8D77-C7566889E9DC}" type="datetime1">
              <a:rPr lang="en-US"/>
              <a:pPr/>
              <a:t>7/26/14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615F3-404F-433B-B963-BEA362BF3EB2}" type="slidenum">
              <a:rPr lang="en-US"/>
              <a:pPr/>
              <a:t>31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1C204CF-D021-4059-9FA2-0F73F2F25F05}" type="datetime1">
              <a:rPr lang="en-US"/>
              <a:pPr/>
              <a:t>7/26/14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53F6C5-1034-4955-8241-801CE2025427}" type="slidenum">
              <a:rPr lang="en-US"/>
              <a:pPr/>
              <a:t>32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ACL Scalable Software folks:  OOO access &amp; spec.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496B745-2E4C-44C4-8F48-B7406DD7B796}" type="datetime1">
              <a:rPr lang="en-US"/>
              <a:pPr/>
              <a:t>7/26/14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173A7-7ADC-401C-8287-1B00E61B32F6}" type="slidenum">
              <a:rPr lang="en-US"/>
              <a:pPr/>
              <a:t>33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Speculative access SA more aggressive in tolerating the memory latency.</a:t>
            </a:r>
          </a:p>
          <a:p>
            <a:r>
              <a:rPr lang="en-US" baseline="0" dirty="0" smtClean="0"/>
              <a:t>Branch prediction, speculate data addresses, data values and does the computation on the data</a:t>
            </a:r>
          </a:p>
          <a:p>
            <a:r>
              <a:rPr lang="en-US" baseline="0" dirty="0" smtClean="0"/>
              <a:t>If predictions are incorrect rollback….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Three main problems in the performing OOO to NI memory:</a:t>
            </a:r>
          </a:p>
          <a:p>
            <a:r>
              <a:rPr lang="en-US" dirty="0" smtClean="0"/>
              <a:t>1 ) I/O bus does</a:t>
            </a:r>
            <a:r>
              <a:rPr lang="en-US" baseline="0" dirty="0" smtClean="0"/>
              <a:t> not support multiple outstanding transactions… Forces processor access to CPU to be serialized on I/O Bus.</a:t>
            </a:r>
          </a:p>
          <a:p>
            <a:r>
              <a:rPr lang="en-US" baseline="0" dirty="0" smtClean="0"/>
              <a:t>2) Due to NI memory side effects: Rollback not possible</a:t>
            </a:r>
          </a:p>
          <a:p>
            <a:r>
              <a:rPr lang="en-US" baseline="0" dirty="0" smtClean="0"/>
              <a:t>3) Most microprocessors don’t allow speculative access on </a:t>
            </a:r>
            <a:r>
              <a:rPr lang="en-US" baseline="0" dirty="0" err="1" smtClean="0"/>
              <a:t>uncached</a:t>
            </a:r>
            <a:r>
              <a:rPr lang="en-US" baseline="0" dirty="0" smtClean="0"/>
              <a:t> loads /store.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Solutions: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Memory bus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By eliminating application programming interface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Caching NIC registers in processors’ cache</a:t>
            </a:r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373C845-D4D1-4CFD-B485-3C0363240E93}" type="datetime1">
              <a:rPr lang="en-US"/>
              <a:pPr/>
              <a:t>7/26/14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AE9047-B599-46AE-B53D-96677EAF3A81}" type="slidenum">
              <a:rPr lang="en-US"/>
              <a:pPr/>
              <a:t>34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D5E2668-A699-4B40-9CBA-90A400156C7F}" type="datetime1">
              <a:rPr lang="en-US"/>
              <a:pPr/>
              <a:t>7/26/14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48776-A1C2-4452-AEB1-05AACC07D9F5}" type="slidenum">
              <a:rPr lang="en-US"/>
              <a:pPr/>
              <a:t>35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Allocated in virtual memory.</a:t>
            </a:r>
          </a:p>
          <a:p>
            <a:r>
              <a:rPr lang="en-US" dirty="0"/>
              <a:t>Decouples NIC from CPU</a:t>
            </a:r>
          </a:p>
          <a:p>
            <a:pPr lvl="1">
              <a:buFontTx/>
              <a:buChar char="•"/>
            </a:pPr>
            <a:r>
              <a:rPr lang="en-US" dirty="0"/>
              <a:t>User has no knowledge of how data is actually moved between CPU and NIC.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Details:</a:t>
            </a:r>
          </a:p>
          <a:p>
            <a:pPr marL="228600" indent="-228600">
              <a:buAutoNum type="arabicParenR"/>
            </a:pPr>
            <a:r>
              <a:rPr lang="en-US" dirty="0" smtClean="0"/>
              <a:t>Circular</a:t>
            </a:r>
            <a:r>
              <a:rPr lang="en-US" baseline="0" dirty="0" smtClean="0"/>
              <a:t> with head and tail pointers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Receive queue and send queues</a:t>
            </a:r>
          </a:p>
          <a:p>
            <a:endParaRPr lang="en-US" dirty="0" smtClean="0"/>
          </a:p>
          <a:p>
            <a:r>
              <a:rPr lang="en-US" dirty="0" smtClean="0"/>
              <a:t>Tail pointer increment by processor in the send queue</a:t>
            </a:r>
          </a:p>
          <a:p>
            <a:pPr marL="228600" indent="-228600">
              <a:buAutoNum type="arabicParenR"/>
            </a:pPr>
            <a:r>
              <a:rPr lang="en-US" dirty="0" smtClean="0"/>
              <a:t>If</a:t>
            </a:r>
            <a:r>
              <a:rPr lang="en-US" baseline="0" dirty="0" smtClean="0"/>
              <a:t> tail pointer not cached in the NI cache, it signals data store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Else send the data to network/ poll for the new messages.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B69A80D-EEDE-4821-8C9A-1522FA51C391}" type="datetime1">
              <a:rPr lang="en-US"/>
              <a:pPr/>
              <a:t>7/26/14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DB859C-9F87-44E9-A380-637424BB5097}" type="slidenum">
              <a:rPr lang="en-US"/>
              <a:pPr/>
              <a:t>37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>
              <a:buFontTx/>
              <a:buChar char="•"/>
            </a:pPr>
            <a:r>
              <a:rPr lang="en-US" dirty="0"/>
              <a:t> Intel’s MPP Teraflop attaches a user-level network interface (ULNI) directly to the Pentium Pro memory bus.</a:t>
            </a:r>
          </a:p>
          <a:p>
            <a:pPr>
              <a:buFontTx/>
              <a:buChar char="•"/>
            </a:pPr>
            <a:r>
              <a:rPr lang="en-US" dirty="0"/>
              <a:t>SGI’s Power Challenge uses a bridge to convert between SGI’s proprietary bus &amp; standard SCSI device.</a:t>
            </a:r>
          </a:p>
          <a:p>
            <a:pPr>
              <a:buFontTx/>
              <a:buChar char="•"/>
            </a:pPr>
            <a:r>
              <a:rPr lang="en-US" dirty="0"/>
              <a:t>Intel’s Accelerated Graphics Port </a:t>
            </a:r>
            <a:r>
              <a:rPr lang="en-US" dirty="0" smtClean="0"/>
              <a:t>/ PCI-X is </a:t>
            </a:r>
            <a:r>
              <a:rPr lang="en-US" dirty="0"/>
              <a:t>a standard bridge that offers graphics accelerators a dedicated high-bandwidth path to main memory.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Lower Risk Options</a:t>
            </a:r>
          </a:p>
          <a:p>
            <a:pPr lvl="1"/>
            <a:r>
              <a:rPr lang="en-US" sz="2000" dirty="0" smtClean="0"/>
              <a:t>Program control over the queue in the PCI controller.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14FA8D5-5B70-4405-88B1-4B60CA73F5F7}" type="datetime1">
              <a:rPr lang="en-US"/>
              <a:pPr/>
              <a:t>7/26/14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5F8C9C-6260-4A4E-AD90-E4FCD7C246AF}" type="slidenum">
              <a:rPr lang="en-US"/>
              <a:pPr/>
              <a:t>6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3172" y="3346992"/>
            <a:ext cx="5688856" cy="5896682"/>
          </a:xfrm>
        </p:spPr>
        <p:txBody>
          <a:bodyPr/>
          <a:lstStyle/>
          <a:p>
            <a:pPr>
              <a:tabLst>
                <a:tab pos="234652" algn="l"/>
                <a:tab pos="1086101" algn="l"/>
                <a:tab pos="1567138" algn="l"/>
              </a:tabLst>
            </a:pPr>
            <a:r>
              <a:rPr lang="en-US" dirty="0"/>
              <a:t>CPU speeds:	</a:t>
            </a:r>
            <a:r>
              <a:rPr lang="en-US" dirty="0" smtClean="0"/>
              <a:t>Ten</a:t>
            </a:r>
            <a:r>
              <a:rPr lang="en-US" baseline="0" dirty="0" smtClean="0"/>
              <a:t> fold increase from 1991 to 2004… Last 4 years speeds have not even doubled…</a:t>
            </a:r>
            <a:endParaRPr lang="en-US" dirty="0" smtClean="0"/>
          </a:p>
          <a:p>
            <a:pPr>
              <a:tabLst>
                <a:tab pos="234652" algn="l"/>
                <a:tab pos="1086101" algn="l"/>
                <a:tab pos="1567138" algn="l"/>
              </a:tabLst>
            </a:pPr>
            <a:endParaRPr lang="en-US" dirty="0" smtClean="0"/>
          </a:p>
          <a:p>
            <a:pPr>
              <a:tabLst>
                <a:tab pos="234652" algn="l"/>
                <a:tab pos="1086101" algn="l"/>
                <a:tab pos="1567138" algn="l"/>
              </a:tabLst>
            </a:pPr>
            <a:r>
              <a:rPr lang="en-US" dirty="0" smtClean="0"/>
              <a:t>AM </a:t>
            </a:r>
            <a:r>
              <a:rPr lang="en-US" dirty="0"/>
              <a:t>speeds:	7-9% increase every year.</a:t>
            </a:r>
          </a:p>
          <a:p>
            <a:pPr>
              <a:spcBef>
                <a:spcPct val="0"/>
              </a:spcBef>
              <a:tabLst>
                <a:tab pos="234652" algn="l"/>
                <a:tab pos="1086101" algn="l"/>
                <a:tab pos="1567138" algn="l"/>
              </a:tabLst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2x in 20 years! </a:t>
            </a:r>
            <a:r>
              <a:rPr lang="en-US" sz="1500" dirty="0"/>
              <a:t>(Figure 5.1, pg. 374, H&amp;P</a:t>
            </a:r>
            <a:r>
              <a:rPr lang="en-US" sz="1500" dirty="0" smtClean="0"/>
              <a:t>)</a:t>
            </a:r>
          </a:p>
          <a:p>
            <a:pPr>
              <a:spcBef>
                <a:spcPct val="0"/>
              </a:spcBef>
              <a:tabLst>
                <a:tab pos="234652" algn="l"/>
                <a:tab pos="1086101" algn="l"/>
                <a:tab pos="1567138" algn="l"/>
              </a:tabLst>
            </a:pPr>
            <a:endParaRPr lang="en-US" dirty="0"/>
          </a:p>
          <a:p>
            <a:pPr>
              <a:tabLst>
                <a:tab pos="234652" algn="l"/>
                <a:tab pos="1086101" algn="l"/>
                <a:tab pos="1567138" algn="l"/>
              </a:tabLst>
            </a:pPr>
            <a:r>
              <a:rPr lang="en-US" dirty="0"/>
              <a:t>	Reduce growing disparity with hierarchy.</a:t>
            </a:r>
          </a:p>
          <a:p>
            <a:pPr lvl="1">
              <a:spcBef>
                <a:spcPct val="10000"/>
              </a:spcBef>
              <a:buFontTx/>
              <a:buChar char="•"/>
              <a:tabLst>
                <a:tab pos="234652" algn="l"/>
                <a:tab pos="1086101" algn="l"/>
                <a:tab pos="1567138" algn="l"/>
              </a:tabLst>
            </a:pPr>
            <a:r>
              <a:rPr lang="en-US" dirty="0"/>
              <a:t>On-chip L1 cache --&gt; non-blocking too!</a:t>
            </a:r>
          </a:p>
          <a:p>
            <a:pPr lvl="1">
              <a:spcBef>
                <a:spcPct val="10000"/>
              </a:spcBef>
              <a:buFontTx/>
              <a:buChar char="•"/>
              <a:tabLst>
                <a:tab pos="234652" algn="l"/>
                <a:tab pos="1086101" algn="l"/>
                <a:tab pos="1567138" algn="l"/>
              </a:tabLst>
            </a:pPr>
            <a:r>
              <a:rPr lang="en-US" dirty="0"/>
              <a:t>On-package L2 cache</a:t>
            </a:r>
          </a:p>
          <a:p>
            <a:pPr lvl="1">
              <a:spcBef>
                <a:spcPct val="10000"/>
              </a:spcBef>
              <a:buFontTx/>
              <a:buChar char="•"/>
              <a:tabLst>
                <a:tab pos="234652" algn="l"/>
                <a:tab pos="1086101" algn="l"/>
                <a:tab pos="1567138" algn="l"/>
              </a:tabLst>
            </a:pPr>
            <a:r>
              <a:rPr lang="en-US" dirty="0"/>
              <a:t>Pre-fetching and wider buses</a:t>
            </a:r>
          </a:p>
          <a:p>
            <a:pPr>
              <a:tabLst>
                <a:tab pos="234652" algn="l"/>
                <a:tab pos="1086101" algn="l"/>
                <a:tab pos="1567138" algn="l"/>
              </a:tabLst>
            </a:pPr>
            <a:r>
              <a:rPr lang="en-US" dirty="0"/>
              <a:t>Link BW:  4 Mbps (1986) - 6400 Mbps (1996).  			</a:t>
            </a:r>
            <a:r>
              <a:rPr lang="en-US" dirty="0">
                <a:solidFill>
                  <a:srgbClr val="FF0000"/>
                </a:solidFill>
              </a:rPr>
              <a:t>160x increase per year!</a:t>
            </a:r>
            <a:endParaRPr lang="en-US" dirty="0"/>
          </a:p>
          <a:p>
            <a:pPr>
              <a:tabLst>
                <a:tab pos="234652" algn="l"/>
                <a:tab pos="1086101" algn="l"/>
                <a:tab pos="1567138" algn="l"/>
              </a:tabLst>
            </a:pPr>
            <a:r>
              <a:rPr lang="en-US" dirty="0" err="1">
                <a:solidFill>
                  <a:srgbClr val="FF0000"/>
                </a:solidFill>
              </a:rPr>
              <a:t>Appl</a:t>
            </a:r>
            <a:r>
              <a:rPr lang="en-US" dirty="0">
                <a:solidFill>
                  <a:srgbClr val="FF0000"/>
                </a:solidFill>
              </a:rPr>
              <a:t>-to-network latency:  Proportional to memory, memory bus, and I/O bus speed &amp; bus crossings.</a:t>
            </a:r>
            <a:endParaRPr lang="en-US" dirty="0"/>
          </a:p>
          <a:p>
            <a:pPr>
              <a:tabLst>
                <a:tab pos="234652" algn="l"/>
                <a:tab pos="1086101" algn="l"/>
                <a:tab pos="1567138" algn="l"/>
              </a:tabLst>
            </a:pPr>
            <a:r>
              <a:rPr lang="en-US" i="1" dirty="0"/>
              <a:t>Memory bus </a:t>
            </a:r>
            <a:r>
              <a:rPr lang="en-US" b="1" i="1" dirty="0">
                <a:solidFill>
                  <a:srgbClr val="FF0000"/>
                </a:solidFill>
              </a:rPr>
              <a:t>peak</a:t>
            </a:r>
            <a:r>
              <a:rPr lang="en-US" b="1" i="1" dirty="0"/>
              <a:t>:  6.4 </a:t>
            </a:r>
            <a:r>
              <a:rPr lang="en-US" b="1" i="1" dirty="0" err="1"/>
              <a:t>Gbps</a:t>
            </a:r>
            <a:r>
              <a:rPr lang="en-US" b="1" i="1" dirty="0"/>
              <a:t> (100 MHz * 64 bits/cycle)</a:t>
            </a:r>
          </a:p>
          <a:p>
            <a:pPr>
              <a:tabLst>
                <a:tab pos="234652" algn="l"/>
                <a:tab pos="1086101" algn="l"/>
                <a:tab pos="1567138" algn="l"/>
              </a:tabLst>
            </a:pPr>
            <a:r>
              <a:rPr lang="en-US" b="1" i="1" dirty="0">
                <a:solidFill>
                  <a:srgbClr val="FF0000"/>
                </a:solidFill>
              </a:rPr>
              <a:t>		sustained</a:t>
            </a:r>
            <a:r>
              <a:rPr lang="en-US" i="1" dirty="0"/>
              <a:t>:  2-3 </a:t>
            </a:r>
            <a:r>
              <a:rPr lang="en-US" i="1" dirty="0" err="1"/>
              <a:t>Gbps</a:t>
            </a:r>
            <a:r>
              <a:rPr lang="en-US" i="1" dirty="0"/>
              <a:t> (pipeline: 20+ </a:t>
            </a:r>
            <a:r>
              <a:rPr lang="en-US" i="1" dirty="0" err="1"/>
              <a:t>Gbps</a:t>
            </a:r>
            <a:r>
              <a:rPr lang="en-US" i="1" dirty="0"/>
              <a:t>)</a:t>
            </a:r>
            <a:endParaRPr lang="en-US" dirty="0"/>
          </a:p>
          <a:p>
            <a:pPr>
              <a:tabLst>
                <a:tab pos="234652" algn="l"/>
                <a:tab pos="1086101" algn="l"/>
                <a:tab pos="1567138" algn="l"/>
              </a:tabLst>
            </a:pPr>
            <a:r>
              <a:rPr lang="en-US" i="1" dirty="0"/>
              <a:t>PCI I/O bus </a:t>
            </a:r>
            <a:r>
              <a:rPr lang="en-US" b="1" i="1" dirty="0">
                <a:solidFill>
                  <a:srgbClr val="FF0000"/>
                </a:solidFill>
              </a:rPr>
              <a:t>peak</a:t>
            </a:r>
            <a:r>
              <a:rPr lang="en-US" i="1" dirty="0"/>
              <a:t>:  888 Mbps </a:t>
            </a:r>
            <a:r>
              <a:rPr lang="en-US" i="1" dirty="0">
                <a:solidFill>
                  <a:srgbClr val="FF0000"/>
                </a:solidFill>
              </a:rPr>
              <a:t>(WE’VE TOPPED OUT!)</a:t>
            </a:r>
            <a:endParaRPr lang="en-US" i="1" dirty="0"/>
          </a:p>
          <a:p>
            <a:pPr>
              <a:tabLst>
                <a:tab pos="234652" algn="l"/>
                <a:tab pos="1086101" algn="l"/>
                <a:tab pos="1567138" algn="l"/>
              </a:tabLst>
            </a:pPr>
            <a:r>
              <a:rPr lang="en-US" i="1" dirty="0"/>
              <a:t>AGP to memory bus:  4 </a:t>
            </a:r>
            <a:r>
              <a:rPr lang="en-US" i="1" dirty="0" err="1"/>
              <a:t>Gbps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peak</a:t>
            </a:r>
          </a:p>
          <a:p>
            <a:pPr>
              <a:tabLst>
                <a:tab pos="234652" algn="l"/>
                <a:tab pos="1086101" algn="l"/>
                <a:tab pos="1567138" algn="l"/>
              </a:tabLst>
            </a:pPr>
            <a:r>
              <a:rPr lang="en-US" i="1" dirty="0">
                <a:solidFill>
                  <a:srgbClr val="FF0000"/>
                </a:solidFill>
              </a:rPr>
              <a:t>SEE Link BW vs. Memory Bus BW vs. I/O Bus BW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Treated like a disk.</a:t>
            </a:r>
          </a:p>
          <a:p>
            <a:r>
              <a:rPr lang="en-US" dirty="0" smtClean="0"/>
              <a:t>PCI bus has</a:t>
            </a:r>
            <a:r>
              <a:rPr lang="en-US" baseline="0" dirty="0" smtClean="0"/>
              <a:t> peak bandwidth of 866 Mbps</a:t>
            </a:r>
          </a:p>
          <a:p>
            <a:r>
              <a:rPr lang="en-US" baseline="0" dirty="0" smtClean="0"/>
              <a:t>CPU – NIC communication through two bridges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A95C4-E1FF-4102-9CC7-1949D4912A1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5" descr="background4"/>
          <p:cNvPicPr>
            <a:picLocks noChangeAspect="1" noChangeArrowheads="1"/>
          </p:cNvPicPr>
          <p:nvPr/>
        </p:nvPicPr>
        <p:blipFill>
          <a:blip r:embed="rId2"/>
          <a:srcRect t="5333" b="39999"/>
          <a:stretch>
            <a:fillRect/>
          </a:stretch>
        </p:blipFill>
        <p:spPr bwMode="auto">
          <a:xfrm>
            <a:off x="228600" y="363538"/>
            <a:ext cx="8702675" cy="352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8" descr="vt_maroon_inve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6159500"/>
            <a:ext cx="21336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962400"/>
            <a:ext cx="8305800" cy="1143000"/>
          </a:xfrm>
        </p:spPr>
        <p:txBody>
          <a:bodyPr/>
          <a:lstStyle>
            <a:lvl1pPr>
              <a:defRPr>
                <a:solidFill>
                  <a:srgbClr val="67183B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181600"/>
            <a:ext cx="7239000" cy="91440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6E1A1B-96C9-42DC-8739-CFB188CAB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07902-84B2-4CA5-9493-D2A0A0405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60DBE-93BB-4AB5-BE8B-63DDB746A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B52F6-0554-4736-AFAE-FCFC4500E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3C62A-93DD-4E24-A80D-4DE007E2BA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BA79F-1B89-4899-83B3-7F5F0AAE0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31B1D-1600-4EFA-AAF4-2988DB513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6358E-9AEB-457D-84A3-76A5C1BAE8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C5B29-A88C-4EA1-B4C0-9010215B73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D1A4B-1544-48F2-A15B-967DE99C79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38F1C-FEF7-4481-B33E-03ECAA0CAF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382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06256B-35EC-427B-8826-C0A2037C99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2514600" y="304800"/>
            <a:ext cx="594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400" b="1" dirty="0" smtClean="0">
                <a:solidFill>
                  <a:srgbClr val="8E2344"/>
                </a:solidFill>
                <a:latin typeface="+mj-lt"/>
              </a:rPr>
              <a:t>Network</a:t>
            </a:r>
            <a:r>
              <a:rPr lang="en-US" sz="1400" b="1" baseline="0" dirty="0" smtClean="0">
                <a:solidFill>
                  <a:srgbClr val="8E2344"/>
                </a:solidFill>
                <a:latin typeface="+mj-lt"/>
              </a:rPr>
              <a:t> Interface Cards as First-Class Citizens</a:t>
            </a:r>
            <a:endParaRPr lang="en-US" sz="1400" b="1" dirty="0">
              <a:solidFill>
                <a:srgbClr val="8E2344"/>
              </a:solidFill>
              <a:latin typeface="+mj-lt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362200" y="152400"/>
            <a:ext cx="0" cy="533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362200" y="152400"/>
            <a:ext cx="2514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4" name="Picture 10" descr="vt_shield_tag_onwhite230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6200" y="266700"/>
            <a:ext cx="21907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228600" y="685800"/>
            <a:ext cx="0" cy="5867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228600" y="6553200"/>
            <a:ext cx="2971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6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6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6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6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6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6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6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Microsoft_Excel_97_-_2004_Worksheet1.xls"/><Relationship Id="rId6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Microsoft_Excel_97_-_2004_Worksheet2.xls"/><Relationship Id="rId6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Microsoft_Excel_97_-_2004_Worksheet3.xls"/><Relationship Id="rId6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Microsoft_Excel_97_-_2004_Worksheet4.xls"/><Relationship Id="rId6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Microsoft_Excel_97_-_2004_Worksheet5.xls"/><Relationship Id="rId6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Microsoft_Excel_97_-_2004_Worksheet6.xls"/><Relationship Id="rId6" Type="http://schemas.openxmlformats.org/officeDocument/2006/relationships/image" Target="../media/image1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Microsoft_Excel_97_-_2004_Worksheet7.xls"/><Relationship Id="rId6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Revisiting Network Interface Cards as </a:t>
            </a:r>
            <a:br>
              <a:rPr lang="en-US" dirty="0" smtClean="0"/>
            </a:br>
            <a:r>
              <a:rPr lang="en-US" dirty="0" smtClean="0"/>
              <a:t>First-Class Citizens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181600"/>
            <a:ext cx="8305800" cy="914400"/>
          </a:xfrm>
        </p:spPr>
        <p:txBody>
          <a:bodyPr/>
          <a:lstStyle/>
          <a:p>
            <a:pPr algn="ctr" eaLnBrk="1" hangingPunct="1"/>
            <a:r>
              <a:rPr lang="en-US" sz="1800" dirty="0" smtClean="0"/>
              <a:t>Wu-</a:t>
            </a:r>
            <a:r>
              <a:rPr lang="en-US" sz="1800" dirty="0" err="1" smtClean="0"/>
              <a:t>chun</a:t>
            </a:r>
            <a:r>
              <a:rPr lang="en-US" sz="1800" dirty="0" smtClean="0"/>
              <a:t> </a:t>
            </a:r>
            <a:r>
              <a:rPr lang="en-US" sz="1800" dirty="0" err="1" smtClean="0"/>
              <a:t>Feng</a:t>
            </a:r>
            <a:r>
              <a:rPr lang="en-US" sz="1800" dirty="0" smtClean="0"/>
              <a:t> (Virginia Tech)</a:t>
            </a:r>
          </a:p>
          <a:p>
            <a:pPr algn="ctr" eaLnBrk="1" hangingPunct="1"/>
            <a:r>
              <a:rPr lang="en-US" sz="1800" dirty="0" err="1" smtClean="0"/>
              <a:t>Pavan</a:t>
            </a:r>
            <a:r>
              <a:rPr lang="en-US" sz="1800" dirty="0" smtClean="0"/>
              <a:t> </a:t>
            </a:r>
            <a:r>
              <a:rPr lang="en-US" sz="1800" dirty="0" err="1" smtClean="0"/>
              <a:t>Balaji</a:t>
            </a:r>
            <a:r>
              <a:rPr lang="en-US" sz="1800" dirty="0" smtClean="0"/>
              <a:t> (Argonne National Lab)</a:t>
            </a:r>
          </a:p>
          <a:p>
            <a:pPr algn="ctr" eaLnBrk="1" hangingPunct="1"/>
            <a:r>
              <a:rPr lang="en-US" sz="1800" b="1" dirty="0" err="1" smtClean="0"/>
              <a:t>Ajeet</a:t>
            </a:r>
            <a:r>
              <a:rPr lang="en-US" sz="1800" b="1" dirty="0" smtClean="0"/>
              <a:t> Singh </a:t>
            </a:r>
            <a:r>
              <a:rPr lang="en-US" sz="1800" dirty="0" smtClean="0"/>
              <a:t>(Virginia Tech)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24200"/>
            <a:ext cx="7772400" cy="2286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I/O Bus is many order times slower than the                                            	Memory Bus (memory latency)</a:t>
            </a:r>
          </a:p>
          <a:p>
            <a:pPr>
              <a:buNone/>
            </a:pPr>
            <a:r>
              <a:rPr lang="en-US" dirty="0" smtClean="0"/>
              <a:t>		DMA initiation process is very expensive</a:t>
            </a:r>
          </a:p>
          <a:p>
            <a:pPr>
              <a:buNone/>
            </a:pPr>
            <a:r>
              <a:rPr lang="en-US" dirty="0" smtClean="0"/>
              <a:t>		Software overhead (OS intervention)</a:t>
            </a:r>
          </a:p>
          <a:p>
            <a:pPr>
              <a:buNone/>
            </a:pPr>
            <a:r>
              <a:rPr lang="en-US" dirty="0" smtClean="0"/>
              <a:t>		No direct access to CPU.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6" name="Content Placeholder 5" descr="463px-Symbol_thumbs_up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18205" y="1752600"/>
            <a:ext cx="35339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463px-Symbol_thumbs_down.svg (Custom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3200400"/>
            <a:ext cx="342900" cy="457200"/>
          </a:xfrm>
          <a:prstGeom prst="rect">
            <a:avLst/>
          </a:prstGeom>
        </p:spPr>
      </p:pic>
      <p:pic>
        <p:nvPicPr>
          <p:cNvPr id="9" name="Content Placeholder 5" descr="463px-Symbol_thumbs_up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18205" y="2209800"/>
            <a:ext cx="35339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463px-Symbol_thumbs_down.svg (Custom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3962400"/>
            <a:ext cx="342900" cy="457200"/>
          </a:xfrm>
          <a:prstGeom prst="rect">
            <a:avLst/>
          </a:prstGeom>
        </p:spPr>
      </p:pic>
      <p:pic>
        <p:nvPicPr>
          <p:cNvPr id="11" name="Picture 10" descr="463px-Symbol_thumbs_down.svg (Custom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4419600"/>
            <a:ext cx="342900" cy="457200"/>
          </a:xfrm>
          <a:prstGeom prst="rect">
            <a:avLst/>
          </a:prstGeom>
        </p:spPr>
      </p:pic>
      <p:pic>
        <p:nvPicPr>
          <p:cNvPr id="12" name="Picture 11" descr="463px-Symbol_thumbs_down.svg (Custom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4876800"/>
            <a:ext cx="342900" cy="45720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838200" y="17526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NIC connected to standard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I/O Bus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	Direct Memory Access (DMA) to easy out CPU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	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305800" cy="762000"/>
          </a:xfrm>
        </p:spPr>
        <p:txBody>
          <a:bodyPr/>
          <a:lstStyle/>
          <a:p>
            <a:r>
              <a:rPr lang="en-US" sz="2800" dirty="0" smtClean="0"/>
              <a:t>Approach 2: NIC connected to memory bus (2004)</a:t>
            </a:r>
            <a:endParaRPr lang="en-US" sz="2800" dirty="0"/>
          </a:p>
        </p:txBody>
      </p:sp>
      <p:sp>
        <p:nvSpPr>
          <p:cNvPr id="70" name="AutoShape 101"/>
          <p:cNvSpPr>
            <a:spLocks noChangeArrowheads="1"/>
          </p:cNvSpPr>
          <p:nvPr/>
        </p:nvSpPr>
        <p:spPr bwMode="auto">
          <a:xfrm>
            <a:off x="5029200" y="1685836"/>
            <a:ext cx="990600" cy="381000"/>
          </a:xfrm>
          <a:prstGeom prst="roundRect">
            <a:avLst>
              <a:gd name="adj" fmla="val 418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sz="1600" b="1" dirty="0" smtClean="0"/>
              <a:t>CPU</a:t>
            </a:r>
          </a:p>
          <a:p>
            <a:pPr algn="ctr"/>
            <a:endParaRPr lang="en-GB" sz="1100" dirty="0" smtClean="0"/>
          </a:p>
          <a:p>
            <a:pPr algn="ctr"/>
            <a:endParaRPr lang="en-GB" sz="1000" dirty="0"/>
          </a:p>
        </p:txBody>
      </p:sp>
      <p:sp>
        <p:nvSpPr>
          <p:cNvPr id="71" name="Flowchart: Magnetic Disk 70"/>
          <p:cNvSpPr/>
          <p:nvPr/>
        </p:nvSpPr>
        <p:spPr>
          <a:xfrm>
            <a:off x="7010400" y="4343400"/>
            <a:ext cx="609600" cy="533400"/>
          </a:xfrm>
          <a:prstGeom prst="flowChartMagneticDisk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Disk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2" name="AutoShape 101"/>
          <p:cNvSpPr>
            <a:spLocks noChangeArrowheads="1"/>
          </p:cNvSpPr>
          <p:nvPr/>
        </p:nvSpPr>
        <p:spPr bwMode="auto">
          <a:xfrm>
            <a:off x="4800600" y="2752636"/>
            <a:ext cx="1447800" cy="685800"/>
          </a:xfrm>
          <a:prstGeom prst="roundRect">
            <a:avLst>
              <a:gd name="adj" fmla="val 418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sz="1600" b="1" dirty="0" smtClean="0"/>
              <a:t>Northbridge</a:t>
            </a:r>
          </a:p>
          <a:p>
            <a:pPr algn="ctr"/>
            <a:r>
              <a:rPr lang="en-GB" sz="1100" dirty="0" smtClean="0"/>
              <a:t>(memory controller hub)</a:t>
            </a:r>
            <a:endParaRPr lang="en-GB" sz="1100" dirty="0"/>
          </a:p>
        </p:txBody>
      </p:sp>
      <p:cxnSp>
        <p:nvCxnSpPr>
          <p:cNvPr id="73" name="Straight Connector 72"/>
          <p:cNvCxnSpPr>
            <a:stCxn id="70" idx="2"/>
            <a:endCxn id="72" idx="0"/>
          </p:cNvCxnSpPr>
          <p:nvPr/>
        </p:nvCxnSpPr>
        <p:spPr>
          <a:xfrm rot="5400000">
            <a:off x="5181600" y="2409736"/>
            <a:ext cx="6858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utoShape 101"/>
          <p:cNvSpPr>
            <a:spLocks noChangeArrowheads="1"/>
          </p:cNvSpPr>
          <p:nvPr/>
        </p:nvSpPr>
        <p:spPr bwMode="auto">
          <a:xfrm>
            <a:off x="4800600" y="4276636"/>
            <a:ext cx="1447800" cy="685800"/>
          </a:xfrm>
          <a:prstGeom prst="roundRect">
            <a:avLst>
              <a:gd name="adj" fmla="val 418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sz="1600" b="1" dirty="0" smtClean="0"/>
              <a:t>Southbridge</a:t>
            </a:r>
          </a:p>
          <a:p>
            <a:pPr algn="ctr"/>
            <a:r>
              <a:rPr lang="en-GB" sz="1100" dirty="0" smtClean="0"/>
              <a:t>(I/O controller hub)</a:t>
            </a:r>
            <a:endParaRPr lang="en-GB" sz="1100" dirty="0"/>
          </a:p>
        </p:txBody>
      </p:sp>
      <p:cxnSp>
        <p:nvCxnSpPr>
          <p:cNvPr id="75" name="Straight Connector 74"/>
          <p:cNvCxnSpPr>
            <a:stCxn id="72" idx="2"/>
            <a:endCxn id="74" idx="0"/>
          </p:cNvCxnSpPr>
          <p:nvPr/>
        </p:nvCxnSpPr>
        <p:spPr>
          <a:xfrm rot="5400000">
            <a:off x="5105400" y="3857536"/>
            <a:ext cx="838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2" idx="3"/>
            <a:endCxn id="80" idx="3"/>
          </p:cNvCxnSpPr>
          <p:nvPr/>
        </p:nvCxnSpPr>
        <p:spPr>
          <a:xfrm flipV="1">
            <a:off x="6248400" y="3057436"/>
            <a:ext cx="1143000" cy="3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5" idx="3"/>
            <a:endCxn id="72" idx="1"/>
          </p:cNvCxnSpPr>
          <p:nvPr/>
        </p:nvCxnSpPr>
        <p:spPr>
          <a:xfrm>
            <a:off x="3657600" y="3095536"/>
            <a:ext cx="11430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010400" y="2524036"/>
            <a:ext cx="76200" cy="1066800"/>
          </a:xfrm>
          <a:prstGeom prst="rect">
            <a:avLst/>
          </a:prstGeom>
          <a:solidFill>
            <a:srgbClr val="1C07BB"/>
          </a:solidFill>
          <a:ln>
            <a:solidFill>
              <a:srgbClr val="1C07B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9" name="Rectangle 78"/>
          <p:cNvSpPr/>
          <p:nvPr/>
        </p:nvSpPr>
        <p:spPr>
          <a:xfrm>
            <a:off x="7162800" y="2524036"/>
            <a:ext cx="76200" cy="1066800"/>
          </a:xfrm>
          <a:prstGeom prst="rect">
            <a:avLst/>
          </a:prstGeom>
          <a:solidFill>
            <a:srgbClr val="1C07BB"/>
          </a:solidFill>
          <a:ln>
            <a:solidFill>
              <a:srgbClr val="1C07B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0" name="Rectangle 79"/>
          <p:cNvSpPr/>
          <p:nvPr/>
        </p:nvSpPr>
        <p:spPr>
          <a:xfrm>
            <a:off x="7315200" y="2524036"/>
            <a:ext cx="76200" cy="1066800"/>
          </a:xfrm>
          <a:prstGeom prst="rect">
            <a:avLst/>
          </a:prstGeom>
          <a:solidFill>
            <a:srgbClr val="1C07BB"/>
          </a:solidFill>
          <a:ln>
            <a:solidFill>
              <a:srgbClr val="1C07B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82" name="Straight Connector 81"/>
          <p:cNvCxnSpPr/>
          <p:nvPr/>
        </p:nvCxnSpPr>
        <p:spPr>
          <a:xfrm>
            <a:off x="6248400" y="4646612"/>
            <a:ext cx="7620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hape 82"/>
          <p:cNvCxnSpPr>
            <a:stCxn id="74" idx="2"/>
            <a:endCxn id="102" idx="1"/>
          </p:cNvCxnSpPr>
          <p:nvPr/>
        </p:nvCxnSpPr>
        <p:spPr>
          <a:xfrm rot="16200000" flipH="1">
            <a:off x="5276850" y="5210086"/>
            <a:ext cx="762000" cy="266700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utoShape 101"/>
          <p:cNvSpPr>
            <a:spLocks noChangeArrowheads="1"/>
          </p:cNvSpPr>
          <p:nvPr/>
        </p:nvSpPr>
        <p:spPr bwMode="auto">
          <a:xfrm>
            <a:off x="2438400" y="1685836"/>
            <a:ext cx="990600" cy="381000"/>
          </a:xfrm>
          <a:prstGeom prst="roundRect">
            <a:avLst>
              <a:gd name="adj" fmla="val 418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sz="1600" b="1" dirty="0" smtClean="0"/>
              <a:t>CPU</a:t>
            </a:r>
          </a:p>
          <a:p>
            <a:pPr algn="ctr"/>
            <a:endParaRPr lang="en-GB" sz="1100" dirty="0" smtClean="0"/>
          </a:p>
          <a:p>
            <a:pPr algn="ctr"/>
            <a:endParaRPr lang="en-GB" sz="1000" dirty="0"/>
          </a:p>
        </p:txBody>
      </p:sp>
      <p:sp>
        <p:nvSpPr>
          <p:cNvPr id="85" name="AutoShape 101"/>
          <p:cNvSpPr>
            <a:spLocks noChangeArrowheads="1"/>
          </p:cNvSpPr>
          <p:nvPr/>
        </p:nvSpPr>
        <p:spPr bwMode="auto">
          <a:xfrm>
            <a:off x="2209800" y="2752636"/>
            <a:ext cx="1447800" cy="685800"/>
          </a:xfrm>
          <a:prstGeom prst="roundRect">
            <a:avLst>
              <a:gd name="adj" fmla="val 418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sz="1600" b="1" dirty="0" smtClean="0"/>
              <a:t>Northbridge</a:t>
            </a:r>
          </a:p>
          <a:p>
            <a:pPr algn="ctr"/>
            <a:r>
              <a:rPr lang="en-GB" sz="1200" dirty="0" smtClean="0"/>
              <a:t>(memory controller hub)</a:t>
            </a:r>
            <a:endParaRPr lang="en-GB" sz="1200" dirty="0"/>
          </a:p>
        </p:txBody>
      </p:sp>
      <p:cxnSp>
        <p:nvCxnSpPr>
          <p:cNvPr id="86" name="Straight Connector 85"/>
          <p:cNvCxnSpPr>
            <a:stCxn id="84" idx="2"/>
            <a:endCxn id="85" idx="0"/>
          </p:cNvCxnSpPr>
          <p:nvPr/>
        </p:nvCxnSpPr>
        <p:spPr>
          <a:xfrm rot="5400000">
            <a:off x="2590800" y="2409736"/>
            <a:ext cx="6858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3"/>
            <a:endCxn id="85" idx="1"/>
          </p:cNvCxnSpPr>
          <p:nvPr/>
        </p:nvCxnSpPr>
        <p:spPr>
          <a:xfrm flipV="1">
            <a:off x="1295400" y="3095536"/>
            <a:ext cx="914400" cy="3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219200" y="2600236"/>
            <a:ext cx="76200" cy="1066800"/>
          </a:xfrm>
          <a:prstGeom prst="rect">
            <a:avLst/>
          </a:prstGeom>
          <a:solidFill>
            <a:srgbClr val="1C07BB"/>
          </a:solidFill>
          <a:ln>
            <a:solidFill>
              <a:srgbClr val="1C07B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9" name="Rectangle 88"/>
          <p:cNvSpPr/>
          <p:nvPr/>
        </p:nvSpPr>
        <p:spPr>
          <a:xfrm>
            <a:off x="1371600" y="2600236"/>
            <a:ext cx="76200" cy="1066800"/>
          </a:xfrm>
          <a:prstGeom prst="rect">
            <a:avLst/>
          </a:prstGeom>
          <a:solidFill>
            <a:srgbClr val="1C07BB"/>
          </a:solidFill>
          <a:ln>
            <a:solidFill>
              <a:srgbClr val="1C07B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0" name="Rectangle 89"/>
          <p:cNvSpPr/>
          <p:nvPr/>
        </p:nvSpPr>
        <p:spPr>
          <a:xfrm>
            <a:off x="1524000" y="2600236"/>
            <a:ext cx="76200" cy="1066800"/>
          </a:xfrm>
          <a:prstGeom prst="rect">
            <a:avLst/>
          </a:prstGeom>
          <a:solidFill>
            <a:srgbClr val="1C07BB"/>
          </a:solidFill>
          <a:ln>
            <a:solidFill>
              <a:srgbClr val="1C07B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3" name="TextBox 92"/>
          <p:cNvSpPr txBox="1"/>
          <p:nvPr/>
        </p:nvSpPr>
        <p:spPr>
          <a:xfrm>
            <a:off x="6705600" y="362459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Memory Slots</a:t>
            </a:r>
            <a:endParaRPr 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914400" y="370079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Memory Slots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5562600" y="3667036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Internal</a:t>
            </a:r>
          </a:p>
          <a:p>
            <a:r>
              <a:rPr lang="en-US" sz="1100" i="1" dirty="0" smtClean="0"/>
              <a:t>Bus</a:t>
            </a:r>
            <a:endParaRPr lang="en-US" sz="1100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2971800" y="3819436"/>
            <a:ext cx="990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High- speed  graphics bus(AGP </a:t>
            </a:r>
          </a:p>
          <a:p>
            <a:r>
              <a:rPr lang="en-US" sz="1100" i="1" dirty="0" smtClean="0"/>
              <a:t>or PCI Express)</a:t>
            </a:r>
            <a:endParaRPr lang="en-US" sz="1100" i="1" dirty="0"/>
          </a:p>
        </p:txBody>
      </p:sp>
      <p:sp>
        <p:nvSpPr>
          <p:cNvPr id="97" name="TextBox 96"/>
          <p:cNvSpPr txBox="1"/>
          <p:nvPr/>
        </p:nvSpPr>
        <p:spPr>
          <a:xfrm>
            <a:off x="4419600" y="4191000"/>
            <a:ext cx="45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PCI </a:t>
            </a:r>
          </a:p>
          <a:p>
            <a:r>
              <a:rPr lang="en-US" sz="1100" i="1" dirty="0" smtClean="0"/>
              <a:t>Bus</a:t>
            </a:r>
            <a:endParaRPr lang="en-US" sz="1100" i="1" dirty="0"/>
          </a:p>
        </p:txBody>
      </p:sp>
      <p:sp>
        <p:nvSpPr>
          <p:cNvPr id="98" name="TextBox 97"/>
          <p:cNvSpPr txBox="1"/>
          <p:nvPr/>
        </p:nvSpPr>
        <p:spPr>
          <a:xfrm>
            <a:off x="5029200" y="5191036"/>
            <a:ext cx="45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LPC</a:t>
            </a:r>
          </a:p>
          <a:p>
            <a:r>
              <a:rPr lang="en-US" sz="1100" i="1" dirty="0" smtClean="0"/>
              <a:t>Bus</a:t>
            </a:r>
            <a:endParaRPr lang="en-US" sz="1100" i="1" dirty="0"/>
          </a:p>
        </p:txBody>
      </p:sp>
      <p:pic>
        <p:nvPicPr>
          <p:cNvPr id="9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4648200"/>
            <a:ext cx="838200" cy="7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" name="TextBox 99"/>
          <p:cNvSpPr txBox="1"/>
          <p:nvPr/>
        </p:nvSpPr>
        <p:spPr>
          <a:xfrm>
            <a:off x="1752600" y="5334000"/>
            <a:ext cx="83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Network Interface Card</a:t>
            </a:r>
            <a:endParaRPr lang="en-US" sz="1100" dirty="0"/>
          </a:p>
        </p:txBody>
      </p:sp>
      <p:sp>
        <p:nvSpPr>
          <p:cNvPr id="102" name="AutoShape 101"/>
          <p:cNvSpPr>
            <a:spLocks noChangeArrowheads="1"/>
          </p:cNvSpPr>
          <p:nvPr/>
        </p:nvSpPr>
        <p:spPr bwMode="auto">
          <a:xfrm>
            <a:off x="5791200" y="5495836"/>
            <a:ext cx="990600" cy="457200"/>
          </a:xfrm>
          <a:prstGeom prst="roundRect">
            <a:avLst>
              <a:gd name="adj" fmla="val 418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sz="1100" dirty="0" smtClean="0"/>
              <a:t>Flash BIOS ROM</a:t>
            </a:r>
            <a:r>
              <a:rPr lang="en-GB" sz="1050" dirty="0" smtClean="0"/>
              <a:t> </a:t>
            </a:r>
            <a:endParaRPr lang="en-GB" sz="900" dirty="0" smtClean="0"/>
          </a:p>
          <a:p>
            <a:pPr algn="ctr"/>
            <a:endParaRPr lang="en-GB" sz="1100" dirty="0" smtClean="0"/>
          </a:p>
          <a:p>
            <a:pPr algn="ctr"/>
            <a:endParaRPr lang="en-GB" sz="10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4038600" y="4648200"/>
            <a:ext cx="7620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038600" y="4038600"/>
            <a:ext cx="152400" cy="1143000"/>
          </a:xfrm>
          <a:prstGeom prst="rect">
            <a:avLst/>
          </a:prstGeom>
          <a:solidFill>
            <a:srgbClr val="1C07BB"/>
          </a:solidFill>
          <a:ln>
            <a:solidFill>
              <a:srgbClr val="1C07B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4" name="Rectangle 43"/>
          <p:cNvSpPr/>
          <p:nvPr/>
        </p:nvSpPr>
        <p:spPr>
          <a:xfrm>
            <a:off x="4267200" y="4038600"/>
            <a:ext cx="152400" cy="1143000"/>
          </a:xfrm>
          <a:prstGeom prst="rect">
            <a:avLst/>
          </a:prstGeom>
          <a:solidFill>
            <a:srgbClr val="1C07BB"/>
          </a:solidFill>
          <a:ln>
            <a:solidFill>
              <a:srgbClr val="1C07B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TextBox 47"/>
          <p:cNvSpPr txBox="1"/>
          <p:nvPr/>
        </p:nvSpPr>
        <p:spPr>
          <a:xfrm>
            <a:off x="3886200" y="52578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PCI Slots</a:t>
            </a:r>
            <a:endParaRPr lang="en-US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rot="5400000" flipH="1" flipV="1">
            <a:off x="1943497" y="3923903"/>
            <a:ext cx="1295400" cy="79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 rot="10800000">
            <a:off x="1600200" y="2971800"/>
            <a:ext cx="685800" cy="158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flipH="1">
            <a:off x="2286000" y="3883222"/>
            <a:ext cx="2286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 flipH="1">
            <a:off x="1752600" y="30480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  <a:endParaRPr lang="en-US" dirty="0"/>
          </a:p>
        </p:txBody>
      </p:sp>
      <p:cxnSp>
        <p:nvCxnSpPr>
          <p:cNvPr id="91" name="Shape 90"/>
          <p:cNvCxnSpPr>
            <a:stCxn id="85" idx="2"/>
          </p:cNvCxnSpPr>
          <p:nvPr/>
        </p:nvCxnSpPr>
        <p:spPr>
          <a:xfrm rot="5400000">
            <a:off x="1905000" y="4048036"/>
            <a:ext cx="1638300" cy="419100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flipH="1">
            <a:off x="2667000" y="23622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flipH="1">
            <a:off x="1752600" y="2514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 bwMode="auto">
          <a:xfrm rot="5400000" flipH="1" flipV="1">
            <a:off x="2247900" y="2476500"/>
            <a:ext cx="685800" cy="158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 bwMode="auto">
          <a:xfrm>
            <a:off x="1676400" y="2817812"/>
            <a:ext cx="609600" cy="158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Date Placeholder 5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2/15/2009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 bwMode="auto">
          <a:xfrm>
            <a:off x="1676400" y="4495800"/>
            <a:ext cx="1066800" cy="914400"/>
          </a:xfrm>
          <a:prstGeom prst="ellipse">
            <a:avLst/>
          </a:prstGeom>
          <a:noFill/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2" grpId="0"/>
      <p:bldP spid="49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2: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PCI-Express orders of magnitude faster than PCI</a:t>
            </a:r>
          </a:p>
          <a:p>
            <a:pPr>
              <a:buNone/>
            </a:pPr>
            <a:r>
              <a:rPr lang="en-US" dirty="0" smtClean="0"/>
              <a:t>       	NIC closer to main memory (reduced latency)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   	</a:t>
            </a:r>
            <a:r>
              <a:rPr lang="en-US" dirty="0" smtClean="0"/>
              <a:t>Not integrated with memory subsystem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smtClean="0"/>
              <a:t>No direct access to CPU cache</a:t>
            </a:r>
          </a:p>
          <a:p>
            <a:pPr>
              <a:buNone/>
            </a:pPr>
            <a:r>
              <a:rPr lang="en-US" dirty="0" smtClean="0"/>
              <a:t>		DMA initiation process is very expensive</a:t>
            </a:r>
          </a:p>
          <a:p>
            <a:pPr>
              <a:buNone/>
            </a:pPr>
            <a:r>
              <a:rPr lang="en-US" dirty="0" smtClean="0"/>
              <a:t>		Software overhead (OS intervention)</a:t>
            </a:r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6" name="Content Placeholder 5" descr="463px-Symbol_thumbs_up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18205" y="1752600"/>
            <a:ext cx="35339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463px-Symbol_thumbs_down.svg (Custom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3048000"/>
            <a:ext cx="342900" cy="457200"/>
          </a:xfrm>
          <a:prstGeom prst="rect">
            <a:avLst/>
          </a:prstGeom>
        </p:spPr>
      </p:pic>
      <p:pic>
        <p:nvPicPr>
          <p:cNvPr id="9" name="Content Placeholder 5" descr="463px-Symbol_thumbs_up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18205" y="2209800"/>
            <a:ext cx="35339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463px-Symbol_thumbs_down.svg (Custom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4038600"/>
            <a:ext cx="342900" cy="457200"/>
          </a:xfrm>
          <a:prstGeom prst="rect">
            <a:avLst/>
          </a:prstGeom>
        </p:spPr>
      </p:pic>
      <p:pic>
        <p:nvPicPr>
          <p:cNvPr id="11" name="Picture 10" descr="463px-Symbol_thumbs_down.svg (Custom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4495800"/>
            <a:ext cx="342900" cy="457200"/>
          </a:xfrm>
          <a:prstGeom prst="rect">
            <a:avLst/>
          </a:prstGeom>
        </p:spPr>
      </p:pic>
      <p:pic>
        <p:nvPicPr>
          <p:cNvPr id="13" name="Picture 12" descr="463px-Symbol_thumbs_down.svg (Custom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3581400"/>
            <a:ext cx="342900" cy="4572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utoShape 101"/>
          <p:cNvSpPr>
            <a:spLocks noChangeArrowheads="1"/>
          </p:cNvSpPr>
          <p:nvPr/>
        </p:nvSpPr>
        <p:spPr bwMode="auto">
          <a:xfrm>
            <a:off x="2438400" y="1685836"/>
            <a:ext cx="990600" cy="381000"/>
          </a:xfrm>
          <a:prstGeom prst="roundRect">
            <a:avLst>
              <a:gd name="adj" fmla="val 418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sz="1600" b="1" dirty="0" smtClean="0"/>
              <a:t>CPU</a:t>
            </a:r>
          </a:p>
          <a:p>
            <a:pPr algn="ctr"/>
            <a:endParaRPr lang="en-GB" sz="1100" dirty="0" smtClean="0"/>
          </a:p>
          <a:p>
            <a:pPr algn="ctr"/>
            <a:endParaRPr lang="en-GB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153400" cy="762000"/>
          </a:xfrm>
        </p:spPr>
        <p:txBody>
          <a:bodyPr/>
          <a:lstStyle/>
          <a:p>
            <a:r>
              <a:rPr lang="en-US" sz="2400" dirty="0" smtClean="0"/>
              <a:t>Approach 3: Direct Cache Access Capability (Simulated)</a:t>
            </a:r>
            <a:endParaRPr lang="en-US" sz="2400" dirty="0"/>
          </a:p>
        </p:txBody>
      </p:sp>
      <p:sp>
        <p:nvSpPr>
          <p:cNvPr id="70" name="AutoShape 101"/>
          <p:cNvSpPr>
            <a:spLocks noChangeArrowheads="1"/>
          </p:cNvSpPr>
          <p:nvPr/>
        </p:nvSpPr>
        <p:spPr bwMode="auto">
          <a:xfrm>
            <a:off x="5029200" y="1685836"/>
            <a:ext cx="990600" cy="381000"/>
          </a:xfrm>
          <a:prstGeom prst="roundRect">
            <a:avLst>
              <a:gd name="adj" fmla="val 418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sz="1600" b="1" dirty="0" smtClean="0"/>
              <a:t>CPU</a:t>
            </a:r>
          </a:p>
          <a:p>
            <a:pPr algn="ctr"/>
            <a:endParaRPr lang="en-GB" sz="1100" dirty="0" smtClean="0"/>
          </a:p>
          <a:p>
            <a:pPr algn="ctr"/>
            <a:endParaRPr lang="en-GB" sz="1000" dirty="0"/>
          </a:p>
        </p:txBody>
      </p:sp>
      <p:sp>
        <p:nvSpPr>
          <p:cNvPr id="71" name="Flowchart: Magnetic Disk 70"/>
          <p:cNvSpPr/>
          <p:nvPr/>
        </p:nvSpPr>
        <p:spPr>
          <a:xfrm>
            <a:off x="7010400" y="4343400"/>
            <a:ext cx="609600" cy="533400"/>
          </a:xfrm>
          <a:prstGeom prst="flowChartMagneticDisk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Disk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2" name="AutoShape 101"/>
          <p:cNvSpPr>
            <a:spLocks noChangeArrowheads="1"/>
          </p:cNvSpPr>
          <p:nvPr/>
        </p:nvSpPr>
        <p:spPr bwMode="auto">
          <a:xfrm>
            <a:off x="4800600" y="2752636"/>
            <a:ext cx="1447800" cy="685800"/>
          </a:xfrm>
          <a:prstGeom prst="roundRect">
            <a:avLst>
              <a:gd name="adj" fmla="val 418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sz="1600" b="1" dirty="0" smtClean="0"/>
              <a:t>Northbridge</a:t>
            </a:r>
          </a:p>
          <a:p>
            <a:pPr algn="ctr"/>
            <a:r>
              <a:rPr lang="en-GB" sz="1100" dirty="0" smtClean="0"/>
              <a:t>(memory controller hub)</a:t>
            </a:r>
            <a:endParaRPr lang="en-GB" sz="1100" dirty="0"/>
          </a:p>
        </p:txBody>
      </p:sp>
      <p:cxnSp>
        <p:nvCxnSpPr>
          <p:cNvPr id="73" name="Straight Connector 72"/>
          <p:cNvCxnSpPr>
            <a:stCxn id="70" idx="2"/>
            <a:endCxn id="72" idx="0"/>
          </p:cNvCxnSpPr>
          <p:nvPr/>
        </p:nvCxnSpPr>
        <p:spPr>
          <a:xfrm rot="5400000">
            <a:off x="5181600" y="2409736"/>
            <a:ext cx="6858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utoShape 101"/>
          <p:cNvSpPr>
            <a:spLocks noChangeArrowheads="1"/>
          </p:cNvSpPr>
          <p:nvPr/>
        </p:nvSpPr>
        <p:spPr bwMode="auto">
          <a:xfrm>
            <a:off x="4800600" y="4276636"/>
            <a:ext cx="1447800" cy="685800"/>
          </a:xfrm>
          <a:prstGeom prst="roundRect">
            <a:avLst>
              <a:gd name="adj" fmla="val 418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sz="1600" b="1" dirty="0" smtClean="0"/>
              <a:t>Southbridge</a:t>
            </a:r>
          </a:p>
          <a:p>
            <a:pPr algn="ctr"/>
            <a:r>
              <a:rPr lang="en-GB" sz="1100" dirty="0" smtClean="0"/>
              <a:t>(I/O controller hub)</a:t>
            </a:r>
            <a:endParaRPr lang="en-GB" sz="1100" dirty="0"/>
          </a:p>
        </p:txBody>
      </p:sp>
      <p:cxnSp>
        <p:nvCxnSpPr>
          <p:cNvPr id="75" name="Straight Connector 74"/>
          <p:cNvCxnSpPr>
            <a:stCxn id="72" idx="2"/>
            <a:endCxn id="74" idx="0"/>
          </p:cNvCxnSpPr>
          <p:nvPr/>
        </p:nvCxnSpPr>
        <p:spPr>
          <a:xfrm rot="5400000">
            <a:off x="5105400" y="3857536"/>
            <a:ext cx="838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2" idx="3"/>
            <a:endCxn id="80" idx="3"/>
          </p:cNvCxnSpPr>
          <p:nvPr/>
        </p:nvCxnSpPr>
        <p:spPr>
          <a:xfrm flipV="1">
            <a:off x="6248400" y="3057436"/>
            <a:ext cx="1143000" cy="3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5" idx="3"/>
            <a:endCxn id="72" idx="1"/>
          </p:cNvCxnSpPr>
          <p:nvPr/>
        </p:nvCxnSpPr>
        <p:spPr>
          <a:xfrm>
            <a:off x="3657600" y="3095536"/>
            <a:ext cx="11430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010400" y="2524036"/>
            <a:ext cx="76200" cy="1066800"/>
          </a:xfrm>
          <a:prstGeom prst="rect">
            <a:avLst/>
          </a:prstGeom>
          <a:solidFill>
            <a:srgbClr val="1C07BB"/>
          </a:solidFill>
          <a:ln>
            <a:solidFill>
              <a:srgbClr val="1C07B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9" name="Rectangle 78"/>
          <p:cNvSpPr/>
          <p:nvPr/>
        </p:nvSpPr>
        <p:spPr>
          <a:xfrm>
            <a:off x="7162800" y="2524036"/>
            <a:ext cx="76200" cy="1066800"/>
          </a:xfrm>
          <a:prstGeom prst="rect">
            <a:avLst/>
          </a:prstGeom>
          <a:solidFill>
            <a:srgbClr val="1C07BB"/>
          </a:solidFill>
          <a:ln>
            <a:solidFill>
              <a:srgbClr val="1C07B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0" name="Rectangle 79"/>
          <p:cNvSpPr/>
          <p:nvPr/>
        </p:nvSpPr>
        <p:spPr>
          <a:xfrm>
            <a:off x="7315200" y="2524036"/>
            <a:ext cx="76200" cy="1066800"/>
          </a:xfrm>
          <a:prstGeom prst="rect">
            <a:avLst/>
          </a:prstGeom>
          <a:solidFill>
            <a:srgbClr val="1C07BB"/>
          </a:solidFill>
          <a:ln>
            <a:solidFill>
              <a:srgbClr val="1C07B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82" name="Straight Connector 81"/>
          <p:cNvCxnSpPr/>
          <p:nvPr/>
        </p:nvCxnSpPr>
        <p:spPr>
          <a:xfrm>
            <a:off x="6248400" y="4646612"/>
            <a:ext cx="7620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hape 82"/>
          <p:cNvCxnSpPr>
            <a:stCxn id="74" idx="2"/>
            <a:endCxn id="102" idx="1"/>
          </p:cNvCxnSpPr>
          <p:nvPr/>
        </p:nvCxnSpPr>
        <p:spPr>
          <a:xfrm rot="16200000" flipH="1">
            <a:off x="5276850" y="5210086"/>
            <a:ext cx="762000" cy="266700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utoShape 101"/>
          <p:cNvSpPr>
            <a:spLocks noChangeArrowheads="1"/>
          </p:cNvSpPr>
          <p:nvPr/>
        </p:nvSpPr>
        <p:spPr bwMode="auto">
          <a:xfrm>
            <a:off x="2209800" y="2752636"/>
            <a:ext cx="1447800" cy="685800"/>
          </a:xfrm>
          <a:prstGeom prst="roundRect">
            <a:avLst>
              <a:gd name="adj" fmla="val 418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sz="1600" b="1" dirty="0" smtClean="0"/>
              <a:t>Northbridge</a:t>
            </a:r>
          </a:p>
          <a:p>
            <a:pPr algn="ctr"/>
            <a:r>
              <a:rPr lang="en-GB" sz="1200" dirty="0" smtClean="0"/>
              <a:t>(memory controller hub)</a:t>
            </a:r>
          </a:p>
          <a:p>
            <a:pPr algn="ctr"/>
            <a:endParaRPr lang="en-GB" sz="1600" b="1" dirty="0" smtClean="0"/>
          </a:p>
        </p:txBody>
      </p:sp>
      <p:cxnSp>
        <p:nvCxnSpPr>
          <p:cNvPr id="86" name="Straight Connector 85"/>
          <p:cNvCxnSpPr>
            <a:stCxn id="84" idx="2"/>
            <a:endCxn id="85" idx="0"/>
          </p:cNvCxnSpPr>
          <p:nvPr/>
        </p:nvCxnSpPr>
        <p:spPr>
          <a:xfrm rot="5400000">
            <a:off x="2590800" y="2409736"/>
            <a:ext cx="6858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3"/>
            <a:endCxn id="85" idx="1"/>
          </p:cNvCxnSpPr>
          <p:nvPr/>
        </p:nvCxnSpPr>
        <p:spPr>
          <a:xfrm flipV="1">
            <a:off x="1295400" y="3095536"/>
            <a:ext cx="914400" cy="3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219200" y="2600236"/>
            <a:ext cx="76200" cy="1066800"/>
          </a:xfrm>
          <a:prstGeom prst="rect">
            <a:avLst/>
          </a:prstGeom>
          <a:solidFill>
            <a:srgbClr val="1C07BB"/>
          </a:solidFill>
          <a:ln>
            <a:solidFill>
              <a:srgbClr val="1C07B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9" name="Rectangle 88"/>
          <p:cNvSpPr/>
          <p:nvPr/>
        </p:nvSpPr>
        <p:spPr>
          <a:xfrm>
            <a:off x="1371600" y="2600236"/>
            <a:ext cx="76200" cy="1066800"/>
          </a:xfrm>
          <a:prstGeom prst="rect">
            <a:avLst/>
          </a:prstGeom>
          <a:solidFill>
            <a:srgbClr val="1C07BB"/>
          </a:solidFill>
          <a:ln>
            <a:solidFill>
              <a:srgbClr val="1C07B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0" name="Rectangle 89"/>
          <p:cNvSpPr/>
          <p:nvPr/>
        </p:nvSpPr>
        <p:spPr>
          <a:xfrm>
            <a:off x="1524000" y="2600236"/>
            <a:ext cx="76200" cy="1066800"/>
          </a:xfrm>
          <a:prstGeom prst="rect">
            <a:avLst/>
          </a:prstGeom>
          <a:solidFill>
            <a:srgbClr val="1C07BB"/>
          </a:solidFill>
          <a:ln>
            <a:solidFill>
              <a:srgbClr val="1C07B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1" name="Shape 90"/>
          <p:cNvCxnSpPr>
            <a:stCxn id="85" idx="2"/>
          </p:cNvCxnSpPr>
          <p:nvPr/>
        </p:nvCxnSpPr>
        <p:spPr>
          <a:xfrm rot="5400000">
            <a:off x="1905000" y="4048036"/>
            <a:ext cx="1638300" cy="419100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705600" y="362459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Memory Slots</a:t>
            </a:r>
            <a:endParaRPr 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914400" y="36576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Memory Slots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5562600" y="3667036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Internal</a:t>
            </a:r>
          </a:p>
          <a:p>
            <a:r>
              <a:rPr lang="en-US" sz="1100" i="1" dirty="0" smtClean="0"/>
              <a:t>Bus</a:t>
            </a:r>
            <a:endParaRPr lang="en-US" sz="1100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2971800" y="3819436"/>
            <a:ext cx="990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High- speed  graphics bus(AGP </a:t>
            </a:r>
          </a:p>
          <a:p>
            <a:r>
              <a:rPr lang="en-US" sz="1100" i="1" dirty="0" smtClean="0"/>
              <a:t>or PCI Express)</a:t>
            </a:r>
            <a:endParaRPr lang="en-US" sz="1100" i="1" dirty="0"/>
          </a:p>
        </p:txBody>
      </p:sp>
      <p:sp>
        <p:nvSpPr>
          <p:cNvPr id="97" name="TextBox 96"/>
          <p:cNvSpPr txBox="1"/>
          <p:nvPr/>
        </p:nvSpPr>
        <p:spPr>
          <a:xfrm>
            <a:off x="4419600" y="4191000"/>
            <a:ext cx="45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PCI </a:t>
            </a:r>
          </a:p>
          <a:p>
            <a:r>
              <a:rPr lang="en-US" sz="1100" i="1" dirty="0" smtClean="0"/>
              <a:t>Bus</a:t>
            </a:r>
            <a:endParaRPr lang="en-US" sz="1100" i="1" dirty="0"/>
          </a:p>
        </p:txBody>
      </p:sp>
      <p:sp>
        <p:nvSpPr>
          <p:cNvPr id="98" name="TextBox 97"/>
          <p:cNvSpPr txBox="1"/>
          <p:nvPr/>
        </p:nvSpPr>
        <p:spPr>
          <a:xfrm>
            <a:off x="5029200" y="5191036"/>
            <a:ext cx="45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LPC</a:t>
            </a:r>
          </a:p>
          <a:p>
            <a:r>
              <a:rPr lang="en-US" sz="1100" i="1" dirty="0" smtClean="0"/>
              <a:t>Bus</a:t>
            </a:r>
            <a:endParaRPr lang="en-US" sz="1100" i="1" dirty="0"/>
          </a:p>
        </p:txBody>
      </p:sp>
      <p:pic>
        <p:nvPicPr>
          <p:cNvPr id="9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648200"/>
            <a:ext cx="838200" cy="7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" name="TextBox 99"/>
          <p:cNvSpPr txBox="1"/>
          <p:nvPr/>
        </p:nvSpPr>
        <p:spPr>
          <a:xfrm>
            <a:off x="1752600" y="5334000"/>
            <a:ext cx="83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Network Interface Card</a:t>
            </a:r>
            <a:endParaRPr lang="en-US" sz="1100" dirty="0"/>
          </a:p>
        </p:txBody>
      </p:sp>
      <p:sp>
        <p:nvSpPr>
          <p:cNvPr id="102" name="AutoShape 101"/>
          <p:cNvSpPr>
            <a:spLocks noChangeArrowheads="1"/>
          </p:cNvSpPr>
          <p:nvPr/>
        </p:nvSpPr>
        <p:spPr bwMode="auto">
          <a:xfrm>
            <a:off x="5791200" y="5495836"/>
            <a:ext cx="990600" cy="457200"/>
          </a:xfrm>
          <a:prstGeom prst="roundRect">
            <a:avLst>
              <a:gd name="adj" fmla="val 418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sz="1100" dirty="0" smtClean="0"/>
              <a:t>Flash BIOS ROM</a:t>
            </a:r>
            <a:r>
              <a:rPr lang="en-GB" sz="1050" dirty="0" smtClean="0"/>
              <a:t> </a:t>
            </a:r>
            <a:endParaRPr lang="en-GB" sz="900" dirty="0" smtClean="0"/>
          </a:p>
          <a:p>
            <a:pPr algn="ctr"/>
            <a:endParaRPr lang="en-GB" sz="1100" dirty="0" smtClean="0"/>
          </a:p>
          <a:p>
            <a:pPr algn="ctr"/>
            <a:endParaRPr lang="en-GB" sz="10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4038600" y="4648200"/>
            <a:ext cx="7620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038600" y="4038600"/>
            <a:ext cx="152400" cy="1143000"/>
          </a:xfrm>
          <a:prstGeom prst="rect">
            <a:avLst/>
          </a:prstGeom>
          <a:solidFill>
            <a:srgbClr val="1C07BB"/>
          </a:solidFill>
          <a:ln>
            <a:solidFill>
              <a:srgbClr val="1C07B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4" name="Rectangle 43"/>
          <p:cNvSpPr/>
          <p:nvPr/>
        </p:nvSpPr>
        <p:spPr>
          <a:xfrm>
            <a:off x="4267200" y="4038600"/>
            <a:ext cx="152400" cy="1143000"/>
          </a:xfrm>
          <a:prstGeom prst="rect">
            <a:avLst/>
          </a:prstGeom>
          <a:solidFill>
            <a:srgbClr val="1C07BB"/>
          </a:solidFill>
          <a:ln>
            <a:solidFill>
              <a:srgbClr val="1C07B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TextBox 47"/>
          <p:cNvSpPr txBox="1"/>
          <p:nvPr/>
        </p:nvSpPr>
        <p:spPr>
          <a:xfrm>
            <a:off x="3886200" y="52578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PCI Slots</a:t>
            </a:r>
            <a:endParaRPr lang="en-US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rot="5400000" flipH="1" flipV="1">
            <a:off x="2018903" y="3923903"/>
            <a:ext cx="1295400" cy="79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rot="5400000" flipH="1" flipV="1">
            <a:off x="2323306" y="2476500"/>
            <a:ext cx="686594" cy="7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flipH="1">
            <a:off x="2362200" y="3883222"/>
            <a:ext cx="2286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flipH="1">
            <a:off x="2362200" y="23622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  <a:endParaRPr lang="en-US" dirty="0"/>
          </a:p>
        </p:txBody>
      </p:sp>
      <p:sp>
        <p:nvSpPr>
          <p:cNvPr id="52" name="Date Placeholder 5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  <p:sp>
        <p:nvSpPr>
          <p:cNvPr id="54" name="Oval 53"/>
          <p:cNvSpPr/>
          <p:nvPr/>
        </p:nvSpPr>
        <p:spPr bwMode="auto">
          <a:xfrm>
            <a:off x="1524000" y="4495800"/>
            <a:ext cx="1066800" cy="914400"/>
          </a:xfrm>
          <a:prstGeom prst="ellipse">
            <a:avLst/>
          </a:prstGeom>
          <a:noFill/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3: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NIC has access to processor cache (low latency)</a:t>
            </a:r>
          </a:p>
          <a:p>
            <a:pPr>
              <a:buNone/>
            </a:pPr>
            <a:r>
              <a:rPr lang="en-US" dirty="0" smtClean="0"/>
              <a:t>       	Reduced memory bandwidth requirement.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   	</a:t>
            </a:r>
            <a:r>
              <a:rPr lang="en-US" dirty="0" smtClean="0"/>
              <a:t>Not integrated with memory subsystem.</a:t>
            </a:r>
          </a:p>
          <a:p>
            <a:pPr>
              <a:buNone/>
            </a:pPr>
            <a:r>
              <a:rPr lang="en-US" dirty="0" smtClean="0"/>
              <a:t>		Software overhead (OS intervention)</a:t>
            </a:r>
          </a:p>
          <a:p>
            <a:pPr>
              <a:buNone/>
            </a:pPr>
            <a:r>
              <a:rPr lang="en-US" dirty="0" smtClean="0"/>
              <a:t>		Increases processor cache requirements.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6" name="Content Placeholder 5" descr="463px-Symbol_thumbs_up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18205" y="1752600"/>
            <a:ext cx="35339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463px-Symbol_thumbs_down.svg (Custom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3048000"/>
            <a:ext cx="342900" cy="457200"/>
          </a:xfrm>
          <a:prstGeom prst="rect">
            <a:avLst/>
          </a:prstGeom>
        </p:spPr>
      </p:pic>
      <p:pic>
        <p:nvPicPr>
          <p:cNvPr id="9" name="Content Placeholder 5" descr="463px-Symbol_thumbs_up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18205" y="2209800"/>
            <a:ext cx="35339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463px-Symbol_thumbs_down.svg (Custom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4038600"/>
            <a:ext cx="342900" cy="457200"/>
          </a:xfrm>
          <a:prstGeom prst="rect">
            <a:avLst/>
          </a:prstGeom>
        </p:spPr>
      </p:pic>
      <p:pic>
        <p:nvPicPr>
          <p:cNvPr id="13" name="Picture 12" descr="463px-Symbol_thumbs_down.svg (Custom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3581400"/>
            <a:ext cx="342900" cy="457200"/>
          </a:xfrm>
          <a:prstGeom prst="rect">
            <a:avLst/>
          </a:prstGeom>
        </p:spPr>
      </p:pic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Trends</a:t>
            </a:r>
          </a:p>
          <a:p>
            <a:r>
              <a:rPr lang="en-US" dirty="0" smtClean="0"/>
              <a:t>Evolution of System Architectures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Current Status</a:t>
            </a:r>
          </a:p>
          <a:p>
            <a:r>
              <a:rPr lang="en-US" dirty="0" smtClean="0"/>
              <a:t>NIC as First-Class Citizens</a:t>
            </a:r>
          </a:p>
          <a:p>
            <a:r>
              <a:rPr lang="en-US" dirty="0" smtClean="0"/>
              <a:t>Problems and Solutions</a:t>
            </a:r>
          </a:p>
          <a:p>
            <a:r>
              <a:rPr lang="en-US" dirty="0" smtClean="0"/>
              <a:t>Drawbacks 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Several high performance RDMA protocols available.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Intel’s Communication Stream Architecture subsumed by PCI-Express technology.</a:t>
            </a:r>
          </a:p>
          <a:p>
            <a:pPr lvl="1"/>
            <a:r>
              <a:rPr lang="en-US" dirty="0" err="1" smtClean="0"/>
              <a:t>Myrinet</a:t>
            </a:r>
            <a:r>
              <a:rPr lang="en-US" dirty="0" smtClean="0"/>
              <a:t> Cards also provide feature of User Level Network Interface.</a:t>
            </a:r>
          </a:p>
          <a:p>
            <a:pPr lvl="1"/>
            <a:r>
              <a:rPr lang="en-US" dirty="0" smtClean="0"/>
              <a:t>Qs-Net product of Quadrics is closest to the status of First-Class Citizen.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Go From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has been done so far?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Bad NIC architecture</a:t>
            </a:r>
            <a:endParaRPr lang="en-US" i="1" dirty="0" smtClean="0">
              <a:solidFill>
                <a:srgbClr val="FF0000"/>
              </a:solidFill>
            </a:endParaRPr>
          </a:p>
          <a:p>
            <a:pPr lvl="2"/>
            <a:r>
              <a:rPr lang="en-US" sz="2000" i="1" dirty="0" smtClean="0"/>
              <a:t>Giving</a:t>
            </a:r>
            <a:r>
              <a:rPr lang="en-US" sz="2000" dirty="0" smtClean="0"/>
              <a:t> first-class citizenship to NIC (attaching NIC to memory bus), but </a:t>
            </a:r>
            <a:r>
              <a:rPr lang="en-US" sz="2000" i="1" dirty="0" smtClean="0"/>
              <a:t>treating</a:t>
            </a:r>
            <a:r>
              <a:rPr lang="en-US" sz="2000" dirty="0" smtClean="0"/>
              <a:t> it as a second-class citizen, i.e., peripheral device.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Obvious Solution</a:t>
            </a:r>
          </a:p>
          <a:p>
            <a:pPr lvl="1"/>
            <a:r>
              <a:rPr lang="en-US" dirty="0" smtClean="0"/>
              <a:t>RDMA </a:t>
            </a:r>
          </a:p>
          <a:p>
            <a:pPr lvl="1"/>
            <a:r>
              <a:rPr lang="en-US" i="1" dirty="0" smtClean="0"/>
              <a:t>Treat</a:t>
            </a:r>
            <a:r>
              <a:rPr lang="en-US" dirty="0" smtClean="0"/>
              <a:t> NIC as a first-class citizen.  How?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Trends</a:t>
            </a:r>
          </a:p>
          <a:p>
            <a:r>
              <a:rPr lang="en-US" dirty="0" smtClean="0"/>
              <a:t>Evolution of System Architectures</a:t>
            </a:r>
          </a:p>
          <a:p>
            <a:r>
              <a:rPr lang="en-US" dirty="0" smtClean="0"/>
              <a:t>Current Status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NIC as First-Class Citizens</a:t>
            </a:r>
          </a:p>
          <a:p>
            <a:r>
              <a:rPr lang="en-US" dirty="0" smtClean="0"/>
              <a:t>Problems and Solutions</a:t>
            </a:r>
          </a:p>
          <a:p>
            <a:r>
              <a:rPr lang="en-US" dirty="0" smtClean="0"/>
              <a:t>Drawbacks 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7772400" cy="762000"/>
          </a:xfrm>
        </p:spPr>
        <p:txBody>
          <a:bodyPr/>
          <a:lstStyle/>
          <a:p>
            <a:r>
              <a:rPr lang="en-US" sz="2400" dirty="0" smtClean="0"/>
              <a:t>Approach 4: NIC as First-Class Citizen (Proposed)</a:t>
            </a:r>
            <a:endParaRPr lang="en-US" sz="2400" dirty="0"/>
          </a:p>
        </p:txBody>
      </p:sp>
      <p:sp>
        <p:nvSpPr>
          <p:cNvPr id="70" name="AutoShape 101"/>
          <p:cNvSpPr>
            <a:spLocks noChangeArrowheads="1"/>
          </p:cNvSpPr>
          <p:nvPr/>
        </p:nvSpPr>
        <p:spPr bwMode="auto">
          <a:xfrm>
            <a:off x="5029200" y="1685836"/>
            <a:ext cx="990600" cy="381000"/>
          </a:xfrm>
          <a:prstGeom prst="roundRect">
            <a:avLst>
              <a:gd name="adj" fmla="val 418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sz="1600" b="1" dirty="0" smtClean="0"/>
              <a:t>CPU</a:t>
            </a:r>
          </a:p>
          <a:p>
            <a:pPr algn="ctr"/>
            <a:endParaRPr lang="en-GB" sz="1100" dirty="0" smtClean="0"/>
          </a:p>
          <a:p>
            <a:pPr algn="ctr"/>
            <a:endParaRPr lang="en-GB" sz="1000" dirty="0"/>
          </a:p>
        </p:txBody>
      </p:sp>
      <p:sp>
        <p:nvSpPr>
          <p:cNvPr id="71" name="Flowchart: Magnetic Disk 70"/>
          <p:cNvSpPr/>
          <p:nvPr/>
        </p:nvSpPr>
        <p:spPr>
          <a:xfrm>
            <a:off x="7010400" y="4343400"/>
            <a:ext cx="609600" cy="533400"/>
          </a:xfrm>
          <a:prstGeom prst="flowChartMagneticDisk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Disk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2" name="AutoShape 101"/>
          <p:cNvSpPr>
            <a:spLocks noChangeArrowheads="1"/>
          </p:cNvSpPr>
          <p:nvPr/>
        </p:nvSpPr>
        <p:spPr bwMode="auto">
          <a:xfrm>
            <a:off x="4800600" y="2752636"/>
            <a:ext cx="1447800" cy="685800"/>
          </a:xfrm>
          <a:prstGeom prst="roundRect">
            <a:avLst>
              <a:gd name="adj" fmla="val 418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sz="1600" b="1" dirty="0" smtClean="0"/>
              <a:t>Northbridge</a:t>
            </a:r>
          </a:p>
          <a:p>
            <a:pPr algn="ctr"/>
            <a:r>
              <a:rPr lang="en-GB" sz="1100" dirty="0" smtClean="0"/>
              <a:t>(memory controller hub)</a:t>
            </a:r>
            <a:endParaRPr lang="en-GB" sz="1100" dirty="0"/>
          </a:p>
        </p:txBody>
      </p:sp>
      <p:cxnSp>
        <p:nvCxnSpPr>
          <p:cNvPr id="73" name="Straight Connector 72"/>
          <p:cNvCxnSpPr>
            <a:stCxn id="70" idx="2"/>
            <a:endCxn id="72" idx="0"/>
          </p:cNvCxnSpPr>
          <p:nvPr/>
        </p:nvCxnSpPr>
        <p:spPr>
          <a:xfrm rot="5400000">
            <a:off x="5181600" y="2409736"/>
            <a:ext cx="6858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utoShape 101"/>
          <p:cNvSpPr>
            <a:spLocks noChangeArrowheads="1"/>
          </p:cNvSpPr>
          <p:nvPr/>
        </p:nvSpPr>
        <p:spPr bwMode="auto">
          <a:xfrm>
            <a:off x="4800600" y="4276636"/>
            <a:ext cx="1447800" cy="685800"/>
          </a:xfrm>
          <a:prstGeom prst="roundRect">
            <a:avLst>
              <a:gd name="adj" fmla="val 418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sz="1600" b="1" dirty="0" smtClean="0"/>
              <a:t>Southbridge</a:t>
            </a:r>
          </a:p>
          <a:p>
            <a:pPr algn="ctr"/>
            <a:r>
              <a:rPr lang="en-GB" sz="1100" dirty="0" smtClean="0"/>
              <a:t>(I/O controller hub)</a:t>
            </a:r>
            <a:endParaRPr lang="en-GB" sz="1100" dirty="0"/>
          </a:p>
        </p:txBody>
      </p:sp>
      <p:cxnSp>
        <p:nvCxnSpPr>
          <p:cNvPr id="75" name="Straight Connector 74"/>
          <p:cNvCxnSpPr>
            <a:stCxn id="72" idx="2"/>
            <a:endCxn id="74" idx="0"/>
          </p:cNvCxnSpPr>
          <p:nvPr/>
        </p:nvCxnSpPr>
        <p:spPr>
          <a:xfrm rot="5400000">
            <a:off x="5105400" y="3857536"/>
            <a:ext cx="838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2" idx="3"/>
            <a:endCxn id="80" idx="3"/>
          </p:cNvCxnSpPr>
          <p:nvPr/>
        </p:nvCxnSpPr>
        <p:spPr>
          <a:xfrm flipV="1">
            <a:off x="6248400" y="3057436"/>
            <a:ext cx="1143000" cy="3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5" idx="3"/>
            <a:endCxn id="72" idx="1"/>
          </p:cNvCxnSpPr>
          <p:nvPr/>
        </p:nvCxnSpPr>
        <p:spPr>
          <a:xfrm>
            <a:off x="3657600" y="3095536"/>
            <a:ext cx="11430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010400" y="2524036"/>
            <a:ext cx="76200" cy="1066800"/>
          </a:xfrm>
          <a:prstGeom prst="rect">
            <a:avLst/>
          </a:prstGeom>
          <a:solidFill>
            <a:srgbClr val="1C07BB"/>
          </a:solidFill>
          <a:ln>
            <a:solidFill>
              <a:srgbClr val="1C07B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9" name="Rectangle 78"/>
          <p:cNvSpPr/>
          <p:nvPr/>
        </p:nvSpPr>
        <p:spPr>
          <a:xfrm>
            <a:off x="7162800" y="2524036"/>
            <a:ext cx="76200" cy="1066800"/>
          </a:xfrm>
          <a:prstGeom prst="rect">
            <a:avLst/>
          </a:prstGeom>
          <a:solidFill>
            <a:srgbClr val="1C07BB"/>
          </a:solidFill>
          <a:ln>
            <a:solidFill>
              <a:srgbClr val="1C07B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0" name="Rectangle 79"/>
          <p:cNvSpPr/>
          <p:nvPr/>
        </p:nvSpPr>
        <p:spPr>
          <a:xfrm>
            <a:off x="7315200" y="2524036"/>
            <a:ext cx="76200" cy="1066800"/>
          </a:xfrm>
          <a:prstGeom prst="rect">
            <a:avLst/>
          </a:prstGeom>
          <a:solidFill>
            <a:srgbClr val="1C07BB"/>
          </a:solidFill>
          <a:ln>
            <a:solidFill>
              <a:srgbClr val="1C07B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82" name="Straight Connector 81"/>
          <p:cNvCxnSpPr/>
          <p:nvPr/>
        </p:nvCxnSpPr>
        <p:spPr>
          <a:xfrm>
            <a:off x="6248400" y="4646612"/>
            <a:ext cx="7620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hape 82"/>
          <p:cNvCxnSpPr>
            <a:stCxn id="74" idx="2"/>
            <a:endCxn id="102" idx="1"/>
          </p:cNvCxnSpPr>
          <p:nvPr/>
        </p:nvCxnSpPr>
        <p:spPr>
          <a:xfrm rot="16200000" flipH="1">
            <a:off x="5276850" y="5210086"/>
            <a:ext cx="762000" cy="266700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utoShape 101"/>
          <p:cNvSpPr>
            <a:spLocks noChangeArrowheads="1"/>
          </p:cNvSpPr>
          <p:nvPr/>
        </p:nvSpPr>
        <p:spPr bwMode="auto">
          <a:xfrm>
            <a:off x="2209800" y="2752636"/>
            <a:ext cx="1447800" cy="685800"/>
          </a:xfrm>
          <a:prstGeom prst="roundRect">
            <a:avLst>
              <a:gd name="adj" fmla="val 418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sz="1600" b="1" dirty="0" smtClean="0"/>
              <a:t>Northbridge</a:t>
            </a:r>
          </a:p>
          <a:p>
            <a:pPr algn="ctr"/>
            <a:r>
              <a:rPr lang="en-GB" sz="1200" dirty="0" smtClean="0"/>
              <a:t>(memory controller hub)</a:t>
            </a:r>
            <a:endParaRPr lang="en-GB" sz="1600" dirty="0"/>
          </a:p>
        </p:txBody>
      </p:sp>
      <p:cxnSp>
        <p:nvCxnSpPr>
          <p:cNvPr id="86" name="Straight Connector 85"/>
          <p:cNvCxnSpPr>
            <a:endCxn id="85" idx="0"/>
          </p:cNvCxnSpPr>
          <p:nvPr/>
        </p:nvCxnSpPr>
        <p:spPr>
          <a:xfrm rot="5400000">
            <a:off x="2590800" y="2409736"/>
            <a:ext cx="6858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3"/>
            <a:endCxn id="85" idx="1"/>
          </p:cNvCxnSpPr>
          <p:nvPr/>
        </p:nvCxnSpPr>
        <p:spPr>
          <a:xfrm flipV="1">
            <a:off x="1295400" y="3095536"/>
            <a:ext cx="914400" cy="3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219200" y="2600236"/>
            <a:ext cx="76200" cy="1066800"/>
          </a:xfrm>
          <a:prstGeom prst="rect">
            <a:avLst/>
          </a:prstGeom>
          <a:solidFill>
            <a:srgbClr val="1C07BB"/>
          </a:solidFill>
          <a:ln>
            <a:solidFill>
              <a:srgbClr val="1C07B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9" name="Rectangle 88"/>
          <p:cNvSpPr/>
          <p:nvPr/>
        </p:nvSpPr>
        <p:spPr>
          <a:xfrm>
            <a:off x="1371600" y="2600236"/>
            <a:ext cx="76200" cy="1066800"/>
          </a:xfrm>
          <a:prstGeom prst="rect">
            <a:avLst/>
          </a:prstGeom>
          <a:solidFill>
            <a:srgbClr val="1C07BB"/>
          </a:solidFill>
          <a:ln>
            <a:solidFill>
              <a:srgbClr val="1C07B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0" name="Rectangle 89"/>
          <p:cNvSpPr/>
          <p:nvPr/>
        </p:nvSpPr>
        <p:spPr>
          <a:xfrm>
            <a:off x="1524000" y="2600236"/>
            <a:ext cx="76200" cy="1066800"/>
          </a:xfrm>
          <a:prstGeom prst="rect">
            <a:avLst/>
          </a:prstGeom>
          <a:solidFill>
            <a:srgbClr val="1C07BB"/>
          </a:solidFill>
          <a:ln>
            <a:solidFill>
              <a:srgbClr val="1C07B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1" name="Shape 90"/>
          <p:cNvCxnSpPr>
            <a:stCxn id="85" idx="2"/>
            <a:endCxn id="92" idx="3"/>
          </p:cNvCxnSpPr>
          <p:nvPr/>
        </p:nvCxnSpPr>
        <p:spPr>
          <a:xfrm rot="5400000">
            <a:off x="1905000" y="4048036"/>
            <a:ext cx="1638300" cy="419100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2362200" y="4429036"/>
            <a:ext cx="152400" cy="1295400"/>
          </a:xfrm>
          <a:prstGeom prst="rect">
            <a:avLst/>
          </a:prstGeom>
          <a:solidFill>
            <a:srgbClr val="1C07BB"/>
          </a:solidFill>
          <a:ln>
            <a:solidFill>
              <a:srgbClr val="1C07B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3" name="TextBox 92"/>
          <p:cNvSpPr txBox="1"/>
          <p:nvPr/>
        </p:nvSpPr>
        <p:spPr>
          <a:xfrm>
            <a:off x="6705600" y="362459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Memory Slots</a:t>
            </a:r>
            <a:endParaRPr 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914400" y="370079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Memory Slots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5562600" y="3667036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Internal</a:t>
            </a:r>
          </a:p>
          <a:p>
            <a:r>
              <a:rPr lang="en-US" sz="1100" i="1" dirty="0" smtClean="0"/>
              <a:t>Bus</a:t>
            </a:r>
            <a:endParaRPr lang="en-US" sz="1100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2971800" y="3819436"/>
            <a:ext cx="990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High- speed  graphics bus(AGP </a:t>
            </a:r>
          </a:p>
          <a:p>
            <a:r>
              <a:rPr lang="en-US" sz="1100" i="1" dirty="0" smtClean="0"/>
              <a:t>or PCI Express)</a:t>
            </a:r>
            <a:endParaRPr lang="en-US" sz="1100" i="1" dirty="0"/>
          </a:p>
        </p:txBody>
      </p:sp>
      <p:sp>
        <p:nvSpPr>
          <p:cNvPr id="98" name="TextBox 97"/>
          <p:cNvSpPr txBox="1"/>
          <p:nvPr/>
        </p:nvSpPr>
        <p:spPr>
          <a:xfrm>
            <a:off x="5029200" y="5191036"/>
            <a:ext cx="45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LPC</a:t>
            </a:r>
          </a:p>
          <a:p>
            <a:r>
              <a:rPr lang="en-US" sz="1100" i="1" dirty="0" smtClean="0"/>
              <a:t>Bus</a:t>
            </a:r>
            <a:endParaRPr lang="en-US" sz="1100" i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676400" y="5800636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Graphics Card Slot</a:t>
            </a:r>
            <a:endParaRPr lang="en-US" sz="1100" dirty="0"/>
          </a:p>
        </p:txBody>
      </p:sp>
      <p:sp>
        <p:nvSpPr>
          <p:cNvPr id="102" name="AutoShape 101"/>
          <p:cNvSpPr>
            <a:spLocks noChangeArrowheads="1"/>
          </p:cNvSpPr>
          <p:nvPr/>
        </p:nvSpPr>
        <p:spPr bwMode="auto">
          <a:xfrm>
            <a:off x="5791200" y="5495836"/>
            <a:ext cx="990600" cy="457200"/>
          </a:xfrm>
          <a:prstGeom prst="roundRect">
            <a:avLst>
              <a:gd name="adj" fmla="val 418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sz="1100" dirty="0" smtClean="0"/>
              <a:t>Flash BIOS ROM</a:t>
            </a:r>
            <a:r>
              <a:rPr lang="en-GB" sz="1050" dirty="0" smtClean="0"/>
              <a:t> </a:t>
            </a:r>
            <a:endParaRPr lang="en-GB" sz="900" dirty="0" smtClean="0"/>
          </a:p>
          <a:p>
            <a:pPr algn="ctr"/>
            <a:endParaRPr lang="en-GB" sz="1100" dirty="0" smtClean="0"/>
          </a:p>
          <a:p>
            <a:pPr algn="ctr"/>
            <a:endParaRPr lang="en-GB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419600" y="4191000"/>
            <a:ext cx="45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PCI </a:t>
            </a:r>
          </a:p>
          <a:p>
            <a:r>
              <a:rPr lang="en-US" sz="1100" i="1" dirty="0" smtClean="0"/>
              <a:t>Bus</a:t>
            </a:r>
            <a:endParaRPr lang="en-US" sz="1100" i="1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038600" y="4648200"/>
            <a:ext cx="7620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038600" y="4038600"/>
            <a:ext cx="152400" cy="1143000"/>
          </a:xfrm>
          <a:prstGeom prst="rect">
            <a:avLst/>
          </a:prstGeom>
          <a:solidFill>
            <a:srgbClr val="1C07BB"/>
          </a:solidFill>
          <a:ln>
            <a:solidFill>
              <a:srgbClr val="1C07B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5" name="Rectangle 44"/>
          <p:cNvSpPr/>
          <p:nvPr/>
        </p:nvSpPr>
        <p:spPr>
          <a:xfrm>
            <a:off x="4267200" y="4038600"/>
            <a:ext cx="152400" cy="1143000"/>
          </a:xfrm>
          <a:prstGeom prst="rect">
            <a:avLst/>
          </a:prstGeom>
          <a:solidFill>
            <a:srgbClr val="1C07BB"/>
          </a:solidFill>
          <a:ln>
            <a:solidFill>
              <a:srgbClr val="1C07B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/>
          <p:cNvSpPr txBox="1"/>
          <p:nvPr/>
        </p:nvSpPr>
        <p:spPr>
          <a:xfrm>
            <a:off x="3886200" y="52578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PCI Slots</a:t>
            </a:r>
            <a:endParaRPr lang="en-US" sz="1100" dirty="0"/>
          </a:p>
        </p:txBody>
      </p:sp>
      <p:sp>
        <p:nvSpPr>
          <p:cNvPr id="40" name="AutoShape 101"/>
          <p:cNvSpPr>
            <a:spLocks noChangeArrowheads="1"/>
          </p:cNvSpPr>
          <p:nvPr/>
        </p:nvSpPr>
        <p:spPr bwMode="auto">
          <a:xfrm>
            <a:off x="2209800" y="1676400"/>
            <a:ext cx="1524000" cy="381000"/>
          </a:xfrm>
          <a:prstGeom prst="roundRect">
            <a:avLst>
              <a:gd name="adj" fmla="val 418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sz="1600" b="1" dirty="0" smtClean="0"/>
              <a:t>Network CPU </a:t>
            </a:r>
          </a:p>
          <a:p>
            <a:pPr algn="ctr"/>
            <a:endParaRPr lang="en-GB" sz="1100" dirty="0" smtClean="0"/>
          </a:p>
          <a:p>
            <a:pPr algn="ctr"/>
            <a:endParaRPr lang="en-GB" sz="1000" dirty="0"/>
          </a:p>
        </p:txBody>
      </p:sp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Application-network interface is the bottleneck in the network communication today.</a:t>
            </a:r>
          </a:p>
          <a:p>
            <a:endParaRPr lang="en-US" dirty="0" smtClean="0"/>
          </a:p>
          <a:p>
            <a:r>
              <a:rPr lang="en-US" dirty="0" smtClean="0"/>
              <a:t>Survey of existing system architectures.</a:t>
            </a:r>
          </a:p>
          <a:p>
            <a:pPr lvl="1"/>
            <a:r>
              <a:rPr lang="en-US" dirty="0" smtClean="0"/>
              <a:t>Evaluate their merits and demerits.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New system architecture proposed</a:t>
            </a:r>
          </a:p>
          <a:p>
            <a:pPr lvl="1"/>
            <a:r>
              <a:rPr lang="en-US" dirty="0" smtClean="0"/>
              <a:t>Network Interface card (NIC) treated as First-Class Citizens at par with other CPUs.</a:t>
            </a:r>
          </a:p>
          <a:p>
            <a:pPr lvl="1"/>
            <a:r>
              <a:rPr lang="en-US" dirty="0" smtClean="0"/>
              <a:t>New architecture potentially solves application-network interfacing problem.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Citizens?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Beyond direct cache access.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Connected on to the faster memory bus (or PCI-e).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NIC integrated with memory sub-system.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Have processing capabilities.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Not a general purpose CPU but task-specific.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Have its own cache like other processors.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Treat NIC as a co-processor!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Trends</a:t>
            </a:r>
          </a:p>
          <a:p>
            <a:r>
              <a:rPr lang="en-US" dirty="0" smtClean="0"/>
              <a:t>Evolution of System Architectures</a:t>
            </a:r>
          </a:p>
          <a:p>
            <a:r>
              <a:rPr lang="en-US" dirty="0" smtClean="0"/>
              <a:t>Current Status</a:t>
            </a:r>
          </a:p>
          <a:p>
            <a:r>
              <a:rPr lang="en-US" dirty="0" smtClean="0"/>
              <a:t>NIC as First-Class Citizens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Problems and Solutions</a:t>
            </a:r>
          </a:p>
          <a:p>
            <a:r>
              <a:rPr lang="en-US" dirty="0" smtClean="0"/>
              <a:t>Drawbacks 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NIC Access </a:t>
            </a:r>
            <a:r>
              <a:rPr lang="en-US">
                <a:solidFill>
                  <a:schemeClr val="tx1"/>
                </a:solidFill>
                <a:latin typeface="Symbol" pitchFamily="18" charset="2"/>
              </a:rPr>
              <a:t>º </a:t>
            </a:r>
            <a:r>
              <a:rPr lang="en-US"/>
              <a:t>Memory Access</a:t>
            </a:r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685800" y="2198688"/>
          <a:ext cx="7891463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Worksheet" r:id="rId5" imgW="3305136" imgH="1323949" progId="Excel.Sheet.8">
                  <p:embed/>
                </p:oleObj>
              </mc:Choice>
              <mc:Fallback>
                <p:oleObj name="Worksheet" r:id="rId5" imgW="3305136" imgH="1323949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98688"/>
                        <a:ext cx="7891463" cy="316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Virtualize</a:t>
            </a:r>
            <a:r>
              <a:rPr lang="en-US" dirty="0"/>
              <a:t> NIC &amp; Bypass OS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153400" cy="4267200"/>
          </a:xfrm>
        </p:spPr>
        <p:txBody>
          <a:bodyPr/>
          <a:lstStyle/>
          <a:p>
            <a:r>
              <a:rPr lang="en-US" dirty="0" err="1" smtClean="0"/>
              <a:t>Virtualize</a:t>
            </a:r>
            <a:r>
              <a:rPr lang="en-US" dirty="0" smtClean="0"/>
              <a:t> NIC</a:t>
            </a:r>
            <a:endParaRPr lang="en-US" dirty="0"/>
          </a:p>
          <a:p>
            <a:pPr lvl="1"/>
            <a:r>
              <a:rPr lang="en-US" dirty="0" smtClean="0"/>
              <a:t>High latency to access NIC</a:t>
            </a:r>
          </a:p>
          <a:p>
            <a:pPr lvl="2"/>
            <a:r>
              <a:rPr lang="en-US" sz="1800" dirty="0" smtClean="0"/>
              <a:t>Packets go through OS via Unix sockets.</a:t>
            </a:r>
          </a:p>
          <a:p>
            <a:pPr lvl="2"/>
            <a:r>
              <a:rPr lang="en-US" sz="1800" dirty="0" smtClean="0"/>
              <a:t>High DMA initiation overhead.</a:t>
            </a:r>
          </a:p>
          <a:p>
            <a:pPr lvl="1">
              <a:buFontTx/>
              <a:buNone/>
            </a:pPr>
            <a:r>
              <a:rPr lang="en-US" dirty="0" smtClean="0"/>
              <a:t>+</a:t>
            </a:r>
            <a:r>
              <a:rPr lang="en-US" dirty="0"/>
              <a:t>	Easy protection of address spaces</a:t>
            </a:r>
          </a:p>
          <a:p>
            <a:pPr lvl="1">
              <a:buFontTx/>
              <a:buNone/>
            </a:pPr>
            <a:r>
              <a:rPr lang="en-US" dirty="0"/>
              <a:t>+	Easy address </a:t>
            </a:r>
            <a:r>
              <a:rPr lang="en-US" dirty="0" smtClean="0"/>
              <a:t>translation</a:t>
            </a:r>
          </a:p>
          <a:p>
            <a:pPr lvl="1">
              <a:buFontTx/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Treat it like a main memory and not like a disk!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 Access </a:t>
            </a:r>
            <a:r>
              <a:rPr lang="en-US" dirty="0">
                <a:solidFill>
                  <a:schemeClr val="tx1"/>
                </a:solidFill>
                <a:latin typeface="Symbol" pitchFamily="18" charset="2"/>
              </a:rPr>
              <a:t>º </a:t>
            </a:r>
            <a:r>
              <a:rPr lang="en-US" dirty="0"/>
              <a:t>Memory Access</a:t>
            </a:r>
          </a:p>
        </p:txBody>
      </p:sp>
      <p:graphicFrame>
        <p:nvGraphicFramePr>
          <p:cNvPr id="93184" name="Object 0"/>
          <p:cNvGraphicFramePr>
            <a:graphicFrameLocks noChangeAspect="1"/>
          </p:cNvGraphicFramePr>
          <p:nvPr/>
        </p:nvGraphicFramePr>
        <p:xfrm>
          <a:off x="685800" y="2198688"/>
          <a:ext cx="7891463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Worksheet" r:id="rId5" imgW="3305136" imgH="1323949" progId="Excel.Sheet.8">
                  <p:embed/>
                </p:oleObj>
              </mc:Choice>
              <mc:Fallback>
                <p:oleObj name="Worksheet" r:id="rId5" imgW="3305136" imgH="1323949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98688"/>
                        <a:ext cx="7891463" cy="316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NIC </a:t>
            </a:r>
            <a:r>
              <a:rPr lang="en-US" dirty="0" smtClean="0"/>
              <a:t>Registers/Data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 </a:t>
            </a:r>
            <a:r>
              <a:rPr lang="en-US" dirty="0" smtClean="0"/>
              <a:t>Registers Currently </a:t>
            </a:r>
            <a:r>
              <a:rPr lang="en-US" dirty="0" err="1"/>
              <a:t>Uncached</a:t>
            </a:r>
            <a:endParaRPr lang="en-US" dirty="0"/>
          </a:p>
          <a:p>
            <a:pPr lvl="1"/>
            <a:r>
              <a:rPr lang="en-US" dirty="0" smtClean="0"/>
              <a:t>CPU </a:t>
            </a:r>
            <a:r>
              <a:rPr lang="en-US" dirty="0"/>
              <a:t>accesses to NIC may have side effects (unlike normal cache memory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Behaves more like cache than main memory(passive)</a:t>
            </a:r>
          </a:p>
          <a:p>
            <a:pPr lvl="1"/>
            <a:r>
              <a:rPr lang="en-US" dirty="0" smtClean="0"/>
              <a:t>Cache replacement issue</a:t>
            </a:r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Advantages</a:t>
            </a:r>
            <a:endParaRPr lang="en-US" dirty="0"/>
          </a:p>
          <a:p>
            <a:pPr lvl="1">
              <a:buFontTx/>
              <a:buNone/>
            </a:pPr>
            <a:r>
              <a:rPr lang="en-US" dirty="0"/>
              <a:t>+	</a:t>
            </a:r>
            <a:r>
              <a:rPr lang="en-US" dirty="0" smtClean="0"/>
              <a:t>Low memory latency</a:t>
            </a:r>
            <a:endParaRPr lang="en-US" dirty="0"/>
          </a:p>
          <a:p>
            <a:pPr lvl="1">
              <a:buFontTx/>
              <a:buNone/>
            </a:pPr>
            <a:r>
              <a:rPr lang="en-US" dirty="0"/>
              <a:t>+	Exploit temporal </a:t>
            </a:r>
            <a:r>
              <a:rPr lang="en-US" dirty="0" smtClean="0"/>
              <a:t>locality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Remove unnecessary memory traffic (e.g. during polling)	</a:t>
            </a:r>
          </a:p>
          <a:p>
            <a:pPr lvl="1">
              <a:buFontTx/>
              <a:buNone/>
            </a:pPr>
            <a:r>
              <a:rPr lang="en-US" dirty="0" smtClean="0"/>
              <a:t>+  Explicit Handshake required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NIC Access </a:t>
            </a:r>
            <a:r>
              <a:rPr lang="en-US">
                <a:solidFill>
                  <a:schemeClr val="tx1"/>
                </a:solidFill>
                <a:latin typeface="Symbol" pitchFamily="18" charset="2"/>
              </a:rPr>
              <a:t>º </a:t>
            </a:r>
            <a:r>
              <a:rPr lang="en-US"/>
              <a:t>Memory Access</a:t>
            </a:r>
          </a:p>
        </p:txBody>
      </p:sp>
      <p:graphicFrame>
        <p:nvGraphicFramePr>
          <p:cNvPr id="94208" name="Object 0"/>
          <p:cNvGraphicFramePr>
            <a:graphicFrameLocks noChangeAspect="1"/>
          </p:cNvGraphicFramePr>
          <p:nvPr/>
        </p:nvGraphicFramePr>
        <p:xfrm>
          <a:off x="685800" y="2198688"/>
          <a:ext cx="7891463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Worksheet" r:id="rId5" imgW="3305136" imgH="1323949" progId="Excel.Sheet.8">
                  <p:embed/>
                </p:oleObj>
              </mc:Choice>
              <mc:Fallback>
                <p:oleObj name="Worksheet" r:id="rId5" imgW="3305136" imgH="1323949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98688"/>
                        <a:ext cx="7891463" cy="316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8305800" cy="762000"/>
          </a:xfrm>
        </p:spPr>
        <p:txBody>
          <a:bodyPr/>
          <a:lstStyle/>
          <a:p>
            <a:r>
              <a:rPr lang="en-US" dirty="0" smtClean="0"/>
              <a:t>NIC memory as cache – Block transfer</a:t>
            </a:r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I/O Transfer</a:t>
            </a:r>
          </a:p>
          <a:p>
            <a:pPr lvl="1"/>
            <a:r>
              <a:rPr lang="en-US" dirty="0" err="1"/>
              <a:t>Uncached</a:t>
            </a:r>
            <a:r>
              <a:rPr lang="en-US" dirty="0"/>
              <a:t> load/stores to memory-mapped device registers transfer very few </a:t>
            </a:r>
            <a:r>
              <a:rPr lang="en-US" dirty="0" smtClean="0"/>
              <a:t>bytes (1-16 bytes)</a:t>
            </a:r>
            <a:endParaRPr lang="en-US" dirty="0"/>
          </a:p>
          <a:p>
            <a:pPr lvl="1"/>
            <a:r>
              <a:rPr lang="en-US" dirty="0" smtClean="0"/>
              <a:t>High DMA initiation overhead (through CPU)</a:t>
            </a:r>
          </a:p>
          <a:p>
            <a:endParaRPr lang="en-US" dirty="0" smtClean="0"/>
          </a:p>
          <a:p>
            <a:r>
              <a:rPr lang="en-US" dirty="0" smtClean="0"/>
              <a:t>Cache </a:t>
            </a:r>
            <a:r>
              <a:rPr lang="en-US" dirty="0"/>
              <a:t>Block Transfer</a:t>
            </a:r>
          </a:p>
          <a:p>
            <a:pPr lvl="1">
              <a:buFontTx/>
              <a:buNone/>
            </a:pPr>
            <a:r>
              <a:rPr lang="en-US" dirty="0"/>
              <a:t>+	High </a:t>
            </a:r>
            <a:r>
              <a:rPr lang="en-US" dirty="0" smtClean="0"/>
              <a:t>bandwidth (32-128 bytes)</a:t>
            </a:r>
            <a:endParaRPr lang="en-US" dirty="0"/>
          </a:p>
          <a:p>
            <a:pPr lvl="1">
              <a:buFontTx/>
              <a:buNone/>
            </a:pPr>
            <a:r>
              <a:rPr lang="en-US" dirty="0"/>
              <a:t>+	Memory buses are optimized for cache block transfer</a:t>
            </a:r>
          </a:p>
          <a:p>
            <a:pPr lvl="1">
              <a:buFontTx/>
              <a:buNone/>
            </a:pPr>
            <a:r>
              <a:rPr lang="en-US" dirty="0"/>
              <a:t>+	</a:t>
            </a:r>
            <a:r>
              <a:rPr lang="en-US" dirty="0" smtClean="0"/>
              <a:t>Cache-cache transfer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NIC Access </a:t>
            </a:r>
            <a:r>
              <a:rPr lang="en-US">
                <a:solidFill>
                  <a:schemeClr val="tx1"/>
                </a:solidFill>
                <a:latin typeface="Symbol" pitchFamily="18" charset="2"/>
              </a:rPr>
              <a:t>º </a:t>
            </a:r>
            <a:r>
              <a:rPr lang="en-US"/>
              <a:t>Memory Access</a:t>
            </a:r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685800" y="2198688"/>
          <a:ext cx="7891463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Worksheet" r:id="rId5" imgW="3305136" imgH="1323949" progId="Excel.Sheet.8">
                  <p:embed/>
                </p:oleObj>
              </mc:Choice>
              <mc:Fallback>
                <p:oleObj name="Worksheet" r:id="rId5" imgW="3305136" imgH="1323949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98688"/>
                        <a:ext cx="7891463" cy="316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 Notification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Interrupt</a:t>
            </a:r>
          </a:p>
          <a:p>
            <a:pPr lvl="1"/>
            <a:r>
              <a:rPr lang="en-US" dirty="0" smtClean="0"/>
              <a:t>Heavyweight</a:t>
            </a:r>
          </a:p>
          <a:p>
            <a:pPr lvl="2"/>
            <a:r>
              <a:rPr lang="en-US" sz="1800" dirty="0" smtClean="0"/>
              <a:t>Cache corrupted due to context switch</a:t>
            </a:r>
            <a:endParaRPr lang="en-US" dirty="0"/>
          </a:p>
          <a:p>
            <a:pPr lvl="1"/>
            <a:r>
              <a:rPr lang="en-US" dirty="0"/>
              <a:t>Corrupts the cache(s).  Adversely affects cache hit rate.</a:t>
            </a:r>
          </a:p>
          <a:p>
            <a:pPr lvl="2"/>
            <a:r>
              <a:rPr lang="en-US" sz="1800" dirty="0"/>
              <a:t>Results in added memory-bus traffic</a:t>
            </a:r>
            <a:r>
              <a:rPr lang="en-US" sz="1800" dirty="0" smtClean="0"/>
              <a:t>.</a:t>
            </a:r>
          </a:p>
          <a:p>
            <a:pPr lvl="2">
              <a:buNone/>
            </a:pPr>
            <a:endParaRPr lang="en-US" sz="1800" dirty="0"/>
          </a:p>
          <a:p>
            <a:r>
              <a:rPr lang="en-US" dirty="0"/>
              <a:t>Cache Invalidation</a:t>
            </a:r>
          </a:p>
          <a:p>
            <a:pPr lvl="1">
              <a:buFontTx/>
              <a:buNone/>
            </a:pPr>
            <a:r>
              <a:rPr lang="en-US" dirty="0"/>
              <a:t>+	“Non-intrusive”</a:t>
            </a:r>
          </a:p>
          <a:p>
            <a:pPr lvl="2"/>
            <a:r>
              <a:rPr lang="en-US" sz="1800" dirty="0"/>
              <a:t>NIC invalidates cached NIC register in CPU’s cache.</a:t>
            </a:r>
          </a:p>
          <a:p>
            <a:pPr lvl="2"/>
            <a:r>
              <a:rPr lang="en-US" sz="1800" dirty="0"/>
              <a:t>CPU misses on cached but invalidated NIC register &amp; gets valid NIC register from NIC.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Trends</a:t>
            </a:r>
          </a:p>
          <a:p>
            <a:r>
              <a:rPr lang="en-US" dirty="0" smtClean="0"/>
              <a:t>Evolution of System Architectures</a:t>
            </a:r>
          </a:p>
          <a:p>
            <a:r>
              <a:rPr lang="en-US" dirty="0" smtClean="0"/>
              <a:t>Current Status</a:t>
            </a:r>
          </a:p>
          <a:p>
            <a:r>
              <a:rPr lang="en-US" dirty="0" smtClean="0"/>
              <a:t>NIC as First-Class Citizens</a:t>
            </a:r>
          </a:p>
          <a:p>
            <a:r>
              <a:rPr lang="en-US" dirty="0" smtClean="0"/>
              <a:t>Problems and Solutions</a:t>
            </a:r>
          </a:p>
          <a:p>
            <a:r>
              <a:rPr lang="en-US" dirty="0" smtClean="0"/>
              <a:t>Drawbacks 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NIC Access </a:t>
            </a:r>
            <a:r>
              <a:rPr lang="en-US">
                <a:solidFill>
                  <a:schemeClr val="tx1"/>
                </a:solidFill>
                <a:latin typeface="Symbol" pitchFamily="18" charset="2"/>
              </a:rPr>
              <a:t>º </a:t>
            </a:r>
            <a:r>
              <a:rPr lang="en-US"/>
              <a:t>Memory Access</a:t>
            </a:r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685800" y="2209800"/>
          <a:ext cx="7891463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Worksheet" r:id="rId5" imgW="3305136" imgH="1323949" progId="Excel.Sheet.8">
                  <p:embed/>
                </p:oleObj>
              </mc:Choice>
              <mc:Fallback>
                <p:oleObj name="Worksheet" r:id="rId5" imgW="3305136" imgH="1323949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7891463" cy="316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 Packets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device memory of NIC</a:t>
            </a:r>
          </a:p>
          <a:p>
            <a:pPr lvl="1"/>
            <a:r>
              <a:rPr lang="en-US" dirty="0"/>
              <a:t>Limited buffer space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virtual memory</a:t>
            </a:r>
          </a:p>
          <a:p>
            <a:pPr lvl="1">
              <a:buFontTx/>
              <a:buNone/>
            </a:pPr>
            <a:r>
              <a:rPr lang="en-US" dirty="0"/>
              <a:t>+	Plentiful buffer </a:t>
            </a:r>
            <a:r>
              <a:rPr lang="en-US" dirty="0" smtClean="0"/>
              <a:t>space</a:t>
            </a:r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NIC Access </a:t>
            </a:r>
            <a:r>
              <a:rPr lang="en-US">
                <a:solidFill>
                  <a:schemeClr val="tx1"/>
                </a:solidFill>
                <a:latin typeface="Symbol" pitchFamily="18" charset="2"/>
              </a:rPr>
              <a:t>º </a:t>
            </a:r>
            <a:r>
              <a:rPr lang="en-US"/>
              <a:t>Memory Access</a:t>
            </a:r>
          </a:p>
        </p:txBody>
      </p:sp>
      <p:graphicFrame>
        <p:nvGraphicFramePr>
          <p:cNvPr id="95232" name="Object 0"/>
          <p:cNvGraphicFramePr>
            <a:graphicFrameLocks noChangeAspect="1"/>
          </p:cNvGraphicFramePr>
          <p:nvPr/>
        </p:nvGraphicFramePr>
        <p:xfrm>
          <a:off x="685800" y="2198688"/>
          <a:ext cx="7891463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Worksheet" r:id="rId5" imgW="3305136" imgH="1323949" progId="Excel.Sheet.8">
                  <p:embed/>
                </p:oleObj>
              </mc:Choice>
              <mc:Fallback>
                <p:oleObj name="Worksheet" r:id="rId5" imgW="3305136" imgH="1323949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98688"/>
                        <a:ext cx="7891463" cy="316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7086600" cy="1143000"/>
          </a:xfrm>
        </p:spPr>
        <p:txBody>
          <a:bodyPr/>
          <a:lstStyle/>
          <a:p>
            <a:r>
              <a:rPr lang="en-US" dirty="0"/>
              <a:t>[NIC Access </a:t>
            </a:r>
            <a:r>
              <a:rPr lang="en-US" dirty="0">
                <a:solidFill>
                  <a:schemeClr val="tx1"/>
                </a:solidFill>
                <a:latin typeface="Symbol" pitchFamily="18" charset="2"/>
              </a:rPr>
              <a:t>º </a:t>
            </a:r>
            <a:r>
              <a:rPr lang="en-US" dirty="0"/>
              <a:t>Memory Access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Out-of-Order Access Possible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962400"/>
          </a:xfrm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+</a:t>
            </a:r>
            <a:r>
              <a:rPr lang="en-US" dirty="0"/>
              <a:t>	</a:t>
            </a:r>
            <a:r>
              <a:rPr lang="en-US" dirty="0" smtClean="0"/>
              <a:t>Additional </a:t>
            </a:r>
            <a:r>
              <a:rPr lang="en-US" dirty="0"/>
              <a:t>scheduling flexibility in a dynamic pipeline.</a:t>
            </a:r>
          </a:p>
          <a:p>
            <a:pPr lvl="2"/>
            <a:r>
              <a:rPr lang="en-US" sz="2000" dirty="0"/>
              <a:t>Certain loads/stores </a:t>
            </a:r>
          </a:p>
          <a:p>
            <a:pPr lvl="3"/>
            <a:r>
              <a:rPr lang="en-US" sz="1800" dirty="0"/>
              <a:t>May be scheduled earlier than other loads/stores</a:t>
            </a:r>
          </a:p>
          <a:p>
            <a:pPr lvl="2"/>
            <a:r>
              <a:rPr lang="en-US" sz="2000" dirty="0" smtClean="0"/>
              <a:t>CPU </a:t>
            </a:r>
            <a:r>
              <a:rPr lang="en-US" sz="2000" dirty="0"/>
              <a:t>may not need to stall </a:t>
            </a:r>
            <a:r>
              <a:rPr lang="en-US" sz="2000" dirty="0" smtClean="0"/>
              <a:t>...</a:t>
            </a:r>
          </a:p>
          <a:p>
            <a:pPr lvl="2">
              <a:buNone/>
            </a:pPr>
            <a:endParaRPr lang="en-US" sz="2000" dirty="0" smtClean="0"/>
          </a:p>
          <a:p>
            <a:pPr>
              <a:buNone/>
            </a:pPr>
            <a:r>
              <a:rPr lang="en-US" dirty="0" smtClean="0"/>
              <a:t>+ Speculative access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Due to memory based queues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6020" name="AutoShape 4"/>
          <p:cNvSpPr>
            <a:spLocks noChangeArrowheads="1"/>
          </p:cNvSpPr>
          <p:nvPr/>
        </p:nvSpPr>
        <p:spPr bwMode="auto">
          <a:xfrm>
            <a:off x="533400" y="19812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NIC Access </a:t>
            </a:r>
            <a:r>
              <a:rPr lang="en-US">
                <a:solidFill>
                  <a:schemeClr val="tx1"/>
                </a:solidFill>
                <a:latin typeface="Symbol" pitchFamily="18" charset="2"/>
              </a:rPr>
              <a:t>º </a:t>
            </a:r>
            <a:r>
              <a:rPr lang="en-US"/>
              <a:t>Memory Access</a:t>
            </a:r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685800" y="2198688"/>
          <a:ext cx="7891463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0" name="Worksheet" r:id="rId5" imgW="3305136" imgH="1323949" progId="Excel.Sheet.8">
                  <p:embed/>
                </p:oleObj>
              </mc:Choice>
              <mc:Fallback>
                <p:oleObj name="Worksheet" r:id="rId5" imgW="3305136" imgH="1323949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98688"/>
                        <a:ext cx="7891463" cy="316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Memory-Based Queue API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77200" cy="4191000"/>
          </a:xfrm>
        </p:spPr>
        <p:txBody>
          <a:bodyPr/>
          <a:lstStyle/>
          <a:p>
            <a:r>
              <a:rPr lang="en-US" dirty="0"/>
              <a:t>Memory-Based Queue API vs. User-Level NIC </a:t>
            </a:r>
            <a:r>
              <a:rPr lang="en-US" dirty="0" smtClean="0"/>
              <a:t>API</a:t>
            </a:r>
            <a:endParaRPr lang="en-US" dirty="0"/>
          </a:p>
          <a:p>
            <a:pPr lvl="1">
              <a:buFontTx/>
              <a:buNone/>
            </a:pPr>
            <a:r>
              <a:rPr lang="en-US" dirty="0"/>
              <a:t>+	Decouples NIC from CPU</a:t>
            </a:r>
          </a:p>
          <a:p>
            <a:pPr lvl="2"/>
            <a:r>
              <a:rPr lang="en-US" sz="1800" dirty="0" smtClean="0"/>
              <a:t>Sending/receiving packets = reading/writing queue memory</a:t>
            </a:r>
          </a:p>
          <a:p>
            <a:pPr lvl="2"/>
            <a:r>
              <a:rPr lang="en-US" sz="1800" dirty="0" smtClean="0"/>
              <a:t>Both CPU and NIC can send/receive multiple packets to/from queues without blocking</a:t>
            </a:r>
          </a:p>
          <a:p>
            <a:pPr marL="342900" lvl="1" indent="-342900">
              <a:buNone/>
            </a:pPr>
            <a:r>
              <a:rPr lang="en-US" dirty="0" smtClean="0"/>
              <a:t>	  +  No longer explicit DMA initiation requests</a:t>
            </a:r>
          </a:p>
          <a:p>
            <a:pPr lvl="1">
              <a:buFontTx/>
              <a:buNone/>
            </a:pPr>
            <a:r>
              <a:rPr lang="en-US" dirty="0" smtClean="0"/>
              <a:t>+</a:t>
            </a:r>
            <a:r>
              <a:rPr lang="en-US" dirty="0"/>
              <a:t>	</a:t>
            </a:r>
            <a:r>
              <a:rPr lang="en-US" dirty="0" smtClean="0"/>
              <a:t>Treat </a:t>
            </a:r>
            <a:r>
              <a:rPr lang="en-US" dirty="0"/>
              <a:t>NIC queue accesses as side-effect-free memory accesses</a:t>
            </a:r>
            <a:r>
              <a:rPr lang="en-US" dirty="0" smtClean="0"/>
              <a:t>.</a:t>
            </a:r>
          </a:p>
          <a:p>
            <a:pPr lvl="1">
              <a:buFontTx/>
              <a:buNone/>
            </a:pPr>
            <a:r>
              <a:rPr lang="en-US" dirty="0" smtClean="0"/>
              <a:t>+  Enables Out-of-order and speculative access.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Trends</a:t>
            </a:r>
          </a:p>
          <a:p>
            <a:r>
              <a:rPr lang="en-US" dirty="0" smtClean="0"/>
              <a:t>Evolution of System Architectures</a:t>
            </a:r>
          </a:p>
          <a:p>
            <a:r>
              <a:rPr lang="en-US" dirty="0" smtClean="0"/>
              <a:t>Current Status</a:t>
            </a:r>
          </a:p>
          <a:p>
            <a:r>
              <a:rPr lang="en-US" dirty="0" smtClean="0"/>
              <a:t>NIC as First-Class Citizens</a:t>
            </a:r>
          </a:p>
          <a:p>
            <a:r>
              <a:rPr lang="en-US" dirty="0" smtClean="0"/>
              <a:t>Problems and Solutions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Drawbacks 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Drawbacks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267200"/>
          </a:xfrm>
        </p:spPr>
        <p:txBody>
          <a:bodyPr/>
          <a:lstStyle/>
          <a:p>
            <a:r>
              <a:rPr lang="en-US" sz="2400" dirty="0"/>
              <a:t>Proprietary Memory Bus</a:t>
            </a:r>
          </a:p>
          <a:p>
            <a:pPr lvl="1"/>
            <a:r>
              <a:rPr lang="en-US" sz="2000" dirty="0"/>
              <a:t>Non-standard interface, but bridges possible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400" dirty="0"/>
              <a:t>Data Movement</a:t>
            </a:r>
          </a:p>
          <a:p>
            <a:pPr lvl="1"/>
            <a:r>
              <a:rPr lang="en-US" sz="2000" dirty="0" smtClean="0"/>
              <a:t>Lose </a:t>
            </a:r>
            <a:r>
              <a:rPr lang="en-US" sz="2000" dirty="0"/>
              <a:t>explicit program control.</a:t>
            </a:r>
          </a:p>
          <a:p>
            <a:pPr lvl="1"/>
            <a:r>
              <a:rPr lang="en-US" sz="2000" dirty="0"/>
              <a:t>Proposed solution currently applies only to bus-based cache-coherence protocols.</a:t>
            </a:r>
          </a:p>
          <a:p>
            <a:r>
              <a:rPr lang="en-US" sz="2400" dirty="0"/>
              <a:t>High Risk</a:t>
            </a:r>
          </a:p>
          <a:p>
            <a:pPr lvl="1"/>
            <a:r>
              <a:rPr lang="en-US" sz="2000" dirty="0"/>
              <a:t>Standard interface needs to be developed </a:t>
            </a:r>
            <a:r>
              <a:rPr lang="en-US" sz="2000" i="1" dirty="0"/>
              <a:t>and</a:t>
            </a:r>
            <a:r>
              <a:rPr lang="en-US" sz="2000" dirty="0"/>
              <a:t> adopted.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Application-network bottleneck is the biggest challenge.</a:t>
            </a:r>
          </a:p>
          <a:p>
            <a:r>
              <a:rPr lang="en-US" dirty="0" smtClean="0"/>
              <a:t>Incremental adjustments in the system architecture are no longer sufficient to allow network to realize its full capacity.</a:t>
            </a:r>
          </a:p>
          <a:p>
            <a:r>
              <a:rPr lang="en-US" dirty="0" smtClean="0"/>
              <a:t>Network interface cards must be treated as First-Class Citizens at par with other CPUs.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r>
              <a:rPr lang="en-US" sz="2000" dirty="0" smtClean="0"/>
              <a:t>Contact Information:</a:t>
            </a:r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>
              <a:buNone/>
            </a:pPr>
            <a:r>
              <a:rPr lang="en-US" sz="2000" b="1" dirty="0" smtClean="0"/>
              <a:t>Wu-</a:t>
            </a:r>
            <a:r>
              <a:rPr lang="en-US" sz="2000" b="1" dirty="0" err="1" smtClean="0"/>
              <a:t>chun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Feng</a:t>
            </a:r>
            <a:r>
              <a:rPr lang="en-US" sz="2000" b="1" dirty="0" smtClean="0"/>
              <a:t> (feng@cs.vt.edu)</a:t>
            </a:r>
          </a:p>
          <a:p>
            <a:pPr eaLnBrk="1" hangingPunct="1">
              <a:buNone/>
            </a:pPr>
            <a:r>
              <a:rPr lang="en-US" sz="2000" b="1" dirty="0" err="1" smtClean="0"/>
              <a:t>Pavan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Balaji</a:t>
            </a:r>
            <a:r>
              <a:rPr lang="en-US" sz="2000" b="1" dirty="0" smtClean="0"/>
              <a:t> (balaji@mcs.anl.gov.in)</a:t>
            </a:r>
          </a:p>
          <a:p>
            <a:pPr eaLnBrk="1" hangingPunct="1">
              <a:buNone/>
            </a:pPr>
            <a:r>
              <a:rPr lang="en-US" sz="2000" b="1" dirty="0" err="1" smtClean="0"/>
              <a:t>Ajeet</a:t>
            </a:r>
            <a:r>
              <a:rPr lang="en-US" sz="2000" b="1" dirty="0" smtClean="0"/>
              <a:t> Singh (ajeets@vt.edu)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5473700"/>
            <a:ext cx="83058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Problem: Application-to-network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is still bottleneck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65067" y="4432300"/>
            <a:ext cx="1358900" cy="1511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230317" y="5181600"/>
            <a:ext cx="2597150" cy="635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89067" y="4719293"/>
            <a:ext cx="2526333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 dirty="0" smtClean="0"/>
              <a:t>Network and I/O</a:t>
            </a:r>
            <a:endParaRPr lang="en-US" b="1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48768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 dirty="0"/>
              <a:t>Host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133600" y="4800600"/>
            <a:ext cx="92974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</a:rPr>
              <a:t>TCP/IP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05400" y="3962400"/>
            <a:ext cx="74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 dirty="0"/>
              <a:t>NIC</a:t>
            </a:r>
            <a:endParaRPr lang="en-US" dirty="0"/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6523" y="4584700"/>
            <a:ext cx="127394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962400" y="2057400"/>
            <a:ext cx="451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RDMA reduces the overhead by 40-90%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981200"/>
            <a:ext cx="2743200" cy="2743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cxnSp>
        <p:nvCxnSpPr>
          <p:cNvPr id="34" name="Elbow Connector 33"/>
          <p:cNvCxnSpPr/>
          <p:nvPr/>
        </p:nvCxnSpPr>
        <p:spPr bwMode="auto">
          <a:xfrm>
            <a:off x="1524000" y="4724400"/>
            <a:ext cx="3352800" cy="685800"/>
          </a:xfrm>
          <a:prstGeom prst="bentConnector3">
            <a:avLst>
              <a:gd name="adj1" fmla="val 51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 rot="16200000" flipV="1">
            <a:off x="2514600" y="3048000"/>
            <a:ext cx="2895600" cy="1828800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8153400" cy="762000"/>
          </a:xfrm>
        </p:spPr>
        <p:txBody>
          <a:bodyPr/>
          <a:lstStyle/>
          <a:p>
            <a:r>
              <a:rPr lang="en-US" sz="2800" dirty="0" smtClean="0"/>
              <a:t>Trends : Ethernet Wire Time Vs Processing Time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55626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Image Source: Intel Corporation </a:t>
            </a:r>
            <a:endParaRPr lang="en-US" sz="1400" b="1" dirty="0"/>
          </a:p>
        </p:txBody>
      </p:sp>
      <p:graphicFrame>
        <p:nvGraphicFramePr>
          <p:cNvPr id="14" name="Chart 13"/>
          <p:cNvGraphicFramePr/>
          <p:nvPr/>
        </p:nvGraphicFramePr>
        <p:xfrm>
          <a:off x="1524000" y="1981200"/>
          <a:ext cx="6019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267200"/>
          </a:xfrm>
        </p:spPr>
        <p:txBody>
          <a:bodyPr/>
          <a:lstStyle/>
          <a:p>
            <a:r>
              <a:rPr lang="en-US" dirty="0" smtClean="0"/>
              <a:t>CPU</a:t>
            </a:r>
          </a:p>
          <a:p>
            <a:pPr lvl="1"/>
            <a:r>
              <a:rPr lang="en-US" dirty="0" smtClean="0"/>
              <a:t>Multi-core systems</a:t>
            </a:r>
            <a:endParaRPr lang="en-US" dirty="0"/>
          </a:p>
          <a:p>
            <a:r>
              <a:rPr lang="en-US" dirty="0" smtClean="0"/>
              <a:t>Memory </a:t>
            </a:r>
            <a:r>
              <a:rPr lang="en-US" dirty="0"/>
              <a:t>Access </a:t>
            </a:r>
            <a:r>
              <a:rPr lang="en-US" dirty="0" smtClean="0"/>
              <a:t>Time (DRAM)</a:t>
            </a:r>
            <a:endParaRPr lang="en-US" dirty="0"/>
          </a:p>
          <a:p>
            <a:pPr lvl="1"/>
            <a:r>
              <a:rPr lang="en-US" dirty="0"/>
              <a:t>7% - 9% </a:t>
            </a:r>
            <a:r>
              <a:rPr lang="en-US" dirty="0" smtClean="0"/>
              <a:t>decreases every year (5-70 ns now)</a:t>
            </a:r>
            <a:endParaRPr lang="en-US" sz="1800" dirty="0"/>
          </a:p>
          <a:p>
            <a:r>
              <a:rPr lang="en-US" dirty="0"/>
              <a:t>Memory Capacity</a:t>
            </a:r>
          </a:p>
          <a:p>
            <a:pPr lvl="1"/>
            <a:r>
              <a:rPr lang="en-US" dirty="0"/>
              <a:t>Increasing four-fold every 3 years.</a:t>
            </a:r>
          </a:p>
          <a:p>
            <a:r>
              <a:rPr lang="en-US" dirty="0"/>
              <a:t>Network Link Bandwidth</a:t>
            </a:r>
          </a:p>
          <a:p>
            <a:pPr lvl="1"/>
            <a:r>
              <a:rPr lang="en-US" dirty="0" smtClean="0"/>
              <a:t>Already hundreds of </a:t>
            </a:r>
            <a:r>
              <a:rPr lang="en-US" dirty="0" err="1" smtClean="0"/>
              <a:t>Gbps</a:t>
            </a:r>
            <a:r>
              <a:rPr lang="en-US" dirty="0" smtClean="0"/>
              <a:t> and improving!</a:t>
            </a:r>
            <a:endParaRPr lang="en-US" dirty="0"/>
          </a:p>
          <a:p>
            <a:r>
              <a:rPr lang="en-US" dirty="0"/>
              <a:t>Application-to-Network Latency?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Trends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Evolution of System Architectures</a:t>
            </a:r>
          </a:p>
          <a:p>
            <a:r>
              <a:rPr lang="en-US" dirty="0" smtClean="0"/>
              <a:t>Current Status</a:t>
            </a:r>
          </a:p>
          <a:p>
            <a:r>
              <a:rPr lang="en-US" dirty="0" smtClean="0"/>
              <a:t>NIC as First-Class Citizens</a:t>
            </a:r>
          </a:p>
          <a:p>
            <a:r>
              <a:rPr lang="en-US" dirty="0" smtClean="0"/>
              <a:t>Problems and Solutions</a:t>
            </a:r>
          </a:p>
          <a:p>
            <a:r>
              <a:rPr lang="en-US" dirty="0" smtClean="0"/>
              <a:t>Drawbacks 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 NUMA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  <p:pic>
        <p:nvPicPr>
          <p:cNvPr id="1064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52650" y="1981200"/>
            <a:ext cx="4838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7772400" cy="762000"/>
          </a:xfrm>
        </p:spPr>
        <p:txBody>
          <a:bodyPr/>
          <a:lstStyle/>
          <a:p>
            <a:r>
              <a:rPr lang="en-US" sz="2800" dirty="0" smtClean="0"/>
              <a:t>Approach 1: NIC on I/O Bus</a:t>
            </a:r>
            <a:endParaRPr lang="en-US" sz="2800" dirty="0"/>
          </a:p>
        </p:txBody>
      </p:sp>
      <p:sp>
        <p:nvSpPr>
          <p:cNvPr id="70" name="AutoShape 101"/>
          <p:cNvSpPr>
            <a:spLocks noChangeArrowheads="1"/>
          </p:cNvSpPr>
          <p:nvPr/>
        </p:nvSpPr>
        <p:spPr bwMode="auto">
          <a:xfrm>
            <a:off x="5029200" y="1685836"/>
            <a:ext cx="990600" cy="381000"/>
          </a:xfrm>
          <a:prstGeom prst="roundRect">
            <a:avLst>
              <a:gd name="adj" fmla="val 418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sz="1600" b="1" dirty="0" smtClean="0"/>
              <a:t>CPU</a:t>
            </a:r>
          </a:p>
          <a:p>
            <a:pPr algn="ctr"/>
            <a:endParaRPr lang="en-GB" sz="1100" dirty="0" smtClean="0"/>
          </a:p>
          <a:p>
            <a:pPr algn="ctr"/>
            <a:endParaRPr lang="en-GB" sz="1000" dirty="0"/>
          </a:p>
        </p:txBody>
      </p:sp>
      <p:sp>
        <p:nvSpPr>
          <p:cNvPr id="71" name="Flowchart: Magnetic Disk 70"/>
          <p:cNvSpPr/>
          <p:nvPr/>
        </p:nvSpPr>
        <p:spPr>
          <a:xfrm>
            <a:off x="7010400" y="4343400"/>
            <a:ext cx="609600" cy="533400"/>
          </a:xfrm>
          <a:prstGeom prst="flowChartMagneticDisk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Disk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2" name="AutoShape 101"/>
          <p:cNvSpPr>
            <a:spLocks noChangeArrowheads="1"/>
          </p:cNvSpPr>
          <p:nvPr/>
        </p:nvSpPr>
        <p:spPr bwMode="auto">
          <a:xfrm>
            <a:off x="4800600" y="2752636"/>
            <a:ext cx="1447800" cy="685800"/>
          </a:xfrm>
          <a:prstGeom prst="roundRect">
            <a:avLst>
              <a:gd name="adj" fmla="val 418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sz="1600" b="1" dirty="0" smtClean="0"/>
              <a:t>Northbridge</a:t>
            </a:r>
          </a:p>
          <a:p>
            <a:pPr algn="ctr"/>
            <a:r>
              <a:rPr lang="en-GB" sz="1200" dirty="0" smtClean="0"/>
              <a:t>(memory controller hub)</a:t>
            </a:r>
          </a:p>
          <a:p>
            <a:pPr algn="ctr"/>
            <a:endParaRPr lang="en-GB" sz="1100" dirty="0"/>
          </a:p>
        </p:txBody>
      </p:sp>
      <p:cxnSp>
        <p:nvCxnSpPr>
          <p:cNvPr id="73" name="Straight Connector 72"/>
          <p:cNvCxnSpPr>
            <a:stCxn id="70" idx="2"/>
            <a:endCxn id="72" idx="0"/>
          </p:cNvCxnSpPr>
          <p:nvPr/>
        </p:nvCxnSpPr>
        <p:spPr>
          <a:xfrm rot="5400000">
            <a:off x="5181600" y="2409736"/>
            <a:ext cx="6858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utoShape 101"/>
          <p:cNvSpPr>
            <a:spLocks noChangeArrowheads="1"/>
          </p:cNvSpPr>
          <p:nvPr/>
        </p:nvSpPr>
        <p:spPr bwMode="auto">
          <a:xfrm>
            <a:off x="4800600" y="4276636"/>
            <a:ext cx="1447800" cy="685800"/>
          </a:xfrm>
          <a:prstGeom prst="roundRect">
            <a:avLst>
              <a:gd name="adj" fmla="val 418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sz="1600" b="1" dirty="0" smtClean="0"/>
              <a:t>Southbridge</a:t>
            </a:r>
          </a:p>
          <a:p>
            <a:pPr algn="ctr"/>
            <a:r>
              <a:rPr lang="en-GB" sz="1100" dirty="0" smtClean="0"/>
              <a:t>(I/O controller hub)</a:t>
            </a:r>
            <a:endParaRPr lang="en-GB" sz="1100" dirty="0"/>
          </a:p>
        </p:txBody>
      </p:sp>
      <p:cxnSp>
        <p:nvCxnSpPr>
          <p:cNvPr id="75" name="Straight Connector 74"/>
          <p:cNvCxnSpPr>
            <a:stCxn id="72" idx="2"/>
            <a:endCxn id="74" idx="0"/>
          </p:cNvCxnSpPr>
          <p:nvPr/>
        </p:nvCxnSpPr>
        <p:spPr>
          <a:xfrm rot="5400000">
            <a:off x="5105400" y="3857536"/>
            <a:ext cx="838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2" idx="3"/>
            <a:endCxn id="80" idx="3"/>
          </p:cNvCxnSpPr>
          <p:nvPr/>
        </p:nvCxnSpPr>
        <p:spPr>
          <a:xfrm flipV="1">
            <a:off x="6248400" y="3057436"/>
            <a:ext cx="1143000" cy="3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5" idx="3"/>
            <a:endCxn id="72" idx="1"/>
          </p:cNvCxnSpPr>
          <p:nvPr/>
        </p:nvCxnSpPr>
        <p:spPr>
          <a:xfrm>
            <a:off x="3657600" y="3095536"/>
            <a:ext cx="11430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010400" y="2524036"/>
            <a:ext cx="76200" cy="1066800"/>
          </a:xfrm>
          <a:prstGeom prst="rect">
            <a:avLst/>
          </a:prstGeom>
          <a:solidFill>
            <a:srgbClr val="1C07BB"/>
          </a:solidFill>
          <a:ln>
            <a:solidFill>
              <a:srgbClr val="1C07B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9" name="Rectangle 78"/>
          <p:cNvSpPr/>
          <p:nvPr/>
        </p:nvSpPr>
        <p:spPr>
          <a:xfrm>
            <a:off x="7162800" y="2524036"/>
            <a:ext cx="76200" cy="1066800"/>
          </a:xfrm>
          <a:prstGeom prst="rect">
            <a:avLst/>
          </a:prstGeom>
          <a:solidFill>
            <a:srgbClr val="1C07BB"/>
          </a:solidFill>
          <a:ln>
            <a:solidFill>
              <a:srgbClr val="1C07B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0" name="Rectangle 79"/>
          <p:cNvSpPr/>
          <p:nvPr/>
        </p:nvSpPr>
        <p:spPr>
          <a:xfrm>
            <a:off x="7315200" y="2524036"/>
            <a:ext cx="76200" cy="1066800"/>
          </a:xfrm>
          <a:prstGeom prst="rect">
            <a:avLst/>
          </a:prstGeom>
          <a:solidFill>
            <a:srgbClr val="1C07BB"/>
          </a:solidFill>
          <a:ln>
            <a:solidFill>
              <a:srgbClr val="1C07B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82" name="Straight Connector 81"/>
          <p:cNvCxnSpPr/>
          <p:nvPr/>
        </p:nvCxnSpPr>
        <p:spPr>
          <a:xfrm>
            <a:off x="6248400" y="4646612"/>
            <a:ext cx="7620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hape 82"/>
          <p:cNvCxnSpPr>
            <a:stCxn id="74" idx="2"/>
            <a:endCxn id="102" idx="1"/>
          </p:cNvCxnSpPr>
          <p:nvPr/>
        </p:nvCxnSpPr>
        <p:spPr>
          <a:xfrm rot="16200000" flipH="1">
            <a:off x="5276850" y="5210086"/>
            <a:ext cx="762000" cy="266700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utoShape 101"/>
          <p:cNvSpPr>
            <a:spLocks noChangeArrowheads="1"/>
          </p:cNvSpPr>
          <p:nvPr/>
        </p:nvSpPr>
        <p:spPr bwMode="auto">
          <a:xfrm>
            <a:off x="2438400" y="1685836"/>
            <a:ext cx="990600" cy="381000"/>
          </a:xfrm>
          <a:prstGeom prst="roundRect">
            <a:avLst>
              <a:gd name="adj" fmla="val 418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sz="1600" b="1" dirty="0" smtClean="0"/>
              <a:t>CPU</a:t>
            </a:r>
          </a:p>
          <a:p>
            <a:pPr algn="ctr"/>
            <a:endParaRPr lang="en-GB" sz="1100" dirty="0" smtClean="0"/>
          </a:p>
          <a:p>
            <a:pPr algn="ctr"/>
            <a:endParaRPr lang="en-GB" sz="1000" dirty="0"/>
          </a:p>
        </p:txBody>
      </p:sp>
      <p:sp>
        <p:nvSpPr>
          <p:cNvPr id="85" name="AutoShape 101"/>
          <p:cNvSpPr>
            <a:spLocks noChangeArrowheads="1"/>
          </p:cNvSpPr>
          <p:nvPr/>
        </p:nvSpPr>
        <p:spPr bwMode="auto">
          <a:xfrm>
            <a:off x="2209800" y="2752636"/>
            <a:ext cx="1447800" cy="685800"/>
          </a:xfrm>
          <a:prstGeom prst="roundRect">
            <a:avLst>
              <a:gd name="adj" fmla="val 418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sz="1600" b="1" dirty="0" smtClean="0"/>
              <a:t>Northbridge</a:t>
            </a:r>
          </a:p>
          <a:p>
            <a:pPr algn="ctr"/>
            <a:r>
              <a:rPr lang="en-GB" sz="1200" dirty="0" smtClean="0"/>
              <a:t>(memory controller hub)</a:t>
            </a:r>
            <a:endParaRPr lang="en-GB" sz="1200" dirty="0"/>
          </a:p>
        </p:txBody>
      </p:sp>
      <p:cxnSp>
        <p:nvCxnSpPr>
          <p:cNvPr id="86" name="Straight Connector 85"/>
          <p:cNvCxnSpPr>
            <a:stCxn id="84" idx="2"/>
            <a:endCxn id="85" idx="0"/>
          </p:cNvCxnSpPr>
          <p:nvPr/>
        </p:nvCxnSpPr>
        <p:spPr>
          <a:xfrm rot="5400000">
            <a:off x="2590800" y="2409736"/>
            <a:ext cx="6858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3"/>
            <a:endCxn id="85" idx="1"/>
          </p:cNvCxnSpPr>
          <p:nvPr/>
        </p:nvCxnSpPr>
        <p:spPr>
          <a:xfrm flipV="1">
            <a:off x="1295400" y="3095536"/>
            <a:ext cx="914400" cy="3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219200" y="2600236"/>
            <a:ext cx="76200" cy="1066800"/>
          </a:xfrm>
          <a:prstGeom prst="rect">
            <a:avLst/>
          </a:prstGeom>
          <a:solidFill>
            <a:srgbClr val="1C07BB"/>
          </a:solidFill>
          <a:ln>
            <a:solidFill>
              <a:srgbClr val="1C07B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9" name="Rectangle 88"/>
          <p:cNvSpPr/>
          <p:nvPr/>
        </p:nvSpPr>
        <p:spPr>
          <a:xfrm>
            <a:off x="1371600" y="2600236"/>
            <a:ext cx="76200" cy="1066800"/>
          </a:xfrm>
          <a:prstGeom prst="rect">
            <a:avLst/>
          </a:prstGeom>
          <a:solidFill>
            <a:srgbClr val="1C07BB"/>
          </a:solidFill>
          <a:ln>
            <a:solidFill>
              <a:srgbClr val="1C07B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0" name="Rectangle 89"/>
          <p:cNvSpPr/>
          <p:nvPr/>
        </p:nvSpPr>
        <p:spPr>
          <a:xfrm>
            <a:off x="1524000" y="2600236"/>
            <a:ext cx="76200" cy="1066800"/>
          </a:xfrm>
          <a:prstGeom prst="rect">
            <a:avLst/>
          </a:prstGeom>
          <a:solidFill>
            <a:srgbClr val="1C07BB"/>
          </a:solidFill>
          <a:ln>
            <a:solidFill>
              <a:srgbClr val="1C07B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1" name="Shape 90"/>
          <p:cNvCxnSpPr>
            <a:stCxn id="85" idx="2"/>
            <a:endCxn id="92" idx="3"/>
          </p:cNvCxnSpPr>
          <p:nvPr/>
        </p:nvCxnSpPr>
        <p:spPr>
          <a:xfrm rot="5400000">
            <a:off x="1905000" y="4048036"/>
            <a:ext cx="1638300" cy="419100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2362200" y="4429036"/>
            <a:ext cx="152400" cy="1295400"/>
          </a:xfrm>
          <a:prstGeom prst="rect">
            <a:avLst/>
          </a:prstGeom>
          <a:solidFill>
            <a:srgbClr val="1C07BB"/>
          </a:solidFill>
          <a:ln>
            <a:solidFill>
              <a:srgbClr val="1C07B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3" name="TextBox 92"/>
          <p:cNvSpPr txBox="1"/>
          <p:nvPr/>
        </p:nvSpPr>
        <p:spPr>
          <a:xfrm>
            <a:off x="6705600" y="362459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Memory Slots</a:t>
            </a:r>
            <a:endParaRPr 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914400" y="370079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Memory Slots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5562600" y="3667036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Internal</a:t>
            </a:r>
          </a:p>
          <a:p>
            <a:r>
              <a:rPr lang="en-US" sz="1100" i="1" dirty="0" smtClean="0"/>
              <a:t>Bus</a:t>
            </a:r>
            <a:endParaRPr lang="en-US" sz="1100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2971800" y="3819436"/>
            <a:ext cx="990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High- speed  graphics bus(AGP </a:t>
            </a:r>
          </a:p>
          <a:p>
            <a:r>
              <a:rPr lang="en-US" sz="1100" i="1" dirty="0" smtClean="0"/>
              <a:t>or PCI Express)</a:t>
            </a:r>
            <a:endParaRPr lang="en-US" sz="1100" i="1" dirty="0"/>
          </a:p>
        </p:txBody>
      </p:sp>
      <p:sp>
        <p:nvSpPr>
          <p:cNvPr id="97" name="TextBox 96"/>
          <p:cNvSpPr txBox="1"/>
          <p:nvPr/>
        </p:nvSpPr>
        <p:spPr>
          <a:xfrm>
            <a:off x="4038600" y="4750713"/>
            <a:ext cx="45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PCI </a:t>
            </a:r>
          </a:p>
          <a:p>
            <a:r>
              <a:rPr lang="en-US" sz="1100" i="1" dirty="0" smtClean="0"/>
              <a:t>Bus</a:t>
            </a:r>
            <a:endParaRPr lang="en-US" sz="1100" i="1" dirty="0"/>
          </a:p>
        </p:txBody>
      </p:sp>
      <p:sp>
        <p:nvSpPr>
          <p:cNvPr id="98" name="TextBox 97"/>
          <p:cNvSpPr txBox="1"/>
          <p:nvPr/>
        </p:nvSpPr>
        <p:spPr>
          <a:xfrm>
            <a:off x="5029200" y="5191036"/>
            <a:ext cx="45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LPC</a:t>
            </a:r>
          </a:p>
          <a:p>
            <a:r>
              <a:rPr lang="en-US" sz="1100" i="1" dirty="0" smtClean="0"/>
              <a:t>Bus</a:t>
            </a:r>
            <a:endParaRPr lang="en-US" sz="1100" i="1" dirty="0"/>
          </a:p>
        </p:txBody>
      </p:sp>
      <p:pic>
        <p:nvPicPr>
          <p:cNvPr id="9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5241692"/>
            <a:ext cx="838200" cy="7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" name="TextBox 99"/>
          <p:cNvSpPr txBox="1"/>
          <p:nvPr/>
        </p:nvSpPr>
        <p:spPr>
          <a:xfrm>
            <a:off x="4343400" y="5791200"/>
            <a:ext cx="83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Network Interface Card</a:t>
            </a:r>
            <a:endParaRPr lang="en-US" sz="11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676400" y="5800636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Graphics Card Slot</a:t>
            </a:r>
            <a:endParaRPr lang="en-US" sz="1100" dirty="0"/>
          </a:p>
        </p:txBody>
      </p:sp>
      <p:sp>
        <p:nvSpPr>
          <p:cNvPr id="102" name="AutoShape 101"/>
          <p:cNvSpPr>
            <a:spLocks noChangeArrowheads="1"/>
          </p:cNvSpPr>
          <p:nvPr/>
        </p:nvSpPr>
        <p:spPr bwMode="auto">
          <a:xfrm>
            <a:off x="5791200" y="5495836"/>
            <a:ext cx="990600" cy="457200"/>
          </a:xfrm>
          <a:prstGeom prst="roundRect">
            <a:avLst>
              <a:gd name="adj" fmla="val 418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sz="1100" dirty="0" smtClean="0"/>
              <a:t>Flash BIOS ROM</a:t>
            </a:r>
            <a:r>
              <a:rPr lang="en-GB" sz="1050" dirty="0" smtClean="0"/>
              <a:t> </a:t>
            </a:r>
            <a:endParaRPr lang="en-GB" sz="900" dirty="0" smtClean="0"/>
          </a:p>
          <a:p>
            <a:pPr algn="ctr"/>
            <a:endParaRPr lang="en-GB" sz="1100" dirty="0" smtClean="0"/>
          </a:p>
          <a:p>
            <a:pPr algn="ctr"/>
            <a:endParaRPr lang="en-GB" sz="1000" dirty="0"/>
          </a:p>
        </p:txBody>
      </p:sp>
      <p:cxnSp>
        <p:nvCxnSpPr>
          <p:cNvPr id="43" name="Shape 42"/>
          <p:cNvCxnSpPr>
            <a:stCxn id="74" idx="1"/>
          </p:cNvCxnSpPr>
          <p:nvPr/>
        </p:nvCxnSpPr>
        <p:spPr bwMode="auto">
          <a:xfrm rot="10800000" flipV="1">
            <a:off x="4495800" y="4619536"/>
            <a:ext cx="304800" cy="638264"/>
          </a:xfrm>
          <a:prstGeom prst="bentConnector2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Elbow Connector 38"/>
          <p:cNvCxnSpPr/>
          <p:nvPr/>
        </p:nvCxnSpPr>
        <p:spPr bwMode="auto">
          <a:xfrm flipV="1">
            <a:off x="4648200" y="4876800"/>
            <a:ext cx="533400" cy="457200"/>
          </a:xfrm>
          <a:prstGeom prst="bentConnector3">
            <a:avLst>
              <a:gd name="adj1" fmla="val 1020"/>
            </a:avLst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 bwMode="auto">
          <a:xfrm rot="5400000" flipH="1" flipV="1">
            <a:off x="5182394" y="3885406"/>
            <a:ext cx="1066800" cy="158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 bwMode="auto">
          <a:xfrm rot="5400000" flipH="1" flipV="1">
            <a:off x="5258594" y="2437606"/>
            <a:ext cx="914400" cy="158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 bwMode="auto">
          <a:xfrm>
            <a:off x="5791200" y="3352800"/>
            <a:ext cx="1143000" cy="158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 bwMode="auto">
          <a:xfrm rot="10800000">
            <a:off x="5867400" y="2895600"/>
            <a:ext cx="1066800" cy="158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Date Placeholder 6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2/15/2009</a:t>
            </a:r>
            <a:endParaRPr lang="en-US"/>
          </a:p>
        </p:txBody>
      </p:sp>
      <p:sp>
        <p:nvSpPr>
          <p:cNvPr id="62" name="Oval 61"/>
          <p:cNvSpPr/>
          <p:nvPr/>
        </p:nvSpPr>
        <p:spPr bwMode="auto">
          <a:xfrm>
            <a:off x="3810000" y="5029200"/>
            <a:ext cx="1066800" cy="914400"/>
          </a:xfrm>
          <a:prstGeom prst="ellipse">
            <a:avLst/>
          </a:prstGeom>
          <a:noFill/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T">
  <a:themeElements>
    <a:clrScheme name="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lnDef>
  </a:objectDefaults>
  <a:extraClrSchemeLst>
    <a:extraClrScheme>
      <a:clrScheme name="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Templates:VT.pot</Template>
  <TotalTime>5075</TotalTime>
  <Words>1852</Words>
  <Application>Microsoft Macintosh PowerPoint</Application>
  <PresentationFormat>On-screen Show (4:3)</PresentationFormat>
  <Paragraphs>541</Paragraphs>
  <Slides>39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VT</vt:lpstr>
      <vt:lpstr>Worksheet</vt:lpstr>
      <vt:lpstr>Revisiting Network Interface Cards as  First-Class Citizens</vt:lpstr>
      <vt:lpstr>Forecast</vt:lpstr>
      <vt:lpstr>Outline</vt:lpstr>
      <vt:lpstr>Motivation</vt:lpstr>
      <vt:lpstr>Trends : Ethernet Wire Time Vs Processing Time</vt:lpstr>
      <vt:lpstr>Trends</vt:lpstr>
      <vt:lpstr>Outline</vt:lpstr>
      <vt:lpstr>AMD NUMA Architecture</vt:lpstr>
      <vt:lpstr>Approach 1: NIC on I/O Bus</vt:lpstr>
      <vt:lpstr>Approach 1: Features</vt:lpstr>
      <vt:lpstr>Approach 2: NIC connected to memory bus (2004)</vt:lpstr>
      <vt:lpstr>Approach 2: Features</vt:lpstr>
      <vt:lpstr>Approach 3: Direct Cache Access Capability (Simulated)</vt:lpstr>
      <vt:lpstr>Approach 3: Features</vt:lpstr>
      <vt:lpstr>Outline</vt:lpstr>
      <vt:lpstr>Where are we now?</vt:lpstr>
      <vt:lpstr>Where Do We Go From Here?</vt:lpstr>
      <vt:lpstr>Outline</vt:lpstr>
      <vt:lpstr>Approach 4: NIC as First-Class Citizen (Proposed)</vt:lpstr>
      <vt:lpstr>First Class Citizens?</vt:lpstr>
      <vt:lpstr>Outline</vt:lpstr>
      <vt:lpstr>NIC Access º Memory Access</vt:lpstr>
      <vt:lpstr>Virtualize NIC &amp; Bypass OS</vt:lpstr>
      <vt:lpstr>NIC Access º Memory Access</vt:lpstr>
      <vt:lpstr>Cache NIC Registers/Data</vt:lpstr>
      <vt:lpstr>NIC Access º Memory Access</vt:lpstr>
      <vt:lpstr>NIC memory as cache – Block transfer</vt:lpstr>
      <vt:lpstr>NIC Access º Memory Access</vt:lpstr>
      <vt:lpstr>Proper Notification</vt:lpstr>
      <vt:lpstr>NIC Access º Memory Access</vt:lpstr>
      <vt:lpstr>Buffering Packets</vt:lpstr>
      <vt:lpstr>NIC Access º Memory Access</vt:lpstr>
      <vt:lpstr>[NIC Access º Memory Access]        Out-of-Order Access Possible</vt:lpstr>
      <vt:lpstr>NIC Access º Memory Access</vt:lpstr>
      <vt:lpstr>Memory-Based Queue API</vt:lpstr>
      <vt:lpstr>Outline</vt:lpstr>
      <vt:lpstr>Drawbacks</vt:lpstr>
      <vt:lpstr>Conclusion</vt:lpstr>
      <vt:lpstr>Questions??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 Title of Your Research &gt;</dc:title>
  <dc:creator>Wuchun Feng</dc:creator>
  <cp:lastModifiedBy>Pavan Balaji</cp:lastModifiedBy>
  <cp:revision>420</cp:revision>
  <dcterms:created xsi:type="dcterms:W3CDTF">2008-09-03T16:47:20Z</dcterms:created>
  <dcterms:modified xsi:type="dcterms:W3CDTF">2014-07-27T04:02:18Z</dcterms:modified>
</cp:coreProperties>
</file>