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harts/chart13.xml" ContentType="application/vnd.openxmlformats-officedocument.drawingml.char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10.xml" ContentType="application/vnd.openxmlformats-officedocument.drawingml.chart+xml"/>
  <Override PartName="/ppt/notesSlides/notesSlide8.xml" ContentType="application/vnd.openxmlformats-officedocument.presentationml.notesSlide+xml"/>
  <Default Extension="xlsx" ContentType="application/vnd.openxmlformats-officedocument.spreadsheetml.sheet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8" r:id="rId1"/>
  </p:sldMasterIdLst>
  <p:notesMasterIdLst>
    <p:notesMasterId r:id="rId30"/>
  </p:notesMasterIdLst>
  <p:handoutMasterIdLst>
    <p:handoutMasterId r:id="rId31"/>
  </p:handoutMasterIdLst>
  <p:sldIdLst>
    <p:sldId id="256" r:id="rId2"/>
    <p:sldId id="425" r:id="rId3"/>
    <p:sldId id="426" r:id="rId4"/>
    <p:sldId id="402" r:id="rId5"/>
    <p:sldId id="401" r:id="rId6"/>
    <p:sldId id="403" r:id="rId7"/>
    <p:sldId id="427" r:id="rId8"/>
    <p:sldId id="400" r:id="rId9"/>
    <p:sldId id="404" r:id="rId10"/>
    <p:sldId id="405" r:id="rId11"/>
    <p:sldId id="406" r:id="rId12"/>
    <p:sldId id="407" r:id="rId13"/>
    <p:sldId id="423" r:id="rId14"/>
    <p:sldId id="424" r:id="rId15"/>
    <p:sldId id="428" r:id="rId16"/>
    <p:sldId id="409" r:id="rId17"/>
    <p:sldId id="408" r:id="rId18"/>
    <p:sldId id="418" r:id="rId19"/>
    <p:sldId id="410" r:id="rId20"/>
    <p:sldId id="422" r:id="rId21"/>
    <p:sldId id="414" r:id="rId22"/>
    <p:sldId id="429" r:id="rId23"/>
    <p:sldId id="420" r:id="rId24"/>
    <p:sldId id="421" r:id="rId25"/>
    <p:sldId id="413" r:id="rId26"/>
    <p:sldId id="415" r:id="rId27"/>
    <p:sldId id="416" r:id="rId28"/>
    <p:sldId id="397" r:id="rId29"/>
  </p:sldIdLst>
  <p:sldSz cx="9144000" cy="6858000" type="screen4x3"/>
  <p:notesSz cx="6997700" cy="9271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1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1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1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1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1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1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1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1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1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19B8"/>
    <a:srgbClr val="FF6600"/>
    <a:srgbClr val="009999"/>
    <a:srgbClr val="FF0000"/>
    <a:srgbClr val="808080"/>
    <a:srgbClr val="969696"/>
    <a:srgbClr val="66FF66"/>
    <a:srgbClr val="65D54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81" autoAdjust="0"/>
    <p:restoredTop sz="85119" autoAdjust="0"/>
  </p:normalViewPr>
  <p:slideViewPr>
    <p:cSldViewPr>
      <p:cViewPr varScale="1">
        <p:scale>
          <a:sx n="96" d="100"/>
          <a:sy n="96" d="100"/>
        </p:scale>
        <p:origin x="-178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176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0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1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2.xlsx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3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8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One-Way Latency</a:t>
            </a:r>
            <a:endParaRPr lang="en-US" dirty="0"/>
          </a:p>
        </c:rich>
      </c:tx>
      <c:layout>
        <c:manualLayout>
          <c:xMode val="edge"/>
          <c:yMode val="edge"/>
          <c:x val="0.3498450302407855"/>
          <c:y val="1.2588298498139345E-2"/>
        </c:manualLayout>
      </c:layout>
      <c:overlay val="1"/>
    </c:title>
    <c:plotArea>
      <c:layout>
        <c:manualLayout>
          <c:layoutTarget val="inner"/>
          <c:xMode val="edge"/>
          <c:yMode val="edge"/>
          <c:x val="0.18808444596599419"/>
          <c:y val="7.4871085549702746E-2"/>
          <c:w val="0.7800997375328107"/>
          <c:h val="0.75571831170214443"/>
        </c:manualLayout>
      </c:layout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In-Cache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marker>
            <c:spPr>
              <a:solidFill>
                <a:srgbClr val="FF0000"/>
              </a:solidFill>
              <a:ln>
                <a:solidFill>
                  <a:srgbClr val="FF0000"/>
                </a:solidFill>
              </a:ln>
            </c:spPr>
          </c:marker>
          <c:cat>
            <c:strRef>
              <c:f>Sheet1!$A$2:$A$15</c:f>
              <c:strCache>
                <c:ptCount val="1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  <c:pt idx="4">
                  <c:v>8</c:v>
                </c:pt>
                <c:pt idx="5">
                  <c:v>16</c:v>
                </c:pt>
                <c:pt idx="6">
                  <c:v>32</c:v>
                </c:pt>
                <c:pt idx="7">
                  <c:v>64</c:v>
                </c:pt>
                <c:pt idx="8">
                  <c:v>128</c:v>
                </c:pt>
                <c:pt idx="9">
                  <c:v>256</c:v>
                </c:pt>
                <c:pt idx="10">
                  <c:v>512</c:v>
                </c:pt>
                <c:pt idx="11">
                  <c:v>1K</c:v>
                </c:pt>
                <c:pt idx="12">
                  <c:v>2K</c:v>
                </c:pt>
                <c:pt idx="13">
                  <c:v>4K</c:v>
                </c:pt>
              </c:strCache>
            </c:strRef>
          </c:cat>
          <c:val>
            <c:numRef>
              <c:f>Sheet1!$B$2:$B$15</c:f>
              <c:numCache>
                <c:formatCode>General</c:formatCode>
                <c:ptCount val="14"/>
                <c:pt idx="0">
                  <c:v>3.0539999999999998</c:v>
                </c:pt>
                <c:pt idx="1">
                  <c:v>3.1970000000000001</c:v>
                </c:pt>
                <c:pt idx="2">
                  <c:v>3.226</c:v>
                </c:pt>
                <c:pt idx="3">
                  <c:v>3.2050000000000001</c:v>
                </c:pt>
                <c:pt idx="4">
                  <c:v>3.22</c:v>
                </c:pt>
                <c:pt idx="5">
                  <c:v>3.2050000000000001</c:v>
                </c:pt>
                <c:pt idx="6">
                  <c:v>3.238</c:v>
                </c:pt>
                <c:pt idx="7">
                  <c:v>3.4279999999999999</c:v>
                </c:pt>
                <c:pt idx="8">
                  <c:v>3.6829999999999998</c:v>
                </c:pt>
                <c:pt idx="9">
                  <c:v>4.8139999999999965</c:v>
                </c:pt>
                <c:pt idx="10">
                  <c:v>5.6349999999999945</c:v>
                </c:pt>
                <c:pt idx="11">
                  <c:v>7.0269999999999975</c:v>
                </c:pt>
                <c:pt idx="12">
                  <c:v>12.302000000000021</c:v>
                </c:pt>
                <c:pt idx="13">
                  <c:v>18.161000000000001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Out-of-Cache</c:v>
                </c:pt>
              </c:strCache>
            </c:strRef>
          </c:tx>
          <c:spPr>
            <a:ln>
              <a:solidFill>
                <a:srgbClr val="0819B8"/>
              </a:solidFill>
              <a:prstDash val="sysDot"/>
            </a:ln>
          </c:spPr>
          <c:marker>
            <c:symbol val="circle"/>
            <c:size val="6"/>
            <c:spPr>
              <a:solidFill>
                <a:srgbClr val="0819B8"/>
              </a:solidFill>
              <a:ln>
                <a:solidFill>
                  <a:srgbClr val="0819B8"/>
                </a:solidFill>
              </a:ln>
            </c:spPr>
          </c:marker>
          <c:cat>
            <c:strRef>
              <c:f>Sheet1!$A$2:$A$15</c:f>
              <c:strCache>
                <c:ptCount val="1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  <c:pt idx="4">
                  <c:v>8</c:v>
                </c:pt>
                <c:pt idx="5">
                  <c:v>16</c:v>
                </c:pt>
                <c:pt idx="6">
                  <c:v>32</c:v>
                </c:pt>
                <c:pt idx="7">
                  <c:v>64</c:v>
                </c:pt>
                <c:pt idx="8">
                  <c:v>128</c:v>
                </c:pt>
                <c:pt idx="9">
                  <c:v>256</c:v>
                </c:pt>
                <c:pt idx="10">
                  <c:v>512</c:v>
                </c:pt>
                <c:pt idx="11">
                  <c:v>1K</c:v>
                </c:pt>
                <c:pt idx="12">
                  <c:v>2K</c:v>
                </c:pt>
                <c:pt idx="13">
                  <c:v>4K</c:v>
                </c:pt>
              </c:strCache>
            </c:strRef>
          </c:cat>
          <c:val>
            <c:numRef>
              <c:f>Sheet1!$C$2:$C$15</c:f>
              <c:numCache>
                <c:formatCode>General</c:formatCode>
                <c:ptCount val="14"/>
                <c:pt idx="0">
                  <c:v>3.0569999999999977</c:v>
                </c:pt>
                <c:pt idx="1">
                  <c:v>3.218</c:v>
                </c:pt>
                <c:pt idx="2">
                  <c:v>3.2309999999999999</c:v>
                </c:pt>
                <c:pt idx="3">
                  <c:v>3.2229999999999999</c:v>
                </c:pt>
                <c:pt idx="4">
                  <c:v>3.2389999999999999</c:v>
                </c:pt>
                <c:pt idx="5">
                  <c:v>3.2319999999999998</c:v>
                </c:pt>
                <c:pt idx="6">
                  <c:v>3.2709999999999999</c:v>
                </c:pt>
                <c:pt idx="7">
                  <c:v>3.4689999999999999</c:v>
                </c:pt>
                <c:pt idx="8">
                  <c:v>3.7490000000000001</c:v>
                </c:pt>
                <c:pt idx="9">
                  <c:v>4.8119999999999985</c:v>
                </c:pt>
                <c:pt idx="10">
                  <c:v>5.6379999999999955</c:v>
                </c:pt>
                <c:pt idx="11">
                  <c:v>7.04</c:v>
                </c:pt>
                <c:pt idx="12">
                  <c:v>12.307</c:v>
                </c:pt>
                <c:pt idx="13">
                  <c:v>18.148</c:v>
                </c:pt>
              </c:numCache>
            </c:numRef>
          </c:val>
        </c:ser>
        <c:marker val="1"/>
        <c:axId val="103778176"/>
        <c:axId val="104857984"/>
      </c:lineChart>
      <c:catAx>
        <c:axId val="103778176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Message Size (bytes)</a:t>
                </a:r>
                <a:endParaRPr lang="en-US" dirty="0"/>
              </a:p>
            </c:rich>
          </c:tx>
          <c:layout/>
        </c:title>
        <c:numFmt formatCode="General" sourceLinked="1"/>
        <c:tickLblPos val="nextTo"/>
        <c:crossAx val="104857984"/>
        <c:crosses val="autoZero"/>
        <c:auto val="1"/>
        <c:lblAlgn val="ctr"/>
        <c:lblOffset val="100"/>
      </c:catAx>
      <c:valAx>
        <c:axId val="104857984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Latency (us)</a:t>
                </a:r>
                <a:endParaRPr lang="en-US" dirty="0"/>
              </a:p>
            </c:rich>
          </c:tx>
          <c:layout/>
        </c:title>
        <c:numFmt formatCode="General" sourceLinked="1"/>
        <c:tickLblPos val="nextTo"/>
        <c:crossAx val="103778176"/>
        <c:crosses val="autoZero"/>
        <c:crossBetween val="between"/>
      </c:valAx>
      <c:spPr>
        <a:ln>
          <a:solidFill>
            <a:srgbClr val="000000">
              <a:alpha val="25000"/>
            </a:srgbClr>
          </a:solidFill>
        </a:ln>
      </c:spPr>
    </c:plotArea>
    <c:legend>
      <c:legendPos val="r"/>
      <c:layout>
        <c:manualLayout>
          <c:xMode val="edge"/>
          <c:yMode val="edge"/>
          <c:x val="0.22109665639621154"/>
          <c:y val="0.11899688505427768"/>
          <c:w val="0.36110631082619099"/>
          <c:h val="0.16163773977079743"/>
        </c:manualLayout>
      </c:layout>
      <c:spPr>
        <a:solidFill>
          <a:schemeClr val="bg1"/>
        </a:solidFill>
        <a:ln>
          <a:solidFill>
            <a:srgbClr val="000000">
              <a:alpha val="25000"/>
            </a:srgbClr>
          </a:solidFill>
        </a:ln>
      </c:spPr>
    </c:legend>
    <c:plotVisOnly val="1"/>
  </c:chart>
  <c:spPr>
    <a:ln>
      <a:solidFill>
        <a:srgbClr val="000000">
          <a:alpha val="25000"/>
        </a:srgbClr>
      </a:solidFill>
    </a:ln>
  </c:spPr>
  <c:txPr>
    <a:bodyPr/>
    <a:lstStyle/>
    <a:p>
      <a:pPr>
        <a:defRPr sz="1400"/>
      </a:pPr>
      <a:endParaRPr lang="en-US"/>
    </a:p>
  </c:txPr>
  <c:externalData r:id="rId1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/>
            </a:pPr>
            <a:r>
              <a:rPr lang="en-US"/>
              <a:t>MPI_Bcast: 16K bytes</a:t>
            </a:r>
          </a:p>
        </c:rich>
      </c:tx>
      <c:layout>
        <c:manualLayout>
          <c:xMode val="edge"/>
          <c:yMode val="edge"/>
          <c:x val="0.29559420289855082"/>
          <c:y val="1.2588298498139345E-2"/>
        </c:manualLayout>
      </c:layout>
      <c:overlay val="1"/>
    </c:title>
    <c:plotArea>
      <c:layout>
        <c:manualLayout>
          <c:layoutTarget val="inner"/>
          <c:xMode val="edge"/>
          <c:yMode val="edge"/>
          <c:x val="0.19049982882574465"/>
          <c:y val="7.4871085549702704E-2"/>
          <c:w val="0.77720118680817074"/>
          <c:h val="0.75571831170214443"/>
        </c:manualLayout>
      </c:layout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1 Communicator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marker>
            <c:spPr>
              <a:solidFill>
                <a:srgbClr val="FF0000"/>
              </a:solidFill>
              <a:ln>
                <a:solidFill>
                  <a:srgbClr val="FF0000"/>
                </a:solidFill>
              </a:ln>
            </c:spPr>
          </c:marker>
          <c:cat>
            <c:strRef>
              <c:f>Sheet1!$A$2:$A$14</c:f>
              <c:strCache>
                <c:ptCount val="13"/>
                <c:pt idx="0">
                  <c:v>4</c:v>
                </c:pt>
                <c:pt idx="1">
                  <c:v>8</c:v>
                </c:pt>
                <c:pt idx="2">
                  <c:v>16</c:v>
                </c:pt>
                <c:pt idx="3">
                  <c:v>32</c:v>
                </c:pt>
                <c:pt idx="4">
                  <c:v>64</c:v>
                </c:pt>
                <c:pt idx="5">
                  <c:v>128</c:v>
                </c:pt>
                <c:pt idx="6">
                  <c:v>256</c:v>
                </c:pt>
                <c:pt idx="7">
                  <c:v>512</c:v>
                </c:pt>
                <c:pt idx="8">
                  <c:v>1K</c:v>
                </c:pt>
                <c:pt idx="9">
                  <c:v>2K</c:v>
                </c:pt>
                <c:pt idx="10">
                  <c:v>4K</c:v>
                </c:pt>
                <c:pt idx="11">
                  <c:v>8K</c:v>
                </c:pt>
                <c:pt idx="12">
                  <c:v>16K</c:v>
                </c:pt>
              </c:strCache>
            </c:str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2.4322649999999957</c:v>
                </c:pt>
                <c:pt idx="1">
                  <c:v>47.028912000000091</c:v>
                </c:pt>
                <c:pt idx="2">
                  <c:v>46.786500000000011</c:v>
                </c:pt>
                <c:pt idx="3">
                  <c:v>49.235618000000073</c:v>
                </c:pt>
                <c:pt idx="4">
                  <c:v>49.327881999999995</c:v>
                </c:pt>
                <c:pt idx="5">
                  <c:v>50.694912000000073</c:v>
                </c:pt>
                <c:pt idx="6">
                  <c:v>50.820912000000057</c:v>
                </c:pt>
                <c:pt idx="7">
                  <c:v>51.166088000000002</c:v>
                </c:pt>
                <c:pt idx="8">
                  <c:v>51.232559000000066</c:v>
                </c:pt>
                <c:pt idx="9">
                  <c:v>51.285588000000011</c:v>
                </c:pt>
                <c:pt idx="10">
                  <c:v>51.534853000000005</c:v>
                </c:pt>
                <c:pt idx="11">
                  <c:v>51.574794000000004</c:v>
                </c:pt>
                <c:pt idx="12">
                  <c:v>51.487176000000005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 Communicators</c:v>
                </c:pt>
              </c:strCache>
            </c:strRef>
          </c:tx>
          <c:spPr>
            <a:ln>
              <a:solidFill>
                <a:srgbClr val="0819B8"/>
              </a:solidFill>
              <a:prstDash val="sysDot"/>
            </a:ln>
          </c:spPr>
          <c:marker>
            <c:symbol val="circle"/>
            <c:size val="6"/>
            <c:spPr>
              <a:solidFill>
                <a:srgbClr val="0819B8"/>
              </a:solidFill>
              <a:ln>
                <a:solidFill>
                  <a:srgbClr val="0819B8"/>
                </a:solidFill>
              </a:ln>
            </c:spPr>
          </c:marker>
          <c:cat>
            <c:strRef>
              <c:f>Sheet1!$A$2:$A$14</c:f>
              <c:strCache>
                <c:ptCount val="13"/>
                <c:pt idx="0">
                  <c:v>4</c:v>
                </c:pt>
                <c:pt idx="1">
                  <c:v>8</c:v>
                </c:pt>
                <c:pt idx="2">
                  <c:v>16</c:v>
                </c:pt>
                <c:pt idx="3">
                  <c:v>32</c:v>
                </c:pt>
                <c:pt idx="4">
                  <c:v>64</c:v>
                </c:pt>
                <c:pt idx="5">
                  <c:v>128</c:v>
                </c:pt>
                <c:pt idx="6">
                  <c:v>256</c:v>
                </c:pt>
                <c:pt idx="7">
                  <c:v>512</c:v>
                </c:pt>
                <c:pt idx="8">
                  <c:v>1K</c:v>
                </c:pt>
                <c:pt idx="9">
                  <c:v>2K</c:v>
                </c:pt>
                <c:pt idx="10">
                  <c:v>4K</c:v>
                </c:pt>
                <c:pt idx="11">
                  <c:v>8K</c:v>
                </c:pt>
                <c:pt idx="12">
                  <c:v>16K</c:v>
                </c:pt>
              </c:strCache>
            </c:strRef>
          </c:cat>
          <c:val>
            <c:numRef>
              <c:f>Sheet1!$C$2:$C$14</c:f>
              <c:numCache>
                <c:formatCode>General</c:formatCode>
                <c:ptCount val="13"/>
                <c:pt idx="0">
                  <c:v>2.4788819999999987</c:v>
                </c:pt>
                <c:pt idx="1">
                  <c:v>87.316175999999999</c:v>
                </c:pt>
                <c:pt idx="2">
                  <c:v>87.370529000000005</c:v>
                </c:pt>
                <c:pt idx="3">
                  <c:v>49.814852999999999</c:v>
                </c:pt>
                <c:pt idx="4">
                  <c:v>50.586324000000005</c:v>
                </c:pt>
                <c:pt idx="5">
                  <c:v>52.148500000000013</c:v>
                </c:pt>
                <c:pt idx="6">
                  <c:v>72.737324000000129</c:v>
                </c:pt>
                <c:pt idx="7">
                  <c:v>51.914499999999997</c:v>
                </c:pt>
                <c:pt idx="8">
                  <c:v>72.746911999999995</c:v>
                </c:pt>
                <c:pt idx="9">
                  <c:v>52.930824000000001</c:v>
                </c:pt>
                <c:pt idx="10">
                  <c:v>73.646529000000129</c:v>
                </c:pt>
                <c:pt idx="11">
                  <c:v>51.653294000000002</c:v>
                </c:pt>
                <c:pt idx="12">
                  <c:v>73.792265000000114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 Communicators</c:v>
                </c:pt>
              </c:strCache>
            </c:strRef>
          </c:tx>
          <c:spPr>
            <a:ln>
              <a:solidFill>
                <a:srgbClr val="00B050"/>
              </a:solidFill>
            </a:ln>
          </c:spPr>
          <c:marker>
            <c:spPr>
              <a:solidFill>
                <a:srgbClr val="00B050"/>
              </a:solidFill>
              <a:ln>
                <a:solidFill>
                  <a:srgbClr val="00B050"/>
                </a:solidFill>
              </a:ln>
            </c:spPr>
          </c:marker>
          <c:cat>
            <c:strRef>
              <c:f>Sheet1!$A$2:$A$14</c:f>
              <c:strCache>
                <c:ptCount val="13"/>
                <c:pt idx="0">
                  <c:v>4</c:v>
                </c:pt>
                <c:pt idx="1">
                  <c:v>8</c:v>
                </c:pt>
                <c:pt idx="2">
                  <c:v>16</c:v>
                </c:pt>
                <c:pt idx="3">
                  <c:v>32</c:v>
                </c:pt>
                <c:pt idx="4">
                  <c:v>64</c:v>
                </c:pt>
                <c:pt idx="5">
                  <c:v>128</c:v>
                </c:pt>
                <c:pt idx="6">
                  <c:v>256</c:v>
                </c:pt>
                <c:pt idx="7">
                  <c:v>512</c:v>
                </c:pt>
                <c:pt idx="8">
                  <c:v>1K</c:v>
                </c:pt>
                <c:pt idx="9">
                  <c:v>2K</c:v>
                </c:pt>
                <c:pt idx="10">
                  <c:v>4K</c:v>
                </c:pt>
                <c:pt idx="11">
                  <c:v>8K</c:v>
                </c:pt>
                <c:pt idx="12">
                  <c:v>16K</c:v>
                </c:pt>
              </c:strCache>
            </c:strRef>
          </c:cat>
          <c:val>
            <c:numRef>
              <c:f>Sheet1!$D$2:$D$14</c:f>
              <c:numCache>
                <c:formatCode>General</c:formatCode>
                <c:ptCount val="13"/>
                <c:pt idx="0">
                  <c:v>2.4800589999999967</c:v>
                </c:pt>
                <c:pt idx="1">
                  <c:v>131.38779400000001</c:v>
                </c:pt>
                <c:pt idx="2">
                  <c:v>131.35205900000022</c:v>
                </c:pt>
                <c:pt idx="3">
                  <c:v>61.001676000000003</c:v>
                </c:pt>
                <c:pt idx="4">
                  <c:v>61.685176000000013</c:v>
                </c:pt>
                <c:pt idx="5">
                  <c:v>56.381234999999997</c:v>
                </c:pt>
                <c:pt idx="6">
                  <c:v>64.402411999999998</c:v>
                </c:pt>
                <c:pt idx="7">
                  <c:v>65.526793999999981</c:v>
                </c:pt>
                <c:pt idx="8">
                  <c:v>65.201176000000004</c:v>
                </c:pt>
                <c:pt idx="9">
                  <c:v>66.871734999999958</c:v>
                </c:pt>
                <c:pt idx="10">
                  <c:v>67.720117999999999</c:v>
                </c:pt>
                <c:pt idx="11">
                  <c:v>70.63505899999987</c:v>
                </c:pt>
                <c:pt idx="12">
                  <c:v>67.470381999999958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4 Communicators</c:v>
                </c:pt>
              </c:strCache>
            </c:strRef>
          </c:tx>
          <c:cat>
            <c:strRef>
              <c:f>Sheet1!$A$2:$A$14</c:f>
              <c:strCache>
                <c:ptCount val="13"/>
                <c:pt idx="0">
                  <c:v>4</c:v>
                </c:pt>
                <c:pt idx="1">
                  <c:v>8</c:v>
                </c:pt>
                <c:pt idx="2">
                  <c:v>16</c:v>
                </c:pt>
                <c:pt idx="3">
                  <c:v>32</c:v>
                </c:pt>
                <c:pt idx="4">
                  <c:v>64</c:v>
                </c:pt>
                <c:pt idx="5">
                  <c:v>128</c:v>
                </c:pt>
                <c:pt idx="6">
                  <c:v>256</c:v>
                </c:pt>
                <c:pt idx="7">
                  <c:v>512</c:v>
                </c:pt>
                <c:pt idx="8">
                  <c:v>1K</c:v>
                </c:pt>
                <c:pt idx="9">
                  <c:v>2K</c:v>
                </c:pt>
                <c:pt idx="10">
                  <c:v>4K</c:v>
                </c:pt>
                <c:pt idx="11">
                  <c:v>8K</c:v>
                </c:pt>
                <c:pt idx="12">
                  <c:v>16K</c:v>
                </c:pt>
              </c:strCache>
            </c:strRef>
          </c:cat>
          <c:val>
            <c:numRef>
              <c:f>Sheet1!$E$2:$E$14</c:f>
              <c:numCache>
                <c:formatCode>General</c:formatCode>
                <c:ptCount val="13"/>
                <c:pt idx="0">
                  <c:v>2.468118</c:v>
                </c:pt>
                <c:pt idx="1">
                  <c:v>175.88476499999999</c:v>
                </c:pt>
                <c:pt idx="2">
                  <c:v>175.72944100000001</c:v>
                </c:pt>
                <c:pt idx="3">
                  <c:v>69.041675999999995</c:v>
                </c:pt>
                <c:pt idx="4">
                  <c:v>66.756500000000003</c:v>
                </c:pt>
                <c:pt idx="5">
                  <c:v>59.610794000000006</c:v>
                </c:pt>
                <c:pt idx="6">
                  <c:v>116.90364700000002</c:v>
                </c:pt>
                <c:pt idx="7">
                  <c:v>122.54700000000011</c:v>
                </c:pt>
                <c:pt idx="8">
                  <c:v>116.669853</c:v>
                </c:pt>
                <c:pt idx="9">
                  <c:v>124.54335300000002</c:v>
                </c:pt>
                <c:pt idx="10">
                  <c:v>117.101647</c:v>
                </c:pt>
                <c:pt idx="11">
                  <c:v>124.115647</c:v>
                </c:pt>
                <c:pt idx="12">
                  <c:v>117.08338199999989</c:v>
                </c:pt>
              </c:numCache>
            </c:numRef>
          </c:val>
        </c:ser>
        <c:marker val="1"/>
        <c:axId val="116926720"/>
        <c:axId val="116945280"/>
      </c:lineChart>
      <c:catAx>
        <c:axId val="116926720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System Size</a:t>
                </a:r>
              </a:p>
            </c:rich>
          </c:tx>
          <c:layout>
            <c:manualLayout>
              <c:xMode val="edge"/>
              <c:yMode val="edge"/>
              <c:x val="0.46937578454867113"/>
              <c:y val="0.94917967124539326"/>
            </c:manualLayout>
          </c:layout>
        </c:title>
        <c:numFmt formatCode="General" sourceLinked="1"/>
        <c:tickLblPos val="nextTo"/>
        <c:crossAx val="116945280"/>
        <c:crosses val="autoZero"/>
        <c:auto val="1"/>
        <c:lblAlgn val="ctr"/>
        <c:lblOffset val="100"/>
      </c:catAx>
      <c:valAx>
        <c:axId val="116945280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Time (us)</a:t>
                </a:r>
              </a:p>
            </c:rich>
          </c:tx>
          <c:layout>
            <c:manualLayout>
              <c:xMode val="edge"/>
              <c:yMode val="edge"/>
              <c:x val="2.8985507246376812E-3"/>
              <c:y val="0.34089699610344587"/>
            </c:manualLayout>
          </c:layout>
        </c:title>
        <c:numFmt formatCode="General" sourceLinked="1"/>
        <c:tickLblPos val="nextTo"/>
        <c:crossAx val="116926720"/>
        <c:crosses val="autoZero"/>
        <c:crossBetween val="between"/>
      </c:valAx>
      <c:spPr>
        <a:ln>
          <a:solidFill>
            <a:srgbClr val="000000">
              <a:alpha val="25000"/>
            </a:srgbClr>
          </a:solidFill>
        </a:ln>
      </c:spPr>
    </c:plotArea>
    <c:plotVisOnly val="1"/>
  </c:chart>
  <c:spPr>
    <a:ln>
      <a:solidFill>
        <a:srgbClr val="000000">
          <a:alpha val="25000"/>
        </a:srgbClr>
      </a:solidFill>
    </a:ln>
  </c:spPr>
  <c:txPr>
    <a:bodyPr/>
    <a:lstStyle/>
    <a:p>
      <a:pPr>
        <a:defRPr sz="1400"/>
      </a:pPr>
      <a:endParaRPr lang="en-US"/>
    </a:p>
  </c:txPr>
  <c:externalData r:id="rId1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/>
            </a:pPr>
            <a:r>
              <a:rPr lang="en-US"/>
              <a:t>MPI_Allgather: 4 bytes</a:t>
            </a:r>
          </a:p>
        </c:rich>
      </c:tx>
      <c:layout>
        <c:manualLayout>
          <c:xMode val="edge"/>
          <c:yMode val="edge"/>
          <c:x val="0.29559420289855082"/>
          <c:y val="1.2588298498139345E-2"/>
        </c:manualLayout>
      </c:layout>
      <c:overlay val="1"/>
    </c:title>
    <c:plotArea>
      <c:layout>
        <c:manualLayout>
          <c:layoutTarget val="inner"/>
          <c:xMode val="edge"/>
          <c:yMode val="edge"/>
          <c:x val="0.2252824375213969"/>
          <c:y val="7.4871085549702704E-2"/>
          <c:w val="0.74241857811251843"/>
          <c:h val="0.75571831170214443"/>
        </c:manualLayout>
      </c:layout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1 Communicator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marker>
            <c:spPr>
              <a:solidFill>
                <a:srgbClr val="FF0000"/>
              </a:solidFill>
              <a:ln>
                <a:solidFill>
                  <a:srgbClr val="FF0000"/>
                </a:solidFill>
              </a:ln>
            </c:spPr>
          </c:marker>
          <c:cat>
            <c:strRef>
              <c:f>Sheet1!$A$2:$A$17</c:f>
              <c:strCache>
                <c:ptCount val="16"/>
                <c:pt idx="0">
                  <c:v>4</c:v>
                </c:pt>
                <c:pt idx="1">
                  <c:v>8</c:v>
                </c:pt>
                <c:pt idx="2">
                  <c:v>16</c:v>
                </c:pt>
                <c:pt idx="3">
                  <c:v>32</c:v>
                </c:pt>
                <c:pt idx="4">
                  <c:v>64</c:v>
                </c:pt>
                <c:pt idx="5">
                  <c:v>128</c:v>
                </c:pt>
                <c:pt idx="6">
                  <c:v>256</c:v>
                </c:pt>
                <c:pt idx="7">
                  <c:v>512</c:v>
                </c:pt>
                <c:pt idx="8">
                  <c:v>1K</c:v>
                </c:pt>
                <c:pt idx="9">
                  <c:v>2K</c:v>
                </c:pt>
                <c:pt idx="10">
                  <c:v>4K</c:v>
                </c:pt>
                <c:pt idx="11">
                  <c:v>8K</c:v>
                </c:pt>
                <c:pt idx="12">
                  <c:v>16K</c:v>
                </c:pt>
                <c:pt idx="13">
                  <c:v>32K</c:v>
                </c:pt>
                <c:pt idx="14">
                  <c:v>64K</c:v>
                </c:pt>
                <c:pt idx="15">
                  <c:v>128K</c:v>
                </c:pt>
              </c:strCache>
            </c:strRef>
          </c:cat>
          <c:val>
            <c:numRef>
              <c:f>Sheet1!$B$2:$B$17</c:f>
              <c:numCache>
                <c:formatCode>General</c:formatCode>
                <c:ptCount val="16"/>
                <c:pt idx="0">
                  <c:v>7.2259709999999906</c:v>
                </c:pt>
                <c:pt idx="1">
                  <c:v>23.679912000000005</c:v>
                </c:pt>
                <c:pt idx="2">
                  <c:v>27.463087999999964</c:v>
                </c:pt>
                <c:pt idx="3">
                  <c:v>47.144618000000001</c:v>
                </c:pt>
                <c:pt idx="4">
                  <c:v>60.042471000000006</c:v>
                </c:pt>
                <c:pt idx="5">
                  <c:v>81.036000000000001</c:v>
                </c:pt>
                <c:pt idx="6">
                  <c:v>108.695324</c:v>
                </c:pt>
                <c:pt idx="7">
                  <c:v>157.11467599999958</c:v>
                </c:pt>
                <c:pt idx="8">
                  <c:v>247.86105900000001</c:v>
                </c:pt>
                <c:pt idx="9">
                  <c:v>424.80505900000003</c:v>
                </c:pt>
                <c:pt idx="10">
                  <c:v>763.31705899999838</c:v>
                </c:pt>
                <c:pt idx="11">
                  <c:v>1506.359647</c:v>
                </c:pt>
                <c:pt idx="12">
                  <c:v>3141.153941</c:v>
                </c:pt>
                <c:pt idx="13">
                  <c:v>6496.0897059999998</c:v>
                </c:pt>
                <c:pt idx="14">
                  <c:v>13675.285734999989</c:v>
                </c:pt>
                <c:pt idx="15">
                  <c:v>27265.855234999992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 Communicators</c:v>
                </c:pt>
              </c:strCache>
            </c:strRef>
          </c:tx>
          <c:spPr>
            <a:ln>
              <a:solidFill>
                <a:srgbClr val="0819B8"/>
              </a:solidFill>
              <a:prstDash val="sysDot"/>
            </a:ln>
          </c:spPr>
          <c:marker>
            <c:symbol val="circle"/>
            <c:size val="6"/>
            <c:spPr>
              <a:solidFill>
                <a:srgbClr val="0819B8"/>
              </a:solidFill>
              <a:ln>
                <a:solidFill>
                  <a:srgbClr val="0819B8"/>
                </a:solidFill>
              </a:ln>
            </c:spPr>
          </c:marker>
          <c:cat>
            <c:strRef>
              <c:f>Sheet1!$A$2:$A$17</c:f>
              <c:strCache>
                <c:ptCount val="16"/>
                <c:pt idx="0">
                  <c:v>4</c:v>
                </c:pt>
                <c:pt idx="1">
                  <c:v>8</c:v>
                </c:pt>
                <c:pt idx="2">
                  <c:v>16</c:v>
                </c:pt>
                <c:pt idx="3">
                  <c:v>32</c:v>
                </c:pt>
                <c:pt idx="4">
                  <c:v>64</c:v>
                </c:pt>
                <c:pt idx="5">
                  <c:v>128</c:v>
                </c:pt>
                <c:pt idx="6">
                  <c:v>256</c:v>
                </c:pt>
                <c:pt idx="7">
                  <c:v>512</c:v>
                </c:pt>
                <c:pt idx="8">
                  <c:v>1K</c:v>
                </c:pt>
                <c:pt idx="9">
                  <c:v>2K</c:v>
                </c:pt>
                <c:pt idx="10">
                  <c:v>4K</c:v>
                </c:pt>
                <c:pt idx="11">
                  <c:v>8K</c:v>
                </c:pt>
                <c:pt idx="12">
                  <c:v>16K</c:v>
                </c:pt>
                <c:pt idx="13">
                  <c:v>32K</c:v>
                </c:pt>
                <c:pt idx="14">
                  <c:v>64K</c:v>
                </c:pt>
                <c:pt idx="15">
                  <c:v>128K</c:v>
                </c:pt>
              </c:strCache>
            </c:strRef>
          </c:cat>
          <c:val>
            <c:numRef>
              <c:f>Sheet1!$C$2:$C$17</c:f>
              <c:numCache>
                <c:formatCode>General</c:formatCode>
                <c:ptCount val="16"/>
                <c:pt idx="0">
                  <c:v>7.5488530000000003</c:v>
                </c:pt>
                <c:pt idx="1">
                  <c:v>23.33064699999996</c:v>
                </c:pt>
                <c:pt idx="2">
                  <c:v>27.125411999999987</c:v>
                </c:pt>
                <c:pt idx="3">
                  <c:v>46.650147000000004</c:v>
                </c:pt>
                <c:pt idx="4">
                  <c:v>59.917118000000002</c:v>
                </c:pt>
                <c:pt idx="5">
                  <c:v>80.840941000000001</c:v>
                </c:pt>
                <c:pt idx="6">
                  <c:v>109.260676</c:v>
                </c:pt>
                <c:pt idx="7">
                  <c:v>158.65</c:v>
                </c:pt>
                <c:pt idx="8">
                  <c:v>258.39441199999999</c:v>
                </c:pt>
                <c:pt idx="9">
                  <c:v>424.96417599999938</c:v>
                </c:pt>
                <c:pt idx="10">
                  <c:v>763.86529399999824</c:v>
                </c:pt>
                <c:pt idx="11">
                  <c:v>2275.8451760000066</c:v>
                </c:pt>
                <c:pt idx="12">
                  <c:v>4390.0438529999965</c:v>
                </c:pt>
                <c:pt idx="13">
                  <c:v>10858.686118</c:v>
                </c:pt>
                <c:pt idx="14">
                  <c:v>19783.501176000002</c:v>
                </c:pt>
                <c:pt idx="15">
                  <c:v>36917.772588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 Communicators</c:v>
                </c:pt>
              </c:strCache>
            </c:strRef>
          </c:tx>
          <c:spPr>
            <a:ln>
              <a:solidFill>
                <a:srgbClr val="00B050"/>
              </a:solidFill>
            </a:ln>
          </c:spPr>
          <c:marker>
            <c:spPr>
              <a:solidFill>
                <a:srgbClr val="00B050"/>
              </a:solidFill>
              <a:ln>
                <a:solidFill>
                  <a:srgbClr val="00B050"/>
                </a:solidFill>
              </a:ln>
            </c:spPr>
          </c:marker>
          <c:cat>
            <c:strRef>
              <c:f>Sheet1!$A$2:$A$17</c:f>
              <c:strCache>
                <c:ptCount val="16"/>
                <c:pt idx="0">
                  <c:v>4</c:v>
                </c:pt>
                <c:pt idx="1">
                  <c:v>8</c:v>
                </c:pt>
                <c:pt idx="2">
                  <c:v>16</c:v>
                </c:pt>
                <c:pt idx="3">
                  <c:v>32</c:v>
                </c:pt>
                <c:pt idx="4">
                  <c:v>64</c:v>
                </c:pt>
                <c:pt idx="5">
                  <c:v>128</c:v>
                </c:pt>
                <c:pt idx="6">
                  <c:v>256</c:v>
                </c:pt>
                <c:pt idx="7">
                  <c:v>512</c:v>
                </c:pt>
                <c:pt idx="8">
                  <c:v>1K</c:v>
                </c:pt>
                <c:pt idx="9">
                  <c:v>2K</c:v>
                </c:pt>
                <c:pt idx="10">
                  <c:v>4K</c:v>
                </c:pt>
                <c:pt idx="11">
                  <c:v>8K</c:v>
                </c:pt>
                <c:pt idx="12">
                  <c:v>16K</c:v>
                </c:pt>
                <c:pt idx="13">
                  <c:v>32K</c:v>
                </c:pt>
                <c:pt idx="14">
                  <c:v>64K</c:v>
                </c:pt>
                <c:pt idx="15">
                  <c:v>128K</c:v>
                </c:pt>
              </c:strCache>
            </c:strRef>
          </c:cat>
          <c:val>
            <c:numRef>
              <c:f>Sheet1!$D$2:$D$17</c:f>
              <c:numCache>
                <c:formatCode>General</c:formatCode>
                <c:ptCount val="16"/>
                <c:pt idx="0">
                  <c:v>8.0917350000000035</c:v>
                </c:pt>
                <c:pt idx="1">
                  <c:v>23.504764999999999</c:v>
                </c:pt>
                <c:pt idx="2">
                  <c:v>27.505293999999989</c:v>
                </c:pt>
                <c:pt idx="3">
                  <c:v>47.161087999999999</c:v>
                </c:pt>
                <c:pt idx="4">
                  <c:v>60.301675999999993</c:v>
                </c:pt>
                <c:pt idx="5">
                  <c:v>81.904324000000187</c:v>
                </c:pt>
                <c:pt idx="6">
                  <c:v>110.12141200000001</c:v>
                </c:pt>
                <c:pt idx="7">
                  <c:v>176.46441200000001</c:v>
                </c:pt>
                <c:pt idx="8">
                  <c:v>324.30205899999999</c:v>
                </c:pt>
                <c:pt idx="9">
                  <c:v>425.55235299999993</c:v>
                </c:pt>
                <c:pt idx="10">
                  <c:v>902.77341200000126</c:v>
                </c:pt>
                <c:pt idx="11">
                  <c:v>3624.1149409999998</c:v>
                </c:pt>
                <c:pt idx="12">
                  <c:v>7400.4382940000014</c:v>
                </c:pt>
                <c:pt idx="13">
                  <c:v>14863.160059</c:v>
                </c:pt>
                <c:pt idx="14">
                  <c:v>30779.676058999954</c:v>
                </c:pt>
                <c:pt idx="15">
                  <c:v>58358.481793999999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4 Communicators</c:v>
                </c:pt>
              </c:strCache>
            </c:strRef>
          </c:tx>
          <c:cat>
            <c:strRef>
              <c:f>Sheet1!$A$2:$A$17</c:f>
              <c:strCache>
                <c:ptCount val="16"/>
                <c:pt idx="0">
                  <c:v>4</c:v>
                </c:pt>
                <c:pt idx="1">
                  <c:v>8</c:v>
                </c:pt>
                <c:pt idx="2">
                  <c:v>16</c:v>
                </c:pt>
                <c:pt idx="3">
                  <c:v>32</c:v>
                </c:pt>
                <c:pt idx="4">
                  <c:v>64</c:v>
                </c:pt>
                <c:pt idx="5">
                  <c:v>128</c:v>
                </c:pt>
                <c:pt idx="6">
                  <c:v>256</c:v>
                </c:pt>
                <c:pt idx="7">
                  <c:v>512</c:v>
                </c:pt>
                <c:pt idx="8">
                  <c:v>1K</c:v>
                </c:pt>
                <c:pt idx="9">
                  <c:v>2K</c:v>
                </c:pt>
                <c:pt idx="10">
                  <c:v>4K</c:v>
                </c:pt>
                <c:pt idx="11">
                  <c:v>8K</c:v>
                </c:pt>
                <c:pt idx="12">
                  <c:v>16K</c:v>
                </c:pt>
                <c:pt idx="13">
                  <c:v>32K</c:v>
                </c:pt>
                <c:pt idx="14">
                  <c:v>64K</c:v>
                </c:pt>
                <c:pt idx="15">
                  <c:v>128K</c:v>
                </c:pt>
              </c:strCache>
            </c:strRef>
          </c:cat>
          <c:val>
            <c:numRef>
              <c:f>Sheet1!$E$2:$E$17</c:f>
              <c:numCache>
                <c:formatCode>General</c:formatCode>
                <c:ptCount val="16"/>
                <c:pt idx="0">
                  <c:v>8.6902939999999997</c:v>
                </c:pt>
                <c:pt idx="1">
                  <c:v>23.443234999999959</c:v>
                </c:pt>
                <c:pt idx="2">
                  <c:v>27.524118000000001</c:v>
                </c:pt>
                <c:pt idx="3">
                  <c:v>47.109029</c:v>
                </c:pt>
                <c:pt idx="4">
                  <c:v>60.903500000000001</c:v>
                </c:pt>
                <c:pt idx="5">
                  <c:v>81.897529000000191</c:v>
                </c:pt>
                <c:pt idx="6">
                  <c:v>110.87488199999986</c:v>
                </c:pt>
                <c:pt idx="7">
                  <c:v>195.72444100000001</c:v>
                </c:pt>
                <c:pt idx="8">
                  <c:v>371.13191199999937</c:v>
                </c:pt>
                <c:pt idx="9">
                  <c:v>438.54123499999969</c:v>
                </c:pt>
                <c:pt idx="10">
                  <c:v>1085.6569999999999</c:v>
                </c:pt>
                <c:pt idx="11">
                  <c:v>4817.1480000000001</c:v>
                </c:pt>
                <c:pt idx="12">
                  <c:v>9762.2805879999996</c:v>
                </c:pt>
                <c:pt idx="13">
                  <c:v>19248.748294000041</c:v>
                </c:pt>
                <c:pt idx="14">
                  <c:v>40658.295028999994</c:v>
                </c:pt>
                <c:pt idx="15">
                  <c:v>87193.195647</c:v>
                </c:pt>
              </c:numCache>
            </c:numRef>
          </c:val>
        </c:ser>
        <c:marker val="1"/>
        <c:axId val="117028736"/>
        <c:axId val="116854784"/>
      </c:lineChart>
      <c:catAx>
        <c:axId val="117028736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System Size</a:t>
                </a:r>
              </a:p>
            </c:rich>
          </c:tx>
          <c:layout/>
        </c:title>
        <c:numFmt formatCode="General" sourceLinked="1"/>
        <c:tickLblPos val="nextTo"/>
        <c:crossAx val="116854784"/>
        <c:crosses val="autoZero"/>
        <c:auto val="1"/>
        <c:lblAlgn val="ctr"/>
        <c:lblOffset val="100"/>
      </c:catAx>
      <c:valAx>
        <c:axId val="116854784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Time (us)</a:t>
                </a:r>
              </a:p>
            </c:rich>
          </c:tx>
          <c:layout>
            <c:manualLayout>
              <c:xMode val="edge"/>
              <c:yMode val="edge"/>
              <c:x val="0"/>
              <c:y val="0.29885681472508602"/>
            </c:manualLayout>
          </c:layout>
        </c:title>
        <c:numFmt formatCode="General" sourceLinked="1"/>
        <c:tickLblPos val="nextTo"/>
        <c:crossAx val="117028736"/>
        <c:crosses val="autoZero"/>
        <c:crossBetween val="between"/>
      </c:valAx>
      <c:spPr>
        <a:ln>
          <a:solidFill>
            <a:srgbClr val="000000">
              <a:alpha val="25000"/>
            </a:srgbClr>
          </a:solidFill>
        </a:ln>
      </c:spPr>
    </c:plotArea>
    <c:legend>
      <c:legendPos val="r"/>
      <c:layout>
        <c:manualLayout>
          <c:xMode val="edge"/>
          <c:yMode val="edge"/>
          <c:x val="0.23848796074403744"/>
          <c:y val="0.10168622213377582"/>
          <c:w val="0.54252173913043478"/>
          <c:h val="0.22529487029951728"/>
        </c:manualLayout>
      </c:layout>
      <c:spPr>
        <a:solidFill>
          <a:schemeClr val="bg1"/>
        </a:solidFill>
        <a:ln>
          <a:solidFill>
            <a:srgbClr val="000000">
              <a:alpha val="25000"/>
            </a:srgbClr>
          </a:solidFill>
        </a:ln>
      </c:spPr>
    </c:legend>
    <c:plotVisOnly val="1"/>
  </c:chart>
  <c:spPr>
    <a:ln>
      <a:solidFill>
        <a:srgbClr val="000000">
          <a:alpha val="25000"/>
        </a:srgbClr>
      </a:solidFill>
    </a:ln>
  </c:spPr>
  <c:txPr>
    <a:bodyPr/>
    <a:lstStyle/>
    <a:p>
      <a:pPr>
        <a:defRPr sz="1400"/>
      </a:pPr>
      <a:endParaRPr lang="en-US"/>
    </a:p>
  </c:txPr>
  <c:externalData r:id="rId1"/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System Size : 16K</a:t>
            </a:r>
            <a:r>
              <a:rPr lang="en-US" baseline="0" dirty="0" smtClean="0"/>
              <a:t> Processors</a:t>
            </a:r>
            <a:endParaRPr lang="en-US" dirty="0"/>
          </a:p>
        </c:rich>
      </c:tx>
      <c:layout>
        <c:manualLayout>
          <c:xMode val="edge"/>
          <c:yMode val="edge"/>
          <c:x val="0.21153623188405829"/>
          <c:y val="1.2588298498139345E-2"/>
        </c:manualLayout>
      </c:layout>
      <c:overlay val="1"/>
    </c:title>
    <c:plotArea>
      <c:layout>
        <c:manualLayout>
          <c:layoutTarget val="inner"/>
          <c:xMode val="edge"/>
          <c:yMode val="edge"/>
          <c:x val="0.1904998288257447"/>
          <c:y val="7.4871085549702704E-2"/>
          <c:w val="0.77720118680817185"/>
          <c:h val="0.75571831170214443"/>
        </c:manualLayout>
      </c:layout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XYZT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marker>
            <c:spPr>
              <a:solidFill>
                <a:srgbClr val="FF0000"/>
              </a:solidFill>
              <a:ln>
                <a:solidFill>
                  <a:srgbClr val="FF0000"/>
                </a:solidFill>
              </a:ln>
            </c:spPr>
          </c:marker>
          <c:cat>
            <c:strRef>
              <c:f>Sheet1!$A$2:$A$11</c:f>
              <c:strCache>
                <c:ptCount val="10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  <c:pt idx="5">
                  <c:v>64</c:v>
                </c:pt>
                <c:pt idx="6">
                  <c:v>128</c:v>
                </c:pt>
                <c:pt idx="7">
                  <c:v>256</c:v>
                </c:pt>
                <c:pt idx="8">
                  <c:v>512</c:v>
                </c:pt>
                <c:pt idx="9">
                  <c:v>1K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18</c:v>
                </c:pt>
                <c:pt idx="1">
                  <c:v>18.999999999999989</c:v>
                </c:pt>
                <c:pt idx="2">
                  <c:v>20</c:v>
                </c:pt>
                <c:pt idx="3">
                  <c:v>23</c:v>
                </c:pt>
                <c:pt idx="4">
                  <c:v>31</c:v>
                </c:pt>
                <c:pt idx="5">
                  <c:v>45</c:v>
                </c:pt>
                <c:pt idx="6">
                  <c:v>70.000000000000014</c:v>
                </c:pt>
                <c:pt idx="7">
                  <c:v>137</c:v>
                </c:pt>
                <c:pt idx="8">
                  <c:v>271</c:v>
                </c:pt>
                <c:pt idx="9">
                  <c:v>496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TXYZ</c:v>
                </c:pt>
              </c:strCache>
            </c:strRef>
          </c:tx>
          <c:spPr>
            <a:ln>
              <a:solidFill>
                <a:srgbClr val="0819B8"/>
              </a:solidFill>
              <a:prstDash val="sysDot"/>
            </a:ln>
          </c:spPr>
          <c:marker>
            <c:symbol val="circle"/>
            <c:size val="6"/>
            <c:spPr>
              <a:solidFill>
                <a:srgbClr val="0819B8"/>
              </a:solidFill>
              <a:ln>
                <a:solidFill>
                  <a:srgbClr val="0819B8"/>
                </a:solidFill>
              </a:ln>
            </c:spPr>
          </c:marker>
          <c:cat>
            <c:strRef>
              <c:f>Sheet1!$A$2:$A$11</c:f>
              <c:strCache>
                <c:ptCount val="10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  <c:pt idx="5">
                  <c:v>64</c:v>
                </c:pt>
                <c:pt idx="6">
                  <c:v>128</c:v>
                </c:pt>
                <c:pt idx="7">
                  <c:v>256</c:v>
                </c:pt>
                <c:pt idx="8">
                  <c:v>512</c:v>
                </c:pt>
                <c:pt idx="9">
                  <c:v>1K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18.999999999999989</c:v>
                </c:pt>
                <c:pt idx="1">
                  <c:v>18.999999999999989</c:v>
                </c:pt>
                <c:pt idx="2">
                  <c:v>21</c:v>
                </c:pt>
                <c:pt idx="3">
                  <c:v>24.999999999999989</c:v>
                </c:pt>
                <c:pt idx="4">
                  <c:v>41</c:v>
                </c:pt>
                <c:pt idx="5">
                  <c:v>60.000000000000007</c:v>
                </c:pt>
                <c:pt idx="6">
                  <c:v>94</c:v>
                </c:pt>
                <c:pt idx="7">
                  <c:v>204</c:v>
                </c:pt>
                <c:pt idx="8">
                  <c:v>405</c:v>
                </c:pt>
                <c:pt idx="9">
                  <c:v>756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ZYXT</c:v>
                </c:pt>
              </c:strCache>
            </c:strRef>
          </c:tx>
          <c:spPr>
            <a:ln>
              <a:solidFill>
                <a:srgbClr val="00B050"/>
              </a:solidFill>
            </a:ln>
          </c:spPr>
          <c:marker>
            <c:spPr>
              <a:solidFill>
                <a:srgbClr val="00B050"/>
              </a:solidFill>
              <a:ln>
                <a:solidFill>
                  <a:srgbClr val="00B050"/>
                </a:solidFill>
              </a:ln>
            </c:spPr>
          </c:marker>
          <c:cat>
            <c:strRef>
              <c:f>Sheet1!$A$2:$A$11</c:f>
              <c:strCache>
                <c:ptCount val="10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  <c:pt idx="5">
                  <c:v>64</c:v>
                </c:pt>
                <c:pt idx="6">
                  <c:v>128</c:v>
                </c:pt>
                <c:pt idx="7">
                  <c:v>256</c:v>
                </c:pt>
                <c:pt idx="8">
                  <c:v>512</c:v>
                </c:pt>
                <c:pt idx="9">
                  <c:v>1K</c:v>
                </c:pt>
              </c:strCache>
            </c:str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18.999999999999989</c:v>
                </c:pt>
                <c:pt idx="1">
                  <c:v>18.999999999999989</c:v>
                </c:pt>
                <c:pt idx="2">
                  <c:v>20</c:v>
                </c:pt>
                <c:pt idx="3">
                  <c:v>24.999999999999989</c:v>
                </c:pt>
                <c:pt idx="4">
                  <c:v>41</c:v>
                </c:pt>
                <c:pt idx="5">
                  <c:v>60.000000000000007</c:v>
                </c:pt>
                <c:pt idx="6">
                  <c:v>99</c:v>
                </c:pt>
                <c:pt idx="7">
                  <c:v>208</c:v>
                </c:pt>
                <c:pt idx="8">
                  <c:v>428.99999999999943</c:v>
                </c:pt>
                <c:pt idx="9">
                  <c:v>832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TZYX</c:v>
                </c:pt>
              </c:strCache>
            </c:strRef>
          </c:tx>
          <c:cat>
            <c:strRef>
              <c:f>Sheet1!$A$2:$A$11</c:f>
              <c:strCache>
                <c:ptCount val="10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  <c:pt idx="5">
                  <c:v>64</c:v>
                </c:pt>
                <c:pt idx="6">
                  <c:v>128</c:v>
                </c:pt>
                <c:pt idx="7">
                  <c:v>256</c:v>
                </c:pt>
                <c:pt idx="8">
                  <c:v>512</c:v>
                </c:pt>
                <c:pt idx="9">
                  <c:v>1K</c:v>
                </c:pt>
              </c:strCache>
            </c:strRef>
          </c:cat>
          <c:val>
            <c:numRef>
              <c:f>Sheet1!$E$2:$E$11</c:f>
              <c:numCache>
                <c:formatCode>General</c:formatCode>
                <c:ptCount val="10"/>
                <c:pt idx="0">
                  <c:v>18</c:v>
                </c:pt>
                <c:pt idx="1">
                  <c:v>18.999999999999989</c:v>
                </c:pt>
                <c:pt idx="2">
                  <c:v>20</c:v>
                </c:pt>
                <c:pt idx="3">
                  <c:v>23</c:v>
                </c:pt>
                <c:pt idx="4">
                  <c:v>30.000000000000004</c:v>
                </c:pt>
                <c:pt idx="5">
                  <c:v>43</c:v>
                </c:pt>
                <c:pt idx="6">
                  <c:v>65</c:v>
                </c:pt>
                <c:pt idx="7">
                  <c:v>121</c:v>
                </c:pt>
                <c:pt idx="8">
                  <c:v>226</c:v>
                </c:pt>
                <c:pt idx="9">
                  <c:v>412</c:v>
                </c:pt>
              </c:numCache>
            </c:numRef>
          </c:val>
        </c:ser>
        <c:marker val="1"/>
        <c:axId val="121547392"/>
        <c:axId val="121562624"/>
      </c:lineChart>
      <c:catAx>
        <c:axId val="121547392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Grid Partition (bytes)</a:t>
                </a:r>
                <a:endParaRPr lang="en-US" dirty="0"/>
              </a:p>
            </c:rich>
          </c:tx>
        </c:title>
        <c:numFmt formatCode="General" sourceLinked="1"/>
        <c:tickLblPos val="nextTo"/>
        <c:crossAx val="121562624"/>
        <c:crosses val="autoZero"/>
        <c:auto val="1"/>
        <c:lblAlgn val="ctr"/>
        <c:lblOffset val="100"/>
      </c:catAx>
      <c:valAx>
        <c:axId val="121562624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Execution Time (us)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0"/>
              <c:y val="0.29885681472508574"/>
            </c:manualLayout>
          </c:layout>
        </c:title>
        <c:numFmt formatCode="General" sourceLinked="1"/>
        <c:tickLblPos val="nextTo"/>
        <c:crossAx val="121547392"/>
        <c:crosses val="autoZero"/>
        <c:crossBetween val="between"/>
      </c:valAx>
      <c:spPr>
        <a:ln>
          <a:solidFill>
            <a:srgbClr val="000000">
              <a:alpha val="25000"/>
            </a:srgbClr>
          </a:solidFill>
        </a:ln>
      </c:spPr>
    </c:plotArea>
    <c:legend>
      <c:legendPos val="r"/>
      <c:layout>
        <c:manualLayout>
          <c:xMode val="edge"/>
          <c:yMode val="edge"/>
          <c:x val="0.22109665639621134"/>
          <c:y val="0.10168622213377591"/>
          <c:w val="0.22947826086956521"/>
          <c:h val="0.19067354445851364"/>
        </c:manualLayout>
      </c:layout>
      <c:spPr>
        <a:solidFill>
          <a:schemeClr val="bg1"/>
        </a:solidFill>
        <a:ln>
          <a:solidFill>
            <a:srgbClr val="000000">
              <a:alpha val="25000"/>
            </a:srgbClr>
          </a:solidFill>
        </a:ln>
      </c:spPr>
      <c:txPr>
        <a:bodyPr/>
        <a:lstStyle/>
        <a:p>
          <a:pPr>
            <a:defRPr sz="1200" b="1"/>
          </a:pPr>
          <a:endParaRPr lang="en-US"/>
        </a:p>
      </c:txPr>
    </c:legend>
    <c:plotVisOnly val="1"/>
  </c:chart>
  <c:spPr>
    <a:ln>
      <a:solidFill>
        <a:srgbClr val="000000">
          <a:alpha val="25000"/>
        </a:srgbClr>
      </a:solidFill>
    </a:ln>
  </c:spPr>
  <c:txPr>
    <a:bodyPr/>
    <a:lstStyle/>
    <a:p>
      <a:pPr>
        <a:defRPr sz="1400"/>
      </a:pPr>
      <a:endParaRPr lang="en-US"/>
    </a:p>
  </c:txPr>
  <c:externalData r:id="rId1"/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System Size : 128K</a:t>
            </a:r>
            <a:r>
              <a:rPr lang="en-US" baseline="0" dirty="0" smtClean="0"/>
              <a:t> Processors</a:t>
            </a:r>
            <a:endParaRPr lang="en-US" dirty="0"/>
          </a:p>
        </c:rich>
      </c:tx>
      <c:layout>
        <c:manualLayout>
          <c:xMode val="edge"/>
          <c:yMode val="edge"/>
          <c:x val="0.21153623188405837"/>
          <c:y val="1.2588298498139345E-2"/>
        </c:manualLayout>
      </c:layout>
      <c:overlay val="1"/>
    </c:title>
    <c:plotArea>
      <c:layout>
        <c:manualLayout>
          <c:layoutTarget val="inner"/>
          <c:xMode val="edge"/>
          <c:yMode val="edge"/>
          <c:x val="0.1904998288257447"/>
          <c:y val="7.4871085549702704E-2"/>
          <c:w val="0.77720118680817218"/>
          <c:h val="0.75571831170214443"/>
        </c:manualLayout>
      </c:layout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XYZT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marker>
            <c:spPr>
              <a:solidFill>
                <a:srgbClr val="FF0000"/>
              </a:solidFill>
              <a:ln>
                <a:solidFill>
                  <a:srgbClr val="FF0000"/>
                </a:solidFill>
              </a:ln>
            </c:spPr>
          </c:marker>
          <c:cat>
            <c:strRef>
              <c:f>Sheet1!$A$2:$A$11</c:f>
              <c:strCache>
                <c:ptCount val="10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  <c:pt idx="5">
                  <c:v>64</c:v>
                </c:pt>
                <c:pt idx="6">
                  <c:v>128</c:v>
                </c:pt>
                <c:pt idx="7">
                  <c:v>256</c:v>
                </c:pt>
                <c:pt idx="8">
                  <c:v>512</c:v>
                </c:pt>
                <c:pt idx="9">
                  <c:v>1K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24</c:v>
                </c:pt>
                <c:pt idx="1">
                  <c:v>24.999999999999989</c:v>
                </c:pt>
                <c:pt idx="2">
                  <c:v>27</c:v>
                </c:pt>
                <c:pt idx="3">
                  <c:v>34</c:v>
                </c:pt>
                <c:pt idx="4">
                  <c:v>77</c:v>
                </c:pt>
                <c:pt idx="5">
                  <c:v>140.99999999999997</c:v>
                </c:pt>
                <c:pt idx="6">
                  <c:v>227</c:v>
                </c:pt>
                <c:pt idx="7">
                  <c:v>448.99999999999943</c:v>
                </c:pt>
                <c:pt idx="8">
                  <c:v>1145</c:v>
                </c:pt>
                <c:pt idx="9">
                  <c:v>2045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TXYZ</c:v>
                </c:pt>
              </c:strCache>
            </c:strRef>
          </c:tx>
          <c:spPr>
            <a:ln>
              <a:solidFill>
                <a:srgbClr val="0819B8"/>
              </a:solidFill>
              <a:prstDash val="sysDot"/>
            </a:ln>
          </c:spPr>
          <c:marker>
            <c:symbol val="circle"/>
            <c:size val="6"/>
            <c:spPr>
              <a:solidFill>
                <a:srgbClr val="0819B8"/>
              </a:solidFill>
              <a:ln>
                <a:solidFill>
                  <a:srgbClr val="0819B8"/>
                </a:solidFill>
              </a:ln>
            </c:spPr>
          </c:marker>
          <c:cat>
            <c:strRef>
              <c:f>Sheet1!$A$2:$A$11</c:f>
              <c:strCache>
                <c:ptCount val="10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  <c:pt idx="5">
                  <c:v>64</c:v>
                </c:pt>
                <c:pt idx="6">
                  <c:v>128</c:v>
                </c:pt>
                <c:pt idx="7">
                  <c:v>256</c:v>
                </c:pt>
                <c:pt idx="8">
                  <c:v>512</c:v>
                </c:pt>
                <c:pt idx="9">
                  <c:v>1K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18.999999999999989</c:v>
                </c:pt>
                <c:pt idx="1">
                  <c:v>18.999999999999989</c:v>
                </c:pt>
                <c:pt idx="2">
                  <c:v>21</c:v>
                </c:pt>
                <c:pt idx="3">
                  <c:v>24.999999999999989</c:v>
                </c:pt>
                <c:pt idx="4">
                  <c:v>40</c:v>
                </c:pt>
                <c:pt idx="5">
                  <c:v>59</c:v>
                </c:pt>
                <c:pt idx="6">
                  <c:v>93</c:v>
                </c:pt>
                <c:pt idx="7">
                  <c:v>200.99999999999997</c:v>
                </c:pt>
                <c:pt idx="8">
                  <c:v>399</c:v>
                </c:pt>
                <c:pt idx="9">
                  <c:v>745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ZYXT</c:v>
                </c:pt>
              </c:strCache>
            </c:strRef>
          </c:tx>
          <c:spPr>
            <a:ln>
              <a:solidFill>
                <a:srgbClr val="00B050"/>
              </a:solidFill>
            </a:ln>
          </c:spPr>
          <c:marker>
            <c:spPr>
              <a:solidFill>
                <a:srgbClr val="00B050"/>
              </a:solidFill>
              <a:ln>
                <a:solidFill>
                  <a:srgbClr val="00B050"/>
                </a:solidFill>
              </a:ln>
            </c:spPr>
          </c:marker>
          <c:cat>
            <c:strRef>
              <c:f>Sheet1!$A$2:$A$11</c:f>
              <c:strCache>
                <c:ptCount val="10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  <c:pt idx="5">
                  <c:v>64</c:v>
                </c:pt>
                <c:pt idx="6">
                  <c:v>128</c:v>
                </c:pt>
                <c:pt idx="7">
                  <c:v>256</c:v>
                </c:pt>
                <c:pt idx="8">
                  <c:v>512</c:v>
                </c:pt>
                <c:pt idx="9">
                  <c:v>1K</c:v>
                </c:pt>
              </c:strCache>
            </c:str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24</c:v>
                </c:pt>
                <c:pt idx="1">
                  <c:v>24</c:v>
                </c:pt>
                <c:pt idx="2">
                  <c:v>26</c:v>
                </c:pt>
                <c:pt idx="3">
                  <c:v>40</c:v>
                </c:pt>
                <c:pt idx="4">
                  <c:v>97</c:v>
                </c:pt>
                <c:pt idx="5">
                  <c:v>141.99999999999997</c:v>
                </c:pt>
                <c:pt idx="6">
                  <c:v>234</c:v>
                </c:pt>
                <c:pt idx="7">
                  <c:v>468</c:v>
                </c:pt>
                <c:pt idx="8">
                  <c:v>960.00000000000011</c:v>
                </c:pt>
                <c:pt idx="9">
                  <c:v>1812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TZYX</c:v>
                </c:pt>
              </c:strCache>
            </c:strRef>
          </c:tx>
          <c:cat>
            <c:strRef>
              <c:f>Sheet1!$A$2:$A$11</c:f>
              <c:strCache>
                <c:ptCount val="10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  <c:pt idx="5">
                  <c:v>64</c:v>
                </c:pt>
                <c:pt idx="6">
                  <c:v>128</c:v>
                </c:pt>
                <c:pt idx="7">
                  <c:v>256</c:v>
                </c:pt>
                <c:pt idx="8">
                  <c:v>512</c:v>
                </c:pt>
                <c:pt idx="9">
                  <c:v>1K</c:v>
                </c:pt>
              </c:strCache>
            </c:strRef>
          </c:cat>
          <c:val>
            <c:numRef>
              <c:f>Sheet1!$E$2:$E$11</c:f>
              <c:numCache>
                <c:formatCode>General</c:formatCode>
                <c:ptCount val="10"/>
                <c:pt idx="0">
                  <c:v>18.999999999999989</c:v>
                </c:pt>
                <c:pt idx="1">
                  <c:v>18.999999999999989</c:v>
                </c:pt>
                <c:pt idx="2">
                  <c:v>21</c:v>
                </c:pt>
                <c:pt idx="3">
                  <c:v>24.999999999999989</c:v>
                </c:pt>
                <c:pt idx="4">
                  <c:v>41</c:v>
                </c:pt>
                <c:pt idx="5">
                  <c:v>59</c:v>
                </c:pt>
                <c:pt idx="6">
                  <c:v>92</c:v>
                </c:pt>
                <c:pt idx="7">
                  <c:v>194</c:v>
                </c:pt>
                <c:pt idx="8">
                  <c:v>388.99999999999943</c:v>
                </c:pt>
                <c:pt idx="9">
                  <c:v>736.99999999999989</c:v>
                </c:pt>
              </c:numCache>
            </c:numRef>
          </c:val>
        </c:ser>
        <c:marker val="1"/>
        <c:axId val="122970112"/>
        <c:axId val="122972032"/>
      </c:lineChart>
      <c:catAx>
        <c:axId val="122970112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Grid Partition (bytes)</a:t>
                </a:r>
                <a:endParaRPr lang="en-US" dirty="0"/>
              </a:p>
            </c:rich>
          </c:tx>
        </c:title>
        <c:numFmt formatCode="General" sourceLinked="1"/>
        <c:tickLblPos val="nextTo"/>
        <c:crossAx val="122972032"/>
        <c:crosses val="autoZero"/>
        <c:auto val="1"/>
        <c:lblAlgn val="ctr"/>
        <c:lblOffset val="100"/>
      </c:catAx>
      <c:valAx>
        <c:axId val="122972032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Execution Time (us)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0"/>
              <c:y val="0.29885681472508591"/>
            </c:manualLayout>
          </c:layout>
        </c:title>
        <c:numFmt formatCode="General" sourceLinked="1"/>
        <c:tickLblPos val="nextTo"/>
        <c:crossAx val="122970112"/>
        <c:crosses val="autoZero"/>
        <c:crossBetween val="between"/>
      </c:valAx>
      <c:spPr>
        <a:ln>
          <a:solidFill>
            <a:srgbClr val="000000">
              <a:alpha val="25000"/>
            </a:srgbClr>
          </a:solidFill>
        </a:ln>
      </c:spPr>
    </c:plotArea>
    <c:legend>
      <c:legendPos val="r"/>
      <c:layout>
        <c:manualLayout>
          <c:xMode val="edge"/>
          <c:yMode val="edge"/>
          <c:x val="0.22109665639621134"/>
          <c:y val="0.10168622213377594"/>
          <c:w val="0.22947826086956521"/>
          <c:h val="0.19067354445851353"/>
        </c:manualLayout>
      </c:layout>
      <c:spPr>
        <a:solidFill>
          <a:schemeClr val="bg1"/>
        </a:solidFill>
        <a:ln>
          <a:solidFill>
            <a:srgbClr val="000000">
              <a:alpha val="25000"/>
            </a:srgbClr>
          </a:solidFill>
        </a:ln>
      </c:spPr>
      <c:txPr>
        <a:bodyPr/>
        <a:lstStyle/>
        <a:p>
          <a:pPr>
            <a:defRPr sz="1200" b="1"/>
          </a:pPr>
          <a:endParaRPr lang="en-US"/>
        </a:p>
      </c:txPr>
    </c:legend>
    <c:plotVisOnly val="1"/>
  </c:chart>
  <c:spPr>
    <a:ln>
      <a:solidFill>
        <a:srgbClr val="000000">
          <a:alpha val="25000"/>
        </a:srgbClr>
      </a:solidFill>
    </a:ln>
  </c:spPr>
  <c:txPr>
    <a:bodyPr/>
    <a:lstStyle/>
    <a:p>
      <a:pPr>
        <a:defRPr sz="1400"/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Unidirectional</a:t>
            </a:r>
            <a:r>
              <a:rPr lang="en-US" baseline="0" dirty="0" smtClean="0"/>
              <a:t> Bandwidth</a:t>
            </a:r>
            <a:endParaRPr lang="en-US" dirty="0"/>
          </a:p>
        </c:rich>
      </c:tx>
      <c:layout>
        <c:manualLayout>
          <c:xMode val="edge"/>
          <c:yMode val="edge"/>
          <c:x val="0.26288850850165524"/>
          <c:y val="1.2588298498139345E-2"/>
        </c:manualLayout>
      </c:layout>
      <c:overlay val="1"/>
    </c:title>
    <c:plotArea>
      <c:layout>
        <c:manualLayout>
          <c:layoutTarget val="inner"/>
          <c:xMode val="edge"/>
          <c:yMode val="edge"/>
          <c:x val="0.1880844459659943"/>
          <c:y val="7.4871085549702704E-2"/>
          <c:w val="0.78009973753281092"/>
          <c:h val="0.75571831170214443"/>
        </c:manualLayout>
      </c:layout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In-Cache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marker>
            <c:spPr>
              <a:solidFill>
                <a:srgbClr val="FF0000"/>
              </a:solidFill>
              <a:ln>
                <a:solidFill>
                  <a:srgbClr val="FF0000"/>
                </a:solidFill>
              </a:ln>
            </c:spPr>
          </c:marker>
          <c:cat>
            <c:strRef>
              <c:f>Sheet1!$A$2:$A$22</c:f>
              <c:strCache>
                <c:ptCount val="21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1K</c:v>
                </c:pt>
                <c:pt idx="11">
                  <c:v>2K</c:v>
                </c:pt>
                <c:pt idx="12">
                  <c:v>4K</c:v>
                </c:pt>
                <c:pt idx="13">
                  <c:v>8K</c:v>
                </c:pt>
                <c:pt idx="14">
                  <c:v>16K</c:v>
                </c:pt>
                <c:pt idx="15">
                  <c:v>32K</c:v>
                </c:pt>
                <c:pt idx="16">
                  <c:v>64K</c:v>
                </c:pt>
                <c:pt idx="17">
                  <c:v>128K</c:v>
                </c:pt>
                <c:pt idx="18">
                  <c:v>256K</c:v>
                </c:pt>
                <c:pt idx="19">
                  <c:v>512K</c:v>
                </c:pt>
                <c:pt idx="20">
                  <c:v>1M</c:v>
                </c:pt>
              </c:strCache>
            </c:strRef>
          </c:cat>
          <c:val>
            <c:numRef>
              <c:f>Sheet1!$B$2:$B$22</c:f>
              <c:numCache>
                <c:formatCode>General</c:formatCode>
                <c:ptCount val="21"/>
                <c:pt idx="0">
                  <c:v>3.222</c:v>
                </c:pt>
                <c:pt idx="1">
                  <c:v>6.4020000000000001</c:v>
                </c:pt>
                <c:pt idx="2">
                  <c:v>12.763</c:v>
                </c:pt>
                <c:pt idx="3">
                  <c:v>25.225999999999971</c:v>
                </c:pt>
                <c:pt idx="4">
                  <c:v>51.174000000000007</c:v>
                </c:pt>
                <c:pt idx="5">
                  <c:v>101.78</c:v>
                </c:pt>
                <c:pt idx="6">
                  <c:v>202.797</c:v>
                </c:pt>
                <c:pt idx="7">
                  <c:v>400.834</c:v>
                </c:pt>
                <c:pt idx="8">
                  <c:v>655.89099999999996</c:v>
                </c:pt>
                <c:pt idx="9">
                  <c:v>1324.2819999999999</c:v>
                </c:pt>
                <c:pt idx="10">
                  <c:v>2195.2339999999999</c:v>
                </c:pt>
                <c:pt idx="11">
                  <c:v>2332.4920000000002</c:v>
                </c:pt>
                <c:pt idx="12">
                  <c:v>2563.5679999999998</c:v>
                </c:pt>
                <c:pt idx="13">
                  <c:v>2769.5740000000001</c:v>
                </c:pt>
                <c:pt idx="14">
                  <c:v>2885.6390000000001</c:v>
                </c:pt>
                <c:pt idx="15">
                  <c:v>2947.3490000000002</c:v>
                </c:pt>
                <c:pt idx="16">
                  <c:v>2968.4300000000012</c:v>
                </c:pt>
                <c:pt idx="17">
                  <c:v>2984.152</c:v>
                </c:pt>
                <c:pt idx="18">
                  <c:v>2992.056</c:v>
                </c:pt>
                <c:pt idx="19">
                  <c:v>2996.0540000000001</c:v>
                </c:pt>
                <c:pt idx="20">
                  <c:v>2997.386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Out-of-Cache</c:v>
                </c:pt>
              </c:strCache>
            </c:strRef>
          </c:tx>
          <c:spPr>
            <a:ln>
              <a:solidFill>
                <a:srgbClr val="0819B8"/>
              </a:solidFill>
              <a:prstDash val="sysDot"/>
            </a:ln>
          </c:spPr>
          <c:marker>
            <c:symbol val="circle"/>
            <c:size val="6"/>
            <c:spPr>
              <a:solidFill>
                <a:srgbClr val="0819B8"/>
              </a:solidFill>
              <a:ln>
                <a:solidFill>
                  <a:srgbClr val="0819B8"/>
                </a:solidFill>
              </a:ln>
            </c:spPr>
          </c:marker>
          <c:cat>
            <c:strRef>
              <c:f>Sheet1!$A$2:$A$22</c:f>
              <c:strCache>
                <c:ptCount val="21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1K</c:v>
                </c:pt>
                <c:pt idx="11">
                  <c:v>2K</c:v>
                </c:pt>
                <c:pt idx="12">
                  <c:v>4K</c:v>
                </c:pt>
                <c:pt idx="13">
                  <c:v>8K</c:v>
                </c:pt>
                <c:pt idx="14">
                  <c:v>16K</c:v>
                </c:pt>
                <c:pt idx="15">
                  <c:v>32K</c:v>
                </c:pt>
                <c:pt idx="16">
                  <c:v>64K</c:v>
                </c:pt>
                <c:pt idx="17">
                  <c:v>128K</c:v>
                </c:pt>
                <c:pt idx="18">
                  <c:v>256K</c:v>
                </c:pt>
                <c:pt idx="19">
                  <c:v>512K</c:v>
                </c:pt>
                <c:pt idx="20">
                  <c:v>1M</c:v>
                </c:pt>
              </c:strCache>
            </c:strRef>
          </c:cat>
          <c:val>
            <c:numRef>
              <c:f>Sheet1!$C$2:$C$22</c:f>
              <c:numCache>
                <c:formatCode>General</c:formatCode>
                <c:ptCount val="21"/>
                <c:pt idx="0">
                  <c:v>3.198</c:v>
                </c:pt>
                <c:pt idx="1">
                  <c:v>6.3730000000000002</c:v>
                </c:pt>
                <c:pt idx="2">
                  <c:v>12.628</c:v>
                </c:pt>
                <c:pt idx="3">
                  <c:v>24.959</c:v>
                </c:pt>
                <c:pt idx="4">
                  <c:v>50.602000000000011</c:v>
                </c:pt>
                <c:pt idx="5">
                  <c:v>98.945000000000007</c:v>
                </c:pt>
                <c:pt idx="6">
                  <c:v>193.631</c:v>
                </c:pt>
                <c:pt idx="7">
                  <c:v>370.06700000000001</c:v>
                </c:pt>
                <c:pt idx="8">
                  <c:v>651.69600000000003</c:v>
                </c:pt>
                <c:pt idx="9">
                  <c:v>1320.039</c:v>
                </c:pt>
                <c:pt idx="10">
                  <c:v>2191.0610000000001</c:v>
                </c:pt>
                <c:pt idx="11">
                  <c:v>2331.1869999999958</c:v>
                </c:pt>
                <c:pt idx="12">
                  <c:v>2562.4810000000002</c:v>
                </c:pt>
                <c:pt idx="13">
                  <c:v>2768.7759999999998</c:v>
                </c:pt>
                <c:pt idx="14">
                  <c:v>2885.346</c:v>
                </c:pt>
                <c:pt idx="15">
                  <c:v>2946.944</c:v>
                </c:pt>
                <c:pt idx="16">
                  <c:v>2968.2809999999959</c:v>
                </c:pt>
                <c:pt idx="17">
                  <c:v>2983.9730000000022</c:v>
                </c:pt>
                <c:pt idx="18">
                  <c:v>2991.7859999999987</c:v>
                </c:pt>
                <c:pt idx="19">
                  <c:v>2995.8750000000036</c:v>
                </c:pt>
                <c:pt idx="20">
                  <c:v>2997.2069999999953</c:v>
                </c:pt>
              </c:numCache>
            </c:numRef>
          </c:val>
        </c:ser>
        <c:marker val="1"/>
        <c:axId val="104883712"/>
        <c:axId val="104898560"/>
      </c:lineChart>
      <c:catAx>
        <c:axId val="104883712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Message Size (bytes)</a:t>
                </a:r>
                <a:endParaRPr lang="en-US" dirty="0"/>
              </a:p>
            </c:rich>
          </c:tx>
          <c:layout/>
        </c:title>
        <c:numFmt formatCode="General" sourceLinked="1"/>
        <c:tickLblPos val="nextTo"/>
        <c:crossAx val="104898560"/>
        <c:crosses val="autoZero"/>
        <c:auto val="1"/>
        <c:lblAlgn val="ctr"/>
        <c:lblOffset val="100"/>
      </c:catAx>
      <c:valAx>
        <c:axId val="104898560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Bandwidth</a:t>
                </a:r>
                <a:r>
                  <a:rPr lang="en-US" baseline="0" dirty="0" smtClean="0"/>
                  <a:t> (Mbps)</a:t>
                </a:r>
                <a:endParaRPr lang="en-US" dirty="0"/>
              </a:p>
            </c:rich>
          </c:tx>
          <c:layout/>
        </c:title>
        <c:numFmt formatCode="General" sourceLinked="1"/>
        <c:tickLblPos val="nextTo"/>
        <c:crossAx val="104883712"/>
        <c:crosses val="autoZero"/>
        <c:crossBetween val="between"/>
      </c:valAx>
      <c:spPr>
        <a:ln>
          <a:solidFill>
            <a:srgbClr val="000000">
              <a:alpha val="25000"/>
            </a:srgbClr>
          </a:solidFill>
        </a:ln>
      </c:spPr>
    </c:plotArea>
    <c:legend>
      <c:legendPos val="r"/>
      <c:layout>
        <c:manualLayout>
          <c:xMode val="edge"/>
          <c:yMode val="edge"/>
          <c:x val="0.22109665639621143"/>
          <c:y val="0.11899688505427759"/>
          <c:w val="0.36110631082619099"/>
          <c:h val="0.16163773977079726"/>
        </c:manualLayout>
      </c:layout>
      <c:spPr>
        <a:solidFill>
          <a:schemeClr val="bg1"/>
        </a:solidFill>
        <a:ln>
          <a:solidFill>
            <a:srgbClr val="000000">
              <a:alpha val="25000"/>
            </a:srgbClr>
          </a:solidFill>
        </a:ln>
      </c:spPr>
    </c:legend>
    <c:plotVisOnly val="1"/>
  </c:chart>
  <c:spPr>
    <a:ln>
      <a:solidFill>
        <a:srgbClr val="000000">
          <a:alpha val="25000"/>
        </a:srgbClr>
      </a:solidFill>
    </a:ln>
  </c:spPr>
  <c:txPr>
    <a:bodyPr/>
    <a:lstStyle/>
    <a:p>
      <a:pPr>
        <a:defRPr sz="1400"/>
      </a:pPr>
      <a:endParaRPr lang="en-US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One-Way Latency</a:t>
            </a:r>
            <a:endParaRPr lang="en-US" dirty="0"/>
          </a:p>
        </c:rich>
      </c:tx>
      <c:layout>
        <c:manualLayout>
          <c:xMode val="edge"/>
          <c:yMode val="edge"/>
          <c:x val="0.34984503024078512"/>
          <c:y val="1.2588298498139345E-2"/>
        </c:manualLayout>
      </c:layout>
      <c:overlay val="1"/>
    </c:title>
    <c:plotArea>
      <c:layout>
        <c:manualLayout>
          <c:layoutTarget val="inner"/>
          <c:xMode val="edge"/>
          <c:yMode val="edge"/>
          <c:x val="0.15620038799497893"/>
          <c:y val="7.4871085549702621E-2"/>
          <c:w val="0.81198379550382282"/>
          <c:h val="0.75571831170214443"/>
        </c:manualLayout>
      </c:layout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Core 1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marker>
            <c:spPr>
              <a:solidFill>
                <a:srgbClr val="FF0000"/>
              </a:solidFill>
              <a:ln>
                <a:solidFill>
                  <a:srgbClr val="FF0000"/>
                </a:solidFill>
              </a:ln>
            </c:spPr>
          </c:marker>
          <c:cat>
            <c:strRef>
              <c:f>Sheet1!$A$2:$A$15</c:f>
              <c:strCache>
                <c:ptCount val="1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  <c:pt idx="4">
                  <c:v>8</c:v>
                </c:pt>
                <c:pt idx="5">
                  <c:v>16</c:v>
                </c:pt>
                <c:pt idx="6">
                  <c:v>32</c:v>
                </c:pt>
                <c:pt idx="7">
                  <c:v>64</c:v>
                </c:pt>
                <c:pt idx="8">
                  <c:v>128</c:v>
                </c:pt>
                <c:pt idx="9">
                  <c:v>256</c:v>
                </c:pt>
                <c:pt idx="10">
                  <c:v>512</c:v>
                </c:pt>
                <c:pt idx="11">
                  <c:v>1K</c:v>
                </c:pt>
                <c:pt idx="12">
                  <c:v>2K</c:v>
                </c:pt>
                <c:pt idx="13">
                  <c:v>4K</c:v>
                </c:pt>
              </c:strCache>
            </c:strRef>
          </c:cat>
          <c:val>
            <c:numRef>
              <c:f>Sheet1!$B$2:$B$15</c:f>
              <c:numCache>
                <c:formatCode>General</c:formatCode>
                <c:ptCount val="14"/>
                <c:pt idx="0">
                  <c:v>2.7759999999999998</c:v>
                </c:pt>
                <c:pt idx="1">
                  <c:v>2.8729999999999967</c:v>
                </c:pt>
                <c:pt idx="2">
                  <c:v>2.8529999999999966</c:v>
                </c:pt>
                <c:pt idx="3">
                  <c:v>2.8699999999999997</c:v>
                </c:pt>
                <c:pt idx="4">
                  <c:v>2.863</c:v>
                </c:pt>
                <c:pt idx="5">
                  <c:v>2.8449999999999998</c:v>
                </c:pt>
                <c:pt idx="6">
                  <c:v>2.8709999999999987</c:v>
                </c:pt>
                <c:pt idx="7">
                  <c:v>2.964</c:v>
                </c:pt>
                <c:pt idx="8">
                  <c:v>3.0709999999999997</c:v>
                </c:pt>
                <c:pt idx="9">
                  <c:v>3.7290000000000001</c:v>
                </c:pt>
                <c:pt idx="10">
                  <c:v>4.0010000000000003</c:v>
                </c:pt>
                <c:pt idx="11">
                  <c:v>4.6559999999999926</c:v>
                </c:pt>
                <c:pt idx="12">
                  <c:v>6.5880000000000001</c:v>
                </c:pt>
                <c:pt idx="13">
                  <c:v>7.5309999999999997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Core 2</c:v>
                </c:pt>
              </c:strCache>
            </c:strRef>
          </c:tx>
          <c:spPr>
            <a:ln>
              <a:solidFill>
                <a:srgbClr val="0819B8"/>
              </a:solidFill>
              <a:prstDash val="sysDot"/>
            </a:ln>
          </c:spPr>
          <c:marker>
            <c:symbol val="circle"/>
            <c:size val="6"/>
            <c:spPr>
              <a:solidFill>
                <a:srgbClr val="0819B8"/>
              </a:solidFill>
              <a:ln>
                <a:solidFill>
                  <a:srgbClr val="0819B8"/>
                </a:solidFill>
              </a:ln>
            </c:spPr>
          </c:marker>
          <c:cat>
            <c:strRef>
              <c:f>Sheet1!$A$2:$A$15</c:f>
              <c:strCache>
                <c:ptCount val="1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  <c:pt idx="4">
                  <c:v>8</c:v>
                </c:pt>
                <c:pt idx="5">
                  <c:v>16</c:v>
                </c:pt>
                <c:pt idx="6">
                  <c:v>32</c:v>
                </c:pt>
                <c:pt idx="7">
                  <c:v>64</c:v>
                </c:pt>
                <c:pt idx="8">
                  <c:v>128</c:v>
                </c:pt>
                <c:pt idx="9">
                  <c:v>256</c:v>
                </c:pt>
                <c:pt idx="10">
                  <c:v>512</c:v>
                </c:pt>
                <c:pt idx="11">
                  <c:v>1K</c:v>
                </c:pt>
                <c:pt idx="12">
                  <c:v>2K</c:v>
                </c:pt>
                <c:pt idx="13">
                  <c:v>4K</c:v>
                </c:pt>
              </c:strCache>
            </c:strRef>
          </c:cat>
          <c:val>
            <c:numRef>
              <c:f>Sheet1!$C$2:$C$15</c:f>
              <c:numCache>
                <c:formatCode>General</c:formatCode>
                <c:ptCount val="14"/>
                <c:pt idx="0">
                  <c:v>2.7719999999999998</c:v>
                </c:pt>
                <c:pt idx="1">
                  <c:v>2.847</c:v>
                </c:pt>
                <c:pt idx="2">
                  <c:v>2.8659999999999997</c:v>
                </c:pt>
                <c:pt idx="3">
                  <c:v>2.8579999999999997</c:v>
                </c:pt>
                <c:pt idx="4">
                  <c:v>2.8589999999999987</c:v>
                </c:pt>
                <c:pt idx="5">
                  <c:v>2.847</c:v>
                </c:pt>
                <c:pt idx="6">
                  <c:v>2.8649999999999998</c:v>
                </c:pt>
                <c:pt idx="7">
                  <c:v>2.9549999999999987</c:v>
                </c:pt>
                <c:pt idx="8">
                  <c:v>3.0630000000000002</c:v>
                </c:pt>
                <c:pt idx="9">
                  <c:v>3.7359999999999998</c:v>
                </c:pt>
                <c:pt idx="10">
                  <c:v>4.01</c:v>
                </c:pt>
                <c:pt idx="11">
                  <c:v>4.649</c:v>
                </c:pt>
                <c:pt idx="12">
                  <c:v>6.6149999999999913</c:v>
                </c:pt>
                <c:pt idx="13">
                  <c:v>7.55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Core 3</c:v>
                </c:pt>
              </c:strCache>
            </c:strRef>
          </c:tx>
          <c:spPr>
            <a:ln>
              <a:solidFill>
                <a:srgbClr val="00B050"/>
              </a:solidFill>
            </a:ln>
          </c:spPr>
          <c:marker>
            <c:symbol val="triangle"/>
            <c:size val="7"/>
            <c:spPr>
              <a:solidFill>
                <a:srgbClr val="00B050"/>
              </a:solidFill>
              <a:ln>
                <a:solidFill>
                  <a:srgbClr val="00B050"/>
                </a:solidFill>
              </a:ln>
            </c:spPr>
          </c:marker>
          <c:cat>
            <c:strRef>
              <c:f>Sheet1!$A$2:$A$15</c:f>
              <c:strCache>
                <c:ptCount val="1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  <c:pt idx="4">
                  <c:v>8</c:v>
                </c:pt>
                <c:pt idx="5">
                  <c:v>16</c:v>
                </c:pt>
                <c:pt idx="6">
                  <c:v>32</c:v>
                </c:pt>
                <c:pt idx="7">
                  <c:v>64</c:v>
                </c:pt>
                <c:pt idx="8">
                  <c:v>128</c:v>
                </c:pt>
                <c:pt idx="9">
                  <c:v>256</c:v>
                </c:pt>
                <c:pt idx="10">
                  <c:v>512</c:v>
                </c:pt>
                <c:pt idx="11">
                  <c:v>1K</c:v>
                </c:pt>
                <c:pt idx="12">
                  <c:v>2K</c:v>
                </c:pt>
                <c:pt idx="13">
                  <c:v>4K</c:v>
                </c:pt>
              </c:strCache>
            </c:strRef>
          </c:cat>
          <c:val>
            <c:numRef>
              <c:f>Sheet1!$D$2:$D$15</c:f>
              <c:numCache>
                <c:formatCode>General</c:formatCode>
                <c:ptCount val="14"/>
                <c:pt idx="0">
                  <c:v>2.7749999999999999</c:v>
                </c:pt>
                <c:pt idx="1">
                  <c:v>2.8449999999999998</c:v>
                </c:pt>
                <c:pt idx="2">
                  <c:v>2.8609999999999998</c:v>
                </c:pt>
                <c:pt idx="3">
                  <c:v>2.8309999999999977</c:v>
                </c:pt>
                <c:pt idx="4">
                  <c:v>2.8259999999999987</c:v>
                </c:pt>
                <c:pt idx="5">
                  <c:v>2.8459999999999988</c:v>
                </c:pt>
                <c:pt idx="6">
                  <c:v>2.8559999999999977</c:v>
                </c:pt>
                <c:pt idx="7">
                  <c:v>2.9519999999999977</c:v>
                </c:pt>
                <c:pt idx="8">
                  <c:v>3.0630000000000002</c:v>
                </c:pt>
                <c:pt idx="9">
                  <c:v>3.7280000000000002</c:v>
                </c:pt>
                <c:pt idx="10">
                  <c:v>4.0019999999999998</c:v>
                </c:pt>
                <c:pt idx="11">
                  <c:v>4.6509999999999945</c:v>
                </c:pt>
                <c:pt idx="12">
                  <c:v>6.6199999999999966</c:v>
                </c:pt>
                <c:pt idx="13">
                  <c:v>7.5510000000000002</c:v>
                </c:pt>
              </c:numCache>
            </c:numRef>
          </c:val>
        </c:ser>
        <c:marker val="1"/>
        <c:axId val="105294848"/>
        <c:axId val="105297408"/>
      </c:lineChart>
      <c:catAx>
        <c:axId val="10529484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Message Size (bytes)</a:t>
                </a:r>
                <a:endParaRPr lang="en-US" dirty="0"/>
              </a:p>
            </c:rich>
          </c:tx>
          <c:layout/>
        </c:title>
        <c:numFmt formatCode="General" sourceLinked="1"/>
        <c:tickLblPos val="nextTo"/>
        <c:crossAx val="105297408"/>
        <c:crosses val="autoZero"/>
        <c:auto val="1"/>
        <c:lblAlgn val="ctr"/>
        <c:lblOffset val="100"/>
      </c:catAx>
      <c:valAx>
        <c:axId val="105297408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Latency (us)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1.4374529270797673E-2"/>
              <c:y val="0.33100518872030205"/>
            </c:manualLayout>
          </c:layout>
        </c:title>
        <c:numFmt formatCode="General" sourceLinked="1"/>
        <c:tickLblPos val="nextTo"/>
        <c:crossAx val="105294848"/>
        <c:crosses val="autoZero"/>
        <c:crossBetween val="between"/>
      </c:valAx>
      <c:spPr>
        <a:ln>
          <a:solidFill>
            <a:srgbClr val="000000">
              <a:alpha val="25000"/>
            </a:srgbClr>
          </a:solidFill>
        </a:ln>
      </c:spPr>
    </c:plotArea>
    <c:legend>
      <c:legendPos val="r"/>
      <c:layout>
        <c:manualLayout>
          <c:xMode val="edge"/>
          <c:yMode val="edge"/>
          <c:x val="0.22109665639621134"/>
          <c:y val="0.11899688505427752"/>
          <c:w val="0.23047837498573548"/>
          <c:h val="0.15938388838769996"/>
        </c:manualLayout>
      </c:layout>
      <c:spPr>
        <a:solidFill>
          <a:schemeClr val="bg1"/>
        </a:solidFill>
        <a:ln>
          <a:solidFill>
            <a:srgbClr val="000000">
              <a:alpha val="25000"/>
            </a:srgbClr>
          </a:solidFill>
        </a:ln>
      </c:spPr>
    </c:legend>
    <c:plotVisOnly val="1"/>
  </c:chart>
  <c:spPr>
    <a:ln>
      <a:solidFill>
        <a:srgbClr val="000000">
          <a:alpha val="25000"/>
        </a:srgbClr>
      </a:solidFill>
    </a:ln>
  </c:spPr>
  <c:txPr>
    <a:bodyPr/>
    <a:lstStyle/>
    <a:p>
      <a:pPr>
        <a:defRPr sz="1400"/>
      </a:pPr>
      <a:endParaRPr lang="en-US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Unidirectional</a:t>
            </a:r>
            <a:r>
              <a:rPr lang="en-US" baseline="0" dirty="0" smtClean="0"/>
              <a:t> Bandwidth</a:t>
            </a:r>
            <a:endParaRPr lang="en-US" dirty="0"/>
          </a:p>
        </c:rich>
      </c:tx>
      <c:layout>
        <c:manualLayout>
          <c:xMode val="edge"/>
          <c:yMode val="edge"/>
          <c:x val="0.2628885085016554"/>
          <c:y val="1.2588298498139345E-2"/>
        </c:manualLayout>
      </c:layout>
      <c:overlay val="1"/>
    </c:title>
    <c:plotArea>
      <c:layout>
        <c:manualLayout>
          <c:layoutTarget val="inner"/>
          <c:xMode val="edge"/>
          <c:yMode val="edge"/>
          <c:x val="0.24184548670546624"/>
          <c:y val="7.4871085549702704E-2"/>
          <c:w val="0.72502727376469245"/>
          <c:h val="0.75571831170214443"/>
        </c:manualLayout>
      </c:layout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Core 1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marker>
            <c:spPr>
              <a:solidFill>
                <a:srgbClr val="FF0000"/>
              </a:solidFill>
              <a:ln>
                <a:solidFill>
                  <a:srgbClr val="FF0000"/>
                </a:solidFill>
              </a:ln>
            </c:spPr>
          </c:marker>
          <c:cat>
            <c:strRef>
              <c:f>Sheet1!$A$2:$A$22</c:f>
              <c:strCache>
                <c:ptCount val="21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1K</c:v>
                </c:pt>
                <c:pt idx="11">
                  <c:v>2K</c:v>
                </c:pt>
                <c:pt idx="12">
                  <c:v>4K</c:v>
                </c:pt>
                <c:pt idx="13">
                  <c:v>8K</c:v>
                </c:pt>
                <c:pt idx="14">
                  <c:v>16K</c:v>
                </c:pt>
                <c:pt idx="15">
                  <c:v>32K</c:v>
                </c:pt>
                <c:pt idx="16">
                  <c:v>64K</c:v>
                </c:pt>
                <c:pt idx="17">
                  <c:v>128K</c:v>
                </c:pt>
                <c:pt idx="18">
                  <c:v>256K</c:v>
                </c:pt>
                <c:pt idx="19">
                  <c:v>512K</c:v>
                </c:pt>
                <c:pt idx="20">
                  <c:v>1M</c:v>
                </c:pt>
              </c:strCache>
            </c:strRef>
          </c:cat>
          <c:val>
            <c:numRef>
              <c:f>Sheet1!$B$2:$B$22</c:f>
              <c:numCache>
                <c:formatCode>General</c:formatCode>
                <c:ptCount val="21"/>
                <c:pt idx="0">
                  <c:v>3.2010000000000001</c:v>
                </c:pt>
                <c:pt idx="1">
                  <c:v>6.3780000000000001</c:v>
                </c:pt>
                <c:pt idx="2">
                  <c:v>12.613</c:v>
                </c:pt>
                <c:pt idx="3">
                  <c:v>25.213000000000001</c:v>
                </c:pt>
                <c:pt idx="4">
                  <c:v>50.518000000000001</c:v>
                </c:pt>
                <c:pt idx="5">
                  <c:v>100.96400000000011</c:v>
                </c:pt>
                <c:pt idx="6">
                  <c:v>202.316</c:v>
                </c:pt>
                <c:pt idx="7">
                  <c:v>400.76400000000001</c:v>
                </c:pt>
                <c:pt idx="8">
                  <c:v>657.71299999999997</c:v>
                </c:pt>
                <c:pt idx="9">
                  <c:v>1331.25</c:v>
                </c:pt>
                <c:pt idx="10">
                  <c:v>2584.1089999999958</c:v>
                </c:pt>
                <c:pt idx="11">
                  <c:v>4060.0360000000001</c:v>
                </c:pt>
                <c:pt idx="12">
                  <c:v>7968.33</c:v>
                </c:pt>
                <c:pt idx="13">
                  <c:v>12256.120999999985</c:v>
                </c:pt>
                <c:pt idx="14">
                  <c:v>14770.137000000002</c:v>
                </c:pt>
                <c:pt idx="15">
                  <c:v>16438.330000000002</c:v>
                </c:pt>
                <c:pt idx="16">
                  <c:v>17399.585999999999</c:v>
                </c:pt>
                <c:pt idx="17">
                  <c:v>17931.547999999999</c:v>
                </c:pt>
                <c:pt idx="18">
                  <c:v>18201.825000000001</c:v>
                </c:pt>
                <c:pt idx="19">
                  <c:v>18336.953000000001</c:v>
                </c:pt>
                <c:pt idx="20">
                  <c:v>18404.645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Core 2</c:v>
                </c:pt>
              </c:strCache>
            </c:strRef>
          </c:tx>
          <c:spPr>
            <a:ln>
              <a:solidFill>
                <a:srgbClr val="0819B8"/>
              </a:solidFill>
              <a:prstDash val="sysDot"/>
            </a:ln>
          </c:spPr>
          <c:marker>
            <c:symbol val="circle"/>
            <c:size val="6"/>
            <c:spPr>
              <a:solidFill>
                <a:srgbClr val="0819B8"/>
              </a:solidFill>
              <a:ln>
                <a:solidFill>
                  <a:srgbClr val="0819B8"/>
                </a:solidFill>
              </a:ln>
            </c:spPr>
          </c:marker>
          <c:cat>
            <c:strRef>
              <c:f>Sheet1!$A$2:$A$22</c:f>
              <c:strCache>
                <c:ptCount val="21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1K</c:v>
                </c:pt>
                <c:pt idx="11">
                  <c:v>2K</c:v>
                </c:pt>
                <c:pt idx="12">
                  <c:v>4K</c:v>
                </c:pt>
                <c:pt idx="13">
                  <c:v>8K</c:v>
                </c:pt>
                <c:pt idx="14">
                  <c:v>16K</c:v>
                </c:pt>
                <c:pt idx="15">
                  <c:v>32K</c:v>
                </c:pt>
                <c:pt idx="16">
                  <c:v>64K</c:v>
                </c:pt>
                <c:pt idx="17">
                  <c:v>128K</c:v>
                </c:pt>
                <c:pt idx="18">
                  <c:v>256K</c:v>
                </c:pt>
                <c:pt idx="19">
                  <c:v>512K</c:v>
                </c:pt>
                <c:pt idx="20">
                  <c:v>1M</c:v>
                </c:pt>
              </c:strCache>
            </c:strRef>
          </c:cat>
          <c:val>
            <c:numRef>
              <c:f>Sheet1!$C$2:$C$22</c:f>
              <c:numCache>
                <c:formatCode>General</c:formatCode>
                <c:ptCount val="21"/>
                <c:pt idx="0">
                  <c:v>3.1669999999999998</c:v>
                </c:pt>
                <c:pt idx="1">
                  <c:v>6.3419999999999996</c:v>
                </c:pt>
                <c:pt idx="2">
                  <c:v>12.543000000000001</c:v>
                </c:pt>
                <c:pt idx="3">
                  <c:v>25.052</c:v>
                </c:pt>
                <c:pt idx="4">
                  <c:v>50.434000000000005</c:v>
                </c:pt>
                <c:pt idx="5">
                  <c:v>100.79700000000011</c:v>
                </c:pt>
                <c:pt idx="6">
                  <c:v>201.61599999999999</c:v>
                </c:pt>
                <c:pt idx="7">
                  <c:v>399.76400000000001</c:v>
                </c:pt>
                <c:pt idx="8">
                  <c:v>657.17600000000004</c:v>
                </c:pt>
                <c:pt idx="9">
                  <c:v>1329.279</c:v>
                </c:pt>
                <c:pt idx="10">
                  <c:v>2589.654</c:v>
                </c:pt>
                <c:pt idx="11">
                  <c:v>4062.3120000000022</c:v>
                </c:pt>
                <c:pt idx="12">
                  <c:v>7960.83</c:v>
                </c:pt>
                <c:pt idx="13">
                  <c:v>12254.308999999976</c:v>
                </c:pt>
                <c:pt idx="14">
                  <c:v>14782.745000000004</c:v>
                </c:pt>
                <c:pt idx="15">
                  <c:v>16441.191999999992</c:v>
                </c:pt>
                <c:pt idx="16">
                  <c:v>17407.400000000001</c:v>
                </c:pt>
                <c:pt idx="17">
                  <c:v>17931.698</c:v>
                </c:pt>
                <c:pt idx="18">
                  <c:v>18205.647000000001</c:v>
                </c:pt>
                <c:pt idx="19">
                  <c:v>18344.35099999997</c:v>
                </c:pt>
                <c:pt idx="20">
                  <c:v>18410.611999999968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Core 3</c:v>
                </c:pt>
              </c:strCache>
            </c:strRef>
          </c:tx>
          <c:spPr>
            <a:ln>
              <a:solidFill>
                <a:srgbClr val="00B050"/>
              </a:solidFill>
            </a:ln>
          </c:spPr>
          <c:marker>
            <c:symbol val="diamond"/>
            <c:size val="7"/>
            <c:spPr>
              <a:solidFill>
                <a:srgbClr val="00B050"/>
              </a:solidFill>
              <a:ln>
                <a:solidFill>
                  <a:srgbClr val="00B050"/>
                </a:solidFill>
              </a:ln>
            </c:spPr>
          </c:marker>
          <c:cat>
            <c:strRef>
              <c:f>Sheet1!$A$2:$A$22</c:f>
              <c:strCache>
                <c:ptCount val="21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1K</c:v>
                </c:pt>
                <c:pt idx="11">
                  <c:v>2K</c:v>
                </c:pt>
                <c:pt idx="12">
                  <c:v>4K</c:v>
                </c:pt>
                <c:pt idx="13">
                  <c:v>8K</c:v>
                </c:pt>
                <c:pt idx="14">
                  <c:v>16K</c:v>
                </c:pt>
                <c:pt idx="15">
                  <c:v>32K</c:v>
                </c:pt>
                <c:pt idx="16">
                  <c:v>64K</c:v>
                </c:pt>
                <c:pt idx="17">
                  <c:v>128K</c:v>
                </c:pt>
                <c:pt idx="18">
                  <c:v>256K</c:v>
                </c:pt>
                <c:pt idx="19">
                  <c:v>512K</c:v>
                </c:pt>
                <c:pt idx="20">
                  <c:v>1M</c:v>
                </c:pt>
              </c:strCache>
            </c:strRef>
          </c:cat>
          <c:val>
            <c:numRef>
              <c:f>Sheet1!$D$2:$D$22</c:f>
              <c:numCache>
                <c:formatCode>General</c:formatCode>
                <c:ptCount val="21"/>
                <c:pt idx="0">
                  <c:v>3.173</c:v>
                </c:pt>
                <c:pt idx="1">
                  <c:v>6.3719999999999999</c:v>
                </c:pt>
                <c:pt idx="2">
                  <c:v>12.588000000000001</c:v>
                </c:pt>
                <c:pt idx="3">
                  <c:v>24.895</c:v>
                </c:pt>
                <c:pt idx="4">
                  <c:v>50.517000000000003</c:v>
                </c:pt>
                <c:pt idx="5">
                  <c:v>100.67899999999995</c:v>
                </c:pt>
                <c:pt idx="6">
                  <c:v>201.20999999999998</c:v>
                </c:pt>
                <c:pt idx="7">
                  <c:v>397.76</c:v>
                </c:pt>
                <c:pt idx="8">
                  <c:v>655.77599999999995</c:v>
                </c:pt>
                <c:pt idx="9">
                  <c:v>1325.7170000000001</c:v>
                </c:pt>
                <c:pt idx="10">
                  <c:v>2594.9560000000001</c:v>
                </c:pt>
                <c:pt idx="11">
                  <c:v>4064.9989999999998</c:v>
                </c:pt>
                <c:pt idx="12">
                  <c:v>7987.1010000000024</c:v>
                </c:pt>
                <c:pt idx="13">
                  <c:v>12248.215</c:v>
                </c:pt>
                <c:pt idx="14">
                  <c:v>14773.364999999982</c:v>
                </c:pt>
                <c:pt idx="15">
                  <c:v>16449.66</c:v>
                </c:pt>
                <c:pt idx="16">
                  <c:v>17401.403999999999</c:v>
                </c:pt>
                <c:pt idx="17">
                  <c:v>17934.358999999997</c:v>
                </c:pt>
                <c:pt idx="18">
                  <c:v>18203.518</c:v>
                </c:pt>
                <c:pt idx="19">
                  <c:v>18348.04</c:v>
                </c:pt>
                <c:pt idx="20">
                  <c:v>18413.829000000002</c:v>
                </c:pt>
              </c:numCache>
            </c:numRef>
          </c:val>
        </c:ser>
        <c:marker val="1"/>
        <c:axId val="105120896"/>
        <c:axId val="105122816"/>
      </c:lineChart>
      <c:catAx>
        <c:axId val="105120896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Message Size (bytes)</a:t>
                </a:r>
                <a:endParaRPr lang="en-US" dirty="0"/>
              </a:p>
            </c:rich>
          </c:tx>
          <c:layout/>
        </c:title>
        <c:numFmt formatCode="General" sourceLinked="1"/>
        <c:tickLblPos val="nextTo"/>
        <c:crossAx val="105122816"/>
        <c:crosses val="autoZero"/>
        <c:auto val="1"/>
        <c:lblAlgn val="ctr"/>
        <c:lblOffset val="100"/>
      </c:catAx>
      <c:valAx>
        <c:axId val="105122816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Bandwidth</a:t>
                </a:r>
                <a:r>
                  <a:rPr lang="en-US" baseline="0" dirty="0" smtClean="0"/>
                  <a:t> (Mbps)</a:t>
                </a:r>
                <a:endParaRPr lang="en-US" dirty="0"/>
              </a:p>
            </c:rich>
          </c:tx>
          <c:layout/>
        </c:title>
        <c:numFmt formatCode="General" sourceLinked="1"/>
        <c:tickLblPos val="nextTo"/>
        <c:crossAx val="105120896"/>
        <c:crosses val="autoZero"/>
        <c:crossBetween val="between"/>
      </c:valAx>
      <c:spPr>
        <a:ln>
          <a:solidFill>
            <a:srgbClr val="000000">
              <a:alpha val="25000"/>
            </a:srgbClr>
          </a:solidFill>
        </a:ln>
      </c:spPr>
    </c:plotArea>
    <c:legend>
      <c:legendPos val="r"/>
      <c:layout>
        <c:manualLayout>
          <c:xMode val="edge"/>
          <c:yMode val="edge"/>
          <c:x val="0.27327056943968964"/>
          <c:y val="0.11899688505427741"/>
          <c:w val="0.23047837498573548"/>
          <c:h val="0.15938388838769996"/>
        </c:manualLayout>
      </c:layout>
      <c:spPr>
        <a:solidFill>
          <a:schemeClr val="bg1"/>
        </a:solidFill>
        <a:ln>
          <a:solidFill>
            <a:srgbClr val="000000">
              <a:alpha val="25000"/>
            </a:srgbClr>
          </a:solidFill>
        </a:ln>
      </c:spPr>
    </c:legend>
    <c:plotVisOnly val="1"/>
  </c:chart>
  <c:spPr>
    <a:ln>
      <a:solidFill>
        <a:srgbClr val="000000">
          <a:alpha val="25000"/>
        </a:srgbClr>
      </a:solidFill>
    </a:ln>
  </c:spPr>
  <c:txPr>
    <a:bodyPr/>
    <a:lstStyle/>
    <a:p>
      <a:pPr>
        <a:defRPr sz="1400"/>
      </a:pPr>
      <a:endParaRPr lang="en-US"/>
    </a:p>
  </c:tx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Multi-Stream Communication</a:t>
            </a:r>
            <a:endParaRPr lang="en-US" dirty="0"/>
          </a:p>
        </c:rich>
      </c:tx>
      <c:layout>
        <c:manualLayout>
          <c:xMode val="edge"/>
          <c:yMode val="edge"/>
          <c:x val="0.35952099737532822"/>
          <c:y val="1.2588298498139345E-2"/>
        </c:manualLayout>
      </c:layout>
      <c:overlay val="1"/>
    </c:title>
    <c:plotArea>
      <c:layout>
        <c:manualLayout>
          <c:layoutTarget val="inner"/>
          <c:xMode val="edge"/>
          <c:yMode val="edge"/>
          <c:x val="0.12747840610832739"/>
          <c:y val="7.4871085549702704E-2"/>
          <c:w val="0.84070579813886925"/>
          <c:h val="0.75571831170214443"/>
        </c:manualLayout>
      </c:layout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1 Core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marker>
            <c:spPr>
              <a:solidFill>
                <a:srgbClr val="FF0000"/>
              </a:solidFill>
              <a:ln>
                <a:solidFill>
                  <a:srgbClr val="FF0000"/>
                </a:solidFill>
              </a:ln>
            </c:spPr>
          </c:marker>
          <c:cat>
            <c:strRef>
              <c:f>Sheet1!$A$2:$A$22</c:f>
              <c:strCache>
                <c:ptCount val="21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1K</c:v>
                </c:pt>
                <c:pt idx="11">
                  <c:v>2K</c:v>
                </c:pt>
                <c:pt idx="12">
                  <c:v>4K</c:v>
                </c:pt>
                <c:pt idx="13">
                  <c:v>8K</c:v>
                </c:pt>
                <c:pt idx="14">
                  <c:v>16K</c:v>
                </c:pt>
                <c:pt idx="15">
                  <c:v>32K</c:v>
                </c:pt>
                <c:pt idx="16">
                  <c:v>64K</c:v>
                </c:pt>
                <c:pt idx="17">
                  <c:v>128K</c:v>
                </c:pt>
                <c:pt idx="18">
                  <c:v>256K</c:v>
                </c:pt>
                <c:pt idx="19">
                  <c:v>512K</c:v>
                </c:pt>
                <c:pt idx="20">
                  <c:v>1M</c:v>
                </c:pt>
              </c:strCache>
            </c:strRef>
          </c:cat>
          <c:val>
            <c:numRef>
              <c:f>Sheet1!$B$2:$B$22</c:f>
              <c:numCache>
                <c:formatCode>General</c:formatCode>
                <c:ptCount val="21"/>
                <c:pt idx="0">
                  <c:v>3.2240000000000002</c:v>
                </c:pt>
                <c:pt idx="1">
                  <c:v>6.4370000000000003</c:v>
                </c:pt>
                <c:pt idx="2">
                  <c:v>12.729999999999999</c:v>
                </c:pt>
                <c:pt idx="3">
                  <c:v>25.274000000000001</c:v>
                </c:pt>
                <c:pt idx="4">
                  <c:v>50.966000000000001</c:v>
                </c:pt>
                <c:pt idx="5">
                  <c:v>101.82</c:v>
                </c:pt>
                <c:pt idx="6">
                  <c:v>202.37900000000002</c:v>
                </c:pt>
                <c:pt idx="7">
                  <c:v>404.44200000000001</c:v>
                </c:pt>
                <c:pt idx="8">
                  <c:v>663.64699999999948</c:v>
                </c:pt>
                <c:pt idx="9">
                  <c:v>1334.463</c:v>
                </c:pt>
                <c:pt idx="10">
                  <c:v>2210.5839999999998</c:v>
                </c:pt>
                <c:pt idx="11">
                  <c:v>2331.203</c:v>
                </c:pt>
                <c:pt idx="12">
                  <c:v>2564.2399999999998</c:v>
                </c:pt>
                <c:pt idx="13">
                  <c:v>2769.598</c:v>
                </c:pt>
                <c:pt idx="14">
                  <c:v>2885.9029999999998</c:v>
                </c:pt>
                <c:pt idx="15">
                  <c:v>2947.4009999999998</c:v>
                </c:pt>
                <c:pt idx="16">
                  <c:v>2968.4730000000022</c:v>
                </c:pt>
                <c:pt idx="17">
                  <c:v>2984.2479999999987</c:v>
                </c:pt>
                <c:pt idx="18">
                  <c:v>2992.223</c:v>
                </c:pt>
                <c:pt idx="19">
                  <c:v>2996.1689999999976</c:v>
                </c:pt>
                <c:pt idx="20">
                  <c:v>2997.5479999999998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 Cores</c:v>
                </c:pt>
              </c:strCache>
            </c:strRef>
          </c:tx>
          <c:spPr>
            <a:ln>
              <a:solidFill>
                <a:srgbClr val="0819B8"/>
              </a:solidFill>
              <a:prstDash val="sysDot"/>
            </a:ln>
          </c:spPr>
          <c:marker>
            <c:symbol val="circle"/>
            <c:size val="6"/>
            <c:spPr>
              <a:solidFill>
                <a:srgbClr val="0819B8"/>
              </a:solidFill>
              <a:ln>
                <a:solidFill>
                  <a:srgbClr val="0819B8"/>
                </a:solidFill>
              </a:ln>
            </c:spPr>
          </c:marker>
          <c:cat>
            <c:strRef>
              <c:f>Sheet1!$A$2:$A$22</c:f>
              <c:strCache>
                <c:ptCount val="21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1K</c:v>
                </c:pt>
                <c:pt idx="11">
                  <c:v>2K</c:v>
                </c:pt>
                <c:pt idx="12">
                  <c:v>4K</c:v>
                </c:pt>
                <c:pt idx="13">
                  <c:v>8K</c:v>
                </c:pt>
                <c:pt idx="14">
                  <c:v>16K</c:v>
                </c:pt>
                <c:pt idx="15">
                  <c:v>32K</c:v>
                </c:pt>
                <c:pt idx="16">
                  <c:v>64K</c:v>
                </c:pt>
                <c:pt idx="17">
                  <c:v>128K</c:v>
                </c:pt>
                <c:pt idx="18">
                  <c:v>256K</c:v>
                </c:pt>
                <c:pt idx="19">
                  <c:v>512K</c:v>
                </c:pt>
                <c:pt idx="20">
                  <c:v>1M</c:v>
                </c:pt>
              </c:strCache>
            </c:strRef>
          </c:cat>
          <c:val>
            <c:numRef>
              <c:f>Sheet1!$C$2:$C$22</c:f>
              <c:numCache>
                <c:formatCode>General</c:formatCode>
                <c:ptCount val="21"/>
                <c:pt idx="0">
                  <c:v>6.3839999999999995</c:v>
                </c:pt>
                <c:pt idx="1">
                  <c:v>12.696</c:v>
                </c:pt>
                <c:pt idx="2">
                  <c:v>25.096</c:v>
                </c:pt>
                <c:pt idx="3">
                  <c:v>50.124000000000002</c:v>
                </c:pt>
                <c:pt idx="4">
                  <c:v>100.67199999999998</c:v>
                </c:pt>
                <c:pt idx="5">
                  <c:v>202.602</c:v>
                </c:pt>
                <c:pt idx="6">
                  <c:v>401.83599999999973</c:v>
                </c:pt>
                <c:pt idx="7">
                  <c:v>802.25199999999938</c:v>
                </c:pt>
                <c:pt idx="8">
                  <c:v>1287.3109999999999</c:v>
                </c:pt>
                <c:pt idx="9">
                  <c:v>1885.27</c:v>
                </c:pt>
                <c:pt idx="10">
                  <c:v>2475.174</c:v>
                </c:pt>
                <c:pt idx="11">
                  <c:v>2630.3240000000001</c:v>
                </c:pt>
                <c:pt idx="12">
                  <c:v>2729.6970000000001</c:v>
                </c:pt>
                <c:pt idx="13">
                  <c:v>2869.3120000000022</c:v>
                </c:pt>
                <c:pt idx="14">
                  <c:v>2942.625</c:v>
                </c:pt>
                <c:pt idx="15">
                  <c:v>2976.7249999999976</c:v>
                </c:pt>
                <c:pt idx="16">
                  <c:v>2982.7510000000002</c:v>
                </c:pt>
                <c:pt idx="17">
                  <c:v>2991.2049999999977</c:v>
                </c:pt>
                <c:pt idx="18">
                  <c:v>2995.4050000000002</c:v>
                </c:pt>
                <c:pt idx="19">
                  <c:v>2997.9690000000001</c:v>
                </c:pt>
                <c:pt idx="20">
                  <c:v>2998.46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 Cores</c:v>
                </c:pt>
              </c:strCache>
            </c:strRef>
          </c:tx>
          <c:spPr>
            <a:ln>
              <a:solidFill>
                <a:srgbClr val="00B050"/>
              </a:solidFill>
            </a:ln>
          </c:spPr>
          <c:marker>
            <c:spPr>
              <a:solidFill>
                <a:srgbClr val="00B050"/>
              </a:solidFill>
              <a:ln>
                <a:solidFill>
                  <a:srgbClr val="00B050"/>
                </a:solidFill>
              </a:ln>
            </c:spPr>
          </c:marker>
          <c:cat>
            <c:strRef>
              <c:f>Sheet1!$A$2:$A$22</c:f>
              <c:strCache>
                <c:ptCount val="21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1K</c:v>
                </c:pt>
                <c:pt idx="11">
                  <c:v>2K</c:v>
                </c:pt>
                <c:pt idx="12">
                  <c:v>4K</c:v>
                </c:pt>
                <c:pt idx="13">
                  <c:v>8K</c:v>
                </c:pt>
                <c:pt idx="14">
                  <c:v>16K</c:v>
                </c:pt>
                <c:pt idx="15">
                  <c:v>32K</c:v>
                </c:pt>
                <c:pt idx="16">
                  <c:v>64K</c:v>
                </c:pt>
                <c:pt idx="17">
                  <c:v>128K</c:v>
                </c:pt>
                <c:pt idx="18">
                  <c:v>256K</c:v>
                </c:pt>
                <c:pt idx="19">
                  <c:v>512K</c:v>
                </c:pt>
                <c:pt idx="20">
                  <c:v>1M</c:v>
                </c:pt>
              </c:strCache>
            </c:strRef>
          </c:cat>
          <c:val>
            <c:numRef>
              <c:f>Sheet1!$D$2:$D$22</c:f>
              <c:numCache>
                <c:formatCode>General</c:formatCode>
                <c:ptCount val="21"/>
                <c:pt idx="0">
                  <c:v>9.5530000000000008</c:v>
                </c:pt>
                <c:pt idx="1">
                  <c:v>19.052</c:v>
                </c:pt>
                <c:pt idx="2">
                  <c:v>37.800000000000004</c:v>
                </c:pt>
                <c:pt idx="3">
                  <c:v>75.179999999999978</c:v>
                </c:pt>
                <c:pt idx="4">
                  <c:v>151.52800000000013</c:v>
                </c:pt>
                <c:pt idx="5">
                  <c:v>302.43499999999966</c:v>
                </c:pt>
                <c:pt idx="6">
                  <c:v>598.65699999999947</c:v>
                </c:pt>
                <c:pt idx="7">
                  <c:v>1197.462</c:v>
                </c:pt>
                <c:pt idx="8">
                  <c:v>1471.492</c:v>
                </c:pt>
                <c:pt idx="9">
                  <c:v>2029.106</c:v>
                </c:pt>
                <c:pt idx="10">
                  <c:v>2497.9450000000002</c:v>
                </c:pt>
                <c:pt idx="11">
                  <c:v>2743.7809999999977</c:v>
                </c:pt>
                <c:pt idx="12">
                  <c:v>2789.9150000000022</c:v>
                </c:pt>
                <c:pt idx="13">
                  <c:v>2899.7350000000001</c:v>
                </c:pt>
                <c:pt idx="14">
                  <c:v>2954.3340000000012</c:v>
                </c:pt>
                <c:pt idx="15">
                  <c:v>2982.3090000000002</c:v>
                </c:pt>
                <c:pt idx="16">
                  <c:v>2986.3040000000001</c:v>
                </c:pt>
                <c:pt idx="17">
                  <c:v>2993.2489999999975</c:v>
                </c:pt>
                <c:pt idx="18">
                  <c:v>2996.2889999999979</c:v>
                </c:pt>
                <c:pt idx="19">
                  <c:v>2998.3130000000024</c:v>
                </c:pt>
                <c:pt idx="20">
                  <c:v>2998.74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4 Cores</c:v>
                </c:pt>
              </c:strCache>
            </c:strRef>
          </c:tx>
          <c:cat>
            <c:strRef>
              <c:f>Sheet1!$A$2:$A$22</c:f>
              <c:strCache>
                <c:ptCount val="21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1K</c:v>
                </c:pt>
                <c:pt idx="11">
                  <c:v>2K</c:v>
                </c:pt>
                <c:pt idx="12">
                  <c:v>4K</c:v>
                </c:pt>
                <c:pt idx="13">
                  <c:v>8K</c:v>
                </c:pt>
                <c:pt idx="14">
                  <c:v>16K</c:v>
                </c:pt>
                <c:pt idx="15">
                  <c:v>32K</c:v>
                </c:pt>
                <c:pt idx="16">
                  <c:v>64K</c:v>
                </c:pt>
                <c:pt idx="17">
                  <c:v>128K</c:v>
                </c:pt>
                <c:pt idx="18">
                  <c:v>256K</c:v>
                </c:pt>
                <c:pt idx="19">
                  <c:v>512K</c:v>
                </c:pt>
                <c:pt idx="20">
                  <c:v>1M</c:v>
                </c:pt>
              </c:strCache>
            </c:strRef>
          </c:cat>
          <c:val>
            <c:numRef>
              <c:f>Sheet1!$E$2:$E$22</c:f>
              <c:numCache>
                <c:formatCode>General</c:formatCode>
                <c:ptCount val="21"/>
                <c:pt idx="0">
                  <c:v>12.493</c:v>
                </c:pt>
                <c:pt idx="1">
                  <c:v>24.921999999999986</c:v>
                </c:pt>
                <c:pt idx="2">
                  <c:v>49.525000000000013</c:v>
                </c:pt>
                <c:pt idx="3">
                  <c:v>99.268000000000001</c:v>
                </c:pt>
                <c:pt idx="4">
                  <c:v>198.82000000000014</c:v>
                </c:pt>
                <c:pt idx="5">
                  <c:v>397.44200000000001</c:v>
                </c:pt>
                <c:pt idx="6">
                  <c:v>791.94799999999918</c:v>
                </c:pt>
                <c:pt idx="7">
                  <c:v>1583.6839999999988</c:v>
                </c:pt>
                <c:pt idx="8">
                  <c:v>1475.567</c:v>
                </c:pt>
                <c:pt idx="9">
                  <c:v>2025.943</c:v>
                </c:pt>
                <c:pt idx="10">
                  <c:v>2485.3409999999999</c:v>
                </c:pt>
                <c:pt idx="11">
                  <c:v>2737.7</c:v>
                </c:pt>
                <c:pt idx="12">
                  <c:v>2797.5070000000001</c:v>
                </c:pt>
                <c:pt idx="13">
                  <c:v>2901.163</c:v>
                </c:pt>
                <c:pt idx="14">
                  <c:v>2954.7689999999975</c:v>
                </c:pt>
                <c:pt idx="15">
                  <c:v>2983.1709999999998</c:v>
                </c:pt>
                <c:pt idx="16">
                  <c:v>2986.4389999999999</c:v>
                </c:pt>
                <c:pt idx="17">
                  <c:v>2993.5879999999997</c:v>
                </c:pt>
                <c:pt idx="18">
                  <c:v>2997.1410000000001</c:v>
                </c:pt>
                <c:pt idx="19">
                  <c:v>2998.8969999999999</c:v>
                </c:pt>
                <c:pt idx="20">
                  <c:v>2998.8940000000002</c:v>
                </c:pt>
              </c:numCache>
            </c:numRef>
          </c:val>
        </c:ser>
        <c:marker val="1"/>
        <c:axId val="105524224"/>
        <c:axId val="105538688"/>
      </c:lineChart>
      <c:catAx>
        <c:axId val="105524224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Message Size (bytes)</a:t>
                </a:r>
                <a:endParaRPr lang="en-US" dirty="0"/>
              </a:p>
            </c:rich>
          </c:tx>
          <c:layout/>
        </c:title>
        <c:numFmt formatCode="General" sourceLinked="1"/>
        <c:tickLblPos val="nextTo"/>
        <c:crossAx val="105538688"/>
        <c:crosses val="autoZero"/>
        <c:auto val="1"/>
        <c:lblAlgn val="ctr"/>
        <c:lblOffset val="100"/>
      </c:catAx>
      <c:valAx>
        <c:axId val="105538688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Bandwidth (Mbps)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9.0909090909090939E-3"/>
              <c:y val="0.28401910365036909"/>
            </c:manualLayout>
          </c:layout>
        </c:title>
        <c:numFmt formatCode="General" sourceLinked="1"/>
        <c:tickLblPos val="nextTo"/>
        <c:crossAx val="105524224"/>
        <c:crosses val="autoZero"/>
        <c:crossBetween val="between"/>
      </c:valAx>
      <c:spPr>
        <a:ln>
          <a:solidFill>
            <a:srgbClr val="000000">
              <a:alpha val="25000"/>
            </a:srgbClr>
          </a:solidFill>
        </a:ln>
      </c:spPr>
    </c:plotArea>
    <c:legend>
      <c:legendPos val="r"/>
      <c:layout>
        <c:manualLayout>
          <c:xMode val="edge"/>
          <c:yMode val="edge"/>
          <c:x val="0.17261178716296832"/>
          <c:y val="0.11899688505427741"/>
          <c:w val="0.25076823005819898"/>
          <c:h val="0.21251185118359966"/>
        </c:manualLayout>
      </c:layout>
      <c:spPr>
        <a:solidFill>
          <a:schemeClr val="bg1"/>
        </a:solidFill>
        <a:ln>
          <a:solidFill>
            <a:srgbClr val="000000">
              <a:alpha val="25000"/>
            </a:srgbClr>
          </a:solidFill>
        </a:ln>
      </c:spPr>
    </c:legend>
    <c:plotVisOnly val="1"/>
  </c:chart>
  <c:spPr>
    <a:ln>
      <a:solidFill>
        <a:srgbClr val="000000">
          <a:alpha val="25000"/>
        </a:srgbClr>
      </a:solidFill>
    </a:ln>
  </c:spPr>
  <c:txPr>
    <a:bodyPr/>
    <a:lstStyle/>
    <a:p>
      <a:pPr>
        <a:defRPr sz="1400"/>
      </a:pPr>
      <a:endParaRPr lang="en-US"/>
    </a:p>
  </c:txPr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Fan-in</a:t>
            </a:r>
            <a:endParaRPr lang="en-US" dirty="0"/>
          </a:p>
        </c:rich>
      </c:tx>
      <c:layout>
        <c:manualLayout>
          <c:xMode val="edge"/>
          <c:yMode val="edge"/>
          <c:x val="0.41634782608695647"/>
          <c:y val="1.2588298498139345E-2"/>
        </c:manualLayout>
      </c:layout>
      <c:overlay val="1"/>
    </c:title>
    <c:plotArea>
      <c:layout>
        <c:manualLayout>
          <c:layoutTarget val="inner"/>
          <c:xMode val="edge"/>
          <c:yMode val="edge"/>
          <c:x val="0.20789113317357083"/>
          <c:y val="7.4871085549702704E-2"/>
          <c:w val="0.75980988246034553"/>
          <c:h val="0.75571831170214443"/>
        </c:manualLayout>
      </c:layout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1 Peer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marker>
            <c:spPr>
              <a:solidFill>
                <a:srgbClr val="FF0000"/>
              </a:solidFill>
              <a:ln>
                <a:solidFill>
                  <a:srgbClr val="FF0000"/>
                </a:solidFill>
              </a:ln>
            </c:spPr>
          </c:marker>
          <c:cat>
            <c:strRef>
              <c:f>Sheet1!$A$2:$A$22</c:f>
              <c:strCache>
                <c:ptCount val="21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1K</c:v>
                </c:pt>
                <c:pt idx="11">
                  <c:v>2K</c:v>
                </c:pt>
                <c:pt idx="12">
                  <c:v>4K</c:v>
                </c:pt>
                <c:pt idx="13">
                  <c:v>8K</c:v>
                </c:pt>
                <c:pt idx="14">
                  <c:v>16K</c:v>
                </c:pt>
                <c:pt idx="15">
                  <c:v>32K</c:v>
                </c:pt>
                <c:pt idx="16">
                  <c:v>64K</c:v>
                </c:pt>
                <c:pt idx="17">
                  <c:v>128K</c:v>
                </c:pt>
                <c:pt idx="18">
                  <c:v>256K</c:v>
                </c:pt>
                <c:pt idx="19">
                  <c:v>512K</c:v>
                </c:pt>
                <c:pt idx="20">
                  <c:v>1M</c:v>
                </c:pt>
              </c:strCache>
            </c:strRef>
          </c:cat>
          <c:val>
            <c:numRef>
              <c:f>Sheet1!$B$2:$B$22</c:f>
              <c:numCache>
                <c:formatCode>General</c:formatCode>
                <c:ptCount val="21"/>
                <c:pt idx="0">
                  <c:v>2.9719999999999978</c:v>
                </c:pt>
                <c:pt idx="1">
                  <c:v>6.5030000000000001</c:v>
                </c:pt>
                <c:pt idx="2">
                  <c:v>12.803000000000004</c:v>
                </c:pt>
                <c:pt idx="3">
                  <c:v>25.707000000000001</c:v>
                </c:pt>
                <c:pt idx="4">
                  <c:v>51.673000000000002</c:v>
                </c:pt>
                <c:pt idx="5">
                  <c:v>103.492</c:v>
                </c:pt>
                <c:pt idx="6">
                  <c:v>204.00900000000001</c:v>
                </c:pt>
                <c:pt idx="7">
                  <c:v>407.351</c:v>
                </c:pt>
                <c:pt idx="8">
                  <c:v>670.09799999999996</c:v>
                </c:pt>
                <c:pt idx="9">
                  <c:v>1345.0889999999999</c:v>
                </c:pt>
                <c:pt idx="10">
                  <c:v>2198.4569999999999</c:v>
                </c:pt>
                <c:pt idx="11">
                  <c:v>2289.8570000000022</c:v>
                </c:pt>
                <c:pt idx="12">
                  <c:v>2538.4100000000012</c:v>
                </c:pt>
                <c:pt idx="13">
                  <c:v>2754.4879999999998</c:v>
                </c:pt>
                <c:pt idx="14">
                  <c:v>2877.8629999999998</c:v>
                </c:pt>
                <c:pt idx="15">
                  <c:v>2943.2550000000001</c:v>
                </c:pt>
                <c:pt idx="16">
                  <c:v>2966.34</c:v>
                </c:pt>
                <c:pt idx="17">
                  <c:v>2982.9459999999999</c:v>
                </c:pt>
                <c:pt idx="18">
                  <c:v>2991.4130000000023</c:v>
                </c:pt>
                <c:pt idx="19">
                  <c:v>2995.5729999999999</c:v>
                </c:pt>
                <c:pt idx="20">
                  <c:v>2997.1079999999997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 Peers</c:v>
                </c:pt>
              </c:strCache>
            </c:strRef>
          </c:tx>
          <c:spPr>
            <a:ln>
              <a:solidFill>
                <a:srgbClr val="0819B8"/>
              </a:solidFill>
              <a:prstDash val="sysDot"/>
            </a:ln>
          </c:spPr>
          <c:marker>
            <c:symbol val="circle"/>
            <c:size val="6"/>
            <c:spPr>
              <a:solidFill>
                <a:srgbClr val="0819B8"/>
              </a:solidFill>
              <a:ln>
                <a:solidFill>
                  <a:srgbClr val="0819B8"/>
                </a:solidFill>
              </a:ln>
            </c:spPr>
          </c:marker>
          <c:cat>
            <c:strRef>
              <c:f>Sheet1!$A$2:$A$22</c:f>
              <c:strCache>
                <c:ptCount val="21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1K</c:v>
                </c:pt>
                <c:pt idx="11">
                  <c:v>2K</c:v>
                </c:pt>
                <c:pt idx="12">
                  <c:v>4K</c:v>
                </c:pt>
                <c:pt idx="13">
                  <c:v>8K</c:v>
                </c:pt>
                <c:pt idx="14">
                  <c:v>16K</c:v>
                </c:pt>
                <c:pt idx="15">
                  <c:v>32K</c:v>
                </c:pt>
                <c:pt idx="16">
                  <c:v>64K</c:v>
                </c:pt>
                <c:pt idx="17">
                  <c:v>128K</c:v>
                </c:pt>
                <c:pt idx="18">
                  <c:v>256K</c:v>
                </c:pt>
                <c:pt idx="19">
                  <c:v>512K</c:v>
                </c:pt>
                <c:pt idx="20">
                  <c:v>1M</c:v>
                </c:pt>
              </c:strCache>
            </c:strRef>
          </c:cat>
          <c:val>
            <c:numRef>
              <c:f>Sheet1!$C$2:$C$22</c:f>
              <c:numCache>
                <c:formatCode>General</c:formatCode>
                <c:ptCount val="21"/>
                <c:pt idx="0">
                  <c:v>4.226</c:v>
                </c:pt>
                <c:pt idx="1">
                  <c:v>7.6249999999999938</c:v>
                </c:pt>
                <c:pt idx="2">
                  <c:v>16.193000000000001</c:v>
                </c:pt>
                <c:pt idx="3">
                  <c:v>33.988</c:v>
                </c:pt>
                <c:pt idx="4">
                  <c:v>56.088000000000001</c:v>
                </c:pt>
                <c:pt idx="5">
                  <c:v>110.42100000000002</c:v>
                </c:pt>
                <c:pt idx="6">
                  <c:v>198.94499999999999</c:v>
                </c:pt>
                <c:pt idx="7">
                  <c:v>346.29499999999973</c:v>
                </c:pt>
                <c:pt idx="8">
                  <c:v>554.91300000000001</c:v>
                </c:pt>
                <c:pt idx="9">
                  <c:v>944.08799999999997</c:v>
                </c:pt>
                <c:pt idx="10">
                  <c:v>1574.896</c:v>
                </c:pt>
                <c:pt idx="11">
                  <c:v>3672.8350000000023</c:v>
                </c:pt>
                <c:pt idx="12">
                  <c:v>4709.0640000000003</c:v>
                </c:pt>
                <c:pt idx="13">
                  <c:v>5296.4469999999992</c:v>
                </c:pt>
                <c:pt idx="14">
                  <c:v>5631.7550000000001</c:v>
                </c:pt>
                <c:pt idx="15">
                  <c:v>5827.2190000000001</c:v>
                </c:pt>
                <c:pt idx="16">
                  <c:v>5902.3970000000018</c:v>
                </c:pt>
                <c:pt idx="17">
                  <c:v>5951.8630000000003</c:v>
                </c:pt>
                <c:pt idx="18">
                  <c:v>5973.7560000000003</c:v>
                </c:pt>
                <c:pt idx="19">
                  <c:v>5986.4879999999994</c:v>
                </c:pt>
                <c:pt idx="20">
                  <c:v>5991.7240000000002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 Peers</c:v>
                </c:pt>
              </c:strCache>
            </c:strRef>
          </c:tx>
          <c:spPr>
            <a:ln>
              <a:solidFill>
                <a:srgbClr val="00B050"/>
              </a:solidFill>
            </a:ln>
          </c:spPr>
          <c:marker>
            <c:spPr>
              <a:solidFill>
                <a:srgbClr val="00B050"/>
              </a:solidFill>
              <a:ln>
                <a:solidFill>
                  <a:srgbClr val="00B050"/>
                </a:solidFill>
              </a:ln>
            </c:spPr>
          </c:marker>
          <c:cat>
            <c:strRef>
              <c:f>Sheet1!$A$2:$A$22</c:f>
              <c:strCache>
                <c:ptCount val="21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1K</c:v>
                </c:pt>
                <c:pt idx="11">
                  <c:v>2K</c:v>
                </c:pt>
                <c:pt idx="12">
                  <c:v>4K</c:v>
                </c:pt>
                <c:pt idx="13">
                  <c:v>8K</c:v>
                </c:pt>
                <c:pt idx="14">
                  <c:v>16K</c:v>
                </c:pt>
                <c:pt idx="15">
                  <c:v>32K</c:v>
                </c:pt>
                <c:pt idx="16">
                  <c:v>64K</c:v>
                </c:pt>
                <c:pt idx="17">
                  <c:v>128K</c:v>
                </c:pt>
                <c:pt idx="18">
                  <c:v>256K</c:v>
                </c:pt>
                <c:pt idx="19">
                  <c:v>512K</c:v>
                </c:pt>
                <c:pt idx="20">
                  <c:v>1M</c:v>
                </c:pt>
              </c:strCache>
            </c:strRef>
          </c:cat>
          <c:val>
            <c:numRef>
              <c:f>Sheet1!$D$2:$D$22</c:f>
              <c:numCache>
                <c:formatCode>General</c:formatCode>
                <c:ptCount val="21"/>
                <c:pt idx="0">
                  <c:v>3.004</c:v>
                </c:pt>
                <c:pt idx="1">
                  <c:v>5.9710000000000045</c:v>
                </c:pt>
                <c:pt idx="2">
                  <c:v>12.084</c:v>
                </c:pt>
                <c:pt idx="3">
                  <c:v>24.064</c:v>
                </c:pt>
                <c:pt idx="4">
                  <c:v>47.183</c:v>
                </c:pt>
                <c:pt idx="5">
                  <c:v>93.456000000000003</c:v>
                </c:pt>
                <c:pt idx="6">
                  <c:v>174.37300000000002</c:v>
                </c:pt>
                <c:pt idx="7">
                  <c:v>319.41199999999947</c:v>
                </c:pt>
                <c:pt idx="8">
                  <c:v>530.06699999999933</c:v>
                </c:pt>
                <c:pt idx="9">
                  <c:v>938.86399999999946</c:v>
                </c:pt>
                <c:pt idx="10">
                  <c:v>1589.9639999999999</c:v>
                </c:pt>
                <c:pt idx="11">
                  <c:v>3263.5839999999998</c:v>
                </c:pt>
                <c:pt idx="12">
                  <c:v>5770.5350000000008</c:v>
                </c:pt>
                <c:pt idx="13">
                  <c:v>8192.8220000000001</c:v>
                </c:pt>
                <c:pt idx="14">
                  <c:v>8569.44199999999</c:v>
                </c:pt>
                <c:pt idx="15">
                  <c:v>8809.6080000000002</c:v>
                </c:pt>
                <c:pt idx="16">
                  <c:v>8889.0049999999901</c:v>
                </c:pt>
                <c:pt idx="17">
                  <c:v>8941.4259999999813</c:v>
                </c:pt>
                <c:pt idx="18">
                  <c:v>8967.1530000000002</c:v>
                </c:pt>
                <c:pt idx="19">
                  <c:v>8979.9599999999809</c:v>
                </c:pt>
                <c:pt idx="20">
                  <c:v>8984.1039999999903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4 Peers</c:v>
                </c:pt>
              </c:strCache>
            </c:strRef>
          </c:tx>
          <c:cat>
            <c:strRef>
              <c:f>Sheet1!$A$2:$A$22</c:f>
              <c:strCache>
                <c:ptCount val="21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1K</c:v>
                </c:pt>
                <c:pt idx="11">
                  <c:v>2K</c:v>
                </c:pt>
                <c:pt idx="12">
                  <c:v>4K</c:v>
                </c:pt>
                <c:pt idx="13">
                  <c:v>8K</c:v>
                </c:pt>
                <c:pt idx="14">
                  <c:v>16K</c:v>
                </c:pt>
                <c:pt idx="15">
                  <c:v>32K</c:v>
                </c:pt>
                <c:pt idx="16">
                  <c:v>64K</c:v>
                </c:pt>
                <c:pt idx="17">
                  <c:v>128K</c:v>
                </c:pt>
                <c:pt idx="18">
                  <c:v>256K</c:v>
                </c:pt>
                <c:pt idx="19">
                  <c:v>512K</c:v>
                </c:pt>
                <c:pt idx="20">
                  <c:v>1M</c:v>
                </c:pt>
              </c:strCache>
            </c:strRef>
          </c:cat>
          <c:val>
            <c:numRef>
              <c:f>Sheet1!$E$2:$E$22</c:f>
              <c:numCache>
                <c:formatCode>General</c:formatCode>
                <c:ptCount val="21"/>
                <c:pt idx="0">
                  <c:v>2.9559999999999977</c:v>
                </c:pt>
                <c:pt idx="1">
                  <c:v>5.9260000000000002</c:v>
                </c:pt>
                <c:pt idx="2">
                  <c:v>12.001000000000001</c:v>
                </c:pt>
                <c:pt idx="3">
                  <c:v>23.838999999999999</c:v>
                </c:pt>
                <c:pt idx="4">
                  <c:v>45.855999999999995</c:v>
                </c:pt>
                <c:pt idx="5">
                  <c:v>88.88</c:v>
                </c:pt>
                <c:pt idx="6">
                  <c:v>168.048</c:v>
                </c:pt>
                <c:pt idx="7">
                  <c:v>301.4929999999996</c:v>
                </c:pt>
                <c:pt idx="8">
                  <c:v>524.51800000000003</c:v>
                </c:pt>
                <c:pt idx="9">
                  <c:v>935.32399999999996</c:v>
                </c:pt>
                <c:pt idx="10">
                  <c:v>1581.8989999999999</c:v>
                </c:pt>
                <c:pt idx="11">
                  <c:v>3156.067</c:v>
                </c:pt>
                <c:pt idx="12">
                  <c:v>5570.1850000000004</c:v>
                </c:pt>
                <c:pt idx="13">
                  <c:v>8965.0360000000001</c:v>
                </c:pt>
                <c:pt idx="14">
                  <c:v>11048.446</c:v>
                </c:pt>
                <c:pt idx="15">
                  <c:v>11528.132000000009</c:v>
                </c:pt>
                <c:pt idx="16">
                  <c:v>11739.640000000009</c:v>
                </c:pt>
                <c:pt idx="17">
                  <c:v>11864.61199999999</c:v>
                </c:pt>
                <c:pt idx="18">
                  <c:v>11928.02</c:v>
                </c:pt>
                <c:pt idx="19">
                  <c:v>11959.976000000001</c:v>
                </c:pt>
                <c:pt idx="20">
                  <c:v>11973.146000000002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5 Peers</c:v>
                </c:pt>
              </c:strCache>
            </c:strRef>
          </c:tx>
          <c:spPr>
            <a:ln>
              <a:solidFill>
                <a:srgbClr val="FF6600"/>
              </a:solidFill>
            </a:ln>
          </c:spPr>
          <c:marker>
            <c:spPr>
              <a:solidFill>
                <a:srgbClr val="FF6600"/>
              </a:solidFill>
              <a:ln>
                <a:solidFill>
                  <a:srgbClr val="FF6600"/>
                </a:solidFill>
              </a:ln>
            </c:spPr>
          </c:marker>
          <c:cat>
            <c:strRef>
              <c:f>Sheet1!$A$2:$A$22</c:f>
              <c:strCache>
                <c:ptCount val="21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1K</c:v>
                </c:pt>
                <c:pt idx="11">
                  <c:v>2K</c:v>
                </c:pt>
                <c:pt idx="12">
                  <c:v>4K</c:v>
                </c:pt>
                <c:pt idx="13">
                  <c:v>8K</c:v>
                </c:pt>
                <c:pt idx="14">
                  <c:v>16K</c:v>
                </c:pt>
                <c:pt idx="15">
                  <c:v>32K</c:v>
                </c:pt>
                <c:pt idx="16">
                  <c:v>64K</c:v>
                </c:pt>
                <c:pt idx="17">
                  <c:v>128K</c:v>
                </c:pt>
                <c:pt idx="18">
                  <c:v>256K</c:v>
                </c:pt>
                <c:pt idx="19">
                  <c:v>512K</c:v>
                </c:pt>
                <c:pt idx="20">
                  <c:v>1M</c:v>
                </c:pt>
              </c:strCache>
            </c:strRef>
          </c:cat>
          <c:val>
            <c:numRef>
              <c:f>Sheet1!$F$2:$F$22</c:f>
              <c:numCache>
                <c:formatCode>General</c:formatCode>
                <c:ptCount val="21"/>
                <c:pt idx="0">
                  <c:v>2.8149999999999977</c:v>
                </c:pt>
                <c:pt idx="1">
                  <c:v>5.6199999999999966</c:v>
                </c:pt>
                <c:pt idx="2">
                  <c:v>11.375000000000009</c:v>
                </c:pt>
                <c:pt idx="3">
                  <c:v>22.646000000000001</c:v>
                </c:pt>
                <c:pt idx="4">
                  <c:v>44.153000000000006</c:v>
                </c:pt>
                <c:pt idx="5">
                  <c:v>86.126999999999981</c:v>
                </c:pt>
                <c:pt idx="6">
                  <c:v>156.577</c:v>
                </c:pt>
                <c:pt idx="7">
                  <c:v>296.51</c:v>
                </c:pt>
                <c:pt idx="8">
                  <c:v>521.98199999999997</c:v>
                </c:pt>
                <c:pt idx="9">
                  <c:v>931.17400000000055</c:v>
                </c:pt>
                <c:pt idx="10">
                  <c:v>1523.432</c:v>
                </c:pt>
                <c:pt idx="11">
                  <c:v>2992.942</c:v>
                </c:pt>
                <c:pt idx="12">
                  <c:v>5403.6290000000054</c:v>
                </c:pt>
                <c:pt idx="13">
                  <c:v>8611.5010000000002</c:v>
                </c:pt>
                <c:pt idx="14">
                  <c:v>11813.124000000009</c:v>
                </c:pt>
                <c:pt idx="15">
                  <c:v>12410.771000000002</c:v>
                </c:pt>
                <c:pt idx="16">
                  <c:v>12685.454</c:v>
                </c:pt>
                <c:pt idx="17">
                  <c:v>12812.838</c:v>
                </c:pt>
                <c:pt idx="18">
                  <c:v>12888.53</c:v>
                </c:pt>
                <c:pt idx="19">
                  <c:v>12926.856999999982</c:v>
                </c:pt>
                <c:pt idx="20">
                  <c:v>12942.539000000002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6 Peers</c:v>
                </c:pt>
              </c:strCache>
            </c:strRef>
          </c:tx>
          <c:cat>
            <c:strRef>
              <c:f>Sheet1!$A$2:$A$22</c:f>
              <c:strCache>
                <c:ptCount val="21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1K</c:v>
                </c:pt>
                <c:pt idx="11">
                  <c:v>2K</c:v>
                </c:pt>
                <c:pt idx="12">
                  <c:v>4K</c:v>
                </c:pt>
                <c:pt idx="13">
                  <c:v>8K</c:v>
                </c:pt>
                <c:pt idx="14">
                  <c:v>16K</c:v>
                </c:pt>
                <c:pt idx="15">
                  <c:v>32K</c:v>
                </c:pt>
                <c:pt idx="16">
                  <c:v>64K</c:v>
                </c:pt>
                <c:pt idx="17">
                  <c:v>128K</c:v>
                </c:pt>
                <c:pt idx="18">
                  <c:v>256K</c:v>
                </c:pt>
                <c:pt idx="19">
                  <c:v>512K</c:v>
                </c:pt>
                <c:pt idx="20">
                  <c:v>1M</c:v>
                </c:pt>
              </c:strCache>
            </c:strRef>
          </c:cat>
          <c:val>
            <c:numRef>
              <c:f>Sheet1!$G$2:$G$22</c:f>
              <c:numCache>
                <c:formatCode>General</c:formatCode>
                <c:ptCount val="21"/>
                <c:pt idx="0">
                  <c:v>2.694</c:v>
                </c:pt>
                <c:pt idx="1">
                  <c:v>5.3760000000000003</c:v>
                </c:pt>
                <c:pt idx="2">
                  <c:v>10.879000000000008</c:v>
                </c:pt>
                <c:pt idx="3">
                  <c:v>21.650000000000016</c:v>
                </c:pt>
                <c:pt idx="4">
                  <c:v>40.914999999999999</c:v>
                </c:pt>
                <c:pt idx="5">
                  <c:v>80.084999999999994</c:v>
                </c:pt>
                <c:pt idx="6">
                  <c:v>152.84399999999999</c:v>
                </c:pt>
                <c:pt idx="7">
                  <c:v>291.10300000000001</c:v>
                </c:pt>
                <c:pt idx="8">
                  <c:v>516.53599999999949</c:v>
                </c:pt>
                <c:pt idx="9">
                  <c:v>927.73500000000001</c:v>
                </c:pt>
                <c:pt idx="10">
                  <c:v>1529.453</c:v>
                </c:pt>
                <c:pt idx="11">
                  <c:v>2890.5920000000001</c:v>
                </c:pt>
                <c:pt idx="12">
                  <c:v>5165.2089999999998</c:v>
                </c:pt>
                <c:pt idx="13">
                  <c:v>8166.4690000000001</c:v>
                </c:pt>
                <c:pt idx="14">
                  <c:v>11226.329</c:v>
                </c:pt>
                <c:pt idx="15">
                  <c:v>12511.813</c:v>
                </c:pt>
                <c:pt idx="16">
                  <c:v>12781.13899999999</c:v>
                </c:pt>
                <c:pt idx="17">
                  <c:v>12895.778</c:v>
                </c:pt>
                <c:pt idx="18">
                  <c:v>13006.34</c:v>
                </c:pt>
                <c:pt idx="19">
                  <c:v>13046.156000000001</c:v>
                </c:pt>
                <c:pt idx="20">
                  <c:v>13061.092000000002</c:v>
                </c:pt>
              </c:numCache>
            </c:numRef>
          </c:val>
        </c:ser>
        <c:marker val="1"/>
        <c:axId val="105739392"/>
        <c:axId val="105741312"/>
      </c:lineChart>
      <c:catAx>
        <c:axId val="105739392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Message Size (bytes)</a:t>
                </a:r>
                <a:endParaRPr lang="en-US" dirty="0"/>
              </a:p>
            </c:rich>
          </c:tx>
          <c:layout/>
        </c:title>
        <c:numFmt formatCode="General" sourceLinked="1"/>
        <c:tickLblPos val="nextTo"/>
        <c:crossAx val="105741312"/>
        <c:crosses val="autoZero"/>
        <c:auto val="1"/>
        <c:lblAlgn val="ctr"/>
        <c:lblOffset val="100"/>
      </c:catAx>
      <c:valAx>
        <c:axId val="105741312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Bandwidth (Mbps)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0"/>
              <c:y val="0.29885681472508524"/>
            </c:manualLayout>
          </c:layout>
        </c:title>
        <c:numFmt formatCode="General" sourceLinked="1"/>
        <c:tickLblPos val="nextTo"/>
        <c:crossAx val="105739392"/>
        <c:crosses val="autoZero"/>
        <c:crossBetween val="between"/>
      </c:valAx>
      <c:spPr>
        <a:ln>
          <a:solidFill>
            <a:srgbClr val="000000">
              <a:alpha val="25000"/>
            </a:srgbClr>
          </a:solidFill>
        </a:ln>
      </c:spPr>
    </c:plotArea>
    <c:legend>
      <c:legendPos val="r"/>
      <c:layout>
        <c:manualLayout>
          <c:xMode val="edge"/>
          <c:yMode val="edge"/>
          <c:x val="0.22109665639621143"/>
          <c:y val="0.11899688505427759"/>
          <c:w val="0.2485363460002285"/>
          <c:h val="0.3187677767753993"/>
        </c:manualLayout>
      </c:layout>
      <c:spPr>
        <a:solidFill>
          <a:schemeClr val="bg1"/>
        </a:solidFill>
        <a:ln>
          <a:solidFill>
            <a:srgbClr val="000000">
              <a:alpha val="25000"/>
            </a:srgbClr>
          </a:solidFill>
        </a:ln>
      </c:spPr>
    </c:legend>
    <c:plotVisOnly val="1"/>
  </c:chart>
  <c:spPr>
    <a:ln>
      <a:solidFill>
        <a:srgbClr val="000000">
          <a:alpha val="25000"/>
        </a:srgbClr>
      </a:solidFill>
    </a:ln>
  </c:spPr>
  <c:txPr>
    <a:bodyPr/>
    <a:lstStyle/>
    <a:p>
      <a:pPr>
        <a:defRPr sz="1400"/>
      </a:pPr>
      <a:endParaRPr lang="en-US"/>
    </a:p>
  </c:txPr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Fan-out</a:t>
            </a:r>
            <a:endParaRPr lang="en-US" dirty="0"/>
          </a:p>
        </c:rich>
      </c:tx>
      <c:layout>
        <c:manualLayout>
          <c:xMode val="edge"/>
          <c:yMode val="edge"/>
          <c:x val="0.50330434782608657"/>
          <c:y val="1.2588298498139345E-2"/>
        </c:manualLayout>
      </c:layout>
      <c:overlay val="1"/>
    </c:title>
    <c:plotArea>
      <c:layout>
        <c:manualLayout>
          <c:layoutTarget val="inner"/>
          <c:xMode val="edge"/>
          <c:yMode val="edge"/>
          <c:x val="0.19091384229145283"/>
          <c:y val="7.4871085549702704E-2"/>
          <c:w val="0.77720118680817141"/>
          <c:h val="0.75571831170214443"/>
        </c:manualLayout>
      </c:layout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1 Peer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marker>
            <c:spPr>
              <a:solidFill>
                <a:srgbClr val="FF0000"/>
              </a:solidFill>
              <a:ln>
                <a:solidFill>
                  <a:srgbClr val="FF0000"/>
                </a:solidFill>
              </a:ln>
            </c:spPr>
          </c:marker>
          <c:cat>
            <c:strRef>
              <c:f>Sheet1!$A$2:$A$22</c:f>
              <c:strCache>
                <c:ptCount val="21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1K</c:v>
                </c:pt>
                <c:pt idx="11">
                  <c:v>2K</c:v>
                </c:pt>
                <c:pt idx="12">
                  <c:v>4K</c:v>
                </c:pt>
                <c:pt idx="13">
                  <c:v>8K</c:v>
                </c:pt>
                <c:pt idx="14">
                  <c:v>16K</c:v>
                </c:pt>
                <c:pt idx="15">
                  <c:v>32K</c:v>
                </c:pt>
                <c:pt idx="16">
                  <c:v>64K</c:v>
                </c:pt>
                <c:pt idx="17">
                  <c:v>128K</c:v>
                </c:pt>
                <c:pt idx="18">
                  <c:v>256K</c:v>
                </c:pt>
                <c:pt idx="19">
                  <c:v>512K</c:v>
                </c:pt>
                <c:pt idx="20">
                  <c:v>1M</c:v>
                </c:pt>
              </c:strCache>
            </c:strRef>
          </c:cat>
          <c:val>
            <c:numRef>
              <c:f>Sheet1!$B$2:$B$22</c:f>
              <c:numCache>
                <c:formatCode>General</c:formatCode>
                <c:ptCount val="21"/>
                <c:pt idx="0">
                  <c:v>2.9670000000000001</c:v>
                </c:pt>
                <c:pt idx="1">
                  <c:v>5.9740000000000002</c:v>
                </c:pt>
                <c:pt idx="2">
                  <c:v>11.856000000000009</c:v>
                </c:pt>
                <c:pt idx="3">
                  <c:v>23.654000000000018</c:v>
                </c:pt>
                <c:pt idx="4">
                  <c:v>47.465000000000003</c:v>
                </c:pt>
                <c:pt idx="5">
                  <c:v>94.661000000000001</c:v>
                </c:pt>
                <c:pt idx="6">
                  <c:v>188.49800000000013</c:v>
                </c:pt>
                <c:pt idx="7">
                  <c:v>373.577</c:v>
                </c:pt>
                <c:pt idx="8">
                  <c:v>625.54499999999996</c:v>
                </c:pt>
                <c:pt idx="9">
                  <c:v>1258.0360000000001</c:v>
                </c:pt>
                <c:pt idx="10">
                  <c:v>2175.7579999999998</c:v>
                </c:pt>
                <c:pt idx="11">
                  <c:v>2321.2859999999987</c:v>
                </c:pt>
                <c:pt idx="12">
                  <c:v>2555.3110000000024</c:v>
                </c:pt>
                <c:pt idx="13">
                  <c:v>2765.1410000000001</c:v>
                </c:pt>
                <c:pt idx="14">
                  <c:v>2883.2039999999997</c:v>
                </c:pt>
                <c:pt idx="15">
                  <c:v>2946.1419999999998</c:v>
                </c:pt>
                <c:pt idx="16">
                  <c:v>2967.7350000000001</c:v>
                </c:pt>
                <c:pt idx="17">
                  <c:v>2983.663</c:v>
                </c:pt>
                <c:pt idx="18">
                  <c:v>2991.74</c:v>
                </c:pt>
                <c:pt idx="19">
                  <c:v>2995.8249999999998</c:v>
                </c:pt>
                <c:pt idx="20">
                  <c:v>2997.1859999999997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 Peers</c:v>
                </c:pt>
              </c:strCache>
            </c:strRef>
          </c:tx>
          <c:spPr>
            <a:ln>
              <a:solidFill>
                <a:srgbClr val="0819B8"/>
              </a:solidFill>
              <a:prstDash val="sysDot"/>
            </a:ln>
          </c:spPr>
          <c:marker>
            <c:symbol val="circle"/>
            <c:size val="6"/>
            <c:spPr>
              <a:solidFill>
                <a:srgbClr val="0819B8"/>
              </a:solidFill>
              <a:ln>
                <a:solidFill>
                  <a:srgbClr val="0819B8"/>
                </a:solidFill>
              </a:ln>
            </c:spPr>
          </c:marker>
          <c:cat>
            <c:strRef>
              <c:f>Sheet1!$A$2:$A$22</c:f>
              <c:strCache>
                <c:ptCount val="21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1K</c:v>
                </c:pt>
                <c:pt idx="11">
                  <c:v>2K</c:v>
                </c:pt>
                <c:pt idx="12">
                  <c:v>4K</c:v>
                </c:pt>
                <c:pt idx="13">
                  <c:v>8K</c:v>
                </c:pt>
                <c:pt idx="14">
                  <c:v>16K</c:v>
                </c:pt>
                <c:pt idx="15">
                  <c:v>32K</c:v>
                </c:pt>
                <c:pt idx="16">
                  <c:v>64K</c:v>
                </c:pt>
                <c:pt idx="17">
                  <c:v>128K</c:v>
                </c:pt>
                <c:pt idx="18">
                  <c:v>256K</c:v>
                </c:pt>
                <c:pt idx="19">
                  <c:v>512K</c:v>
                </c:pt>
                <c:pt idx="20">
                  <c:v>1M</c:v>
                </c:pt>
              </c:strCache>
            </c:strRef>
          </c:cat>
          <c:val>
            <c:numRef>
              <c:f>Sheet1!$C$2:$C$22</c:f>
              <c:numCache>
                <c:formatCode>General</c:formatCode>
                <c:ptCount val="21"/>
                <c:pt idx="0">
                  <c:v>3.01</c:v>
                </c:pt>
                <c:pt idx="1">
                  <c:v>5.9969999999999999</c:v>
                </c:pt>
                <c:pt idx="2">
                  <c:v>11.914</c:v>
                </c:pt>
                <c:pt idx="3">
                  <c:v>23.768999999999973</c:v>
                </c:pt>
                <c:pt idx="4">
                  <c:v>47.74</c:v>
                </c:pt>
                <c:pt idx="5">
                  <c:v>95.171999999999983</c:v>
                </c:pt>
                <c:pt idx="6">
                  <c:v>189.52</c:v>
                </c:pt>
                <c:pt idx="7">
                  <c:v>375.96699999999953</c:v>
                </c:pt>
                <c:pt idx="8">
                  <c:v>587.07799999999997</c:v>
                </c:pt>
                <c:pt idx="9">
                  <c:v>1164.9780000000001</c:v>
                </c:pt>
                <c:pt idx="10">
                  <c:v>2336.56</c:v>
                </c:pt>
                <c:pt idx="11">
                  <c:v>4595.2089999999998</c:v>
                </c:pt>
                <c:pt idx="12">
                  <c:v>5082.1750000000002</c:v>
                </c:pt>
                <c:pt idx="13">
                  <c:v>5514.5450000000001</c:v>
                </c:pt>
                <c:pt idx="14">
                  <c:v>5757.8490000000002</c:v>
                </c:pt>
                <c:pt idx="15">
                  <c:v>5887.8980000000001</c:v>
                </c:pt>
                <c:pt idx="16">
                  <c:v>5933.4329999999991</c:v>
                </c:pt>
                <c:pt idx="17">
                  <c:v>5966.01</c:v>
                </c:pt>
                <c:pt idx="18">
                  <c:v>5982.6560000000054</c:v>
                </c:pt>
                <c:pt idx="19">
                  <c:v>5991.02</c:v>
                </c:pt>
                <c:pt idx="20">
                  <c:v>5993.982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 Peers</c:v>
                </c:pt>
              </c:strCache>
            </c:strRef>
          </c:tx>
          <c:spPr>
            <a:ln>
              <a:solidFill>
                <a:srgbClr val="00B050"/>
              </a:solidFill>
            </a:ln>
          </c:spPr>
          <c:marker>
            <c:spPr>
              <a:solidFill>
                <a:srgbClr val="00B050"/>
              </a:solidFill>
              <a:ln>
                <a:solidFill>
                  <a:srgbClr val="00B050"/>
                </a:solidFill>
              </a:ln>
            </c:spPr>
          </c:marker>
          <c:cat>
            <c:strRef>
              <c:f>Sheet1!$A$2:$A$22</c:f>
              <c:strCache>
                <c:ptCount val="21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1K</c:v>
                </c:pt>
                <c:pt idx="11">
                  <c:v>2K</c:v>
                </c:pt>
                <c:pt idx="12">
                  <c:v>4K</c:v>
                </c:pt>
                <c:pt idx="13">
                  <c:v>8K</c:v>
                </c:pt>
                <c:pt idx="14">
                  <c:v>16K</c:v>
                </c:pt>
                <c:pt idx="15">
                  <c:v>32K</c:v>
                </c:pt>
                <c:pt idx="16">
                  <c:v>64K</c:v>
                </c:pt>
                <c:pt idx="17">
                  <c:v>128K</c:v>
                </c:pt>
                <c:pt idx="18">
                  <c:v>256K</c:v>
                </c:pt>
                <c:pt idx="19">
                  <c:v>512K</c:v>
                </c:pt>
                <c:pt idx="20">
                  <c:v>1M</c:v>
                </c:pt>
              </c:strCache>
            </c:strRef>
          </c:cat>
          <c:val>
            <c:numRef>
              <c:f>Sheet1!$D$2:$D$22</c:f>
              <c:numCache>
                <c:formatCode>General</c:formatCode>
                <c:ptCount val="21"/>
                <c:pt idx="0">
                  <c:v>2.645</c:v>
                </c:pt>
                <c:pt idx="1">
                  <c:v>5.31</c:v>
                </c:pt>
                <c:pt idx="2">
                  <c:v>10.587</c:v>
                </c:pt>
                <c:pt idx="3">
                  <c:v>21.126999999999999</c:v>
                </c:pt>
                <c:pt idx="4">
                  <c:v>42.257000000000005</c:v>
                </c:pt>
                <c:pt idx="5">
                  <c:v>84.558999999999983</c:v>
                </c:pt>
                <c:pt idx="6">
                  <c:v>167.05600000000001</c:v>
                </c:pt>
                <c:pt idx="7">
                  <c:v>332.30399999999969</c:v>
                </c:pt>
                <c:pt idx="8">
                  <c:v>516.53599999999949</c:v>
                </c:pt>
                <c:pt idx="9">
                  <c:v>1033.731</c:v>
                </c:pt>
                <c:pt idx="10">
                  <c:v>2067.8160000000012</c:v>
                </c:pt>
                <c:pt idx="11">
                  <c:v>5360.9739999999965</c:v>
                </c:pt>
                <c:pt idx="12">
                  <c:v>7607.7270000000017</c:v>
                </c:pt>
                <c:pt idx="13">
                  <c:v>8260.0429999999906</c:v>
                </c:pt>
                <c:pt idx="14">
                  <c:v>8632.3019999999833</c:v>
                </c:pt>
                <c:pt idx="15">
                  <c:v>8828.486999999981</c:v>
                </c:pt>
                <c:pt idx="16">
                  <c:v>8898.3499999999876</c:v>
                </c:pt>
                <c:pt idx="17">
                  <c:v>8947.8809999999812</c:v>
                </c:pt>
                <c:pt idx="18">
                  <c:v>8973.09399999999</c:v>
                </c:pt>
                <c:pt idx="19">
                  <c:v>8986.3289999999834</c:v>
                </c:pt>
                <c:pt idx="20">
                  <c:v>8990.5220000000008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4 Peers</c:v>
                </c:pt>
              </c:strCache>
            </c:strRef>
          </c:tx>
          <c:cat>
            <c:strRef>
              <c:f>Sheet1!$A$2:$A$22</c:f>
              <c:strCache>
                <c:ptCount val="21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1K</c:v>
                </c:pt>
                <c:pt idx="11">
                  <c:v>2K</c:v>
                </c:pt>
                <c:pt idx="12">
                  <c:v>4K</c:v>
                </c:pt>
                <c:pt idx="13">
                  <c:v>8K</c:v>
                </c:pt>
                <c:pt idx="14">
                  <c:v>16K</c:v>
                </c:pt>
                <c:pt idx="15">
                  <c:v>32K</c:v>
                </c:pt>
                <c:pt idx="16">
                  <c:v>64K</c:v>
                </c:pt>
                <c:pt idx="17">
                  <c:v>128K</c:v>
                </c:pt>
                <c:pt idx="18">
                  <c:v>256K</c:v>
                </c:pt>
                <c:pt idx="19">
                  <c:v>512K</c:v>
                </c:pt>
                <c:pt idx="20">
                  <c:v>1M</c:v>
                </c:pt>
              </c:strCache>
            </c:strRef>
          </c:cat>
          <c:val>
            <c:numRef>
              <c:f>Sheet1!$E$2:$E$22</c:f>
              <c:numCache>
                <c:formatCode>General</c:formatCode>
                <c:ptCount val="21"/>
                <c:pt idx="0">
                  <c:v>2.3759999999999977</c:v>
                </c:pt>
                <c:pt idx="1">
                  <c:v>4.742</c:v>
                </c:pt>
                <c:pt idx="2">
                  <c:v>9.4360000000000035</c:v>
                </c:pt>
                <c:pt idx="3">
                  <c:v>18.841999999999999</c:v>
                </c:pt>
                <c:pt idx="4">
                  <c:v>37.765000000000036</c:v>
                </c:pt>
                <c:pt idx="5">
                  <c:v>75.206000000000003</c:v>
                </c:pt>
                <c:pt idx="6">
                  <c:v>150.07399999999998</c:v>
                </c:pt>
                <c:pt idx="7">
                  <c:v>297.947</c:v>
                </c:pt>
                <c:pt idx="8">
                  <c:v>464.18400000000008</c:v>
                </c:pt>
                <c:pt idx="9">
                  <c:v>928.02599999999939</c:v>
                </c:pt>
                <c:pt idx="10">
                  <c:v>1855.6319999999998</c:v>
                </c:pt>
                <c:pt idx="11">
                  <c:v>4815.7719999999999</c:v>
                </c:pt>
                <c:pt idx="12">
                  <c:v>9537.9949999999917</c:v>
                </c:pt>
                <c:pt idx="13">
                  <c:v>11004.333000000002</c:v>
                </c:pt>
                <c:pt idx="14">
                  <c:v>11502.965999999984</c:v>
                </c:pt>
                <c:pt idx="15">
                  <c:v>11768.758</c:v>
                </c:pt>
                <c:pt idx="16">
                  <c:v>11863.145</c:v>
                </c:pt>
                <c:pt idx="17">
                  <c:v>11929.697</c:v>
                </c:pt>
                <c:pt idx="18">
                  <c:v>11963.304999999989</c:v>
                </c:pt>
                <c:pt idx="19">
                  <c:v>11980.258</c:v>
                </c:pt>
                <c:pt idx="20">
                  <c:v>11986.584000000004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5 Peers</c:v>
                </c:pt>
              </c:strCache>
            </c:strRef>
          </c:tx>
          <c:spPr>
            <a:ln>
              <a:solidFill>
                <a:srgbClr val="FF6600"/>
              </a:solidFill>
            </a:ln>
          </c:spPr>
          <c:marker>
            <c:spPr>
              <a:solidFill>
                <a:srgbClr val="FF6600"/>
              </a:solidFill>
              <a:ln>
                <a:solidFill>
                  <a:srgbClr val="FF6600"/>
                </a:solidFill>
              </a:ln>
            </c:spPr>
          </c:marker>
          <c:cat>
            <c:strRef>
              <c:f>Sheet1!$A$2:$A$22</c:f>
              <c:strCache>
                <c:ptCount val="21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1K</c:v>
                </c:pt>
                <c:pt idx="11">
                  <c:v>2K</c:v>
                </c:pt>
                <c:pt idx="12">
                  <c:v>4K</c:v>
                </c:pt>
                <c:pt idx="13">
                  <c:v>8K</c:v>
                </c:pt>
                <c:pt idx="14">
                  <c:v>16K</c:v>
                </c:pt>
                <c:pt idx="15">
                  <c:v>32K</c:v>
                </c:pt>
                <c:pt idx="16">
                  <c:v>64K</c:v>
                </c:pt>
                <c:pt idx="17">
                  <c:v>128K</c:v>
                </c:pt>
                <c:pt idx="18">
                  <c:v>256K</c:v>
                </c:pt>
                <c:pt idx="19">
                  <c:v>512K</c:v>
                </c:pt>
                <c:pt idx="20">
                  <c:v>1M</c:v>
                </c:pt>
              </c:strCache>
            </c:strRef>
          </c:cat>
          <c:val>
            <c:numRef>
              <c:f>Sheet1!$F$2:$F$22</c:f>
              <c:numCache>
                <c:formatCode>General</c:formatCode>
                <c:ptCount val="21"/>
                <c:pt idx="0">
                  <c:v>2.1440000000000001</c:v>
                </c:pt>
                <c:pt idx="1">
                  <c:v>4.2969999999999997</c:v>
                </c:pt>
                <c:pt idx="2">
                  <c:v>8.5389999999999997</c:v>
                </c:pt>
                <c:pt idx="3">
                  <c:v>17.100999999999999</c:v>
                </c:pt>
                <c:pt idx="4">
                  <c:v>34.373999999999995</c:v>
                </c:pt>
                <c:pt idx="5">
                  <c:v>68.650999999999982</c:v>
                </c:pt>
                <c:pt idx="6">
                  <c:v>136.506</c:v>
                </c:pt>
                <c:pt idx="7">
                  <c:v>271.22999999999973</c:v>
                </c:pt>
                <c:pt idx="8">
                  <c:v>439.447</c:v>
                </c:pt>
                <c:pt idx="9">
                  <c:v>879.23800000000051</c:v>
                </c:pt>
                <c:pt idx="10">
                  <c:v>1758.521</c:v>
                </c:pt>
                <c:pt idx="11">
                  <c:v>4476.5110000000004</c:v>
                </c:pt>
                <c:pt idx="12">
                  <c:v>8934.2109999999902</c:v>
                </c:pt>
                <c:pt idx="13">
                  <c:v>13708.681</c:v>
                </c:pt>
                <c:pt idx="14">
                  <c:v>14352.953</c:v>
                </c:pt>
                <c:pt idx="15">
                  <c:v>14697.12</c:v>
                </c:pt>
                <c:pt idx="16">
                  <c:v>14822.428</c:v>
                </c:pt>
                <c:pt idx="17">
                  <c:v>14908.323</c:v>
                </c:pt>
                <c:pt idx="18">
                  <c:v>14951.871999999983</c:v>
                </c:pt>
                <c:pt idx="19">
                  <c:v>14974.14799999999</c:v>
                </c:pt>
                <c:pt idx="20">
                  <c:v>14982.449999999992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6 Peers</c:v>
                </c:pt>
              </c:strCache>
            </c:strRef>
          </c:tx>
          <c:cat>
            <c:strRef>
              <c:f>Sheet1!$A$2:$A$22</c:f>
              <c:strCache>
                <c:ptCount val="21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1K</c:v>
                </c:pt>
                <c:pt idx="11">
                  <c:v>2K</c:v>
                </c:pt>
                <c:pt idx="12">
                  <c:v>4K</c:v>
                </c:pt>
                <c:pt idx="13">
                  <c:v>8K</c:v>
                </c:pt>
                <c:pt idx="14">
                  <c:v>16K</c:v>
                </c:pt>
                <c:pt idx="15">
                  <c:v>32K</c:v>
                </c:pt>
                <c:pt idx="16">
                  <c:v>64K</c:v>
                </c:pt>
                <c:pt idx="17">
                  <c:v>128K</c:v>
                </c:pt>
                <c:pt idx="18">
                  <c:v>256K</c:v>
                </c:pt>
                <c:pt idx="19">
                  <c:v>512K</c:v>
                </c:pt>
                <c:pt idx="20">
                  <c:v>1M</c:v>
                </c:pt>
              </c:strCache>
            </c:strRef>
          </c:cat>
          <c:val>
            <c:numRef>
              <c:f>Sheet1!$G$2:$G$22</c:f>
              <c:numCache>
                <c:formatCode>General</c:formatCode>
                <c:ptCount val="21"/>
                <c:pt idx="0">
                  <c:v>2.0230000000000001</c:v>
                </c:pt>
                <c:pt idx="1">
                  <c:v>4.0339999999999998</c:v>
                </c:pt>
                <c:pt idx="2">
                  <c:v>8.0400000000000009</c:v>
                </c:pt>
                <c:pt idx="3">
                  <c:v>16.135000000000005</c:v>
                </c:pt>
                <c:pt idx="4">
                  <c:v>32.333000000000006</c:v>
                </c:pt>
                <c:pt idx="5">
                  <c:v>64.328999999999979</c:v>
                </c:pt>
                <c:pt idx="6">
                  <c:v>128.32400000000001</c:v>
                </c:pt>
                <c:pt idx="7">
                  <c:v>255.12300000000002</c:v>
                </c:pt>
                <c:pt idx="8">
                  <c:v>421.37200000000001</c:v>
                </c:pt>
                <c:pt idx="9">
                  <c:v>843.11</c:v>
                </c:pt>
                <c:pt idx="10">
                  <c:v>1686.0809999999999</c:v>
                </c:pt>
                <c:pt idx="11">
                  <c:v>4215.0990000000002</c:v>
                </c:pt>
                <c:pt idx="12">
                  <c:v>8416.17</c:v>
                </c:pt>
                <c:pt idx="13">
                  <c:v>14960.42499999999</c:v>
                </c:pt>
                <c:pt idx="14">
                  <c:v>16123.962</c:v>
                </c:pt>
                <c:pt idx="15">
                  <c:v>16824.707999999999</c:v>
                </c:pt>
                <c:pt idx="16">
                  <c:v>17176.888999999999</c:v>
                </c:pt>
                <c:pt idx="17">
                  <c:v>17363.245999999999</c:v>
                </c:pt>
                <c:pt idx="18">
                  <c:v>17458.345000000001</c:v>
                </c:pt>
                <c:pt idx="19">
                  <c:v>17508.04</c:v>
                </c:pt>
                <c:pt idx="20">
                  <c:v>17534.851999999992</c:v>
                </c:pt>
              </c:numCache>
            </c:numRef>
          </c:val>
        </c:ser>
        <c:marker val="1"/>
        <c:axId val="105598976"/>
        <c:axId val="105810944"/>
      </c:lineChart>
      <c:catAx>
        <c:axId val="105598976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 b="1" i="0" baseline="0" dirty="0" smtClean="0"/>
                  <a:t>Message Size (bytes)</a:t>
                </a:r>
                <a:endParaRPr lang="en-US" sz="1400" b="1" i="0" baseline="0" dirty="0"/>
              </a:p>
            </c:rich>
          </c:tx>
          <c:layout/>
        </c:title>
        <c:numFmt formatCode="General" sourceLinked="1"/>
        <c:tickLblPos val="nextTo"/>
        <c:crossAx val="105810944"/>
        <c:crosses val="autoZero"/>
        <c:auto val="1"/>
        <c:lblAlgn val="ctr"/>
        <c:lblOffset val="100"/>
      </c:catAx>
      <c:valAx>
        <c:axId val="105810944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Bandwidth (Mbps)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0"/>
              <c:y val="0.32853223687451621"/>
            </c:manualLayout>
          </c:layout>
        </c:title>
        <c:numFmt formatCode="General" sourceLinked="1"/>
        <c:tickLblPos val="nextTo"/>
        <c:crossAx val="105598976"/>
        <c:crosses val="autoZero"/>
        <c:crossBetween val="between"/>
      </c:valAx>
      <c:spPr>
        <a:ln>
          <a:solidFill>
            <a:srgbClr val="000000">
              <a:alpha val="25000"/>
            </a:srgbClr>
          </a:solidFill>
        </a:ln>
      </c:spPr>
    </c:plotArea>
    <c:legend>
      <c:legendPos val="r"/>
      <c:layout>
        <c:manualLayout>
          <c:xMode val="edge"/>
          <c:yMode val="edge"/>
          <c:x val="0.24428506219331289"/>
          <c:y val="0.11899688505427747"/>
          <c:w val="0.27752185324660533"/>
          <c:h val="0.3187677767753993"/>
        </c:manualLayout>
      </c:layout>
      <c:spPr>
        <a:solidFill>
          <a:schemeClr val="bg1"/>
        </a:solidFill>
        <a:ln>
          <a:solidFill>
            <a:srgbClr val="000000">
              <a:alpha val="25000"/>
            </a:srgbClr>
          </a:solidFill>
        </a:ln>
      </c:spPr>
    </c:legend>
    <c:plotVisOnly val="1"/>
  </c:chart>
  <c:spPr>
    <a:ln>
      <a:solidFill>
        <a:srgbClr val="000000">
          <a:alpha val="25000"/>
        </a:srgbClr>
      </a:solidFill>
    </a:ln>
  </c:spPr>
  <c:txPr>
    <a:bodyPr/>
    <a:lstStyle/>
    <a:p>
      <a:pPr>
        <a:defRPr sz="1400"/>
      </a:pPr>
      <a:endParaRPr lang="en-US"/>
    </a:p>
  </c:txPr>
  <c:externalData r:id="rId1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plotArea>
      <c:layout/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0 bytes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marker>
            <c:symbol val="diamond"/>
            <c:size val="7"/>
            <c:spPr>
              <a:solidFill>
                <a:srgbClr val="FF0000"/>
              </a:solidFill>
              <a:ln>
                <a:solidFill>
                  <a:srgbClr val="FF0000"/>
                </a:solidFill>
              </a:ln>
            </c:spPr>
          </c:marker>
          <c:cat>
            <c:numRef>
              <c:f>Sheet1!$A$2:$A$49</c:f>
              <c:numCache>
                <c:formatCode>General</c:formatCode>
                <c:ptCount val="48"/>
                <c:pt idx="0">
                  <c:v>4</c:v>
                </c:pt>
                <c:pt idx="1">
                  <c:v>8</c:v>
                </c:pt>
                <c:pt idx="2">
                  <c:v>32</c:v>
                </c:pt>
                <c:pt idx="3">
                  <c:v>64</c:v>
                </c:pt>
                <c:pt idx="4">
                  <c:v>128</c:v>
                </c:pt>
                <c:pt idx="5">
                  <c:v>256</c:v>
                </c:pt>
                <c:pt idx="6">
                  <c:v>384</c:v>
                </c:pt>
                <c:pt idx="7">
                  <c:v>576</c:v>
                </c:pt>
                <c:pt idx="8">
                  <c:v>864</c:v>
                </c:pt>
                <c:pt idx="9">
                  <c:v>1152</c:v>
                </c:pt>
                <c:pt idx="10">
                  <c:v>1536</c:v>
                </c:pt>
                <c:pt idx="11">
                  <c:v>2048</c:v>
                </c:pt>
                <c:pt idx="12">
                  <c:v>2560</c:v>
                </c:pt>
                <c:pt idx="13">
                  <c:v>3200</c:v>
                </c:pt>
                <c:pt idx="14">
                  <c:v>4000</c:v>
                </c:pt>
                <c:pt idx="15">
                  <c:v>4800</c:v>
                </c:pt>
                <c:pt idx="16">
                  <c:v>5760</c:v>
                </c:pt>
                <c:pt idx="17">
                  <c:v>6912</c:v>
                </c:pt>
                <c:pt idx="18">
                  <c:v>8064</c:v>
                </c:pt>
                <c:pt idx="19">
                  <c:v>9408</c:v>
                </c:pt>
                <c:pt idx="20">
                  <c:v>10976</c:v>
                </c:pt>
                <c:pt idx="21">
                  <c:v>12544</c:v>
                </c:pt>
                <c:pt idx="22">
                  <c:v>14336</c:v>
                </c:pt>
                <c:pt idx="23">
                  <c:v>16384</c:v>
                </c:pt>
                <c:pt idx="24">
                  <c:v>18432</c:v>
                </c:pt>
                <c:pt idx="25">
                  <c:v>20736</c:v>
                </c:pt>
                <c:pt idx="26">
                  <c:v>23328</c:v>
                </c:pt>
                <c:pt idx="27">
                  <c:v>25920</c:v>
                </c:pt>
                <c:pt idx="28">
                  <c:v>28800</c:v>
                </c:pt>
                <c:pt idx="29">
                  <c:v>32000</c:v>
                </c:pt>
                <c:pt idx="30">
                  <c:v>35200</c:v>
                </c:pt>
                <c:pt idx="31">
                  <c:v>38720</c:v>
                </c:pt>
                <c:pt idx="32">
                  <c:v>42592</c:v>
                </c:pt>
                <c:pt idx="33">
                  <c:v>46464</c:v>
                </c:pt>
                <c:pt idx="34">
                  <c:v>50688</c:v>
                </c:pt>
                <c:pt idx="35">
                  <c:v>55296</c:v>
                </c:pt>
                <c:pt idx="36">
                  <c:v>59904</c:v>
                </c:pt>
                <c:pt idx="37">
                  <c:v>64896</c:v>
                </c:pt>
                <c:pt idx="38">
                  <c:v>70304</c:v>
                </c:pt>
                <c:pt idx="39">
                  <c:v>75712</c:v>
                </c:pt>
                <c:pt idx="40">
                  <c:v>81536</c:v>
                </c:pt>
                <c:pt idx="41">
                  <c:v>87808</c:v>
                </c:pt>
                <c:pt idx="42">
                  <c:v>94080</c:v>
                </c:pt>
                <c:pt idx="43">
                  <c:v>100800</c:v>
                </c:pt>
                <c:pt idx="44">
                  <c:v>108000</c:v>
                </c:pt>
                <c:pt idx="45">
                  <c:v>115200</c:v>
                </c:pt>
                <c:pt idx="46">
                  <c:v>122880</c:v>
                </c:pt>
                <c:pt idx="47">
                  <c:v>131072</c:v>
                </c:pt>
              </c:numCache>
            </c:numRef>
          </c:cat>
          <c:val>
            <c:numRef>
              <c:f>Sheet1!$B$2:$B$49</c:f>
              <c:numCache>
                <c:formatCode>General</c:formatCode>
                <c:ptCount val="48"/>
                <c:pt idx="0">
                  <c:v>0</c:v>
                </c:pt>
                <c:pt idx="1">
                  <c:v>5.0753110674525299</c:v>
                </c:pt>
                <c:pt idx="2">
                  <c:v>7.8912901113294094</c:v>
                </c:pt>
                <c:pt idx="3">
                  <c:v>9.2992796332678509</c:v>
                </c:pt>
                <c:pt idx="4">
                  <c:v>11.231172233136853</c:v>
                </c:pt>
                <c:pt idx="5">
                  <c:v>12.606417812704679</c:v>
                </c:pt>
                <c:pt idx="6">
                  <c:v>14.145383104125751</c:v>
                </c:pt>
                <c:pt idx="7">
                  <c:v>16.37197118533075</c:v>
                </c:pt>
                <c:pt idx="8">
                  <c:v>18.009168303863792</c:v>
                </c:pt>
                <c:pt idx="9">
                  <c:v>19.417157825802231</c:v>
                </c:pt>
                <c:pt idx="10">
                  <c:v>21.283562540929861</c:v>
                </c:pt>
                <c:pt idx="11">
                  <c:v>23.182711198428287</c:v>
                </c:pt>
                <c:pt idx="12">
                  <c:v>25.311067452521293</c:v>
                </c:pt>
                <c:pt idx="13">
                  <c:v>29.633267845448632</c:v>
                </c:pt>
                <c:pt idx="14">
                  <c:v>31.499672560576261</c:v>
                </c:pt>
                <c:pt idx="15">
                  <c:v>32.940406024885391</c:v>
                </c:pt>
                <c:pt idx="16">
                  <c:v>34.806810740013105</c:v>
                </c:pt>
                <c:pt idx="17">
                  <c:v>36.738703339882193</c:v>
                </c:pt>
                <c:pt idx="18">
                  <c:v>38.375900458415195</c:v>
                </c:pt>
                <c:pt idx="19">
                  <c:v>40.471512770137537</c:v>
                </c:pt>
                <c:pt idx="20">
                  <c:v>42.20694171578252</c:v>
                </c:pt>
                <c:pt idx="21">
                  <c:v>44.073346430910298</c:v>
                </c:pt>
                <c:pt idx="22">
                  <c:v>46.267190569744535</c:v>
                </c:pt>
                <c:pt idx="23">
                  <c:v>47.740667976424376</c:v>
                </c:pt>
                <c:pt idx="24">
                  <c:v>49.312377210216034</c:v>
                </c:pt>
                <c:pt idx="25">
                  <c:v>51.309757694826445</c:v>
                </c:pt>
                <c:pt idx="26">
                  <c:v>53.045186640471563</c:v>
                </c:pt>
                <c:pt idx="27">
                  <c:v>54.780615586116575</c:v>
                </c:pt>
                <c:pt idx="28">
                  <c:v>59.299279633267865</c:v>
                </c:pt>
                <c:pt idx="29">
                  <c:v>61.100196463654179</c:v>
                </c:pt>
                <c:pt idx="30">
                  <c:v>63.064833005893924</c:v>
                </c:pt>
                <c:pt idx="31">
                  <c:v>64.440078585461649</c:v>
                </c:pt>
                <c:pt idx="32">
                  <c:v>66.175507531106547</c:v>
                </c:pt>
                <c:pt idx="33">
                  <c:v>68.729535036018319</c:v>
                </c:pt>
                <c:pt idx="34">
                  <c:v>70.006548788474149</c:v>
                </c:pt>
                <c:pt idx="35">
                  <c:v>71.774721676489676</c:v>
                </c:pt>
                <c:pt idx="36">
                  <c:v>75.474787164374519</c:v>
                </c:pt>
                <c:pt idx="37">
                  <c:v>77.046496398166354</c:v>
                </c:pt>
                <c:pt idx="38">
                  <c:v>78.945645055664698</c:v>
                </c:pt>
                <c:pt idx="39">
                  <c:v>80.386378519973618</c:v>
                </c:pt>
                <c:pt idx="40">
                  <c:v>82.089063523248328</c:v>
                </c:pt>
                <c:pt idx="41">
                  <c:v>86.444007858546172</c:v>
                </c:pt>
                <c:pt idx="42">
                  <c:v>88.47413228552719</c:v>
                </c:pt>
                <c:pt idx="43">
                  <c:v>90.700720366732156</c:v>
                </c:pt>
                <c:pt idx="44">
                  <c:v>92.305173542894394</c:v>
                </c:pt>
                <c:pt idx="45">
                  <c:v>93.844138834315672</c:v>
                </c:pt>
                <c:pt idx="46">
                  <c:v>96.103470857891026</c:v>
                </c:pt>
                <c:pt idx="47">
                  <c:v>97.413228552717797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32 bytes</c:v>
                </c:pt>
              </c:strCache>
            </c:strRef>
          </c:tx>
          <c:cat>
            <c:numRef>
              <c:f>Sheet1!$A$2:$A$49</c:f>
              <c:numCache>
                <c:formatCode>General</c:formatCode>
                <c:ptCount val="48"/>
                <c:pt idx="0">
                  <c:v>4</c:v>
                </c:pt>
                <c:pt idx="1">
                  <c:v>8</c:v>
                </c:pt>
                <c:pt idx="2">
                  <c:v>32</c:v>
                </c:pt>
                <c:pt idx="3">
                  <c:v>64</c:v>
                </c:pt>
                <c:pt idx="4">
                  <c:v>128</c:v>
                </c:pt>
                <c:pt idx="5">
                  <c:v>256</c:v>
                </c:pt>
                <c:pt idx="6">
                  <c:v>384</c:v>
                </c:pt>
                <c:pt idx="7">
                  <c:v>576</c:v>
                </c:pt>
                <c:pt idx="8">
                  <c:v>864</c:v>
                </c:pt>
                <c:pt idx="9">
                  <c:v>1152</c:v>
                </c:pt>
                <c:pt idx="10">
                  <c:v>1536</c:v>
                </c:pt>
                <c:pt idx="11">
                  <c:v>2048</c:v>
                </c:pt>
                <c:pt idx="12">
                  <c:v>2560</c:v>
                </c:pt>
                <c:pt idx="13">
                  <c:v>3200</c:v>
                </c:pt>
                <c:pt idx="14">
                  <c:v>4000</c:v>
                </c:pt>
                <c:pt idx="15">
                  <c:v>4800</c:v>
                </c:pt>
                <c:pt idx="16">
                  <c:v>5760</c:v>
                </c:pt>
                <c:pt idx="17">
                  <c:v>6912</c:v>
                </c:pt>
                <c:pt idx="18">
                  <c:v>8064</c:v>
                </c:pt>
                <c:pt idx="19">
                  <c:v>9408</c:v>
                </c:pt>
                <c:pt idx="20">
                  <c:v>10976</c:v>
                </c:pt>
                <c:pt idx="21">
                  <c:v>12544</c:v>
                </c:pt>
                <c:pt idx="22">
                  <c:v>14336</c:v>
                </c:pt>
                <c:pt idx="23">
                  <c:v>16384</c:v>
                </c:pt>
                <c:pt idx="24">
                  <c:v>18432</c:v>
                </c:pt>
                <c:pt idx="25">
                  <c:v>20736</c:v>
                </c:pt>
                <c:pt idx="26">
                  <c:v>23328</c:v>
                </c:pt>
                <c:pt idx="27">
                  <c:v>25920</c:v>
                </c:pt>
                <c:pt idx="28">
                  <c:v>28800</c:v>
                </c:pt>
                <c:pt idx="29">
                  <c:v>32000</c:v>
                </c:pt>
                <c:pt idx="30">
                  <c:v>35200</c:v>
                </c:pt>
                <c:pt idx="31">
                  <c:v>38720</c:v>
                </c:pt>
                <c:pt idx="32">
                  <c:v>42592</c:v>
                </c:pt>
                <c:pt idx="33">
                  <c:v>46464</c:v>
                </c:pt>
                <c:pt idx="34">
                  <c:v>50688</c:v>
                </c:pt>
                <c:pt idx="35">
                  <c:v>55296</c:v>
                </c:pt>
                <c:pt idx="36">
                  <c:v>59904</c:v>
                </c:pt>
                <c:pt idx="37">
                  <c:v>64896</c:v>
                </c:pt>
                <c:pt idx="38">
                  <c:v>70304</c:v>
                </c:pt>
                <c:pt idx="39">
                  <c:v>75712</c:v>
                </c:pt>
                <c:pt idx="40">
                  <c:v>81536</c:v>
                </c:pt>
                <c:pt idx="41">
                  <c:v>87808</c:v>
                </c:pt>
                <c:pt idx="42">
                  <c:v>94080</c:v>
                </c:pt>
                <c:pt idx="43">
                  <c:v>100800</c:v>
                </c:pt>
                <c:pt idx="44">
                  <c:v>108000</c:v>
                </c:pt>
                <c:pt idx="45">
                  <c:v>115200</c:v>
                </c:pt>
                <c:pt idx="46">
                  <c:v>122880</c:v>
                </c:pt>
                <c:pt idx="47">
                  <c:v>131072</c:v>
                </c:pt>
              </c:numCache>
            </c:numRef>
          </c:cat>
          <c:val>
            <c:numRef>
              <c:f>Sheet1!$C$2:$C$49</c:f>
              <c:numCache>
                <c:formatCode>General</c:formatCode>
                <c:ptCount val="48"/>
                <c:pt idx="0">
                  <c:v>0</c:v>
                </c:pt>
                <c:pt idx="1">
                  <c:v>5.3428042001235347</c:v>
                </c:pt>
                <c:pt idx="2">
                  <c:v>7.3502161828289063</c:v>
                </c:pt>
                <c:pt idx="3">
                  <c:v>9.0179122915379804</c:v>
                </c:pt>
                <c:pt idx="4">
                  <c:v>10.654725138974682</c:v>
                </c:pt>
                <c:pt idx="5">
                  <c:v>11.8900555898703</c:v>
                </c:pt>
                <c:pt idx="6">
                  <c:v>13.712168004941319</c:v>
                </c:pt>
                <c:pt idx="7">
                  <c:v>14.978381717109322</c:v>
                </c:pt>
                <c:pt idx="8">
                  <c:v>16.985793699814689</c:v>
                </c:pt>
                <c:pt idx="9">
                  <c:v>18.869672637430519</c:v>
                </c:pt>
                <c:pt idx="10">
                  <c:v>19.703520691785009</c:v>
                </c:pt>
                <c:pt idx="11">
                  <c:v>21.988882025941901</c:v>
                </c:pt>
                <c:pt idx="12">
                  <c:v>23.996294008647286</c:v>
                </c:pt>
                <c:pt idx="13">
                  <c:v>27.764051883878928</c:v>
                </c:pt>
                <c:pt idx="14">
                  <c:v>29.339098208770839</c:v>
                </c:pt>
                <c:pt idx="15">
                  <c:v>31.4391599752934</c:v>
                </c:pt>
                <c:pt idx="16">
                  <c:v>32.550957381099394</c:v>
                </c:pt>
                <c:pt idx="17">
                  <c:v>34.651019147622002</c:v>
                </c:pt>
                <c:pt idx="18">
                  <c:v>36.102532427424393</c:v>
                </c:pt>
                <c:pt idx="19">
                  <c:v>38.171710932674557</c:v>
                </c:pt>
                <c:pt idx="20">
                  <c:v>39.37615812229771</c:v>
                </c:pt>
                <c:pt idx="21">
                  <c:v>41.599752933909969</c:v>
                </c:pt>
                <c:pt idx="22">
                  <c:v>44.132180358245833</c:v>
                </c:pt>
                <c:pt idx="23">
                  <c:v>44.811612106238357</c:v>
                </c:pt>
                <c:pt idx="24">
                  <c:v>46.016059295861595</c:v>
                </c:pt>
                <c:pt idx="25">
                  <c:v>48.054354539839395</c:v>
                </c:pt>
                <c:pt idx="26">
                  <c:v>49.413218035824585</c:v>
                </c:pt>
                <c:pt idx="27">
                  <c:v>51.605929586164301</c:v>
                </c:pt>
                <c:pt idx="28">
                  <c:v>56.145768993205685</c:v>
                </c:pt>
                <c:pt idx="29">
                  <c:v>58.184064237183385</c:v>
                </c:pt>
                <c:pt idx="30">
                  <c:v>60.098826436071661</c:v>
                </c:pt>
                <c:pt idx="31">
                  <c:v>60.469425571340224</c:v>
                </c:pt>
                <c:pt idx="32">
                  <c:v>62.322421247683756</c:v>
                </c:pt>
                <c:pt idx="33">
                  <c:v>64.916615194564542</c:v>
                </c:pt>
                <c:pt idx="34">
                  <c:v>66.15194564546016</c:v>
                </c:pt>
                <c:pt idx="35">
                  <c:v>68.035824583075964</c:v>
                </c:pt>
                <c:pt idx="36">
                  <c:v>72.235948116120781</c:v>
                </c:pt>
                <c:pt idx="37">
                  <c:v>73.594811612106255</c:v>
                </c:pt>
                <c:pt idx="38">
                  <c:v>75.571340333538956</c:v>
                </c:pt>
                <c:pt idx="39">
                  <c:v>76.806670784434758</c:v>
                </c:pt>
                <c:pt idx="40">
                  <c:v>78.536133415688681</c:v>
                </c:pt>
                <c:pt idx="41">
                  <c:v>82.458307597282172</c:v>
                </c:pt>
                <c:pt idx="42">
                  <c:v>84.465719579987663</c:v>
                </c:pt>
                <c:pt idx="43">
                  <c:v>86.473131562692885</c:v>
                </c:pt>
                <c:pt idx="44">
                  <c:v>88.1099444101296</c:v>
                </c:pt>
                <c:pt idx="45">
                  <c:v>89.252625077208165</c:v>
                </c:pt>
                <c:pt idx="46">
                  <c:v>91.352686843730496</c:v>
                </c:pt>
                <c:pt idx="47">
                  <c:v>92.98949969116758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1K bytes</c:v>
                </c:pt>
              </c:strCache>
            </c:strRef>
          </c:tx>
          <c:spPr>
            <a:ln>
              <a:solidFill>
                <a:srgbClr val="FFC000"/>
              </a:solidFill>
            </a:ln>
          </c:spPr>
          <c:marker>
            <c:symbol val="triangle"/>
            <c:size val="7"/>
            <c:spPr>
              <a:solidFill>
                <a:srgbClr val="FFC000"/>
              </a:solidFill>
              <a:ln>
                <a:solidFill>
                  <a:srgbClr val="FFC000"/>
                </a:solidFill>
              </a:ln>
            </c:spPr>
          </c:marker>
          <c:cat>
            <c:numRef>
              <c:f>Sheet1!$A$2:$A$49</c:f>
              <c:numCache>
                <c:formatCode>General</c:formatCode>
                <c:ptCount val="48"/>
                <c:pt idx="0">
                  <c:v>4</c:v>
                </c:pt>
                <c:pt idx="1">
                  <c:v>8</c:v>
                </c:pt>
                <c:pt idx="2">
                  <c:v>32</c:v>
                </c:pt>
                <c:pt idx="3">
                  <c:v>64</c:v>
                </c:pt>
                <c:pt idx="4">
                  <c:v>128</c:v>
                </c:pt>
                <c:pt idx="5">
                  <c:v>256</c:v>
                </c:pt>
                <c:pt idx="6">
                  <c:v>384</c:v>
                </c:pt>
                <c:pt idx="7">
                  <c:v>576</c:v>
                </c:pt>
                <c:pt idx="8">
                  <c:v>864</c:v>
                </c:pt>
                <c:pt idx="9">
                  <c:v>1152</c:v>
                </c:pt>
                <c:pt idx="10">
                  <c:v>1536</c:v>
                </c:pt>
                <c:pt idx="11">
                  <c:v>2048</c:v>
                </c:pt>
                <c:pt idx="12">
                  <c:v>2560</c:v>
                </c:pt>
                <c:pt idx="13">
                  <c:v>3200</c:v>
                </c:pt>
                <c:pt idx="14">
                  <c:v>4000</c:v>
                </c:pt>
                <c:pt idx="15">
                  <c:v>4800</c:v>
                </c:pt>
                <c:pt idx="16">
                  <c:v>5760</c:v>
                </c:pt>
                <c:pt idx="17">
                  <c:v>6912</c:v>
                </c:pt>
                <c:pt idx="18">
                  <c:v>8064</c:v>
                </c:pt>
                <c:pt idx="19">
                  <c:v>9408</c:v>
                </c:pt>
                <c:pt idx="20">
                  <c:v>10976</c:v>
                </c:pt>
                <c:pt idx="21">
                  <c:v>12544</c:v>
                </c:pt>
                <c:pt idx="22">
                  <c:v>14336</c:v>
                </c:pt>
                <c:pt idx="23">
                  <c:v>16384</c:v>
                </c:pt>
                <c:pt idx="24">
                  <c:v>18432</c:v>
                </c:pt>
                <c:pt idx="25">
                  <c:v>20736</c:v>
                </c:pt>
                <c:pt idx="26">
                  <c:v>23328</c:v>
                </c:pt>
                <c:pt idx="27">
                  <c:v>25920</c:v>
                </c:pt>
                <c:pt idx="28">
                  <c:v>28800</c:v>
                </c:pt>
                <c:pt idx="29">
                  <c:v>32000</c:v>
                </c:pt>
                <c:pt idx="30">
                  <c:v>35200</c:v>
                </c:pt>
                <c:pt idx="31">
                  <c:v>38720</c:v>
                </c:pt>
                <c:pt idx="32">
                  <c:v>42592</c:v>
                </c:pt>
                <c:pt idx="33">
                  <c:v>46464</c:v>
                </c:pt>
                <c:pt idx="34">
                  <c:v>50688</c:v>
                </c:pt>
                <c:pt idx="35">
                  <c:v>55296</c:v>
                </c:pt>
                <c:pt idx="36">
                  <c:v>59904</c:v>
                </c:pt>
                <c:pt idx="37">
                  <c:v>64896</c:v>
                </c:pt>
                <c:pt idx="38">
                  <c:v>70304</c:v>
                </c:pt>
                <c:pt idx="39">
                  <c:v>75712</c:v>
                </c:pt>
                <c:pt idx="40">
                  <c:v>81536</c:v>
                </c:pt>
                <c:pt idx="41">
                  <c:v>87808</c:v>
                </c:pt>
                <c:pt idx="42">
                  <c:v>94080</c:v>
                </c:pt>
                <c:pt idx="43">
                  <c:v>100800</c:v>
                </c:pt>
                <c:pt idx="44">
                  <c:v>108000</c:v>
                </c:pt>
                <c:pt idx="45">
                  <c:v>115200</c:v>
                </c:pt>
                <c:pt idx="46">
                  <c:v>122880</c:v>
                </c:pt>
                <c:pt idx="47">
                  <c:v>131072</c:v>
                </c:pt>
              </c:numCache>
            </c:numRef>
          </c:cat>
          <c:val>
            <c:numRef>
              <c:f>Sheet1!$D$2:$D$49</c:f>
              <c:numCache>
                <c:formatCode>General</c:formatCode>
                <c:ptCount val="48"/>
                <c:pt idx="0">
                  <c:v>0</c:v>
                </c:pt>
                <c:pt idx="1">
                  <c:v>2.2627010103884992</c:v>
                </c:pt>
                <c:pt idx="2">
                  <c:v>3.6857834068592488</c:v>
                </c:pt>
                <c:pt idx="3">
                  <c:v>4.2407855414828495</c:v>
                </c:pt>
                <c:pt idx="4">
                  <c:v>5.1088658033300085</c:v>
                </c:pt>
                <c:pt idx="5">
                  <c:v>5.4504055784829841</c:v>
                </c:pt>
                <c:pt idx="6">
                  <c:v>6.3896399601536924</c:v>
                </c:pt>
                <c:pt idx="7">
                  <c:v>7.1154119823537778</c:v>
                </c:pt>
                <c:pt idx="8">
                  <c:v>8.140031307812718</c:v>
                </c:pt>
                <c:pt idx="9">
                  <c:v>8.8800341539775225</c:v>
                </c:pt>
                <c:pt idx="10">
                  <c:v>9.548882880318768</c:v>
                </c:pt>
                <c:pt idx="11">
                  <c:v>9.9615767752953008</c:v>
                </c:pt>
                <c:pt idx="12">
                  <c:v>11.071581044542473</c:v>
                </c:pt>
                <c:pt idx="13">
                  <c:v>12.992742279778032</c:v>
                </c:pt>
                <c:pt idx="14">
                  <c:v>13.718514301978068</c:v>
                </c:pt>
                <c:pt idx="15">
                  <c:v>14.757364451401735</c:v>
                </c:pt>
                <c:pt idx="16">
                  <c:v>15.255443290166516</c:v>
                </c:pt>
                <c:pt idx="17">
                  <c:v>16.038138608225413</c:v>
                </c:pt>
                <c:pt idx="18">
                  <c:v>16.835064750249078</c:v>
                </c:pt>
                <c:pt idx="19">
                  <c:v>17.674683364166793</c:v>
                </c:pt>
                <c:pt idx="20">
                  <c:v>18.428917034296273</c:v>
                </c:pt>
                <c:pt idx="21">
                  <c:v>19.496228831649308</c:v>
                </c:pt>
                <c:pt idx="22">
                  <c:v>20.122385086096521</c:v>
                </c:pt>
                <c:pt idx="23">
                  <c:v>20.862387932261225</c:v>
                </c:pt>
                <c:pt idx="24">
                  <c:v>21.55969830653191</c:v>
                </c:pt>
                <c:pt idx="25">
                  <c:v>22.484701864237898</c:v>
                </c:pt>
                <c:pt idx="26">
                  <c:v>23.295858830226262</c:v>
                </c:pt>
                <c:pt idx="27">
                  <c:v>24.163939092073424</c:v>
                </c:pt>
                <c:pt idx="28">
                  <c:v>26.028177031450117</c:v>
                </c:pt>
                <c:pt idx="29">
                  <c:v>26.782410701579579</c:v>
                </c:pt>
                <c:pt idx="30">
                  <c:v>27.465490251885559</c:v>
                </c:pt>
                <c:pt idx="31">
                  <c:v>28.148569802191517</c:v>
                </c:pt>
                <c:pt idx="32">
                  <c:v>29.102035007826942</c:v>
                </c:pt>
                <c:pt idx="33">
                  <c:v>29.813576206062326</c:v>
                </c:pt>
                <c:pt idx="34">
                  <c:v>30.596271524121207</c:v>
                </c:pt>
                <c:pt idx="35">
                  <c:v>31.12281201081543</c:v>
                </c:pt>
                <c:pt idx="36">
                  <c:v>32.488971111427354</c:v>
                </c:pt>
                <c:pt idx="37">
                  <c:v>33.470897964992083</c:v>
                </c:pt>
                <c:pt idx="38">
                  <c:v>34.040130923580513</c:v>
                </c:pt>
                <c:pt idx="39">
                  <c:v>34.837057065603979</c:v>
                </c:pt>
                <c:pt idx="40">
                  <c:v>36.67283335705136</c:v>
                </c:pt>
                <c:pt idx="41">
                  <c:v>37.654760210616097</c:v>
                </c:pt>
                <c:pt idx="42">
                  <c:v>38.593994592286897</c:v>
                </c:pt>
                <c:pt idx="43">
                  <c:v>39.333997438451675</c:v>
                </c:pt>
                <c:pt idx="44">
                  <c:v>39.817845453251572</c:v>
                </c:pt>
                <c:pt idx="45">
                  <c:v>40.899388074569515</c:v>
                </c:pt>
                <c:pt idx="46">
                  <c:v>41.56823680091086</c:v>
                </c:pt>
                <c:pt idx="47">
                  <c:v>42.365162942934475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32K bytes</c:v>
                </c:pt>
              </c:strCache>
            </c:strRef>
          </c:tx>
          <c:cat>
            <c:numRef>
              <c:f>Sheet1!$A$2:$A$49</c:f>
              <c:numCache>
                <c:formatCode>General</c:formatCode>
                <c:ptCount val="48"/>
                <c:pt idx="0">
                  <c:v>4</c:v>
                </c:pt>
                <c:pt idx="1">
                  <c:v>8</c:v>
                </c:pt>
                <c:pt idx="2">
                  <c:v>32</c:v>
                </c:pt>
                <c:pt idx="3">
                  <c:v>64</c:v>
                </c:pt>
                <c:pt idx="4">
                  <c:v>128</c:v>
                </c:pt>
                <c:pt idx="5">
                  <c:v>256</c:v>
                </c:pt>
                <c:pt idx="6">
                  <c:v>384</c:v>
                </c:pt>
                <c:pt idx="7">
                  <c:v>576</c:v>
                </c:pt>
                <c:pt idx="8">
                  <c:v>864</c:v>
                </c:pt>
                <c:pt idx="9">
                  <c:v>1152</c:v>
                </c:pt>
                <c:pt idx="10">
                  <c:v>1536</c:v>
                </c:pt>
                <c:pt idx="11">
                  <c:v>2048</c:v>
                </c:pt>
                <c:pt idx="12">
                  <c:v>2560</c:v>
                </c:pt>
                <c:pt idx="13">
                  <c:v>3200</c:v>
                </c:pt>
                <c:pt idx="14">
                  <c:v>4000</c:v>
                </c:pt>
                <c:pt idx="15">
                  <c:v>4800</c:v>
                </c:pt>
                <c:pt idx="16">
                  <c:v>5760</c:v>
                </c:pt>
                <c:pt idx="17">
                  <c:v>6912</c:v>
                </c:pt>
                <c:pt idx="18">
                  <c:v>8064</c:v>
                </c:pt>
                <c:pt idx="19">
                  <c:v>9408</c:v>
                </c:pt>
                <c:pt idx="20">
                  <c:v>10976</c:v>
                </c:pt>
                <c:pt idx="21">
                  <c:v>12544</c:v>
                </c:pt>
                <c:pt idx="22">
                  <c:v>14336</c:v>
                </c:pt>
                <c:pt idx="23">
                  <c:v>16384</c:v>
                </c:pt>
                <c:pt idx="24">
                  <c:v>18432</c:v>
                </c:pt>
                <c:pt idx="25">
                  <c:v>20736</c:v>
                </c:pt>
                <c:pt idx="26">
                  <c:v>23328</c:v>
                </c:pt>
                <c:pt idx="27">
                  <c:v>25920</c:v>
                </c:pt>
                <c:pt idx="28">
                  <c:v>28800</c:v>
                </c:pt>
                <c:pt idx="29">
                  <c:v>32000</c:v>
                </c:pt>
                <c:pt idx="30">
                  <c:v>35200</c:v>
                </c:pt>
                <c:pt idx="31">
                  <c:v>38720</c:v>
                </c:pt>
                <c:pt idx="32">
                  <c:v>42592</c:v>
                </c:pt>
                <c:pt idx="33">
                  <c:v>46464</c:v>
                </c:pt>
                <c:pt idx="34">
                  <c:v>50688</c:v>
                </c:pt>
                <c:pt idx="35">
                  <c:v>55296</c:v>
                </c:pt>
                <c:pt idx="36">
                  <c:v>59904</c:v>
                </c:pt>
                <c:pt idx="37">
                  <c:v>64896</c:v>
                </c:pt>
                <c:pt idx="38">
                  <c:v>70304</c:v>
                </c:pt>
                <c:pt idx="39">
                  <c:v>75712</c:v>
                </c:pt>
                <c:pt idx="40">
                  <c:v>81536</c:v>
                </c:pt>
                <c:pt idx="41">
                  <c:v>87808</c:v>
                </c:pt>
                <c:pt idx="42">
                  <c:v>94080</c:v>
                </c:pt>
                <c:pt idx="43">
                  <c:v>100800</c:v>
                </c:pt>
                <c:pt idx="44">
                  <c:v>108000</c:v>
                </c:pt>
                <c:pt idx="45">
                  <c:v>115200</c:v>
                </c:pt>
                <c:pt idx="46">
                  <c:v>122880</c:v>
                </c:pt>
                <c:pt idx="47">
                  <c:v>131072</c:v>
                </c:pt>
              </c:numCache>
            </c:numRef>
          </c:cat>
          <c:val>
            <c:numRef>
              <c:f>Sheet1!$E$2:$E$49</c:f>
              <c:numCache>
                <c:formatCode>General</c:formatCode>
                <c:ptCount val="48"/>
                <c:pt idx="0">
                  <c:v>0</c:v>
                </c:pt>
                <c:pt idx="1">
                  <c:v>-1.0837993670617239E-2</c:v>
                </c:pt>
                <c:pt idx="2">
                  <c:v>0.12246932847791178</c:v>
                </c:pt>
                <c:pt idx="3">
                  <c:v>0.44327394112802493</c:v>
                </c:pt>
                <c:pt idx="4">
                  <c:v>0.64377682403432934</c:v>
                </c:pt>
                <c:pt idx="5">
                  <c:v>0.82802271643473013</c:v>
                </c:pt>
                <c:pt idx="6">
                  <c:v>0.91906186326787165</c:v>
                </c:pt>
                <c:pt idx="7">
                  <c:v>1.066458577188186</c:v>
                </c:pt>
                <c:pt idx="8">
                  <c:v>1.3319894221181758</c:v>
                </c:pt>
                <c:pt idx="9">
                  <c:v>1.405687779078334</c:v>
                </c:pt>
                <c:pt idx="10">
                  <c:v>1.5888498721116682</c:v>
                </c:pt>
                <c:pt idx="11">
                  <c:v>1.8760567043828804</c:v>
                </c:pt>
                <c:pt idx="12">
                  <c:v>2.1058221701998461</c:v>
                </c:pt>
                <c:pt idx="13">
                  <c:v>2.6271296657562706</c:v>
                </c:pt>
                <c:pt idx="14">
                  <c:v>2.9435990809381312</c:v>
                </c:pt>
                <c:pt idx="15">
                  <c:v>3.4074652100403231</c:v>
                </c:pt>
                <c:pt idx="16">
                  <c:v>3.9515324923050237</c:v>
                </c:pt>
                <c:pt idx="17">
                  <c:v>4.5552087397580996</c:v>
                </c:pt>
                <c:pt idx="18">
                  <c:v>5.0234100663285179</c:v>
                </c:pt>
                <c:pt idx="19">
                  <c:v>5.4298348289764542</c:v>
                </c:pt>
                <c:pt idx="20">
                  <c:v>5.6801924827675894</c:v>
                </c:pt>
                <c:pt idx="21">
                  <c:v>5.9218797416222362</c:v>
                </c:pt>
                <c:pt idx="22">
                  <c:v>6.0877010447825954</c:v>
                </c:pt>
                <c:pt idx="23">
                  <c:v>6.1635670004768697</c:v>
                </c:pt>
                <c:pt idx="24">
                  <c:v>6.1072094333896993</c:v>
                </c:pt>
                <c:pt idx="25">
                  <c:v>5.8731087701044764</c:v>
                </c:pt>
                <c:pt idx="26">
                  <c:v>5.5804829409979559</c:v>
                </c:pt>
                <c:pt idx="27">
                  <c:v>5.4189968353058475</c:v>
                </c:pt>
                <c:pt idx="28">
                  <c:v>5.6249187150474578</c:v>
                </c:pt>
                <c:pt idx="29">
                  <c:v>5.6856114796028896</c:v>
                </c:pt>
                <c:pt idx="30">
                  <c:v>5.7885724194737014</c:v>
                </c:pt>
                <c:pt idx="31">
                  <c:v>5.9435557289634477</c:v>
                </c:pt>
                <c:pt idx="32">
                  <c:v>6.1353882169332765</c:v>
                </c:pt>
                <c:pt idx="33">
                  <c:v>6.2903715264230309</c:v>
                </c:pt>
                <c:pt idx="34">
                  <c:v>6.3684050808514376</c:v>
                </c:pt>
                <c:pt idx="35">
                  <c:v>6.6014219447695783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1M bytes</c:v>
                </c:pt>
              </c:strCache>
            </c:strRef>
          </c:tx>
          <c:spPr>
            <a:ln>
              <a:solidFill>
                <a:srgbClr val="00B050"/>
              </a:solidFill>
            </a:ln>
          </c:spPr>
          <c:marker>
            <c:spPr>
              <a:solidFill>
                <a:srgbClr val="00B050"/>
              </a:solidFill>
              <a:ln>
                <a:solidFill>
                  <a:srgbClr val="00B050"/>
                </a:solidFill>
              </a:ln>
            </c:spPr>
          </c:marker>
          <c:cat>
            <c:numRef>
              <c:f>Sheet1!$A$2:$A$49</c:f>
              <c:numCache>
                <c:formatCode>General</c:formatCode>
                <c:ptCount val="48"/>
                <c:pt idx="0">
                  <c:v>4</c:v>
                </c:pt>
                <c:pt idx="1">
                  <c:v>8</c:v>
                </c:pt>
                <c:pt idx="2">
                  <c:v>32</c:v>
                </c:pt>
                <c:pt idx="3">
                  <c:v>64</c:v>
                </c:pt>
                <c:pt idx="4">
                  <c:v>128</c:v>
                </c:pt>
                <c:pt idx="5">
                  <c:v>256</c:v>
                </c:pt>
                <c:pt idx="6">
                  <c:v>384</c:v>
                </c:pt>
                <c:pt idx="7">
                  <c:v>576</c:v>
                </c:pt>
                <c:pt idx="8">
                  <c:v>864</c:v>
                </c:pt>
                <c:pt idx="9">
                  <c:v>1152</c:v>
                </c:pt>
                <c:pt idx="10">
                  <c:v>1536</c:v>
                </c:pt>
                <c:pt idx="11">
                  <c:v>2048</c:v>
                </c:pt>
                <c:pt idx="12">
                  <c:v>2560</c:v>
                </c:pt>
                <c:pt idx="13">
                  <c:v>3200</c:v>
                </c:pt>
                <c:pt idx="14">
                  <c:v>4000</c:v>
                </c:pt>
                <c:pt idx="15">
                  <c:v>4800</c:v>
                </c:pt>
                <c:pt idx="16">
                  <c:v>5760</c:v>
                </c:pt>
                <c:pt idx="17">
                  <c:v>6912</c:v>
                </c:pt>
                <c:pt idx="18">
                  <c:v>8064</c:v>
                </c:pt>
                <c:pt idx="19">
                  <c:v>9408</c:v>
                </c:pt>
                <c:pt idx="20">
                  <c:v>10976</c:v>
                </c:pt>
                <c:pt idx="21">
                  <c:v>12544</c:v>
                </c:pt>
                <c:pt idx="22">
                  <c:v>14336</c:v>
                </c:pt>
                <c:pt idx="23">
                  <c:v>16384</c:v>
                </c:pt>
                <c:pt idx="24">
                  <c:v>18432</c:v>
                </c:pt>
                <c:pt idx="25">
                  <c:v>20736</c:v>
                </c:pt>
                <c:pt idx="26">
                  <c:v>23328</c:v>
                </c:pt>
                <c:pt idx="27">
                  <c:v>25920</c:v>
                </c:pt>
                <c:pt idx="28">
                  <c:v>28800</c:v>
                </c:pt>
                <c:pt idx="29">
                  <c:v>32000</c:v>
                </c:pt>
                <c:pt idx="30">
                  <c:v>35200</c:v>
                </c:pt>
                <c:pt idx="31">
                  <c:v>38720</c:v>
                </c:pt>
                <c:pt idx="32">
                  <c:v>42592</c:v>
                </c:pt>
                <c:pt idx="33">
                  <c:v>46464</c:v>
                </c:pt>
                <c:pt idx="34">
                  <c:v>50688</c:v>
                </c:pt>
                <c:pt idx="35">
                  <c:v>55296</c:v>
                </c:pt>
                <c:pt idx="36">
                  <c:v>59904</c:v>
                </c:pt>
                <c:pt idx="37">
                  <c:v>64896</c:v>
                </c:pt>
                <c:pt idx="38">
                  <c:v>70304</c:v>
                </c:pt>
                <c:pt idx="39">
                  <c:v>75712</c:v>
                </c:pt>
                <c:pt idx="40">
                  <c:v>81536</c:v>
                </c:pt>
                <c:pt idx="41">
                  <c:v>87808</c:v>
                </c:pt>
                <c:pt idx="42">
                  <c:v>94080</c:v>
                </c:pt>
                <c:pt idx="43">
                  <c:v>100800</c:v>
                </c:pt>
                <c:pt idx="44">
                  <c:v>108000</c:v>
                </c:pt>
                <c:pt idx="45">
                  <c:v>115200</c:v>
                </c:pt>
                <c:pt idx="46">
                  <c:v>122880</c:v>
                </c:pt>
                <c:pt idx="47">
                  <c:v>131072</c:v>
                </c:pt>
              </c:numCache>
            </c:numRef>
          </c:cat>
          <c:val>
            <c:numRef>
              <c:f>Sheet1!$F$2:$F$49</c:f>
              <c:numCache>
                <c:formatCode>General</c:formatCode>
                <c:ptCount val="48"/>
                <c:pt idx="0">
                  <c:v>0</c:v>
                </c:pt>
                <c:pt idx="1">
                  <c:v>-2.9152885473379992</c:v>
                </c:pt>
                <c:pt idx="2">
                  <c:v>-2.9071928021335744</c:v>
                </c:pt>
                <c:pt idx="3">
                  <c:v>-2.9005236199607607</c:v>
                </c:pt>
                <c:pt idx="4">
                  <c:v>-2.8927488514384327</c:v>
                </c:pt>
                <c:pt idx="5">
                  <c:v>-2.8847957625371721</c:v>
                </c:pt>
                <c:pt idx="6">
                  <c:v>-2.8856160362803531</c:v>
                </c:pt>
                <c:pt idx="7">
                  <c:v>-2.8805160734423212</c:v>
                </c:pt>
                <c:pt idx="8">
                  <c:v>-2.8735615786631792</c:v>
                </c:pt>
                <c:pt idx="9">
                  <c:v>-2.8673560294756397</c:v>
                </c:pt>
                <c:pt idx="10">
                  <c:v>-2.8602588783933407</c:v>
                </c:pt>
                <c:pt idx="11">
                  <c:v>-2.8548022747974113</c:v>
                </c:pt>
                <c:pt idx="12">
                  <c:v>-2.8470631703508786</c:v>
                </c:pt>
                <c:pt idx="13">
                  <c:v>-2.8264849986198022</c:v>
                </c:pt>
                <c:pt idx="14">
                  <c:v>-2.8152151506700167</c:v>
                </c:pt>
                <c:pt idx="15">
                  <c:v>-2.7979894020632443</c:v>
                </c:pt>
                <c:pt idx="16">
                  <c:v>-2.5090033959333007</c:v>
                </c:pt>
                <c:pt idx="17">
                  <c:v>-1.8114497375480634</c:v>
                </c:pt>
                <c:pt idx="18">
                  <c:v>-1.3681809395486753</c:v>
                </c:pt>
                <c:pt idx="19">
                  <c:v>-1.0769480966439433</c:v>
                </c:pt>
                <c:pt idx="20">
                  <c:v>-0.86442586900869756</c:v>
                </c:pt>
                <c:pt idx="21">
                  <c:v>-0.876801303307988</c:v>
                </c:pt>
                <c:pt idx="22">
                  <c:v>-0.89623822461378067</c:v>
                </c:pt>
                <c:pt idx="23">
                  <c:v>-0.98732427418256852</c:v>
                </c:pt>
                <c:pt idx="24">
                  <c:v>-1.2777011792683308</c:v>
                </c:pt>
                <c:pt idx="25">
                  <c:v>-1.8835268347205507</c:v>
                </c:pt>
                <c:pt idx="26">
                  <c:v>-2.6519806757771782</c:v>
                </c:pt>
                <c:pt idx="27">
                  <c:v>-2.7333304326551753</c:v>
                </c:pt>
                <c:pt idx="28">
                  <c:v>-2.7271248834676429</c:v>
                </c:pt>
                <c:pt idx="29">
                  <c:v>-2.7251633592991511</c:v>
                </c:pt>
                <c:pt idx="30">
                  <c:v>-2.7255200000570676</c:v>
                </c:pt>
                <c:pt idx="31">
                  <c:v>-2.7200990605369211</c:v>
                </c:pt>
                <c:pt idx="32">
                  <c:v>-2.7139291754251782</c:v>
                </c:pt>
                <c:pt idx="33">
                  <c:v>-2.7089005407387252</c:v>
                </c:pt>
                <c:pt idx="34">
                  <c:v>-2.7016963974290449</c:v>
                </c:pt>
                <c:pt idx="35">
                  <c:v>-2.6970600675762841</c:v>
                </c:pt>
              </c:numCache>
            </c:numRef>
          </c:val>
        </c:ser>
        <c:marker val="1"/>
        <c:axId val="115375488"/>
        <c:axId val="115382912"/>
      </c:lineChart>
      <c:catAx>
        <c:axId val="11537548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System Size</a:t>
                </a:r>
              </a:p>
            </c:rich>
          </c:tx>
          <c:layout/>
        </c:title>
        <c:numFmt formatCode="General" sourceLinked="1"/>
        <c:tickLblPos val="nextTo"/>
        <c:crossAx val="115382912"/>
        <c:crosses val="autoZero"/>
        <c:auto val="1"/>
        <c:lblAlgn val="ctr"/>
        <c:lblOffset val="100"/>
        <c:tickLblSkip val="3"/>
      </c:catAx>
      <c:valAx>
        <c:axId val="115382912"/>
        <c:scaling>
          <c:orientation val="minMax"/>
          <c:max val="100"/>
          <c:min val="-5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/>
                  <a:t>% Performance Degradation</a:t>
                </a:r>
              </a:p>
            </c:rich>
          </c:tx>
          <c:layout>
            <c:manualLayout>
              <c:xMode val="edge"/>
              <c:yMode val="edge"/>
              <c:x val="1.5015015015015018E-2"/>
              <c:y val="0.17800888247985566"/>
            </c:manualLayout>
          </c:layout>
        </c:title>
        <c:numFmt formatCode="General" sourceLinked="1"/>
        <c:tickLblPos val="nextTo"/>
        <c:crossAx val="115375488"/>
        <c:crosses val="autoZero"/>
        <c:crossBetween val="between"/>
        <c:majorUnit val="15"/>
      </c:valAx>
    </c:plotArea>
    <c:legend>
      <c:legendPos val="t"/>
      <c:layout>
        <c:manualLayout>
          <c:xMode val="edge"/>
          <c:yMode val="edge"/>
          <c:x val="0.14362027381712425"/>
          <c:y val="9.3173720690374051E-2"/>
          <c:w val="0.3593827291858801"/>
          <c:h val="0.21865703898725161"/>
        </c:manualLayout>
      </c:layout>
      <c:overlay val="1"/>
      <c:spPr>
        <a:solidFill>
          <a:schemeClr val="bg1"/>
        </a:solidFill>
        <a:ln>
          <a:solidFill>
            <a:schemeClr val="bg1">
              <a:lumMod val="85000"/>
            </a:schemeClr>
          </a:solidFill>
        </a:ln>
      </c:spPr>
    </c:legend>
    <c:plotVisOnly val="1"/>
  </c:chart>
  <c:spPr>
    <a:ln>
      <a:solidFill>
        <a:srgbClr val="000000">
          <a:alpha val="25000"/>
        </a:srgbClr>
      </a:solidFill>
    </a:ln>
  </c:spPr>
  <c:txPr>
    <a:bodyPr/>
    <a:lstStyle/>
    <a:p>
      <a:pPr>
        <a:defRPr sz="1400"/>
      </a:pPr>
      <a:endParaRPr lang="en-US"/>
    </a:p>
  </c:txPr>
  <c:externalData r:id="rId1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lang="en-US"/>
              <a:t>Congestion Behavior </a:t>
            </a:r>
          </a:p>
          <a:p>
            <a:pPr>
              <a:defRPr/>
            </a:pPr>
            <a:r>
              <a:rPr lang="en-US"/>
              <a:t>(Fully Overlapped Communication)</a:t>
            </a:r>
          </a:p>
        </c:rich>
      </c:tx>
      <c:layout/>
    </c:title>
    <c:plotArea>
      <c:layout>
        <c:manualLayout>
          <c:layoutTarget val="inner"/>
          <c:xMode val="edge"/>
          <c:yMode val="edge"/>
          <c:x val="0.1190464874323142"/>
          <c:y val="0.15707536413052231"/>
          <c:w val="0.8644369960511693"/>
          <c:h val="0.66525221404767065"/>
        </c:manualLayout>
      </c:layout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P2-P5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marker>
            <c:symbol val="diamond"/>
            <c:size val="7"/>
            <c:spPr>
              <a:solidFill>
                <a:srgbClr val="FF0000"/>
              </a:solidFill>
              <a:ln>
                <a:solidFill>
                  <a:srgbClr val="FF0000"/>
                </a:solidFill>
              </a:ln>
            </c:spPr>
          </c:marker>
          <c:cat>
            <c:strRef>
              <c:f>Sheet1!$A$2:$A$22</c:f>
              <c:strCache>
                <c:ptCount val="21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1K</c:v>
                </c:pt>
                <c:pt idx="11">
                  <c:v>2K</c:v>
                </c:pt>
                <c:pt idx="12">
                  <c:v>4K</c:v>
                </c:pt>
                <c:pt idx="13">
                  <c:v>8K</c:v>
                </c:pt>
                <c:pt idx="14">
                  <c:v>16K</c:v>
                </c:pt>
                <c:pt idx="15">
                  <c:v>32K</c:v>
                </c:pt>
                <c:pt idx="16">
                  <c:v>64K</c:v>
                </c:pt>
                <c:pt idx="17">
                  <c:v>128K</c:v>
                </c:pt>
                <c:pt idx="18">
                  <c:v>256K</c:v>
                </c:pt>
                <c:pt idx="19">
                  <c:v>512K</c:v>
                </c:pt>
                <c:pt idx="20">
                  <c:v>1M</c:v>
                </c:pt>
              </c:strCache>
            </c:strRef>
          </c:cat>
          <c:val>
            <c:numRef>
              <c:f>Sheet1!$B$2:$B$22</c:f>
              <c:numCache>
                <c:formatCode>General</c:formatCode>
                <c:ptCount val="21"/>
                <c:pt idx="0">
                  <c:v>2.92</c:v>
                </c:pt>
                <c:pt idx="1">
                  <c:v>6.5840000000000005</c:v>
                </c:pt>
                <c:pt idx="2">
                  <c:v>13.12</c:v>
                </c:pt>
                <c:pt idx="3">
                  <c:v>26.071999999999999</c:v>
                </c:pt>
                <c:pt idx="4">
                  <c:v>52.536000000000001</c:v>
                </c:pt>
                <c:pt idx="5">
                  <c:v>104.85599999999998</c:v>
                </c:pt>
                <c:pt idx="6">
                  <c:v>208.54399999999998</c:v>
                </c:pt>
                <c:pt idx="7">
                  <c:v>413.96</c:v>
                </c:pt>
                <c:pt idx="8">
                  <c:v>671.35199999999986</c:v>
                </c:pt>
                <c:pt idx="9">
                  <c:v>1355.136</c:v>
                </c:pt>
                <c:pt idx="10">
                  <c:v>2362.9520000000002</c:v>
                </c:pt>
                <c:pt idx="11">
                  <c:v>2366.2079999999996</c:v>
                </c:pt>
                <c:pt idx="12">
                  <c:v>2596.4639999999999</c:v>
                </c:pt>
                <c:pt idx="13">
                  <c:v>2798.3440000000001</c:v>
                </c:pt>
                <c:pt idx="14">
                  <c:v>2910.7279999999996</c:v>
                </c:pt>
                <c:pt idx="15">
                  <c:v>2970.6879999999996</c:v>
                </c:pt>
                <c:pt idx="16">
                  <c:v>2989.4639999999999</c:v>
                </c:pt>
                <c:pt idx="17">
                  <c:v>3005.0160000000001</c:v>
                </c:pt>
                <c:pt idx="18">
                  <c:v>3013.6</c:v>
                </c:pt>
                <c:pt idx="19">
                  <c:v>3017.5360000000001</c:v>
                </c:pt>
                <c:pt idx="20">
                  <c:v>3018.3520000000003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P3-P4</c:v>
                </c:pt>
              </c:strCache>
            </c:strRef>
          </c:tx>
          <c:cat>
            <c:strRef>
              <c:f>Sheet1!$A$2:$A$22</c:f>
              <c:strCache>
                <c:ptCount val="21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1K</c:v>
                </c:pt>
                <c:pt idx="11">
                  <c:v>2K</c:v>
                </c:pt>
                <c:pt idx="12">
                  <c:v>4K</c:v>
                </c:pt>
                <c:pt idx="13">
                  <c:v>8K</c:v>
                </c:pt>
                <c:pt idx="14">
                  <c:v>16K</c:v>
                </c:pt>
                <c:pt idx="15">
                  <c:v>32K</c:v>
                </c:pt>
                <c:pt idx="16">
                  <c:v>64K</c:v>
                </c:pt>
                <c:pt idx="17">
                  <c:v>128K</c:v>
                </c:pt>
                <c:pt idx="18">
                  <c:v>256K</c:v>
                </c:pt>
                <c:pt idx="19">
                  <c:v>512K</c:v>
                </c:pt>
                <c:pt idx="20">
                  <c:v>1M</c:v>
                </c:pt>
              </c:strCache>
            </c:strRef>
          </c:cat>
          <c:val>
            <c:numRef>
              <c:f>Sheet1!$C$2:$C$22</c:f>
              <c:numCache>
                <c:formatCode>General</c:formatCode>
                <c:ptCount val="21"/>
                <c:pt idx="0">
                  <c:v>2.9039999999999999</c:v>
                </c:pt>
                <c:pt idx="1">
                  <c:v>6.5440000000000005</c:v>
                </c:pt>
                <c:pt idx="2">
                  <c:v>13.064</c:v>
                </c:pt>
                <c:pt idx="3">
                  <c:v>25.896000000000001</c:v>
                </c:pt>
                <c:pt idx="4">
                  <c:v>52.04</c:v>
                </c:pt>
                <c:pt idx="5">
                  <c:v>103.67199999999998</c:v>
                </c:pt>
                <c:pt idx="6">
                  <c:v>207.52800000000002</c:v>
                </c:pt>
                <c:pt idx="7">
                  <c:v>411.71999999999997</c:v>
                </c:pt>
                <c:pt idx="8">
                  <c:v>657.95199999999988</c:v>
                </c:pt>
                <c:pt idx="9">
                  <c:v>893.04</c:v>
                </c:pt>
                <c:pt idx="10">
                  <c:v>1212.2719999999999</c:v>
                </c:pt>
                <c:pt idx="11">
                  <c:v>1279.2160000000001</c:v>
                </c:pt>
                <c:pt idx="12">
                  <c:v>1349.4960000000001</c:v>
                </c:pt>
                <c:pt idx="13">
                  <c:v>1426.0639999999999</c:v>
                </c:pt>
                <c:pt idx="14">
                  <c:v>1467.2719999999999</c:v>
                </c:pt>
                <c:pt idx="15">
                  <c:v>1488.96</c:v>
                </c:pt>
                <c:pt idx="16">
                  <c:v>1494.232</c:v>
                </c:pt>
                <c:pt idx="17">
                  <c:v>1499.7760000000001</c:v>
                </c:pt>
                <c:pt idx="18">
                  <c:v>1502.7439999999999</c:v>
                </c:pt>
                <c:pt idx="19">
                  <c:v>1504.136</c:v>
                </c:pt>
                <c:pt idx="20">
                  <c:v>1504.376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No overlap</c:v>
                </c:pt>
              </c:strCache>
            </c:strRef>
          </c:tx>
          <c:spPr>
            <a:ln>
              <a:solidFill>
                <a:srgbClr val="00B050"/>
              </a:solidFill>
            </a:ln>
          </c:spPr>
          <c:marker>
            <c:spPr>
              <a:solidFill>
                <a:srgbClr val="00B050"/>
              </a:solidFill>
              <a:ln>
                <a:solidFill>
                  <a:srgbClr val="00B050"/>
                </a:solidFill>
              </a:ln>
            </c:spPr>
          </c:marker>
          <c:cat>
            <c:strRef>
              <c:f>Sheet1!$A$2:$A$22</c:f>
              <c:strCache>
                <c:ptCount val="21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1K</c:v>
                </c:pt>
                <c:pt idx="11">
                  <c:v>2K</c:v>
                </c:pt>
                <c:pt idx="12">
                  <c:v>4K</c:v>
                </c:pt>
                <c:pt idx="13">
                  <c:v>8K</c:v>
                </c:pt>
                <c:pt idx="14">
                  <c:v>16K</c:v>
                </c:pt>
                <c:pt idx="15">
                  <c:v>32K</c:v>
                </c:pt>
                <c:pt idx="16">
                  <c:v>64K</c:v>
                </c:pt>
                <c:pt idx="17">
                  <c:v>128K</c:v>
                </c:pt>
                <c:pt idx="18">
                  <c:v>256K</c:v>
                </c:pt>
                <c:pt idx="19">
                  <c:v>512K</c:v>
                </c:pt>
                <c:pt idx="20">
                  <c:v>1M</c:v>
                </c:pt>
              </c:strCache>
            </c:strRef>
          </c:cat>
          <c:val>
            <c:numRef>
              <c:f>Sheet1!$D$2:$D$22</c:f>
              <c:numCache>
                <c:formatCode>General</c:formatCode>
                <c:ptCount val="21"/>
                <c:pt idx="0">
                  <c:v>3.222</c:v>
                </c:pt>
                <c:pt idx="1">
                  <c:v>6.4020000000000001</c:v>
                </c:pt>
                <c:pt idx="2">
                  <c:v>12.763</c:v>
                </c:pt>
                <c:pt idx="3">
                  <c:v>25.225999999999996</c:v>
                </c:pt>
                <c:pt idx="4">
                  <c:v>51.174000000000007</c:v>
                </c:pt>
                <c:pt idx="5">
                  <c:v>101.78</c:v>
                </c:pt>
                <c:pt idx="6">
                  <c:v>202.797</c:v>
                </c:pt>
                <c:pt idx="7">
                  <c:v>400.834</c:v>
                </c:pt>
                <c:pt idx="8">
                  <c:v>655.89099999999996</c:v>
                </c:pt>
                <c:pt idx="9">
                  <c:v>1324.2819999999999</c:v>
                </c:pt>
                <c:pt idx="10">
                  <c:v>2195.2339999999999</c:v>
                </c:pt>
                <c:pt idx="11">
                  <c:v>2332.4920000000002</c:v>
                </c:pt>
                <c:pt idx="12">
                  <c:v>2563.5679999999998</c:v>
                </c:pt>
                <c:pt idx="13">
                  <c:v>2769.5740000000001</c:v>
                </c:pt>
                <c:pt idx="14">
                  <c:v>2885.6390000000001</c:v>
                </c:pt>
                <c:pt idx="15">
                  <c:v>2947.3490000000002</c:v>
                </c:pt>
                <c:pt idx="16">
                  <c:v>2968.4300000000003</c:v>
                </c:pt>
                <c:pt idx="17">
                  <c:v>2984.152</c:v>
                </c:pt>
                <c:pt idx="18">
                  <c:v>2992.056</c:v>
                </c:pt>
                <c:pt idx="19">
                  <c:v>2996.0540000000001</c:v>
                </c:pt>
                <c:pt idx="20">
                  <c:v>2997.386</c:v>
                </c:pt>
              </c:numCache>
            </c:numRef>
          </c:val>
        </c:ser>
        <c:marker val="1"/>
        <c:axId val="116700672"/>
        <c:axId val="116707328"/>
      </c:lineChart>
      <c:catAx>
        <c:axId val="116700672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Message Size (bytes)</a:t>
                </a:r>
              </a:p>
            </c:rich>
          </c:tx>
          <c:layout>
            <c:manualLayout>
              <c:xMode val="edge"/>
              <c:yMode val="edge"/>
              <c:x val="0.39651781702962813"/>
              <c:y val="0.93089615715463925"/>
            </c:manualLayout>
          </c:layout>
        </c:title>
        <c:tickLblPos val="nextTo"/>
        <c:crossAx val="116707328"/>
        <c:crosses val="autoZero"/>
        <c:auto val="1"/>
        <c:lblAlgn val="ctr"/>
        <c:lblOffset val="100"/>
      </c:catAx>
      <c:valAx>
        <c:axId val="116707328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Bandwidth (Mbps)</a:t>
                </a:r>
              </a:p>
            </c:rich>
          </c:tx>
          <c:layout>
            <c:manualLayout>
              <c:xMode val="edge"/>
              <c:yMode val="edge"/>
              <c:x val="1.0510510510510513E-2"/>
              <c:y val="0.31203720101415078"/>
            </c:manualLayout>
          </c:layout>
        </c:title>
        <c:numFmt formatCode="General" sourceLinked="1"/>
        <c:tickLblPos val="nextTo"/>
        <c:crossAx val="116700672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17064730084415144"/>
          <c:y val="0.23293430172593549"/>
          <c:w val="0.21624329053462968"/>
          <c:h val="0.15654122519366892"/>
        </c:manualLayout>
      </c:layout>
      <c:overlay val="1"/>
      <c:spPr>
        <a:solidFill>
          <a:schemeClr val="bg1"/>
        </a:solidFill>
        <a:ln>
          <a:solidFill>
            <a:schemeClr val="bg1">
              <a:lumMod val="85000"/>
            </a:schemeClr>
          </a:solidFill>
        </a:ln>
      </c:spPr>
    </c:legend>
    <c:plotVisOnly val="1"/>
  </c:chart>
  <c:spPr>
    <a:ln>
      <a:solidFill>
        <a:srgbClr val="000000">
          <a:alpha val="25000"/>
        </a:srgbClr>
      </a:solidFill>
    </a:ln>
  </c:spPr>
  <c:txPr>
    <a:bodyPr/>
    <a:lstStyle/>
    <a:p>
      <a:pPr>
        <a:defRPr sz="1400"/>
      </a:pPr>
      <a:endParaRPr lang="en-US"/>
    </a:p>
  </c:txPr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91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058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91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988" y="88058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6B74FE26-1DF1-495A-A25D-F9E26928137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5325"/>
            <a:ext cx="4635500" cy="3476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11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03725"/>
            <a:ext cx="5597525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2211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058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11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058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FD075171-EF8E-4D82-A409-157C3F4DF4B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4190E4E-0748-4CE4-806F-610BE0FB23A2}" type="slidenum">
              <a:rPr lang="zh-CN" altLang="en-US" smtClean="0"/>
              <a:pPr/>
              <a:t>1</a:t>
            </a:fld>
            <a:endParaRPr lang="en-US" altLang="zh-CN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075171-EF8E-4D82-A409-157C3F4DF4B5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075171-EF8E-4D82-A409-157C3F4DF4B5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075171-EF8E-4D82-A409-157C3F4DF4B5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075171-EF8E-4D82-A409-157C3F4DF4B5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075171-EF8E-4D82-A409-157C3F4DF4B5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075171-EF8E-4D82-A409-157C3F4DF4B5}" type="slidenum">
              <a:rPr lang="zh-CN" altLang="en-US" smtClean="0"/>
              <a:pPr>
                <a:defRPr/>
              </a:pPr>
              <a:t>25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075171-EF8E-4D82-A409-157C3F4DF4B5}" type="slidenum">
              <a:rPr lang="zh-CN" altLang="en-US" smtClean="0"/>
              <a:pPr>
                <a:defRPr/>
              </a:pPr>
              <a:t>28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slide_titl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286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3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62200" y="587375"/>
            <a:ext cx="6477000" cy="1470025"/>
          </a:xfrm>
        </p:spPr>
        <p:txBody>
          <a:bodyPr/>
          <a:lstStyle>
            <a:lvl1pPr algn="ctr">
              <a:lnSpc>
                <a:spcPct val="120000"/>
              </a:lnSpc>
              <a:defRPr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62200" y="3886200"/>
            <a:ext cx="6553200" cy="1752600"/>
          </a:xfrm>
        </p:spPr>
        <p:txBody>
          <a:bodyPr/>
          <a:lstStyle>
            <a:lvl1pPr marL="0" indent="0" algn="ctr">
              <a:buFontTx/>
              <a:buNone/>
              <a:defRPr sz="1800">
                <a:latin typeface="+mn-lt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ctr">
              <a:lnSpc>
                <a:spcPct val="120000"/>
              </a:lnSpc>
              <a:defRPr sz="1200" b="1" i="1" dirty="0" err="1" smtClean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Pavan Balaji, Argonne National Laboratory ISC (06/23/2009)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152900" cy="4906963"/>
          </a:xfrm>
        </p:spPr>
        <p:txBody>
          <a:bodyPr/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219200"/>
            <a:ext cx="4152900" cy="4906963"/>
          </a:xfrm>
        </p:spPr>
        <p:txBody>
          <a:bodyPr/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ctr">
              <a:lnSpc>
                <a:spcPct val="120000"/>
              </a:lnSpc>
              <a:defRPr sz="1200" b="1" i="1" dirty="0" err="1" smtClean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Pavan Balaji, Argonne National Laboratory ISC (06/23/2009)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ctr">
              <a:lnSpc>
                <a:spcPct val="120000"/>
              </a:lnSpc>
              <a:defRPr sz="1200" b="1" i="1" dirty="0" err="1" smtClean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Pavan Balaji, Argonne National Laboratory ISC (06/23/2009)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ctr">
              <a:lnSpc>
                <a:spcPct val="120000"/>
              </a:lnSpc>
              <a:defRPr sz="1200" b="1" i="1" dirty="0" err="1" smtClean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Pavan Balaji, Argonne National Laboratory ISC (06/23/2009)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7" descr="other_slides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6278563"/>
            <a:ext cx="9144000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458200" cy="490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63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63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latin typeface="+mn-lt"/>
              </a:defRPr>
            </a:lvl1pPr>
          </a:lstStyle>
          <a:p>
            <a:pPr>
              <a:defRPr/>
            </a:pPr>
            <a:fld id="{EC40EED9-FD3B-4560-9DC4-22DCA573421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2971800" y="6305550"/>
            <a:ext cx="3505200" cy="476250"/>
          </a:xfrm>
          <a:prstGeom prst="rect">
            <a:avLst/>
          </a:prstGeom>
          <a:ln/>
        </p:spPr>
        <p:txBody>
          <a:bodyPr/>
          <a:lstStyle>
            <a:lvl1pPr algn="ctr">
              <a:lnSpc>
                <a:spcPct val="120000"/>
              </a:lnSpc>
              <a:defRPr sz="1200" b="1" i="1" dirty="0" err="1" smtClean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Pavan Balaji, Argonne National Laboratory ISC (06/23/2009)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</p:sldLayoutIdLst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rgbClr val="0071BC"/>
          </a:solidFill>
          <a:latin typeface="+mn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rgbClr val="0071BC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rgbClr val="0071BC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rgbClr val="0071BC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rgbClr val="0071B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71B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71B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71B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71BC"/>
          </a:solidFill>
          <a:latin typeface="Arial" charset="0"/>
        </a:defRPr>
      </a:lvl9pPr>
    </p:titleStyle>
    <p:bodyStyle>
      <a:lvl1pPr marL="342900" indent="-342900" algn="l" rtl="0" fontAlgn="base">
        <a:lnSpc>
          <a:spcPct val="120000"/>
        </a:lnSpc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lnSpc>
          <a:spcPct val="120000"/>
        </a:lnSpc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</a:defRPr>
      </a:lvl2pPr>
      <a:lvl3pPr marL="11430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cs.anl.gov/research/projects/mpich2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62200" y="685800"/>
            <a:ext cx="6629400" cy="2232025"/>
          </a:xfrm>
        </p:spPr>
        <p:txBody>
          <a:bodyPr/>
          <a:lstStyle/>
          <a:p>
            <a:r>
              <a:rPr lang="en-US" altLang="zh-CN" sz="2800" dirty="0" smtClean="0">
                <a:ea typeface="宋体" pitchFamily="2" charset="-122"/>
              </a:rPr>
              <a:t>Toward Message Passing for a Million Processes: Characterizing MPI on a Massive Scale Blue Gene/P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38400" y="3581400"/>
            <a:ext cx="6553200" cy="2438400"/>
          </a:xfrm>
        </p:spPr>
        <p:txBody>
          <a:bodyPr/>
          <a:lstStyle/>
          <a:p>
            <a:pPr>
              <a:lnSpc>
                <a:spcPct val="140000"/>
              </a:lnSpc>
              <a:spcBef>
                <a:spcPct val="40000"/>
              </a:spcBef>
            </a:pPr>
            <a:r>
              <a:rPr lang="en-US" altLang="zh-CN" b="1" i="1" dirty="0" smtClean="0">
                <a:solidFill>
                  <a:srgbClr val="FF0000"/>
                </a:solidFill>
                <a:ea typeface="宋体" pitchFamily="2" charset="-122"/>
              </a:rPr>
              <a:t>P. Balaji,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</a:rPr>
              <a:t> A. Chan, R. </a:t>
            </a:r>
            <a:r>
              <a:rPr lang="en-US" altLang="zh-CN" dirty="0" err="1" smtClean="0">
                <a:solidFill>
                  <a:srgbClr val="FF0000"/>
                </a:solidFill>
                <a:ea typeface="宋体" pitchFamily="2" charset="-122"/>
              </a:rPr>
              <a:t>Thakur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</a:rPr>
              <a:t>, </a:t>
            </a:r>
            <a:r>
              <a:rPr lang="en-US" altLang="zh-CN" dirty="0" smtClean="0">
                <a:solidFill>
                  <a:srgbClr val="0819B8"/>
                </a:solidFill>
                <a:ea typeface="宋体" pitchFamily="2" charset="-122"/>
              </a:rPr>
              <a:t>W. </a:t>
            </a:r>
            <a:r>
              <a:rPr lang="en-US" altLang="zh-CN" dirty="0" err="1" smtClean="0">
                <a:solidFill>
                  <a:srgbClr val="0819B8"/>
                </a:solidFill>
                <a:ea typeface="宋体" pitchFamily="2" charset="-122"/>
              </a:rPr>
              <a:t>Gropp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</a:rPr>
              <a:t> and E. Lusk</a:t>
            </a:r>
            <a:endParaRPr lang="en-US" altLang="zh-CN" dirty="0" smtClean="0">
              <a:ea typeface="宋体" pitchFamily="2" charset="-122"/>
            </a:endParaRPr>
          </a:p>
          <a:p>
            <a:pPr>
              <a:lnSpc>
                <a:spcPct val="140000"/>
              </a:lnSpc>
              <a:spcBef>
                <a:spcPct val="40000"/>
              </a:spcBef>
            </a:pPr>
            <a:endParaRPr lang="en-US" altLang="zh-CN" dirty="0" smtClean="0">
              <a:solidFill>
                <a:srgbClr val="0070C0"/>
              </a:solidFill>
              <a:ea typeface="宋体" pitchFamily="2" charset="-122"/>
            </a:endParaRPr>
          </a:p>
          <a:p>
            <a:pPr>
              <a:lnSpc>
                <a:spcPct val="140000"/>
              </a:lnSpc>
              <a:spcBef>
                <a:spcPct val="40000"/>
              </a:spcBef>
            </a:pP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</a:rPr>
              <a:t>Math. and Computer Sci., Argonne National Laboratory</a:t>
            </a:r>
          </a:p>
          <a:p>
            <a:pPr>
              <a:lnSpc>
                <a:spcPct val="140000"/>
              </a:lnSpc>
              <a:spcBef>
                <a:spcPct val="40000"/>
              </a:spcBef>
            </a:pPr>
            <a:r>
              <a:rPr lang="en-US" altLang="zh-CN" dirty="0" smtClean="0">
                <a:solidFill>
                  <a:srgbClr val="0819B8"/>
                </a:solidFill>
                <a:ea typeface="宋体" pitchFamily="2" charset="-122"/>
              </a:rPr>
              <a:t>Computer Science, University of Illinois, Urbana Champaign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 smtClean="0">
                <a:solidFill>
                  <a:srgbClr val="FF0000"/>
                </a:solidFill>
              </a:rPr>
              <a:t>DMA Engine Behavior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Impact of System Scale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Network Congestion Characteristics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Parallel Collective Communication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Analysis of an Ocean Modeling Communication Kernel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Pavan Balaji, Argonne National Laboratory ISC (06/23/2009)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152400"/>
            <a:ext cx="8458200" cy="990600"/>
          </a:xfrm>
        </p:spPr>
        <p:txBody>
          <a:bodyPr/>
          <a:lstStyle/>
          <a:p>
            <a:r>
              <a:rPr lang="en-US" dirty="0" smtClean="0"/>
              <a:t>Inter-node Performance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</p:nvPr>
        </p:nvGraphicFramePr>
        <p:xfrm>
          <a:off x="152400" y="990600"/>
          <a:ext cx="4381500" cy="51355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ontent Placeholder 5"/>
          <p:cNvGraphicFramePr>
            <a:graphicFrameLocks noGrp="1"/>
          </p:cNvGraphicFramePr>
          <p:nvPr>
            <p:ph sz="half" idx="1"/>
          </p:nvPr>
        </p:nvGraphicFramePr>
        <p:xfrm>
          <a:off x="4572000" y="990600"/>
          <a:ext cx="4381500" cy="51355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152400"/>
            <a:ext cx="8458200" cy="990600"/>
          </a:xfrm>
        </p:spPr>
        <p:txBody>
          <a:bodyPr/>
          <a:lstStyle/>
          <a:p>
            <a:r>
              <a:rPr lang="en-US" smtClean="0"/>
              <a:t>Intra-node </a:t>
            </a:r>
            <a:r>
              <a:rPr lang="en-US" dirty="0" smtClean="0"/>
              <a:t>Performance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</p:nvPr>
        </p:nvGraphicFramePr>
        <p:xfrm>
          <a:off x="152400" y="990600"/>
          <a:ext cx="4381500" cy="51355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ontent Placeholder 5"/>
          <p:cNvGraphicFramePr>
            <a:graphicFrameLocks noGrp="1"/>
          </p:cNvGraphicFramePr>
          <p:nvPr>
            <p:ph sz="half" idx="1"/>
          </p:nvPr>
        </p:nvGraphicFramePr>
        <p:xfrm>
          <a:off x="4572000" y="990600"/>
          <a:ext cx="4381500" cy="51355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86800" cy="990600"/>
          </a:xfrm>
        </p:spPr>
        <p:txBody>
          <a:bodyPr/>
          <a:lstStyle/>
          <a:p>
            <a:r>
              <a:rPr lang="en-US" dirty="0" smtClean="0"/>
              <a:t>Multi-Stream Communication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</p:nvPr>
        </p:nvGraphicFramePr>
        <p:xfrm>
          <a:off x="152400" y="990600"/>
          <a:ext cx="8686800" cy="51355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86800" cy="990600"/>
          </a:xfrm>
        </p:spPr>
        <p:txBody>
          <a:bodyPr/>
          <a:lstStyle/>
          <a:p>
            <a:r>
              <a:rPr lang="en-US" dirty="0" smtClean="0"/>
              <a:t>Fan Bandwidth Tests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</p:nvPr>
        </p:nvGraphicFramePr>
        <p:xfrm>
          <a:off x="152400" y="990600"/>
          <a:ext cx="4381500" cy="51355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ontent Placeholder 5"/>
          <p:cNvGraphicFramePr>
            <a:graphicFrameLocks noGrp="1"/>
          </p:cNvGraphicFramePr>
          <p:nvPr>
            <p:ph sz="half" idx="1"/>
          </p:nvPr>
        </p:nvGraphicFramePr>
        <p:xfrm>
          <a:off x="4572000" y="990600"/>
          <a:ext cx="4381500" cy="51355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DMA Engine Behavior</a:t>
            </a:r>
          </a:p>
          <a:p>
            <a:pPr>
              <a:lnSpc>
                <a:spcPct val="200000"/>
              </a:lnSpc>
            </a:pPr>
            <a:r>
              <a:rPr lang="en-US" dirty="0" smtClean="0">
                <a:solidFill>
                  <a:srgbClr val="FF0000"/>
                </a:solidFill>
              </a:rPr>
              <a:t>Impact of System Scale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Network Congestion Characteristics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Parallel Collective Communication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Analysis of an Ocean Modeling Communication Kernel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Pavan Balaji, Argonne National Laboratory ISC (06/23/2009)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10600" cy="990600"/>
          </a:xfrm>
        </p:spPr>
        <p:txBody>
          <a:bodyPr/>
          <a:lstStyle/>
          <a:p>
            <a:r>
              <a:rPr lang="en-US" dirty="0" smtClean="0"/>
              <a:t>Impact of Number of Hops on Performance Degradation of One-way latency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304800" y="1295400"/>
          <a:ext cx="8458200" cy="4906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DMA Engine Behavior</a:t>
            </a:r>
          </a:p>
          <a:p>
            <a:pPr>
              <a:lnSpc>
                <a:spcPct val="200000"/>
              </a:lnSpc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Impact of System Scale</a:t>
            </a:r>
          </a:p>
          <a:p>
            <a:pPr>
              <a:lnSpc>
                <a:spcPct val="200000"/>
              </a:lnSpc>
            </a:pPr>
            <a:r>
              <a:rPr lang="en-US" dirty="0" smtClean="0">
                <a:solidFill>
                  <a:srgbClr val="FF0000"/>
                </a:solidFill>
              </a:rPr>
              <a:t>Network Congestion Characteristics</a:t>
            </a:r>
          </a:p>
          <a:p>
            <a:pPr>
              <a:lnSpc>
                <a:spcPct val="200000"/>
              </a:lnSpc>
            </a:pPr>
            <a:r>
              <a:rPr lang="en-US" dirty="0" smtClean="0">
                <a:solidFill>
                  <a:srgbClr val="FF0000"/>
                </a:solidFill>
              </a:rPr>
              <a:t>Parallel Collective Communication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Analysis of an Ocean Modeling Communication Kernel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Pavan Balaji, Argonne National Laboratory ISC (06/23/2009)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Communication Behavior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458200" cy="4648200"/>
          </a:xfrm>
        </p:spPr>
        <p:txBody>
          <a:bodyPr/>
          <a:lstStyle/>
          <a:p>
            <a:r>
              <a:rPr lang="en-US" dirty="0" smtClean="0"/>
              <a:t>Network communication between pairs would oftentimes have overlapping links</a:t>
            </a:r>
          </a:p>
          <a:p>
            <a:pPr lvl="1"/>
            <a:r>
              <a:rPr lang="en-US" dirty="0" smtClean="0"/>
              <a:t>This can cause network congestion</a:t>
            </a:r>
          </a:p>
          <a:p>
            <a:pPr lvl="1"/>
            <a:r>
              <a:rPr lang="en-US" dirty="0" smtClean="0"/>
              <a:t>Communication throttling is a common approach to avoid such congestion</a:t>
            </a:r>
          </a:p>
          <a:p>
            <a:r>
              <a:rPr lang="en-US" dirty="0" smtClean="0"/>
              <a:t>On massive scale systems getting network congestion feedback to the source might not be very scalable</a:t>
            </a:r>
          </a:p>
          <a:p>
            <a:pPr lvl="1"/>
            <a:r>
              <a:rPr lang="en-US" dirty="0" smtClean="0"/>
              <a:t>Approach: If a link is busy, backpressure applies to all of the remaining 5 inbound links</a:t>
            </a:r>
          </a:p>
          <a:p>
            <a:pPr lvl="1"/>
            <a:r>
              <a:rPr lang="en-US" dirty="0" smtClean="0"/>
              <a:t>Each DMA engine verifies busy link before sending data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Pavan Balaji, Argonne National Laboratory ISC (06/23/2009)</a:t>
            </a:r>
            <a:endParaRPr lang="en-US"/>
          </a:p>
        </p:txBody>
      </p:sp>
      <p:sp>
        <p:nvSpPr>
          <p:cNvPr id="6" name="Oval 242"/>
          <p:cNvSpPr>
            <a:spLocks noChangeArrowheads="1"/>
          </p:cNvSpPr>
          <p:nvPr/>
        </p:nvSpPr>
        <p:spPr bwMode="auto">
          <a:xfrm>
            <a:off x="5386367" y="5884006"/>
            <a:ext cx="176233" cy="13579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326"/>
          <p:cNvSpPr>
            <a:spLocks noChangeShapeType="1"/>
          </p:cNvSpPr>
          <p:nvPr/>
        </p:nvSpPr>
        <p:spPr bwMode="auto">
          <a:xfrm>
            <a:off x="3179321" y="5954830"/>
            <a:ext cx="2180887" cy="1269"/>
          </a:xfrm>
          <a:prstGeom prst="line">
            <a:avLst/>
          </a:prstGeom>
          <a:noFill/>
          <a:ln w="4572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" name="Oval 327"/>
          <p:cNvSpPr>
            <a:spLocks noChangeArrowheads="1"/>
          </p:cNvSpPr>
          <p:nvPr/>
        </p:nvSpPr>
        <p:spPr bwMode="auto">
          <a:xfrm>
            <a:off x="3022364" y="5882736"/>
            <a:ext cx="176233" cy="13579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Oval 328"/>
          <p:cNvSpPr>
            <a:spLocks noChangeArrowheads="1"/>
          </p:cNvSpPr>
          <p:nvPr/>
        </p:nvSpPr>
        <p:spPr bwMode="auto">
          <a:xfrm>
            <a:off x="3355555" y="5882736"/>
            <a:ext cx="176233" cy="13579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Oval 329"/>
          <p:cNvSpPr>
            <a:spLocks noChangeArrowheads="1"/>
          </p:cNvSpPr>
          <p:nvPr/>
        </p:nvSpPr>
        <p:spPr bwMode="auto">
          <a:xfrm>
            <a:off x="3690122" y="5882736"/>
            <a:ext cx="176233" cy="135795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Oval 332"/>
          <p:cNvSpPr>
            <a:spLocks noChangeArrowheads="1"/>
          </p:cNvSpPr>
          <p:nvPr/>
        </p:nvSpPr>
        <p:spPr bwMode="auto">
          <a:xfrm>
            <a:off x="4691073" y="5884006"/>
            <a:ext cx="176233" cy="135794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Oval 333"/>
          <p:cNvSpPr>
            <a:spLocks noChangeArrowheads="1"/>
          </p:cNvSpPr>
          <p:nvPr/>
        </p:nvSpPr>
        <p:spPr bwMode="auto">
          <a:xfrm>
            <a:off x="5025640" y="5884006"/>
            <a:ext cx="176233" cy="13579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Freeform 14"/>
          <p:cNvSpPr/>
          <p:nvPr/>
        </p:nvSpPr>
        <p:spPr bwMode="auto">
          <a:xfrm>
            <a:off x="4114800" y="5793284"/>
            <a:ext cx="327991" cy="99391"/>
          </a:xfrm>
          <a:custGeom>
            <a:avLst/>
            <a:gdLst>
              <a:gd name="connsiteX0" fmla="*/ 0 w 327991"/>
              <a:gd name="connsiteY0" fmla="*/ 99391 h 99391"/>
              <a:gd name="connsiteX1" fmla="*/ 168965 w 327991"/>
              <a:gd name="connsiteY1" fmla="*/ 0 h 99391"/>
              <a:gd name="connsiteX2" fmla="*/ 327991 w 327991"/>
              <a:gd name="connsiteY2" fmla="*/ 99391 h 99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7991" h="99391">
                <a:moveTo>
                  <a:pt x="0" y="99391"/>
                </a:moveTo>
                <a:cubicBezTo>
                  <a:pt x="57150" y="49695"/>
                  <a:pt x="114300" y="0"/>
                  <a:pt x="168965" y="0"/>
                </a:cubicBezTo>
                <a:cubicBezTo>
                  <a:pt x="223630" y="0"/>
                  <a:pt x="275810" y="49695"/>
                  <a:pt x="327991" y="99391"/>
                </a:cubicBezTo>
              </a:path>
            </a:pathLst>
          </a:custGeom>
          <a:noFill/>
          <a:ln w="25400" cap="sq" cmpd="sng" algn="ctr">
            <a:solidFill>
              <a:schemeClr val="tx1"/>
            </a:solidFill>
            <a:prstDash val="solid"/>
            <a:round/>
            <a:headEnd type="none" w="sm" len="sm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6" name="Freeform 15"/>
          <p:cNvSpPr/>
          <p:nvPr/>
        </p:nvSpPr>
        <p:spPr bwMode="auto">
          <a:xfrm>
            <a:off x="3786809" y="5562600"/>
            <a:ext cx="1013791" cy="304801"/>
          </a:xfrm>
          <a:custGeom>
            <a:avLst/>
            <a:gdLst>
              <a:gd name="connsiteX0" fmla="*/ 0 w 327991"/>
              <a:gd name="connsiteY0" fmla="*/ 99391 h 99391"/>
              <a:gd name="connsiteX1" fmla="*/ 168965 w 327991"/>
              <a:gd name="connsiteY1" fmla="*/ 0 h 99391"/>
              <a:gd name="connsiteX2" fmla="*/ 327991 w 327991"/>
              <a:gd name="connsiteY2" fmla="*/ 99391 h 99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7991" h="99391">
                <a:moveTo>
                  <a:pt x="0" y="99391"/>
                </a:moveTo>
                <a:cubicBezTo>
                  <a:pt x="57150" y="49695"/>
                  <a:pt x="114300" y="0"/>
                  <a:pt x="168965" y="0"/>
                </a:cubicBezTo>
                <a:cubicBezTo>
                  <a:pt x="223630" y="0"/>
                  <a:pt x="275810" y="49695"/>
                  <a:pt x="327991" y="99391"/>
                </a:cubicBezTo>
              </a:path>
            </a:pathLst>
          </a:custGeom>
          <a:noFill/>
          <a:ln w="25400" cap="sq" cmpd="sng" algn="ctr">
            <a:solidFill>
              <a:schemeClr val="tx1"/>
            </a:solidFill>
            <a:prstDash val="solid"/>
            <a:round/>
            <a:headEnd type="none" w="sm" len="sm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19" name="Straight Connector 18"/>
          <p:cNvCxnSpPr/>
          <p:nvPr/>
        </p:nvCxnSpPr>
        <p:spPr bwMode="auto">
          <a:xfrm>
            <a:off x="4199546" y="5957348"/>
            <a:ext cx="158335" cy="1588"/>
          </a:xfrm>
          <a:prstGeom prst="line">
            <a:avLst/>
          </a:prstGeom>
          <a:solidFill>
            <a:schemeClr val="accent1"/>
          </a:solidFill>
          <a:ln w="5080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1" name="Oval 330"/>
          <p:cNvSpPr>
            <a:spLocks noChangeArrowheads="1"/>
          </p:cNvSpPr>
          <p:nvPr/>
        </p:nvSpPr>
        <p:spPr bwMode="auto">
          <a:xfrm>
            <a:off x="4023313" y="5882736"/>
            <a:ext cx="176233" cy="135795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Oval 331"/>
          <p:cNvSpPr>
            <a:spLocks noChangeArrowheads="1"/>
          </p:cNvSpPr>
          <p:nvPr/>
        </p:nvSpPr>
        <p:spPr bwMode="auto">
          <a:xfrm>
            <a:off x="4357881" y="5882736"/>
            <a:ext cx="176233" cy="135795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971800" y="6019800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P0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276600" y="6019800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P1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581400" y="6019800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P2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962400" y="6019800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P3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267200" y="6019800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P4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648200" y="6019800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P5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953000" y="6019800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P6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334000" y="6019800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900CC"/>
                                      </p:to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900CC"/>
                                      </p:to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Congestion Behavior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219200"/>
          <a:ext cx="8458200" cy="4906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Massive Scale High End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passed the Petaflop Barrier</a:t>
            </a:r>
          </a:p>
          <a:p>
            <a:pPr lvl="1"/>
            <a:r>
              <a:rPr lang="en-US" dirty="0" smtClean="0"/>
              <a:t>Two systems over the Petaflop mark in the Top500: LANL Roadrunner and ORNL Jaguar</a:t>
            </a:r>
          </a:p>
          <a:p>
            <a:pPr lvl="1"/>
            <a:r>
              <a:rPr lang="en-US" dirty="0" smtClean="0"/>
              <a:t>Argonne has a 163840-core Blue Gene/P</a:t>
            </a:r>
          </a:p>
          <a:p>
            <a:pPr lvl="1"/>
            <a:r>
              <a:rPr lang="en-US" dirty="0" smtClean="0"/>
              <a:t>Lawrence Livermore has a 286720-core Blue Gene/L</a:t>
            </a:r>
          </a:p>
          <a:p>
            <a:r>
              <a:rPr lang="en-US" dirty="0" smtClean="0"/>
              <a:t>Exaflop systems will out by </a:t>
            </a:r>
            <a:r>
              <a:rPr lang="en-US" dirty="0" smtClean="0"/>
              <a:t>2018-2020</a:t>
            </a:r>
            <a:endParaRPr lang="en-US" dirty="0" smtClean="0"/>
          </a:p>
          <a:p>
            <a:pPr lvl="1"/>
            <a:r>
              <a:rPr lang="en-US" dirty="0" smtClean="0"/>
              <a:t>Expected to have more than a million processing elements</a:t>
            </a:r>
          </a:p>
          <a:p>
            <a:pPr lvl="1"/>
            <a:r>
              <a:rPr lang="en-US" dirty="0" smtClean="0"/>
              <a:t>Might be processors, cores, SMTs</a:t>
            </a:r>
          </a:p>
          <a:p>
            <a:r>
              <a:rPr lang="en-US" dirty="0" smtClean="0"/>
              <a:t>Such large systems pose many challenges to middleware trying to take advantage of these systems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Pavan Balaji, Argonne National Laboratory ISC (06/23/2009)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Collective Performance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Pavan Balaji, Argonne National Laboratory ISC (06/23/2009)</a:t>
            </a:r>
            <a:endParaRPr lang="en-US"/>
          </a:p>
        </p:txBody>
      </p:sp>
      <p:graphicFrame>
        <p:nvGraphicFramePr>
          <p:cNvPr id="7" name="Content Placeholder 5"/>
          <p:cNvGraphicFramePr>
            <a:graphicFrameLocks/>
          </p:cNvGraphicFramePr>
          <p:nvPr/>
        </p:nvGraphicFramePr>
        <p:xfrm>
          <a:off x="152400" y="990600"/>
          <a:ext cx="4381500" cy="51355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ontent Placeholder 5"/>
          <p:cNvGraphicFramePr>
            <a:graphicFrameLocks/>
          </p:cNvGraphicFramePr>
          <p:nvPr/>
        </p:nvGraphicFramePr>
        <p:xfrm>
          <a:off x="4572000" y="990600"/>
          <a:ext cx="4381500" cy="51355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DMA Engine Behavior</a:t>
            </a:r>
          </a:p>
          <a:p>
            <a:pPr>
              <a:lnSpc>
                <a:spcPct val="200000"/>
              </a:lnSpc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Impact of System Scale</a:t>
            </a:r>
          </a:p>
          <a:p>
            <a:pPr>
              <a:lnSpc>
                <a:spcPct val="200000"/>
              </a:lnSpc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Network Congestion Characteristics</a:t>
            </a:r>
          </a:p>
          <a:p>
            <a:pPr>
              <a:lnSpc>
                <a:spcPct val="200000"/>
              </a:lnSpc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Parallel Collective Communication</a:t>
            </a:r>
          </a:p>
          <a:p>
            <a:pPr>
              <a:lnSpc>
                <a:spcPct val="200000"/>
              </a:lnSpc>
            </a:pPr>
            <a:r>
              <a:rPr lang="en-US" dirty="0" smtClean="0">
                <a:solidFill>
                  <a:srgbClr val="FF0000"/>
                </a:solidFill>
              </a:rPr>
              <a:t>Analysis of an Ocean Modeling Communication Kernel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Pavan Balaji, Argonne National Laboratory ISC (06/23/2009)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HALO: Modeling Ocean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NRL Layered Ocean Model (NLOM) simulates enclosed seas, major oceans basins, and the global ocean</a:t>
            </a:r>
          </a:p>
          <a:p>
            <a:r>
              <a:rPr lang="en-US" dirty="0" smtClean="0"/>
              <a:t>HALO was initially developed as the communication kernel for NLOM</a:t>
            </a:r>
          </a:p>
          <a:p>
            <a:pPr lvl="1"/>
            <a:r>
              <a:rPr lang="en-US" dirty="0" smtClean="0"/>
              <a:t>Gained popularity because of its similarity to other models as well (e.g., algebraic solvers)</a:t>
            </a:r>
          </a:p>
          <a:p>
            <a:pPr lvl="1"/>
            <a:r>
              <a:rPr lang="en-US" dirty="0" smtClean="0"/>
              <a:t>Rough indication of the communication behavior of other models as well, including CFD and nuclear physics</a:t>
            </a:r>
          </a:p>
          <a:p>
            <a:r>
              <a:rPr lang="en-US" dirty="0" smtClean="0"/>
              <a:t>Distributes data on a 2D logical process grid and performs a nearest neighbor exchange along the logical grid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Pavan Balaji, Argonne National Laboratory ISC (06/23/2009)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Mapping (XYZ)</a:t>
            </a:r>
            <a:endParaRPr lang="en-US" dirty="0"/>
          </a:p>
        </p:txBody>
      </p:sp>
      <p:sp>
        <p:nvSpPr>
          <p:cNvPr id="328" name="Line 1"/>
          <p:cNvSpPr>
            <a:spLocks noChangeShapeType="1"/>
          </p:cNvSpPr>
          <p:nvPr/>
        </p:nvSpPr>
        <p:spPr bwMode="auto">
          <a:xfrm flipV="1">
            <a:off x="5006079" y="802611"/>
            <a:ext cx="959645" cy="829996"/>
          </a:xfrm>
          <a:prstGeom prst="line">
            <a:avLst/>
          </a:prstGeom>
          <a:noFill/>
          <a:ln w="4572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9" name="Line 2"/>
          <p:cNvSpPr>
            <a:spLocks noChangeShapeType="1"/>
          </p:cNvSpPr>
          <p:nvPr/>
        </p:nvSpPr>
        <p:spPr bwMode="auto">
          <a:xfrm flipV="1">
            <a:off x="7330155" y="833070"/>
            <a:ext cx="959645" cy="829996"/>
          </a:xfrm>
          <a:prstGeom prst="line">
            <a:avLst/>
          </a:prstGeom>
          <a:noFill/>
          <a:ln w="4572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0" name="Line 3"/>
          <p:cNvSpPr>
            <a:spLocks noChangeShapeType="1"/>
          </p:cNvSpPr>
          <p:nvPr/>
        </p:nvSpPr>
        <p:spPr bwMode="auto">
          <a:xfrm flipV="1">
            <a:off x="7330155" y="4948781"/>
            <a:ext cx="959645" cy="829996"/>
          </a:xfrm>
          <a:prstGeom prst="line">
            <a:avLst/>
          </a:prstGeom>
          <a:noFill/>
          <a:ln w="4572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1" name="Line 4"/>
          <p:cNvSpPr>
            <a:spLocks noChangeShapeType="1"/>
          </p:cNvSpPr>
          <p:nvPr/>
        </p:nvSpPr>
        <p:spPr bwMode="auto">
          <a:xfrm>
            <a:off x="7666100" y="1390207"/>
            <a:ext cx="1376" cy="4020529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2" name="Line 5"/>
          <p:cNvSpPr>
            <a:spLocks noChangeShapeType="1"/>
          </p:cNvSpPr>
          <p:nvPr/>
        </p:nvSpPr>
        <p:spPr bwMode="auto">
          <a:xfrm>
            <a:off x="8008928" y="1102121"/>
            <a:ext cx="1377" cy="4020529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3" name="Rectangle 6"/>
          <p:cNvSpPr>
            <a:spLocks noChangeArrowheads="1"/>
          </p:cNvSpPr>
          <p:nvPr/>
        </p:nvSpPr>
        <p:spPr bwMode="auto">
          <a:xfrm>
            <a:off x="4970281" y="4092135"/>
            <a:ext cx="352467" cy="272857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4" name="Rectangle 7"/>
          <p:cNvSpPr>
            <a:spLocks noChangeArrowheads="1"/>
          </p:cNvSpPr>
          <p:nvPr/>
        </p:nvSpPr>
        <p:spPr bwMode="auto">
          <a:xfrm>
            <a:off x="5304849" y="4092135"/>
            <a:ext cx="352467" cy="272857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5" name="Rectangle 8"/>
          <p:cNvSpPr>
            <a:spLocks noChangeArrowheads="1"/>
          </p:cNvSpPr>
          <p:nvPr/>
        </p:nvSpPr>
        <p:spPr bwMode="auto">
          <a:xfrm>
            <a:off x="5638040" y="4092135"/>
            <a:ext cx="353844" cy="272857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6" name="Rectangle 9"/>
          <p:cNvSpPr>
            <a:spLocks noChangeArrowheads="1"/>
          </p:cNvSpPr>
          <p:nvPr/>
        </p:nvSpPr>
        <p:spPr bwMode="auto">
          <a:xfrm>
            <a:off x="5971231" y="4092135"/>
            <a:ext cx="352467" cy="272857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7" name="Rectangle 10"/>
          <p:cNvSpPr>
            <a:spLocks noChangeArrowheads="1"/>
          </p:cNvSpPr>
          <p:nvPr/>
        </p:nvSpPr>
        <p:spPr bwMode="auto">
          <a:xfrm>
            <a:off x="6305799" y="4092135"/>
            <a:ext cx="352467" cy="272857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" name="Rectangle 11"/>
          <p:cNvSpPr>
            <a:spLocks noChangeArrowheads="1"/>
          </p:cNvSpPr>
          <p:nvPr/>
        </p:nvSpPr>
        <p:spPr bwMode="auto">
          <a:xfrm>
            <a:off x="6638990" y="4092135"/>
            <a:ext cx="352467" cy="272857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9" name="Rectangle 12"/>
          <p:cNvSpPr>
            <a:spLocks noChangeArrowheads="1"/>
          </p:cNvSpPr>
          <p:nvPr/>
        </p:nvSpPr>
        <p:spPr bwMode="auto">
          <a:xfrm>
            <a:off x="6972181" y="4092135"/>
            <a:ext cx="353843" cy="272857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0" name="Rectangle 13"/>
          <p:cNvSpPr>
            <a:spLocks noChangeArrowheads="1"/>
          </p:cNvSpPr>
          <p:nvPr/>
        </p:nvSpPr>
        <p:spPr bwMode="auto">
          <a:xfrm>
            <a:off x="4970281" y="3265946"/>
            <a:ext cx="352467" cy="272858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1" name="Rectangle 14"/>
          <p:cNvSpPr>
            <a:spLocks noChangeArrowheads="1"/>
          </p:cNvSpPr>
          <p:nvPr/>
        </p:nvSpPr>
        <p:spPr bwMode="auto">
          <a:xfrm>
            <a:off x="5304849" y="3265946"/>
            <a:ext cx="352467" cy="272858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2" name="Rectangle 15"/>
          <p:cNvSpPr>
            <a:spLocks noChangeArrowheads="1"/>
          </p:cNvSpPr>
          <p:nvPr/>
        </p:nvSpPr>
        <p:spPr bwMode="auto">
          <a:xfrm>
            <a:off x="5638040" y="3265946"/>
            <a:ext cx="353844" cy="272858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3" name="Rectangle 16"/>
          <p:cNvSpPr>
            <a:spLocks noChangeArrowheads="1"/>
          </p:cNvSpPr>
          <p:nvPr/>
        </p:nvSpPr>
        <p:spPr bwMode="auto">
          <a:xfrm>
            <a:off x="5971231" y="3265946"/>
            <a:ext cx="352467" cy="272858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4" name="Rectangle 17"/>
          <p:cNvSpPr>
            <a:spLocks noChangeArrowheads="1"/>
          </p:cNvSpPr>
          <p:nvPr/>
        </p:nvSpPr>
        <p:spPr bwMode="auto">
          <a:xfrm>
            <a:off x="6305799" y="3265946"/>
            <a:ext cx="352467" cy="272858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5" name="Rectangle 18"/>
          <p:cNvSpPr>
            <a:spLocks noChangeArrowheads="1"/>
          </p:cNvSpPr>
          <p:nvPr/>
        </p:nvSpPr>
        <p:spPr bwMode="auto">
          <a:xfrm>
            <a:off x="6638990" y="3265946"/>
            <a:ext cx="352467" cy="272858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6" name="Rectangle 19"/>
          <p:cNvSpPr>
            <a:spLocks noChangeArrowheads="1"/>
          </p:cNvSpPr>
          <p:nvPr/>
        </p:nvSpPr>
        <p:spPr bwMode="auto">
          <a:xfrm>
            <a:off x="6972181" y="3265946"/>
            <a:ext cx="353843" cy="272858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7" name="Rectangle 20"/>
          <p:cNvSpPr>
            <a:spLocks noChangeArrowheads="1"/>
          </p:cNvSpPr>
          <p:nvPr/>
        </p:nvSpPr>
        <p:spPr bwMode="auto">
          <a:xfrm>
            <a:off x="4970281" y="3546419"/>
            <a:ext cx="352467" cy="272857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" name="Rectangle 21"/>
          <p:cNvSpPr>
            <a:spLocks noChangeArrowheads="1"/>
          </p:cNvSpPr>
          <p:nvPr/>
        </p:nvSpPr>
        <p:spPr bwMode="auto">
          <a:xfrm>
            <a:off x="5304849" y="3546419"/>
            <a:ext cx="352467" cy="272857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9" name="Oval 22"/>
          <p:cNvSpPr>
            <a:spLocks noChangeArrowheads="1"/>
          </p:cNvSpPr>
          <p:nvPr/>
        </p:nvSpPr>
        <p:spPr bwMode="auto">
          <a:xfrm>
            <a:off x="5220863" y="3477888"/>
            <a:ext cx="176233" cy="135794"/>
          </a:xfrm>
          <a:prstGeom prst="ellipse">
            <a:avLst/>
          </a:prstGeom>
          <a:solidFill>
            <a:srgbClr val="0819B8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0" name="Rectangle 23"/>
          <p:cNvSpPr>
            <a:spLocks noChangeArrowheads="1"/>
          </p:cNvSpPr>
          <p:nvPr/>
        </p:nvSpPr>
        <p:spPr bwMode="auto">
          <a:xfrm>
            <a:off x="5638040" y="3546419"/>
            <a:ext cx="353844" cy="272857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1" name="Oval 24"/>
          <p:cNvSpPr>
            <a:spLocks noChangeArrowheads="1"/>
          </p:cNvSpPr>
          <p:nvPr/>
        </p:nvSpPr>
        <p:spPr bwMode="auto">
          <a:xfrm>
            <a:off x="5555431" y="3477888"/>
            <a:ext cx="176233" cy="135794"/>
          </a:xfrm>
          <a:prstGeom prst="ellipse">
            <a:avLst/>
          </a:prstGeom>
          <a:solidFill>
            <a:srgbClr val="0819B8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2" name="Rectangle 25"/>
          <p:cNvSpPr>
            <a:spLocks noChangeArrowheads="1"/>
          </p:cNvSpPr>
          <p:nvPr/>
        </p:nvSpPr>
        <p:spPr bwMode="auto">
          <a:xfrm>
            <a:off x="5971231" y="3546419"/>
            <a:ext cx="352467" cy="272857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3" name="Oval 26"/>
          <p:cNvSpPr>
            <a:spLocks noChangeArrowheads="1"/>
          </p:cNvSpPr>
          <p:nvPr/>
        </p:nvSpPr>
        <p:spPr bwMode="auto">
          <a:xfrm>
            <a:off x="5888622" y="3477888"/>
            <a:ext cx="176233" cy="135794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4" name="Rectangle 27"/>
          <p:cNvSpPr>
            <a:spLocks noChangeArrowheads="1"/>
          </p:cNvSpPr>
          <p:nvPr/>
        </p:nvSpPr>
        <p:spPr bwMode="auto">
          <a:xfrm>
            <a:off x="6305799" y="3546419"/>
            <a:ext cx="352467" cy="272857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5" name="Oval 28"/>
          <p:cNvSpPr>
            <a:spLocks noChangeArrowheads="1"/>
          </p:cNvSpPr>
          <p:nvPr/>
        </p:nvSpPr>
        <p:spPr bwMode="auto">
          <a:xfrm>
            <a:off x="6223190" y="3477888"/>
            <a:ext cx="176233" cy="135794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6" name="Rectangle 29"/>
          <p:cNvSpPr>
            <a:spLocks noChangeArrowheads="1"/>
          </p:cNvSpPr>
          <p:nvPr/>
        </p:nvSpPr>
        <p:spPr bwMode="auto">
          <a:xfrm>
            <a:off x="6638990" y="3546419"/>
            <a:ext cx="352467" cy="272857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7" name="Oval 30"/>
          <p:cNvSpPr>
            <a:spLocks noChangeArrowheads="1"/>
          </p:cNvSpPr>
          <p:nvPr/>
        </p:nvSpPr>
        <p:spPr bwMode="auto">
          <a:xfrm>
            <a:off x="6556381" y="3479156"/>
            <a:ext cx="176233" cy="1370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" name="Rectangle 31"/>
          <p:cNvSpPr>
            <a:spLocks noChangeArrowheads="1"/>
          </p:cNvSpPr>
          <p:nvPr/>
        </p:nvSpPr>
        <p:spPr bwMode="auto">
          <a:xfrm>
            <a:off x="6972181" y="3546419"/>
            <a:ext cx="353843" cy="272857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9" name="Oval 32"/>
          <p:cNvSpPr>
            <a:spLocks noChangeArrowheads="1"/>
          </p:cNvSpPr>
          <p:nvPr/>
        </p:nvSpPr>
        <p:spPr bwMode="auto">
          <a:xfrm>
            <a:off x="6889572" y="3479156"/>
            <a:ext cx="176233" cy="1370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0" name="Rectangle 33"/>
          <p:cNvSpPr>
            <a:spLocks noChangeArrowheads="1"/>
          </p:cNvSpPr>
          <p:nvPr/>
        </p:nvSpPr>
        <p:spPr bwMode="auto">
          <a:xfrm>
            <a:off x="4959267" y="3821815"/>
            <a:ext cx="352467" cy="272858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1" name="Rectangle 34"/>
          <p:cNvSpPr>
            <a:spLocks noChangeArrowheads="1"/>
          </p:cNvSpPr>
          <p:nvPr/>
        </p:nvSpPr>
        <p:spPr bwMode="auto">
          <a:xfrm>
            <a:off x="5293834" y="3821815"/>
            <a:ext cx="352467" cy="272858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2" name="Rectangle 35"/>
          <p:cNvSpPr>
            <a:spLocks noChangeArrowheads="1"/>
          </p:cNvSpPr>
          <p:nvPr/>
        </p:nvSpPr>
        <p:spPr bwMode="auto">
          <a:xfrm>
            <a:off x="5627025" y="3821815"/>
            <a:ext cx="352467" cy="272858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3" name="Rectangle 36"/>
          <p:cNvSpPr>
            <a:spLocks noChangeArrowheads="1"/>
          </p:cNvSpPr>
          <p:nvPr/>
        </p:nvSpPr>
        <p:spPr bwMode="auto">
          <a:xfrm>
            <a:off x="5960216" y="3821815"/>
            <a:ext cx="352467" cy="272858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4" name="Rectangle 37"/>
          <p:cNvSpPr>
            <a:spLocks noChangeArrowheads="1"/>
          </p:cNvSpPr>
          <p:nvPr/>
        </p:nvSpPr>
        <p:spPr bwMode="auto">
          <a:xfrm>
            <a:off x="6294785" y="3821815"/>
            <a:ext cx="352467" cy="272858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" name="Rectangle 38"/>
          <p:cNvSpPr>
            <a:spLocks noChangeArrowheads="1"/>
          </p:cNvSpPr>
          <p:nvPr/>
        </p:nvSpPr>
        <p:spPr bwMode="auto">
          <a:xfrm>
            <a:off x="6627976" y="3821815"/>
            <a:ext cx="352467" cy="272858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" name="Rectangle 39"/>
          <p:cNvSpPr>
            <a:spLocks noChangeArrowheads="1"/>
          </p:cNvSpPr>
          <p:nvPr/>
        </p:nvSpPr>
        <p:spPr bwMode="auto">
          <a:xfrm>
            <a:off x="6961167" y="3821815"/>
            <a:ext cx="352467" cy="272858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7" name="Oval 40"/>
          <p:cNvSpPr>
            <a:spLocks noChangeArrowheads="1"/>
          </p:cNvSpPr>
          <p:nvPr/>
        </p:nvSpPr>
        <p:spPr bwMode="auto">
          <a:xfrm>
            <a:off x="5220863" y="3758360"/>
            <a:ext cx="176233" cy="135795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" name="Oval 41"/>
          <p:cNvSpPr>
            <a:spLocks noChangeArrowheads="1"/>
          </p:cNvSpPr>
          <p:nvPr/>
        </p:nvSpPr>
        <p:spPr bwMode="auto">
          <a:xfrm>
            <a:off x="5555431" y="3758360"/>
            <a:ext cx="176233" cy="135795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9" name="Oval 42"/>
          <p:cNvSpPr>
            <a:spLocks noChangeArrowheads="1"/>
          </p:cNvSpPr>
          <p:nvPr/>
        </p:nvSpPr>
        <p:spPr bwMode="auto">
          <a:xfrm>
            <a:off x="5888622" y="3758360"/>
            <a:ext cx="176233" cy="135795"/>
          </a:xfrm>
          <a:prstGeom prst="ellipse">
            <a:avLst/>
          </a:prstGeom>
          <a:solidFill>
            <a:srgbClr val="0819B8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0" name="Oval 43"/>
          <p:cNvSpPr>
            <a:spLocks noChangeArrowheads="1"/>
          </p:cNvSpPr>
          <p:nvPr/>
        </p:nvSpPr>
        <p:spPr bwMode="auto">
          <a:xfrm>
            <a:off x="6223190" y="3758360"/>
            <a:ext cx="176233" cy="135795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1" name="Oval 44"/>
          <p:cNvSpPr>
            <a:spLocks noChangeArrowheads="1"/>
          </p:cNvSpPr>
          <p:nvPr/>
        </p:nvSpPr>
        <p:spPr bwMode="auto">
          <a:xfrm>
            <a:off x="6556381" y="3758360"/>
            <a:ext cx="176233" cy="135795"/>
          </a:xfrm>
          <a:prstGeom prst="ellipse">
            <a:avLst/>
          </a:prstGeom>
          <a:solidFill>
            <a:srgbClr val="0819B8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2" name="Oval 45"/>
          <p:cNvSpPr>
            <a:spLocks noChangeArrowheads="1"/>
          </p:cNvSpPr>
          <p:nvPr/>
        </p:nvSpPr>
        <p:spPr bwMode="auto">
          <a:xfrm>
            <a:off x="6889572" y="3758360"/>
            <a:ext cx="176233" cy="135795"/>
          </a:xfrm>
          <a:prstGeom prst="ellipse">
            <a:avLst/>
          </a:prstGeom>
          <a:solidFill>
            <a:srgbClr val="0819B8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3" name="Oval 46"/>
          <p:cNvSpPr>
            <a:spLocks noChangeArrowheads="1"/>
          </p:cNvSpPr>
          <p:nvPr/>
        </p:nvSpPr>
        <p:spPr bwMode="auto">
          <a:xfrm>
            <a:off x="5209849" y="4033756"/>
            <a:ext cx="176233" cy="135794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4" name="Oval 47"/>
          <p:cNvSpPr>
            <a:spLocks noChangeArrowheads="1"/>
          </p:cNvSpPr>
          <p:nvPr/>
        </p:nvSpPr>
        <p:spPr bwMode="auto">
          <a:xfrm>
            <a:off x="5543040" y="4033756"/>
            <a:ext cx="176233" cy="135794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5" name="Oval 48"/>
          <p:cNvSpPr>
            <a:spLocks noChangeArrowheads="1"/>
          </p:cNvSpPr>
          <p:nvPr/>
        </p:nvSpPr>
        <p:spPr bwMode="auto">
          <a:xfrm>
            <a:off x="5877607" y="4033756"/>
            <a:ext cx="176233" cy="135794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6" name="Oval 49"/>
          <p:cNvSpPr>
            <a:spLocks noChangeArrowheads="1"/>
          </p:cNvSpPr>
          <p:nvPr/>
        </p:nvSpPr>
        <p:spPr bwMode="auto">
          <a:xfrm>
            <a:off x="6210798" y="4033756"/>
            <a:ext cx="176233" cy="135794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7" name="Oval 50"/>
          <p:cNvSpPr>
            <a:spLocks noChangeArrowheads="1"/>
          </p:cNvSpPr>
          <p:nvPr/>
        </p:nvSpPr>
        <p:spPr bwMode="auto">
          <a:xfrm>
            <a:off x="6545366" y="4033756"/>
            <a:ext cx="176233" cy="13579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" name="Oval 51"/>
          <p:cNvSpPr>
            <a:spLocks noChangeArrowheads="1"/>
          </p:cNvSpPr>
          <p:nvPr/>
        </p:nvSpPr>
        <p:spPr bwMode="auto">
          <a:xfrm>
            <a:off x="6878557" y="4033756"/>
            <a:ext cx="176233" cy="13579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" name="Rectangle 52"/>
          <p:cNvSpPr>
            <a:spLocks noChangeArrowheads="1"/>
          </p:cNvSpPr>
          <p:nvPr/>
        </p:nvSpPr>
        <p:spPr bwMode="auto">
          <a:xfrm>
            <a:off x="4970281" y="4372607"/>
            <a:ext cx="352467" cy="272858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0" name="Rectangle 53"/>
          <p:cNvSpPr>
            <a:spLocks noChangeArrowheads="1"/>
          </p:cNvSpPr>
          <p:nvPr/>
        </p:nvSpPr>
        <p:spPr bwMode="auto">
          <a:xfrm>
            <a:off x="5304849" y="4372607"/>
            <a:ext cx="352467" cy="272858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1" name="Oval 54"/>
          <p:cNvSpPr>
            <a:spLocks noChangeArrowheads="1"/>
          </p:cNvSpPr>
          <p:nvPr/>
        </p:nvSpPr>
        <p:spPr bwMode="auto">
          <a:xfrm>
            <a:off x="5220863" y="4304075"/>
            <a:ext cx="176233" cy="137063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2" name="Rectangle 55"/>
          <p:cNvSpPr>
            <a:spLocks noChangeArrowheads="1"/>
          </p:cNvSpPr>
          <p:nvPr/>
        </p:nvSpPr>
        <p:spPr bwMode="auto">
          <a:xfrm>
            <a:off x="5638040" y="4372607"/>
            <a:ext cx="353844" cy="272858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3" name="Oval 56"/>
          <p:cNvSpPr>
            <a:spLocks noChangeArrowheads="1"/>
          </p:cNvSpPr>
          <p:nvPr/>
        </p:nvSpPr>
        <p:spPr bwMode="auto">
          <a:xfrm>
            <a:off x="5555431" y="4304075"/>
            <a:ext cx="176233" cy="137063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4" name="Rectangle 57"/>
          <p:cNvSpPr>
            <a:spLocks noChangeArrowheads="1"/>
          </p:cNvSpPr>
          <p:nvPr/>
        </p:nvSpPr>
        <p:spPr bwMode="auto">
          <a:xfrm>
            <a:off x="5971231" y="4372607"/>
            <a:ext cx="352467" cy="272858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5" name="Oval 58"/>
          <p:cNvSpPr>
            <a:spLocks noChangeArrowheads="1"/>
          </p:cNvSpPr>
          <p:nvPr/>
        </p:nvSpPr>
        <p:spPr bwMode="auto">
          <a:xfrm>
            <a:off x="5888622" y="4304075"/>
            <a:ext cx="176233" cy="137063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6" name="Rectangle 59"/>
          <p:cNvSpPr>
            <a:spLocks noChangeArrowheads="1"/>
          </p:cNvSpPr>
          <p:nvPr/>
        </p:nvSpPr>
        <p:spPr bwMode="auto">
          <a:xfrm>
            <a:off x="6305799" y="4372607"/>
            <a:ext cx="352467" cy="272858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7" name="Oval 60"/>
          <p:cNvSpPr>
            <a:spLocks noChangeArrowheads="1"/>
          </p:cNvSpPr>
          <p:nvPr/>
        </p:nvSpPr>
        <p:spPr bwMode="auto">
          <a:xfrm>
            <a:off x="6223190" y="4305345"/>
            <a:ext cx="176233" cy="137063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8" name="Rectangle 61"/>
          <p:cNvSpPr>
            <a:spLocks noChangeArrowheads="1"/>
          </p:cNvSpPr>
          <p:nvPr/>
        </p:nvSpPr>
        <p:spPr bwMode="auto">
          <a:xfrm>
            <a:off x="6638990" y="4372607"/>
            <a:ext cx="352467" cy="272858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" name="Oval 62"/>
          <p:cNvSpPr>
            <a:spLocks noChangeArrowheads="1"/>
          </p:cNvSpPr>
          <p:nvPr/>
        </p:nvSpPr>
        <p:spPr bwMode="auto">
          <a:xfrm>
            <a:off x="6556381" y="4305345"/>
            <a:ext cx="176233" cy="1370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0" name="Rectangle 63"/>
          <p:cNvSpPr>
            <a:spLocks noChangeArrowheads="1"/>
          </p:cNvSpPr>
          <p:nvPr/>
        </p:nvSpPr>
        <p:spPr bwMode="auto">
          <a:xfrm>
            <a:off x="6972181" y="4372607"/>
            <a:ext cx="353843" cy="272858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1" name="Oval 64"/>
          <p:cNvSpPr>
            <a:spLocks noChangeArrowheads="1"/>
          </p:cNvSpPr>
          <p:nvPr/>
        </p:nvSpPr>
        <p:spPr bwMode="auto">
          <a:xfrm>
            <a:off x="6889572" y="4305345"/>
            <a:ext cx="176233" cy="1370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2" name="Rectangle 65"/>
          <p:cNvSpPr>
            <a:spLocks noChangeArrowheads="1"/>
          </p:cNvSpPr>
          <p:nvPr/>
        </p:nvSpPr>
        <p:spPr bwMode="auto">
          <a:xfrm>
            <a:off x="4959267" y="4648004"/>
            <a:ext cx="352467" cy="272857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3" name="Rectangle 66"/>
          <p:cNvSpPr>
            <a:spLocks noChangeArrowheads="1"/>
          </p:cNvSpPr>
          <p:nvPr/>
        </p:nvSpPr>
        <p:spPr bwMode="auto">
          <a:xfrm>
            <a:off x="5293834" y="4648004"/>
            <a:ext cx="352467" cy="272857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4" name="Rectangle 67"/>
          <p:cNvSpPr>
            <a:spLocks noChangeArrowheads="1"/>
          </p:cNvSpPr>
          <p:nvPr/>
        </p:nvSpPr>
        <p:spPr bwMode="auto">
          <a:xfrm>
            <a:off x="5627025" y="4648004"/>
            <a:ext cx="352467" cy="272857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5" name="Rectangle 68"/>
          <p:cNvSpPr>
            <a:spLocks noChangeArrowheads="1"/>
          </p:cNvSpPr>
          <p:nvPr/>
        </p:nvSpPr>
        <p:spPr bwMode="auto">
          <a:xfrm>
            <a:off x="5960216" y="4648004"/>
            <a:ext cx="352467" cy="272857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6" name="Rectangle 69"/>
          <p:cNvSpPr>
            <a:spLocks noChangeArrowheads="1"/>
          </p:cNvSpPr>
          <p:nvPr/>
        </p:nvSpPr>
        <p:spPr bwMode="auto">
          <a:xfrm>
            <a:off x="6294785" y="4648004"/>
            <a:ext cx="352467" cy="272857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7" name="Rectangle 70"/>
          <p:cNvSpPr>
            <a:spLocks noChangeArrowheads="1"/>
          </p:cNvSpPr>
          <p:nvPr/>
        </p:nvSpPr>
        <p:spPr bwMode="auto">
          <a:xfrm>
            <a:off x="6627976" y="4648004"/>
            <a:ext cx="352467" cy="272857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8" name="Rectangle 71"/>
          <p:cNvSpPr>
            <a:spLocks noChangeArrowheads="1"/>
          </p:cNvSpPr>
          <p:nvPr/>
        </p:nvSpPr>
        <p:spPr bwMode="auto">
          <a:xfrm>
            <a:off x="6961167" y="4648004"/>
            <a:ext cx="352467" cy="272857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" name="Oval 72"/>
          <p:cNvSpPr>
            <a:spLocks noChangeArrowheads="1"/>
          </p:cNvSpPr>
          <p:nvPr/>
        </p:nvSpPr>
        <p:spPr bwMode="auto">
          <a:xfrm>
            <a:off x="5220863" y="4584548"/>
            <a:ext cx="176233" cy="137063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0" name="Oval 73"/>
          <p:cNvSpPr>
            <a:spLocks noChangeArrowheads="1"/>
          </p:cNvSpPr>
          <p:nvPr/>
        </p:nvSpPr>
        <p:spPr bwMode="auto">
          <a:xfrm>
            <a:off x="5555431" y="4584548"/>
            <a:ext cx="176233" cy="137063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1" name="Oval 74"/>
          <p:cNvSpPr>
            <a:spLocks noChangeArrowheads="1"/>
          </p:cNvSpPr>
          <p:nvPr/>
        </p:nvSpPr>
        <p:spPr bwMode="auto">
          <a:xfrm>
            <a:off x="5888622" y="4584548"/>
            <a:ext cx="176233" cy="137063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2" name="Oval 75"/>
          <p:cNvSpPr>
            <a:spLocks noChangeArrowheads="1"/>
          </p:cNvSpPr>
          <p:nvPr/>
        </p:nvSpPr>
        <p:spPr bwMode="auto">
          <a:xfrm>
            <a:off x="6223190" y="4584548"/>
            <a:ext cx="176233" cy="137063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3" name="Oval 76"/>
          <p:cNvSpPr>
            <a:spLocks noChangeArrowheads="1"/>
          </p:cNvSpPr>
          <p:nvPr/>
        </p:nvSpPr>
        <p:spPr bwMode="auto">
          <a:xfrm>
            <a:off x="6556381" y="4584548"/>
            <a:ext cx="176233" cy="1370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4" name="Oval 77"/>
          <p:cNvSpPr>
            <a:spLocks noChangeArrowheads="1"/>
          </p:cNvSpPr>
          <p:nvPr/>
        </p:nvSpPr>
        <p:spPr bwMode="auto">
          <a:xfrm>
            <a:off x="6889572" y="4584548"/>
            <a:ext cx="176233" cy="1370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5" name="Rectangle 78"/>
          <p:cNvSpPr>
            <a:spLocks noChangeArrowheads="1"/>
          </p:cNvSpPr>
          <p:nvPr/>
        </p:nvSpPr>
        <p:spPr bwMode="auto">
          <a:xfrm>
            <a:off x="4981296" y="2439759"/>
            <a:ext cx="353843" cy="272857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6" name="Rectangle 79"/>
          <p:cNvSpPr>
            <a:spLocks noChangeArrowheads="1"/>
          </p:cNvSpPr>
          <p:nvPr/>
        </p:nvSpPr>
        <p:spPr bwMode="auto">
          <a:xfrm>
            <a:off x="5315863" y="2439759"/>
            <a:ext cx="352467" cy="272857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7" name="Rectangle 80"/>
          <p:cNvSpPr>
            <a:spLocks noChangeArrowheads="1"/>
          </p:cNvSpPr>
          <p:nvPr/>
        </p:nvSpPr>
        <p:spPr bwMode="auto">
          <a:xfrm>
            <a:off x="5649055" y="2439759"/>
            <a:ext cx="352467" cy="272857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8" name="Rectangle 81"/>
          <p:cNvSpPr>
            <a:spLocks noChangeArrowheads="1"/>
          </p:cNvSpPr>
          <p:nvPr/>
        </p:nvSpPr>
        <p:spPr bwMode="auto">
          <a:xfrm>
            <a:off x="5982246" y="2439759"/>
            <a:ext cx="352467" cy="272857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" name="Rectangle 82"/>
          <p:cNvSpPr>
            <a:spLocks noChangeArrowheads="1"/>
          </p:cNvSpPr>
          <p:nvPr/>
        </p:nvSpPr>
        <p:spPr bwMode="auto">
          <a:xfrm>
            <a:off x="6316814" y="2439759"/>
            <a:ext cx="352467" cy="272857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0" name="Rectangle 83"/>
          <p:cNvSpPr>
            <a:spLocks noChangeArrowheads="1"/>
          </p:cNvSpPr>
          <p:nvPr/>
        </p:nvSpPr>
        <p:spPr bwMode="auto">
          <a:xfrm>
            <a:off x="6650005" y="2439759"/>
            <a:ext cx="352467" cy="272857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1" name="Rectangle 84"/>
          <p:cNvSpPr>
            <a:spLocks noChangeArrowheads="1"/>
          </p:cNvSpPr>
          <p:nvPr/>
        </p:nvSpPr>
        <p:spPr bwMode="auto">
          <a:xfrm>
            <a:off x="6983196" y="2439759"/>
            <a:ext cx="352467" cy="272857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2" name="Rectangle 85"/>
          <p:cNvSpPr>
            <a:spLocks noChangeArrowheads="1"/>
          </p:cNvSpPr>
          <p:nvPr/>
        </p:nvSpPr>
        <p:spPr bwMode="auto">
          <a:xfrm>
            <a:off x="4981296" y="1614839"/>
            <a:ext cx="353843" cy="272857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3" name="Rectangle 86"/>
          <p:cNvSpPr>
            <a:spLocks noChangeArrowheads="1"/>
          </p:cNvSpPr>
          <p:nvPr/>
        </p:nvSpPr>
        <p:spPr bwMode="auto">
          <a:xfrm>
            <a:off x="5315863" y="1614839"/>
            <a:ext cx="352467" cy="272857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4" name="Rectangle 87"/>
          <p:cNvSpPr>
            <a:spLocks noChangeArrowheads="1"/>
          </p:cNvSpPr>
          <p:nvPr/>
        </p:nvSpPr>
        <p:spPr bwMode="auto">
          <a:xfrm>
            <a:off x="5649055" y="1614839"/>
            <a:ext cx="352467" cy="272857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5" name="Rectangle 88"/>
          <p:cNvSpPr>
            <a:spLocks noChangeArrowheads="1"/>
          </p:cNvSpPr>
          <p:nvPr/>
        </p:nvSpPr>
        <p:spPr bwMode="auto">
          <a:xfrm>
            <a:off x="5982246" y="1614839"/>
            <a:ext cx="352467" cy="272857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6" name="Rectangle 89"/>
          <p:cNvSpPr>
            <a:spLocks noChangeArrowheads="1"/>
          </p:cNvSpPr>
          <p:nvPr/>
        </p:nvSpPr>
        <p:spPr bwMode="auto">
          <a:xfrm>
            <a:off x="6316814" y="1614839"/>
            <a:ext cx="352467" cy="272857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7" name="Rectangle 90"/>
          <p:cNvSpPr>
            <a:spLocks noChangeArrowheads="1"/>
          </p:cNvSpPr>
          <p:nvPr/>
        </p:nvSpPr>
        <p:spPr bwMode="auto">
          <a:xfrm>
            <a:off x="6650005" y="1614839"/>
            <a:ext cx="352467" cy="272857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8" name="Rectangle 91"/>
          <p:cNvSpPr>
            <a:spLocks noChangeArrowheads="1"/>
          </p:cNvSpPr>
          <p:nvPr/>
        </p:nvSpPr>
        <p:spPr bwMode="auto">
          <a:xfrm>
            <a:off x="6983196" y="1614839"/>
            <a:ext cx="352467" cy="272857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9" name="Rectangle 92"/>
          <p:cNvSpPr>
            <a:spLocks noChangeArrowheads="1"/>
          </p:cNvSpPr>
          <p:nvPr/>
        </p:nvSpPr>
        <p:spPr bwMode="auto">
          <a:xfrm>
            <a:off x="4981296" y="1894043"/>
            <a:ext cx="353843" cy="272857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" name="Rectangle 93"/>
          <p:cNvSpPr>
            <a:spLocks noChangeArrowheads="1"/>
          </p:cNvSpPr>
          <p:nvPr/>
        </p:nvSpPr>
        <p:spPr bwMode="auto">
          <a:xfrm>
            <a:off x="5315863" y="1894043"/>
            <a:ext cx="352467" cy="272857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1" name="Oval 94"/>
          <p:cNvSpPr>
            <a:spLocks noChangeArrowheads="1"/>
          </p:cNvSpPr>
          <p:nvPr/>
        </p:nvSpPr>
        <p:spPr bwMode="auto">
          <a:xfrm>
            <a:off x="5231878" y="1826780"/>
            <a:ext cx="176233" cy="13579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2" name="Rectangle 95"/>
          <p:cNvSpPr>
            <a:spLocks noChangeArrowheads="1"/>
          </p:cNvSpPr>
          <p:nvPr/>
        </p:nvSpPr>
        <p:spPr bwMode="auto">
          <a:xfrm>
            <a:off x="5649055" y="1894043"/>
            <a:ext cx="352467" cy="272857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3" name="Oval 96"/>
          <p:cNvSpPr>
            <a:spLocks noChangeArrowheads="1"/>
          </p:cNvSpPr>
          <p:nvPr/>
        </p:nvSpPr>
        <p:spPr bwMode="auto">
          <a:xfrm>
            <a:off x="5566445" y="1826780"/>
            <a:ext cx="176233" cy="13579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4" name="Rectangle 97"/>
          <p:cNvSpPr>
            <a:spLocks noChangeArrowheads="1"/>
          </p:cNvSpPr>
          <p:nvPr/>
        </p:nvSpPr>
        <p:spPr bwMode="auto">
          <a:xfrm>
            <a:off x="5982246" y="1894043"/>
            <a:ext cx="352467" cy="272857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5" name="Oval 98"/>
          <p:cNvSpPr>
            <a:spLocks noChangeArrowheads="1"/>
          </p:cNvSpPr>
          <p:nvPr/>
        </p:nvSpPr>
        <p:spPr bwMode="auto">
          <a:xfrm>
            <a:off x="5899636" y="1826780"/>
            <a:ext cx="176233" cy="13579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6" name="Rectangle 99"/>
          <p:cNvSpPr>
            <a:spLocks noChangeArrowheads="1"/>
          </p:cNvSpPr>
          <p:nvPr/>
        </p:nvSpPr>
        <p:spPr bwMode="auto">
          <a:xfrm>
            <a:off x="6316814" y="1894043"/>
            <a:ext cx="352467" cy="272857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" name="Oval 100"/>
          <p:cNvSpPr>
            <a:spLocks noChangeArrowheads="1"/>
          </p:cNvSpPr>
          <p:nvPr/>
        </p:nvSpPr>
        <p:spPr bwMode="auto">
          <a:xfrm>
            <a:off x="6234204" y="1826780"/>
            <a:ext cx="176233" cy="13579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8" name="Rectangle 101"/>
          <p:cNvSpPr>
            <a:spLocks noChangeArrowheads="1"/>
          </p:cNvSpPr>
          <p:nvPr/>
        </p:nvSpPr>
        <p:spPr bwMode="auto">
          <a:xfrm>
            <a:off x="6650005" y="1894043"/>
            <a:ext cx="352467" cy="272857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9" name="Oval 102"/>
          <p:cNvSpPr>
            <a:spLocks noChangeArrowheads="1"/>
          </p:cNvSpPr>
          <p:nvPr/>
        </p:nvSpPr>
        <p:spPr bwMode="auto">
          <a:xfrm>
            <a:off x="6567396" y="1826780"/>
            <a:ext cx="176233" cy="13579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" name="Rectangle 103"/>
          <p:cNvSpPr>
            <a:spLocks noChangeArrowheads="1"/>
          </p:cNvSpPr>
          <p:nvPr/>
        </p:nvSpPr>
        <p:spPr bwMode="auto">
          <a:xfrm>
            <a:off x="6983196" y="1894043"/>
            <a:ext cx="352467" cy="272857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1" name="Oval 104"/>
          <p:cNvSpPr>
            <a:spLocks noChangeArrowheads="1"/>
          </p:cNvSpPr>
          <p:nvPr/>
        </p:nvSpPr>
        <p:spPr bwMode="auto">
          <a:xfrm>
            <a:off x="6901963" y="1826780"/>
            <a:ext cx="176233" cy="13579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2" name="Rectangle 105"/>
          <p:cNvSpPr>
            <a:spLocks noChangeArrowheads="1"/>
          </p:cNvSpPr>
          <p:nvPr/>
        </p:nvSpPr>
        <p:spPr bwMode="auto">
          <a:xfrm>
            <a:off x="4970281" y="2169439"/>
            <a:ext cx="352467" cy="272858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" name="Rectangle 106"/>
          <p:cNvSpPr>
            <a:spLocks noChangeArrowheads="1"/>
          </p:cNvSpPr>
          <p:nvPr/>
        </p:nvSpPr>
        <p:spPr bwMode="auto">
          <a:xfrm>
            <a:off x="5304849" y="2169439"/>
            <a:ext cx="352467" cy="272858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4" name="Rectangle 107"/>
          <p:cNvSpPr>
            <a:spLocks noChangeArrowheads="1"/>
          </p:cNvSpPr>
          <p:nvPr/>
        </p:nvSpPr>
        <p:spPr bwMode="auto">
          <a:xfrm>
            <a:off x="5638040" y="2169439"/>
            <a:ext cx="353844" cy="272858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" name="Rectangle 108"/>
          <p:cNvSpPr>
            <a:spLocks noChangeArrowheads="1"/>
          </p:cNvSpPr>
          <p:nvPr/>
        </p:nvSpPr>
        <p:spPr bwMode="auto">
          <a:xfrm>
            <a:off x="5971231" y="2169439"/>
            <a:ext cx="352467" cy="272858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6" name="Rectangle 109"/>
          <p:cNvSpPr>
            <a:spLocks noChangeArrowheads="1"/>
          </p:cNvSpPr>
          <p:nvPr/>
        </p:nvSpPr>
        <p:spPr bwMode="auto">
          <a:xfrm>
            <a:off x="6305799" y="2169439"/>
            <a:ext cx="352467" cy="272858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" name="Rectangle 110"/>
          <p:cNvSpPr>
            <a:spLocks noChangeArrowheads="1"/>
          </p:cNvSpPr>
          <p:nvPr/>
        </p:nvSpPr>
        <p:spPr bwMode="auto">
          <a:xfrm>
            <a:off x="6638990" y="2169439"/>
            <a:ext cx="352467" cy="272858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8" name="Rectangle 111"/>
          <p:cNvSpPr>
            <a:spLocks noChangeArrowheads="1"/>
          </p:cNvSpPr>
          <p:nvPr/>
        </p:nvSpPr>
        <p:spPr bwMode="auto">
          <a:xfrm>
            <a:off x="6972181" y="2169439"/>
            <a:ext cx="353843" cy="272858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9" name="Oval 112"/>
          <p:cNvSpPr>
            <a:spLocks noChangeArrowheads="1"/>
          </p:cNvSpPr>
          <p:nvPr/>
        </p:nvSpPr>
        <p:spPr bwMode="auto">
          <a:xfrm>
            <a:off x="5231878" y="2105983"/>
            <a:ext cx="176233" cy="1370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" name="Oval 113"/>
          <p:cNvSpPr>
            <a:spLocks noChangeArrowheads="1"/>
          </p:cNvSpPr>
          <p:nvPr/>
        </p:nvSpPr>
        <p:spPr bwMode="auto">
          <a:xfrm>
            <a:off x="5566445" y="2105983"/>
            <a:ext cx="176233" cy="137063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1" name="Oval 114"/>
          <p:cNvSpPr>
            <a:spLocks noChangeArrowheads="1"/>
          </p:cNvSpPr>
          <p:nvPr/>
        </p:nvSpPr>
        <p:spPr bwMode="auto">
          <a:xfrm>
            <a:off x="5899636" y="2105983"/>
            <a:ext cx="176233" cy="1370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2" name="Oval 115"/>
          <p:cNvSpPr>
            <a:spLocks noChangeArrowheads="1"/>
          </p:cNvSpPr>
          <p:nvPr/>
        </p:nvSpPr>
        <p:spPr bwMode="auto">
          <a:xfrm>
            <a:off x="6234204" y="2105983"/>
            <a:ext cx="176233" cy="1370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3" name="Oval 116"/>
          <p:cNvSpPr>
            <a:spLocks noChangeArrowheads="1"/>
          </p:cNvSpPr>
          <p:nvPr/>
        </p:nvSpPr>
        <p:spPr bwMode="auto">
          <a:xfrm>
            <a:off x="6567396" y="2105983"/>
            <a:ext cx="176233" cy="1370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4" name="Oval 117"/>
          <p:cNvSpPr>
            <a:spLocks noChangeArrowheads="1"/>
          </p:cNvSpPr>
          <p:nvPr/>
        </p:nvSpPr>
        <p:spPr bwMode="auto">
          <a:xfrm>
            <a:off x="6901963" y="2105983"/>
            <a:ext cx="176233" cy="1370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5" name="Oval 118"/>
          <p:cNvSpPr>
            <a:spLocks noChangeArrowheads="1"/>
          </p:cNvSpPr>
          <p:nvPr/>
        </p:nvSpPr>
        <p:spPr bwMode="auto">
          <a:xfrm>
            <a:off x="5220863" y="2381380"/>
            <a:ext cx="176233" cy="137063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6" name="Oval 119"/>
          <p:cNvSpPr>
            <a:spLocks noChangeArrowheads="1"/>
          </p:cNvSpPr>
          <p:nvPr/>
        </p:nvSpPr>
        <p:spPr bwMode="auto">
          <a:xfrm>
            <a:off x="5555431" y="2381380"/>
            <a:ext cx="176233" cy="137063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7" name="Oval 120"/>
          <p:cNvSpPr>
            <a:spLocks noChangeArrowheads="1"/>
          </p:cNvSpPr>
          <p:nvPr/>
        </p:nvSpPr>
        <p:spPr bwMode="auto">
          <a:xfrm>
            <a:off x="5888622" y="2381380"/>
            <a:ext cx="176233" cy="137063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8" name="Oval 121"/>
          <p:cNvSpPr>
            <a:spLocks noChangeArrowheads="1"/>
          </p:cNvSpPr>
          <p:nvPr/>
        </p:nvSpPr>
        <p:spPr bwMode="auto">
          <a:xfrm>
            <a:off x="6223190" y="2381380"/>
            <a:ext cx="176233" cy="137063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9" name="Oval 122"/>
          <p:cNvSpPr>
            <a:spLocks noChangeArrowheads="1"/>
          </p:cNvSpPr>
          <p:nvPr/>
        </p:nvSpPr>
        <p:spPr bwMode="auto">
          <a:xfrm>
            <a:off x="6556381" y="2382648"/>
            <a:ext cx="176233" cy="13579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" name="Oval 123"/>
          <p:cNvSpPr>
            <a:spLocks noChangeArrowheads="1"/>
          </p:cNvSpPr>
          <p:nvPr/>
        </p:nvSpPr>
        <p:spPr bwMode="auto">
          <a:xfrm>
            <a:off x="6889572" y="2382648"/>
            <a:ext cx="176233" cy="13579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1" name="Rectangle 124"/>
          <p:cNvSpPr>
            <a:spLocks noChangeArrowheads="1"/>
          </p:cNvSpPr>
          <p:nvPr/>
        </p:nvSpPr>
        <p:spPr bwMode="auto">
          <a:xfrm>
            <a:off x="4981296" y="2720231"/>
            <a:ext cx="353843" cy="272858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2" name="Rectangle 125"/>
          <p:cNvSpPr>
            <a:spLocks noChangeArrowheads="1"/>
          </p:cNvSpPr>
          <p:nvPr/>
        </p:nvSpPr>
        <p:spPr bwMode="auto">
          <a:xfrm>
            <a:off x="5315863" y="2720231"/>
            <a:ext cx="352467" cy="272858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3" name="Oval 126"/>
          <p:cNvSpPr>
            <a:spLocks noChangeArrowheads="1"/>
          </p:cNvSpPr>
          <p:nvPr/>
        </p:nvSpPr>
        <p:spPr bwMode="auto">
          <a:xfrm>
            <a:off x="5231878" y="2652968"/>
            <a:ext cx="176233" cy="135794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4" name="Rectangle 127"/>
          <p:cNvSpPr>
            <a:spLocks noChangeArrowheads="1"/>
          </p:cNvSpPr>
          <p:nvPr/>
        </p:nvSpPr>
        <p:spPr bwMode="auto">
          <a:xfrm>
            <a:off x="5649055" y="2720231"/>
            <a:ext cx="352467" cy="272858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5" name="Oval 128"/>
          <p:cNvSpPr>
            <a:spLocks noChangeArrowheads="1"/>
          </p:cNvSpPr>
          <p:nvPr/>
        </p:nvSpPr>
        <p:spPr bwMode="auto">
          <a:xfrm>
            <a:off x="5566445" y="2652968"/>
            <a:ext cx="176233" cy="135794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6" name="Rectangle 129"/>
          <p:cNvSpPr>
            <a:spLocks noChangeArrowheads="1"/>
          </p:cNvSpPr>
          <p:nvPr/>
        </p:nvSpPr>
        <p:spPr bwMode="auto">
          <a:xfrm>
            <a:off x="5982246" y="2720231"/>
            <a:ext cx="352467" cy="272858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7" name="Oval 130"/>
          <p:cNvSpPr>
            <a:spLocks noChangeArrowheads="1"/>
          </p:cNvSpPr>
          <p:nvPr/>
        </p:nvSpPr>
        <p:spPr bwMode="auto">
          <a:xfrm>
            <a:off x="5899636" y="2652968"/>
            <a:ext cx="176233" cy="135794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8" name="Rectangle 131"/>
          <p:cNvSpPr>
            <a:spLocks noChangeArrowheads="1"/>
          </p:cNvSpPr>
          <p:nvPr/>
        </p:nvSpPr>
        <p:spPr bwMode="auto">
          <a:xfrm>
            <a:off x="6316814" y="2720231"/>
            <a:ext cx="352467" cy="272858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9" name="Oval 132"/>
          <p:cNvSpPr>
            <a:spLocks noChangeArrowheads="1"/>
          </p:cNvSpPr>
          <p:nvPr/>
        </p:nvSpPr>
        <p:spPr bwMode="auto">
          <a:xfrm>
            <a:off x="6234204" y="2652968"/>
            <a:ext cx="176233" cy="135794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0" name="Rectangle 133"/>
          <p:cNvSpPr>
            <a:spLocks noChangeArrowheads="1"/>
          </p:cNvSpPr>
          <p:nvPr/>
        </p:nvSpPr>
        <p:spPr bwMode="auto">
          <a:xfrm>
            <a:off x="6650005" y="2720231"/>
            <a:ext cx="352467" cy="272858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1" name="Oval 134"/>
          <p:cNvSpPr>
            <a:spLocks noChangeArrowheads="1"/>
          </p:cNvSpPr>
          <p:nvPr/>
        </p:nvSpPr>
        <p:spPr bwMode="auto">
          <a:xfrm>
            <a:off x="6567396" y="2652968"/>
            <a:ext cx="176233" cy="13579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2" name="Rectangle 135"/>
          <p:cNvSpPr>
            <a:spLocks noChangeArrowheads="1"/>
          </p:cNvSpPr>
          <p:nvPr/>
        </p:nvSpPr>
        <p:spPr bwMode="auto">
          <a:xfrm>
            <a:off x="6983196" y="2720231"/>
            <a:ext cx="352467" cy="272858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3" name="Oval 136"/>
          <p:cNvSpPr>
            <a:spLocks noChangeArrowheads="1"/>
          </p:cNvSpPr>
          <p:nvPr/>
        </p:nvSpPr>
        <p:spPr bwMode="auto">
          <a:xfrm>
            <a:off x="6901963" y="2652968"/>
            <a:ext cx="176233" cy="13579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4" name="Rectangle 137"/>
          <p:cNvSpPr>
            <a:spLocks noChangeArrowheads="1"/>
          </p:cNvSpPr>
          <p:nvPr/>
        </p:nvSpPr>
        <p:spPr bwMode="auto">
          <a:xfrm>
            <a:off x="4970281" y="2995627"/>
            <a:ext cx="352467" cy="272857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5" name="Rectangle 138"/>
          <p:cNvSpPr>
            <a:spLocks noChangeArrowheads="1"/>
          </p:cNvSpPr>
          <p:nvPr/>
        </p:nvSpPr>
        <p:spPr bwMode="auto">
          <a:xfrm>
            <a:off x="5304849" y="2995627"/>
            <a:ext cx="352467" cy="272857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6" name="Rectangle 139"/>
          <p:cNvSpPr>
            <a:spLocks noChangeArrowheads="1"/>
          </p:cNvSpPr>
          <p:nvPr/>
        </p:nvSpPr>
        <p:spPr bwMode="auto">
          <a:xfrm>
            <a:off x="5638040" y="2995627"/>
            <a:ext cx="353844" cy="272857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7" name="Rectangle 140"/>
          <p:cNvSpPr>
            <a:spLocks noChangeArrowheads="1"/>
          </p:cNvSpPr>
          <p:nvPr/>
        </p:nvSpPr>
        <p:spPr bwMode="auto">
          <a:xfrm>
            <a:off x="5971231" y="2995627"/>
            <a:ext cx="352467" cy="272857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8" name="Rectangle 141"/>
          <p:cNvSpPr>
            <a:spLocks noChangeArrowheads="1"/>
          </p:cNvSpPr>
          <p:nvPr/>
        </p:nvSpPr>
        <p:spPr bwMode="auto">
          <a:xfrm>
            <a:off x="6305799" y="2995627"/>
            <a:ext cx="352467" cy="272857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9" name="Rectangle 142"/>
          <p:cNvSpPr>
            <a:spLocks noChangeArrowheads="1"/>
          </p:cNvSpPr>
          <p:nvPr/>
        </p:nvSpPr>
        <p:spPr bwMode="auto">
          <a:xfrm>
            <a:off x="6638990" y="2995627"/>
            <a:ext cx="352467" cy="272857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0" name="Rectangle 143"/>
          <p:cNvSpPr>
            <a:spLocks noChangeArrowheads="1"/>
          </p:cNvSpPr>
          <p:nvPr/>
        </p:nvSpPr>
        <p:spPr bwMode="auto">
          <a:xfrm>
            <a:off x="6972181" y="2995627"/>
            <a:ext cx="353843" cy="272857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" name="Oval 144"/>
          <p:cNvSpPr>
            <a:spLocks noChangeArrowheads="1"/>
          </p:cNvSpPr>
          <p:nvPr/>
        </p:nvSpPr>
        <p:spPr bwMode="auto">
          <a:xfrm>
            <a:off x="5220863" y="3208837"/>
            <a:ext cx="176233" cy="135794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2" name="Oval 145"/>
          <p:cNvSpPr>
            <a:spLocks noChangeArrowheads="1"/>
          </p:cNvSpPr>
          <p:nvPr/>
        </p:nvSpPr>
        <p:spPr bwMode="auto">
          <a:xfrm>
            <a:off x="5555431" y="3208837"/>
            <a:ext cx="176233" cy="135794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3" name="Oval 146"/>
          <p:cNvSpPr>
            <a:spLocks noChangeArrowheads="1"/>
          </p:cNvSpPr>
          <p:nvPr/>
        </p:nvSpPr>
        <p:spPr bwMode="auto">
          <a:xfrm>
            <a:off x="5888622" y="3208837"/>
            <a:ext cx="176233" cy="135794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4" name="Oval 147"/>
          <p:cNvSpPr>
            <a:spLocks noChangeArrowheads="1"/>
          </p:cNvSpPr>
          <p:nvPr/>
        </p:nvSpPr>
        <p:spPr bwMode="auto">
          <a:xfrm>
            <a:off x="6223190" y="3208837"/>
            <a:ext cx="176233" cy="135794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5" name="Oval 148"/>
          <p:cNvSpPr>
            <a:spLocks noChangeArrowheads="1"/>
          </p:cNvSpPr>
          <p:nvPr/>
        </p:nvSpPr>
        <p:spPr bwMode="auto">
          <a:xfrm>
            <a:off x="6556381" y="3208837"/>
            <a:ext cx="176233" cy="13579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6" name="Oval 149"/>
          <p:cNvSpPr>
            <a:spLocks noChangeArrowheads="1"/>
          </p:cNvSpPr>
          <p:nvPr/>
        </p:nvSpPr>
        <p:spPr bwMode="auto">
          <a:xfrm>
            <a:off x="6889572" y="3208837"/>
            <a:ext cx="176233" cy="13579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7" name="Oval 150"/>
          <p:cNvSpPr>
            <a:spLocks noChangeArrowheads="1"/>
          </p:cNvSpPr>
          <p:nvPr/>
        </p:nvSpPr>
        <p:spPr bwMode="auto">
          <a:xfrm>
            <a:off x="5231878" y="2932172"/>
            <a:ext cx="176233" cy="135794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8" name="Oval 151"/>
          <p:cNvSpPr>
            <a:spLocks noChangeArrowheads="1"/>
          </p:cNvSpPr>
          <p:nvPr/>
        </p:nvSpPr>
        <p:spPr bwMode="auto">
          <a:xfrm>
            <a:off x="5566445" y="2932172"/>
            <a:ext cx="176233" cy="135794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9" name="Oval 152"/>
          <p:cNvSpPr>
            <a:spLocks noChangeArrowheads="1"/>
          </p:cNvSpPr>
          <p:nvPr/>
        </p:nvSpPr>
        <p:spPr bwMode="auto">
          <a:xfrm>
            <a:off x="5899636" y="2932172"/>
            <a:ext cx="176233" cy="135794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0" name="Oval 153"/>
          <p:cNvSpPr>
            <a:spLocks noChangeArrowheads="1"/>
          </p:cNvSpPr>
          <p:nvPr/>
        </p:nvSpPr>
        <p:spPr bwMode="auto">
          <a:xfrm>
            <a:off x="6234204" y="2932172"/>
            <a:ext cx="176233" cy="135794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" name="Oval 154"/>
          <p:cNvSpPr>
            <a:spLocks noChangeArrowheads="1"/>
          </p:cNvSpPr>
          <p:nvPr/>
        </p:nvSpPr>
        <p:spPr bwMode="auto">
          <a:xfrm>
            <a:off x="6567396" y="2933441"/>
            <a:ext cx="176233" cy="13579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2" name="Oval 155"/>
          <p:cNvSpPr>
            <a:spLocks noChangeArrowheads="1"/>
          </p:cNvSpPr>
          <p:nvPr/>
        </p:nvSpPr>
        <p:spPr bwMode="auto">
          <a:xfrm>
            <a:off x="6901963" y="2933441"/>
            <a:ext cx="176233" cy="13579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3" name="Rectangle 156"/>
          <p:cNvSpPr>
            <a:spLocks noChangeArrowheads="1"/>
          </p:cNvSpPr>
          <p:nvPr/>
        </p:nvSpPr>
        <p:spPr bwMode="auto">
          <a:xfrm>
            <a:off x="4948252" y="4918323"/>
            <a:ext cx="352467" cy="272858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4" name="Rectangle 157"/>
          <p:cNvSpPr>
            <a:spLocks noChangeArrowheads="1"/>
          </p:cNvSpPr>
          <p:nvPr/>
        </p:nvSpPr>
        <p:spPr bwMode="auto">
          <a:xfrm>
            <a:off x="5281443" y="4918323"/>
            <a:ext cx="352467" cy="272858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5" name="Oval 158"/>
          <p:cNvSpPr>
            <a:spLocks noChangeArrowheads="1"/>
          </p:cNvSpPr>
          <p:nvPr/>
        </p:nvSpPr>
        <p:spPr bwMode="auto">
          <a:xfrm>
            <a:off x="5209849" y="4859944"/>
            <a:ext cx="176233" cy="137063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6" name="Rectangle 159"/>
          <p:cNvSpPr>
            <a:spLocks noChangeArrowheads="1"/>
          </p:cNvSpPr>
          <p:nvPr/>
        </p:nvSpPr>
        <p:spPr bwMode="auto">
          <a:xfrm>
            <a:off x="5616011" y="4918323"/>
            <a:ext cx="352467" cy="272858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7" name="Oval 160"/>
          <p:cNvSpPr>
            <a:spLocks noChangeArrowheads="1"/>
          </p:cNvSpPr>
          <p:nvPr/>
        </p:nvSpPr>
        <p:spPr bwMode="auto">
          <a:xfrm>
            <a:off x="5543040" y="4859944"/>
            <a:ext cx="176233" cy="137063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8" name="Rectangle 161"/>
          <p:cNvSpPr>
            <a:spLocks noChangeArrowheads="1"/>
          </p:cNvSpPr>
          <p:nvPr/>
        </p:nvSpPr>
        <p:spPr bwMode="auto">
          <a:xfrm>
            <a:off x="5949202" y="4918323"/>
            <a:ext cx="352467" cy="272858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9" name="Oval 162"/>
          <p:cNvSpPr>
            <a:spLocks noChangeArrowheads="1"/>
          </p:cNvSpPr>
          <p:nvPr/>
        </p:nvSpPr>
        <p:spPr bwMode="auto">
          <a:xfrm>
            <a:off x="5877607" y="4859944"/>
            <a:ext cx="176233" cy="137063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0" name="Rectangle 163"/>
          <p:cNvSpPr>
            <a:spLocks noChangeArrowheads="1"/>
          </p:cNvSpPr>
          <p:nvPr/>
        </p:nvSpPr>
        <p:spPr bwMode="auto">
          <a:xfrm>
            <a:off x="6283770" y="4918323"/>
            <a:ext cx="352467" cy="272858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1" name="Oval 164"/>
          <p:cNvSpPr>
            <a:spLocks noChangeArrowheads="1"/>
          </p:cNvSpPr>
          <p:nvPr/>
        </p:nvSpPr>
        <p:spPr bwMode="auto">
          <a:xfrm>
            <a:off x="6210798" y="4859944"/>
            <a:ext cx="176233" cy="137063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2" name="Rectangle 165"/>
          <p:cNvSpPr>
            <a:spLocks noChangeArrowheads="1"/>
          </p:cNvSpPr>
          <p:nvPr/>
        </p:nvSpPr>
        <p:spPr bwMode="auto">
          <a:xfrm>
            <a:off x="6616961" y="4918323"/>
            <a:ext cx="353843" cy="272858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3" name="Oval 166"/>
          <p:cNvSpPr>
            <a:spLocks noChangeArrowheads="1"/>
          </p:cNvSpPr>
          <p:nvPr/>
        </p:nvSpPr>
        <p:spPr bwMode="auto">
          <a:xfrm>
            <a:off x="6545366" y="4859944"/>
            <a:ext cx="176233" cy="1370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4" name="Rectangle 167"/>
          <p:cNvSpPr>
            <a:spLocks noChangeArrowheads="1"/>
          </p:cNvSpPr>
          <p:nvPr/>
        </p:nvSpPr>
        <p:spPr bwMode="auto">
          <a:xfrm>
            <a:off x="6950152" y="4918323"/>
            <a:ext cx="352467" cy="272858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5" name="Rectangle 168"/>
          <p:cNvSpPr>
            <a:spLocks noChangeArrowheads="1"/>
          </p:cNvSpPr>
          <p:nvPr/>
        </p:nvSpPr>
        <p:spPr bwMode="auto">
          <a:xfrm>
            <a:off x="4948252" y="5198796"/>
            <a:ext cx="352467" cy="272857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6" name="Rectangle 169"/>
          <p:cNvSpPr>
            <a:spLocks noChangeArrowheads="1"/>
          </p:cNvSpPr>
          <p:nvPr/>
        </p:nvSpPr>
        <p:spPr bwMode="auto">
          <a:xfrm>
            <a:off x="5281443" y="5198796"/>
            <a:ext cx="352467" cy="272857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7" name="Oval 170"/>
          <p:cNvSpPr>
            <a:spLocks noChangeArrowheads="1"/>
          </p:cNvSpPr>
          <p:nvPr/>
        </p:nvSpPr>
        <p:spPr bwMode="auto">
          <a:xfrm>
            <a:off x="5198834" y="5131533"/>
            <a:ext cx="176233" cy="135795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8" name="Rectangle 171"/>
          <p:cNvSpPr>
            <a:spLocks noChangeArrowheads="1"/>
          </p:cNvSpPr>
          <p:nvPr/>
        </p:nvSpPr>
        <p:spPr bwMode="auto">
          <a:xfrm>
            <a:off x="5616011" y="5198796"/>
            <a:ext cx="352467" cy="272857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9" name="Oval 172"/>
          <p:cNvSpPr>
            <a:spLocks noChangeArrowheads="1"/>
          </p:cNvSpPr>
          <p:nvPr/>
        </p:nvSpPr>
        <p:spPr bwMode="auto">
          <a:xfrm>
            <a:off x="5532025" y="5131533"/>
            <a:ext cx="176233" cy="135795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0" name="Rectangle 173"/>
          <p:cNvSpPr>
            <a:spLocks noChangeArrowheads="1"/>
          </p:cNvSpPr>
          <p:nvPr/>
        </p:nvSpPr>
        <p:spPr bwMode="auto">
          <a:xfrm>
            <a:off x="5949202" y="5198796"/>
            <a:ext cx="352467" cy="272857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1" name="Oval 174"/>
          <p:cNvSpPr>
            <a:spLocks noChangeArrowheads="1"/>
          </p:cNvSpPr>
          <p:nvPr/>
        </p:nvSpPr>
        <p:spPr bwMode="auto">
          <a:xfrm>
            <a:off x="5866592" y="5131533"/>
            <a:ext cx="176233" cy="135795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2" name="Rectangle 175"/>
          <p:cNvSpPr>
            <a:spLocks noChangeArrowheads="1"/>
          </p:cNvSpPr>
          <p:nvPr/>
        </p:nvSpPr>
        <p:spPr bwMode="auto">
          <a:xfrm>
            <a:off x="6283770" y="5198796"/>
            <a:ext cx="352467" cy="272857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3" name="Oval 176"/>
          <p:cNvSpPr>
            <a:spLocks noChangeArrowheads="1"/>
          </p:cNvSpPr>
          <p:nvPr/>
        </p:nvSpPr>
        <p:spPr bwMode="auto">
          <a:xfrm>
            <a:off x="6199783" y="5131533"/>
            <a:ext cx="176233" cy="135795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4" name="Rectangle 177"/>
          <p:cNvSpPr>
            <a:spLocks noChangeArrowheads="1"/>
          </p:cNvSpPr>
          <p:nvPr/>
        </p:nvSpPr>
        <p:spPr bwMode="auto">
          <a:xfrm>
            <a:off x="6616961" y="5198796"/>
            <a:ext cx="353843" cy="272857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5" name="Oval 178"/>
          <p:cNvSpPr>
            <a:spLocks noChangeArrowheads="1"/>
          </p:cNvSpPr>
          <p:nvPr/>
        </p:nvSpPr>
        <p:spPr bwMode="auto">
          <a:xfrm>
            <a:off x="6534352" y="5131533"/>
            <a:ext cx="176233" cy="13579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6" name="Rectangle 179"/>
          <p:cNvSpPr>
            <a:spLocks noChangeArrowheads="1"/>
          </p:cNvSpPr>
          <p:nvPr/>
        </p:nvSpPr>
        <p:spPr bwMode="auto">
          <a:xfrm>
            <a:off x="6950152" y="5198796"/>
            <a:ext cx="352467" cy="272857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7" name="Oval 180"/>
          <p:cNvSpPr>
            <a:spLocks noChangeArrowheads="1"/>
          </p:cNvSpPr>
          <p:nvPr/>
        </p:nvSpPr>
        <p:spPr bwMode="auto">
          <a:xfrm>
            <a:off x="6867543" y="5131533"/>
            <a:ext cx="176233" cy="13579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8" name="Rectangle 181"/>
          <p:cNvSpPr>
            <a:spLocks noChangeArrowheads="1"/>
          </p:cNvSpPr>
          <p:nvPr/>
        </p:nvSpPr>
        <p:spPr bwMode="auto">
          <a:xfrm>
            <a:off x="4937238" y="5474192"/>
            <a:ext cx="352467" cy="272858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9" name="Rectangle 182"/>
          <p:cNvSpPr>
            <a:spLocks noChangeArrowheads="1"/>
          </p:cNvSpPr>
          <p:nvPr/>
        </p:nvSpPr>
        <p:spPr bwMode="auto">
          <a:xfrm>
            <a:off x="5270429" y="5474192"/>
            <a:ext cx="352467" cy="272858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0" name="Rectangle 183"/>
          <p:cNvSpPr>
            <a:spLocks noChangeArrowheads="1"/>
          </p:cNvSpPr>
          <p:nvPr/>
        </p:nvSpPr>
        <p:spPr bwMode="auto">
          <a:xfrm>
            <a:off x="5604996" y="5474192"/>
            <a:ext cx="352467" cy="272858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1" name="Rectangle 184"/>
          <p:cNvSpPr>
            <a:spLocks noChangeArrowheads="1"/>
          </p:cNvSpPr>
          <p:nvPr/>
        </p:nvSpPr>
        <p:spPr bwMode="auto">
          <a:xfrm>
            <a:off x="5938187" y="5474192"/>
            <a:ext cx="352467" cy="272858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" name="Rectangle 185"/>
          <p:cNvSpPr>
            <a:spLocks noChangeArrowheads="1"/>
          </p:cNvSpPr>
          <p:nvPr/>
        </p:nvSpPr>
        <p:spPr bwMode="auto">
          <a:xfrm>
            <a:off x="6271378" y="5474192"/>
            <a:ext cx="352467" cy="272858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3" name="Rectangle 186"/>
          <p:cNvSpPr>
            <a:spLocks noChangeArrowheads="1"/>
          </p:cNvSpPr>
          <p:nvPr/>
        </p:nvSpPr>
        <p:spPr bwMode="auto">
          <a:xfrm>
            <a:off x="6605947" y="5474192"/>
            <a:ext cx="352467" cy="272858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4" name="Rectangle 187"/>
          <p:cNvSpPr>
            <a:spLocks noChangeArrowheads="1"/>
          </p:cNvSpPr>
          <p:nvPr/>
        </p:nvSpPr>
        <p:spPr bwMode="auto">
          <a:xfrm>
            <a:off x="6939138" y="5474192"/>
            <a:ext cx="352467" cy="272858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5" name="Oval 188"/>
          <p:cNvSpPr>
            <a:spLocks noChangeArrowheads="1"/>
          </p:cNvSpPr>
          <p:nvPr/>
        </p:nvSpPr>
        <p:spPr bwMode="auto">
          <a:xfrm>
            <a:off x="5198834" y="5410736"/>
            <a:ext cx="176233" cy="137063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6" name="Oval 189"/>
          <p:cNvSpPr>
            <a:spLocks noChangeArrowheads="1"/>
          </p:cNvSpPr>
          <p:nvPr/>
        </p:nvSpPr>
        <p:spPr bwMode="auto">
          <a:xfrm>
            <a:off x="5532025" y="5410736"/>
            <a:ext cx="176233" cy="137063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7" name="Oval 190"/>
          <p:cNvSpPr>
            <a:spLocks noChangeArrowheads="1"/>
          </p:cNvSpPr>
          <p:nvPr/>
        </p:nvSpPr>
        <p:spPr bwMode="auto">
          <a:xfrm>
            <a:off x="5866592" y="5410736"/>
            <a:ext cx="176233" cy="137063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8" name="Oval 191"/>
          <p:cNvSpPr>
            <a:spLocks noChangeArrowheads="1"/>
          </p:cNvSpPr>
          <p:nvPr/>
        </p:nvSpPr>
        <p:spPr bwMode="auto">
          <a:xfrm>
            <a:off x="6199783" y="5410736"/>
            <a:ext cx="176233" cy="137063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9" name="Oval 192"/>
          <p:cNvSpPr>
            <a:spLocks noChangeArrowheads="1"/>
          </p:cNvSpPr>
          <p:nvPr/>
        </p:nvSpPr>
        <p:spPr bwMode="auto">
          <a:xfrm>
            <a:off x="6534352" y="5410736"/>
            <a:ext cx="176233" cy="1370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0" name="Oval 193"/>
          <p:cNvSpPr>
            <a:spLocks noChangeArrowheads="1"/>
          </p:cNvSpPr>
          <p:nvPr/>
        </p:nvSpPr>
        <p:spPr bwMode="auto">
          <a:xfrm>
            <a:off x="6867543" y="5410736"/>
            <a:ext cx="176233" cy="1370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1" name="Oval 194"/>
          <p:cNvSpPr>
            <a:spLocks noChangeArrowheads="1"/>
          </p:cNvSpPr>
          <p:nvPr/>
        </p:nvSpPr>
        <p:spPr bwMode="auto">
          <a:xfrm>
            <a:off x="6878557" y="4859944"/>
            <a:ext cx="176233" cy="1370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2" name="Oval 195"/>
          <p:cNvSpPr>
            <a:spLocks noChangeArrowheads="1"/>
          </p:cNvSpPr>
          <p:nvPr/>
        </p:nvSpPr>
        <p:spPr bwMode="auto">
          <a:xfrm>
            <a:off x="7575230" y="1310254"/>
            <a:ext cx="176233" cy="13579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3" name="Oval 196"/>
          <p:cNvSpPr>
            <a:spLocks noChangeArrowheads="1"/>
          </p:cNvSpPr>
          <p:nvPr/>
        </p:nvSpPr>
        <p:spPr bwMode="auto">
          <a:xfrm>
            <a:off x="7919435" y="1022166"/>
            <a:ext cx="176233" cy="13579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4" name="Oval 197"/>
          <p:cNvSpPr>
            <a:spLocks noChangeArrowheads="1"/>
          </p:cNvSpPr>
          <p:nvPr/>
        </p:nvSpPr>
        <p:spPr bwMode="auto">
          <a:xfrm>
            <a:off x="7564215" y="3191070"/>
            <a:ext cx="176233" cy="1370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5" name="Oval 198"/>
          <p:cNvSpPr>
            <a:spLocks noChangeArrowheads="1"/>
          </p:cNvSpPr>
          <p:nvPr/>
        </p:nvSpPr>
        <p:spPr bwMode="auto">
          <a:xfrm>
            <a:off x="7564215" y="3471542"/>
            <a:ext cx="176233" cy="13579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6" name="Oval 199"/>
          <p:cNvSpPr>
            <a:spLocks noChangeArrowheads="1"/>
          </p:cNvSpPr>
          <p:nvPr/>
        </p:nvSpPr>
        <p:spPr bwMode="auto">
          <a:xfrm>
            <a:off x="7571099" y="3746938"/>
            <a:ext cx="176233" cy="13579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7" name="Oval 200"/>
          <p:cNvSpPr>
            <a:spLocks noChangeArrowheads="1"/>
          </p:cNvSpPr>
          <p:nvPr/>
        </p:nvSpPr>
        <p:spPr bwMode="auto">
          <a:xfrm>
            <a:off x="7582113" y="4017257"/>
            <a:ext cx="176233" cy="1370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8" name="Oval 201"/>
          <p:cNvSpPr>
            <a:spLocks noChangeArrowheads="1"/>
          </p:cNvSpPr>
          <p:nvPr/>
        </p:nvSpPr>
        <p:spPr bwMode="auto">
          <a:xfrm>
            <a:off x="7582113" y="4297730"/>
            <a:ext cx="176233" cy="1370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9" name="Oval 202"/>
          <p:cNvSpPr>
            <a:spLocks noChangeArrowheads="1"/>
          </p:cNvSpPr>
          <p:nvPr/>
        </p:nvSpPr>
        <p:spPr bwMode="auto">
          <a:xfrm>
            <a:off x="7575230" y="1539962"/>
            <a:ext cx="176233" cy="13579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0" name="Oval 203"/>
          <p:cNvSpPr>
            <a:spLocks noChangeArrowheads="1"/>
          </p:cNvSpPr>
          <p:nvPr/>
        </p:nvSpPr>
        <p:spPr bwMode="auto">
          <a:xfrm>
            <a:off x="7575230" y="1819165"/>
            <a:ext cx="176233" cy="1370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1" name="Oval 204"/>
          <p:cNvSpPr>
            <a:spLocks noChangeArrowheads="1"/>
          </p:cNvSpPr>
          <p:nvPr/>
        </p:nvSpPr>
        <p:spPr bwMode="auto">
          <a:xfrm>
            <a:off x="7564215" y="2094562"/>
            <a:ext cx="176233" cy="13579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2" name="Oval 205"/>
          <p:cNvSpPr>
            <a:spLocks noChangeArrowheads="1"/>
          </p:cNvSpPr>
          <p:nvPr/>
        </p:nvSpPr>
        <p:spPr bwMode="auto">
          <a:xfrm>
            <a:off x="7575230" y="2366150"/>
            <a:ext cx="176233" cy="13579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3" name="Oval 206"/>
          <p:cNvSpPr>
            <a:spLocks noChangeArrowheads="1"/>
          </p:cNvSpPr>
          <p:nvPr/>
        </p:nvSpPr>
        <p:spPr bwMode="auto">
          <a:xfrm>
            <a:off x="7564215" y="2920750"/>
            <a:ext cx="176233" cy="13579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4" name="Oval 207"/>
          <p:cNvSpPr>
            <a:spLocks noChangeArrowheads="1"/>
          </p:cNvSpPr>
          <p:nvPr/>
        </p:nvSpPr>
        <p:spPr bwMode="auto">
          <a:xfrm>
            <a:off x="7575230" y="2645354"/>
            <a:ext cx="176233" cy="13579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5" name="Oval 208"/>
          <p:cNvSpPr>
            <a:spLocks noChangeArrowheads="1"/>
          </p:cNvSpPr>
          <p:nvPr/>
        </p:nvSpPr>
        <p:spPr bwMode="auto">
          <a:xfrm>
            <a:off x="7560084" y="4843446"/>
            <a:ext cx="176233" cy="13579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6" name="Oval 209"/>
          <p:cNvSpPr>
            <a:spLocks noChangeArrowheads="1"/>
          </p:cNvSpPr>
          <p:nvPr/>
        </p:nvSpPr>
        <p:spPr bwMode="auto">
          <a:xfrm>
            <a:off x="7560084" y="5122649"/>
            <a:ext cx="176233" cy="1370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7" name="Oval 210"/>
          <p:cNvSpPr>
            <a:spLocks noChangeArrowheads="1"/>
          </p:cNvSpPr>
          <p:nvPr/>
        </p:nvSpPr>
        <p:spPr bwMode="auto">
          <a:xfrm>
            <a:off x="7573852" y="5399315"/>
            <a:ext cx="176233" cy="13579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8" name="Oval 211"/>
          <p:cNvSpPr>
            <a:spLocks noChangeArrowheads="1"/>
          </p:cNvSpPr>
          <p:nvPr/>
        </p:nvSpPr>
        <p:spPr bwMode="auto">
          <a:xfrm>
            <a:off x="7571099" y="4573126"/>
            <a:ext cx="176233" cy="1370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9" name="Oval 212"/>
          <p:cNvSpPr>
            <a:spLocks noChangeArrowheads="1"/>
          </p:cNvSpPr>
          <p:nvPr/>
        </p:nvSpPr>
        <p:spPr bwMode="auto">
          <a:xfrm>
            <a:off x="7913129" y="2904252"/>
            <a:ext cx="176233" cy="1370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0" name="Oval 213"/>
          <p:cNvSpPr>
            <a:spLocks noChangeArrowheads="1"/>
          </p:cNvSpPr>
          <p:nvPr/>
        </p:nvSpPr>
        <p:spPr bwMode="auto">
          <a:xfrm>
            <a:off x="7921656" y="3183455"/>
            <a:ext cx="176233" cy="13579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1" name="Oval 215"/>
          <p:cNvSpPr>
            <a:spLocks noChangeArrowheads="1"/>
          </p:cNvSpPr>
          <p:nvPr/>
        </p:nvSpPr>
        <p:spPr bwMode="auto">
          <a:xfrm>
            <a:off x="7913129" y="3729171"/>
            <a:ext cx="176233" cy="1370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2" name="Oval 216"/>
          <p:cNvSpPr>
            <a:spLocks noChangeArrowheads="1"/>
          </p:cNvSpPr>
          <p:nvPr/>
        </p:nvSpPr>
        <p:spPr bwMode="auto">
          <a:xfrm>
            <a:off x="7907043" y="4009643"/>
            <a:ext cx="176233" cy="1370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3" name="Oval 217"/>
          <p:cNvSpPr>
            <a:spLocks noChangeArrowheads="1"/>
          </p:cNvSpPr>
          <p:nvPr/>
        </p:nvSpPr>
        <p:spPr bwMode="auto">
          <a:xfrm>
            <a:off x="7918058" y="1277256"/>
            <a:ext cx="176233" cy="13579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4" name="Oval 218"/>
          <p:cNvSpPr>
            <a:spLocks noChangeArrowheads="1"/>
          </p:cNvSpPr>
          <p:nvPr/>
        </p:nvSpPr>
        <p:spPr bwMode="auto">
          <a:xfrm>
            <a:off x="7918058" y="1531078"/>
            <a:ext cx="176233" cy="1370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5" name="Oval 219"/>
          <p:cNvSpPr>
            <a:spLocks noChangeArrowheads="1"/>
          </p:cNvSpPr>
          <p:nvPr/>
        </p:nvSpPr>
        <p:spPr bwMode="auto">
          <a:xfrm>
            <a:off x="7907043" y="1807744"/>
            <a:ext cx="176233" cy="13579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6" name="Oval 220"/>
          <p:cNvSpPr>
            <a:spLocks noChangeArrowheads="1"/>
          </p:cNvSpPr>
          <p:nvPr/>
        </p:nvSpPr>
        <p:spPr bwMode="auto">
          <a:xfrm>
            <a:off x="7918058" y="2078063"/>
            <a:ext cx="176233" cy="13579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7" name="Oval 221"/>
          <p:cNvSpPr>
            <a:spLocks noChangeArrowheads="1"/>
          </p:cNvSpPr>
          <p:nvPr/>
        </p:nvSpPr>
        <p:spPr bwMode="auto">
          <a:xfrm>
            <a:off x="7907043" y="2633931"/>
            <a:ext cx="176233" cy="13579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8" name="Oval 222"/>
          <p:cNvSpPr>
            <a:spLocks noChangeArrowheads="1"/>
          </p:cNvSpPr>
          <p:nvPr/>
        </p:nvSpPr>
        <p:spPr bwMode="auto">
          <a:xfrm>
            <a:off x="7918058" y="2358536"/>
            <a:ext cx="176233" cy="13579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9" name="Oval 223"/>
          <p:cNvSpPr>
            <a:spLocks noChangeArrowheads="1"/>
          </p:cNvSpPr>
          <p:nvPr/>
        </p:nvSpPr>
        <p:spPr bwMode="auto">
          <a:xfrm>
            <a:off x="7916681" y="4556628"/>
            <a:ext cx="176233" cy="13579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0" name="Oval 224"/>
          <p:cNvSpPr>
            <a:spLocks noChangeArrowheads="1"/>
          </p:cNvSpPr>
          <p:nvPr/>
        </p:nvSpPr>
        <p:spPr bwMode="auto">
          <a:xfrm>
            <a:off x="7916681" y="4835831"/>
            <a:ext cx="176233" cy="1370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1" name="Oval 225"/>
          <p:cNvSpPr>
            <a:spLocks noChangeArrowheads="1"/>
          </p:cNvSpPr>
          <p:nvPr/>
        </p:nvSpPr>
        <p:spPr bwMode="auto">
          <a:xfrm>
            <a:off x="7905667" y="5111227"/>
            <a:ext cx="176233" cy="13579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2" name="Line 227"/>
          <p:cNvSpPr>
            <a:spLocks noChangeShapeType="1"/>
          </p:cNvSpPr>
          <p:nvPr/>
        </p:nvSpPr>
        <p:spPr bwMode="auto">
          <a:xfrm>
            <a:off x="7314743" y="1617665"/>
            <a:ext cx="1377" cy="4203280"/>
          </a:xfrm>
          <a:prstGeom prst="line">
            <a:avLst/>
          </a:prstGeom>
          <a:noFill/>
          <a:ln w="4572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53" name="Oval 228"/>
          <p:cNvSpPr>
            <a:spLocks noChangeArrowheads="1"/>
          </p:cNvSpPr>
          <p:nvPr/>
        </p:nvSpPr>
        <p:spPr bwMode="auto">
          <a:xfrm>
            <a:off x="7251676" y="3479156"/>
            <a:ext cx="176233" cy="1370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4" name="Oval 229"/>
          <p:cNvSpPr>
            <a:spLocks noChangeArrowheads="1"/>
          </p:cNvSpPr>
          <p:nvPr/>
        </p:nvSpPr>
        <p:spPr bwMode="auto">
          <a:xfrm>
            <a:off x="7251676" y="3758360"/>
            <a:ext cx="176233" cy="135795"/>
          </a:xfrm>
          <a:prstGeom prst="ellipse">
            <a:avLst/>
          </a:prstGeom>
          <a:solidFill>
            <a:srgbClr val="0819B8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5" name="Oval 230"/>
          <p:cNvSpPr>
            <a:spLocks noChangeArrowheads="1"/>
          </p:cNvSpPr>
          <p:nvPr/>
        </p:nvSpPr>
        <p:spPr bwMode="auto">
          <a:xfrm>
            <a:off x="7240661" y="4033756"/>
            <a:ext cx="176233" cy="13579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6" name="Oval 231"/>
          <p:cNvSpPr>
            <a:spLocks noChangeArrowheads="1"/>
          </p:cNvSpPr>
          <p:nvPr/>
        </p:nvSpPr>
        <p:spPr bwMode="auto">
          <a:xfrm>
            <a:off x="7251676" y="4305345"/>
            <a:ext cx="176233" cy="1370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7" name="Oval 232"/>
          <p:cNvSpPr>
            <a:spLocks noChangeArrowheads="1"/>
          </p:cNvSpPr>
          <p:nvPr/>
        </p:nvSpPr>
        <p:spPr bwMode="auto">
          <a:xfrm>
            <a:off x="7251676" y="4584548"/>
            <a:ext cx="176233" cy="1370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8" name="Oval 233"/>
          <p:cNvSpPr>
            <a:spLocks noChangeArrowheads="1"/>
          </p:cNvSpPr>
          <p:nvPr/>
        </p:nvSpPr>
        <p:spPr bwMode="auto">
          <a:xfrm>
            <a:off x="7262690" y="1826780"/>
            <a:ext cx="176233" cy="13579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9" name="Oval 234"/>
          <p:cNvSpPr>
            <a:spLocks noChangeArrowheads="1"/>
          </p:cNvSpPr>
          <p:nvPr/>
        </p:nvSpPr>
        <p:spPr bwMode="auto">
          <a:xfrm>
            <a:off x="7262690" y="2105983"/>
            <a:ext cx="176233" cy="1370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0" name="Oval 235"/>
          <p:cNvSpPr>
            <a:spLocks noChangeArrowheads="1"/>
          </p:cNvSpPr>
          <p:nvPr/>
        </p:nvSpPr>
        <p:spPr bwMode="auto">
          <a:xfrm>
            <a:off x="7251676" y="2382648"/>
            <a:ext cx="176233" cy="13579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1" name="Oval 236"/>
          <p:cNvSpPr>
            <a:spLocks noChangeArrowheads="1"/>
          </p:cNvSpPr>
          <p:nvPr/>
        </p:nvSpPr>
        <p:spPr bwMode="auto">
          <a:xfrm>
            <a:off x="7262690" y="2652968"/>
            <a:ext cx="176233" cy="13579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2" name="Oval 237"/>
          <p:cNvSpPr>
            <a:spLocks noChangeArrowheads="1"/>
          </p:cNvSpPr>
          <p:nvPr/>
        </p:nvSpPr>
        <p:spPr bwMode="auto">
          <a:xfrm>
            <a:off x="7251676" y="3208837"/>
            <a:ext cx="176233" cy="13579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3" name="Oval 238"/>
          <p:cNvSpPr>
            <a:spLocks noChangeArrowheads="1"/>
          </p:cNvSpPr>
          <p:nvPr/>
        </p:nvSpPr>
        <p:spPr bwMode="auto">
          <a:xfrm>
            <a:off x="7262690" y="2933441"/>
            <a:ext cx="176233" cy="13579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4" name="Oval 239"/>
          <p:cNvSpPr>
            <a:spLocks noChangeArrowheads="1"/>
          </p:cNvSpPr>
          <p:nvPr/>
        </p:nvSpPr>
        <p:spPr bwMode="auto">
          <a:xfrm>
            <a:off x="7229647" y="5131533"/>
            <a:ext cx="176233" cy="13579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5" name="Oval 240"/>
          <p:cNvSpPr>
            <a:spLocks noChangeArrowheads="1"/>
          </p:cNvSpPr>
          <p:nvPr/>
        </p:nvSpPr>
        <p:spPr bwMode="auto">
          <a:xfrm>
            <a:off x="7229647" y="5410736"/>
            <a:ext cx="176233" cy="1370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6" name="Oval 241"/>
          <p:cNvSpPr>
            <a:spLocks noChangeArrowheads="1"/>
          </p:cNvSpPr>
          <p:nvPr/>
        </p:nvSpPr>
        <p:spPr bwMode="auto">
          <a:xfrm>
            <a:off x="7240661" y="4859944"/>
            <a:ext cx="176233" cy="1370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7" name="Oval 242"/>
          <p:cNvSpPr>
            <a:spLocks noChangeArrowheads="1"/>
          </p:cNvSpPr>
          <p:nvPr/>
        </p:nvSpPr>
        <p:spPr bwMode="auto">
          <a:xfrm>
            <a:off x="7262690" y="1569152"/>
            <a:ext cx="176233" cy="13579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8" name="Oval 243"/>
          <p:cNvSpPr>
            <a:spLocks noChangeArrowheads="1"/>
          </p:cNvSpPr>
          <p:nvPr/>
        </p:nvSpPr>
        <p:spPr bwMode="auto">
          <a:xfrm>
            <a:off x="7218632" y="5686133"/>
            <a:ext cx="176233" cy="13579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9" name="Line 244"/>
          <p:cNvSpPr>
            <a:spLocks noChangeShapeType="1"/>
          </p:cNvSpPr>
          <p:nvPr/>
        </p:nvSpPr>
        <p:spPr bwMode="auto">
          <a:xfrm>
            <a:off x="4965884" y="1564075"/>
            <a:ext cx="1377" cy="4203280"/>
          </a:xfrm>
          <a:prstGeom prst="line">
            <a:avLst/>
          </a:prstGeom>
          <a:noFill/>
          <a:ln w="4572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70" name="Oval 245"/>
          <p:cNvSpPr>
            <a:spLocks noChangeArrowheads="1"/>
          </p:cNvSpPr>
          <p:nvPr/>
        </p:nvSpPr>
        <p:spPr bwMode="auto">
          <a:xfrm>
            <a:off x="4887672" y="3477888"/>
            <a:ext cx="176233" cy="135794"/>
          </a:xfrm>
          <a:prstGeom prst="ellipse">
            <a:avLst/>
          </a:prstGeom>
          <a:solidFill>
            <a:srgbClr val="0819B8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1" name="Oval 246"/>
          <p:cNvSpPr>
            <a:spLocks noChangeArrowheads="1"/>
          </p:cNvSpPr>
          <p:nvPr/>
        </p:nvSpPr>
        <p:spPr bwMode="auto">
          <a:xfrm>
            <a:off x="4887672" y="3758360"/>
            <a:ext cx="176233" cy="135795"/>
          </a:xfrm>
          <a:prstGeom prst="ellipse">
            <a:avLst/>
          </a:prstGeom>
          <a:solidFill>
            <a:srgbClr val="0819B8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2" name="Oval 247"/>
          <p:cNvSpPr>
            <a:spLocks noChangeArrowheads="1"/>
          </p:cNvSpPr>
          <p:nvPr/>
        </p:nvSpPr>
        <p:spPr bwMode="auto">
          <a:xfrm>
            <a:off x="4876658" y="4033756"/>
            <a:ext cx="176233" cy="135794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3" name="Oval 248"/>
          <p:cNvSpPr>
            <a:spLocks noChangeArrowheads="1"/>
          </p:cNvSpPr>
          <p:nvPr/>
        </p:nvSpPr>
        <p:spPr bwMode="auto">
          <a:xfrm>
            <a:off x="4887672" y="4304075"/>
            <a:ext cx="176233" cy="137063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4" name="Oval 249"/>
          <p:cNvSpPr>
            <a:spLocks noChangeArrowheads="1"/>
          </p:cNvSpPr>
          <p:nvPr/>
        </p:nvSpPr>
        <p:spPr bwMode="auto">
          <a:xfrm>
            <a:off x="4887672" y="4584548"/>
            <a:ext cx="176233" cy="137063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5" name="Oval 250"/>
          <p:cNvSpPr>
            <a:spLocks noChangeArrowheads="1"/>
          </p:cNvSpPr>
          <p:nvPr/>
        </p:nvSpPr>
        <p:spPr bwMode="auto">
          <a:xfrm>
            <a:off x="4898687" y="1826780"/>
            <a:ext cx="176233" cy="13579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6" name="Oval 251"/>
          <p:cNvSpPr>
            <a:spLocks noChangeArrowheads="1"/>
          </p:cNvSpPr>
          <p:nvPr/>
        </p:nvSpPr>
        <p:spPr bwMode="auto">
          <a:xfrm>
            <a:off x="4898687" y="2105983"/>
            <a:ext cx="176233" cy="1370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7" name="Oval 252"/>
          <p:cNvSpPr>
            <a:spLocks noChangeArrowheads="1"/>
          </p:cNvSpPr>
          <p:nvPr/>
        </p:nvSpPr>
        <p:spPr bwMode="auto">
          <a:xfrm>
            <a:off x="4887672" y="2381380"/>
            <a:ext cx="176233" cy="137063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8" name="Oval 253"/>
          <p:cNvSpPr>
            <a:spLocks noChangeArrowheads="1"/>
          </p:cNvSpPr>
          <p:nvPr/>
        </p:nvSpPr>
        <p:spPr bwMode="auto">
          <a:xfrm>
            <a:off x="4898687" y="2652968"/>
            <a:ext cx="176233" cy="135794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9" name="Oval 254"/>
          <p:cNvSpPr>
            <a:spLocks noChangeArrowheads="1"/>
          </p:cNvSpPr>
          <p:nvPr/>
        </p:nvSpPr>
        <p:spPr bwMode="auto">
          <a:xfrm>
            <a:off x="4887672" y="3208837"/>
            <a:ext cx="176233" cy="135794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0" name="Oval 255"/>
          <p:cNvSpPr>
            <a:spLocks noChangeArrowheads="1"/>
          </p:cNvSpPr>
          <p:nvPr/>
        </p:nvSpPr>
        <p:spPr bwMode="auto">
          <a:xfrm>
            <a:off x="4898687" y="2932172"/>
            <a:ext cx="176233" cy="135794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1" name="Oval 256"/>
          <p:cNvSpPr>
            <a:spLocks noChangeArrowheads="1"/>
          </p:cNvSpPr>
          <p:nvPr/>
        </p:nvSpPr>
        <p:spPr bwMode="auto">
          <a:xfrm>
            <a:off x="4876658" y="4859944"/>
            <a:ext cx="176233" cy="137063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2" name="Oval 257"/>
          <p:cNvSpPr>
            <a:spLocks noChangeArrowheads="1"/>
          </p:cNvSpPr>
          <p:nvPr/>
        </p:nvSpPr>
        <p:spPr bwMode="auto">
          <a:xfrm>
            <a:off x="4865643" y="5131533"/>
            <a:ext cx="176233" cy="135795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3" name="Oval 258"/>
          <p:cNvSpPr>
            <a:spLocks noChangeArrowheads="1"/>
          </p:cNvSpPr>
          <p:nvPr/>
        </p:nvSpPr>
        <p:spPr bwMode="auto">
          <a:xfrm>
            <a:off x="4865643" y="5410736"/>
            <a:ext cx="176233" cy="137063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4" name="Oval 259"/>
          <p:cNvSpPr>
            <a:spLocks noChangeArrowheads="1"/>
          </p:cNvSpPr>
          <p:nvPr/>
        </p:nvSpPr>
        <p:spPr bwMode="auto">
          <a:xfrm>
            <a:off x="4854628" y="5686133"/>
            <a:ext cx="176233" cy="135794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5" name="Line 260"/>
          <p:cNvSpPr>
            <a:spLocks noChangeShapeType="1"/>
          </p:cNvSpPr>
          <p:nvPr/>
        </p:nvSpPr>
        <p:spPr bwMode="auto">
          <a:xfrm>
            <a:off x="8354511" y="814033"/>
            <a:ext cx="27536" cy="4057333"/>
          </a:xfrm>
          <a:prstGeom prst="line">
            <a:avLst/>
          </a:prstGeom>
          <a:noFill/>
          <a:ln w="4572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86" name="Oval 261"/>
          <p:cNvSpPr>
            <a:spLocks noChangeArrowheads="1"/>
          </p:cNvSpPr>
          <p:nvPr/>
        </p:nvSpPr>
        <p:spPr bwMode="auto">
          <a:xfrm>
            <a:off x="8262263" y="763269"/>
            <a:ext cx="176233" cy="13579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7" name="Line 262"/>
          <p:cNvSpPr>
            <a:spLocks noChangeShapeType="1"/>
          </p:cNvSpPr>
          <p:nvPr/>
        </p:nvSpPr>
        <p:spPr bwMode="auto">
          <a:xfrm>
            <a:off x="8353134" y="900332"/>
            <a:ext cx="1377" cy="4020529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88" name="Oval 263"/>
          <p:cNvSpPr>
            <a:spLocks noChangeArrowheads="1"/>
          </p:cNvSpPr>
          <p:nvPr/>
        </p:nvSpPr>
        <p:spPr bwMode="auto">
          <a:xfrm>
            <a:off x="8259776" y="2633482"/>
            <a:ext cx="176233" cy="1370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9" name="Oval 264"/>
          <p:cNvSpPr>
            <a:spLocks noChangeArrowheads="1"/>
          </p:cNvSpPr>
          <p:nvPr/>
        </p:nvSpPr>
        <p:spPr bwMode="auto">
          <a:xfrm>
            <a:off x="8259776" y="2913954"/>
            <a:ext cx="176233" cy="13579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0" name="Oval 265"/>
          <p:cNvSpPr>
            <a:spLocks noChangeArrowheads="1"/>
          </p:cNvSpPr>
          <p:nvPr/>
        </p:nvSpPr>
        <p:spPr bwMode="auto">
          <a:xfrm>
            <a:off x="8253470" y="3181407"/>
            <a:ext cx="176233" cy="13579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1" name="Oval 266"/>
          <p:cNvSpPr>
            <a:spLocks noChangeArrowheads="1"/>
          </p:cNvSpPr>
          <p:nvPr/>
        </p:nvSpPr>
        <p:spPr bwMode="auto">
          <a:xfrm>
            <a:off x="8264485" y="3459586"/>
            <a:ext cx="176233" cy="1370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2" name="Oval 267"/>
          <p:cNvSpPr>
            <a:spLocks noChangeArrowheads="1"/>
          </p:cNvSpPr>
          <p:nvPr/>
        </p:nvSpPr>
        <p:spPr bwMode="auto">
          <a:xfrm>
            <a:off x="8264485" y="3732199"/>
            <a:ext cx="176233" cy="1370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3" name="Oval 268"/>
          <p:cNvSpPr>
            <a:spLocks noChangeArrowheads="1"/>
          </p:cNvSpPr>
          <p:nvPr/>
        </p:nvSpPr>
        <p:spPr bwMode="auto">
          <a:xfrm>
            <a:off x="8262263" y="1022166"/>
            <a:ext cx="176233" cy="13579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4" name="Oval 269"/>
          <p:cNvSpPr>
            <a:spLocks noChangeArrowheads="1"/>
          </p:cNvSpPr>
          <p:nvPr/>
        </p:nvSpPr>
        <p:spPr bwMode="auto">
          <a:xfrm>
            <a:off x="8262263" y="1301370"/>
            <a:ext cx="176233" cy="1370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5" name="Oval 270"/>
          <p:cNvSpPr>
            <a:spLocks noChangeArrowheads="1"/>
          </p:cNvSpPr>
          <p:nvPr/>
        </p:nvSpPr>
        <p:spPr bwMode="auto">
          <a:xfrm>
            <a:off x="8259776" y="1545326"/>
            <a:ext cx="176233" cy="13579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6" name="Oval 272"/>
          <p:cNvSpPr>
            <a:spLocks noChangeArrowheads="1"/>
          </p:cNvSpPr>
          <p:nvPr/>
        </p:nvSpPr>
        <p:spPr bwMode="auto">
          <a:xfrm>
            <a:off x="8268303" y="2355794"/>
            <a:ext cx="176233" cy="13579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7" name="Oval 273"/>
          <p:cNvSpPr>
            <a:spLocks noChangeArrowheads="1"/>
          </p:cNvSpPr>
          <p:nvPr/>
        </p:nvSpPr>
        <p:spPr bwMode="auto">
          <a:xfrm>
            <a:off x="8262263" y="2072538"/>
            <a:ext cx="176233" cy="13579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8" name="Oval 274"/>
          <p:cNvSpPr>
            <a:spLocks noChangeArrowheads="1"/>
          </p:cNvSpPr>
          <p:nvPr/>
        </p:nvSpPr>
        <p:spPr bwMode="auto">
          <a:xfrm>
            <a:off x="8259510" y="4277915"/>
            <a:ext cx="176233" cy="13579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9" name="Oval 275"/>
          <p:cNvSpPr>
            <a:spLocks noChangeArrowheads="1"/>
          </p:cNvSpPr>
          <p:nvPr/>
        </p:nvSpPr>
        <p:spPr bwMode="auto">
          <a:xfrm>
            <a:off x="8259510" y="4555484"/>
            <a:ext cx="176233" cy="1370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0" name="Oval 276"/>
          <p:cNvSpPr>
            <a:spLocks noChangeArrowheads="1"/>
          </p:cNvSpPr>
          <p:nvPr/>
        </p:nvSpPr>
        <p:spPr bwMode="auto">
          <a:xfrm>
            <a:off x="8265550" y="4818639"/>
            <a:ext cx="176233" cy="13579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1" name="Oval 277"/>
          <p:cNvSpPr>
            <a:spLocks noChangeArrowheads="1"/>
          </p:cNvSpPr>
          <p:nvPr/>
        </p:nvSpPr>
        <p:spPr bwMode="auto">
          <a:xfrm>
            <a:off x="8270524" y="4007595"/>
            <a:ext cx="176233" cy="1370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2" name="Line 278"/>
          <p:cNvSpPr>
            <a:spLocks noChangeShapeType="1"/>
          </p:cNvSpPr>
          <p:nvPr/>
        </p:nvSpPr>
        <p:spPr bwMode="auto">
          <a:xfrm flipV="1">
            <a:off x="4587525" y="2092023"/>
            <a:ext cx="1376" cy="365756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03" name="Line 279"/>
          <p:cNvSpPr>
            <a:spLocks noChangeShapeType="1"/>
          </p:cNvSpPr>
          <p:nvPr/>
        </p:nvSpPr>
        <p:spPr bwMode="auto">
          <a:xfrm>
            <a:off x="4890426" y="6113821"/>
            <a:ext cx="2577412" cy="127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04" name="Line 280"/>
          <p:cNvSpPr>
            <a:spLocks noChangeShapeType="1"/>
          </p:cNvSpPr>
          <p:nvPr/>
        </p:nvSpPr>
        <p:spPr bwMode="auto">
          <a:xfrm flipV="1">
            <a:off x="7645447" y="5198796"/>
            <a:ext cx="793050" cy="73354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05" name="Text Box 281"/>
          <p:cNvSpPr txBox="1">
            <a:spLocks noChangeArrowheads="1"/>
          </p:cNvSpPr>
          <p:nvPr/>
        </p:nvSpPr>
        <p:spPr bwMode="auto">
          <a:xfrm>
            <a:off x="5830795" y="5873960"/>
            <a:ext cx="720079" cy="29824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5000" rIns="90000" bIns="45000"/>
          <a:lstStyle/>
          <a:p>
            <a:pPr>
              <a:tabLst>
                <a:tab pos="723900" algn="l"/>
              </a:tabLst>
            </a:pPr>
            <a:r>
              <a:rPr lang="en-US" sz="14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X-Axis</a:t>
            </a:r>
          </a:p>
        </p:txBody>
      </p:sp>
      <p:sp>
        <p:nvSpPr>
          <p:cNvPr id="606" name="Text Box 282"/>
          <p:cNvSpPr txBox="1">
            <a:spLocks noChangeArrowheads="1"/>
          </p:cNvSpPr>
          <p:nvPr/>
        </p:nvSpPr>
        <p:spPr bwMode="auto">
          <a:xfrm>
            <a:off x="7891899" y="5615063"/>
            <a:ext cx="718701" cy="29824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5000" rIns="90000" bIns="45000"/>
          <a:lstStyle/>
          <a:p>
            <a:pPr>
              <a:tabLst>
                <a:tab pos="723900" algn="l"/>
              </a:tabLst>
            </a:pPr>
            <a:r>
              <a:rPr lang="en-US" sz="14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Z-Axis</a:t>
            </a:r>
          </a:p>
        </p:txBody>
      </p:sp>
      <p:sp>
        <p:nvSpPr>
          <p:cNvPr id="607" name="Text Box 283"/>
          <p:cNvSpPr txBox="1">
            <a:spLocks noChangeArrowheads="1"/>
          </p:cNvSpPr>
          <p:nvPr/>
        </p:nvSpPr>
        <p:spPr bwMode="auto">
          <a:xfrm>
            <a:off x="4191000" y="1727790"/>
            <a:ext cx="713194" cy="29824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5000" rIns="90000" bIns="45000"/>
          <a:lstStyle/>
          <a:p>
            <a:pPr>
              <a:tabLst>
                <a:tab pos="723900" algn="l"/>
              </a:tabLst>
            </a:pPr>
            <a:r>
              <a:rPr lang="en-US" sz="14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Y-Axis</a:t>
            </a:r>
          </a:p>
        </p:txBody>
      </p:sp>
      <p:sp>
        <p:nvSpPr>
          <p:cNvPr id="608" name="Line 326"/>
          <p:cNvSpPr>
            <a:spLocks noChangeShapeType="1"/>
          </p:cNvSpPr>
          <p:nvPr/>
        </p:nvSpPr>
        <p:spPr bwMode="auto">
          <a:xfrm>
            <a:off x="5055644" y="1639976"/>
            <a:ext cx="2180887" cy="1269"/>
          </a:xfrm>
          <a:prstGeom prst="line">
            <a:avLst/>
          </a:prstGeom>
          <a:noFill/>
          <a:ln w="4572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09" name="Oval 327"/>
          <p:cNvSpPr>
            <a:spLocks noChangeArrowheads="1"/>
          </p:cNvSpPr>
          <p:nvPr/>
        </p:nvSpPr>
        <p:spPr bwMode="auto">
          <a:xfrm>
            <a:off x="4898687" y="1567882"/>
            <a:ext cx="176233" cy="13579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0" name="Oval 328"/>
          <p:cNvSpPr>
            <a:spLocks noChangeArrowheads="1"/>
          </p:cNvSpPr>
          <p:nvPr/>
        </p:nvSpPr>
        <p:spPr bwMode="auto">
          <a:xfrm>
            <a:off x="5231878" y="1567882"/>
            <a:ext cx="176233" cy="13579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1" name="Oval 329"/>
          <p:cNvSpPr>
            <a:spLocks noChangeArrowheads="1"/>
          </p:cNvSpPr>
          <p:nvPr/>
        </p:nvSpPr>
        <p:spPr bwMode="auto">
          <a:xfrm>
            <a:off x="5566445" y="1567882"/>
            <a:ext cx="176233" cy="13579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2" name="Oval 330"/>
          <p:cNvSpPr>
            <a:spLocks noChangeArrowheads="1"/>
          </p:cNvSpPr>
          <p:nvPr/>
        </p:nvSpPr>
        <p:spPr bwMode="auto">
          <a:xfrm>
            <a:off x="5899636" y="1567882"/>
            <a:ext cx="176233" cy="13579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3" name="Oval 331"/>
          <p:cNvSpPr>
            <a:spLocks noChangeArrowheads="1"/>
          </p:cNvSpPr>
          <p:nvPr/>
        </p:nvSpPr>
        <p:spPr bwMode="auto">
          <a:xfrm>
            <a:off x="6234204" y="1567882"/>
            <a:ext cx="176233" cy="13579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4" name="Oval 332"/>
          <p:cNvSpPr>
            <a:spLocks noChangeArrowheads="1"/>
          </p:cNvSpPr>
          <p:nvPr/>
        </p:nvSpPr>
        <p:spPr bwMode="auto">
          <a:xfrm>
            <a:off x="6567396" y="1569152"/>
            <a:ext cx="176233" cy="13579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5" name="Oval 333"/>
          <p:cNvSpPr>
            <a:spLocks noChangeArrowheads="1"/>
          </p:cNvSpPr>
          <p:nvPr/>
        </p:nvSpPr>
        <p:spPr bwMode="auto">
          <a:xfrm>
            <a:off x="6901963" y="1569152"/>
            <a:ext cx="176233" cy="13579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6" name="Line 334"/>
          <p:cNvSpPr>
            <a:spLocks noChangeShapeType="1"/>
          </p:cNvSpPr>
          <p:nvPr/>
        </p:nvSpPr>
        <p:spPr bwMode="auto">
          <a:xfrm>
            <a:off x="6055218" y="841953"/>
            <a:ext cx="2180887" cy="1270"/>
          </a:xfrm>
          <a:prstGeom prst="line">
            <a:avLst/>
          </a:prstGeom>
          <a:noFill/>
          <a:ln w="4572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7" name="Line 335"/>
          <p:cNvSpPr>
            <a:spLocks noChangeShapeType="1"/>
          </p:cNvSpPr>
          <p:nvPr/>
        </p:nvSpPr>
        <p:spPr bwMode="auto">
          <a:xfrm>
            <a:off x="5025354" y="5762279"/>
            <a:ext cx="2180887" cy="1269"/>
          </a:xfrm>
          <a:prstGeom prst="line">
            <a:avLst/>
          </a:prstGeom>
          <a:noFill/>
          <a:ln w="4572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8" name="Oval 336"/>
          <p:cNvSpPr>
            <a:spLocks noChangeArrowheads="1"/>
          </p:cNvSpPr>
          <p:nvPr/>
        </p:nvSpPr>
        <p:spPr bwMode="auto">
          <a:xfrm>
            <a:off x="5187819" y="5686133"/>
            <a:ext cx="176233" cy="135794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9" name="Oval 337"/>
          <p:cNvSpPr>
            <a:spLocks noChangeArrowheads="1"/>
          </p:cNvSpPr>
          <p:nvPr/>
        </p:nvSpPr>
        <p:spPr bwMode="auto">
          <a:xfrm>
            <a:off x="5521010" y="5686133"/>
            <a:ext cx="176233" cy="135794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0" name="Oval 338"/>
          <p:cNvSpPr>
            <a:spLocks noChangeArrowheads="1"/>
          </p:cNvSpPr>
          <p:nvPr/>
        </p:nvSpPr>
        <p:spPr bwMode="auto">
          <a:xfrm>
            <a:off x="5855578" y="5686133"/>
            <a:ext cx="176233" cy="135794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1" name="Oval 339"/>
          <p:cNvSpPr>
            <a:spLocks noChangeArrowheads="1"/>
          </p:cNvSpPr>
          <p:nvPr/>
        </p:nvSpPr>
        <p:spPr bwMode="auto">
          <a:xfrm>
            <a:off x="6188769" y="5686133"/>
            <a:ext cx="176233" cy="135794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2" name="Oval 340"/>
          <p:cNvSpPr>
            <a:spLocks noChangeArrowheads="1"/>
          </p:cNvSpPr>
          <p:nvPr/>
        </p:nvSpPr>
        <p:spPr bwMode="auto">
          <a:xfrm>
            <a:off x="6523337" y="5686133"/>
            <a:ext cx="176233" cy="13579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3" name="Oval 341"/>
          <p:cNvSpPr>
            <a:spLocks noChangeArrowheads="1"/>
          </p:cNvSpPr>
          <p:nvPr/>
        </p:nvSpPr>
        <p:spPr bwMode="auto">
          <a:xfrm>
            <a:off x="6856528" y="5686133"/>
            <a:ext cx="176233" cy="13579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4" name="Line 342"/>
          <p:cNvSpPr>
            <a:spLocks noChangeShapeType="1"/>
          </p:cNvSpPr>
          <p:nvPr/>
        </p:nvSpPr>
        <p:spPr bwMode="auto">
          <a:xfrm>
            <a:off x="5401226" y="1374978"/>
            <a:ext cx="2180887" cy="127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25" name="Oval 343"/>
          <p:cNvSpPr>
            <a:spLocks noChangeArrowheads="1"/>
          </p:cNvSpPr>
          <p:nvPr/>
        </p:nvSpPr>
        <p:spPr bwMode="auto">
          <a:xfrm>
            <a:off x="5211225" y="1308984"/>
            <a:ext cx="176233" cy="13579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6" name="Oval 344"/>
          <p:cNvSpPr>
            <a:spLocks noChangeArrowheads="1"/>
          </p:cNvSpPr>
          <p:nvPr/>
        </p:nvSpPr>
        <p:spPr bwMode="auto">
          <a:xfrm>
            <a:off x="5878984" y="1308984"/>
            <a:ext cx="176233" cy="13579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7" name="Oval 345"/>
          <p:cNvSpPr>
            <a:spLocks noChangeArrowheads="1"/>
          </p:cNvSpPr>
          <p:nvPr/>
        </p:nvSpPr>
        <p:spPr bwMode="auto">
          <a:xfrm>
            <a:off x="6212175" y="1308984"/>
            <a:ext cx="176233" cy="13579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8" name="Oval 346"/>
          <p:cNvSpPr>
            <a:spLocks noChangeArrowheads="1"/>
          </p:cNvSpPr>
          <p:nvPr/>
        </p:nvSpPr>
        <p:spPr bwMode="auto">
          <a:xfrm>
            <a:off x="6546743" y="1308984"/>
            <a:ext cx="176233" cy="13579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9" name="Oval 347"/>
          <p:cNvSpPr>
            <a:spLocks noChangeArrowheads="1"/>
          </p:cNvSpPr>
          <p:nvPr/>
        </p:nvSpPr>
        <p:spPr bwMode="auto">
          <a:xfrm>
            <a:off x="6879934" y="1310254"/>
            <a:ext cx="176233" cy="13579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0" name="Oval 348"/>
          <p:cNvSpPr>
            <a:spLocks noChangeArrowheads="1"/>
          </p:cNvSpPr>
          <p:nvPr/>
        </p:nvSpPr>
        <p:spPr bwMode="auto">
          <a:xfrm>
            <a:off x="7214502" y="1310254"/>
            <a:ext cx="176233" cy="13579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1" name="Oval 349"/>
          <p:cNvSpPr>
            <a:spLocks noChangeArrowheads="1"/>
          </p:cNvSpPr>
          <p:nvPr/>
        </p:nvSpPr>
        <p:spPr bwMode="auto">
          <a:xfrm>
            <a:off x="5544416" y="1308984"/>
            <a:ext cx="176233" cy="13579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2" name="Line 350"/>
          <p:cNvSpPr>
            <a:spLocks noChangeShapeType="1"/>
          </p:cNvSpPr>
          <p:nvPr/>
        </p:nvSpPr>
        <p:spPr bwMode="auto">
          <a:xfrm>
            <a:off x="5744056" y="1086891"/>
            <a:ext cx="2180887" cy="1269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33" name="Oval 351"/>
          <p:cNvSpPr>
            <a:spLocks noChangeArrowheads="1"/>
          </p:cNvSpPr>
          <p:nvPr/>
        </p:nvSpPr>
        <p:spPr bwMode="auto">
          <a:xfrm>
            <a:off x="5555431" y="1022166"/>
            <a:ext cx="176233" cy="13579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4" name="Oval 352"/>
          <p:cNvSpPr>
            <a:spLocks noChangeArrowheads="1"/>
          </p:cNvSpPr>
          <p:nvPr/>
        </p:nvSpPr>
        <p:spPr bwMode="auto">
          <a:xfrm>
            <a:off x="6221813" y="1022166"/>
            <a:ext cx="176233" cy="13579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5" name="Oval 353"/>
          <p:cNvSpPr>
            <a:spLocks noChangeArrowheads="1"/>
          </p:cNvSpPr>
          <p:nvPr/>
        </p:nvSpPr>
        <p:spPr bwMode="auto">
          <a:xfrm>
            <a:off x="6556381" y="1022166"/>
            <a:ext cx="176233" cy="13579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6" name="Oval 354"/>
          <p:cNvSpPr>
            <a:spLocks noChangeArrowheads="1"/>
          </p:cNvSpPr>
          <p:nvPr/>
        </p:nvSpPr>
        <p:spPr bwMode="auto">
          <a:xfrm>
            <a:off x="6889572" y="1022166"/>
            <a:ext cx="176233" cy="13579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7" name="Oval 355"/>
          <p:cNvSpPr>
            <a:spLocks noChangeArrowheads="1"/>
          </p:cNvSpPr>
          <p:nvPr/>
        </p:nvSpPr>
        <p:spPr bwMode="auto">
          <a:xfrm>
            <a:off x="7224139" y="1022166"/>
            <a:ext cx="176233" cy="13579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8" name="Oval 356"/>
          <p:cNvSpPr>
            <a:spLocks noChangeArrowheads="1"/>
          </p:cNvSpPr>
          <p:nvPr/>
        </p:nvSpPr>
        <p:spPr bwMode="auto">
          <a:xfrm>
            <a:off x="7557330" y="1022166"/>
            <a:ext cx="176233" cy="13579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9" name="Oval 357"/>
          <p:cNvSpPr>
            <a:spLocks noChangeArrowheads="1"/>
          </p:cNvSpPr>
          <p:nvPr/>
        </p:nvSpPr>
        <p:spPr bwMode="auto">
          <a:xfrm>
            <a:off x="5888622" y="1022166"/>
            <a:ext cx="176233" cy="13579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0" name="Oval 358"/>
          <p:cNvSpPr>
            <a:spLocks noChangeArrowheads="1"/>
          </p:cNvSpPr>
          <p:nvPr/>
        </p:nvSpPr>
        <p:spPr bwMode="auto">
          <a:xfrm>
            <a:off x="5898260" y="762000"/>
            <a:ext cx="176233" cy="13579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1" name="Oval 359"/>
          <p:cNvSpPr>
            <a:spLocks noChangeArrowheads="1"/>
          </p:cNvSpPr>
          <p:nvPr/>
        </p:nvSpPr>
        <p:spPr bwMode="auto">
          <a:xfrm>
            <a:off x="6566018" y="762000"/>
            <a:ext cx="176233" cy="13579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2" name="Oval 360"/>
          <p:cNvSpPr>
            <a:spLocks noChangeArrowheads="1"/>
          </p:cNvSpPr>
          <p:nvPr/>
        </p:nvSpPr>
        <p:spPr bwMode="auto">
          <a:xfrm>
            <a:off x="6899209" y="762000"/>
            <a:ext cx="176233" cy="13579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3" name="Oval 361"/>
          <p:cNvSpPr>
            <a:spLocks noChangeArrowheads="1"/>
          </p:cNvSpPr>
          <p:nvPr/>
        </p:nvSpPr>
        <p:spPr bwMode="auto">
          <a:xfrm>
            <a:off x="7233778" y="762000"/>
            <a:ext cx="176233" cy="13579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4" name="Oval 362"/>
          <p:cNvSpPr>
            <a:spLocks noChangeArrowheads="1"/>
          </p:cNvSpPr>
          <p:nvPr/>
        </p:nvSpPr>
        <p:spPr bwMode="auto">
          <a:xfrm>
            <a:off x="7566969" y="763269"/>
            <a:ext cx="176233" cy="13579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5" name="Oval 363"/>
          <p:cNvSpPr>
            <a:spLocks noChangeArrowheads="1"/>
          </p:cNvSpPr>
          <p:nvPr/>
        </p:nvSpPr>
        <p:spPr bwMode="auto">
          <a:xfrm>
            <a:off x="7901536" y="763269"/>
            <a:ext cx="176233" cy="13579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6" name="Oval 364"/>
          <p:cNvSpPr>
            <a:spLocks noChangeArrowheads="1"/>
          </p:cNvSpPr>
          <p:nvPr/>
        </p:nvSpPr>
        <p:spPr bwMode="auto">
          <a:xfrm>
            <a:off x="6231451" y="762000"/>
            <a:ext cx="176233" cy="13579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7" name="Oval 270"/>
          <p:cNvSpPr>
            <a:spLocks noChangeArrowheads="1"/>
          </p:cNvSpPr>
          <p:nvPr/>
        </p:nvSpPr>
        <p:spPr bwMode="auto">
          <a:xfrm>
            <a:off x="8271901" y="1825510"/>
            <a:ext cx="176233" cy="13579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8" name="Oval 213"/>
          <p:cNvSpPr>
            <a:spLocks noChangeArrowheads="1"/>
          </p:cNvSpPr>
          <p:nvPr/>
        </p:nvSpPr>
        <p:spPr bwMode="auto">
          <a:xfrm>
            <a:off x="7919434" y="3470272"/>
            <a:ext cx="176233" cy="13579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9" name="Oval 213"/>
          <p:cNvSpPr>
            <a:spLocks noChangeArrowheads="1"/>
          </p:cNvSpPr>
          <p:nvPr/>
        </p:nvSpPr>
        <p:spPr bwMode="auto">
          <a:xfrm>
            <a:off x="7919434" y="4307392"/>
            <a:ext cx="176233" cy="13579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0" name="Rectangle 284"/>
          <p:cNvSpPr>
            <a:spLocks noChangeArrowheads="1"/>
          </p:cNvSpPr>
          <p:nvPr/>
        </p:nvSpPr>
        <p:spPr bwMode="auto">
          <a:xfrm>
            <a:off x="944563" y="3527425"/>
            <a:ext cx="406400" cy="341313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1" name="Rectangle 285"/>
          <p:cNvSpPr>
            <a:spLocks noChangeArrowheads="1"/>
          </p:cNvSpPr>
          <p:nvPr/>
        </p:nvSpPr>
        <p:spPr bwMode="auto">
          <a:xfrm>
            <a:off x="1328738" y="3527425"/>
            <a:ext cx="407987" cy="341313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2" name="Rectangle 286"/>
          <p:cNvSpPr>
            <a:spLocks noChangeArrowheads="1"/>
          </p:cNvSpPr>
          <p:nvPr/>
        </p:nvSpPr>
        <p:spPr bwMode="auto">
          <a:xfrm>
            <a:off x="1712913" y="3527425"/>
            <a:ext cx="406400" cy="341313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3" name="Rectangle 287"/>
          <p:cNvSpPr>
            <a:spLocks noChangeArrowheads="1"/>
          </p:cNvSpPr>
          <p:nvPr/>
        </p:nvSpPr>
        <p:spPr bwMode="auto">
          <a:xfrm>
            <a:off x="2098675" y="3527425"/>
            <a:ext cx="406400" cy="341313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4" name="Rectangle 288"/>
          <p:cNvSpPr>
            <a:spLocks noChangeArrowheads="1"/>
          </p:cNvSpPr>
          <p:nvPr/>
        </p:nvSpPr>
        <p:spPr bwMode="auto">
          <a:xfrm>
            <a:off x="944563" y="2844800"/>
            <a:ext cx="406400" cy="341313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5" name="Rectangle 289"/>
          <p:cNvSpPr>
            <a:spLocks noChangeArrowheads="1"/>
          </p:cNvSpPr>
          <p:nvPr/>
        </p:nvSpPr>
        <p:spPr bwMode="auto">
          <a:xfrm>
            <a:off x="944563" y="2493963"/>
            <a:ext cx="406400" cy="341312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6" name="Rectangle 290"/>
          <p:cNvSpPr>
            <a:spLocks noChangeArrowheads="1"/>
          </p:cNvSpPr>
          <p:nvPr/>
        </p:nvSpPr>
        <p:spPr bwMode="auto">
          <a:xfrm>
            <a:off x="1328738" y="2493963"/>
            <a:ext cx="407987" cy="341312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7" name="Rectangle 291"/>
          <p:cNvSpPr>
            <a:spLocks noChangeArrowheads="1"/>
          </p:cNvSpPr>
          <p:nvPr/>
        </p:nvSpPr>
        <p:spPr bwMode="auto">
          <a:xfrm>
            <a:off x="1712913" y="2493963"/>
            <a:ext cx="406400" cy="341312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8" name="Rectangle 292"/>
          <p:cNvSpPr>
            <a:spLocks noChangeArrowheads="1"/>
          </p:cNvSpPr>
          <p:nvPr/>
        </p:nvSpPr>
        <p:spPr bwMode="auto">
          <a:xfrm>
            <a:off x="2098675" y="2493963"/>
            <a:ext cx="406400" cy="341312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9" name="Rectangle 293"/>
          <p:cNvSpPr>
            <a:spLocks noChangeArrowheads="1"/>
          </p:cNvSpPr>
          <p:nvPr/>
        </p:nvSpPr>
        <p:spPr bwMode="auto">
          <a:xfrm>
            <a:off x="1328738" y="2844800"/>
            <a:ext cx="407987" cy="341313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0" name="Oval 294"/>
          <p:cNvSpPr>
            <a:spLocks noChangeArrowheads="1"/>
          </p:cNvSpPr>
          <p:nvPr/>
        </p:nvSpPr>
        <p:spPr bwMode="auto">
          <a:xfrm>
            <a:off x="1233488" y="2760663"/>
            <a:ext cx="203200" cy="169862"/>
          </a:xfrm>
          <a:prstGeom prst="ellipse">
            <a:avLst/>
          </a:prstGeom>
          <a:solidFill>
            <a:srgbClr val="280099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1" name="Rectangle 295"/>
          <p:cNvSpPr>
            <a:spLocks noChangeArrowheads="1"/>
          </p:cNvSpPr>
          <p:nvPr/>
        </p:nvSpPr>
        <p:spPr bwMode="auto">
          <a:xfrm>
            <a:off x="1712913" y="2844800"/>
            <a:ext cx="406400" cy="341313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2" name="Oval 296"/>
          <p:cNvSpPr>
            <a:spLocks noChangeArrowheads="1"/>
          </p:cNvSpPr>
          <p:nvPr/>
        </p:nvSpPr>
        <p:spPr bwMode="auto">
          <a:xfrm>
            <a:off x="1617663" y="2760663"/>
            <a:ext cx="203200" cy="169862"/>
          </a:xfrm>
          <a:prstGeom prst="ellipse">
            <a:avLst/>
          </a:prstGeom>
          <a:solidFill>
            <a:srgbClr val="280099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3" name="Rectangle 297"/>
          <p:cNvSpPr>
            <a:spLocks noChangeArrowheads="1"/>
          </p:cNvSpPr>
          <p:nvPr/>
        </p:nvSpPr>
        <p:spPr bwMode="auto">
          <a:xfrm>
            <a:off x="2098675" y="2844800"/>
            <a:ext cx="406400" cy="341313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4" name="Oval 298"/>
          <p:cNvSpPr>
            <a:spLocks noChangeArrowheads="1"/>
          </p:cNvSpPr>
          <p:nvPr/>
        </p:nvSpPr>
        <p:spPr bwMode="auto">
          <a:xfrm>
            <a:off x="2003425" y="2760663"/>
            <a:ext cx="203200" cy="169862"/>
          </a:xfrm>
          <a:prstGeom prst="ellipse">
            <a:avLst/>
          </a:prstGeom>
          <a:solidFill>
            <a:srgbClr val="280099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" name="Oval 299"/>
          <p:cNvSpPr>
            <a:spLocks noChangeArrowheads="1"/>
          </p:cNvSpPr>
          <p:nvPr/>
        </p:nvSpPr>
        <p:spPr bwMode="auto">
          <a:xfrm>
            <a:off x="2387600" y="2760663"/>
            <a:ext cx="203200" cy="16986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6" name="Rectangle 300"/>
          <p:cNvSpPr>
            <a:spLocks noChangeArrowheads="1"/>
          </p:cNvSpPr>
          <p:nvPr/>
        </p:nvSpPr>
        <p:spPr bwMode="auto">
          <a:xfrm>
            <a:off x="931863" y="3189288"/>
            <a:ext cx="406400" cy="341312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7" name="Rectangle 301"/>
          <p:cNvSpPr>
            <a:spLocks noChangeArrowheads="1"/>
          </p:cNvSpPr>
          <p:nvPr/>
        </p:nvSpPr>
        <p:spPr bwMode="auto">
          <a:xfrm>
            <a:off x="1316038" y="3189288"/>
            <a:ext cx="406400" cy="341312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8" name="Rectangle 302"/>
          <p:cNvSpPr>
            <a:spLocks noChangeArrowheads="1"/>
          </p:cNvSpPr>
          <p:nvPr/>
        </p:nvSpPr>
        <p:spPr bwMode="auto">
          <a:xfrm>
            <a:off x="1701800" y="3189288"/>
            <a:ext cx="406400" cy="341312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9" name="Rectangle 303"/>
          <p:cNvSpPr>
            <a:spLocks noChangeArrowheads="1"/>
          </p:cNvSpPr>
          <p:nvPr/>
        </p:nvSpPr>
        <p:spPr bwMode="auto">
          <a:xfrm>
            <a:off x="2085975" y="3189288"/>
            <a:ext cx="407988" cy="341312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0" name="Oval 304"/>
          <p:cNvSpPr>
            <a:spLocks noChangeArrowheads="1"/>
          </p:cNvSpPr>
          <p:nvPr/>
        </p:nvSpPr>
        <p:spPr bwMode="auto">
          <a:xfrm>
            <a:off x="1233488" y="3108325"/>
            <a:ext cx="203200" cy="171450"/>
          </a:xfrm>
          <a:prstGeom prst="ellipse">
            <a:avLst/>
          </a:prstGeom>
          <a:solidFill>
            <a:srgbClr val="280099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1" name="Oval 305"/>
          <p:cNvSpPr>
            <a:spLocks noChangeArrowheads="1"/>
          </p:cNvSpPr>
          <p:nvPr/>
        </p:nvSpPr>
        <p:spPr bwMode="auto">
          <a:xfrm>
            <a:off x="1617663" y="3108325"/>
            <a:ext cx="203200" cy="171450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2" name="Oval 306"/>
          <p:cNvSpPr>
            <a:spLocks noChangeArrowheads="1"/>
          </p:cNvSpPr>
          <p:nvPr/>
        </p:nvSpPr>
        <p:spPr bwMode="auto">
          <a:xfrm>
            <a:off x="2003425" y="3108325"/>
            <a:ext cx="203200" cy="171450"/>
          </a:xfrm>
          <a:prstGeom prst="ellipse">
            <a:avLst/>
          </a:prstGeom>
          <a:solidFill>
            <a:srgbClr val="280099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3" name="Oval 307"/>
          <p:cNvSpPr>
            <a:spLocks noChangeArrowheads="1"/>
          </p:cNvSpPr>
          <p:nvPr/>
        </p:nvSpPr>
        <p:spPr bwMode="auto">
          <a:xfrm>
            <a:off x="2387600" y="3108325"/>
            <a:ext cx="203200" cy="17145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4" name="Oval 308"/>
          <p:cNvSpPr>
            <a:spLocks noChangeArrowheads="1"/>
          </p:cNvSpPr>
          <p:nvPr/>
        </p:nvSpPr>
        <p:spPr bwMode="auto">
          <a:xfrm>
            <a:off x="1220788" y="3454400"/>
            <a:ext cx="203200" cy="171450"/>
          </a:xfrm>
          <a:prstGeom prst="ellipse">
            <a:avLst/>
          </a:prstGeom>
          <a:solidFill>
            <a:srgbClr val="280099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5" name="Oval 309"/>
          <p:cNvSpPr>
            <a:spLocks noChangeArrowheads="1"/>
          </p:cNvSpPr>
          <p:nvPr/>
        </p:nvSpPr>
        <p:spPr bwMode="auto">
          <a:xfrm>
            <a:off x="1604963" y="3454400"/>
            <a:ext cx="203200" cy="171450"/>
          </a:xfrm>
          <a:prstGeom prst="ellipse">
            <a:avLst/>
          </a:prstGeom>
          <a:solidFill>
            <a:srgbClr val="280099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6" name="Oval 310"/>
          <p:cNvSpPr>
            <a:spLocks noChangeArrowheads="1"/>
          </p:cNvSpPr>
          <p:nvPr/>
        </p:nvSpPr>
        <p:spPr bwMode="auto">
          <a:xfrm>
            <a:off x="1989138" y="3454400"/>
            <a:ext cx="203200" cy="171450"/>
          </a:xfrm>
          <a:prstGeom prst="ellipse">
            <a:avLst/>
          </a:prstGeom>
          <a:solidFill>
            <a:srgbClr val="280099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7" name="Oval 311"/>
          <p:cNvSpPr>
            <a:spLocks noChangeArrowheads="1"/>
          </p:cNvSpPr>
          <p:nvPr/>
        </p:nvSpPr>
        <p:spPr bwMode="auto">
          <a:xfrm>
            <a:off x="2374900" y="3454400"/>
            <a:ext cx="203200" cy="17145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8" name="Oval 312"/>
          <p:cNvSpPr>
            <a:spLocks noChangeArrowheads="1"/>
          </p:cNvSpPr>
          <p:nvPr/>
        </p:nvSpPr>
        <p:spPr bwMode="auto">
          <a:xfrm>
            <a:off x="1233488" y="3792538"/>
            <a:ext cx="203200" cy="16986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9" name="Oval 313"/>
          <p:cNvSpPr>
            <a:spLocks noChangeArrowheads="1"/>
          </p:cNvSpPr>
          <p:nvPr/>
        </p:nvSpPr>
        <p:spPr bwMode="auto">
          <a:xfrm>
            <a:off x="1617663" y="3792538"/>
            <a:ext cx="203200" cy="16986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0" name="Oval 314"/>
          <p:cNvSpPr>
            <a:spLocks noChangeArrowheads="1"/>
          </p:cNvSpPr>
          <p:nvPr/>
        </p:nvSpPr>
        <p:spPr bwMode="auto">
          <a:xfrm>
            <a:off x="2003425" y="3792538"/>
            <a:ext cx="203200" cy="16986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1" name="Oval 315"/>
          <p:cNvSpPr>
            <a:spLocks noChangeArrowheads="1"/>
          </p:cNvSpPr>
          <p:nvPr/>
        </p:nvSpPr>
        <p:spPr bwMode="auto">
          <a:xfrm>
            <a:off x="2387600" y="3792538"/>
            <a:ext cx="203200" cy="16986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2" name="Oval 316"/>
          <p:cNvSpPr>
            <a:spLocks noChangeArrowheads="1"/>
          </p:cNvSpPr>
          <p:nvPr/>
        </p:nvSpPr>
        <p:spPr bwMode="auto">
          <a:xfrm>
            <a:off x="1233488" y="2436813"/>
            <a:ext cx="203200" cy="16986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3" name="Oval 317"/>
          <p:cNvSpPr>
            <a:spLocks noChangeArrowheads="1"/>
          </p:cNvSpPr>
          <p:nvPr/>
        </p:nvSpPr>
        <p:spPr bwMode="auto">
          <a:xfrm>
            <a:off x="1617663" y="2436813"/>
            <a:ext cx="203200" cy="16986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4" name="Oval 318"/>
          <p:cNvSpPr>
            <a:spLocks noChangeArrowheads="1"/>
          </p:cNvSpPr>
          <p:nvPr/>
        </p:nvSpPr>
        <p:spPr bwMode="auto">
          <a:xfrm>
            <a:off x="2003425" y="2436813"/>
            <a:ext cx="203200" cy="16986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5" name="Oval 319"/>
          <p:cNvSpPr>
            <a:spLocks noChangeArrowheads="1"/>
          </p:cNvSpPr>
          <p:nvPr/>
        </p:nvSpPr>
        <p:spPr bwMode="auto">
          <a:xfrm>
            <a:off x="2387600" y="2436813"/>
            <a:ext cx="203200" cy="16986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" name="Oval 320"/>
          <p:cNvSpPr>
            <a:spLocks noChangeArrowheads="1"/>
          </p:cNvSpPr>
          <p:nvPr/>
        </p:nvSpPr>
        <p:spPr bwMode="auto">
          <a:xfrm>
            <a:off x="847725" y="2436813"/>
            <a:ext cx="203200" cy="16986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7" name="Oval 321"/>
          <p:cNvSpPr>
            <a:spLocks noChangeArrowheads="1"/>
          </p:cNvSpPr>
          <p:nvPr/>
        </p:nvSpPr>
        <p:spPr bwMode="auto">
          <a:xfrm>
            <a:off x="847725" y="2759075"/>
            <a:ext cx="203200" cy="1698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8" name="Oval 322"/>
          <p:cNvSpPr>
            <a:spLocks noChangeArrowheads="1"/>
          </p:cNvSpPr>
          <p:nvPr/>
        </p:nvSpPr>
        <p:spPr bwMode="auto">
          <a:xfrm>
            <a:off x="847725" y="3108325"/>
            <a:ext cx="203200" cy="17145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9" name="Oval 323"/>
          <p:cNvSpPr>
            <a:spLocks noChangeArrowheads="1"/>
          </p:cNvSpPr>
          <p:nvPr/>
        </p:nvSpPr>
        <p:spPr bwMode="auto">
          <a:xfrm>
            <a:off x="835025" y="3454400"/>
            <a:ext cx="203200" cy="17145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0" name="Oval 324"/>
          <p:cNvSpPr>
            <a:spLocks noChangeArrowheads="1"/>
          </p:cNvSpPr>
          <p:nvPr/>
        </p:nvSpPr>
        <p:spPr bwMode="auto">
          <a:xfrm>
            <a:off x="847725" y="3792538"/>
            <a:ext cx="203200" cy="16986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Mapping (YXZ)</a:t>
            </a:r>
            <a:endParaRPr lang="en-US" dirty="0"/>
          </a:p>
        </p:txBody>
      </p:sp>
      <p:grpSp>
        <p:nvGrpSpPr>
          <p:cNvPr id="3" name="Group 326"/>
          <p:cNvGrpSpPr/>
          <p:nvPr/>
        </p:nvGrpSpPr>
        <p:grpSpPr>
          <a:xfrm>
            <a:off x="4191000" y="762000"/>
            <a:ext cx="4419600" cy="5410200"/>
            <a:chOff x="4703763" y="620713"/>
            <a:chExt cx="5095875" cy="6767512"/>
          </a:xfrm>
        </p:grpSpPr>
        <p:sp>
          <p:nvSpPr>
            <p:cNvPr id="328" name="Line 1"/>
            <p:cNvSpPr>
              <a:spLocks noChangeShapeType="1"/>
            </p:cNvSpPr>
            <p:nvPr/>
          </p:nvSpPr>
          <p:spPr bwMode="auto">
            <a:xfrm flipV="1">
              <a:off x="5643563" y="671513"/>
              <a:ext cx="1106487" cy="1038225"/>
            </a:xfrm>
            <a:prstGeom prst="line">
              <a:avLst/>
            </a:prstGeom>
            <a:noFill/>
            <a:ln w="4572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9" name="Line 2"/>
            <p:cNvSpPr>
              <a:spLocks noChangeShapeType="1"/>
            </p:cNvSpPr>
            <p:nvPr/>
          </p:nvSpPr>
          <p:spPr bwMode="auto">
            <a:xfrm flipV="1">
              <a:off x="8323263" y="709613"/>
              <a:ext cx="1106487" cy="1038225"/>
            </a:xfrm>
            <a:prstGeom prst="line">
              <a:avLst/>
            </a:prstGeom>
            <a:noFill/>
            <a:ln w="4572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0" name="Line 3"/>
            <p:cNvSpPr>
              <a:spLocks noChangeShapeType="1"/>
            </p:cNvSpPr>
            <p:nvPr/>
          </p:nvSpPr>
          <p:spPr bwMode="auto">
            <a:xfrm flipV="1">
              <a:off x="8323263" y="5857875"/>
              <a:ext cx="1106487" cy="1038225"/>
            </a:xfrm>
            <a:prstGeom prst="line">
              <a:avLst/>
            </a:prstGeom>
            <a:noFill/>
            <a:ln w="4572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1" name="Line 4"/>
            <p:cNvSpPr>
              <a:spLocks noChangeShapeType="1"/>
            </p:cNvSpPr>
            <p:nvPr/>
          </p:nvSpPr>
          <p:spPr bwMode="auto">
            <a:xfrm>
              <a:off x="8710613" y="1406525"/>
              <a:ext cx="1587" cy="50292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2" name="Line 5"/>
            <p:cNvSpPr>
              <a:spLocks noChangeShapeType="1"/>
            </p:cNvSpPr>
            <p:nvPr/>
          </p:nvSpPr>
          <p:spPr bwMode="auto">
            <a:xfrm>
              <a:off x="9105900" y="1046163"/>
              <a:ext cx="1588" cy="50292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3" name="Rectangle 6"/>
            <p:cNvSpPr>
              <a:spLocks noChangeArrowheads="1"/>
            </p:cNvSpPr>
            <p:nvPr/>
          </p:nvSpPr>
          <p:spPr bwMode="auto">
            <a:xfrm>
              <a:off x="5602288" y="4786313"/>
              <a:ext cx="406400" cy="341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4" name="Rectangle 7"/>
            <p:cNvSpPr>
              <a:spLocks noChangeArrowheads="1"/>
            </p:cNvSpPr>
            <p:nvPr/>
          </p:nvSpPr>
          <p:spPr bwMode="auto">
            <a:xfrm>
              <a:off x="5988050" y="4786313"/>
              <a:ext cx="406400" cy="341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5" name="Rectangle 8"/>
            <p:cNvSpPr>
              <a:spLocks noChangeArrowheads="1"/>
            </p:cNvSpPr>
            <p:nvPr/>
          </p:nvSpPr>
          <p:spPr bwMode="auto">
            <a:xfrm>
              <a:off x="6372225" y="4786313"/>
              <a:ext cx="407988" cy="341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6" name="Rectangle 9"/>
            <p:cNvSpPr>
              <a:spLocks noChangeArrowheads="1"/>
            </p:cNvSpPr>
            <p:nvPr/>
          </p:nvSpPr>
          <p:spPr bwMode="auto">
            <a:xfrm>
              <a:off x="6756400" y="4786313"/>
              <a:ext cx="406400" cy="341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7" name="Rectangle 10"/>
            <p:cNvSpPr>
              <a:spLocks noChangeArrowheads="1"/>
            </p:cNvSpPr>
            <p:nvPr/>
          </p:nvSpPr>
          <p:spPr bwMode="auto">
            <a:xfrm>
              <a:off x="7142163" y="4786313"/>
              <a:ext cx="406400" cy="341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" name="Rectangle 11"/>
            <p:cNvSpPr>
              <a:spLocks noChangeArrowheads="1"/>
            </p:cNvSpPr>
            <p:nvPr/>
          </p:nvSpPr>
          <p:spPr bwMode="auto">
            <a:xfrm>
              <a:off x="7526338" y="4786313"/>
              <a:ext cx="406400" cy="341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" name="Rectangle 12"/>
            <p:cNvSpPr>
              <a:spLocks noChangeArrowheads="1"/>
            </p:cNvSpPr>
            <p:nvPr/>
          </p:nvSpPr>
          <p:spPr bwMode="auto">
            <a:xfrm>
              <a:off x="7910513" y="4786313"/>
              <a:ext cx="407987" cy="341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0" name="Rectangle 13"/>
            <p:cNvSpPr>
              <a:spLocks noChangeArrowheads="1"/>
            </p:cNvSpPr>
            <p:nvPr/>
          </p:nvSpPr>
          <p:spPr bwMode="auto">
            <a:xfrm>
              <a:off x="5602288" y="3752850"/>
              <a:ext cx="406400" cy="34131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1" name="Rectangle 14"/>
            <p:cNvSpPr>
              <a:spLocks noChangeArrowheads="1"/>
            </p:cNvSpPr>
            <p:nvPr/>
          </p:nvSpPr>
          <p:spPr bwMode="auto">
            <a:xfrm>
              <a:off x="5988050" y="3752850"/>
              <a:ext cx="406400" cy="34131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2" name="Rectangle 15"/>
            <p:cNvSpPr>
              <a:spLocks noChangeArrowheads="1"/>
            </p:cNvSpPr>
            <p:nvPr/>
          </p:nvSpPr>
          <p:spPr bwMode="auto">
            <a:xfrm>
              <a:off x="6372225" y="3752850"/>
              <a:ext cx="407988" cy="34131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3" name="Rectangle 16"/>
            <p:cNvSpPr>
              <a:spLocks noChangeArrowheads="1"/>
            </p:cNvSpPr>
            <p:nvPr/>
          </p:nvSpPr>
          <p:spPr bwMode="auto">
            <a:xfrm>
              <a:off x="6756400" y="3752850"/>
              <a:ext cx="406400" cy="34131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4" name="Rectangle 17"/>
            <p:cNvSpPr>
              <a:spLocks noChangeArrowheads="1"/>
            </p:cNvSpPr>
            <p:nvPr/>
          </p:nvSpPr>
          <p:spPr bwMode="auto">
            <a:xfrm>
              <a:off x="7142163" y="3752850"/>
              <a:ext cx="406400" cy="34131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" name="Rectangle 18"/>
            <p:cNvSpPr>
              <a:spLocks noChangeArrowheads="1"/>
            </p:cNvSpPr>
            <p:nvPr/>
          </p:nvSpPr>
          <p:spPr bwMode="auto">
            <a:xfrm>
              <a:off x="7526338" y="3752850"/>
              <a:ext cx="406400" cy="34131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6" name="Rectangle 19"/>
            <p:cNvSpPr>
              <a:spLocks noChangeArrowheads="1"/>
            </p:cNvSpPr>
            <p:nvPr/>
          </p:nvSpPr>
          <p:spPr bwMode="auto">
            <a:xfrm>
              <a:off x="7910513" y="3752850"/>
              <a:ext cx="407987" cy="34131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7" name="Rectangle 20"/>
            <p:cNvSpPr>
              <a:spLocks noChangeArrowheads="1"/>
            </p:cNvSpPr>
            <p:nvPr/>
          </p:nvSpPr>
          <p:spPr bwMode="auto">
            <a:xfrm>
              <a:off x="5602288" y="4103688"/>
              <a:ext cx="406400" cy="341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" name="Rectangle 21"/>
            <p:cNvSpPr>
              <a:spLocks noChangeArrowheads="1"/>
            </p:cNvSpPr>
            <p:nvPr/>
          </p:nvSpPr>
          <p:spPr bwMode="auto">
            <a:xfrm>
              <a:off x="5988050" y="4103688"/>
              <a:ext cx="406400" cy="341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" name="Oval 22"/>
            <p:cNvSpPr>
              <a:spLocks noChangeArrowheads="1"/>
            </p:cNvSpPr>
            <p:nvPr/>
          </p:nvSpPr>
          <p:spPr bwMode="auto">
            <a:xfrm>
              <a:off x="5891213" y="4017963"/>
              <a:ext cx="203200" cy="16986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0" name="Rectangle 23"/>
            <p:cNvSpPr>
              <a:spLocks noChangeArrowheads="1"/>
            </p:cNvSpPr>
            <p:nvPr/>
          </p:nvSpPr>
          <p:spPr bwMode="auto">
            <a:xfrm>
              <a:off x="6372225" y="4103688"/>
              <a:ext cx="407988" cy="341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1" name="Oval 24"/>
            <p:cNvSpPr>
              <a:spLocks noChangeArrowheads="1"/>
            </p:cNvSpPr>
            <p:nvPr/>
          </p:nvSpPr>
          <p:spPr bwMode="auto">
            <a:xfrm>
              <a:off x="6276975" y="4017963"/>
              <a:ext cx="203200" cy="169862"/>
            </a:xfrm>
            <a:prstGeom prst="ellipse">
              <a:avLst/>
            </a:prstGeom>
            <a:solidFill>
              <a:srgbClr val="2800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2" name="Rectangle 25"/>
            <p:cNvSpPr>
              <a:spLocks noChangeArrowheads="1"/>
            </p:cNvSpPr>
            <p:nvPr/>
          </p:nvSpPr>
          <p:spPr bwMode="auto">
            <a:xfrm>
              <a:off x="6756400" y="4103688"/>
              <a:ext cx="406400" cy="341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3" name="Oval 26"/>
            <p:cNvSpPr>
              <a:spLocks noChangeArrowheads="1"/>
            </p:cNvSpPr>
            <p:nvPr/>
          </p:nvSpPr>
          <p:spPr bwMode="auto">
            <a:xfrm>
              <a:off x="6661150" y="4017963"/>
              <a:ext cx="203200" cy="16986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4" name="Rectangle 27"/>
            <p:cNvSpPr>
              <a:spLocks noChangeArrowheads="1"/>
            </p:cNvSpPr>
            <p:nvPr/>
          </p:nvSpPr>
          <p:spPr bwMode="auto">
            <a:xfrm>
              <a:off x="7142163" y="4103688"/>
              <a:ext cx="406400" cy="341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5" name="Oval 28"/>
            <p:cNvSpPr>
              <a:spLocks noChangeArrowheads="1"/>
            </p:cNvSpPr>
            <p:nvPr/>
          </p:nvSpPr>
          <p:spPr bwMode="auto">
            <a:xfrm>
              <a:off x="7046913" y="4017963"/>
              <a:ext cx="203200" cy="16986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6" name="Rectangle 29"/>
            <p:cNvSpPr>
              <a:spLocks noChangeArrowheads="1"/>
            </p:cNvSpPr>
            <p:nvPr/>
          </p:nvSpPr>
          <p:spPr bwMode="auto">
            <a:xfrm>
              <a:off x="7526338" y="4103688"/>
              <a:ext cx="406400" cy="341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" name="Oval 30"/>
            <p:cNvSpPr>
              <a:spLocks noChangeArrowheads="1"/>
            </p:cNvSpPr>
            <p:nvPr/>
          </p:nvSpPr>
          <p:spPr bwMode="auto">
            <a:xfrm>
              <a:off x="7431088" y="4019550"/>
              <a:ext cx="203200" cy="17145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" name="Rectangle 31"/>
            <p:cNvSpPr>
              <a:spLocks noChangeArrowheads="1"/>
            </p:cNvSpPr>
            <p:nvPr/>
          </p:nvSpPr>
          <p:spPr bwMode="auto">
            <a:xfrm>
              <a:off x="7910513" y="4103688"/>
              <a:ext cx="407987" cy="341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9" name="Oval 32"/>
            <p:cNvSpPr>
              <a:spLocks noChangeArrowheads="1"/>
            </p:cNvSpPr>
            <p:nvPr/>
          </p:nvSpPr>
          <p:spPr bwMode="auto">
            <a:xfrm>
              <a:off x="7815263" y="4019550"/>
              <a:ext cx="203200" cy="17145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0" name="Rectangle 33"/>
            <p:cNvSpPr>
              <a:spLocks noChangeArrowheads="1"/>
            </p:cNvSpPr>
            <p:nvPr/>
          </p:nvSpPr>
          <p:spPr bwMode="auto">
            <a:xfrm>
              <a:off x="5589588" y="4448175"/>
              <a:ext cx="406400" cy="34131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1" name="Rectangle 34"/>
            <p:cNvSpPr>
              <a:spLocks noChangeArrowheads="1"/>
            </p:cNvSpPr>
            <p:nvPr/>
          </p:nvSpPr>
          <p:spPr bwMode="auto">
            <a:xfrm>
              <a:off x="5975350" y="4448175"/>
              <a:ext cx="406400" cy="34131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2" name="Rectangle 35"/>
            <p:cNvSpPr>
              <a:spLocks noChangeArrowheads="1"/>
            </p:cNvSpPr>
            <p:nvPr/>
          </p:nvSpPr>
          <p:spPr bwMode="auto">
            <a:xfrm>
              <a:off x="6359525" y="4448175"/>
              <a:ext cx="406400" cy="34131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3" name="Rectangle 36"/>
            <p:cNvSpPr>
              <a:spLocks noChangeArrowheads="1"/>
            </p:cNvSpPr>
            <p:nvPr/>
          </p:nvSpPr>
          <p:spPr bwMode="auto">
            <a:xfrm>
              <a:off x="6743700" y="4448175"/>
              <a:ext cx="406400" cy="34131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4" name="Rectangle 37"/>
            <p:cNvSpPr>
              <a:spLocks noChangeArrowheads="1"/>
            </p:cNvSpPr>
            <p:nvPr/>
          </p:nvSpPr>
          <p:spPr bwMode="auto">
            <a:xfrm>
              <a:off x="7129463" y="4448175"/>
              <a:ext cx="406400" cy="34131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5" name="Rectangle 38"/>
            <p:cNvSpPr>
              <a:spLocks noChangeArrowheads="1"/>
            </p:cNvSpPr>
            <p:nvPr/>
          </p:nvSpPr>
          <p:spPr bwMode="auto">
            <a:xfrm>
              <a:off x="7513638" y="4448175"/>
              <a:ext cx="406400" cy="34131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6" name="Rectangle 39"/>
            <p:cNvSpPr>
              <a:spLocks noChangeArrowheads="1"/>
            </p:cNvSpPr>
            <p:nvPr/>
          </p:nvSpPr>
          <p:spPr bwMode="auto">
            <a:xfrm>
              <a:off x="7897813" y="4448175"/>
              <a:ext cx="406400" cy="34131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7" name="Oval 40"/>
            <p:cNvSpPr>
              <a:spLocks noChangeArrowheads="1"/>
            </p:cNvSpPr>
            <p:nvPr/>
          </p:nvSpPr>
          <p:spPr bwMode="auto">
            <a:xfrm>
              <a:off x="5891213" y="4368800"/>
              <a:ext cx="203200" cy="16986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" name="Oval 41"/>
            <p:cNvSpPr>
              <a:spLocks noChangeArrowheads="1"/>
            </p:cNvSpPr>
            <p:nvPr/>
          </p:nvSpPr>
          <p:spPr bwMode="auto">
            <a:xfrm>
              <a:off x="6276975" y="4368800"/>
              <a:ext cx="203200" cy="169863"/>
            </a:xfrm>
            <a:prstGeom prst="ellipse">
              <a:avLst/>
            </a:prstGeom>
            <a:solidFill>
              <a:srgbClr val="2800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" name="Oval 42"/>
            <p:cNvSpPr>
              <a:spLocks noChangeArrowheads="1"/>
            </p:cNvSpPr>
            <p:nvPr/>
          </p:nvSpPr>
          <p:spPr bwMode="auto">
            <a:xfrm>
              <a:off x="6661150" y="4368800"/>
              <a:ext cx="203200" cy="16986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0" name="Oval 43"/>
            <p:cNvSpPr>
              <a:spLocks noChangeArrowheads="1"/>
            </p:cNvSpPr>
            <p:nvPr/>
          </p:nvSpPr>
          <p:spPr bwMode="auto">
            <a:xfrm>
              <a:off x="7046913" y="4368800"/>
              <a:ext cx="203200" cy="16986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1" name="Oval 44"/>
            <p:cNvSpPr>
              <a:spLocks noChangeArrowheads="1"/>
            </p:cNvSpPr>
            <p:nvPr/>
          </p:nvSpPr>
          <p:spPr bwMode="auto">
            <a:xfrm>
              <a:off x="7431088" y="4368800"/>
              <a:ext cx="203200" cy="16986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" name="Oval 45"/>
            <p:cNvSpPr>
              <a:spLocks noChangeArrowheads="1"/>
            </p:cNvSpPr>
            <p:nvPr/>
          </p:nvSpPr>
          <p:spPr bwMode="auto">
            <a:xfrm>
              <a:off x="7815263" y="4368800"/>
              <a:ext cx="203200" cy="16986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3" name="Oval 46"/>
            <p:cNvSpPr>
              <a:spLocks noChangeArrowheads="1"/>
            </p:cNvSpPr>
            <p:nvPr/>
          </p:nvSpPr>
          <p:spPr bwMode="auto">
            <a:xfrm>
              <a:off x="5878513" y="4713288"/>
              <a:ext cx="203200" cy="16986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" name="Oval 47"/>
            <p:cNvSpPr>
              <a:spLocks noChangeArrowheads="1"/>
            </p:cNvSpPr>
            <p:nvPr/>
          </p:nvSpPr>
          <p:spPr bwMode="auto">
            <a:xfrm>
              <a:off x="6262688" y="4713288"/>
              <a:ext cx="203200" cy="169862"/>
            </a:xfrm>
            <a:prstGeom prst="ellipse">
              <a:avLst/>
            </a:prstGeom>
            <a:solidFill>
              <a:srgbClr val="2800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5" name="Oval 48"/>
            <p:cNvSpPr>
              <a:spLocks noChangeArrowheads="1"/>
            </p:cNvSpPr>
            <p:nvPr/>
          </p:nvSpPr>
          <p:spPr bwMode="auto">
            <a:xfrm>
              <a:off x="6648450" y="4713288"/>
              <a:ext cx="203200" cy="16986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6" name="Oval 49"/>
            <p:cNvSpPr>
              <a:spLocks noChangeArrowheads="1"/>
            </p:cNvSpPr>
            <p:nvPr/>
          </p:nvSpPr>
          <p:spPr bwMode="auto">
            <a:xfrm>
              <a:off x="7032625" y="4713288"/>
              <a:ext cx="203200" cy="16986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7" name="Oval 50"/>
            <p:cNvSpPr>
              <a:spLocks noChangeArrowheads="1"/>
            </p:cNvSpPr>
            <p:nvPr/>
          </p:nvSpPr>
          <p:spPr bwMode="auto">
            <a:xfrm>
              <a:off x="7418388" y="4713288"/>
              <a:ext cx="203200" cy="16986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" name="Oval 51"/>
            <p:cNvSpPr>
              <a:spLocks noChangeArrowheads="1"/>
            </p:cNvSpPr>
            <p:nvPr/>
          </p:nvSpPr>
          <p:spPr bwMode="auto">
            <a:xfrm>
              <a:off x="7802563" y="4713288"/>
              <a:ext cx="203200" cy="16986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" name="Rectangle 52"/>
            <p:cNvSpPr>
              <a:spLocks noChangeArrowheads="1"/>
            </p:cNvSpPr>
            <p:nvPr/>
          </p:nvSpPr>
          <p:spPr bwMode="auto">
            <a:xfrm>
              <a:off x="5602288" y="5137150"/>
              <a:ext cx="406400" cy="34131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" name="Rectangle 53"/>
            <p:cNvSpPr>
              <a:spLocks noChangeArrowheads="1"/>
            </p:cNvSpPr>
            <p:nvPr/>
          </p:nvSpPr>
          <p:spPr bwMode="auto">
            <a:xfrm>
              <a:off x="5988050" y="5137150"/>
              <a:ext cx="406400" cy="34131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" name="Oval 54"/>
            <p:cNvSpPr>
              <a:spLocks noChangeArrowheads="1"/>
            </p:cNvSpPr>
            <p:nvPr/>
          </p:nvSpPr>
          <p:spPr bwMode="auto">
            <a:xfrm>
              <a:off x="5891213" y="5051425"/>
              <a:ext cx="203200" cy="17145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2" name="Rectangle 55"/>
            <p:cNvSpPr>
              <a:spLocks noChangeArrowheads="1"/>
            </p:cNvSpPr>
            <p:nvPr/>
          </p:nvSpPr>
          <p:spPr bwMode="auto">
            <a:xfrm>
              <a:off x="6372225" y="5137150"/>
              <a:ext cx="407988" cy="34131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3" name="Oval 56"/>
            <p:cNvSpPr>
              <a:spLocks noChangeArrowheads="1"/>
            </p:cNvSpPr>
            <p:nvPr/>
          </p:nvSpPr>
          <p:spPr bwMode="auto">
            <a:xfrm>
              <a:off x="6276975" y="5051425"/>
              <a:ext cx="203200" cy="17145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4" name="Rectangle 57"/>
            <p:cNvSpPr>
              <a:spLocks noChangeArrowheads="1"/>
            </p:cNvSpPr>
            <p:nvPr/>
          </p:nvSpPr>
          <p:spPr bwMode="auto">
            <a:xfrm>
              <a:off x="6756400" y="5137150"/>
              <a:ext cx="406400" cy="34131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5" name="Oval 58"/>
            <p:cNvSpPr>
              <a:spLocks noChangeArrowheads="1"/>
            </p:cNvSpPr>
            <p:nvPr/>
          </p:nvSpPr>
          <p:spPr bwMode="auto">
            <a:xfrm>
              <a:off x="6661150" y="5051425"/>
              <a:ext cx="203200" cy="17145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6" name="Rectangle 59"/>
            <p:cNvSpPr>
              <a:spLocks noChangeArrowheads="1"/>
            </p:cNvSpPr>
            <p:nvPr/>
          </p:nvSpPr>
          <p:spPr bwMode="auto">
            <a:xfrm>
              <a:off x="7142163" y="5137150"/>
              <a:ext cx="406400" cy="34131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7" name="Oval 60"/>
            <p:cNvSpPr>
              <a:spLocks noChangeArrowheads="1"/>
            </p:cNvSpPr>
            <p:nvPr/>
          </p:nvSpPr>
          <p:spPr bwMode="auto">
            <a:xfrm>
              <a:off x="7046913" y="5053013"/>
              <a:ext cx="203200" cy="17145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8" name="Rectangle 61"/>
            <p:cNvSpPr>
              <a:spLocks noChangeArrowheads="1"/>
            </p:cNvSpPr>
            <p:nvPr/>
          </p:nvSpPr>
          <p:spPr bwMode="auto">
            <a:xfrm>
              <a:off x="7526338" y="5137150"/>
              <a:ext cx="406400" cy="34131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" name="Oval 62"/>
            <p:cNvSpPr>
              <a:spLocks noChangeArrowheads="1"/>
            </p:cNvSpPr>
            <p:nvPr/>
          </p:nvSpPr>
          <p:spPr bwMode="auto">
            <a:xfrm>
              <a:off x="7431088" y="5053013"/>
              <a:ext cx="203200" cy="17145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" name="Rectangle 63"/>
            <p:cNvSpPr>
              <a:spLocks noChangeArrowheads="1"/>
            </p:cNvSpPr>
            <p:nvPr/>
          </p:nvSpPr>
          <p:spPr bwMode="auto">
            <a:xfrm>
              <a:off x="7910513" y="5137150"/>
              <a:ext cx="407987" cy="34131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" name="Oval 64"/>
            <p:cNvSpPr>
              <a:spLocks noChangeArrowheads="1"/>
            </p:cNvSpPr>
            <p:nvPr/>
          </p:nvSpPr>
          <p:spPr bwMode="auto">
            <a:xfrm>
              <a:off x="7815263" y="5053013"/>
              <a:ext cx="203200" cy="17145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2" name="Rectangle 65"/>
            <p:cNvSpPr>
              <a:spLocks noChangeArrowheads="1"/>
            </p:cNvSpPr>
            <p:nvPr/>
          </p:nvSpPr>
          <p:spPr bwMode="auto">
            <a:xfrm>
              <a:off x="5589588" y="5481638"/>
              <a:ext cx="406400" cy="341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3" name="Rectangle 66"/>
            <p:cNvSpPr>
              <a:spLocks noChangeArrowheads="1"/>
            </p:cNvSpPr>
            <p:nvPr/>
          </p:nvSpPr>
          <p:spPr bwMode="auto">
            <a:xfrm>
              <a:off x="5975350" y="5481638"/>
              <a:ext cx="406400" cy="341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4" name="Rectangle 67"/>
            <p:cNvSpPr>
              <a:spLocks noChangeArrowheads="1"/>
            </p:cNvSpPr>
            <p:nvPr/>
          </p:nvSpPr>
          <p:spPr bwMode="auto">
            <a:xfrm>
              <a:off x="6359525" y="5481638"/>
              <a:ext cx="406400" cy="341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5" name="Rectangle 68"/>
            <p:cNvSpPr>
              <a:spLocks noChangeArrowheads="1"/>
            </p:cNvSpPr>
            <p:nvPr/>
          </p:nvSpPr>
          <p:spPr bwMode="auto">
            <a:xfrm>
              <a:off x="6743700" y="5481638"/>
              <a:ext cx="406400" cy="341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6" name="Rectangle 69"/>
            <p:cNvSpPr>
              <a:spLocks noChangeArrowheads="1"/>
            </p:cNvSpPr>
            <p:nvPr/>
          </p:nvSpPr>
          <p:spPr bwMode="auto">
            <a:xfrm>
              <a:off x="7129463" y="5481638"/>
              <a:ext cx="406400" cy="341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7" name="Rectangle 70"/>
            <p:cNvSpPr>
              <a:spLocks noChangeArrowheads="1"/>
            </p:cNvSpPr>
            <p:nvPr/>
          </p:nvSpPr>
          <p:spPr bwMode="auto">
            <a:xfrm>
              <a:off x="7513638" y="5481638"/>
              <a:ext cx="406400" cy="341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8" name="Rectangle 71"/>
            <p:cNvSpPr>
              <a:spLocks noChangeArrowheads="1"/>
            </p:cNvSpPr>
            <p:nvPr/>
          </p:nvSpPr>
          <p:spPr bwMode="auto">
            <a:xfrm>
              <a:off x="7897813" y="5481638"/>
              <a:ext cx="406400" cy="341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" name="Oval 72"/>
            <p:cNvSpPr>
              <a:spLocks noChangeArrowheads="1"/>
            </p:cNvSpPr>
            <p:nvPr/>
          </p:nvSpPr>
          <p:spPr bwMode="auto">
            <a:xfrm>
              <a:off x="5891213" y="5402263"/>
              <a:ext cx="203200" cy="17145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" name="Oval 73"/>
            <p:cNvSpPr>
              <a:spLocks noChangeArrowheads="1"/>
            </p:cNvSpPr>
            <p:nvPr/>
          </p:nvSpPr>
          <p:spPr bwMode="auto">
            <a:xfrm>
              <a:off x="6276975" y="5402263"/>
              <a:ext cx="203200" cy="17145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" name="Oval 74"/>
            <p:cNvSpPr>
              <a:spLocks noChangeArrowheads="1"/>
            </p:cNvSpPr>
            <p:nvPr/>
          </p:nvSpPr>
          <p:spPr bwMode="auto">
            <a:xfrm>
              <a:off x="6661150" y="5402263"/>
              <a:ext cx="203200" cy="17145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2" name="Oval 75"/>
            <p:cNvSpPr>
              <a:spLocks noChangeArrowheads="1"/>
            </p:cNvSpPr>
            <p:nvPr/>
          </p:nvSpPr>
          <p:spPr bwMode="auto">
            <a:xfrm>
              <a:off x="7046913" y="5402263"/>
              <a:ext cx="203200" cy="17145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3" name="Oval 76"/>
            <p:cNvSpPr>
              <a:spLocks noChangeArrowheads="1"/>
            </p:cNvSpPr>
            <p:nvPr/>
          </p:nvSpPr>
          <p:spPr bwMode="auto">
            <a:xfrm>
              <a:off x="7431088" y="5402263"/>
              <a:ext cx="203200" cy="17145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4" name="Oval 77"/>
            <p:cNvSpPr>
              <a:spLocks noChangeArrowheads="1"/>
            </p:cNvSpPr>
            <p:nvPr/>
          </p:nvSpPr>
          <p:spPr bwMode="auto">
            <a:xfrm>
              <a:off x="7815263" y="5402263"/>
              <a:ext cx="203200" cy="17145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5" name="Rectangle 78"/>
            <p:cNvSpPr>
              <a:spLocks noChangeArrowheads="1"/>
            </p:cNvSpPr>
            <p:nvPr/>
          </p:nvSpPr>
          <p:spPr bwMode="auto">
            <a:xfrm>
              <a:off x="5614988" y="2719388"/>
              <a:ext cx="407987" cy="341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6" name="Rectangle 79"/>
            <p:cNvSpPr>
              <a:spLocks noChangeArrowheads="1"/>
            </p:cNvSpPr>
            <p:nvPr/>
          </p:nvSpPr>
          <p:spPr bwMode="auto">
            <a:xfrm>
              <a:off x="6000750" y="2719388"/>
              <a:ext cx="406400" cy="341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7" name="Rectangle 80"/>
            <p:cNvSpPr>
              <a:spLocks noChangeArrowheads="1"/>
            </p:cNvSpPr>
            <p:nvPr/>
          </p:nvSpPr>
          <p:spPr bwMode="auto">
            <a:xfrm>
              <a:off x="6384925" y="2719388"/>
              <a:ext cx="406400" cy="341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8" name="Rectangle 81"/>
            <p:cNvSpPr>
              <a:spLocks noChangeArrowheads="1"/>
            </p:cNvSpPr>
            <p:nvPr/>
          </p:nvSpPr>
          <p:spPr bwMode="auto">
            <a:xfrm>
              <a:off x="6769100" y="2719388"/>
              <a:ext cx="406400" cy="341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" name="Rectangle 82"/>
            <p:cNvSpPr>
              <a:spLocks noChangeArrowheads="1"/>
            </p:cNvSpPr>
            <p:nvPr/>
          </p:nvSpPr>
          <p:spPr bwMode="auto">
            <a:xfrm>
              <a:off x="7154863" y="2719388"/>
              <a:ext cx="406400" cy="341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" name="Rectangle 83"/>
            <p:cNvSpPr>
              <a:spLocks noChangeArrowheads="1"/>
            </p:cNvSpPr>
            <p:nvPr/>
          </p:nvSpPr>
          <p:spPr bwMode="auto">
            <a:xfrm>
              <a:off x="7539038" y="2719388"/>
              <a:ext cx="406400" cy="341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" name="Rectangle 84"/>
            <p:cNvSpPr>
              <a:spLocks noChangeArrowheads="1"/>
            </p:cNvSpPr>
            <p:nvPr/>
          </p:nvSpPr>
          <p:spPr bwMode="auto">
            <a:xfrm>
              <a:off x="7923213" y="2719388"/>
              <a:ext cx="406400" cy="341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" name="Rectangle 85"/>
            <p:cNvSpPr>
              <a:spLocks noChangeArrowheads="1"/>
            </p:cNvSpPr>
            <p:nvPr/>
          </p:nvSpPr>
          <p:spPr bwMode="auto">
            <a:xfrm>
              <a:off x="5614988" y="1687513"/>
              <a:ext cx="407987" cy="341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" name="Rectangle 86"/>
            <p:cNvSpPr>
              <a:spLocks noChangeArrowheads="1"/>
            </p:cNvSpPr>
            <p:nvPr/>
          </p:nvSpPr>
          <p:spPr bwMode="auto">
            <a:xfrm>
              <a:off x="6000750" y="1687513"/>
              <a:ext cx="406400" cy="341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" name="Rectangle 87"/>
            <p:cNvSpPr>
              <a:spLocks noChangeArrowheads="1"/>
            </p:cNvSpPr>
            <p:nvPr/>
          </p:nvSpPr>
          <p:spPr bwMode="auto">
            <a:xfrm>
              <a:off x="6384925" y="1687513"/>
              <a:ext cx="406400" cy="341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" name="Rectangle 88"/>
            <p:cNvSpPr>
              <a:spLocks noChangeArrowheads="1"/>
            </p:cNvSpPr>
            <p:nvPr/>
          </p:nvSpPr>
          <p:spPr bwMode="auto">
            <a:xfrm>
              <a:off x="6769100" y="1687513"/>
              <a:ext cx="406400" cy="341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6" name="Rectangle 89"/>
            <p:cNvSpPr>
              <a:spLocks noChangeArrowheads="1"/>
            </p:cNvSpPr>
            <p:nvPr/>
          </p:nvSpPr>
          <p:spPr bwMode="auto">
            <a:xfrm>
              <a:off x="7154863" y="1687513"/>
              <a:ext cx="406400" cy="341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" name="Rectangle 90"/>
            <p:cNvSpPr>
              <a:spLocks noChangeArrowheads="1"/>
            </p:cNvSpPr>
            <p:nvPr/>
          </p:nvSpPr>
          <p:spPr bwMode="auto">
            <a:xfrm>
              <a:off x="7539038" y="1687513"/>
              <a:ext cx="406400" cy="341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" name="Rectangle 91"/>
            <p:cNvSpPr>
              <a:spLocks noChangeArrowheads="1"/>
            </p:cNvSpPr>
            <p:nvPr/>
          </p:nvSpPr>
          <p:spPr bwMode="auto">
            <a:xfrm>
              <a:off x="7923213" y="1687513"/>
              <a:ext cx="406400" cy="341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" name="Rectangle 92"/>
            <p:cNvSpPr>
              <a:spLocks noChangeArrowheads="1"/>
            </p:cNvSpPr>
            <p:nvPr/>
          </p:nvSpPr>
          <p:spPr bwMode="auto">
            <a:xfrm>
              <a:off x="5614988" y="2036763"/>
              <a:ext cx="407987" cy="341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" name="Rectangle 93"/>
            <p:cNvSpPr>
              <a:spLocks noChangeArrowheads="1"/>
            </p:cNvSpPr>
            <p:nvPr/>
          </p:nvSpPr>
          <p:spPr bwMode="auto">
            <a:xfrm>
              <a:off x="6000750" y="2036763"/>
              <a:ext cx="406400" cy="341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" name="Oval 94"/>
            <p:cNvSpPr>
              <a:spLocks noChangeArrowheads="1"/>
            </p:cNvSpPr>
            <p:nvPr/>
          </p:nvSpPr>
          <p:spPr bwMode="auto">
            <a:xfrm>
              <a:off x="5903913" y="1952625"/>
              <a:ext cx="203200" cy="16986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" name="Rectangle 95"/>
            <p:cNvSpPr>
              <a:spLocks noChangeArrowheads="1"/>
            </p:cNvSpPr>
            <p:nvPr/>
          </p:nvSpPr>
          <p:spPr bwMode="auto">
            <a:xfrm>
              <a:off x="6384925" y="2036763"/>
              <a:ext cx="406400" cy="341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3" name="Oval 96"/>
            <p:cNvSpPr>
              <a:spLocks noChangeArrowheads="1"/>
            </p:cNvSpPr>
            <p:nvPr/>
          </p:nvSpPr>
          <p:spPr bwMode="auto">
            <a:xfrm>
              <a:off x="6289675" y="1952625"/>
              <a:ext cx="203200" cy="16986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4" name="Rectangle 97"/>
            <p:cNvSpPr>
              <a:spLocks noChangeArrowheads="1"/>
            </p:cNvSpPr>
            <p:nvPr/>
          </p:nvSpPr>
          <p:spPr bwMode="auto">
            <a:xfrm>
              <a:off x="6769100" y="2036763"/>
              <a:ext cx="406400" cy="341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5" name="Oval 98"/>
            <p:cNvSpPr>
              <a:spLocks noChangeArrowheads="1"/>
            </p:cNvSpPr>
            <p:nvPr/>
          </p:nvSpPr>
          <p:spPr bwMode="auto">
            <a:xfrm>
              <a:off x="6673850" y="1952625"/>
              <a:ext cx="203200" cy="16986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6" name="Rectangle 99"/>
            <p:cNvSpPr>
              <a:spLocks noChangeArrowheads="1"/>
            </p:cNvSpPr>
            <p:nvPr/>
          </p:nvSpPr>
          <p:spPr bwMode="auto">
            <a:xfrm>
              <a:off x="7154863" y="2036763"/>
              <a:ext cx="406400" cy="341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7" name="Oval 100"/>
            <p:cNvSpPr>
              <a:spLocks noChangeArrowheads="1"/>
            </p:cNvSpPr>
            <p:nvPr/>
          </p:nvSpPr>
          <p:spPr bwMode="auto">
            <a:xfrm>
              <a:off x="7059613" y="1952625"/>
              <a:ext cx="203200" cy="16986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8" name="Rectangle 101"/>
            <p:cNvSpPr>
              <a:spLocks noChangeArrowheads="1"/>
            </p:cNvSpPr>
            <p:nvPr/>
          </p:nvSpPr>
          <p:spPr bwMode="auto">
            <a:xfrm>
              <a:off x="7539038" y="2036763"/>
              <a:ext cx="406400" cy="341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9" name="Oval 102"/>
            <p:cNvSpPr>
              <a:spLocks noChangeArrowheads="1"/>
            </p:cNvSpPr>
            <p:nvPr/>
          </p:nvSpPr>
          <p:spPr bwMode="auto">
            <a:xfrm>
              <a:off x="7443788" y="1952625"/>
              <a:ext cx="203200" cy="16986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" name="Rectangle 103"/>
            <p:cNvSpPr>
              <a:spLocks noChangeArrowheads="1"/>
            </p:cNvSpPr>
            <p:nvPr/>
          </p:nvSpPr>
          <p:spPr bwMode="auto">
            <a:xfrm>
              <a:off x="7923213" y="2036763"/>
              <a:ext cx="406400" cy="341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1" name="Oval 104"/>
            <p:cNvSpPr>
              <a:spLocks noChangeArrowheads="1"/>
            </p:cNvSpPr>
            <p:nvPr/>
          </p:nvSpPr>
          <p:spPr bwMode="auto">
            <a:xfrm>
              <a:off x="7829550" y="1952625"/>
              <a:ext cx="203200" cy="16986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2" name="Rectangle 105"/>
            <p:cNvSpPr>
              <a:spLocks noChangeArrowheads="1"/>
            </p:cNvSpPr>
            <p:nvPr/>
          </p:nvSpPr>
          <p:spPr bwMode="auto">
            <a:xfrm>
              <a:off x="5602288" y="2381250"/>
              <a:ext cx="406400" cy="34131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" name="Rectangle 106"/>
            <p:cNvSpPr>
              <a:spLocks noChangeArrowheads="1"/>
            </p:cNvSpPr>
            <p:nvPr/>
          </p:nvSpPr>
          <p:spPr bwMode="auto">
            <a:xfrm>
              <a:off x="5988050" y="2381250"/>
              <a:ext cx="406400" cy="34131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4" name="Rectangle 107"/>
            <p:cNvSpPr>
              <a:spLocks noChangeArrowheads="1"/>
            </p:cNvSpPr>
            <p:nvPr/>
          </p:nvSpPr>
          <p:spPr bwMode="auto">
            <a:xfrm>
              <a:off x="6372225" y="2381250"/>
              <a:ext cx="407988" cy="34131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5" name="Rectangle 108"/>
            <p:cNvSpPr>
              <a:spLocks noChangeArrowheads="1"/>
            </p:cNvSpPr>
            <p:nvPr/>
          </p:nvSpPr>
          <p:spPr bwMode="auto">
            <a:xfrm>
              <a:off x="6756400" y="2381250"/>
              <a:ext cx="406400" cy="34131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6" name="Rectangle 109"/>
            <p:cNvSpPr>
              <a:spLocks noChangeArrowheads="1"/>
            </p:cNvSpPr>
            <p:nvPr/>
          </p:nvSpPr>
          <p:spPr bwMode="auto">
            <a:xfrm>
              <a:off x="7142163" y="2381250"/>
              <a:ext cx="406400" cy="34131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7" name="Rectangle 110"/>
            <p:cNvSpPr>
              <a:spLocks noChangeArrowheads="1"/>
            </p:cNvSpPr>
            <p:nvPr/>
          </p:nvSpPr>
          <p:spPr bwMode="auto">
            <a:xfrm>
              <a:off x="7526338" y="2381250"/>
              <a:ext cx="406400" cy="34131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8" name="Rectangle 111"/>
            <p:cNvSpPr>
              <a:spLocks noChangeArrowheads="1"/>
            </p:cNvSpPr>
            <p:nvPr/>
          </p:nvSpPr>
          <p:spPr bwMode="auto">
            <a:xfrm>
              <a:off x="7910513" y="2381250"/>
              <a:ext cx="407987" cy="34131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" name="Oval 112"/>
            <p:cNvSpPr>
              <a:spLocks noChangeArrowheads="1"/>
            </p:cNvSpPr>
            <p:nvPr/>
          </p:nvSpPr>
          <p:spPr bwMode="auto">
            <a:xfrm>
              <a:off x="5903913" y="2301875"/>
              <a:ext cx="203200" cy="17145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" name="Oval 113"/>
            <p:cNvSpPr>
              <a:spLocks noChangeArrowheads="1"/>
            </p:cNvSpPr>
            <p:nvPr/>
          </p:nvSpPr>
          <p:spPr bwMode="auto">
            <a:xfrm>
              <a:off x="6289675" y="2301875"/>
              <a:ext cx="203200" cy="171450"/>
            </a:xfrm>
            <a:prstGeom prst="ellipse">
              <a:avLst/>
            </a:prstGeom>
            <a:solidFill>
              <a:srgbClr val="2800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" name="Oval 114"/>
            <p:cNvSpPr>
              <a:spLocks noChangeArrowheads="1"/>
            </p:cNvSpPr>
            <p:nvPr/>
          </p:nvSpPr>
          <p:spPr bwMode="auto">
            <a:xfrm>
              <a:off x="6673850" y="2301875"/>
              <a:ext cx="203200" cy="17145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2" name="Oval 115"/>
            <p:cNvSpPr>
              <a:spLocks noChangeArrowheads="1"/>
            </p:cNvSpPr>
            <p:nvPr/>
          </p:nvSpPr>
          <p:spPr bwMode="auto">
            <a:xfrm>
              <a:off x="7059613" y="2301875"/>
              <a:ext cx="203200" cy="17145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3" name="Oval 116"/>
            <p:cNvSpPr>
              <a:spLocks noChangeArrowheads="1"/>
            </p:cNvSpPr>
            <p:nvPr/>
          </p:nvSpPr>
          <p:spPr bwMode="auto">
            <a:xfrm>
              <a:off x="7443788" y="2301875"/>
              <a:ext cx="203200" cy="17145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4" name="Oval 117"/>
            <p:cNvSpPr>
              <a:spLocks noChangeArrowheads="1"/>
            </p:cNvSpPr>
            <p:nvPr/>
          </p:nvSpPr>
          <p:spPr bwMode="auto">
            <a:xfrm>
              <a:off x="7829550" y="2301875"/>
              <a:ext cx="203200" cy="17145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5" name="Oval 118"/>
            <p:cNvSpPr>
              <a:spLocks noChangeArrowheads="1"/>
            </p:cNvSpPr>
            <p:nvPr/>
          </p:nvSpPr>
          <p:spPr bwMode="auto">
            <a:xfrm>
              <a:off x="5891213" y="2646363"/>
              <a:ext cx="203200" cy="17145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6" name="Oval 119"/>
            <p:cNvSpPr>
              <a:spLocks noChangeArrowheads="1"/>
            </p:cNvSpPr>
            <p:nvPr/>
          </p:nvSpPr>
          <p:spPr bwMode="auto">
            <a:xfrm>
              <a:off x="6276975" y="2646363"/>
              <a:ext cx="203200" cy="171450"/>
            </a:xfrm>
            <a:prstGeom prst="ellipse">
              <a:avLst/>
            </a:prstGeom>
            <a:solidFill>
              <a:srgbClr val="FF3366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7" name="Oval 120"/>
            <p:cNvSpPr>
              <a:spLocks noChangeArrowheads="1"/>
            </p:cNvSpPr>
            <p:nvPr/>
          </p:nvSpPr>
          <p:spPr bwMode="auto">
            <a:xfrm>
              <a:off x="6661150" y="2646363"/>
              <a:ext cx="203200" cy="17145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8" name="Oval 121"/>
            <p:cNvSpPr>
              <a:spLocks noChangeArrowheads="1"/>
            </p:cNvSpPr>
            <p:nvPr/>
          </p:nvSpPr>
          <p:spPr bwMode="auto">
            <a:xfrm>
              <a:off x="7046913" y="2646363"/>
              <a:ext cx="203200" cy="17145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9" name="Oval 122"/>
            <p:cNvSpPr>
              <a:spLocks noChangeArrowheads="1"/>
            </p:cNvSpPr>
            <p:nvPr/>
          </p:nvSpPr>
          <p:spPr bwMode="auto">
            <a:xfrm>
              <a:off x="7431088" y="2647950"/>
              <a:ext cx="203200" cy="16986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" name="Oval 123"/>
            <p:cNvSpPr>
              <a:spLocks noChangeArrowheads="1"/>
            </p:cNvSpPr>
            <p:nvPr/>
          </p:nvSpPr>
          <p:spPr bwMode="auto">
            <a:xfrm>
              <a:off x="7815263" y="2647950"/>
              <a:ext cx="203200" cy="16986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" name="Rectangle 124"/>
            <p:cNvSpPr>
              <a:spLocks noChangeArrowheads="1"/>
            </p:cNvSpPr>
            <p:nvPr/>
          </p:nvSpPr>
          <p:spPr bwMode="auto">
            <a:xfrm>
              <a:off x="5614988" y="3070225"/>
              <a:ext cx="407987" cy="34131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2" name="Rectangle 125"/>
            <p:cNvSpPr>
              <a:spLocks noChangeArrowheads="1"/>
            </p:cNvSpPr>
            <p:nvPr/>
          </p:nvSpPr>
          <p:spPr bwMode="auto">
            <a:xfrm>
              <a:off x="6000750" y="3070225"/>
              <a:ext cx="406400" cy="34131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3" name="Oval 126"/>
            <p:cNvSpPr>
              <a:spLocks noChangeArrowheads="1"/>
            </p:cNvSpPr>
            <p:nvPr/>
          </p:nvSpPr>
          <p:spPr bwMode="auto">
            <a:xfrm>
              <a:off x="5903913" y="2986088"/>
              <a:ext cx="203200" cy="16986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4" name="Rectangle 127"/>
            <p:cNvSpPr>
              <a:spLocks noChangeArrowheads="1"/>
            </p:cNvSpPr>
            <p:nvPr/>
          </p:nvSpPr>
          <p:spPr bwMode="auto">
            <a:xfrm>
              <a:off x="6384925" y="3070225"/>
              <a:ext cx="406400" cy="34131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5" name="Oval 128"/>
            <p:cNvSpPr>
              <a:spLocks noChangeArrowheads="1"/>
            </p:cNvSpPr>
            <p:nvPr/>
          </p:nvSpPr>
          <p:spPr bwMode="auto">
            <a:xfrm>
              <a:off x="6289675" y="2986088"/>
              <a:ext cx="203200" cy="169862"/>
            </a:xfrm>
            <a:prstGeom prst="ellipse">
              <a:avLst/>
            </a:prstGeom>
            <a:solidFill>
              <a:srgbClr val="2800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6" name="Rectangle 129"/>
            <p:cNvSpPr>
              <a:spLocks noChangeArrowheads="1"/>
            </p:cNvSpPr>
            <p:nvPr/>
          </p:nvSpPr>
          <p:spPr bwMode="auto">
            <a:xfrm>
              <a:off x="6769100" y="3070225"/>
              <a:ext cx="406400" cy="34131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7" name="Oval 130"/>
            <p:cNvSpPr>
              <a:spLocks noChangeArrowheads="1"/>
            </p:cNvSpPr>
            <p:nvPr/>
          </p:nvSpPr>
          <p:spPr bwMode="auto">
            <a:xfrm>
              <a:off x="6673850" y="2986088"/>
              <a:ext cx="203200" cy="16986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8" name="Rectangle 131"/>
            <p:cNvSpPr>
              <a:spLocks noChangeArrowheads="1"/>
            </p:cNvSpPr>
            <p:nvPr/>
          </p:nvSpPr>
          <p:spPr bwMode="auto">
            <a:xfrm>
              <a:off x="7154863" y="3070225"/>
              <a:ext cx="406400" cy="34131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9" name="Oval 132"/>
            <p:cNvSpPr>
              <a:spLocks noChangeArrowheads="1"/>
            </p:cNvSpPr>
            <p:nvPr/>
          </p:nvSpPr>
          <p:spPr bwMode="auto">
            <a:xfrm>
              <a:off x="7059613" y="2986088"/>
              <a:ext cx="203200" cy="16986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" name="Rectangle 133"/>
            <p:cNvSpPr>
              <a:spLocks noChangeArrowheads="1"/>
            </p:cNvSpPr>
            <p:nvPr/>
          </p:nvSpPr>
          <p:spPr bwMode="auto">
            <a:xfrm>
              <a:off x="7539038" y="3070225"/>
              <a:ext cx="406400" cy="34131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" name="Oval 134"/>
            <p:cNvSpPr>
              <a:spLocks noChangeArrowheads="1"/>
            </p:cNvSpPr>
            <p:nvPr/>
          </p:nvSpPr>
          <p:spPr bwMode="auto">
            <a:xfrm>
              <a:off x="7443788" y="2986088"/>
              <a:ext cx="203200" cy="16986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2" name="Rectangle 135"/>
            <p:cNvSpPr>
              <a:spLocks noChangeArrowheads="1"/>
            </p:cNvSpPr>
            <p:nvPr/>
          </p:nvSpPr>
          <p:spPr bwMode="auto">
            <a:xfrm>
              <a:off x="7923213" y="3070225"/>
              <a:ext cx="406400" cy="34131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3" name="Oval 136"/>
            <p:cNvSpPr>
              <a:spLocks noChangeArrowheads="1"/>
            </p:cNvSpPr>
            <p:nvPr/>
          </p:nvSpPr>
          <p:spPr bwMode="auto">
            <a:xfrm>
              <a:off x="7829550" y="2986088"/>
              <a:ext cx="203200" cy="16986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4" name="Rectangle 137"/>
            <p:cNvSpPr>
              <a:spLocks noChangeArrowheads="1"/>
            </p:cNvSpPr>
            <p:nvPr/>
          </p:nvSpPr>
          <p:spPr bwMode="auto">
            <a:xfrm>
              <a:off x="5602288" y="3414713"/>
              <a:ext cx="406400" cy="341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5" name="Rectangle 138"/>
            <p:cNvSpPr>
              <a:spLocks noChangeArrowheads="1"/>
            </p:cNvSpPr>
            <p:nvPr/>
          </p:nvSpPr>
          <p:spPr bwMode="auto">
            <a:xfrm>
              <a:off x="5988050" y="3414713"/>
              <a:ext cx="406400" cy="341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6" name="Rectangle 139"/>
            <p:cNvSpPr>
              <a:spLocks noChangeArrowheads="1"/>
            </p:cNvSpPr>
            <p:nvPr/>
          </p:nvSpPr>
          <p:spPr bwMode="auto">
            <a:xfrm>
              <a:off x="6372225" y="3414713"/>
              <a:ext cx="407988" cy="341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7" name="Rectangle 140"/>
            <p:cNvSpPr>
              <a:spLocks noChangeArrowheads="1"/>
            </p:cNvSpPr>
            <p:nvPr/>
          </p:nvSpPr>
          <p:spPr bwMode="auto">
            <a:xfrm>
              <a:off x="6756400" y="3414713"/>
              <a:ext cx="406400" cy="341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8" name="Rectangle 141"/>
            <p:cNvSpPr>
              <a:spLocks noChangeArrowheads="1"/>
            </p:cNvSpPr>
            <p:nvPr/>
          </p:nvSpPr>
          <p:spPr bwMode="auto">
            <a:xfrm>
              <a:off x="7142163" y="3414713"/>
              <a:ext cx="406400" cy="341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9" name="Rectangle 142"/>
            <p:cNvSpPr>
              <a:spLocks noChangeArrowheads="1"/>
            </p:cNvSpPr>
            <p:nvPr/>
          </p:nvSpPr>
          <p:spPr bwMode="auto">
            <a:xfrm>
              <a:off x="7526338" y="3414713"/>
              <a:ext cx="406400" cy="341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0" name="Rectangle 143"/>
            <p:cNvSpPr>
              <a:spLocks noChangeArrowheads="1"/>
            </p:cNvSpPr>
            <p:nvPr/>
          </p:nvSpPr>
          <p:spPr bwMode="auto">
            <a:xfrm>
              <a:off x="7910513" y="3414713"/>
              <a:ext cx="407987" cy="341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" name="Oval 144"/>
            <p:cNvSpPr>
              <a:spLocks noChangeArrowheads="1"/>
            </p:cNvSpPr>
            <p:nvPr/>
          </p:nvSpPr>
          <p:spPr bwMode="auto">
            <a:xfrm>
              <a:off x="5891213" y="3681413"/>
              <a:ext cx="203200" cy="16986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2" name="Oval 145"/>
            <p:cNvSpPr>
              <a:spLocks noChangeArrowheads="1"/>
            </p:cNvSpPr>
            <p:nvPr/>
          </p:nvSpPr>
          <p:spPr bwMode="auto">
            <a:xfrm>
              <a:off x="6276975" y="3681413"/>
              <a:ext cx="203200" cy="16986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3" name="Oval 146"/>
            <p:cNvSpPr>
              <a:spLocks noChangeArrowheads="1"/>
            </p:cNvSpPr>
            <p:nvPr/>
          </p:nvSpPr>
          <p:spPr bwMode="auto">
            <a:xfrm>
              <a:off x="6661150" y="3681413"/>
              <a:ext cx="203200" cy="16986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4" name="Oval 147"/>
            <p:cNvSpPr>
              <a:spLocks noChangeArrowheads="1"/>
            </p:cNvSpPr>
            <p:nvPr/>
          </p:nvSpPr>
          <p:spPr bwMode="auto">
            <a:xfrm>
              <a:off x="7046913" y="3681413"/>
              <a:ext cx="203200" cy="16986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5" name="Oval 148"/>
            <p:cNvSpPr>
              <a:spLocks noChangeArrowheads="1"/>
            </p:cNvSpPr>
            <p:nvPr/>
          </p:nvSpPr>
          <p:spPr bwMode="auto">
            <a:xfrm>
              <a:off x="7431088" y="3681413"/>
              <a:ext cx="203200" cy="16986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6" name="Oval 149"/>
            <p:cNvSpPr>
              <a:spLocks noChangeArrowheads="1"/>
            </p:cNvSpPr>
            <p:nvPr/>
          </p:nvSpPr>
          <p:spPr bwMode="auto">
            <a:xfrm>
              <a:off x="7815263" y="3681413"/>
              <a:ext cx="203200" cy="16986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7" name="Oval 150"/>
            <p:cNvSpPr>
              <a:spLocks noChangeArrowheads="1"/>
            </p:cNvSpPr>
            <p:nvPr/>
          </p:nvSpPr>
          <p:spPr bwMode="auto">
            <a:xfrm>
              <a:off x="5903913" y="3335338"/>
              <a:ext cx="203200" cy="16986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8" name="Oval 151"/>
            <p:cNvSpPr>
              <a:spLocks noChangeArrowheads="1"/>
            </p:cNvSpPr>
            <p:nvPr/>
          </p:nvSpPr>
          <p:spPr bwMode="auto">
            <a:xfrm>
              <a:off x="6289675" y="3335338"/>
              <a:ext cx="203200" cy="16986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9" name="Oval 152"/>
            <p:cNvSpPr>
              <a:spLocks noChangeArrowheads="1"/>
            </p:cNvSpPr>
            <p:nvPr/>
          </p:nvSpPr>
          <p:spPr bwMode="auto">
            <a:xfrm>
              <a:off x="6673850" y="3335338"/>
              <a:ext cx="203200" cy="16986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0" name="Oval 153"/>
            <p:cNvSpPr>
              <a:spLocks noChangeArrowheads="1"/>
            </p:cNvSpPr>
            <p:nvPr/>
          </p:nvSpPr>
          <p:spPr bwMode="auto">
            <a:xfrm>
              <a:off x="7059613" y="3335338"/>
              <a:ext cx="203200" cy="16986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" name="Oval 154"/>
            <p:cNvSpPr>
              <a:spLocks noChangeArrowheads="1"/>
            </p:cNvSpPr>
            <p:nvPr/>
          </p:nvSpPr>
          <p:spPr bwMode="auto">
            <a:xfrm>
              <a:off x="7443788" y="3336925"/>
              <a:ext cx="203200" cy="16986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" name="Oval 155"/>
            <p:cNvSpPr>
              <a:spLocks noChangeArrowheads="1"/>
            </p:cNvSpPr>
            <p:nvPr/>
          </p:nvSpPr>
          <p:spPr bwMode="auto">
            <a:xfrm>
              <a:off x="7829550" y="3336925"/>
              <a:ext cx="203200" cy="16986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3" name="Rectangle 156"/>
            <p:cNvSpPr>
              <a:spLocks noChangeArrowheads="1"/>
            </p:cNvSpPr>
            <p:nvPr/>
          </p:nvSpPr>
          <p:spPr bwMode="auto">
            <a:xfrm>
              <a:off x="5576888" y="5819775"/>
              <a:ext cx="406400" cy="34131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4" name="Rectangle 157"/>
            <p:cNvSpPr>
              <a:spLocks noChangeArrowheads="1"/>
            </p:cNvSpPr>
            <p:nvPr/>
          </p:nvSpPr>
          <p:spPr bwMode="auto">
            <a:xfrm>
              <a:off x="5961063" y="5819775"/>
              <a:ext cx="406400" cy="34131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5" name="Oval 158"/>
            <p:cNvSpPr>
              <a:spLocks noChangeArrowheads="1"/>
            </p:cNvSpPr>
            <p:nvPr/>
          </p:nvSpPr>
          <p:spPr bwMode="auto">
            <a:xfrm>
              <a:off x="5878513" y="5746750"/>
              <a:ext cx="203200" cy="17145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6" name="Rectangle 159"/>
            <p:cNvSpPr>
              <a:spLocks noChangeArrowheads="1"/>
            </p:cNvSpPr>
            <p:nvPr/>
          </p:nvSpPr>
          <p:spPr bwMode="auto">
            <a:xfrm>
              <a:off x="6346825" y="5819775"/>
              <a:ext cx="406400" cy="34131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7" name="Oval 160"/>
            <p:cNvSpPr>
              <a:spLocks noChangeArrowheads="1"/>
            </p:cNvSpPr>
            <p:nvPr/>
          </p:nvSpPr>
          <p:spPr bwMode="auto">
            <a:xfrm>
              <a:off x="6262688" y="5746750"/>
              <a:ext cx="203200" cy="17145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8" name="Rectangle 161"/>
            <p:cNvSpPr>
              <a:spLocks noChangeArrowheads="1"/>
            </p:cNvSpPr>
            <p:nvPr/>
          </p:nvSpPr>
          <p:spPr bwMode="auto">
            <a:xfrm>
              <a:off x="6731000" y="5819775"/>
              <a:ext cx="406400" cy="34131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9" name="Oval 162"/>
            <p:cNvSpPr>
              <a:spLocks noChangeArrowheads="1"/>
            </p:cNvSpPr>
            <p:nvPr/>
          </p:nvSpPr>
          <p:spPr bwMode="auto">
            <a:xfrm>
              <a:off x="6648450" y="5746750"/>
              <a:ext cx="203200" cy="17145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0" name="Rectangle 163"/>
            <p:cNvSpPr>
              <a:spLocks noChangeArrowheads="1"/>
            </p:cNvSpPr>
            <p:nvPr/>
          </p:nvSpPr>
          <p:spPr bwMode="auto">
            <a:xfrm>
              <a:off x="7116763" y="5819775"/>
              <a:ext cx="406400" cy="34131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" name="Oval 164"/>
            <p:cNvSpPr>
              <a:spLocks noChangeArrowheads="1"/>
            </p:cNvSpPr>
            <p:nvPr/>
          </p:nvSpPr>
          <p:spPr bwMode="auto">
            <a:xfrm>
              <a:off x="7032625" y="5746750"/>
              <a:ext cx="203200" cy="17145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" name="Rectangle 165"/>
            <p:cNvSpPr>
              <a:spLocks noChangeArrowheads="1"/>
            </p:cNvSpPr>
            <p:nvPr/>
          </p:nvSpPr>
          <p:spPr bwMode="auto">
            <a:xfrm>
              <a:off x="7500938" y="5819775"/>
              <a:ext cx="407987" cy="34131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3" name="Oval 166"/>
            <p:cNvSpPr>
              <a:spLocks noChangeArrowheads="1"/>
            </p:cNvSpPr>
            <p:nvPr/>
          </p:nvSpPr>
          <p:spPr bwMode="auto">
            <a:xfrm>
              <a:off x="7418388" y="5746750"/>
              <a:ext cx="203200" cy="17145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4" name="Rectangle 167"/>
            <p:cNvSpPr>
              <a:spLocks noChangeArrowheads="1"/>
            </p:cNvSpPr>
            <p:nvPr/>
          </p:nvSpPr>
          <p:spPr bwMode="auto">
            <a:xfrm>
              <a:off x="7885113" y="5819775"/>
              <a:ext cx="406400" cy="34131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5" name="Rectangle 168"/>
            <p:cNvSpPr>
              <a:spLocks noChangeArrowheads="1"/>
            </p:cNvSpPr>
            <p:nvPr/>
          </p:nvSpPr>
          <p:spPr bwMode="auto">
            <a:xfrm>
              <a:off x="5576888" y="6170613"/>
              <a:ext cx="406400" cy="341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6" name="Rectangle 169"/>
            <p:cNvSpPr>
              <a:spLocks noChangeArrowheads="1"/>
            </p:cNvSpPr>
            <p:nvPr/>
          </p:nvSpPr>
          <p:spPr bwMode="auto">
            <a:xfrm>
              <a:off x="5961063" y="6170613"/>
              <a:ext cx="406400" cy="341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7" name="Oval 170"/>
            <p:cNvSpPr>
              <a:spLocks noChangeArrowheads="1"/>
            </p:cNvSpPr>
            <p:nvPr/>
          </p:nvSpPr>
          <p:spPr bwMode="auto">
            <a:xfrm>
              <a:off x="5865813" y="6086475"/>
              <a:ext cx="203200" cy="16986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8" name="Rectangle 171"/>
            <p:cNvSpPr>
              <a:spLocks noChangeArrowheads="1"/>
            </p:cNvSpPr>
            <p:nvPr/>
          </p:nvSpPr>
          <p:spPr bwMode="auto">
            <a:xfrm>
              <a:off x="6346825" y="6170613"/>
              <a:ext cx="406400" cy="341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9" name="Oval 172"/>
            <p:cNvSpPr>
              <a:spLocks noChangeArrowheads="1"/>
            </p:cNvSpPr>
            <p:nvPr/>
          </p:nvSpPr>
          <p:spPr bwMode="auto">
            <a:xfrm>
              <a:off x="6249988" y="6086475"/>
              <a:ext cx="203200" cy="16986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0" name="Rectangle 173"/>
            <p:cNvSpPr>
              <a:spLocks noChangeArrowheads="1"/>
            </p:cNvSpPr>
            <p:nvPr/>
          </p:nvSpPr>
          <p:spPr bwMode="auto">
            <a:xfrm>
              <a:off x="6731000" y="6170613"/>
              <a:ext cx="406400" cy="341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" name="Oval 174"/>
            <p:cNvSpPr>
              <a:spLocks noChangeArrowheads="1"/>
            </p:cNvSpPr>
            <p:nvPr/>
          </p:nvSpPr>
          <p:spPr bwMode="auto">
            <a:xfrm>
              <a:off x="6635750" y="6086475"/>
              <a:ext cx="203200" cy="169863"/>
            </a:xfrm>
            <a:prstGeom prst="ellipse">
              <a:avLst/>
            </a:prstGeom>
            <a:solidFill>
              <a:srgbClr val="2800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" name="Rectangle 175"/>
            <p:cNvSpPr>
              <a:spLocks noChangeArrowheads="1"/>
            </p:cNvSpPr>
            <p:nvPr/>
          </p:nvSpPr>
          <p:spPr bwMode="auto">
            <a:xfrm>
              <a:off x="7116763" y="6170613"/>
              <a:ext cx="406400" cy="341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3" name="Oval 176"/>
            <p:cNvSpPr>
              <a:spLocks noChangeArrowheads="1"/>
            </p:cNvSpPr>
            <p:nvPr/>
          </p:nvSpPr>
          <p:spPr bwMode="auto">
            <a:xfrm>
              <a:off x="7019925" y="6086475"/>
              <a:ext cx="203200" cy="16986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4" name="Rectangle 177"/>
            <p:cNvSpPr>
              <a:spLocks noChangeArrowheads="1"/>
            </p:cNvSpPr>
            <p:nvPr/>
          </p:nvSpPr>
          <p:spPr bwMode="auto">
            <a:xfrm>
              <a:off x="7500938" y="6170613"/>
              <a:ext cx="407987" cy="341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5" name="Oval 178"/>
            <p:cNvSpPr>
              <a:spLocks noChangeArrowheads="1"/>
            </p:cNvSpPr>
            <p:nvPr/>
          </p:nvSpPr>
          <p:spPr bwMode="auto">
            <a:xfrm>
              <a:off x="7405688" y="6086475"/>
              <a:ext cx="203200" cy="16986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6" name="Rectangle 179"/>
            <p:cNvSpPr>
              <a:spLocks noChangeArrowheads="1"/>
            </p:cNvSpPr>
            <p:nvPr/>
          </p:nvSpPr>
          <p:spPr bwMode="auto">
            <a:xfrm>
              <a:off x="7885113" y="6170613"/>
              <a:ext cx="406400" cy="341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7" name="Oval 180"/>
            <p:cNvSpPr>
              <a:spLocks noChangeArrowheads="1"/>
            </p:cNvSpPr>
            <p:nvPr/>
          </p:nvSpPr>
          <p:spPr bwMode="auto">
            <a:xfrm>
              <a:off x="7789863" y="6086475"/>
              <a:ext cx="203200" cy="16986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8" name="Rectangle 181"/>
            <p:cNvSpPr>
              <a:spLocks noChangeArrowheads="1"/>
            </p:cNvSpPr>
            <p:nvPr/>
          </p:nvSpPr>
          <p:spPr bwMode="auto">
            <a:xfrm>
              <a:off x="5564188" y="6515100"/>
              <a:ext cx="406400" cy="34131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9" name="Rectangle 182"/>
            <p:cNvSpPr>
              <a:spLocks noChangeArrowheads="1"/>
            </p:cNvSpPr>
            <p:nvPr/>
          </p:nvSpPr>
          <p:spPr bwMode="auto">
            <a:xfrm>
              <a:off x="5948363" y="6515100"/>
              <a:ext cx="406400" cy="34131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0" name="Rectangle 183"/>
            <p:cNvSpPr>
              <a:spLocks noChangeArrowheads="1"/>
            </p:cNvSpPr>
            <p:nvPr/>
          </p:nvSpPr>
          <p:spPr bwMode="auto">
            <a:xfrm>
              <a:off x="6334125" y="6515100"/>
              <a:ext cx="406400" cy="34131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1" name="Rectangle 184"/>
            <p:cNvSpPr>
              <a:spLocks noChangeArrowheads="1"/>
            </p:cNvSpPr>
            <p:nvPr/>
          </p:nvSpPr>
          <p:spPr bwMode="auto">
            <a:xfrm>
              <a:off x="6718300" y="6515100"/>
              <a:ext cx="406400" cy="34131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" name="Rectangle 185"/>
            <p:cNvSpPr>
              <a:spLocks noChangeArrowheads="1"/>
            </p:cNvSpPr>
            <p:nvPr/>
          </p:nvSpPr>
          <p:spPr bwMode="auto">
            <a:xfrm>
              <a:off x="7102475" y="6515100"/>
              <a:ext cx="406400" cy="34131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" name="Rectangle 186"/>
            <p:cNvSpPr>
              <a:spLocks noChangeArrowheads="1"/>
            </p:cNvSpPr>
            <p:nvPr/>
          </p:nvSpPr>
          <p:spPr bwMode="auto">
            <a:xfrm>
              <a:off x="7488238" y="6515100"/>
              <a:ext cx="406400" cy="34131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" name="Rectangle 187"/>
            <p:cNvSpPr>
              <a:spLocks noChangeArrowheads="1"/>
            </p:cNvSpPr>
            <p:nvPr/>
          </p:nvSpPr>
          <p:spPr bwMode="auto">
            <a:xfrm>
              <a:off x="7872413" y="6515100"/>
              <a:ext cx="406400" cy="34131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" name="Oval 188"/>
            <p:cNvSpPr>
              <a:spLocks noChangeArrowheads="1"/>
            </p:cNvSpPr>
            <p:nvPr/>
          </p:nvSpPr>
          <p:spPr bwMode="auto">
            <a:xfrm>
              <a:off x="5865813" y="6435725"/>
              <a:ext cx="203200" cy="17145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" name="Oval 189"/>
            <p:cNvSpPr>
              <a:spLocks noChangeArrowheads="1"/>
            </p:cNvSpPr>
            <p:nvPr/>
          </p:nvSpPr>
          <p:spPr bwMode="auto">
            <a:xfrm>
              <a:off x="6249988" y="6435725"/>
              <a:ext cx="203200" cy="17145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" name="Oval 190"/>
            <p:cNvSpPr>
              <a:spLocks noChangeArrowheads="1"/>
            </p:cNvSpPr>
            <p:nvPr/>
          </p:nvSpPr>
          <p:spPr bwMode="auto">
            <a:xfrm>
              <a:off x="6635750" y="6435725"/>
              <a:ext cx="203200" cy="171450"/>
            </a:xfrm>
            <a:prstGeom prst="ellipse">
              <a:avLst/>
            </a:prstGeom>
            <a:solidFill>
              <a:srgbClr val="2800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" name="Oval 191"/>
            <p:cNvSpPr>
              <a:spLocks noChangeArrowheads="1"/>
            </p:cNvSpPr>
            <p:nvPr/>
          </p:nvSpPr>
          <p:spPr bwMode="auto">
            <a:xfrm>
              <a:off x="7019925" y="6435725"/>
              <a:ext cx="203200" cy="17145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" name="Oval 192"/>
            <p:cNvSpPr>
              <a:spLocks noChangeArrowheads="1"/>
            </p:cNvSpPr>
            <p:nvPr/>
          </p:nvSpPr>
          <p:spPr bwMode="auto">
            <a:xfrm>
              <a:off x="7405688" y="6435725"/>
              <a:ext cx="203200" cy="17145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" name="Oval 193"/>
            <p:cNvSpPr>
              <a:spLocks noChangeArrowheads="1"/>
            </p:cNvSpPr>
            <p:nvPr/>
          </p:nvSpPr>
          <p:spPr bwMode="auto">
            <a:xfrm>
              <a:off x="7789863" y="6435725"/>
              <a:ext cx="203200" cy="17145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" name="Oval 194"/>
            <p:cNvSpPr>
              <a:spLocks noChangeArrowheads="1"/>
            </p:cNvSpPr>
            <p:nvPr/>
          </p:nvSpPr>
          <p:spPr bwMode="auto">
            <a:xfrm>
              <a:off x="7802563" y="5746750"/>
              <a:ext cx="203200" cy="17145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" name="Oval 195"/>
            <p:cNvSpPr>
              <a:spLocks noChangeArrowheads="1"/>
            </p:cNvSpPr>
            <p:nvPr/>
          </p:nvSpPr>
          <p:spPr bwMode="auto">
            <a:xfrm>
              <a:off x="8605838" y="1306513"/>
              <a:ext cx="203200" cy="16986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" name="Oval 196"/>
            <p:cNvSpPr>
              <a:spLocks noChangeArrowheads="1"/>
            </p:cNvSpPr>
            <p:nvPr/>
          </p:nvSpPr>
          <p:spPr bwMode="auto">
            <a:xfrm>
              <a:off x="9002713" y="946150"/>
              <a:ext cx="203200" cy="16986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4" name="Oval 197"/>
            <p:cNvSpPr>
              <a:spLocks noChangeArrowheads="1"/>
            </p:cNvSpPr>
            <p:nvPr/>
          </p:nvSpPr>
          <p:spPr bwMode="auto">
            <a:xfrm>
              <a:off x="8593138" y="3659188"/>
              <a:ext cx="203200" cy="17145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5" name="Oval 198"/>
            <p:cNvSpPr>
              <a:spLocks noChangeArrowheads="1"/>
            </p:cNvSpPr>
            <p:nvPr/>
          </p:nvSpPr>
          <p:spPr bwMode="auto">
            <a:xfrm>
              <a:off x="8593138" y="4010025"/>
              <a:ext cx="203200" cy="16986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6" name="Oval 199"/>
            <p:cNvSpPr>
              <a:spLocks noChangeArrowheads="1"/>
            </p:cNvSpPr>
            <p:nvPr/>
          </p:nvSpPr>
          <p:spPr bwMode="auto">
            <a:xfrm>
              <a:off x="8601075" y="4354513"/>
              <a:ext cx="203200" cy="16986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7" name="Oval 200"/>
            <p:cNvSpPr>
              <a:spLocks noChangeArrowheads="1"/>
            </p:cNvSpPr>
            <p:nvPr/>
          </p:nvSpPr>
          <p:spPr bwMode="auto">
            <a:xfrm>
              <a:off x="8613775" y="4692650"/>
              <a:ext cx="203200" cy="17145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8" name="Oval 201"/>
            <p:cNvSpPr>
              <a:spLocks noChangeArrowheads="1"/>
            </p:cNvSpPr>
            <p:nvPr/>
          </p:nvSpPr>
          <p:spPr bwMode="auto">
            <a:xfrm>
              <a:off x="8613775" y="5043488"/>
              <a:ext cx="203200" cy="17145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9" name="Oval 202"/>
            <p:cNvSpPr>
              <a:spLocks noChangeArrowheads="1"/>
            </p:cNvSpPr>
            <p:nvPr/>
          </p:nvSpPr>
          <p:spPr bwMode="auto">
            <a:xfrm>
              <a:off x="8605838" y="1593850"/>
              <a:ext cx="203200" cy="16986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0" name="Oval 203"/>
            <p:cNvSpPr>
              <a:spLocks noChangeArrowheads="1"/>
            </p:cNvSpPr>
            <p:nvPr/>
          </p:nvSpPr>
          <p:spPr bwMode="auto">
            <a:xfrm>
              <a:off x="8605838" y="1943100"/>
              <a:ext cx="203200" cy="17145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1" name="Oval 204"/>
            <p:cNvSpPr>
              <a:spLocks noChangeArrowheads="1"/>
            </p:cNvSpPr>
            <p:nvPr/>
          </p:nvSpPr>
          <p:spPr bwMode="auto">
            <a:xfrm>
              <a:off x="8593138" y="2287588"/>
              <a:ext cx="203200" cy="16986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" name="Oval 205"/>
            <p:cNvSpPr>
              <a:spLocks noChangeArrowheads="1"/>
            </p:cNvSpPr>
            <p:nvPr/>
          </p:nvSpPr>
          <p:spPr bwMode="auto">
            <a:xfrm>
              <a:off x="8605838" y="2627313"/>
              <a:ext cx="203200" cy="16986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" name="Oval 206"/>
            <p:cNvSpPr>
              <a:spLocks noChangeArrowheads="1"/>
            </p:cNvSpPr>
            <p:nvPr/>
          </p:nvSpPr>
          <p:spPr bwMode="auto">
            <a:xfrm>
              <a:off x="8593138" y="3321050"/>
              <a:ext cx="203200" cy="16986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4" name="Oval 207"/>
            <p:cNvSpPr>
              <a:spLocks noChangeArrowheads="1"/>
            </p:cNvSpPr>
            <p:nvPr/>
          </p:nvSpPr>
          <p:spPr bwMode="auto">
            <a:xfrm>
              <a:off x="8605838" y="2976563"/>
              <a:ext cx="203200" cy="16986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5" name="Oval 208"/>
            <p:cNvSpPr>
              <a:spLocks noChangeArrowheads="1"/>
            </p:cNvSpPr>
            <p:nvPr/>
          </p:nvSpPr>
          <p:spPr bwMode="auto">
            <a:xfrm>
              <a:off x="8588375" y="5726113"/>
              <a:ext cx="203200" cy="16986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6" name="Oval 209"/>
            <p:cNvSpPr>
              <a:spLocks noChangeArrowheads="1"/>
            </p:cNvSpPr>
            <p:nvPr/>
          </p:nvSpPr>
          <p:spPr bwMode="auto">
            <a:xfrm>
              <a:off x="8588375" y="6075363"/>
              <a:ext cx="203200" cy="17145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7" name="Oval 210"/>
            <p:cNvSpPr>
              <a:spLocks noChangeArrowheads="1"/>
            </p:cNvSpPr>
            <p:nvPr/>
          </p:nvSpPr>
          <p:spPr bwMode="auto">
            <a:xfrm>
              <a:off x="8604250" y="6421438"/>
              <a:ext cx="203200" cy="16986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8" name="Oval 211"/>
            <p:cNvSpPr>
              <a:spLocks noChangeArrowheads="1"/>
            </p:cNvSpPr>
            <p:nvPr/>
          </p:nvSpPr>
          <p:spPr bwMode="auto">
            <a:xfrm>
              <a:off x="8601075" y="5387975"/>
              <a:ext cx="203200" cy="17145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9" name="Oval 212"/>
            <p:cNvSpPr>
              <a:spLocks noChangeArrowheads="1"/>
            </p:cNvSpPr>
            <p:nvPr/>
          </p:nvSpPr>
          <p:spPr bwMode="auto">
            <a:xfrm>
              <a:off x="8995442" y="3300413"/>
              <a:ext cx="203200" cy="17145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0" name="Oval 213"/>
            <p:cNvSpPr>
              <a:spLocks noChangeArrowheads="1"/>
            </p:cNvSpPr>
            <p:nvPr/>
          </p:nvSpPr>
          <p:spPr bwMode="auto">
            <a:xfrm>
              <a:off x="9005274" y="3649663"/>
              <a:ext cx="203200" cy="16986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1" name="Oval 215"/>
            <p:cNvSpPr>
              <a:spLocks noChangeArrowheads="1"/>
            </p:cNvSpPr>
            <p:nvPr/>
          </p:nvSpPr>
          <p:spPr bwMode="auto">
            <a:xfrm>
              <a:off x="8995442" y="4332288"/>
              <a:ext cx="203200" cy="17145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" name="Oval 216"/>
            <p:cNvSpPr>
              <a:spLocks noChangeArrowheads="1"/>
            </p:cNvSpPr>
            <p:nvPr/>
          </p:nvSpPr>
          <p:spPr bwMode="auto">
            <a:xfrm>
              <a:off x="8988425" y="4683125"/>
              <a:ext cx="203200" cy="17145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" name="Oval 217"/>
            <p:cNvSpPr>
              <a:spLocks noChangeArrowheads="1"/>
            </p:cNvSpPr>
            <p:nvPr/>
          </p:nvSpPr>
          <p:spPr bwMode="auto">
            <a:xfrm>
              <a:off x="9001125" y="1265237"/>
              <a:ext cx="203200" cy="16986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4" name="Oval 218"/>
            <p:cNvSpPr>
              <a:spLocks noChangeArrowheads="1"/>
            </p:cNvSpPr>
            <p:nvPr/>
          </p:nvSpPr>
          <p:spPr bwMode="auto">
            <a:xfrm>
              <a:off x="9001125" y="1582738"/>
              <a:ext cx="203200" cy="17145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5" name="Oval 219"/>
            <p:cNvSpPr>
              <a:spLocks noChangeArrowheads="1"/>
            </p:cNvSpPr>
            <p:nvPr/>
          </p:nvSpPr>
          <p:spPr bwMode="auto">
            <a:xfrm>
              <a:off x="8988425" y="1928813"/>
              <a:ext cx="203200" cy="16986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6" name="Oval 220"/>
            <p:cNvSpPr>
              <a:spLocks noChangeArrowheads="1"/>
            </p:cNvSpPr>
            <p:nvPr/>
          </p:nvSpPr>
          <p:spPr bwMode="auto">
            <a:xfrm>
              <a:off x="9001125" y="2266950"/>
              <a:ext cx="203200" cy="16986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7" name="Oval 221"/>
            <p:cNvSpPr>
              <a:spLocks noChangeArrowheads="1"/>
            </p:cNvSpPr>
            <p:nvPr/>
          </p:nvSpPr>
          <p:spPr bwMode="auto">
            <a:xfrm>
              <a:off x="8988425" y="2962275"/>
              <a:ext cx="203200" cy="16986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8" name="Oval 222"/>
            <p:cNvSpPr>
              <a:spLocks noChangeArrowheads="1"/>
            </p:cNvSpPr>
            <p:nvPr/>
          </p:nvSpPr>
          <p:spPr bwMode="auto">
            <a:xfrm>
              <a:off x="9001125" y="2617788"/>
              <a:ext cx="203200" cy="16986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9" name="Oval 223"/>
            <p:cNvSpPr>
              <a:spLocks noChangeArrowheads="1"/>
            </p:cNvSpPr>
            <p:nvPr/>
          </p:nvSpPr>
          <p:spPr bwMode="auto">
            <a:xfrm>
              <a:off x="8999538" y="5367338"/>
              <a:ext cx="203200" cy="16986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0" name="Oval 224"/>
            <p:cNvSpPr>
              <a:spLocks noChangeArrowheads="1"/>
            </p:cNvSpPr>
            <p:nvPr/>
          </p:nvSpPr>
          <p:spPr bwMode="auto">
            <a:xfrm>
              <a:off x="8999538" y="5716588"/>
              <a:ext cx="203200" cy="17145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1" name="Oval 225"/>
            <p:cNvSpPr>
              <a:spLocks noChangeArrowheads="1"/>
            </p:cNvSpPr>
            <p:nvPr/>
          </p:nvSpPr>
          <p:spPr bwMode="auto">
            <a:xfrm>
              <a:off x="8986838" y="6061075"/>
              <a:ext cx="203200" cy="16986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2" name="Line 227"/>
            <p:cNvSpPr>
              <a:spLocks noChangeShapeType="1"/>
            </p:cNvSpPr>
            <p:nvPr/>
          </p:nvSpPr>
          <p:spPr bwMode="auto">
            <a:xfrm>
              <a:off x="8305493" y="1691047"/>
              <a:ext cx="1588" cy="5257800"/>
            </a:xfrm>
            <a:prstGeom prst="line">
              <a:avLst/>
            </a:prstGeom>
            <a:noFill/>
            <a:ln w="4572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3" name="Oval 228"/>
            <p:cNvSpPr>
              <a:spLocks noChangeArrowheads="1"/>
            </p:cNvSpPr>
            <p:nvPr/>
          </p:nvSpPr>
          <p:spPr bwMode="auto">
            <a:xfrm>
              <a:off x="8232775" y="4019550"/>
              <a:ext cx="203200" cy="17145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4" name="Oval 229"/>
            <p:cNvSpPr>
              <a:spLocks noChangeArrowheads="1"/>
            </p:cNvSpPr>
            <p:nvPr/>
          </p:nvSpPr>
          <p:spPr bwMode="auto">
            <a:xfrm>
              <a:off x="8232775" y="4368800"/>
              <a:ext cx="203200" cy="16986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5" name="Oval 230"/>
            <p:cNvSpPr>
              <a:spLocks noChangeArrowheads="1"/>
            </p:cNvSpPr>
            <p:nvPr/>
          </p:nvSpPr>
          <p:spPr bwMode="auto">
            <a:xfrm>
              <a:off x="8220075" y="4713288"/>
              <a:ext cx="203200" cy="16986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6" name="Oval 231"/>
            <p:cNvSpPr>
              <a:spLocks noChangeArrowheads="1"/>
            </p:cNvSpPr>
            <p:nvPr/>
          </p:nvSpPr>
          <p:spPr bwMode="auto">
            <a:xfrm>
              <a:off x="8232775" y="5053013"/>
              <a:ext cx="203200" cy="17145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7" name="Oval 232"/>
            <p:cNvSpPr>
              <a:spLocks noChangeArrowheads="1"/>
            </p:cNvSpPr>
            <p:nvPr/>
          </p:nvSpPr>
          <p:spPr bwMode="auto">
            <a:xfrm>
              <a:off x="8232775" y="5402263"/>
              <a:ext cx="203200" cy="17145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8" name="Oval 233"/>
            <p:cNvSpPr>
              <a:spLocks noChangeArrowheads="1"/>
            </p:cNvSpPr>
            <p:nvPr/>
          </p:nvSpPr>
          <p:spPr bwMode="auto">
            <a:xfrm>
              <a:off x="8245475" y="1952625"/>
              <a:ext cx="203200" cy="16986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9" name="Oval 234"/>
            <p:cNvSpPr>
              <a:spLocks noChangeArrowheads="1"/>
            </p:cNvSpPr>
            <p:nvPr/>
          </p:nvSpPr>
          <p:spPr bwMode="auto">
            <a:xfrm>
              <a:off x="8245475" y="2301875"/>
              <a:ext cx="203200" cy="17145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0" name="Oval 235"/>
            <p:cNvSpPr>
              <a:spLocks noChangeArrowheads="1"/>
            </p:cNvSpPr>
            <p:nvPr/>
          </p:nvSpPr>
          <p:spPr bwMode="auto">
            <a:xfrm>
              <a:off x="8232775" y="2647950"/>
              <a:ext cx="203200" cy="16986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1" name="Oval 236"/>
            <p:cNvSpPr>
              <a:spLocks noChangeArrowheads="1"/>
            </p:cNvSpPr>
            <p:nvPr/>
          </p:nvSpPr>
          <p:spPr bwMode="auto">
            <a:xfrm>
              <a:off x="8245475" y="2986088"/>
              <a:ext cx="203200" cy="16986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" name="Oval 237"/>
            <p:cNvSpPr>
              <a:spLocks noChangeArrowheads="1"/>
            </p:cNvSpPr>
            <p:nvPr/>
          </p:nvSpPr>
          <p:spPr bwMode="auto">
            <a:xfrm>
              <a:off x="8232775" y="3681413"/>
              <a:ext cx="203200" cy="16986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" name="Oval 238"/>
            <p:cNvSpPr>
              <a:spLocks noChangeArrowheads="1"/>
            </p:cNvSpPr>
            <p:nvPr/>
          </p:nvSpPr>
          <p:spPr bwMode="auto">
            <a:xfrm>
              <a:off x="8245475" y="3336925"/>
              <a:ext cx="203200" cy="16986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4" name="Oval 239"/>
            <p:cNvSpPr>
              <a:spLocks noChangeArrowheads="1"/>
            </p:cNvSpPr>
            <p:nvPr/>
          </p:nvSpPr>
          <p:spPr bwMode="auto">
            <a:xfrm>
              <a:off x="8207375" y="6086475"/>
              <a:ext cx="203200" cy="16986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5" name="Oval 240"/>
            <p:cNvSpPr>
              <a:spLocks noChangeArrowheads="1"/>
            </p:cNvSpPr>
            <p:nvPr/>
          </p:nvSpPr>
          <p:spPr bwMode="auto">
            <a:xfrm>
              <a:off x="8207375" y="6435725"/>
              <a:ext cx="203200" cy="17145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6" name="Oval 241"/>
            <p:cNvSpPr>
              <a:spLocks noChangeArrowheads="1"/>
            </p:cNvSpPr>
            <p:nvPr/>
          </p:nvSpPr>
          <p:spPr bwMode="auto">
            <a:xfrm>
              <a:off x="8220075" y="5746750"/>
              <a:ext cx="203200" cy="17145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7" name="Oval 242"/>
            <p:cNvSpPr>
              <a:spLocks noChangeArrowheads="1"/>
            </p:cNvSpPr>
            <p:nvPr/>
          </p:nvSpPr>
          <p:spPr bwMode="auto">
            <a:xfrm>
              <a:off x="8245475" y="1630363"/>
              <a:ext cx="203200" cy="16986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8" name="Oval 243"/>
            <p:cNvSpPr>
              <a:spLocks noChangeArrowheads="1"/>
            </p:cNvSpPr>
            <p:nvPr/>
          </p:nvSpPr>
          <p:spPr bwMode="auto">
            <a:xfrm>
              <a:off x="8194675" y="6780213"/>
              <a:ext cx="203200" cy="16986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9" name="Line 244"/>
            <p:cNvSpPr>
              <a:spLocks noChangeShapeType="1"/>
            </p:cNvSpPr>
            <p:nvPr/>
          </p:nvSpPr>
          <p:spPr bwMode="auto">
            <a:xfrm>
              <a:off x="5597218" y="1624013"/>
              <a:ext cx="1588" cy="5257800"/>
            </a:xfrm>
            <a:prstGeom prst="line">
              <a:avLst/>
            </a:prstGeom>
            <a:noFill/>
            <a:ln w="4572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70" name="Oval 245"/>
            <p:cNvSpPr>
              <a:spLocks noChangeArrowheads="1"/>
            </p:cNvSpPr>
            <p:nvPr/>
          </p:nvSpPr>
          <p:spPr bwMode="auto">
            <a:xfrm>
              <a:off x="5507038" y="4017963"/>
              <a:ext cx="203200" cy="16986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1" name="Oval 246"/>
            <p:cNvSpPr>
              <a:spLocks noChangeArrowheads="1"/>
            </p:cNvSpPr>
            <p:nvPr/>
          </p:nvSpPr>
          <p:spPr bwMode="auto">
            <a:xfrm>
              <a:off x="5507038" y="4368800"/>
              <a:ext cx="203200" cy="16986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2" name="Oval 247"/>
            <p:cNvSpPr>
              <a:spLocks noChangeArrowheads="1"/>
            </p:cNvSpPr>
            <p:nvPr/>
          </p:nvSpPr>
          <p:spPr bwMode="auto">
            <a:xfrm>
              <a:off x="5494338" y="4713288"/>
              <a:ext cx="203200" cy="16986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" name="Oval 248"/>
            <p:cNvSpPr>
              <a:spLocks noChangeArrowheads="1"/>
            </p:cNvSpPr>
            <p:nvPr/>
          </p:nvSpPr>
          <p:spPr bwMode="auto">
            <a:xfrm>
              <a:off x="5507038" y="5051425"/>
              <a:ext cx="203200" cy="17145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" name="Oval 249"/>
            <p:cNvSpPr>
              <a:spLocks noChangeArrowheads="1"/>
            </p:cNvSpPr>
            <p:nvPr/>
          </p:nvSpPr>
          <p:spPr bwMode="auto">
            <a:xfrm>
              <a:off x="5507038" y="5402263"/>
              <a:ext cx="203200" cy="17145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" name="Oval 250"/>
            <p:cNvSpPr>
              <a:spLocks noChangeArrowheads="1"/>
            </p:cNvSpPr>
            <p:nvPr/>
          </p:nvSpPr>
          <p:spPr bwMode="auto">
            <a:xfrm>
              <a:off x="5519738" y="1952625"/>
              <a:ext cx="203200" cy="16986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6" name="Oval 251"/>
            <p:cNvSpPr>
              <a:spLocks noChangeArrowheads="1"/>
            </p:cNvSpPr>
            <p:nvPr/>
          </p:nvSpPr>
          <p:spPr bwMode="auto">
            <a:xfrm>
              <a:off x="5519738" y="2301875"/>
              <a:ext cx="203200" cy="17145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7" name="Oval 252"/>
            <p:cNvSpPr>
              <a:spLocks noChangeArrowheads="1"/>
            </p:cNvSpPr>
            <p:nvPr/>
          </p:nvSpPr>
          <p:spPr bwMode="auto">
            <a:xfrm>
              <a:off x="5507038" y="2646363"/>
              <a:ext cx="203200" cy="17145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8" name="Oval 253"/>
            <p:cNvSpPr>
              <a:spLocks noChangeArrowheads="1"/>
            </p:cNvSpPr>
            <p:nvPr/>
          </p:nvSpPr>
          <p:spPr bwMode="auto">
            <a:xfrm>
              <a:off x="5519738" y="2986088"/>
              <a:ext cx="203200" cy="16986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9" name="Oval 254"/>
            <p:cNvSpPr>
              <a:spLocks noChangeArrowheads="1"/>
            </p:cNvSpPr>
            <p:nvPr/>
          </p:nvSpPr>
          <p:spPr bwMode="auto">
            <a:xfrm>
              <a:off x="5507038" y="3681413"/>
              <a:ext cx="203200" cy="16986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0" name="Oval 255"/>
            <p:cNvSpPr>
              <a:spLocks noChangeArrowheads="1"/>
            </p:cNvSpPr>
            <p:nvPr/>
          </p:nvSpPr>
          <p:spPr bwMode="auto">
            <a:xfrm>
              <a:off x="5519738" y="3335338"/>
              <a:ext cx="203200" cy="16986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1" name="Oval 256"/>
            <p:cNvSpPr>
              <a:spLocks noChangeArrowheads="1"/>
            </p:cNvSpPr>
            <p:nvPr/>
          </p:nvSpPr>
          <p:spPr bwMode="auto">
            <a:xfrm>
              <a:off x="5494338" y="5746750"/>
              <a:ext cx="203200" cy="17145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2" name="Oval 257"/>
            <p:cNvSpPr>
              <a:spLocks noChangeArrowheads="1"/>
            </p:cNvSpPr>
            <p:nvPr/>
          </p:nvSpPr>
          <p:spPr bwMode="auto">
            <a:xfrm>
              <a:off x="5481638" y="6086475"/>
              <a:ext cx="203200" cy="16986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" name="Oval 258"/>
            <p:cNvSpPr>
              <a:spLocks noChangeArrowheads="1"/>
            </p:cNvSpPr>
            <p:nvPr/>
          </p:nvSpPr>
          <p:spPr bwMode="auto">
            <a:xfrm>
              <a:off x="5481638" y="6435725"/>
              <a:ext cx="203200" cy="17145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" name="Oval 259"/>
            <p:cNvSpPr>
              <a:spLocks noChangeArrowheads="1"/>
            </p:cNvSpPr>
            <p:nvPr/>
          </p:nvSpPr>
          <p:spPr bwMode="auto">
            <a:xfrm>
              <a:off x="5468938" y="6780213"/>
              <a:ext cx="203200" cy="16986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5" name="Line 260"/>
            <p:cNvSpPr>
              <a:spLocks noChangeShapeType="1"/>
            </p:cNvSpPr>
            <p:nvPr/>
          </p:nvSpPr>
          <p:spPr bwMode="auto">
            <a:xfrm>
              <a:off x="9504363" y="685800"/>
              <a:ext cx="31749" cy="5075237"/>
            </a:xfrm>
            <a:prstGeom prst="line">
              <a:avLst/>
            </a:prstGeom>
            <a:noFill/>
            <a:ln w="4572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86" name="Oval 261"/>
            <p:cNvSpPr>
              <a:spLocks noChangeArrowheads="1"/>
            </p:cNvSpPr>
            <p:nvPr/>
          </p:nvSpPr>
          <p:spPr bwMode="auto">
            <a:xfrm>
              <a:off x="9398000" y="622300"/>
              <a:ext cx="203200" cy="16986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7" name="Line 262"/>
            <p:cNvSpPr>
              <a:spLocks noChangeShapeType="1"/>
            </p:cNvSpPr>
            <p:nvPr/>
          </p:nvSpPr>
          <p:spPr bwMode="auto">
            <a:xfrm>
              <a:off x="9502775" y="793750"/>
              <a:ext cx="1588" cy="50292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88" name="Oval 263"/>
            <p:cNvSpPr>
              <a:spLocks noChangeArrowheads="1"/>
            </p:cNvSpPr>
            <p:nvPr/>
          </p:nvSpPr>
          <p:spPr bwMode="auto">
            <a:xfrm>
              <a:off x="9395132" y="2961713"/>
              <a:ext cx="203200" cy="17145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9" name="Oval 264"/>
            <p:cNvSpPr>
              <a:spLocks noChangeArrowheads="1"/>
            </p:cNvSpPr>
            <p:nvPr/>
          </p:nvSpPr>
          <p:spPr bwMode="auto">
            <a:xfrm>
              <a:off x="9395132" y="3312550"/>
              <a:ext cx="203200" cy="16986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0" name="Oval 265"/>
            <p:cNvSpPr>
              <a:spLocks noChangeArrowheads="1"/>
            </p:cNvSpPr>
            <p:nvPr/>
          </p:nvSpPr>
          <p:spPr bwMode="auto">
            <a:xfrm>
              <a:off x="9387861" y="3647101"/>
              <a:ext cx="203200" cy="16986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1" name="Oval 266"/>
            <p:cNvSpPr>
              <a:spLocks noChangeArrowheads="1"/>
            </p:cNvSpPr>
            <p:nvPr/>
          </p:nvSpPr>
          <p:spPr bwMode="auto">
            <a:xfrm>
              <a:off x="9400561" y="3995070"/>
              <a:ext cx="203200" cy="17145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" name="Oval 267"/>
            <p:cNvSpPr>
              <a:spLocks noChangeArrowheads="1"/>
            </p:cNvSpPr>
            <p:nvPr/>
          </p:nvSpPr>
          <p:spPr bwMode="auto">
            <a:xfrm>
              <a:off x="9400561" y="4336076"/>
              <a:ext cx="203200" cy="17145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3" name="Oval 268"/>
            <p:cNvSpPr>
              <a:spLocks noChangeArrowheads="1"/>
            </p:cNvSpPr>
            <p:nvPr/>
          </p:nvSpPr>
          <p:spPr bwMode="auto">
            <a:xfrm>
              <a:off x="9398000" y="946150"/>
              <a:ext cx="203200" cy="16986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" name="Oval 269"/>
            <p:cNvSpPr>
              <a:spLocks noChangeArrowheads="1"/>
            </p:cNvSpPr>
            <p:nvPr/>
          </p:nvSpPr>
          <p:spPr bwMode="auto">
            <a:xfrm>
              <a:off x="9398000" y="1295400"/>
              <a:ext cx="203200" cy="17145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" name="Oval 270"/>
            <p:cNvSpPr>
              <a:spLocks noChangeArrowheads="1"/>
            </p:cNvSpPr>
            <p:nvPr/>
          </p:nvSpPr>
          <p:spPr bwMode="auto">
            <a:xfrm>
              <a:off x="9395132" y="1600560"/>
              <a:ext cx="203200" cy="16986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6" name="Oval 272"/>
            <p:cNvSpPr>
              <a:spLocks noChangeArrowheads="1"/>
            </p:cNvSpPr>
            <p:nvPr/>
          </p:nvSpPr>
          <p:spPr bwMode="auto">
            <a:xfrm>
              <a:off x="9404964" y="2614358"/>
              <a:ext cx="203200" cy="16986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7" name="Oval 273"/>
            <p:cNvSpPr>
              <a:spLocks noChangeArrowheads="1"/>
            </p:cNvSpPr>
            <p:nvPr/>
          </p:nvSpPr>
          <p:spPr bwMode="auto">
            <a:xfrm>
              <a:off x="9398000" y="2260039"/>
              <a:ext cx="203200" cy="16986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8" name="Oval 274"/>
            <p:cNvSpPr>
              <a:spLocks noChangeArrowheads="1"/>
            </p:cNvSpPr>
            <p:nvPr/>
          </p:nvSpPr>
          <p:spPr bwMode="auto">
            <a:xfrm>
              <a:off x="9394825" y="5018701"/>
              <a:ext cx="203200" cy="16986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" name="Oval 275"/>
            <p:cNvSpPr>
              <a:spLocks noChangeArrowheads="1"/>
            </p:cNvSpPr>
            <p:nvPr/>
          </p:nvSpPr>
          <p:spPr bwMode="auto">
            <a:xfrm>
              <a:off x="9394825" y="5365907"/>
              <a:ext cx="203200" cy="17145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0" name="Oval 276"/>
            <p:cNvSpPr>
              <a:spLocks noChangeArrowheads="1"/>
            </p:cNvSpPr>
            <p:nvPr/>
          </p:nvSpPr>
          <p:spPr bwMode="auto">
            <a:xfrm>
              <a:off x="9401789" y="5695082"/>
              <a:ext cx="203200" cy="16986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1" name="Oval 277"/>
            <p:cNvSpPr>
              <a:spLocks noChangeArrowheads="1"/>
            </p:cNvSpPr>
            <p:nvPr/>
          </p:nvSpPr>
          <p:spPr bwMode="auto">
            <a:xfrm>
              <a:off x="9407525" y="4680563"/>
              <a:ext cx="203200" cy="17145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2" name="Line 278"/>
            <p:cNvSpPr>
              <a:spLocks noChangeShapeType="1"/>
            </p:cNvSpPr>
            <p:nvPr/>
          </p:nvSpPr>
          <p:spPr bwMode="auto">
            <a:xfrm flipV="1">
              <a:off x="5160963" y="2284413"/>
              <a:ext cx="1587" cy="45751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03" name="Line 279"/>
            <p:cNvSpPr>
              <a:spLocks noChangeShapeType="1"/>
            </p:cNvSpPr>
            <p:nvPr/>
          </p:nvSpPr>
          <p:spPr bwMode="auto">
            <a:xfrm>
              <a:off x="5510213" y="7315200"/>
              <a:ext cx="2971800" cy="15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04" name="Line 280"/>
            <p:cNvSpPr>
              <a:spLocks noChangeShapeType="1"/>
            </p:cNvSpPr>
            <p:nvPr/>
          </p:nvSpPr>
          <p:spPr bwMode="auto">
            <a:xfrm flipV="1">
              <a:off x="8686800" y="6170613"/>
              <a:ext cx="914400" cy="9175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05" name="Text Box 281"/>
            <p:cNvSpPr txBox="1">
              <a:spLocks noChangeArrowheads="1"/>
            </p:cNvSpPr>
            <p:nvPr/>
          </p:nvSpPr>
          <p:spPr bwMode="auto">
            <a:xfrm>
              <a:off x="6594475" y="7015163"/>
              <a:ext cx="830263" cy="37306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5000" rIns="90000" bIns="45000"/>
            <a:lstStyle/>
            <a:p>
              <a:pPr>
                <a:tabLst>
                  <a:tab pos="723900" algn="l"/>
                </a:tabLst>
              </a:pPr>
              <a:r>
                <a:rPr lang="en-US" sz="1400" dirty="0">
                  <a:solidFill>
                    <a:srgbClr val="000000"/>
                  </a:solidFill>
                  <a:ea typeface="DejaVu Sans" charset="0"/>
                  <a:cs typeface="DejaVu Sans" charset="0"/>
                </a:rPr>
                <a:t>X-Axis</a:t>
              </a:r>
            </a:p>
          </p:txBody>
        </p:sp>
        <p:sp>
          <p:nvSpPr>
            <p:cNvPr id="606" name="Text Box 282"/>
            <p:cNvSpPr txBox="1">
              <a:spLocks noChangeArrowheads="1"/>
            </p:cNvSpPr>
            <p:nvPr/>
          </p:nvSpPr>
          <p:spPr bwMode="auto">
            <a:xfrm>
              <a:off x="8970963" y="6691313"/>
              <a:ext cx="828675" cy="37306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5000" rIns="90000" bIns="45000"/>
            <a:lstStyle/>
            <a:p>
              <a:pPr>
                <a:tabLst>
                  <a:tab pos="723900" algn="l"/>
                </a:tabLst>
              </a:pPr>
              <a:r>
                <a:rPr lang="en-US" sz="1400" dirty="0">
                  <a:solidFill>
                    <a:srgbClr val="000000"/>
                  </a:solidFill>
                  <a:ea typeface="DejaVu Sans" charset="0"/>
                  <a:cs typeface="DejaVu Sans" charset="0"/>
                </a:rPr>
                <a:t>Z-Axis</a:t>
              </a:r>
            </a:p>
          </p:txBody>
        </p:sp>
        <p:sp>
          <p:nvSpPr>
            <p:cNvPr id="607" name="Text Box 283"/>
            <p:cNvSpPr txBox="1">
              <a:spLocks noChangeArrowheads="1"/>
            </p:cNvSpPr>
            <p:nvPr/>
          </p:nvSpPr>
          <p:spPr bwMode="auto">
            <a:xfrm>
              <a:off x="4703763" y="1828800"/>
              <a:ext cx="822325" cy="37306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5000" rIns="90000" bIns="45000"/>
            <a:lstStyle/>
            <a:p>
              <a:pPr>
                <a:tabLst>
                  <a:tab pos="723900" algn="l"/>
                </a:tabLst>
              </a:pPr>
              <a:r>
                <a:rPr lang="en-US" sz="1400" dirty="0">
                  <a:solidFill>
                    <a:srgbClr val="000000"/>
                  </a:solidFill>
                  <a:ea typeface="DejaVu Sans" charset="0"/>
                  <a:cs typeface="DejaVu Sans" charset="0"/>
                </a:rPr>
                <a:t>Y-Axis</a:t>
              </a:r>
            </a:p>
          </p:txBody>
        </p:sp>
        <p:sp>
          <p:nvSpPr>
            <p:cNvPr id="608" name="Line 326"/>
            <p:cNvSpPr>
              <a:spLocks noChangeShapeType="1"/>
            </p:cNvSpPr>
            <p:nvPr/>
          </p:nvSpPr>
          <p:spPr bwMode="auto">
            <a:xfrm>
              <a:off x="5700713" y="1718956"/>
              <a:ext cx="2514600" cy="1587"/>
            </a:xfrm>
            <a:prstGeom prst="line">
              <a:avLst/>
            </a:prstGeom>
            <a:noFill/>
            <a:ln w="4572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09" name="Oval 327"/>
            <p:cNvSpPr>
              <a:spLocks noChangeArrowheads="1"/>
            </p:cNvSpPr>
            <p:nvPr/>
          </p:nvSpPr>
          <p:spPr bwMode="auto">
            <a:xfrm>
              <a:off x="5519738" y="1628775"/>
              <a:ext cx="203200" cy="16986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0" name="Oval 328"/>
            <p:cNvSpPr>
              <a:spLocks noChangeArrowheads="1"/>
            </p:cNvSpPr>
            <p:nvPr/>
          </p:nvSpPr>
          <p:spPr bwMode="auto">
            <a:xfrm>
              <a:off x="5903913" y="1628775"/>
              <a:ext cx="203200" cy="16986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1" name="Oval 329"/>
            <p:cNvSpPr>
              <a:spLocks noChangeArrowheads="1"/>
            </p:cNvSpPr>
            <p:nvPr/>
          </p:nvSpPr>
          <p:spPr bwMode="auto">
            <a:xfrm>
              <a:off x="6289675" y="1628775"/>
              <a:ext cx="203200" cy="16986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2" name="Oval 330"/>
            <p:cNvSpPr>
              <a:spLocks noChangeArrowheads="1"/>
            </p:cNvSpPr>
            <p:nvPr/>
          </p:nvSpPr>
          <p:spPr bwMode="auto">
            <a:xfrm>
              <a:off x="6673850" y="1628775"/>
              <a:ext cx="203200" cy="16986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3" name="Oval 331"/>
            <p:cNvSpPr>
              <a:spLocks noChangeArrowheads="1"/>
            </p:cNvSpPr>
            <p:nvPr/>
          </p:nvSpPr>
          <p:spPr bwMode="auto">
            <a:xfrm>
              <a:off x="7059613" y="1628775"/>
              <a:ext cx="203200" cy="16986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" name="Oval 332"/>
            <p:cNvSpPr>
              <a:spLocks noChangeArrowheads="1"/>
            </p:cNvSpPr>
            <p:nvPr/>
          </p:nvSpPr>
          <p:spPr bwMode="auto">
            <a:xfrm>
              <a:off x="7443788" y="1630363"/>
              <a:ext cx="203200" cy="16986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" name="Oval 333"/>
            <p:cNvSpPr>
              <a:spLocks noChangeArrowheads="1"/>
            </p:cNvSpPr>
            <p:nvPr/>
          </p:nvSpPr>
          <p:spPr bwMode="auto">
            <a:xfrm>
              <a:off x="7829550" y="1630363"/>
              <a:ext cx="203200" cy="16986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" name="Line 334"/>
            <p:cNvSpPr>
              <a:spLocks noChangeShapeType="1"/>
            </p:cNvSpPr>
            <p:nvPr/>
          </p:nvSpPr>
          <p:spPr bwMode="auto">
            <a:xfrm>
              <a:off x="6853238" y="720725"/>
              <a:ext cx="2514600" cy="1588"/>
            </a:xfrm>
            <a:prstGeom prst="line">
              <a:avLst/>
            </a:prstGeom>
            <a:noFill/>
            <a:ln w="4572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7" name="Line 335"/>
            <p:cNvSpPr>
              <a:spLocks noChangeShapeType="1"/>
            </p:cNvSpPr>
            <p:nvPr/>
          </p:nvSpPr>
          <p:spPr bwMode="auto">
            <a:xfrm>
              <a:off x="5665788" y="6875463"/>
              <a:ext cx="2514600" cy="1587"/>
            </a:xfrm>
            <a:prstGeom prst="line">
              <a:avLst/>
            </a:prstGeom>
            <a:noFill/>
            <a:ln w="4572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8" name="Oval 336"/>
            <p:cNvSpPr>
              <a:spLocks noChangeArrowheads="1"/>
            </p:cNvSpPr>
            <p:nvPr/>
          </p:nvSpPr>
          <p:spPr bwMode="auto">
            <a:xfrm>
              <a:off x="5853113" y="6780213"/>
              <a:ext cx="203200" cy="16986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" name="Oval 337"/>
            <p:cNvSpPr>
              <a:spLocks noChangeArrowheads="1"/>
            </p:cNvSpPr>
            <p:nvPr/>
          </p:nvSpPr>
          <p:spPr bwMode="auto">
            <a:xfrm>
              <a:off x="6237288" y="6780213"/>
              <a:ext cx="203200" cy="16986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0" name="Oval 338"/>
            <p:cNvSpPr>
              <a:spLocks noChangeArrowheads="1"/>
            </p:cNvSpPr>
            <p:nvPr/>
          </p:nvSpPr>
          <p:spPr bwMode="auto">
            <a:xfrm>
              <a:off x="6623050" y="6780213"/>
              <a:ext cx="203200" cy="169862"/>
            </a:xfrm>
            <a:prstGeom prst="ellipse">
              <a:avLst/>
            </a:prstGeom>
            <a:solidFill>
              <a:srgbClr val="2800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1" name="Oval 339"/>
            <p:cNvSpPr>
              <a:spLocks noChangeArrowheads="1"/>
            </p:cNvSpPr>
            <p:nvPr/>
          </p:nvSpPr>
          <p:spPr bwMode="auto">
            <a:xfrm>
              <a:off x="7007225" y="6780213"/>
              <a:ext cx="203200" cy="16986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2" name="Oval 340"/>
            <p:cNvSpPr>
              <a:spLocks noChangeArrowheads="1"/>
            </p:cNvSpPr>
            <p:nvPr/>
          </p:nvSpPr>
          <p:spPr bwMode="auto">
            <a:xfrm>
              <a:off x="7392988" y="6780213"/>
              <a:ext cx="203200" cy="16986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3" name="Oval 341"/>
            <p:cNvSpPr>
              <a:spLocks noChangeArrowheads="1"/>
            </p:cNvSpPr>
            <p:nvPr/>
          </p:nvSpPr>
          <p:spPr bwMode="auto">
            <a:xfrm>
              <a:off x="7777163" y="6780213"/>
              <a:ext cx="203200" cy="16986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" name="Line 342"/>
            <p:cNvSpPr>
              <a:spLocks noChangeShapeType="1"/>
            </p:cNvSpPr>
            <p:nvPr/>
          </p:nvSpPr>
          <p:spPr bwMode="auto">
            <a:xfrm>
              <a:off x="6099175" y="1387475"/>
              <a:ext cx="2514600" cy="15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5" name="Oval 343"/>
            <p:cNvSpPr>
              <a:spLocks noChangeArrowheads="1"/>
            </p:cNvSpPr>
            <p:nvPr/>
          </p:nvSpPr>
          <p:spPr bwMode="auto">
            <a:xfrm>
              <a:off x="5880100" y="1304925"/>
              <a:ext cx="203200" cy="16986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6" name="Oval 344"/>
            <p:cNvSpPr>
              <a:spLocks noChangeArrowheads="1"/>
            </p:cNvSpPr>
            <p:nvPr/>
          </p:nvSpPr>
          <p:spPr bwMode="auto">
            <a:xfrm>
              <a:off x="6650038" y="1304925"/>
              <a:ext cx="203200" cy="16986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7" name="Oval 345"/>
            <p:cNvSpPr>
              <a:spLocks noChangeArrowheads="1"/>
            </p:cNvSpPr>
            <p:nvPr/>
          </p:nvSpPr>
          <p:spPr bwMode="auto">
            <a:xfrm>
              <a:off x="7034213" y="1304925"/>
              <a:ext cx="203200" cy="16986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8" name="Oval 346"/>
            <p:cNvSpPr>
              <a:spLocks noChangeArrowheads="1"/>
            </p:cNvSpPr>
            <p:nvPr/>
          </p:nvSpPr>
          <p:spPr bwMode="auto">
            <a:xfrm>
              <a:off x="7419975" y="1304925"/>
              <a:ext cx="203200" cy="16986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9" name="Oval 347"/>
            <p:cNvSpPr>
              <a:spLocks noChangeArrowheads="1"/>
            </p:cNvSpPr>
            <p:nvPr/>
          </p:nvSpPr>
          <p:spPr bwMode="auto">
            <a:xfrm>
              <a:off x="7804150" y="1306513"/>
              <a:ext cx="203200" cy="16986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0" name="Oval 348"/>
            <p:cNvSpPr>
              <a:spLocks noChangeArrowheads="1"/>
            </p:cNvSpPr>
            <p:nvPr/>
          </p:nvSpPr>
          <p:spPr bwMode="auto">
            <a:xfrm>
              <a:off x="8189913" y="1306513"/>
              <a:ext cx="203200" cy="16986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1" name="Oval 349"/>
            <p:cNvSpPr>
              <a:spLocks noChangeArrowheads="1"/>
            </p:cNvSpPr>
            <p:nvPr/>
          </p:nvSpPr>
          <p:spPr bwMode="auto">
            <a:xfrm>
              <a:off x="6264275" y="1304925"/>
              <a:ext cx="203200" cy="16986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2" name="Line 350"/>
            <p:cNvSpPr>
              <a:spLocks noChangeShapeType="1"/>
            </p:cNvSpPr>
            <p:nvPr/>
          </p:nvSpPr>
          <p:spPr bwMode="auto">
            <a:xfrm>
              <a:off x="6494463" y="1027113"/>
              <a:ext cx="2514600" cy="15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3" name="Oval 351"/>
            <p:cNvSpPr>
              <a:spLocks noChangeArrowheads="1"/>
            </p:cNvSpPr>
            <p:nvPr/>
          </p:nvSpPr>
          <p:spPr bwMode="auto">
            <a:xfrm>
              <a:off x="6276975" y="946150"/>
              <a:ext cx="203200" cy="16986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4" name="Oval 352"/>
            <p:cNvSpPr>
              <a:spLocks noChangeArrowheads="1"/>
            </p:cNvSpPr>
            <p:nvPr/>
          </p:nvSpPr>
          <p:spPr bwMode="auto">
            <a:xfrm>
              <a:off x="7045325" y="946150"/>
              <a:ext cx="203200" cy="16986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" name="Oval 353"/>
            <p:cNvSpPr>
              <a:spLocks noChangeArrowheads="1"/>
            </p:cNvSpPr>
            <p:nvPr/>
          </p:nvSpPr>
          <p:spPr bwMode="auto">
            <a:xfrm>
              <a:off x="7431088" y="946150"/>
              <a:ext cx="203200" cy="16986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6" name="Oval 354"/>
            <p:cNvSpPr>
              <a:spLocks noChangeArrowheads="1"/>
            </p:cNvSpPr>
            <p:nvPr/>
          </p:nvSpPr>
          <p:spPr bwMode="auto">
            <a:xfrm>
              <a:off x="7815263" y="946150"/>
              <a:ext cx="203200" cy="16986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7" name="Oval 355"/>
            <p:cNvSpPr>
              <a:spLocks noChangeArrowheads="1"/>
            </p:cNvSpPr>
            <p:nvPr/>
          </p:nvSpPr>
          <p:spPr bwMode="auto">
            <a:xfrm>
              <a:off x="8201025" y="946150"/>
              <a:ext cx="203200" cy="16986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8" name="Oval 356"/>
            <p:cNvSpPr>
              <a:spLocks noChangeArrowheads="1"/>
            </p:cNvSpPr>
            <p:nvPr/>
          </p:nvSpPr>
          <p:spPr bwMode="auto">
            <a:xfrm>
              <a:off x="8585200" y="946150"/>
              <a:ext cx="203200" cy="16986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9" name="Oval 357"/>
            <p:cNvSpPr>
              <a:spLocks noChangeArrowheads="1"/>
            </p:cNvSpPr>
            <p:nvPr/>
          </p:nvSpPr>
          <p:spPr bwMode="auto">
            <a:xfrm>
              <a:off x="6661150" y="946150"/>
              <a:ext cx="203200" cy="16986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0" name="Oval 358"/>
            <p:cNvSpPr>
              <a:spLocks noChangeArrowheads="1"/>
            </p:cNvSpPr>
            <p:nvPr/>
          </p:nvSpPr>
          <p:spPr bwMode="auto">
            <a:xfrm>
              <a:off x="6672263" y="620713"/>
              <a:ext cx="203200" cy="16986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1" name="Oval 359"/>
            <p:cNvSpPr>
              <a:spLocks noChangeArrowheads="1"/>
            </p:cNvSpPr>
            <p:nvPr/>
          </p:nvSpPr>
          <p:spPr bwMode="auto">
            <a:xfrm>
              <a:off x="7442200" y="620713"/>
              <a:ext cx="203200" cy="16986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2" name="Oval 360"/>
            <p:cNvSpPr>
              <a:spLocks noChangeArrowheads="1"/>
            </p:cNvSpPr>
            <p:nvPr/>
          </p:nvSpPr>
          <p:spPr bwMode="auto">
            <a:xfrm>
              <a:off x="7826375" y="620713"/>
              <a:ext cx="203200" cy="16986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3" name="Oval 361"/>
            <p:cNvSpPr>
              <a:spLocks noChangeArrowheads="1"/>
            </p:cNvSpPr>
            <p:nvPr/>
          </p:nvSpPr>
          <p:spPr bwMode="auto">
            <a:xfrm>
              <a:off x="8212138" y="620713"/>
              <a:ext cx="203200" cy="16986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4" name="Oval 362"/>
            <p:cNvSpPr>
              <a:spLocks noChangeArrowheads="1"/>
            </p:cNvSpPr>
            <p:nvPr/>
          </p:nvSpPr>
          <p:spPr bwMode="auto">
            <a:xfrm>
              <a:off x="8596313" y="622300"/>
              <a:ext cx="203200" cy="16986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" name="Oval 363"/>
            <p:cNvSpPr>
              <a:spLocks noChangeArrowheads="1"/>
            </p:cNvSpPr>
            <p:nvPr/>
          </p:nvSpPr>
          <p:spPr bwMode="auto">
            <a:xfrm>
              <a:off x="8982075" y="622300"/>
              <a:ext cx="203200" cy="16986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" name="Oval 364"/>
            <p:cNvSpPr>
              <a:spLocks noChangeArrowheads="1"/>
            </p:cNvSpPr>
            <p:nvPr/>
          </p:nvSpPr>
          <p:spPr bwMode="auto">
            <a:xfrm>
              <a:off x="7056438" y="620713"/>
              <a:ext cx="203200" cy="16986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7" name="Oval 270"/>
            <p:cNvSpPr>
              <a:spLocks noChangeArrowheads="1"/>
            </p:cNvSpPr>
            <p:nvPr/>
          </p:nvSpPr>
          <p:spPr bwMode="auto">
            <a:xfrm>
              <a:off x="9409112" y="1951037"/>
              <a:ext cx="203200" cy="16986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8" name="Oval 213"/>
            <p:cNvSpPr>
              <a:spLocks noChangeArrowheads="1"/>
            </p:cNvSpPr>
            <p:nvPr/>
          </p:nvSpPr>
          <p:spPr bwMode="auto">
            <a:xfrm>
              <a:off x="9002712" y="4008437"/>
              <a:ext cx="203200" cy="16986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9" name="Oval 213"/>
            <p:cNvSpPr>
              <a:spLocks noChangeArrowheads="1"/>
            </p:cNvSpPr>
            <p:nvPr/>
          </p:nvSpPr>
          <p:spPr bwMode="auto">
            <a:xfrm>
              <a:off x="9002712" y="5055573"/>
              <a:ext cx="203200" cy="16986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50" name="Rectangle 284"/>
          <p:cNvSpPr>
            <a:spLocks noChangeArrowheads="1"/>
          </p:cNvSpPr>
          <p:nvPr/>
        </p:nvSpPr>
        <p:spPr bwMode="auto">
          <a:xfrm>
            <a:off x="944563" y="3527425"/>
            <a:ext cx="406400" cy="341313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1" name="Rectangle 285"/>
          <p:cNvSpPr>
            <a:spLocks noChangeArrowheads="1"/>
          </p:cNvSpPr>
          <p:nvPr/>
        </p:nvSpPr>
        <p:spPr bwMode="auto">
          <a:xfrm>
            <a:off x="1328738" y="3527425"/>
            <a:ext cx="407987" cy="341313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2" name="Rectangle 286"/>
          <p:cNvSpPr>
            <a:spLocks noChangeArrowheads="1"/>
          </p:cNvSpPr>
          <p:nvPr/>
        </p:nvSpPr>
        <p:spPr bwMode="auto">
          <a:xfrm>
            <a:off x="1712913" y="3527425"/>
            <a:ext cx="406400" cy="341313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3" name="Rectangle 287"/>
          <p:cNvSpPr>
            <a:spLocks noChangeArrowheads="1"/>
          </p:cNvSpPr>
          <p:nvPr/>
        </p:nvSpPr>
        <p:spPr bwMode="auto">
          <a:xfrm>
            <a:off x="2098675" y="3527425"/>
            <a:ext cx="406400" cy="341313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4" name="Rectangle 288"/>
          <p:cNvSpPr>
            <a:spLocks noChangeArrowheads="1"/>
          </p:cNvSpPr>
          <p:nvPr/>
        </p:nvSpPr>
        <p:spPr bwMode="auto">
          <a:xfrm>
            <a:off x="944563" y="2844800"/>
            <a:ext cx="406400" cy="341313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5" name="Rectangle 289"/>
          <p:cNvSpPr>
            <a:spLocks noChangeArrowheads="1"/>
          </p:cNvSpPr>
          <p:nvPr/>
        </p:nvSpPr>
        <p:spPr bwMode="auto">
          <a:xfrm>
            <a:off x="944563" y="2493963"/>
            <a:ext cx="406400" cy="341312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6" name="Rectangle 290"/>
          <p:cNvSpPr>
            <a:spLocks noChangeArrowheads="1"/>
          </p:cNvSpPr>
          <p:nvPr/>
        </p:nvSpPr>
        <p:spPr bwMode="auto">
          <a:xfrm>
            <a:off x="1328738" y="2493963"/>
            <a:ext cx="407987" cy="341312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7" name="Rectangle 291"/>
          <p:cNvSpPr>
            <a:spLocks noChangeArrowheads="1"/>
          </p:cNvSpPr>
          <p:nvPr/>
        </p:nvSpPr>
        <p:spPr bwMode="auto">
          <a:xfrm>
            <a:off x="1712913" y="2493963"/>
            <a:ext cx="406400" cy="341312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8" name="Rectangle 292"/>
          <p:cNvSpPr>
            <a:spLocks noChangeArrowheads="1"/>
          </p:cNvSpPr>
          <p:nvPr/>
        </p:nvSpPr>
        <p:spPr bwMode="auto">
          <a:xfrm>
            <a:off x="2098675" y="2493963"/>
            <a:ext cx="406400" cy="341312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9" name="Rectangle 293"/>
          <p:cNvSpPr>
            <a:spLocks noChangeArrowheads="1"/>
          </p:cNvSpPr>
          <p:nvPr/>
        </p:nvSpPr>
        <p:spPr bwMode="auto">
          <a:xfrm>
            <a:off x="1328738" y="2844800"/>
            <a:ext cx="407987" cy="341313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0" name="Oval 294"/>
          <p:cNvSpPr>
            <a:spLocks noChangeArrowheads="1"/>
          </p:cNvSpPr>
          <p:nvPr/>
        </p:nvSpPr>
        <p:spPr bwMode="auto">
          <a:xfrm>
            <a:off x="1233488" y="2760663"/>
            <a:ext cx="203200" cy="169862"/>
          </a:xfrm>
          <a:prstGeom prst="ellipse">
            <a:avLst/>
          </a:prstGeom>
          <a:solidFill>
            <a:srgbClr val="280099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1" name="Rectangle 295"/>
          <p:cNvSpPr>
            <a:spLocks noChangeArrowheads="1"/>
          </p:cNvSpPr>
          <p:nvPr/>
        </p:nvSpPr>
        <p:spPr bwMode="auto">
          <a:xfrm>
            <a:off x="1712913" y="2844800"/>
            <a:ext cx="406400" cy="341313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2" name="Oval 296"/>
          <p:cNvSpPr>
            <a:spLocks noChangeArrowheads="1"/>
          </p:cNvSpPr>
          <p:nvPr/>
        </p:nvSpPr>
        <p:spPr bwMode="auto">
          <a:xfrm>
            <a:off x="1617663" y="2760663"/>
            <a:ext cx="203200" cy="169862"/>
          </a:xfrm>
          <a:prstGeom prst="ellipse">
            <a:avLst/>
          </a:prstGeom>
          <a:solidFill>
            <a:srgbClr val="280099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3" name="Rectangle 297"/>
          <p:cNvSpPr>
            <a:spLocks noChangeArrowheads="1"/>
          </p:cNvSpPr>
          <p:nvPr/>
        </p:nvSpPr>
        <p:spPr bwMode="auto">
          <a:xfrm>
            <a:off x="2098675" y="2844800"/>
            <a:ext cx="406400" cy="341313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4" name="Oval 298"/>
          <p:cNvSpPr>
            <a:spLocks noChangeArrowheads="1"/>
          </p:cNvSpPr>
          <p:nvPr/>
        </p:nvSpPr>
        <p:spPr bwMode="auto">
          <a:xfrm>
            <a:off x="2003425" y="2760663"/>
            <a:ext cx="203200" cy="169862"/>
          </a:xfrm>
          <a:prstGeom prst="ellipse">
            <a:avLst/>
          </a:prstGeom>
          <a:solidFill>
            <a:srgbClr val="280099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" name="Oval 299"/>
          <p:cNvSpPr>
            <a:spLocks noChangeArrowheads="1"/>
          </p:cNvSpPr>
          <p:nvPr/>
        </p:nvSpPr>
        <p:spPr bwMode="auto">
          <a:xfrm>
            <a:off x="2387600" y="2760663"/>
            <a:ext cx="203200" cy="16986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6" name="Rectangle 300"/>
          <p:cNvSpPr>
            <a:spLocks noChangeArrowheads="1"/>
          </p:cNvSpPr>
          <p:nvPr/>
        </p:nvSpPr>
        <p:spPr bwMode="auto">
          <a:xfrm>
            <a:off x="931863" y="3189288"/>
            <a:ext cx="406400" cy="341312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7" name="Rectangle 301"/>
          <p:cNvSpPr>
            <a:spLocks noChangeArrowheads="1"/>
          </p:cNvSpPr>
          <p:nvPr/>
        </p:nvSpPr>
        <p:spPr bwMode="auto">
          <a:xfrm>
            <a:off x="1316038" y="3189288"/>
            <a:ext cx="406400" cy="341312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8" name="Rectangle 302"/>
          <p:cNvSpPr>
            <a:spLocks noChangeArrowheads="1"/>
          </p:cNvSpPr>
          <p:nvPr/>
        </p:nvSpPr>
        <p:spPr bwMode="auto">
          <a:xfrm>
            <a:off x="1701800" y="3189288"/>
            <a:ext cx="406400" cy="341312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9" name="Rectangle 303"/>
          <p:cNvSpPr>
            <a:spLocks noChangeArrowheads="1"/>
          </p:cNvSpPr>
          <p:nvPr/>
        </p:nvSpPr>
        <p:spPr bwMode="auto">
          <a:xfrm>
            <a:off x="2085975" y="3189288"/>
            <a:ext cx="407988" cy="341312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0" name="Oval 304"/>
          <p:cNvSpPr>
            <a:spLocks noChangeArrowheads="1"/>
          </p:cNvSpPr>
          <p:nvPr/>
        </p:nvSpPr>
        <p:spPr bwMode="auto">
          <a:xfrm>
            <a:off x="1233488" y="3108325"/>
            <a:ext cx="203200" cy="171450"/>
          </a:xfrm>
          <a:prstGeom prst="ellipse">
            <a:avLst/>
          </a:prstGeom>
          <a:solidFill>
            <a:srgbClr val="280099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1" name="Oval 305"/>
          <p:cNvSpPr>
            <a:spLocks noChangeArrowheads="1"/>
          </p:cNvSpPr>
          <p:nvPr/>
        </p:nvSpPr>
        <p:spPr bwMode="auto">
          <a:xfrm>
            <a:off x="1617663" y="3108325"/>
            <a:ext cx="203200" cy="171450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2" name="Oval 306"/>
          <p:cNvSpPr>
            <a:spLocks noChangeArrowheads="1"/>
          </p:cNvSpPr>
          <p:nvPr/>
        </p:nvSpPr>
        <p:spPr bwMode="auto">
          <a:xfrm>
            <a:off x="2003425" y="3108325"/>
            <a:ext cx="203200" cy="171450"/>
          </a:xfrm>
          <a:prstGeom prst="ellipse">
            <a:avLst/>
          </a:prstGeom>
          <a:solidFill>
            <a:srgbClr val="280099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3" name="Oval 307"/>
          <p:cNvSpPr>
            <a:spLocks noChangeArrowheads="1"/>
          </p:cNvSpPr>
          <p:nvPr/>
        </p:nvSpPr>
        <p:spPr bwMode="auto">
          <a:xfrm>
            <a:off x="2387600" y="3108325"/>
            <a:ext cx="203200" cy="17145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4" name="Oval 308"/>
          <p:cNvSpPr>
            <a:spLocks noChangeArrowheads="1"/>
          </p:cNvSpPr>
          <p:nvPr/>
        </p:nvSpPr>
        <p:spPr bwMode="auto">
          <a:xfrm>
            <a:off x="1220788" y="3454400"/>
            <a:ext cx="203200" cy="171450"/>
          </a:xfrm>
          <a:prstGeom prst="ellipse">
            <a:avLst/>
          </a:prstGeom>
          <a:solidFill>
            <a:srgbClr val="280099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5" name="Oval 309"/>
          <p:cNvSpPr>
            <a:spLocks noChangeArrowheads="1"/>
          </p:cNvSpPr>
          <p:nvPr/>
        </p:nvSpPr>
        <p:spPr bwMode="auto">
          <a:xfrm>
            <a:off x="1604963" y="3454400"/>
            <a:ext cx="203200" cy="171450"/>
          </a:xfrm>
          <a:prstGeom prst="ellipse">
            <a:avLst/>
          </a:prstGeom>
          <a:solidFill>
            <a:srgbClr val="280099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6" name="Oval 310"/>
          <p:cNvSpPr>
            <a:spLocks noChangeArrowheads="1"/>
          </p:cNvSpPr>
          <p:nvPr/>
        </p:nvSpPr>
        <p:spPr bwMode="auto">
          <a:xfrm>
            <a:off x="1989138" y="3454400"/>
            <a:ext cx="203200" cy="171450"/>
          </a:xfrm>
          <a:prstGeom prst="ellipse">
            <a:avLst/>
          </a:prstGeom>
          <a:solidFill>
            <a:srgbClr val="280099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7" name="Oval 311"/>
          <p:cNvSpPr>
            <a:spLocks noChangeArrowheads="1"/>
          </p:cNvSpPr>
          <p:nvPr/>
        </p:nvSpPr>
        <p:spPr bwMode="auto">
          <a:xfrm>
            <a:off x="2374900" y="3454400"/>
            <a:ext cx="203200" cy="17145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8" name="Oval 312"/>
          <p:cNvSpPr>
            <a:spLocks noChangeArrowheads="1"/>
          </p:cNvSpPr>
          <p:nvPr/>
        </p:nvSpPr>
        <p:spPr bwMode="auto">
          <a:xfrm>
            <a:off x="1233488" y="3792538"/>
            <a:ext cx="203200" cy="16986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9" name="Oval 313"/>
          <p:cNvSpPr>
            <a:spLocks noChangeArrowheads="1"/>
          </p:cNvSpPr>
          <p:nvPr/>
        </p:nvSpPr>
        <p:spPr bwMode="auto">
          <a:xfrm>
            <a:off x="1617663" y="3792538"/>
            <a:ext cx="203200" cy="16986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0" name="Oval 314"/>
          <p:cNvSpPr>
            <a:spLocks noChangeArrowheads="1"/>
          </p:cNvSpPr>
          <p:nvPr/>
        </p:nvSpPr>
        <p:spPr bwMode="auto">
          <a:xfrm>
            <a:off x="2003425" y="3792538"/>
            <a:ext cx="203200" cy="16986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1" name="Oval 315"/>
          <p:cNvSpPr>
            <a:spLocks noChangeArrowheads="1"/>
          </p:cNvSpPr>
          <p:nvPr/>
        </p:nvSpPr>
        <p:spPr bwMode="auto">
          <a:xfrm>
            <a:off x="2387600" y="3792538"/>
            <a:ext cx="203200" cy="16986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2" name="Oval 316"/>
          <p:cNvSpPr>
            <a:spLocks noChangeArrowheads="1"/>
          </p:cNvSpPr>
          <p:nvPr/>
        </p:nvSpPr>
        <p:spPr bwMode="auto">
          <a:xfrm>
            <a:off x="1233488" y="2436813"/>
            <a:ext cx="203200" cy="16986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3" name="Oval 317"/>
          <p:cNvSpPr>
            <a:spLocks noChangeArrowheads="1"/>
          </p:cNvSpPr>
          <p:nvPr/>
        </p:nvSpPr>
        <p:spPr bwMode="auto">
          <a:xfrm>
            <a:off x="1617663" y="2436813"/>
            <a:ext cx="203200" cy="16986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4" name="Oval 318"/>
          <p:cNvSpPr>
            <a:spLocks noChangeArrowheads="1"/>
          </p:cNvSpPr>
          <p:nvPr/>
        </p:nvSpPr>
        <p:spPr bwMode="auto">
          <a:xfrm>
            <a:off x="2003425" y="2436813"/>
            <a:ext cx="203200" cy="16986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5" name="Oval 319"/>
          <p:cNvSpPr>
            <a:spLocks noChangeArrowheads="1"/>
          </p:cNvSpPr>
          <p:nvPr/>
        </p:nvSpPr>
        <p:spPr bwMode="auto">
          <a:xfrm>
            <a:off x="2387600" y="2436813"/>
            <a:ext cx="203200" cy="16986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" name="Oval 320"/>
          <p:cNvSpPr>
            <a:spLocks noChangeArrowheads="1"/>
          </p:cNvSpPr>
          <p:nvPr/>
        </p:nvSpPr>
        <p:spPr bwMode="auto">
          <a:xfrm>
            <a:off x="847725" y="2436813"/>
            <a:ext cx="203200" cy="16986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7" name="Oval 321"/>
          <p:cNvSpPr>
            <a:spLocks noChangeArrowheads="1"/>
          </p:cNvSpPr>
          <p:nvPr/>
        </p:nvSpPr>
        <p:spPr bwMode="auto">
          <a:xfrm>
            <a:off x="847725" y="2759075"/>
            <a:ext cx="203200" cy="1698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8" name="Oval 322"/>
          <p:cNvSpPr>
            <a:spLocks noChangeArrowheads="1"/>
          </p:cNvSpPr>
          <p:nvPr/>
        </p:nvSpPr>
        <p:spPr bwMode="auto">
          <a:xfrm>
            <a:off x="847725" y="3108325"/>
            <a:ext cx="203200" cy="17145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9" name="Oval 323"/>
          <p:cNvSpPr>
            <a:spLocks noChangeArrowheads="1"/>
          </p:cNvSpPr>
          <p:nvPr/>
        </p:nvSpPr>
        <p:spPr bwMode="auto">
          <a:xfrm>
            <a:off x="835025" y="3454400"/>
            <a:ext cx="203200" cy="17145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0" name="Oval 324"/>
          <p:cNvSpPr>
            <a:spLocks noChangeArrowheads="1"/>
          </p:cNvSpPr>
          <p:nvPr/>
        </p:nvSpPr>
        <p:spPr bwMode="auto">
          <a:xfrm>
            <a:off x="847725" y="3792538"/>
            <a:ext cx="203200" cy="16986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86800" cy="990600"/>
          </a:xfrm>
        </p:spPr>
        <p:txBody>
          <a:bodyPr/>
          <a:lstStyle/>
          <a:p>
            <a:r>
              <a:rPr lang="en-US" dirty="0" smtClean="0"/>
              <a:t>Nearest Neighbor Performance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</p:nvPr>
        </p:nvGraphicFramePr>
        <p:xfrm>
          <a:off x="152400" y="990600"/>
          <a:ext cx="4381500" cy="51355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ontent Placeholder 5"/>
          <p:cNvGraphicFramePr>
            <a:graphicFrameLocks noGrp="1"/>
          </p:cNvGraphicFramePr>
          <p:nvPr>
            <p:ph sz="half" idx="1"/>
          </p:nvPr>
        </p:nvGraphicFramePr>
        <p:xfrm>
          <a:off x="4572000" y="990600"/>
          <a:ext cx="4381500" cy="51355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Introduction and Motivation</a:t>
            </a:r>
          </a:p>
          <a:p>
            <a:pPr>
              <a:lnSpc>
                <a:spcPct val="200000"/>
              </a:lnSpc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Blue Gene/P Architectural Overview</a:t>
            </a:r>
          </a:p>
          <a:p>
            <a:pPr>
              <a:lnSpc>
                <a:spcPct val="200000"/>
              </a:lnSpc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Performance Results and Analysis</a:t>
            </a:r>
          </a:p>
          <a:p>
            <a:pPr>
              <a:lnSpc>
                <a:spcPct val="200000"/>
              </a:lnSpc>
            </a:pPr>
            <a:r>
              <a:rPr lang="en-US" dirty="0" smtClean="0">
                <a:solidFill>
                  <a:srgbClr val="FF0000"/>
                </a:solidFill>
              </a:rPr>
              <a:t>Conclusions and Future Work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Pavan Balaji, Argonne National Laboratory ISC (06/23/2009)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Concluding Remarks and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534400" cy="5135563"/>
          </a:xfrm>
        </p:spPr>
        <p:txBody>
          <a:bodyPr/>
          <a:lstStyle/>
          <a:p>
            <a:r>
              <a:rPr lang="en-US" dirty="0" smtClean="0"/>
              <a:t>Increasing system scales are leading to large amounts of hardware sharing</a:t>
            </a:r>
          </a:p>
          <a:p>
            <a:pPr lvl="1"/>
            <a:r>
              <a:rPr lang="en-US" dirty="0" smtClean="0"/>
              <a:t>Shared caches, shared communication engines, shared networks</a:t>
            </a:r>
          </a:p>
          <a:p>
            <a:pPr lvl="1"/>
            <a:r>
              <a:rPr lang="en-US" dirty="0" smtClean="0"/>
              <a:t>More sharing means more contention</a:t>
            </a:r>
          </a:p>
          <a:p>
            <a:pPr lvl="1"/>
            <a:r>
              <a:rPr lang="en-US" dirty="0" smtClean="0"/>
              <a:t>What’s the impact of such shared hardware on performance?</a:t>
            </a:r>
          </a:p>
          <a:p>
            <a:r>
              <a:rPr lang="en-US" dirty="0" smtClean="0"/>
              <a:t>We performed an analysis with Blue Gene/P</a:t>
            </a:r>
          </a:p>
          <a:p>
            <a:pPr lvl="1"/>
            <a:r>
              <a:rPr lang="en-US" dirty="0" smtClean="0"/>
              <a:t>Identified and characterized several performance issues</a:t>
            </a:r>
          </a:p>
          <a:p>
            <a:pPr lvl="1"/>
            <a:r>
              <a:rPr lang="en-US" dirty="0" smtClean="0"/>
              <a:t>Documented different areas where behavior is different from cluster-like systems</a:t>
            </a:r>
          </a:p>
          <a:p>
            <a:r>
              <a:rPr lang="en-US" dirty="0" smtClean="0"/>
              <a:t>Future work: Description language for process mapping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Pavan Balaji, Argonne National Laboratory ISC (06/23/2009)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362200" y="2590800"/>
            <a:ext cx="6553200" cy="3048000"/>
          </a:xfrm>
        </p:spPr>
        <p:txBody>
          <a:bodyPr/>
          <a:lstStyle/>
          <a:p>
            <a:r>
              <a:rPr lang="en-US" dirty="0" smtClean="0"/>
              <a:t>Contacts:</a:t>
            </a:r>
          </a:p>
          <a:p>
            <a:r>
              <a:rPr lang="en-US" dirty="0" smtClean="0"/>
              <a:t>{</a:t>
            </a:r>
            <a:r>
              <a:rPr lang="en-US" dirty="0" err="1" smtClean="0"/>
              <a:t>balaji</a:t>
            </a:r>
            <a:r>
              <a:rPr lang="en-US" dirty="0" smtClean="0"/>
              <a:t>, </a:t>
            </a:r>
            <a:r>
              <a:rPr lang="en-US" dirty="0" err="1" smtClean="0"/>
              <a:t>chan</a:t>
            </a:r>
            <a:r>
              <a:rPr lang="en-US" dirty="0" smtClean="0"/>
              <a:t>, </a:t>
            </a:r>
            <a:r>
              <a:rPr lang="en-US" dirty="0" err="1" smtClean="0"/>
              <a:t>thakur</a:t>
            </a:r>
            <a:r>
              <a:rPr lang="en-US" dirty="0" smtClean="0"/>
              <a:t>, </a:t>
            </a:r>
            <a:r>
              <a:rPr lang="en-US" dirty="0" err="1" smtClean="0"/>
              <a:t>lusk</a:t>
            </a:r>
            <a:r>
              <a:rPr lang="en-US" dirty="0" smtClean="0"/>
              <a:t>} @ mcs.anl.gov</a:t>
            </a:r>
          </a:p>
          <a:p>
            <a:r>
              <a:rPr lang="en-US" dirty="0" err="1" smtClean="0"/>
              <a:t>wgropp</a:t>
            </a:r>
            <a:r>
              <a:rPr lang="en-US" dirty="0" smtClean="0"/>
              <a:t> @ illinois.edu</a:t>
            </a:r>
          </a:p>
          <a:p>
            <a:endParaRPr lang="en-US" dirty="0" smtClean="0"/>
          </a:p>
          <a:p>
            <a:r>
              <a:rPr lang="en-US" dirty="0" smtClean="0"/>
              <a:t>Web Links:</a:t>
            </a:r>
          </a:p>
          <a:p>
            <a:r>
              <a:rPr lang="en-US" dirty="0" smtClean="0"/>
              <a:t>MPICH2: </a:t>
            </a:r>
            <a:r>
              <a:rPr lang="en-US" dirty="0" smtClean="0">
                <a:hlinkClick r:id="rId3"/>
              </a:rPr>
              <a:t>http://www.mcs.anl.gov/research/projects/mpich2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Sharing at Massive Scales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massive scales, number of hardware components cannot increase exponentially with system size</a:t>
            </a:r>
          </a:p>
          <a:p>
            <a:pPr lvl="1"/>
            <a:r>
              <a:rPr lang="en-US" dirty="0" smtClean="0"/>
              <a:t>Too expensive (cost plays a major factor!)</a:t>
            </a:r>
          </a:p>
          <a:p>
            <a:pPr lvl="1"/>
            <a:r>
              <a:rPr lang="en-US" dirty="0" smtClean="0"/>
              <a:t>E.g., Crossbar switches, Fat-tree networks</a:t>
            </a:r>
          </a:p>
          <a:p>
            <a:r>
              <a:rPr lang="en-US" dirty="0" smtClean="0"/>
              <a:t>At this scale, most systems do a lot of hardware sharing</a:t>
            </a:r>
          </a:p>
          <a:p>
            <a:pPr lvl="1"/>
            <a:r>
              <a:rPr lang="en-US" dirty="0" smtClean="0"/>
              <a:t>Shared caches, shared communication engines, shared networks</a:t>
            </a:r>
          </a:p>
          <a:p>
            <a:r>
              <a:rPr lang="en-US" dirty="0" smtClean="0"/>
              <a:t>More sharing means more contention</a:t>
            </a:r>
          </a:p>
          <a:p>
            <a:pPr lvl="1"/>
            <a:r>
              <a:rPr lang="en-US" dirty="0" smtClean="0"/>
              <a:t>The challenge is how do we deal with this contention?</a:t>
            </a:r>
          </a:p>
          <a:p>
            <a:pPr lvl="1"/>
            <a:r>
              <a:rPr lang="en-US" dirty="0" smtClean="0"/>
              <a:t>More importantly: what’s the impact of such architectures?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Pavan Balaji, Argonne National Laboratory ISC (06/23/2009)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Introduction and Motivation</a:t>
            </a:r>
          </a:p>
          <a:p>
            <a:pPr>
              <a:lnSpc>
                <a:spcPct val="200000"/>
              </a:lnSpc>
            </a:pPr>
            <a:r>
              <a:rPr lang="en-US" dirty="0" smtClean="0">
                <a:solidFill>
                  <a:srgbClr val="FF0000"/>
                </a:solidFill>
              </a:rPr>
              <a:t>Blue Gene/P Architectural Overview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Performance Results and Analysis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Conclusions and Future Work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Pavan Balaji, Argonne National Laboratory ISC (06/23/2009)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Blue Gene/P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3200400" cy="5059363"/>
          </a:xfrm>
        </p:spPr>
        <p:txBody>
          <a:bodyPr/>
          <a:lstStyle/>
          <a:p>
            <a:r>
              <a:rPr lang="en-US" dirty="0" smtClean="0"/>
              <a:t>Second Generation of the Blue Gene supercomputers</a:t>
            </a:r>
          </a:p>
          <a:p>
            <a:r>
              <a:rPr lang="en-US" dirty="0" smtClean="0"/>
              <a:t>Extremely energy efficient design using low-power chips</a:t>
            </a:r>
          </a:p>
          <a:p>
            <a:pPr lvl="1"/>
            <a:r>
              <a:rPr lang="en-US" dirty="0" smtClean="0"/>
              <a:t>Four 850MHz cores on each PPC450 processor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Pavan Balaji, Argonne National Laboratory ISC (06/23/2009)</a:t>
            </a:r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24200" y="1600200"/>
            <a:ext cx="597647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Oval 5"/>
          <p:cNvSpPr/>
          <p:nvPr/>
        </p:nvSpPr>
        <p:spPr bwMode="auto">
          <a:xfrm>
            <a:off x="4114800" y="4724400"/>
            <a:ext cx="838200" cy="457200"/>
          </a:xfrm>
          <a:prstGeom prst="ellipse">
            <a:avLst/>
          </a:prstGeom>
          <a:noFill/>
          <a:ln w="2540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4114800" y="3886200"/>
            <a:ext cx="838200" cy="457200"/>
          </a:xfrm>
          <a:prstGeom prst="ellipse">
            <a:avLst/>
          </a:prstGeom>
          <a:noFill/>
          <a:ln w="2540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114800" y="2971800"/>
            <a:ext cx="838200" cy="457200"/>
          </a:xfrm>
          <a:prstGeom prst="ellipse">
            <a:avLst/>
          </a:prstGeom>
          <a:noFill/>
          <a:ln w="2540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4114800" y="2133600"/>
            <a:ext cx="838200" cy="457200"/>
          </a:xfrm>
          <a:prstGeom prst="ellipse">
            <a:avLst/>
          </a:prstGeom>
          <a:noFill/>
          <a:ln w="2540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3962400" y="3276600"/>
            <a:ext cx="1981200" cy="2057400"/>
          </a:xfrm>
          <a:prstGeom prst="ellipse">
            <a:avLst/>
          </a:prstGeom>
          <a:noFill/>
          <a:ln w="2540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029200" y="4724400"/>
            <a:ext cx="838200" cy="457200"/>
          </a:xfrm>
          <a:prstGeom prst="ellipse">
            <a:avLst/>
          </a:prstGeom>
          <a:noFill/>
          <a:ln w="2540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BG/P Network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4648200" cy="5059363"/>
          </a:xfrm>
        </p:spPr>
        <p:txBody>
          <a:bodyPr/>
          <a:lstStyle/>
          <a:p>
            <a:r>
              <a:rPr lang="en-US" dirty="0" smtClean="0"/>
              <a:t>Uses five specialized networks</a:t>
            </a:r>
          </a:p>
          <a:p>
            <a:pPr lvl="1"/>
            <a:r>
              <a:rPr lang="en-US" dirty="0" smtClean="0"/>
              <a:t>Two if them (10G and 1G Ethernet) are used for File I/O and system management</a:t>
            </a:r>
          </a:p>
          <a:p>
            <a:pPr lvl="1"/>
            <a:r>
              <a:rPr lang="en-US" dirty="0" smtClean="0"/>
              <a:t>Remaining three (3D Torus, Global collective network, Global interrupt network) are used for MPI communication</a:t>
            </a:r>
          </a:p>
          <a:p>
            <a:pPr lvl="2"/>
            <a:r>
              <a:rPr lang="en-US" dirty="0" smtClean="0"/>
              <a:t>3D torus: 6 bidirectional links for each node (total of 5.1 </a:t>
            </a:r>
            <a:r>
              <a:rPr lang="en-US" dirty="0" err="1" smtClean="0"/>
              <a:t>GBps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Pavan Balaji, Argonne National Laboratory ISC (06/23/2009)</a:t>
            </a:r>
            <a:endParaRPr lang="en-US"/>
          </a:p>
        </p:txBody>
      </p:sp>
      <p:sp>
        <p:nvSpPr>
          <p:cNvPr id="5" name="Line 1"/>
          <p:cNvSpPr>
            <a:spLocks noChangeShapeType="1"/>
          </p:cNvSpPr>
          <p:nvPr/>
        </p:nvSpPr>
        <p:spPr bwMode="auto">
          <a:xfrm flipV="1">
            <a:off x="5387079" y="802611"/>
            <a:ext cx="959645" cy="829996"/>
          </a:xfrm>
          <a:prstGeom prst="line">
            <a:avLst/>
          </a:prstGeom>
          <a:noFill/>
          <a:ln w="4572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" name="Line 2"/>
          <p:cNvSpPr>
            <a:spLocks noChangeShapeType="1"/>
          </p:cNvSpPr>
          <p:nvPr/>
        </p:nvSpPr>
        <p:spPr bwMode="auto">
          <a:xfrm flipV="1">
            <a:off x="7711155" y="833070"/>
            <a:ext cx="959645" cy="829996"/>
          </a:xfrm>
          <a:prstGeom prst="line">
            <a:avLst/>
          </a:prstGeom>
          <a:noFill/>
          <a:ln w="4572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" name="Line 3"/>
          <p:cNvSpPr>
            <a:spLocks noChangeShapeType="1"/>
          </p:cNvSpPr>
          <p:nvPr/>
        </p:nvSpPr>
        <p:spPr bwMode="auto">
          <a:xfrm flipV="1">
            <a:off x="7711155" y="4948781"/>
            <a:ext cx="959645" cy="829996"/>
          </a:xfrm>
          <a:prstGeom prst="line">
            <a:avLst/>
          </a:prstGeom>
          <a:noFill/>
          <a:ln w="4572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" name="Line 4"/>
          <p:cNvSpPr>
            <a:spLocks noChangeShapeType="1"/>
          </p:cNvSpPr>
          <p:nvPr/>
        </p:nvSpPr>
        <p:spPr bwMode="auto">
          <a:xfrm>
            <a:off x="8047100" y="1390207"/>
            <a:ext cx="1376" cy="4020529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Line 5"/>
          <p:cNvSpPr>
            <a:spLocks noChangeShapeType="1"/>
          </p:cNvSpPr>
          <p:nvPr/>
        </p:nvSpPr>
        <p:spPr bwMode="auto">
          <a:xfrm>
            <a:off x="8389928" y="1102121"/>
            <a:ext cx="1377" cy="4020529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5351281" y="4092135"/>
            <a:ext cx="352467" cy="272857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5685849" y="4092135"/>
            <a:ext cx="352467" cy="272857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6019040" y="4092135"/>
            <a:ext cx="353844" cy="272857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6352231" y="4092135"/>
            <a:ext cx="352467" cy="272857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6686799" y="4092135"/>
            <a:ext cx="352467" cy="272857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7019990" y="4092135"/>
            <a:ext cx="352467" cy="272857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7353181" y="4092135"/>
            <a:ext cx="353843" cy="272857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5351281" y="3265946"/>
            <a:ext cx="352467" cy="272858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14"/>
          <p:cNvSpPr>
            <a:spLocks noChangeArrowheads="1"/>
          </p:cNvSpPr>
          <p:nvPr/>
        </p:nvSpPr>
        <p:spPr bwMode="auto">
          <a:xfrm>
            <a:off x="5685849" y="3265946"/>
            <a:ext cx="352467" cy="272858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Rectangle 15"/>
          <p:cNvSpPr>
            <a:spLocks noChangeArrowheads="1"/>
          </p:cNvSpPr>
          <p:nvPr/>
        </p:nvSpPr>
        <p:spPr bwMode="auto">
          <a:xfrm>
            <a:off x="6019040" y="3265946"/>
            <a:ext cx="353844" cy="272858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Rectangle 16"/>
          <p:cNvSpPr>
            <a:spLocks noChangeArrowheads="1"/>
          </p:cNvSpPr>
          <p:nvPr/>
        </p:nvSpPr>
        <p:spPr bwMode="auto">
          <a:xfrm>
            <a:off x="6352231" y="3265946"/>
            <a:ext cx="352467" cy="272858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Rectangle 17"/>
          <p:cNvSpPr>
            <a:spLocks noChangeArrowheads="1"/>
          </p:cNvSpPr>
          <p:nvPr/>
        </p:nvSpPr>
        <p:spPr bwMode="auto">
          <a:xfrm>
            <a:off x="6686799" y="3265946"/>
            <a:ext cx="352467" cy="272858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Rectangle 18"/>
          <p:cNvSpPr>
            <a:spLocks noChangeArrowheads="1"/>
          </p:cNvSpPr>
          <p:nvPr/>
        </p:nvSpPr>
        <p:spPr bwMode="auto">
          <a:xfrm>
            <a:off x="7019990" y="3265946"/>
            <a:ext cx="352467" cy="272858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Rectangle 19"/>
          <p:cNvSpPr>
            <a:spLocks noChangeArrowheads="1"/>
          </p:cNvSpPr>
          <p:nvPr/>
        </p:nvSpPr>
        <p:spPr bwMode="auto">
          <a:xfrm>
            <a:off x="7353181" y="3265946"/>
            <a:ext cx="353843" cy="272858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20"/>
          <p:cNvSpPr>
            <a:spLocks noChangeArrowheads="1"/>
          </p:cNvSpPr>
          <p:nvPr/>
        </p:nvSpPr>
        <p:spPr bwMode="auto">
          <a:xfrm>
            <a:off x="5351281" y="3546419"/>
            <a:ext cx="352467" cy="272857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21"/>
          <p:cNvSpPr>
            <a:spLocks noChangeArrowheads="1"/>
          </p:cNvSpPr>
          <p:nvPr/>
        </p:nvSpPr>
        <p:spPr bwMode="auto">
          <a:xfrm>
            <a:off x="5685849" y="3546419"/>
            <a:ext cx="352467" cy="272857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Oval 22"/>
          <p:cNvSpPr>
            <a:spLocks noChangeArrowheads="1"/>
          </p:cNvSpPr>
          <p:nvPr/>
        </p:nvSpPr>
        <p:spPr bwMode="auto">
          <a:xfrm>
            <a:off x="5601863" y="3477888"/>
            <a:ext cx="176233" cy="135794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Rectangle 23"/>
          <p:cNvSpPr>
            <a:spLocks noChangeArrowheads="1"/>
          </p:cNvSpPr>
          <p:nvPr/>
        </p:nvSpPr>
        <p:spPr bwMode="auto">
          <a:xfrm>
            <a:off x="6019040" y="3546419"/>
            <a:ext cx="353844" cy="272857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Oval 24"/>
          <p:cNvSpPr>
            <a:spLocks noChangeArrowheads="1"/>
          </p:cNvSpPr>
          <p:nvPr/>
        </p:nvSpPr>
        <p:spPr bwMode="auto">
          <a:xfrm>
            <a:off x="5936431" y="3477888"/>
            <a:ext cx="176233" cy="135794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Rectangle 25"/>
          <p:cNvSpPr>
            <a:spLocks noChangeArrowheads="1"/>
          </p:cNvSpPr>
          <p:nvPr/>
        </p:nvSpPr>
        <p:spPr bwMode="auto">
          <a:xfrm>
            <a:off x="6352231" y="3546419"/>
            <a:ext cx="352467" cy="272857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Oval 26"/>
          <p:cNvSpPr>
            <a:spLocks noChangeArrowheads="1"/>
          </p:cNvSpPr>
          <p:nvPr/>
        </p:nvSpPr>
        <p:spPr bwMode="auto">
          <a:xfrm>
            <a:off x="6269622" y="3477888"/>
            <a:ext cx="176233" cy="135794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Rectangle 27"/>
          <p:cNvSpPr>
            <a:spLocks noChangeArrowheads="1"/>
          </p:cNvSpPr>
          <p:nvPr/>
        </p:nvSpPr>
        <p:spPr bwMode="auto">
          <a:xfrm>
            <a:off x="6686799" y="3546419"/>
            <a:ext cx="352467" cy="272857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Oval 28"/>
          <p:cNvSpPr>
            <a:spLocks noChangeArrowheads="1"/>
          </p:cNvSpPr>
          <p:nvPr/>
        </p:nvSpPr>
        <p:spPr bwMode="auto">
          <a:xfrm>
            <a:off x="6604190" y="3477888"/>
            <a:ext cx="176233" cy="135794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Rectangle 29"/>
          <p:cNvSpPr>
            <a:spLocks noChangeArrowheads="1"/>
          </p:cNvSpPr>
          <p:nvPr/>
        </p:nvSpPr>
        <p:spPr bwMode="auto">
          <a:xfrm>
            <a:off x="7019990" y="3546419"/>
            <a:ext cx="352467" cy="272857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Oval 30"/>
          <p:cNvSpPr>
            <a:spLocks noChangeArrowheads="1"/>
          </p:cNvSpPr>
          <p:nvPr/>
        </p:nvSpPr>
        <p:spPr bwMode="auto">
          <a:xfrm>
            <a:off x="6937381" y="3479156"/>
            <a:ext cx="176233" cy="1370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Rectangle 31"/>
          <p:cNvSpPr>
            <a:spLocks noChangeArrowheads="1"/>
          </p:cNvSpPr>
          <p:nvPr/>
        </p:nvSpPr>
        <p:spPr bwMode="auto">
          <a:xfrm>
            <a:off x="7353181" y="3546419"/>
            <a:ext cx="353843" cy="272857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Oval 32"/>
          <p:cNvSpPr>
            <a:spLocks noChangeArrowheads="1"/>
          </p:cNvSpPr>
          <p:nvPr/>
        </p:nvSpPr>
        <p:spPr bwMode="auto">
          <a:xfrm>
            <a:off x="7270572" y="3479156"/>
            <a:ext cx="176233" cy="1370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Rectangle 33"/>
          <p:cNvSpPr>
            <a:spLocks noChangeArrowheads="1"/>
          </p:cNvSpPr>
          <p:nvPr/>
        </p:nvSpPr>
        <p:spPr bwMode="auto">
          <a:xfrm>
            <a:off x="5340267" y="3821815"/>
            <a:ext cx="352467" cy="272858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Rectangle 34"/>
          <p:cNvSpPr>
            <a:spLocks noChangeArrowheads="1"/>
          </p:cNvSpPr>
          <p:nvPr/>
        </p:nvSpPr>
        <p:spPr bwMode="auto">
          <a:xfrm>
            <a:off x="5674834" y="3821815"/>
            <a:ext cx="352467" cy="272858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Rectangle 35"/>
          <p:cNvSpPr>
            <a:spLocks noChangeArrowheads="1"/>
          </p:cNvSpPr>
          <p:nvPr/>
        </p:nvSpPr>
        <p:spPr bwMode="auto">
          <a:xfrm>
            <a:off x="6008025" y="3821815"/>
            <a:ext cx="352467" cy="272858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Rectangle 36"/>
          <p:cNvSpPr>
            <a:spLocks noChangeArrowheads="1"/>
          </p:cNvSpPr>
          <p:nvPr/>
        </p:nvSpPr>
        <p:spPr bwMode="auto">
          <a:xfrm>
            <a:off x="6341216" y="3821815"/>
            <a:ext cx="352467" cy="272858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Rectangle 37"/>
          <p:cNvSpPr>
            <a:spLocks noChangeArrowheads="1"/>
          </p:cNvSpPr>
          <p:nvPr/>
        </p:nvSpPr>
        <p:spPr bwMode="auto">
          <a:xfrm>
            <a:off x="6675785" y="3821815"/>
            <a:ext cx="352467" cy="272858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Rectangle 38"/>
          <p:cNvSpPr>
            <a:spLocks noChangeArrowheads="1"/>
          </p:cNvSpPr>
          <p:nvPr/>
        </p:nvSpPr>
        <p:spPr bwMode="auto">
          <a:xfrm>
            <a:off x="7008976" y="3821815"/>
            <a:ext cx="352467" cy="272858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Rectangle 39"/>
          <p:cNvSpPr>
            <a:spLocks noChangeArrowheads="1"/>
          </p:cNvSpPr>
          <p:nvPr/>
        </p:nvSpPr>
        <p:spPr bwMode="auto">
          <a:xfrm>
            <a:off x="7342167" y="3821815"/>
            <a:ext cx="352467" cy="272858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Oval 40"/>
          <p:cNvSpPr>
            <a:spLocks noChangeArrowheads="1"/>
          </p:cNvSpPr>
          <p:nvPr/>
        </p:nvSpPr>
        <p:spPr bwMode="auto">
          <a:xfrm>
            <a:off x="5601863" y="3758360"/>
            <a:ext cx="176233" cy="135795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Oval 41"/>
          <p:cNvSpPr>
            <a:spLocks noChangeArrowheads="1"/>
          </p:cNvSpPr>
          <p:nvPr/>
        </p:nvSpPr>
        <p:spPr bwMode="auto">
          <a:xfrm>
            <a:off x="5936431" y="3758360"/>
            <a:ext cx="176233" cy="135795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Oval 42"/>
          <p:cNvSpPr>
            <a:spLocks noChangeArrowheads="1"/>
          </p:cNvSpPr>
          <p:nvPr/>
        </p:nvSpPr>
        <p:spPr bwMode="auto">
          <a:xfrm>
            <a:off x="6269622" y="3758360"/>
            <a:ext cx="176233" cy="135795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Oval 43"/>
          <p:cNvSpPr>
            <a:spLocks noChangeArrowheads="1"/>
          </p:cNvSpPr>
          <p:nvPr/>
        </p:nvSpPr>
        <p:spPr bwMode="auto">
          <a:xfrm>
            <a:off x="6604190" y="3758360"/>
            <a:ext cx="176233" cy="135795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Oval 44"/>
          <p:cNvSpPr>
            <a:spLocks noChangeArrowheads="1"/>
          </p:cNvSpPr>
          <p:nvPr/>
        </p:nvSpPr>
        <p:spPr bwMode="auto">
          <a:xfrm>
            <a:off x="6937381" y="3758360"/>
            <a:ext cx="176233" cy="135795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Oval 45"/>
          <p:cNvSpPr>
            <a:spLocks noChangeArrowheads="1"/>
          </p:cNvSpPr>
          <p:nvPr/>
        </p:nvSpPr>
        <p:spPr bwMode="auto">
          <a:xfrm>
            <a:off x="7270572" y="3758360"/>
            <a:ext cx="176233" cy="135795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Oval 46"/>
          <p:cNvSpPr>
            <a:spLocks noChangeArrowheads="1"/>
          </p:cNvSpPr>
          <p:nvPr/>
        </p:nvSpPr>
        <p:spPr bwMode="auto">
          <a:xfrm>
            <a:off x="5590849" y="4033756"/>
            <a:ext cx="176233" cy="135794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Oval 47"/>
          <p:cNvSpPr>
            <a:spLocks noChangeArrowheads="1"/>
          </p:cNvSpPr>
          <p:nvPr/>
        </p:nvSpPr>
        <p:spPr bwMode="auto">
          <a:xfrm>
            <a:off x="5924040" y="4033756"/>
            <a:ext cx="176233" cy="135794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Oval 48"/>
          <p:cNvSpPr>
            <a:spLocks noChangeArrowheads="1"/>
          </p:cNvSpPr>
          <p:nvPr/>
        </p:nvSpPr>
        <p:spPr bwMode="auto">
          <a:xfrm>
            <a:off x="6258607" y="4033756"/>
            <a:ext cx="176233" cy="135794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Oval 49"/>
          <p:cNvSpPr>
            <a:spLocks noChangeArrowheads="1"/>
          </p:cNvSpPr>
          <p:nvPr/>
        </p:nvSpPr>
        <p:spPr bwMode="auto">
          <a:xfrm>
            <a:off x="6591798" y="4033756"/>
            <a:ext cx="176233" cy="135794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Oval 50"/>
          <p:cNvSpPr>
            <a:spLocks noChangeArrowheads="1"/>
          </p:cNvSpPr>
          <p:nvPr/>
        </p:nvSpPr>
        <p:spPr bwMode="auto">
          <a:xfrm>
            <a:off x="6926366" y="4033756"/>
            <a:ext cx="176233" cy="13579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Oval 51"/>
          <p:cNvSpPr>
            <a:spLocks noChangeArrowheads="1"/>
          </p:cNvSpPr>
          <p:nvPr/>
        </p:nvSpPr>
        <p:spPr bwMode="auto">
          <a:xfrm>
            <a:off x="7259557" y="4033756"/>
            <a:ext cx="176233" cy="13579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Rectangle 52"/>
          <p:cNvSpPr>
            <a:spLocks noChangeArrowheads="1"/>
          </p:cNvSpPr>
          <p:nvPr/>
        </p:nvSpPr>
        <p:spPr bwMode="auto">
          <a:xfrm>
            <a:off x="5351281" y="4372607"/>
            <a:ext cx="352467" cy="272858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Rectangle 53"/>
          <p:cNvSpPr>
            <a:spLocks noChangeArrowheads="1"/>
          </p:cNvSpPr>
          <p:nvPr/>
        </p:nvSpPr>
        <p:spPr bwMode="auto">
          <a:xfrm>
            <a:off x="5685849" y="4372607"/>
            <a:ext cx="352467" cy="272858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Oval 54"/>
          <p:cNvSpPr>
            <a:spLocks noChangeArrowheads="1"/>
          </p:cNvSpPr>
          <p:nvPr/>
        </p:nvSpPr>
        <p:spPr bwMode="auto">
          <a:xfrm>
            <a:off x="5601863" y="4304075"/>
            <a:ext cx="176233" cy="137063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Rectangle 55"/>
          <p:cNvSpPr>
            <a:spLocks noChangeArrowheads="1"/>
          </p:cNvSpPr>
          <p:nvPr/>
        </p:nvSpPr>
        <p:spPr bwMode="auto">
          <a:xfrm>
            <a:off x="6019040" y="4372607"/>
            <a:ext cx="353844" cy="272858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Oval 56"/>
          <p:cNvSpPr>
            <a:spLocks noChangeArrowheads="1"/>
          </p:cNvSpPr>
          <p:nvPr/>
        </p:nvSpPr>
        <p:spPr bwMode="auto">
          <a:xfrm>
            <a:off x="5936431" y="4304075"/>
            <a:ext cx="176233" cy="137063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Rectangle 57"/>
          <p:cNvSpPr>
            <a:spLocks noChangeArrowheads="1"/>
          </p:cNvSpPr>
          <p:nvPr/>
        </p:nvSpPr>
        <p:spPr bwMode="auto">
          <a:xfrm>
            <a:off x="6352231" y="4372607"/>
            <a:ext cx="352467" cy="272858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Oval 58"/>
          <p:cNvSpPr>
            <a:spLocks noChangeArrowheads="1"/>
          </p:cNvSpPr>
          <p:nvPr/>
        </p:nvSpPr>
        <p:spPr bwMode="auto">
          <a:xfrm>
            <a:off x="6269622" y="4304075"/>
            <a:ext cx="176233" cy="137063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Rectangle 59"/>
          <p:cNvSpPr>
            <a:spLocks noChangeArrowheads="1"/>
          </p:cNvSpPr>
          <p:nvPr/>
        </p:nvSpPr>
        <p:spPr bwMode="auto">
          <a:xfrm>
            <a:off x="6686799" y="4372607"/>
            <a:ext cx="352467" cy="272858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Oval 60"/>
          <p:cNvSpPr>
            <a:spLocks noChangeArrowheads="1"/>
          </p:cNvSpPr>
          <p:nvPr/>
        </p:nvSpPr>
        <p:spPr bwMode="auto">
          <a:xfrm>
            <a:off x="6604190" y="4305345"/>
            <a:ext cx="176233" cy="137063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Rectangle 61"/>
          <p:cNvSpPr>
            <a:spLocks noChangeArrowheads="1"/>
          </p:cNvSpPr>
          <p:nvPr/>
        </p:nvSpPr>
        <p:spPr bwMode="auto">
          <a:xfrm>
            <a:off x="7019990" y="4372607"/>
            <a:ext cx="352467" cy="272858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Oval 62"/>
          <p:cNvSpPr>
            <a:spLocks noChangeArrowheads="1"/>
          </p:cNvSpPr>
          <p:nvPr/>
        </p:nvSpPr>
        <p:spPr bwMode="auto">
          <a:xfrm>
            <a:off x="6937381" y="4305345"/>
            <a:ext cx="176233" cy="1370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Rectangle 63"/>
          <p:cNvSpPr>
            <a:spLocks noChangeArrowheads="1"/>
          </p:cNvSpPr>
          <p:nvPr/>
        </p:nvSpPr>
        <p:spPr bwMode="auto">
          <a:xfrm>
            <a:off x="7353181" y="4372607"/>
            <a:ext cx="353843" cy="272858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Oval 64"/>
          <p:cNvSpPr>
            <a:spLocks noChangeArrowheads="1"/>
          </p:cNvSpPr>
          <p:nvPr/>
        </p:nvSpPr>
        <p:spPr bwMode="auto">
          <a:xfrm>
            <a:off x="7270572" y="4305345"/>
            <a:ext cx="176233" cy="1370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Rectangle 65"/>
          <p:cNvSpPr>
            <a:spLocks noChangeArrowheads="1"/>
          </p:cNvSpPr>
          <p:nvPr/>
        </p:nvSpPr>
        <p:spPr bwMode="auto">
          <a:xfrm>
            <a:off x="5340267" y="4648004"/>
            <a:ext cx="352467" cy="272857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Rectangle 66"/>
          <p:cNvSpPr>
            <a:spLocks noChangeArrowheads="1"/>
          </p:cNvSpPr>
          <p:nvPr/>
        </p:nvSpPr>
        <p:spPr bwMode="auto">
          <a:xfrm>
            <a:off x="5674834" y="4648004"/>
            <a:ext cx="352467" cy="272857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" name="Rectangle 67"/>
          <p:cNvSpPr>
            <a:spLocks noChangeArrowheads="1"/>
          </p:cNvSpPr>
          <p:nvPr/>
        </p:nvSpPr>
        <p:spPr bwMode="auto">
          <a:xfrm>
            <a:off x="6008025" y="4648004"/>
            <a:ext cx="352467" cy="272857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Rectangle 68"/>
          <p:cNvSpPr>
            <a:spLocks noChangeArrowheads="1"/>
          </p:cNvSpPr>
          <p:nvPr/>
        </p:nvSpPr>
        <p:spPr bwMode="auto">
          <a:xfrm>
            <a:off x="6341216" y="4648004"/>
            <a:ext cx="352467" cy="272857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" name="Rectangle 69"/>
          <p:cNvSpPr>
            <a:spLocks noChangeArrowheads="1"/>
          </p:cNvSpPr>
          <p:nvPr/>
        </p:nvSpPr>
        <p:spPr bwMode="auto">
          <a:xfrm>
            <a:off x="6675785" y="4648004"/>
            <a:ext cx="352467" cy="272857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Rectangle 70"/>
          <p:cNvSpPr>
            <a:spLocks noChangeArrowheads="1"/>
          </p:cNvSpPr>
          <p:nvPr/>
        </p:nvSpPr>
        <p:spPr bwMode="auto">
          <a:xfrm>
            <a:off x="7008976" y="4648004"/>
            <a:ext cx="352467" cy="272857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Rectangle 71"/>
          <p:cNvSpPr>
            <a:spLocks noChangeArrowheads="1"/>
          </p:cNvSpPr>
          <p:nvPr/>
        </p:nvSpPr>
        <p:spPr bwMode="auto">
          <a:xfrm>
            <a:off x="7342167" y="4648004"/>
            <a:ext cx="352467" cy="272857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Oval 72"/>
          <p:cNvSpPr>
            <a:spLocks noChangeArrowheads="1"/>
          </p:cNvSpPr>
          <p:nvPr/>
        </p:nvSpPr>
        <p:spPr bwMode="auto">
          <a:xfrm>
            <a:off x="5601863" y="4584548"/>
            <a:ext cx="176233" cy="137063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Oval 73"/>
          <p:cNvSpPr>
            <a:spLocks noChangeArrowheads="1"/>
          </p:cNvSpPr>
          <p:nvPr/>
        </p:nvSpPr>
        <p:spPr bwMode="auto">
          <a:xfrm>
            <a:off x="5936431" y="4584548"/>
            <a:ext cx="176233" cy="137063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" name="Oval 74"/>
          <p:cNvSpPr>
            <a:spLocks noChangeArrowheads="1"/>
          </p:cNvSpPr>
          <p:nvPr/>
        </p:nvSpPr>
        <p:spPr bwMode="auto">
          <a:xfrm>
            <a:off x="6269622" y="4584548"/>
            <a:ext cx="176233" cy="137063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" name="Oval 75"/>
          <p:cNvSpPr>
            <a:spLocks noChangeArrowheads="1"/>
          </p:cNvSpPr>
          <p:nvPr/>
        </p:nvSpPr>
        <p:spPr bwMode="auto">
          <a:xfrm>
            <a:off x="6604190" y="4584548"/>
            <a:ext cx="176233" cy="137063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" name="Oval 76"/>
          <p:cNvSpPr>
            <a:spLocks noChangeArrowheads="1"/>
          </p:cNvSpPr>
          <p:nvPr/>
        </p:nvSpPr>
        <p:spPr bwMode="auto">
          <a:xfrm>
            <a:off x="6937381" y="4584548"/>
            <a:ext cx="176233" cy="1370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" name="Oval 77"/>
          <p:cNvSpPr>
            <a:spLocks noChangeArrowheads="1"/>
          </p:cNvSpPr>
          <p:nvPr/>
        </p:nvSpPr>
        <p:spPr bwMode="auto">
          <a:xfrm>
            <a:off x="7270572" y="4584548"/>
            <a:ext cx="176233" cy="1370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" name="Rectangle 78"/>
          <p:cNvSpPr>
            <a:spLocks noChangeArrowheads="1"/>
          </p:cNvSpPr>
          <p:nvPr/>
        </p:nvSpPr>
        <p:spPr bwMode="auto">
          <a:xfrm>
            <a:off x="5362296" y="2439759"/>
            <a:ext cx="353843" cy="272857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" name="Rectangle 79"/>
          <p:cNvSpPr>
            <a:spLocks noChangeArrowheads="1"/>
          </p:cNvSpPr>
          <p:nvPr/>
        </p:nvSpPr>
        <p:spPr bwMode="auto">
          <a:xfrm>
            <a:off x="5696863" y="2439759"/>
            <a:ext cx="352467" cy="272857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" name="Rectangle 80"/>
          <p:cNvSpPr>
            <a:spLocks noChangeArrowheads="1"/>
          </p:cNvSpPr>
          <p:nvPr/>
        </p:nvSpPr>
        <p:spPr bwMode="auto">
          <a:xfrm>
            <a:off x="6030055" y="2439759"/>
            <a:ext cx="352467" cy="272857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" name="Rectangle 81"/>
          <p:cNvSpPr>
            <a:spLocks noChangeArrowheads="1"/>
          </p:cNvSpPr>
          <p:nvPr/>
        </p:nvSpPr>
        <p:spPr bwMode="auto">
          <a:xfrm>
            <a:off x="6363246" y="2439759"/>
            <a:ext cx="352467" cy="272857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" name="Rectangle 82"/>
          <p:cNvSpPr>
            <a:spLocks noChangeArrowheads="1"/>
          </p:cNvSpPr>
          <p:nvPr/>
        </p:nvSpPr>
        <p:spPr bwMode="auto">
          <a:xfrm>
            <a:off x="6697814" y="2439759"/>
            <a:ext cx="352467" cy="272857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" name="Rectangle 83"/>
          <p:cNvSpPr>
            <a:spLocks noChangeArrowheads="1"/>
          </p:cNvSpPr>
          <p:nvPr/>
        </p:nvSpPr>
        <p:spPr bwMode="auto">
          <a:xfrm>
            <a:off x="7031005" y="2439759"/>
            <a:ext cx="352467" cy="272857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" name="Rectangle 84"/>
          <p:cNvSpPr>
            <a:spLocks noChangeArrowheads="1"/>
          </p:cNvSpPr>
          <p:nvPr/>
        </p:nvSpPr>
        <p:spPr bwMode="auto">
          <a:xfrm>
            <a:off x="7364196" y="2439759"/>
            <a:ext cx="352467" cy="272857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9" name="Rectangle 85"/>
          <p:cNvSpPr>
            <a:spLocks noChangeArrowheads="1"/>
          </p:cNvSpPr>
          <p:nvPr/>
        </p:nvSpPr>
        <p:spPr bwMode="auto">
          <a:xfrm>
            <a:off x="5362296" y="1614839"/>
            <a:ext cx="353843" cy="272857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0" name="Rectangle 86"/>
          <p:cNvSpPr>
            <a:spLocks noChangeArrowheads="1"/>
          </p:cNvSpPr>
          <p:nvPr/>
        </p:nvSpPr>
        <p:spPr bwMode="auto">
          <a:xfrm>
            <a:off x="5696863" y="1614839"/>
            <a:ext cx="352467" cy="272857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1" name="Rectangle 87"/>
          <p:cNvSpPr>
            <a:spLocks noChangeArrowheads="1"/>
          </p:cNvSpPr>
          <p:nvPr/>
        </p:nvSpPr>
        <p:spPr bwMode="auto">
          <a:xfrm>
            <a:off x="6030055" y="1614839"/>
            <a:ext cx="352467" cy="272857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" name="Rectangle 88"/>
          <p:cNvSpPr>
            <a:spLocks noChangeArrowheads="1"/>
          </p:cNvSpPr>
          <p:nvPr/>
        </p:nvSpPr>
        <p:spPr bwMode="auto">
          <a:xfrm>
            <a:off x="6363246" y="1614839"/>
            <a:ext cx="352467" cy="272857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" name="Rectangle 89"/>
          <p:cNvSpPr>
            <a:spLocks noChangeArrowheads="1"/>
          </p:cNvSpPr>
          <p:nvPr/>
        </p:nvSpPr>
        <p:spPr bwMode="auto">
          <a:xfrm>
            <a:off x="6697814" y="1614839"/>
            <a:ext cx="352467" cy="272857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" name="Rectangle 90"/>
          <p:cNvSpPr>
            <a:spLocks noChangeArrowheads="1"/>
          </p:cNvSpPr>
          <p:nvPr/>
        </p:nvSpPr>
        <p:spPr bwMode="auto">
          <a:xfrm>
            <a:off x="7031005" y="1614839"/>
            <a:ext cx="352467" cy="272857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5" name="Rectangle 91"/>
          <p:cNvSpPr>
            <a:spLocks noChangeArrowheads="1"/>
          </p:cNvSpPr>
          <p:nvPr/>
        </p:nvSpPr>
        <p:spPr bwMode="auto">
          <a:xfrm>
            <a:off x="7364196" y="1614839"/>
            <a:ext cx="352467" cy="272857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" name="Rectangle 92"/>
          <p:cNvSpPr>
            <a:spLocks noChangeArrowheads="1"/>
          </p:cNvSpPr>
          <p:nvPr/>
        </p:nvSpPr>
        <p:spPr bwMode="auto">
          <a:xfrm>
            <a:off x="5362296" y="1894043"/>
            <a:ext cx="353843" cy="272857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" name="Rectangle 93"/>
          <p:cNvSpPr>
            <a:spLocks noChangeArrowheads="1"/>
          </p:cNvSpPr>
          <p:nvPr/>
        </p:nvSpPr>
        <p:spPr bwMode="auto">
          <a:xfrm>
            <a:off x="5696863" y="1894043"/>
            <a:ext cx="352467" cy="272857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" name="Oval 94"/>
          <p:cNvSpPr>
            <a:spLocks noChangeArrowheads="1"/>
          </p:cNvSpPr>
          <p:nvPr/>
        </p:nvSpPr>
        <p:spPr bwMode="auto">
          <a:xfrm>
            <a:off x="5612878" y="1826780"/>
            <a:ext cx="176233" cy="13579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" name="Rectangle 95"/>
          <p:cNvSpPr>
            <a:spLocks noChangeArrowheads="1"/>
          </p:cNvSpPr>
          <p:nvPr/>
        </p:nvSpPr>
        <p:spPr bwMode="auto">
          <a:xfrm>
            <a:off x="6030055" y="1894043"/>
            <a:ext cx="352467" cy="272857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0" name="Oval 96"/>
          <p:cNvSpPr>
            <a:spLocks noChangeArrowheads="1"/>
          </p:cNvSpPr>
          <p:nvPr/>
        </p:nvSpPr>
        <p:spPr bwMode="auto">
          <a:xfrm>
            <a:off x="5947445" y="1826780"/>
            <a:ext cx="176233" cy="13579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" name="Rectangle 97"/>
          <p:cNvSpPr>
            <a:spLocks noChangeArrowheads="1"/>
          </p:cNvSpPr>
          <p:nvPr/>
        </p:nvSpPr>
        <p:spPr bwMode="auto">
          <a:xfrm>
            <a:off x="6363246" y="1894043"/>
            <a:ext cx="352467" cy="272857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" name="Oval 98"/>
          <p:cNvSpPr>
            <a:spLocks noChangeArrowheads="1"/>
          </p:cNvSpPr>
          <p:nvPr/>
        </p:nvSpPr>
        <p:spPr bwMode="auto">
          <a:xfrm>
            <a:off x="6280636" y="1826780"/>
            <a:ext cx="176233" cy="13579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" name="Rectangle 99"/>
          <p:cNvSpPr>
            <a:spLocks noChangeArrowheads="1"/>
          </p:cNvSpPr>
          <p:nvPr/>
        </p:nvSpPr>
        <p:spPr bwMode="auto">
          <a:xfrm>
            <a:off x="6697814" y="1894043"/>
            <a:ext cx="352467" cy="272857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" name="Oval 100"/>
          <p:cNvSpPr>
            <a:spLocks noChangeArrowheads="1"/>
          </p:cNvSpPr>
          <p:nvPr/>
        </p:nvSpPr>
        <p:spPr bwMode="auto">
          <a:xfrm>
            <a:off x="6615204" y="1826780"/>
            <a:ext cx="176233" cy="13579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" name="Rectangle 101"/>
          <p:cNvSpPr>
            <a:spLocks noChangeArrowheads="1"/>
          </p:cNvSpPr>
          <p:nvPr/>
        </p:nvSpPr>
        <p:spPr bwMode="auto">
          <a:xfrm>
            <a:off x="7031005" y="1894043"/>
            <a:ext cx="352467" cy="272857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" name="Oval 102"/>
          <p:cNvSpPr>
            <a:spLocks noChangeArrowheads="1"/>
          </p:cNvSpPr>
          <p:nvPr/>
        </p:nvSpPr>
        <p:spPr bwMode="auto">
          <a:xfrm>
            <a:off x="6948396" y="1826780"/>
            <a:ext cx="176233" cy="13579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7" name="Rectangle 103"/>
          <p:cNvSpPr>
            <a:spLocks noChangeArrowheads="1"/>
          </p:cNvSpPr>
          <p:nvPr/>
        </p:nvSpPr>
        <p:spPr bwMode="auto">
          <a:xfrm>
            <a:off x="7364196" y="1894043"/>
            <a:ext cx="352467" cy="272857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8" name="Oval 104"/>
          <p:cNvSpPr>
            <a:spLocks noChangeArrowheads="1"/>
          </p:cNvSpPr>
          <p:nvPr/>
        </p:nvSpPr>
        <p:spPr bwMode="auto">
          <a:xfrm>
            <a:off x="7282963" y="1826780"/>
            <a:ext cx="176233" cy="13579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9" name="Rectangle 105"/>
          <p:cNvSpPr>
            <a:spLocks noChangeArrowheads="1"/>
          </p:cNvSpPr>
          <p:nvPr/>
        </p:nvSpPr>
        <p:spPr bwMode="auto">
          <a:xfrm>
            <a:off x="5351281" y="2169439"/>
            <a:ext cx="352467" cy="272858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0" name="Rectangle 106"/>
          <p:cNvSpPr>
            <a:spLocks noChangeArrowheads="1"/>
          </p:cNvSpPr>
          <p:nvPr/>
        </p:nvSpPr>
        <p:spPr bwMode="auto">
          <a:xfrm>
            <a:off x="5685849" y="2169439"/>
            <a:ext cx="352467" cy="272858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1" name="Rectangle 107"/>
          <p:cNvSpPr>
            <a:spLocks noChangeArrowheads="1"/>
          </p:cNvSpPr>
          <p:nvPr/>
        </p:nvSpPr>
        <p:spPr bwMode="auto">
          <a:xfrm>
            <a:off x="6019040" y="2169439"/>
            <a:ext cx="353844" cy="272858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" name="Rectangle 108"/>
          <p:cNvSpPr>
            <a:spLocks noChangeArrowheads="1"/>
          </p:cNvSpPr>
          <p:nvPr/>
        </p:nvSpPr>
        <p:spPr bwMode="auto">
          <a:xfrm>
            <a:off x="6352231" y="2169439"/>
            <a:ext cx="352467" cy="272858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" name="Rectangle 109"/>
          <p:cNvSpPr>
            <a:spLocks noChangeArrowheads="1"/>
          </p:cNvSpPr>
          <p:nvPr/>
        </p:nvSpPr>
        <p:spPr bwMode="auto">
          <a:xfrm>
            <a:off x="6686799" y="2169439"/>
            <a:ext cx="352467" cy="272858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4" name="Rectangle 110"/>
          <p:cNvSpPr>
            <a:spLocks noChangeArrowheads="1"/>
          </p:cNvSpPr>
          <p:nvPr/>
        </p:nvSpPr>
        <p:spPr bwMode="auto">
          <a:xfrm>
            <a:off x="7019990" y="2169439"/>
            <a:ext cx="352467" cy="272858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5" name="Rectangle 111"/>
          <p:cNvSpPr>
            <a:spLocks noChangeArrowheads="1"/>
          </p:cNvSpPr>
          <p:nvPr/>
        </p:nvSpPr>
        <p:spPr bwMode="auto">
          <a:xfrm>
            <a:off x="7353181" y="2169439"/>
            <a:ext cx="353843" cy="272858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" name="Oval 112"/>
          <p:cNvSpPr>
            <a:spLocks noChangeArrowheads="1"/>
          </p:cNvSpPr>
          <p:nvPr/>
        </p:nvSpPr>
        <p:spPr bwMode="auto">
          <a:xfrm>
            <a:off x="5612878" y="2105983"/>
            <a:ext cx="176233" cy="1370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7" name="Oval 113"/>
          <p:cNvSpPr>
            <a:spLocks noChangeArrowheads="1"/>
          </p:cNvSpPr>
          <p:nvPr/>
        </p:nvSpPr>
        <p:spPr bwMode="auto">
          <a:xfrm>
            <a:off x="5947445" y="2105983"/>
            <a:ext cx="176233" cy="137063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8" name="Oval 114"/>
          <p:cNvSpPr>
            <a:spLocks noChangeArrowheads="1"/>
          </p:cNvSpPr>
          <p:nvPr/>
        </p:nvSpPr>
        <p:spPr bwMode="auto">
          <a:xfrm>
            <a:off x="6280636" y="2105983"/>
            <a:ext cx="176233" cy="1370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" name="Oval 115"/>
          <p:cNvSpPr>
            <a:spLocks noChangeArrowheads="1"/>
          </p:cNvSpPr>
          <p:nvPr/>
        </p:nvSpPr>
        <p:spPr bwMode="auto">
          <a:xfrm>
            <a:off x="6615204" y="2105983"/>
            <a:ext cx="176233" cy="1370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0" name="Oval 116"/>
          <p:cNvSpPr>
            <a:spLocks noChangeArrowheads="1"/>
          </p:cNvSpPr>
          <p:nvPr/>
        </p:nvSpPr>
        <p:spPr bwMode="auto">
          <a:xfrm>
            <a:off x="6948396" y="2105983"/>
            <a:ext cx="176233" cy="1370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1" name="Oval 117"/>
          <p:cNvSpPr>
            <a:spLocks noChangeArrowheads="1"/>
          </p:cNvSpPr>
          <p:nvPr/>
        </p:nvSpPr>
        <p:spPr bwMode="auto">
          <a:xfrm>
            <a:off x="7282963" y="2105983"/>
            <a:ext cx="176233" cy="1370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" name="Oval 118"/>
          <p:cNvSpPr>
            <a:spLocks noChangeArrowheads="1"/>
          </p:cNvSpPr>
          <p:nvPr/>
        </p:nvSpPr>
        <p:spPr bwMode="auto">
          <a:xfrm>
            <a:off x="5601863" y="2381380"/>
            <a:ext cx="176233" cy="137063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" name="Oval 119"/>
          <p:cNvSpPr>
            <a:spLocks noChangeArrowheads="1"/>
          </p:cNvSpPr>
          <p:nvPr/>
        </p:nvSpPr>
        <p:spPr bwMode="auto">
          <a:xfrm>
            <a:off x="5936431" y="2381380"/>
            <a:ext cx="176233" cy="137063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" name="Oval 120"/>
          <p:cNvSpPr>
            <a:spLocks noChangeArrowheads="1"/>
          </p:cNvSpPr>
          <p:nvPr/>
        </p:nvSpPr>
        <p:spPr bwMode="auto">
          <a:xfrm>
            <a:off x="6269622" y="2381380"/>
            <a:ext cx="176233" cy="137063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5" name="Oval 121"/>
          <p:cNvSpPr>
            <a:spLocks noChangeArrowheads="1"/>
          </p:cNvSpPr>
          <p:nvPr/>
        </p:nvSpPr>
        <p:spPr bwMode="auto">
          <a:xfrm>
            <a:off x="6604190" y="2381380"/>
            <a:ext cx="176233" cy="137063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6" name="Oval 122"/>
          <p:cNvSpPr>
            <a:spLocks noChangeArrowheads="1"/>
          </p:cNvSpPr>
          <p:nvPr/>
        </p:nvSpPr>
        <p:spPr bwMode="auto">
          <a:xfrm>
            <a:off x="6937381" y="2382648"/>
            <a:ext cx="176233" cy="13579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7" name="Oval 123"/>
          <p:cNvSpPr>
            <a:spLocks noChangeArrowheads="1"/>
          </p:cNvSpPr>
          <p:nvPr/>
        </p:nvSpPr>
        <p:spPr bwMode="auto">
          <a:xfrm>
            <a:off x="7270572" y="2382648"/>
            <a:ext cx="176233" cy="13579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8" name="Rectangle 124"/>
          <p:cNvSpPr>
            <a:spLocks noChangeArrowheads="1"/>
          </p:cNvSpPr>
          <p:nvPr/>
        </p:nvSpPr>
        <p:spPr bwMode="auto">
          <a:xfrm>
            <a:off x="5362296" y="2720231"/>
            <a:ext cx="353843" cy="272858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9" name="Rectangle 125"/>
          <p:cNvSpPr>
            <a:spLocks noChangeArrowheads="1"/>
          </p:cNvSpPr>
          <p:nvPr/>
        </p:nvSpPr>
        <p:spPr bwMode="auto">
          <a:xfrm>
            <a:off x="5696863" y="2720231"/>
            <a:ext cx="352467" cy="272858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0" name="Oval 126"/>
          <p:cNvSpPr>
            <a:spLocks noChangeArrowheads="1"/>
          </p:cNvSpPr>
          <p:nvPr/>
        </p:nvSpPr>
        <p:spPr bwMode="auto">
          <a:xfrm>
            <a:off x="5612878" y="2652968"/>
            <a:ext cx="176233" cy="135794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1" name="Rectangle 127"/>
          <p:cNvSpPr>
            <a:spLocks noChangeArrowheads="1"/>
          </p:cNvSpPr>
          <p:nvPr/>
        </p:nvSpPr>
        <p:spPr bwMode="auto">
          <a:xfrm>
            <a:off x="6030055" y="2720231"/>
            <a:ext cx="352467" cy="272858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2" name="Oval 128"/>
          <p:cNvSpPr>
            <a:spLocks noChangeArrowheads="1"/>
          </p:cNvSpPr>
          <p:nvPr/>
        </p:nvSpPr>
        <p:spPr bwMode="auto">
          <a:xfrm>
            <a:off x="5947445" y="2652968"/>
            <a:ext cx="176233" cy="135794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" name="Rectangle 129"/>
          <p:cNvSpPr>
            <a:spLocks noChangeArrowheads="1"/>
          </p:cNvSpPr>
          <p:nvPr/>
        </p:nvSpPr>
        <p:spPr bwMode="auto">
          <a:xfrm>
            <a:off x="6363246" y="2720231"/>
            <a:ext cx="352467" cy="272858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4" name="Oval 130"/>
          <p:cNvSpPr>
            <a:spLocks noChangeArrowheads="1"/>
          </p:cNvSpPr>
          <p:nvPr/>
        </p:nvSpPr>
        <p:spPr bwMode="auto">
          <a:xfrm>
            <a:off x="6280636" y="2652968"/>
            <a:ext cx="176233" cy="135794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" name="Rectangle 131"/>
          <p:cNvSpPr>
            <a:spLocks noChangeArrowheads="1"/>
          </p:cNvSpPr>
          <p:nvPr/>
        </p:nvSpPr>
        <p:spPr bwMode="auto">
          <a:xfrm>
            <a:off x="6697814" y="2720231"/>
            <a:ext cx="352467" cy="272858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6" name="Oval 132"/>
          <p:cNvSpPr>
            <a:spLocks noChangeArrowheads="1"/>
          </p:cNvSpPr>
          <p:nvPr/>
        </p:nvSpPr>
        <p:spPr bwMode="auto">
          <a:xfrm>
            <a:off x="6615204" y="2652968"/>
            <a:ext cx="176233" cy="135794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7" name="Rectangle 133"/>
          <p:cNvSpPr>
            <a:spLocks noChangeArrowheads="1"/>
          </p:cNvSpPr>
          <p:nvPr/>
        </p:nvSpPr>
        <p:spPr bwMode="auto">
          <a:xfrm>
            <a:off x="7031005" y="2720231"/>
            <a:ext cx="352467" cy="272858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8" name="Oval 134"/>
          <p:cNvSpPr>
            <a:spLocks noChangeArrowheads="1"/>
          </p:cNvSpPr>
          <p:nvPr/>
        </p:nvSpPr>
        <p:spPr bwMode="auto">
          <a:xfrm>
            <a:off x="6948396" y="2652968"/>
            <a:ext cx="176233" cy="13579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9" name="Rectangle 135"/>
          <p:cNvSpPr>
            <a:spLocks noChangeArrowheads="1"/>
          </p:cNvSpPr>
          <p:nvPr/>
        </p:nvSpPr>
        <p:spPr bwMode="auto">
          <a:xfrm>
            <a:off x="7364196" y="2720231"/>
            <a:ext cx="352467" cy="272858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0" name="Oval 136"/>
          <p:cNvSpPr>
            <a:spLocks noChangeArrowheads="1"/>
          </p:cNvSpPr>
          <p:nvPr/>
        </p:nvSpPr>
        <p:spPr bwMode="auto">
          <a:xfrm>
            <a:off x="7282963" y="2652968"/>
            <a:ext cx="176233" cy="13579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1" name="Rectangle 137"/>
          <p:cNvSpPr>
            <a:spLocks noChangeArrowheads="1"/>
          </p:cNvSpPr>
          <p:nvPr/>
        </p:nvSpPr>
        <p:spPr bwMode="auto">
          <a:xfrm>
            <a:off x="5351281" y="2995627"/>
            <a:ext cx="352467" cy="272857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2" name="Rectangle 138"/>
          <p:cNvSpPr>
            <a:spLocks noChangeArrowheads="1"/>
          </p:cNvSpPr>
          <p:nvPr/>
        </p:nvSpPr>
        <p:spPr bwMode="auto">
          <a:xfrm>
            <a:off x="5685849" y="2995627"/>
            <a:ext cx="352467" cy="272857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" name="Rectangle 139"/>
          <p:cNvSpPr>
            <a:spLocks noChangeArrowheads="1"/>
          </p:cNvSpPr>
          <p:nvPr/>
        </p:nvSpPr>
        <p:spPr bwMode="auto">
          <a:xfrm>
            <a:off x="6019040" y="2995627"/>
            <a:ext cx="353844" cy="272857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" name="Rectangle 140"/>
          <p:cNvSpPr>
            <a:spLocks noChangeArrowheads="1"/>
          </p:cNvSpPr>
          <p:nvPr/>
        </p:nvSpPr>
        <p:spPr bwMode="auto">
          <a:xfrm>
            <a:off x="6352231" y="2995627"/>
            <a:ext cx="352467" cy="272857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5" name="Rectangle 141"/>
          <p:cNvSpPr>
            <a:spLocks noChangeArrowheads="1"/>
          </p:cNvSpPr>
          <p:nvPr/>
        </p:nvSpPr>
        <p:spPr bwMode="auto">
          <a:xfrm>
            <a:off x="6686799" y="2995627"/>
            <a:ext cx="352467" cy="272857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6" name="Rectangle 142"/>
          <p:cNvSpPr>
            <a:spLocks noChangeArrowheads="1"/>
          </p:cNvSpPr>
          <p:nvPr/>
        </p:nvSpPr>
        <p:spPr bwMode="auto">
          <a:xfrm>
            <a:off x="7019990" y="2995627"/>
            <a:ext cx="352467" cy="272857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7" name="Rectangle 143"/>
          <p:cNvSpPr>
            <a:spLocks noChangeArrowheads="1"/>
          </p:cNvSpPr>
          <p:nvPr/>
        </p:nvSpPr>
        <p:spPr bwMode="auto">
          <a:xfrm>
            <a:off x="7353181" y="2995627"/>
            <a:ext cx="353843" cy="272857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8" name="Oval 144"/>
          <p:cNvSpPr>
            <a:spLocks noChangeArrowheads="1"/>
          </p:cNvSpPr>
          <p:nvPr/>
        </p:nvSpPr>
        <p:spPr bwMode="auto">
          <a:xfrm>
            <a:off x="5601863" y="3208837"/>
            <a:ext cx="176233" cy="135794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9" name="Oval 145"/>
          <p:cNvSpPr>
            <a:spLocks noChangeArrowheads="1"/>
          </p:cNvSpPr>
          <p:nvPr/>
        </p:nvSpPr>
        <p:spPr bwMode="auto">
          <a:xfrm>
            <a:off x="5936431" y="3208837"/>
            <a:ext cx="176233" cy="135794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0" name="Oval 146"/>
          <p:cNvSpPr>
            <a:spLocks noChangeArrowheads="1"/>
          </p:cNvSpPr>
          <p:nvPr/>
        </p:nvSpPr>
        <p:spPr bwMode="auto">
          <a:xfrm>
            <a:off x="6269622" y="3208837"/>
            <a:ext cx="176233" cy="135794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1" name="Oval 147"/>
          <p:cNvSpPr>
            <a:spLocks noChangeArrowheads="1"/>
          </p:cNvSpPr>
          <p:nvPr/>
        </p:nvSpPr>
        <p:spPr bwMode="auto">
          <a:xfrm>
            <a:off x="6604190" y="3208837"/>
            <a:ext cx="176233" cy="135794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2" name="Oval 148"/>
          <p:cNvSpPr>
            <a:spLocks noChangeArrowheads="1"/>
          </p:cNvSpPr>
          <p:nvPr/>
        </p:nvSpPr>
        <p:spPr bwMode="auto">
          <a:xfrm>
            <a:off x="6937381" y="3208837"/>
            <a:ext cx="176233" cy="13579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" name="Oval 149"/>
          <p:cNvSpPr>
            <a:spLocks noChangeArrowheads="1"/>
          </p:cNvSpPr>
          <p:nvPr/>
        </p:nvSpPr>
        <p:spPr bwMode="auto">
          <a:xfrm>
            <a:off x="7270572" y="3208837"/>
            <a:ext cx="176233" cy="13579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" name="Oval 150"/>
          <p:cNvSpPr>
            <a:spLocks noChangeArrowheads="1"/>
          </p:cNvSpPr>
          <p:nvPr/>
        </p:nvSpPr>
        <p:spPr bwMode="auto">
          <a:xfrm>
            <a:off x="5612878" y="2932172"/>
            <a:ext cx="176233" cy="135794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5" name="Oval 151"/>
          <p:cNvSpPr>
            <a:spLocks noChangeArrowheads="1"/>
          </p:cNvSpPr>
          <p:nvPr/>
        </p:nvSpPr>
        <p:spPr bwMode="auto">
          <a:xfrm>
            <a:off x="5947445" y="2932172"/>
            <a:ext cx="176233" cy="135794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6" name="Oval 152"/>
          <p:cNvSpPr>
            <a:spLocks noChangeArrowheads="1"/>
          </p:cNvSpPr>
          <p:nvPr/>
        </p:nvSpPr>
        <p:spPr bwMode="auto">
          <a:xfrm>
            <a:off x="6280636" y="2932172"/>
            <a:ext cx="176233" cy="135794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7" name="Oval 153"/>
          <p:cNvSpPr>
            <a:spLocks noChangeArrowheads="1"/>
          </p:cNvSpPr>
          <p:nvPr/>
        </p:nvSpPr>
        <p:spPr bwMode="auto">
          <a:xfrm>
            <a:off x="6615204" y="2932172"/>
            <a:ext cx="176233" cy="135794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8" name="Oval 154"/>
          <p:cNvSpPr>
            <a:spLocks noChangeArrowheads="1"/>
          </p:cNvSpPr>
          <p:nvPr/>
        </p:nvSpPr>
        <p:spPr bwMode="auto">
          <a:xfrm>
            <a:off x="6948396" y="2933441"/>
            <a:ext cx="176233" cy="13579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9" name="Oval 155"/>
          <p:cNvSpPr>
            <a:spLocks noChangeArrowheads="1"/>
          </p:cNvSpPr>
          <p:nvPr/>
        </p:nvSpPr>
        <p:spPr bwMode="auto">
          <a:xfrm>
            <a:off x="7282963" y="2933441"/>
            <a:ext cx="176233" cy="13579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0" name="Rectangle 156"/>
          <p:cNvSpPr>
            <a:spLocks noChangeArrowheads="1"/>
          </p:cNvSpPr>
          <p:nvPr/>
        </p:nvSpPr>
        <p:spPr bwMode="auto">
          <a:xfrm>
            <a:off x="5329252" y="4918323"/>
            <a:ext cx="352467" cy="272858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1" name="Rectangle 157"/>
          <p:cNvSpPr>
            <a:spLocks noChangeArrowheads="1"/>
          </p:cNvSpPr>
          <p:nvPr/>
        </p:nvSpPr>
        <p:spPr bwMode="auto">
          <a:xfrm>
            <a:off x="5662443" y="4918323"/>
            <a:ext cx="352467" cy="272858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2" name="Oval 158"/>
          <p:cNvSpPr>
            <a:spLocks noChangeArrowheads="1"/>
          </p:cNvSpPr>
          <p:nvPr/>
        </p:nvSpPr>
        <p:spPr bwMode="auto">
          <a:xfrm>
            <a:off x="5590849" y="4859944"/>
            <a:ext cx="176233" cy="137063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" name="Rectangle 159"/>
          <p:cNvSpPr>
            <a:spLocks noChangeArrowheads="1"/>
          </p:cNvSpPr>
          <p:nvPr/>
        </p:nvSpPr>
        <p:spPr bwMode="auto">
          <a:xfrm>
            <a:off x="5997011" y="4918323"/>
            <a:ext cx="352467" cy="272858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" name="Oval 160"/>
          <p:cNvSpPr>
            <a:spLocks noChangeArrowheads="1"/>
          </p:cNvSpPr>
          <p:nvPr/>
        </p:nvSpPr>
        <p:spPr bwMode="auto">
          <a:xfrm>
            <a:off x="5924040" y="4859944"/>
            <a:ext cx="176233" cy="137063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5" name="Rectangle 161"/>
          <p:cNvSpPr>
            <a:spLocks noChangeArrowheads="1"/>
          </p:cNvSpPr>
          <p:nvPr/>
        </p:nvSpPr>
        <p:spPr bwMode="auto">
          <a:xfrm>
            <a:off x="6330202" y="4918323"/>
            <a:ext cx="352467" cy="272858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6" name="Oval 162"/>
          <p:cNvSpPr>
            <a:spLocks noChangeArrowheads="1"/>
          </p:cNvSpPr>
          <p:nvPr/>
        </p:nvSpPr>
        <p:spPr bwMode="auto">
          <a:xfrm>
            <a:off x="6258607" y="4859944"/>
            <a:ext cx="176233" cy="137063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7" name="Rectangle 163"/>
          <p:cNvSpPr>
            <a:spLocks noChangeArrowheads="1"/>
          </p:cNvSpPr>
          <p:nvPr/>
        </p:nvSpPr>
        <p:spPr bwMode="auto">
          <a:xfrm>
            <a:off x="6664770" y="4918323"/>
            <a:ext cx="352467" cy="272858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8" name="Oval 164"/>
          <p:cNvSpPr>
            <a:spLocks noChangeArrowheads="1"/>
          </p:cNvSpPr>
          <p:nvPr/>
        </p:nvSpPr>
        <p:spPr bwMode="auto">
          <a:xfrm>
            <a:off x="6591798" y="4859944"/>
            <a:ext cx="176233" cy="137063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9" name="Rectangle 165"/>
          <p:cNvSpPr>
            <a:spLocks noChangeArrowheads="1"/>
          </p:cNvSpPr>
          <p:nvPr/>
        </p:nvSpPr>
        <p:spPr bwMode="auto">
          <a:xfrm>
            <a:off x="6997961" y="4918323"/>
            <a:ext cx="353843" cy="272858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0" name="Oval 166"/>
          <p:cNvSpPr>
            <a:spLocks noChangeArrowheads="1"/>
          </p:cNvSpPr>
          <p:nvPr/>
        </p:nvSpPr>
        <p:spPr bwMode="auto">
          <a:xfrm>
            <a:off x="6926366" y="4859944"/>
            <a:ext cx="176233" cy="1370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1" name="Rectangle 167"/>
          <p:cNvSpPr>
            <a:spLocks noChangeArrowheads="1"/>
          </p:cNvSpPr>
          <p:nvPr/>
        </p:nvSpPr>
        <p:spPr bwMode="auto">
          <a:xfrm>
            <a:off x="7331152" y="4918323"/>
            <a:ext cx="352467" cy="272858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2" name="Rectangle 168"/>
          <p:cNvSpPr>
            <a:spLocks noChangeArrowheads="1"/>
          </p:cNvSpPr>
          <p:nvPr/>
        </p:nvSpPr>
        <p:spPr bwMode="auto">
          <a:xfrm>
            <a:off x="5329252" y="5198796"/>
            <a:ext cx="352467" cy="272857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3" name="Rectangle 169"/>
          <p:cNvSpPr>
            <a:spLocks noChangeArrowheads="1"/>
          </p:cNvSpPr>
          <p:nvPr/>
        </p:nvSpPr>
        <p:spPr bwMode="auto">
          <a:xfrm>
            <a:off x="5662443" y="5198796"/>
            <a:ext cx="352467" cy="272857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" name="Oval 170"/>
          <p:cNvSpPr>
            <a:spLocks noChangeArrowheads="1"/>
          </p:cNvSpPr>
          <p:nvPr/>
        </p:nvSpPr>
        <p:spPr bwMode="auto">
          <a:xfrm>
            <a:off x="5579834" y="5131533"/>
            <a:ext cx="176233" cy="135795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5" name="Rectangle 171"/>
          <p:cNvSpPr>
            <a:spLocks noChangeArrowheads="1"/>
          </p:cNvSpPr>
          <p:nvPr/>
        </p:nvSpPr>
        <p:spPr bwMode="auto">
          <a:xfrm>
            <a:off x="5997011" y="5198796"/>
            <a:ext cx="352467" cy="272857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6" name="Oval 172"/>
          <p:cNvSpPr>
            <a:spLocks noChangeArrowheads="1"/>
          </p:cNvSpPr>
          <p:nvPr/>
        </p:nvSpPr>
        <p:spPr bwMode="auto">
          <a:xfrm>
            <a:off x="5913025" y="5131533"/>
            <a:ext cx="176233" cy="135795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7" name="Rectangle 173"/>
          <p:cNvSpPr>
            <a:spLocks noChangeArrowheads="1"/>
          </p:cNvSpPr>
          <p:nvPr/>
        </p:nvSpPr>
        <p:spPr bwMode="auto">
          <a:xfrm>
            <a:off x="6330202" y="5198796"/>
            <a:ext cx="352467" cy="272857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8" name="Oval 174"/>
          <p:cNvSpPr>
            <a:spLocks noChangeArrowheads="1"/>
          </p:cNvSpPr>
          <p:nvPr/>
        </p:nvSpPr>
        <p:spPr bwMode="auto">
          <a:xfrm>
            <a:off x="6247592" y="5131533"/>
            <a:ext cx="176233" cy="135795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9" name="Rectangle 175"/>
          <p:cNvSpPr>
            <a:spLocks noChangeArrowheads="1"/>
          </p:cNvSpPr>
          <p:nvPr/>
        </p:nvSpPr>
        <p:spPr bwMode="auto">
          <a:xfrm>
            <a:off x="6664770" y="5198796"/>
            <a:ext cx="352467" cy="272857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0" name="Oval 176"/>
          <p:cNvSpPr>
            <a:spLocks noChangeArrowheads="1"/>
          </p:cNvSpPr>
          <p:nvPr/>
        </p:nvSpPr>
        <p:spPr bwMode="auto">
          <a:xfrm>
            <a:off x="6580783" y="5131533"/>
            <a:ext cx="176233" cy="135795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1" name="Rectangle 177"/>
          <p:cNvSpPr>
            <a:spLocks noChangeArrowheads="1"/>
          </p:cNvSpPr>
          <p:nvPr/>
        </p:nvSpPr>
        <p:spPr bwMode="auto">
          <a:xfrm>
            <a:off x="6997961" y="5198796"/>
            <a:ext cx="353843" cy="272857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2" name="Oval 178"/>
          <p:cNvSpPr>
            <a:spLocks noChangeArrowheads="1"/>
          </p:cNvSpPr>
          <p:nvPr/>
        </p:nvSpPr>
        <p:spPr bwMode="auto">
          <a:xfrm>
            <a:off x="6915352" y="5131533"/>
            <a:ext cx="176233" cy="13579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3" name="Rectangle 179"/>
          <p:cNvSpPr>
            <a:spLocks noChangeArrowheads="1"/>
          </p:cNvSpPr>
          <p:nvPr/>
        </p:nvSpPr>
        <p:spPr bwMode="auto">
          <a:xfrm>
            <a:off x="7331152" y="5198796"/>
            <a:ext cx="352467" cy="272857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" name="Oval 180"/>
          <p:cNvSpPr>
            <a:spLocks noChangeArrowheads="1"/>
          </p:cNvSpPr>
          <p:nvPr/>
        </p:nvSpPr>
        <p:spPr bwMode="auto">
          <a:xfrm>
            <a:off x="7248543" y="5131533"/>
            <a:ext cx="176233" cy="13579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5" name="Rectangle 181"/>
          <p:cNvSpPr>
            <a:spLocks noChangeArrowheads="1"/>
          </p:cNvSpPr>
          <p:nvPr/>
        </p:nvSpPr>
        <p:spPr bwMode="auto">
          <a:xfrm>
            <a:off x="5318238" y="5474192"/>
            <a:ext cx="352467" cy="272858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6" name="Rectangle 182"/>
          <p:cNvSpPr>
            <a:spLocks noChangeArrowheads="1"/>
          </p:cNvSpPr>
          <p:nvPr/>
        </p:nvSpPr>
        <p:spPr bwMode="auto">
          <a:xfrm>
            <a:off x="5651429" y="5474192"/>
            <a:ext cx="352467" cy="272858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7" name="Rectangle 183"/>
          <p:cNvSpPr>
            <a:spLocks noChangeArrowheads="1"/>
          </p:cNvSpPr>
          <p:nvPr/>
        </p:nvSpPr>
        <p:spPr bwMode="auto">
          <a:xfrm>
            <a:off x="5985996" y="5474192"/>
            <a:ext cx="352467" cy="272858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8" name="Rectangle 184"/>
          <p:cNvSpPr>
            <a:spLocks noChangeArrowheads="1"/>
          </p:cNvSpPr>
          <p:nvPr/>
        </p:nvSpPr>
        <p:spPr bwMode="auto">
          <a:xfrm>
            <a:off x="6319187" y="5474192"/>
            <a:ext cx="352467" cy="272858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9" name="Rectangle 185"/>
          <p:cNvSpPr>
            <a:spLocks noChangeArrowheads="1"/>
          </p:cNvSpPr>
          <p:nvPr/>
        </p:nvSpPr>
        <p:spPr bwMode="auto">
          <a:xfrm>
            <a:off x="6652378" y="5474192"/>
            <a:ext cx="352467" cy="272858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0" name="Rectangle 186"/>
          <p:cNvSpPr>
            <a:spLocks noChangeArrowheads="1"/>
          </p:cNvSpPr>
          <p:nvPr/>
        </p:nvSpPr>
        <p:spPr bwMode="auto">
          <a:xfrm>
            <a:off x="6986947" y="5474192"/>
            <a:ext cx="352467" cy="272858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1" name="Rectangle 187"/>
          <p:cNvSpPr>
            <a:spLocks noChangeArrowheads="1"/>
          </p:cNvSpPr>
          <p:nvPr/>
        </p:nvSpPr>
        <p:spPr bwMode="auto">
          <a:xfrm>
            <a:off x="7320138" y="5474192"/>
            <a:ext cx="352467" cy="272858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2" name="Oval 188"/>
          <p:cNvSpPr>
            <a:spLocks noChangeArrowheads="1"/>
          </p:cNvSpPr>
          <p:nvPr/>
        </p:nvSpPr>
        <p:spPr bwMode="auto">
          <a:xfrm>
            <a:off x="5579834" y="5410736"/>
            <a:ext cx="176233" cy="137063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3" name="Oval 189"/>
          <p:cNvSpPr>
            <a:spLocks noChangeArrowheads="1"/>
          </p:cNvSpPr>
          <p:nvPr/>
        </p:nvSpPr>
        <p:spPr bwMode="auto">
          <a:xfrm>
            <a:off x="5913025" y="5410736"/>
            <a:ext cx="176233" cy="137063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" name="Oval 190"/>
          <p:cNvSpPr>
            <a:spLocks noChangeArrowheads="1"/>
          </p:cNvSpPr>
          <p:nvPr/>
        </p:nvSpPr>
        <p:spPr bwMode="auto">
          <a:xfrm>
            <a:off x="6247592" y="5410736"/>
            <a:ext cx="176233" cy="137063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" name="Oval 191"/>
          <p:cNvSpPr>
            <a:spLocks noChangeArrowheads="1"/>
          </p:cNvSpPr>
          <p:nvPr/>
        </p:nvSpPr>
        <p:spPr bwMode="auto">
          <a:xfrm>
            <a:off x="6580783" y="5410736"/>
            <a:ext cx="176233" cy="137063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6" name="Oval 192"/>
          <p:cNvSpPr>
            <a:spLocks noChangeArrowheads="1"/>
          </p:cNvSpPr>
          <p:nvPr/>
        </p:nvSpPr>
        <p:spPr bwMode="auto">
          <a:xfrm>
            <a:off x="6915352" y="5410736"/>
            <a:ext cx="176233" cy="1370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7" name="Oval 193"/>
          <p:cNvSpPr>
            <a:spLocks noChangeArrowheads="1"/>
          </p:cNvSpPr>
          <p:nvPr/>
        </p:nvSpPr>
        <p:spPr bwMode="auto">
          <a:xfrm>
            <a:off x="7248543" y="5410736"/>
            <a:ext cx="176233" cy="1370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8" name="Oval 194"/>
          <p:cNvSpPr>
            <a:spLocks noChangeArrowheads="1"/>
          </p:cNvSpPr>
          <p:nvPr/>
        </p:nvSpPr>
        <p:spPr bwMode="auto">
          <a:xfrm>
            <a:off x="7259557" y="4859944"/>
            <a:ext cx="176233" cy="1370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9" name="Oval 195"/>
          <p:cNvSpPr>
            <a:spLocks noChangeArrowheads="1"/>
          </p:cNvSpPr>
          <p:nvPr/>
        </p:nvSpPr>
        <p:spPr bwMode="auto">
          <a:xfrm>
            <a:off x="7956230" y="1310254"/>
            <a:ext cx="176233" cy="13579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0" name="Oval 196"/>
          <p:cNvSpPr>
            <a:spLocks noChangeArrowheads="1"/>
          </p:cNvSpPr>
          <p:nvPr/>
        </p:nvSpPr>
        <p:spPr bwMode="auto">
          <a:xfrm>
            <a:off x="8300435" y="1022166"/>
            <a:ext cx="176233" cy="13579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1" name="Oval 197"/>
          <p:cNvSpPr>
            <a:spLocks noChangeArrowheads="1"/>
          </p:cNvSpPr>
          <p:nvPr/>
        </p:nvSpPr>
        <p:spPr bwMode="auto">
          <a:xfrm>
            <a:off x="7945215" y="3191070"/>
            <a:ext cx="176233" cy="1370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2" name="Oval 198"/>
          <p:cNvSpPr>
            <a:spLocks noChangeArrowheads="1"/>
          </p:cNvSpPr>
          <p:nvPr/>
        </p:nvSpPr>
        <p:spPr bwMode="auto">
          <a:xfrm>
            <a:off x="7945215" y="3471542"/>
            <a:ext cx="176233" cy="13579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3" name="Oval 199"/>
          <p:cNvSpPr>
            <a:spLocks noChangeArrowheads="1"/>
          </p:cNvSpPr>
          <p:nvPr/>
        </p:nvSpPr>
        <p:spPr bwMode="auto">
          <a:xfrm>
            <a:off x="7952099" y="3746938"/>
            <a:ext cx="176233" cy="13579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" name="Oval 200"/>
          <p:cNvSpPr>
            <a:spLocks noChangeArrowheads="1"/>
          </p:cNvSpPr>
          <p:nvPr/>
        </p:nvSpPr>
        <p:spPr bwMode="auto">
          <a:xfrm>
            <a:off x="7963113" y="4017257"/>
            <a:ext cx="176233" cy="1370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" name="Oval 201"/>
          <p:cNvSpPr>
            <a:spLocks noChangeArrowheads="1"/>
          </p:cNvSpPr>
          <p:nvPr/>
        </p:nvSpPr>
        <p:spPr bwMode="auto">
          <a:xfrm>
            <a:off x="7963113" y="4297730"/>
            <a:ext cx="176233" cy="1370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6" name="Oval 202"/>
          <p:cNvSpPr>
            <a:spLocks noChangeArrowheads="1"/>
          </p:cNvSpPr>
          <p:nvPr/>
        </p:nvSpPr>
        <p:spPr bwMode="auto">
          <a:xfrm>
            <a:off x="7956230" y="1539962"/>
            <a:ext cx="176233" cy="13579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" name="Oval 203"/>
          <p:cNvSpPr>
            <a:spLocks noChangeArrowheads="1"/>
          </p:cNvSpPr>
          <p:nvPr/>
        </p:nvSpPr>
        <p:spPr bwMode="auto">
          <a:xfrm>
            <a:off x="7956230" y="1819165"/>
            <a:ext cx="176233" cy="1370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" name="Oval 204"/>
          <p:cNvSpPr>
            <a:spLocks noChangeArrowheads="1"/>
          </p:cNvSpPr>
          <p:nvPr/>
        </p:nvSpPr>
        <p:spPr bwMode="auto">
          <a:xfrm>
            <a:off x="7945215" y="2094562"/>
            <a:ext cx="176233" cy="13579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9" name="Oval 205"/>
          <p:cNvSpPr>
            <a:spLocks noChangeArrowheads="1"/>
          </p:cNvSpPr>
          <p:nvPr/>
        </p:nvSpPr>
        <p:spPr bwMode="auto">
          <a:xfrm>
            <a:off x="7956230" y="2366150"/>
            <a:ext cx="176233" cy="13579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0" name="Oval 206"/>
          <p:cNvSpPr>
            <a:spLocks noChangeArrowheads="1"/>
          </p:cNvSpPr>
          <p:nvPr/>
        </p:nvSpPr>
        <p:spPr bwMode="auto">
          <a:xfrm>
            <a:off x="7945215" y="2920750"/>
            <a:ext cx="176233" cy="13579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1" name="Oval 207"/>
          <p:cNvSpPr>
            <a:spLocks noChangeArrowheads="1"/>
          </p:cNvSpPr>
          <p:nvPr/>
        </p:nvSpPr>
        <p:spPr bwMode="auto">
          <a:xfrm>
            <a:off x="7956230" y="2645354"/>
            <a:ext cx="176233" cy="13579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2" name="Oval 208"/>
          <p:cNvSpPr>
            <a:spLocks noChangeArrowheads="1"/>
          </p:cNvSpPr>
          <p:nvPr/>
        </p:nvSpPr>
        <p:spPr bwMode="auto">
          <a:xfrm>
            <a:off x="7941084" y="4843446"/>
            <a:ext cx="176233" cy="13579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3" name="Oval 209"/>
          <p:cNvSpPr>
            <a:spLocks noChangeArrowheads="1"/>
          </p:cNvSpPr>
          <p:nvPr/>
        </p:nvSpPr>
        <p:spPr bwMode="auto">
          <a:xfrm>
            <a:off x="7941084" y="5122649"/>
            <a:ext cx="176233" cy="1370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4" name="Oval 210"/>
          <p:cNvSpPr>
            <a:spLocks noChangeArrowheads="1"/>
          </p:cNvSpPr>
          <p:nvPr/>
        </p:nvSpPr>
        <p:spPr bwMode="auto">
          <a:xfrm>
            <a:off x="7954852" y="5399315"/>
            <a:ext cx="176233" cy="13579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" name="Oval 211"/>
          <p:cNvSpPr>
            <a:spLocks noChangeArrowheads="1"/>
          </p:cNvSpPr>
          <p:nvPr/>
        </p:nvSpPr>
        <p:spPr bwMode="auto">
          <a:xfrm>
            <a:off x="7952099" y="4573126"/>
            <a:ext cx="176233" cy="1370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6" name="Oval 212"/>
          <p:cNvSpPr>
            <a:spLocks noChangeArrowheads="1"/>
          </p:cNvSpPr>
          <p:nvPr/>
        </p:nvSpPr>
        <p:spPr bwMode="auto">
          <a:xfrm>
            <a:off x="8294129" y="2904252"/>
            <a:ext cx="176233" cy="1370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7" name="Oval 213"/>
          <p:cNvSpPr>
            <a:spLocks noChangeArrowheads="1"/>
          </p:cNvSpPr>
          <p:nvPr/>
        </p:nvSpPr>
        <p:spPr bwMode="auto">
          <a:xfrm>
            <a:off x="8302656" y="3183455"/>
            <a:ext cx="176233" cy="13579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8" name="Oval 215"/>
          <p:cNvSpPr>
            <a:spLocks noChangeArrowheads="1"/>
          </p:cNvSpPr>
          <p:nvPr/>
        </p:nvSpPr>
        <p:spPr bwMode="auto">
          <a:xfrm>
            <a:off x="8294129" y="3729171"/>
            <a:ext cx="176233" cy="1370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9" name="Oval 216"/>
          <p:cNvSpPr>
            <a:spLocks noChangeArrowheads="1"/>
          </p:cNvSpPr>
          <p:nvPr/>
        </p:nvSpPr>
        <p:spPr bwMode="auto">
          <a:xfrm>
            <a:off x="8288043" y="4009643"/>
            <a:ext cx="176233" cy="1370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0" name="Oval 217"/>
          <p:cNvSpPr>
            <a:spLocks noChangeArrowheads="1"/>
          </p:cNvSpPr>
          <p:nvPr/>
        </p:nvSpPr>
        <p:spPr bwMode="auto">
          <a:xfrm>
            <a:off x="8299058" y="1277256"/>
            <a:ext cx="176233" cy="13579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1" name="Oval 218"/>
          <p:cNvSpPr>
            <a:spLocks noChangeArrowheads="1"/>
          </p:cNvSpPr>
          <p:nvPr/>
        </p:nvSpPr>
        <p:spPr bwMode="auto">
          <a:xfrm>
            <a:off x="8299058" y="1531078"/>
            <a:ext cx="176233" cy="1370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2" name="Oval 219"/>
          <p:cNvSpPr>
            <a:spLocks noChangeArrowheads="1"/>
          </p:cNvSpPr>
          <p:nvPr/>
        </p:nvSpPr>
        <p:spPr bwMode="auto">
          <a:xfrm>
            <a:off x="8288043" y="1807744"/>
            <a:ext cx="176233" cy="13579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3" name="Oval 220"/>
          <p:cNvSpPr>
            <a:spLocks noChangeArrowheads="1"/>
          </p:cNvSpPr>
          <p:nvPr/>
        </p:nvSpPr>
        <p:spPr bwMode="auto">
          <a:xfrm>
            <a:off x="8299058" y="2078063"/>
            <a:ext cx="176233" cy="13579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4" name="Oval 221"/>
          <p:cNvSpPr>
            <a:spLocks noChangeArrowheads="1"/>
          </p:cNvSpPr>
          <p:nvPr/>
        </p:nvSpPr>
        <p:spPr bwMode="auto">
          <a:xfrm>
            <a:off x="8288043" y="2633931"/>
            <a:ext cx="176233" cy="13579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" name="Oval 222"/>
          <p:cNvSpPr>
            <a:spLocks noChangeArrowheads="1"/>
          </p:cNvSpPr>
          <p:nvPr/>
        </p:nvSpPr>
        <p:spPr bwMode="auto">
          <a:xfrm>
            <a:off x="8299058" y="2358536"/>
            <a:ext cx="176233" cy="13579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6" name="Oval 223"/>
          <p:cNvSpPr>
            <a:spLocks noChangeArrowheads="1"/>
          </p:cNvSpPr>
          <p:nvPr/>
        </p:nvSpPr>
        <p:spPr bwMode="auto">
          <a:xfrm>
            <a:off x="8297681" y="4556628"/>
            <a:ext cx="176233" cy="13579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7" name="Oval 224"/>
          <p:cNvSpPr>
            <a:spLocks noChangeArrowheads="1"/>
          </p:cNvSpPr>
          <p:nvPr/>
        </p:nvSpPr>
        <p:spPr bwMode="auto">
          <a:xfrm>
            <a:off x="8297681" y="4835831"/>
            <a:ext cx="176233" cy="1370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8" name="Oval 225"/>
          <p:cNvSpPr>
            <a:spLocks noChangeArrowheads="1"/>
          </p:cNvSpPr>
          <p:nvPr/>
        </p:nvSpPr>
        <p:spPr bwMode="auto">
          <a:xfrm>
            <a:off x="8286667" y="5111227"/>
            <a:ext cx="176233" cy="13579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9" name="Line 227"/>
          <p:cNvSpPr>
            <a:spLocks noChangeShapeType="1"/>
          </p:cNvSpPr>
          <p:nvPr/>
        </p:nvSpPr>
        <p:spPr bwMode="auto">
          <a:xfrm>
            <a:off x="7695743" y="1617665"/>
            <a:ext cx="1377" cy="4203280"/>
          </a:xfrm>
          <a:prstGeom prst="line">
            <a:avLst/>
          </a:prstGeom>
          <a:noFill/>
          <a:ln w="4572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0" name="Oval 228"/>
          <p:cNvSpPr>
            <a:spLocks noChangeArrowheads="1"/>
          </p:cNvSpPr>
          <p:nvPr/>
        </p:nvSpPr>
        <p:spPr bwMode="auto">
          <a:xfrm>
            <a:off x="7632676" y="3479156"/>
            <a:ext cx="176233" cy="1370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1" name="Oval 229"/>
          <p:cNvSpPr>
            <a:spLocks noChangeArrowheads="1"/>
          </p:cNvSpPr>
          <p:nvPr/>
        </p:nvSpPr>
        <p:spPr bwMode="auto">
          <a:xfrm>
            <a:off x="7632676" y="3758360"/>
            <a:ext cx="176233" cy="135795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2" name="Oval 230"/>
          <p:cNvSpPr>
            <a:spLocks noChangeArrowheads="1"/>
          </p:cNvSpPr>
          <p:nvPr/>
        </p:nvSpPr>
        <p:spPr bwMode="auto">
          <a:xfrm>
            <a:off x="7621661" y="4033756"/>
            <a:ext cx="176233" cy="13579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3" name="Oval 231"/>
          <p:cNvSpPr>
            <a:spLocks noChangeArrowheads="1"/>
          </p:cNvSpPr>
          <p:nvPr/>
        </p:nvSpPr>
        <p:spPr bwMode="auto">
          <a:xfrm>
            <a:off x="7632676" y="4305345"/>
            <a:ext cx="176233" cy="1370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4" name="Oval 232"/>
          <p:cNvSpPr>
            <a:spLocks noChangeArrowheads="1"/>
          </p:cNvSpPr>
          <p:nvPr/>
        </p:nvSpPr>
        <p:spPr bwMode="auto">
          <a:xfrm>
            <a:off x="7632676" y="4584548"/>
            <a:ext cx="176233" cy="1370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" name="Oval 233"/>
          <p:cNvSpPr>
            <a:spLocks noChangeArrowheads="1"/>
          </p:cNvSpPr>
          <p:nvPr/>
        </p:nvSpPr>
        <p:spPr bwMode="auto">
          <a:xfrm>
            <a:off x="7643690" y="1826780"/>
            <a:ext cx="176233" cy="13579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6" name="Oval 234"/>
          <p:cNvSpPr>
            <a:spLocks noChangeArrowheads="1"/>
          </p:cNvSpPr>
          <p:nvPr/>
        </p:nvSpPr>
        <p:spPr bwMode="auto">
          <a:xfrm>
            <a:off x="7643690" y="2105983"/>
            <a:ext cx="176233" cy="1370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7" name="Oval 235"/>
          <p:cNvSpPr>
            <a:spLocks noChangeArrowheads="1"/>
          </p:cNvSpPr>
          <p:nvPr/>
        </p:nvSpPr>
        <p:spPr bwMode="auto">
          <a:xfrm>
            <a:off x="7632676" y="2382648"/>
            <a:ext cx="176233" cy="13579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8" name="Oval 236"/>
          <p:cNvSpPr>
            <a:spLocks noChangeArrowheads="1"/>
          </p:cNvSpPr>
          <p:nvPr/>
        </p:nvSpPr>
        <p:spPr bwMode="auto">
          <a:xfrm>
            <a:off x="7643690" y="2652968"/>
            <a:ext cx="176233" cy="13579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9" name="Oval 237"/>
          <p:cNvSpPr>
            <a:spLocks noChangeArrowheads="1"/>
          </p:cNvSpPr>
          <p:nvPr/>
        </p:nvSpPr>
        <p:spPr bwMode="auto">
          <a:xfrm>
            <a:off x="7632676" y="3208837"/>
            <a:ext cx="176233" cy="13579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" name="Oval 238"/>
          <p:cNvSpPr>
            <a:spLocks noChangeArrowheads="1"/>
          </p:cNvSpPr>
          <p:nvPr/>
        </p:nvSpPr>
        <p:spPr bwMode="auto">
          <a:xfrm>
            <a:off x="7643690" y="2933441"/>
            <a:ext cx="176233" cy="13579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1" name="Oval 239"/>
          <p:cNvSpPr>
            <a:spLocks noChangeArrowheads="1"/>
          </p:cNvSpPr>
          <p:nvPr/>
        </p:nvSpPr>
        <p:spPr bwMode="auto">
          <a:xfrm>
            <a:off x="7610647" y="5131533"/>
            <a:ext cx="176233" cy="13579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2" name="Oval 240"/>
          <p:cNvSpPr>
            <a:spLocks noChangeArrowheads="1"/>
          </p:cNvSpPr>
          <p:nvPr/>
        </p:nvSpPr>
        <p:spPr bwMode="auto">
          <a:xfrm>
            <a:off x="7610647" y="5410736"/>
            <a:ext cx="176233" cy="1370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3" name="Oval 241"/>
          <p:cNvSpPr>
            <a:spLocks noChangeArrowheads="1"/>
          </p:cNvSpPr>
          <p:nvPr/>
        </p:nvSpPr>
        <p:spPr bwMode="auto">
          <a:xfrm>
            <a:off x="7621661" y="4859944"/>
            <a:ext cx="176233" cy="1370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4" name="Oval 242"/>
          <p:cNvSpPr>
            <a:spLocks noChangeArrowheads="1"/>
          </p:cNvSpPr>
          <p:nvPr/>
        </p:nvSpPr>
        <p:spPr bwMode="auto">
          <a:xfrm>
            <a:off x="7643690" y="1569152"/>
            <a:ext cx="176233" cy="13579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" name="Oval 243"/>
          <p:cNvSpPr>
            <a:spLocks noChangeArrowheads="1"/>
          </p:cNvSpPr>
          <p:nvPr/>
        </p:nvSpPr>
        <p:spPr bwMode="auto">
          <a:xfrm>
            <a:off x="7599632" y="5686133"/>
            <a:ext cx="176233" cy="13579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6" name="Line 244"/>
          <p:cNvSpPr>
            <a:spLocks noChangeShapeType="1"/>
          </p:cNvSpPr>
          <p:nvPr/>
        </p:nvSpPr>
        <p:spPr bwMode="auto">
          <a:xfrm>
            <a:off x="5346884" y="1564075"/>
            <a:ext cx="1377" cy="4203280"/>
          </a:xfrm>
          <a:prstGeom prst="line">
            <a:avLst/>
          </a:prstGeom>
          <a:noFill/>
          <a:ln w="4572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7" name="Oval 245"/>
          <p:cNvSpPr>
            <a:spLocks noChangeArrowheads="1"/>
          </p:cNvSpPr>
          <p:nvPr/>
        </p:nvSpPr>
        <p:spPr bwMode="auto">
          <a:xfrm>
            <a:off x="5268672" y="3477888"/>
            <a:ext cx="176233" cy="135794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8" name="Oval 246"/>
          <p:cNvSpPr>
            <a:spLocks noChangeArrowheads="1"/>
          </p:cNvSpPr>
          <p:nvPr/>
        </p:nvSpPr>
        <p:spPr bwMode="auto">
          <a:xfrm>
            <a:off x="5268672" y="3758360"/>
            <a:ext cx="176233" cy="135795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9" name="Oval 247"/>
          <p:cNvSpPr>
            <a:spLocks noChangeArrowheads="1"/>
          </p:cNvSpPr>
          <p:nvPr/>
        </p:nvSpPr>
        <p:spPr bwMode="auto">
          <a:xfrm>
            <a:off x="5257658" y="4033756"/>
            <a:ext cx="176233" cy="135794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0" name="Oval 248"/>
          <p:cNvSpPr>
            <a:spLocks noChangeArrowheads="1"/>
          </p:cNvSpPr>
          <p:nvPr/>
        </p:nvSpPr>
        <p:spPr bwMode="auto">
          <a:xfrm>
            <a:off x="5268672" y="4304075"/>
            <a:ext cx="176233" cy="137063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1" name="Oval 249"/>
          <p:cNvSpPr>
            <a:spLocks noChangeArrowheads="1"/>
          </p:cNvSpPr>
          <p:nvPr/>
        </p:nvSpPr>
        <p:spPr bwMode="auto">
          <a:xfrm>
            <a:off x="5268672" y="4584548"/>
            <a:ext cx="176233" cy="137063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2" name="Oval 250"/>
          <p:cNvSpPr>
            <a:spLocks noChangeArrowheads="1"/>
          </p:cNvSpPr>
          <p:nvPr/>
        </p:nvSpPr>
        <p:spPr bwMode="auto">
          <a:xfrm>
            <a:off x="5279687" y="1826780"/>
            <a:ext cx="176233" cy="13579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3" name="Oval 251"/>
          <p:cNvSpPr>
            <a:spLocks noChangeArrowheads="1"/>
          </p:cNvSpPr>
          <p:nvPr/>
        </p:nvSpPr>
        <p:spPr bwMode="auto">
          <a:xfrm>
            <a:off x="5279687" y="2105983"/>
            <a:ext cx="176233" cy="1370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4" name="Oval 252"/>
          <p:cNvSpPr>
            <a:spLocks noChangeArrowheads="1"/>
          </p:cNvSpPr>
          <p:nvPr/>
        </p:nvSpPr>
        <p:spPr bwMode="auto">
          <a:xfrm>
            <a:off x="5268672" y="2381380"/>
            <a:ext cx="176233" cy="137063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5" name="Oval 253"/>
          <p:cNvSpPr>
            <a:spLocks noChangeArrowheads="1"/>
          </p:cNvSpPr>
          <p:nvPr/>
        </p:nvSpPr>
        <p:spPr bwMode="auto">
          <a:xfrm>
            <a:off x="5279687" y="2652968"/>
            <a:ext cx="176233" cy="135794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" name="Oval 254"/>
          <p:cNvSpPr>
            <a:spLocks noChangeArrowheads="1"/>
          </p:cNvSpPr>
          <p:nvPr/>
        </p:nvSpPr>
        <p:spPr bwMode="auto">
          <a:xfrm>
            <a:off x="5268672" y="3208837"/>
            <a:ext cx="176233" cy="135794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7" name="Oval 255"/>
          <p:cNvSpPr>
            <a:spLocks noChangeArrowheads="1"/>
          </p:cNvSpPr>
          <p:nvPr/>
        </p:nvSpPr>
        <p:spPr bwMode="auto">
          <a:xfrm>
            <a:off x="5279687" y="2932172"/>
            <a:ext cx="176233" cy="135794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8" name="Oval 256"/>
          <p:cNvSpPr>
            <a:spLocks noChangeArrowheads="1"/>
          </p:cNvSpPr>
          <p:nvPr/>
        </p:nvSpPr>
        <p:spPr bwMode="auto">
          <a:xfrm>
            <a:off x="5257658" y="4859944"/>
            <a:ext cx="176233" cy="137063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9" name="Oval 257"/>
          <p:cNvSpPr>
            <a:spLocks noChangeArrowheads="1"/>
          </p:cNvSpPr>
          <p:nvPr/>
        </p:nvSpPr>
        <p:spPr bwMode="auto">
          <a:xfrm>
            <a:off x="5246643" y="5131533"/>
            <a:ext cx="176233" cy="135795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0" name="Oval 258"/>
          <p:cNvSpPr>
            <a:spLocks noChangeArrowheads="1"/>
          </p:cNvSpPr>
          <p:nvPr/>
        </p:nvSpPr>
        <p:spPr bwMode="auto">
          <a:xfrm>
            <a:off x="5246643" y="5410736"/>
            <a:ext cx="176233" cy="137063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1" name="Oval 259"/>
          <p:cNvSpPr>
            <a:spLocks noChangeArrowheads="1"/>
          </p:cNvSpPr>
          <p:nvPr/>
        </p:nvSpPr>
        <p:spPr bwMode="auto">
          <a:xfrm>
            <a:off x="5235628" y="5686133"/>
            <a:ext cx="176233" cy="135794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2" name="Line 260"/>
          <p:cNvSpPr>
            <a:spLocks noChangeShapeType="1"/>
          </p:cNvSpPr>
          <p:nvPr/>
        </p:nvSpPr>
        <p:spPr bwMode="auto">
          <a:xfrm>
            <a:off x="8735511" y="814033"/>
            <a:ext cx="27536" cy="4057333"/>
          </a:xfrm>
          <a:prstGeom prst="line">
            <a:avLst/>
          </a:prstGeom>
          <a:noFill/>
          <a:ln w="4572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3" name="Oval 261"/>
          <p:cNvSpPr>
            <a:spLocks noChangeArrowheads="1"/>
          </p:cNvSpPr>
          <p:nvPr/>
        </p:nvSpPr>
        <p:spPr bwMode="auto">
          <a:xfrm>
            <a:off x="8643263" y="763269"/>
            <a:ext cx="176233" cy="13579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4" name="Line 262"/>
          <p:cNvSpPr>
            <a:spLocks noChangeShapeType="1"/>
          </p:cNvSpPr>
          <p:nvPr/>
        </p:nvSpPr>
        <p:spPr bwMode="auto">
          <a:xfrm>
            <a:off x="8734134" y="900332"/>
            <a:ext cx="1377" cy="4020529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5" name="Oval 263"/>
          <p:cNvSpPr>
            <a:spLocks noChangeArrowheads="1"/>
          </p:cNvSpPr>
          <p:nvPr/>
        </p:nvSpPr>
        <p:spPr bwMode="auto">
          <a:xfrm>
            <a:off x="8640776" y="2633482"/>
            <a:ext cx="176233" cy="1370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" name="Oval 264"/>
          <p:cNvSpPr>
            <a:spLocks noChangeArrowheads="1"/>
          </p:cNvSpPr>
          <p:nvPr/>
        </p:nvSpPr>
        <p:spPr bwMode="auto">
          <a:xfrm>
            <a:off x="8640776" y="2913954"/>
            <a:ext cx="176233" cy="13579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7" name="Oval 265"/>
          <p:cNvSpPr>
            <a:spLocks noChangeArrowheads="1"/>
          </p:cNvSpPr>
          <p:nvPr/>
        </p:nvSpPr>
        <p:spPr bwMode="auto">
          <a:xfrm>
            <a:off x="8634470" y="3181407"/>
            <a:ext cx="176233" cy="13579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8" name="Oval 266"/>
          <p:cNvSpPr>
            <a:spLocks noChangeArrowheads="1"/>
          </p:cNvSpPr>
          <p:nvPr/>
        </p:nvSpPr>
        <p:spPr bwMode="auto">
          <a:xfrm>
            <a:off x="8645485" y="3459586"/>
            <a:ext cx="176233" cy="1370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9" name="Oval 267"/>
          <p:cNvSpPr>
            <a:spLocks noChangeArrowheads="1"/>
          </p:cNvSpPr>
          <p:nvPr/>
        </p:nvSpPr>
        <p:spPr bwMode="auto">
          <a:xfrm>
            <a:off x="8645485" y="3732199"/>
            <a:ext cx="176233" cy="1370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0" name="Oval 268"/>
          <p:cNvSpPr>
            <a:spLocks noChangeArrowheads="1"/>
          </p:cNvSpPr>
          <p:nvPr/>
        </p:nvSpPr>
        <p:spPr bwMode="auto">
          <a:xfrm>
            <a:off x="8643263" y="1022166"/>
            <a:ext cx="176233" cy="13579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1" name="Oval 269"/>
          <p:cNvSpPr>
            <a:spLocks noChangeArrowheads="1"/>
          </p:cNvSpPr>
          <p:nvPr/>
        </p:nvSpPr>
        <p:spPr bwMode="auto">
          <a:xfrm>
            <a:off x="8643263" y="1301370"/>
            <a:ext cx="176233" cy="1370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2" name="Oval 270"/>
          <p:cNvSpPr>
            <a:spLocks noChangeArrowheads="1"/>
          </p:cNvSpPr>
          <p:nvPr/>
        </p:nvSpPr>
        <p:spPr bwMode="auto">
          <a:xfrm>
            <a:off x="8640776" y="1545326"/>
            <a:ext cx="176233" cy="13579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3" name="Oval 272"/>
          <p:cNvSpPr>
            <a:spLocks noChangeArrowheads="1"/>
          </p:cNvSpPr>
          <p:nvPr/>
        </p:nvSpPr>
        <p:spPr bwMode="auto">
          <a:xfrm>
            <a:off x="8649303" y="2355794"/>
            <a:ext cx="176233" cy="13579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4" name="Oval 273"/>
          <p:cNvSpPr>
            <a:spLocks noChangeArrowheads="1"/>
          </p:cNvSpPr>
          <p:nvPr/>
        </p:nvSpPr>
        <p:spPr bwMode="auto">
          <a:xfrm>
            <a:off x="8643263" y="2072538"/>
            <a:ext cx="176233" cy="13579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5" name="Oval 274"/>
          <p:cNvSpPr>
            <a:spLocks noChangeArrowheads="1"/>
          </p:cNvSpPr>
          <p:nvPr/>
        </p:nvSpPr>
        <p:spPr bwMode="auto">
          <a:xfrm>
            <a:off x="8640510" y="4277915"/>
            <a:ext cx="176233" cy="13579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" name="Oval 275"/>
          <p:cNvSpPr>
            <a:spLocks noChangeArrowheads="1"/>
          </p:cNvSpPr>
          <p:nvPr/>
        </p:nvSpPr>
        <p:spPr bwMode="auto">
          <a:xfrm>
            <a:off x="8640510" y="4555484"/>
            <a:ext cx="176233" cy="1370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" name="Oval 276"/>
          <p:cNvSpPr>
            <a:spLocks noChangeArrowheads="1"/>
          </p:cNvSpPr>
          <p:nvPr/>
        </p:nvSpPr>
        <p:spPr bwMode="auto">
          <a:xfrm>
            <a:off x="8646550" y="4818639"/>
            <a:ext cx="176233" cy="13579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8" name="Oval 277"/>
          <p:cNvSpPr>
            <a:spLocks noChangeArrowheads="1"/>
          </p:cNvSpPr>
          <p:nvPr/>
        </p:nvSpPr>
        <p:spPr bwMode="auto">
          <a:xfrm>
            <a:off x="8651524" y="4007595"/>
            <a:ext cx="176233" cy="1370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9" name="Line 278"/>
          <p:cNvSpPr>
            <a:spLocks noChangeShapeType="1"/>
          </p:cNvSpPr>
          <p:nvPr/>
        </p:nvSpPr>
        <p:spPr bwMode="auto">
          <a:xfrm flipV="1">
            <a:off x="4968525" y="2092023"/>
            <a:ext cx="1376" cy="365756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0" name="Line 279"/>
          <p:cNvSpPr>
            <a:spLocks noChangeShapeType="1"/>
          </p:cNvSpPr>
          <p:nvPr/>
        </p:nvSpPr>
        <p:spPr bwMode="auto">
          <a:xfrm>
            <a:off x="5271426" y="6113821"/>
            <a:ext cx="2577412" cy="127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1" name="Line 280"/>
          <p:cNvSpPr>
            <a:spLocks noChangeShapeType="1"/>
          </p:cNvSpPr>
          <p:nvPr/>
        </p:nvSpPr>
        <p:spPr bwMode="auto">
          <a:xfrm flipV="1">
            <a:off x="8026447" y="5198796"/>
            <a:ext cx="793050" cy="73354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2" name="Text Box 281"/>
          <p:cNvSpPr txBox="1">
            <a:spLocks noChangeArrowheads="1"/>
          </p:cNvSpPr>
          <p:nvPr/>
        </p:nvSpPr>
        <p:spPr bwMode="auto">
          <a:xfrm>
            <a:off x="6211795" y="5873960"/>
            <a:ext cx="720079" cy="29824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5000" rIns="90000" bIns="45000"/>
          <a:lstStyle/>
          <a:p>
            <a:pPr>
              <a:tabLst>
                <a:tab pos="723900" algn="l"/>
              </a:tabLst>
            </a:pPr>
            <a:r>
              <a:rPr lang="en-US" sz="14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X-Axis</a:t>
            </a:r>
          </a:p>
        </p:txBody>
      </p:sp>
      <p:sp>
        <p:nvSpPr>
          <p:cNvPr id="283" name="Text Box 282"/>
          <p:cNvSpPr txBox="1">
            <a:spLocks noChangeArrowheads="1"/>
          </p:cNvSpPr>
          <p:nvPr/>
        </p:nvSpPr>
        <p:spPr bwMode="auto">
          <a:xfrm>
            <a:off x="8272899" y="5615063"/>
            <a:ext cx="718701" cy="29824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5000" rIns="90000" bIns="45000"/>
          <a:lstStyle/>
          <a:p>
            <a:pPr>
              <a:tabLst>
                <a:tab pos="723900" algn="l"/>
              </a:tabLst>
            </a:pPr>
            <a:r>
              <a:rPr lang="en-US" sz="14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Z-Axis</a:t>
            </a:r>
          </a:p>
        </p:txBody>
      </p:sp>
      <p:sp>
        <p:nvSpPr>
          <p:cNvPr id="284" name="Text Box 283"/>
          <p:cNvSpPr txBox="1">
            <a:spLocks noChangeArrowheads="1"/>
          </p:cNvSpPr>
          <p:nvPr/>
        </p:nvSpPr>
        <p:spPr bwMode="auto">
          <a:xfrm>
            <a:off x="4572000" y="1727790"/>
            <a:ext cx="713194" cy="29824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5000" rIns="90000" bIns="45000"/>
          <a:lstStyle/>
          <a:p>
            <a:pPr>
              <a:tabLst>
                <a:tab pos="723900" algn="l"/>
              </a:tabLst>
            </a:pPr>
            <a:r>
              <a:rPr lang="en-US" sz="14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Y-Axis</a:t>
            </a:r>
          </a:p>
        </p:txBody>
      </p:sp>
      <p:sp>
        <p:nvSpPr>
          <p:cNvPr id="285" name="Line 326"/>
          <p:cNvSpPr>
            <a:spLocks noChangeShapeType="1"/>
          </p:cNvSpPr>
          <p:nvPr/>
        </p:nvSpPr>
        <p:spPr bwMode="auto">
          <a:xfrm>
            <a:off x="5436644" y="1639976"/>
            <a:ext cx="2180887" cy="1269"/>
          </a:xfrm>
          <a:prstGeom prst="line">
            <a:avLst/>
          </a:prstGeom>
          <a:noFill/>
          <a:ln w="4572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6" name="Oval 327"/>
          <p:cNvSpPr>
            <a:spLocks noChangeArrowheads="1"/>
          </p:cNvSpPr>
          <p:nvPr/>
        </p:nvSpPr>
        <p:spPr bwMode="auto">
          <a:xfrm>
            <a:off x="5279687" y="1567882"/>
            <a:ext cx="176233" cy="13579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" name="Oval 328"/>
          <p:cNvSpPr>
            <a:spLocks noChangeArrowheads="1"/>
          </p:cNvSpPr>
          <p:nvPr/>
        </p:nvSpPr>
        <p:spPr bwMode="auto">
          <a:xfrm>
            <a:off x="5612878" y="1567882"/>
            <a:ext cx="176233" cy="13579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8" name="Oval 329"/>
          <p:cNvSpPr>
            <a:spLocks noChangeArrowheads="1"/>
          </p:cNvSpPr>
          <p:nvPr/>
        </p:nvSpPr>
        <p:spPr bwMode="auto">
          <a:xfrm>
            <a:off x="5947445" y="1567882"/>
            <a:ext cx="176233" cy="13579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9" name="Oval 330"/>
          <p:cNvSpPr>
            <a:spLocks noChangeArrowheads="1"/>
          </p:cNvSpPr>
          <p:nvPr/>
        </p:nvSpPr>
        <p:spPr bwMode="auto">
          <a:xfrm>
            <a:off x="6280636" y="1567882"/>
            <a:ext cx="176233" cy="13579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0" name="Oval 331"/>
          <p:cNvSpPr>
            <a:spLocks noChangeArrowheads="1"/>
          </p:cNvSpPr>
          <p:nvPr/>
        </p:nvSpPr>
        <p:spPr bwMode="auto">
          <a:xfrm>
            <a:off x="6615204" y="1567882"/>
            <a:ext cx="176233" cy="13579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1" name="Oval 332"/>
          <p:cNvSpPr>
            <a:spLocks noChangeArrowheads="1"/>
          </p:cNvSpPr>
          <p:nvPr/>
        </p:nvSpPr>
        <p:spPr bwMode="auto">
          <a:xfrm>
            <a:off x="6948396" y="1569152"/>
            <a:ext cx="176233" cy="13579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2" name="Oval 333"/>
          <p:cNvSpPr>
            <a:spLocks noChangeArrowheads="1"/>
          </p:cNvSpPr>
          <p:nvPr/>
        </p:nvSpPr>
        <p:spPr bwMode="auto">
          <a:xfrm>
            <a:off x="7282963" y="1569152"/>
            <a:ext cx="176233" cy="13579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3" name="Line 334"/>
          <p:cNvSpPr>
            <a:spLocks noChangeShapeType="1"/>
          </p:cNvSpPr>
          <p:nvPr/>
        </p:nvSpPr>
        <p:spPr bwMode="auto">
          <a:xfrm>
            <a:off x="6436218" y="841953"/>
            <a:ext cx="2180887" cy="1270"/>
          </a:xfrm>
          <a:prstGeom prst="line">
            <a:avLst/>
          </a:prstGeom>
          <a:noFill/>
          <a:ln w="4572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4" name="Line 335"/>
          <p:cNvSpPr>
            <a:spLocks noChangeShapeType="1"/>
          </p:cNvSpPr>
          <p:nvPr/>
        </p:nvSpPr>
        <p:spPr bwMode="auto">
          <a:xfrm>
            <a:off x="5406354" y="5762279"/>
            <a:ext cx="2180887" cy="1269"/>
          </a:xfrm>
          <a:prstGeom prst="line">
            <a:avLst/>
          </a:prstGeom>
          <a:noFill/>
          <a:ln w="4572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5" name="Oval 336"/>
          <p:cNvSpPr>
            <a:spLocks noChangeArrowheads="1"/>
          </p:cNvSpPr>
          <p:nvPr/>
        </p:nvSpPr>
        <p:spPr bwMode="auto">
          <a:xfrm>
            <a:off x="5568819" y="5686133"/>
            <a:ext cx="176233" cy="135794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6" name="Oval 337"/>
          <p:cNvSpPr>
            <a:spLocks noChangeArrowheads="1"/>
          </p:cNvSpPr>
          <p:nvPr/>
        </p:nvSpPr>
        <p:spPr bwMode="auto">
          <a:xfrm>
            <a:off x="5902010" y="5686133"/>
            <a:ext cx="176233" cy="135794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" name="Oval 338"/>
          <p:cNvSpPr>
            <a:spLocks noChangeArrowheads="1"/>
          </p:cNvSpPr>
          <p:nvPr/>
        </p:nvSpPr>
        <p:spPr bwMode="auto">
          <a:xfrm>
            <a:off x="6236578" y="5686133"/>
            <a:ext cx="176233" cy="135794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8" name="Oval 339"/>
          <p:cNvSpPr>
            <a:spLocks noChangeArrowheads="1"/>
          </p:cNvSpPr>
          <p:nvPr/>
        </p:nvSpPr>
        <p:spPr bwMode="auto">
          <a:xfrm>
            <a:off x="6569769" y="5686133"/>
            <a:ext cx="176233" cy="135794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9" name="Oval 340"/>
          <p:cNvSpPr>
            <a:spLocks noChangeArrowheads="1"/>
          </p:cNvSpPr>
          <p:nvPr/>
        </p:nvSpPr>
        <p:spPr bwMode="auto">
          <a:xfrm>
            <a:off x="6904337" y="5686133"/>
            <a:ext cx="176233" cy="13579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0" name="Oval 341"/>
          <p:cNvSpPr>
            <a:spLocks noChangeArrowheads="1"/>
          </p:cNvSpPr>
          <p:nvPr/>
        </p:nvSpPr>
        <p:spPr bwMode="auto">
          <a:xfrm>
            <a:off x="7237528" y="5686133"/>
            <a:ext cx="176233" cy="13579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1" name="Line 342"/>
          <p:cNvSpPr>
            <a:spLocks noChangeShapeType="1"/>
          </p:cNvSpPr>
          <p:nvPr/>
        </p:nvSpPr>
        <p:spPr bwMode="auto">
          <a:xfrm>
            <a:off x="5782226" y="1374978"/>
            <a:ext cx="2180887" cy="127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2" name="Oval 343"/>
          <p:cNvSpPr>
            <a:spLocks noChangeArrowheads="1"/>
          </p:cNvSpPr>
          <p:nvPr/>
        </p:nvSpPr>
        <p:spPr bwMode="auto">
          <a:xfrm>
            <a:off x="5592225" y="1308984"/>
            <a:ext cx="176233" cy="13579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3" name="Oval 344"/>
          <p:cNvSpPr>
            <a:spLocks noChangeArrowheads="1"/>
          </p:cNvSpPr>
          <p:nvPr/>
        </p:nvSpPr>
        <p:spPr bwMode="auto">
          <a:xfrm>
            <a:off x="6259984" y="1308984"/>
            <a:ext cx="176233" cy="13579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4" name="Oval 345"/>
          <p:cNvSpPr>
            <a:spLocks noChangeArrowheads="1"/>
          </p:cNvSpPr>
          <p:nvPr/>
        </p:nvSpPr>
        <p:spPr bwMode="auto">
          <a:xfrm>
            <a:off x="6593175" y="1308984"/>
            <a:ext cx="176233" cy="13579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5" name="Oval 346"/>
          <p:cNvSpPr>
            <a:spLocks noChangeArrowheads="1"/>
          </p:cNvSpPr>
          <p:nvPr/>
        </p:nvSpPr>
        <p:spPr bwMode="auto">
          <a:xfrm>
            <a:off x="6927743" y="1308984"/>
            <a:ext cx="176233" cy="13579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6" name="Oval 347"/>
          <p:cNvSpPr>
            <a:spLocks noChangeArrowheads="1"/>
          </p:cNvSpPr>
          <p:nvPr/>
        </p:nvSpPr>
        <p:spPr bwMode="auto">
          <a:xfrm>
            <a:off x="7260934" y="1310254"/>
            <a:ext cx="176233" cy="13579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" name="Oval 348"/>
          <p:cNvSpPr>
            <a:spLocks noChangeArrowheads="1"/>
          </p:cNvSpPr>
          <p:nvPr/>
        </p:nvSpPr>
        <p:spPr bwMode="auto">
          <a:xfrm>
            <a:off x="7595502" y="1310254"/>
            <a:ext cx="176233" cy="13579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8" name="Oval 349"/>
          <p:cNvSpPr>
            <a:spLocks noChangeArrowheads="1"/>
          </p:cNvSpPr>
          <p:nvPr/>
        </p:nvSpPr>
        <p:spPr bwMode="auto">
          <a:xfrm>
            <a:off x="5925416" y="1308984"/>
            <a:ext cx="176233" cy="13579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9" name="Line 350"/>
          <p:cNvSpPr>
            <a:spLocks noChangeShapeType="1"/>
          </p:cNvSpPr>
          <p:nvPr/>
        </p:nvSpPr>
        <p:spPr bwMode="auto">
          <a:xfrm>
            <a:off x="6125056" y="1086891"/>
            <a:ext cx="2180887" cy="1269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0" name="Oval 351"/>
          <p:cNvSpPr>
            <a:spLocks noChangeArrowheads="1"/>
          </p:cNvSpPr>
          <p:nvPr/>
        </p:nvSpPr>
        <p:spPr bwMode="auto">
          <a:xfrm>
            <a:off x="5936431" y="1022166"/>
            <a:ext cx="176233" cy="13579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1" name="Oval 352"/>
          <p:cNvSpPr>
            <a:spLocks noChangeArrowheads="1"/>
          </p:cNvSpPr>
          <p:nvPr/>
        </p:nvSpPr>
        <p:spPr bwMode="auto">
          <a:xfrm>
            <a:off x="6602813" y="1022166"/>
            <a:ext cx="176233" cy="13579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2" name="Oval 353"/>
          <p:cNvSpPr>
            <a:spLocks noChangeArrowheads="1"/>
          </p:cNvSpPr>
          <p:nvPr/>
        </p:nvSpPr>
        <p:spPr bwMode="auto">
          <a:xfrm>
            <a:off x="6937381" y="1022166"/>
            <a:ext cx="176233" cy="13579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3" name="Oval 354"/>
          <p:cNvSpPr>
            <a:spLocks noChangeArrowheads="1"/>
          </p:cNvSpPr>
          <p:nvPr/>
        </p:nvSpPr>
        <p:spPr bwMode="auto">
          <a:xfrm>
            <a:off x="7270572" y="1022166"/>
            <a:ext cx="176233" cy="13579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4" name="Oval 355"/>
          <p:cNvSpPr>
            <a:spLocks noChangeArrowheads="1"/>
          </p:cNvSpPr>
          <p:nvPr/>
        </p:nvSpPr>
        <p:spPr bwMode="auto">
          <a:xfrm>
            <a:off x="7605139" y="1022166"/>
            <a:ext cx="176233" cy="13579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5" name="Oval 356"/>
          <p:cNvSpPr>
            <a:spLocks noChangeArrowheads="1"/>
          </p:cNvSpPr>
          <p:nvPr/>
        </p:nvSpPr>
        <p:spPr bwMode="auto">
          <a:xfrm>
            <a:off x="7938330" y="1022166"/>
            <a:ext cx="176233" cy="13579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6" name="Oval 357"/>
          <p:cNvSpPr>
            <a:spLocks noChangeArrowheads="1"/>
          </p:cNvSpPr>
          <p:nvPr/>
        </p:nvSpPr>
        <p:spPr bwMode="auto">
          <a:xfrm>
            <a:off x="6269622" y="1022166"/>
            <a:ext cx="176233" cy="13579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" name="Oval 358"/>
          <p:cNvSpPr>
            <a:spLocks noChangeArrowheads="1"/>
          </p:cNvSpPr>
          <p:nvPr/>
        </p:nvSpPr>
        <p:spPr bwMode="auto">
          <a:xfrm>
            <a:off x="6279260" y="762000"/>
            <a:ext cx="176233" cy="13579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8" name="Oval 359"/>
          <p:cNvSpPr>
            <a:spLocks noChangeArrowheads="1"/>
          </p:cNvSpPr>
          <p:nvPr/>
        </p:nvSpPr>
        <p:spPr bwMode="auto">
          <a:xfrm>
            <a:off x="6947018" y="762000"/>
            <a:ext cx="176233" cy="13579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9" name="Oval 360"/>
          <p:cNvSpPr>
            <a:spLocks noChangeArrowheads="1"/>
          </p:cNvSpPr>
          <p:nvPr/>
        </p:nvSpPr>
        <p:spPr bwMode="auto">
          <a:xfrm>
            <a:off x="7280209" y="762000"/>
            <a:ext cx="176233" cy="13579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0" name="Oval 361"/>
          <p:cNvSpPr>
            <a:spLocks noChangeArrowheads="1"/>
          </p:cNvSpPr>
          <p:nvPr/>
        </p:nvSpPr>
        <p:spPr bwMode="auto">
          <a:xfrm>
            <a:off x="7614778" y="762000"/>
            <a:ext cx="176233" cy="13579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1" name="Oval 362"/>
          <p:cNvSpPr>
            <a:spLocks noChangeArrowheads="1"/>
          </p:cNvSpPr>
          <p:nvPr/>
        </p:nvSpPr>
        <p:spPr bwMode="auto">
          <a:xfrm>
            <a:off x="7947969" y="763269"/>
            <a:ext cx="176233" cy="13579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2" name="Oval 363"/>
          <p:cNvSpPr>
            <a:spLocks noChangeArrowheads="1"/>
          </p:cNvSpPr>
          <p:nvPr/>
        </p:nvSpPr>
        <p:spPr bwMode="auto">
          <a:xfrm>
            <a:off x="8282536" y="763269"/>
            <a:ext cx="176233" cy="13579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3" name="Oval 364"/>
          <p:cNvSpPr>
            <a:spLocks noChangeArrowheads="1"/>
          </p:cNvSpPr>
          <p:nvPr/>
        </p:nvSpPr>
        <p:spPr bwMode="auto">
          <a:xfrm>
            <a:off x="6612451" y="762000"/>
            <a:ext cx="176233" cy="13579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4" name="Oval 270"/>
          <p:cNvSpPr>
            <a:spLocks noChangeArrowheads="1"/>
          </p:cNvSpPr>
          <p:nvPr/>
        </p:nvSpPr>
        <p:spPr bwMode="auto">
          <a:xfrm>
            <a:off x="8652901" y="1825510"/>
            <a:ext cx="176233" cy="13579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5" name="Oval 213"/>
          <p:cNvSpPr>
            <a:spLocks noChangeArrowheads="1"/>
          </p:cNvSpPr>
          <p:nvPr/>
        </p:nvSpPr>
        <p:spPr bwMode="auto">
          <a:xfrm>
            <a:off x="8300434" y="3470272"/>
            <a:ext cx="176233" cy="13579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6" name="Oval 213"/>
          <p:cNvSpPr>
            <a:spLocks noChangeArrowheads="1"/>
          </p:cNvSpPr>
          <p:nvPr/>
        </p:nvSpPr>
        <p:spPr bwMode="auto">
          <a:xfrm>
            <a:off x="8300434" y="4307392"/>
            <a:ext cx="176233" cy="13579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BG/P Communication Middleware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534400" cy="5334000"/>
          </a:xfrm>
        </p:spPr>
        <p:txBody>
          <a:bodyPr/>
          <a:lstStyle/>
          <a:p>
            <a:r>
              <a:rPr lang="en-US" dirty="0" smtClean="0"/>
              <a:t>Three Software Stack Layers:</a:t>
            </a:r>
          </a:p>
          <a:p>
            <a:pPr lvl="1"/>
            <a:r>
              <a:rPr lang="en-US" dirty="0" smtClean="0"/>
              <a:t>System Programming Interface (SPI)</a:t>
            </a:r>
          </a:p>
          <a:p>
            <a:pPr lvl="2"/>
            <a:r>
              <a:rPr lang="en-US" dirty="0" smtClean="0"/>
              <a:t>Directly above the hardware</a:t>
            </a:r>
          </a:p>
          <a:p>
            <a:pPr lvl="2"/>
            <a:r>
              <a:rPr lang="en-US" dirty="0" smtClean="0"/>
              <a:t>Most efficient, but very difficult to program and not portable!</a:t>
            </a:r>
          </a:p>
          <a:p>
            <a:pPr lvl="1"/>
            <a:r>
              <a:rPr lang="en-US" dirty="0" smtClean="0"/>
              <a:t>Deep Computing Messaging Framework (DCMF)</a:t>
            </a:r>
          </a:p>
          <a:p>
            <a:pPr lvl="2"/>
            <a:r>
              <a:rPr lang="en-US" dirty="0" smtClean="0"/>
              <a:t>Portability layer built on top of SPI</a:t>
            </a:r>
          </a:p>
          <a:p>
            <a:pPr lvl="2"/>
            <a:r>
              <a:rPr lang="en-US" dirty="0" smtClean="0"/>
              <a:t>Generalized message passing framework</a:t>
            </a:r>
          </a:p>
          <a:p>
            <a:pPr lvl="2"/>
            <a:r>
              <a:rPr lang="en-US" dirty="0" smtClean="0"/>
              <a:t>Allows different stacks to be build on top</a:t>
            </a:r>
          </a:p>
          <a:p>
            <a:pPr lvl="1"/>
            <a:r>
              <a:rPr lang="en-US" dirty="0" smtClean="0"/>
              <a:t>MPI</a:t>
            </a:r>
          </a:p>
          <a:p>
            <a:pPr lvl="2"/>
            <a:r>
              <a:rPr lang="en-US" dirty="0" smtClean="0"/>
              <a:t>Built on top of DCMF</a:t>
            </a:r>
          </a:p>
          <a:p>
            <a:pPr lvl="2"/>
            <a:r>
              <a:rPr lang="en-US" dirty="0" smtClean="0"/>
              <a:t>Most portable of the three layers</a:t>
            </a:r>
          </a:p>
          <a:p>
            <a:pPr lvl="2"/>
            <a:r>
              <a:rPr lang="en-US" dirty="0" smtClean="0"/>
              <a:t>Based off of MPICH2 (contributed back to Argonne as of 1.1a1)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Pavan Balaji, Argonne National Laboratory ISC (06/23/2009)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BG/P OS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a lightweight kernel known as the Compute Node Kernel (CNK)</a:t>
            </a:r>
          </a:p>
          <a:p>
            <a:pPr lvl="1"/>
            <a:r>
              <a:rPr lang="en-US" dirty="0" smtClean="0"/>
              <a:t>Better integration between the hardware and software stacks</a:t>
            </a:r>
          </a:p>
          <a:p>
            <a:r>
              <a:rPr lang="en-US" dirty="0" smtClean="0"/>
              <a:t>No swap space</a:t>
            </a:r>
          </a:p>
          <a:p>
            <a:pPr lvl="1"/>
            <a:r>
              <a:rPr lang="en-US" dirty="0" smtClean="0"/>
              <a:t>Equal virtual and physical address space</a:t>
            </a:r>
          </a:p>
          <a:p>
            <a:pPr lvl="1"/>
            <a:r>
              <a:rPr lang="en-US" dirty="0" smtClean="0"/>
              <a:t>Static virtual to physical address translation</a:t>
            </a:r>
          </a:p>
          <a:p>
            <a:pPr lvl="2"/>
            <a:r>
              <a:rPr lang="en-US" dirty="0" smtClean="0"/>
              <a:t>Easier for devices to access a “virtual address region”</a:t>
            </a:r>
          </a:p>
          <a:p>
            <a:r>
              <a:rPr lang="en-US" dirty="0" smtClean="0"/>
              <a:t>(Mostly) Symmetric address space</a:t>
            </a:r>
          </a:p>
          <a:p>
            <a:pPr lvl="1"/>
            <a:r>
              <a:rPr lang="en-US" dirty="0" smtClean="0"/>
              <a:t>Potential for direct memory access between processes</a:t>
            </a:r>
          </a:p>
          <a:p>
            <a:pPr lvl="1"/>
            <a:r>
              <a:rPr lang="en-US" dirty="0" smtClean="0"/>
              <a:t>Similar to SMARTMAP on Cray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Pavan Balaji, Argonne National Laboratory ISC (06/23/2009)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Introduction and Motivation</a:t>
            </a:r>
          </a:p>
          <a:p>
            <a:pPr>
              <a:lnSpc>
                <a:spcPct val="200000"/>
              </a:lnSpc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Blue Gene/P Architectural Overview</a:t>
            </a:r>
          </a:p>
          <a:p>
            <a:pPr>
              <a:lnSpc>
                <a:spcPct val="200000"/>
              </a:lnSpc>
            </a:pPr>
            <a:r>
              <a:rPr lang="en-US" dirty="0" smtClean="0">
                <a:solidFill>
                  <a:srgbClr val="FF0000"/>
                </a:solidFill>
              </a:rPr>
              <a:t>Performance Results and Analysis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Conclusions and Future Work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Pavan Balaji, Argonne National Laboratory ISC (06/23/2009)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rgonne-new">
  <a:themeElements>
    <a:clrScheme name="energy_aware_parallel_tool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nergy_aware_parallel_tool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energy_aware_parallel_tool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ergy_aware_parallel_tool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ergy_aware_parallel_tool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ergy_aware_parallel_tool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ergy_aware_parallel_tool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ergy_aware_parallel_tool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ergy_aware_parallel_tool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ergy_aware_parallel_tool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ergy_aware_parallel_tool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ergy_aware_parallel_tool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ergy_aware_parallel_tool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ergy_aware_parallel_tool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argonne-new</Template>
  <TotalTime>13175</TotalTime>
  <Words>1215</Words>
  <Application>Microsoft Office PowerPoint</Application>
  <PresentationFormat>On-screen Show (4:3)</PresentationFormat>
  <Paragraphs>214</Paragraphs>
  <Slides>28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argonne-new</vt:lpstr>
      <vt:lpstr>Toward Message Passing for a Million Processes: Characterizing MPI on a Massive Scale Blue Gene/P</vt:lpstr>
      <vt:lpstr>Massive Scale High End Computing</vt:lpstr>
      <vt:lpstr>Hardware Sharing at Massive Scales</vt:lpstr>
      <vt:lpstr>Presentation Layout</vt:lpstr>
      <vt:lpstr>Blue Gene/P Overview</vt:lpstr>
      <vt:lpstr>BG/P Network Stack</vt:lpstr>
      <vt:lpstr>BG/P Communication Middleware</vt:lpstr>
      <vt:lpstr>BG/P OS Stack</vt:lpstr>
      <vt:lpstr>Presentation Layout</vt:lpstr>
      <vt:lpstr>Performance Results</vt:lpstr>
      <vt:lpstr>Inter-node Performance</vt:lpstr>
      <vt:lpstr>Intra-node Performance</vt:lpstr>
      <vt:lpstr>Multi-Stream Communication</vt:lpstr>
      <vt:lpstr>Fan Bandwidth Tests</vt:lpstr>
      <vt:lpstr>Performance Results</vt:lpstr>
      <vt:lpstr>Impact of Number of Hops on Performance Degradation of One-way latency</vt:lpstr>
      <vt:lpstr>Performance Results</vt:lpstr>
      <vt:lpstr>Network Communication Behavior</vt:lpstr>
      <vt:lpstr>Network Congestion Behavior</vt:lpstr>
      <vt:lpstr>Parallel Collective Performance</vt:lpstr>
      <vt:lpstr>Performance Results</vt:lpstr>
      <vt:lpstr>HALO: Modeling Ocean Modeling</vt:lpstr>
      <vt:lpstr>Process Mapping (XYZ)</vt:lpstr>
      <vt:lpstr>Process Mapping (YXZ)</vt:lpstr>
      <vt:lpstr>Nearest Neighbor Performance</vt:lpstr>
      <vt:lpstr>Presentation Layout</vt:lpstr>
      <vt:lpstr>Concluding Remarks and Future Work</vt:lpstr>
      <vt:lpstr>Thank You!</vt:lpstr>
    </vt:vector>
  </TitlesOfParts>
  <Company>Ohio State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ProOnE: A General-Purpose Protocol Onload Engine for Multi- and Many-Core Architectures</dc:title>
  <dc:creator>Pavan Balaji</dc:creator>
  <cp:lastModifiedBy>Pavan Balaji</cp:lastModifiedBy>
  <cp:revision>1672</cp:revision>
  <dcterms:created xsi:type="dcterms:W3CDTF">2004-05-04T14:48:40Z</dcterms:created>
  <dcterms:modified xsi:type="dcterms:W3CDTF">2009-06-23T09:59:45Z</dcterms:modified>
</cp:coreProperties>
</file>