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67" r:id="rId3"/>
    <p:sldId id="368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99" r:id="rId14"/>
    <p:sldId id="379" r:id="rId15"/>
    <p:sldId id="381" r:id="rId16"/>
    <p:sldId id="382" r:id="rId17"/>
    <p:sldId id="383" r:id="rId18"/>
    <p:sldId id="384" r:id="rId19"/>
    <p:sldId id="385" r:id="rId20"/>
    <p:sldId id="398" r:id="rId21"/>
    <p:sldId id="386" r:id="rId22"/>
    <p:sldId id="387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9B8"/>
    <a:srgbClr val="FF6600"/>
    <a:srgbClr val="009999"/>
    <a:srgbClr val="FF0000"/>
    <a:srgbClr val="808080"/>
    <a:srgbClr val="969696"/>
    <a:srgbClr val="66FF66"/>
    <a:srgbClr val="65D5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85119" autoAdjust="0"/>
  </p:normalViewPr>
  <p:slideViewPr>
    <p:cSldViewPr>
      <p:cViewPr varScale="1">
        <p:scale>
          <a:sx n="96" d="100"/>
          <a:sy n="96" d="100"/>
        </p:scale>
        <p:origin x="-17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Message Size:</a:t>
            </a:r>
            <a:r>
              <a:rPr lang="en-US" baseline="0" dirty="0" smtClean="0"/>
              <a:t> 1MB</a:t>
            </a:r>
            <a:endParaRPr lang="en-US" dirty="0"/>
          </a:p>
        </c:rich>
      </c:tx>
      <c:layout>
        <c:manualLayout>
          <c:xMode val="edge"/>
          <c:yMode val="edge"/>
          <c:x val="0.32955517516832206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7490402830081023"/>
          <c:y val="7.4871085549702759E-2"/>
          <c:w val="0.79914709574346687"/>
          <c:h val="0.7829206957476646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0.19124100000000052</c:v>
                </c:pt>
                <c:pt idx="1">
                  <c:v>0.30345100000000008</c:v>
                </c:pt>
                <c:pt idx="2">
                  <c:v>0.40018300000000001</c:v>
                </c:pt>
                <c:pt idx="3">
                  <c:v>0.52302700000000002</c:v>
                </c:pt>
                <c:pt idx="4">
                  <c:v>0.61544299999999996</c:v>
                </c:pt>
                <c:pt idx="5">
                  <c:v>0.72533300000000001</c:v>
                </c:pt>
                <c:pt idx="6">
                  <c:v>0.86128099999999996</c:v>
                </c:pt>
                <c:pt idx="7">
                  <c:v>0.96535000000000004</c:v>
                </c:pt>
                <c:pt idx="8">
                  <c:v>0.99702999999999997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0.20019999999999999</c:v>
                </c:pt>
                <c:pt idx="1">
                  <c:v>0.30221000000000031</c:v>
                </c:pt>
                <c:pt idx="2">
                  <c:v>0.38964200000000032</c:v>
                </c:pt>
                <c:pt idx="3">
                  <c:v>0.43882700000000097</c:v>
                </c:pt>
                <c:pt idx="4">
                  <c:v>0.48418200000000072</c:v>
                </c:pt>
                <c:pt idx="5">
                  <c:v>0.523092</c:v>
                </c:pt>
                <c:pt idx="6">
                  <c:v>0.55680900000000144</c:v>
                </c:pt>
                <c:pt idx="7">
                  <c:v>0.58418299999999856</c:v>
                </c:pt>
                <c:pt idx="8">
                  <c:v>0.60716599999999998</c:v>
                </c:pt>
              </c:numCache>
            </c:numRef>
          </c:val>
        </c:ser>
        <c:marker val="1"/>
        <c:axId val="98272768"/>
        <c:axId val="98283520"/>
      </c:lineChart>
      <c:catAx>
        <c:axId val="98272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Computation (ms)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8283520"/>
        <c:crosses val="autoZero"/>
        <c:auto val="1"/>
        <c:lblAlgn val="ctr"/>
        <c:lblOffset val="100"/>
      </c:catAx>
      <c:valAx>
        <c:axId val="982835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Overlap Ratio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8272768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68"/>
          <c:y val="0.11899688505427768"/>
          <c:w val="0.36110631082619099"/>
          <c:h val="0.16163773977079751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With Varying Boundary Data Size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Sheet1!$A$2:$A$5</c:f>
              <c:strCache>
                <c:ptCount val="4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65</c:v>
                </c:pt>
                <c:pt idx="2">
                  <c:v>74</c:v>
                </c:pt>
                <c:pt idx="3">
                  <c:v>437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0819B8"/>
            </a:solidFill>
            <a:ln>
              <a:solidFill>
                <a:srgbClr val="0819B8"/>
              </a:solidFill>
            </a:ln>
          </c:spPr>
          <c:cat>
            <c:strRef>
              <c:f>Sheet1!$A$2:$A$5</c:f>
              <c:strCache>
                <c:ptCount val="4"/>
                <c:pt idx="0">
                  <c:v>8K</c:v>
                </c:pt>
                <c:pt idx="1">
                  <c:v>16K</c:v>
                </c:pt>
                <c:pt idx="2">
                  <c:v>32K</c:v>
                </c:pt>
                <c:pt idx="3">
                  <c:v>64K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55</c:v>
                </c:pt>
                <c:pt idx="1">
                  <c:v>102</c:v>
                </c:pt>
                <c:pt idx="2">
                  <c:v>189</c:v>
                </c:pt>
                <c:pt idx="3">
                  <c:v>1083</c:v>
                </c:pt>
              </c:numCache>
            </c:numRef>
          </c:val>
        </c:ser>
        <c:axId val="119526528"/>
        <c:axId val="119528448"/>
      </c:barChart>
      <c:catAx>
        <c:axId val="1195265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Boundary Data Size</a:t>
                </a:r>
              </a:p>
            </c:rich>
          </c:tx>
          <c:layout/>
        </c:title>
        <c:tickLblPos val="nextTo"/>
        <c:crossAx val="119528448"/>
        <c:crosses val="autoZero"/>
        <c:auto val="1"/>
        <c:lblAlgn val="ctr"/>
        <c:lblOffset val="100"/>
      </c:catAx>
      <c:valAx>
        <c:axId val="1195284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for WaitAll (us)</a:t>
                </a:r>
              </a:p>
            </c:rich>
          </c:tx>
          <c:layout/>
        </c:title>
        <c:numFmt formatCode="General" sourceLinked="1"/>
        <c:tickLblPos val="nextTo"/>
        <c:crossAx val="11952652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767432787117822"/>
          <c:y val="0.15528953448395691"/>
          <c:w val="0.16771440732070686"/>
          <c:h val="0.18611165399046251"/>
        </c:manualLayout>
      </c:layout>
      <c:overlay val="1"/>
      <c:spPr>
        <a:solidFill>
          <a:schemeClr val="bg1"/>
        </a:solidFill>
        <a:ln>
          <a:solidFill>
            <a:schemeClr val="bg1">
              <a:lumMod val="85000"/>
            </a:scheme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Message Size: 256KB</a:t>
            </a:r>
            <a:endParaRPr lang="en-US" dirty="0"/>
          </a:p>
        </c:rich>
      </c:tx>
      <c:layout>
        <c:manualLayout>
          <c:xMode val="edge"/>
          <c:yMode val="edge"/>
          <c:x val="0.29605093282258638"/>
          <c:y val="1.4837711074715664E-2"/>
        </c:manualLayout>
      </c:layout>
      <c:overlay val="1"/>
    </c:title>
    <c:plotArea>
      <c:layout>
        <c:manualLayout>
          <c:layoutTarget val="inner"/>
          <c:xMode val="edge"/>
          <c:yMode val="edge"/>
          <c:x val="0.18800288477453841"/>
          <c:y val="7.4312202965867852E-2"/>
          <c:w val="0.77896408219242863"/>
          <c:h val="0.786596717828210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0.10459599999999999</c:v>
                </c:pt>
                <c:pt idx="1">
                  <c:v>0.37449100000000002</c:v>
                </c:pt>
                <c:pt idx="2">
                  <c:v>0.57849600000000001</c:v>
                </c:pt>
                <c:pt idx="3">
                  <c:v>0.72682400000000191</c:v>
                </c:pt>
                <c:pt idx="4">
                  <c:v>0.89138899999999832</c:v>
                </c:pt>
                <c:pt idx="5">
                  <c:v>0.96940800000000005</c:v>
                </c:pt>
                <c:pt idx="6">
                  <c:v>0.98325899999999855</c:v>
                </c:pt>
                <c:pt idx="7">
                  <c:v>0.98169799999999996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9.9203E-2</c:v>
                </c:pt>
                <c:pt idx="1">
                  <c:v>0.21834000000000045</c:v>
                </c:pt>
                <c:pt idx="2">
                  <c:v>0.33825000000000038</c:v>
                </c:pt>
                <c:pt idx="3">
                  <c:v>0.39277900000000032</c:v>
                </c:pt>
                <c:pt idx="4">
                  <c:v>0.44253000000000003</c:v>
                </c:pt>
                <c:pt idx="5">
                  <c:v>0.46192800000000084</c:v>
                </c:pt>
                <c:pt idx="6">
                  <c:v>0.49502800000000097</c:v>
                </c:pt>
                <c:pt idx="7">
                  <c:v>0.52775099999999997</c:v>
                </c:pt>
              </c:numCache>
            </c:numRef>
          </c:val>
        </c:ser>
        <c:marker val="1"/>
        <c:axId val="103547264"/>
        <c:axId val="103549568"/>
      </c:lineChart>
      <c:catAx>
        <c:axId val="103547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Computation (us)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8852096190679053"/>
              <c:y val="0.94782071605391838"/>
            </c:manualLayout>
          </c:layout>
        </c:title>
        <c:numFmt formatCode="General" sourceLinked="1"/>
        <c:tickLblPos val="nextTo"/>
        <c:crossAx val="103549568"/>
        <c:crosses val="autoZero"/>
        <c:auto val="1"/>
        <c:lblAlgn val="ctr"/>
        <c:lblOffset val="100"/>
      </c:catAx>
      <c:valAx>
        <c:axId val="1035495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Overlap Ratio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8018018018018021E-2"/>
              <c:y val="0.33157338348298077"/>
            </c:manualLayout>
          </c:layout>
        </c:title>
        <c:numFmt formatCode="General" sourceLinked="1"/>
        <c:tickLblPos val="nextTo"/>
        <c:crossAx val="103547264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Message Size:</a:t>
            </a:r>
            <a:r>
              <a:rPr lang="en-US" baseline="0" dirty="0" smtClean="0"/>
              <a:t> 1MB</a:t>
            </a:r>
            <a:endParaRPr lang="en-US" dirty="0"/>
          </a:p>
        </c:rich>
      </c:tx>
      <c:layout>
        <c:manualLayout>
          <c:xMode val="edge"/>
          <c:yMode val="edge"/>
          <c:x val="0.32955517516832217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7490402830081023"/>
          <c:y val="7.4871085549702621E-2"/>
          <c:w val="0.79914709574346687"/>
          <c:h val="0.7829206957476643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0.18208800000000039</c:v>
                </c:pt>
                <c:pt idx="1">
                  <c:v>0.26632300000000031</c:v>
                </c:pt>
                <c:pt idx="2">
                  <c:v>0.34529499999999996</c:v>
                </c:pt>
                <c:pt idx="3">
                  <c:v>0.41779300000000003</c:v>
                </c:pt>
                <c:pt idx="4">
                  <c:v>0.511521</c:v>
                </c:pt>
                <c:pt idx="5">
                  <c:v>0.60292699999999999</c:v>
                </c:pt>
                <c:pt idx="6">
                  <c:v>0.68945999999999996</c:v>
                </c:pt>
                <c:pt idx="7">
                  <c:v>0.79712099999999997</c:v>
                </c:pt>
                <c:pt idx="8">
                  <c:v>0.88588299999999831</c:v>
                </c:pt>
                <c:pt idx="9">
                  <c:v>0.96728000000000003</c:v>
                </c:pt>
                <c:pt idx="10">
                  <c:v>0.99599599999999999</c:v>
                </c:pt>
                <c:pt idx="11">
                  <c:v>0.99787599999999999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0.19970199999999999</c:v>
                </c:pt>
                <c:pt idx="1">
                  <c:v>0.28506100000000001</c:v>
                </c:pt>
                <c:pt idx="2">
                  <c:v>0.36314600000000002</c:v>
                </c:pt>
                <c:pt idx="3">
                  <c:v>0.4049310000000001</c:v>
                </c:pt>
                <c:pt idx="4">
                  <c:v>0.48474100000000003</c:v>
                </c:pt>
                <c:pt idx="5">
                  <c:v>0.51447599999999949</c:v>
                </c:pt>
                <c:pt idx="6">
                  <c:v>0.55386800000000003</c:v>
                </c:pt>
                <c:pt idx="7">
                  <c:v>0.57989299999999999</c:v>
                </c:pt>
                <c:pt idx="8">
                  <c:v>0.60443599999999997</c:v>
                </c:pt>
                <c:pt idx="9">
                  <c:v>0.63030900000000156</c:v>
                </c:pt>
                <c:pt idx="10">
                  <c:v>0.65076699999999998</c:v>
                </c:pt>
                <c:pt idx="11">
                  <c:v>0.66441600000000001</c:v>
                </c:pt>
              </c:numCache>
            </c:numRef>
          </c:val>
        </c:ser>
        <c:marker val="1"/>
        <c:axId val="98266112"/>
        <c:axId val="103597568"/>
      </c:lineChart>
      <c:catAx>
        <c:axId val="98266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Computation (ms)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3597568"/>
        <c:crosses val="autoZero"/>
        <c:auto val="1"/>
        <c:lblAlgn val="ctr"/>
        <c:lblOffset val="100"/>
      </c:catAx>
      <c:valAx>
        <c:axId val="1035975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Overlap Ratio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8266112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34"/>
          <c:y val="0.11899688505427752"/>
          <c:w val="0.36110631082619099"/>
          <c:h val="0.16163773977079721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Message Size: 256KB</a:t>
            </a:r>
            <a:endParaRPr lang="en-US" dirty="0"/>
          </a:p>
        </c:rich>
      </c:tx>
      <c:layout>
        <c:manualLayout>
          <c:xMode val="edge"/>
          <c:yMode val="edge"/>
          <c:x val="0.29605093282258638"/>
          <c:y val="1.4837711074715664E-2"/>
        </c:manualLayout>
      </c:layout>
      <c:overlay val="1"/>
    </c:title>
    <c:plotArea>
      <c:layout>
        <c:manualLayout>
          <c:layoutTarget val="inner"/>
          <c:xMode val="edge"/>
          <c:yMode val="edge"/>
          <c:x val="0.18800288477453841"/>
          <c:y val="7.431220296586788E-2"/>
          <c:w val="0.77896408219242863"/>
          <c:h val="0.7865967178282105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0.30000000000000032</c:v>
                </c:pt>
                <c:pt idx="1">
                  <c:v>0.60000000000000064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1.8</c:v>
                </c:pt>
                <c:pt idx="6">
                  <c:v>2.1</c:v>
                </c:pt>
                <c:pt idx="7">
                  <c:v>2.4</c:v>
                </c:pt>
                <c:pt idx="8">
                  <c:v>2.7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0.112109</c:v>
                </c:pt>
                <c:pt idx="1">
                  <c:v>0.20421800000000051</c:v>
                </c:pt>
                <c:pt idx="2">
                  <c:v>0.30602900000000038</c:v>
                </c:pt>
                <c:pt idx="3">
                  <c:v>0.40986700000000031</c:v>
                </c:pt>
                <c:pt idx="4">
                  <c:v>0.51421799999999807</c:v>
                </c:pt>
                <c:pt idx="5">
                  <c:v>0.61731400000000003</c:v>
                </c:pt>
                <c:pt idx="6">
                  <c:v>0.71744200000000002</c:v>
                </c:pt>
                <c:pt idx="7">
                  <c:v>0.81940000000000002</c:v>
                </c:pt>
                <c:pt idx="8">
                  <c:v>0.91987799999999997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0.30000000000000032</c:v>
                </c:pt>
                <c:pt idx="1">
                  <c:v>0.60000000000000064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1.8</c:v>
                </c:pt>
                <c:pt idx="6">
                  <c:v>2.1</c:v>
                </c:pt>
                <c:pt idx="7">
                  <c:v>2.4</c:v>
                </c:pt>
                <c:pt idx="8">
                  <c:v>2.7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0.10748199999999998</c:v>
                </c:pt>
                <c:pt idx="1">
                  <c:v>0.19724000000000039</c:v>
                </c:pt>
                <c:pt idx="2">
                  <c:v>0.26331400000000038</c:v>
                </c:pt>
                <c:pt idx="3">
                  <c:v>0.3263630000000009</c:v>
                </c:pt>
                <c:pt idx="4">
                  <c:v>0.38167000000000084</c:v>
                </c:pt>
                <c:pt idx="5">
                  <c:v>0.41840800000000072</c:v>
                </c:pt>
                <c:pt idx="6">
                  <c:v>0.462146</c:v>
                </c:pt>
                <c:pt idx="7">
                  <c:v>0.48712000000000072</c:v>
                </c:pt>
                <c:pt idx="8">
                  <c:v>0.52223299999999806</c:v>
                </c:pt>
              </c:numCache>
            </c:numRef>
          </c:val>
        </c:ser>
        <c:marker val="1"/>
        <c:axId val="103675776"/>
        <c:axId val="103686528"/>
      </c:lineChart>
      <c:catAx>
        <c:axId val="103675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Computation (ms)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8852096190679086"/>
              <c:y val="0.94782071605391871"/>
            </c:manualLayout>
          </c:layout>
        </c:title>
        <c:numFmt formatCode="General" sourceLinked="1"/>
        <c:tickLblPos val="nextTo"/>
        <c:crossAx val="103686528"/>
        <c:crosses val="autoZero"/>
        <c:auto val="1"/>
        <c:lblAlgn val="ctr"/>
        <c:lblOffset val="100"/>
      </c:catAx>
      <c:valAx>
        <c:axId val="1036865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Overlap Ratio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8018018018018021E-2"/>
              <c:y val="0.33157338348298093"/>
            </c:manualLayout>
          </c:layout>
        </c:title>
        <c:numFmt formatCode="General" sourceLinked="1"/>
        <c:tickLblPos val="nextTo"/>
        <c:crossAx val="10367577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Receiver-side Overlap (1MB)</a:t>
            </a:r>
          </a:p>
        </c:rich>
      </c:tx>
      <c:layout>
        <c:manualLayout>
          <c:xMode val="edge"/>
          <c:yMode val="edge"/>
          <c:x val="0.24943175853018398"/>
          <c:y val="4.6784545801516924E-4"/>
        </c:manualLayout>
      </c:layout>
    </c:title>
    <c:plotArea>
      <c:layout>
        <c:manualLayout>
          <c:layoutTarget val="inner"/>
          <c:xMode val="edge"/>
          <c:yMode val="edge"/>
          <c:x val="0.17490402830081023"/>
          <c:y val="7.4871085549702621E-2"/>
          <c:w val="0.79914709574346687"/>
          <c:h val="0.782920695747664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11.790900000000001</c:v>
                </c:pt>
                <c:pt idx="1">
                  <c:v>15.0261</c:v>
                </c:pt>
                <c:pt idx="2">
                  <c:v>20.236799999999956</c:v>
                </c:pt>
                <c:pt idx="3">
                  <c:v>24.904900000000001</c:v>
                </c:pt>
                <c:pt idx="4">
                  <c:v>29.989099999999944</c:v>
                </c:pt>
                <c:pt idx="5">
                  <c:v>34.992200000000011</c:v>
                </c:pt>
                <c:pt idx="6">
                  <c:v>39.923000000000002</c:v>
                </c:pt>
                <c:pt idx="7">
                  <c:v>44.917099999999998</c:v>
                </c:pt>
                <c:pt idx="8">
                  <c:v>49.885100000000001</c:v>
                </c:pt>
                <c:pt idx="9">
                  <c:v>54.931899999999999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Sheet1!$A$2:$A$11</c:f>
              <c:strCach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16.583199999999955</c:v>
                </c:pt>
                <c:pt idx="1">
                  <c:v>26.155000000000001</c:v>
                </c:pt>
                <c:pt idx="2">
                  <c:v>36.570100000000011</c:v>
                </c:pt>
                <c:pt idx="3">
                  <c:v>46.682100000000013</c:v>
                </c:pt>
                <c:pt idx="4">
                  <c:v>56.939800000000005</c:v>
                </c:pt>
                <c:pt idx="5">
                  <c:v>66.858099999999979</c:v>
                </c:pt>
                <c:pt idx="6">
                  <c:v>76.861099999999993</c:v>
                </c:pt>
                <c:pt idx="7">
                  <c:v>86.765100000000004</c:v>
                </c:pt>
                <c:pt idx="8">
                  <c:v>96.918800000000005</c:v>
                </c:pt>
                <c:pt idx="9">
                  <c:v>106.94589999999999</c:v>
                </c:pt>
              </c:numCache>
            </c:numRef>
          </c:val>
        </c:ser>
        <c:marker val="1"/>
        <c:axId val="103723776"/>
        <c:axId val="103726080"/>
      </c:lineChart>
      <c:catAx>
        <c:axId val="103723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Computation (msec)</a:t>
                </a:r>
              </a:p>
            </c:rich>
          </c:tx>
          <c:layout/>
        </c:title>
        <c:numFmt formatCode="General" sourceLinked="1"/>
        <c:tickLblPos val="nextTo"/>
        <c:crossAx val="103726080"/>
        <c:crosses val="autoZero"/>
        <c:auto val="1"/>
        <c:lblAlgn val="ctr"/>
        <c:lblOffset val="100"/>
      </c:catAx>
      <c:valAx>
        <c:axId val="10372608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Time at Sender (ms)</a:t>
                </a:r>
              </a:p>
            </c:rich>
          </c:tx>
          <c:layout/>
        </c:title>
        <c:numFmt formatCode="General" sourceLinked="1"/>
        <c:tickLblPos val="nextTo"/>
        <c:crossAx val="10372377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34"/>
          <c:y val="0.11899688505427752"/>
          <c:w val="0.2669724770642215"/>
          <c:h val="0.1112060555581937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Overhead</a:t>
            </a:r>
            <a:endParaRPr lang="en-US" dirty="0"/>
          </a:p>
        </c:rich>
      </c:tx>
      <c:layout>
        <c:manualLayout>
          <c:xMode val="edge"/>
          <c:yMode val="edge"/>
          <c:x val="0.41651169690745288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8808444596599394"/>
          <c:y val="7.4871085549702621E-2"/>
          <c:w val="0.78009973753280992"/>
          <c:h val="0.7557183117021444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0.30900000000000061</c:v>
                </c:pt>
                <c:pt idx="1">
                  <c:v>4.4550000000000001</c:v>
                </c:pt>
                <c:pt idx="2">
                  <c:v>4.06299999999999</c:v>
                </c:pt>
                <c:pt idx="3">
                  <c:v>4.7510000000000003</c:v>
                </c:pt>
                <c:pt idx="4">
                  <c:v>4.2030000000000003</c:v>
                </c:pt>
                <c:pt idx="5">
                  <c:v>4.3339999999999996</c:v>
                </c:pt>
                <c:pt idx="6">
                  <c:v>4.4169999999999998</c:v>
                </c:pt>
                <c:pt idx="7">
                  <c:v>4.51</c:v>
                </c:pt>
                <c:pt idx="8">
                  <c:v>4.641</c:v>
                </c:pt>
                <c:pt idx="9">
                  <c:v>5</c:v>
                </c:pt>
                <c:pt idx="10">
                  <c:v>5.1539999999999955</c:v>
                </c:pt>
                <c:pt idx="11">
                  <c:v>8.109</c:v>
                </c:pt>
                <c:pt idx="12">
                  <c:v>9.338000000000001</c:v>
                </c:pt>
                <c:pt idx="13">
                  <c:v>10.314</c:v>
                </c:pt>
                <c:pt idx="14">
                  <c:v>9.8640000000000008</c:v>
                </c:pt>
                <c:pt idx="15">
                  <c:v>10.33</c:v>
                </c:pt>
                <c:pt idx="16">
                  <c:v>10.790999999999999</c:v>
                </c:pt>
                <c:pt idx="17">
                  <c:v>11.321</c:v>
                </c:pt>
                <c:pt idx="18">
                  <c:v>10.984</c:v>
                </c:pt>
                <c:pt idx="19">
                  <c:v>11.69</c:v>
                </c:pt>
                <c:pt idx="20">
                  <c:v>13.730999999999998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0.59499999999999997</c:v>
                </c:pt>
                <c:pt idx="1">
                  <c:v>3.407</c:v>
                </c:pt>
                <c:pt idx="2">
                  <c:v>3.4169999999999967</c:v>
                </c:pt>
                <c:pt idx="3">
                  <c:v>3.38</c:v>
                </c:pt>
                <c:pt idx="4">
                  <c:v>3.4309999999999987</c:v>
                </c:pt>
                <c:pt idx="5">
                  <c:v>3.2949999999999999</c:v>
                </c:pt>
                <c:pt idx="6">
                  <c:v>3.2970000000000002</c:v>
                </c:pt>
                <c:pt idx="7">
                  <c:v>3.3789999999999987</c:v>
                </c:pt>
                <c:pt idx="8">
                  <c:v>3.8529999999999953</c:v>
                </c:pt>
                <c:pt idx="9">
                  <c:v>4.4989999999999997</c:v>
                </c:pt>
                <c:pt idx="10">
                  <c:v>4.5190000000000001</c:v>
                </c:pt>
                <c:pt idx="11">
                  <c:v>17.991999999999987</c:v>
                </c:pt>
                <c:pt idx="12">
                  <c:v>28.618000000000031</c:v>
                </c:pt>
                <c:pt idx="13">
                  <c:v>35.816999999999993</c:v>
                </c:pt>
                <c:pt idx="14">
                  <c:v>57.978000000000002</c:v>
                </c:pt>
                <c:pt idx="15">
                  <c:v>99.781000000000006</c:v>
                </c:pt>
                <c:pt idx="16">
                  <c:v>183.45100000000031</c:v>
                </c:pt>
                <c:pt idx="17">
                  <c:v>400.43099999999907</c:v>
                </c:pt>
                <c:pt idx="18">
                  <c:v>773.029</c:v>
                </c:pt>
                <c:pt idx="19">
                  <c:v>1434.1709999999998</c:v>
                </c:pt>
                <c:pt idx="20">
                  <c:v>2950.2599999999998</c:v>
                </c:pt>
              </c:numCache>
            </c:numRef>
          </c:val>
        </c:ser>
        <c:marker val="1"/>
        <c:axId val="104919808"/>
        <c:axId val="104922112"/>
      </c:lineChart>
      <c:catAx>
        <c:axId val="1049198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4922112"/>
        <c:crosses val="autoZero"/>
        <c:auto val="1"/>
        <c:lblAlgn val="ctr"/>
        <c:lblOffset val="100"/>
      </c:catAx>
      <c:valAx>
        <c:axId val="1049221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Overhead (us)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4919808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34"/>
          <c:y val="0.11899688505427752"/>
          <c:w val="0.36110631082619099"/>
          <c:h val="0.16163773977079721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Availability</a:t>
            </a:r>
            <a:endParaRPr lang="en-US" dirty="0"/>
          </a:p>
        </c:rich>
      </c:tx>
      <c:layout>
        <c:manualLayout>
          <c:xMode val="edge"/>
          <c:yMode val="edge"/>
          <c:x val="0.35010498687664154"/>
          <c:y val="1.4837711074715664E-2"/>
        </c:manualLayout>
      </c:layout>
      <c:overlay val="1"/>
    </c:title>
    <c:plotArea>
      <c:layout>
        <c:manualLayout>
          <c:layoutTarget val="inner"/>
          <c:xMode val="edge"/>
          <c:yMode val="edge"/>
          <c:x val="0.17236220472440944"/>
          <c:y val="7.4312202965867907E-2"/>
          <c:w val="0.79397909720744364"/>
          <c:h val="0.75692129567878319"/>
        </c:manualLayout>
      </c:layout>
      <c:lineChart>
        <c:grouping val="standard"/>
        <c:ser>
          <c:idx val="2"/>
          <c:order val="2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90</c:v>
                </c:pt>
                <c:pt idx="1">
                  <c:v>90</c:v>
                </c:pt>
                <c:pt idx="2">
                  <c:v>90.5</c:v>
                </c:pt>
                <c:pt idx="3">
                  <c:v>90.1</c:v>
                </c:pt>
                <c:pt idx="4">
                  <c:v>90.3</c:v>
                </c:pt>
                <c:pt idx="5">
                  <c:v>89.8</c:v>
                </c:pt>
                <c:pt idx="6">
                  <c:v>90.4</c:v>
                </c:pt>
                <c:pt idx="7">
                  <c:v>90.1</c:v>
                </c:pt>
                <c:pt idx="8">
                  <c:v>90.3</c:v>
                </c:pt>
                <c:pt idx="9">
                  <c:v>90</c:v>
                </c:pt>
                <c:pt idx="10">
                  <c:v>90.9</c:v>
                </c:pt>
                <c:pt idx="11">
                  <c:v>79.2</c:v>
                </c:pt>
                <c:pt idx="12">
                  <c:v>58.6</c:v>
                </c:pt>
                <c:pt idx="13">
                  <c:v>93.8</c:v>
                </c:pt>
                <c:pt idx="14">
                  <c:v>94.8</c:v>
                </c:pt>
                <c:pt idx="15">
                  <c:v>95.6</c:v>
                </c:pt>
                <c:pt idx="16">
                  <c:v>97.2</c:v>
                </c:pt>
                <c:pt idx="17">
                  <c:v>98.2</c:v>
                </c:pt>
                <c:pt idx="18">
                  <c:v>99.2</c:v>
                </c:pt>
                <c:pt idx="19">
                  <c:v>99.6</c:v>
                </c:pt>
                <c:pt idx="20">
                  <c:v>99.6</c:v>
                </c:pt>
              </c:numCache>
            </c:numRef>
          </c:val>
        </c:ser>
        <c:ser>
          <c:idx val="3"/>
          <c:order val="3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90.9</c:v>
                </c:pt>
                <c:pt idx="1">
                  <c:v>90.4</c:v>
                </c:pt>
                <c:pt idx="2">
                  <c:v>90.5</c:v>
                </c:pt>
                <c:pt idx="3">
                  <c:v>90.7</c:v>
                </c:pt>
                <c:pt idx="4">
                  <c:v>90.6</c:v>
                </c:pt>
                <c:pt idx="5">
                  <c:v>90.1</c:v>
                </c:pt>
                <c:pt idx="6">
                  <c:v>90.2</c:v>
                </c:pt>
                <c:pt idx="7">
                  <c:v>90.5</c:v>
                </c:pt>
                <c:pt idx="8">
                  <c:v>89.9</c:v>
                </c:pt>
                <c:pt idx="9">
                  <c:v>89.4</c:v>
                </c:pt>
                <c:pt idx="10">
                  <c:v>89</c:v>
                </c:pt>
                <c:pt idx="11">
                  <c:v>64.7</c:v>
                </c:pt>
                <c:pt idx="12">
                  <c:v>47.8</c:v>
                </c:pt>
                <c:pt idx="13">
                  <c:v>43.9</c:v>
                </c:pt>
                <c:pt idx="14">
                  <c:v>33.300000000000004</c:v>
                </c:pt>
                <c:pt idx="15">
                  <c:v>22.8</c:v>
                </c:pt>
                <c:pt idx="16">
                  <c:v>13.2</c:v>
                </c:pt>
                <c:pt idx="17">
                  <c:v>8.8000000000000007</c:v>
                </c:pt>
                <c:pt idx="18">
                  <c:v>4.2</c:v>
                </c:pt>
                <c:pt idx="19">
                  <c:v>7.2</c:v>
                </c:pt>
                <c:pt idx="20">
                  <c:v>3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90</c:v>
                </c:pt>
                <c:pt idx="1">
                  <c:v>90</c:v>
                </c:pt>
                <c:pt idx="2">
                  <c:v>90.5</c:v>
                </c:pt>
                <c:pt idx="3">
                  <c:v>90.1</c:v>
                </c:pt>
                <c:pt idx="4">
                  <c:v>90.3</c:v>
                </c:pt>
                <c:pt idx="5">
                  <c:v>89.8</c:v>
                </c:pt>
                <c:pt idx="6">
                  <c:v>90.4</c:v>
                </c:pt>
                <c:pt idx="7">
                  <c:v>90.1</c:v>
                </c:pt>
                <c:pt idx="8">
                  <c:v>90.3</c:v>
                </c:pt>
                <c:pt idx="9">
                  <c:v>90</c:v>
                </c:pt>
                <c:pt idx="10">
                  <c:v>90.9</c:v>
                </c:pt>
                <c:pt idx="11">
                  <c:v>79.2</c:v>
                </c:pt>
                <c:pt idx="12">
                  <c:v>58.6</c:v>
                </c:pt>
                <c:pt idx="13">
                  <c:v>93.8</c:v>
                </c:pt>
                <c:pt idx="14">
                  <c:v>94.8</c:v>
                </c:pt>
                <c:pt idx="15">
                  <c:v>95.6</c:v>
                </c:pt>
                <c:pt idx="16">
                  <c:v>97.2</c:v>
                </c:pt>
                <c:pt idx="17">
                  <c:v>98.2</c:v>
                </c:pt>
                <c:pt idx="18">
                  <c:v>99.2</c:v>
                </c:pt>
                <c:pt idx="19">
                  <c:v>99.6</c:v>
                </c:pt>
                <c:pt idx="20">
                  <c:v>99.6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ln>
              <a:solidFill>
                <a:srgbClr val="0819B8"/>
              </a:solidFill>
              <a:prstDash val="sysDot"/>
            </a:ln>
          </c:spPr>
          <c:marker>
            <c:symbol val="circle"/>
            <c:size val="6"/>
            <c:spPr>
              <a:solidFill>
                <a:srgbClr val="0819B8"/>
              </a:solidFill>
              <a:ln>
                <a:solidFill>
                  <a:srgbClr val="0819B8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90.9</c:v>
                </c:pt>
                <c:pt idx="1">
                  <c:v>90.4</c:v>
                </c:pt>
                <c:pt idx="2">
                  <c:v>90.5</c:v>
                </c:pt>
                <c:pt idx="3">
                  <c:v>90.7</c:v>
                </c:pt>
                <c:pt idx="4">
                  <c:v>90.6</c:v>
                </c:pt>
                <c:pt idx="5">
                  <c:v>90.1</c:v>
                </c:pt>
                <c:pt idx="6">
                  <c:v>90.2</c:v>
                </c:pt>
                <c:pt idx="7">
                  <c:v>90.5</c:v>
                </c:pt>
                <c:pt idx="8">
                  <c:v>89.9</c:v>
                </c:pt>
                <c:pt idx="9">
                  <c:v>89.4</c:v>
                </c:pt>
                <c:pt idx="10">
                  <c:v>89</c:v>
                </c:pt>
                <c:pt idx="11">
                  <c:v>64.7</c:v>
                </c:pt>
                <c:pt idx="12">
                  <c:v>47.8</c:v>
                </c:pt>
                <c:pt idx="13">
                  <c:v>43.9</c:v>
                </c:pt>
                <c:pt idx="14">
                  <c:v>33.300000000000004</c:v>
                </c:pt>
                <c:pt idx="15">
                  <c:v>22.8</c:v>
                </c:pt>
                <c:pt idx="16">
                  <c:v>13.2</c:v>
                </c:pt>
                <c:pt idx="17">
                  <c:v>8.8000000000000007</c:v>
                </c:pt>
                <c:pt idx="18">
                  <c:v>4.2</c:v>
                </c:pt>
                <c:pt idx="19">
                  <c:v>7.2</c:v>
                </c:pt>
                <c:pt idx="20">
                  <c:v>3</c:v>
                </c:pt>
              </c:numCache>
            </c:numRef>
          </c:val>
        </c:ser>
        <c:marker val="1"/>
        <c:axId val="96798592"/>
        <c:axId val="96805248"/>
      </c:lineChart>
      <c:catAx>
        <c:axId val="967985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</a:t>
                </a:r>
                <a:r>
                  <a:rPr lang="en-US" baseline="0" dirty="0" smtClean="0"/>
                  <a:t> Size (Bytes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8852096190679025"/>
              <c:y val="0.94782071605391804"/>
            </c:manualLayout>
          </c:layout>
        </c:title>
        <c:numFmt formatCode="General" sourceLinked="1"/>
        <c:tickLblPos val="nextTo"/>
        <c:crossAx val="96805248"/>
        <c:crosses val="autoZero"/>
        <c:auto val="1"/>
        <c:lblAlgn val="ctr"/>
        <c:lblOffset val="100"/>
      </c:catAx>
      <c:valAx>
        <c:axId val="968052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Application</a:t>
                </a:r>
                <a:r>
                  <a:rPr lang="en-US" baseline="0" dirty="0" smtClean="0"/>
                  <a:t> availability (%)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0060060060060094E-3"/>
              <c:y val="0.22523645411418391"/>
            </c:manualLayout>
          </c:layout>
        </c:title>
        <c:numFmt formatCode="General" sourceLinked="1"/>
        <c:tickLblPos val="nextTo"/>
        <c:crossAx val="96798592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With varying Problem</a:t>
            </a:r>
            <a:r>
              <a:rPr lang="en-US" baseline="0" dirty="0" smtClean="0"/>
              <a:t> </a:t>
            </a:r>
            <a:r>
              <a:rPr lang="en-US" dirty="0" smtClean="0"/>
              <a:t>Size</a:t>
            </a:r>
            <a:endParaRPr lang="en-US" dirty="0"/>
          </a:p>
        </c:rich>
      </c:tx>
      <c:layout>
        <c:manualLayout>
          <c:xMode val="edge"/>
          <c:yMode val="edge"/>
          <c:x val="0.24549720415382909"/>
          <c:y val="1.2588298498139345E-2"/>
        </c:manualLayout>
      </c:layout>
      <c:overlay val="1"/>
    </c:title>
    <c:plotArea>
      <c:layout>
        <c:manualLayout>
          <c:layoutTarget val="inner"/>
          <c:xMode val="edge"/>
          <c:yMode val="edge"/>
          <c:x val="0.17490402830081023"/>
          <c:y val="7.4871085549702621E-2"/>
          <c:w val="0.79914709574346687"/>
          <c:h val="0.7829206957476641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cat>
            <c:strRef>
              <c:f>Sheet1!$A$2:$A$4</c:f>
              <c:strCache>
                <c:ptCount val="3"/>
                <c:pt idx="0">
                  <c:v>128x128</c:v>
                </c:pt>
                <c:pt idx="1">
                  <c:v>256x256</c:v>
                </c:pt>
                <c:pt idx="2">
                  <c:v>512x512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1.3120000000000001</c:v>
                </c:pt>
                <c:pt idx="1">
                  <c:v>9.2939999999999987</c:v>
                </c:pt>
                <c:pt idx="2">
                  <c:v>73.531000000000006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0819B8"/>
            </a:solidFill>
            <a:ln>
              <a:solidFill>
                <a:srgbClr val="0819B8"/>
              </a:solidFill>
              <a:prstDash val="sysDot"/>
            </a:ln>
          </c:spPr>
          <c:cat>
            <c:strRef>
              <c:f>Sheet1!$A$2:$A$4</c:f>
              <c:strCache>
                <c:ptCount val="3"/>
                <c:pt idx="0">
                  <c:v>128x128</c:v>
                </c:pt>
                <c:pt idx="1">
                  <c:v>256x256</c:v>
                </c:pt>
                <c:pt idx="2">
                  <c:v>512x512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12.107000000000001</c:v>
                </c:pt>
                <c:pt idx="2">
                  <c:v>84.410000000000025</c:v>
                </c:pt>
              </c:numCache>
            </c:numRef>
          </c:val>
        </c:ser>
        <c:axId val="96861568"/>
        <c:axId val="103769600"/>
      </c:barChart>
      <c:catAx>
        <c:axId val="96861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Problem</a:t>
                </a:r>
                <a:r>
                  <a:rPr lang="en-US" baseline="0" dirty="0" smtClean="0"/>
                  <a:t> Size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103769600"/>
        <c:crosses val="autoZero"/>
        <c:auto val="1"/>
        <c:lblAlgn val="ctr"/>
        <c:lblOffset val="100"/>
      </c:catAx>
      <c:valAx>
        <c:axId val="10376960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(ms)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6861568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22109665639621134"/>
          <c:y val="0.11899688505427752"/>
          <c:w val="0.20253931302065503"/>
          <c:h val="0.10625592559179976"/>
        </c:manualLayout>
      </c:layout>
      <c:spPr>
        <a:solidFill>
          <a:schemeClr val="bg1"/>
        </a:solidFill>
        <a:ln>
          <a:solidFill>
            <a:srgbClr val="000000">
              <a:alpha val="25000"/>
            </a:srgbClr>
          </a:solidFill>
        </a:ln>
      </c:spPr>
    </c:legend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With Varying</a:t>
            </a:r>
            <a:r>
              <a:rPr lang="en-US" baseline="0" dirty="0" smtClean="0"/>
              <a:t> System </a:t>
            </a:r>
            <a:r>
              <a:rPr lang="en-US" baseline="0" dirty="0" err="1" smtClean="0"/>
              <a:t>Config</a:t>
            </a:r>
            <a:endParaRPr lang="en-US" dirty="0"/>
          </a:p>
        </c:rich>
      </c:tx>
      <c:layout>
        <c:manualLayout>
          <c:xMode val="edge"/>
          <c:yMode val="edge"/>
          <c:x val="0.22451963774798445"/>
          <c:y val="1.4837711074715664E-2"/>
        </c:manualLayout>
      </c:layout>
      <c:overlay val="1"/>
    </c:title>
    <c:plotArea>
      <c:layout>
        <c:manualLayout>
          <c:layoutTarget val="inner"/>
          <c:xMode val="edge"/>
          <c:yMode val="edge"/>
          <c:x val="0.18800288477453841"/>
          <c:y val="7.4312202965867907E-2"/>
          <c:w val="0.77896408219242863"/>
          <c:h val="0.786596717828210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ProOnE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cat>
            <c:strRef>
              <c:f>Sheet1!$A$2:$A$4</c:f>
              <c:strCache>
                <c:ptCount val="3"/>
                <c:pt idx="0">
                  <c:v>16x1</c:v>
                </c:pt>
                <c:pt idx="1">
                  <c:v>8x2</c:v>
                </c:pt>
                <c:pt idx="2">
                  <c:v>4x4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91.371999999999986</c:v>
                </c:pt>
                <c:pt idx="1">
                  <c:v>92.820999999999998</c:v>
                </c:pt>
                <c:pt idx="2">
                  <c:v>93.4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rgbClr val="0819B8"/>
            </a:solidFill>
            <a:ln>
              <a:solidFill>
                <a:srgbClr val="0819B8"/>
              </a:solidFill>
              <a:prstDash val="sysDot"/>
            </a:ln>
          </c:spPr>
          <c:cat>
            <c:strRef>
              <c:f>Sheet1!$A$2:$A$4</c:f>
              <c:strCache>
                <c:ptCount val="3"/>
                <c:pt idx="0">
                  <c:v>16x1</c:v>
                </c:pt>
                <c:pt idx="1">
                  <c:v>8x2</c:v>
                </c:pt>
                <c:pt idx="2">
                  <c:v>4x4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</c:ser>
        <c:axId val="119470336"/>
        <c:axId val="119476608"/>
      </c:barChart>
      <c:catAx>
        <c:axId val="1194703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System Size (#nodes</a:t>
                </a:r>
                <a:r>
                  <a:rPr lang="en-US" baseline="0" dirty="0" smtClean="0"/>
                  <a:t> x #cores)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6237237237237343"/>
              <c:y val="0.94782071605391804"/>
            </c:manualLayout>
          </c:layout>
        </c:title>
        <c:numFmt formatCode="General" sourceLinked="1"/>
        <c:tickLblPos val="nextTo"/>
        <c:crossAx val="119476608"/>
        <c:crosses val="autoZero"/>
        <c:auto val="1"/>
        <c:lblAlgn val="ctr"/>
        <c:lblOffset val="100"/>
      </c:catAx>
      <c:valAx>
        <c:axId val="119476608"/>
        <c:scaling>
          <c:orientation val="minMax"/>
          <c:max val="11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(ms)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8018018018018021E-2"/>
              <c:y val="0.25985777995518738"/>
            </c:manualLayout>
          </c:layout>
        </c:title>
        <c:numFmt formatCode="General" sourceLinked="1"/>
        <c:tickLblPos val="nextTo"/>
        <c:crossAx val="11947033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plotVisOnly val="1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B74FE26-1DF1-495A-A25D-F9E2692813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FD075171-EF8E-4D82-A409-157C3F4DF4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90E4E-0748-4CE4-806F-610BE0FB23A2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75171-EF8E-4D82-A409-157C3F4DF4B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75171-EF8E-4D82-A409-157C3F4DF4B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87375"/>
            <a:ext cx="6477000" cy="1470025"/>
          </a:xfrm>
        </p:spPr>
        <p:txBody>
          <a:bodyPr/>
          <a:lstStyle>
            <a:lvl1pPr algn="ctr">
              <a:lnSpc>
                <a:spcPct val="120000"/>
              </a:lnSpc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6553200" cy="1752600"/>
          </a:xfrm>
        </p:spPr>
        <p:txBody>
          <a:bodyPr/>
          <a:lstStyle>
            <a:lvl1pPr marL="0" indent="0" algn="ctr">
              <a:buFontTx/>
              <a:buNone/>
              <a:defRPr sz="180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4906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other_slid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78563"/>
            <a:ext cx="914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EC40EED9-FD3B-4560-9DC4-22DCA57342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305550"/>
            <a:ext cx="3505200" cy="476250"/>
          </a:xfrm>
          <a:prstGeom prst="rect">
            <a:avLst/>
          </a:prstGeom>
          <a:ln/>
        </p:spPr>
        <p:txBody>
          <a:bodyPr/>
          <a:lstStyle>
            <a:lvl1pPr algn="ctr">
              <a:lnSpc>
                <a:spcPct val="120000"/>
              </a:lnSpc>
              <a:defRPr sz="1200" b="1" i="1" dirty="0" err="1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+mn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1BC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research/projects/mpich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owlab.cse.ohio-state.ed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685800"/>
            <a:ext cx="6629400" cy="2232025"/>
          </a:xfrm>
        </p:spPr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ProOnE: A General-Purpose Protocol Onload Engine for Multi- and Many-Core Architectures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581400"/>
            <a:ext cx="6553200" cy="2438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0070C0"/>
                </a:solidFill>
                <a:ea typeface="宋体" pitchFamily="2" charset="-122"/>
              </a:rPr>
              <a:t>P. Lai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P. Balaji,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 R. Thakur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smtClean="0">
                <a:solidFill>
                  <a:srgbClr val="0070C0"/>
                </a:solidFill>
                <a:ea typeface="宋体" pitchFamily="2" charset="-122"/>
              </a:rPr>
              <a:t>D. K. Panda</a:t>
            </a:r>
          </a:p>
          <a:p>
            <a:pPr>
              <a:lnSpc>
                <a:spcPct val="140000"/>
              </a:lnSpc>
              <a:spcBef>
                <a:spcPct val="40000"/>
              </a:spcBef>
            </a:pP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0070C0"/>
                </a:solidFill>
                <a:ea typeface="宋体" pitchFamily="2" charset="-122"/>
              </a:rPr>
              <a:t>Computer Science and Engg., Ohio State University</a:t>
            </a:r>
          </a:p>
          <a:p>
            <a:pPr>
              <a:lnSpc>
                <a:spcPct val="140000"/>
              </a:lnSpc>
              <a:spcBef>
                <a:spcPct val="40000"/>
              </a:spcBef>
            </a:pPr>
            <a:r>
              <a:rPr lang="en-US" altLang="zh-CN" smtClean="0">
                <a:solidFill>
                  <a:srgbClr val="FF0000"/>
                </a:solidFill>
                <a:ea typeface="宋体" pitchFamily="2" charset="-122"/>
              </a:rPr>
              <a:t>Math. and Computer Sci., Argonne National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Components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059363"/>
          </a:xfrm>
        </p:spPr>
        <p:txBody>
          <a:bodyPr/>
          <a:lstStyle/>
          <a:p>
            <a:r>
              <a:rPr lang="en-US" dirty="0" smtClean="0"/>
              <a:t>Intra-node Communication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ProOnE</a:t>
            </a:r>
            <a:r>
              <a:rPr lang="en-US" dirty="0" smtClean="0"/>
              <a:t> process allocates a shared memory segment for communication with the application processes</a:t>
            </a:r>
          </a:p>
          <a:p>
            <a:pPr lvl="1"/>
            <a:r>
              <a:rPr lang="en-US" dirty="0" smtClean="0"/>
              <a:t>Application processes use this shared memory to communicate requests, completions, signals, etc., to and from </a:t>
            </a:r>
            <a:r>
              <a:rPr lang="en-US" dirty="0" err="1" smtClean="0"/>
              <a:t>ProOnE</a:t>
            </a:r>
            <a:endParaRPr lang="en-US" dirty="0" smtClean="0"/>
          </a:p>
          <a:p>
            <a:pPr lvl="2"/>
            <a:r>
              <a:rPr lang="en-US" dirty="0" smtClean="0"/>
              <a:t>Use queues and hash functions to manage the shared memory</a:t>
            </a:r>
          </a:p>
          <a:p>
            <a:r>
              <a:rPr lang="en-US" dirty="0" smtClean="0"/>
              <a:t>Inter-node Communication</a:t>
            </a:r>
          </a:p>
          <a:p>
            <a:pPr lvl="1"/>
            <a:r>
              <a:rPr lang="en-US" dirty="0" smtClean="0"/>
              <a:t>Utilize any network features that are available</a:t>
            </a:r>
          </a:p>
          <a:p>
            <a:pPr lvl="1"/>
            <a:r>
              <a:rPr lang="en-US" dirty="0" smtClean="0"/>
              <a:t>Build a logical all-to-all connectivity on the available communication infrastructure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Components (contd.)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Initialization Infrastructure</a:t>
            </a:r>
          </a:p>
          <a:p>
            <a:pPr lvl="1"/>
            <a:r>
              <a:rPr lang="en-US" dirty="0" err="1" smtClean="0"/>
              <a:t>ProOnE</a:t>
            </a:r>
            <a:r>
              <a:rPr lang="en-US" dirty="0" smtClean="0"/>
              <a:t> processes</a:t>
            </a:r>
          </a:p>
          <a:p>
            <a:pPr lvl="2"/>
            <a:r>
              <a:rPr lang="en-US" dirty="0" smtClean="0"/>
              <a:t>Create its own shared memory region</a:t>
            </a:r>
          </a:p>
          <a:p>
            <a:pPr lvl="2"/>
            <a:r>
              <a:rPr lang="en-US" dirty="0" smtClean="0"/>
              <a:t>Attach to the shared memory created by other </a:t>
            </a:r>
            <a:r>
              <a:rPr lang="en-US" dirty="0" err="1" smtClean="0"/>
              <a:t>ProOnE</a:t>
            </a:r>
            <a:r>
              <a:rPr lang="en-US" dirty="0" smtClean="0"/>
              <a:t> processes</a:t>
            </a:r>
          </a:p>
          <a:p>
            <a:pPr lvl="2"/>
            <a:r>
              <a:rPr lang="en-US" dirty="0" smtClean="0"/>
              <a:t>Connect to remote </a:t>
            </a:r>
            <a:r>
              <a:rPr lang="en-US" dirty="0" err="1" smtClean="0"/>
              <a:t>ProOnE</a:t>
            </a:r>
            <a:r>
              <a:rPr lang="en-US" dirty="0" smtClean="0"/>
              <a:t> processes</a:t>
            </a:r>
          </a:p>
          <a:p>
            <a:pPr lvl="2"/>
            <a:r>
              <a:rPr lang="en-US" dirty="0" smtClean="0"/>
              <a:t>Listen and accept connections from other processes (</a:t>
            </a:r>
            <a:r>
              <a:rPr lang="en-US" dirty="0" err="1" smtClean="0"/>
              <a:t>ProOnE</a:t>
            </a:r>
            <a:r>
              <a:rPr lang="en-US" dirty="0" smtClean="0"/>
              <a:t> processes and application processes)</a:t>
            </a:r>
          </a:p>
          <a:p>
            <a:pPr lvl="1"/>
            <a:r>
              <a:rPr lang="en-US" dirty="0" smtClean="0"/>
              <a:t>Application processes</a:t>
            </a:r>
          </a:p>
          <a:p>
            <a:pPr lvl="2"/>
            <a:r>
              <a:rPr lang="en-US" dirty="0" smtClean="0"/>
              <a:t>Attach to </a:t>
            </a:r>
            <a:r>
              <a:rPr lang="en-US" dirty="0" err="1" smtClean="0"/>
              <a:t>ProOnE</a:t>
            </a:r>
            <a:r>
              <a:rPr lang="en-US" dirty="0" smtClean="0"/>
              <a:t> shared memory segments</a:t>
            </a:r>
          </a:p>
          <a:p>
            <a:pPr lvl="2"/>
            <a:r>
              <a:rPr lang="en-US" dirty="0" smtClean="0"/>
              <a:t>Connect to remote </a:t>
            </a:r>
            <a:r>
              <a:rPr lang="en-US" dirty="0" err="1" smtClean="0"/>
              <a:t>ProOnE</a:t>
            </a:r>
            <a:r>
              <a:rPr lang="en-US" dirty="0" smtClean="0"/>
              <a:t>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ProOnE</a:t>
            </a:r>
            <a:r>
              <a:rPr lang="en-US" dirty="0" smtClean="0"/>
              <a:t>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/>
          <a:lstStyle/>
          <a:p>
            <a:r>
              <a:rPr lang="en-US" dirty="0" smtClean="0"/>
              <a:t>Can “</a:t>
            </a:r>
            <a:r>
              <a:rPr lang="en-US" dirty="0" err="1" smtClean="0"/>
              <a:t>onload</a:t>
            </a:r>
            <a:r>
              <a:rPr lang="en-US" dirty="0" smtClean="0"/>
              <a:t>” tasks for any component in the application executable:</a:t>
            </a:r>
          </a:p>
          <a:p>
            <a:pPr lvl="1"/>
            <a:r>
              <a:rPr lang="en-US" dirty="0" smtClean="0"/>
              <a:t>Application itself</a:t>
            </a:r>
          </a:p>
          <a:p>
            <a:pPr lvl="2"/>
            <a:r>
              <a:rPr lang="en-US" dirty="0" smtClean="0"/>
              <a:t>Useful for progress management (master-worker models) and work-stealing based applications (e.g., </a:t>
            </a:r>
            <a:r>
              <a:rPr lang="en-US" dirty="0" err="1" smtClean="0"/>
              <a:t>mpiBLAST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Communication middleware</a:t>
            </a:r>
          </a:p>
          <a:p>
            <a:pPr lvl="2"/>
            <a:r>
              <a:rPr lang="en-US" dirty="0" smtClean="0"/>
              <a:t>MPI stack can utilize it to offload certain tasks that can take advantage of dedicated processing</a:t>
            </a:r>
          </a:p>
          <a:p>
            <a:pPr lvl="2"/>
            <a:r>
              <a:rPr lang="en-US" dirty="0" smtClean="0"/>
              <a:t>Assuming that the CPU is shared with other processes makes many things inefficient</a:t>
            </a:r>
          </a:p>
          <a:p>
            <a:pPr lvl="1"/>
            <a:r>
              <a:rPr lang="en-US" dirty="0" smtClean="0"/>
              <a:t>Network Protocol stacks</a:t>
            </a:r>
          </a:p>
          <a:p>
            <a:pPr lvl="2"/>
            <a:r>
              <a:rPr lang="en-US" dirty="0" smtClean="0"/>
              <a:t>E.g., Greg </a:t>
            </a:r>
            <a:r>
              <a:rPr lang="en-US" dirty="0" err="1" smtClean="0"/>
              <a:t>Reigner’s</a:t>
            </a:r>
            <a:r>
              <a:rPr lang="en-US" dirty="0" smtClean="0"/>
              <a:t> TCP </a:t>
            </a:r>
            <a:r>
              <a:rPr lang="en-US" dirty="0" err="1" smtClean="0"/>
              <a:t>Onload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MPI Rendezvous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large messages to avoid copies and/or large unexpected data</a:t>
            </a: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3276600" y="3764172"/>
            <a:ext cx="1617663" cy="4268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854450" y="3626059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pitchFamily="2" charset="-122"/>
              </a:rPr>
              <a:t>CTS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818063" y="37655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317875" y="338455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54450" y="3214687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pitchFamily="2" charset="-122"/>
              </a:rPr>
              <a:t>RTS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222875" y="3578423"/>
            <a:ext cx="10310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ea typeface="宋体" pitchFamily="2" charset="-122"/>
              </a:rPr>
              <a:t>MPI_Recv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4876800" y="3733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936875" y="3384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778250" y="4068972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pitchFamily="2" charset="-122"/>
              </a:rPr>
              <a:t>DATA</a:t>
            </a: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 rot="1097779">
            <a:off x="3287664" y="4396381"/>
            <a:ext cx="1665646" cy="381000"/>
          </a:xfrm>
          <a:prstGeom prst="rightArrow">
            <a:avLst>
              <a:gd name="adj1" fmla="val 50000"/>
              <a:gd name="adj2" fmla="val 10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69"/>
          <p:cNvSpPr txBox="1">
            <a:spLocks noChangeArrowheads="1"/>
          </p:cNvSpPr>
          <p:nvPr/>
        </p:nvSpPr>
        <p:spPr bwMode="auto">
          <a:xfrm>
            <a:off x="2743200" y="2606675"/>
            <a:ext cx="871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ea typeface="宋体" pitchFamily="2" charset="-122"/>
              </a:rPr>
              <a:t>Sender</a:t>
            </a:r>
          </a:p>
        </p:txBody>
      </p:sp>
      <p:sp>
        <p:nvSpPr>
          <p:cNvPr id="27" name="Text Box 70"/>
          <p:cNvSpPr txBox="1">
            <a:spLocks noChangeArrowheads="1"/>
          </p:cNvSpPr>
          <p:nvPr/>
        </p:nvSpPr>
        <p:spPr bwMode="auto">
          <a:xfrm>
            <a:off x="4478338" y="2590800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ea typeface="宋体" pitchFamily="2" charset="-122"/>
              </a:rPr>
              <a:t>Receiver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978476" y="3200400"/>
            <a:ext cx="10406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ea typeface="宋体" pitchFamily="2" charset="-122"/>
              </a:rPr>
              <a:t>MPI_Send</a:t>
            </a:r>
            <a:endParaRPr lang="en-US" altLang="zh-CN" sz="1400" dirty="0">
              <a:ea typeface="宋体" pitchFamily="2" charset="-122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rot="5400000">
            <a:off x="2248694" y="4075906"/>
            <a:ext cx="2057400" cy="1588"/>
          </a:xfrm>
          <a:prstGeom prst="line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>
            <a:off x="3848894" y="4075906"/>
            <a:ext cx="2057400" cy="1588"/>
          </a:xfrm>
          <a:prstGeom prst="line">
            <a:avLst/>
          </a:prstGeom>
          <a:solidFill>
            <a:schemeClr val="accent1"/>
          </a:solidFill>
          <a:ln w="2222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895600" y="49085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>
            <a:off x="48768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 bwMode="auto">
          <a:xfrm rot="5400000">
            <a:off x="4457700" y="4305300"/>
            <a:ext cx="11430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5400000">
            <a:off x="2362200" y="4114800"/>
            <a:ext cx="15240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  <p:bldP spid="17" grpId="0"/>
      <p:bldP spid="18" grpId="0" animBg="1"/>
      <p:bldP spid="19" grpId="0" animBg="1"/>
      <p:bldP spid="21" grpId="0"/>
      <p:bldP spid="24" grpId="0" animBg="1"/>
      <p:bldP spid="30" grpId="0"/>
      <p:bldP spid="28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MPI Rendezvous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343400" cy="5059363"/>
          </a:xfrm>
        </p:spPr>
        <p:txBody>
          <a:bodyPr/>
          <a:lstStyle/>
          <a:p>
            <a:r>
              <a:rPr lang="en-US" dirty="0" smtClean="0"/>
              <a:t>Communication Progress in MPI Rendezvous</a:t>
            </a:r>
          </a:p>
          <a:p>
            <a:pPr lvl="1"/>
            <a:r>
              <a:rPr lang="en-US" dirty="0" smtClean="0"/>
              <a:t>Delay in detecting control messages</a:t>
            </a:r>
          </a:p>
          <a:p>
            <a:pPr lvl="1"/>
            <a:r>
              <a:rPr lang="en-US" dirty="0" smtClean="0"/>
              <a:t>Hardware support for One-sided communication useful, but not perfect</a:t>
            </a:r>
          </a:p>
          <a:p>
            <a:pPr lvl="2"/>
            <a:r>
              <a:rPr lang="en-US" dirty="0" smtClean="0"/>
              <a:t>Many cases are expensive to implement in hardware</a:t>
            </a:r>
          </a:p>
          <a:p>
            <a:pPr lvl="1"/>
            <a:r>
              <a:rPr lang="en-US" dirty="0" smtClean="0"/>
              <a:t>Bad computation communication overlap!</a:t>
            </a:r>
            <a:endParaRPr lang="en-US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5786438" y="17526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7367588" y="167640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5767388" y="29718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148388" y="2743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pitchFamily="2" charset="-122"/>
              </a:rPr>
              <a:t>CTS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7697788" y="2787650"/>
            <a:ext cx="9746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ea typeface="宋体" pitchFamily="2" charset="-122"/>
              </a:rPr>
              <a:t>MPI_Wait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315201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>
            <a:off x="7467600" y="1981200"/>
            <a:ext cx="0" cy="99060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7467600" y="2971800"/>
            <a:ext cx="0" cy="12192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5638800" y="2133600"/>
            <a:ext cx="0" cy="1447800"/>
          </a:xfrm>
          <a:prstGeom prst="line">
            <a:avLst/>
          </a:prstGeom>
          <a:noFill/>
          <a:ln w="15875">
            <a:solidFill>
              <a:srgbClr val="00808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291388" y="2514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791200" y="2133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148388" y="1905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pitchFamily="2" charset="-122"/>
              </a:rPr>
              <a:t>RTS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419600" y="1949450"/>
            <a:ext cx="10695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ea typeface="宋体" pitchFamily="2" charset="-122"/>
              </a:rPr>
              <a:t>MPI_Isend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696200" y="1797050"/>
            <a:ext cx="10214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ea typeface="宋体" pitchFamily="2" charset="-122"/>
              </a:rPr>
              <a:t>MPI_Irecv</a:t>
            </a:r>
            <a:endParaRPr lang="en-US" altLang="zh-CN" sz="1400" dirty="0">
              <a:ea typeface="宋体" pitchFamily="2" charset="-122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315200" y="198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5410200" y="213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7442200" y="2270125"/>
            <a:ext cx="1415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CC99"/>
                </a:solidFill>
                <a:ea typeface="宋体" pitchFamily="2" charset="-122"/>
              </a:rPr>
              <a:t>computation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4267200" y="2480846"/>
            <a:ext cx="1415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CC99"/>
                </a:solidFill>
                <a:ea typeface="宋体" pitchFamily="2" charset="-122"/>
              </a:rPr>
              <a:t>computation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275388" y="3475038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pitchFamily="2" charset="-122"/>
              </a:rPr>
              <a:t>DATA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4471988" y="3429000"/>
            <a:ext cx="9843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err="1">
                <a:ea typeface="宋体" pitchFamily="2" charset="-122"/>
              </a:rPr>
              <a:t>MPI_Wai</a:t>
            </a:r>
            <a:r>
              <a:rPr lang="en-US" altLang="zh-CN" sz="1600" dirty="0" err="1">
                <a:ea typeface="宋体" pitchFamily="2" charset="-122"/>
              </a:rPr>
              <a:t>t</a:t>
            </a:r>
            <a:endParaRPr lang="en-US" altLang="zh-CN" sz="1600" dirty="0">
              <a:ea typeface="宋体" pitchFamily="2" charset="-122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366000" y="4222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5461000" y="36131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 rot="1097779">
            <a:off x="5761038" y="3765550"/>
            <a:ext cx="1663700" cy="381000"/>
          </a:xfrm>
          <a:prstGeom prst="rightArrow">
            <a:avLst>
              <a:gd name="adj1" fmla="val 50000"/>
              <a:gd name="adj2" fmla="val 1091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442200" y="3352800"/>
            <a:ext cx="14225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ea typeface="宋体" pitchFamily="2" charset="-122"/>
              </a:rPr>
              <a:t>Wait for data</a:t>
            </a:r>
            <a:endParaRPr lang="en-US" altLang="zh-CN" sz="16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34" name="Text Box 69"/>
          <p:cNvSpPr txBox="1">
            <a:spLocks noChangeArrowheads="1"/>
          </p:cNvSpPr>
          <p:nvPr/>
        </p:nvSpPr>
        <p:spPr bwMode="auto">
          <a:xfrm>
            <a:off x="5216525" y="1355725"/>
            <a:ext cx="871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Sender</a:t>
            </a:r>
          </a:p>
        </p:txBody>
      </p:sp>
      <p:sp>
        <p:nvSpPr>
          <p:cNvPr id="35" name="Text Box 70"/>
          <p:cNvSpPr txBox="1">
            <a:spLocks noChangeArrowheads="1"/>
          </p:cNvSpPr>
          <p:nvPr/>
        </p:nvSpPr>
        <p:spPr bwMode="auto">
          <a:xfrm>
            <a:off x="6951663" y="1339850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Receiver</a:t>
            </a:r>
          </a:p>
        </p:txBody>
      </p: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7823200" y="4572000"/>
            <a:ext cx="1143000" cy="457200"/>
          </a:xfrm>
          <a:prstGeom prst="wedgeRoundRectCallout">
            <a:avLst>
              <a:gd name="adj1" fmla="val -162556"/>
              <a:gd name="adj2" fmla="val -346620"/>
              <a:gd name="adj3" fmla="val 16667"/>
            </a:avLst>
          </a:prstGeom>
          <a:solidFill>
            <a:srgbClr val="969696"/>
          </a:solidFill>
          <a:ln w="9525" algn="ctr">
            <a:solidFill>
              <a:srgbClr val="65D547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Delayed!</a:t>
            </a:r>
          </a:p>
        </p:txBody>
      </p: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6223000" y="4953000"/>
            <a:ext cx="1371600" cy="381000"/>
          </a:xfrm>
          <a:prstGeom prst="wedgeRoundRectCallout">
            <a:avLst>
              <a:gd name="adj1" fmla="val -27741"/>
              <a:gd name="adj2" fmla="val -286301"/>
              <a:gd name="adj3" fmla="val 16667"/>
            </a:avLst>
          </a:prstGeom>
          <a:solidFill>
            <a:srgbClr val="969696"/>
          </a:solidFill>
          <a:ln w="9525" algn="ctr">
            <a:solidFill>
              <a:srgbClr val="65D547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dirty="0"/>
              <a:t>No overlap!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6" grpId="1" animBg="1"/>
      <p:bldP spid="17" grpId="1"/>
      <p:bldP spid="18" grpId="1"/>
      <p:bldP spid="19" grpId="0"/>
      <p:bldP spid="20" grpId="0" animBg="1"/>
      <p:bldP spid="21" grpId="1" animBg="1"/>
      <p:bldP spid="22" grpId="0"/>
      <p:bldP spid="23" grpId="0"/>
      <p:bldP spid="25" grpId="0"/>
      <p:bldP spid="26" grpId="0"/>
      <p:bldP spid="27" grpId="0" animBg="1"/>
      <p:bldP spid="28" grpId="0" animBg="1"/>
      <p:bldP spid="30" grpId="0" animBg="1"/>
      <p:bldP spid="32" grpId="0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Rendezvous with </a:t>
            </a:r>
            <a:r>
              <a:rPr lang="en-US" dirty="0" err="1" smtClean="0"/>
              <a:t>ProOnE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581400" cy="4906963"/>
          </a:xfrm>
        </p:spPr>
        <p:txBody>
          <a:bodyPr/>
          <a:lstStyle/>
          <a:p>
            <a:r>
              <a:rPr lang="en-US" dirty="0" err="1" smtClean="0"/>
              <a:t>ProOnE</a:t>
            </a:r>
            <a:r>
              <a:rPr lang="en-US" dirty="0" smtClean="0"/>
              <a:t> is a dedicated processing engine</a:t>
            </a:r>
          </a:p>
          <a:p>
            <a:pPr lvl="1"/>
            <a:r>
              <a:rPr lang="en-US" dirty="0" smtClean="0"/>
              <a:t>No delay because the receiver is “busy” with something else</a:t>
            </a:r>
          </a:p>
          <a:p>
            <a:r>
              <a:rPr lang="en-US" dirty="0" smtClean="0"/>
              <a:t>Communication progress is similar to earlier</a:t>
            </a:r>
          </a:p>
          <a:p>
            <a:pPr lvl="1"/>
            <a:r>
              <a:rPr lang="en-US" dirty="0" smtClean="0"/>
              <a:t>Completion notifications included as appropriate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27550" y="2057400"/>
            <a:ext cx="12192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51350" y="22098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0">
                <a:ea typeface="宋体" pitchFamily="2" charset="-122"/>
              </a:rPr>
              <a:t>MPI sender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118350" y="2057400"/>
            <a:ext cx="12954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42150" y="2209800"/>
            <a:ext cx="1397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700" b="0">
                <a:ea typeface="宋体" pitchFamily="2" charset="-122"/>
              </a:rPr>
              <a:t>MPI receiver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27550" y="4419600"/>
            <a:ext cx="11430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27550" y="4586288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0">
                <a:ea typeface="宋体" pitchFamily="2" charset="-122"/>
              </a:rPr>
              <a:t>ProOnE 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118350" y="4424363"/>
            <a:ext cx="12192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118350" y="4576763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b="0">
                <a:ea typeface="宋体" pitchFamily="2" charset="-122"/>
              </a:rPr>
              <a:t>ProOnE 1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27550" y="3352800"/>
            <a:ext cx="12192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118350" y="3352800"/>
            <a:ext cx="12192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4122738" y="2667000"/>
            <a:ext cx="862012" cy="685800"/>
            <a:chOff x="2337" y="1680"/>
            <a:chExt cx="543" cy="432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880" y="16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337" y="1728"/>
              <a:ext cx="54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1600" b="0">
                  <a:ea typeface="宋体" pitchFamily="2" charset="-122"/>
                </a:rPr>
                <a:t>SEND </a:t>
              </a:r>
            </a:p>
            <a:p>
              <a:pPr marL="342900" indent="-342900"/>
              <a:r>
                <a:rPr lang="en-US" altLang="zh-CN" sz="1600" b="0">
                  <a:ea typeface="宋体" pitchFamily="2" charset="-122"/>
                </a:rPr>
                <a:t>request</a:t>
              </a:r>
            </a:p>
          </p:txBody>
        </p: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6781800" y="3702050"/>
            <a:ext cx="876300" cy="717550"/>
            <a:chOff x="4012" y="2332"/>
            <a:chExt cx="552" cy="452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512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012" y="2332"/>
              <a:ext cx="55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read</a:t>
              </a:r>
            </a:p>
            <a:p>
              <a:r>
                <a:rPr lang="en-US" altLang="zh-CN" sz="1600" b="0">
                  <a:ea typeface="宋体" pitchFamily="2" charset="-122"/>
                </a:rPr>
                <a:t>reques</a:t>
              </a:r>
              <a:r>
                <a:rPr lang="en-US" altLang="zh-CN" sz="1800" b="0">
                  <a:ea typeface="宋体" pitchFamily="2" charset="-122"/>
                </a:rPr>
                <a:t>t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946900" y="4981575"/>
            <a:ext cx="2152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0">
                <a:ea typeface="宋体" pitchFamily="2" charset="-122"/>
              </a:rPr>
              <a:t>Try to match a posted</a:t>
            </a:r>
          </a:p>
          <a:p>
            <a:r>
              <a:rPr lang="en-US" altLang="zh-CN" sz="1600" b="0">
                <a:ea typeface="宋体" pitchFamily="2" charset="-122"/>
              </a:rPr>
              <a:t>RECV request</a:t>
            </a:r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5594350" y="4419600"/>
            <a:ext cx="1562100" cy="336550"/>
            <a:chOff x="2160" y="2928"/>
            <a:chExt cx="938" cy="212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2208" y="312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160" y="2928"/>
              <a:ext cx="9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CTS (matched)</a:t>
              </a:r>
            </a:p>
          </p:txBody>
        </p:sp>
      </p:grpSp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6508750" y="3733800"/>
            <a:ext cx="1219200" cy="685800"/>
            <a:chOff x="6248400" y="5791200"/>
            <a:chExt cx="1219200" cy="685800"/>
          </a:xfrm>
        </p:grpSpPr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7315200" y="57912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6248400" y="5867400"/>
              <a:ext cx="1219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     RTS </a:t>
              </a:r>
            </a:p>
            <a:p>
              <a:r>
                <a:rPr lang="en-US" altLang="zh-CN" sz="1600" b="0">
                  <a:ea typeface="宋体" pitchFamily="2" charset="-122"/>
                </a:rPr>
                <a:t>(no match)</a:t>
              </a:r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5715000" y="4773613"/>
            <a:ext cx="1371600" cy="336550"/>
            <a:chOff x="2208" y="3196"/>
            <a:chExt cx="864" cy="212"/>
          </a:xfrm>
        </p:grpSpPr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208" y="32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81" y="3196"/>
              <a:ext cx="4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DATA</a:t>
              </a:r>
            </a:p>
          </p:txBody>
        </p:sp>
      </p:grp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5137150" y="3733800"/>
            <a:ext cx="871538" cy="685800"/>
            <a:chOff x="1814" y="2640"/>
            <a:chExt cx="549" cy="336"/>
          </a:xfrm>
        </p:grpSpPr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1814" y="2726"/>
              <a:ext cx="54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CMPLT</a:t>
              </a:r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727950" y="3733800"/>
            <a:ext cx="871538" cy="685800"/>
            <a:chOff x="3398" y="2640"/>
            <a:chExt cx="549" cy="336"/>
          </a:xfrm>
        </p:grpSpPr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340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398" y="2726"/>
              <a:ext cx="54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CMPLT</a:t>
              </a:r>
            </a:p>
          </p:txBody>
        </p:sp>
      </p:grpSp>
      <p:grpSp>
        <p:nvGrpSpPr>
          <p:cNvPr id="36" name="Group 61"/>
          <p:cNvGrpSpPr>
            <a:grpSpLocks/>
          </p:cNvGrpSpPr>
          <p:nvPr/>
        </p:nvGrpSpPr>
        <p:grpSpPr bwMode="auto">
          <a:xfrm>
            <a:off x="6737350" y="2667000"/>
            <a:ext cx="862013" cy="685800"/>
            <a:chOff x="3984" y="624"/>
            <a:chExt cx="543" cy="432"/>
          </a:xfrm>
        </p:grpSpPr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4512" y="6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984" y="624"/>
              <a:ext cx="54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RECV</a:t>
              </a:r>
            </a:p>
            <a:p>
              <a:r>
                <a:rPr lang="en-US" altLang="zh-CN" sz="1600" b="0">
                  <a:ea typeface="宋体" pitchFamily="2" charset="-122"/>
                </a:rPr>
                <a:t>request</a:t>
              </a:r>
            </a:p>
          </p:txBody>
        </p:sp>
      </p:grpSp>
      <p:grpSp>
        <p:nvGrpSpPr>
          <p:cNvPr id="39" name="Group 62"/>
          <p:cNvGrpSpPr>
            <a:grpSpLocks/>
          </p:cNvGrpSpPr>
          <p:nvPr/>
        </p:nvGrpSpPr>
        <p:grpSpPr bwMode="auto">
          <a:xfrm>
            <a:off x="7042150" y="2667000"/>
            <a:ext cx="609600" cy="685800"/>
            <a:chOff x="6629400" y="5791200"/>
            <a:chExt cx="609600" cy="685800"/>
          </a:xfrm>
        </p:grpSpPr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V="1">
              <a:off x="7162800" y="57912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629400" y="5986463"/>
              <a:ext cx="6096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RTS</a:t>
              </a:r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5746750" y="2286000"/>
            <a:ext cx="1371600" cy="2128838"/>
            <a:chOff x="2064" y="1776"/>
            <a:chExt cx="1008" cy="1152"/>
          </a:xfrm>
        </p:grpSpPr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2064" y="1776"/>
              <a:ext cx="1008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 rot="-2703008">
              <a:off x="2539" y="1892"/>
              <a:ext cx="319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CTS</a:t>
              </a:r>
            </a:p>
          </p:txBody>
        </p:sp>
      </p:grp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5746750" y="2438400"/>
            <a:ext cx="1371600" cy="2111375"/>
            <a:chOff x="2208" y="1843"/>
            <a:chExt cx="864" cy="1277"/>
          </a:xfrm>
        </p:grpSpPr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208" y="1872"/>
              <a:ext cx="86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 rot="3028125">
              <a:off x="2231" y="1915"/>
              <a:ext cx="3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RTS</a:t>
              </a:r>
            </a:p>
          </p:txBody>
        </p:sp>
      </p:grp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4679950" y="3352800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0">
                <a:ea typeface="宋体" pitchFamily="2" charset="-122"/>
              </a:rPr>
              <a:t>Shmem 0</a:t>
            </a:r>
          </a:p>
        </p:txBody>
      </p:sp>
      <p:sp>
        <p:nvSpPr>
          <p:cNvPr id="49" name="Text Box 51"/>
          <p:cNvSpPr txBox="1">
            <a:spLocks noChangeArrowheads="1"/>
          </p:cNvSpPr>
          <p:nvPr/>
        </p:nvSpPr>
        <p:spPr bwMode="auto">
          <a:xfrm>
            <a:off x="7207250" y="3397250"/>
            <a:ext cx="10541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0">
                <a:ea typeface="宋体" pitchFamily="2" charset="-122"/>
              </a:rPr>
              <a:t>Shmem 1</a:t>
            </a:r>
          </a:p>
        </p:txBody>
      </p: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5137150" y="2667000"/>
            <a:ext cx="914400" cy="685800"/>
            <a:chOff x="1814" y="2640"/>
            <a:chExt cx="549" cy="336"/>
          </a:xfrm>
        </p:grpSpPr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1814" y="2726"/>
              <a:ext cx="54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CMPLT</a:t>
              </a:r>
            </a:p>
          </p:txBody>
        </p:sp>
      </p:grpSp>
      <p:grpSp>
        <p:nvGrpSpPr>
          <p:cNvPr id="53" name="Group 64"/>
          <p:cNvGrpSpPr>
            <a:grpSpLocks/>
          </p:cNvGrpSpPr>
          <p:nvPr/>
        </p:nvGrpSpPr>
        <p:grpSpPr bwMode="auto">
          <a:xfrm>
            <a:off x="4114800" y="3733800"/>
            <a:ext cx="869950" cy="685800"/>
            <a:chOff x="2332" y="2352"/>
            <a:chExt cx="548" cy="432"/>
          </a:xfrm>
        </p:grpSpPr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2880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2332" y="2380"/>
              <a:ext cx="5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read</a:t>
              </a:r>
            </a:p>
            <a:p>
              <a:r>
                <a:rPr lang="en-US" altLang="zh-CN" sz="1600" b="0">
                  <a:ea typeface="宋体" pitchFamily="2" charset="-122"/>
                </a:rPr>
                <a:t>request</a:t>
              </a: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7727950" y="2667000"/>
            <a:ext cx="914400" cy="685800"/>
            <a:chOff x="3398" y="2640"/>
            <a:chExt cx="549" cy="336"/>
          </a:xfrm>
        </p:grpSpPr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340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98" y="2726"/>
              <a:ext cx="54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600" b="0">
                  <a:ea typeface="宋体" pitchFamily="2" charset="-122"/>
                </a:rPr>
                <a:t>CMPLT</a:t>
              </a:r>
            </a:p>
          </p:txBody>
        </p:sp>
      </p:grpSp>
      <p:sp>
        <p:nvSpPr>
          <p:cNvPr id="59" name="Text Box 65"/>
          <p:cNvSpPr txBox="1">
            <a:spLocks noChangeArrowheads="1"/>
          </p:cNvSpPr>
          <p:nvPr/>
        </p:nvSpPr>
        <p:spPr bwMode="auto">
          <a:xfrm>
            <a:off x="5349875" y="1535113"/>
            <a:ext cx="279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solidFill>
                  <a:schemeClr val="hlink"/>
                </a:solidFill>
                <a:ea typeface="宋体" pitchFamily="2" charset="-122"/>
              </a:rPr>
              <a:t>Receiver arrives earlier</a:t>
            </a:r>
          </a:p>
        </p:txBody>
      </p:sp>
      <p:sp>
        <p:nvSpPr>
          <p:cNvPr id="60" name="Text Box 66"/>
          <p:cNvSpPr txBox="1">
            <a:spLocks noChangeArrowheads="1"/>
          </p:cNvSpPr>
          <p:nvPr/>
        </p:nvSpPr>
        <p:spPr bwMode="auto">
          <a:xfrm>
            <a:off x="5365750" y="1524000"/>
            <a:ext cx="2582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0">
                <a:solidFill>
                  <a:schemeClr val="hlink"/>
                </a:solidFill>
                <a:ea typeface="宋体" pitchFamily="2" charset="-122"/>
              </a:rPr>
              <a:t>Receiver arrives later</a:t>
            </a:r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5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/>
          <a:lstStyle/>
          <a:p>
            <a:r>
              <a:rPr lang="en-US" dirty="0" smtClean="0"/>
              <a:t>MPICH2’s internal message matching uses the three-</a:t>
            </a:r>
            <a:r>
              <a:rPr lang="en-US" dirty="0" err="1" smtClean="0"/>
              <a:t>tuple</a:t>
            </a:r>
            <a:r>
              <a:rPr lang="en-US" dirty="0" smtClean="0"/>
              <a:t> for matching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comm</a:t>
            </a:r>
            <a:r>
              <a:rPr lang="en-US" dirty="0" smtClean="0"/>
              <a:t>, tag)</a:t>
            </a:r>
          </a:p>
          <a:p>
            <a:pPr lvl="1"/>
            <a:r>
              <a:rPr lang="en-US" dirty="0" smtClean="0"/>
              <a:t>Issue: out-of-order messages (even </a:t>
            </a:r>
            <a:r>
              <a:rPr lang="en-US" dirty="0" smtClean="0"/>
              <a:t>when the </a:t>
            </a:r>
            <a:r>
              <a:rPr lang="en-US" dirty="0" smtClean="0"/>
              <a:t>communication sub-system is ordered)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sz="2800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Add a sequence number to the matching </a:t>
            </a:r>
            <a:r>
              <a:rPr lang="en-US" dirty="0" err="1" smtClean="0">
                <a:solidFill>
                  <a:srgbClr val="FF0000"/>
                </a:solidFill>
              </a:rPr>
              <a:t>tuple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3505200"/>
            <a:ext cx="38100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MPI Rank 0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/>
              <a:t>Send1: (</a:t>
            </a:r>
            <a:r>
              <a:rPr lang="en-US" sz="1400" dirty="0" err="1" smtClean="0"/>
              <a:t>src</a:t>
            </a:r>
            <a:r>
              <a:rPr lang="en-US" sz="1400" dirty="0" smtClean="0"/>
              <a:t>=0, tag=0, </a:t>
            </a:r>
            <a:r>
              <a:rPr lang="en-US" sz="1400" dirty="0" err="1" smtClean="0"/>
              <a:t>comm</a:t>
            </a:r>
            <a:r>
              <a:rPr lang="en-US" sz="1400" dirty="0" smtClean="0"/>
              <a:t>=0, </a:t>
            </a:r>
            <a:r>
              <a:rPr lang="en-US" sz="1400" dirty="0" err="1" smtClean="0"/>
              <a:t>len</a:t>
            </a:r>
            <a:r>
              <a:rPr lang="en-US" sz="1400" dirty="0" smtClean="0"/>
              <a:t>=1M)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/>
              <a:t>Send2: (</a:t>
            </a:r>
            <a:r>
              <a:rPr lang="en-US" sz="1400" dirty="0" err="1" smtClean="0"/>
              <a:t>src</a:t>
            </a:r>
            <a:r>
              <a:rPr lang="en-US" sz="1400" dirty="0" smtClean="0"/>
              <a:t>=0, tag=0, </a:t>
            </a:r>
            <a:r>
              <a:rPr lang="en-US" sz="1400" dirty="0" err="1" smtClean="0"/>
              <a:t>comm</a:t>
            </a:r>
            <a:r>
              <a:rPr lang="en-US" sz="1400" dirty="0" smtClean="0"/>
              <a:t>=0, </a:t>
            </a:r>
            <a:r>
              <a:rPr lang="en-US" sz="1400" dirty="0" err="1" smtClean="0"/>
              <a:t>len</a:t>
            </a:r>
            <a:r>
              <a:rPr lang="en-US" sz="1400" dirty="0" smtClean="0"/>
              <a:t>=1K)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48200" y="3505200"/>
            <a:ext cx="38100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MPI Rank 1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/>
              <a:t>Recv1: (</a:t>
            </a:r>
            <a:r>
              <a:rPr lang="en-US" sz="1400" dirty="0" err="1" smtClean="0"/>
              <a:t>src</a:t>
            </a:r>
            <a:r>
              <a:rPr lang="en-US" sz="1400" dirty="0" smtClean="0"/>
              <a:t>=0, tag=0, </a:t>
            </a:r>
            <a:r>
              <a:rPr lang="en-US" sz="1400" dirty="0" err="1" smtClean="0"/>
              <a:t>comm</a:t>
            </a:r>
            <a:r>
              <a:rPr lang="en-US" sz="1400" dirty="0" smtClean="0"/>
              <a:t>=0, </a:t>
            </a:r>
            <a:r>
              <a:rPr lang="en-US" sz="1400" dirty="0" err="1" smtClean="0"/>
              <a:t>len</a:t>
            </a:r>
            <a:r>
              <a:rPr lang="en-US" sz="1400" dirty="0" smtClean="0"/>
              <a:t>=1M)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/>
              <a:t>Recv2: (</a:t>
            </a:r>
            <a:r>
              <a:rPr lang="en-US" sz="1400" dirty="0" err="1" smtClean="0"/>
              <a:t>src</a:t>
            </a:r>
            <a:r>
              <a:rPr lang="en-US" sz="1400" dirty="0" smtClean="0"/>
              <a:t>=0, tag=0, </a:t>
            </a:r>
            <a:r>
              <a:rPr lang="en-US" sz="1400" dirty="0" err="1" smtClean="0"/>
              <a:t>comm</a:t>
            </a:r>
            <a:r>
              <a:rPr lang="en-US" sz="1400" dirty="0" smtClean="0"/>
              <a:t>=0, </a:t>
            </a:r>
            <a:r>
              <a:rPr lang="en-US" sz="1400" dirty="0" err="1" smtClean="0"/>
              <a:t>len</a:t>
            </a:r>
            <a:r>
              <a:rPr lang="en-US" sz="1400" dirty="0" smtClean="0"/>
              <a:t>=1K)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0" y="4724400"/>
            <a:ext cx="38100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MPI Rank 0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/>
              <a:t>Send1: (</a:t>
            </a:r>
            <a:r>
              <a:rPr lang="en-US" sz="1400" dirty="0" err="1" smtClean="0"/>
              <a:t>src</a:t>
            </a:r>
            <a:r>
              <a:rPr lang="en-US" sz="1400" dirty="0" smtClean="0"/>
              <a:t>=0, tag=0, </a:t>
            </a:r>
            <a:r>
              <a:rPr lang="en-US" sz="1400" dirty="0" err="1" smtClean="0"/>
              <a:t>comm</a:t>
            </a:r>
            <a:r>
              <a:rPr lang="en-US" sz="1400" dirty="0" smtClean="0"/>
              <a:t>=0, </a:t>
            </a:r>
            <a:r>
              <a:rPr lang="en-US" sz="1400" dirty="0" err="1" smtClean="0"/>
              <a:t>len</a:t>
            </a:r>
            <a:r>
              <a:rPr lang="en-US" sz="1400" dirty="0" smtClean="0"/>
              <a:t>=1M)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/>
              <a:t>Send2: (</a:t>
            </a:r>
            <a:r>
              <a:rPr lang="en-US" sz="1400" dirty="0" err="1" smtClean="0"/>
              <a:t>src</a:t>
            </a:r>
            <a:r>
              <a:rPr lang="en-US" sz="1400" dirty="0" smtClean="0"/>
              <a:t>=0, tag=0, </a:t>
            </a:r>
            <a:r>
              <a:rPr lang="en-US" sz="1400" dirty="0" err="1" smtClean="0"/>
              <a:t>comm</a:t>
            </a:r>
            <a:r>
              <a:rPr lang="en-US" sz="1400" dirty="0" smtClean="0"/>
              <a:t>=0, </a:t>
            </a:r>
            <a:r>
              <a:rPr lang="en-US" sz="1400" dirty="0" err="1" smtClean="0"/>
              <a:t>len</a:t>
            </a:r>
            <a:r>
              <a:rPr lang="en-US" sz="1400" dirty="0" smtClean="0"/>
              <a:t>=1K)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48200" y="4724400"/>
            <a:ext cx="38100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sz="1600" dirty="0" smtClean="0"/>
              <a:t>MPI Rank 1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/>
              <a:t>Recv1: (</a:t>
            </a:r>
            <a:r>
              <a:rPr lang="en-US" sz="1400" dirty="0" err="1" smtClean="0"/>
              <a:t>src</a:t>
            </a:r>
            <a:r>
              <a:rPr lang="en-US" sz="1400" dirty="0" smtClean="0"/>
              <a:t>=0, tag=0, </a:t>
            </a:r>
            <a:r>
              <a:rPr lang="en-US" sz="1400" dirty="0" err="1" smtClean="0"/>
              <a:t>comm</a:t>
            </a:r>
            <a:r>
              <a:rPr lang="en-US" sz="1400" dirty="0" smtClean="0"/>
              <a:t>=0, </a:t>
            </a:r>
            <a:r>
              <a:rPr lang="en-US" sz="1400" dirty="0" err="1" smtClean="0"/>
              <a:t>len</a:t>
            </a:r>
            <a:r>
              <a:rPr lang="en-US" sz="1400" dirty="0" smtClean="0"/>
              <a:t>=1M)</a:t>
            </a:r>
          </a:p>
          <a:p>
            <a:pPr algn="ctr">
              <a:lnSpc>
                <a:spcPct val="120000"/>
              </a:lnSpc>
            </a:pPr>
            <a:r>
              <a:rPr lang="en-US" sz="1400" dirty="0" smtClean="0"/>
              <a:t>Recv2: (</a:t>
            </a:r>
            <a:r>
              <a:rPr lang="en-US" sz="1400" dirty="0" err="1" smtClean="0"/>
              <a:t>src</a:t>
            </a:r>
            <a:r>
              <a:rPr lang="en-US" sz="1400" dirty="0" smtClean="0"/>
              <a:t>=0, tag=0, </a:t>
            </a:r>
            <a:r>
              <a:rPr lang="en-US" sz="1400" dirty="0" err="1" smtClean="0"/>
              <a:t>comm</a:t>
            </a:r>
            <a:r>
              <a:rPr lang="en-US" sz="1400" dirty="0" smtClean="0"/>
              <a:t>=0, </a:t>
            </a:r>
            <a:r>
              <a:rPr lang="en-US" sz="1400" dirty="0" err="1" smtClean="0"/>
              <a:t>len</a:t>
            </a:r>
            <a:r>
              <a:rPr lang="en-US" sz="1400" dirty="0" smtClean="0"/>
              <a:t>=1M)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 and Solutions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r>
              <a:rPr lang="en-US" dirty="0" err="1" smtClean="0"/>
              <a:t>ProOnE</a:t>
            </a:r>
            <a:r>
              <a:rPr lang="en-US" dirty="0" smtClean="0"/>
              <a:t> is “shared” between all processes on the node</a:t>
            </a:r>
          </a:p>
          <a:p>
            <a:pPr lvl="1"/>
            <a:r>
              <a:rPr lang="en-US" dirty="0" smtClean="0"/>
              <a:t>It cannot distinguish requests to different ranks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Add a destination rank to the matching </a:t>
            </a:r>
            <a:r>
              <a:rPr lang="en-US" dirty="0" err="1" smtClean="0">
                <a:solidFill>
                  <a:srgbClr val="FF0000"/>
                </a:solidFill>
              </a:rPr>
              <a:t>tuple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Shared memory lock contention</a:t>
            </a:r>
          </a:p>
          <a:p>
            <a:pPr lvl="1"/>
            <a:r>
              <a:rPr lang="en-US" dirty="0" smtClean="0"/>
              <a:t>Shared memory divided into 3 segments: (1) SEND/RECV requests, (2) RTS messages and (3) CMPLT notifications</a:t>
            </a:r>
          </a:p>
          <a:p>
            <a:pPr lvl="1"/>
            <a:r>
              <a:rPr lang="en-US" dirty="0" smtClean="0"/>
              <a:t>(1) and (2) use the same lock to avoid mismatches</a:t>
            </a:r>
          </a:p>
          <a:p>
            <a:r>
              <a:rPr lang="en-US" dirty="0" smtClean="0"/>
              <a:t>Memory Mapping</a:t>
            </a:r>
          </a:p>
          <a:p>
            <a:pPr lvl="1"/>
            <a:r>
              <a:rPr lang="en-US" dirty="0" err="1" smtClean="0"/>
              <a:t>ProOnE</a:t>
            </a:r>
            <a:r>
              <a:rPr lang="en-US" dirty="0" smtClean="0"/>
              <a:t> needs access to application memory to avoid extra copies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Kernel direct-copy used to achieve this (</a:t>
            </a:r>
            <a:r>
              <a:rPr lang="en-US" dirty="0" err="1" smtClean="0">
                <a:solidFill>
                  <a:srgbClr val="FF0000"/>
                </a:solidFill>
              </a:rPr>
              <a:t>knem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LiMIC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  <a:defRPr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ProOnE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A General Purpose Protocol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Onload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Engine</a:t>
            </a:r>
          </a:p>
          <a:p>
            <a:pPr>
              <a:lnSpc>
                <a:spcPct val="200000"/>
              </a:lnSpc>
              <a:defRPr/>
            </a:pPr>
            <a:r>
              <a:rPr lang="en-US" dirty="0" smtClean="0">
                <a:solidFill>
                  <a:srgbClr val="FF0000"/>
                </a:solidFill>
              </a:rPr>
              <a:t>Experimental Results and Analysis</a:t>
            </a:r>
          </a:p>
          <a:p>
            <a:pPr>
              <a:lnSpc>
                <a:spcPct val="200000"/>
              </a:lnSpc>
              <a:defRPr/>
            </a:pPr>
            <a:r>
              <a:rPr lang="en-US" dirty="0" smtClean="0"/>
              <a:t>Conclusions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Experimental </a:t>
            </a:r>
            <a:r>
              <a:rPr lang="en-US" dirty="0" err="1" smtClean="0"/>
              <a:t>Testbed</a:t>
            </a:r>
            <a:endParaRPr lang="en-US" dirty="0" smtClean="0"/>
          </a:p>
          <a:p>
            <a:pPr lvl="1"/>
            <a:r>
              <a:rPr lang="en-US" dirty="0" smtClean="0"/>
              <a:t>Dual Quad-core Xeon Processors</a:t>
            </a:r>
          </a:p>
          <a:p>
            <a:pPr lvl="1"/>
            <a:r>
              <a:rPr lang="en-US" dirty="0" smtClean="0"/>
              <a:t>4GB DDR SDRAM</a:t>
            </a:r>
          </a:p>
          <a:p>
            <a:pPr lvl="1"/>
            <a:r>
              <a:rPr lang="en-US" dirty="0" smtClean="0"/>
              <a:t>Linux kernel 2.6.9.34</a:t>
            </a:r>
          </a:p>
          <a:p>
            <a:pPr lvl="1"/>
            <a:r>
              <a:rPr lang="en-US" dirty="0" smtClean="0"/>
              <a:t>Nodes connected with </a:t>
            </a:r>
            <a:r>
              <a:rPr lang="en-US" dirty="0" err="1" smtClean="0"/>
              <a:t>Mellanox</a:t>
            </a:r>
            <a:r>
              <a:rPr lang="en-US" dirty="0" smtClean="0"/>
              <a:t> InfiniBand DDR adapters</a:t>
            </a:r>
          </a:p>
          <a:p>
            <a:r>
              <a:rPr lang="en-US" dirty="0" smtClean="0"/>
              <a:t>Experimental Design</a:t>
            </a:r>
          </a:p>
          <a:p>
            <a:pPr lvl="1"/>
            <a:r>
              <a:rPr lang="en-US" dirty="0" smtClean="0"/>
              <a:t>Use one-core on each node to run </a:t>
            </a:r>
            <a:r>
              <a:rPr lang="en-US" dirty="0" err="1" smtClean="0"/>
              <a:t>ProOnE</a:t>
            </a:r>
            <a:endParaRPr lang="en-US" dirty="0" smtClean="0"/>
          </a:p>
          <a:p>
            <a:pPr lvl="1"/>
            <a:r>
              <a:rPr lang="en-US" dirty="0" smtClean="0"/>
              <a:t>Compare the performance of </a:t>
            </a:r>
            <a:r>
              <a:rPr lang="en-US" dirty="0" err="1" smtClean="0"/>
              <a:t>ProOnE</a:t>
            </a:r>
            <a:r>
              <a:rPr lang="en-US" dirty="0" smtClean="0"/>
              <a:t>-enabled MPICH2 with vanilla MPICH2, marked as “</a:t>
            </a:r>
            <a:r>
              <a:rPr lang="en-US" dirty="0" err="1" smtClean="0"/>
              <a:t>ProOnE</a:t>
            </a:r>
            <a:r>
              <a:rPr lang="en-US" dirty="0" smtClean="0"/>
              <a:t>” and “Original”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Offload Engines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dirty="0" smtClean="0"/>
              <a:t>Specialized Engines</a:t>
            </a:r>
          </a:p>
          <a:p>
            <a:pPr lvl="1"/>
            <a:r>
              <a:rPr lang="en-US" dirty="0" smtClean="0"/>
              <a:t>Widely used in High-End Computing (HEC) systems for accelerating task processing</a:t>
            </a:r>
          </a:p>
          <a:p>
            <a:pPr lvl="1"/>
            <a:r>
              <a:rPr lang="en-US" dirty="0" smtClean="0"/>
              <a:t>Built for specific purposes</a:t>
            </a:r>
          </a:p>
          <a:p>
            <a:pPr lvl="2"/>
            <a:r>
              <a:rPr lang="en-US" dirty="0" smtClean="0"/>
              <a:t>Not easily extendable or programmable</a:t>
            </a:r>
          </a:p>
          <a:p>
            <a:pPr lvl="2"/>
            <a:r>
              <a:rPr lang="en-US" dirty="0" smtClean="0"/>
              <a:t>Serve a small niche of applications</a:t>
            </a:r>
          </a:p>
          <a:p>
            <a:r>
              <a:rPr lang="en-US" dirty="0" smtClean="0"/>
              <a:t>Trends in HEC systems: Increasing size and complexity</a:t>
            </a:r>
          </a:p>
          <a:p>
            <a:pPr lvl="1"/>
            <a:r>
              <a:rPr lang="en-US" dirty="0" smtClean="0"/>
              <a:t>Difficult for hardware to deal with complexity</a:t>
            </a:r>
          </a:p>
          <a:p>
            <a:pPr lvl="2"/>
            <a:r>
              <a:rPr lang="en-US" dirty="0" smtClean="0"/>
              <a:t>Fault tolerance (understanding application and system requirements is complex and too environment specific)</a:t>
            </a:r>
          </a:p>
          <a:p>
            <a:pPr lvl="2"/>
            <a:r>
              <a:rPr lang="en-US" dirty="0" smtClean="0"/>
              <a:t>Multi-path communication (optimal solution is </a:t>
            </a:r>
            <a:r>
              <a:rPr lang="en-US" dirty="0" smtClean="0"/>
              <a:t>NP-complete)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MPICH2 Software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High Performance and Widely Portable MPI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Support MPI-1, MPI-2 and MPI-2.1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Supports multiple network stacks (TCP, MX, GM)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Commercial support by many vendors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IBM (integrated stack distributed by Argonne)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Microsoft, Intel (in process of integrating their stacks)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Used by many derivative implementations</a:t>
            </a:r>
          </a:p>
          <a:p>
            <a:pPr lvl="2">
              <a:lnSpc>
                <a:spcPct val="114000"/>
              </a:lnSpc>
            </a:pPr>
            <a:r>
              <a:rPr lang="en-US" dirty="0" smtClean="0"/>
              <a:t>MVAPICH2, BG, Intel-MPI, MS-MPI, SC-MPI, Cray, </a:t>
            </a:r>
            <a:r>
              <a:rPr lang="en-US" dirty="0" err="1" smtClean="0"/>
              <a:t>Myricom</a:t>
            </a:r>
            <a:endParaRPr lang="en-US" dirty="0" smtClean="0"/>
          </a:p>
          <a:p>
            <a:pPr lvl="2">
              <a:lnSpc>
                <a:spcPct val="114000"/>
              </a:lnSpc>
            </a:pPr>
            <a:r>
              <a:rPr lang="en-US" dirty="0" smtClean="0"/>
              <a:t>MPICH2 and its derivatives support many Top500 systems</a:t>
            </a:r>
          </a:p>
          <a:p>
            <a:pPr lvl="3">
              <a:lnSpc>
                <a:spcPct val="114000"/>
              </a:lnSpc>
            </a:pPr>
            <a:r>
              <a:rPr lang="en-US" dirty="0" smtClean="0"/>
              <a:t>Estimated at more than 90%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Available with many software distributions</a:t>
            </a:r>
          </a:p>
          <a:p>
            <a:pPr lvl="1">
              <a:lnSpc>
                <a:spcPct val="114000"/>
              </a:lnSpc>
            </a:pPr>
            <a:r>
              <a:rPr lang="en-US" dirty="0" smtClean="0"/>
              <a:t>Integrated with ROMIO MPI-IO and the MPE profiling library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Computation/Communication 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029200"/>
          </a:xfrm>
        </p:spPr>
        <p:txBody>
          <a:bodyPr/>
          <a:lstStyle/>
          <a:p>
            <a:r>
              <a:rPr lang="en-US" dirty="0" smtClean="0"/>
              <a:t>Sender Overlap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050" dirty="0" smtClean="0"/>
          </a:p>
          <a:p>
            <a:r>
              <a:rPr lang="en-US" dirty="0" smtClean="0"/>
              <a:t>Receiver Overlap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dirty="0" smtClean="0"/>
              <a:t>Computation/Communication Ratio: W/T</a:t>
            </a:r>
            <a:endParaRPr 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752600" y="1981200"/>
            <a:ext cx="2743200" cy="10668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600" b="0" dirty="0" err="1" smtClean="0"/>
              <a:t>MPI_Isend</a:t>
            </a:r>
            <a:r>
              <a:rPr lang="en-US" sz="1600" b="0" dirty="0" smtClean="0"/>
              <a:t>(array);</a:t>
            </a:r>
          </a:p>
          <a:p>
            <a:pPr algn="ctr">
              <a:lnSpc>
                <a:spcPct val="130000"/>
              </a:lnSpc>
            </a:pPr>
            <a:r>
              <a:rPr lang="en-US" sz="1600" b="0" dirty="0" smtClean="0"/>
              <a:t>Compute();</a:t>
            </a:r>
          </a:p>
          <a:p>
            <a:pPr algn="ctr">
              <a:lnSpc>
                <a:spcPct val="130000"/>
              </a:lnSpc>
            </a:pPr>
            <a:r>
              <a:rPr lang="en-US" sz="1600" b="0" dirty="0" err="1" smtClean="0"/>
              <a:t>MPI_Wait</a:t>
            </a:r>
            <a:r>
              <a:rPr lang="en-US" sz="1600" b="0" dirty="0" smtClean="0"/>
              <a:t>();</a:t>
            </a:r>
            <a:endParaRPr lang="en-US" sz="1600" b="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4478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4478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066800" y="2971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066800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1219200" y="2133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16002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223963" y="2362200"/>
            <a:ext cx="376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a typeface="宋体" pitchFamily="2" charset="-122"/>
              </a:rPr>
              <a:t>W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19163" y="23622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a typeface="宋体" pitchFamily="2" charset="-122"/>
              </a:rPr>
              <a:t>T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5257800" y="1981200"/>
            <a:ext cx="2362200" cy="533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 err="1" smtClean="0"/>
              <a:t>MPI_Recv</a:t>
            </a:r>
            <a:r>
              <a:rPr lang="en-US" sz="1600" b="0" dirty="0" smtClean="0"/>
              <a:t>(array);</a:t>
            </a:r>
            <a:endParaRPr lang="en-US" sz="1600" b="0" dirty="0"/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5334000" y="4191000"/>
            <a:ext cx="2743200" cy="10668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600" b="0" dirty="0" err="1" smtClean="0"/>
              <a:t>MPI_Irecv</a:t>
            </a:r>
            <a:r>
              <a:rPr lang="en-US" sz="1600" b="0" dirty="0" smtClean="0"/>
              <a:t>(array);</a:t>
            </a:r>
          </a:p>
          <a:p>
            <a:pPr algn="ctr">
              <a:lnSpc>
                <a:spcPct val="130000"/>
              </a:lnSpc>
            </a:pPr>
            <a:r>
              <a:rPr lang="en-US" sz="1600" b="0" dirty="0" smtClean="0"/>
              <a:t>Compute();</a:t>
            </a:r>
          </a:p>
          <a:p>
            <a:pPr algn="ctr">
              <a:lnSpc>
                <a:spcPct val="130000"/>
              </a:lnSpc>
            </a:pPr>
            <a:r>
              <a:rPr lang="en-US" sz="1600" b="0" dirty="0" err="1" smtClean="0"/>
              <a:t>MPI_Wait</a:t>
            </a:r>
            <a:r>
              <a:rPr lang="en-US" sz="1600" b="0" dirty="0" smtClean="0"/>
              <a:t>();</a:t>
            </a:r>
            <a:endParaRPr lang="en-US" sz="1600" b="0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0292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0292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648200" y="5181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648200" y="4343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800600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181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805363" y="4572000"/>
            <a:ext cx="376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a typeface="宋体" pitchFamily="2" charset="-122"/>
              </a:rPr>
              <a:t>W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4500563" y="45720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a typeface="宋体" pitchFamily="2" charset="-122"/>
              </a:rPr>
              <a:t>T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295400" y="4191000"/>
            <a:ext cx="2362200" cy="533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 dirty="0" err="1" smtClean="0"/>
              <a:t>MPI_Send</a:t>
            </a:r>
            <a:r>
              <a:rPr lang="en-US" sz="1600" b="0" dirty="0" smtClean="0"/>
              <a:t>(array);</a:t>
            </a:r>
            <a:endParaRPr lang="en-US" sz="1600" b="0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Sender-side Overlap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762500" y="990600"/>
          <a:ext cx="42291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Receiver-side Overlap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762500" y="990600"/>
          <a:ext cx="42291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Process Skew</a:t>
            </a: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1066800"/>
          <a:ext cx="4572000" cy="505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066800"/>
            <a:ext cx="3657600" cy="5181600"/>
          </a:xfrm>
        </p:spPr>
        <p:txBody>
          <a:bodyPr/>
          <a:lstStyle/>
          <a:p>
            <a:r>
              <a:rPr lang="en-US" sz="2400" dirty="0" smtClean="0"/>
              <a:t>Benchmark</a:t>
            </a:r>
          </a:p>
          <a:p>
            <a:pPr lvl="1" indent="4763">
              <a:buNone/>
            </a:pPr>
            <a:r>
              <a:rPr lang="en-US" sz="1800" b="1" dirty="0" smtClean="0">
                <a:ea typeface="+mn-ea"/>
                <a:cs typeface="+mn-cs"/>
              </a:rPr>
              <a:t>Process 0</a:t>
            </a:r>
            <a:r>
              <a:rPr lang="en-US" sz="1800" b="1" dirty="0" smtClean="0">
                <a:ea typeface="+mn-ea"/>
                <a:cs typeface="+mn-cs"/>
              </a:rPr>
              <a:t>:</a:t>
            </a:r>
          </a:p>
          <a:p>
            <a:pPr lvl="1" indent="4763">
              <a:buNone/>
            </a:pPr>
            <a:r>
              <a:rPr lang="en-US" sz="1800" dirty="0" smtClean="0">
                <a:ea typeface="+mn-ea"/>
                <a:cs typeface="+mn-cs"/>
              </a:rPr>
              <a:t>f</a:t>
            </a:r>
            <a:r>
              <a:rPr lang="en-US" sz="1800" dirty="0" smtClean="0">
                <a:ea typeface="+mn-ea"/>
                <a:cs typeface="+mn-cs"/>
              </a:rPr>
              <a:t>or many loops</a:t>
            </a:r>
            <a:endParaRPr lang="en-US" sz="1600" dirty="0" smtClean="0">
              <a:ea typeface="+mn-ea"/>
              <a:cs typeface="+mn-cs"/>
            </a:endParaRPr>
          </a:p>
          <a:p>
            <a:pPr marL="1143000" lvl="1" indent="0">
              <a:buNone/>
            </a:pPr>
            <a:r>
              <a:rPr lang="en-US" sz="1600" dirty="0" err="1" smtClean="0">
                <a:ea typeface="+mn-ea"/>
                <a:cs typeface="+mn-cs"/>
              </a:rPr>
              <a:t>lrecv</a:t>
            </a:r>
            <a:r>
              <a:rPr lang="en-US" sz="1600" dirty="0" smtClean="0">
                <a:ea typeface="+mn-ea"/>
                <a:cs typeface="+mn-cs"/>
              </a:rPr>
              <a:t>(1MB</a:t>
            </a:r>
            <a:r>
              <a:rPr lang="en-US" sz="1600" dirty="0" smtClean="0">
                <a:ea typeface="+mn-ea"/>
                <a:cs typeface="+mn-cs"/>
              </a:rPr>
              <a:t>, rank 1)</a:t>
            </a:r>
          </a:p>
          <a:p>
            <a:pPr marL="1143000" lvl="1" indent="0">
              <a:buNone/>
            </a:pPr>
            <a:r>
              <a:rPr lang="en-US" sz="1600" dirty="0" smtClean="0">
                <a:ea typeface="+mn-ea"/>
                <a:cs typeface="+mn-cs"/>
              </a:rPr>
              <a:t>Send(1MB, rank1)</a:t>
            </a:r>
          </a:p>
          <a:p>
            <a:pPr marL="1143000" lvl="1" indent="0">
              <a:buNone/>
            </a:pPr>
            <a:r>
              <a:rPr lang="en-US" sz="1600" dirty="0" smtClean="0">
                <a:ea typeface="+mn-ea"/>
                <a:cs typeface="+mn-cs"/>
              </a:rPr>
              <a:t>Computation()</a:t>
            </a:r>
          </a:p>
          <a:p>
            <a:pPr marL="1143000" lvl="1" indent="0">
              <a:buNone/>
            </a:pPr>
            <a:r>
              <a:rPr lang="en-US" sz="1600" dirty="0" smtClean="0">
                <a:ea typeface="+mn-ea"/>
                <a:cs typeface="+mn-cs"/>
              </a:rPr>
              <a:t>Wait()</a:t>
            </a:r>
          </a:p>
          <a:p>
            <a:pPr lvl="1" indent="4763">
              <a:buNone/>
            </a:pPr>
            <a:r>
              <a:rPr lang="en-US" sz="1800" b="1" dirty="0" smtClean="0">
                <a:ea typeface="+mn-ea"/>
                <a:cs typeface="+mn-cs"/>
              </a:rPr>
              <a:t>Process 1</a:t>
            </a:r>
            <a:r>
              <a:rPr lang="en-US" sz="1800" b="1" dirty="0" smtClean="0">
                <a:ea typeface="+mn-ea"/>
                <a:cs typeface="+mn-cs"/>
              </a:rPr>
              <a:t>:</a:t>
            </a:r>
          </a:p>
          <a:p>
            <a:pPr lvl="1" indent="4763">
              <a:buNone/>
            </a:pPr>
            <a:r>
              <a:rPr lang="en-US" sz="1800" dirty="0" err="1" smtClean="0">
                <a:ea typeface="+mn-ea"/>
                <a:cs typeface="+mn-cs"/>
              </a:rPr>
              <a:t>Irecv</a:t>
            </a:r>
            <a:r>
              <a:rPr lang="en-US" sz="1800" dirty="0" smtClean="0">
                <a:ea typeface="+mn-ea"/>
                <a:cs typeface="+mn-cs"/>
              </a:rPr>
              <a:t>()</a:t>
            </a:r>
          </a:p>
          <a:p>
            <a:pPr lvl="1" indent="4763">
              <a:buNone/>
            </a:pPr>
            <a:r>
              <a:rPr lang="en-US" sz="1800" dirty="0" smtClean="0">
                <a:ea typeface="+mn-ea"/>
                <a:cs typeface="+mn-cs"/>
              </a:rPr>
              <a:t>for many loops</a:t>
            </a:r>
            <a:endParaRPr lang="en-US" sz="1800" dirty="0" smtClean="0">
              <a:ea typeface="+mn-ea"/>
              <a:cs typeface="+mn-cs"/>
            </a:endParaRPr>
          </a:p>
          <a:p>
            <a:pPr lvl="1" indent="400050">
              <a:buNone/>
            </a:pPr>
            <a:r>
              <a:rPr lang="en-US" sz="1600" dirty="0" smtClean="0">
                <a:ea typeface="+mn-ea"/>
                <a:cs typeface="+mn-cs"/>
              </a:rPr>
              <a:t>Computation</a:t>
            </a:r>
          </a:p>
          <a:p>
            <a:pPr lvl="1" indent="400050">
              <a:buNone/>
            </a:pPr>
            <a:r>
              <a:rPr lang="en-US" sz="1600" dirty="0" smtClean="0">
                <a:ea typeface="+mn-ea"/>
                <a:cs typeface="+mn-cs"/>
              </a:rPr>
              <a:t>Wait()	</a:t>
            </a:r>
          </a:p>
          <a:p>
            <a:pPr lvl="1" indent="400050">
              <a:buNone/>
            </a:pPr>
            <a:r>
              <a:rPr lang="en-US" sz="1600" dirty="0" err="1" smtClean="0">
                <a:ea typeface="+mn-ea"/>
                <a:cs typeface="+mn-cs"/>
              </a:rPr>
              <a:t>lrecv</a:t>
            </a:r>
            <a:r>
              <a:rPr lang="en-US" sz="1600" dirty="0" smtClean="0">
                <a:ea typeface="+mn-ea"/>
                <a:cs typeface="+mn-cs"/>
              </a:rPr>
              <a:t>(1MB, rank 0)</a:t>
            </a:r>
          </a:p>
          <a:p>
            <a:pPr lvl="1" indent="400050">
              <a:buNone/>
            </a:pPr>
            <a:r>
              <a:rPr lang="en-US" sz="1600" dirty="0" smtClean="0">
                <a:ea typeface="+mn-ea"/>
                <a:cs typeface="+mn-cs"/>
              </a:rPr>
              <a:t>Send (</a:t>
            </a:r>
            <a:r>
              <a:rPr lang="en-US" sz="1600" dirty="0" smtClean="0">
                <a:ea typeface="+mn-ea"/>
                <a:cs typeface="+mn-cs"/>
              </a:rPr>
              <a:t>1MB, </a:t>
            </a:r>
            <a:r>
              <a:rPr lang="en-US" sz="1600" dirty="0" smtClean="0">
                <a:ea typeface="+mn-ea"/>
                <a:cs typeface="+mn-cs"/>
              </a:rPr>
              <a:t>rank 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/>
          <a:lstStyle/>
          <a:p>
            <a:r>
              <a:rPr lang="en-US" dirty="0" smtClean="0"/>
              <a:t>Sandia Application Availability Benchmark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762500" y="990600"/>
          <a:ext cx="42291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Performance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28600" y="990600"/>
          <a:ext cx="43815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762500" y="990600"/>
          <a:ext cx="4229100" cy="513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Jacobi Sweep 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4582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  <a:defRPr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ProOnE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: A General Purpose Protocol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Onload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Engine</a:t>
            </a:r>
          </a:p>
          <a:p>
            <a:pPr>
              <a:lnSpc>
                <a:spcPct val="200000"/>
              </a:lnSpc>
              <a:defRPr/>
            </a:pP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Experimental Results and Analysis</a:t>
            </a:r>
          </a:p>
          <a:p>
            <a:pPr>
              <a:lnSpc>
                <a:spcPct val="200000"/>
              </a:lnSpc>
              <a:defRPr/>
            </a:pPr>
            <a:r>
              <a:rPr lang="en-US" dirty="0" smtClean="0">
                <a:solidFill>
                  <a:srgbClr val="FF0000"/>
                </a:solidFill>
              </a:rPr>
              <a:t>Conclusions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Proposed, designed and evaluated a general purpose Protocol </a:t>
            </a:r>
            <a:r>
              <a:rPr lang="en-US" dirty="0" err="1" smtClean="0"/>
              <a:t>Onload</a:t>
            </a:r>
            <a:r>
              <a:rPr lang="en-US" dirty="0" smtClean="0"/>
              <a:t> Engine (</a:t>
            </a:r>
            <a:r>
              <a:rPr lang="en-US" dirty="0" err="1" smtClean="0"/>
              <a:t>ProOnE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Utilize a small subset of the cores to </a:t>
            </a:r>
            <a:r>
              <a:rPr lang="en-US" dirty="0" err="1" smtClean="0"/>
              <a:t>onload</a:t>
            </a:r>
            <a:r>
              <a:rPr lang="en-US" dirty="0" smtClean="0"/>
              <a:t> complex tasks</a:t>
            </a:r>
          </a:p>
          <a:p>
            <a:r>
              <a:rPr lang="en-US" dirty="0" smtClean="0"/>
              <a:t>Presented detailed design of the </a:t>
            </a:r>
            <a:r>
              <a:rPr lang="en-US" dirty="0" err="1" smtClean="0"/>
              <a:t>ProOnE</a:t>
            </a:r>
            <a:r>
              <a:rPr lang="en-US" dirty="0" smtClean="0"/>
              <a:t> infrastructure</a:t>
            </a:r>
          </a:p>
          <a:p>
            <a:r>
              <a:rPr lang="en-US" dirty="0" err="1" smtClean="0"/>
              <a:t>Onloaded</a:t>
            </a:r>
            <a:r>
              <a:rPr lang="en-US" dirty="0" smtClean="0"/>
              <a:t> MPI Rendezvous protocol as a case study</a:t>
            </a:r>
          </a:p>
          <a:p>
            <a:pPr lvl="1"/>
            <a:r>
              <a:rPr lang="en-US" dirty="0" err="1" smtClean="0"/>
              <a:t>ProOnE</a:t>
            </a:r>
            <a:r>
              <a:rPr lang="en-US" dirty="0" smtClean="0"/>
              <a:t>-enabled MPI provides significant performance benefits for benchmarks as well as applications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Study performance and scalability on large-scale systems</a:t>
            </a:r>
          </a:p>
          <a:p>
            <a:pPr lvl="1"/>
            <a:r>
              <a:rPr lang="en-US" dirty="0" err="1" smtClean="0"/>
              <a:t>Onload</a:t>
            </a:r>
            <a:r>
              <a:rPr lang="en-US" dirty="0" smtClean="0"/>
              <a:t> other complex tasks including application kernels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Purpose Processors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791200" cy="5059363"/>
          </a:xfrm>
        </p:spPr>
        <p:txBody>
          <a:bodyPr/>
          <a:lstStyle/>
          <a:p>
            <a:r>
              <a:rPr lang="en-US" dirty="0" smtClean="0"/>
              <a:t>Multi- and Many-core Processors</a:t>
            </a:r>
          </a:p>
          <a:p>
            <a:pPr lvl="1"/>
            <a:r>
              <a:rPr lang="en-US" dirty="0" smtClean="0"/>
              <a:t>Quad- and hex-core processors are commodity components today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Larrabee</a:t>
            </a:r>
            <a:r>
              <a:rPr lang="en-US" dirty="0" smtClean="0"/>
              <a:t> will have 16-cores; Intel </a:t>
            </a:r>
            <a:r>
              <a:rPr lang="en-US" dirty="0" err="1" smtClean="0"/>
              <a:t>Terascale</a:t>
            </a:r>
            <a:r>
              <a:rPr lang="en-US" dirty="0" smtClean="0"/>
              <a:t> will have 80-cores</a:t>
            </a:r>
          </a:p>
          <a:p>
            <a:pPr lvl="1"/>
            <a:r>
              <a:rPr lang="en-US" dirty="0" smtClean="0"/>
              <a:t>Simultaneous Multi-threading (SMT or </a:t>
            </a:r>
            <a:r>
              <a:rPr lang="en-US" dirty="0" err="1" smtClean="0"/>
              <a:t>Hyperthreading</a:t>
            </a:r>
            <a:r>
              <a:rPr lang="en-US" dirty="0" smtClean="0"/>
              <a:t>) is becoming common</a:t>
            </a:r>
          </a:p>
          <a:p>
            <a:r>
              <a:rPr lang="en-US" dirty="0" smtClean="0">
                <a:solidFill>
                  <a:srgbClr val="0819B8"/>
                </a:solidFill>
              </a:rPr>
              <a:t>Expected future</a:t>
            </a:r>
          </a:p>
          <a:p>
            <a:pPr lvl="1"/>
            <a:r>
              <a:rPr lang="en-US" dirty="0" smtClean="0">
                <a:solidFill>
                  <a:srgbClr val="0819B8"/>
                </a:solidFill>
              </a:rPr>
              <a:t>Each physical node will have a massive number of processing elements (</a:t>
            </a:r>
            <a:r>
              <a:rPr lang="en-US" dirty="0" err="1" smtClean="0">
                <a:solidFill>
                  <a:srgbClr val="0819B8"/>
                </a:solidFill>
              </a:rPr>
              <a:t>Terascale</a:t>
            </a:r>
            <a:r>
              <a:rPr lang="en-US" dirty="0" smtClean="0">
                <a:solidFill>
                  <a:srgbClr val="0819B8"/>
                </a:solidFill>
              </a:rPr>
              <a:t> on the chip)</a:t>
            </a:r>
          </a:p>
        </p:txBody>
      </p:sp>
      <p:pic>
        <p:nvPicPr>
          <p:cNvPr id="4" name="Picture 211" descr="intel_terasca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249988" y="1314450"/>
            <a:ext cx="2741612" cy="1581150"/>
          </a:xfrm>
          <a:prstGeom prst="rect">
            <a:avLst/>
          </a:prstGeom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8437" name="Rectangle 212"/>
          <p:cNvSpPr>
            <a:spLocks noChangeArrowheads="1"/>
          </p:cNvSpPr>
          <p:nvPr/>
        </p:nvSpPr>
        <p:spPr bwMode="auto">
          <a:xfrm>
            <a:off x="6705600" y="3124200"/>
            <a:ext cx="2133600" cy="228600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0">
                <a:ea typeface="宋体" pitchFamily="2" charset="-122"/>
              </a:rPr>
              <a:t>Future multicore systems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Argonne part of the work was funded by:</a:t>
            </a:r>
          </a:p>
          <a:p>
            <a:pPr lvl="1"/>
            <a:r>
              <a:rPr lang="en-US" dirty="0" smtClean="0"/>
              <a:t>NSF Computing Processes and Artifacts (CPA)</a:t>
            </a:r>
          </a:p>
          <a:p>
            <a:pPr lvl="1"/>
            <a:r>
              <a:rPr lang="en-US" dirty="0" smtClean="0"/>
              <a:t>DOE ASCR</a:t>
            </a:r>
          </a:p>
          <a:p>
            <a:pPr lvl="1"/>
            <a:r>
              <a:rPr lang="en-US" dirty="0" smtClean="0"/>
              <a:t>DOE Parallel Programming models</a:t>
            </a:r>
          </a:p>
          <a:p>
            <a:r>
              <a:rPr lang="en-US" dirty="0" smtClean="0"/>
              <a:t>The Ohio State part of the work was funded by</a:t>
            </a:r>
          </a:p>
          <a:p>
            <a:pPr lvl="1"/>
            <a:r>
              <a:rPr lang="en-US" dirty="0" smtClean="0"/>
              <a:t>NSF Computing Processes and Artifacts (CPA)</a:t>
            </a:r>
          </a:p>
          <a:p>
            <a:pPr lvl="1"/>
            <a:r>
              <a:rPr lang="en-US" dirty="0" smtClean="0"/>
              <a:t>DOE Parallel Programming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2200" y="2590800"/>
            <a:ext cx="6553200" cy="3048000"/>
          </a:xfrm>
        </p:spPr>
        <p:txBody>
          <a:bodyPr/>
          <a:lstStyle/>
          <a:p>
            <a:r>
              <a:rPr lang="en-US" dirty="0" smtClean="0"/>
              <a:t>Contacts: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laipi</a:t>
            </a:r>
            <a:r>
              <a:rPr lang="en-US" dirty="0" smtClean="0"/>
              <a:t>, panda} @ cse.ohio-state.edu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balaji</a:t>
            </a:r>
            <a:r>
              <a:rPr lang="en-US" dirty="0" smtClean="0"/>
              <a:t>, </a:t>
            </a:r>
            <a:r>
              <a:rPr lang="en-US" dirty="0" err="1" smtClean="0"/>
              <a:t>thakur</a:t>
            </a:r>
            <a:r>
              <a:rPr lang="en-US" dirty="0" smtClean="0"/>
              <a:t>} @ mcs.anl.gov</a:t>
            </a:r>
          </a:p>
          <a:p>
            <a:endParaRPr lang="en-US" dirty="0" smtClean="0"/>
          </a:p>
          <a:p>
            <a:r>
              <a:rPr lang="en-US" dirty="0" smtClean="0"/>
              <a:t>Web Links:</a:t>
            </a:r>
          </a:p>
          <a:p>
            <a:r>
              <a:rPr lang="en-US" dirty="0" smtClean="0"/>
              <a:t>MPICH2: </a:t>
            </a:r>
            <a:r>
              <a:rPr lang="en-US" dirty="0" smtClean="0">
                <a:hlinkClick r:id="rId3"/>
              </a:rPr>
              <a:t>http://www.mcs.anl.gov/research/projects/mpich2</a:t>
            </a:r>
            <a:endParaRPr lang="en-US" dirty="0" smtClean="0"/>
          </a:p>
          <a:p>
            <a:r>
              <a:rPr lang="en-US" dirty="0" err="1" smtClean="0"/>
              <a:t>NBCLab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http://nowlab.cse.ohio-state.edu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Multi-core Architectures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Cost</a:t>
            </a:r>
          </a:p>
          <a:p>
            <a:pPr lvl="1"/>
            <a:r>
              <a:rPr lang="en-US" smtClean="0"/>
              <a:t>Cheap: Moore’s law will continue to drive costs down</a:t>
            </a:r>
          </a:p>
          <a:p>
            <a:pPr lvl="1"/>
            <a:r>
              <a:rPr lang="en-US" smtClean="0"/>
              <a:t>HEC is a small market; Multi-cores != HEC</a:t>
            </a:r>
          </a:p>
          <a:p>
            <a:r>
              <a:rPr lang="en-US" smtClean="0"/>
              <a:t>Flexibility</a:t>
            </a:r>
          </a:p>
          <a:p>
            <a:pPr lvl="1"/>
            <a:r>
              <a:rPr lang="en-US" smtClean="0"/>
              <a:t>General purpose processing units</a:t>
            </a:r>
          </a:p>
          <a:p>
            <a:pPr lvl="1"/>
            <a:r>
              <a:rPr lang="en-US" smtClean="0"/>
              <a:t>A huge number of tools already exist to program and utilize them (e.g., debuggers, performance measuring tools)</a:t>
            </a:r>
          </a:p>
          <a:p>
            <a:pPr lvl="1"/>
            <a:r>
              <a:rPr lang="en-US" smtClean="0"/>
              <a:t>Extremely flexible and extendable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smtClean="0"/>
              <a:t>Multi-core vs. Hardware Accelarators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r>
              <a:rPr lang="en-US" dirty="0" smtClean="0"/>
              <a:t>Will multi-core architectures eradicate hardware accelerators?</a:t>
            </a:r>
          </a:p>
          <a:p>
            <a:pPr lvl="1"/>
            <a:r>
              <a:rPr lang="en-US" dirty="0" smtClean="0"/>
              <a:t>Unlikely: Hardware accelerators have their own benefits</a:t>
            </a:r>
          </a:p>
          <a:p>
            <a:pPr lvl="1"/>
            <a:r>
              <a:rPr lang="en-US" dirty="0" smtClean="0"/>
              <a:t>Hardware accelerators provide two advantages:</a:t>
            </a:r>
          </a:p>
          <a:p>
            <a:pPr lvl="2"/>
            <a:r>
              <a:rPr lang="en-US" dirty="0" smtClean="0"/>
              <a:t>More processing power, better on-board memory bandwidth</a:t>
            </a:r>
          </a:p>
          <a:p>
            <a:pPr lvl="2"/>
            <a:r>
              <a:rPr lang="en-US" dirty="0" smtClean="0"/>
              <a:t>Dedicated processing capabilities</a:t>
            </a:r>
          </a:p>
          <a:p>
            <a:pPr lvl="3"/>
            <a:r>
              <a:rPr lang="en-US" dirty="0" smtClean="0"/>
              <a:t>They run compute kernels in a dedicated manner</a:t>
            </a:r>
          </a:p>
          <a:p>
            <a:pPr lvl="3"/>
            <a:r>
              <a:rPr lang="en-US" dirty="0" smtClean="0"/>
              <a:t>Do not deal with </a:t>
            </a:r>
            <a:r>
              <a:rPr lang="en-US" i="1" dirty="0" smtClean="0">
                <a:solidFill>
                  <a:srgbClr val="FF0000"/>
                </a:solidFill>
              </a:rPr>
              <a:t>shared mode processing</a:t>
            </a:r>
            <a:r>
              <a:rPr lang="en-US" dirty="0" smtClean="0"/>
              <a:t> like CPUs</a:t>
            </a:r>
          </a:p>
          <a:p>
            <a:pPr lvl="1"/>
            <a:r>
              <a:rPr lang="en-US" dirty="0" smtClean="0"/>
              <a:t>But more complex machines need dedicated processing for more things</a:t>
            </a:r>
          </a:p>
          <a:p>
            <a:pPr lvl="2"/>
            <a:r>
              <a:rPr lang="en-US" dirty="0" smtClean="0"/>
              <a:t>More powerful hardware offload techniques possible, but </a:t>
            </a:r>
            <a:r>
              <a:rPr lang="en-US" dirty="0" smtClean="0"/>
              <a:t>decreasing </a:t>
            </a:r>
            <a:r>
              <a:rPr lang="en-US" dirty="0" smtClean="0"/>
              <a:t>returns!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US" smtClean="0"/>
              <a:t>ProOnE: General Purpose Onload Engine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txBody>
          <a:bodyPr/>
          <a:lstStyle/>
          <a:p>
            <a:r>
              <a:rPr lang="en-US" dirty="0" smtClean="0"/>
              <a:t>Hybrid hardware-software engines</a:t>
            </a:r>
          </a:p>
          <a:p>
            <a:pPr lvl="1"/>
            <a:r>
              <a:rPr lang="en-US" dirty="0" smtClean="0"/>
              <a:t>Utilize hardware offload engines for low-hanging fruit</a:t>
            </a:r>
          </a:p>
          <a:p>
            <a:pPr lvl="2"/>
            <a:r>
              <a:rPr lang="en-US" dirty="0" smtClean="0"/>
              <a:t>Where return for investment is maximum</a:t>
            </a:r>
          </a:p>
          <a:p>
            <a:pPr lvl="1"/>
            <a:r>
              <a:rPr lang="en-US" dirty="0" smtClean="0"/>
              <a:t>Utilize software </a:t>
            </a:r>
            <a:r>
              <a:rPr lang="en-US" dirty="0" smtClean="0"/>
              <a:t>“</a:t>
            </a:r>
            <a:r>
              <a:rPr lang="en-US" dirty="0" err="1" smtClean="0"/>
              <a:t>onload</a:t>
            </a:r>
            <a:r>
              <a:rPr lang="en-US" dirty="0" smtClean="0"/>
              <a:t>” </a:t>
            </a:r>
            <a:r>
              <a:rPr lang="en-US" dirty="0" smtClean="0"/>
              <a:t>engines for more complex tasks</a:t>
            </a:r>
          </a:p>
          <a:p>
            <a:pPr lvl="2"/>
            <a:r>
              <a:rPr lang="en-US" dirty="0" smtClean="0"/>
              <a:t>Can imitate some of the benefits of hardware offload engines, such as dedicated processing</a:t>
            </a:r>
          </a:p>
          <a:p>
            <a:r>
              <a:rPr lang="en-US" dirty="0" smtClean="0"/>
              <a:t>Basic Idea of </a:t>
            </a:r>
            <a:r>
              <a:rPr lang="en-US" dirty="0" err="1" smtClean="0"/>
              <a:t>ProOnE</a:t>
            </a:r>
            <a:endParaRPr lang="en-US" dirty="0" smtClean="0"/>
          </a:p>
          <a:p>
            <a:pPr lvl="1"/>
            <a:r>
              <a:rPr lang="en-US" dirty="0" smtClean="0"/>
              <a:t>Dedicate a small subset of processing elements on a multi-core architecture for “protocol </a:t>
            </a:r>
            <a:r>
              <a:rPr lang="en-US" dirty="0" err="1" smtClean="0"/>
              <a:t>onloading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capabilities added to </a:t>
            </a:r>
            <a:r>
              <a:rPr lang="en-US" dirty="0" err="1" smtClean="0"/>
              <a:t>ProOnE</a:t>
            </a:r>
            <a:r>
              <a:rPr lang="en-US" dirty="0" smtClean="0"/>
              <a:t> as </a:t>
            </a:r>
            <a:r>
              <a:rPr lang="en-US" dirty="0" err="1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Application interacts with </a:t>
            </a:r>
            <a:r>
              <a:rPr lang="en-US" dirty="0" err="1" smtClean="0"/>
              <a:t>ProOnE</a:t>
            </a:r>
            <a:r>
              <a:rPr lang="en-US" dirty="0" smtClean="0"/>
              <a:t> for dedicated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ProOnE: Basic Overview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458200" cy="1752600"/>
          </a:xfrm>
        </p:spPr>
        <p:txBody>
          <a:bodyPr/>
          <a:lstStyle/>
          <a:p>
            <a:r>
              <a:rPr lang="en-US" dirty="0" err="1" smtClean="0"/>
              <a:t>ProOnE</a:t>
            </a:r>
            <a:r>
              <a:rPr lang="en-US" dirty="0" smtClean="0"/>
              <a:t> does not try to take over tasks performed well by hardware offload engines</a:t>
            </a:r>
          </a:p>
          <a:p>
            <a:r>
              <a:rPr lang="en-US" dirty="0" smtClean="0"/>
              <a:t>It only supplements their capabilities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24000" y="1219200"/>
            <a:ext cx="5867400" cy="2971800"/>
            <a:chOff x="960" y="1200"/>
            <a:chExt cx="3840" cy="2016"/>
          </a:xfrm>
        </p:grpSpPr>
        <p:sp>
          <p:nvSpPr>
            <p:cNvPr id="22533" name="AutoShape 19"/>
            <p:cNvSpPr>
              <a:spLocks noChangeArrowheads="1"/>
            </p:cNvSpPr>
            <p:nvPr/>
          </p:nvSpPr>
          <p:spPr bwMode="auto">
            <a:xfrm>
              <a:off x="1008" y="1200"/>
              <a:ext cx="3744" cy="384"/>
            </a:xfrm>
            <a:prstGeom prst="roundRect">
              <a:avLst>
                <a:gd name="adj" fmla="val 16667"/>
              </a:avLst>
            </a:prstGeom>
            <a:solidFill>
              <a:srgbClr val="68BA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Software </a:t>
              </a:r>
              <a:r>
                <a:rPr lang="en-US" altLang="zh-CN" sz="1600" dirty="0">
                  <a:ea typeface="宋体" pitchFamily="2" charset="-122"/>
                </a:rPr>
                <a:t>middleware (e.g. MPI)</a:t>
              </a:r>
            </a:p>
          </p:txBody>
        </p:sp>
        <p:sp>
          <p:nvSpPr>
            <p:cNvPr id="22534" name="AutoShape 20"/>
            <p:cNvSpPr>
              <a:spLocks noChangeArrowheads="1"/>
            </p:cNvSpPr>
            <p:nvPr/>
          </p:nvSpPr>
          <p:spPr bwMode="auto">
            <a:xfrm>
              <a:off x="3696" y="2112"/>
              <a:ext cx="1056" cy="1008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>
                  <a:ea typeface="宋体" pitchFamily="2" charset="-122"/>
                </a:rPr>
                <a:t>Network with </a:t>
              </a:r>
            </a:p>
            <a:p>
              <a:pPr algn="ctr"/>
              <a:r>
                <a:rPr lang="en-US" altLang="zh-CN" sz="1600" dirty="0">
                  <a:solidFill>
                    <a:srgbClr val="FF33CC"/>
                  </a:solidFill>
                  <a:ea typeface="宋体" pitchFamily="2" charset="-122"/>
                </a:rPr>
                <a:t>advanced </a:t>
              </a:r>
            </a:p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acceleration</a:t>
              </a:r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2535" name="AutoShape 21"/>
            <p:cNvSpPr>
              <a:spLocks noChangeArrowheads="1"/>
            </p:cNvSpPr>
            <p:nvPr/>
          </p:nvSpPr>
          <p:spPr bwMode="auto">
            <a:xfrm>
              <a:off x="2352" y="2400"/>
              <a:ext cx="1104" cy="720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>
                  <a:ea typeface="宋体" pitchFamily="2" charset="-122"/>
                </a:rPr>
                <a:t>Network with </a:t>
              </a:r>
            </a:p>
            <a:p>
              <a:pPr algn="ctr"/>
              <a:r>
                <a:rPr lang="en-US" altLang="zh-CN" sz="1600" dirty="0">
                  <a:solidFill>
                    <a:srgbClr val="FF33CC"/>
                  </a:solidFill>
                  <a:ea typeface="宋体" pitchFamily="2" charset="-122"/>
                </a:rPr>
                <a:t>basic </a:t>
              </a:r>
            </a:p>
            <a:p>
              <a:pPr algn="ctr"/>
              <a:r>
                <a:rPr lang="en-US" altLang="zh-CN" sz="1600" dirty="0" smtClean="0">
                  <a:ea typeface="宋体" pitchFamily="2" charset="-122"/>
                </a:rPr>
                <a:t>acceleration</a:t>
              </a:r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2536" name="AutoShape 22"/>
            <p:cNvSpPr>
              <a:spLocks noChangeArrowheads="1"/>
            </p:cNvSpPr>
            <p:nvPr/>
          </p:nvSpPr>
          <p:spPr bwMode="auto">
            <a:xfrm>
              <a:off x="1008" y="2640"/>
              <a:ext cx="1104" cy="480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>
                  <a:ea typeface="宋体" pitchFamily="2" charset="-122"/>
                </a:rPr>
                <a:t>Basic network</a:t>
              </a:r>
            </a:p>
            <a:p>
              <a:pPr algn="ctr"/>
              <a:r>
                <a:rPr lang="en-US" altLang="zh-CN" sz="1600">
                  <a:ea typeface="宋体" pitchFamily="2" charset="-122"/>
                </a:rPr>
                <a:t>hardware</a:t>
              </a:r>
            </a:p>
          </p:txBody>
        </p:sp>
        <p:sp>
          <p:nvSpPr>
            <p:cNvPr id="22537" name="AutoShape 23"/>
            <p:cNvSpPr>
              <a:spLocks noChangeArrowheads="1"/>
            </p:cNvSpPr>
            <p:nvPr/>
          </p:nvSpPr>
          <p:spPr bwMode="auto">
            <a:xfrm>
              <a:off x="3696" y="1680"/>
              <a:ext cx="1008" cy="38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>
                  <a:ea typeface="宋体" pitchFamily="2" charset="-122"/>
                </a:rPr>
                <a:t>ProOnE</a:t>
              </a:r>
            </a:p>
          </p:txBody>
        </p:sp>
        <p:sp>
          <p:nvSpPr>
            <p:cNvPr id="22538" name="AutoShape 24"/>
            <p:cNvSpPr>
              <a:spLocks noChangeArrowheads="1"/>
            </p:cNvSpPr>
            <p:nvPr/>
          </p:nvSpPr>
          <p:spPr bwMode="auto">
            <a:xfrm>
              <a:off x="2352" y="1680"/>
              <a:ext cx="1104" cy="67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>
                  <a:ea typeface="宋体" pitchFamily="2" charset="-122"/>
                </a:rPr>
                <a:t>ProOnE</a:t>
              </a:r>
            </a:p>
          </p:txBody>
        </p:sp>
        <p:sp>
          <p:nvSpPr>
            <p:cNvPr id="22539" name="AutoShape 25"/>
            <p:cNvSpPr>
              <a:spLocks noChangeArrowheads="1"/>
            </p:cNvSpPr>
            <p:nvPr/>
          </p:nvSpPr>
          <p:spPr bwMode="auto">
            <a:xfrm>
              <a:off x="1008" y="1680"/>
              <a:ext cx="1104" cy="91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>
                  <a:ea typeface="宋体" pitchFamily="2" charset="-122"/>
                </a:rPr>
                <a:t>ProOnE</a:t>
              </a:r>
            </a:p>
          </p:txBody>
        </p:sp>
        <p:sp>
          <p:nvSpPr>
            <p:cNvPr id="22540" name="AutoShape 26"/>
            <p:cNvSpPr>
              <a:spLocks noChangeArrowheads="1"/>
            </p:cNvSpPr>
            <p:nvPr/>
          </p:nvSpPr>
          <p:spPr bwMode="auto">
            <a:xfrm>
              <a:off x="960" y="1632"/>
              <a:ext cx="1200" cy="158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AutoShape 27"/>
            <p:cNvSpPr>
              <a:spLocks noChangeArrowheads="1"/>
            </p:cNvSpPr>
            <p:nvPr/>
          </p:nvSpPr>
          <p:spPr bwMode="auto">
            <a:xfrm>
              <a:off x="2304" y="1632"/>
              <a:ext cx="1200" cy="158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AutoShape 28"/>
            <p:cNvSpPr>
              <a:spLocks noChangeArrowheads="1"/>
            </p:cNvSpPr>
            <p:nvPr/>
          </p:nvSpPr>
          <p:spPr bwMode="auto">
            <a:xfrm>
              <a:off x="3648" y="1632"/>
              <a:ext cx="1152" cy="158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Presentation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>
              <a:lnSpc>
                <a:spcPct val="200000"/>
              </a:lnSpc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ProOnE</a:t>
            </a:r>
            <a:r>
              <a:rPr lang="en-US" dirty="0" smtClean="0">
                <a:solidFill>
                  <a:srgbClr val="FF0000"/>
                </a:solidFill>
              </a:rPr>
              <a:t>: A General Purpose Protocol </a:t>
            </a:r>
            <a:r>
              <a:rPr lang="en-US" dirty="0" err="1" smtClean="0">
                <a:solidFill>
                  <a:srgbClr val="FF0000"/>
                </a:solidFill>
              </a:rPr>
              <a:t>Onload</a:t>
            </a:r>
            <a:r>
              <a:rPr lang="en-US" dirty="0" smtClean="0">
                <a:solidFill>
                  <a:srgbClr val="FF0000"/>
                </a:solidFill>
              </a:rPr>
              <a:t> Engine</a:t>
            </a:r>
          </a:p>
          <a:p>
            <a:pPr>
              <a:lnSpc>
                <a:spcPct val="200000"/>
              </a:lnSpc>
              <a:defRPr/>
            </a:pPr>
            <a:r>
              <a:rPr lang="en-US" dirty="0" smtClean="0"/>
              <a:t>Experimental Results and Analysis</a:t>
            </a:r>
          </a:p>
          <a:p>
            <a:pPr>
              <a:lnSpc>
                <a:spcPct val="200000"/>
              </a:lnSpc>
              <a:defRPr/>
            </a:pPr>
            <a:r>
              <a:rPr lang="en-US" dirty="0" smtClean="0"/>
              <a:t>Conclusions and Future 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ProOnE Infrastructure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458200" cy="2087563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err="1" smtClean="0"/>
              <a:t>Onload</a:t>
            </a:r>
            <a:r>
              <a:rPr lang="en-US" dirty="0" smtClean="0"/>
              <a:t> a part of the work to the </a:t>
            </a:r>
            <a:r>
              <a:rPr lang="en-US" dirty="0" err="1" smtClean="0"/>
              <a:t>ProOnE</a:t>
            </a:r>
            <a:r>
              <a:rPr lang="en-US" dirty="0" smtClean="0"/>
              <a:t> daemons</a:t>
            </a:r>
          </a:p>
          <a:p>
            <a:pPr lvl="1"/>
            <a:r>
              <a:rPr lang="en-US" dirty="0" smtClean="0"/>
              <a:t>Application processes and </a:t>
            </a:r>
            <a:r>
              <a:rPr lang="en-US" dirty="0" err="1" smtClean="0"/>
              <a:t>ProOnE</a:t>
            </a:r>
            <a:r>
              <a:rPr lang="en-US" dirty="0" smtClean="0"/>
              <a:t> daemons communicate through intra-node and inter-node communication</a:t>
            </a:r>
          </a:p>
        </p:txBody>
      </p:sp>
      <p:grpSp>
        <p:nvGrpSpPr>
          <p:cNvPr id="24580" name="Group 7"/>
          <p:cNvGrpSpPr>
            <a:grpSpLocks/>
          </p:cNvGrpSpPr>
          <p:nvPr/>
        </p:nvGrpSpPr>
        <p:grpSpPr bwMode="auto">
          <a:xfrm>
            <a:off x="1219200" y="1268413"/>
            <a:ext cx="6248400" cy="2465387"/>
            <a:chOff x="816" y="1728"/>
            <a:chExt cx="3984" cy="1698"/>
          </a:xfrm>
        </p:grpSpPr>
        <p:grpSp>
          <p:nvGrpSpPr>
            <p:cNvPr id="24581" name="Group 8"/>
            <p:cNvGrpSpPr>
              <a:grpSpLocks/>
            </p:cNvGrpSpPr>
            <p:nvPr/>
          </p:nvGrpSpPr>
          <p:grpSpPr bwMode="auto">
            <a:xfrm>
              <a:off x="816" y="1728"/>
              <a:ext cx="1440" cy="1392"/>
              <a:chOff x="816" y="1728"/>
              <a:chExt cx="1440" cy="1392"/>
            </a:xfrm>
          </p:grpSpPr>
          <p:sp>
            <p:nvSpPr>
              <p:cNvPr id="24602" name="Rectangle 9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1440" cy="1392"/>
              </a:xfrm>
              <a:prstGeom prst="rect">
                <a:avLst/>
              </a:prstGeom>
              <a:gradFill rotWithShape="1">
                <a:gsLst>
                  <a:gs pos="0">
                    <a:srgbClr val="CAC8BE"/>
                  </a:gs>
                  <a:gs pos="50000">
                    <a:srgbClr val="5D5D58"/>
                  </a:gs>
                  <a:gs pos="100000">
                    <a:srgbClr val="CAC8BE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4603" name="AutoShape 10"/>
              <p:cNvSpPr>
                <a:spLocks noChangeArrowheads="1"/>
              </p:cNvSpPr>
              <p:nvPr/>
            </p:nvSpPr>
            <p:spPr bwMode="auto">
              <a:xfrm>
                <a:off x="1344" y="1776"/>
                <a:ext cx="336" cy="336"/>
              </a:xfrm>
              <a:prstGeom prst="flowChartConnector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4" name="AutoShape 11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336" cy="336"/>
              </a:xfrm>
              <a:prstGeom prst="flowChartConnector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5" name="AutoShape 12"/>
              <p:cNvSpPr>
                <a:spLocks noChangeArrowheads="1"/>
              </p:cNvSpPr>
              <p:nvPr/>
            </p:nvSpPr>
            <p:spPr bwMode="auto">
              <a:xfrm>
                <a:off x="1824" y="1776"/>
                <a:ext cx="336" cy="336"/>
              </a:xfrm>
              <a:prstGeom prst="flowChartConnector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AutoShape 13"/>
              <p:cNvSpPr>
                <a:spLocks noChangeArrowheads="1"/>
              </p:cNvSpPr>
              <p:nvPr/>
            </p:nvSpPr>
            <p:spPr bwMode="auto">
              <a:xfrm>
                <a:off x="1344" y="2736"/>
                <a:ext cx="336" cy="336"/>
              </a:xfrm>
              <a:prstGeom prst="flowChartConnector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AutoShape 14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248" cy="240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ea typeface="宋体" pitchFamily="2" charset="-122"/>
                  </a:rPr>
                  <a:t>Shared memory</a:t>
                </a:r>
              </a:p>
            </p:txBody>
          </p:sp>
          <p:sp>
            <p:nvSpPr>
              <p:cNvPr id="24608" name="Line 15"/>
              <p:cNvSpPr>
                <a:spLocks noChangeShapeType="1"/>
              </p:cNvSpPr>
              <p:nvPr/>
            </p:nvSpPr>
            <p:spPr bwMode="auto">
              <a:xfrm>
                <a:off x="105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Line 16"/>
              <p:cNvSpPr>
                <a:spLocks noChangeShapeType="1"/>
              </p:cNvSpPr>
              <p:nvPr/>
            </p:nvSpPr>
            <p:spPr bwMode="auto">
              <a:xfrm>
                <a:off x="153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Line 17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1" name="Line 18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Text Box 19"/>
              <p:cNvSpPr txBox="1">
                <a:spLocks noChangeArrowheads="1"/>
              </p:cNvSpPr>
              <p:nvPr/>
            </p:nvSpPr>
            <p:spPr bwMode="auto">
              <a:xfrm>
                <a:off x="1680" y="2881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Node 1</a:t>
                </a:r>
              </a:p>
            </p:txBody>
          </p:sp>
        </p:grpSp>
        <p:grpSp>
          <p:nvGrpSpPr>
            <p:cNvPr id="24582" name="Group 20"/>
            <p:cNvGrpSpPr>
              <a:grpSpLocks/>
            </p:cNvGrpSpPr>
            <p:nvPr/>
          </p:nvGrpSpPr>
          <p:grpSpPr bwMode="auto">
            <a:xfrm>
              <a:off x="3360" y="1728"/>
              <a:ext cx="1440" cy="1392"/>
              <a:chOff x="816" y="1728"/>
              <a:chExt cx="1440" cy="1392"/>
            </a:xfrm>
          </p:grpSpPr>
          <p:sp>
            <p:nvSpPr>
              <p:cNvPr id="24591" name="Rectangle 21"/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1440" cy="1392"/>
              </a:xfrm>
              <a:prstGeom prst="rect">
                <a:avLst/>
              </a:prstGeom>
              <a:gradFill rotWithShape="1">
                <a:gsLst>
                  <a:gs pos="0">
                    <a:srgbClr val="CAC8BE"/>
                  </a:gs>
                  <a:gs pos="50000">
                    <a:srgbClr val="5D5D58"/>
                  </a:gs>
                  <a:gs pos="100000">
                    <a:srgbClr val="CAC8BE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4592" name="AutoShape 22"/>
              <p:cNvSpPr>
                <a:spLocks noChangeArrowheads="1"/>
              </p:cNvSpPr>
              <p:nvPr/>
            </p:nvSpPr>
            <p:spPr bwMode="auto">
              <a:xfrm>
                <a:off x="1344" y="1776"/>
                <a:ext cx="336" cy="336"/>
              </a:xfrm>
              <a:prstGeom prst="flowChartConnector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AutoShape 23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336" cy="336"/>
              </a:xfrm>
              <a:prstGeom prst="flowChartConnector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AutoShape 24"/>
              <p:cNvSpPr>
                <a:spLocks noChangeArrowheads="1"/>
              </p:cNvSpPr>
              <p:nvPr/>
            </p:nvSpPr>
            <p:spPr bwMode="auto">
              <a:xfrm>
                <a:off x="1824" y="1776"/>
                <a:ext cx="336" cy="336"/>
              </a:xfrm>
              <a:prstGeom prst="flowChartConnector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AutoShape 25"/>
              <p:cNvSpPr>
                <a:spLocks noChangeArrowheads="1"/>
              </p:cNvSpPr>
              <p:nvPr/>
            </p:nvSpPr>
            <p:spPr bwMode="auto">
              <a:xfrm>
                <a:off x="1344" y="2736"/>
                <a:ext cx="336" cy="336"/>
              </a:xfrm>
              <a:prstGeom prst="flowChartConnector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AutoShape 26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248" cy="240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ea typeface="宋体" pitchFamily="2" charset="-122"/>
                  </a:rPr>
                  <a:t>Shared memory</a:t>
                </a:r>
              </a:p>
            </p:txBody>
          </p:sp>
          <p:sp>
            <p:nvSpPr>
              <p:cNvPr id="24597" name="Line 27"/>
              <p:cNvSpPr>
                <a:spLocks noChangeShapeType="1"/>
              </p:cNvSpPr>
              <p:nvPr/>
            </p:nvSpPr>
            <p:spPr bwMode="auto">
              <a:xfrm>
                <a:off x="105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8"/>
              <p:cNvSpPr>
                <a:spLocks noChangeShapeType="1"/>
              </p:cNvSpPr>
              <p:nvPr/>
            </p:nvSpPr>
            <p:spPr bwMode="auto">
              <a:xfrm>
                <a:off x="1536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9"/>
              <p:cNvSpPr>
                <a:spLocks noChangeShapeType="1"/>
              </p:cNvSpPr>
              <p:nvPr/>
            </p:nvSpPr>
            <p:spPr bwMode="auto">
              <a:xfrm>
                <a:off x="1968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30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Text Box 31"/>
              <p:cNvSpPr txBox="1">
                <a:spLocks noChangeArrowheads="1"/>
              </p:cNvSpPr>
              <p:nvPr/>
            </p:nvSpPr>
            <p:spPr bwMode="auto">
              <a:xfrm>
                <a:off x="1680" y="2881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Node 2</a:t>
                </a:r>
              </a:p>
            </p:txBody>
          </p:sp>
        </p:grpSp>
        <p:sp>
          <p:nvSpPr>
            <p:cNvPr id="24583" name="AutoShape 32"/>
            <p:cNvSpPr>
              <a:spLocks noChangeArrowheads="1"/>
            </p:cNvSpPr>
            <p:nvPr/>
          </p:nvSpPr>
          <p:spPr bwMode="auto">
            <a:xfrm>
              <a:off x="2256" y="2352"/>
              <a:ext cx="1104" cy="144"/>
            </a:xfrm>
            <a:prstGeom prst="leftRightArrow">
              <a:avLst>
                <a:gd name="adj1" fmla="val 50000"/>
                <a:gd name="adj2" fmla="val 15333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AutoShape 33"/>
            <p:cNvSpPr>
              <a:spLocks noChangeArrowheads="1"/>
            </p:cNvSpPr>
            <p:nvPr/>
          </p:nvSpPr>
          <p:spPr bwMode="auto">
            <a:xfrm>
              <a:off x="2544" y="2112"/>
              <a:ext cx="624" cy="672"/>
            </a:xfrm>
            <a:prstGeom prst="irregularSeal1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Text Box 34"/>
            <p:cNvSpPr txBox="1">
              <a:spLocks noChangeArrowheads="1"/>
            </p:cNvSpPr>
            <p:nvPr/>
          </p:nvSpPr>
          <p:spPr bwMode="auto">
            <a:xfrm>
              <a:off x="2571" y="2352"/>
              <a:ext cx="56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ea typeface="宋体" pitchFamily="2" charset="-122"/>
                </a:rPr>
                <a:t>Network</a:t>
              </a:r>
            </a:p>
          </p:txBody>
        </p:sp>
        <p:grpSp>
          <p:nvGrpSpPr>
            <p:cNvPr id="24586" name="Group 35"/>
            <p:cNvGrpSpPr>
              <a:grpSpLocks/>
            </p:cNvGrpSpPr>
            <p:nvPr/>
          </p:nvGrpSpPr>
          <p:grpSpPr bwMode="auto">
            <a:xfrm>
              <a:off x="882" y="3216"/>
              <a:ext cx="2444" cy="210"/>
              <a:chOff x="1680" y="3504"/>
              <a:chExt cx="2444" cy="210"/>
            </a:xfrm>
          </p:grpSpPr>
          <p:sp>
            <p:nvSpPr>
              <p:cNvPr id="24587" name="AutoShape 36"/>
              <p:cNvSpPr>
                <a:spLocks noChangeArrowheads="1"/>
              </p:cNvSpPr>
              <p:nvPr/>
            </p:nvSpPr>
            <p:spPr bwMode="auto">
              <a:xfrm>
                <a:off x="1680" y="3504"/>
                <a:ext cx="192" cy="192"/>
              </a:xfrm>
              <a:prstGeom prst="flowChartConnector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8" name="Text Box 37"/>
              <p:cNvSpPr txBox="1">
                <a:spLocks noChangeArrowheads="1"/>
              </p:cNvSpPr>
              <p:nvPr/>
            </p:nvSpPr>
            <p:spPr bwMode="auto">
              <a:xfrm>
                <a:off x="1920" y="3504"/>
                <a:ext cx="539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>
                    <a:ea typeface="宋体" pitchFamily="2" charset="-122"/>
                  </a:rPr>
                  <a:t>ProOnE</a:t>
                </a:r>
              </a:p>
            </p:txBody>
          </p:sp>
          <p:sp>
            <p:nvSpPr>
              <p:cNvPr id="24589" name="AutoShape 38"/>
              <p:cNvSpPr>
                <a:spLocks noChangeArrowheads="1"/>
              </p:cNvSpPr>
              <p:nvPr/>
            </p:nvSpPr>
            <p:spPr bwMode="auto">
              <a:xfrm>
                <a:off x="2736" y="3504"/>
                <a:ext cx="192" cy="192"/>
              </a:xfrm>
              <a:prstGeom prst="flowChartConnector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Text Box 39"/>
              <p:cNvSpPr txBox="1">
                <a:spLocks noChangeArrowheads="1"/>
              </p:cNvSpPr>
              <p:nvPr/>
            </p:nvSpPr>
            <p:spPr bwMode="auto">
              <a:xfrm>
                <a:off x="2928" y="3504"/>
                <a:ext cx="1196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>
                    <a:ea typeface="宋体" pitchFamily="2" charset="-122"/>
                  </a:rPr>
                  <a:t>Application process</a:t>
                </a:r>
              </a:p>
            </p:txBody>
          </p:sp>
        </p:grpSp>
      </p:grpSp>
      <p:sp>
        <p:nvSpPr>
          <p:cNvPr id="37" name="Footer Placeholder 3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Pavan Balaji, Argonne National Laboratory ISC (06/23/2009)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ne-new">
  <a:themeElements>
    <a:clrScheme name="energy_aware_parallel_tool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y_aware_parallel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nergy_aware_parallel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y_aware_parallel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y_aware_parallel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argonne-new</Template>
  <TotalTime>12676</TotalTime>
  <Words>1929</Words>
  <Application>Microsoft Office PowerPoint</Application>
  <PresentationFormat>On-screen Show (4:3)</PresentationFormat>
  <Paragraphs>366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argonne-new</vt:lpstr>
      <vt:lpstr>ProOnE: A General-Purpose Protocol Onload Engine for Multi- and Many-Core Architectures</vt:lpstr>
      <vt:lpstr>Hardware Offload Engines</vt:lpstr>
      <vt:lpstr>General Purpose Processors</vt:lpstr>
      <vt:lpstr>Benefits of Multi-core Architectures</vt:lpstr>
      <vt:lpstr>Multi-core vs. Hardware Accelarators</vt:lpstr>
      <vt:lpstr>ProOnE: General Purpose Onload Engine</vt:lpstr>
      <vt:lpstr>ProOnE: Basic Overview</vt:lpstr>
      <vt:lpstr>Presentation Layout</vt:lpstr>
      <vt:lpstr>ProOnE Infrastructure</vt:lpstr>
      <vt:lpstr>Design Components</vt:lpstr>
      <vt:lpstr>Design Components (contd.)</vt:lpstr>
      <vt:lpstr>ProOnE Capabilities</vt:lpstr>
      <vt:lpstr>Case Study: MPI Rendezvous Protocol</vt:lpstr>
      <vt:lpstr>Issues with MPI Rendezvous</vt:lpstr>
      <vt:lpstr>MPI Rendezvous with ProOnE</vt:lpstr>
      <vt:lpstr>Design Issues and Solutions</vt:lpstr>
      <vt:lpstr>Design Issues and Solutions (contd.)</vt:lpstr>
      <vt:lpstr>Presentation Layout</vt:lpstr>
      <vt:lpstr>Experimental Setup</vt:lpstr>
      <vt:lpstr>Overview of the MPICH2 Software Stack</vt:lpstr>
      <vt:lpstr>Computation/Communication Overlap</vt:lpstr>
      <vt:lpstr>Sender-side Overlap</vt:lpstr>
      <vt:lpstr>Receiver-side Overlap</vt:lpstr>
      <vt:lpstr>Impact of Process Skew</vt:lpstr>
      <vt:lpstr>Sandia Application Availability Benchmark</vt:lpstr>
      <vt:lpstr>Matrix Multiplication Performance</vt:lpstr>
      <vt:lpstr>2D Jacobi Sweep Performance</vt:lpstr>
      <vt:lpstr>Presentation Layout</vt:lpstr>
      <vt:lpstr>Concluding Remarks and Future Work</vt:lpstr>
      <vt:lpstr>Acknowledgments</vt:lpstr>
      <vt:lpstr>Thank You!</vt:lpstr>
    </vt:vector>
  </TitlesOfParts>
  <Company>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ProOnE: A General-Purpose Protocol Onload Engine for Multi- and Many-Core Architectures</dc:title>
  <dc:creator>Pavan Balaji</dc:creator>
  <cp:lastModifiedBy>Pavan Balaji</cp:lastModifiedBy>
  <cp:revision>1469</cp:revision>
  <dcterms:created xsi:type="dcterms:W3CDTF">2004-05-04T14:48:40Z</dcterms:created>
  <dcterms:modified xsi:type="dcterms:W3CDTF">2009-06-23T11:25:08Z</dcterms:modified>
</cp:coreProperties>
</file>