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6"/>
  </p:notesMasterIdLst>
  <p:sldIdLst>
    <p:sldId id="256" r:id="rId2"/>
    <p:sldId id="348" r:id="rId3"/>
    <p:sldId id="350" r:id="rId4"/>
    <p:sldId id="325" r:id="rId5"/>
    <p:sldId id="323" r:id="rId6"/>
    <p:sldId id="353" r:id="rId7"/>
    <p:sldId id="329" r:id="rId8"/>
    <p:sldId id="335" r:id="rId9"/>
    <p:sldId id="338" r:id="rId10"/>
    <p:sldId id="339" r:id="rId11"/>
    <p:sldId id="354" r:id="rId12"/>
    <p:sldId id="343" r:id="rId13"/>
    <p:sldId id="356" r:id="rId14"/>
    <p:sldId id="312" r:id="rId15"/>
    <p:sldId id="346" r:id="rId16"/>
    <p:sldId id="355" r:id="rId17"/>
    <p:sldId id="349" r:id="rId18"/>
    <p:sldId id="351" r:id="rId19"/>
    <p:sldId id="322" r:id="rId20"/>
    <p:sldId id="336" r:id="rId21"/>
    <p:sldId id="337" r:id="rId22"/>
    <p:sldId id="359" r:id="rId23"/>
    <p:sldId id="358" r:id="rId24"/>
    <p:sldId id="360" r:id="rId25"/>
  </p:sldIdLst>
  <p:sldSz cx="9144000" cy="6858000" type="screen4x3"/>
  <p:notesSz cx="7150100" cy="9450388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FF"/>
    <a:srgbClr val="FBFF47"/>
    <a:srgbClr val="0CF600"/>
    <a:srgbClr val="FF7171"/>
    <a:srgbClr val="FFCC99"/>
    <a:srgbClr val="EEE6D6"/>
    <a:srgbClr val="93D1FF"/>
    <a:srgbClr val="57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89581" autoAdjust="0"/>
  </p:normalViewPr>
  <p:slideViewPr>
    <p:cSldViewPr>
      <p:cViewPr varScale="1">
        <p:scale>
          <a:sx n="102" d="100"/>
          <a:sy n="102" d="100"/>
        </p:scale>
        <p:origin x="-1152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150100" cy="94503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97213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680" tIns="47520" rIns="94680" bIns="475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4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49713" y="0"/>
            <a:ext cx="3097212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680" tIns="47520" rIns="94680" bIns="475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4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212850" y="708025"/>
            <a:ext cx="4722813" cy="354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14375" y="4487863"/>
            <a:ext cx="5719763" cy="425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974138"/>
            <a:ext cx="3097213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680" tIns="47520" rIns="94680" bIns="475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4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49713" y="8974138"/>
            <a:ext cx="3097212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680" tIns="47520" rIns="94680" bIns="475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4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4EB0DC5C-F4BF-4EE7-A5FF-DEEA82C43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63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F86B85C9-007D-47DB-91F8-8E97A706EC8D}" type="slidenum">
              <a:rPr lang="en-US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1212850" y="708025"/>
            <a:ext cx="4724400" cy="3543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8676" name="Rectangle 2"/>
          <p:cNvSpPr>
            <a:spLocks noChangeArrowheads="1"/>
          </p:cNvSpPr>
          <p:nvPr>
            <p:ph type="body"/>
          </p:nvPr>
        </p:nvSpPr>
        <p:spPr>
          <a:xfrm>
            <a:off x="714375" y="4487863"/>
            <a:ext cx="5721350" cy="4254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79BB99DC-ADB4-4B68-8C44-2A5A96F29152}" type="slidenum">
              <a:rPr lang="en-US" smtClean="0">
                <a:solidFill>
                  <a:srgbClr val="000000"/>
                </a:solidFill>
              </a:rPr>
              <a:pPr eaLnBrk="1" hangingPunct="1"/>
              <a:t>13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78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212850" y="708025"/>
            <a:ext cx="4725988" cy="3544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2"/>
          <p:cNvSpPr>
            <a:spLocks noChangeArrowheads="1"/>
          </p:cNvSpPr>
          <p:nvPr>
            <p:ph type="body" idx="1"/>
          </p:nvPr>
        </p:nvSpPr>
        <p:spPr>
          <a:xfrm>
            <a:off x="954088" y="4491038"/>
            <a:ext cx="5243512" cy="4160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Replicas are not kept in-sync.  Programmer must explicitly do this.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D03070C7-175C-45E9-9D1A-2676986BEA3B}" type="slidenum">
              <a:rPr lang="en-US" smtClean="0">
                <a:solidFill>
                  <a:srgbClr val="000000"/>
                </a:solidFill>
              </a:rPr>
              <a:pPr eaLnBrk="1" hangingPunct="1"/>
              <a:t>14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993FE300-50F9-4D96-A798-3948B14356EE}" type="slidenum">
              <a:rPr lang="en-US" smtClean="0">
                <a:solidFill>
                  <a:srgbClr val="000000"/>
                </a:solidFill>
              </a:rPr>
              <a:pPr eaLnBrk="1" hangingPunct="1"/>
              <a:t>15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99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212850" y="708025"/>
            <a:ext cx="4725988" cy="3544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2"/>
          <p:cNvSpPr>
            <a:spLocks noChangeArrowheads="1"/>
          </p:cNvSpPr>
          <p:nvPr>
            <p:ph type="body" idx="1"/>
          </p:nvPr>
        </p:nvSpPr>
        <p:spPr>
          <a:xfrm>
            <a:off x="954088" y="4491038"/>
            <a:ext cx="5243512" cy="4252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E53C7FFE-0280-43F6-8B05-414A01E22D54}" type="slidenum">
              <a:rPr lang="en-US" smtClean="0">
                <a:solidFill>
                  <a:srgbClr val="000000"/>
                </a:solidFill>
              </a:rPr>
              <a:pPr eaLnBrk="1" hangingPunct="1"/>
              <a:t>17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0963" name="Rectangle 2"/>
          <p:cNvSpPr>
            <a:spLocks noGrp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4489450"/>
            <a:ext cx="5241925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Explain one-sided operations:</a:t>
            </a:r>
          </a:p>
          <a:p>
            <a:r>
              <a:rPr lang="en-US" smtClean="0"/>
              <a:t> - Can’t operate in-place on data in the global address space</a:t>
            </a:r>
          </a:p>
          <a:p>
            <a:r>
              <a:rPr lang="en-US" smtClean="0"/>
              <a:t> - One-sided get to copy into local address space</a:t>
            </a:r>
          </a:p>
          <a:p>
            <a:r>
              <a:rPr lang="en-US" smtClean="0"/>
              <a:t> - Compute</a:t>
            </a:r>
          </a:p>
          <a:p>
            <a:r>
              <a:rPr lang="en-US" smtClean="0"/>
              <a:t> - One-sided put to copy result back into global address space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3AB72373-F1E5-426B-B754-94F01D9C57D1}" type="slidenum">
              <a:rPr lang="en-US" smtClean="0">
                <a:solidFill>
                  <a:srgbClr val="000000"/>
                </a:solidFill>
              </a:rPr>
              <a:pPr eaLnBrk="1" hangingPunct="1"/>
              <a:t>18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19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212850" y="708025"/>
            <a:ext cx="4725988" cy="3544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2"/>
          <p:cNvSpPr>
            <a:spLocks noChangeArrowheads="1"/>
          </p:cNvSpPr>
          <p:nvPr>
            <p:ph type="body" idx="1"/>
          </p:nvPr>
        </p:nvSpPr>
        <p:spPr>
          <a:xfrm>
            <a:off x="954088" y="4491038"/>
            <a:ext cx="5243512" cy="4252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6F45254B-5C34-4BDB-81CE-664553466064}" type="slidenum">
              <a:rPr lang="en-US" smtClean="0">
                <a:solidFill>
                  <a:srgbClr val="000000"/>
                </a:solidFill>
              </a:rPr>
              <a:pPr eaLnBrk="1" hangingPunct="1"/>
              <a:t>19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301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212850" y="708025"/>
            <a:ext cx="4725988" cy="3544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2"/>
          <p:cNvSpPr>
            <a:spLocks noChangeArrowheads="1"/>
          </p:cNvSpPr>
          <p:nvPr>
            <p:ph type="body" idx="1"/>
          </p:nvPr>
        </p:nvSpPr>
        <p:spPr>
          <a:xfrm>
            <a:off x="954088" y="4491038"/>
            <a:ext cx="5243512" cy="4160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52EE695E-CF36-408F-A8A5-20E72877BC0E}" type="slidenum">
              <a:rPr lang="en-US" smtClean="0">
                <a:solidFill>
                  <a:srgbClr val="000000"/>
                </a:solidFill>
              </a:rPr>
              <a:pPr eaLnBrk="1" hangingPunct="1"/>
              <a:t>20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403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212850" y="708025"/>
            <a:ext cx="4725988" cy="3544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ChangeArrowheads="1"/>
          </p:cNvSpPr>
          <p:nvPr>
            <p:ph type="body" idx="1"/>
          </p:nvPr>
        </p:nvSpPr>
        <p:spPr>
          <a:xfrm>
            <a:off x="954088" y="4491038"/>
            <a:ext cx="5243512" cy="4160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56CD80B8-35D2-44EE-9F7B-DDDDF67C2DFE}" type="slidenum">
              <a:rPr lang="en-US" smtClean="0">
                <a:solidFill>
                  <a:srgbClr val="000000"/>
                </a:solidFill>
              </a:rPr>
              <a:pPr eaLnBrk="1" hangingPunct="1"/>
              <a:t>21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505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212850" y="708025"/>
            <a:ext cx="4725988" cy="3544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2"/>
          <p:cNvSpPr>
            <a:spLocks noChangeArrowheads="1"/>
          </p:cNvSpPr>
          <p:nvPr>
            <p:ph type="body" idx="1"/>
          </p:nvPr>
        </p:nvSpPr>
        <p:spPr>
          <a:xfrm>
            <a:off x="954088" y="4491038"/>
            <a:ext cx="5243512" cy="4252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Add in SPMD figure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6310F647-D6BF-4C9F-BFA8-D425F7CBB147}" type="slidenum">
              <a:rPr lang="en-US" smtClean="0">
                <a:solidFill>
                  <a:srgbClr val="000000"/>
                </a:solidFill>
              </a:rPr>
              <a:pPr eaLnBrk="1" hangingPunct="1"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88BF80FD-2CC7-4EBF-9C3E-C46317C3CF0C}" type="slidenum">
              <a:rPr lang="en-US" smtClean="0">
                <a:solidFill>
                  <a:srgbClr val="000000"/>
                </a:solidFill>
              </a:rPr>
              <a:pPr eaLnBrk="1" hangingPunct="1"/>
              <a:t>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72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212850" y="708025"/>
            <a:ext cx="4725988" cy="3544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2"/>
          <p:cNvSpPr>
            <a:spLocks noChangeArrowheads="1"/>
          </p:cNvSpPr>
          <p:nvPr>
            <p:ph type="body" idx="1"/>
          </p:nvPr>
        </p:nvSpPr>
        <p:spPr>
          <a:xfrm>
            <a:off x="954088" y="4491038"/>
            <a:ext cx="5243512" cy="4252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11991F24-273E-4B80-9B23-BDD1EFB5CC0F}" type="slidenum">
              <a:rPr lang="en-US" smtClean="0">
                <a:solidFill>
                  <a:srgbClr val="000000"/>
                </a:solidFill>
              </a:rPr>
              <a:pPr eaLnBrk="1" hangingPunct="1"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17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212850" y="708025"/>
            <a:ext cx="4725988" cy="3544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2"/>
          <p:cNvSpPr>
            <a:spLocks noChangeArrowheads="1"/>
          </p:cNvSpPr>
          <p:nvPr>
            <p:ph type="body" idx="1"/>
          </p:nvPr>
        </p:nvSpPr>
        <p:spPr>
          <a:xfrm>
            <a:off x="954088" y="4491038"/>
            <a:ext cx="5243512" cy="4160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D753D7E5-C592-4EB9-97E8-F6361654A857}" type="slidenum">
              <a:rPr lang="en-US" smtClean="0">
                <a:solidFill>
                  <a:srgbClr val="000000"/>
                </a:solidFill>
              </a:rPr>
              <a:pPr eaLnBrk="1" hangingPunct="1"/>
              <a:t>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27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212850" y="708025"/>
            <a:ext cx="4725988" cy="3544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2"/>
          <p:cNvSpPr>
            <a:spLocks noChangeArrowheads="1"/>
          </p:cNvSpPr>
          <p:nvPr>
            <p:ph type="body" idx="1"/>
          </p:nvPr>
        </p:nvSpPr>
        <p:spPr>
          <a:xfrm>
            <a:off x="954088" y="4491038"/>
            <a:ext cx="5243512" cy="4252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D8C883F0-0FAB-4F98-B157-81547DC0C1C9}" type="slidenum">
              <a:rPr lang="en-US" smtClean="0">
                <a:solidFill>
                  <a:srgbClr val="000000"/>
                </a:solidFill>
              </a:rPr>
              <a:pPr eaLnBrk="1" hangingPunct="1"/>
              <a:t>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37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212850" y="708025"/>
            <a:ext cx="4725988" cy="3544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2"/>
          <p:cNvSpPr>
            <a:spLocks noChangeArrowheads="1"/>
          </p:cNvSpPr>
          <p:nvPr>
            <p:ph type="body" idx="1"/>
          </p:nvPr>
        </p:nvSpPr>
        <p:spPr>
          <a:xfrm>
            <a:off x="954088" y="4491038"/>
            <a:ext cx="5243512" cy="4160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6245AEAB-B431-4D45-9B12-4EE55F9F20BE}" type="slidenum">
              <a:rPr lang="en-US" smtClean="0">
                <a:solidFill>
                  <a:srgbClr val="000000"/>
                </a:solidFill>
              </a:rPr>
              <a:pPr eaLnBrk="1" hangingPunct="1"/>
              <a:t>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48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212850" y="708025"/>
            <a:ext cx="4725988" cy="3544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2"/>
          <p:cNvSpPr>
            <a:spLocks noChangeArrowheads="1"/>
          </p:cNvSpPr>
          <p:nvPr>
            <p:ph type="body" idx="1"/>
          </p:nvPr>
        </p:nvSpPr>
        <p:spPr>
          <a:xfrm>
            <a:off x="954088" y="4491038"/>
            <a:ext cx="5243512" cy="4160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6B47A1FE-9100-40FE-B200-83A860935DC3}" type="slidenum">
              <a:rPr lang="en-US" smtClean="0">
                <a:solidFill>
                  <a:srgbClr val="000000"/>
                </a:solidFill>
              </a:rPr>
              <a:pPr eaLnBrk="1" hangingPunct="1"/>
              <a:t>10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58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212850" y="708025"/>
            <a:ext cx="4725988" cy="3544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2"/>
          <p:cNvSpPr>
            <a:spLocks noChangeArrowheads="1"/>
          </p:cNvSpPr>
          <p:nvPr>
            <p:ph type="body" idx="1"/>
          </p:nvPr>
        </p:nvSpPr>
        <p:spPr>
          <a:xfrm>
            <a:off x="954088" y="4491038"/>
            <a:ext cx="5243512" cy="4160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mtClean="0"/>
              <a:t>Array replication into UPC groups increases the number of local references.  At the top, 1 reference hits a local data element.  At bottom, all 4 hit a local element.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6B9F02AF-5CEA-439D-8A6C-58638E5B1400}" type="slidenum">
              <a:rPr lang="en-US" smtClean="0">
                <a:solidFill>
                  <a:srgbClr val="000000"/>
                </a:solidFill>
              </a:rPr>
              <a:pPr eaLnBrk="1" hangingPunct="1"/>
              <a:t>12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686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212850" y="708025"/>
            <a:ext cx="4725988" cy="3544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2"/>
          <p:cNvSpPr>
            <a:spLocks noChangeArrowheads="1"/>
          </p:cNvSpPr>
          <p:nvPr>
            <p:ph type="body" idx="1"/>
          </p:nvPr>
        </p:nvSpPr>
        <p:spPr>
          <a:xfrm>
            <a:off x="954088" y="4491038"/>
            <a:ext cx="5243512" cy="4160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4365B-354F-4C3E-A848-4916988E0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1F2A9-FA32-4578-B12E-68599FA61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7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5813" cy="6486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86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4A34E-A1A3-48D5-98AC-E3DEF835F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95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694613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7013" cy="5267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447800"/>
            <a:ext cx="4038600" cy="2557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4157663"/>
            <a:ext cx="4038600" cy="2557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B5A83-AB9C-43B5-9C20-CE9E1E63D2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694613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228013" cy="2557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157663"/>
            <a:ext cx="8228013" cy="2557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61DA2-278C-4EAA-9AF9-001E23354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1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0200"/>
            <a:ext cx="8345488" cy="35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46075" y="1143000"/>
            <a:ext cx="8339138" cy="47990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609013" y="6465888"/>
            <a:ext cx="35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33420-DF61-4875-940C-800A7A343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1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CEF2B-0EA4-4975-8FE8-7D0DC49EE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71B27-336C-4951-AF2C-049C8E136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7013" cy="526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47800"/>
            <a:ext cx="4038600" cy="526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A9ABB-CA9D-431A-B34F-8710FD8A0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7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131FB-0E6A-4B5E-B8B4-7F738305E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9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DDDF0-1855-4F52-80E3-CBD846FCC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8EAD8-9A5C-425A-9356-E4EA8AC9D2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0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5C245-BF8A-4DC5-AE76-C320A0C50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4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28C3E-EA41-4841-8D25-7EAC327E7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9144000" cy="1085850"/>
          </a:xfrm>
          <a:prstGeom prst="rect">
            <a:avLst/>
          </a:prstGeom>
          <a:gradFill flip="none" rotWithShape="1">
            <a:gsLst>
              <a:gs pos="0">
                <a:srgbClr val="EEE6D6"/>
              </a:gs>
              <a:gs pos="100000">
                <a:srgbClr val="FFFFFF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1066800"/>
            <a:ext cx="9113838" cy="1588"/>
          </a:xfrm>
          <a:prstGeom prst="line">
            <a:avLst/>
          </a:prstGeom>
          <a:noFill/>
          <a:ln w="1908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1066800"/>
            <a:ext cx="9144000" cy="152400"/>
          </a:xfrm>
          <a:prstGeom prst="rect">
            <a:avLst/>
          </a:prstGeom>
          <a:solidFill>
            <a:srgbClr val="AC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28600"/>
            <a:ext cx="7694613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8013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324600"/>
            <a:ext cx="2132013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SzPct val="45000"/>
              <a:buFont typeface="Wingdings" charset="2"/>
              <a:buNone/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008F16E3-9FE5-462D-B006-831373EAF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  <p:sldLayoutId id="2147484144" r:id="rId13"/>
    <p:sldLayoutId id="2147484145" r:id="rId14"/>
  </p:sldLayoutIdLst>
  <p:hf hdr="0" ftr="0" dt="0"/>
  <p:txStyles>
    <p:titleStyle>
      <a:lvl1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Georgia" pitchFamily="18" charset="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Georgia" pitchFamily="18" charset="0"/>
        <a:defRPr sz="3200">
          <a:solidFill>
            <a:srgbClr val="000000"/>
          </a:solidFill>
          <a:latin typeface="Georgia" pitchFamily="18" charset="0"/>
        </a:defRPr>
      </a:lvl2pPr>
      <a:lvl3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Georgia" pitchFamily="18" charset="0"/>
        <a:defRPr sz="3200">
          <a:solidFill>
            <a:srgbClr val="000000"/>
          </a:solidFill>
          <a:latin typeface="Georgia" pitchFamily="18" charset="0"/>
        </a:defRPr>
      </a:lvl3pPr>
      <a:lvl4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Georgia" pitchFamily="18" charset="0"/>
        <a:defRPr sz="3200">
          <a:solidFill>
            <a:srgbClr val="000000"/>
          </a:solidFill>
          <a:latin typeface="Georgia" pitchFamily="18" charset="0"/>
        </a:defRPr>
      </a:lvl4pPr>
      <a:lvl5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Georgia" pitchFamily="18" charset="0"/>
        <a:defRPr sz="3200">
          <a:solidFill>
            <a:srgbClr val="000000"/>
          </a:solidFill>
          <a:latin typeface="Georgia" pitchFamily="18" charset="0"/>
        </a:defRPr>
      </a:lvl5pPr>
      <a:lvl6pPr marL="457200"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Georgia" pitchFamily="18" charset="0"/>
        <a:defRPr sz="3200">
          <a:solidFill>
            <a:srgbClr val="000000"/>
          </a:solidFill>
          <a:latin typeface="Georgia" pitchFamily="18" charset="0"/>
        </a:defRPr>
      </a:lvl6pPr>
      <a:lvl7pPr marL="914400"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Georgia" pitchFamily="18" charset="0"/>
        <a:defRPr sz="3200">
          <a:solidFill>
            <a:srgbClr val="000000"/>
          </a:solidFill>
          <a:latin typeface="Georgia" pitchFamily="18" charset="0"/>
        </a:defRPr>
      </a:lvl7pPr>
      <a:lvl8pPr marL="1371600"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Georgia" pitchFamily="18" charset="0"/>
        <a:defRPr sz="3200">
          <a:solidFill>
            <a:srgbClr val="000000"/>
          </a:solidFill>
          <a:latin typeface="Georgia" pitchFamily="18" charset="0"/>
        </a:defRPr>
      </a:lvl8pPr>
      <a:lvl9pPr marL="1828800"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Georgia" pitchFamily="18" charset="0"/>
        <a:defRPr sz="3200">
          <a:solidFill>
            <a:srgbClr val="000000"/>
          </a:solidFill>
          <a:latin typeface="Georgia" pitchFamily="18" charset="0"/>
        </a:defRPr>
      </a:lvl9pPr>
    </p:titleStyle>
    <p:bodyStyle>
      <a:lvl1pPr marL="341313" indent="-341313" algn="l" defTabSz="457200" rtl="0" eaLnBrk="0" fontAlgn="base" hangingPunct="0">
        <a:lnSpc>
          <a:spcPct val="104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104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defTabSz="457200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eaLnBrk="0" fontAlgn="base" hangingPunct="0">
        <a:lnSpc>
          <a:spcPct val="10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914400" eaLnBrk="1" hangingPunct="1">
              <a:buFont typeface="Wingdings" pitchFamily="2" charset="2"/>
              <a:buNone/>
            </a:pPr>
            <a:fld id="{81B28A74-FB7C-4A8B-A203-4A61E1429C9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defTabSz="914400" eaLnBrk="1" hangingPunct="1">
                <a:buFont typeface="Wingdings" pitchFamily="2" charset="2"/>
                <a:buNone/>
              </a:pPr>
              <a:t>1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5" name="Rectangle 1"/>
          <p:cNvSpPr>
            <a:spLocks noChangeArrowheads="1"/>
          </p:cNvSpPr>
          <p:nvPr>
            <p:ph type="title" idx="4294967295"/>
          </p:nvPr>
        </p:nvSpPr>
        <p:spPr>
          <a:xfrm>
            <a:off x="457200" y="1200150"/>
            <a:ext cx="8229600" cy="222885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Hybrid Parallel Programming with MPI and Unified Parallel C</a:t>
            </a:r>
          </a:p>
        </p:txBody>
      </p:sp>
      <p:sp>
        <p:nvSpPr>
          <p:cNvPr id="3076" name="Rectangle 2"/>
          <p:cNvSpPr>
            <a:spLocks noChangeArrowheads="1"/>
          </p:cNvSpPr>
          <p:nvPr>
            <p:ph type="subTitle" idx="4294967295"/>
          </p:nvPr>
        </p:nvSpPr>
        <p:spPr>
          <a:xfrm>
            <a:off x="514350" y="3600450"/>
            <a:ext cx="8115300" cy="2946400"/>
          </a:xfrm>
        </p:spPr>
        <p:txBody>
          <a:bodyPr lIns="90000" tIns="46800" rIns="90000" bIns="46800"/>
          <a:lstStyle/>
          <a:p>
            <a:pPr marL="457200" lvl="1" indent="0" algn="ctr" eaLnBrk="1" hangingPunct="1">
              <a:buFont typeface="Arial" charset="0"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mtClean="0"/>
              <a:t>James Dinan</a:t>
            </a:r>
            <a:r>
              <a:rPr lang="en-US" baseline="30000" smtClean="0">
                <a:cs typeface="Arial" charset="0"/>
              </a:rPr>
              <a:t>*</a:t>
            </a:r>
            <a:r>
              <a:rPr lang="en-US" smtClean="0"/>
              <a:t>, Pavan Balaji</a:t>
            </a:r>
            <a:r>
              <a:rPr lang="en-US" baseline="30000" smtClean="0">
                <a:cs typeface="Arial" charset="0"/>
              </a:rPr>
              <a:t>†</a:t>
            </a:r>
            <a:r>
              <a:rPr lang="en-US" smtClean="0"/>
              <a:t>, Ewing Lusk</a:t>
            </a:r>
            <a:r>
              <a:rPr lang="en-US" baseline="30000" smtClean="0">
                <a:cs typeface="Arial" charset="0"/>
              </a:rPr>
              <a:t>†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P. Sadayappan</a:t>
            </a:r>
            <a:r>
              <a:rPr lang="en-US" baseline="30000" smtClean="0">
                <a:cs typeface="Arial" charset="0"/>
              </a:rPr>
              <a:t>*</a:t>
            </a:r>
            <a:r>
              <a:rPr lang="en-US" smtClean="0"/>
              <a:t>, Rajeev Thakur</a:t>
            </a:r>
            <a:r>
              <a:rPr lang="en-US" baseline="30000" smtClean="0">
                <a:cs typeface="Arial" charset="0"/>
              </a:rPr>
              <a:t>†</a:t>
            </a:r>
            <a:r>
              <a:rPr lang="en-US" smtClean="0"/>
              <a:t> </a:t>
            </a:r>
          </a:p>
          <a:p>
            <a:pPr marL="457200" lvl="1" indent="0" algn="ctr" eaLnBrk="1" hangingPunct="1">
              <a:buFont typeface="Arial" charset="0"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1000" smtClean="0"/>
          </a:p>
          <a:p>
            <a:pPr marL="457200" lvl="1" indent="0" algn="ctr" eaLnBrk="1" hangingPunct="1">
              <a:buFont typeface="Arial" charset="0"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1000" smtClean="0"/>
          </a:p>
          <a:p>
            <a:pPr marL="457200" lvl="1" indent="0" algn="ctr" eaLnBrk="1" hangingPunct="1">
              <a:buFont typeface="Arial" charset="0"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baseline="30000" smtClean="0">
                <a:cs typeface="Arial" charset="0"/>
              </a:rPr>
              <a:t>*</a:t>
            </a:r>
            <a:r>
              <a:rPr lang="en-US" smtClean="0"/>
              <a:t>The Ohio State University</a:t>
            </a:r>
            <a:br>
              <a:rPr lang="en-US" smtClean="0"/>
            </a:br>
            <a:r>
              <a:rPr lang="en-US" baseline="30000" smtClean="0">
                <a:cs typeface="Arial" charset="0"/>
              </a:rPr>
              <a:t>†</a:t>
            </a:r>
            <a:r>
              <a:rPr lang="en-US" smtClean="0"/>
              <a:t>Argonne National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Random Access Benchmark</a:t>
            </a:r>
          </a:p>
        </p:txBody>
      </p:sp>
      <p:sp>
        <p:nvSpPr>
          <p:cNvPr id="12291" name="Rectangle 11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8013" cy="5343525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Threads access random elements of distributed shared array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UPC Only: One copy distribute across all procs.  No local accesses.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80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80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80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80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80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80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80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800" smtClean="0"/>
          </a:p>
          <a:p>
            <a:pP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20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Hybrid: Array is replicated on every group.  All accesses are local.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/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66AC3193-F396-4716-8C2D-68AC83B6655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>
                <a:buFont typeface="Wingdings" pitchFamily="2" charset="2"/>
                <a:buNone/>
              </a:pPr>
              <a:t>10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2114550" y="2609850"/>
            <a:ext cx="644525" cy="533400"/>
          </a:xfrm>
          <a:prstGeom prst="rect">
            <a:avLst/>
          </a:prstGeom>
          <a:solidFill>
            <a:srgbClr val="93D1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724150" y="2609850"/>
            <a:ext cx="644525" cy="533400"/>
          </a:xfrm>
          <a:prstGeom prst="rect">
            <a:avLst/>
          </a:prstGeom>
          <a:solidFill>
            <a:srgbClr val="EEE6D6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3333750" y="2609850"/>
            <a:ext cx="644525" cy="533400"/>
          </a:xfrm>
          <a:prstGeom prst="rect">
            <a:avLst/>
          </a:prstGeom>
          <a:solidFill>
            <a:srgbClr val="FBFF47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3941763" y="2609850"/>
            <a:ext cx="646112" cy="533400"/>
          </a:xfrm>
          <a:prstGeom prst="rect">
            <a:avLst/>
          </a:prstGeom>
          <a:solidFill>
            <a:srgbClr val="92D05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297" name="Rectangle 7"/>
          <p:cNvSpPr>
            <a:spLocks noChangeArrowheads="1"/>
          </p:cNvSpPr>
          <p:nvPr/>
        </p:nvSpPr>
        <p:spPr bwMode="auto">
          <a:xfrm>
            <a:off x="4556125" y="2609850"/>
            <a:ext cx="646113" cy="533400"/>
          </a:xfrm>
          <a:prstGeom prst="rect">
            <a:avLst/>
          </a:prstGeom>
          <a:solidFill>
            <a:srgbClr val="93D1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298" name="Rectangle 8"/>
          <p:cNvSpPr>
            <a:spLocks noChangeArrowheads="1"/>
          </p:cNvSpPr>
          <p:nvPr/>
        </p:nvSpPr>
        <p:spPr bwMode="auto">
          <a:xfrm>
            <a:off x="5160963" y="2609850"/>
            <a:ext cx="646112" cy="533400"/>
          </a:xfrm>
          <a:prstGeom prst="rect">
            <a:avLst/>
          </a:prstGeom>
          <a:solidFill>
            <a:srgbClr val="EEE6D6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299" name="Rectangle 9"/>
          <p:cNvSpPr>
            <a:spLocks noChangeArrowheads="1"/>
          </p:cNvSpPr>
          <p:nvPr/>
        </p:nvSpPr>
        <p:spPr bwMode="auto">
          <a:xfrm>
            <a:off x="5775325" y="2609850"/>
            <a:ext cx="644525" cy="533400"/>
          </a:xfrm>
          <a:prstGeom prst="rect">
            <a:avLst/>
          </a:prstGeom>
          <a:solidFill>
            <a:srgbClr val="FBFF47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00" name="Rectangle 10"/>
          <p:cNvSpPr>
            <a:spLocks noChangeArrowheads="1"/>
          </p:cNvSpPr>
          <p:nvPr/>
        </p:nvSpPr>
        <p:spPr bwMode="auto">
          <a:xfrm>
            <a:off x="6384925" y="2609850"/>
            <a:ext cx="644525" cy="533400"/>
          </a:xfrm>
          <a:prstGeom prst="rect">
            <a:avLst/>
          </a:prstGeom>
          <a:solidFill>
            <a:srgbClr val="92D05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301" name="Text Box 115"/>
          <p:cNvSpPr txBox="1">
            <a:spLocks noChangeArrowheads="1"/>
          </p:cNvSpPr>
          <p:nvPr/>
        </p:nvSpPr>
        <p:spPr bwMode="auto">
          <a:xfrm>
            <a:off x="2971800" y="2151063"/>
            <a:ext cx="3200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131313"/>
                </a:solidFill>
                <a:latin typeface="Courier New" pitchFamily="49" charset="0"/>
                <a:cs typeface="Courier New" pitchFamily="49" charset="0"/>
              </a:rPr>
              <a:t>shared double data[8]:</a:t>
            </a:r>
          </a:p>
        </p:txBody>
      </p:sp>
      <p:sp>
        <p:nvSpPr>
          <p:cNvPr id="12302" name="Text Box 116"/>
          <p:cNvSpPr txBox="1">
            <a:spLocks noChangeArrowheads="1"/>
          </p:cNvSpPr>
          <p:nvPr/>
        </p:nvSpPr>
        <p:spPr bwMode="auto">
          <a:xfrm>
            <a:off x="1173163" y="4608513"/>
            <a:ext cx="31988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131313"/>
                </a:solidFill>
                <a:latin typeface="Courier New" pitchFamily="49" charset="0"/>
                <a:cs typeface="Courier New" pitchFamily="49" charset="0"/>
              </a:rPr>
              <a:t>shared double data[8]:</a:t>
            </a:r>
          </a:p>
        </p:txBody>
      </p:sp>
      <p:sp>
        <p:nvSpPr>
          <p:cNvPr id="12303" name="Text Box 117"/>
          <p:cNvSpPr txBox="1">
            <a:spLocks noChangeArrowheads="1"/>
          </p:cNvSpPr>
          <p:nvPr/>
        </p:nvSpPr>
        <p:spPr bwMode="auto">
          <a:xfrm>
            <a:off x="4757738" y="4608513"/>
            <a:ext cx="31988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131313"/>
                </a:solidFill>
                <a:latin typeface="Courier New" pitchFamily="49" charset="0"/>
                <a:cs typeface="Courier New" pitchFamily="49" charset="0"/>
              </a:rPr>
              <a:t>shared double data[8]:</a:t>
            </a:r>
          </a:p>
        </p:txBody>
      </p:sp>
      <p:sp>
        <p:nvSpPr>
          <p:cNvPr id="12304" name="Oval 119"/>
          <p:cNvSpPr>
            <a:spLocks noChangeAspect="1"/>
          </p:cNvSpPr>
          <p:nvPr/>
        </p:nvSpPr>
        <p:spPr bwMode="auto">
          <a:xfrm>
            <a:off x="2743200" y="3429000"/>
            <a:ext cx="571500" cy="571500"/>
          </a:xfrm>
          <a:prstGeom prst="ellipse">
            <a:avLst/>
          </a:prstGeom>
          <a:solidFill>
            <a:srgbClr val="93D1FF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P</a:t>
            </a:r>
            <a:r>
              <a:rPr lang="en-US" sz="2000" baseline="-250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305" name="Oval 120"/>
          <p:cNvSpPr>
            <a:spLocks noChangeAspect="1"/>
          </p:cNvSpPr>
          <p:nvPr/>
        </p:nvSpPr>
        <p:spPr bwMode="auto">
          <a:xfrm>
            <a:off x="3657600" y="3429000"/>
            <a:ext cx="571500" cy="571500"/>
          </a:xfrm>
          <a:prstGeom prst="ellipse">
            <a:avLst/>
          </a:prstGeom>
          <a:solidFill>
            <a:srgbClr val="EEE6D6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P</a:t>
            </a:r>
            <a:r>
              <a:rPr lang="en-US" sz="20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06" name="Oval 121"/>
          <p:cNvSpPr>
            <a:spLocks noChangeAspect="1"/>
          </p:cNvSpPr>
          <p:nvPr/>
        </p:nvSpPr>
        <p:spPr bwMode="auto">
          <a:xfrm>
            <a:off x="4914900" y="3429000"/>
            <a:ext cx="571500" cy="571500"/>
          </a:xfrm>
          <a:prstGeom prst="ellipse">
            <a:avLst/>
          </a:prstGeom>
          <a:solidFill>
            <a:srgbClr val="FBFF47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P</a:t>
            </a:r>
            <a:r>
              <a:rPr lang="en-US" sz="200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07" name="Oval 122"/>
          <p:cNvSpPr>
            <a:spLocks noChangeAspect="1"/>
          </p:cNvSpPr>
          <p:nvPr/>
        </p:nvSpPr>
        <p:spPr bwMode="auto">
          <a:xfrm>
            <a:off x="5829300" y="3429000"/>
            <a:ext cx="571500" cy="571500"/>
          </a:xfrm>
          <a:prstGeom prst="ellipse">
            <a:avLst/>
          </a:prstGeom>
          <a:solidFill>
            <a:srgbClr val="92D050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P</a:t>
            </a:r>
            <a:r>
              <a:rPr lang="en-US" sz="2000" baseline="-2500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308" name="Straight Arrow Connector 124"/>
          <p:cNvCxnSpPr>
            <a:cxnSpLocks noChangeShapeType="1"/>
            <a:endCxn id="12295" idx="2"/>
          </p:cNvCxnSpPr>
          <p:nvPr/>
        </p:nvCxnSpPr>
        <p:spPr bwMode="auto">
          <a:xfrm flipV="1">
            <a:off x="3200400" y="3143250"/>
            <a:ext cx="455613" cy="3429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Straight Arrow Connector 126"/>
          <p:cNvCxnSpPr>
            <a:cxnSpLocks noChangeShapeType="1"/>
            <a:stCxn id="12305" idx="0"/>
            <a:endCxn id="12296" idx="2"/>
          </p:cNvCxnSpPr>
          <p:nvPr/>
        </p:nvCxnSpPr>
        <p:spPr bwMode="auto">
          <a:xfrm rot="5400000" flipH="1" flipV="1">
            <a:off x="3960813" y="3125787"/>
            <a:ext cx="285750" cy="3206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Straight Arrow Connector 128"/>
          <p:cNvCxnSpPr>
            <a:cxnSpLocks noChangeShapeType="1"/>
            <a:stCxn id="12306" idx="0"/>
            <a:endCxn id="12297" idx="2"/>
          </p:cNvCxnSpPr>
          <p:nvPr/>
        </p:nvCxnSpPr>
        <p:spPr bwMode="auto">
          <a:xfrm rot="16200000" flipV="1">
            <a:off x="4896644" y="3124994"/>
            <a:ext cx="285750" cy="3222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Straight Arrow Connector 133"/>
          <p:cNvCxnSpPr>
            <a:cxnSpLocks noChangeShapeType="1"/>
            <a:stCxn id="12307" idx="1"/>
            <a:endCxn id="12298" idx="2"/>
          </p:cNvCxnSpPr>
          <p:nvPr/>
        </p:nvCxnSpPr>
        <p:spPr bwMode="auto">
          <a:xfrm rot="16200000" flipV="1">
            <a:off x="5514182" y="3113881"/>
            <a:ext cx="369888" cy="4286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2" name="Rectangle 3"/>
          <p:cNvSpPr>
            <a:spLocks noChangeArrowheads="1"/>
          </p:cNvSpPr>
          <p:nvPr/>
        </p:nvSpPr>
        <p:spPr bwMode="auto">
          <a:xfrm>
            <a:off x="800100" y="5046663"/>
            <a:ext cx="463550" cy="382587"/>
          </a:xfrm>
          <a:prstGeom prst="rect">
            <a:avLst/>
          </a:prstGeom>
          <a:solidFill>
            <a:srgbClr val="93D1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313" name="Rectangle 4"/>
          <p:cNvSpPr>
            <a:spLocks noChangeArrowheads="1"/>
          </p:cNvSpPr>
          <p:nvPr/>
        </p:nvSpPr>
        <p:spPr bwMode="auto">
          <a:xfrm>
            <a:off x="1236663" y="5046663"/>
            <a:ext cx="463550" cy="382587"/>
          </a:xfrm>
          <a:prstGeom prst="rect">
            <a:avLst/>
          </a:prstGeom>
          <a:solidFill>
            <a:srgbClr val="EEE6D6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14" name="Rectangle 5"/>
          <p:cNvSpPr>
            <a:spLocks noChangeArrowheads="1"/>
          </p:cNvSpPr>
          <p:nvPr/>
        </p:nvSpPr>
        <p:spPr bwMode="auto">
          <a:xfrm>
            <a:off x="1674813" y="5046663"/>
            <a:ext cx="463550" cy="382587"/>
          </a:xfrm>
          <a:prstGeom prst="rect">
            <a:avLst/>
          </a:prstGeom>
          <a:solidFill>
            <a:srgbClr val="93D1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315" name="Rectangle 6"/>
          <p:cNvSpPr>
            <a:spLocks noChangeArrowheads="1"/>
          </p:cNvSpPr>
          <p:nvPr/>
        </p:nvSpPr>
        <p:spPr bwMode="auto">
          <a:xfrm>
            <a:off x="2111375" y="5046663"/>
            <a:ext cx="463550" cy="382587"/>
          </a:xfrm>
          <a:prstGeom prst="rect">
            <a:avLst/>
          </a:prstGeom>
          <a:solidFill>
            <a:srgbClr val="EEE6D6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16" name="Rectangle 8"/>
          <p:cNvSpPr>
            <a:spLocks noChangeArrowheads="1"/>
          </p:cNvSpPr>
          <p:nvPr/>
        </p:nvSpPr>
        <p:spPr bwMode="auto">
          <a:xfrm>
            <a:off x="3028950" y="5046663"/>
            <a:ext cx="463550" cy="382587"/>
          </a:xfrm>
          <a:prstGeom prst="rect">
            <a:avLst/>
          </a:prstGeom>
          <a:solidFill>
            <a:srgbClr val="EEE6D6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17" name="Rectangle 10"/>
          <p:cNvSpPr>
            <a:spLocks noChangeArrowheads="1"/>
          </p:cNvSpPr>
          <p:nvPr/>
        </p:nvSpPr>
        <p:spPr bwMode="auto">
          <a:xfrm>
            <a:off x="3943350" y="5046663"/>
            <a:ext cx="463550" cy="382587"/>
          </a:xfrm>
          <a:prstGeom prst="rect">
            <a:avLst/>
          </a:prstGeom>
          <a:solidFill>
            <a:srgbClr val="EEE6D6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18" name="Oval 146"/>
          <p:cNvSpPr>
            <a:spLocks noChangeAspect="1"/>
          </p:cNvSpPr>
          <p:nvPr/>
        </p:nvSpPr>
        <p:spPr bwMode="auto">
          <a:xfrm>
            <a:off x="2000250" y="5886450"/>
            <a:ext cx="571500" cy="571500"/>
          </a:xfrm>
          <a:prstGeom prst="ellipse">
            <a:avLst/>
          </a:prstGeom>
          <a:solidFill>
            <a:srgbClr val="93D1FF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P</a:t>
            </a:r>
            <a:r>
              <a:rPr lang="en-US" sz="2000" baseline="-250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319" name="Oval 147"/>
          <p:cNvSpPr>
            <a:spLocks noChangeAspect="1"/>
          </p:cNvSpPr>
          <p:nvPr/>
        </p:nvSpPr>
        <p:spPr bwMode="auto">
          <a:xfrm>
            <a:off x="2857500" y="5886450"/>
            <a:ext cx="571500" cy="571500"/>
          </a:xfrm>
          <a:prstGeom prst="ellipse">
            <a:avLst/>
          </a:prstGeom>
          <a:solidFill>
            <a:srgbClr val="EEE6D6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P</a:t>
            </a:r>
            <a:r>
              <a:rPr lang="en-US" sz="2000" baseline="-2500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2320" name="Straight Arrow Connector 150"/>
          <p:cNvCxnSpPr>
            <a:cxnSpLocks noChangeShapeType="1"/>
            <a:stCxn id="12318" idx="0"/>
            <a:endCxn id="12314" idx="2"/>
          </p:cNvCxnSpPr>
          <p:nvPr/>
        </p:nvCxnSpPr>
        <p:spPr bwMode="auto">
          <a:xfrm rot="16200000" flipV="1">
            <a:off x="1867694" y="5468144"/>
            <a:ext cx="457200" cy="3794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1" name="Straight Arrow Connector 151"/>
          <p:cNvCxnSpPr>
            <a:cxnSpLocks noChangeShapeType="1"/>
            <a:stCxn id="12319" idx="1"/>
            <a:endCxn id="12315" idx="2"/>
          </p:cNvCxnSpPr>
          <p:nvPr/>
        </p:nvCxnSpPr>
        <p:spPr bwMode="auto">
          <a:xfrm rot="16200000" flipV="1">
            <a:off x="2371725" y="5400675"/>
            <a:ext cx="541338" cy="5984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2" name="Oval 165"/>
          <p:cNvSpPr>
            <a:spLocks noChangeAspect="1"/>
          </p:cNvSpPr>
          <p:nvPr/>
        </p:nvSpPr>
        <p:spPr bwMode="auto">
          <a:xfrm>
            <a:off x="5673725" y="5886450"/>
            <a:ext cx="571500" cy="571500"/>
          </a:xfrm>
          <a:prstGeom prst="ellipse">
            <a:avLst/>
          </a:prstGeom>
          <a:solidFill>
            <a:srgbClr val="93D1FF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P</a:t>
            </a:r>
            <a:r>
              <a:rPr lang="en-US" sz="200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23" name="Oval 166"/>
          <p:cNvSpPr>
            <a:spLocks noChangeAspect="1"/>
          </p:cNvSpPr>
          <p:nvPr/>
        </p:nvSpPr>
        <p:spPr bwMode="auto">
          <a:xfrm>
            <a:off x="6530975" y="5886450"/>
            <a:ext cx="571500" cy="571500"/>
          </a:xfrm>
          <a:prstGeom prst="ellipse">
            <a:avLst/>
          </a:prstGeom>
          <a:solidFill>
            <a:srgbClr val="EEE6D6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P</a:t>
            </a:r>
            <a:r>
              <a:rPr lang="en-US" sz="2000" baseline="-2500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324" name="Straight Arrow Connector 167"/>
          <p:cNvCxnSpPr>
            <a:cxnSpLocks noChangeShapeType="1"/>
            <a:stCxn id="12322" idx="7"/>
            <a:endCxn id="12336" idx="2"/>
          </p:cNvCxnSpPr>
          <p:nvPr/>
        </p:nvCxnSpPr>
        <p:spPr bwMode="auto">
          <a:xfrm rot="5400000" flipH="1" flipV="1">
            <a:off x="6180138" y="5410200"/>
            <a:ext cx="541338" cy="5794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5" name="Straight Arrow Connector 168"/>
          <p:cNvCxnSpPr>
            <a:cxnSpLocks noChangeShapeType="1"/>
            <a:stCxn id="12323" idx="0"/>
            <a:endCxn id="12334" idx="2"/>
          </p:cNvCxnSpPr>
          <p:nvPr/>
        </p:nvCxnSpPr>
        <p:spPr bwMode="auto">
          <a:xfrm rot="5400000" flipH="1" flipV="1">
            <a:off x="6778625" y="5467350"/>
            <a:ext cx="457200" cy="3810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6" name="Rectangle 3"/>
          <p:cNvSpPr>
            <a:spLocks noChangeArrowheads="1"/>
          </p:cNvSpPr>
          <p:nvPr/>
        </p:nvSpPr>
        <p:spPr bwMode="auto">
          <a:xfrm>
            <a:off x="2571750" y="5046663"/>
            <a:ext cx="463550" cy="382587"/>
          </a:xfrm>
          <a:prstGeom prst="rect">
            <a:avLst/>
          </a:prstGeom>
          <a:solidFill>
            <a:srgbClr val="93D1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327" name="Rectangle 5"/>
          <p:cNvSpPr>
            <a:spLocks noChangeArrowheads="1"/>
          </p:cNvSpPr>
          <p:nvPr/>
        </p:nvSpPr>
        <p:spPr bwMode="auto">
          <a:xfrm>
            <a:off x="3486150" y="5046663"/>
            <a:ext cx="463550" cy="382587"/>
          </a:xfrm>
          <a:prstGeom prst="rect">
            <a:avLst/>
          </a:prstGeom>
          <a:solidFill>
            <a:srgbClr val="93D1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328" name="TextBox 61"/>
          <p:cNvSpPr txBox="1">
            <a:spLocks noChangeArrowheads="1"/>
          </p:cNvSpPr>
          <p:nvPr/>
        </p:nvSpPr>
        <p:spPr bwMode="auto">
          <a:xfrm>
            <a:off x="784225" y="2686050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Affinity</a:t>
            </a:r>
          </a:p>
        </p:txBody>
      </p:sp>
      <p:cxnSp>
        <p:nvCxnSpPr>
          <p:cNvPr id="12329" name="Straight Arrow Connector 63"/>
          <p:cNvCxnSpPr>
            <a:cxnSpLocks noChangeShapeType="1"/>
            <a:stCxn id="12328" idx="3"/>
          </p:cNvCxnSpPr>
          <p:nvPr/>
        </p:nvCxnSpPr>
        <p:spPr bwMode="auto">
          <a:xfrm>
            <a:off x="1657350" y="2870200"/>
            <a:ext cx="68897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0" name="Rectangle 3"/>
          <p:cNvSpPr>
            <a:spLocks noChangeArrowheads="1"/>
          </p:cNvSpPr>
          <p:nvPr/>
        </p:nvSpPr>
        <p:spPr bwMode="auto">
          <a:xfrm>
            <a:off x="4737100" y="5046663"/>
            <a:ext cx="463550" cy="382587"/>
          </a:xfrm>
          <a:prstGeom prst="rect">
            <a:avLst/>
          </a:prstGeom>
          <a:solidFill>
            <a:srgbClr val="93D1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331" name="Rectangle 4"/>
          <p:cNvSpPr>
            <a:spLocks noChangeArrowheads="1"/>
          </p:cNvSpPr>
          <p:nvPr/>
        </p:nvSpPr>
        <p:spPr bwMode="auto">
          <a:xfrm>
            <a:off x="5173663" y="5046663"/>
            <a:ext cx="463550" cy="382587"/>
          </a:xfrm>
          <a:prstGeom prst="rect">
            <a:avLst/>
          </a:prstGeom>
          <a:solidFill>
            <a:srgbClr val="EEE6D6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32" name="Rectangle 5"/>
          <p:cNvSpPr>
            <a:spLocks noChangeArrowheads="1"/>
          </p:cNvSpPr>
          <p:nvPr/>
        </p:nvSpPr>
        <p:spPr bwMode="auto">
          <a:xfrm>
            <a:off x="5611813" y="5046663"/>
            <a:ext cx="463550" cy="382587"/>
          </a:xfrm>
          <a:prstGeom prst="rect">
            <a:avLst/>
          </a:prstGeom>
          <a:solidFill>
            <a:srgbClr val="93D1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333" name="Rectangle 6"/>
          <p:cNvSpPr>
            <a:spLocks noChangeArrowheads="1"/>
          </p:cNvSpPr>
          <p:nvPr/>
        </p:nvSpPr>
        <p:spPr bwMode="auto">
          <a:xfrm>
            <a:off x="6048375" y="5046663"/>
            <a:ext cx="463550" cy="382587"/>
          </a:xfrm>
          <a:prstGeom prst="rect">
            <a:avLst/>
          </a:prstGeom>
          <a:solidFill>
            <a:srgbClr val="EEE6D6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34" name="Rectangle 8"/>
          <p:cNvSpPr>
            <a:spLocks noChangeArrowheads="1"/>
          </p:cNvSpPr>
          <p:nvPr/>
        </p:nvSpPr>
        <p:spPr bwMode="auto">
          <a:xfrm>
            <a:off x="6965950" y="5046663"/>
            <a:ext cx="463550" cy="382587"/>
          </a:xfrm>
          <a:prstGeom prst="rect">
            <a:avLst/>
          </a:prstGeom>
          <a:solidFill>
            <a:srgbClr val="EEE6D6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35" name="Rectangle 10"/>
          <p:cNvSpPr>
            <a:spLocks noChangeArrowheads="1"/>
          </p:cNvSpPr>
          <p:nvPr/>
        </p:nvSpPr>
        <p:spPr bwMode="auto">
          <a:xfrm>
            <a:off x="7880350" y="5046663"/>
            <a:ext cx="463550" cy="382587"/>
          </a:xfrm>
          <a:prstGeom prst="rect">
            <a:avLst/>
          </a:prstGeom>
          <a:solidFill>
            <a:srgbClr val="EEE6D6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36" name="Rectangle 3"/>
          <p:cNvSpPr>
            <a:spLocks noChangeArrowheads="1"/>
          </p:cNvSpPr>
          <p:nvPr/>
        </p:nvSpPr>
        <p:spPr bwMode="auto">
          <a:xfrm>
            <a:off x="6508750" y="5046663"/>
            <a:ext cx="463550" cy="382587"/>
          </a:xfrm>
          <a:prstGeom prst="rect">
            <a:avLst/>
          </a:prstGeom>
          <a:solidFill>
            <a:srgbClr val="93D1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337" name="Rectangle 5"/>
          <p:cNvSpPr>
            <a:spLocks noChangeArrowheads="1"/>
          </p:cNvSpPr>
          <p:nvPr/>
        </p:nvSpPr>
        <p:spPr bwMode="auto">
          <a:xfrm>
            <a:off x="7423150" y="5046663"/>
            <a:ext cx="463550" cy="382587"/>
          </a:xfrm>
          <a:prstGeom prst="rect">
            <a:avLst/>
          </a:prstGeom>
          <a:solidFill>
            <a:srgbClr val="93D1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Access Benchmark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sz="half" idx="2"/>
          </p:nvPr>
        </p:nvSpPr>
        <p:spPr>
          <a:xfrm>
            <a:off x="2516188" y="4800600"/>
            <a:ext cx="6018212" cy="1914525"/>
          </a:xfrm>
        </p:spPr>
        <p:txBody>
          <a:bodyPr/>
          <a:lstStyle/>
          <a:p>
            <a:r>
              <a:rPr lang="en-US" sz="2400" smtClean="0"/>
              <a:t>Performance decreases with system size</a:t>
            </a:r>
          </a:p>
          <a:p>
            <a:pPr lvl="1"/>
            <a:r>
              <a:rPr lang="en-US" sz="2000" smtClean="0"/>
              <a:t>Locality decreases, data is more dispersed</a:t>
            </a:r>
          </a:p>
          <a:p>
            <a:r>
              <a:rPr lang="en-US" sz="2400" smtClean="0"/>
              <a:t>Nested-multiple model</a:t>
            </a:r>
          </a:p>
          <a:p>
            <a:pPr lvl="1"/>
            <a:r>
              <a:rPr lang="en-US" sz="2000" smtClean="0"/>
              <a:t>Array is replicated across UPC groups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914400" eaLnBrk="1" hangingPunct="1">
              <a:buFont typeface="Wingdings" pitchFamily="2" charset="2"/>
              <a:buNone/>
            </a:pPr>
            <a:fld id="{62B35B05-3E2F-485F-97D8-CFBBE608ABB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defTabSz="914400" eaLnBrk="1" hangingPunct="1">
                <a:buFont typeface="Wingdings" pitchFamily="2" charset="2"/>
                <a:buNone/>
              </a:pPr>
              <a:t>11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331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3" y="1371600"/>
            <a:ext cx="4514850" cy="3211513"/>
          </a:xfrm>
          <a:noFill/>
        </p:spPr>
      </p:pic>
      <p:grpSp>
        <p:nvGrpSpPr>
          <p:cNvPr id="13318" name="Group 30"/>
          <p:cNvGrpSpPr>
            <a:grpSpLocks/>
          </p:cNvGrpSpPr>
          <p:nvPr/>
        </p:nvGrpSpPr>
        <p:grpSpPr bwMode="auto">
          <a:xfrm>
            <a:off x="685800" y="4891088"/>
            <a:ext cx="1562100" cy="1509712"/>
            <a:chOff x="4310183" y="3429000"/>
            <a:chExt cx="1561979" cy="1510216"/>
          </a:xfrm>
        </p:grpSpPr>
        <p:sp>
          <p:nvSpPr>
            <p:cNvPr id="13320" name="AutoShape 40"/>
            <p:cNvSpPr>
              <a:spLocks noChangeArrowheads="1"/>
            </p:cNvSpPr>
            <p:nvPr/>
          </p:nvSpPr>
          <p:spPr bwMode="auto">
            <a:xfrm>
              <a:off x="4317948" y="3429000"/>
              <a:ext cx="740226" cy="732461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AutoShape 41"/>
            <p:cNvSpPr>
              <a:spLocks noChangeArrowheads="1"/>
            </p:cNvSpPr>
            <p:nvPr/>
          </p:nvSpPr>
          <p:spPr bwMode="auto">
            <a:xfrm>
              <a:off x="5129348" y="3439353"/>
              <a:ext cx="740226" cy="72210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AutoShape 42"/>
            <p:cNvSpPr>
              <a:spLocks noChangeArrowheads="1"/>
            </p:cNvSpPr>
            <p:nvPr/>
          </p:nvSpPr>
          <p:spPr bwMode="auto">
            <a:xfrm>
              <a:off x="4310183" y="4222284"/>
              <a:ext cx="740226" cy="71693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AutoShape 43"/>
            <p:cNvSpPr>
              <a:spLocks noChangeArrowheads="1"/>
            </p:cNvSpPr>
            <p:nvPr/>
          </p:nvSpPr>
          <p:spPr bwMode="auto">
            <a:xfrm>
              <a:off x="5131936" y="4222284"/>
              <a:ext cx="740226" cy="71693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Oval 44"/>
            <p:cNvSpPr>
              <a:spLocks noChangeArrowheads="1"/>
            </p:cNvSpPr>
            <p:nvPr/>
          </p:nvSpPr>
          <p:spPr bwMode="auto">
            <a:xfrm>
              <a:off x="4367123" y="3489823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Oval 45"/>
            <p:cNvSpPr>
              <a:spLocks noChangeArrowheads="1"/>
            </p:cNvSpPr>
            <p:nvPr/>
          </p:nvSpPr>
          <p:spPr bwMode="auto">
            <a:xfrm>
              <a:off x="4808411" y="349111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Oval 46"/>
            <p:cNvSpPr>
              <a:spLocks noChangeArrowheads="1"/>
            </p:cNvSpPr>
            <p:nvPr/>
          </p:nvSpPr>
          <p:spPr bwMode="auto">
            <a:xfrm>
              <a:off x="4367123" y="390134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Oval 47"/>
            <p:cNvSpPr>
              <a:spLocks noChangeArrowheads="1"/>
            </p:cNvSpPr>
            <p:nvPr/>
          </p:nvSpPr>
          <p:spPr bwMode="auto">
            <a:xfrm>
              <a:off x="4808411" y="390134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Oval 48"/>
            <p:cNvSpPr>
              <a:spLocks noChangeArrowheads="1"/>
            </p:cNvSpPr>
            <p:nvPr/>
          </p:nvSpPr>
          <p:spPr bwMode="auto">
            <a:xfrm>
              <a:off x="5188877" y="3489823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Oval 49"/>
            <p:cNvSpPr>
              <a:spLocks noChangeArrowheads="1"/>
            </p:cNvSpPr>
            <p:nvPr/>
          </p:nvSpPr>
          <p:spPr bwMode="auto">
            <a:xfrm>
              <a:off x="5630166" y="349111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Oval 50"/>
            <p:cNvSpPr>
              <a:spLocks noChangeArrowheads="1"/>
            </p:cNvSpPr>
            <p:nvPr/>
          </p:nvSpPr>
          <p:spPr bwMode="auto">
            <a:xfrm>
              <a:off x="5188877" y="390134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Oval 51"/>
            <p:cNvSpPr>
              <a:spLocks noChangeArrowheads="1"/>
            </p:cNvSpPr>
            <p:nvPr/>
          </p:nvSpPr>
          <p:spPr bwMode="auto">
            <a:xfrm>
              <a:off x="5630166" y="390134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Oval 52"/>
            <p:cNvSpPr>
              <a:spLocks noChangeArrowheads="1"/>
            </p:cNvSpPr>
            <p:nvPr/>
          </p:nvSpPr>
          <p:spPr bwMode="auto">
            <a:xfrm>
              <a:off x="4367123" y="428310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Oval 53"/>
            <p:cNvSpPr>
              <a:spLocks noChangeArrowheads="1"/>
            </p:cNvSpPr>
            <p:nvPr/>
          </p:nvSpPr>
          <p:spPr bwMode="auto">
            <a:xfrm>
              <a:off x="4808411" y="428310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Oval 54"/>
            <p:cNvSpPr>
              <a:spLocks noChangeArrowheads="1"/>
            </p:cNvSpPr>
            <p:nvPr/>
          </p:nvSpPr>
          <p:spPr bwMode="auto">
            <a:xfrm>
              <a:off x="4367123" y="469333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Oval 55"/>
            <p:cNvSpPr>
              <a:spLocks noChangeArrowheads="1"/>
            </p:cNvSpPr>
            <p:nvPr/>
          </p:nvSpPr>
          <p:spPr bwMode="auto">
            <a:xfrm>
              <a:off x="4808411" y="469333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Oval 56"/>
            <p:cNvSpPr>
              <a:spLocks noChangeArrowheads="1"/>
            </p:cNvSpPr>
            <p:nvPr/>
          </p:nvSpPr>
          <p:spPr bwMode="auto">
            <a:xfrm>
              <a:off x="5188877" y="428310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Oval 57"/>
            <p:cNvSpPr>
              <a:spLocks noChangeArrowheads="1"/>
            </p:cNvSpPr>
            <p:nvPr/>
          </p:nvSpPr>
          <p:spPr bwMode="auto">
            <a:xfrm>
              <a:off x="5630166" y="428310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Oval 58"/>
            <p:cNvSpPr>
              <a:spLocks noChangeArrowheads="1"/>
            </p:cNvSpPr>
            <p:nvPr/>
          </p:nvSpPr>
          <p:spPr bwMode="auto">
            <a:xfrm>
              <a:off x="5188877" y="469333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Oval 59"/>
            <p:cNvSpPr>
              <a:spLocks noChangeArrowheads="1"/>
            </p:cNvSpPr>
            <p:nvPr/>
          </p:nvSpPr>
          <p:spPr bwMode="auto">
            <a:xfrm>
              <a:off x="5630166" y="469333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33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1408113"/>
            <a:ext cx="457200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Barnes-Hut n-Body Simulation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4114800" cy="5267325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Simulate motion and gravitational interactions of </a:t>
            </a:r>
            <a:r>
              <a:rPr lang="en-US" sz="2400" i="1" smtClean="0"/>
              <a:t>n</a:t>
            </a:r>
            <a:r>
              <a:rPr lang="en-US" sz="2400" smtClean="0"/>
              <a:t> astronomical bodies over time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0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Represents 3-d space using an oct-tree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Space is sparse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0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Summarize distant interactions using center of mass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D4F9E8E4-4325-4C2A-995F-0C625DDE4410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>
                <a:buFont typeface="Wingdings" pitchFamily="2" charset="2"/>
                <a:buNone/>
              </a:pPr>
              <a:t>12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5076825" y="4778375"/>
            <a:ext cx="34655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tx1"/>
                </a:solidFill>
              </a:rPr>
              <a:t>Colliding Antennae Galaxies </a:t>
            </a:r>
          </a:p>
          <a:p>
            <a:pPr algn="ctr" eaLnBrk="1" hangingPunct="1"/>
            <a:r>
              <a:rPr lang="en-US" sz="2000">
                <a:solidFill>
                  <a:schemeClr val="tx1"/>
                </a:solidFill>
              </a:rPr>
              <a:t>(Hubble Space Telescope)</a:t>
            </a:r>
          </a:p>
        </p:txBody>
      </p:sp>
      <p:pic>
        <p:nvPicPr>
          <p:cNvPr id="14342" name="Picture 7" descr="antenna_mesh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1543050"/>
            <a:ext cx="3152775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Hybrid Barnes-Hut Algorithm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7950"/>
            <a:ext cx="4114800" cy="5251450"/>
          </a:xfrm>
        </p:spPr>
        <p:txBody>
          <a:bodyPr/>
          <a:lstStyle/>
          <a:p>
            <a:pPr algn="ctr">
              <a:lnSpc>
                <a:spcPct val="94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smtClean="0"/>
              <a:t>UPC</a:t>
            </a:r>
          </a:p>
          <a:p>
            <a:pPr>
              <a:lnSpc>
                <a:spcPct val="94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600" b="1" smtClean="0">
              <a:latin typeface="Courier New" pitchFamily="49" charset="0"/>
            </a:endParaRPr>
          </a:p>
          <a:p>
            <a:pPr>
              <a:lnSpc>
                <a:spcPct val="94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smtClean="0">
                <a:latin typeface="Courier New" pitchFamily="49" charset="0"/>
              </a:rPr>
              <a:t>for i in 1..t_max</a:t>
            </a:r>
          </a:p>
          <a:p>
            <a:pPr>
              <a:lnSpc>
                <a:spcPct val="94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smtClean="0">
                <a:latin typeface="Courier New" pitchFamily="49" charset="0"/>
              </a:rPr>
              <a:t>	t &lt;- new octree()</a:t>
            </a:r>
            <a:r>
              <a:rPr lang="ar-SA" sz="1600" b="1" smtClean="0">
                <a:latin typeface="Courier New" pitchFamily="49" charset="0"/>
                <a:cs typeface="Courier New" pitchFamily="49" charset="0"/>
              </a:rPr>
              <a:t>‏</a:t>
            </a:r>
            <a:endParaRPr lang="en-US" sz="1600" b="1" smtClean="0">
              <a:latin typeface="Courier New" pitchFamily="49" charset="0"/>
            </a:endParaRPr>
          </a:p>
          <a:p>
            <a:pPr>
              <a:lnSpc>
                <a:spcPct val="94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smtClean="0">
                <a:latin typeface="Courier New" pitchFamily="49" charset="0"/>
              </a:rPr>
              <a:t>	forall b in bodies</a:t>
            </a:r>
          </a:p>
          <a:p>
            <a:pPr>
              <a:lnSpc>
                <a:spcPct val="94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smtClean="0">
                <a:latin typeface="Courier New" pitchFamily="49" charset="0"/>
              </a:rPr>
              <a:t>		insert(t, b)</a:t>
            </a:r>
            <a:r>
              <a:rPr lang="ar-SA" sz="1600" b="1" smtClean="0">
                <a:latin typeface="Courier New" pitchFamily="49" charset="0"/>
                <a:cs typeface="Courier New" pitchFamily="49" charset="0"/>
              </a:rPr>
              <a:t>‏</a:t>
            </a:r>
            <a:endParaRPr lang="en-US" sz="1600" b="1" smtClean="0">
              <a:latin typeface="Courier New" pitchFamily="49" charset="0"/>
            </a:endParaRPr>
          </a:p>
          <a:p>
            <a:pPr>
              <a:lnSpc>
                <a:spcPct val="94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smtClean="0">
                <a:latin typeface="Courier New" pitchFamily="49" charset="0"/>
              </a:rPr>
              <a:t>	summarize_subtrees(t)</a:t>
            </a:r>
            <a:r>
              <a:rPr lang="ar-SA" sz="1600" b="1" smtClean="0">
                <a:latin typeface="Courier New" pitchFamily="49" charset="0"/>
                <a:cs typeface="Courier New" pitchFamily="49" charset="0"/>
              </a:rPr>
              <a:t>‏</a:t>
            </a:r>
            <a:endParaRPr lang="en-US" sz="1600" b="1" smtClean="0">
              <a:latin typeface="Courier New" pitchFamily="49" charset="0"/>
            </a:endParaRPr>
          </a:p>
          <a:p>
            <a:pPr>
              <a:lnSpc>
                <a:spcPct val="94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smtClean="0">
                <a:solidFill>
                  <a:srgbClr val="0066CC"/>
                </a:solidFill>
                <a:latin typeface="Courier New" pitchFamily="49" charset="0"/>
              </a:rPr>
              <a:t>	</a:t>
            </a:r>
          </a:p>
          <a:p>
            <a:pPr>
              <a:lnSpc>
                <a:spcPct val="94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smtClean="0">
                <a:solidFill>
                  <a:srgbClr val="0066CC"/>
                </a:solidFill>
                <a:latin typeface="Courier New" pitchFamily="49" charset="0"/>
              </a:rPr>
              <a:t>	</a:t>
            </a:r>
          </a:p>
          <a:p>
            <a:pPr>
              <a:lnSpc>
                <a:spcPct val="94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600" b="1" smtClean="0">
              <a:solidFill>
                <a:srgbClr val="0066CC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600" b="1" smtClean="0">
              <a:solidFill>
                <a:srgbClr val="0066CC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smtClean="0">
                <a:latin typeface="Courier New" pitchFamily="49" charset="0"/>
              </a:rPr>
              <a:t>	forall b in bodies</a:t>
            </a:r>
          </a:p>
          <a:p>
            <a:pPr>
              <a:lnSpc>
                <a:spcPct val="94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smtClean="0">
                <a:latin typeface="Courier New" pitchFamily="49" charset="0"/>
              </a:rPr>
              <a:t>		compute_forces(b, t)</a:t>
            </a:r>
            <a:r>
              <a:rPr lang="ar-SA" sz="1600" b="1" smtClean="0">
                <a:latin typeface="Courier New" pitchFamily="49" charset="0"/>
                <a:cs typeface="Courier New" pitchFamily="49" charset="0"/>
              </a:rPr>
              <a:t>‏</a:t>
            </a:r>
            <a:endParaRPr lang="en-US" sz="1600" b="1" smtClean="0">
              <a:latin typeface="Courier New" pitchFamily="49" charset="0"/>
            </a:endParaRPr>
          </a:p>
          <a:p>
            <a:pPr>
              <a:lnSpc>
                <a:spcPct val="94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smtClean="0">
                <a:latin typeface="Courier New" pitchFamily="49" charset="0"/>
              </a:rPr>
              <a:t>	forall b in bodies</a:t>
            </a:r>
          </a:p>
          <a:p>
            <a:pPr>
              <a:lnSpc>
                <a:spcPct val="94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smtClean="0">
                <a:latin typeface="Courier New" pitchFamily="49" charset="0"/>
              </a:rPr>
              <a:t>		advance(b)</a:t>
            </a:r>
            <a:r>
              <a:rPr lang="ar-SA" sz="1600" b="1" smtClean="0">
                <a:latin typeface="Courier New" pitchFamily="49" charset="0"/>
                <a:cs typeface="Courier New" pitchFamily="49" charset="0"/>
              </a:rPr>
              <a:t>‏</a:t>
            </a:r>
            <a:endParaRPr lang="en-US" sz="1600" b="1" smtClean="0">
              <a:latin typeface="Courier New" pitchFamily="49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18DF0870-9722-492E-998D-F8FF1115659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>
                <a:buFont typeface="Wingdings" pitchFamily="2" charset="2"/>
                <a:buNone/>
              </a:pPr>
              <a:t>13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0" y="1371600"/>
            <a:ext cx="4113213" cy="5251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41313" indent="-341313" algn="ctr" eaLnBrk="0" hangingPunct="0">
              <a:lnSpc>
                <a:spcPct val="94000"/>
              </a:lnSpc>
              <a:spcBef>
                <a:spcPts val="7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Hybrid UPC+</a:t>
            </a:r>
            <a:r>
              <a:rPr lang="en-US" sz="2400" b="1" kern="0" dirty="0">
                <a:solidFill>
                  <a:srgbClr val="0066CC"/>
                </a:solidFill>
                <a:latin typeface="+mn-lt"/>
              </a:rPr>
              <a:t>MPI</a:t>
            </a:r>
            <a:endParaRPr lang="en-US" sz="2400" b="1" kern="0" dirty="0">
              <a:solidFill>
                <a:srgbClr val="000000"/>
              </a:solidFill>
              <a:latin typeface="+mn-lt"/>
            </a:endParaRPr>
          </a:p>
          <a:p>
            <a:pPr marL="341313" indent="-341313" eaLnBrk="0" hangingPunct="0">
              <a:lnSpc>
                <a:spcPct val="94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16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1313" indent="-341313" eaLnBrk="0" hangingPunct="0">
              <a:lnSpc>
                <a:spcPct val="94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kern="0" dirty="0">
                <a:solidFill>
                  <a:srgbClr val="000000"/>
                </a:solidFill>
                <a:latin typeface="Courier New" pitchFamily="49" charset="0"/>
              </a:rPr>
              <a:t>for </a:t>
            </a:r>
            <a:r>
              <a:rPr lang="en-US" sz="1600" b="1" kern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kern="0" dirty="0">
                <a:solidFill>
                  <a:srgbClr val="000000"/>
                </a:solidFill>
                <a:latin typeface="Courier New" pitchFamily="49" charset="0"/>
              </a:rPr>
              <a:t> in 1..t_max</a:t>
            </a:r>
          </a:p>
          <a:p>
            <a:pPr marL="341313" indent="-341313" eaLnBrk="0" hangingPunct="0">
              <a:lnSpc>
                <a:spcPct val="94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kern="0" dirty="0">
                <a:solidFill>
                  <a:srgbClr val="000000"/>
                </a:solidFill>
                <a:latin typeface="Courier New" pitchFamily="49" charset="0"/>
              </a:rPr>
              <a:t>	t &lt;- new </a:t>
            </a:r>
            <a:r>
              <a:rPr lang="en-US" sz="1600" b="1" kern="0" dirty="0" err="1">
                <a:solidFill>
                  <a:srgbClr val="000000"/>
                </a:solidFill>
                <a:latin typeface="Courier New" pitchFamily="49" charset="0"/>
              </a:rPr>
              <a:t>octree</a:t>
            </a:r>
            <a:r>
              <a:rPr lang="en-US" sz="1600" b="1" kern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ar-SA" sz="16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sz="16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1313" indent="-341313" eaLnBrk="0" hangingPunct="0">
              <a:lnSpc>
                <a:spcPct val="94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kern="0" dirty="0" err="1">
                <a:solidFill>
                  <a:srgbClr val="000000"/>
                </a:solidFill>
                <a:latin typeface="Courier New" pitchFamily="49" charset="0"/>
              </a:rPr>
              <a:t>forall</a:t>
            </a:r>
            <a:r>
              <a:rPr lang="en-US" sz="1600" b="1" kern="0" dirty="0">
                <a:solidFill>
                  <a:srgbClr val="000000"/>
                </a:solidFill>
                <a:latin typeface="Courier New" pitchFamily="49" charset="0"/>
              </a:rPr>
              <a:t> b in bodies</a:t>
            </a:r>
          </a:p>
          <a:p>
            <a:pPr marL="341313" indent="-341313" eaLnBrk="0" hangingPunct="0">
              <a:lnSpc>
                <a:spcPct val="94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kern="0" dirty="0">
                <a:solidFill>
                  <a:srgbClr val="000000"/>
                </a:solidFill>
                <a:latin typeface="Courier New" pitchFamily="49" charset="0"/>
              </a:rPr>
              <a:t>		insert(t, b)</a:t>
            </a:r>
            <a:r>
              <a:rPr lang="ar-SA" sz="16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sz="16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1313" indent="-341313" eaLnBrk="0" hangingPunct="0">
              <a:lnSpc>
                <a:spcPct val="94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kern="0" dirty="0" err="1">
                <a:solidFill>
                  <a:srgbClr val="000000"/>
                </a:solidFill>
                <a:latin typeface="Courier New" pitchFamily="49" charset="0"/>
              </a:rPr>
              <a:t>summarize_subtrees</a:t>
            </a:r>
            <a:r>
              <a:rPr lang="en-US" sz="1600" b="1" kern="0" dirty="0">
                <a:solidFill>
                  <a:srgbClr val="000000"/>
                </a:solidFill>
                <a:latin typeface="Courier New" pitchFamily="49" charset="0"/>
              </a:rPr>
              <a:t>(t)</a:t>
            </a:r>
          </a:p>
          <a:p>
            <a:pPr marL="341313" indent="-341313" eaLnBrk="0" hangingPunct="0">
              <a:lnSpc>
                <a:spcPct val="94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ar-SA" sz="16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sz="16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1313" indent="-341313" eaLnBrk="0" hangingPunct="0">
              <a:lnSpc>
                <a:spcPct val="94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kern="0" dirty="0" err="1">
                <a:solidFill>
                  <a:srgbClr val="0066CC"/>
                </a:solidFill>
                <a:latin typeface="Courier New" pitchFamily="49" charset="0"/>
              </a:rPr>
              <a:t>our_bodies</a:t>
            </a:r>
            <a:r>
              <a:rPr lang="en-US" sz="1600" b="1" kern="0" dirty="0">
                <a:solidFill>
                  <a:srgbClr val="0066CC"/>
                </a:solidFill>
                <a:latin typeface="Courier New" pitchFamily="49" charset="0"/>
              </a:rPr>
              <a:t> &lt;-</a:t>
            </a:r>
          </a:p>
          <a:p>
            <a:pPr marL="341313" indent="-341313" eaLnBrk="0" hangingPunct="0">
              <a:lnSpc>
                <a:spcPct val="94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kern="0" dirty="0">
                <a:solidFill>
                  <a:srgbClr val="0066CC"/>
                </a:solidFill>
                <a:latin typeface="Courier New" pitchFamily="49" charset="0"/>
              </a:rPr>
              <a:t>		</a:t>
            </a:r>
            <a:r>
              <a:rPr lang="en-US" sz="1600" b="1" kern="0" dirty="0" err="1">
                <a:solidFill>
                  <a:srgbClr val="0066CC"/>
                </a:solidFill>
                <a:latin typeface="Courier New" pitchFamily="49" charset="0"/>
              </a:rPr>
              <a:t>partion</a:t>
            </a:r>
            <a:r>
              <a:rPr lang="en-US" sz="1600" b="1" kern="0" dirty="0">
                <a:solidFill>
                  <a:srgbClr val="0066CC"/>
                </a:solidFill>
                <a:latin typeface="Courier New" pitchFamily="49" charset="0"/>
              </a:rPr>
              <a:t>(group id, bodies)</a:t>
            </a:r>
            <a:r>
              <a:rPr lang="ar-SA" sz="1600" b="1" kern="0" dirty="0">
                <a:solidFill>
                  <a:srgbClr val="0066CC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sz="1600" b="1" kern="0" dirty="0">
              <a:solidFill>
                <a:srgbClr val="0066CC"/>
              </a:solidFill>
              <a:latin typeface="Courier New" pitchFamily="49" charset="0"/>
              <a:cs typeface="Courier New" pitchFamily="49" charset="0"/>
            </a:endParaRPr>
          </a:p>
          <a:p>
            <a:pPr marL="341313" indent="-341313" eaLnBrk="0" hangingPunct="0">
              <a:lnSpc>
                <a:spcPct val="94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1600" b="1" kern="0" dirty="0">
              <a:solidFill>
                <a:srgbClr val="0066CC"/>
              </a:solidFill>
              <a:latin typeface="Courier New" pitchFamily="49" charset="0"/>
            </a:endParaRPr>
          </a:p>
          <a:p>
            <a:pPr marL="341313" indent="-341313" eaLnBrk="0" hangingPunct="0">
              <a:lnSpc>
                <a:spcPct val="94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kern="0" dirty="0">
                <a:solidFill>
                  <a:srgbClr val="0066CC"/>
                </a:solidFill>
                <a:latin typeface="Courier New" pitchFamily="49" charset="0"/>
              </a:rPr>
              <a:t>	</a:t>
            </a:r>
            <a:r>
              <a:rPr lang="en-US" sz="1600" b="1" kern="0" dirty="0" err="1">
                <a:solidFill>
                  <a:srgbClr val="000000"/>
                </a:solidFill>
                <a:latin typeface="Courier New" pitchFamily="49" charset="0"/>
              </a:rPr>
              <a:t>forall</a:t>
            </a:r>
            <a:r>
              <a:rPr lang="en-US" sz="1600" b="1" kern="0" dirty="0">
                <a:solidFill>
                  <a:srgbClr val="000000"/>
                </a:solidFill>
                <a:latin typeface="Courier New" pitchFamily="49" charset="0"/>
              </a:rPr>
              <a:t> b in </a:t>
            </a:r>
            <a:r>
              <a:rPr lang="en-US" sz="1600" b="1" kern="0" dirty="0" err="1">
                <a:solidFill>
                  <a:srgbClr val="0066CC"/>
                </a:solidFill>
                <a:latin typeface="Courier New" pitchFamily="49" charset="0"/>
              </a:rPr>
              <a:t>our_bodies</a:t>
            </a:r>
            <a:endParaRPr lang="en-US" sz="1600" b="1" kern="0" dirty="0">
              <a:solidFill>
                <a:srgbClr val="0066CC"/>
              </a:solidFill>
              <a:latin typeface="Courier New" pitchFamily="49" charset="0"/>
            </a:endParaRPr>
          </a:p>
          <a:p>
            <a:pPr marL="341313" indent="-341313" eaLnBrk="0" hangingPunct="0">
              <a:lnSpc>
                <a:spcPct val="94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kern="0" dirty="0">
                <a:solidFill>
                  <a:srgbClr val="0066CC"/>
                </a:solidFill>
                <a:latin typeface="Courier New" pitchFamily="49" charset="0"/>
              </a:rPr>
              <a:t>		</a:t>
            </a:r>
            <a:r>
              <a:rPr lang="en-US" sz="1600" b="1" kern="0" dirty="0" err="1">
                <a:solidFill>
                  <a:srgbClr val="000000"/>
                </a:solidFill>
                <a:latin typeface="Courier New" pitchFamily="49" charset="0"/>
              </a:rPr>
              <a:t>compute_forces</a:t>
            </a:r>
            <a:r>
              <a:rPr lang="en-US" sz="1600" b="1" kern="0" dirty="0">
                <a:solidFill>
                  <a:srgbClr val="000000"/>
                </a:solidFill>
                <a:latin typeface="Courier New" pitchFamily="49" charset="0"/>
              </a:rPr>
              <a:t>(b, t)</a:t>
            </a:r>
            <a:r>
              <a:rPr lang="ar-SA" sz="16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sz="16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1313" indent="-341313" eaLnBrk="0" hangingPunct="0">
              <a:lnSpc>
                <a:spcPct val="94000"/>
              </a:lnSpc>
              <a:spcBef>
                <a:spcPts val="7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kern="0" dirty="0" err="1">
                <a:solidFill>
                  <a:srgbClr val="000000"/>
                </a:solidFill>
                <a:latin typeface="Courier New" pitchFamily="49" charset="0"/>
              </a:rPr>
              <a:t>forall</a:t>
            </a:r>
            <a:r>
              <a:rPr lang="en-US" sz="1600" b="1" kern="0" dirty="0">
                <a:solidFill>
                  <a:srgbClr val="000000"/>
                </a:solidFill>
                <a:latin typeface="Courier New" pitchFamily="49" charset="0"/>
              </a:rPr>
              <a:t> b in 	</a:t>
            </a:r>
            <a:r>
              <a:rPr lang="en-US" sz="1600" b="1" kern="0" dirty="0" err="1">
                <a:solidFill>
                  <a:srgbClr val="0066CC"/>
                </a:solidFill>
                <a:latin typeface="Courier New" pitchFamily="49" charset="0"/>
              </a:rPr>
              <a:t>our_bodies</a:t>
            </a:r>
            <a:endParaRPr lang="en-US" sz="1600" b="1" kern="0" dirty="0">
              <a:solidFill>
                <a:srgbClr val="0066CC"/>
              </a:solidFill>
              <a:latin typeface="Courier New" pitchFamily="49" charset="0"/>
            </a:endParaRPr>
          </a:p>
          <a:p>
            <a:pPr marL="341313" indent="-341313" eaLnBrk="0" hangingPunct="0">
              <a:lnSpc>
                <a:spcPct val="94000"/>
              </a:lnSpc>
              <a:spcBef>
                <a:spcPts val="70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kern="0" dirty="0">
                <a:solidFill>
                  <a:srgbClr val="0066CC"/>
                </a:solidFill>
                <a:latin typeface="Courier New" pitchFamily="49" charset="0"/>
              </a:rPr>
              <a:t>		</a:t>
            </a:r>
            <a:r>
              <a:rPr lang="en-US" sz="1600" b="1" kern="0" dirty="0">
                <a:solidFill>
                  <a:srgbClr val="000000"/>
                </a:solidFill>
                <a:latin typeface="Courier New" pitchFamily="49" charset="0"/>
              </a:rPr>
              <a:t>advance(b)</a:t>
            </a:r>
            <a:r>
              <a:rPr lang="ar-SA" sz="16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sz="16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1313" indent="-341313" eaLnBrk="0" hangingPunct="0">
              <a:lnSpc>
                <a:spcPct val="94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kern="0" dirty="0" err="1">
                <a:solidFill>
                  <a:srgbClr val="0066CC"/>
                </a:solidFill>
                <a:latin typeface="Courier New" pitchFamily="49" charset="0"/>
              </a:rPr>
              <a:t>Allgather</a:t>
            </a:r>
            <a:r>
              <a:rPr lang="en-US" sz="1600" b="1" kern="0" dirty="0">
                <a:solidFill>
                  <a:srgbClr val="0066CC"/>
                </a:solidFill>
                <a:latin typeface="Courier New" pitchFamily="49" charset="0"/>
              </a:rPr>
              <a:t>(</a:t>
            </a:r>
            <a:r>
              <a:rPr lang="en-US" sz="1600" b="1" kern="0" dirty="0" err="1">
                <a:solidFill>
                  <a:srgbClr val="0066CC"/>
                </a:solidFill>
                <a:latin typeface="Courier New" pitchFamily="49" charset="0"/>
              </a:rPr>
              <a:t>our_bodies</a:t>
            </a:r>
            <a:r>
              <a:rPr lang="en-US" sz="1600" b="1" kern="0" dirty="0">
                <a:solidFill>
                  <a:srgbClr val="0066CC"/>
                </a:solidFill>
                <a:latin typeface="Courier New" pitchFamily="49" charset="0"/>
              </a:rPr>
              <a:t>, bodies)</a:t>
            </a:r>
            <a:r>
              <a:rPr lang="ar-SA" sz="1600" b="1" kern="0" dirty="0">
                <a:solidFill>
                  <a:srgbClr val="0066CC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sz="1600" b="1" kern="0" dirty="0">
              <a:solidFill>
                <a:srgbClr val="0066CC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Hybrid MPI+UPC Barnes-Hut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8" y="1452563"/>
            <a:ext cx="4473575" cy="3119437"/>
          </a:xfrm>
          <a:noFill/>
        </p:spPr>
      </p:pic>
      <p:sp>
        <p:nvSpPr>
          <p:cNvPr id="16388" name="Content Placeholder 6"/>
          <p:cNvSpPr>
            <a:spLocks noGrp="1"/>
          </p:cNvSpPr>
          <p:nvPr>
            <p:ph sz="half" idx="2"/>
          </p:nvPr>
        </p:nvSpPr>
        <p:spPr>
          <a:xfrm>
            <a:off x="2516188" y="4800600"/>
            <a:ext cx="6018212" cy="1914525"/>
          </a:xfrm>
        </p:spPr>
        <p:txBody>
          <a:bodyPr/>
          <a:lstStyle/>
          <a:p>
            <a:r>
              <a:rPr lang="en-US" sz="2400" smtClean="0"/>
              <a:t>Nested-funneled model</a:t>
            </a:r>
          </a:p>
          <a:p>
            <a:pPr lvl="1"/>
            <a:r>
              <a:rPr lang="en-US" smtClean="0"/>
              <a:t>Tree is replicated across UPC groups</a:t>
            </a:r>
          </a:p>
          <a:p>
            <a:r>
              <a:rPr lang="en-US" sz="2400" smtClean="0"/>
              <a:t>51 new lines of code (2% increase)</a:t>
            </a:r>
          </a:p>
          <a:p>
            <a:pPr lvl="1"/>
            <a:r>
              <a:rPr lang="en-US" smtClean="0"/>
              <a:t>Distribute work and collect results</a:t>
            </a:r>
          </a:p>
        </p:txBody>
      </p:sp>
      <p:sp>
        <p:nvSpPr>
          <p:cNvPr id="163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914400" eaLnBrk="1" hangingPunct="1">
              <a:buFont typeface="Wingdings" pitchFamily="2" charset="2"/>
              <a:buNone/>
            </a:pPr>
            <a:fld id="{E2638448-21AF-45AC-888B-6B53A83CACF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defTabSz="914400" eaLnBrk="1" hangingPunct="1">
                <a:buFont typeface="Wingdings" pitchFamily="2" charset="2"/>
                <a:buNone/>
              </a:pPr>
              <a:t>14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47800"/>
            <a:ext cx="45989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1" name="Group 28"/>
          <p:cNvGrpSpPr>
            <a:grpSpLocks/>
          </p:cNvGrpSpPr>
          <p:nvPr/>
        </p:nvGrpSpPr>
        <p:grpSpPr bwMode="auto">
          <a:xfrm>
            <a:off x="762000" y="4953000"/>
            <a:ext cx="1509713" cy="1457325"/>
            <a:chOff x="2169" y="1002"/>
            <a:chExt cx="1207" cy="1167"/>
          </a:xfrm>
        </p:grpSpPr>
        <p:sp>
          <p:nvSpPr>
            <p:cNvPr id="16392" name="AutoShape 1"/>
            <p:cNvSpPr>
              <a:spLocks noChangeArrowheads="1"/>
            </p:cNvSpPr>
            <p:nvPr/>
          </p:nvSpPr>
          <p:spPr bwMode="auto">
            <a:xfrm>
              <a:off x="2176" y="1002"/>
              <a:ext cx="572" cy="56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AutoShape 2"/>
            <p:cNvSpPr>
              <a:spLocks noChangeArrowheads="1"/>
            </p:cNvSpPr>
            <p:nvPr/>
          </p:nvSpPr>
          <p:spPr bwMode="auto">
            <a:xfrm>
              <a:off x="2802" y="1009"/>
              <a:ext cx="572" cy="55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AutoShape 3"/>
            <p:cNvSpPr>
              <a:spLocks noChangeArrowheads="1"/>
            </p:cNvSpPr>
            <p:nvPr/>
          </p:nvSpPr>
          <p:spPr bwMode="auto">
            <a:xfrm>
              <a:off x="2169" y="1615"/>
              <a:ext cx="572" cy="554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AutoShape 4"/>
            <p:cNvSpPr>
              <a:spLocks noChangeArrowheads="1"/>
            </p:cNvSpPr>
            <p:nvPr/>
          </p:nvSpPr>
          <p:spPr bwMode="auto">
            <a:xfrm>
              <a:off x="2804" y="1615"/>
              <a:ext cx="572" cy="554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Oval 25"/>
            <p:cNvSpPr>
              <a:spLocks noChangeArrowheads="1"/>
            </p:cNvSpPr>
            <p:nvPr/>
          </p:nvSpPr>
          <p:spPr bwMode="auto">
            <a:xfrm>
              <a:off x="2214" y="1049"/>
              <a:ext cx="144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Oval 26"/>
            <p:cNvSpPr>
              <a:spLocks noChangeArrowheads="1"/>
            </p:cNvSpPr>
            <p:nvPr/>
          </p:nvSpPr>
          <p:spPr bwMode="auto">
            <a:xfrm>
              <a:off x="2554" y="1049"/>
              <a:ext cx="144" cy="144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Oval 27"/>
            <p:cNvSpPr>
              <a:spLocks noChangeArrowheads="1"/>
            </p:cNvSpPr>
            <p:nvPr/>
          </p:nvSpPr>
          <p:spPr bwMode="auto">
            <a:xfrm>
              <a:off x="2214" y="1367"/>
              <a:ext cx="144" cy="144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Oval 28"/>
            <p:cNvSpPr>
              <a:spLocks noChangeArrowheads="1"/>
            </p:cNvSpPr>
            <p:nvPr/>
          </p:nvSpPr>
          <p:spPr bwMode="auto">
            <a:xfrm>
              <a:off x="2554" y="1367"/>
              <a:ext cx="144" cy="144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Oval 29"/>
            <p:cNvSpPr>
              <a:spLocks noChangeArrowheads="1"/>
            </p:cNvSpPr>
            <p:nvPr/>
          </p:nvSpPr>
          <p:spPr bwMode="auto">
            <a:xfrm>
              <a:off x="2849" y="1049"/>
              <a:ext cx="144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Oval 30"/>
            <p:cNvSpPr>
              <a:spLocks noChangeArrowheads="1"/>
            </p:cNvSpPr>
            <p:nvPr/>
          </p:nvSpPr>
          <p:spPr bwMode="auto">
            <a:xfrm>
              <a:off x="3189" y="1049"/>
              <a:ext cx="144" cy="144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Oval 31"/>
            <p:cNvSpPr>
              <a:spLocks noChangeArrowheads="1"/>
            </p:cNvSpPr>
            <p:nvPr/>
          </p:nvSpPr>
          <p:spPr bwMode="auto">
            <a:xfrm>
              <a:off x="2849" y="1367"/>
              <a:ext cx="144" cy="144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Oval 32"/>
            <p:cNvSpPr>
              <a:spLocks noChangeArrowheads="1"/>
            </p:cNvSpPr>
            <p:nvPr/>
          </p:nvSpPr>
          <p:spPr bwMode="auto">
            <a:xfrm>
              <a:off x="2214" y="1661"/>
              <a:ext cx="144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Oval 33"/>
            <p:cNvSpPr>
              <a:spLocks noChangeArrowheads="1"/>
            </p:cNvSpPr>
            <p:nvPr/>
          </p:nvSpPr>
          <p:spPr bwMode="auto">
            <a:xfrm>
              <a:off x="2554" y="1662"/>
              <a:ext cx="144" cy="144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Oval 34"/>
            <p:cNvSpPr>
              <a:spLocks noChangeArrowheads="1"/>
            </p:cNvSpPr>
            <p:nvPr/>
          </p:nvSpPr>
          <p:spPr bwMode="auto">
            <a:xfrm>
              <a:off x="2214" y="1979"/>
              <a:ext cx="144" cy="144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Oval 35"/>
            <p:cNvSpPr>
              <a:spLocks noChangeArrowheads="1"/>
            </p:cNvSpPr>
            <p:nvPr/>
          </p:nvSpPr>
          <p:spPr bwMode="auto">
            <a:xfrm>
              <a:off x="2554" y="1979"/>
              <a:ext cx="144" cy="144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Oval 36"/>
            <p:cNvSpPr>
              <a:spLocks noChangeArrowheads="1"/>
            </p:cNvSpPr>
            <p:nvPr/>
          </p:nvSpPr>
          <p:spPr bwMode="auto">
            <a:xfrm>
              <a:off x="2849" y="1661"/>
              <a:ext cx="144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Oval 37"/>
            <p:cNvSpPr>
              <a:spLocks noChangeArrowheads="1"/>
            </p:cNvSpPr>
            <p:nvPr/>
          </p:nvSpPr>
          <p:spPr bwMode="auto">
            <a:xfrm>
              <a:off x="3189" y="1662"/>
              <a:ext cx="144" cy="144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Oval 38"/>
            <p:cNvSpPr>
              <a:spLocks noChangeArrowheads="1"/>
            </p:cNvSpPr>
            <p:nvPr/>
          </p:nvSpPr>
          <p:spPr bwMode="auto">
            <a:xfrm>
              <a:off x="2849" y="1979"/>
              <a:ext cx="144" cy="144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Oval 39"/>
            <p:cNvSpPr>
              <a:spLocks noChangeArrowheads="1"/>
            </p:cNvSpPr>
            <p:nvPr/>
          </p:nvSpPr>
          <p:spPr bwMode="auto">
            <a:xfrm>
              <a:off x="3189" y="1979"/>
              <a:ext cx="144" cy="144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Oval 63"/>
            <p:cNvSpPr>
              <a:spLocks noChangeArrowheads="1"/>
            </p:cNvSpPr>
            <p:nvPr/>
          </p:nvSpPr>
          <p:spPr bwMode="auto">
            <a:xfrm>
              <a:off x="3188" y="1370"/>
              <a:ext cx="144" cy="144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Conclusions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Hybrid MPI+UPC offers interesting possibilities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Improve locality of UPC codes through replication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Increase storage space MPI codes with UPC’s GAS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80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Random Access Benchmark: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1.33x performance with groups spanning two nodes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Barnes-Hut: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2x performance with groups spanning four nodes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2% increase in codes size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800" smtClean="0"/>
          </a:p>
          <a:p>
            <a:pP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Contact: James Dinan &lt;dinan@cse.ohio-state.edu&gt;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2C2A720B-FBC7-46CA-98C4-794B466FBB33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>
                <a:buFont typeface="Wingdings" pitchFamily="2" charset="2"/>
                <a:buNone/>
              </a:pPr>
              <a:t>15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Backup Slides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99EDEA0F-4410-4352-96D2-F9D9E8529CE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>
                <a:buFont typeface="Wingdings" pitchFamily="2" charset="2"/>
                <a:buNone/>
              </a:pPr>
              <a:t>16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914400" eaLnBrk="1" hangingPunct="1">
              <a:buFont typeface="Wingdings" pitchFamily="2" charset="2"/>
              <a:buNone/>
            </a:pPr>
            <a:fld id="{9C45112C-7CD3-4EEF-81E5-FC6E87BA847D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defTabSz="914400" eaLnBrk="1" hangingPunct="1">
                <a:buFont typeface="Wingdings" pitchFamily="2" charset="2"/>
                <a:buNone/>
              </a:pPr>
              <a:t>17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279400"/>
            <a:ext cx="8277225" cy="422275"/>
          </a:xfrm>
        </p:spPr>
        <p:txBody>
          <a:bodyPr/>
          <a:lstStyle/>
          <a:p>
            <a:pPr eaLnBrk="1" hangingPunct="1"/>
            <a:r>
              <a:rPr lang="en-US" smtClean="0"/>
              <a:t>The PGAS Memory Model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1975" y="3657600"/>
            <a:ext cx="8277225" cy="3041650"/>
          </a:xfrm>
        </p:spPr>
        <p:txBody>
          <a:bodyPr/>
          <a:lstStyle/>
          <a:p>
            <a:pPr marL="342900" indent="-342900" defTabSz="914400" eaLnBrk="1" hangingPunct="1">
              <a:lnSpc>
                <a:spcPct val="90000"/>
              </a:lnSpc>
              <a:defRPr/>
            </a:pPr>
            <a:r>
              <a:rPr lang="en-US" sz="2400" dirty="0" smtClean="0"/>
              <a:t>Global Address Space</a:t>
            </a:r>
          </a:p>
          <a:p>
            <a:pPr marL="742950" lvl="1" indent="-342900" defTabSz="914400" eaLnBrk="1" hangingPunct="1">
              <a:lnSpc>
                <a:spcPct val="90000"/>
              </a:lnSpc>
              <a:defRPr/>
            </a:pPr>
            <a:r>
              <a:rPr lang="en-US" dirty="0" smtClean="0"/>
              <a:t>Aggregates memory of multiple nodes</a:t>
            </a:r>
          </a:p>
          <a:p>
            <a:pPr marL="742950" lvl="1" indent="-342900" defTabSz="914400" eaLnBrk="1" hangingPunct="1">
              <a:lnSpc>
                <a:spcPct val="90000"/>
              </a:lnSpc>
              <a:defRPr/>
            </a:pPr>
            <a:r>
              <a:rPr lang="en-US" dirty="0" smtClean="0"/>
              <a:t>Logically partitioned according to </a:t>
            </a:r>
            <a:r>
              <a:rPr lang="en-US" i="1" dirty="0" smtClean="0"/>
              <a:t>affinity</a:t>
            </a:r>
          </a:p>
          <a:p>
            <a:pPr marL="742950" lvl="1" indent="-285750" defTabSz="914400" eaLnBrk="1" hangingPunct="1">
              <a:lnSpc>
                <a:spcPct val="90000"/>
              </a:lnSpc>
              <a:defRPr/>
            </a:pPr>
            <a:r>
              <a:rPr lang="en-US" dirty="0" smtClean="0"/>
              <a:t>Data access via one-sided </a:t>
            </a:r>
            <a:r>
              <a:rPr lang="en-US" i="1" dirty="0" smtClean="0"/>
              <a:t>get(..) </a:t>
            </a:r>
            <a:r>
              <a:rPr lang="en-US" dirty="0" smtClean="0"/>
              <a:t>and </a:t>
            </a:r>
            <a:r>
              <a:rPr lang="en-US" i="1" dirty="0" smtClean="0"/>
              <a:t>put(..)</a:t>
            </a:r>
            <a:r>
              <a:rPr lang="en-US" dirty="0" smtClean="0"/>
              <a:t> operations</a:t>
            </a:r>
          </a:p>
          <a:p>
            <a:pPr marL="742950" lvl="1" indent="-285750" defTabSz="914400" eaLnBrk="1" hangingPunct="1">
              <a:lnSpc>
                <a:spcPct val="90000"/>
              </a:lnSpc>
              <a:defRPr/>
            </a:pPr>
            <a:r>
              <a:rPr lang="en-US" dirty="0" smtClean="0"/>
              <a:t>Programmer controls data distribution and locality</a:t>
            </a:r>
          </a:p>
          <a:p>
            <a:pPr marL="342900" indent="-285750" defTabSz="914400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PGAS</a:t>
            </a:r>
            <a:r>
              <a:rPr lang="en-US" sz="2400" dirty="0" smtClean="0"/>
              <a:t> Family: UPC (C), CAF (Fortran), Titanium (Java), </a:t>
            </a:r>
            <a:r>
              <a:rPr lang="en-US" sz="2400" dirty="0" smtClean="0">
                <a:solidFill>
                  <a:schemeClr val="tx1"/>
                </a:solidFill>
              </a:rPr>
              <a:t>GA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smtClean="0"/>
              <a:t>(library)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1841500" y="1573213"/>
            <a:ext cx="5334000" cy="9652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endParaRPr lang="en-US" sz="2400" b="1">
              <a:solidFill>
                <a:schemeClr val="folHlink"/>
              </a:solidFill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7315200" y="1895475"/>
            <a:ext cx="992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en-US" sz="2000" b="1">
                <a:solidFill>
                  <a:srgbClr val="000099"/>
                </a:solidFill>
              </a:rPr>
              <a:t>Shared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841500" y="2565400"/>
            <a:ext cx="5334000" cy="8366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3949700" y="2552700"/>
            <a:ext cx="0" cy="8493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H="1">
            <a:off x="2820988" y="2568575"/>
            <a:ext cx="0" cy="8334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1"/>
          <p:cNvSpPr>
            <a:spLocks noChangeShapeType="1"/>
          </p:cNvSpPr>
          <p:nvPr/>
        </p:nvSpPr>
        <p:spPr bwMode="auto">
          <a:xfrm flipH="1">
            <a:off x="6083300" y="2566988"/>
            <a:ext cx="14288" cy="8350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 rot="-5400000">
            <a:off x="492125" y="2244725"/>
            <a:ext cx="1790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b="1">
                <a:solidFill>
                  <a:srgbClr val="000099"/>
                </a:solidFill>
              </a:rPr>
              <a:t>Global address space</a:t>
            </a:r>
          </a:p>
        </p:txBody>
      </p:sp>
      <p:sp>
        <p:nvSpPr>
          <p:cNvPr id="19468" name="Oval 13"/>
          <p:cNvSpPr>
            <a:spLocks noChangeArrowheads="1"/>
          </p:cNvSpPr>
          <p:nvPr/>
        </p:nvSpPr>
        <p:spPr bwMode="auto">
          <a:xfrm>
            <a:off x="4710113" y="2967038"/>
            <a:ext cx="88900" cy="88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Oval 14"/>
          <p:cNvSpPr>
            <a:spLocks noChangeArrowheads="1"/>
          </p:cNvSpPr>
          <p:nvPr/>
        </p:nvSpPr>
        <p:spPr bwMode="auto">
          <a:xfrm>
            <a:off x="4887913" y="2967038"/>
            <a:ext cx="88900" cy="88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Oval 15"/>
          <p:cNvSpPr>
            <a:spLocks noChangeArrowheads="1"/>
          </p:cNvSpPr>
          <p:nvPr/>
        </p:nvSpPr>
        <p:spPr bwMode="auto">
          <a:xfrm>
            <a:off x="5065713" y="2967038"/>
            <a:ext cx="88900" cy="88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7"/>
          <p:cNvSpPr>
            <a:spLocks noChangeArrowheads="1"/>
          </p:cNvSpPr>
          <p:nvPr/>
        </p:nvSpPr>
        <p:spPr bwMode="auto">
          <a:xfrm>
            <a:off x="7335838" y="275590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en-US" sz="2000" b="1">
                <a:solidFill>
                  <a:srgbClr val="000099"/>
                </a:solidFill>
              </a:rPr>
              <a:t>Private</a:t>
            </a:r>
          </a:p>
        </p:txBody>
      </p:sp>
      <p:sp>
        <p:nvSpPr>
          <p:cNvPr id="19472" name="Text Box 22"/>
          <p:cNvSpPr txBox="1">
            <a:spLocks noChangeArrowheads="1"/>
          </p:cNvSpPr>
          <p:nvPr/>
        </p:nvSpPr>
        <p:spPr bwMode="auto">
          <a:xfrm>
            <a:off x="1841500" y="1219200"/>
            <a:ext cx="5335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b="1">
                <a:solidFill>
                  <a:srgbClr val="000099"/>
                </a:solidFill>
              </a:rPr>
              <a:t>  Proc</a:t>
            </a:r>
            <a:r>
              <a:rPr lang="en-US" b="1" baseline="-25000">
                <a:solidFill>
                  <a:srgbClr val="000099"/>
                </a:solidFill>
              </a:rPr>
              <a:t>0</a:t>
            </a:r>
            <a:r>
              <a:rPr lang="en-US" b="1">
                <a:solidFill>
                  <a:srgbClr val="000099"/>
                </a:solidFill>
              </a:rPr>
              <a:t>        Proc</a:t>
            </a:r>
            <a:r>
              <a:rPr lang="en-US" b="1" baseline="-25000">
                <a:solidFill>
                  <a:srgbClr val="000099"/>
                </a:solidFill>
              </a:rPr>
              <a:t>1</a:t>
            </a:r>
            <a:r>
              <a:rPr lang="en-US" b="1">
                <a:solidFill>
                  <a:srgbClr val="000099"/>
                </a:solidFill>
              </a:rPr>
              <a:t>                                         Proc</a:t>
            </a:r>
            <a:r>
              <a:rPr lang="en-US" b="1" baseline="-25000">
                <a:solidFill>
                  <a:srgbClr val="000099"/>
                </a:solidFill>
              </a:rPr>
              <a:t>n</a:t>
            </a:r>
          </a:p>
        </p:txBody>
      </p:sp>
      <p:sp>
        <p:nvSpPr>
          <p:cNvPr id="19473" name="Oval 32"/>
          <p:cNvSpPr>
            <a:spLocks noChangeArrowheads="1"/>
          </p:cNvSpPr>
          <p:nvPr/>
        </p:nvSpPr>
        <p:spPr bwMode="auto">
          <a:xfrm>
            <a:off x="4729163" y="2349500"/>
            <a:ext cx="88900" cy="88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33"/>
          <p:cNvSpPr>
            <a:spLocks noChangeArrowheads="1"/>
          </p:cNvSpPr>
          <p:nvPr/>
        </p:nvSpPr>
        <p:spPr bwMode="auto">
          <a:xfrm>
            <a:off x="4906963" y="2349500"/>
            <a:ext cx="88900" cy="88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Oval 34"/>
          <p:cNvSpPr>
            <a:spLocks noChangeArrowheads="1"/>
          </p:cNvSpPr>
          <p:nvPr/>
        </p:nvSpPr>
        <p:spPr bwMode="auto">
          <a:xfrm>
            <a:off x="5084763" y="2349500"/>
            <a:ext cx="88900" cy="889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AutoShape 24"/>
          <p:cNvSpPr>
            <a:spLocks noChangeArrowheads="1"/>
          </p:cNvSpPr>
          <p:nvPr/>
        </p:nvSpPr>
        <p:spPr bwMode="auto">
          <a:xfrm>
            <a:off x="1981200" y="1676400"/>
            <a:ext cx="5029200" cy="762000"/>
          </a:xfrm>
          <a:prstGeom prst="cube">
            <a:avLst>
              <a:gd name="adj" fmla="val 25000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     X[M][M][N]</a:t>
            </a:r>
          </a:p>
        </p:txBody>
      </p:sp>
      <p:sp>
        <p:nvSpPr>
          <p:cNvPr id="19477" name="Line 19"/>
          <p:cNvSpPr>
            <a:spLocks noChangeShapeType="1"/>
          </p:cNvSpPr>
          <p:nvPr/>
        </p:nvSpPr>
        <p:spPr bwMode="auto">
          <a:xfrm flipH="1">
            <a:off x="2820988" y="1585913"/>
            <a:ext cx="1587" cy="18161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10"/>
          <p:cNvSpPr>
            <a:spLocks noChangeShapeType="1"/>
          </p:cNvSpPr>
          <p:nvPr/>
        </p:nvSpPr>
        <p:spPr bwMode="auto">
          <a:xfrm>
            <a:off x="6083300" y="1585913"/>
            <a:ext cx="14288" cy="18161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5"/>
          <p:cNvSpPr>
            <a:spLocks noChangeShapeType="1"/>
          </p:cNvSpPr>
          <p:nvPr/>
        </p:nvSpPr>
        <p:spPr bwMode="auto">
          <a:xfrm flipH="1">
            <a:off x="3949700" y="1585913"/>
            <a:ext cx="0" cy="18161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AutoShape 25"/>
          <p:cNvSpPr>
            <a:spLocks noChangeArrowheads="1"/>
          </p:cNvSpPr>
          <p:nvPr/>
        </p:nvSpPr>
        <p:spPr bwMode="auto">
          <a:xfrm>
            <a:off x="2857500" y="2654300"/>
            <a:ext cx="1028700" cy="673100"/>
          </a:xfrm>
          <a:prstGeom prst="cube">
            <a:avLst>
              <a:gd name="adj" fmla="val 14912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X[1..9]</a:t>
            </a:r>
          </a:p>
          <a:p>
            <a:pPr algn="ctr"/>
            <a:r>
              <a:rPr lang="en-US" sz="1400" b="1"/>
              <a:t>[1..9][1..9]</a:t>
            </a:r>
          </a:p>
        </p:txBody>
      </p:sp>
      <p:sp>
        <p:nvSpPr>
          <p:cNvPr id="19481" name="Text Box 29"/>
          <p:cNvSpPr txBox="1">
            <a:spLocks noChangeArrowheads="1"/>
          </p:cNvSpPr>
          <p:nvPr/>
        </p:nvSpPr>
        <p:spPr bwMode="auto">
          <a:xfrm>
            <a:off x="2117725" y="28194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482" name="Line 30"/>
          <p:cNvSpPr>
            <a:spLocks noChangeShapeType="1"/>
          </p:cNvSpPr>
          <p:nvPr/>
        </p:nvSpPr>
        <p:spPr bwMode="auto">
          <a:xfrm flipH="1" flipV="1">
            <a:off x="22860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Who is UPC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50"/>
              </a:spcBef>
              <a:spcAft>
                <a:spcPts val="25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UPC is an open standard, latest is v1.2 from May, 2005</a:t>
            </a:r>
          </a:p>
          <a:p>
            <a:pPr>
              <a:spcBef>
                <a:spcPts val="250"/>
              </a:spcBef>
              <a:spcAft>
                <a:spcPts val="25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Academic and Government Institutions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smtClean="0"/>
              <a:t>George Washington University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smtClean="0"/>
              <a:t>Laurence Berkeley National Laboratory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smtClean="0">
                <a:solidFill>
                  <a:srgbClr val="00A650"/>
                </a:solidFill>
              </a:rPr>
              <a:t>University of California, Berkeley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smtClean="0"/>
              <a:t>University of Florida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smtClean="0">
                <a:solidFill>
                  <a:srgbClr val="00A650"/>
                </a:solidFill>
              </a:rPr>
              <a:t>Michigan Technological University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smtClean="0"/>
              <a:t>U.S. DOE, Army High Performance Computing Research Center </a:t>
            </a:r>
          </a:p>
          <a:p>
            <a:pPr>
              <a:spcBef>
                <a:spcPts val="250"/>
              </a:spcBef>
              <a:spcAft>
                <a:spcPts val="25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Commercial Institutions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smtClean="0">
                <a:solidFill>
                  <a:srgbClr val="00A650"/>
                </a:solidFill>
              </a:rPr>
              <a:t>Hewlett-Packard (HP)</a:t>
            </a:r>
            <a:r>
              <a:rPr lang="ar-SA" sz="1800" smtClean="0">
                <a:solidFill>
                  <a:srgbClr val="00A650"/>
                </a:solidFill>
                <a:cs typeface="Arial" charset="0"/>
              </a:rPr>
              <a:t>‏</a:t>
            </a:r>
            <a:endParaRPr lang="en-US" sz="1800" smtClean="0">
              <a:solidFill>
                <a:srgbClr val="00A650"/>
              </a:solidFill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smtClean="0">
                <a:solidFill>
                  <a:srgbClr val="00A650"/>
                </a:solidFill>
              </a:rPr>
              <a:t>Cray, Inc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smtClean="0">
                <a:solidFill>
                  <a:srgbClr val="00A650"/>
                </a:solidFill>
              </a:rPr>
              <a:t>Intrepid Technology, Inc.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smtClean="0">
                <a:solidFill>
                  <a:srgbClr val="00A650"/>
                </a:solidFill>
              </a:rPr>
              <a:t>IBM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smtClean="0"/>
              <a:t>Etnus, LLC (Totalview)</a:t>
            </a:r>
            <a:r>
              <a:rPr lang="ar-SA" sz="1800" smtClean="0">
                <a:cs typeface="Arial" charset="0"/>
              </a:rPr>
              <a:t>‏</a:t>
            </a:r>
            <a:endParaRPr lang="en-US" sz="180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A6997106-3A63-4336-B093-3D9E0E0B4A0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>
                <a:buFont typeface="Wingdings" pitchFamily="2" charset="2"/>
                <a:buNone/>
              </a:pPr>
              <a:t>18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Why not use MPI-2 one-sided?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Problem: Ordering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A location can only be accessed once per epoch if written to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Problem: Concurrency in accessing shared data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Must always lock to declare an access epoch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Concurrent local/remote accesses to the same window are an error even if regions do not overlap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Locking is performed at (coarse) window granularity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Want multiple windows to increase concurrency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Problem: Multiple windows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Window creation (i.e. dynamic object allocation) is collective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MPI_Win objects can't be shared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Shared pointers require bookkeeping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84578DE5-C458-4001-8E20-F5A54FC204BE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>
                <a:buFont typeface="Wingdings" pitchFamily="2" charset="2"/>
                <a:buNone/>
              </a:pPr>
              <a:t>19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Parallel Programming Model</a:t>
            </a:r>
          </a:p>
        </p:txBody>
      </p:sp>
      <p:sp>
        <p:nvSpPr>
          <p:cNvPr id="4099" name="Content Placeholder 40"/>
          <p:cNvSpPr>
            <a:spLocks noGrp="1"/>
          </p:cNvSpPr>
          <p:nvPr>
            <p:ph idx="1"/>
          </p:nvPr>
        </p:nvSpPr>
        <p:spPr>
          <a:xfrm>
            <a:off x="4859338" y="5143500"/>
            <a:ext cx="4113212" cy="1085850"/>
          </a:xfrm>
        </p:spPr>
        <p:txBody>
          <a:bodyPr/>
          <a:lstStyle/>
          <a:p>
            <a:r>
              <a:rPr lang="en-US" smtClean="0"/>
              <a:t>SPMD exec. model</a:t>
            </a:r>
          </a:p>
          <a:p>
            <a:r>
              <a:rPr lang="en-US" smtClean="0"/>
              <a:t>Two-sided messaging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D7787BC4-DF75-4688-BD9E-A312A56445E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>
                <a:buFont typeface="Wingdings" pitchFamily="2" charset="2"/>
                <a:buNone/>
              </a:pPr>
              <a:t>2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1" name="Folded Corner 4"/>
          <p:cNvSpPr>
            <a:spLocks noChangeArrowheads="1"/>
          </p:cNvSpPr>
          <p:nvPr/>
        </p:nvSpPr>
        <p:spPr bwMode="auto">
          <a:xfrm>
            <a:off x="342900" y="1543050"/>
            <a:ext cx="3886200" cy="4629150"/>
          </a:xfrm>
          <a:prstGeom prst="foldedCorner">
            <a:avLst>
              <a:gd name="adj" fmla="val 16667"/>
            </a:avLst>
          </a:prstGeom>
          <a:solidFill>
            <a:srgbClr val="AFDDFF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</a:rPr>
              <a:t>#include &lt;mpi.h&gt;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int main(int argc, char **argv) {</a:t>
            </a:r>
          </a:p>
          <a:p>
            <a:r>
              <a:rPr lang="en-US" sz="1600">
                <a:solidFill>
                  <a:schemeClr val="tx1"/>
                </a:solidFill>
              </a:rPr>
              <a:t>	int me, nproc, b, i;</a:t>
            </a:r>
          </a:p>
          <a:p>
            <a:r>
              <a:rPr lang="en-US" sz="1600">
                <a:solidFill>
                  <a:schemeClr val="tx1"/>
                </a:solidFill>
              </a:rPr>
              <a:t>	MPI_Init(&amp;argc, &amp;argv);</a:t>
            </a:r>
          </a:p>
          <a:p>
            <a:r>
              <a:rPr lang="en-US" sz="1600">
                <a:solidFill>
                  <a:schemeClr val="tx1"/>
                </a:solidFill>
              </a:rPr>
              <a:t>	MPI_Comm_rank(WORLD,&amp;me);</a:t>
            </a:r>
          </a:p>
          <a:p>
            <a:r>
              <a:rPr lang="en-US" sz="1600">
                <a:solidFill>
                  <a:schemeClr val="tx1"/>
                </a:solidFill>
              </a:rPr>
              <a:t>	MPI_Comm_size(WORLD,&amp;nproc);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pPr lvl="1"/>
            <a:r>
              <a:rPr lang="en-US" sz="1600">
                <a:solidFill>
                  <a:schemeClr val="tx1"/>
                </a:solidFill>
              </a:rPr>
              <a:t>// Divide work based on rank …</a:t>
            </a:r>
          </a:p>
          <a:p>
            <a:pPr lvl="1"/>
            <a:r>
              <a:rPr lang="en-US" sz="1600">
                <a:solidFill>
                  <a:schemeClr val="tx1"/>
                </a:solidFill>
              </a:rPr>
              <a:t>b = mxiter/nproc;</a:t>
            </a:r>
          </a:p>
          <a:p>
            <a:pPr lvl="1"/>
            <a:r>
              <a:rPr lang="en-US" sz="1600">
                <a:solidFill>
                  <a:schemeClr val="tx1"/>
                </a:solidFill>
              </a:rPr>
              <a:t>for (i = me*b; i &lt; (me+1)*b; i++)</a:t>
            </a:r>
          </a:p>
          <a:p>
            <a:pPr lvl="1"/>
            <a:r>
              <a:rPr lang="en-US" sz="1600">
                <a:solidFill>
                  <a:schemeClr val="tx1"/>
                </a:solidFill>
              </a:rPr>
              <a:t>	work(i);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	// Gather and print results …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	MPI_Finalize();</a:t>
            </a:r>
          </a:p>
          <a:p>
            <a:r>
              <a:rPr lang="en-US" sz="1600">
                <a:solidFill>
                  <a:schemeClr val="tx1"/>
                </a:solidFill>
              </a:rPr>
              <a:t>	return 0;</a:t>
            </a:r>
          </a:p>
          <a:p>
            <a:r>
              <a:rPr lang="en-US" sz="160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4102" name="Group 18"/>
          <p:cNvGrpSpPr>
            <a:grpSpLocks/>
          </p:cNvGrpSpPr>
          <p:nvPr/>
        </p:nvGrpSpPr>
        <p:grpSpPr bwMode="auto">
          <a:xfrm>
            <a:off x="5346700" y="2847975"/>
            <a:ext cx="2819400" cy="2009775"/>
            <a:chOff x="5494174" y="3991095"/>
            <a:chExt cx="2820363" cy="638054"/>
          </a:xfrm>
        </p:grpSpPr>
        <p:cxnSp>
          <p:nvCxnSpPr>
            <p:cNvPr id="4117" name="Straight Arrow Connector 12"/>
            <p:cNvCxnSpPr>
              <a:cxnSpLocks noChangeShapeType="1"/>
            </p:cNvCxnSpPr>
            <p:nvPr/>
          </p:nvCxnSpPr>
          <p:spPr bwMode="auto">
            <a:xfrm rot="5400000">
              <a:off x="5178082" y="4311100"/>
              <a:ext cx="634141" cy="195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8" name="Straight Arrow Connector 13"/>
            <p:cNvCxnSpPr>
              <a:cxnSpLocks noChangeShapeType="1"/>
            </p:cNvCxnSpPr>
            <p:nvPr/>
          </p:nvCxnSpPr>
          <p:spPr bwMode="auto">
            <a:xfrm rot="16200000" flipH="1">
              <a:off x="5881704" y="4308165"/>
              <a:ext cx="636098" cy="195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9" name="Straight Arrow Connector 15"/>
            <p:cNvCxnSpPr>
              <a:cxnSpLocks noChangeShapeType="1"/>
            </p:cNvCxnSpPr>
            <p:nvPr/>
          </p:nvCxnSpPr>
          <p:spPr bwMode="auto">
            <a:xfrm rot="16200000" flipH="1">
              <a:off x="7995509" y="4308165"/>
              <a:ext cx="636098" cy="195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03" name="Oval 13"/>
          <p:cNvSpPr>
            <a:spLocks noChangeArrowheads="1"/>
          </p:cNvSpPr>
          <p:nvPr/>
        </p:nvSpPr>
        <p:spPr bwMode="auto">
          <a:xfrm>
            <a:off x="6913563" y="2570163"/>
            <a:ext cx="57150" cy="666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Oval 14"/>
          <p:cNvSpPr>
            <a:spLocks noChangeArrowheads="1"/>
          </p:cNvSpPr>
          <p:nvPr/>
        </p:nvSpPr>
        <p:spPr bwMode="auto">
          <a:xfrm>
            <a:off x="7027863" y="2570163"/>
            <a:ext cx="58737" cy="666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Oval 15"/>
          <p:cNvSpPr>
            <a:spLocks noChangeArrowheads="1"/>
          </p:cNvSpPr>
          <p:nvPr/>
        </p:nvSpPr>
        <p:spPr bwMode="auto">
          <a:xfrm>
            <a:off x="7143750" y="2570163"/>
            <a:ext cx="58738" cy="666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06" name="Picture 4" descr="C:\Documents and Settings\Jim\Local Settings\Temporary Internet Files\Content.IE5\FIBE8Y1F\MCj0433867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86000"/>
            <a:ext cx="6365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4" descr="C:\Documents and Settings\Jim\Local Settings\Temporary Internet Files\Content.IE5\FIBE8Y1F\MCj0433867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2284413"/>
            <a:ext cx="6350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4" descr="C:\Documents and Settings\Jim\Local Settings\Temporary Internet Files\Content.IE5\FIBE8Y1F\MCj0433867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425" y="2284413"/>
            <a:ext cx="636588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9" name="Straight Arrow Connector 20"/>
          <p:cNvCxnSpPr>
            <a:cxnSpLocks noChangeShapeType="1"/>
            <a:stCxn id="4110" idx="6"/>
            <a:endCxn id="4111" idx="2"/>
          </p:cNvCxnSpPr>
          <p:nvPr/>
        </p:nvCxnSpPr>
        <p:spPr bwMode="auto">
          <a:xfrm>
            <a:off x="6126163" y="3544888"/>
            <a:ext cx="1944687" cy="5921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0" name="Oval 21"/>
          <p:cNvSpPr>
            <a:spLocks noChangeArrowheads="1"/>
          </p:cNvSpPr>
          <p:nvPr/>
        </p:nvSpPr>
        <p:spPr bwMode="auto">
          <a:xfrm>
            <a:off x="5943600" y="3452813"/>
            <a:ext cx="182563" cy="182562"/>
          </a:xfrm>
          <a:prstGeom prst="ellipse">
            <a:avLst/>
          </a:prstGeom>
          <a:solidFill>
            <a:srgbClr val="AFD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1" name="Oval 31"/>
          <p:cNvSpPr>
            <a:spLocks noChangeArrowheads="1"/>
          </p:cNvSpPr>
          <p:nvPr/>
        </p:nvSpPr>
        <p:spPr bwMode="auto">
          <a:xfrm>
            <a:off x="8070850" y="4046538"/>
            <a:ext cx="182563" cy="182562"/>
          </a:xfrm>
          <a:prstGeom prst="ellipse">
            <a:avLst/>
          </a:prstGeom>
          <a:solidFill>
            <a:srgbClr val="AFD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2" name="Folded Corner 35"/>
          <p:cNvSpPr>
            <a:spLocks noChangeArrowheads="1"/>
          </p:cNvSpPr>
          <p:nvPr/>
        </p:nvSpPr>
        <p:spPr bwMode="auto">
          <a:xfrm>
            <a:off x="5053013" y="1600200"/>
            <a:ext cx="514350" cy="628650"/>
          </a:xfrm>
          <a:prstGeom prst="foldedCorner">
            <a:avLst>
              <a:gd name="adj" fmla="val 16667"/>
            </a:avLst>
          </a:prstGeom>
          <a:solidFill>
            <a:srgbClr val="AFDDFF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13" name="Folded Corner 36"/>
          <p:cNvSpPr>
            <a:spLocks noChangeArrowheads="1"/>
          </p:cNvSpPr>
          <p:nvPr/>
        </p:nvSpPr>
        <p:spPr bwMode="auto">
          <a:xfrm>
            <a:off x="5795963" y="1600200"/>
            <a:ext cx="514350" cy="647700"/>
          </a:xfrm>
          <a:prstGeom prst="foldedCorner">
            <a:avLst>
              <a:gd name="adj" fmla="val 16667"/>
            </a:avLst>
          </a:prstGeom>
          <a:solidFill>
            <a:srgbClr val="AFDDFF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14" name="Folded Corner 37"/>
          <p:cNvSpPr>
            <a:spLocks noChangeArrowheads="1"/>
          </p:cNvSpPr>
          <p:nvPr/>
        </p:nvSpPr>
        <p:spPr bwMode="auto">
          <a:xfrm>
            <a:off x="7910513" y="1600200"/>
            <a:ext cx="514350" cy="647700"/>
          </a:xfrm>
          <a:prstGeom prst="foldedCorner">
            <a:avLst>
              <a:gd name="adj" fmla="val 16667"/>
            </a:avLst>
          </a:prstGeom>
          <a:solidFill>
            <a:srgbClr val="AFDDFF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115" name="TextBox 38"/>
          <p:cNvSpPr txBox="1">
            <a:spLocks noChangeArrowheads="1"/>
          </p:cNvSpPr>
          <p:nvPr/>
        </p:nvSpPr>
        <p:spPr bwMode="auto">
          <a:xfrm>
            <a:off x="6115050" y="3173413"/>
            <a:ext cx="149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Send(buf, N)</a:t>
            </a:r>
          </a:p>
        </p:txBody>
      </p:sp>
      <p:sp>
        <p:nvSpPr>
          <p:cNvPr id="4116" name="TextBox 39"/>
          <p:cNvSpPr txBox="1">
            <a:spLocks noChangeArrowheads="1"/>
          </p:cNvSpPr>
          <p:nvPr/>
        </p:nvSpPr>
        <p:spPr bwMode="auto">
          <a:xfrm>
            <a:off x="6743700" y="4229100"/>
            <a:ext cx="1441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Recv(buf,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Mapping UPC Thread Ids to MPI Ranks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57200" y="2914650"/>
            <a:ext cx="4037013" cy="3800475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How to identify a process?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Group ID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Group rank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Group ID = MPI rank of thread 0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Group rank = MYTHREAD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46613" y="2914650"/>
            <a:ext cx="4038600" cy="3800475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Thread IDs not contiguous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Must be renumbered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MPI_Comm_split(0, key)</a:t>
            </a:r>
            <a:r>
              <a:rPr lang="ar-SA" sz="2000" smtClean="0">
                <a:cs typeface="Arial" charset="0"/>
              </a:rPr>
              <a:t>‏</a:t>
            </a:r>
            <a:endParaRPr lang="en-US" sz="200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Key = MPI rank of thread 0 * THREADS + MYTHREAD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Result: contiguous renumbering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MYTHREAD = MPI rank % THREADS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Group ID = Thread 0 rank = MPI rank/THREADS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D0A57FED-DF8E-4BDC-AC94-BE6F01D3ACD7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>
                <a:buFont typeface="Wingdings" pitchFamily="2" charset="2"/>
                <a:buNone/>
              </a:pPr>
              <a:t>20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2534" name="Group 87"/>
          <p:cNvGrpSpPr>
            <a:grpSpLocks/>
          </p:cNvGrpSpPr>
          <p:nvPr/>
        </p:nvGrpSpPr>
        <p:grpSpPr bwMode="auto">
          <a:xfrm>
            <a:off x="6096000" y="1290638"/>
            <a:ext cx="1562100" cy="1509712"/>
            <a:chOff x="4310183" y="3429000"/>
            <a:chExt cx="1561979" cy="1510216"/>
          </a:xfrm>
        </p:grpSpPr>
        <p:sp>
          <p:nvSpPr>
            <p:cNvPr id="22556" name="AutoShape 40"/>
            <p:cNvSpPr>
              <a:spLocks noChangeArrowheads="1"/>
            </p:cNvSpPr>
            <p:nvPr/>
          </p:nvSpPr>
          <p:spPr bwMode="auto">
            <a:xfrm>
              <a:off x="4317948" y="3429000"/>
              <a:ext cx="740226" cy="732461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7" name="AutoShape 41"/>
            <p:cNvSpPr>
              <a:spLocks noChangeArrowheads="1"/>
            </p:cNvSpPr>
            <p:nvPr/>
          </p:nvSpPr>
          <p:spPr bwMode="auto">
            <a:xfrm>
              <a:off x="5129348" y="3439353"/>
              <a:ext cx="740226" cy="72210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8" name="AutoShape 42"/>
            <p:cNvSpPr>
              <a:spLocks noChangeArrowheads="1"/>
            </p:cNvSpPr>
            <p:nvPr/>
          </p:nvSpPr>
          <p:spPr bwMode="auto">
            <a:xfrm>
              <a:off x="4310183" y="4222284"/>
              <a:ext cx="740226" cy="71693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AutoShape 43"/>
            <p:cNvSpPr>
              <a:spLocks noChangeArrowheads="1"/>
            </p:cNvSpPr>
            <p:nvPr/>
          </p:nvSpPr>
          <p:spPr bwMode="auto">
            <a:xfrm>
              <a:off x="5131936" y="4222284"/>
              <a:ext cx="740226" cy="71693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Oval 44"/>
            <p:cNvSpPr>
              <a:spLocks noChangeArrowheads="1"/>
            </p:cNvSpPr>
            <p:nvPr/>
          </p:nvSpPr>
          <p:spPr bwMode="auto">
            <a:xfrm>
              <a:off x="4367123" y="3489823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Oval 45"/>
            <p:cNvSpPr>
              <a:spLocks noChangeArrowheads="1"/>
            </p:cNvSpPr>
            <p:nvPr/>
          </p:nvSpPr>
          <p:spPr bwMode="auto">
            <a:xfrm>
              <a:off x="4808411" y="349111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2" name="Oval 46"/>
            <p:cNvSpPr>
              <a:spLocks noChangeArrowheads="1"/>
            </p:cNvSpPr>
            <p:nvPr/>
          </p:nvSpPr>
          <p:spPr bwMode="auto">
            <a:xfrm>
              <a:off x="4367123" y="390134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3" name="Oval 47"/>
            <p:cNvSpPr>
              <a:spLocks noChangeArrowheads="1"/>
            </p:cNvSpPr>
            <p:nvPr/>
          </p:nvSpPr>
          <p:spPr bwMode="auto">
            <a:xfrm>
              <a:off x="4808411" y="390134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Oval 48"/>
            <p:cNvSpPr>
              <a:spLocks noChangeArrowheads="1"/>
            </p:cNvSpPr>
            <p:nvPr/>
          </p:nvSpPr>
          <p:spPr bwMode="auto">
            <a:xfrm>
              <a:off x="5188877" y="3489823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5" name="Oval 49"/>
            <p:cNvSpPr>
              <a:spLocks noChangeArrowheads="1"/>
            </p:cNvSpPr>
            <p:nvPr/>
          </p:nvSpPr>
          <p:spPr bwMode="auto">
            <a:xfrm>
              <a:off x="5630166" y="349111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6" name="Oval 50"/>
            <p:cNvSpPr>
              <a:spLocks noChangeArrowheads="1"/>
            </p:cNvSpPr>
            <p:nvPr/>
          </p:nvSpPr>
          <p:spPr bwMode="auto">
            <a:xfrm>
              <a:off x="5188877" y="390134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7" name="Oval 51"/>
            <p:cNvSpPr>
              <a:spLocks noChangeArrowheads="1"/>
            </p:cNvSpPr>
            <p:nvPr/>
          </p:nvSpPr>
          <p:spPr bwMode="auto">
            <a:xfrm>
              <a:off x="5630166" y="390134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8" name="Oval 52"/>
            <p:cNvSpPr>
              <a:spLocks noChangeArrowheads="1"/>
            </p:cNvSpPr>
            <p:nvPr/>
          </p:nvSpPr>
          <p:spPr bwMode="auto">
            <a:xfrm>
              <a:off x="4367123" y="428310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9" name="Oval 53"/>
            <p:cNvSpPr>
              <a:spLocks noChangeArrowheads="1"/>
            </p:cNvSpPr>
            <p:nvPr/>
          </p:nvSpPr>
          <p:spPr bwMode="auto">
            <a:xfrm>
              <a:off x="4808411" y="428310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0" name="Oval 54"/>
            <p:cNvSpPr>
              <a:spLocks noChangeArrowheads="1"/>
            </p:cNvSpPr>
            <p:nvPr/>
          </p:nvSpPr>
          <p:spPr bwMode="auto">
            <a:xfrm>
              <a:off x="4367123" y="469333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1" name="Oval 55"/>
            <p:cNvSpPr>
              <a:spLocks noChangeArrowheads="1"/>
            </p:cNvSpPr>
            <p:nvPr/>
          </p:nvSpPr>
          <p:spPr bwMode="auto">
            <a:xfrm>
              <a:off x="4808411" y="469333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2" name="Oval 56"/>
            <p:cNvSpPr>
              <a:spLocks noChangeArrowheads="1"/>
            </p:cNvSpPr>
            <p:nvPr/>
          </p:nvSpPr>
          <p:spPr bwMode="auto">
            <a:xfrm>
              <a:off x="5188877" y="428310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3" name="Oval 57"/>
            <p:cNvSpPr>
              <a:spLocks noChangeArrowheads="1"/>
            </p:cNvSpPr>
            <p:nvPr/>
          </p:nvSpPr>
          <p:spPr bwMode="auto">
            <a:xfrm>
              <a:off x="5630166" y="428310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4" name="Oval 58"/>
            <p:cNvSpPr>
              <a:spLocks noChangeArrowheads="1"/>
            </p:cNvSpPr>
            <p:nvPr/>
          </p:nvSpPr>
          <p:spPr bwMode="auto">
            <a:xfrm>
              <a:off x="5188877" y="469333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5" name="Oval 59"/>
            <p:cNvSpPr>
              <a:spLocks noChangeArrowheads="1"/>
            </p:cNvSpPr>
            <p:nvPr/>
          </p:nvSpPr>
          <p:spPr bwMode="auto">
            <a:xfrm>
              <a:off x="5630166" y="4693337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5" name="Group 86"/>
          <p:cNvGrpSpPr>
            <a:grpSpLocks/>
          </p:cNvGrpSpPr>
          <p:nvPr/>
        </p:nvGrpSpPr>
        <p:grpSpPr bwMode="auto">
          <a:xfrm>
            <a:off x="1485900" y="1290638"/>
            <a:ext cx="1562100" cy="1509712"/>
            <a:chOff x="2343150" y="3429000"/>
            <a:chExt cx="1561979" cy="1510216"/>
          </a:xfrm>
        </p:grpSpPr>
        <p:sp>
          <p:nvSpPr>
            <p:cNvPr id="22536" name="AutoShape 1"/>
            <p:cNvSpPr>
              <a:spLocks noChangeArrowheads="1"/>
            </p:cNvSpPr>
            <p:nvPr/>
          </p:nvSpPr>
          <p:spPr bwMode="auto">
            <a:xfrm>
              <a:off x="2352208" y="3429000"/>
              <a:ext cx="740226" cy="732461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AutoShape 2"/>
            <p:cNvSpPr>
              <a:spLocks noChangeArrowheads="1"/>
            </p:cNvSpPr>
            <p:nvPr/>
          </p:nvSpPr>
          <p:spPr bwMode="auto">
            <a:xfrm>
              <a:off x="3162315" y="3438059"/>
              <a:ext cx="740226" cy="72210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AutoShape 3"/>
            <p:cNvSpPr>
              <a:spLocks noChangeArrowheads="1"/>
            </p:cNvSpPr>
            <p:nvPr/>
          </p:nvSpPr>
          <p:spPr bwMode="auto">
            <a:xfrm>
              <a:off x="2343150" y="4222284"/>
              <a:ext cx="740226" cy="71693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AutoShape 4"/>
            <p:cNvSpPr>
              <a:spLocks noChangeArrowheads="1"/>
            </p:cNvSpPr>
            <p:nvPr/>
          </p:nvSpPr>
          <p:spPr bwMode="auto">
            <a:xfrm>
              <a:off x="3164903" y="4222284"/>
              <a:ext cx="740226" cy="71693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Oval 25"/>
            <p:cNvSpPr>
              <a:spLocks noChangeArrowheads="1"/>
            </p:cNvSpPr>
            <p:nvPr/>
          </p:nvSpPr>
          <p:spPr bwMode="auto">
            <a:xfrm>
              <a:off x="2401384" y="3489823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Oval 26"/>
            <p:cNvSpPr>
              <a:spLocks noChangeArrowheads="1"/>
            </p:cNvSpPr>
            <p:nvPr/>
          </p:nvSpPr>
          <p:spPr bwMode="auto">
            <a:xfrm>
              <a:off x="2841378" y="3489823"/>
              <a:ext cx="186350" cy="186351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Oval 27"/>
            <p:cNvSpPr>
              <a:spLocks noChangeArrowheads="1"/>
            </p:cNvSpPr>
            <p:nvPr/>
          </p:nvSpPr>
          <p:spPr bwMode="auto">
            <a:xfrm>
              <a:off x="2401384" y="3901347"/>
              <a:ext cx="186350" cy="186351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Oval 28"/>
            <p:cNvSpPr>
              <a:spLocks noChangeArrowheads="1"/>
            </p:cNvSpPr>
            <p:nvPr/>
          </p:nvSpPr>
          <p:spPr bwMode="auto">
            <a:xfrm>
              <a:off x="2841378" y="3901347"/>
              <a:ext cx="186350" cy="186351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Oval 29"/>
            <p:cNvSpPr>
              <a:spLocks noChangeArrowheads="1"/>
            </p:cNvSpPr>
            <p:nvPr/>
          </p:nvSpPr>
          <p:spPr bwMode="auto">
            <a:xfrm>
              <a:off x="3223138" y="3489823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Oval 30"/>
            <p:cNvSpPr>
              <a:spLocks noChangeArrowheads="1"/>
            </p:cNvSpPr>
            <p:nvPr/>
          </p:nvSpPr>
          <p:spPr bwMode="auto">
            <a:xfrm>
              <a:off x="3663133" y="3489823"/>
              <a:ext cx="186350" cy="186351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Oval 31"/>
            <p:cNvSpPr>
              <a:spLocks noChangeArrowheads="1"/>
            </p:cNvSpPr>
            <p:nvPr/>
          </p:nvSpPr>
          <p:spPr bwMode="auto">
            <a:xfrm>
              <a:off x="3223138" y="3901347"/>
              <a:ext cx="186350" cy="186351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Oval 32"/>
            <p:cNvSpPr>
              <a:spLocks noChangeArrowheads="1"/>
            </p:cNvSpPr>
            <p:nvPr/>
          </p:nvSpPr>
          <p:spPr bwMode="auto">
            <a:xfrm>
              <a:off x="2401384" y="4281813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Oval 33"/>
            <p:cNvSpPr>
              <a:spLocks noChangeArrowheads="1"/>
            </p:cNvSpPr>
            <p:nvPr/>
          </p:nvSpPr>
          <p:spPr bwMode="auto">
            <a:xfrm>
              <a:off x="2841378" y="4283107"/>
              <a:ext cx="186350" cy="186351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Oval 34"/>
            <p:cNvSpPr>
              <a:spLocks noChangeArrowheads="1"/>
            </p:cNvSpPr>
            <p:nvPr/>
          </p:nvSpPr>
          <p:spPr bwMode="auto">
            <a:xfrm>
              <a:off x="2401384" y="4693337"/>
              <a:ext cx="186350" cy="186351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0" name="Oval 35"/>
            <p:cNvSpPr>
              <a:spLocks noChangeArrowheads="1"/>
            </p:cNvSpPr>
            <p:nvPr/>
          </p:nvSpPr>
          <p:spPr bwMode="auto">
            <a:xfrm>
              <a:off x="2841378" y="4693337"/>
              <a:ext cx="186350" cy="186351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Oval 36"/>
            <p:cNvSpPr>
              <a:spLocks noChangeArrowheads="1"/>
            </p:cNvSpPr>
            <p:nvPr/>
          </p:nvSpPr>
          <p:spPr bwMode="auto">
            <a:xfrm>
              <a:off x="3223138" y="4281813"/>
              <a:ext cx="186350" cy="18635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Oval 37"/>
            <p:cNvSpPr>
              <a:spLocks noChangeArrowheads="1"/>
            </p:cNvSpPr>
            <p:nvPr/>
          </p:nvSpPr>
          <p:spPr bwMode="auto">
            <a:xfrm>
              <a:off x="3663133" y="4283107"/>
              <a:ext cx="186350" cy="186351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Oval 38"/>
            <p:cNvSpPr>
              <a:spLocks noChangeArrowheads="1"/>
            </p:cNvSpPr>
            <p:nvPr/>
          </p:nvSpPr>
          <p:spPr bwMode="auto">
            <a:xfrm>
              <a:off x="3223138" y="4693337"/>
              <a:ext cx="186350" cy="186351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4" name="Oval 39"/>
            <p:cNvSpPr>
              <a:spLocks noChangeArrowheads="1"/>
            </p:cNvSpPr>
            <p:nvPr/>
          </p:nvSpPr>
          <p:spPr bwMode="auto">
            <a:xfrm>
              <a:off x="3663133" y="4693337"/>
              <a:ext cx="186350" cy="186351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Oval 63"/>
            <p:cNvSpPr>
              <a:spLocks noChangeArrowheads="1"/>
            </p:cNvSpPr>
            <p:nvPr/>
          </p:nvSpPr>
          <p:spPr bwMode="auto">
            <a:xfrm>
              <a:off x="3661838" y="3905229"/>
              <a:ext cx="186350" cy="186351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Launching Nested-Multiple Applications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8013" cy="5267325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smtClean="0"/>
              <a:t>Example: launch hybrid app with two UPC groups of size 8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MPMD-style launch</a:t>
            </a:r>
          </a:p>
          <a:p>
            <a:pPr>
              <a:lnSpc>
                <a:spcPct val="94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800" b="1" smtClean="0">
              <a:latin typeface="Courier New" pitchFamily="49" charset="0"/>
            </a:endParaRPr>
          </a:p>
          <a:p>
            <a:pPr>
              <a:lnSpc>
                <a:spcPct val="94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smtClean="0">
                <a:latin typeface="Courier New" pitchFamily="49" charset="0"/>
              </a:rPr>
              <a:t>$ mpiexec -env HOSTS=hosts.0 upcrun -n 8 hybrid-app</a:t>
            </a:r>
            <a:br>
              <a:rPr lang="en-US" sz="1800" b="1" smtClean="0">
                <a:latin typeface="Courier New" pitchFamily="49" charset="0"/>
              </a:rPr>
            </a:br>
            <a:r>
              <a:rPr lang="en-US" sz="1800" b="1" smtClean="0">
                <a:latin typeface="Courier New" pitchFamily="49" charset="0"/>
              </a:rPr>
              <a:t>: -env HOSTS=hosts.1 upcrun -n 8 hybrid-app</a:t>
            </a:r>
          </a:p>
          <a:p>
            <a:pP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80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smtClean="0"/>
              <a:t>Mpiexec launches two tasks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Each MPI task runs UPC's launcher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Provide different arguments (host file) to each task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smtClean="0"/>
              <a:t>Under nested-multiple model, all processes are hybrid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Each instance of hybrid_app calls MPI_Init(), requests a rank</a:t>
            </a:r>
            <a:endParaRPr lang="en-US" sz="800" i="1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i="1" smtClean="0"/>
              <a:t>Problem: </a:t>
            </a:r>
            <a:r>
              <a:rPr lang="en-US" sz="2200" smtClean="0"/>
              <a:t>MPI thinks it launched a two-task job!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i="1" smtClean="0"/>
              <a:t>Solution: </a:t>
            </a:r>
            <a:r>
              <a:rPr lang="en-US" sz="2200" smtClean="0"/>
              <a:t>Flag: --ranks-per-proc=8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Added to Hydra process manager in MPICH2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054B9A90-2C61-43C7-BF88-98C16480C26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>
                <a:buFont typeface="Wingdings" pitchFamily="2" charset="2"/>
                <a:buNone/>
              </a:pPr>
              <a:t>21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Dot Product – Flat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85750" y="1371600"/>
            <a:ext cx="4286250" cy="5267325"/>
          </a:xfrm>
        </p:spPr>
        <p:txBody>
          <a:bodyPr/>
          <a:lstStyle/>
          <a:p>
            <a:pPr>
              <a:buFont typeface="Arial" charset="0"/>
              <a:buNone/>
              <a:tabLst>
                <a:tab pos="5778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#include &lt;upc.h&gt;</a:t>
            </a:r>
          </a:p>
          <a:p>
            <a:pPr>
              <a:buFont typeface="Arial" charset="0"/>
              <a:buNone/>
              <a:tabLst>
                <a:tab pos="5778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#include &lt;mpi.h&gt;</a:t>
            </a:r>
          </a:p>
          <a:p>
            <a:pPr>
              <a:buFont typeface="Arial" charset="0"/>
              <a:buNone/>
              <a:tabLst>
                <a:tab pos="5778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#define N 100*THREADS</a:t>
            </a:r>
          </a:p>
          <a:p>
            <a:pPr>
              <a:buFont typeface="Arial" charset="0"/>
              <a:buNone/>
              <a:tabLst>
                <a:tab pos="5778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shared double v1[N], v2[N];</a:t>
            </a:r>
          </a:p>
          <a:p>
            <a:pPr>
              <a:buFont typeface="Arial" charset="0"/>
              <a:buNone/>
              <a:tabLst>
                <a:tab pos="577850" algn="l"/>
              </a:tabLst>
            </a:pP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tabLst>
                <a:tab pos="5778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int main(int argc, char **argv) {</a:t>
            </a:r>
          </a:p>
          <a:p>
            <a:pPr>
              <a:buFont typeface="Arial" charset="0"/>
              <a:buNone/>
              <a:tabLst>
                <a:tab pos="5778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	int i, rank, size;</a:t>
            </a:r>
          </a:p>
          <a:p>
            <a:pPr>
              <a:buFont typeface="Arial" charset="0"/>
              <a:buNone/>
              <a:tabLst>
                <a:tab pos="5778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	double sum = 0.0, dotp;</a:t>
            </a:r>
          </a:p>
          <a:p>
            <a:pPr>
              <a:buFont typeface="Arial" charset="0"/>
              <a:buNone/>
              <a:tabLst>
                <a:tab pos="5778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	MPI_Comm hybrid_comm;</a:t>
            </a:r>
          </a:p>
          <a:p>
            <a:pPr>
              <a:buFont typeface="Arial" charset="0"/>
              <a:buNone/>
              <a:tabLst>
                <a:tab pos="577850" algn="l"/>
              </a:tabLst>
            </a:pP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tabLst>
                <a:tab pos="5778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	MPI_Init(&amp;argc, &amp;argv);</a:t>
            </a:r>
          </a:p>
          <a:p>
            <a:pPr>
              <a:buFont typeface="Arial" charset="0"/>
              <a:buNone/>
              <a:tabLst>
                <a:tab pos="5778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	MPI_Comm_split(MPI_COMM_WORLD, 0,</a:t>
            </a:r>
          </a:p>
          <a:p>
            <a:pPr>
              <a:buFont typeface="Arial" charset="0"/>
              <a:buNone/>
              <a:tabLst>
                <a:tab pos="5778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		MYTHREAD, &amp;hybrid_comm);</a:t>
            </a:r>
          </a:p>
          <a:p>
            <a:pPr>
              <a:buFont typeface="Arial" charset="0"/>
              <a:buNone/>
              <a:tabLst>
                <a:tab pos="5778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	MPI_Comm_rank(hybrid_comm, &amp;rank);</a:t>
            </a:r>
          </a:p>
          <a:p>
            <a:pPr>
              <a:buFont typeface="Arial" charset="0"/>
              <a:buNone/>
              <a:tabLst>
                <a:tab pos="5778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	MPI_Comm_size(hybrid_comm, &amp;size);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D55AD6A3-BA30-4FDD-9383-D48EA852194A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>
                <a:buFont typeface="Wingdings" pitchFamily="2" charset="2"/>
                <a:buNone/>
              </a:pPr>
              <a:t>22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1371600"/>
            <a:ext cx="4400550" cy="5267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</a:tabLst>
              <a:defRPr/>
            </a:pPr>
            <a:r>
              <a:rPr lang="nn-NO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upc_forall(i = 0; i &lt; N; i++; i)</a:t>
            </a:r>
          </a:p>
          <a:p>
            <a:pPr marL="349250" indent="-349250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+= v1[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]*v2[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9250" indent="-349250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</a:tabLst>
              <a:defRPr/>
            </a:pPr>
            <a:endParaRPr lang="en-US" sz="1200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(&amp;sum, &amp;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dotp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1, MPI_DOUBLE,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MPI_SUM, 0, 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hybrid_comm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</a:tabLst>
              <a:defRPr/>
            </a:pPr>
            <a:endParaRPr lang="en-US" sz="1200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 (rank == 0) 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("Dot = %f\n", 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dotp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</a:tabLst>
              <a:defRPr/>
            </a:pPr>
            <a:endParaRPr lang="en-US" sz="1200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</a:tabLst>
              <a:defRPr/>
            </a:pPr>
            <a:endParaRPr lang="en-US" sz="1200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Dot Product – Nested Funneled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85750" y="1371600"/>
            <a:ext cx="4286250" cy="5267325"/>
          </a:xfrm>
        </p:spPr>
        <p:txBody>
          <a:bodyPr/>
          <a:lstStyle/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#include &lt;upc.h&gt;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#include &lt;mpi.h&gt;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#define N 100*THREADS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shared double v1[N], v2[N];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shared double our_sum = 0.0;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shared double my_sum[THREADS];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shared int me, np;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int main(int argc, char **argv) {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	int i, B;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	double dotp;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	if (MYTHREAD == 0) {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		MPI_Init(&amp;argc, &amp;argv);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		MPI_Comm_rank(MPI_COMM_WORLD,(int*)&amp;me);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		MPI_Comm_size(MPI_COMM_WORLD,(int*)&amp;np);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	upc_barrier;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3082CDA3-C346-434F-9B0C-E9990DB4A77A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>
                <a:buFont typeface="Wingdings" pitchFamily="2" charset="2"/>
                <a:buNone/>
              </a:pPr>
              <a:t>23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1371600"/>
            <a:ext cx="4400550" cy="5267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B = N/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my_sum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[MYTHREAD] = 0.0;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endParaRPr lang="en-US" sz="1200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upc_forall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=me*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B;i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&lt;(me+1)*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B;i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 &amp;v1[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my_sum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[MYTHREAD] += v1[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]*v2[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endParaRPr lang="en-US" sz="1200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upc_all_reduceD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our_sum,&amp;my_sum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[MYTHREAD],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UPC_ADD, 1, 0, NULL,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UPC_IN_ALLSYNC | UPC_OUT_ALLSYNC);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endParaRPr lang="en-US" sz="1200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 (MYTHREAD == 0) {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(&amp;our_sum,&amp;dotp,1,MPI_DOUBLE,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MPI_SUM, 0, MPI_COMM_WORLD);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 (me == 0) 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("Dot = %f\n", 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dotp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Dot Product – Nested Multiple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85750" y="1371600"/>
            <a:ext cx="4286250" cy="5267325"/>
          </a:xfrm>
        </p:spPr>
        <p:txBody>
          <a:bodyPr/>
          <a:lstStyle/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#include &lt;upc.h&gt;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#include &lt;mpi.h&gt;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#define N 100*THREADS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shared double v1[N], v2[N];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shared int r0;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int main(int argc, char **argv) {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	int i, me, np;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	double sum = 0.0, dotp;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	MPI_Comm hybrid_comm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	MPI_Init(&amp;argc, &amp;argv);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	MPI_Comm_rank(MPI_COMM_WORLD, &amp;me);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	MPI_Comm_size(MPI_COMM_WORLD, &amp;np);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	if (MYTHREAD == 0) r0 = me;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	upc_barrier;</a:t>
            </a:r>
          </a:p>
          <a:p>
            <a:pPr>
              <a:buFont typeface="Arial" charset="0"/>
              <a:buNone/>
              <a:tabLst>
                <a:tab pos="577850" algn="l"/>
                <a:tab pos="806450" algn="l"/>
              </a:tabLst>
            </a:pPr>
            <a:endParaRPr lang="en-US" sz="12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2A1C136B-F9DD-41AC-AC56-3A77B92C89D2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>
                <a:buFont typeface="Wingdings" pitchFamily="2" charset="2"/>
                <a:buNone/>
              </a:pPr>
              <a:t>24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1371600"/>
            <a:ext cx="4400550" cy="5267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MPI_Comm_split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(MPI_COMM_WORLD, 0,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r0*THREADS+MYTHREAD, &amp;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hybrid_comm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hybrid_comm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&amp;me);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MPI_Comm_size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hybrid_comm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endParaRPr lang="en-US" sz="1200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N/(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/THREADS); </a:t>
            </a:r>
            <a:r>
              <a:rPr lang="en-US" sz="1200" i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Block size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upc_forall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=me*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B;i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&lt;(me+1)*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B;i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 &amp;v1[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+= v1[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]*v2[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endParaRPr lang="en-US" sz="1200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(&amp;sum, &amp;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dotp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1, MPI_DOUBLE,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MPI_SUM, 0, 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hybrid_comm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endParaRPr lang="en-US" sz="1200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 (me == 0) 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("Dot = %f\n", 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dotp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marL="341313" indent="-341313" eaLnBrk="0" hangingPunct="0">
              <a:lnSpc>
                <a:spcPct val="104000"/>
              </a:lnSpc>
              <a:spcBef>
                <a:spcPts val="700"/>
              </a:spcBef>
              <a:tabLst>
                <a:tab pos="577850" algn="l"/>
                <a:tab pos="806450" algn="l"/>
              </a:tabLst>
              <a:defRPr/>
            </a:pPr>
            <a:r>
              <a:rPr lang="en-US" sz="12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914400" eaLnBrk="1" hangingPunct="1">
              <a:buFont typeface="Wingdings" pitchFamily="2" charset="2"/>
              <a:buNone/>
            </a:pPr>
            <a:fld id="{0BBEF136-7EBA-481F-9CC5-B9F719AFCE2C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defTabSz="914400" eaLnBrk="1" hangingPunct="1">
                <a:buFont typeface="Wingdings" pitchFamily="2" charset="2"/>
                <a:buNone/>
              </a:pPr>
              <a:t>3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Unified Parallel C</a:t>
            </a:r>
          </a:p>
        </p:txBody>
      </p:sp>
      <p:sp>
        <p:nvSpPr>
          <p:cNvPr id="5124" name="Conten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</a:pPr>
            <a:r>
              <a:rPr lang="en-US" smtClean="0"/>
              <a:t>Unified Parallel C (UPC) is:</a:t>
            </a:r>
          </a:p>
          <a:p>
            <a:pPr lvl="1">
              <a:spcBef>
                <a:spcPts val="250"/>
              </a:spcBef>
              <a:spcAft>
                <a:spcPts val="250"/>
              </a:spcAft>
              <a:tabLst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</a:pPr>
            <a:r>
              <a:rPr lang="en-US" smtClean="0"/>
              <a:t>Parallel extension of ANSI C</a:t>
            </a:r>
          </a:p>
          <a:p>
            <a:pPr lvl="1">
              <a:spcBef>
                <a:spcPts val="250"/>
              </a:spcBef>
              <a:spcAft>
                <a:spcPts val="250"/>
              </a:spcAft>
              <a:tabLst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</a:pPr>
            <a:r>
              <a:rPr lang="en-US" smtClean="0"/>
              <a:t>Adds PGAS memory model</a:t>
            </a:r>
          </a:p>
          <a:p>
            <a:pPr lvl="1">
              <a:spcBef>
                <a:spcPts val="250"/>
              </a:spcBef>
              <a:spcAft>
                <a:spcPts val="250"/>
              </a:spcAft>
              <a:tabLst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</a:pPr>
            <a:r>
              <a:rPr lang="en-US" smtClean="0"/>
              <a:t>Convenient, shared memory </a:t>
            </a:r>
            <a:br>
              <a:rPr lang="en-US" smtClean="0"/>
            </a:br>
            <a:r>
              <a:rPr lang="en-US" smtClean="0"/>
              <a:t>-like programming</a:t>
            </a:r>
          </a:p>
          <a:p>
            <a:pPr lvl="1">
              <a:spcBef>
                <a:spcPts val="250"/>
              </a:spcBef>
              <a:spcAft>
                <a:spcPts val="250"/>
              </a:spcAft>
              <a:tabLst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</a:pPr>
            <a:r>
              <a:rPr lang="en-US" smtClean="0"/>
              <a:t>Programmer controls/exploits</a:t>
            </a:r>
            <a:br>
              <a:rPr lang="en-US" smtClean="0"/>
            </a:br>
            <a:r>
              <a:rPr lang="en-US" smtClean="0"/>
              <a:t>locality, one-sided communication</a:t>
            </a:r>
            <a:endParaRPr lang="en-US" sz="1000" smtClean="0"/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</a:pPr>
            <a:r>
              <a:rPr lang="en-US" smtClean="0"/>
              <a:t>Tunable approach to performance</a:t>
            </a:r>
          </a:p>
          <a:p>
            <a:pPr lvl="1">
              <a:spcBef>
                <a:spcPts val="250"/>
              </a:spcBef>
              <a:spcAft>
                <a:spcPts val="250"/>
              </a:spcAft>
              <a:tabLst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</a:pPr>
            <a:r>
              <a:rPr lang="en-US" smtClean="0"/>
              <a:t>High level: Sequential C </a:t>
            </a:r>
            <a:r>
              <a:rPr lang="en-US" smtClean="0">
                <a:latin typeface="Wingdings" pitchFamily="2" charset="2"/>
              </a:rPr>
              <a:t></a:t>
            </a:r>
            <a:r>
              <a:rPr lang="en-US" smtClean="0"/>
              <a:t> Shared memory</a:t>
            </a:r>
          </a:p>
          <a:p>
            <a:pPr lvl="1">
              <a:spcBef>
                <a:spcPts val="250"/>
              </a:spcBef>
              <a:spcAft>
                <a:spcPts val="250"/>
              </a:spcAft>
              <a:tabLst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</a:pPr>
            <a:r>
              <a:rPr lang="en-US" smtClean="0"/>
              <a:t>Medium level: Locality, data distribution, consistency</a:t>
            </a:r>
          </a:p>
          <a:p>
            <a:pPr lvl="1">
              <a:spcBef>
                <a:spcPts val="250"/>
              </a:spcBef>
              <a:spcAft>
                <a:spcPts val="250"/>
              </a:spcAft>
              <a:tabLst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</a:pPr>
            <a:r>
              <a:rPr lang="en-US" smtClean="0"/>
              <a:t>Low level: Explicit one-sided communication</a:t>
            </a:r>
          </a:p>
        </p:txBody>
      </p:sp>
      <p:grpSp>
        <p:nvGrpSpPr>
          <p:cNvPr id="5125" name="Group 31"/>
          <p:cNvGrpSpPr>
            <a:grpSpLocks/>
          </p:cNvGrpSpPr>
          <p:nvPr/>
        </p:nvGrpSpPr>
        <p:grpSpPr bwMode="auto">
          <a:xfrm>
            <a:off x="6086475" y="3027363"/>
            <a:ext cx="2287588" cy="1316037"/>
            <a:chOff x="6143625" y="2913063"/>
            <a:chExt cx="2287588" cy="517525"/>
          </a:xfrm>
        </p:grpSpPr>
        <p:cxnSp>
          <p:nvCxnSpPr>
            <p:cNvPr id="5154" name="Straight Arrow Connector 12"/>
            <p:cNvCxnSpPr>
              <a:cxnSpLocks noChangeShapeType="1"/>
            </p:cNvCxnSpPr>
            <p:nvPr/>
          </p:nvCxnSpPr>
          <p:spPr bwMode="auto">
            <a:xfrm rot="5400000">
              <a:off x="5887244" y="3172619"/>
              <a:ext cx="514350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55" name="Straight Arrow Connector 13"/>
            <p:cNvCxnSpPr>
              <a:cxnSpLocks noChangeShapeType="1"/>
            </p:cNvCxnSpPr>
            <p:nvPr/>
          </p:nvCxnSpPr>
          <p:spPr bwMode="auto">
            <a:xfrm rot="16200000" flipH="1">
              <a:off x="6457950" y="3170238"/>
              <a:ext cx="515937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56" name="Straight Arrow Connector 15"/>
            <p:cNvCxnSpPr>
              <a:cxnSpLocks noChangeShapeType="1"/>
            </p:cNvCxnSpPr>
            <p:nvPr/>
          </p:nvCxnSpPr>
          <p:spPr bwMode="auto">
            <a:xfrm rot="16200000" flipH="1">
              <a:off x="8172450" y="3170238"/>
              <a:ext cx="515937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5829300" y="1428750"/>
            <a:ext cx="2800350" cy="588963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endParaRPr lang="en-US" sz="2400" b="1">
              <a:solidFill>
                <a:schemeClr val="folHlink"/>
              </a:solidFill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5829300" y="2035175"/>
            <a:ext cx="2800350" cy="5095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6935788" y="2027238"/>
            <a:ext cx="0" cy="5175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H="1">
            <a:off x="6343650" y="2036763"/>
            <a:ext cx="0" cy="508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8056563" y="2035175"/>
            <a:ext cx="7937" cy="5095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Oval 13"/>
          <p:cNvSpPr>
            <a:spLocks noChangeArrowheads="1"/>
          </p:cNvSpPr>
          <p:nvPr/>
        </p:nvSpPr>
        <p:spPr bwMode="auto">
          <a:xfrm>
            <a:off x="7335838" y="2279650"/>
            <a:ext cx="46037" cy="53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Oval 14"/>
          <p:cNvSpPr>
            <a:spLocks noChangeArrowheads="1"/>
          </p:cNvSpPr>
          <p:nvPr/>
        </p:nvSpPr>
        <p:spPr bwMode="auto">
          <a:xfrm>
            <a:off x="7427913" y="2279650"/>
            <a:ext cx="47625" cy="53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Oval 15"/>
          <p:cNvSpPr>
            <a:spLocks noChangeArrowheads="1"/>
          </p:cNvSpPr>
          <p:nvPr/>
        </p:nvSpPr>
        <p:spPr bwMode="auto">
          <a:xfrm>
            <a:off x="7521575" y="2279650"/>
            <a:ext cx="47625" cy="53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Oval 32"/>
          <p:cNvSpPr>
            <a:spLocks noChangeArrowheads="1"/>
          </p:cNvSpPr>
          <p:nvPr/>
        </p:nvSpPr>
        <p:spPr bwMode="auto">
          <a:xfrm>
            <a:off x="7345363" y="1901825"/>
            <a:ext cx="46037" cy="555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Oval 33"/>
          <p:cNvSpPr>
            <a:spLocks noChangeArrowheads="1"/>
          </p:cNvSpPr>
          <p:nvPr/>
        </p:nvSpPr>
        <p:spPr bwMode="auto">
          <a:xfrm>
            <a:off x="7439025" y="1901825"/>
            <a:ext cx="46038" cy="555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Oval 34"/>
          <p:cNvSpPr>
            <a:spLocks noChangeArrowheads="1"/>
          </p:cNvSpPr>
          <p:nvPr/>
        </p:nvSpPr>
        <p:spPr bwMode="auto">
          <a:xfrm>
            <a:off x="7532688" y="1901825"/>
            <a:ext cx="46037" cy="555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AutoShape 24"/>
          <p:cNvSpPr>
            <a:spLocks noChangeArrowheads="1"/>
          </p:cNvSpPr>
          <p:nvPr/>
        </p:nvSpPr>
        <p:spPr bwMode="auto">
          <a:xfrm>
            <a:off x="5902325" y="1492250"/>
            <a:ext cx="2640013" cy="465138"/>
          </a:xfrm>
          <a:prstGeom prst="cube">
            <a:avLst>
              <a:gd name="adj" fmla="val 25000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     X[M][M][N]</a:t>
            </a:r>
          </a:p>
        </p:txBody>
      </p:sp>
      <p:sp>
        <p:nvSpPr>
          <p:cNvPr id="5138" name="Line 19"/>
          <p:cNvSpPr>
            <a:spLocks noChangeShapeType="1"/>
          </p:cNvSpPr>
          <p:nvPr/>
        </p:nvSpPr>
        <p:spPr bwMode="auto">
          <a:xfrm flipH="1">
            <a:off x="6343650" y="1436688"/>
            <a:ext cx="0" cy="110807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Line 10"/>
          <p:cNvSpPr>
            <a:spLocks noChangeShapeType="1"/>
          </p:cNvSpPr>
          <p:nvPr/>
        </p:nvSpPr>
        <p:spPr bwMode="auto">
          <a:xfrm>
            <a:off x="8056563" y="1436688"/>
            <a:ext cx="7937" cy="11080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Line 5"/>
          <p:cNvSpPr>
            <a:spLocks noChangeShapeType="1"/>
          </p:cNvSpPr>
          <p:nvPr/>
        </p:nvSpPr>
        <p:spPr bwMode="auto">
          <a:xfrm flipH="1">
            <a:off x="6935788" y="1436688"/>
            <a:ext cx="0" cy="11080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AutoShape 25"/>
          <p:cNvSpPr>
            <a:spLocks noChangeArrowheads="1"/>
          </p:cNvSpPr>
          <p:nvPr/>
        </p:nvSpPr>
        <p:spPr bwMode="auto">
          <a:xfrm>
            <a:off x="6362700" y="2089150"/>
            <a:ext cx="539750" cy="411163"/>
          </a:xfrm>
          <a:prstGeom prst="cube">
            <a:avLst>
              <a:gd name="adj" fmla="val 14912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b="1"/>
              <a:t>X[1..9]</a:t>
            </a:r>
          </a:p>
          <a:p>
            <a:pPr algn="ctr"/>
            <a:r>
              <a:rPr lang="en-US" sz="800" b="1"/>
              <a:t>[1..9][1..9]</a:t>
            </a:r>
          </a:p>
        </p:txBody>
      </p:sp>
      <p:sp>
        <p:nvSpPr>
          <p:cNvPr id="5142" name="Text Box 29"/>
          <p:cNvSpPr txBox="1">
            <a:spLocks noChangeArrowheads="1"/>
          </p:cNvSpPr>
          <p:nvPr/>
        </p:nvSpPr>
        <p:spPr bwMode="auto">
          <a:xfrm>
            <a:off x="5910263" y="2185988"/>
            <a:ext cx="3397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143" name="Line 30"/>
          <p:cNvSpPr>
            <a:spLocks noChangeShapeType="1"/>
          </p:cNvSpPr>
          <p:nvPr/>
        </p:nvSpPr>
        <p:spPr bwMode="auto">
          <a:xfrm flipH="1" flipV="1">
            <a:off x="6062663" y="1817688"/>
            <a:ext cx="0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4" name="Oval 13"/>
          <p:cNvSpPr>
            <a:spLocks noChangeArrowheads="1"/>
          </p:cNvSpPr>
          <p:nvPr/>
        </p:nvSpPr>
        <p:spPr bwMode="auto">
          <a:xfrm>
            <a:off x="7358063" y="2801938"/>
            <a:ext cx="46037" cy="53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Oval 14"/>
          <p:cNvSpPr>
            <a:spLocks noChangeArrowheads="1"/>
          </p:cNvSpPr>
          <p:nvPr/>
        </p:nvSpPr>
        <p:spPr bwMode="auto">
          <a:xfrm>
            <a:off x="7450138" y="2801938"/>
            <a:ext cx="47625" cy="53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Oval 15"/>
          <p:cNvSpPr>
            <a:spLocks noChangeArrowheads="1"/>
          </p:cNvSpPr>
          <p:nvPr/>
        </p:nvSpPr>
        <p:spPr bwMode="auto">
          <a:xfrm>
            <a:off x="7543800" y="2801938"/>
            <a:ext cx="47625" cy="53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147" name="Picture 4" descr="C:\Documents and Settings\Jim\Local Settings\Temporary Internet Files\Content.IE5\FIBE8Y1F\MCj0433867000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2571750"/>
            <a:ext cx="5159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8" name="Picture 4" descr="C:\Documents and Settings\Jim\Local Settings\Temporary Internet Files\Content.IE5\FIBE8Y1F\MCj0433867000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3" y="2570163"/>
            <a:ext cx="5159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9" name="Picture 4" descr="C:\Documents and Settings\Jim\Local Settings\Temporary Internet Files\Content.IE5\FIBE8Y1F\MCj0433867000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713" y="2570163"/>
            <a:ext cx="5159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50" name="Oval 33"/>
          <p:cNvSpPr>
            <a:spLocks noChangeArrowheads="1"/>
          </p:cNvSpPr>
          <p:nvPr/>
        </p:nvSpPr>
        <p:spPr bwMode="auto">
          <a:xfrm>
            <a:off x="6559550" y="3429000"/>
            <a:ext cx="184150" cy="182563"/>
          </a:xfrm>
          <a:prstGeom prst="ellipse">
            <a:avLst/>
          </a:prstGeom>
          <a:solidFill>
            <a:srgbClr val="AFD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151" name="Straight Connector 48"/>
          <p:cNvCxnSpPr>
            <a:cxnSpLocks noChangeShapeType="1"/>
            <a:stCxn id="5150" idx="6"/>
          </p:cNvCxnSpPr>
          <p:nvPr/>
        </p:nvCxnSpPr>
        <p:spPr bwMode="auto">
          <a:xfrm>
            <a:off x="6743700" y="3521075"/>
            <a:ext cx="1600200" cy="1365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2" name="Straight Arrow Connector 51"/>
          <p:cNvCxnSpPr>
            <a:cxnSpLocks noChangeShapeType="1"/>
          </p:cNvCxnSpPr>
          <p:nvPr/>
        </p:nvCxnSpPr>
        <p:spPr bwMode="auto">
          <a:xfrm rot="10800000" flipV="1">
            <a:off x="6629400" y="3657600"/>
            <a:ext cx="1714500" cy="1714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3" name="TextBox 53"/>
          <p:cNvSpPr txBox="1">
            <a:spLocks noChangeArrowheads="1"/>
          </p:cNvSpPr>
          <p:nvPr/>
        </p:nvSpPr>
        <p:spPr bwMode="auto">
          <a:xfrm>
            <a:off x="6629400" y="3116263"/>
            <a:ext cx="890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get(…)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Why go Hybrid?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6C0BD0B8-3918-44A3-97D6-B7BB73BDFD60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>
                <a:buFont typeface="Wingdings" pitchFamily="2" charset="2"/>
                <a:buNone/>
              </a:pPr>
              <a:t>4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Georgia" pitchFamily="18" charset="0"/>
              <a:buAutoNum type="arabicPeriod"/>
              <a:defRPr/>
            </a:pPr>
            <a:r>
              <a:rPr lang="en-US" sz="2400" dirty="0" smtClean="0"/>
              <a:t>Extend MPI codes with access to more memory</a:t>
            </a:r>
          </a:p>
          <a:p>
            <a:pPr marL="857250" lvl="1" indent="-457200">
              <a:buFont typeface="Arial" pitchFamily="34" charset="0"/>
              <a:buChar char="–"/>
              <a:defRPr/>
            </a:pPr>
            <a:r>
              <a:rPr lang="en-US" dirty="0" smtClean="0"/>
              <a:t>UPC asynchronous global address space</a:t>
            </a:r>
          </a:p>
          <a:p>
            <a:pPr marL="1258887" lvl="2" indent="-457200">
              <a:buFont typeface="Arial" pitchFamily="34" charset="0"/>
              <a:buChar char="•"/>
              <a:defRPr/>
            </a:pPr>
            <a:r>
              <a:rPr lang="en-US" dirty="0" smtClean="0"/>
              <a:t>Aggregates memory of multiple nodes</a:t>
            </a:r>
          </a:p>
          <a:p>
            <a:pPr marL="1258887" lvl="2" indent="-457200">
              <a:buFont typeface="Arial" pitchFamily="34" charset="0"/>
              <a:buChar char="•"/>
              <a:defRPr/>
            </a:pPr>
            <a:r>
              <a:rPr lang="en-US" dirty="0" smtClean="0"/>
              <a:t>Operate on large data sets</a:t>
            </a:r>
          </a:p>
          <a:p>
            <a:pPr marL="1258887" lvl="2" indent="-457200">
              <a:buFont typeface="Arial" pitchFamily="34" charset="0"/>
              <a:buChar char="•"/>
              <a:defRPr/>
            </a:pPr>
            <a:r>
              <a:rPr lang="en-US" dirty="0" smtClean="0"/>
              <a:t>More space than </a:t>
            </a:r>
            <a:r>
              <a:rPr lang="en-US" dirty="0" err="1" smtClean="0"/>
              <a:t>OpenMP</a:t>
            </a:r>
            <a:r>
              <a:rPr lang="en-US" dirty="0" smtClean="0"/>
              <a:t> (limited to one node)</a:t>
            </a:r>
          </a:p>
          <a:p>
            <a:pPr marL="857250" lvl="1" indent="-457200">
              <a:buFont typeface="Arial" pitchFamily="34" charset="0"/>
              <a:buChar char="–"/>
              <a:defRPr/>
            </a:pPr>
            <a:endParaRPr lang="en-US" sz="800" dirty="0" smtClean="0"/>
          </a:p>
          <a:p>
            <a:pPr marL="457200" indent="-457200">
              <a:buFont typeface="Georgia" pitchFamily="18" charset="0"/>
              <a:buAutoNum type="arabicPeriod"/>
              <a:defRPr/>
            </a:pPr>
            <a:r>
              <a:rPr lang="en-US" sz="2400" dirty="0" smtClean="0"/>
              <a:t>Improve performance for locality-constrained UPC codes</a:t>
            </a:r>
          </a:p>
          <a:p>
            <a:pPr marL="857250" lvl="1" indent="-457200">
              <a:buFont typeface="Arial" pitchFamily="34" charset="0"/>
              <a:buChar char="–"/>
              <a:defRPr/>
            </a:pPr>
            <a:r>
              <a:rPr lang="en-US" dirty="0" smtClean="0"/>
              <a:t>Use multiple global address spaces for replication</a:t>
            </a:r>
          </a:p>
          <a:p>
            <a:pPr marL="857250" lvl="1" indent="-457200">
              <a:defRPr/>
            </a:pPr>
            <a:r>
              <a:rPr lang="en-US" dirty="0" smtClean="0"/>
              <a:t>Groups apply to static arrays</a:t>
            </a:r>
          </a:p>
          <a:p>
            <a:pPr marL="1258887" lvl="2" indent="-457200">
              <a:buFont typeface="Arial" pitchFamily="34" charset="0"/>
              <a:buChar char="•"/>
              <a:defRPr/>
            </a:pPr>
            <a:r>
              <a:rPr lang="en-US" dirty="0" smtClean="0"/>
              <a:t>Most convenient to use</a:t>
            </a:r>
          </a:p>
          <a:p>
            <a:pPr marL="857250" lvl="1" indent="-457200">
              <a:defRPr/>
            </a:pPr>
            <a:endParaRPr lang="en-US" sz="800" dirty="0" smtClean="0"/>
          </a:p>
          <a:p>
            <a:pPr marL="457200" indent="-457200">
              <a:buFont typeface="Georgia" pitchFamily="18" charset="0"/>
              <a:buAutoNum type="arabicPeriod"/>
              <a:defRPr/>
            </a:pPr>
            <a:r>
              <a:rPr lang="en-US" sz="2400" dirty="0" smtClean="0"/>
              <a:t>Provide access to libraries like </a:t>
            </a:r>
            <a:r>
              <a:rPr lang="en-US" sz="2400" dirty="0" err="1" smtClean="0"/>
              <a:t>PETSc</a:t>
            </a:r>
            <a:r>
              <a:rPr lang="en-US" sz="2400" dirty="0" smtClean="0"/>
              <a:t> and SCALAPACK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Why not use MPI-2 One-Sided?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MPI-2 provides one-sided messaging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Not quite the same as a global address space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Does not assume coherence: Extremely portable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No access to performance/programmability gains on machines with coherent memory subsystem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Accesses must be locked using coarse grain window locks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Can only access a location once per epoch if written to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No overlapping local/remote accesses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No pointers, window objects cannot be shared, …</a:t>
            </a:r>
            <a:endParaRPr lang="en-US" sz="80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UPC provides fine-grain asynchronous global addr. space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Makes some assumptions about memory subsystem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Assumptions fit most HPC systems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13B5B294-05BB-409B-831C-4D2CD191F204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>
                <a:buFont typeface="Wingdings" pitchFamily="2" charset="2"/>
                <a:buNone/>
              </a:pPr>
              <a:t>5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Hybrid MPI+UPC Programming Model</a:t>
            </a:r>
          </a:p>
        </p:txBody>
      </p:sp>
      <p:sp>
        <p:nvSpPr>
          <p:cNvPr id="70" name="Content Placeholder 69"/>
          <p:cNvSpPr>
            <a:spLocks noGrp="1"/>
          </p:cNvSpPr>
          <p:nvPr>
            <p:ph idx="1"/>
          </p:nvPr>
        </p:nvSpPr>
        <p:spPr>
          <a:xfrm>
            <a:off x="457200" y="4400550"/>
            <a:ext cx="8228013" cy="2314575"/>
          </a:xfrm>
        </p:spPr>
        <p:txBody>
          <a:bodyPr/>
          <a:lstStyle/>
          <a:p>
            <a:pPr marL="457200" indent="-457200">
              <a:defRPr/>
            </a:pPr>
            <a:r>
              <a:rPr lang="en-US" sz="2400" dirty="0" smtClean="0"/>
              <a:t>Many possible ways to combine MPI</a:t>
            </a:r>
          </a:p>
          <a:p>
            <a:pPr marL="457200" indent="-457200">
              <a:defRPr/>
            </a:pPr>
            <a:r>
              <a:rPr lang="en-US" sz="2400" dirty="0" smtClean="0"/>
              <a:t>Focus on:</a:t>
            </a:r>
          </a:p>
          <a:p>
            <a:pPr marL="857250" lvl="1" indent="-457200">
              <a:defRPr/>
            </a:pPr>
            <a:r>
              <a:rPr lang="en-US" dirty="0" smtClean="0"/>
              <a:t>Flat: One global address space</a:t>
            </a:r>
          </a:p>
          <a:p>
            <a:pPr marL="857250" lvl="1" indent="-457200">
              <a:defRPr/>
            </a:pPr>
            <a:r>
              <a:rPr lang="en-US" dirty="0" smtClean="0"/>
              <a:t>Nested: Multiple global address spaces (UPC groups)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914400" eaLnBrk="1" hangingPunct="1">
              <a:buFont typeface="Wingdings" pitchFamily="2" charset="2"/>
              <a:buNone/>
            </a:pPr>
            <a:fld id="{6B6A3B97-FA36-45FF-8B59-0C4C5077FA3D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defTabSz="914400" eaLnBrk="1" hangingPunct="1">
                <a:buFont typeface="Wingdings" pitchFamily="2" charset="2"/>
                <a:buNone/>
              </a:pPr>
              <a:t>6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7" name="AutoShape 1"/>
          <p:cNvSpPr>
            <a:spLocks noChangeArrowheads="1"/>
          </p:cNvSpPr>
          <p:nvPr/>
        </p:nvSpPr>
        <p:spPr bwMode="auto">
          <a:xfrm>
            <a:off x="3454400" y="1590675"/>
            <a:ext cx="908050" cy="8985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836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AutoShape 2"/>
          <p:cNvSpPr>
            <a:spLocks noChangeArrowheads="1"/>
          </p:cNvSpPr>
          <p:nvPr/>
        </p:nvSpPr>
        <p:spPr bwMode="auto">
          <a:xfrm>
            <a:off x="4448175" y="1601788"/>
            <a:ext cx="908050" cy="8858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836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AutoShape 3"/>
          <p:cNvSpPr>
            <a:spLocks noChangeArrowheads="1"/>
          </p:cNvSpPr>
          <p:nvPr/>
        </p:nvSpPr>
        <p:spPr bwMode="auto">
          <a:xfrm>
            <a:off x="3443288" y="2563813"/>
            <a:ext cx="908050" cy="8794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836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AutoShape 4"/>
          <p:cNvSpPr>
            <a:spLocks noChangeArrowheads="1"/>
          </p:cNvSpPr>
          <p:nvPr/>
        </p:nvSpPr>
        <p:spPr bwMode="auto">
          <a:xfrm>
            <a:off x="4451350" y="2563813"/>
            <a:ext cx="908050" cy="8794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836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01" name="Group 7"/>
          <p:cNvGrpSpPr>
            <a:grpSpLocks/>
          </p:cNvGrpSpPr>
          <p:nvPr/>
        </p:nvGrpSpPr>
        <p:grpSpPr bwMode="auto">
          <a:xfrm>
            <a:off x="966788" y="1600200"/>
            <a:ext cx="1928812" cy="1841500"/>
            <a:chOff x="485" y="2121"/>
            <a:chExt cx="1318" cy="1250"/>
          </a:xfrm>
        </p:grpSpPr>
        <p:sp>
          <p:nvSpPr>
            <p:cNvPr id="8244" name="AutoShape 8"/>
            <p:cNvSpPr>
              <a:spLocks noChangeArrowheads="1"/>
            </p:cNvSpPr>
            <p:nvPr/>
          </p:nvSpPr>
          <p:spPr bwMode="auto">
            <a:xfrm>
              <a:off x="485" y="2121"/>
              <a:ext cx="1319" cy="1251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5" name="Oval 9"/>
            <p:cNvSpPr>
              <a:spLocks noChangeArrowheads="1"/>
            </p:cNvSpPr>
            <p:nvPr/>
          </p:nvSpPr>
          <p:spPr bwMode="auto">
            <a:xfrm>
              <a:off x="576" y="2212"/>
              <a:ext cx="144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6" name="Oval 10"/>
            <p:cNvSpPr>
              <a:spLocks noChangeArrowheads="1"/>
            </p:cNvSpPr>
            <p:nvPr/>
          </p:nvSpPr>
          <p:spPr bwMode="auto">
            <a:xfrm>
              <a:off x="916" y="2212"/>
              <a:ext cx="144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7" name="Oval 11"/>
            <p:cNvSpPr>
              <a:spLocks noChangeArrowheads="1"/>
            </p:cNvSpPr>
            <p:nvPr/>
          </p:nvSpPr>
          <p:spPr bwMode="auto">
            <a:xfrm>
              <a:off x="576" y="2530"/>
              <a:ext cx="144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8" name="Oval 12"/>
            <p:cNvSpPr>
              <a:spLocks noChangeArrowheads="1"/>
            </p:cNvSpPr>
            <p:nvPr/>
          </p:nvSpPr>
          <p:spPr bwMode="auto">
            <a:xfrm>
              <a:off x="916" y="2530"/>
              <a:ext cx="144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9" name="Oval 13"/>
            <p:cNvSpPr>
              <a:spLocks noChangeArrowheads="1"/>
            </p:cNvSpPr>
            <p:nvPr/>
          </p:nvSpPr>
          <p:spPr bwMode="auto">
            <a:xfrm>
              <a:off x="1211" y="2212"/>
              <a:ext cx="144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0" name="Oval 14"/>
            <p:cNvSpPr>
              <a:spLocks noChangeArrowheads="1"/>
            </p:cNvSpPr>
            <p:nvPr/>
          </p:nvSpPr>
          <p:spPr bwMode="auto">
            <a:xfrm>
              <a:off x="1551" y="2212"/>
              <a:ext cx="144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1" name="Oval 15"/>
            <p:cNvSpPr>
              <a:spLocks noChangeArrowheads="1"/>
            </p:cNvSpPr>
            <p:nvPr/>
          </p:nvSpPr>
          <p:spPr bwMode="auto">
            <a:xfrm>
              <a:off x="1211" y="2530"/>
              <a:ext cx="144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2" name="Oval 16"/>
            <p:cNvSpPr>
              <a:spLocks noChangeArrowheads="1"/>
            </p:cNvSpPr>
            <p:nvPr/>
          </p:nvSpPr>
          <p:spPr bwMode="auto">
            <a:xfrm>
              <a:off x="1551" y="2530"/>
              <a:ext cx="144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3" name="Oval 17"/>
            <p:cNvSpPr>
              <a:spLocks noChangeArrowheads="1"/>
            </p:cNvSpPr>
            <p:nvPr/>
          </p:nvSpPr>
          <p:spPr bwMode="auto">
            <a:xfrm>
              <a:off x="576" y="2824"/>
              <a:ext cx="144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4" name="Oval 18"/>
            <p:cNvSpPr>
              <a:spLocks noChangeArrowheads="1"/>
            </p:cNvSpPr>
            <p:nvPr/>
          </p:nvSpPr>
          <p:spPr bwMode="auto">
            <a:xfrm>
              <a:off x="916" y="2825"/>
              <a:ext cx="144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5" name="Oval 19"/>
            <p:cNvSpPr>
              <a:spLocks noChangeArrowheads="1"/>
            </p:cNvSpPr>
            <p:nvPr/>
          </p:nvSpPr>
          <p:spPr bwMode="auto">
            <a:xfrm>
              <a:off x="576" y="3142"/>
              <a:ext cx="144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6" name="Oval 20"/>
            <p:cNvSpPr>
              <a:spLocks noChangeArrowheads="1"/>
            </p:cNvSpPr>
            <p:nvPr/>
          </p:nvSpPr>
          <p:spPr bwMode="auto">
            <a:xfrm>
              <a:off x="916" y="3142"/>
              <a:ext cx="144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7" name="Oval 21"/>
            <p:cNvSpPr>
              <a:spLocks noChangeArrowheads="1"/>
            </p:cNvSpPr>
            <p:nvPr/>
          </p:nvSpPr>
          <p:spPr bwMode="auto">
            <a:xfrm>
              <a:off x="1211" y="2824"/>
              <a:ext cx="144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8" name="Oval 22"/>
            <p:cNvSpPr>
              <a:spLocks noChangeArrowheads="1"/>
            </p:cNvSpPr>
            <p:nvPr/>
          </p:nvSpPr>
          <p:spPr bwMode="auto">
            <a:xfrm>
              <a:off x="1551" y="2825"/>
              <a:ext cx="144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9" name="Oval 23"/>
            <p:cNvSpPr>
              <a:spLocks noChangeArrowheads="1"/>
            </p:cNvSpPr>
            <p:nvPr/>
          </p:nvSpPr>
          <p:spPr bwMode="auto">
            <a:xfrm>
              <a:off x="1211" y="3142"/>
              <a:ext cx="144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0" name="Oval 24"/>
            <p:cNvSpPr>
              <a:spLocks noChangeArrowheads="1"/>
            </p:cNvSpPr>
            <p:nvPr/>
          </p:nvSpPr>
          <p:spPr bwMode="auto">
            <a:xfrm>
              <a:off x="1551" y="3142"/>
              <a:ext cx="144" cy="1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2" name="Oval 25"/>
          <p:cNvSpPr>
            <a:spLocks noChangeArrowheads="1"/>
          </p:cNvSpPr>
          <p:nvPr/>
        </p:nvSpPr>
        <p:spPr bwMode="auto">
          <a:xfrm>
            <a:off x="3514725" y="1665288"/>
            <a:ext cx="228600" cy="228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26"/>
          <p:cNvSpPr>
            <a:spLocks noChangeArrowheads="1"/>
          </p:cNvSpPr>
          <p:nvPr/>
        </p:nvSpPr>
        <p:spPr bwMode="auto">
          <a:xfrm>
            <a:off x="4054475" y="1665288"/>
            <a:ext cx="228600" cy="228600"/>
          </a:xfrm>
          <a:prstGeom prst="ellipse">
            <a:avLst/>
          </a:prstGeom>
          <a:solidFill>
            <a:srgbClr val="000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Oval 27"/>
          <p:cNvSpPr>
            <a:spLocks noChangeArrowheads="1"/>
          </p:cNvSpPr>
          <p:nvPr/>
        </p:nvSpPr>
        <p:spPr bwMode="auto">
          <a:xfrm>
            <a:off x="3514725" y="2170113"/>
            <a:ext cx="228600" cy="228600"/>
          </a:xfrm>
          <a:prstGeom prst="ellipse">
            <a:avLst/>
          </a:prstGeom>
          <a:solidFill>
            <a:srgbClr val="000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Oval 28"/>
          <p:cNvSpPr>
            <a:spLocks noChangeArrowheads="1"/>
          </p:cNvSpPr>
          <p:nvPr/>
        </p:nvSpPr>
        <p:spPr bwMode="auto">
          <a:xfrm>
            <a:off x="4054475" y="2170113"/>
            <a:ext cx="228600" cy="228600"/>
          </a:xfrm>
          <a:prstGeom prst="ellipse">
            <a:avLst/>
          </a:prstGeom>
          <a:solidFill>
            <a:srgbClr val="000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Oval 29"/>
          <p:cNvSpPr>
            <a:spLocks noChangeArrowheads="1"/>
          </p:cNvSpPr>
          <p:nvPr/>
        </p:nvSpPr>
        <p:spPr bwMode="auto">
          <a:xfrm>
            <a:off x="4522788" y="1665288"/>
            <a:ext cx="228600" cy="228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Oval 30"/>
          <p:cNvSpPr>
            <a:spLocks noChangeArrowheads="1"/>
          </p:cNvSpPr>
          <p:nvPr/>
        </p:nvSpPr>
        <p:spPr bwMode="auto">
          <a:xfrm>
            <a:off x="5062538" y="1665288"/>
            <a:ext cx="228600" cy="228600"/>
          </a:xfrm>
          <a:prstGeom prst="ellipse">
            <a:avLst/>
          </a:prstGeom>
          <a:solidFill>
            <a:srgbClr val="000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Oval 31"/>
          <p:cNvSpPr>
            <a:spLocks noChangeArrowheads="1"/>
          </p:cNvSpPr>
          <p:nvPr/>
        </p:nvSpPr>
        <p:spPr bwMode="auto">
          <a:xfrm>
            <a:off x="4522788" y="2170113"/>
            <a:ext cx="228600" cy="228600"/>
          </a:xfrm>
          <a:prstGeom prst="ellipse">
            <a:avLst/>
          </a:prstGeom>
          <a:solidFill>
            <a:srgbClr val="000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Oval 32"/>
          <p:cNvSpPr>
            <a:spLocks noChangeArrowheads="1"/>
          </p:cNvSpPr>
          <p:nvPr/>
        </p:nvSpPr>
        <p:spPr bwMode="auto">
          <a:xfrm>
            <a:off x="3514725" y="2636838"/>
            <a:ext cx="228600" cy="228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Oval 33"/>
          <p:cNvSpPr>
            <a:spLocks noChangeArrowheads="1"/>
          </p:cNvSpPr>
          <p:nvPr/>
        </p:nvSpPr>
        <p:spPr bwMode="auto">
          <a:xfrm>
            <a:off x="4054475" y="2638425"/>
            <a:ext cx="228600" cy="228600"/>
          </a:xfrm>
          <a:prstGeom prst="ellipse">
            <a:avLst/>
          </a:prstGeom>
          <a:solidFill>
            <a:srgbClr val="000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Oval 34"/>
          <p:cNvSpPr>
            <a:spLocks noChangeArrowheads="1"/>
          </p:cNvSpPr>
          <p:nvPr/>
        </p:nvSpPr>
        <p:spPr bwMode="auto">
          <a:xfrm>
            <a:off x="3514725" y="3141663"/>
            <a:ext cx="228600" cy="228600"/>
          </a:xfrm>
          <a:prstGeom prst="ellipse">
            <a:avLst/>
          </a:prstGeom>
          <a:solidFill>
            <a:srgbClr val="000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Oval 35"/>
          <p:cNvSpPr>
            <a:spLocks noChangeArrowheads="1"/>
          </p:cNvSpPr>
          <p:nvPr/>
        </p:nvSpPr>
        <p:spPr bwMode="auto">
          <a:xfrm>
            <a:off x="4054475" y="3141663"/>
            <a:ext cx="228600" cy="228600"/>
          </a:xfrm>
          <a:prstGeom prst="ellipse">
            <a:avLst/>
          </a:prstGeom>
          <a:solidFill>
            <a:srgbClr val="000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Oval 36"/>
          <p:cNvSpPr>
            <a:spLocks noChangeArrowheads="1"/>
          </p:cNvSpPr>
          <p:nvPr/>
        </p:nvSpPr>
        <p:spPr bwMode="auto">
          <a:xfrm>
            <a:off x="4522788" y="2636838"/>
            <a:ext cx="228600" cy="228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Oval 37"/>
          <p:cNvSpPr>
            <a:spLocks noChangeArrowheads="1"/>
          </p:cNvSpPr>
          <p:nvPr/>
        </p:nvSpPr>
        <p:spPr bwMode="auto">
          <a:xfrm>
            <a:off x="5062538" y="2638425"/>
            <a:ext cx="228600" cy="228600"/>
          </a:xfrm>
          <a:prstGeom prst="ellipse">
            <a:avLst/>
          </a:prstGeom>
          <a:solidFill>
            <a:srgbClr val="000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Oval 38"/>
          <p:cNvSpPr>
            <a:spLocks noChangeArrowheads="1"/>
          </p:cNvSpPr>
          <p:nvPr/>
        </p:nvSpPr>
        <p:spPr bwMode="auto">
          <a:xfrm>
            <a:off x="4522788" y="3141663"/>
            <a:ext cx="228600" cy="228600"/>
          </a:xfrm>
          <a:prstGeom prst="ellipse">
            <a:avLst/>
          </a:prstGeom>
          <a:solidFill>
            <a:srgbClr val="000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Oval 39"/>
          <p:cNvSpPr>
            <a:spLocks noChangeArrowheads="1"/>
          </p:cNvSpPr>
          <p:nvPr/>
        </p:nvSpPr>
        <p:spPr bwMode="auto">
          <a:xfrm>
            <a:off x="5062538" y="3141663"/>
            <a:ext cx="228600" cy="228600"/>
          </a:xfrm>
          <a:prstGeom prst="ellipse">
            <a:avLst/>
          </a:prstGeom>
          <a:solidFill>
            <a:srgbClr val="000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AutoShape 40"/>
          <p:cNvSpPr>
            <a:spLocks noChangeArrowheads="1"/>
          </p:cNvSpPr>
          <p:nvPr/>
        </p:nvSpPr>
        <p:spPr bwMode="auto">
          <a:xfrm>
            <a:off x="5865813" y="1590675"/>
            <a:ext cx="908050" cy="8985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836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AutoShape 41"/>
          <p:cNvSpPr>
            <a:spLocks noChangeArrowheads="1"/>
          </p:cNvSpPr>
          <p:nvPr/>
        </p:nvSpPr>
        <p:spPr bwMode="auto">
          <a:xfrm>
            <a:off x="6861175" y="1603375"/>
            <a:ext cx="908050" cy="8858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836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AutoShape 42"/>
          <p:cNvSpPr>
            <a:spLocks noChangeArrowheads="1"/>
          </p:cNvSpPr>
          <p:nvPr/>
        </p:nvSpPr>
        <p:spPr bwMode="auto">
          <a:xfrm>
            <a:off x="5856288" y="2563813"/>
            <a:ext cx="908050" cy="8794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836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AutoShape 43"/>
          <p:cNvSpPr>
            <a:spLocks noChangeArrowheads="1"/>
          </p:cNvSpPr>
          <p:nvPr/>
        </p:nvSpPr>
        <p:spPr bwMode="auto">
          <a:xfrm>
            <a:off x="6864350" y="2563813"/>
            <a:ext cx="908050" cy="8794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836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Oval 44"/>
          <p:cNvSpPr>
            <a:spLocks noChangeArrowheads="1"/>
          </p:cNvSpPr>
          <p:nvPr/>
        </p:nvSpPr>
        <p:spPr bwMode="auto">
          <a:xfrm>
            <a:off x="5926138" y="1665288"/>
            <a:ext cx="228600" cy="228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Oval 45"/>
          <p:cNvSpPr>
            <a:spLocks noChangeArrowheads="1"/>
          </p:cNvSpPr>
          <p:nvPr/>
        </p:nvSpPr>
        <p:spPr bwMode="auto">
          <a:xfrm>
            <a:off x="6467475" y="1666875"/>
            <a:ext cx="228600" cy="228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Oval 46"/>
          <p:cNvSpPr>
            <a:spLocks noChangeArrowheads="1"/>
          </p:cNvSpPr>
          <p:nvPr/>
        </p:nvSpPr>
        <p:spPr bwMode="auto">
          <a:xfrm>
            <a:off x="5926138" y="2170113"/>
            <a:ext cx="228600" cy="228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Oval 47"/>
          <p:cNvSpPr>
            <a:spLocks noChangeArrowheads="1"/>
          </p:cNvSpPr>
          <p:nvPr/>
        </p:nvSpPr>
        <p:spPr bwMode="auto">
          <a:xfrm>
            <a:off x="6467475" y="2170113"/>
            <a:ext cx="228600" cy="228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Oval 48"/>
          <p:cNvSpPr>
            <a:spLocks noChangeArrowheads="1"/>
          </p:cNvSpPr>
          <p:nvPr/>
        </p:nvSpPr>
        <p:spPr bwMode="auto">
          <a:xfrm>
            <a:off x="6934200" y="1665288"/>
            <a:ext cx="228600" cy="228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Oval 49"/>
          <p:cNvSpPr>
            <a:spLocks noChangeArrowheads="1"/>
          </p:cNvSpPr>
          <p:nvPr/>
        </p:nvSpPr>
        <p:spPr bwMode="auto">
          <a:xfrm>
            <a:off x="7475538" y="1666875"/>
            <a:ext cx="228600" cy="228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7" name="Oval 50"/>
          <p:cNvSpPr>
            <a:spLocks noChangeArrowheads="1"/>
          </p:cNvSpPr>
          <p:nvPr/>
        </p:nvSpPr>
        <p:spPr bwMode="auto">
          <a:xfrm>
            <a:off x="6934200" y="2170113"/>
            <a:ext cx="228600" cy="228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8" name="Oval 51"/>
          <p:cNvSpPr>
            <a:spLocks noChangeArrowheads="1"/>
          </p:cNvSpPr>
          <p:nvPr/>
        </p:nvSpPr>
        <p:spPr bwMode="auto">
          <a:xfrm>
            <a:off x="7475538" y="2170113"/>
            <a:ext cx="228600" cy="228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Oval 52"/>
          <p:cNvSpPr>
            <a:spLocks noChangeArrowheads="1"/>
          </p:cNvSpPr>
          <p:nvPr/>
        </p:nvSpPr>
        <p:spPr bwMode="auto">
          <a:xfrm>
            <a:off x="5926138" y="2638425"/>
            <a:ext cx="228600" cy="228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0" name="Oval 53"/>
          <p:cNvSpPr>
            <a:spLocks noChangeArrowheads="1"/>
          </p:cNvSpPr>
          <p:nvPr/>
        </p:nvSpPr>
        <p:spPr bwMode="auto">
          <a:xfrm>
            <a:off x="6467475" y="2638425"/>
            <a:ext cx="228600" cy="228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1" name="Oval 54"/>
          <p:cNvSpPr>
            <a:spLocks noChangeArrowheads="1"/>
          </p:cNvSpPr>
          <p:nvPr/>
        </p:nvSpPr>
        <p:spPr bwMode="auto">
          <a:xfrm>
            <a:off x="5926138" y="3141663"/>
            <a:ext cx="228600" cy="228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Oval 55"/>
          <p:cNvSpPr>
            <a:spLocks noChangeArrowheads="1"/>
          </p:cNvSpPr>
          <p:nvPr/>
        </p:nvSpPr>
        <p:spPr bwMode="auto">
          <a:xfrm>
            <a:off x="6467475" y="3141663"/>
            <a:ext cx="228600" cy="228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3" name="Oval 56"/>
          <p:cNvSpPr>
            <a:spLocks noChangeArrowheads="1"/>
          </p:cNvSpPr>
          <p:nvPr/>
        </p:nvSpPr>
        <p:spPr bwMode="auto">
          <a:xfrm>
            <a:off x="6934200" y="2638425"/>
            <a:ext cx="228600" cy="228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Oval 57"/>
          <p:cNvSpPr>
            <a:spLocks noChangeArrowheads="1"/>
          </p:cNvSpPr>
          <p:nvPr/>
        </p:nvSpPr>
        <p:spPr bwMode="auto">
          <a:xfrm>
            <a:off x="7475538" y="2638425"/>
            <a:ext cx="228600" cy="228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5" name="Oval 58"/>
          <p:cNvSpPr>
            <a:spLocks noChangeArrowheads="1"/>
          </p:cNvSpPr>
          <p:nvPr/>
        </p:nvSpPr>
        <p:spPr bwMode="auto">
          <a:xfrm>
            <a:off x="6934200" y="3141663"/>
            <a:ext cx="228600" cy="228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6" name="Oval 59"/>
          <p:cNvSpPr>
            <a:spLocks noChangeArrowheads="1"/>
          </p:cNvSpPr>
          <p:nvPr/>
        </p:nvSpPr>
        <p:spPr bwMode="auto">
          <a:xfrm>
            <a:off x="7475538" y="3141663"/>
            <a:ext cx="228600" cy="228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Oval 60"/>
          <p:cNvSpPr>
            <a:spLocks noChangeArrowheads="1"/>
          </p:cNvSpPr>
          <p:nvPr/>
        </p:nvSpPr>
        <p:spPr bwMode="auto">
          <a:xfrm>
            <a:off x="1138238" y="3613150"/>
            <a:ext cx="228600" cy="228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8" name="Oval 61"/>
          <p:cNvSpPr>
            <a:spLocks noChangeArrowheads="1"/>
          </p:cNvSpPr>
          <p:nvPr/>
        </p:nvSpPr>
        <p:spPr bwMode="auto">
          <a:xfrm>
            <a:off x="1138238" y="3962400"/>
            <a:ext cx="228600" cy="228600"/>
          </a:xfrm>
          <a:prstGeom prst="ellipse">
            <a:avLst/>
          </a:prstGeom>
          <a:solidFill>
            <a:srgbClr val="000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9" name="Text Box 62"/>
          <p:cNvSpPr txBox="1">
            <a:spLocks noChangeArrowheads="1"/>
          </p:cNvSpPr>
          <p:nvPr/>
        </p:nvSpPr>
        <p:spPr bwMode="auto">
          <a:xfrm>
            <a:off x="1366838" y="3597275"/>
            <a:ext cx="427196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131313"/>
                </a:solidFill>
              </a:rPr>
              <a:t>Hybrid MPI+UPC Process</a:t>
            </a:r>
          </a:p>
          <a:p>
            <a:pPr eaLnBrk="1" hangingPunct="1"/>
            <a:r>
              <a:rPr lang="en-US">
                <a:solidFill>
                  <a:srgbClr val="131313"/>
                </a:solidFill>
              </a:rPr>
              <a:t>UPC Process</a:t>
            </a:r>
          </a:p>
        </p:txBody>
      </p:sp>
      <p:sp>
        <p:nvSpPr>
          <p:cNvPr id="8240" name="Oval 63"/>
          <p:cNvSpPr>
            <a:spLocks noChangeArrowheads="1"/>
          </p:cNvSpPr>
          <p:nvPr/>
        </p:nvSpPr>
        <p:spPr bwMode="auto">
          <a:xfrm>
            <a:off x="5060950" y="2174875"/>
            <a:ext cx="228600" cy="228600"/>
          </a:xfrm>
          <a:prstGeom prst="ellipse">
            <a:avLst/>
          </a:prstGeom>
          <a:solidFill>
            <a:srgbClr val="000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41" name="TextBox 65"/>
          <p:cNvSpPr txBox="1">
            <a:spLocks noChangeArrowheads="1"/>
          </p:cNvSpPr>
          <p:nvPr/>
        </p:nvSpPr>
        <p:spPr bwMode="auto">
          <a:xfrm>
            <a:off x="1639888" y="1219200"/>
            <a:ext cx="569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2060"/>
                </a:solidFill>
              </a:rPr>
              <a:t>Flat</a:t>
            </a:r>
          </a:p>
        </p:txBody>
      </p:sp>
      <p:sp>
        <p:nvSpPr>
          <p:cNvPr id="8242" name="TextBox 66"/>
          <p:cNvSpPr txBox="1">
            <a:spLocks noChangeArrowheads="1"/>
          </p:cNvSpPr>
          <p:nvPr/>
        </p:nvSpPr>
        <p:spPr bwMode="auto">
          <a:xfrm>
            <a:off x="3429000" y="1219200"/>
            <a:ext cx="195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2060"/>
                </a:solidFill>
              </a:rPr>
              <a:t>Nested-Funneled</a:t>
            </a:r>
          </a:p>
        </p:txBody>
      </p:sp>
      <p:sp>
        <p:nvSpPr>
          <p:cNvPr id="8243" name="TextBox 67"/>
          <p:cNvSpPr txBox="1">
            <a:spLocks noChangeArrowheads="1"/>
          </p:cNvSpPr>
          <p:nvPr/>
        </p:nvSpPr>
        <p:spPr bwMode="auto">
          <a:xfrm>
            <a:off x="5943600" y="1219200"/>
            <a:ext cx="178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2060"/>
                </a:solidFill>
              </a:rPr>
              <a:t>Nested-Multiple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Flat Hybrid Model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971800"/>
            <a:ext cx="8343900" cy="3571875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UPC Threads </a:t>
            </a:r>
            <a:r>
              <a:rPr lang="en-US" smtClean="0">
                <a:cs typeface="Arial" charset="0"/>
              </a:rPr>
              <a:t>↔</a:t>
            </a:r>
            <a:r>
              <a:rPr lang="en-US" smtClean="0"/>
              <a:t> MPI Ranks 1:1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Every process can use MPI and UPC</a:t>
            </a:r>
            <a:endParaRPr lang="en-US" sz="100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Benefit: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Add one large global address space to MPI codes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Allow UPC programs to use MPI libs: ScaLAPACK, etc</a:t>
            </a:r>
            <a:endParaRPr lang="en-US" sz="100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Some support from Berkeley UPC for this model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“upcc -uses-mpi” tells BUPC to be compatible with MPI</a:t>
            </a:r>
          </a:p>
          <a:p>
            <a:pP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0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B3A9B0E2-320A-4A3E-84C7-19C9A658824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>
                <a:buFont typeface="Wingdings" pitchFamily="2" charset="2"/>
                <a:buNone/>
              </a:pPr>
              <a:t>7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9221" name="Group 21"/>
          <p:cNvGrpSpPr>
            <a:grpSpLocks noChangeAspect="1"/>
          </p:cNvGrpSpPr>
          <p:nvPr/>
        </p:nvGrpSpPr>
        <p:grpSpPr bwMode="auto">
          <a:xfrm>
            <a:off x="3771900" y="1314450"/>
            <a:ext cx="1566863" cy="1485900"/>
            <a:chOff x="3513138" y="1009650"/>
            <a:chExt cx="2093912" cy="1985963"/>
          </a:xfrm>
        </p:grpSpPr>
        <p:sp>
          <p:nvSpPr>
            <p:cNvPr id="9222" name="AutoShape 3"/>
            <p:cNvSpPr>
              <a:spLocks noChangeArrowheads="1"/>
            </p:cNvSpPr>
            <p:nvPr/>
          </p:nvSpPr>
          <p:spPr bwMode="auto">
            <a:xfrm>
              <a:off x="3513138" y="1009650"/>
              <a:ext cx="2093912" cy="1985963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Oval 4"/>
            <p:cNvSpPr>
              <a:spLocks noChangeArrowheads="1"/>
            </p:cNvSpPr>
            <p:nvPr/>
          </p:nvSpPr>
          <p:spPr bwMode="auto">
            <a:xfrm>
              <a:off x="3657600" y="1154113"/>
              <a:ext cx="228600" cy="2286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Oval 5"/>
            <p:cNvSpPr>
              <a:spLocks noChangeArrowheads="1"/>
            </p:cNvSpPr>
            <p:nvPr/>
          </p:nvSpPr>
          <p:spPr bwMode="auto">
            <a:xfrm>
              <a:off x="4197350" y="1154113"/>
              <a:ext cx="228600" cy="2286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Oval 6"/>
            <p:cNvSpPr>
              <a:spLocks noChangeArrowheads="1"/>
            </p:cNvSpPr>
            <p:nvPr/>
          </p:nvSpPr>
          <p:spPr bwMode="auto">
            <a:xfrm>
              <a:off x="3657600" y="1657350"/>
              <a:ext cx="228600" cy="2286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Oval 7"/>
            <p:cNvSpPr>
              <a:spLocks noChangeArrowheads="1"/>
            </p:cNvSpPr>
            <p:nvPr/>
          </p:nvSpPr>
          <p:spPr bwMode="auto">
            <a:xfrm>
              <a:off x="4197350" y="1658938"/>
              <a:ext cx="228600" cy="2286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Oval 8"/>
            <p:cNvSpPr>
              <a:spLocks noChangeArrowheads="1"/>
            </p:cNvSpPr>
            <p:nvPr/>
          </p:nvSpPr>
          <p:spPr bwMode="auto">
            <a:xfrm>
              <a:off x="4665663" y="1154113"/>
              <a:ext cx="228600" cy="2286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Oval 9"/>
            <p:cNvSpPr>
              <a:spLocks noChangeArrowheads="1"/>
            </p:cNvSpPr>
            <p:nvPr/>
          </p:nvSpPr>
          <p:spPr bwMode="auto">
            <a:xfrm>
              <a:off x="5205413" y="1154113"/>
              <a:ext cx="228600" cy="2286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Oval 10"/>
            <p:cNvSpPr>
              <a:spLocks noChangeArrowheads="1"/>
            </p:cNvSpPr>
            <p:nvPr/>
          </p:nvSpPr>
          <p:spPr bwMode="auto">
            <a:xfrm>
              <a:off x="4665663" y="1657350"/>
              <a:ext cx="228600" cy="2286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Oval 11"/>
            <p:cNvSpPr>
              <a:spLocks noChangeArrowheads="1"/>
            </p:cNvSpPr>
            <p:nvPr/>
          </p:nvSpPr>
          <p:spPr bwMode="auto">
            <a:xfrm>
              <a:off x="5205413" y="1658938"/>
              <a:ext cx="228600" cy="2286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Oval 12"/>
            <p:cNvSpPr>
              <a:spLocks noChangeArrowheads="1"/>
            </p:cNvSpPr>
            <p:nvPr/>
          </p:nvSpPr>
          <p:spPr bwMode="auto">
            <a:xfrm>
              <a:off x="3657600" y="2125663"/>
              <a:ext cx="228600" cy="2286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Oval 13"/>
            <p:cNvSpPr>
              <a:spLocks noChangeArrowheads="1"/>
            </p:cNvSpPr>
            <p:nvPr/>
          </p:nvSpPr>
          <p:spPr bwMode="auto">
            <a:xfrm>
              <a:off x="4197350" y="2125663"/>
              <a:ext cx="228600" cy="2286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Oval 14"/>
            <p:cNvSpPr>
              <a:spLocks noChangeArrowheads="1"/>
            </p:cNvSpPr>
            <p:nvPr/>
          </p:nvSpPr>
          <p:spPr bwMode="auto">
            <a:xfrm>
              <a:off x="3657600" y="2630488"/>
              <a:ext cx="228600" cy="2286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Oval 15"/>
            <p:cNvSpPr>
              <a:spLocks noChangeArrowheads="1"/>
            </p:cNvSpPr>
            <p:nvPr/>
          </p:nvSpPr>
          <p:spPr bwMode="auto">
            <a:xfrm>
              <a:off x="4197350" y="2630488"/>
              <a:ext cx="228600" cy="2286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Oval 16"/>
            <p:cNvSpPr>
              <a:spLocks noChangeArrowheads="1"/>
            </p:cNvSpPr>
            <p:nvPr/>
          </p:nvSpPr>
          <p:spPr bwMode="auto">
            <a:xfrm>
              <a:off x="4665663" y="2125663"/>
              <a:ext cx="228600" cy="2286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Oval 17"/>
            <p:cNvSpPr>
              <a:spLocks noChangeArrowheads="1"/>
            </p:cNvSpPr>
            <p:nvPr/>
          </p:nvSpPr>
          <p:spPr bwMode="auto">
            <a:xfrm>
              <a:off x="5205413" y="2125663"/>
              <a:ext cx="228600" cy="2286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Oval 18"/>
            <p:cNvSpPr>
              <a:spLocks noChangeArrowheads="1"/>
            </p:cNvSpPr>
            <p:nvPr/>
          </p:nvSpPr>
          <p:spPr bwMode="auto">
            <a:xfrm>
              <a:off x="4665663" y="2630488"/>
              <a:ext cx="228600" cy="2286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Oval 19"/>
            <p:cNvSpPr>
              <a:spLocks noChangeArrowheads="1"/>
            </p:cNvSpPr>
            <p:nvPr/>
          </p:nvSpPr>
          <p:spPr bwMode="auto">
            <a:xfrm>
              <a:off x="5205413" y="2630488"/>
              <a:ext cx="228600" cy="2286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Nested Hybrid Model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8013" cy="5343525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Launch multiple UPC </a:t>
            </a:r>
            <a:br>
              <a:rPr lang="en-US" sz="2400" smtClean="0"/>
            </a:br>
            <a:r>
              <a:rPr lang="en-US" sz="2400" smtClean="0"/>
              <a:t>spaces connected by MPI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Static UPC groups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Applied to static distributed</a:t>
            </a:r>
            <a:br>
              <a:rPr lang="en-US" sz="2000" smtClean="0"/>
            </a:br>
            <a:r>
              <a:rPr lang="en-US" sz="2000" smtClean="0"/>
              <a:t>shared arrays (e.g. </a:t>
            </a:r>
            <a:r>
              <a:rPr lang="en-US" sz="2000" smtClean="0">
                <a:cs typeface="Aharoni" pitchFamily="2" charset="-79"/>
              </a:rPr>
              <a:t>shared [bsize] double x[N][N][N];</a:t>
            </a:r>
            <a:r>
              <a:rPr lang="en-US" sz="2000" smtClean="0"/>
              <a:t>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Proposed UPC groups can’t be applied to static arrays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Group size (THREADS) determined at launch or compile time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Useful for: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Improving performance of locality constrained UPC codes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Increasing the storage for MPI groups (multilevel parallelism)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Nested: Only thread 0 performs MPI communication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Multiple: All threads perform MPI communication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2F0A3DC5-8885-4624-8939-5FDAE9F30C20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>
                <a:buFont typeface="Wingdings" pitchFamily="2" charset="2"/>
                <a:buNone/>
              </a:pPr>
              <a:t>8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245" name="Group 45"/>
          <p:cNvGrpSpPr>
            <a:grpSpLocks noChangeAspect="1"/>
          </p:cNvGrpSpPr>
          <p:nvPr/>
        </p:nvGrpSpPr>
        <p:grpSpPr bwMode="auto">
          <a:xfrm>
            <a:off x="6629400" y="1428750"/>
            <a:ext cx="1290638" cy="1247775"/>
            <a:chOff x="7296271" y="1347788"/>
            <a:chExt cx="1561979" cy="1509712"/>
          </a:xfrm>
        </p:grpSpPr>
        <p:sp>
          <p:nvSpPr>
            <p:cNvPr id="10267" name="AutoShape 40"/>
            <p:cNvSpPr>
              <a:spLocks noChangeArrowheads="1"/>
            </p:cNvSpPr>
            <p:nvPr/>
          </p:nvSpPr>
          <p:spPr bwMode="auto">
            <a:xfrm>
              <a:off x="7304036" y="1347788"/>
              <a:ext cx="740226" cy="73221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AutoShape 41"/>
            <p:cNvSpPr>
              <a:spLocks noChangeArrowheads="1"/>
            </p:cNvSpPr>
            <p:nvPr/>
          </p:nvSpPr>
          <p:spPr bwMode="auto">
            <a:xfrm>
              <a:off x="8115436" y="1358137"/>
              <a:ext cx="740226" cy="72186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AutoShape 42"/>
            <p:cNvSpPr>
              <a:spLocks noChangeArrowheads="1"/>
            </p:cNvSpPr>
            <p:nvPr/>
          </p:nvSpPr>
          <p:spPr bwMode="auto">
            <a:xfrm>
              <a:off x="7296271" y="2140807"/>
              <a:ext cx="740226" cy="716693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AutoShape 43"/>
            <p:cNvSpPr>
              <a:spLocks noChangeArrowheads="1"/>
            </p:cNvSpPr>
            <p:nvPr/>
          </p:nvSpPr>
          <p:spPr bwMode="auto">
            <a:xfrm>
              <a:off x="8118024" y="2140807"/>
              <a:ext cx="740226" cy="716693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Oval 44"/>
            <p:cNvSpPr>
              <a:spLocks noChangeArrowheads="1"/>
            </p:cNvSpPr>
            <p:nvPr/>
          </p:nvSpPr>
          <p:spPr bwMode="auto">
            <a:xfrm>
              <a:off x="7353211" y="1408591"/>
              <a:ext cx="186350" cy="186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Oval 45"/>
            <p:cNvSpPr>
              <a:spLocks noChangeArrowheads="1"/>
            </p:cNvSpPr>
            <p:nvPr/>
          </p:nvSpPr>
          <p:spPr bwMode="auto">
            <a:xfrm>
              <a:off x="7794499" y="1409884"/>
              <a:ext cx="186350" cy="186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Oval 46"/>
            <p:cNvSpPr>
              <a:spLocks noChangeArrowheads="1"/>
            </p:cNvSpPr>
            <p:nvPr/>
          </p:nvSpPr>
          <p:spPr bwMode="auto">
            <a:xfrm>
              <a:off x="7353211" y="1819978"/>
              <a:ext cx="186350" cy="186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Oval 47"/>
            <p:cNvSpPr>
              <a:spLocks noChangeArrowheads="1"/>
            </p:cNvSpPr>
            <p:nvPr/>
          </p:nvSpPr>
          <p:spPr bwMode="auto">
            <a:xfrm>
              <a:off x="7794499" y="1819978"/>
              <a:ext cx="186350" cy="186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Oval 48"/>
            <p:cNvSpPr>
              <a:spLocks noChangeArrowheads="1"/>
            </p:cNvSpPr>
            <p:nvPr/>
          </p:nvSpPr>
          <p:spPr bwMode="auto">
            <a:xfrm>
              <a:off x="8174965" y="1408591"/>
              <a:ext cx="186350" cy="186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Oval 49"/>
            <p:cNvSpPr>
              <a:spLocks noChangeArrowheads="1"/>
            </p:cNvSpPr>
            <p:nvPr/>
          </p:nvSpPr>
          <p:spPr bwMode="auto">
            <a:xfrm>
              <a:off x="8616254" y="1409884"/>
              <a:ext cx="186350" cy="186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Oval 50"/>
            <p:cNvSpPr>
              <a:spLocks noChangeArrowheads="1"/>
            </p:cNvSpPr>
            <p:nvPr/>
          </p:nvSpPr>
          <p:spPr bwMode="auto">
            <a:xfrm>
              <a:off x="8174965" y="1819978"/>
              <a:ext cx="186350" cy="186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8" name="Oval 51"/>
            <p:cNvSpPr>
              <a:spLocks noChangeArrowheads="1"/>
            </p:cNvSpPr>
            <p:nvPr/>
          </p:nvSpPr>
          <p:spPr bwMode="auto">
            <a:xfrm>
              <a:off x="8616254" y="1819978"/>
              <a:ext cx="186350" cy="186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9" name="Oval 52"/>
            <p:cNvSpPr>
              <a:spLocks noChangeArrowheads="1"/>
            </p:cNvSpPr>
            <p:nvPr/>
          </p:nvSpPr>
          <p:spPr bwMode="auto">
            <a:xfrm>
              <a:off x="7353211" y="2201609"/>
              <a:ext cx="186350" cy="186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0" name="Oval 53"/>
            <p:cNvSpPr>
              <a:spLocks noChangeArrowheads="1"/>
            </p:cNvSpPr>
            <p:nvPr/>
          </p:nvSpPr>
          <p:spPr bwMode="auto">
            <a:xfrm>
              <a:off x="7794499" y="2201609"/>
              <a:ext cx="186350" cy="186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1" name="Oval 54"/>
            <p:cNvSpPr>
              <a:spLocks noChangeArrowheads="1"/>
            </p:cNvSpPr>
            <p:nvPr/>
          </p:nvSpPr>
          <p:spPr bwMode="auto">
            <a:xfrm>
              <a:off x="7353211" y="2611703"/>
              <a:ext cx="186350" cy="186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Oval 55"/>
            <p:cNvSpPr>
              <a:spLocks noChangeArrowheads="1"/>
            </p:cNvSpPr>
            <p:nvPr/>
          </p:nvSpPr>
          <p:spPr bwMode="auto">
            <a:xfrm>
              <a:off x="7794499" y="2611703"/>
              <a:ext cx="186350" cy="186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Oval 56"/>
            <p:cNvSpPr>
              <a:spLocks noChangeArrowheads="1"/>
            </p:cNvSpPr>
            <p:nvPr/>
          </p:nvSpPr>
          <p:spPr bwMode="auto">
            <a:xfrm>
              <a:off x="8174965" y="2201609"/>
              <a:ext cx="186350" cy="186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4" name="Oval 57"/>
            <p:cNvSpPr>
              <a:spLocks noChangeArrowheads="1"/>
            </p:cNvSpPr>
            <p:nvPr/>
          </p:nvSpPr>
          <p:spPr bwMode="auto">
            <a:xfrm>
              <a:off x="8616254" y="2201609"/>
              <a:ext cx="186350" cy="186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Oval 58"/>
            <p:cNvSpPr>
              <a:spLocks noChangeArrowheads="1"/>
            </p:cNvSpPr>
            <p:nvPr/>
          </p:nvSpPr>
          <p:spPr bwMode="auto">
            <a:xfrm>
              <a:off x="8174965" y="2611703"/>
              <a:ext cx="186350" cy="186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6" name="Oval 59"/>
            <p:cNvSpPr>
              <a:spLocks noChangeArrowheads="1"/>
            </p:cNvSpPr>
            <p:nvPr/>
          </p:nvSpPr>
          <p:spPr bwMode="auto">
            <a:xfrm>
              <a:off x="8616254" y="2611703"/>
              <a:ext cx="186350" cy="186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6" name="Group 46"/>
          <p:cNvGrpSpPr>
            <a:grpSpLocks noChangeAspect="1"/>
          </p:cNvGrpSpPr>
          <p:nvPr/>
        </p:nvGrpSpPr>
        <p:grpSpPr bwMode="auto">
          <a:xfrm>
            <a:off x="4938713" y="1428750"/>
            <a:ext cx="1290637" cy="1247775"/>
            <a:chOff x="5329238" y="1347788"/>
            <a:chExt cx="1561979" cy="1509712"/>
          </a:xfrm>
        </p:grpSpPr>
        <p:sp>
          <p:nvSpPr>
            <p:cNvPr id="10247" name="AutoShape 1"/>
            <p:cNvSpPr>
              <a:spLocks noChangeArrowheads="1"/>
            </p:cNvSpPr>
            <p:nvPr/>
          </p:nvSpPr>
          <p:spPr bwMode="auto">
            <a:xfrm>
              <a:off x="5338296" y="1347788"/>
              <a:ext cx="740226" cy="73221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AutoShape 2"/>
            <p:cNvSpPr>
              <a:spLocks noChangeArrowheads="1"/>
            </p:cNvSpPr>
            <p:nvPr/>
          </p:nvSpPr>
          <p:spPr bwMode="auto">
            <a:xfrm>
              <a:off x="6148403" y="1356844"/>
              <a:ext cx="740226" cy="72186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AutoShape 3"/>
            <p:cNvSpPr>
              <a:spLocks noChangeArrowheads="1"/>
            </p:cNvSpPr>
            <p:nvPr/>
          </p:nvSpPr>
          <p:spPr bwMode="auto">
            <a:xfrm>
              <a:off x="5329238" y="2140807"/>
              <a:ext cx="740226" cy="716693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AutoShape 4"/>
            <p:cNvSpPr>
              <a:spLocks noChangeArrowheads="1"/>
            </p:cNvSpPr>
            <p:nvPr/>
          </p:nvSpPr>
          <p:spPr bwMode="auto">
            <a:xfrm>
              <a:off x="6150991" y="2140807"/>
              <a:ext cx="740226" cy="716693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836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Oval 25"/>
            <p:cNvSpPr>
              <a:spLocks noChangeArrowheads="1"/>
            </p:cNvSpPr>
            <p:nvPr/>
          </p:nvSpPr>
          <p:spPr bwMode="auto">
            <a:xfrm>
              <a:off x="5387472" y="1408591"/>
              <a:ext cx="186350" cy="186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Oval 26"/>
            <p:cNvSpPr>
              <a:spLocks noChangeArrowheads="1"/>
            </p:cNvSpPr>
            <p:nvPr/>
          </p:nvSpPr>
          <p:spPr bwMode="auto">
            <a:xfrm>
              <a:off x="5827466" y="1408591"/>
              <a:ext cx="186350" cy="18628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Oval 27"/>
            <p:cNvSpPr>
              <a:spLocks noChangeArrowheads="1"/>
            </p:cNvSpPr>
            <p:nvPr/>
          </p:nvSpPr>
          <p:spPr bwMode="auto">
            <a:xfrm>
              <a:off x="5387472" y="1819978"/>
              <a:ext cx="186350" cy="18628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Oval 28"/>
            <p:cNvSpPr>
              <a:spLocks noChangeArrowheads="1"/>
            </p:cNvSpPr>
            <p:nvPr/>
          </p:nvSpPr>
          <p:spPr bwMode="auto">
            <a:xfrm>
              <a:off x="5827466" y="1819978"/>
              <a:ext cx="186350" cy="18628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Oval 29"/>
            <p:cNvSpPr>
              <a:spLocks noChangeArrowheads="1"/>
            </p:cNvSpPr>
            <p:nvPr/>
          </p:nvSpPr>
          <p:spPr bwMode="auto">
            <a:xfrm>
              <a:off x="6209226" y="1408591"/>
              <a:ext cx="186350" cy="186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Oval 30"/>
            <p:cNvSpPr>
              <a:spLocks noChangeArrowheads="1"/>
            </p:cNvSpPr>
            <p:nvPr/>
          </p:nvSpPr>
          <p:spPr bwMode="auto">
            <a:xfrm>
              <a:off x="6649221" y="1408591"/>
              <a:ext cx="186350" cy="18628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Oval 31"/>
            <p:cNvSpPr>
              <a:spLocks noChangeArrowheads="1"/>
            </p:cNvSpPr>
            <p:nvPr/>
          </p:nvSpPr>
          <p:spPr bwMode="auto">
            <a:xfrm>
              <a:off x="6209226" y="1819978"/>
              <a:ext cx="186350" cy="18628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Oval 32"/>
            <p:cNvSpPr>
              <a:spLocks noChangeArrowheads="1"/>
            </p:cNvSpPr>
            <p:nvPr/>
          </p:nvSpPr>
          <p:spPr bwMode="auto">
            <a:xfrm>
              <a:off x="5387472" y="2200316"/>
              <a:ext cx="186350" cy="186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Oval 33"/>
            <p:cNvSpPr>
              <a:spLocks noChangeArrowheads="1"/>
            </p:cNvSpPr>
            <p:nvPr/>
          </p:nvSpPr>
          <p:spPr bwMode="auto">
            <a:xfrm>
              <a:off x="5827466" y="2201609"/>
              <a:ext cx="186350" cy="18628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Oval 34"/>
            <p:cNvSpPr>
              <a:spLocks noChangeArrowheads="1"/>
            </p:cNvSpPr>
            <p:nvPr/>
          </p:nvSpPr>
          <p:spPr bwMode="auto">
            <a:xfrm>
              <a:off x="5387472" y="2611703"/>
              <a:ext cx="186350" cy="18628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Oval 35"/>
            <p:cNvSpPr>
              <a:spLocks noChangeArrowheads="1"/>
            </p:cNvSpPr>
            <p:nvPr/>
          </p:nvSpPr>
          <p:spPr bwMode="auto">
            <a:xfrm>
              <a:off x="5827466" y="2611703"/>
              <a:ext cx="186350" cy="18628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Oval 36"/>
            <p:cNvSpPr>
              <a:spLocks noChangeArrowheads="1"/>
            </p:cNvSpPr>
            <p:nvPr/>
          </p:nvSpPr>
          <p:spPr bwMode="auto">
            <a:xfrm>
              <a:off x="6209226" y="2200316"/>
              <a:ext cx="186350" cy="186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Oval 37"/>
            <p:cNvSpPr>
              <a:spLocks noChangeArrowheads="1"/>
            </p:cNvSpPr>
            <p:nvPr/>
          </p:nvSpPr>
          <p:spPr bwMode="auto">
            <a:xfrm>
              <a:off x="6649221" y="2201609"/>
              <a:ext cx="186350" cy="18628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Oval 38"/>
            <p:cNvSpPr>
              <a:spLocks noChangeArrowheads="1"/>
            </p:cNvSpPr>
            <p:nvPr/>
          </p:nvSpPr>
          <p:spPr bwMode="auto">
            <a:xfrm>
              <a:off x="6209226" y="2611703"/>
              <a:ext cx="186350" cy="18628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Oval 39"/>
            <p:cNvSpPr>
              <a:spLocks noChangeArrowheads="1"/>
            </p:cNvSpPr>
            <p:nvPr/>
          </p:nvSpPr>
          <p:spPr bwMode="auto">
            <a:xfrm>
              <a:off x="6649221" y="2611703"/>
              <a:ext cx="186350" cy="18628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Oval 63"/>
            <p:cNvSpPr>
              <a:spLocks noChangeArrowheads="1"/>
            </p:cNvSpPr>
            <p:nvPr/>
          </p:nvSpPr>
          <p:spPr bwMode="auto">
            <a:xfrm>
              <a:off x="6647926" y="1823858"/>
              <a:ext cx="186350" cy="18628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Experimental Evaluation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86750" cy="5267325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Software setup: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GCCUPC compiler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Berkeley UPC runtime 2.8.0, IBV conduit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SSH bootstrap (default is MPI)</a:t>
            </a:r>
            <a:r>
              <a:rPr lang="ar-SA" smtClean="0">
                <a:cs typeface="Arial" charset="0"/>
              </a:rPr>
              <a:t>‏</a:t>
            </a:r>
            <a:endParaRPr lang="en-US" smtClean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MVAPICH with MPICH2's Hydra process manager</a:t>
            </a:r>
          </a:p>
          <a:p>
            <a:pP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80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Hardware setup: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Glenn cluster at the Ohio Supercomputing Center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877 Node IBM 1350 cluster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Two dual-core 2.6 GHz AMD Opterons and 8GB RAM per node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Infiniband interconnect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fld id="{9FE2EEC8-A6AD-4CEF-A2F1-CC34D0BB662E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>
                <a:buFont typeface="Wingdings" pitchFamily="2" charset="2"/>
                <a:buNone/>
              </a:pPr>
              <a:t>9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2200</TotalTime>
  <Words>1254</Words>
  <Application>Microsoft Office PowerPoint</Application>
  <PresentationFormat>On-screen Show (4:3)</PresentationFormat>
  <Paragraphs>440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Georgia</vt:lpstr>
      <vt:lpstr>Times New Roman</vt:lpstr>
      <vt:lpstr>Wingdings</vt:lpstr>
      <vt:lpstr>Aharoni</vt:lpstr>
      <vt:lpstr>Courier New</vt:lpstr>
      <vt:lpstr>1_Default Design</vt:lpstr>
      <vt:lpstr>Hybrid Parallel Programming with MPI and Unified Parallel C</vt:lpstr>
      <vt:lpstr>MPI Parallel Programming Model</vt:lpstr>
      <vt:lpstr>Unified Parallel C</vt:lpstr>
      <vt:lpstr>Why go Hybrid?</vt:lpstr>
      <vt:lpstr>Why not use MPI-2 One-Sided?</vt:lpstr>
      <vt:lpstr>Hybrid MPI+UPC Programming Model</vt:lpstr>
      <vt:lpstr>Flat Hybrid Model</vt:lpstr>
      <vt:lpstr>Nested Hybrid Model</vt:lpstr>
      <vt:lpstr>Experimental Evaluation</vt:lpstr>
      <vt:lpstr>Random Access Benchmark</vt:lpstr>
      <vt:lpstr>Random Access Benchmark</vt:lpstr>
      <vt:lpstr>Barnes-Hut n-Body Simulation</vt:lpstr>
      <vt:lpstr>Hybrid Barnes-Hut Algorithm</vt:lpstr>
      <vt:lpstr>Hybrid MPI+UPC Barnes-Hut</vt:lpstr>
      <vt:lpstr>Conclusions</vt:lpstr>
      <vt:lpstr>Backup Slides</vt:lpstr>
      <vt:lpstr>The PGAS Memory Model</vt:lpstr>
      <vt:lpstr>Who is UPC</vt:lpstr>
      <vt:lpstr>Why not use MPI-2 one-sided?</vt:lpstr>
      <vt:lpstr>Mapping UPC Thread Ids to MPI Ranks</vt:lpstr>
      <vt:lpstr>Launching Nested-Multiple Applications</vt:lpstr>
      <vt:lpstr>Dot Product – Flat</vt:lpstr>
      <vt:lpstr>Dot Product – Nested Funneled</vt:lpstr>
      <vt:lpstr>Dot Product – Nested Multiple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Scioto: Shared collections of task objects</dc:title>
  <dc:creator>Jim Dinan</dc:creator>
  <cp:lastModifiedBy>Pavan Balaji</cp:lastModifiedBy>
  <cp:revision>279</cp:revision>
  <dcterms:modified xsi:type="dcterms:W3CDTF">2011-01-10T13:20:02Z</dcterms:modified>
</cp:coreProperties>
</file>