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  <p:sldMasterId id="2147483732" r:id="rId2"/>
  </p:sldMasterIdLst>
  <p:notesMasterIdLst>
    <p:notesMasterId r:id="rId39"/>
  </p:notesMasterIdLst>
  <p:sldIdLst>
    <p:sldId id="256" r:id="rId3"/>
    <p:sldId id="258" r:id="rId4"/>
    <p:sldId id="278" r:id="rId5"/>
    <p:sldId id="279" r:id="rId6"/>
    <p:sldId id="280" r:id="rId7"/>
    <p:sldId id="283" r:id="rId8"/>
    <p:sldId id="259" r:id="rId9"/>
    <p:sldId id="260" r:id="rId10"/>
    <p:sldId id="285" r:id="rId11"/>
    <p:sldId id="281" r:id="rId12"/>
    <p:sldId id="296" r:id="rId13"/>
    <p:sldId id="297" r:id="rId14"/>
    <p:sldId id="298" r:id="rId15"/>
    <p:sldId id="299" r:id="rId16"/>
    <p:sldId id="300" r:id="rId17"/>
    <p:sldId id="301" r:id="rId18"/>
    <p:sldId id="261" r:id="rId19"/>
    <p:sldId id="282" r:id="rId20"/>
    <p:sldId id="262" r:id="rId21"/>
    <p:sldId id="272" r:id="rId22"/>
    <p:sldId id="295" r:id="rId23"/>
    <p:sldId id="303" r:id="rId24"/>
    <p:sldId id="266" r:id="rId25"/>
    <p:sldId id="273" r:id="rId26"/>
    <p:sldId id="274" r:id="rId27"/>
    <p:sldId id="290" r:id="rId28"/>
    <p:sldId id="302" r:id="rId29"/>
    <p:sldId id="291" r:id="rId30"/>
    <p:sldId id="275" r:id="rId31"/>
    <p:sldId id="263" r:id="rId32"/>
    <p:sldId id="292" r:id="rId33"/>
    <p:sldId id="268" r:id="rId34"/>
    <p:sldId id="293" r:id="rId35"/>
    <p:sldId id="294" r:id="rId36"/>
    <p:sldId id="269" r:id="rId37"/>
    <p:sldId id="270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8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5254345E-3C2B-42C8-8098-D3E45CE222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22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74C4B2B7-4655-430B-9429-9588B1DF29F3}" type="slidenum">
              <a:rPr lang="en-US" sz="1200">
                <a:latin typeface="Arial" charset="0"/>
              </a:rPr>
              <a:pPr/>
              <a:t>25</a:t>
            </a:fld>
            <a:endParaRPr lang="en-US" sz="1200">
              <a:latin typeface="Arial" charset="0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405EB-51A7-4DC6-94C7-233D0AED97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95859-3307-451B-8C9C-5AF4E11DD0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5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E780AC-C916-4BCD-99BD-E81AC8D138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5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itle header_Blue_64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doe_bl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5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title footer_Blue_64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83977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A3C739-3843-4C9F-A8D0-8322F04351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7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3E3234-661D-4578-AD39-4E78FC7CCE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42E61-122F-4572-AE51-21CA910A13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61CB3-EFB7-446E-83CD-84D7E7443E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69390-890A-42F7-91EB-BA663901C7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8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CAE1E-8850-44AE-A105-3EAAAFCA51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3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25537D-93F2-4C66-8B2F-00ABC86186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6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A3DE08-DCCA-4513-8164-2074008AE0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6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9E6FB-608C-4F27-8DA3-DFE546DE8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4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9FA27-3A79-41DE-8418-DDFB34684D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04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46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46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5EB9AE-ED7C-46C7-A96D-1DFBE8F184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33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59ABF-8EB8-418B-8CA8-71C92945E8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1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A0D41-DBA1-4560-A4D7-131CF32F45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1BEF5-87DE-401E-BBEC-7274E5FB0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7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22040-3401-4A63-85D6-0B3E63D3EE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10171-A3EE-4CB5-9452-0782554779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6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8FD9B-DCCB-44CC-848F-0E32290D7D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1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877DD-45A7-490E-9DB0-C394691331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3F1046-6210-407A-8CA0-3F674303D8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7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fld id="{C252749E-7444-4812-922F-4213768627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slide footer_blue_646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MS PGothic" pitchFamily="34" charset="-128"/>
                <a:cs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  <a:ea typeface="MS PGothic" pitchFamily="34" charset="-128"/>
                <a:cs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Calibri" charset="0"/>
              </a:defRPr>
            </a:lvl1pPr>
          </a:lstStyle>
          <a:p>
            <a:fld id="{B952642D-32C4-4EA4-918D-E790F1E84B3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3320" name="Picture 7" descr="slide header_646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Wingdings" charset="2"/>
        <a:buChar char="§"/>
        <a:defRPr sz="2000">
          <a:solidFill>
            <a:srgbClr val="1B1B1B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>
          <a:solidFill>
            <a:srgbClr val="2C2C2C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•"/>
        <a:defRPr sz="1600">
          <a:solidFill>
            <a:srgbClr val="1B1B1B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828800"/>
            <a:ext cx="7696200" cy="1069975"/>
          </a:xfrm>
        </p:spPr>
        <p:txBody>
          <a:bodyPr/>
          <a:lstStyle/>
          <a:p>
            <a:pPr eaLnBrk="1" hangingPunct="1"/>
            <a:r>
              <a:rPr lang="en-US" sz="2800" smtClean="0"/>
              <a:t>Implementing MPI on Windows: Comparison with Common Approaches on Unix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352800"/>
            <a:ext cx="6400800" cy="1752600"/>
          </a:xfrm>
        </p:spPr>
        <p:txBody>
          <a:bodyPr/>
          <a:lstStyle/>
          <a:p>
            <a:pPr eaLnBrk="1" hangingPunct="1"/>
            <a:r>
              <a:rPr lang="en-US" sz="2200" i="1" smtClean="0"/>
              <a:t>Jayesh Krishna,</a:t>
            </a:r>
            <a:r>
              <a:rPr lang="en-US" sz="2200" i="1" baseline="30000" smtClean="0"/>
              <a:t>1</a:t>
            </a:r>
            <a:r>
              <a:rPr lang="en-US" sz="2200" i="1" smtClean="0"/>
              <a:t> Pavan Balaji,</a:t>
            </a:r>
            <a:r>
              <a:rPr lang="en-US" sz="2200" i="1" baseline="30000" smtClean="0"/>
              <a:t>1</a:t>
            </a:r>
            <a:r>
              <a:rPr lang="en-US" sz="2200" i="1" smtClean="0"/>
              <a:t> Ewing Lusk,</a:t>
            </a:r>
            <a:r>
              <a:rPr lang="en-US" sz="2200" i="1" baseline="30000" smtClean="0"/>
              <a:t>1</a:t>
            </a:r>
            <a:r>
              <a:rPr lang="en-US" sz="2200" i="1" smtClean="0"/>
              <a:t> </a:t>
            </a:r>
          </a:p>
          <a:p>
            <a:pPr eaLnBrk="1" hangingPunct="1"/>
            <a:r>
              <a:rPr lang="en-US" sz="2200" i="1" smtClean="0"/>
              <a:t>Rajeev Thakur,</a:t>
            </a:r>
            <a:r>
              <a:rPr lang="en-US" sz="2200" i="1" baseline="30000" smtClean="0"/>
              <a:t>1</a:t>
            </a:r>
            <a:r>
              <a:rPr lang="en-US" sz="2200" i="1" smtClean="0"/>
              <a:t> Fabian Tillier</a:t>
            </a:r>
            <a:r>
              <a:rPr lang="en-US" sz="2200" i="1" baseline="30000" smtClean="0"/>
              <a:t>2</a:t>
            </a:r>
          </a:p>
          <a:p>
            <a:pPr eaLnBrk="1" hangingPunct="1"/>
            <a:endParaRPr lang="en-US" sz="1800" i="1" smtClean="0"/>
          </a:p>
          <a:p>
            <a:pPr eaLnBrk="1" hangingPunct="1"/>
            <a:r>
              <a:rPr lang="en-US" sz="2000" baseline="30000" smtClean="0"/>
              <a:t>1</a:t>
            </a:r>
            <a:r>
              <a:rPr lang="en-US" sz="1800" smtClean="0"/>
              <a:t>Argonne National Laboratory, Argonne, IL, USA</a:t>
            </a:r>
            <a:endParaRPr lang="en-US" sz="1600" smtClean="0"/>
          </a:p>
          <a:p>
            <a:pPr eaLnBrk="1" hangingPunct="1"/>
            <a:r>
              <a:rPr lang="en-US" sz="2000" baseline="30000" smtClean="0"/>
              <a:t>2</a:t>
            </a:r>
            <a:r>
              <a:rPr lang="en-US" sz="1800" smtClean="0"/>
              <a:t>Microsoft Corporation, Redmond, WA, USA</a:t>
            </a:r>
            <a:endParaRPr lang="en-US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6E357EEA-3D0D-47C4-8D6D-EF785E225C51}" type="slidenum">
              <a:rPr lang="en-US" sz="900">
                <a:latin typeface="Calibri" charset="0"/>
              </a:rPr>
              <a:pPr/>
              <a:t>10</a:t>
            </a:fld>
            <a:endParaRPr lang="en-US" sz="900">
              <a:latin typeface="Calibri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Asynchronous progress (contd)</a:t>
            </a: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152400" y="1752600"/>
            <a:ext cx="54864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MPI application</a:t>
            </a:r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1600200" y="32004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MPICH2</a:t>
            </a: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1905000" y="4876800"/>
            <a:ext cx="5334000" cy="1066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/>
              <a:t>Operating System</a:t>
            </a:r>
          </a:p>
        </p:txBody>
      </p:sp>
      <p:sp>
        <p:nvSpPr>
          <p:cNvPr id="36871" name="Rectangle 10"/>
          <p:cNvSpPr>
            <a:spLocks noChangeArrowheads="1"/>
          </p:cNvSpPr>
          <p:nvPr/>
        </p:nvSpPr>
        <p:spPr bwMode="auto">
          <a:xfrm>
            <a:off x="5715000" y="2590800"/>
            <a:ext cx="2971800" cy="1752600"/>
          </a:xfrm>
          <a:prstGeom prst="rect">
            <a:avLst/>
          </a:prstGeom>
          <a:solidFill>
            <a:schemeClr val="accent1">
              <a:alpha val="34901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/>
          </a:p>
        </p:txBody>
      </p:sp>
      <p:sp>
        <p:nvSpPr>
          <p:cNvPr id="36872" name="Line 11"/>
          <p:cNvSpPr>
            <a:spLocks noChangeShapeType="1"/>
          </p:cNvSpPr>
          <p:nvPr/>
        </p:nvSpPr>
        <p:spPr bwMode="auto">
          <a:xfrm>
            <a:off x="457200" y="23622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13"/>
          <p:cNvSpPr>
            <a:spLocks noChangeShapeType="1"/>
          </p:cNvSpPr>
          <p:nvPr/>
        </p:nvSpPr>
        <p:spPr bwMode="auto">
          <a:xfrm flipH="1">
            <a:off x="2971800" y="2362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14"/>
          <p:cNvSpPr txBox="1">
            <a:spLocks noChangeArrowheads="1"/>
          </p:cNvSpPr>
          <p:nvPr/>
        </p:nvSpPr>
        <p:spPr bwMode="auto">
          <a:xfrm>
            <a:off x="152400" y="2438400"/>
            <a:ext cx="1463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600">
                <a:solidFill>
                  <a:srgbClr val="663300"/>
                </a:solidFill>
              </a:rPr>
              <a:t>1.MPI_Isend</a:t>
            </a:r>
          </a:p>
        </p:txBody>
      </p:sp>
      <p:sp>
        <p:nvSpPr>
          <p:cNvPr id="36875" name="Line 15"/>
          <p:cNvSpPr>
            <a:spLocks noChangeShapeType="1"/>
          </p:cNvSpPr>
          <p:nvPr/>
        </p:nvSpPr>
        <p:spPr bwMode="auto">
          <a:xfrm>
            <a:off x="2286000" y="3886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Text Box 16"/>
          <p:cNvSpPr txBox="1">
            <a:spLocks noChangeArrowheads="1"/>
          </p:cNvSpPr>
          <p:nvPr/>
        </p:nvSpPr>
        <p:spPr bwMode="auto">
          <a:xfrm>
            <a:off x="1447800" y="41910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600"/>
              <a:t>2.Initiate tcp send req</a:t>
            </a:r>
          </a:p>
        </p:txBody>
      </p:sp>
      <p:sp>
        <p:nvSpPr>
          <p:cNvPr id="36877" name="Line 17"/>
          <p:cNvSpPr>
            <a:spLocks noChangeShapeType="1"/>
          </p:cNvSpPr>
          <p:nvPr/>
        </p:nvSpPr>
        <p:spPr bwMode="auto">
          <a:xfrm flipH="1" flipV="1">
            <a:off x="1828800" y="23622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Text Box 18"/>
          <p:cNvSpPr txBox="1">
            <a:spLocks noChangeArrowheads="1"/>
          </p:cNvSpPr>
          <p:nvPr/>
        </p:nvSpPr>
        <p:spPr bwMode="auto">
          <a:xfrm>
            <a:off x="1219200" y="2667000"/>
            <a:ext cx="2401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600"/>
              <a:t>3.1MPI_Isend returns</a:t>
            </a:r>
          </a:p>
        </p:txBody>
      </p:sp>
      <p:sp>
        <p:nvSpPr>
          <p:cNvPr id="36879" name="Line 23"/>
          <p:cNvSpPr>
            <a:spLocks noChangeShapeType="1"/>
          </p:cNvSpPr>
          <p:nvPr/>
        </p:nvSpPr>
        <p:spPr bwMode="auto">
          <a:xfrm flipV="1">
            <a:off x="3886200" y="23622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Text Box 24"/>
          <p:cNvSpPr txBox="1">
            <a:spLocks noChangeArrowheads="1"/>
          </p:cNvSpPr>
          <p:nvPr/>
        </p:nvSpPr>
        <p:spPr bwMode="auto">
          <a:xfrm>
            <a:off x="2574925" y="2343150"/>
            <a:ext cx="1398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600"/>
              <a:t>5. MPI_Test</a:t>
            </a:r>
          </a:p>
        </p:txBody>
      </p:sp>
      <p:sp>
        <p:nvSpPr>
          <p:cNvPr id="36881" name="Line 25"/>
          <p:cNvSpPr>
            <a:spLocks noChangeShapeType="1"/>
          </p:cNvSpPr>
          <p:nvPr/>
        </p:nvSpPr>
        <p:spPr bwMode="auto">
          <a:xfrm>
            <a:off x="3962400" y="3429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Text Box 26"/>
          <p:cNvSpPr txBox="1">
            <a:spLocks noChangeArrowheads="1"/>
          </p:cNvSpPr>
          <p:nvPr/>
        </p:nvSpPr>
        <p:spPr bwMode="auto">
          <a:xfrm>
            <a:off x="4038600" y="3124200"/>
            <a:ext cx="1435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600"/>
              <a:t>6. poke iocp</a:t>
            </a:r>
          </a:p>
        </p:txBody>
      </p:sp>
      <p:sp>
        <p:nvSpPr>
          <p:cNvPr id="36883" name="Line 27"/>
          <p:cNvSpPr>
            <a:spLocks noChangeShapeType="1"/>
          </p:cNvSpPr>
          <p:nvPr/>
        </p:nvSpPr>
        <p:spPr bwMode="auto">
          <a:xfrm flipH="1">
            <a:off x="3962400" y="3581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Text Box 28"/>
          <p:cNvSpPr txBox="1">
            <a:spLocks noChangeArrowheads="1"/>
          </p:cNvSpPr>
          <p:nvPr/>
        </p:nvSpPr>
        <p:spPr bwMode="auto">
          <a:xfrm>
            <a:off x="4038600" y="3505200"/>
            <a:ext cx="1725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600"/>
              <a:t>7.req complete</a:t>
            </a:r>
          </a:p>
        </p:txBody>
      </p:sp>
      <p:sp>
        <p:nvSpPr>
          <p:cNvPr id="36885" name="Text Box 29"/>
          <p:cNvSpPr txBox="1">
            <a:spLocks noChangeArrowheads="1"/>
          </p:cNvSpPr>
          <p:nvPr/>
        </p:nvSpPr>
        <p:spPr bwMode="auto">
          <a:xfrm>
            <a:off x="3870325" y="2571750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600"/>
              <a:t>8. Update status</a:t>
            </a:r>
          </a:p>
        </p:txBody>
      </p:sp>
      <p:sp>
        <p:nvSpPr>
          <p:cNvPr id="36886" name="AutoShape 31"/>
          <p:cNvSpPr>
            <a:spLocks noChangeArrowheads="1"/>
          </p:cNvSpPr>
          <p:nvPr/>
        </p:nvSpPr>
        <p:spPr bwMode="auto">
          <a:xfrm>
            <a:off x="3962400" y="5943600"/>
            <a:ext cx="914400" cy="457200"/>
          </a:xfrm>
          <a:prstGeom prst="curvedUp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32"/>
          <p:cNvSpPr txBox="1">
            <a:spLocks noChangeArrowheads="1"/>
          </p:cNvSpPr>
          <p:nvPr/>
        </p:nvSpPr>
        <p:spPr bwMode="auto">
          <a:xfrm>
            <a:off x="4648200" y="6096000"/>
            <a:ext cx="2198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600"/>
              <a:t>3.2 Progress on req</a:t>
            </a:r>
          </a:p>
        </p:txBody>
      </p:sp>
      <p:sp>
        <p:nvSpPr>
          <p:cNvPr id="36888" name="AutoShape 33"/>
          <p:cNvSpPr>
            <a:spLocks noChangeArrowheads="1"/>
          </p:cNvSpPr>
          <p:nvPr/>
        </p:nvSpPr>
        <p:spPr bwMode="auto">
          <a:xfrm>
            <a:off x="2209800" y="1143000"/>
            <a:ext cx="1138238" cy="504825"/>
          </a:xfrm>
          <a:prstGeom prst="curvedDownArrow">
            <a:avLst>
              <a:gd name="adj1" fmla="val 45094"/>
              <a:gd name="adj2" fmla="val 9018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Text Box 35"/>
          <p:cNvSpPr txBox="1">
            <a:spLocks noChangeArrowheads="1"/>
          </p:cNvSpPr>
          <p:nvPr/>
        </p:nvSpPr>
        <p:spPr bwMode="auto">
          <a:xfrm>
            <a:off x="3124200" y="1066800"/>
            <a:ext cx="2395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600"/>
              <a:t>4.1 User computation</a:t>
            </a:r>
          </a:p>
        </p:txBody>
      </p:sp>
      <p:sp>
        <p:nvSpPr>
          <p:cNvPr id="36890" name="Line 36"/>
          <p:cNvSpPr>
            <a:spLocks noChangeShapeType="1"/>
          </p:cNvSpPr>
          <p:nvPr/>
        </p:nvSpPr>
        <p:spPr bwMode="auto">
          <a:xfrm flipV="1">
            <a:off x="6324600" y="36576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Rectangle 37"/>
          <p:cNvSpPr>
            <a:spLocks noChangeArrowheads="1"/>
          </p:cNvSpPr>
          <p:nvPr/>
        </p:nvSpPr>
        <p:spPr bwMode="auto">
          <a:xfrm>
            <a:off x="6172200" y="32766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6892" name="Rectangle 39"/>
          <p:cNvSpPr>
            <a:spLocks noChangeArrowheads="1"/>
          </p:cNvSpPr>
          <p:nvPr/>
        </p:nvSpPr>
        <p:spPr bwMode="auto">
          <a:xfrm>
            <a:off x="6705600" y="32766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6893" name="Rectangle 40"/>
          <p:cNvSpPr>
            <a:spLocks noChangeArrowheads="1"/>
          </p:cNvSpPr>
          <p:nvPr/>
        </p:nvSpPr>
        <p:spPr bwMode="auto">
          <a:xfrm>
            <a:off x="7239000" y="32766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6894" name="Line 41"/>
          <p:cNvSpPr>
            <a:spLocks noChangeShapeType="1"/>
          </p:cNvSpPr>
          <p:nvPr/>
        </p:nvSpPr>
        <p:spPr bwMode="auto">
          <a:xfrm>
            <a:off x="64770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Line 42"/>
          <p:cNvSpPr>
            <a:spLocks noChangeShapeType="1"/>
          </p:cNvSpPr>
          <p:nvPr/>
        </p:nvSpPr>
        <p:spPr bwMode="auto">
          <a:xfrm>
            <a:off x="70104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Rectangle 43"/>
          <p:cNvSpPr>
            <a:spLocks noChangeArrowheads="1"/>
          </p:cNvSpPr>
          <p:nvPr/>
        </p:nvSpPr>
        <p:spPr bwMode="auto">
          <a:xfrm>
            <a:off x="7772400" y="32766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Wirefram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6897" name="Text Box 44"/>
          <p:cNvSpPr txBox="1">
            <a:spLocks noChangeArrowheads="1"/>
          </p:cNvSpPr>
          <p:nvPr/>
        </p:nvSpPr>
        <p:spPr bwMode="auto">
          <a:xfrm>
            <a:off x="6248400" y="2133600"/>
            <a:ext cx="2482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600"/>
              <a:t>I/O Completion Object</a:t>
            </a:r>
          </a:p>
        </p:txBody>
      </p:sp>
      <p:sp>
        <p:nvSpPr>
          <p:cNvPr id="36898" name="Text Box 45"/>
          <p:cNvSpPr txBox="1">
            <a:spLocks noChangeArrowheads="1"/>
          </p:cNvSpPr>
          <p:nvPr/>
        </p:nvSpPr>
        <p:spPr bwMode="auto">
          <a:xfrm>
            <a:off x="5607050" y="4343400"/>
            <a:ext cx="3536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600"/>
              <a:t>4.2 Queue req completion status</a:t>
            </a:r>
          </a:p>
        </p:txBody>
      </p:sp>
      <p:sp>
        <p:nvSpPr>
          <p:cNvPr id="36899" name="Text Box 47"/>
          <p:cNvSpPr txBox="1">
            <a:spLocks noChangeArrowheads="1"/>
          </p:cNvSpPr>
          <p:nvPr/>
        </p:nvSpPr>
        <p:spPr bwMode="auto">
          <a:xfrm>
            <a:off x="6248400" y="2667000"/>
            <a:ext cx="2068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600"/>
              <a:t>Completion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C1F08835-4454-4933-B53B-B525BCB94165}" type="slidenum">
              <a:rPr lang="en-US" sz="900">
                <a:latin typeface="Calibri" charset="0"/>
              </a:rPr>
              <a:pPr/>
              <a:t>11</a:t>
            </a:fld>
            <a:endParaRPr lang="en-US" sz="900">
              <a:latin typeface="Calibri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Asynchronous progress (contd)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 eaLnBrk="1" hangingPunct="1">
              <a:buFont typeface="Wingdings" charset="2"/>
              <a:buNone/>
            </a:pPr>
            <a:r>
              <a:rPr lang="en-US" smtClean="0"/>
              <a:t>The figure illustrates a possible scenario where user computation and MPI communication overlap with asynchronous progress</a:t>
            </a:r>
          </a:p>
          <a:p>
            <a:pPr marL="800100" lvl="1" indent="-342900" eaLnBrk="1" hangingPunct="1">
              <a:buFont typeface="Wingdings" charset="2"/>
              <a:buNone/>
            </a:pPr>
            <a:r>
              <a:rPr lang="en-US" smtClean="0"/>
              <a:t>1. MPI application invokes MPI_Isend()</a:t>
            </a:r>
          </a:p>
          <a:p>
            <a:pPr marL="800100" lvl="1" indent="-342900" eaLnBrk="1" hangingPunct="1">
              <a:buFont typeface="Wingdings" charset="2"/>
              <a:buNone/>
            </a:pPr>
            <a:r>
              <a:rPr lang="en-US" smtClean="0"/>
              <a:t>2. MPICH2 initiates a TCP send()</a:t>
            </a:r>
          </a:p>
          <a:p>
            <a:pPr marL="800100" lvl="1" indent="-342900" eaLnBrk="1" hangingPunct="1">
              <a:buFont typeface="Wingdings" charset="2"/>
              <a:buNone/>
            </a:pPr>
            <a:r>
              <a:rPr lang="en-US" smtClean="0"/>
              <a:t>3.1. MPI_Isend() call returns</a:t>
            </a:r>
          </a:p>
          <a:p>
            <a:pPr marL="800100" lvl="1" indent="-342900" eaLnBrk="1" hangingPunct="1">
              <a:buFont typeface="Wingdings" charset="2"/>
              <a:buNone/>
            </a:pPr>
            <a:r>
              <a:rPr lang="en-US" smtClean="0"/>
              <a:t>3.2. At the same time OS makes progress on the TCP send request</a:t>
            </a:r>
          </a:p>
          <a:p>
            <a:pPr marL="800100" lvl="1" indent="-342900" eaLnBrk="1" hangingPunct="1">
              <a:buFont typeface="Wingdings" charset="2"/>
              <a:buNone/>
            </a:pPr>
            <a:r>
              <a:rPr lang="en-US" smtClean="0"/>
              <a:t>4.1 MPI application performs user computation</a:t>
            </a:r>
          </a:p>
          <a:p>
            <a:pPr marL="800100" lvl="1" indent="-342900" eaLnBrk="1" hangingPunct="1">
              <a:buFont typeface="Wingdings" charset="2"/>
              <a:buNone/>
            </a:pPr>
            <a:r>
              <a:rPr lang="en-US" smtClean="0"/>
              <a:t>4.2. At the same time OS completes the TCP send request and queues a completion packet into the I/O Completion Port (IOCP)</a:t>
            </a:r>
          </a:p>
          <a:p>
            <a:pPr marL="800100" lvl="1" indent="-342900" eaLnBrk="1" hangingPunct="1">
              <a:buFont typeface="Wingdings" charset="2"/>
              <a:buNone/>
            </a:pPr>
            <a:r>
              <a:rPr lang="en-US" smtClean="0"/>
              <a:t>5. MPI application invokes MPI_Test() to check the status of the MPI request</a:t>
            </a:r>
          </a:p>
          <a:p>
            <a:pPr marL="800100" lvl="1" indent="-342900" eaLnBrk="1" hangingPunct="1">
              <a:buFont typeface="Wingdings" charset="2"/>
              <a:buNone/>
            </a:pPr>
            <a:r>
              <a:rPr lang="en-US" smtClean="0"/>
              <a:t>6. MPICH2 pokes the IOCP </a:t>
            </a:r>
          </a:p>
          <a:p>
            <a:pPr marL="800100" lvl="1" indent="-342900" eaLnBrk="1" hangingPunct="1">
              <a:buFont typeface="Wingdings" charset="2"/>
              <a:buNone/>
            </a:pPr>
            <a:r>
              <a:rPr lang="en-US" smtClean="0"/>
              <a:t>7. MPICH2 processes completed requests</a:t>
            </a:r>
          </a:p>
          <a:p>
            <a:pPr marL="800100" lvl="1" indent="-342900" eaLnBrk="1" hangingPunct="1">
              <a:buFont typeface="Wingdings" charset="2"/>
              <a:buNone/>
            </a:pPr>
            <a:r>
              <a:rPr lang="en-US" smtClean="0"/>
              <a:t>8. MPI_Test() call returns with updated status of the MPI send request</a:t>
            </a:r>
          </a:p>
          <a:p>
            <a:pPr marL="800100" lvl="1" indent="-342900" eaLnBrk="1" hangingPunct="1">
              <a:buFont typeface="Wingdings" charset="2"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F71E44AB-2719-4CBF-BC9F-C7B60CE979F1}" type="slidenum">
              <a:rPr lang="en-US" sz="900">
                <a:latin typeface="Calibri" charset="0"/>
              </a:rPr>
              <a:pPr/>
              <a:t>12</a:t>
            </a:fld>
            <a:endParaRPr lang="en-US" sz="900">
              <a:latin typeface="Calibri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Evaluation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1800" smtClean="0"/>
              <a:t>National Center for Supercomputing Applications (NCSA) Intel 64 Cluster – Abe</a:t>
            </a:r>
          </a:p>
          <a:p>
            <a:pPr eaLnBrk="1" hangingPunct="1"/>
            <a:r>
              <a:rPr lang="en-US" sz="1800" smtClean="0"/>
              <a:t>Dell PowerEdge 1955</a:t>
            </a:r>
          </a:p>
          <a:p>
            <a:pPr eaLnBrk="1" hangingPunct="1"/>
            <a:r>
              <a:rPr lang="en-US" sz="1800" smtClean="0"/>
              <a:t>1200 nodes/9600 cores</a:t>
            </a:r>
          </a:p>
          <a:p>
            <a:pPr eaLnBrk="1" hangingPunct="1"/>
            <a:r>
              <a:rPr lang="en-US" sz="1800" smtClean="0"/>
              <a:t>2.33 GHz Dual Quad Core Intel 64 (Clovertown) processors</a:t>
            </a:r>
          </a:p>
          <a:p>
            <a:pPr eaLnBrk="1" hangingPunct="1"/>
            <a:r>
              <a:rPr lang="en-US" sz="1800" smtClean="0"/>
              <a:t>4x32 KB L1 Cache, 2x4 MB L2 Cache, 8GB DDR2 RAM</a:t>
            </a:r>
          </a:p>
          <a:p>
            <a:pPr eaLnBrk="1" hangingPunct="1"/>
            <a:r>
              <a:rPr lang="en-US" sz="1800" smtClean="0"/>
              <a:t>Gigabit Ethernet, Infiniband</a:t>
            </a:r>
          </a:p>
          <a:p>
            <a:pPr eaLnBrk="1" hangingPunct="1"/>
            <a:r>
              <a:rPr lang="en-US" sz="1800" smtClean="0"/>
              <a:t>Windows and Linux nodes available</a:t>
            </a:r>
          </a:p>
          <a:p>
            <a:pPr eaLnBrk="1" hangingPunct="1"/>
            <a:r>
              <a:rPr lang="en-US" sz="1800" smtClean="0"/>
              <a:t>Lustre, NTFS</a:t>
            </a:r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</p:txBody>
      </p:sp>
      <p:pic>
        <p:nvPicPr>
          <p:cNvPr id="38917" name="Picture 5" descr="abe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99063" y="2044700"/>
            <a:ext cx="2936875" cy="3027363"/>
          </a:xfrm>
          <a:noFill/>
        </p:spPr>
      </p:pic>
      <p:pic>
        <p:nvPicPr>
          <p:cNvPr id="38918" name="Picture 6" descr="nc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019800"/>
            <a:ext cx="1428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766AE45D-2AE4-4FC8-BDEC-5220D989C869}" type="slidenum">
              <a:rPr lang="en-US" sz="900">
                <a:latin typeface="Calibri" charset="0"/>
              </a:rPr>
              <a:pPr/>
              <a:t>13</a:t>
            </a:fld>
            <a:endParaRPr lang="en-US" sz="900">
              <a:latin typeface="Calibri" charset="0"/>
            </a:endParaRP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NCSA Intel 64 Cluster Abe (contd)</a:t>
            </a:r>
          </a:p>
        </p:txBody>
      </p:sp>
      <p:sp>
        <p:nvSpPr>
          <p:cNvPr id="3994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nodes </a:t>
            </a:r>
          </a:p>
          <a:p>
            <a:pPr lvl="1" eaLnBrk="1" hangingPunct="1"/>
            <a:r>
              <a:rPr lang="en-US" smtClean="0"/>
              <a:t>Windows Server 2008 HPC Edition SP2</a:t>
            </a:r>
          </a:p>
          <a:p>
            <a:pPr lvl="1" eaLnBrk="1" hangingPunct="1"/>
            <a:r>
              <a:rPr lang="en-US" smtClean="0"/>
              <a:t>Visual Studio 2008 C/C++ compiler suite</a:t>
            </a:r>
          </a:p>
          <a:p>
            <a:pPr eaLnBrk="1" hangingPunct="1"/>
            <a:r>
              <a:rPr lang="en-US" smtClean="0"/>
              <a:t>Unix nodes</a:t>
            </a:r>
          </a:p>
          <a:p>
            <a:pPr lvl="1" eaLnBrk="1" hangingPunct="1"/>
            <a:r>
              <a:rPr lang="en-US" smtClean="0"/>
              <a:t>Red Hat Enterprise Linux 4 (Linux 2.6.18)</a:t>
            </a:r>
          </a:p>
          <a:p>
            <a:pPr lvl="1" eaLnBrk="1" hangingPunct="1"/>
            <a:r>
              <a:rPr lang="en-US" smtClean="0"/>
              <a:t>Intel C/C++ 10.1 compiler</a:t>
            </a:r>
          </a:p>
          <a:p>
            <a:pPr eaLnBrk="1" hangingPunct="1"/>
            <a:r>
              <a:rPr lang="en-US" smtClean="0"/>
              <a:t>Job Scheduler</a:t>
            </a:r>
          </a:p>
          <a:p>
            <a:pPr lvl="1" eaLnBrk="1" hangingPunct="1"/>
            <a:r>
              <a:rPr lang="en-US" smtClean="0"/>
              <a:t>Unix nodes – Torque</a:t>
            </a:r>
          </a:p>
          <a:p>
            <a:pPr lvl="1" eaLnBrk="1" hangingPunct="1"/>
            <a:r>
              <a:rPr lang="en-US" smtClean="0"/>
              <a:t>Windows nodes - Windows Server 2008 HPC Job Scheduler</a:t>
            </a:r>
          </a:p>
          <a:p>
            <a:pPr eaLnBrk="1" hangingPunct="1"/>
            <a:r>
              <a:rPr lang="en-US" smtClean="0"/>
              <a:t>MPICH2 compiled with aggressive optimization &amp; error checking disabled for user arguments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1207D4F5-C63A-4FD5-9923-9F6A293E2639}" type="slidenum">
              <a:rPr lang="en-US" sz="900">
                <a:latin typeface="Calibri" charset="0"/>
              </a:rPr>
              <a:pPr/>
              <a:t>14</a:t>
            </a:fld>
            <a:endParaRPr lang="en-US" sz="900">
              <a:latin typeface="Calibri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smtClean="0"/>
              <a:t>Experimental Evaluation (Asynchronous Progress)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905000"/>
          </a:xfrm>
        </p:spPr>
        <p:txBody>
          <a:bodyPr/>
          <a:lstStyle/>
          <a:p>
            <a:pPr eaLnBrk="1" hangingPunct="1"/>
            <a:r>
              <a:rPr lang="en-US" smtClean="0"/>
              <a:t>Asynchronous progress (I/O completion ports) Vs Non-blocking progress (select) for Nemesis netmod on Windows</a:t>
            </a:r>
          </a:p>
          <a:p>
            <a:pPr eaLnBrk="1" hangingPunct="1"/>
            <a:r>
              <a:rPr lang="en-US" smtClean="0"/>
              <a:t>Compared overlap of MPI communication with User computation</a:t>
            </a:r>
          </a:p>
          <a:p>
            <a:pPr eaLnBrk="1" hangingPunct="1"/>
            <a:r>
              <a:rPr lang="en-US" smtClean="0"/>
              <a:t>Nemesis uses Asynchronous progress by default on Windows</a:t>
            </a:r>
          </a:p>
          <a:p>
            <a:pPr eaLnBrk="1" hangingPunct="1"/>
            <a:r>
              <a:rPr lang="en-US" smtClean="0"/>
              <a:t>Modified NetMPI (NetPIPE benchmark)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838200" y="3352800"/>
            <a:ext cx="1984375" cy="1749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/>
              <a:t>{</a:t>
            </a:r>
          </a:p>
          <a:p>
            <a:r>
              <a:rPr lang="en-US" sz="1800"/>
              <a:t>    MPI_Irecv();</a:t>
            </a:r>
          </a:p>
          <a:p>
            <a:r>
              <a:rPr lang="en-US" sz="1800"/>
              <a:t>    MPI_Send();</a:t>
            </a:r>
          </a:p>
          <a:p>
            <a:r>
              <a:rPr lang="en-US" sz="1800"/>
              <a:t>    MPI_Wait();</a:t>
            </a:r>
          </a:p>
          <a:p>
            <a:r>
              <a:rPr lang="en-US" sz="1800"/>
              <a:t>}</a:t>
            </a:r>
          </a:p>
          <a:p>
            <a:r>
              <a:rPr lang="en-US" sz="1800"/>
              <a:t>   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724400" y="3276600"/>
            <a:ext cx="4135438" cy="3122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/>
              <a:t>{</a:t>
            </a:r>
          </a:p>
          <a:p>
            <a:r>
              <a:rPr lang="en-US" sz="1800"/>
              <a:t>    MPI_Irecv();</a:t>
            </a:r>
          </a:p>
          <a:p>
            <a:r>
              <a:rPr lang="en-US" sz="1800"/>
              <a:t>    MPI_Irecv();</a:t>
            </a:r>
          </a:p>
          <a:p>
            <a:r>
              <a:rPr lang="en-US" sz="1800"/>
              <a:t>    …</a:t>
            </a:r>
          </a:p>
          <a:p>
            <a:r>
              <a:rPr lang="en-US" sz="1800"/>
              <a:t>    MPI_Isend();</a:t>
            </a:r>
          </a:p>
          <a:p>
            <a:r>
              <a:rPr lang="en-US" sz="1800"/>
              <a:t>    MPI_Isend();</a:t>
            </a:r>
          </a:p>
          <a:p>
            <a:r>
              <a:rPr lang="en-US" sz="1800"/>
              <a:t>    …</a:t>
            </a:r>
          </a:p>
          <a:p>
            <a:r>
              <a:rPr lang="en-US" sz="1800"/>
              <a:t>    do{</a:t>
            </a:r>
          </a:p>
          <a:p>
            <a:r>
              <a:rPr lang="en-US" sz="1800"/>
              <a:t>        MPI_Testall();</a:t>
            </a:r>
          </a:p>
          <a:p>
            <a:r>
              <a:rPr lang="en-US" sz="1800"/>
              <a:t>        User_computation(≈250ns);</a:t>
            </a:r>
          </a:p>
          <a:p>
            <a:r>
              <a:rPr lang="en-US" sz="1800"/>
              <a:t>    }while(!complete);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2971800" y="4191000"/>
            <a:ext cx="15240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AD98B555-1078-49F5-861F-9A5842766E88}" type="slidenum">
              <a:rPr lang="en-US" sz="900">
                <a:latin typeface="Calibri" charset="0"/>
              </a:rPr>
              <a:pPr/>
              <a:t>15</a:t>
            </a:fld>
            <a:endParaRPr lang="en-US" sz="900">
              <a:latin typeface="Calibri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534400" cy="685800"/>
          </a:xfrm>
        </p:spPr>
        <p:txBody>
          <a:bodyPr/>
          <a:lstStyle/>
          <a:p>
            <a:pPr eaLnBrk="1" hangingPunct="1"/>
            <a:r>
              <a:rPr lang="en-US" smtClean="0"/>
              <a:t>Experimental Evaluation (Asynchronous Progress)</a:t>
            </a: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628650" y="969963"/>
          <a:ext cx="7658100" cy="428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Worksheet" r:id="rId3" imgW="10109200" imgH="5651500" progId="Excel.Sheet.8">
                  <p:embed/>
                </p:oleObj>
              </mc:Choice>
              <mc:Fallback>
                <p:oleObj name="Worksheet" r:id="rId3" imgW="10109200" imgH="56515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969963"/>
                        <a:ext cx="7658100" cy="428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11"/>
          <p:cNvSpPr txBox="1">
            <a:spLocks noChangeArrowheads="1"/>
          </p:cNvSpPr>
          <p:nvPr/>
        </p:nvSpPr>
        <p:spPr bwMode="auto">
          <a:xfrm>
            <a:off x="609600" y="5486400"/>
            <a:ext cx="8305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/>
              <a:t>Time spent in the MPI library (MPI time) vs Time spent in user</a:t>
            </a:r>
          </a:p>
          <a:p>
            <a:r>
              <a:rPr lang="en-US" sz="1800"/>
              <a:t>computation (Compute time). Asynchronous progress (using iocp</a:t>
            </a:r>
          </a:p>
          <a:p>
            <a:r>
              <a:rPr lang="en-US" sz="1800"/>
              <a:t>- Completion ports) is compared with non-blocking progress (select())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CCEEF742-1CE9-4E55-A3B9-8ACDBCB4B2B0}" type="slidenum">
              <a:rPr lang="en-US" sz="900">
                <a:latin typeface="Calibri" charset="0"/>
              </a:rPr>
              <a:pPr/>
              <a:t>16</a:t>
            </a:fld>
            <a:endParaRPr lang="en-US" sz="900">
              <a:latin typeface="Calibri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smtClean="0"/>
              <a:t>Experimental Evaluation (Asynchronous Progress)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 time spent inside MPI library with asynchronous progress</a:t>
            </a:r>
          </a:p>
          <a:p>
            <a:pPr eaLnBrk="1" hangingPunct="1"/>
            <a:r>
              <a:rPr lang="en-US" smtClean="0"/>
              <a:t>More user computation done with asynchronous progress</a:t>
            </a:r>
          </a:p>
          <a:p>
            <a:pPr eaLnBrk="1" hangingPunct="1"/>
            <a:r>
              <a:rPr lang="en-US" smtClean="0"/>
              <a:t>In asynchronous progress MPI library delegates requests to the OS</a:t>
            </a:r>
          </a:p>
          <a:p>
            <a:pPr eaLnBrk="1" hangingPunct="1"/>
            <a:r>
              <a:rPr lang="en-US" smtClean="0"/>
              <a:t>In non-blocking progress MPI library performs (after checking for availability) requests on behalf of the user</a:t>
            </a:r>
          </a:p>
          <a:p>
            <a:pPr eaLnBrk="1" hangingPunct="1"/>
            <a:r>
              <a:rPr lang="en-US" smtClean="0"/>
              <a:t>Asynchronous progress performs better than non-blocking progress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C622A7ED-CE6F-4EE6-B434-D6D6AF8B2AC2}" type="slidenum">
              <a:rPr lang="en-US" sz="900">
                <a:latin typeface="Calibri" charset="0"/>
              </a:rPr>
              <a:pPr/>
              <a:t>17</a:t>
            </a:fld>
            <a:endParaRPr lang="en-US" sz="900">
              <a:latin typeface="Calibri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Management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Provide a mechanism to launch MPI processes and setting the runtime environment for the processes to communicate with each other.</a:t>
            </a:r>
          </a:p>
          <a:p>
            <a:pPr eaLnBrk="1" hangingPunct="1"/>
            <a:r>
              <a:rPr lang="en-US" smtClean="0"/>
              <a:t>Launch process locally on a node – OS services like fork()</a:t>
            </a:r>
          </a:p>
          <a:p>
            <a:pPr eaLnBrk="1" hangingPunct="1"/>
            <a:r>
              <a:rPr lang="en-US" smtClean="0"/>
              <a:t>Launch process remotely without 3</a:t>
            </a:r>
            <a:r>
              <a:rPr lang="en-US" baseline="30000" smtClean="0"/>
              <a:t>rd</a:t>
            </a:r>
            <a:r>
              <a:rPr lang="en-US" smtClean="0"/>
              <a:t> party Job schedulers. </a:t>
            </a:r>
          </a:p>
          <a:p>
            <a:pPr lvl="1" eaLnBrk="1" hangingPunct="1"/>
            <a:r>
              <a:rPr lang="en-US" smtClean="0"/>
              <a:t>On Unix – ssh (sshd typically runs on Unix nodes)</a:t>
            </a:r>
          </a:p>
          <a:p>
            <a:pPr lvl="1" eaLnBrk="1" hangingPunct="1"/>
            <a:r>
              <a:rPr lang="en-US" smtClean="0"/>
              <a:t>On Windows - No such mechanism available</a:t>
            </a:r>
          </a:p>
          <a:p>
            <a:pPr eaLnBrk="1" hangingPunct="1"/>
            <a:r>
              <a:rPr lang="en-US" smtClean="0"/>
              <a:t>MPICH2 suite includes SMPD (Simple MultiPurpose Daemon)</a:t>
            </a:r>
          </a:p>
          <a:p>
            <a:pPr lvl="1" eaLnBrk="1" hangingPunct="1"/>
            <a:r>
              <a:rPr lang="en-US" smtClean="0"/>
              <a:t>server daemons are launched on each node</a:t>
            </a:r>
          </a:p>
          <a:p>
            <a:pPr lvl="1" eaLnBrk="1" hangingPunct="1"/>
            <a:r>
              <a:rPr lang="en-US" smtClean="0"/>
              <a:t>Installed as a Windows service on windows nodes when user installs MPICH2</a:t>
            </a:r>
          </a:p>
          <a:p>
            <a:pPr eaLnBrk="1" hangingPunct="1"/>
            <a:r>
              <a:rPr lang="en-US" smtClean="0"/>
              <a:t>SMPD also supports Windows Server 2008 HPC Job Scheduler for launching MPI processes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44FBCD89-F5A2-4A82-9C65-71A0AD019CD0}" type="slidenum">
              <a:rPr lang="en-US" sz="900">
                <a:latin typeface="Calibri" charset="0"/>
              </a:rPr>
              <a:pPr/>
              <a:t>18</a:t>
            </a:fld>
            <a:endParaRPr lang="en-US" sz="900">
              <a:latin typeface="Calibri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Management (contd)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authentication</a:t>
            </a:r>
          </a:p>
          <a:p>
            <a:pPr lvl="1" eaLnBrk="1" hangingPunct="1"/>
            <a:r>
              <a:rPr lang="en-US" smtClean="0"/>
              <a:t>On Unix – ssh protocol manages user credentials</a:t>
            </a:r>
          </a:p>
          <a:p>
            <a:pPr lvl="1" eaLnBrk="1" hangingPunct="1"/>
            <a:r>
              <a:rPr lang="en-US" smtClean="0"/>
              <a:t>On Windows – No such mechanism available</a:t>
            </a:r>
          </a:p>
          <a:p>
            <a:pPr eaLnBrk="1" hangingPunct="1"/>
            <a:r>
              <a:rPr lang="en-US" smtClean="0"/>
              <a:t>SMPD – manages user credentials for Windows users</a:t>
            </a:r>
          </a:p>
          <a:p>
            <a:pPr eaLnBrk="1" hangingPunct="1"/>
            <a:r>
              <a:rPr lang="en-US" smtClean="0"/>
              <a:t>SMPD also supports user authentication using Active Directory or Windows Server 2008 HPC pack.</a:t>
            </a:r>
          </a:p>
          <a:p>
            <a:pPr eaLnBrk="1" hangingPunct="1"/>
            <a:r>
              <a:rPr lang="en-US" smtClean="0"/>
              <a:t>SMPD communication protocol is node architecture agnostic</a:t>
            </a:r>
          </a:p>
          <a:p>
            <a:pPr lvl="1" eaLnBrk="1" hangingPunct="1"/>
            <a:r>
              <a:rPr lang="en-US" smtClean="0"/>
              <a:t>allows users to run MPI jobs across Unix and Windows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C2EA3993-88ED-4056-B3BE-D528BF9B6140}" type="slidenum">
              <a:rPr lang="en-US" sz="900">
                <a:latin typeface="Calibri" charset="0"/>
              </a:rPr>
              <a:pPr/>
              <a:t>19</a:t>
            </a:fld>
            <a:endParaRPr lang="en-US" sz="900">
              <a:latin typeface="Calibri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Intranode communication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Typically using shared memory</a:t>
            </a:r>
          </a:p>
          <a:p>
            <a:pPr eaLnBrk="1" hangingPunct="1"/>
            <a:r>
              <a:rPr lang="en-US" smtClean="0"/>
              <a:t>Shared memory performance degrades when CPUs don’t share data cache.</a:t>
            </a:r>
          </a:p>
          <a:p>
            <a:pPr eaLnBrk="1" hangingPunct="1"/>
            <a:r>
              <a:rPr lang="en-US" smtClean="0"/>
              <a:t>Windows allows users to directly read from the virtual memory of another process </a:t>
            </a:r>
          </a:p>
          <a:p>
            <a:pPr eaLnBrk="1" hangingPunct="1"/>
            <a:r>
              <a:rPr lang="en-US" smtClean="0"/>
              <a:t>Direct remote memory access performance not good for small messages</a:t>
            </a:r>
          </a:p>
          <a:p>
            <a:pPr eaLnBrk="1" hangingPunct="1"/>
            <a:r>
              <a:rPr lang="en-US" smtClean="0"/>
              <a:t>Nemesis on Windows uses an OS-specific plug-in module for large message transfers (Read Remote Virtual Memory module - RRVM)</a:t>
            </a:r>
          </a:p>
          <a:p>
            <a:pPr eaLnBrk="1" hangingPunct="1"/>
            <a:r>
              <a:rPr lang="en-US" smtClean="0"/>
              <a:t>Nemesis on Windows uses lock-free shared memory queues for small messages (low latency) and direct remote memory access for large messages (high bandwidth)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C7708E3C-F1E4-458D-86F1-FA2E66F79632}" type="slidenum">
              <a:rPr lang="en-US" sz="900">
                <a:latin typeface="Calibri" charset="0"/>
              </a:rPr>
              <a:pPr/>
              <a:t>2</a:t>
            </a:fld>
            <a:endParaRPr lang="en-US" sz="900">
              <a:latin typeface="Calibri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Windows and HPC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4495800" cy="4572000"/>
          </a:xfrm>
        </p:spPr>
        <p:txBody>
          <a:bodyPr/>
          <a:lstStyle/>
          <a:p>
            <a:pPr eaLnBrk="1" hangingPunct="1"/>
            <a:r>
              <a:rPr lang="en-US" smtClean="0"/>
              <a:t>Popular in the desktop world</a:t>
            </a:r>
          </a:p>
          <a:p>
            <a:pPr eaLnBrk="1" hangingPunct="1"/>
            <a:r>
              <a:rPr lang="en-US" smtClean="0"/>
              <a:t>Increasing presence in HPC world</a:t>
            </a:r>
          </a:p>
          <a:p>
            <a:pPr eaLnBrk="1" hangingPunct="1"/>
            <a:r>
              <a:rPr lang="en-US" smtClean="0"/>
              <a:t>Windows Server 2008 HPC Edition (http://www.microsoft.com/hpc)</a:t>
            </a:r>
          </a:p>
          <a:p>
            <a:pPr eaLnBrk="1" hangingPunct="1"/>
            <a:r>
              <a:rPr lang="en-US" smtClean="0"/>
              <a:t>Dawning 5000A cluster with 30,720 cores at Shanghai Supercomputer Center running Windows HPC Server 2008 achieved more than 200 TF/s on LINPACK and ranked 10</a:t>
            </a:r>
            <a:r>
              <a:rPr lang="en-US" baseline="30000" smtClean="0"/>
              <a:t>th</a:t>
            </a:r>
            <a:r>
              <a:rPr lang="en-US" smtClean="0"/>
              <a:t> in Nov 2008 Top500 list</a:t>
            </a:r>
          </a:p>
          <a:p>
            <a:pPr eaLnBrk="1" hangingPunct="1"/>
            <a:r>
              <a:rPr lang="en-US" smtClean="0"/>
              <a:t>Commercial applications in areas such as CFD, Structural analysis, Seismic modeling, finance etc</a:t>
            </a:r>
          </a:p>
          <a:p>
            <a:pPr eaLnBrk="1" hangingPunct="1"/>
            <a:r>
              <a:rPr lang="en-US" smtClean="0"/>
              <a:t>Allows scientists to use a familiar desktop interface for HPC</a:t>
            </a:r>
          </a:p>
        </p:txBody>
      </p:sp>
      <p:pic>
        <p:nvPicPr>
          <p:cNvPr id="28677" name="Picture 6" descr="dawning5000A_052434910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1752600"/>
            <a:ext cx="4038600" cy="33401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4530AFE6-9A49-414E-9719-34F22DF28F55}" type="slidenum">
              <a:rPr lang="en-US" sz="900">
                <a:latin typeface="Calibri" charset="0"/>
              </a:rPr>
              <a:pPr/>
              <a:t>20</a:t>
            </a:fld>
            <a:endParaRPr lang="en-US" sz="900">
              <a:latin typeface="Calibri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Default LMT vs RRVM LMT module</a:t>
            </a:r>
          </a:p>
        </p:txBody>
      </p:sp>
      <p:cxnSp>
        <p:nvCxnSpPr>
          <p:cNvPr id="47108" name="AutoShape 6"/>
          <p:cNvCxnSpPr>
            <a:cxnSpLocks noChangeShapeType="1"/>
          </p:cNvCxnSpPr>
          <p:nvPr/>
        </p:nvCxnSpPr>
        <p:spPr bwMode="auto">
          <a:xfrm>
            <a:off x="457200" y="35591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09" name="AutoShape 15"/>
          <p:cNvCxnSpPr>
            <a:cxnSpLocks noChangeShapeType="1"/>
          </p:cNvCxnSpPr>
          <p:nvPr/>
        </p:nvCxnSpPr>
        <p:spPr bwMode="auto">
          <a:xfrm>
            <a:off x="533400" y="1600200"/>
            <a:ext cx="0" cy="38100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0" name="AutoShape 16"/>
          <p:cNvCxnSpPr>
            <a:cxnSpLocks noChangeShapeType="1"/>
          </p:cNvCxnSpPr>
          <p:nvPr/>
        </p:nvCxnSpPr>
        <p:spPr bwMode="auto">
          <a:xfrm>
            <a:off x="3276600" y="1600200"/>
            <a:ext cx="0" cy="38100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1" name="Line 17"/>
          <p:cNvSpPr>
            <a:spLocks noChangeShapeType="1"/>
          </p:cNvSpPr>
          <p:nvPr/>
        </p:nvSpPr>
        <p:spPr bwMode="auto">
          <a:xfrm>
            <a:off x="533400" y="1905000"/>
            <a:ext cx="2743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18"/>
          <p:cNvSpPr>
            <a:spLocks noChangeShapeType="1"/>
          </p:cNvSpPr>
          <p:nvPr/>
        </p:nvSpPr>
        <p:spPr bwMode="auto">
          <a:xfrm flipH="1">
            <a:off x="533400" y="2895600"/>
            <a:ext cx="2743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19"/>
          <p:cNvSpPr>
            <a:spLocks noChangeShapeType="1"/>
          </p:cNvSpPr>
          <p:nvPr/>
        </p:nvSpPr>
        <p:spPr bwMode="auto">
          <a:xfrm>
            <a:off x="533400" y="3962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Line 20"/>
          <p:cNvSpPr>
            <a:spLocks noChangeShapeType="1"/>
          </p:cNvSpPr>
          <p:nvPr/>
        </p:nvSpPr>
        <p:spPr bwMode="auto">
          <a:xfrm>
            <a:off x="533400" y="38100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21"/>
          <p:cNvSpPr>
            <a:spLocks noChangeShapeType="1"/>
          </p:cNvSpPr>
          <p:nvPr/>
        </p:nvSpPr>
        <p:spPr bwMode="auto">
          <a:xfrm>
            <a:off x="533400" y="36576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7116" name="AutoShape 33"/>
          <p:cNvCxnSpPr>
            <a:cxnSpLocks noChangeShapeType="1"/>
          </p:cNvCxnSpPr>
          <p:nvPr/>
        </p:nvCxnSpPr>
        <p:spPr bwMode="auto">
          <a:xfrm>
            <a:off x="5105400" y="355917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34"/>
          <p:cNvCxnSpPr>
            <a:cxnSpLocks noChangeShapeType="1"/>
          </p:cNvCxnSpPr>
          <p:nvPr/>
        </p:nvCxnSpPr>
        <p:spPr bwMode="auto">
          <a:xfrm>
            <a:off x="5181600" y="1600200"/>
            <a:ext cx="0" cy="38100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35"/>
          <p:cNvCxnSpPr>
            <a:cxnSpLocks noChangeShapeType="1"/>
          </p:cNvCxnSpPr>
          <p:nvPr/>
        </p:nvCxnSpPr>
        <p:spPr bwMode="auto">
          <a:xfrm>
            <a:off x="7924800" y="1600200"/>
            <a:ext cx="0" cy="38100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9" name="Line 36"/>
          <p:cNvSpPr>
            <a:spLocks noChangeShapeType="1"/>
          </p:cNvSpPr>
          <p:nvPr/>
        </p:nvSpPr>
        <p:spPr bwMode="auto">
          <a:xfrm>
            <a:off x="5181600" y="1905000"/>
            <a:ext cx="2743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38"/>
          <p:cNvSpPr>
            <a:spLocks noChangeShapeType="1"/>
          </p:cNvSpPr>
          <p:nvPr/>
        </p:nvSpPr>
        <p:spPr bwMode="auto">
          <a:xfrm>
            <a:off x="5181600" y="3581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Line 39"/>
          <p:cNvSpPr>
            <a:spLocks noChangeShapeType="1"/>
          </p:cNvSpPr>
          <p:nvPr/>
        </p:nvSpPr>
        <p:spPr bwMode="auto">
          <a:xfrm>
            <a:off x="5181600" y="34290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Line 40"/>
          <p:cNvSpPr>
            <a:spLocks noChangeShapeType="1"/>
          </p:cNvSpPr>
          <p:nvPr/>
        </p:nvSpPr>
        <p:spPr bwMode="auto">
          <a:xfrm>
            <a:off x="5181600" y="32766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42"/>
          <p:cNvSpPr>
            <a:spLocks noChangeShapeType="1"/>
          </p:cNvSpPr>
          <p:nvPr/>
        </p:nvSpPr>
        <p:spPr bwMode="auto">
          <a:xfrm flipH="1">
            <a:off x="5181600" y="4495800"/>
            <a:ext cx="2743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Text Box 43"/>
          <p:cNvSpPr txBox="1">
            <a:spLocks noChangeArrowheads="1"/>
          </p:cNvSpPr>
          <p:nvPr/>
        </p:nvSpPr>
        <p:spPr bwMode="auto">
          <a:xfrm>
            <a:off x="1447800" y="1905000"/>
            <a:ext cx="639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>
                <a:solidFill>
                  <a:schemeClr val="folHlink"/>
                </a:solidFill>
              </a:rPr>
              <a:t>RTS</a:t>
            </a:r>
          </a:p>
        </p:txBody>
      </p:sp>
      <p:sp>
        <p:nvSpPr>
          <p:cNvPr id="47125" name="Text Box 44"/>
          <p:cNvSpPr txBox="1">
            <a:spLocks noChangeArrowheads="1"/>
          </p:cNvSpPr>
          <p:nvPr/>
        </p:nvSpPr>
        <p:spPr bwMode="auto">
          <a:xfrm>
            <a:off x="1447800" y="28956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>
                <a:solidFill>
                  <a:schemeClr val="folHlink"/>
                </a:solidFill>
              </a:rPr>
              <a:t>CTS</a:t>
            </a:r>
            <a:r>
              <a:rPr lang="en-US" sz="1800"/>
              <a:t> +</a:t>
            </a:r>
          </a:p>
          <a:p>
            <a:r>
              <a:rPr lang="en-US" sz="1800">
                <a:solidFill>
                  <a:schemeClr val="folHlink"/>
                </a:solidFill>
              </a:rPr>
              <a:t>cookie</a:t>
            </a:r>
          </a:p>
        </p:txBody>
      </p:sp>
      <p:sp>
        <p:nvSpPr>
          <p:cNvPr id="47126" name="Text Box 45"/>
          <p:cNvSpPr txBox="1">
            <a:spLocks noChangeArrowheads="1"/>
          </p:cNvSpPr>
          <p:nvPr/>
        </p:nvSpPr>
        <p:spPr bwMode="auto">
          <a:xfrm>
            <a:off x="228600" y="1295400"/>
            <a:ext cx="985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/>
              <a:t>Rank 0</a:t>
            </a:r>
          </a:p>
        </p:txBody>
      </p:sp>
      <p:sp>
        <p:nvSpPr>
          <p:cNvPr id="47127" name="Text Box 46"/>
          <p:cNvSpPr txBox="1">
            <a:spLocks noChangeArrowheads="1"/>
          </p:cNvSpPr>
          <p:nvPr/>
        </p:nvSpPr>
        <p:spPr bwMode="auto">
          <a:xfrm>
            <a:off x="2819400" y="1295400"/>
            <a:ext cx="985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/>
              <a:t>Rank 1</a:t>
            </a:r>
          </a:p>
        </p:txBody>
      </p:sp>
      <p:sp>
        <p:nvSpPr>
          <p:cNvPr id="47128" name="Text Box 47"/>
          <p:cNvSpPr txBox="1">
            <a:spLocks noChangeArrowheads="1"/>
          </p:cNvSpPr>
          <p:nvPr/>
        </p:nvSpPr>
        <p:spPr bwMode="auto">
          <a:xfrm>
            <a:off x="1508125" y="3689350"/>
            <a:ext cx="690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>
                <a:solidFill>
                  <a:srgbClr val="0066FF"/>
                </a:solidFill>
              </a:rPr>
              <a:t>data</a:t>
            </a:r>
          </a:p>
        </p:txBody>
      </p:sp>
      <p:sp>
        <p:nvSpPr>
          <p:cNvPr id="47129" name="Text Box 49"/>
          <p:cNvSpPr txBox="1">
            <a:spLocks noChangeArrowheads="1"/>
          </p:cNvSpPr>
          <p:nvPr/>
        </p:nvSpPr>
        <p:spPr bwMode="auto">
          <a:xfrm>
            <a:off x="6172200" y="19812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>
                <a:solidFill>
                  <a:schemeClr val="folHlink"/>
                </a:solidFill>
              </a:rPr>
              <a:t>RTS</a:t>
            </a:r>
            <a:r>
              <a:rPr lang="en-US" sz="1800"/>
              <a:t> +</a:t>
            </a:r>
          </a:p>
          <a:p>
            <a:r>
              <a:rPr lang="en-US" sz="1800">
                <a:solidFill>
                  <a:schemeClr val="folHlink"/>
                </a:solidFill>
              </a:rPr>
              <a:t>cookie</a:t>
            </a:r>
          </a:p>
        </p:txBody>
      </p:sp>
      <p:sp>
        <p:nvSpPr>
          <p:cNvPr id="47130" name="Text Box 51"/>
          <p:cNvSpPr txBox="1">
            <a:spLocks noChangeArrowheads="1"/>
          </p:cNvSpPr>
          <p:nvPr/>
        </p:nvSpPr>
        <p:spPr bwMode="auto">
          <a:xfrm>
            <a:off x="6156325" y="3232150"/>
            <a:ext cx="690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>
                <a:solidFill>
                  <a:srgbClr val="0066FF"/>
                </a:solidFill>
              </a:rPr>
              <a:t>data</a:t>
            </a:r>
          </a:p>
        </p:txBody>
      </p:sp>
      <p:sp>
        <p:nvSpPr>
          <p:cNvPr id="47131" name="Text Box 52"/>
          <p:cNvSpPr txBox="1">
            <a:spLocks noChangeArrowheads="1"/>
          </p:cNvSpPr>
          <p:nvPr/>
        </p:nvSpPr>
        <p:spPr bwMode="auto">
          <a:xfrm>
            <a:off x="6248400" y="4495800"/>
            <a:ext cx="855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>
                <a:solidFill>
                  <a:schemeClr val="folHlink"/>
                </a:solidFill>
              </a:rPr>
              <a:t>DONE</a:t>
            </a:r>
          </a:p>
        </p:txBody>
      </p:sp>
      <p:sp>
        <p:nvSpPr>
          <p:cNvPr id="47132" name="Text Box 53"/>
          <p:cNvSpPr txBox="1">
            <a:spLocks noChangeArrowheads="1"/>
          </p:cNvSpPr>
          <p:nvPr/>
        </p:nvSpPr>
        <p:spPr bwMode="auto">
          <a:xfrm>
            <a:off x="4876800" y="1295400"/>
            <a:ext cx="985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/>
              <a:t>Rank 0</a:t>
            </a:r>
          </a:p>
        </p:txBody>
      </p:sp>
      <p:sp>
        <p:nvSpPr>
          <p:cNvPr id="47133" name="Text Box 54"/>
          <p:cNvSpPr txBox="1">
            <a:spLocks noChangeArrowheads="1"/>
          </p:cNvSpPr>
          <p:nvPr/>
        </p:nvSpPr>
        <p:spPr bwMode="auto">
          <a:xfrm>
            <a:off x="7391400" y="1295400"/>
            <a:ext cx="985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/>
              <a:t>Rank 1</a:t>
            </a:r>
          </a:p>
        </p:txBody>
      </p:sp>
      <p:sp>
        <p:nvSpPr>
          <p:cNvPr id="47134" name="Text Box 55"/>
          <p:cNvSpPr txBox="1">
            <a:spLocks noChangeArrowheads="1"/>
          </p:cNvSpPr>
          <p:nvPr/>
        </p:nvSpPr>
        <p:spPr bwMode="auto">
          <a:xfrm>
            <a:off x="593725" y="5594350"/>
            <a:ext cx="25796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/>
              <a:t>Shared memory LMT</a:t>
            </a:r>
          </a:p>
        </p:txBody>
      </p:sp>
      <p:sp>
        <p:nvSpPr>
          <p:cNvPr id="47135" name="Text Box 56"/>
          <p:cNvSpPr txBox="1">
            <a:spLocks noChangeArrowheads="1"/>
          </p:cNvSpPr>
          <p:nvPr/>
        </p:nvSpPr>
        <p:spPr bwMode="auto">
          <a:xfrm>
            <a:off x="5334000" y="5562600"/>
            <a:ext cx="14811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/>
              <a:t>RRVM  LMT</a:t>
            </a:r>
          </a:p>
        </p:txBody>
      </p:sp>
      <p:sp>
        <p:nvSpPr>
          <p:cNvPr id="47136" name="Text Box 57"/>
          <p:cNvSpPr txBox="1">
            <a:spLocks noChangeArrowheads="1"/>
          </p:cNvSpPr>
          <p:nvPr/>
        </p:nvSpPr>
        <p:spPr bwMode="auto">
          <a:xfrm>
            <a:off x="3260725" y="2571750"/>
            <a:ext cx="1428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600" i="1"/>
              <a:t>Recv posted</a:t>
            </a:r>
          </a:p>
        </p:txBody>
      </p:sp>
      <p:sp>
        <p:nvSpPr>
          <p:cNvPr id="47137" name="Text Box 58"/>
          <p:cNvSpPr txBox="1">
            <a:spLocks noChangeArrowheads="1"/>
          </p:cNvSpPr>
          <p:nvPr/>
        </p:nvSpPr>
        <p:spPr bwMode="auto">
          <a:xfrm>
            <a:off x="7559675" y="2768600"/>
            <a:ext cx="1428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600" i="1"/>
              <a:t>Recv posted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FE92BA6B-41DA-46D6-8861-C0A3D8F8E407}" type="slidenum">
              <a:rPr lang="en-US" sz="900">
                <a:latin typeface="Calibri" charset="0"/>
              </a:rPr>
              <a:pPr/>
              <a:t>21</a:t>
            </a:fld>
            <a:endParaRPr lang="en-US" sz="900">
              <a:latin typeface="Calibri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RRVM LMT module (contd)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Rank 0 sending data &gt;LMT threshold to Rank 1</a:t>
            </a:r>
          </a:p>
          <a:p>
            <a:pPr eaLnBrk="1" hangingPunct="1"/>
            <a:r>
              <a:rPr lang="en-US" smtClean="0"/>
              <a:t>LMT shared memory protocol</a:t>
            </a:r>
          </a:p>
          <a:p>
            <a:pPr lvl="1" eaLnBrk="1" hangingPunct="1"/>
            <a:r>
              <a:rPr lang="en-US" smtClean="0"/>
              <a:t>Rank 0 sends RTS (Request to Send)</a:t>
            </a:r>
          </a:p>
          <a:p>
            <a:pPr lvl="1" eaLnBrk="1" hangingPunct="1"/>
            <a:r>
              <a:rPr lang="en-US" smtClean="0"/>
              <a:t>Matching Recv() posted on Rank 1</a:t>
            </a:r>
          </a:p>
          <a:p>
            <a:pPr lvl="1" eaLnBrk="1" hangingPunct="1"/>
            <a:r>
              <a:rPr lang="en-US" smtClean="0"/>
              <a:t>Rank 1 allocates buffer and sends CTS (Clear to Send) with cookie containing information about the buffer</a:t>
            </a:r>
          </a:p>
          <a:p>
            <a:pPr lvl="1" eaLnBrk="1" hangingPunct="1"/>
            <a:r>
              <a:rPr lang="en-US" smtClean="0"/>
              <a:t>Rank 0 transfers data to buffer</a:t>
            </a:r>
          </a:p>
          <a:p>
            <a:pPr lvl="1" eaLnBrk="1" hangingPunct="1"/>
            <a:r>
              <a:rPr lang="en-US" smtClean="0"/>
              <a:t>Rank 1 transfers data from the buffer</a:t>
            </a:r>
          </a:p>
          <a:p>
            <a:pPr eaLnBrk="1" hangingPunct="1"/>
            <a:r>
              <a:rPr lang="en-US" smtClean="0"/>
              <a:t>LMT RRVM protocol</a:t>
            </a:r>
          </a:p>
          <a:p>
            <a:pPr lvl="1" eaLnBrk="1" hangingPunct="1"/>
            <a:r>
              <a:rPr lang="en-US" smtClean="0"/>
              <a:t>Rank 0 sends RTS with cookie containing information about user buffer</a:t>
            </a:r>
          </a:p>
          <a:p>
            <a:pPr lvl="1" eaLnBrk="1" hangingPunct="1"/>
            <a:r>
              <a:rPr lang="en-US" smtClean="0"/>
              <a:t>Matching Recv() posted on Rank 1</a:t>
            </a:r>
          </a:p>
          <a:p>
            <a:pPr lvl="1" eaLnBrk="1" hangingPunct="1"/>
            <a:r>
              <a:rPr lang="en-US" smtClean="0"/>
              <a:t>Rank 1 reads data from user buffer</a:t>
            </a:r>
          </a:p>
          <a:p>
            <a:pPr lvl="1" eaLnBrk="1" hangingPunct="1"/>
            <a:r>
              <a:rPr lang="en-US" smtClean="0"/>
              <a:t>Rank 1 sends a DONE indicating end of transfer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BAE2BFD0-CD4E-4437-AA85-4BF87B1638F1}" type="slidenum">
              <a:rPr lang="en-US" sz="900">
                <a:latin typeface="Calibri" charset="0"/>
              </a:rPr>
              <a:pPr/>
              <a:t>22</a:t>
            </a:fld>
            <a:endParaRPr lang="en-US" sz="900">
              <a:latin typeface="Calibri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Evaluation (Intranode communication)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Nemesis intranode communication performance using lock-free shared memory queues (shm) Vs Direct remote memory access on Windows</a:t>
            </a:r>
          </a:p>
          <a:p>
            <a:pPr eaLnBrk="1" hangingPunct="1"/>
            <a:r>
              <a:rPr lang="en-US" smtClean="0"/>
              <a:t>Nemesis intranode communication performance on Windows Vs Linux</a:t>
            </a:r>
          </a:p>
          <a:p>
            <a:pPr eaLnBrk="1" hangingPunct="1"/>
            <a:r>
              <a:rPr lang="en-US" smtClean="0"/>
              <a:t>Direct intranode remote memory access implemented by a large message transfer plug-in Nemesis module (RRVM module) on Windows</a:t>
            </a:r>
          </a:p>
          <a:p>
            <a:pPr eaLnBrk="1" hangingPunct="1"/>
            <a:r>
              <a:rPr lang="en-US" smtClean="0"/>
              <a:t>Nemesis performs large message transfer for &gt;16KB with RRVM module on Windows and &gt;64KB on Linux</a:t>
            </a:r>
          </a:p>
          <a:p>
            <a:pPr eaLnBrk="1" hangingPunct="1"/>
            <a:r>
              <a:rPr lang="en-US" smtClean="0"/>
              <a:t>OSU micro-benchmarks used for measuring latency and bandwidth</a:t>
            </a:r>
          </a:p>
          <a:p>
            <a:pPr eaLnBrk="1" hangingPunct="1"/>
            <a:r>
              <a:rPr lang="en-US" smtClean="0"/>
              <a:t>Two cases considered</a:t>
            </a:r>
          </a:p>
          <a:p>
            <a:pPr lvl="1" eaLnBrk="1" hangingPunct="1"/>
            <a:r>
              <a:rPr lang="en-US" smtClean="0"/>
              <a:t>Communicating processes share a 4MB CPU data cache</a:t>
            </a:r>
          </a:p>
          <a:p>
            <a:pPr lvl="1" eaLnBrk="1" hangingPunct="1"/>
            <a:r>
              <a:rPr lang="en-US" smtClean="0"/>
              <a:t>Communicating processes don’t share a data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A182F692-19DC-4F23-A239-1D492134CEC5}" type="slidenum">
              <a:rPr lang="en-US" sz="900">
                <a:latin typeface="Calibri" charset="0"/>
              </a:rPr>
              <a:pPr/>
              <a:t>23</a:t>
            </a:fld>
            <a:endParaRPr lang="en-US" sz="900">
              <a:latin typeface="Calibri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mtClean="0"/>
              <a:t>RRVM vs SHM Bandwidth on Windows</a:t>
            </a: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>
            <p:ph idx="1"/>
          </p:nvPr>
        </p:nvGraphicFramePr>
        <p:xfrm>
          <a:off x="1066800" y="1371600"/>
          <a:ext cx="70866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Worksheet" r:id="rId3" imgW="10109200" imgH="5651500" progId="Excel.Sheet.8">
                  <p:embed/>
                </p:oleObj>
              </mc:Choice>
              <mc:Fallback>
                <p:oleObj name="Worksheet" r:id="rId3" imgW="10109200" imgH="56515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70866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1127125" y="5410200"/>
            <a:ext cx="7140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/>
              <a:t>Intranode communication bandwidth using RRVM module Vs</a:t>
            </a:r>
          </a:p>
          <a:p>
            <a:r>
              <a:rPr lang="en-US" sz="1800"/>
              <a:t>lock-free shared memory queues on Windows, with and </a:t>
            </a:r>
          </a:p>
          <a:p>
            <a:r>
              <a:rPr lang="en-US" sz="1800"/>
              <a:t>without shared CPU data caches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9969182-E69D-43A9-9E63-A9D676FE1E52}" type="slidenum">
              <a:rPr lang="en-US" sz="900">
                <a:latin typeface="Calibri" charset="0"/>
              </a:rPr>
              <a:pPr/>
              <a:t>24</a:t>
            </a:fld>
            <a:endParaRPr lang="en-US" sz="900">
              <a:latin typeface="Calibri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Intranode latency: Unix vs Windows</a:t>
            </a: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>
            <p:ph idx="1"/>
          </p:nvPr>
        </p:nvGraphicFramePr>
        <p:xfrm>
          <a:off x="1066800" y="1236663"/>
          <a:ext cx="6688138" cy="373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Worksheet" r:id="rId3" imgW="10109200" imgH="5651500" progId="Excel.Sheet.8">
                  <p:embed/>
                </p:oleObj>
              </mc:Choice>
              <mc:Fallback>
                <p:oleObj name="Worksheet" r:id="rId3" imgW="10109200" imgH="56515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36663"/>
                        <a:ext cx="6688138" cy="373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050925" y="5365750"/>
            <a:ext cx="7172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/>
              <a:t>Intranode communication latency on Windows and Unix with</a:t>
            </a:r>
          </a:p>
          <a:p>
            <a:r>
              <a:rPr lang="en-US" sz="1800"/>
              <a:t>and without shared CPU data caches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FC2E4D30-59C1-49BC-9616-17FDDA3BA007}" type="slidenum">
              <a:rPr lang="en-US" sz="900">
                <a:latin typeface="Calibri" charset="0"/>
              </a:rPr>
              <a:pPr/>
              <a:t>25</a:t>
            </a:fld>
            <a:endParaRPr lang="en-US" sz="900">
              <a:latin typeface="Calibri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Intranode bandwidth: Unix vs Windows</a:t>
            </a: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ph idx="1"/>
          </p:nvPr>
        </p:nvGraphicFramePr>
        <p:xfrm>
          <a:off x="1143000" y="1295400"/>
          <a:ext cx="6764338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Worksheet" r:id="rId4" imgW="10109200" imgH="5651500" progId="Excel.Sheet.8">
                  <p:embed/>
                </p:oleObj>
              </mc:Choice>
              <mc:Fallback>
                <p:oleObj name="Worksheet" r:id="rId4" imgW="10109200" imgH="56515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6764338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7"/>
          <p:cNvSpPr txBox="1">
            <a:spLocks noChangeArrowheads="1"/>
          </p:cNvSpPr>
          <p:nvPr/>
        </p:nvSpPr>
        <p:spPr bwMode="auto">
          <a:xfrm>
            <a:off x="1050925" y="5365750"/>
            <a:ext cx="7542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/>
              <a:t>Intranode communication bandwidth on Windows and Unix with</a:t>
            </a:r>
          </a:p>
          <a:p>
            <a:r>
              <a:rPr lang="en-US" sz="1800"/>
              <a:t>and without shared CPU data caches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889442B7-0A97-4438-9A7B-49B3502F80B5}" type="slidenum">
              <a:rPr lang="en-US" sz="900">
                <a:latin typeface="Calibri" charset="0"/>
              </a:rPr>
              <a:pPr/>
              <a:t>26</a:t>
            </a:fld>
            <a:endParaRPr lang="en-US" sz="900">
              <a:latin typeface="Calibri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Evaluation (Intranode communication)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RRVM module outperforms shared memory queues when processes don’t share a data cache</a:t>
            </a:r>
          </a:p>
          <a:p>
            <a:pPr eaLnBrk="1" hangingPunct="1"/>
            <a:r>
              <a:rPr lang="en-US" smtClean="0"/>
              <a:t>Shared memory queues outperform RRVM for some message sizes when communicating processes share a data cache</a:t>
            </a:r>
          </a:p>
          <a:p>
            <a:pPr eaLnBrk="1" hangingPunct="1"/>
            <a:r>
              <a:rPr lang="en-US" smtClean="0"/>
              <a:t>RRVM provides good overall performance</a:t>
            </a:r>
          </a:p>
          <a:p>
            <a:pPr eaLnBrk="1" hangingPunct="1"/>
            <a:r>
              <a:rPr lang="en-US" smtClean="0"/>
              <a:t>Jagged graph</a:t>
            </a:r>
          </a:p>
          <a:p>
            <a:pPr lvl="1" eaLnBrk="1" hangingPunct="1"/>
            <a:r>
              <a:rPr lang="en-US" smtClean="0"/>
              <a:t>At 16KB the double-buffering communication algorithm runs out of L1 cache</a:t>
            </a:r>
          </a:p>
          <a:p>
            <a:pPr lvl="1" eaLnBrk="1" hangingPunct="1"/>
            <a:r>
              <a:rPr lang="en-US" smtClean="0"/>
              <a:t>&gt;64KB Nemesis switches to LMT protocol</a:t>
            </a:r>
          </a:p>
          <a:p>
            <a:pPr lvl="1" eaLnBrk="1" hangingPunct="1"/>
            <a:r>
              <a:rPr lang="en-US" smtClean="0"/>
              <a:t>At 2MB the double-buffering algorithm runs out of L2 cache</a:t>
            </a:r>
          </a:p>
          <a:p>
            <a:pPr lvl="1" eaLnBrk="1" hangingPunct="1"/>
            <a:r>
              <a:rPr lang="en-US" smtClean="0"/>
              <a:t>More tuning required</a:t>
            </a:r>
          </a:p>
          <a:p>
            <a:pPr eaLnBrk="1" hangingPunct="1"/>
            <a:r>
              <a:rPr lang="en-US" smtClean="0"/>
              <a:t>0 byte latency of 240ns on Unix and 275ns on Windows</a:t>
            </a:r>
          </a:p>
          <a:p>
            <a:pPr eaLnBrk="1" hangingPunct="1"/>
            <a:r>
              <a:rPr lang="en-US" smtClean="0"/>
              <a:t>Nemesis on Windows performs significantly better than Unix for large message sizes when processes don’t share data caches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0FDBC015-8D1B-4EE3-87E3-B50475CBFB4F}" type="slidenum">
              <a:rPr lang="en-US" sz="900">
                <a:latin typeface="Calibri" charset="0"/>
              </a:rPr>
              <a:pPr/>
              <a:t>27</a:t>
            </a:fld>
            <a:endParaRPr lang="en-US" sz="900">
              <a:latin typeface="Calibri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Internode communication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MPI communication between processes on different nodes</a:t>
            </a:r>
          </a:p>
          <a:p>
            <a:pPr eaLnBrk="1" hangingPunct="1"/>
            <a:r>
              <a:rPr lang="en-US" smtClean="0"/>
              <a:t>Nemesis network modules (netmods) perform internode communication</a:t>
            </a:r>
          </a:p>
          <a:p>
            <a:pPr eaLnBrk="1" hangingPunct="1"/>
            <a:r>
              <a:rPr lang="en-US" smtClean="0"/>
              <a:t>Network modules are easily pluggable into the Nemesis framework.</a:t>
            </a:r>
          </a:p>
          <a:p>
            <a:pPr lvl="1" eaLnBrk="1" hangingPunct="1"/>
            <a:r>
              <a:rPr lang="en-US" smtClean="0"/>
              <a:t>Separate network modules available to support TCP/IP sockets, IB etc</a:t>
            </a:r>
          </a:p>
          <a:p>
            <a:pPr eaLnBrk="1" hangingPunct="1"/>
            <a:r>
              <a:rPr lang="en-US" smtClean="0"/>
              <a:t>A Windows-specific TCP/IP netmod is available for Nemesis</a:t>
            </a:r>
          </a:p>
          <a:p>
            <a:pPr lvl="1" eaLnBrk="1" hangingPunct="1"/>
            <a:r>
              <a:rPr lang="en-US" smtClean="0"/>
              <a:t>Uses an asynchronous progress engine for managing TCP/IP socket operations</a:t>
            </a:r>
          </a:p>
          <a:p>
            <a:pPr lvl="1" eaLnBrk="1" hangingPunct="1"/>
            <a:r>
              <a:rPr lang="en-US" smtClean="0"/>
              <a:t>Performance much better than older netmod using non-blocking progress</a:t>
            </a:r>
          </a:p>
          <a:p>
            <a:pPr lvl="1" eaLnBrk="1" hangingPunct="1"/>
            <a:r>
              <a:rPr lang="en-US" smtClean="0"/>
              <a:t>Tuned for good performance on Windows</a:t>
            </a:r>
          </a:p>
          <a:p>
            <a:pPr eaLnBrk="1" hangingPunct="1">
              <a:buFont typeface="Wingdings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B1B6D3CB-34DC-4EA2-9DE7-12C32864B67C}" type="slidenum">
              <a:rPr lang="en-US" sz="900">
                <a:latin typeface="Calibri" charset="0"/>
              </a:rPr>
              <a:pPr/>
              <a:t>28</a:t>
            </a:fld>
            <a:endParaRPr lang="en-US" sz="900">
              <a:latin typeface="Calibri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Internode communication performance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1401762"/>
          </a:xfrm>
        </p:spPr>
        <p:txBody>
          <a:bodyPr/>
          <a:lstStyle/>
          <a:p>
            <a:pPr eaLnBrk="1" hangingPunct="1"/>
            <a:r>
              <a:rPr lang="en-US" smtClean="0"/>
              <a:t>Nemesis Internode communication on Unix Vs Windows using TCP</a:t>
            </a:r>
          </a:p>
          <a:p>
            <a:pPr eaLnBrk="1" hangingPunct="1"/>
            <a:r>
              <a:rPr lang="en-US" smtClean="0"/>
              <a:t>Windows has an OS-specific network module for Nemesis</a:t>
            </a:r>
          </a:p>
          <a:p>
            <a:pPr eaLnBrk="1" hangingPunct="1"/>
            <a:r>
              <a:rPr lang="en-US" smtClean="0"/>
              <a:t>OSU micro-benchmarks used for measuring latency and bandwidth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219200" y="2667000"/>
          <a:ext cx="6764338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Worksheet" r:id="rId3" imgW="10109200" imgH="5651500" progId="Excel.Sheet.8">
                  <p:embed/>
                </p:oleObj>
              </mc:Choice>
              <mc:Fallback>
                <p:oleObj name="Worksheet" r:id="rId3" imgW="10109200" imgH="56515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7000"/>
                        <a:ext cx="6764338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62AD4CD6-3C94-4246-8725-39745B6BBE90}" type="slidenum">
              <a:rPr lang="en-US" sz="900">
                <a:latin typeface="Calibri" charset="0"/>
              </a:rPr>
              <a:pPr/>
              <a:t>29</a:t>
            </a:fld>
            <a:endParaRPr lang="en-US" sz="900">
              <a:latin typeface="Calibri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Internode bandwidth</a:t>
            </a: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>
            <p:ph idx="1"/>
          </p:nvPr>
        </p:nvGraphicFramePr>
        <p:xfrm>
          <a:off x="1219200" y="1317625"/>
          <a:ext cx="6764338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Worksheet" r:id="rId3" imgW="10109200" imgH="5651500" progId="Excel.Sheet.8">
                  <p:embed/>
                </p:oleObj>
              </mc:Choice>
              <mc:Fallback>
                <p:oleObj name="Worksheet" r:id="rId3" imgW="10109200" imgH="56515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17625"/>
                        <a:ext cx="6764338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1219200" y="5486400"/>
            <a:ext cx="636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800"/>
              <a:t>Internode MPI communication bandwidth for Nemesis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25D31254-70E4-4AA9-9259-FA4DBF222572}" type="slidenum">
              <a:rPr lang="en-US" sz="900">
                <a:latin typeface="Calibri" charset="0"/>
              </a:rPr>
              <a:pPr/>
              <a:t>3</a:t>
            </a:fld>
            <a:endParaRPr lang="en-US" sz="900">
              <a:latin typeface="Calibri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Historically Unix has been OS of choice for HPC</a:t>
            </a:r>
          </a:p>
          <a:p>
            <a:pPr eaLnBrk="1" hangingPunct="1"/>
            <a:r>
              <a:rPr lang="en-US" smtClean="0"/>
              <a:t>More research and development experience in HPC in the Unix world</a:t>
            </a:r>
          </a:p>
          <a:p>
            <a:pPr eaLnBrk="1" hangingPunct="1"/>
            <a:r>
              <a:rPr lang="en-US" smtClean="0"/>
              <a:t>An MPI library suite on Windows allows organizations to tap into idle-time computing power of their Windows desktops</a:t>
            </a:r>
          </a:p>
          <a:p>
            <a:pPr eaLnBrk="1" hangingPunct="1"/>
            <a:r>
              <a:rPr lang="en-US" smtClean="0"/>
              <a:t>Users can use a familiar desktop interface for HPC</a:t>
            </a:r>
          </a:p>
          <a:p>
            <a:pPr eaLnBrk="1" hangingPunct="1"/>
            <a:r>
              <a:rPr lang="en-US" smtClean="0"/>
              <a:t>Implementing a high-performance, portable MPI library is not trivial.</a:t>
            </a:r>
          </a:p>
          <a:p>
            <a:pPr eaLnBrk="1" hangingPunct="1"/>
            <a:r>
              <a:rPr lang="en-US" smtClean="0"/>
              <a:t>Performance vs maintainability</a:t>
            </a:r>
          </a:p>
          <a:p>
            <a:pPr lvl="1" eaLnBrk="1" hangingPunct="1"/>
            <a:r>
              <a:rPr lang="en-US" smtClean="0"/>
              <a:t>Good performance involves using OS-specific features which usually requires careful design for maintainability</a:t>
            </a:r>
          </a:p>
          <a:p>
            <a:pPr eaLnBrk="1" hangingPunct="1"/>
            <a:r>
              <a:rPr lang="en-US" smtClean="0"/>
              <a:t>Portability vs maintainability</a:t>
            </a:r>
          </a:p>
          <a:p>
            <a:pPr lvl="1" eaLnBrk="1" hangingPunct="1"/>
            <a:r>
              <a:rPr lang="en-US" smtClean="0"/>
              <a:t>A portable MPI library involves several OS-specific components. </a:t>
            </a:r>
          </a:p>
          <a:p>
            <a:pPr lvl="1" eaLnBrk="1" hangingPunct="1"/>
            <a:r>
              <a:rPr lang="en-US" smtClean="0"/>
              <a:t>More code typically results poor maintenance due to complicated dependencies among components.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F67EDAAD-0342-4964-B699-14B0665A9543}" type="slidenum">
              <a:rPr lang="en-US" sz="900">
                <a:latin typeface="Calibri" charset="0"/>
              </a:rPr>
              <a:pPr/>
              <a:t>30</a:t>
            </a:fld>
            <a:endParaRPr lang="en-US" sz="900">
              <a:latin typeface="Calibri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Support</a:t>
            </a:r>
          </a:p>
        </p:txBody>
      </p:sp>
      <p:sp>
        <p:nvSpPr>
          <p:cNvPr id="5837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requests a particular level of thread support, library notifies the level supported</a:t>
            </a:r>
          </a:p>
          <a:p>
            <a:pPr eaLnBrk="1" hangingPunct="1"/>
            <a:r>
              <a:rPr lang="en-US" smtClean="0"/>
              <a:t>MPICH2 supports MPI_THREAD_MULTIPLE</a:t>
            </a:r>
          </a:p>
          <a:p>
            <a:pPr eaLnBrk="1" hangingPunct="1"/>
            <a:r>
              <a:rPr lang="en-US" smtClean="0"/>
              <a:t>Since multiple threads can interact with MPI library at the same time thread locking mechanisms are required</a:t>
            </a:r>
          </a:p>
          <a:p>
            <a:pPr lvl="1" eaLnBrk="1" hangingPunct="1"/>
            <a:r>
              <a:rPr lang="en-US" smtClean="0"/>
              <a:t>On Unix – a POSIX threads library</a:t>
            </a:r>
          </a:p>
          <a:p>
            <a:pPr lvl="1" eaLnBrk="1" hangingPunct="1"/>
            <a:r>
              <a:rPr lang="en-US" smtClean="0"/>
              <a:t>Windows – OS-specific implementation</a:t>
            </a:r>
          </a:p>
          <a:p>
            <a:pPr eaLnBrk="1" hangingPunct="1"/>
            <a:r>
              <a:rPr lang="en-US" smtClean="0"/>
              <a:t>Choice of intraprocess locks Vs interprocess locks (costly) affects performance</a:t>
            </a:r>
          </a:p>
          <a:p>
            <a:pPr eaLnBrk="1" hangingPunct="1"/>
            <a:r>
              <a:rPr lang="en-US" smtClean="0"/>
              <a:t>Shared memory communication typically involves interprocess locks that are costly</a:t>
            </a:r>
          </a:p>
          <a:p>
            <a:pPr eaLnBrk="1" hangingPunct="1"/>
            <a:r>
              <a:rPr lang="en-US" smtClean="0"/>
              <a:t>MPICH2 (Nemesis) uses lock-free shared memory operations and hence only requires intraprocess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D5A98C41-7DBA-46C4-957C-E34D7B17E057}" type="slidenum">
              <a:rPr lang="en-US" sz="900">
                <a:latin typeface="Calibri" charset="0"/>
              </a:rPr>
              <a:pPr/>
              <a:t>31</a:t>
            </a:fld>
            <a:endParaRPr lang="en-US" sz="900">
              <a:latin typeface="Calibri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of supporting threads</a:t>
            </a:r>
            <a:endParaRPr lang="en-US" sz="270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Cost of supporting MPI_THREAD_MULTIPLE vs MPI_THREAD_SINGLE for MPICH2 on Windows Vs Unix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OSU micro-benchmark for measuring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Modified to use MPI_Init_thread() instead of MPI_Init()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Both cases only one user thread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Latency overhead = Percentage increase in latency over MPI_THREAD_SINGLE when MPI_THREAD_MULTIPLE is enabled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Supporting thread safety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 Unix, Pthread process private mutex 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 Windows, Critical Sections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Interprocess locks typically used for shared memory communication is costly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 Unix, pthread_mutexattr_setpshared(PTHREAD_PROCESS_SHARED/ PTHREAD_PROCESS_PRIVATE)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 Windows, Mutexes Vs Critical Sections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18963540-BEB5-4E94-B61E-CEF5A98AAFDD}" type="slidenum">
              <a:rPr lang="en-US" sz="900">
                <a:latin typeface="Calibri" charset="0"/>
              </a:rPr>
              <a:pPr/>
              <a:t>32</a:t>
            </a:fld>
            <a:endParaRPr lang="en-US" sz="900">
              <a:latin typeface="Calibri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of supporting threads </a:t>
            </a:r>
            <a:r>
              <a:rPr lang="en-US" sz="2700" smtClean="0"/>
              <a:t>(</a:t>
            </a:r>
            <a:r>
              <a:rPr lang="en-US" smtClean="0"/>
              <a:t>contd</a:t>
            </a:r>
            <a:r>
              <a:rPr lang="en-US" sz="2700" smtClean="0"/>
              <a:t>)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ph idx="1"/>
          </p:nvPr>
        </p:nvGraphicFramePr>
        <p:xfrm>
          <a:off x="1143000" y="1541463"/>
          <a:ext cx="6688138" cy="373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Worksheet" r:id="rId3" imgW="10109200" imgH="5651500" progId="Excel.Sheet.8">
                  <p:embed/>
                </p:oleObj>
              </mc:Choice>
              <mc:Fallback>
                <p:oleObj name="Worksheet" r:id="rId3" imgW="10109200" imgH="56515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41463"/>
                        <a:ext cx="6688138" cy="373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0" y="5562600"/>
            <a:ext cx="891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r>
              <a:rPr lang="en-US" sz="1400" i="1"/>
              <a:t>Latency Overhead ={ (Latency</a:t>
            </a:r>
            <a:r>
              <a:rPr lang="en-US" sz="1400" i="1" baseline="-25000"/>
              <a:t>mpi_thread_multiple</a:t>
            </a:r>
            <a:r>
              <a:rPr lang="en-US" sz="1400" i="1"/>
              <a:t>- Latency</a:t>
            </a:r>
            <a:r>
              <a:rPr lang="en-US" sz="1400" i="1" baseline="-25000"/>
              <a:t>mpi_thread_single</a:t>
            </a:r>
            <a:r>
              <a:rPr lang="en-US" sz="1400" i="1"/>
              <a:t>)/Latency</a:t>
            </a:r>
            <a:r>
              <a:rPr lang="en-US" sz="1400" i="1" baseline="-25000"/>
              <a:t>mpi_thread_single</a:t>
            </a:r>
            <a:r>
              <a:rPr lang="en-US" sz="1400" i="1"/>
              <a:t>} *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B5CF87F2-623E-445F-A9EA-66A3CAD0E2D9}" type="slidenum">
              <a:rPr lang="en-US" sz="900">
                <a:latin typeface="Calibri" charset="0"/>
              </a:rPr>
              <a:pPr/>
              <a:t>33</a:t>
            </a:fld>
            <a:endParaRPr lang="en-US" sz="900">
              <a:latin typeface="Calibri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of supporting threads </a:t>
            </a:r>
            <a:r>
              <a:rPr lang="en-US" sz="2700" smtClean="0"/>
              <a:t>(</a:t>
            </a:r>
            <a:r>
              <a:rPr lang="en-US" smtClean="0"/>
              <a:t>contd</a:t>
            </a:r>
            <a:r>
              <a:rPr lang="en-US" sz="2700" smtClean="0"/>
              <a:t>)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Overhead for supporting threads is lower on Windows than Unix</a:t>
            </a:r>
          </a:p>
          <a:p>
            <a:pPr eaLnBrk="1" hangingPunct="1"/>
            <a:r>
              <a:rPr lang="en-US" smtClean="0"/>
              <a:t>Older versions used interprocess locks on Windows (SHM channel)</a:t>
            </a:r>
          </a:p>
          <a:p>
            <a:pPr eaLnBrk="1" hangingPunct="1"/>
            <a:r>
              <a:rPr lang="en-US" smtClean="0"/>
              <a:t>Nemesis uses intraprocess locks on both Unix and Windows for guaranteeing thread safety</a:t>
            </a:r>
          </a:p>
          <a:p>
            <a:pPr eaLnBrk="1" hangingPunct="1"/>
            <a:r>
              <a:rPr lang="en-US" smtClean="0"/>
              <a:t>Nemesis uses lock-free shared memory queues</a:t>
            </a:r>
          </a:p>
          <a:p>
            <a:pPr lvl="1" eaLnBrk="1" hangingPunct="1"/>
            <a:r>
              <a:rPr lang="en-US" smtClean="0"/>
              <a:t>i.e., No interprocess locks required for MPI communication</a:t>
            </a:r>
          </a:p>
          <a:p>
            <a:pPr lvl="1" eaLnBrk="1" hangingPunct="1"/>
            <a:r>
              <a:rPr lang="en-US" smtClean="0"/>
              <a:t>Intraprocess locks sufficient for guaranteeing thread 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C4906BAD-8C3D-495F-A0EF-85292D10CCCA}" type="slidenum">
              <a:rPr lang="en-US" sz="900">
                <a:latin typeface="Calibri" charset="0"/>
              </a:rPr>
              <a:pPr/>
              <a:t>34</a:t>
            </a:fld>
            <a:endParaRPr lang="en-US" sz="900">
              <a:latin typeface="Calibri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Related Work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Microsoft MPI (MSMPI)</a:t>
            </a:r>
          </a:p>
          <a:p>
            <a:pPr lvl="1" eaLnBrk="1" hangingPunct="1"/>
            <a:r>
              <a:rPr lang="en-US" smtClean="0"/>
              <a:t>http://msdn.microsoft.com/en-us/library/bb524831(VS.85).aspx</a:t>
            </a:r>
          </a:p>
          <a:p>
            <a:pPr eaLnBrk="1" hangingPunct="1"/>
            <a:r>
              <a:rPr lang="en-US" smtClean="0"/>
              <a:t>Intel MPI</a:t>
            </a:r>
          </a:p>
          <a:p>
            <a:pPr lvl="1" eaLnBrk="1" hangingPunct="1"/>
            <a:r>
              <a:rPr lang="en-US" smtClean="0"/>
              <a:t>http://software.intel.com/en-us/intel-mpi-library/</a:t>
            </a:r>
          </a:p>
          <a:p>
            <a:pPr eaLnBrk="1" hangingPunct="1"/>
            <a:r>
              <a:rPr lang="en-US" smtClean="0"/>
              <a:t>Open MPI</a:t>
            </a:r>
          </a:p>
          <a:p>
            <a:pPr lvl="1" eaLnBrk="1" hangingPunct="1"/>
            <a:r>
              <a:rPr lang="en-US" smtClean="0"/>
              <a:t>http://www.open-mpi.org/</a:t>
            </a:r>
          </a:p>
          <a:p>
            <a:pPr eaLnBrk="1" hangingPunct="1"/>
            <a:r>
              <a:rPr lang="en-US" smtClean="0"/>
              <a:t>Deino MPI</a:t>
            </a:r>
          </a:p>
          <a:p>
            <a:pPr lvl="1" eaLnBrk="1" hangingPunct="1"/>
            <a:r>
              <a:rPr lang="en-US" smtClean="0"/>
              <a:t>http://mpi.deino.net/</a:t>
            </a:r>
          </a:p>
          <a:p>
            <a:pPr eaLnBrk="1" hangingPunct="1"/>
            <a:r>
              <a:rPr lang="en-US" smtClean="0"/>
              <a:t>MPI.NET</a:t>
            </a:r>
          </a:p>
          <a:p>
            <a:pPr lvl="1" eaLnBrk="1" hangingPunct="1"/>
            <a:r>
              <a:rPr lang="en-US" smtClean="0"/>
              <a:t>Provides C# bindings for Microsoft .NET environment</a:t>
            </a:r>
          </a:p>
          <a:p>
            <a:pPr lvl="1" eaLnBrk="1" hangingPunct="1"/>
            <a:r>
              <a:rPr lang="en-US" smtClean="0"/>
              <a:t>http://osl.iu.edu/research/mpi.net/</a:t>
            </a:r>
          </a:p>
        </p:txBody>
      </p:sp>
      <p:pic>
        <p:nvPicPr>
          <p:cNvPr id="62469" name="Picture 4" descr="open-mpi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257800"/>
            <a:ext cx="1258888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5" descr="intelm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257800"/>
            <a:ext cx="952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6" descr="microso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97525"/>
            <a:ext cx="1790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7" descr="mpi_net-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410200"/>
            <a:ext cx="571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E64B9D36-51D7-4C31-8F5F-876A73685DA8}" type="slidenum">
              <a:rPr lang="en-US" sz="900">
                <a:latin typeface="Calibri" charset="0"/>
              </a:rPr>
              <a:pPr/>
              <a:t>35</a:t>
            </a:fld>
            <a:endParaRPr lang="en-US" sz="900">
              <a:latin typeface="Calibri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43863" cy="4648200"/>
          </a:xfrm>
        </p:spPr>
        <p:txBody>
          <a:bodyPr/>
          <a:lstStyle/>
          <a:p>
            <a:pPr eaLnBrk="1" hangingPunct="1"/>
            <a:r>
              <a:rPr lang="en-US" smtClean="0"/>
              <a:t>Good intranode communication performance (0-byte latency of 240-275ns)</a:t>
            </a:r>
          </a:p>
          <a:p>
            <a:pPr eaLnBrk="1" hangingPunct="1"/>
            <a:r>
              <a:rPr lang="en-US" smtClean="0"/>
              <a:t>Asynchronous progress improves performance on Windows</a:t>
            </a:r>
          </a:p>
          <a:p>
            <a:pPr eaLnBrk="1" hangingPunct="1"/>
            <a:r>
              <a:rPr lang="en-US" smtClean="0"/>
              <a:t>Internode communication performance gap; needs tuning</a:t>
            </a:r>
          </a:p>
          <a:p>
            <a:pPr eaLnBrk="1" hangingPunct="1"/>
            <a:r>
              <a:rPr lang="en-US" smtClean="0"/>
              <a:t>Cost of supporting user threads less on Windows than Pthread library on Linux</a:t>
            </a:r>
          </a:p>
          <a:p>
            <a:pPr eaLnBrk="1" hangingPunct="1"/>
            <a:r>
              <a:rPr lang="en-US" smtClean="0"/>
              <a:t>A modular architecture with clearly defined interfaces between modules makes life easy</a:t>
            </a:r>
          </a:p>
          <a:p>
            <a:pPr eaLnBrk="1" hangingPunct="1"/>
            <a:r>
              <a:rPr lang="en-US" smtClean="0"/>
              <a:t>Implementing a high-performance and portable MPI library requires careful design and leveraging OS-specific features</a:t>
            </a:r>
          </a:p>
          <a:p>
            <a:pPr eaLnBrk="1" hangingPunct="1"/>
            <a:endParaRPr lang="en-US" smtClean="0"/>
          </a:p>
          <a:p>
            <a:pPr eaLnBrk="1" hangingPunct="1">
              <a:buFont typeface="Wingdings" charset="2"/>
              <a:buChar char="q"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8B43E2ED-84C9-40C0-AC03-606C365A67FB}" type="slidenum">
              <a:rPr lang="en-US" sz="900">
                <a:latin typeface="Calibri" charset="0"/>
              </a:rPr>
              <a:pPr/>
              <a:t>36</a:t>
            </a:fld>
            <a:endParaRPr lang="en-US" sz="900">
              <a:latin typeface="Calibri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Future work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Topology aware intranode communication</a:t>
            </a:r>
          </a:p>
          <a:p>
            <a:pPr lvl="1" eaLnBrk="1" hangingPunct="1"/>
            <a:r>
              <a:rPr lang="en-US" smtClean="0"/>
              <a:t>MPICH2 can use node topology information to select between using lock-free shared memory queues and Direct remote memory access</a:t>
            </a:r>
          </a:p>
          <a:p>
            <a:pPr eaLnBrk="1" hangingPunct="1"/>
            <a:r>
              <a:rPr lang="en-US" smtClean="0"/>
              <a:t>Fix internode communication performance gap</a:t>
            </a:r>
          </a:p>
          <a:p>
            <a:pPr lvl="1" eaLnBrk="1" hangingPunct="1"/>
            <a:r>
              <a:rPr lang="en-US" smtClean="0"/>
              <a:t>More tuning is required</a:t>
            </a:r>
          </a:p>
          <a:p>
            <a:pPr lvl="1" eaLnBrk="1" hangingPunct="1"/>
            <a:r>
              <a:rPr lang="en-US" smtClean="0"/>
              <a:t>Allow multiple user threads to concurrently work with the asynchronous progress engine</a:t>
            </a:r>
          </a:p>
          <a:p>
            <a:pPr eaLnBrk="1" hangingPunct="1"/>
            <a:r>
              <a:rPr lang="en-US" smtClean="0"/>
              <a:t>MPI Collectives performance</a:t>
            </a:r>
          </a:p>
          <a:p>
            <a:pPr eaLnBrk="1" hangingPunct="1"/>
            <a:r>
              <a:rPr lang="en-US" smtClean="0"/>
              <a:t>MPI Application Scalability and performance</a:t>
            </a:r>
          </a:p>
          <a:p>
            <a:pPr eaLnBrk="1" hangingPunct="1"/>
            <a:r>
              <a:rPr lang="en-US" smtClean="0"/>
              <a:t>Support for NetworkDirect API</a:t>
            </a:r>
          </a:p>
          <a:p>
            <a:pPr lvl="1" eaLnBrk="1" hangingPunct="1"/>
            <a:r>
              <a:rPr lang="en-US" smtClean="0"/>
              <a:t>A Nemesis network module for NetworkDirect</a:t>
            </a:r>
          </a:p>
          <a:p>
            <a:pPr lvl="1" eaLnBrk="1" hangingPunct="1"/>
            <a:r>
              <a:rPr lang="en-US" smtClean="0"/>
              <a:t>Network Direct service provider interface exposes advanced capabilities of modern high speed networks (e.g., Infiniband)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9822D7D0-0BDC-4001-A3E7-2E7156D083FA}" type="slidenum">
              <a:rPr lang="en-US" sz="900">
                <a:latin typeface="Calibri" charset="0"/>
              </a:rPr>
              <a:pPr/>
              <a:t>4</a:t>
            </a:fld>
            <a:endParaRPr lang="en-US" sz="900">
              <a:latin typeface="Calibri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 (MPICH2)</a:t>
            </a:r>
          </a:p>
        </p:txBody>
      </p:sp>
      <p:sp>
        <p:nvSpPr>
          <p:cNvPr id="3072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3733800" cy="4495800"/>
          </a:xfrm>
        </p:spPr>
        <p:txBody>
          <a:bodyPr/>
          <a:lstStyle/>
          <a:p>
            <a:pPr eaLnBrk="1" hangingPunct="1"/>
            <a:r>
              <a:rPr lang="en-US" sz="1800" smtClean="0"/>
              <a:t>A high-performance, widely portable implementation of the MPI standard</a:t>
            </a:r>
          </a:p>
          <a:p>
            <a:pPr eaLnBrk="1" hangingPunct="1"/>
            <a:r>
              <a:rPr lang="en-US" sz="1800" smtClean="0"/>
              <a:t>MPI 2.2 compliant</a:t>
            </a:r>
          </a:p>
          <a:p>
            <a:pPr eaLnBrk="1" hangingPunct="1"/>
            <a:r>
              <a:rPr lang="en-US" sz="1800" smtClean="0"/>
              <a:t>Supports Windows and Unix </a:t>
            </a:r>
          </a:p>
          <a:p>
            <a:pPr eaLnBrk="1" hangingPunct="1"/>
            <a:r>
              <a:rPr lang="en-US" sz="1800" smtClean="0"/>
              <a:t>Modular design supports largely common code base </a:t>
            </a:r>
          </a:p>
          <a:p>
            <a:pPr eaLnBrk="1" hangingPunct="1"/>
            <a:r>
              <a:rPr lang="en-US" sz="1800" smtClean="0"/>
              <a:t>Framework extensible by plugging in custom network devices, Process Managers and other tools</a:t>
            </a:r>
          </a:p>
          <a:p>
            <a:pPr eaLnBrk="1" hangingPunct="1"/>
            <a:r>
              <a:rPr lang="en-US" sz="1800" smtClean="0"/>
              <a:t>MPICH2 suite includes a high performance multi-network communication subsystem called Nemesis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3962400" y="1447800"/>
          <a:ext cx="501491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Acrobat Document" r:id="rId3" imgW="6857143" imgH="4323810" progId="AcroExch.Document.7">
                  <p:embed/>
                </p:oleObj>
              </mc:Choice>
              <mc:Fallback>
                <p:oleObj name="Acrobat Document" r:id="rId3" imgW="6857143" imgH="4323810" progId="AcroExch.Document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447800"/>
                        <a:ext cx="5014913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369D55FD-010F-49F9-A107-A54855620CBA}" type="slidenum">
              <a:rPr lang="en-US" sz="900">
                <a:latin typeface="Calibri" charset="0"/>
              </a:rPr>
              <a:pPr/>
              <a:t>5</a:t>
            </a:fld>
            <a:endParaRPr lang="en-US" sz="900">
              <a:latin typeface="Calibri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 (Nemesis)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Scalable, multi-network communication subsystem available as a CH3 channel.</a:t>
            </a:r>
          </a:p>
          <a:p>
            <a:pPr eaLnBrk="1" hangingPunct="1"/>
            <a:r>
              <a:rPr lang="en-US" smtClean="0"/>
              <a:t>An efficient implementation available on Windows (MPICH2 1.1x series onward)</a:t>
            </a:r>
          </a:p>
          <a:p>
            <a:pPr eaLnBrk="1" hangingPunct="1"/>
            <a:r>
              <a:rPr lang="en-US" smtClean="0"/>
              <a:t>Default channel in MPICH2 1.3x series on Windows; earlier on Unix</a:t>
            </a:r>
          </a:p>
          <a:p>
            <a:pPr eaLnBrk="1" hangingPunct="1"/>
            <a:r>
              <a:rPr lang="en-US" smtClean="0"/>
              <a:t>Uses efficient shared memory operations, lock-free algorithms and optimized memory-copy routines</a:t>
            </a:r>
          </a:p>
          <a:p>
            <a:pPr eaLnBrk="1" hangingPunct="1"/>
            <a:r>
              <a:rPr lang="en-US" smtClean="0"/>
              <a:t>Low shared memory latency, 240-275ns</a:t>
            </a:r>
          </a:p>
          <a:p>
            <a:pPr eaLnBrk="1" hangingPunct="1"/>
            <a:r>
              <a:rPr lang="en-US" smtClean="0"/>
              <a:t>Modular Design allows developers to plug-in custom communication modules – Large Message Transfer (LMT) modules, Internode communication modules etc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EB8981EA-224D-4BAD-A02F-EB44396BF9EB}" type="slidenum">
              <a:rPr lang="en-US" sz="900">
                <a:latin typeface="Calibri" charset="0"/>
              </a:rPr>
              <a:pPr/>
              <a:t>6</a:t>
            </a:fld>
            <a:endParaRPr lang="en-US" sz="900">
              <a:latin typeface="Calibri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MPI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MPI library suite usually includes </a:t>
            </a:r>
          </a:p>
          <a:p>
            <a:pPr lvl="1" eaLnBrk="1" hangingPunct="1"/>
            <a:r>
              <a:rPr lang="en-US" smtClean="0"/>
              <a:t>a library that implements the MPI standard</a:t>
            </a:r>
          </a:p>
          <a:p>
            <a:pPr lvl="1" eaLnBrk="1" hangingPunct="1"/>
            <a:r>
              <a:rPr lang="en-US" smtClean="0"/>
              <a:t>the runtime components that support it.</a:t>
            </a:r>
          </a:p>
          <a:p>
            <a:pPr eaLnBrk="1" hangingPunct="1"/>
            <a:r>
              <a:rPr lang="en-US" smtClean="0"/>
              <a:t>Typically the following OS services are required to implement an MPI library suite</a:t>
            </a:r>
          </a:p>
          <a:p>
            <a:pPr lvl="1" eaLnBrk="1" hangingPunct="1"/>
            <a:r>
              <a:rPr lang="en-US" smtClean="0"/>
              <a:t>Thread services – Create threads, mutex locks etc</a:t>
            </a:r>
          </a:p>
          <a:p>
            <a:pPr lvl="1" eaLnBrk="1" hangingPunct="1"/>
            <a:r>
              <a:rPr lang="en-US" smtClean="0"/>
              <a:t>Intranode communication services  - e.g. shared memory services</a:t>
            </a:r>
          </a:p>
          <a:p>
            <a:pPr lvl="1" eaLnBrk="1" hangingPunct="1"/>
            <a:r>
              <a:rPr lang="en-US" smtClean="0"/>
              <a:t>Internode communication services – e.g. TCP/IP sockets</a:t>
            </a:r>
          </a:p>
          <a:p>
            <a:pPr lvl="1" eaLnBrk="1" hangingPunct="1"/>
            <a:r>
              <a:rPr lang="en-US" smtClean="0"/>
              <a:t>Process management services – Create/Suspend/Kill processes, interprocess communication mechanisms (e.g. pipes)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060809A9-03A2-42E8-B38A-7DE3EEB98E93}" type="slidenum">
              <a:rPr lang="en-US" sz="900">
                <a:latin typeface="Calibri" charset="0"/>
              </a:rPr>
              <a:pPr/>
              <a:t>7</a:t>
            </a:fld>
            <a:endParaRPr lang="en-US" sz="900">
              <a:latin typeface="Calibri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MPI on Windows Vs Unix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MPICH2’s modular architecture maintains a largely common code base</a:t>
            </a:r>
          </a:p>
          <a:p>
            <a:pPr lvl="1" eaLnBrk="1" hangingPunct="1"/>
            <a:r>
              <a:rPr lang="en-US" smtClean="0"/>
              <a:t>MPI layer (Algorithms for collectives etc)</a:t>
            </a:r>
          </a:p>
          <a:p>
            <a:pPr lvl="1" eaLnBrk="1" hangingPunct="1"/>
            <a:r>
              <a:rPr lang="en-US" smtClean="0"/>
              <a:t>CH3 device (Implementing the ADI3 interface)</a:t>
            </a:r>
          </a:p>
          <a:p>
            <a:pPr eaLnBrk="1" hangingPunct="1"/>
            <a:r>
              <a:rPr lang="en-US" smtClean="0"/>
              <a:t>Portability across Windows and Unix is achieved using</a:t>
            </a:r>
          </a:p>
          <a:p>
            <a:pPr lvl="1" eaLnBrk="1" hangingPunct="1"/>
            <a:r>
              <a:rPr lang="en-US" smtClean="0"/>
              <a:t>OS abstraction layer (eg: For shared memory services, TCP/IP services)</a:t>
            </a:r>
          </a:p>
          <a:p>
            <a:pPr lvl="1" eaLnBrk="1" hangingPunct="1"/>
            <a:r>
              <a:rPr lang="en-US" smtClean="0"/>
              <a:t>Portable libraries (eg: Open Portable Atomics library)</a:t>
            </a:r>
          </a:p>
          <a:p>
            <a:pPr lvl="1" eaLnBrk="1" hangingPunct="1"/>
            <a:r>
              <a:rPr lang="en-US" smtClean="0"/>
              <a:t>OS specific plug-in modules (eg: Large Message Transfer module in Nemesis)</a:t>
            </a:r>
          </a:p>
          <a:p>
            <a:pPr eaLnBrk="1" hangingPunct="1"/>
            <a:r>
              <a:rPr lang="en-US" smtClean="0"/>
              <a:t>A high-performance implementation of MPI should incorporate OS-specific features provided. These features differ on Unix and Windows wrt</a:t>
            </a:r>
          </a:p>
          <a:p>
            <a:pPr lvl="1" eaLnBrk="1" hangingPunct="1"/>
            <a:r>
              <a:rPr lang="en-US" smtClean="0"/>
              <a:t>Asynchronous progress support</a:t>
            </a:r>
          </a:p>
          <a:p>
            <a:pPr lvl="1" eaLnBrk="1" hangingPunct="1"/>
            <a:r>
              <a:rPr lang="en-US" smtClean="0"/>
              <a:t>Process Management services</a:t>
            </a:r>
          </a:p>
          <a:p>
            <a:pPr lvl="1" eaLnBrk="1" hangingPunct="1"/>
            <a:r>
              <a:rPr lang="en-US" smtClean="0"/>
              <a:t>Intranode communication services</a:t>
            </a:r>
          </a:p>
          <a:p>
            <a:pPr lvl="1" eaLnBrk="1" hangingPunct="1"/>
            <a:r>
              <a:rPr lang="en-US" smtClean="0"/>
              <a:t>User thread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C7DC69B3-923D-4355-B5E3-F7B80D7D57E6}" type="slidenum">
              <a:rPr lang="en-US" sz="900">
                <a:latin typeface="Calibri" charset="0"/>
              </a:rPr>
              <a:pPr/>
              <a:t>8</a:t>
            </a:fld>
            <a:endParaRPr lang="en-US" sz="900">
              <a:latin typeface="Calibri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Asynchronous Progress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20063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Asynchronous progress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User initiates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OS performs progress on the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OS notifies user when operation completes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Allows other user operations while OS performs progress on the user initiated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Contrast with non-blocking progress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user polls for availability of resource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user performs non-blocking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again polls for availability of the resource, if needed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 portable support for asynchronous progress on Unix systems for network communication.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Windows supports asynchronous progress using I/O Completion 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fld id="{D9692259-96B3-460B-8C4D-CDF071E5A84B}" type="slidenum">
              <a:rPr lang="en-US" sz="900">
                <a:latin typeface="Calibri" charset="0"/>
              </a:rPr>
              <a:pPr/>
              <a:t>9</a:t>
            </a:fld>
            <a:endParaRPr lang="en-US" sz="900">
              <a:latin typeface="Calibri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Asynchronous Progress (I/O Completion Ports)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Supports asynchronous progress of user-initiated OS requests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Provides an efficient threading model for processing multiple asynchronous I/O requests on a multiprocessor system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Nemesis uses I/O Completion Ports for internode communication (An  older version used non-blocking progress engine based on select() 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Asynchronous progress in Nemesis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Nemesis posts a request to the kernel (e.g.: read on a TCP/IP socket)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When request completes, the kernel queues a completion packet on the completion 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Nemesis processes this packet when it waits (MPI_Wait()) on the request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MPI process can proceed with user computation while kernel processes the request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Available on some Unix systems (e.g. Solaris). However not portable across Unix systems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Several advantages over select()/poll()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_2003">
  <a:themeElements>
    <a:clrScheme name="">
      <a:dk1>
        <a:srgbClr val="404040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9D7D9E"/>
      </a:accent2>
      <a:accent3>
        <a:srgbClr val="FFFFFF"/>
      </a:accent3>
      <a:accent4>
        <a:srgbClr val="353535"/>
      </a:accent4>
      <a:accent5>
        <a:srgbClr val="D0DEEC"/>
      </a:accent5>
      <a:accent6>
        <a:srgbClr val="8E718F"/>
      </a:accent6>
      <a:hlink>
        <a:srgbClr val="7AB800"/>
      </a:hlink>
      <a:folHlink>
        <a:srgbClr val="BF5C28"/>
      </a:folHlink>
    </a:clrScheme>
    <a:fontScheme name="blue_2003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blue_2003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11523</TotalTime>
  <Words>2481</Words>
  <Application>Microsoft Office PowerPoint</Application>
  <PresentationFormat>On-screen Show (4:3)</PresentationFormat>
  <Paragraphs>359</Paragraphs>
  <Slides>36</Slides>
  <Notes>1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Verdana</vt:lpstr>
      <vt:lpstr>ＭＳ Ｐゴシック</vt:lpstr>
      <vt:lpstr>Arial</vt:lpstr>
      <vt:lpstr>Trebuchet MS</vt:lpstr>
      <vt:lpstr>Calibri</vt:lpstr>
      <vt:lpstr>Wingdings</vt:lpstr>
      <vt:lpstr>ＭＳ Ｐゴシック</vt:lpstr>
      <vt:lpstr>Custom Design</vt:lpstr>
      <vt:lpstr>blue_2003</vt:lpstr>
      <vt:lpstr>Adobe Acrobat Document</vt:lpstr>
      <vt:lpstr>Microsoft Excel 97 - 2004 Worksheet</vt:lpstr>
      <vt:lpstr>Implementing MPI on Windows: Comparison with Common Approaches on Unix</vt:lpstr>
      <vt:lpstr>Windows and HPC</vt:lpstr>
      <vt:lpstr>Motivation</vt:lpstr>
      <vt:lpstr>Background (MPICH2)</vt:lpstr>
      <vt:lpstr>Background (Nemesis)</vt:lpstr>
      <vt:lpstr>Implementing MPI</vt:lpstr>
      <vt:lpstr>Implementing MPI on Windows Vs Unix</vt:lpstr>
      <vt:lpstr>Asynchronous Progress</vt:lpstr>
      <vt:lpstr>Asynchronous Progress (I/O Completion Ports)</vt:lpstr>
      <vt:lpstr>Asynchronous progress (contd)</vt:lpstr>
      <vt:lpstr>Asynchronous progress (contd)</vt:lpstr>
      <vt:lpstr>Experimental Evaluation </vt:lpstr>
      <vt:lpstr>NCSA Intel 64 Cluster Abe (contd)</vt:lpstr>
      <vt:lpstr>Experimental Evaluation (Asynchronous Progress)</vt:lpstr>
      <vt:lpstr>Experimental Evaluation (Asynchronous Progress)</vt:lpstr>
      <vt:lpstr>Experimental Evaluation (Asynchronous Progress)</vt:lpstr>
      <vt:lpstr>Process Management</vt:lpstr>
      <vt:lpstr>Process Management (contd)</vt:lpstr>
      <vt:lpstr>Intranode communication</vt:lpstr>
      <vt:lpstr>Default LMT vs RRVM LMT module</vt:lpstr>
      <vt:lpstr>RRVM LMT module (contd)</vt:lpstr>
      <vt:lpstr>Experimental Evaluation (Intranode communication)</vt:lpstr>
      <vt:lpstr>RRVM vs SHM Bandwidth on Windows</vt:lpstr>
      <vt:lpstr>Intranode latency: Unix vs Windows</vt:lpstr>
      <vt:lpstr>Intranode bandwidth: Unix vs Windows</vt:lpstr>
      <vt:lpstr>Experimental Evaluation (Intranode communication)</vt:lpstr>
      <vt:lpstr>Internode communication</vt:lpstr>
      <vt:lpstr>Internode communication performance</vt:lpstr>
      <vt:lpstr>Internode bandwidth</vt:lpstr>
      <vt:lpstr>Thread Support</vt:lpstr>
      <vt:lpstr>Cost of supporting threads</vt:lpstr>
      <vt:lpstr>Cost of supporting threads (contd)</vt:lpstr>
      <vt:lpstr>Cost of supporting threads (contd)</vt:lpstr>
      <vt:lpstr>Related Work</vt:lpstr>
      <vt:lpstr>Conclusions</vt:lpstr>
      <vt:lpstr>Future work</vt:lpstr>
    </vt:vector>
  </TitlesOfParts>
  <Company>MCS - 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MPI on Windows</dc:title>
  <dc:creator>jayesh</dc:creator>
  <cp:lastModifiedBy>Pavan Balaji</cp:lastModifiedBy>
  <cp:revision>369</cp:revision>
  <dcterms:created xsi:type="dcterms:W3CDTF">2010-09-13T06:56:30Z</dcterms:created>
  <dcterms:modified xsi:type="dcterms:W3CDTF">2011-01-10T13:20:54Z</dcterms:modified>
</cp:coreProperties>
</file>