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charts/chart4.xml" ContentType="application/vnd.openxmlformats-officedocument.drawingml.chart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charts/chart5.xml" ContentType="application/vnd.openxmlformats-officedocument.drawingml.chart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Default Extension="xlsx" ContentType="application/vnd.openxmlformats-officedocument.spreadsheetml.sheet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1" r:id="rId3"/>
    <p:sldId id="282" r:id="rId4"/>
    <p:sldId id="280" r:id="rId5"/>
    <p:sldId id="287" r:id="rId6"/>
    <p:sldId id="257" r:id="rId7"/>
    <p:sldId id="263" r:id="rId8"/>
    <p:sldId id="264" r:id="rId9"/>
    <p:sldId id="286" r:id="rId10"/>
    <p:sldId id="266" r:id="rId11"/>
    <p:sldId id="267" r:id="rId12"/>
    <p:sldId id="268" r:id="rId13"/>
    <p:sldId id="285" r:id="rId14"/>
    <p:sldId id="270" r:id="rId15"/>
    <p:sldId id="269" r:id="rId16"/>
    <p:sldId id="271" r:id="rId17"/>
    <p:sldId id="272" r:id="rId18"/>
    <p:sldId id="273" r:id="rId19"/>
    <p:sldId id="274" r:id="rId20"/>
    <p:sldId id="283" r:id="rId21"/>
    <p:sldId id="275" r:id="rId22"/>
    <p:sldId id="276" r:id="rId23"/>
    <p:sldId id="259" r:id="rId24"/>
    <p:sldId id="277" r:id="rId25"/>
    <p:sldId id="261" r:id="rId26"/>
    <p:sldId id="278" r:id="rId27"/>
    <p:sldId id="262" r:id="rId28"/>
    <p:sldId id="284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B5B5B"/>
    <a:srgbClr val="AEAEAE"/>
    <a:srgbClr val="5C042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untinas:Documents:pmi-slid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untinas:Documents:pmi-slid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untinas:Documents:pmi-slid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9"/>
  <c:chart>
    <c:plotArea>
      <c:layout>
        <c:manualLayout>
          <c:layoutTarget val="inner"/>
          <c:xMode val="edge"/>
          <c:yMode val="edge"/>
          <c:x val="0.26303355190402"/>
          <c:y val="0.0507834407413481"/>
          <c:w val="0.691976214968214"/>
          <c:h val="0.74899425200086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PMI-1</c:v>
                </c:pt>
              </c:strCache>
            </c:strRef>
          </c:tx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5760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0.5961</c:v>
                </c:pt>
                <c:pt idx="1">
                  <c:v>0.6419</c:v>
                </c:pt>
                <c:pt idx="2">
                  <c:v>0.7124</c:v>
                </c:pt>
                <c:pt idx="3">
                  <c:v>0.8839</c:v>
                </c:pt>
                <c:pt idx="4">
                  <c:v>1.0754</c:v>
                </c:pt>
                <c:pt idx="5">
                  <c:v>1.5217</c:v>
                </c:pt>
                <c:pt idx="6">
                  <c:v>2.7752</c:v>
                </c:pt>
                <c:pt idx="7">
                  <c:v>7.687299999999999</c:v>
                </c:pt>
                <c:pt idx="8">
                  <c:v>29.0077</c:v>
                </c:pt>
                <c:pt idx="9">
                  <c:v>126.394</c:v>
                </c:pt>
                <c:pt idx="10">
                  <c:v>659.141</c:v>
                </c:pt>
                <c:pt idx="11">
                  <c:v>4387.48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PMI-2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5760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0.418</c:v>
                </c:pt>
                <c:pt idx="1">
                  <c:v>0.481</c:v>
                </c:pt>
                <c:pt idx="2">
                  <c:v>0.581</c:v>
                </c:pt>
                <c:pt idx="3">
                  <c:v>0.523</c:v>
                </c:pt>
                <c:pt idx="4">
                  <c:v>0.621</c:v>
                </c:pt>
                <c:pt idx="5">
                  <c:v>0.623</c:v>
                </c:pt>
                <c:pt idx="6">
                  <c:v>0.652</c:v>
                </c:pt>
                <c:pt idx="7">
                  <c:v>0.8</c:v>
                </c:pt>
                <c:pt idx="8">
                  <c:v>0.849</c:v>
                </c:pt>
                <c:pt idx="9">
                  <c:v>1.287</c:v>
                </c:pt>
                <c:pt idx="10">
                  <c:v>2.931999999999999</c:v>
                </c:pt>
                <c:pt idx="11">
                  <c:v>6.361</c:v>
                </c:pt>
                <c:pt idx="12">
                  <c:v>16.658</c:v>
                </c:pt>
                <c:pt idx="13">
                  <c:v>28.468</c:v>
                </c:pt>
              </c:numCache>
            </c:numRef>
          </c:val>
        </c:ser>
        <c:marker val="1"/>
        <c:axId val="94594408"/>
        <c:axId val="94577240"/>
      </c:lineChart>
      <c:catAx>
        <c:axId val="945944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>
                    <a:solidFill>
                      <a:srgbClr val="151515"/>
                    </a:solidFill>
                  </a:defRPr>
                </a:pPr>
                <a:r>
                  <a:rPr lang="en-US">
                    <a:solidFill>
                      <a:srgbClr val="151515"/>
                    </a:solidFill>
                  </a:rPr>
                  <a:t>System Size (cores)</a:t>
                </a:r>
              </a:p>
            </c:rich>
          </c:tx>
          <c:layout/>
        </c:title>
        <c:numFmt formatCode="General" sourceLinked="1"/>
        <c:tickLblPos val="nextTo"/>
        <c:txPr>
          <a:bodyPr rot="0" vert="horz" anchor="ctr" anchorCtr="1"/>
          <a:lstStyle/>
          <a:p>
            <a:pPr>
              <a:defRPr>
                <a:solidFill>
                  <a:srgbClr val="151515"/>
                </a:solidFill>
              </a:defRPr>
            </a:pPr>
            <a:endParaRPr lang="en-US"/>
          </a:p>
        </c:txPr>
        <c:crossAx val="94577240"/>
        <c:crosses val="autoZero"/>
        <c:auto val="1"/>
        <c:lblAlgn val="ctr"/>
        <c:lblOffset val="100"/>
        <c:tickLblSkip val="2"/>
        <c:tickMarkSkip val="1"/>
      </c:catAx>
      <c:valAx>
        <c:axId val="945772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>
                    <a:solidFill>
                      <a:srgbClr val="151515"/>
                    </a:solidFill>
                  </a:defRPr>
                </a:pPr>
                <a:r>
                  <a:rPr lang="en-US">
                    <a:solidFill>
                      <a:srgbClr val="151515"/>
                    </a:solidFill>
                  </a:rPr>
                  <a:t>Time (seconds)</a:t>
                </a:r>
              </a:p>
            </c:rich>
          </c:tx>
          <c:layout/>
        </c:title>
        <c:numFmt formatCode="#,##0" sourceLinked="0"/>
        <c:tickLblPos val="nextTo"/>
        <c:txPr>
          <a:bodyPr/>
          <a:lstStyle/>
          <a:p>
            <a:pPr>
              <a:defRPr>
                <a:solidFill>
                  <a:srgbClr val="151515"/>
                </a:solidFill>
              </a:defRPr>
            </a:pPr>
            <a:endParaRPr lang="en-US"/>
          </a:p>
        </c:txPr>
        <c:crossAx val="945944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99466014947819"/>
          <c:y val="0.086194172634341"/>
          <c:w val="0.208563059269069"/>
          <c:h val="0.178355007278639"/>
        </c:manualLayout>
      </c:layout>
      <c:txPr>
        <a:bodyPr/>
        <a:lstStyle/>
        <a:p>
          <a:pPr>
            <a:defRPr>
              <a:solidFill>
                <a:srgbClr val="151515"/>
              </a:solidFill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9"/>
  <c:chart>
    <c:plotArea>
      <c:layout>
        <c:manualLayout>
          <c:layoutTarget val="inner"/>
          <c:xMode val="edge"/>
          <c:yMode val="edge"/>
          <c:x val="0.236587000372307"/>
          <c:y val="0.0507834407413481"/>
          <c:w val="0.704237743041471"/>
          <c:h val="0.74899425200086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PMI-1</c:v>
                </c:pt>
              </c:strCache>
            </c:strRef>
          </c:tx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5760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5.0</c:v>
                </c:pt>
                <c:pt idx="1">
                  <c:v>18.0</c:v>
                </c:pt>
                <c:pt idx="2">
                  <c:v>44.0</c:v>
                </c:pt>
                <c:pt idx="3">
                  <c:v>122.0</c:v>
                </c:pt>
                <c:pt idx="4">
                  <c:v>371.0</c:v>
                </c:pt>
                <c:pt idx="5">
                  <c:v>1260.0</c:v>
                </c:pt>
                <c:pt idx="6">
                  <c:v>4588.0</c:v>
                </c:pt>
                <c:pt idx="7">
                  <c:v>17390.0</c:v>
                </c:pt>
                <c:pt idx="8">
                  <c:v>67586.0</c:v>
                </c:pt>
                <c:pt idx="9">
                  <c:v>266330.0</c:v>
                </c:pt>
                <c:pt idx="10">
                  <c:v>1.057112E6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PMI-2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5760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3.0</c:v>
                </c:pt>
                <c:pt idx="1">
                  <c:v>6.0</c:v>
                </c:pt>
                <c:pt idx="2">
                  <c:v>12.0</c:v>
                </c:pt>
                <c:pt idx="3">
                  <c:v>26.0</c:v>
                </c:pt>
                <c:pt idx="4">
                  <c:v>51.0</c:v>
                </c:pt>
                <c:pt idx="5">
                  <c:v>108.0</c:v>
                </c:pt>
                <c:pt idx="6">
                  <c:v>236.0</c:v>
                </c:pt>
                <c:pt idx="7">
                  <c:v>494.0</c:v>
                </c:pt>
                <c:pt idx="8">
                  <c:v>1026.0</c:v>
                </c:pt>
                <c:pt idx="9">
                  <c:v>2138.0</c:v>
                </c:pt>
                <c:pt idx="10">
                  <c:v>4440.0</c:v>
                </c:pt>
                <c:pt idx="11">
                  <c:v>9222.0</c:v>
                </c:pt>
                <c:pt idx="12">
                  <c:v>19118.0</c:v>
                </c:pt>
                <c:pt idx="13">
                  <c:v>26880.0</c:v>
                </c:pt>
              </c:numCache>
            </c:numRef>
          </c:val>
        </c:ser>
        <c:marker val="1"/>
        <c:axId val="94629704"/>
        <c:axId val="95324760"/>
      </c:lineChart>
      <c:catAx>
        <c:axId val="946297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>
                    <a:solidFill>
                      <a:srgbClr val="151515"/>
                    </a:solidFill>
                  </a:defRPr>
                </a:pPr>
                <a:r>
                  <a:rPr lang="en-US">
                    <a:solidFill>
                      <a:srgbClr val="151515"/>
                    </a:solidFill>
                  </a:rPr>
                  <a:t>System Size (cores)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rgbClr val="151515"/>
                </a:solidFill>
              </a:defRPr>
            </a:pPr>
            <a:endParaRPr lang="en-US"/>
          </a:p>
        </c:txPr>
        <c:crossAx val="95324760"/>
        <c:crosses val="autoZero"/>
        <c:auto val="1"/>
        <c:lblAlgn val="ctr"/>
        <c:lblOffset val="100"/>
        <c:tickLblSkip val="2"/>
        <c:tickMarkSkip val="1"/>
      </c:catAx>
      <c:valAx>
        <c:axId val="953247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>
                    <a:solidFill>
                      <a:srgbClr val="151515"/>
                    </a:solidFill>
                  </a:defRPr>
                </a:pPr>
                <a:r>
                  <a:rPr lang="en-US">
                    <a:solidFill>
                      <a:srgbClr val="151515"/>
                    </a:solidFill>
                  </a:rPr>
                  <a:t>Requests (thousands)</a:t>
                </a:r>
              </a:p>
            </c:rich>
          </c:tx>
          <c:layout/>
        </c:title>
        <c:numFmt formatCode="#,##0" sourceLinked="0"/>
        <c:tickLblPos val="nextTo"/>
        <c:txPr>
          <a:bodyPr/>
          <a:lstStyle/>
          <a:p>
            <a:pPr>
              <a:defRPr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94629704"/>
        <c:crosses val="autoZero"/>
        <c:crossBetween val="midCat"/>
        <c:dispUnits>
          <c:builtInUnit val="thousands"/>
        </c:dispUnits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9"/>
  <c:chart>
    <c:autoTitleDeleted val="1"/>
    <c:plotArea>
      <c:layout>
        <c:manualLayout>
          <c:layoutTarget val="inner"/>
          <c:xMode val="edge"/>
          <c:yMode val="edge"/>
          <c:x val="0.206585450403605"/>
          <c:y val="0.110191261977421"/>
          <c:w val="0.750614817015797"/>
          <c:h val="0.758777468992846"/>
        </c:manualLayout>
      </c:layout>
      <c:barChart>
        <c:barDir val="col"/>
        <c:grouping val="clustered"/>
        <c:ser>
          <c:idx val="0"/>
          <c:order val="0"/>
          <c:tx>
            <c:strRef>
              <c:f>'SLURM Comparison'!$B$2</c:f>
              <c:strCache>
                <c:ptCount val="1"/>
                <c:pt idx="0">
                  <c:v>SLURM</c:v>
                </c:pt>
              </c:strCache>
            </c:strRef>
          </c:tx>
          <c:cat>
            <c:strRef>
              <c:f>('SLURM Comparison'!$B$1,'SLURM Comparison'!$E$1,'SLURM Comparison'!$H$1)</c:f>
              <c:strCache>
                <c:ptCount val="3"/>
                <c:pt idx="0">
                  <c:v>BT</c:v>
                </c:pt>
                <c:pt idx="1">
                  <c:v>EP</c:v>
                </c:pt>
                <c:pt idx="2">
                  <c:v>SP</c:v>
                </c:pt>
              </c:strCache>
            </c:strRef>
          </c:cat>
          <c:val>
            <c:numRef>
              <c:f>'SLURM Comparison'!$B$24:$D$24</c:f>
              <c:numCache>
                <c:formatCode>General</c:formatCode>
                <c:ptCount val="3"/>
                <c:pt idx="0">
                  <c:v>0.0137012447001404</c:v>
                </c:pt>
                <c:pt idx="1">
                  <c:v>0.012712431419778</c:v>
                </c:pt>
                <c:pt idx="2">
                  <c:v>0.0519290180407207</c:v>
                </c:pt>
              </c:numCache>
            </c:numRef>
          </c:val>
        </c:ser>
        <c:ser>
          <c:idx val="1"/>
          <c:order val="1"/>
          <c:tx>
            <c:strRef>
              <c:f>'SLURM Comparison'!$C$2</c:f>
              <c:strCache>
                <c:ptCount val="1"/>
                <c:pt idx="0">
                  <c:v>Hydra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('SLURM Comparison'!$B$1,'SLURM Comparison'!$E$1,'SLURM Comparison'!$H$1)</c:f>
              <c:strCache>
                <c:ptCount val="3"/>
                <c:pt idx="0">
                  <c:v>BT</c:v>
                </c:pt>
                <c:pt idx="1">
                  <c:v>EP</c:v>
                </c:pt>
                <c:pt idx="2">
                  <c:v>SP</c:v>
                </c:pt>
              </c:strCache>
            </c:strRef>
          </c:cat>
          <c:val>
            <c:numRef>
              <c:f>'SLURM Comparison'!$B$25:$D$25</c:f>
              <c:numCache>
                <c:formatCode>General</c:formatCode>
                <c:ptCount val="3"/>
                <c:pt idx="0">
                  <c:v>0.0134917209893928</c:v>
                </c:pt>
                <c:pt idx="1">
                  <c:v>0.0201402357153514</c:v>
                </c:pt>
                <c:pt idx="2">
                  <c:v>0.0522824632251956</c:v>
                </c:pt>
              </c:numCache>
            </c:numRef>
          </c:val>
        </c:ser>
        <c:axId val="94544056"/>
        <c:axId val="94546280"/>
      </c:barChart>
      <c:catAx>
        <c:axId val="94544056"/>
        <c:scaling>
          <c:orientation val="minMax"/>
        </c:scaling>
        <c:axPos val="b"/>
        <c:numFmt formatCode="General" sourceLinked="1"/>
        <c:tickLblPos val="nextTo"/>
        <c:crossAx val="94546280"/>
        <c:crosses val="autoZero"/>
        <c:auto val="1"/>
        <c:lblAlgn val="ctr"/>
        <c:lblOffset val="100"/>
      </c:catAx>
      <c:valAx>
        <c:axId val="9454628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Variation in Execution Time</a:t>
                </a:r>
              </a:p>
            </c:rich>
          </c:tx>
          <c:layout/>
        </c:title>
        <c:numFmt formatCode="0%" sourceLinked="0"/>
        <c:tickLblPos val="nextTo"/>
        <c:crossAx val="9454405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>
          <a:solidFill>
            <a:srgbClr val="151515"/>
          </a:solidFill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9"/>
  <c:chart>
    <c:autoTitleDeleted val="1"/>
    <c:plotArea>
      <c:layout>
        <c:manualLayout>
          <c:layoutTarget val="inner"/>
          <c:xMode val="edge"/>
          <c:yMode val="edge"/>
          <c:x val="0.203473019262423"/>
          <c:y val="0.103981069723797"/>
          <c:w val="0.747008096445571"/>
          <c:h val="0.771396243863299"/>
        </c:manualLayout>
      </c:layout>
      <c:barChart>
        <c:barDir val="col"/>
        <c:grouping val="clustered"/>
        <c:ser>
          <c:idx val="0"/>
          <c:order val="0"/>
          <c:tx>
            <c:strRef>
              <c:f>'SLURM Comparison'!$B$2</c:f>
              <c:strCache>
                <c:ptCount val="1"/>
                <c:pt idx="0">
                  <c:v>SLURM</c:v>
                </c:pt>
              </c:strCache>
            </c:strRef>
          </c:tx>
          <c:cat>
            <c:strRef>
              <c:f>('SLURM Comparison'!$B$1,'SLURM Comparison'!$E$1,'SLURM Comparison'!$H$1)</c:f>
              <c:strCache>
                <c:ptCount val="3"/>
                <c:pt idx="0">
                  <c:v>BT</c:v>
                </c:pt>
                <c:pt idx="1">
                  <c:v>EP</c:v>
                </c:pt>
                <c:pt idx="2">
                  <c:v>SP</c:v>
                </c:pt>
              </c:strCache>
            </c:strRef>
          </c:cat>
          <c:val>
            <c:numRef>
              <c:f>'SLURM Comparison'!$B$16:$D$16</c:f>
              <c:numCache>
                <c:formatCode>General</c:formatCode>
                <c:ptCount val="3"/>
                <c:pt idx="0">
                  <c:v>146.702</c:v>
                </c:pt>
                <c:pt idx="1">
                  <c:v>14.946</c:v>
                </c:pt>
                <c:pt idx="2">
                  <c:v>189.682</c:v>
                </c:pt>
              </c:numCache>
            </c:numRef>
          </c:val>
        </c:ser>
        <c:ser>
          <c:idx val="1"/>
          <c:order val="1"/>
          <c:tx>
            <c:strRef>
              <c:f>'SLURM Comparison'!$C$2</c:f>
              <c:strCache>
                <c:ptCount val="1"/>
                <c:pt idx="0">
                  <c:v>Hydra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('SLURM Comparison'!$B$1,'SLURM Comparison'!$E$1,'SLURM Comparison'!$H$1)</c:f>
              <c:strCache>
                <c:ptCount val="3"/>
                <c:pt idx="0">
                  <c:v>BT</c:v>
                </c:pt>
                <c:pt idx="1">
                  <c:v>EP</c:v>
                </c:pt>
                <c:pt idx="2">
                  <c:v>SP</c:v>
                </c:pt>
              </c:strCache>
            </c:strRef>
          </c:cat>
          <c:val>
            <c:numRef>
              <c:f>'SLURM Comparison'!$B$17:$D$17</c:f>
              <c:numCache>
                <c:formatCode>General</c:formatCode>
                <c:ptCount val="3"/>
                <c:pt idx="0">
                  <c:v>146.687</c:v>
                </c:pt>
                <c:pt idx="1">
                  <c:v>14.9</c:v>
                </c:pt>
                <c:pt idx="2">
                  <c:v>189.69</c:v>
                </c:pt>
              </c:numCache>
            </c:numRef>
          </c:val>
        </c:ser>
        <c:axId val="501238104"/>
        <c:axId val="501248312"/>
      </c:barChart>
      <c:catAx>
        <c:axId val="501238104"/>
        <c:scaling>
          <c:orientation val="minMax"/>
        </c:scaling>
        <c:axPos val="b"/>
        <c:numFmt formatCode="General" sourceLinked="1"/>
        <c:tickLblPos val="nextTo"/>
        <c:crossAx val="501248312"/>
        <c:crosses val="autoZero"/>
        <c:auto val="1"/>
        <c:lblAlgn val="ctr"/>
        <c:lblOffset val="100"/>
      </c:catAx>
      <c:valAx>
        <c:axId val="5012483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5012381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2088072324293"/>
          <c:y val="0.285551249099045"/>
          <c:w val="0.255159927043018"/>
          <c:h val="0.204645411970562"/>
        </c:manualLayout>
      </c:layout>
    </c:legend>
    <c:plotVisOnly val="1"/>
    <c:dispBlanksAs val="gap"/>
  </c:chart>
  <c:txPr>
    <a:bodyPr/>
    <a:lstStyle/>
    <a:p>
      <a:pPr>
        <a:defRPr sz="1800">
          <a:solidFill>
            <a:srgbClr val="151515"/>
          </a:solidFill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9"/>
  <c:chart>
    <c:autoTitleDeleted val="1"/>
    <c:plotArea>
      <c:layout>
        <c:manualLayout>
          <c:layoutTarget val="inner"/>
          <c:xMode val="edge"/>
          <c:yMode val="edge"/>
          <c:x val="0.138445441433276"/>
          <c:y val="0.108369215143281"/>
          <c:w val="0.808686975659331"/>
          <c:h val="0.714421394963235"/>
        </c:manualLayout>
      </c:layout>
      <c:lineChart>
        <c:grouping val="standard"/>
        <c:ser>
          <c:idx val="0"/>
          <c:order val="0"/>
          <c:tx>
            <c:strRef>
              <c:f>Threading!$B$1</c:f>
              <c:strCache>
                <c:ptCount val="1"/>
                <c:pt idx="0">
                  <c:v>PMI-1</c:v>
                </c:pt>
              </c:strCache>
            </c:strRef>
          </c:tx>
          <c:marker>
            <c:symbol val="none"/>
          </c:marker>
          <c:val>
            <c:numRef>
              <c:f>Threading!$B$2:$B$9</c:f>
              <c:numCache>
                <c:formatCode>General</c:formatCode>
                <c:ptCount val="8"/>
                <c:pt idx="0">
                  <c:v>444.825</c:v>
                </c:pt>
                <c:pt idx="1">
                  <c:v>448.799</c:v>
                </c:pt>
                <c:pt idx="2">
                  <c:v>449.44</c:v>
                </c:pt>
                <c:pt idx="3">
                  <c:v>457.084</c:v>
                </c:pt>
                <c:pt idx="4">
                  <c:v>452.45</c:v>
                </c:pt>
                <c:pt idx="5">
                  <c:v>452.499</c:v>
                </c:pt>
                <c:pt idx="6">
                  <c:v>456.972</c:v>
                </c:pt>
                <c:pt idx="7">
                  <c:v>453.569</c:v>
                </c:pt>
              </c:numCache>
            </c:numRef>
          </c:val>
        </c:ser>
        <c:ser>
          <c:idx val="1"/>
          <c:order val="1"/>
          <c:tx>
            <c:strRef>
              <c:f>Threading!$C$1</c:f>
              <c:strCache>
                <c:ptCount val="1"/>
                <c:pt idx="0">
                  <c:v>PMI-2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val>
            <c:numRef>
              <c:f>Threading!$C$2:$C$9</c:f>
              <c:numCache>
                <c:formatCode>General</c:formatCode>
                <c:ptCount val="8"/>
                <c:pt idx="0">
                  <c:v>539.525</c:v>
                </c:pt>
                <c:pt idx="1">
                  <c:v>328.263</c:v>
                </c:pt>
                <c:pt idx="2">
                  <c:v>247.701</c:v>
                </c:pt>
                <c:pt idx="3">
                  <c:v>205.95</c:v>
                </c:pt>
                <c:pt idx="4">
                  <c:v>183.079</c:v>
                </c:pt>
                <c:pt idx="5">
                  <c:v>170.332</c:v>
                </c:pt>
                <c:pt idx="6">
                  <c:v>164.06</c:v>
                </c:pt>
                <c:pt idx="7">
                  <c:v>163.473</c:v>
                </c:pt>
              </c:numCache>
            </c:numRef>
          </c:val>
        </c:ser>
        <c:marker val="1"/>
        <c:axId val="501622680"/>
        <c:axId val="501350072"/>
      </c:lineChart>
      <c:catAx>
        <c:axId val="501622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>
                    <a:solidFill>
                      <a:srgbClr val="151515"/>
                    </a:solidFill>
                  </a:defRPr>
                </a:pPr>
                <a:r>
                  <a:rPr lang="en-US">
                    <a:solidFill>
                      <a:srgbClr val="151515"/>
                    </a:solidFill>
                  </a:rPr>
                  <a:t>Thread Count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>
                <a:solidFill>
                  <a:srgbClr val="151515"/>
                </a:solidFill>
              </a:defRPr>
            </a:pPr>
            <a:endParaRPr lang="en-US"/>
          </a:p>
        </c:txPr>
        <c:crossAx val="501350072"/>
        <c:crosses val="autoZero"/>
        <c:auto val="1"/>
        <c:lblAlgn val="ctr"/>
        <c:lblOffset val="100"/>
        <c:tickLblSkip val="1"/>
        <c:tickMarkSkip val="1"/>
      </c:catAx>
      <c:valAx>
        <c:axId val="5013500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rgbClr val="151515"/>
                    </a:solidFill>
                  </a:defRPr>
                </a:pPr>
                <a:r>
                  <a:rPr lang="en-US" dirty="0">
                    <a:solidFill>
                      <a:srgbClr val="151515"/>
                    </a:solidFill>
                  </a:rPr>
                  <a:t>Latency </a:t>
                </a:r>
                <a:r>
                  <a:rPr lang="en-US" dirty="0" smtClean="0">
                    <a:solidFill>
                      <a:srgbClr val="151515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151515"/>
                    </a:solidFill>
                  </a:rPr>
                  <a:t>μs</a:t>
                </a:r>
                <a:r>
                  <a:rPr lang="en-US" dirty="0">
                    <a:solidFill>
                      <a:srgbClr val="151515"/>
                    </a:solidFill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0.00196015044837361"/>
              <c:y val="0.361488708081221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rgbClr val="151515"/>
                </a:solidFill>
              </a:defRPr>
            </a:pPr>
            <a:endParaRPr lang="en-US"/>
          </a:p>
        </c:txPr>
        <c:crossAx val="5016226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4628300447283"/>
          <c:y val="0.337360569059304"/>
          <c:w val="0.139213534442303"/>
          <c:h val="0.184560368251543"/>
        </c:manualLayout>
      </c:layout>
      <c:txPr>
        <a:bodyPr/>
        <a:lstStyle/>
        <a:p>
          <a:pPr>
            <a:defRPr>
              <a:solidFill>
                <a:srgbClr val="151515"/>
              </a:solidFill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slide footer_maroon_742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slide header_maroon_742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86000" y="0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D80BD-C6AE-7640-90CB-5E557B635B02}" type="datetime1">
              <a:rPr lang="en-US" smtClean="0"/>
              <a:pPr/>
              <a:t>9/10/10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AB9C-1E3F-834F-A473-CEF10A770C1D}" type="datetime1">
              <a:rPr lang="en-US" smtClean="0"/>
              <a:pPr/>
              <a:t>9/10/10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title header_maroon_7421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title footer_maroon_7421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342C9A-17C3-F640-98A2-BE802EB7DC05}" type="datetime1">
              <a:rPr lang="en-US" smtClean="0"/>
              <a:pPr/>
              <a:t>9/10/10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C63632-2496-734B-B0F9-D3E8F744D870}" type="datetime1">
              <a:rPr lang="en-US" smtClean="0"/>
              <a:pPr/>
              <a:t>9/10/10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1910B9-8FCB-EC4B-989C-69D5A1014CA5}" type="datetime1">
              <a:rPr lang="en-US" smtClean="0"/>
              <a:pPr/>
              <a:t>9/10/10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4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6658C9-0A65-9948-8CF0-18B832A362E6}" type="datetime1">
              <a:rPr lang="en-US" smtClean="0"/>
              <a:pPr/>
              <a:t>9/10/10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7702D9-E5EA-9243-8658-515E0223EBD5}" type="datetime1">
              <a:rPr lang="en-US" smtClean="0"/>
              <a:pPr/>
              <a:t>9/10/10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83B690-47BA-574E-AC4C-33A4814B031C}" type="datetime1">
              <a:rPr lang="en-US" smtClean="0"/>
              <a:pPr/>
              <a:t>9/10/10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22B812-B475-634F-B905-6B438178BDFE}" type="datetime1">
              <a:rPr lang="en-US" smtClean="0"/>
              <a:pPr/>
              <a:t>9/10/10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0D85BE-B528-B142-93A2-A1BF6B310186}" type="datetime1">
              <a:rPr lang="en-US" smtClean="0"/>
              <a:pPr/>
              <a:t>9/10/10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6AC30-7768-E24F-81AD-97B317ABC6B4}" type="datetime1">
              <a:rPr lang="en-US" smtClean="0"/>
              <a:pPr/>
              <a:t>9/10/10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E0CE22-7612-9946-876B-98DC1776A67D}" type="datetime1">
              <a:rPr lang="en-US" smtClean="0"/>
              <a:pPr/>
              <a:t>9/10/10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EuroMPI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slide footer_maroon_7421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327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316535C-BB24-7B42-B4AB-B37B4EBBE953}" type="datetime1">
              <a:rPr lang="en-US" smtClean="0"/>
              <a:pPr/>
              <a:t>9/10/10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EuroMPI 2010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4" descr="slide header_maroon_7421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C042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3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3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3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PMI: A Scalable Process-Management Interface for Extreme-Scale Systems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85838" y="4191000"/>
            <a:ext cx="7853362" cy="17526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Pavan Balaji, Darius Buntinas, David Goodell, William Gropp, Jayesh Krishna, Ewing Lusk and Rajeev Thakur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need to </a:t>
            </a:r>
            <a:r>
              <a:rPr lang="en-US" dirty="0" smtClean="0"/>
              <a:t>exchange connection info</a:t>
            </a:r>
          </a:p>
          <a:p>
            <a:r>
              <a:rPr lang="en-US" dirty="0" smtClean="0"/>
              <a:t>PMI uses a Key-Value database (KVS)</a:t>
            </a:r>
            <a:endParaRPr lang="en-US" dirty="0" smtClean="0"/>
          </a:p>
          <a:p>
            <a:r>
              <a:rPr lang="en-US" dirty="0" smtClean="0"/>
              <a:t>At init, processes </a:t>
            </a:r>
            <a:r>
              <a:rPr lang="en-US" i="1" dirty="0" smtClean="0"/>
              <a:t>P</a:t>
            </a:r>
            <a:r>
              <a:rPr lang="en-US" i="1" dirty="0" smtClean="0"/>
              <a:t>ut</a:t>
            </a:r>
            <a:r>
              <a:rPr lang="en-US" dirty="0" smtClean="0"/>
              <a:t> contact information</a:t>
            </a:r>
          </a:p>
          <a:p>
            <a:pPr lvl="1"/>
            <a:r>
              <a:rPr lang="en-US" dirty="0" smtClean="0"/>
              <a:t>E.g., IP address and port</a:t>
            </a:r>
          </a:p>
          <a:p>
            <a:r>
              <a:rPr lang="en-US" dirty="0" smtClean="0"/>
              <a:t>Processes </a:t>
            </a:r>
            <a:r>
              <a:rPr lang="en-US" i="1" dirty="0" smtClean="0"/>
              <a:t>G</a:t>
            </a:r>
            <a:r>
              <a:rPr lang="en-US" i="1" dirty="0" smtClean="0"/>
              <a:t>et</a:t>
            </a:r>
            <a:r>
              <a:rPr lang="en-US" dirty="0" smtClean="0"/>
              <a:t> contact info when establishing connections</a:t>
            </a:r>
          </a:p>
          <a:p>
            <a:r>
              <a:rPr lang="en-US" dirty="0" smtClean="0"/>
              <a:t>Collective </a:t>
            </a:r>
            <a:r>
              <a:rPr lang="en-US" i="1" dirty="0" smtClean="0"/>
              <a:t>Fence</a:t>
            </a:r>
            <a:r>
              <a:rPr lang="en-US" dirty="0" smtClean="0"/>
              <a:t> operation to allow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Data Exchange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At init</a:t>
            </a:r>
          </a:p>
          <a:p>
            <a:pPr lvl="1"/>
            <a:r>
              <a:rPr lang="en-US" dirty="0" smtClean="0"/>
              <a:t>Proc 0 </a:t>
            </a:r>
            <a:r>
              <a:rPr lang="en-US" i="1" dirty="0" smtClean="0"/>
              <a:t>Puts</a:t>
            </a:r>
            <a:r>
              <a:rPr lang="en-US" dirty="0" smtClean="0"/>
              <a:t> (key=“bc-p0”, value=“192.168.10.20;3893”)</a:t>
            </a:r>
          </a:p>
          <a:p>
            <a:pPr lvl="1"/>
            <a:r>
              <a:rPr lang="en-US" dirty="0" smtClean="0"/>
              <a:t>Proc 1 </a:t>
            </a:r>
            <a:r>
              <a:rPr lang="en-US" i="1" dirty="0" smtClean="0"/>
              <a:t>Puts</a:t>
            </a:r>
            <a:r>
              <a:rPr lang="en-US" dirty="0" smtClean="0"/>
              <a:t> (key=“bc-p1”, value=“192.168.10.32</a:t>
            </a:r>
            <a:r>
              <a:rPr lang="en-US" dirty="0" smtClean="0"/>
              <a:t>;</a:t>
            </a:r>
            <a:r>
              <a:rPr lang="en-US" dirty="0" smtClean="0"/>
              <a:t>2897”)</a:t>
            </a:r>
          </a:p>
          <a:p>
            <a:pPr lvl="1"/>
            <a:r>
              <a:rPr lang="en-US" dirty="0" smtClean="0"/>
              <a:t>Proc 0 and 1 call </a:t>
            </a:r>
            <a:r>
              <a:rPr lang="en-US" i="1" dirty="0" smtClean="0"/>
              <a:t>Fence</a:t>
            </a:r>
          </a:p>
          <a:p>
            <a:pPr lvl="2"/>
            <a:r>
              <a:rPr lang="en-US" dirty="0" smtClean="0"/>
              <a:t>PM can collectively distribute database</a:t>
            </a:r>
          </a:p>
          <a:p>
            <a:r>
              <a:rPr lang="en-US" dirty="0" smtClean="0"/>
              <a:t>Later Proc 0 wants to send a message to Proc 1</a:t>
            </a:r>
          </a:p>
          <a:p>
            <a:pPr lvl="1"/>
            <a:r>
              <a:rPr lang="en-US" dirty="0" smtClean="0"/>
              <a:t>Proc 0 does a </a:t>
            </a:r>
            <a:r>
              <a:rPr lang="en-US" i="1" dirty="0" smtClean="0"/>
              <a:t>Get</a:t>
            </a:r>
            <a:r>
              <a:rPr lang="en-US" dirty="0" smtClean="0"/>
              <a:t> of key “bc</a:t>
            </a:r>
            <a:r>
              <a:rPr lang="en-US" dirty="0" smtClean="0"/>
              <a:t>-</a:t>
            </a:r>
            <a:r>
              <a:rPr lang="en-US" dirty="0" smtClean="0"/>
              <a:t>p1”</a:t>
            </a:r>
          </a:p>
          <a:p>
            <a:pPr lvl="2"/>
            <a:r>
              <a:rPr lang="en-US" dirty="0" smtClean="0"/>
              <a:t>Receives  value “192.168.10.32</a:t>
            </a:r>
            <a:r>
              <a:rPr lang="en-US" dirty="0" smtClean="0"/>
              <a:t>;</a:t>
            </a:r>
            <a:r>
              <a:rPr lang="en-US" dirty="0" smtClean="0"/>
              <a:t>2897”</a:t>
            </a:r>
          </a:p>
          <a:p>
            <a:pPr lvl="1"/>
            <a:r>
              <a:rPr lang="en-US" dirty="0" smtClean="0"/>
              <a:t>Proc 0 can now connect to Proc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r>
              <a:rPr lang="en-US" dirty="0" smtClean="0"/>
              <a:t>Implementation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the use of “native” process manager with low overhead</a:t>
            </a:r>
          </a:p>
          <a:p>
            <a:pPr lvl="1"/>
            <a:r>
              <a:rPr lang="en-US" dirty="0" smtClean="0"/>
              <a:t>Systems often have existing PM</a:t>
            </a:r>
          </a:p>
          <a:p>
            <a:pPr lvl="2"/>
            <a:r>
              <a:rPr lang="en-US" dirty="0" smtClean="0"/>
              <a:t>E.g., integrated with resource manager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 err="1" smtClean="0"/>
              <a:t>async</a:t>
            </a:r>
            <a:r>
              <a:rPr lang="en-US" dirty="0" smtClean="0"/>
              <a:t> processing and interrupts</a:t>
            </a:r>
          </a:p>
          <a:p>
            <a:r>
              <a:rPr lang="en-US" dirty="0" smtClean="0"/>
              <a:t>Scalable data exchange</a:t>
            </a:r>
          </a:p>
          <a:p>
            <a:pPr lvl="1"/>
            <a:r>
              <a:rPr lang="en-US" dirty="0" smtClean="0"/>
              <a:t>Distributed process manager</a:t>
            </a:r>
          </a:p>
          <a:p>
            <a:pPr lvl="1"/>
            <a:r>
              <a:rPr lang="en-US" dirty="0" smtClean="0"/>
              <a:t>Collective </a:t>
            </a:r>
            <a:r>
              <a:rPr lang="en-US" i="1" dirty="0" smtClean="0"/>
              <a:t>Fence</a:t>
            </a:r>
            <a:r>
              <a:rPr lang="en-US" dirty="0" smtClean="0"/>
              <a:t> provides opportunity for scalable collective exchange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Generation PMI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PMI-2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query functionality</a:t>
            </a:r>
          </a:p>
          <a:p>
            <a:r>
              <a:rPr lang="en-US" dirty="0" smtClean="0"/>
              <a:t>Database scope</a:t>
            </a:r>
          </a:p>
          <a:p>
            <a:r>
              <a:rPr lang="en-US" dirty="0" smtClean="0"/>
              <a:t>Thread safety</a:t>
            </a:r>
          </a:p>
          <a:p>
            <a:r>
              <a:rPr lang="en-US" dirty="0" smtClean="0"/>
              <a:t>Dynamic processes</a:t>
            </a:r>
          </a:p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PMI-2 Attribute Query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and resource managers have system-specific information</a:t>
            </a:r>
          </a:p>
          <a:p>
            <a:pPr lvl="1"/>
            <a:r>
              <a:rPr lang="en-US" dirty="0" smtClean="0"/>
              <a:t>Node topology, network topology, etc.</a:t>
            </a:r>
          </a:p>
          <a:p>
            <a:r>
              <a:rPr lang="en-US" dirty="0" smtClean="0"/>
              <a:t>Without this, processes need to determine this themselves</a:t>
            </a:r>
          </a:p>
          <a:p>
            <a:pPr lvl="1"/>
            <a:r>
              <a:rPr lang="en-US" dirty="0" smtClean="0"/>
              <a:t>Each process gets each other's contact-info to discover local processes</a:t>
            </a:r>
          </a:p>
          <a:p>
            <a:pPr lvl="1"/>
            <a:r>
              <a:rPr lang="en-US" dirty="0" smtClean="0"/>
              <a:t>O(</a:t>
            </a:r>
            <a:r>
              <a:rPr lang="en-US" i="1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) queries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PMI-2 Database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KVS had only global scope</a:t>
            </a:r>
          </a:p>
          <a:p>
            <a:r>
              <a:rPr lang="en-US" dirty="0" smtClean="0"/>
              <a:t>PMI-2 adds node-level scoping</a:t>
            </a:r>
          </a:p>
          <a:p>
            <a:pPr lvl="1"/>
            <a:r>
              <a:rPr lang="en-US" dirty="0" smtClean="0"/>
              <a:t>E.g., keys for shared memory segments</a:t>
            </a:r>
          </a:p>
          <a:p>
            <a:r>
              <a:rPr lang="en-US" dirty="0" smtClean="0"/>
              <a:t>Allows for optimized storage and retrieval of values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PMI-2 Thread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PMI-1 is not thread safe</a:t>
            </a:r>
          </a:p>
          <a:p>
            <a:pPr lvl="1"/>
            <a:r>
              <a:rPr lang="en-US" dirty="0" smtClean="0"/>
              <a:t>All PMI calls must be serialized</a:t>
            </a:r>
          </a:p>
          <a:p>
            <a:pPr lvl="2"/>
            <a:r>
              <a:rPr lang="en-US" dirty="0" smtClean="0"/>
              <a:t>Wait for request and response</a:t>
            </a:r>
          </a:p>
          <a:p>
            <a:pPr lvl="1"/>
            <a:r>
              <a:rPr lang="en-US" dirty="0" smtClean="0"/>
              <a:t>Can affect multithreaded programs</a:t>
            </a:r>
          </a:p>
          <a:p>
            <a:r>
              <a:rPr lang="en-US" dirty="0" smtClean="0"/>
              <a:t>PMI-2 adds thread safety</a:t>
            </a:r>
          </a:p>
          <a:p>
            <a:pPr lvl="1"/>
            <a:r>
              <a:rPr lang="en-US" dirty="0" smtClean="0"/>
              <a:t>Multiple threads can call PMI functions</a:t>
            </a:r>
          </a:p>
          <a:p>
            <a:pPr lvl="1"/>
            <a:r>
              <a:rPr lang="en-US" dirty="0" smtClean="0"/>
              <a:t>One call cannot block the completion of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PMI-2 Dynamic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PMI-1 a separate database is maintained for each MPI_COMM_WORLD (process group)</a:t>
            </a:r>
          </a:p>
          <a:p>
            <a:pPr lvl="1"/>
            <a:r>
              <a:rPr lang="en-US" dirty="0" smtClean="0"/>
              <a:t>Queries are not allowed across databases</a:t>
            </a:r>
          </a:p>
          <a:p>
            <a:pPr lvl="1"/>
            <a:r>
              <a:rPr lang="en-US" dirty="0" smtClean="0"/>
              <a:t>Requires out-of-band exchange of databases</a:t>
            </a:r>
          </a:p>
          <a:p>
            <a:r>
              <a:rPr lang="en-US" dirty="0" smtClean="0"/>
              <a:t>PMI-2 allows cross-database queries</a:t>
            </a:r>
          </a:p>
          <a:p>
            <a:pPr lvl="1"/>
            <a:r>
              <a:rPr lang="en-US" dirty="0" smtClean="0"/>
              <a:t>Spawned or connected process groups can now query each other’s databases</a:t>
            </a:r>
          </a:p>
          <a:p>
            <a:pPr lvl="1"/>
            <a:r>
              <a:rPr lang="en-US" dirty="0" smtClean="0"/>
              <a:t>Only process group ids need to be exchanged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PMI-2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PMI-1 provides no mechanism for </a:t>
            </a:r>
            <a:r>
              <a:rPr lang="en-US" dirty="0" err="1" smtClean="0"/>
              <a:t>respawning</a:t>
            </a:r>
            <a:r>
              <a:rPr lang="en-US" dirty="0" smtClean="0"/>
              <a:t> a failed process</a:t>
            </a:r>
          </a:p>
          <a:p>
            <a:pPr lvl="1"/>
            <a:r>
              <a:rPr lang="en-US" dirty="0" smtClean="0"/>
              <a:t>New processes can be spawned, but they have a unique rank and process</a:t>
            </a:r>
            <a:r>
              <a:rPr lang="en-US" dirty="0" smtClean="0"/>
              <a:t> </a:t>
            </a:r>
            <a:r>
              <a:rPr lang="en-US" dirty="0" smtClean="0"/>
              <a:t>group</a:t>
            </a:r>
          </a:p>
          <a:p>
            <a:r>
              <a:rPr lang="en-US" dirty="0" err="1" smtClean="0"/>
              <a:t>Respawn</a:t>
            </a:r>
            <a:r>
              <a:rPr lang="en-US" dirty="0" smtClean="0"/>
              <a:t> is critical for supporting fault-tolerance</a:t>
            </a:r>
          </a:p>
          <a:p>
            <a:pPr lvl="1"/>
            <a:r>
              <a:rPr lang="en-US" dirty="0" smtClean="0"/>
              <a:t>Not just for MPI but other programming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management is integral part of HPC</a:t>
            </a:r>
          </a:p>
          <a:p>
            <a:r>
              <a:rPr lang="en-US" dirty="0" smtClean="0"/>
              <a:t>Scalability and performance are critical</a:t>
            </a:r>
          </a:p>
          <a:p>
            <a:r>
              <a:rPr lang="en-US" dirty="0" smtClean="0"/>
              <a:t>Close interaction between process management and parallel library (e.g., MPI) is important</a:t>
            </a:r>
          </a:p>
          <a:p>
            <a:pPr lvl="1"/>
            <a:r>
              <a:rPr lang="en-US" dirty="0" smtClean="0"/>
              <a:t>Need not be integrated</a:t>
            </a:r>
          </a:p>
          <a:p>
            <a:r>
              <a:rPr lang="en-US" dirty="0" smtClean="0"/>
              <a:t>Separation allows</a:t>
            </a:r>
          </a:p>
          <a:p>
            <a:pPr lvl="1"/>
            <a:r>
              <a:rPr lang="en-US" dirty="0" smtClean="0"/>
              <a:t>Independent development and improvement</a:t>
            </a:r>
          </a:p>
          <a:p>
            <a:pPr lvl="1"/>
            <a:r>
              <a:rPr lang="en-US" dirty="0" smtClean="0"/>
              <a:t>Parallel libraries portable to different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PMI-2 implemented in Hydra process manager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System information query performance</a:t>
            </a:r>
          </a:p>
          <a:p>
            <a:pPr lvl="1"/>
            <a:r>
              <a:rPr lang="en-US" dirty="0" smtClean="0"/>
              <a:t>Impact of added PMI functionality over native PM</a:t>
            </a:r>
          </a:p>
          <a:p>
            <a:pPr lvl="1"/>
            <a:r>
              <a:rPr lang="en-US" dirty="0" smtClean="0"/>
              <a:t>Multithreaded performance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System Information Query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PMI-1 provides no attribute query functionality</a:t>
            </a:r>
          </a:p>
          <a:p>
            <a:pPr lvl="1"/>
            <a:r>
              <a:rPr lang="en-US" dirty="0" smtClean="0"/>
              <a:t>Processes must discover local processes</a:t>
            </a:r>
          </a:p>
          <a:p>
            <a:pPr lvl="1"/>
            <a:r>
              <a:rPr lang="en-US" dirty="0" smtClean="0"/>
              <a:t>O(</a:t>
            </a:r>
            <a:r>
              <a:rPr lang="en-US" i="1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) queries</a:t>
            </a:r>
          </a:p>
          <a:p>
            <a:r>
              <a:rPr lang="en-US" dirty="0" smtClean="0"/>
              <a:t>PMI-2 has node topology attribute</a:t>
            </a:r>
          </a:p>
          <a:p>
            <a:r>
              <a:rPr lang="en-US" dirty="0" smtClean="0"/>
              <a:t>Benchmark (5760 cores on </a:t>
            </a:r>
            <a:r>
              <a:rPr lang="en-US" dirty="0" err="1" smtClean="0"/>
              <a:t>SiCortex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MPI_Init();MPI_Finalize</a:t>
            </a:r>
            <a:r>
              <a:rPr lang="en-US" dirty="0" smtClean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dirty="0" smtClean="0"/>
              <a:t>Process Launch</a:t>
            </a:r>
            <a:r>
              <a:rPr lang="en-US" dirty="0" smtClean="0"/>
              <a:t> </a:t>
            </a:r>
            <a:r>
              <a:rPr lang="en-US" sz="3600" dirty="0" smtClean="0"/>
              <a:t>(5760-core </a:t>
            </a:r>
            <a:r>
              <a:rPr lang="en-US" sz="3600" dirty="0" err="1" smtClean="0"/>
              <a:t>SiCortex</a:t>
            </a:r>
            <a:r>
              <a:rPr lang="en-US" sz="3600" dirty="0" smtClean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151515"/>
                </a:solidFill>
              </a:rPr>
              <a:t>Launch Time</a:t>
            </a:r>
            <a:endParaRPr lang="en-US" dirty="0">
              <a:solidFill>
                <a:srgbClr val="151515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0" y="2174875"/>
          <a:ext cx="4497388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151515"/>
                </a:solidFill>
              </a:rPr>
              <a:t>PMI Request Count</a:t>
            </a:r>
            <a:endParaRPr lang="en-US" dirty="0">
              <a:solidFill>
                <a:srgbClr val="151515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498975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PMI Functionality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Systems often have integrated process managers</a:t>
            </a:r>
          </a:p>
          <a:p>
            <a:pPr lvl="1"/>
            <a:r>
              <a:rPr lang="en-US" dirty="0" smtClean="0"/>
              <a:t>Not all provide PMI functionality</a:t>
            </a:r>
          </a:p>
          <a:p>
            <a:r>
              <a:rPr lang="en-US" dirty="0" smtClean="0"/>
              <a:t>Efficient PMI implementation must make effective use of native process managers</a:t>
            </a:r>
          </a:p>
          <a:p>
            <a:pPr lvl="1"/>
            <a:r>
              <a:rPr lang="en-US" dirty="0" smtClean="0"/>
              <a:t>Minimizing overhead</a:t>
            </a:r>
          </a:p>
          <a:p>
            <a:r>
              <a:rPr lang="en-US" dirty="0" smtClean="0"/>
              <a:t>Benchmark (1600 cores on </a:t>
            </a:r>
            <a:r>
              <a:rPr lang="en-US" dirty="0" err="1" smtClean="0"/>
              <a:t>SiCortex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Class C BT, EP and SP</a:t>
            </a:r>
          </a:p>
          <a:p>
            <a:pPr lvl="1"/>
            <a:r>
              <a:rPr lang="en-US" dirty="0" smtClean="0"/>
              <a:t>Using SLURM (which provides PMI-1)</a:t>
            </a:r>
          </a:p>
          <a:p>
            <a:pPr lvl="1"/>
            <a:r>
              <a:rPr lang="en-US" dirty="0" smtClean="0"/>
              <a:t>Using Hydra over SLURM (for launch and management) plus PMI daemon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Impact of Separate PMI </a:t>
            </a:r>
            <a:r>
              <a:rPr lang="en-US" dirty="0" smtClean="0"/>
              <a:t>Daemons </a:t>
            </a:r>
            <a:r>
              <a:rPr lang="en-US" sz="3200" dirty="0" smtClean="0"/>
              <a:t>(1600 cores </a:t>
            </a:r>
            <a:r>
              <a:rPr lang="en-US" sz="3200" dirty="0" err="1" smtClean="0"/>
              <a:t>SiCortex</a:t>
            </a:r>
            <a:r>
              <a:rPr lang="en-US" sz="3200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151515"/>
                </a:solidFill>
              </a:rPr>
              <a:t>Absolute Performance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151515"/>
                </a:solidFill>
              </a:rPr>
              <a:t>Percentage Variation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4648200" y="2286000"/>
          <a:ext cx="4495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1" y="2286000"/>
          <a:ext cx="4495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Performance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PMI-1 is not thread safe</a:t>
            </a:r>
          </a:p>
          <a:p>
            <a:pPr lvl="1"/>
            <a:r>
              <a:rPr lang="en-US" dirty="0" smtClean="0"/>
              <a:t>External locking is needed</a:t>
            </a:r>
          </a:p>
          <a:p>
            <a:r>
              <a:rPr lang="en-US" dirty="0" smtClean="0"/>
              <a:t>PMI-2 is thread safe</a:t>
            </a:r>
          </a:p>
          <a:p>
            <a:pPr lvl="1"/>
            <a:r>
              <a:rPr lang="en-US" dirty="0" smtClean="0"/>
              <a:t>Multiple threads can communicate with PM</a:t>
            </a:r>
          </a:p>
          <a:p>
            <a:pPr lvl="1"/>
            <a:r>
              <a:rPr lang="en-US" dirty="0" smtClean="0"/>
              <a:t>Hydra: lock only for internal communication</a:t>
            </a:r>
          </a:p>
          <a:p>
            <a:r>
              <a:rPr lang="en-US" dirty="0" smtClean="0"/>
              <a:t>Benchmark (8-core x86_64 node)</a:t>
            </a:r>
          </a:p>
          <a:p>
            <a:pPr lvl="1"/>
            <a:r>
              <a:rPr lang="en-US" dirty="0" smtClean="0"/>
              <a:t>Multiple threads calling </a:t>
            </a:r>
            <a:r>
              <a:rPr lang="en-US" dirty="0" err="1" smtClean="0"/>
              <a:t>MPI_Publish_name</a:t>
            </a:r>
            <a:r>
              <a:rPr lang="en-US" dirty="0" smtClean="0"/>
              <a:t>(); </a:t>
            </a:r>
            <a:r>
              <a:rPr lang="en-US" dirty="0" err="1" smtClean="0"/>
              <a:t>MPI_Unpublish</a:t>
            </a:r>
            <a:r>
              <a:rPr lang="en-US" dirty="0" smtClean="0"/>
              <a:t> _name()</a:t>
            </a:r>
          </a:p>
          <a:p>
            <a:pPr lvl="1"/>
            <a:r>
              <a:rPr lang="en-US" dirty="0" smtClean="0"/>
              <a:t>Work is fixed, number of threads increases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381000" y="1371600"/>
          <a:ext cx="8472488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presented a generic process management interface PMI</a:t>
            </a:r>
          </a:p>
          <a:p>
            <a:r>
              <a:rPr lang="en-US" dirty="0" smtClean="0"/>
              <a:t>PMI-2: second generation eliminates PMI-1 shortcomings</a:t>
            </a:r>
          </a:p>
          <a:p>
            <a:pPr lvl="1"/>
            <a:r>
              <a:rPr lang="en-US" dirty="0" smtClean="0"/>
              <a:t>Scalability issues for </a:t>
            </a:r>
            <a:r>
              <a:rPr lang="en-US" dirty="0" err="1" smtClean="0"/>
              <a:t>multicore</a:t>
            </a:r>
            <a:r>
              <a:rPr lang="en-US" dirty="0" smtClean="0"/>
              <a:t> systems</a:t>
            </a:r>
          </a:p>
          <a:p>
            <a:pPr lvl="1"/>
            <a:r>
              <a:rPr lang="en-US" dirty="0" smtClean="0"/>
              <a:t>Issues for hybrid MPI-with-threads</a:t>
            </a:r>
          </a:p>
          <a:p>
            <a:pPr lvl="1"/>
            <a:r>
              <a:rPr lang="en-US" dirty="0" smtClean="0"/>
              <a:t>Fault tolerance</a:t>
            </a:r>
          </a:p>
          <a:p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PMI-2 allows better implementations over PMI-1</a:t>
            </a:r>
          </a:p>
          <a:p>
            <a:pPr lvl="1"/>
            <a:r>
              <a:rPr lang="en-US" dirty="0" smtClean="0"/>
              <a:t>Low overhead implementation over existing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Generic process management interface for parallel applications</a:t>
            </a:r>
          </a:p>
          <a:p>
            <a:r>
              <a:rPr lang="en-US" dirty="0" smtClean="0"/>
              <a:t>PMI-1 is widely used</a:t>
            </a:r>
          </a:p>
          <a:p>
            <a:pPr lvl="1"/>
            <a:r>
              <a:rPr lang="en-US" dirty="0" smtClean="0"/>
              <a:t>MVAPICH, Intel MPI, Microsoft MPI</a:t>
            </a:r>
          </a:p>
          <a:p>
            <a:pPr lvl="1"/>
            <a:r>
              <a:rPr lang="en-US" dirty="0" smtClean="0"/>
              <a:t>SLURM, OSC </a:t>
            </a:r>
            <a:r>
              <a:rPr lang="en-US" dirty="0" err="1" smtClean="0"/>
              <a:t>mpiexec</a:t>
            </a:r>
            <a:r>
              <a:rPr lang="en-US" dirty="0" smtClean="0"/>
              <a:t>, OSU </a:t>
            </a:r>
            <a:r>
              <a:rPr lang="en-US" dirty="0" err="1" smtClean="0"/>
              <a:t>mpirun</a:t>
            </a:r>
            <a:endParaRPr lang="en-US" dirty="0" smtClean="0"/>
          </a:p>
          <a:p>
            <a:r>
              <a:rPr lang="en-US" dirty="0" smtClean="0"/>
              <a:t>Introducing PMI-2</a:t>
            </a:r>
          </a:p>
          <a:p>
            <a:pPr lvl="1"/>
            <a:r>
              <a:rPr lang="en-US" dirty="0" smtClean="0"/>
              <a:t>Improved scalability</a:t>
            </a:r>
          </a:p>
          <a:p>
            <a:pPr lvl="1"/>
            <a:r>
              <a:rPr lang="en-US" dirty="0" smtClean="0"/>
              <a:t>Better interaction with hybrid </a:t>
            </a:r>
            <a:r>
              <a:rPr lang="en-US" dirty="0" err="1" smtClean="0"/>
              <a:t>MPI+threads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management</a:t>
            </a:r>
          </a:p>
          <a:p>
            <a:pPr lvl="1"/>
            <a:r>
              <a:rPr lang="en-US" dirty="0" smtClean="0"/>
              <a:t>Launch and monitoring</a:t>
            </a:r>
          </a:p>
          <a:p>
            <a:pPr lvl="2"/>
            <a:r>
              <a:rPr lang="en-US" dirty="0" smtClean="0"/>
              <a:t>Initial job</a:t>
            </a:r>
          </a:p>
          <a:p>
            <a:pPr lvl="2"/>
            <a:r>
              <a:rPr lang="en-US" dirty="0" smtClean="0"/>
              <a:t>Dynamic processes</a:t>
            </a:r>
          </a:p>
          <a:p>
            <a:pPr lvl="1"/>
            <a:r>
              <a:rPr lang="en-US" dirty="0" smtClean="0"/>
              <a:t>Process control</a:t>
            </a:r>
          </a:p>
          <a:p>
            <a:r>
              <a:rPr lang="en-US" dirty="0" smtClean="0"/>
              <a:t>Information exchange</a:t>
            </a:r>
          </a:p>
          <a:p>
            <a:pPr lvl="1"/>
            <a:r>
              <a:rPr lang="en-US" dirty="0" smtClean="0"/>
              <a:t>Contact information</a:t>
            </a:r>
          </a:p>
          <a:p>
            <a:pPr lvl="1"/>
            <a:r>
              <a:rPr lang="en-US" dirty="0" smtClean="0"/>
              <a:t>Environmental attributes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 bwMode="auto">
          <a:xfrm>
            <a:off x="0" y="5410200"/>
            <a:ext cx="9144000" cy="1143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2514600"/>
            <a:ext cx="8382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152400" y="1219200"/>
            <a:ext cx="8763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914400" y="1295400"/>
            <a:ext cx="1371600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MPICH2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2552700" y="1295400"/>
            <a:ext cx="1371600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MVAPICH2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4191000" y="1295400"/>
            <a:ext cx="1371600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Intel-MPI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829300" y="1295400"/>
            <a:ext cx="1371600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SCX-MPI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7467600" y="1295400"/>
            <a:ext cx="1371600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Microsoft MPI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990600" y="2590800"/>
            <a:ext cx="1371600" cy="762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Simple PMI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4937760" y="2590800"/>
            <a:ext cx="1371600" cy="762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SMPD PMI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34640" y="2590800"/>
            <a:ext cx="1371600" cy="762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SLURM PMI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7040880" y="2590800"/>
            <a:ext cx="1371600" cy="762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BG/L PMI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130629" y="5486400"/>
            <a:ext cx="1371600" cy="76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Hydra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1632858" y="5486400"/>
            <a:ext cx="1371600" cy="76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MPD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3135087" y="5486400"/>
            <a:ext cx="1371600" cy="76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SLURM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4637316" y="5486400"/>
            <a:ext cx="1371600" cy="76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SMPD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139545" y="5486400"/>
            <a:ext cx="1371600" cy="76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OSC </a:t>
            </a:r>
            <a:r>
              <a:rPr lang="en-US" sz="25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mpiexec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641774" y="5486400"/>
            <a:ext cx="1371600" cy="76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OSU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mpirun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1" name="Cloud 30"/>
          <p:cNvSpPr/>
          <p:nvPr/>
        </p:nvSpPr>
        <p:spPr bwMode="auto">
          <a:xfrm>
            <a:off x="2057400" y="3522940"/>
            <a:ext cx="4419600" cy="181106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Communication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Subsystem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" y="1353235"/>
            <a:ext cx="82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MPI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Library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914400" y="2317472"/>
            <a:ext cx="7772400" cy="1588"/>
          </a:xfrm>
          <a:prstGeom prst="line">
            <a:avLst/>
          </a:prstGeom>
          <a:noFill/>
          <a:ln w="57150" cap="flat" cmpd="sng" algn="ctr">
            <a:solidFill>
              <a:schemeClr val="bg2">
                <a:lumMod val="1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0" y="2133600"/>
            <a:ext cx="92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PMI API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041" y="2648635"/>
            <a:ext cx="82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PMI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Library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6183868"/>
            <a:ext cx="1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Process Manager</a:t>
            </a:r>
          </a:p>
        </p:txBody>
      </p:sp>
      <p:sp>
        <p:nvSpPr>
          <p:cNvPr id="46" name="Freeform 45"/>
          <p:cNvSpPr/>
          <p:nvPr/>
        </p:nvSpPr>
        <p:spPr bwMode="auto">
          <a:xfrm>
            <a:off x="871408" y="3361022"/>
            <a:ext cx="1729537" cy="2155044"/>
          </a:xfrm>
          <a:custGeom>
            <a:avLst/>
            <a:gdLst>
              <a:gd name="connsiteX0" fmla="*/ 760165 w 2008566"/>
              <a:gd name="connsiteY0" fmla="*/ 0 h 2076636"/>
              <a:gd name="connsiteX1" fmla="*/ 1881872 w 2008566"/>
              <a:gd name="connsiteY1" fmla="*/ 908528 h 2076636"/>
              <a:gd name="connsiteX2" fmla="*/ 0 w 2008566"/>
              <a:gd name="connsiteY2" fmla="*/ 2076636 h 2076636"/>
              <a:gd name="connsiteX0" fmla="*/ 379165 w 1945066"/>
              <a:gd name="connsiteY0" fmla="*/ 0 h 2076636"/>
              <a:gd name="connsiteX1" fmla="*/ 1881872 w 1945066"/>
              <a:gd name="connsiteY1" fmla="*/ 908528 h 2076636"/>
              <a:gd name="connsiteX2" fmla="*/ 0 w 1945066"/>
              <a:gd name="connsiteY2" fmla="*/ 2076636 h 2076636"/>
              <a:gd name="connsiteX0" fmla="*/ 379165 w 1716466"/>
              <a:gd name="connsiteY0" fmla="*/ 0 h 2076636"/>
              <a:gd name="connsiteX1" fmla="*/ 1653272 w 1716466"/>
              <a:gd name="connsiteY1" fmla="*/ 908528 h 2076636"/>
              <a:gd name="connsiteX2" fmla="*/ 0 w 1716466"/>
              <a:gd name="connsiteY2" fmla="*/ 2076636 h 207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466" h="2076636">
                <a:moveTo>
                  <a:pt x="379165" y="0"/>
                </a:moveTo>
                <a:cubicBezTo>
                  <a:pt x="1003365" y="281211"/>
                  <a:pt x="1716466" y="562422"/>
                  <a:pt x="1653272" y="908528"/>
                </a:cubicBezTo>
                <a:cubicBezTo>
                  <a:pt x="1590078" y="1254634"/>
                  <a:pt x="296650" y="1861865"/>
                  <a:pt x="0" y="2076636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Freeform 47"/>
          <p:cNvSpPr/>
          <p:nvPr/>
        </p:nvSpPr>
        <p:spPr bwMode="auto">
          <a:xfrm>
            <a:off x="1494798" y="3331356"/>
            <a:ext cx="1322508" cy="2155044"/>
          </a:xfrm>
          <a:custGeom>
            <a:avLst/>
            <a:gdLst>
              <a:gd name="connsiteX0" fmla="*/ 760165 w 2008566"/>
              <a:gd name="connsiteY0" fmla="*/ 0 h 2076636"/>
              <a:gd name="connsiteX1" fmla="*/ 1881872 w 2008566"/>
              <a:gd name="connsiteY1" fmla="*/ 908528 h 2076636"/>
              <a:gd name="connsiteX2" fmla="*/ 0 w 2008566"/>
              <a:gd name="connsiteY2" fmla="*/ 2076636 h 2076636"/>
              <a:gd name="connsiteX0" fmla="*/ 0 w 1972913"/>
              <a:gd name="connsiteY0" fmla="*/ 0 h 2076636"/>
              <a:gd name="connsiteX1" fmla="*/ 1959907 w 1972913"/>
              <a:gd name="connsiteY1" fmla="*/ 908528 h 2076636"/>
              <a:gd name="connsiteX2" fmla="*/ 78035 w 1972913"/>
              <a:gd name="connsiteY2" fmla="*/ 2076636 h 2076636"/>
              <a:gd name="connsiteX0" fmla="*/ 0 w 982313"/>
              <a:gd name="connsiteY0" fmla="*/ 0 h 2076636"/>
              <a:gd name="connsiteX1" fmla="*/ 969307 w 982313"/>
              <a:gd name="connsiteY1" fmla="*/ 908528 h 2076636"/>
              <a:gd name="connsiteX2" fmla="*/ 78035 w 982313"/>
              <a:gd name="connsiteY2" fmla="*/ 2076636 h 2076636"/>
              <a:gd name="connsiteX0" fmla="*/ 0 w 1426813"/>
              <a:gd name="connsiteY0" fmla="*/ 0 h 2076636"/>
              <a:gd name="connsiteX1" fmla="*/ 1350307 w 1426813"/>
              <a:gd name="connsiteY1" fmla="*/ 908528 h 2076636"/>
              <a:gd name="connsiteX2" fmla="*/ 459035 w 1426813"/>
              <a:gd name="connsiteY2" fmla="*/ 2076636 h 2076636"/>
              <a:gd name="connsiteX0" fmla="*/ 0 w 1045813"/>
              <a:gd name="connsiteY0" fmla="*/ 0 h 2076636"/>
              <a:gd name="connsiteX1" fmla="*/ 969307 w 1045813"/>
              <a:gd name="connsiteY1" fmla="*/ 908528 h 2076636"/>
              <a:gd name="connsiteX2" fmla="*/ 459035 w 1045813"/>
              <a:gd name="connsiteY2" fmla="*/ 2076636 h 2076636"/>
              <a:gd name="connsiteX0" fmla="*/ 0 w 1312513"/>
              <a:gd name="connsiteY0" fmla="*/ 0 h 2076636"/>
              <a:gd name="connsiteX1" fmla="*/ 1197907 w 1312513"/>
              <a:gd name="connsiteY1" fmla="*/ 908528 h 2076636"/>
              <a:gd name="connsiteX2" fmla="*/ 687635 w 1312513"/>
              <a:gd name="connsiteY2" fmla="*/ 2076636 h 207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513" h="2076636">
                <a:moveTo>
                  <a:pt x="0" y="0"/>
                </a:moveTo>
                <a:cubicBezTo>
                  <a:pt x="624200" y="281211"/>
                  <a:pt x="1083301" y="562422"/>
                  <a:pt x="1197907" y="908528"/>
                </a:cubicBezTo>
                <a:cubicBezTo>
                  <a:pt x="1312513" y="1254634"/>
                  <a:pt x="984285" y="1861865"/>
                  <a:pt x="687635" y="2076636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2895426" y="3362071"/>
            <a:ext cx="818885" cy="2126183"/>
          </a:xfrm>
          <a:custGeom>
            <a:avLst/>
            <a:gdLst>
              <a:gd name="connsiteX0" fmla="*/ 553128 w 812696"/>
              <a:gd name="connsiteY0" fmla="*/ 0 h 2048824"/>
              <a:gd name="connsiteX1" fmla="*/ 43261 w 812696"/>
              <a:gd name="connsiteY1" fmla="*/ 917799 h 2048824"/>
              <a:gd name="connsiteX2" fmla="*/ 812696 w 812696"/>
              <a:gd name="connsiteY2" fmla="*/ 2048824 h 204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696" h="2048824">
                <a:moveTo>
                  <a:pt x="553128" y="0"/>
                </a:moveTo>
                <a:cubicBezTo>
                  <a:pt x="276564" y="288164"/>
                  <a:pt x="0" y="576328"/>
                  <a:pt x="43261" y="917799"/>
                </a:cubicBezTo>
                <a:cubicBezTo>
                  <a:pt x="86522" y="1259270"/>
                  <a:pt x="602569" y="1812421"/>
                  <a:pt x="812696" y="2048824"/>
                </a:cubicBezTo>
              </a:path>
            </a:pathLst>
          </a:custGeom>
          <a:noFill/>
          <a:ln w="38100" cap="flat" cmpd="sng" algn="ctr">
            <a:solidFill>
              <a:srgbClr val="5B5B5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5253173" y="3362422"/>
            <a:ext cx="348727" cy="2116562"/>
          </a:xfrm>
          <a:custGeom>
            <a:avLst/>
            <a:gdLst>
              <a:gd name="connsiteX0" fmla="*/ 346092 w 346092"/>
              <a:gd name="connsiteY0" fmla="*/ 0 h 2039553"/>
              <a:gd name="connsiteX1" fmla="*/ 49442 w 346092"/>
              <a:gd name="connsiteY1" fmla="*/ 852904 h 2039553"/>
              <a:gd name="connsiteX2" fmla="*/ 49442 w 346092"/>
              <a:gd name="connsiteY2" fmla="*/ 2039553 h 203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092" h="2039553">
                <a:moveTo>
                  <a:pt x="346092" y="0"/>
                </a:moveTo>
                <a:cubicBezTo>
                  <a:pt x="222488" y="256489"/>
                  <a:pt x="98884" y="512979"/>
                  <a:pt x="49442" y="852904"/>
                </a:cubicBezTo>
                <a:cubicBezTo>
                  <a:pt x="0" y="1192830"/>
                  <a:pt x="9271" y="1807786"/>
                  <a:pt x="49442" y="2039553"/>
                </a:cubicBezTo>
              </a:path>
            </a:pathLst>
          </a:custGeom>
          <a:noFill/>
          <a:ln w="38100" cap="flat" cmpd="sng" algn="ctr">
            <a:solidFill>
              <a:srgbClr val="5B5B5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3" name="Freeform 52"/>
          <p:cNvSpPr/>
          <p:nvPr/>
        </p:nvSpPr>
        <p:spPr bwMode="auto">
          <a:xfrm>
            <a:off x="1868527" y="3352451"/>
            <a:ext cx="4973465" cy="2135804"/>
          </a:xfrm>
          <a:custGeom>
            <a:avLst/>
            <a:gdLst>
              <a:gd name="connsiteX0" fmla="*/ 4783479 w 4783479"/>
              <a:gd name="connsiteY0" fmla="*/ 2058095 h 2058095"/>
              <a:gd name="connsiteX1" fmla="*/ 2716200 w 4783479"/>
              <a:gd name="connsiteY1" fmla="*/ 556242 h 2058095"/>
              <a:gd name="connsiteX2" fmla="*/ 0 w 4783479"/>
              <a:gd name="connsiteY2" fmla="*/ 0 h 2058095"/>
              <a:gd name="connsiteX0" fmla="*/ 4935879 w 4935879"/>
              <a:gd name="connsiteY0" fmla="*/ 2058095 h 2058095"/>
              <a:gd name="connsiteX1" fmla="*/ 2868600 w 4935879"/>
              <a:gd name="connsiteY1" fmla="*/ 556242 h 2058095"/>
              <a:gd name="connsiteX2" fmla="*/ 0 w 4935879"/>
              <a:gd name="connsiteY2" fmla="*/ 0 h 205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5879" h="2058095">
                <a:moveTo>
                  <a:pt x="4935879" y="2058095"/>
                </a:moveTo>
                <a:cubicBezTo>
                  <a:pt x="4300863" y="1478676"/>
                  <a:pt x="3691246" y="899258"/>
                  <a:pt x="2868600" y="556242"/>
                </a:cubicBezTo>
                <a:cubicBezTo>
                  <a:pt x="2045954" y="213226"/>
                  <a:pt x="383173" y="152967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5B5B5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2224874" y="3352800"/>
            <a:ext cx="6080926" cy="2126183"/>
          </a:xfrm>
          <a:custGeom>
            <a:avLst/>
            <a:gdLst>
              <a:gd name="connsiteX0" fmla="*/ 6034970 w 6034970"/>
              <a:gd name="connsiteY0" fmla="*/ 2048824 h 2048824"/>
              <a:gd name="connsiteX1" fmla="*/ 2818174 w 6034970"/>
              <a:gd name="connsiteY1" fmla="*/ 370828 h 2048824"/>
              <a:gd name="connsiteX2" fmla="*/ 0 w 6034970"/>
              <a:gd name="connsiteY2" fmla="*/ 0 h 204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4970" h="2048824">
                <a:moveTo>
                  <a:pt x="6034970" y="2048824"/>
                </a:moveTo>
                <a:cubicBezTo>
                  <a:pt x="4929486" y="1380561"/>
                  <a:pt x="3824002" y="712299"/>
                  <a:pt x="2818174" y="370828"/>
                </a:cubicBezTo>
                <a:cubicBezTo>
                  <a:pt x="1812346" y="29357"/>
                  <a:pt x="463516" y="108158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5B5B5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Handles</a:t>
            </a:r>
          </a:p>
          <a:p>
            <a:pPr lvl="1"/>
            <a:r>
              <a:rPr lang="en-US" dirty="0" smtClean="0"/>
              <a:t>Process launch</a:t>
            </a:r>
          </a:p>
          <a:p>
            <a:pPr lvl="2"/>
            <a:r>
              <a:rPr lang="en-US" dirty="0" smtClean="0"/>
              <a:t>Start and stop processes</a:t>
            </a:r>
          </a:p>
          <a:p>
            <a:pPr lvl="2"/>
            <a:r>
              <a:rPr lang="en-US" dirty="0" smtClean="0"/>
              <a:t>Forwarding I/O and signals</a:t>
            </a:r>
          </a:p>
          <a:p>
            <a:pPr lvl="1"/>
            <a:r>
              <a:rPr lang="en-US" dirty="0" smtClean="0"/>
              <a:t>Information exchange</a:t>
            </a:r>
          </a:p>
          <a:p>
            <a:pPr lvl="2"/>
            <a:r>
              <a:rPr lang="en-US" dirty="0" smtClean="0"/>
              <a:t>Contact information to set up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May be separate components</a:t>
            </a:r>
          </a:p>
          <a:p>
            <a:pPr lvl="1"/>
            <a:r>
              <a:rPr lang="en-US" dirty="0" smtClean="0"/>
              <a:t>May be distributed</a:t>
            </a:r>
          </a:p>
          <a:p>
            <a:r>
              <a:rPr lang="en-US" dirty="0" smtClean="0"/>
              <a:t>E.g</a:t>
            </a:r>
            <a:r>
              <a:rPr lang="en-US" dirty="0" smtClean="0"/>
              <a:t>., PBS, Sun Grid Engine, SSH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Provides interface </a:t>
            </a:r>
            <a:r>
              <a:rPr lang="en-US" dirty="0" smtClean="0"/>
              <a:t>between parallel library and process manager</a:t>
            </a:r>
          </a:p>
          <a:p>
            <a:r>
              <a:rPr lang="en-US" dirty="0" smtClean="0"/>
              <a:t>Can</a:t>
            </a:r>
            <a:r>
              <a:rPr lang="en-US" dirty="0" smtClean="0"/>
              <a:t> </a:t>
            </a:r>
            <a:r>
              <a:rPr lang="en-US" dirty="0" smtClean="0"/>
              <a:t>be system</a:t>
            </a:r>
            <a:r>
              <a:rPr lang="en-US" dirty="0" smtClean="0"/>
              <a:t> </a:t>
            </a:r>
            <a:r>
              <a:rPr lang="en-US" dirty="0" smtClean="0"/>
              <a:t>specific</a:t>
            </a:r>
            <a:endParaRPr lang="en-US" dirty="0" smtClean="0"/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, BG/L uses system specific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Wire protocol between PMI library and PM</a:t>
            </a:r>
            <a:endParaRPr lang="en-US" dirty="0" smtClean="0"/>
          </a:p>
          <a:p>
            <a:pPr lvl="1"/>
            <a:r>
              <a:rPr lang="en-US" dirty="0" smtClean="0"/>
              <a:t>PMI-1 and PMI-2 </a:t>
            </a:r>
            <a:r>
              <a:rPr lang="en-US" dirty="0" smtClean="0"/>
              <a:t>have specified wire protocols</a:t>
            </a:r>
          </a:p>
          <a:p>
            <a:pPr lvl="1"/>
            <a:r>
              <a:rPr lang="en-US" dirty="0" smtClean="0"/>
              <a:t>Allows PMI lib to be used with different </a:t>
            </a:r>
            <a:r>
              <a:rPr lang="en-US" dirty="0" smtClean="0"/>
              <a:t>PM</a:t>
            </a:r>
          </a:p>
          <a:p>
            <a:pPr lvl="1"/>
            <a:r>
              <a:rPr lang="en-US" dirty="0" smtClean="0"/>
              <a:t>Note: wire protocol and PMI API are separate entities</a:t>
            </a:r>
          </a:p>
          <a:p>
            <a:pPr lvl="2"/>
            <a:r>
              <a:rPr lang="en-US" dirty="0" smtClean="0"/>
              <a:t>PMI implementation need not have wire protocol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PMI-1 and PMI-2</a:t>
            </a:r>
          </a:p>
          <a:p>
            <a:r>
              <a:rPr lang="en-US" dirty="0" smtClean="0"/>
              <a:t>Functions associated with</a:t>
            </a:r>
          </a:p>
          <a:p>
            <a:pPr lvl="1"/>
            <a:r>
              <a:rPr lang="en-US" dirty="0" smtClean="0"/>
              <a:t>Initialization and finalization</a:t>
            </a:r>
          </a:p>
          <a:p>
            <a:pPr lvl="2"/>
            <a:r>
              <a:rPr lang="en-US" dirty="0" smtClean="0"/>
              <a:t>Init, Finalize, Abort</a:t>
            </a:r>
          </a:p>
          <a:p>
            <a:pPr lvl="1"/>
            <a:r>
              <a:rPr lang="en-US" dirty="0" smtClean="0"/>
              <a:t>Information exchange</a:t>
            </a:r>
          </a:p>
          <a:p>
            <a:pPr lvl="2"/>
            <a:r>
              <a:rPr lang="en-US" dirty="0" smtClean="0"/>
              <a:t>Put, Get, Fence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2"/>
            <a:r>
              <a:rPr lang="en-US" dirty="0" smtClean="0"/>
              <a:t>Spawn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oon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>
              <a:lumMod val="75000"/>
            </a:schemeClr>
          </a:solidFill>
          <a:prstDash val="solid"/>
          <a:round/>
          <a:headEnd type="stealth" w="lg" len="lg"/>
          <a:tailEnd type="stealth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maroon_2007.potx</Template>
  <TotalTime>6341</TotalTime>
  <Words>1198</Words>
  <Application>Microsoft Macintosh PowerPoint</Application>
  <PresentationFormat>On-screen Show (4:3)</PresentationFormat>
  <Paragraphs>233</Paragraphs>
  <Slides>29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maroon_2007</vt:lpstr>
      <vt:lpstr>PMI: A Scalable Process-Management Interface for Extreme-Scale Systems</vt:lpstr>
      <vt:lpstr>Introduction</vt:lpstr>
      <vt:lpstr>PMI</vt:lpstr>
      <vt:lpstr>PMI Functionality</vt:lpstr>
      <vt:lpstr>System Model</vt:lpstr>
      <vt:lpstr>System Model</vt:lpstr>
      <vt:lpstr>Process Manager</vt:lpstr>
      <vt:lpstr>PMI Library</vt:lpstr>
      <vt:lpstr>PMI API</vt:lpstr>
      <vt:lpstr>Information Exchange</vt:lpstr>
      <vt:lpstr>Connection Data Exchange Example</vt:lpstr>
      <vt:lpstr>Implementation Considerations</vt:lpstr>
      <vt:lpstr>Second Generation PMI</vt:lpstr>
      <vt:lpstr>New PMI-2 Features</vt:lpstr>
      <vt:lpstr>PMI-2 Attribute Query Functionality</vt:lpstr>
      <vt:lpstr>PMI-2 Database Scope</vt:lpstr>
      <vt:lpstr>PMI-2 Thread Safety</vt:lpstr>
      <vt:lpstr>PMI-2 Dynamic Processes</vt:lpstr>
      <vt:lpstr>PMI-2 Fault Tolerance</vt:lpstr>
      <vt:lpstr>Evaluation and Analysis</vt:lpstr>
      <vt:lpstr>Evaluation and Analysis</vt:lpstr>
      <vt:lpstr>System Information Query Performance</vt:lpstr>
      <vt:lpstr>Process Launch (5760-core SiCortex)</vt:lpstr>
      <vt:lpstr>Impact of PMI Functionality</vt:lpstr>
      <vt:lpstr>Runtime Impact of Separate PMI Daemons (1600 cores SiCortex)</vt:lpstr>
      <vt:lpstr>Multithreaded Performance</vt:lpstr>
      <vt:lpstr>Multithreaded Performance</vt:lpstr>
      <vt:lpstr>Conclusion</vt:lpstr>
      <vt:lpstr>Conclusion</vt:lpstr>
    </vt:vector>
  </TitlesOfParts>
  <Company>Argonne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PMI: A Scalable Process-Management Interface for Extreme-Scale Systems</dc:title>
  <dc:creator>Darius Buntinas</dc:creator>
  <cp:lastModifiedBy>Darius Buntinas</cp:lastModifiedBy>
  <cp:revision>26</cp:revision>
  <dcterms:created xsi:type="dcterms:W3CDTF">2010-09-10T21:32:59Z</dcterms:created>
  <dcterms:modified xsi:type="dcterms:W3CDTF">2010-09-12T10:55:08Z</dcterms:modified>
</cp:coreProperties>
</file>