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72" r:id="rId12"/>
    <p:sldId id="275" r:id="rId13"/>
    <p:sldId id="273" r:id="rId14"/>
    <p:sldId id="274" r:id="rId15"/>
    <p:sldId id="264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EF9"/>
    <a:srgbClr val="D8FEFD"/>
    <a:srgbClr val="FBF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99A76FB0-BD59-412A-BEAF-57BB7F410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6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555DB-3C3D-49B7-BADF-4A0CB0E5BD4F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29778-5035-448E-B3E9-5A426024575E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C3505-E50F-4040-93D9-AD68882D9612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91822-70CA-4335-BA09-2A942D7DB976}" type="slidenum">
              <a:rPr lang="en-US"/>
              <a:pPr/>
              <a:t>12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8FE45-AF85-483B-950D-7FE0B91E5FB4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1E910-1F88-4764-8A2E-6103FD119F09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C05DB-21D2-4B77-8CAF-AF1481952C84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E12AB-7A8D-4ECC-AC77-96B87D44779A}" type="slidenum">
              <a:rPr lang="en-US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E4440-5A63-4E55-84E3-1F7B7E50A543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D5A0F-52CD-4E22-A400-5635C4C60DE7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71CE4-2855-4EAC-A17A-FA1595FB07E6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4CD4C-CE1F-4DE4-86DD-0B272A0EA8D6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ABA00-E31D-40B3-9AC0-2893EA57ED61}" type="slidenum">
              <a:rPr lang="en-US"/>
              <a:pPr/>
              <a:t>20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3C125-3868-4097-A120-6FE1553D9EA4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4EDD0-1045-4B9A-BAD0-DA660A855F23}" type="slidenum">
              <a:rPr lang="en-US"/>
              <a:pPr/>
              <a:t>4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C4691-1CDE-4184-841B-FA0DC5637D42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13FBF-D1B6-4B52-B287-C30E636BF76A}" type="slidenum">
              <a:rPr lang="en-US"/>
              <a:pPr/>
              <a:t>6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56176-8F57-4384-91DB-B12BAAED595D}" type="slidenum">
              <a:rPr lang="en-US"/>
              <a:pPr/>
              <a:t>7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7343-63C8-4889-9058-1B2697D8770A}" type="slidenum">
              <a:rPr lang="en-US"/>
              <a:pPr/>
              <a:t>8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54AC4-6981-4B0B-93EF-5A41AC955E6D}" type="slidenum">
              <a:rPr lang="en-US"/>
              <a:pPr/>
              <a:t>9</a:t>
            </a:fld>
            <a:endParaRPr 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blackWhite">
          <a:xfrm>
            <a:off x="0" y="0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blackWhite">
          <a:xfrm>
            <a:off x="0" y="5164138"/>
            <a:ext cx="9140825" cy="16922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2493963"/>
            <a:ext cx="7954963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Presentation Title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Presentation Subtitle</a:t>
            </a:r>
            <a:br>
              <a:rPr lang="en-US" altLang="en-US" noProof="0" smtClean="0"/>
            </a:br>
            <a:r>
              <a:rPr lang="en-US" altLang="en-US" noProof="0" smtClean="0"/>
              <a:t>Subtitle Second Line</a:t>
            </a:r>
          </a:p>
        </p:txBody>
      </p:sp>
      <p:pic>
        <p:nvPicPr>
          <p:cNvPr id="9222" name="Picture 6" descr="ibm_white_logo_300dp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82" b="-32936"/>
          <a:stretch>
            <a:fillRect/>
          </a:stretch>
        </p:blipFill>
        <p:spPr bwMode="invGray">
          <a:xfrm>
            <a:off x="7524750" y="687388"/>
            <a:ext cx="1162050" cy="5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024063" y="6221413"/>
            <a:ext cx="2897187" cy="311150"/>
          </a:xfrm>
        </p:spPr>
        <p:txBody>
          <a:bodyPr/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5391150" y="6221413"/>
            <a:ext cx="1619250" cy="311150"/>
          </a:xfrm>
        </p:spPr>
        <p:txBody>
          <a:bodyPr/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black">
          <a:xfrm flipV="1">
            <a:off x="18621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© 2010 IBM Corporation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036621-8F61-4623-B2EC-24088E14B0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36BDF-07E8-4F47-9D3C-B6546103D6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D6930522-89E5-4B2A-8301-56FF0B9CAA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00813"/>
            <a:ext cx="3811588" cy="2460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CCDB57-AFA2-46E7-9744-4447E3B47A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06DF23-7D7B-4849-B20C-D258D3FF00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4C1BFD-72D7-4322-8AF6-A873226228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39B0DD-E8D6-412B-B590-158185529D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458977-64EA-47C9-A60D-1D008D009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CB281D-C956-44A0-88BF-E1302EE111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23663-C853-4FDB-A537-325E337628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324B3-2936-4B33-945A-E0C57139BB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blackWhite">
          <a:xfrm>
            <a:off x="0" y="0"/>
            <a:ext cx="9140825" cy="3841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blackWhite">
          <a:xfrm>
            <a:off x="0" y="6470650"/>
            <a:ext cx="9140825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solidFill>
            <a:srgbClr val="D8FEF9">
              <a:alpha val="7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© 2010 IBM Corporation</a:t>
            </a:r>
          </a:p>
        </p:txBody>
      </p:sp>
      <p:pic>
        <p:nvPicPr>
          <p:cNvPr id="8200" name="Picture 8" descr="ibm_light_gray_logo_300dp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461375" y="61913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fld id="{950BE5EB-DD4A-4F51-AC64-99A6DD74D0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500813"/>
            <a:ext cx="38115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56238" y="6500813"/>
            <a:ext cx="194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black">
          <a:xfrm>
            <a:off x="99060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black">
          <a:xfrm>
            <a:off x="990600" y="6470650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82000" cy="1066800"/>
          </a:xfrm>
          <a:solidFill>
            <a:srgbClr val="D8FEF9"/>
          </a:solidFill>
        </p:spPr>
        <p:txBody>
          <a:bodyPr/>
          <a:lstStyle/>
          <a:p>
            <a:r>
              <a:rPr lang="en-US"/>
              <a:t>Enabling Concurrent Multithreaded MPI</a:t>
            </a:r>
            <a:br>
              <a:rPr lang="en-US"/>
            </a:br>
            <a:r>
              <a:rPr lang="en-US"/>
              <a:t>Communication on Multicore Petascale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2296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Gabor Dozsa</a:t>
            </a:r>
            <a:r>
              <a:rPr lang="en-US" sz="2000" baseline="30000"/>
              <a:t>1</a:t>
            </a:r>
            <a:r>
              <a:rPr lang="en-US" sz="2000"/>
              <a:t>, Sameer Kumar</a:t>
            </a:r>
            <a:r>
              <a:rPr lang="en-US" sz="2000" baseline="30000"/>
              <a:t>1</a:t>
            </a:r>
            <a:r>
              <a:rPr lang="en-US" sz="2000"/>
              <a:t>, Pavan Balaji</a:t>
            </a:r>
            <a:r>
              <a:rPr lang="en-US" sz="2000" baseline="30000"/>
              <a:t>2</a:t>
            </a:r>
            <a:r>
              <a:rPr lang="en-US" sz="2000"/>
              <a:t>, Darius Buntinas</a:t>
            </a:r>
            <a:r>
              <a:rPr lang="en-US" sz="2000" baseline="30000"/>
              <a:t>2</a:t>
            </a:r>
            <a:r>
              <a:rPr lang="en-US" sz="2000"/>
              <a:t>,</a:t>
            </a:r>
          </a:p>
          <a:p>
            <a:pPr>
              <a:lnSpc>
                <a:spcPct val="80000"/>
              </a:lnSpc>
            </a:pPr>
            <a:r>
              <a:rPr lang="en-US" sz="2000"/>
              <a:t>David Goodell</a:t>
            </a:r>
            <a:r>
              <a:rPr lang="en-US" sz="2000" baseline="30000"/>
              <a:t>2</a:t>
            </a:r>
            <a:r>
              <a:rPr lang="en-US" sz="2000"/>
              <a:t>, William Gropp</a:t>
            </a:r>
            <a:r>
              <a:rPr lang="en-US" sz="2000" baseline="30000"/>
              <a:t>3</a:t>
            </a:r>
            <a:r>
              <a:rPr lang="en-US" sz="2000"/>
              <a:t>, Joe Ratterman</a:t>
            </a:r>
            <a:r>
              <a:rPr lang="en-US" sz="2000" baseline="30000"/>
              <a:t>4</a:t>
            </a:r>
            <a:r>
              <a:rPr lang="en-US" sz="2000"/>
              <a:t>, and Rajeev Thakur</a:t>
            </a:r>
            <a:r>
              <a:rPr lang="en-US" sz="2000" baseline="30000"/>
              <a:t>2</a:t>
            </a:r>
          </a:p>
          <a:p>
            <a:pPr>
              <a:lnSpc>
                <a:spcPct val="80000"/>
              </a:lnSpc>
            </a:pPr>
            <a:endParaRPr lang="en-US" sz="2000" baseline="30000"/>
          </a:p>
          <a:p>
            <a:pPr>
              <a:lnSpc>
                <a:spcPct val="80000"/>
              </a:lnSpc>
            </a:pPr>
            <a:r>
              <a:rPr lang="en-US" sz="2000"/>
              <a:t>1 IBM T. J. Watson Research Center, Yorktown Heights, NY 10598</a:t>
            </a:r>
          </a:p>
          <a:p>
            <a:pPr>
              <a:lnSpc>
                <a:spcPct val="80000"/>
              </a:lnSpc>
            </a:pPr>
            <a:r>
              <a:rPr lang="en-US" sz="2000"/>
              <a:t>2 Argonne National Laboratory, Argonne, IL 64039</a:t>
            </a:r>
          </a:p>
          <a:p>
            <a:pPr>
              <a:lnSpc>
                <a:spcPct val="80000"/>
              </a:lnSpc>
            </a:pPr>
            <a:r>
              <a:rPr lang="en-US" sz="2000"/>
              <a:t>3 University of Illinois, Urbana, IL 61801</a:t>
            </a:r>
          </a:p>
          <a:p>
            <a:pPr>
              <a:lnSpc>
                <a:spcPct val="80000"/>
              </a:lnSpc>
            </a:pPr>
            <a:r>
              <a:rPr lang="en-US" sz="2000"/>
              <a:t>4 IBM Systems and Technology Group, Rochester, MN 55901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5638800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Joint Collaboration between Argonne and IBM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44525"/>
            <a:ext cx="8245475" cy="498475"/>
          </a:xfrm>
        </p:spPr>
        <p:txBody>
          <a:bodyPr/>
          <a:lstStyle/>
          <a:p>
            <a:r>
              <a:rPr lang="en-US"/>
              <a:t>Deep Computing Messaging Framework (DCMF)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343400"/>
          </a:xfrm>
        </p:spPr>
        <p:txBody>
          <a:bodyPr/>
          <a:lstStyle/>
          <a:p>
            <a:r>
              <a:rPr lang="en-US"/>
              <a:t>Low level messaging API on BG/P</a:t>
            </a:r>
          </a:p>
          <a:p>
            <a:r>
              <a:rPr lang="en-US"/>
              <a:t>Supporting multiple paradigms</a:t>
            </a:r>
            <a:r>
              <a:rPr lang="en-US" sz="2000"/>
              <a:t> on BG/P</a:t>
            </a:r>
            <a:endParaRPr lang="en-US" sz="2200"/>
          </a:p>
          <a:p>
            <a:r>
              <a:rPr lang="en-US"/>
              <a:t>Active message API</a:t>
            </a:r>
          </a:p>
          <a:p>
            <a:pPr lvl="1"/>
            <a:r>
              <a:rPr lang="en-US" sz="2000"/>
              <a:t>Good match for LAPI, Charm++ and other active message runtimes</a:t>
            </a:r>
          </a:p>
          <a:p>
            <a:pPr lvl="1"/>
            <a:r>
              <a:rPr lang="en-US" sz="2000"/>
              <a:t>MPI supported on this active message runtime</a:t>
            </a:r>
          </a:p>
          <a:p>
            <a:r>
              <a:rPr lang="en-US"/>
              <a:t>Optimized collectives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Extensions to DCMF for concurrency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772400" cy="439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Introduce the notion of channels</a:t>
            </a:r>
          </a:p>
          <a:p>
            <a:pPr lvl="1">
              <a:lnSpc>
                <a:spcPct val="90000"/>
              </a:lnSpc>
            </a:pPr>
            <a:r>
              <a:rPr lang="en-US"/>
              <a:t>In SMP mode the four injection/reception DMA groups exposed as four DCMF channels </a:t>
            </a:r>
          </a:p>
          <a:p>
            <a:pPr lvl="1">
              <a:lnSpc>
                <a:spcPct val="90000"/>
              </a:lnSpc>
            </a:pPr>
            <a:r>
              <a:rPr lang="en-US"/>
              <a:t>New DCMF API calls</a:t>
            </a:r>
          </a:p>
          <a:p>
            <a:pPr lvl="2">
              <a:lnSpc>
                <a:spcPct val="90000"/>
              </a:lnSpc>
            </a:pPr>
            <a:r>
              <a:rPr lang="en-US"/>
              <a:t>DCMF_Channel_acquire()</a:t>
            </a:r>
          </a:p>
          <a:p>
            <a:pPr lvl="2">
              <a:lnSpc>
                <a:spcPct val="90000"/>
              </a:lnSpc>
            </a:pPr>
            <a:r>
              <a:rPr lang="en-US"/>
              <a:t>DCMF_Channel_release()</a:t>
            </a:r>
          </a:p>
          <a:p>
            <a:pPr lvl="2">
              <a:lnSpc>
                <a:spcPct val="90000"/>
              </a:lnSpc>
            </a:pPr>
            <a:r>
              <a:rPr lang="en-US"/>
              <a:t>DCMF progress calls enhanced to only advance acquired channel</a:t>
            </a:r>
          </a:p>
          <a:p>
            <a:pPr lvl="2">
              <a:lnSpc>
                <a:spcPct val="90000"/>
              </a:lnSpc>
            </a:pPr>
            <a:r>
              <a:rPr lang="en-US"/>
              <a:t>Channel state stored in thread private memory </a:t>
            </a:r>
          </a:p>
          <a:p>
            <a:pPr lvl="3">
              <a:lnSpc>
                <a:spcPct val="90000"/>
              </a:lnSpc>
            </a:pPr>
            <a:r>
              <a:rPr lang="en-US"/>
              <a:t>Pt-to-pt API unchanged</a:t>
            </a:r>
          </a:p>
          <a:p>
            <a:pPr>
              <a:lnSpc>
                <a:spcPct val="90000"/>
              </a:lnSpc>
            </a:pPr>
            <a:r>
              <a:rPr lang="en-US"/>
              <a:t>Channels are similar to the notion of enpoints proposal in the MPI Forum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91475" cy="630237"/>
          </a:xfrm>
          <a:solidFill>
            <a:srgbClr val="D8FEF9"/>
          </a:solidFill>
        </p:spPr>
        <p:txBody>
          <a:bodyPr/>
          <a:lstStyle/>
          <a:p>
            <a:r>
              <a:rPr lang="en-US"/>
              <a:t>Optimize MPI thread concurrency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MPICH Thread Parallelism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848600" cy="4548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Coarse Grained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MPI call is guarded by an ALLFUNC critical section macro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Blocking MPI calls release the critical section enabling all threads to make progress</a:t>
            </a:r>
          </a:p>
          <a:p>
            <a:pPr>
              <a:lnSpc>
                <a:spcPct val="90000"/>
              </a:lnSpc>
            </a:pPr>
            <a:r>
              <a:rPr lang="en-US" sz="1800"/>
              <a:t>Fine grained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Decrease size of the critical sections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ALLFUNC macros are disabled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shared resource is locked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For example a MSGQUEUE critical section can guard a message queue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The RECVQUEUE critical section will guard the MPI receive queues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HANDLE mutex for allocating object handles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Eliminate critical sections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Operations such as reference counting can be optimized via scalable atomics (e.g. fetch-add)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Concurrent MPI on BG/P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Messages to the same destination always use the same channel to preserve MPI ordering </a:t>
            </a:r>
          </a:p>
          <a:p>
            <a:r>
              <a:rPr lang="en-US"/>
              <a:t>Messages from different sources arrive on different channels to improve parallelism</a:t>
            </a:r>
          </a:p>
          <a:p>
            <a:r>
              <a:rPr lang="en-US"/>
              <a:t>Map each source destination pair to a channel via a hash function</a:t>
            </a:r>
          </a:p>
          <a:p>
            <a:pPr lvl="1"/>
            <a:r>
              <a:rPr lang="en-US"/>
              <a:t>E.g. (srcrank + dstrank) % numchannels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Receive Queues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848600" cy="4471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Standard MPICH has two queues for posted receives and unexpected messages</a:t>
            </a:r>
          </a:p>
          <a:p>
            <a:pPr>
              <a:lnSpc>
                <a:spcPct val="80000"/>
              </a:lnSpc>
            </a:pPr>
            <a:r>
              <a:rPr lang="en-US" sz="1800"/>
              <a:t>Extend MPICH to have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Queue of unexpected messages and posted receives for each channel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Additional queue for wild card receives</a:t>
            </a:r>
          </a:p>
          <a:p>
            <a:pPr>
              <a:lnSpc>
                <a:spcPct val="80000"/>
              </a:lnSpc>
            </a:pPr>
            <a:r>
              <a:rPr lang="en-US" sz="1800"/>
              <a:t>Each process posts receives to the channel queue in the absence of wild cards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When there is a wild card all receives are posted to the wild card queue</a:t>
            </a:r>
          </a:p>
          <a:p>
            <a:pPr>
              <a:lnSpc>
                <a:spcPct val="80000"/>
              </a:lnSpc>
            </a:pPr>
            <a:r>
              <a:rPr lang="en-US" sz="1800"/>
              <a:t>When a packet arrives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First the wild card queue is processed after acquiring WC lock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its empty, the thread that receives the packet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acquires channel RECVQUEUE lock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Matches packet with posted channel receives or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If no match is found a new entry is created in the channel unexpected queue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Performance Results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Rate Benchmark</a:t>
            </a:r>
          </a:p>
        </p:txBody>
      </p:sp>
      <p:pic>
        <p:nvPicPr>
          <p:cNvPr id="61444" name="Picture 4" descr="mrate-neighbor-diagram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828800"/>
            <a:ext cx="3479800" cy="300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447800" y="5273675"/>
            <a:ext cx="6459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Message rate benchmark where each thread exchanges messages with a different node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533400"/>
            <a:ext cx="8245475" cy="498475"/>
          </a:xfrm>
        </p:spPr>
        <p:txBody>
          <a:bodyPr/>
          <a:lstStyle/>
          <a:p>
            <a:r>
              <a:rPr lang="en-US"/>
              <a:t>Message Rate Performance</a:t>
            </a:r>
          </a:p>
        </p:txBody>
      </p:sp>
      <p:pic>
        <p:nvPicPr>
          <p:cNvPr id="65540" name="Picture 4" descr="perf-mpi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588" y="1317625"/>
            <a:ext cx="7466012" cy="5227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52400" y="6172200"/>
            <a:ext cx="3733800" cy="336550"/>
          </a:xfrm>
          <a:prstGeom prst="rect">
            <a:avLst/>
          </a:prstGeom>
          <a:solidFill>
            <a:srgbClr val="FBF8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Zero threads = MPI_THREAD_SINGLE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scaling on MPI vs DCMF </a:t>
            </a:r>
          </a:p>
        </p:txBody>
      </p:sp>
      <p:pic>
        <p:nvPicPr>
          <p:cNvPr id="69636" name="Picture 4" descr="perf-dcmf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47800"/>
            <a:ext cx="6704013" cy="4692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52400" y="5791200"/>
            <a:ext cx="3657600" cy="914400"/>
          </a:xfrm>
          <a:prstGeom prst="rect">
            <a:avLst/>
          </a:prstGeom>
          <a:solidFill>
            <a:srgbClr val="FBF8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Absence of receiver matching enables higher concurrency in DCMF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MPI Semantics for multi-threading</a:t>
            </a:r>
          </a:p>
          <a:p>
            <a:r>
              <a:rPr lang="en-US"/>
              <a:t>Blue Gene/P overview</a:t>
            </a:r>
          </a:p>
          <a:p>
            <a:pPr lvl="1"/>
            <a:r>
              <a:rPr lang="en-US" sz="2400"/>
              <a:t>Deep computing messaging framework (DCMF)</a:t>
            </a:r>
          </a:p>
          <a:p>
            <a:r>
              <a:rPr lang="en-US"/>
              <a:t>Optimize MPI thread parallelism</a:t>
            </a:r>
          </a:p>
          <a:p>
            <a:r>
              <a:rPr lang="en-US"/>
              <a:t>Performance results</a:t>
            </a:r>
          </a:p>
          <a:p>
            <a:r>
              <a:rPr lang="en-US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and Future work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772400" cy="4471987"/>
          </a:xfrm>
        </p:spPr>
        <p:txBody>
          <a:bodyPr/>
          <a:lstStyle/>
          <a:p>
            <a:r>
              <a:rPr lang="en-US"/>
              <a:t>We presented different techniques to improve throughput of MPI calls in multi-threaded architectures</a:t>
            </a:r>
          </a:p>
          <a:p>
            <a:r>
              <a:rPr lang="en-US"/>
              <a:t>Performance improves 3.6x on four threads</a:t>
            </a:r>
          </a:p>
          <a:p>
            <a:r>
              <a:rPr lang="en-US"/>
              <a:t>These techniques should be extendible to other architectures where network interfaces permit concurrent access</a:t>
            </a:r>
          </a:p>
          <a:p>
            <a:r>
              <a:rPr lang="en-US"/>
              <a:t>Explore lockless techniques to eliminate critical sections for handles and other resources</a:t>
            </a:r>
          </a:p>
          <a:p>
            <a:pPr lvl="1"/>
            <a:r>
              <a:rPr lang="en-US"/>
              <a:t>Garbage collect request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85800"/>
            <a:ext cx="8245475" cy="498475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Multicore architectures with many threads per node</a:t>
            </a:r>
          </a:p>
          <a:p>
            <a:pPr>
              <a:lnSpc>
                <a:spcPct val="80000"/>
              </a:lnSpc>
            </a:pPr>
            <a:r>
              <a:rPr lang="en-US" sz="2000"/>
              <a:t>Running MPI processes on each core results in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Less memory per process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Higher TLB pressure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Problem may not scale to as many processes</a:t>
            </a:r>
          </a:p>
          <a:p>
            <a:pPr>
              <a:lnSpc>
                <a:spcPct val="80000"/>
              </a:lnSpc>
            </a:pPr>
            <a:r>
              <a:rPr lang="en-US" sz="2000"/>
              <a:t>Hybrid Programming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 MPI across nodes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 shared memory within nodes (posix threads, OpenMP)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MPI library accessed concurrently from many threads</a:t>
            </a:r>
          </a:p>
          <a:p>
            <a:pPr>
              <a:lnSpc>
                <a:spcPct val="80000"/>
              </a:lnSpc>
            </a:pPr>
            <a:r>
              <a:rPr lang="en-US" sz="2000"/>
              <a:t>Fully concurrent network interfaces that permit concurrent access from multiple threads</a:t>
            </a:r>
          </a:p>
          <a:p>
            <a:pPr>
              <a:lnSpc>
                <a:spcPct val="80000"/>
              </a:lnSpc>
            </a:pPr>
            <a:r>
              <a:rPr lang="en-US" sz="2000"/>
              <a:t>Thread optimized MPI library critical for hybrid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Semantics for Multithreading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848600" cy="4395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MPI defines four thread levels</a:t>
            </a:r>
          </a:p>
          <a:p>
            <a:pPr>
              <a:lnSpc>
                <a:spcPct val="80000"/>
              </a:lnSpc>
            </a:pPr>
            <a:r>
              <a:rPr lang="en-US" sz="2000"/>
              <a:t>Single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Only one thread will execute</a:t>
            </a:r>
          </a:p>
          <a:p>
            <a:pPr>
              <a:lnSpc>
                <a:spcPct val="80000"/>
              </a:lnSpc>
            </a:pPr>
            <a:r>
              <a:rPr lang="en-US" sz="2000"/>
              <a:t>Funneled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process may be multi-threaded, but only the main thread will make MPI calls</a:t>
            </a:r>
          </a:p>
          <a:p>
            <a:pPr>
              <a:lnSpc>
                <a:spcPct val="80000"/>
              </a:lnSpc>
            </a:pPr>
            <a:r>
              <a:rPr lang="en-US" sz="2000"/>
              <a:t>Serialized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process may be multi-threaded, and multiple threads may make MPI calls, but only one at a time: MPI calls are not made concurrently from two distinct threads </a:t>
            </a:r>
          </a:p>
          <a:p>
            <a:pPr>
              <a:lnSpc>
                <a:spcPct val="80000"/>
              </a:lnSpc>
            </a:pPr>
            <a:r>
              <a:rPr lang="en-US" sz="2000"/>
              <a:t>Multiple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Multiple threads may call MPI, with no restrictions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91475" cy="630237"/>
          </a:xfrm>
          <a:solidFill>
            <a:srgbClr val="D8FEF9"/>
          </a:solidFill>
        </p:spPr>
        <p:txBody>
          <a:bodyPr/>
          <a:lstStyle/>
          <a:p>
            <a:r>
              <a:rPr lang="en-US"/>
              <a:t>Blue Gene/P Overview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543800" cy="579438"/>
          </a:xfrm>
        </p:spPr>
        <p:txBody>
          <a:bodyPr/>
          <a:lstStyle/>
          <a:p>
            <a:r>
              <a:rPr lang="en-US"/>
              <a:t>BlueGene/P Interconnection Networks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447800"/>
            <a:ext cx="6324600" cy="48768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1500" b="0">
                <a:solidFill>
                  <a:schemeClr val="accent2"/>
                </a:solidFill>
              </a:rPr>
              <a:t>3 Dimensional Torus – DMA responsible for handing packets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Interconnects all compute nodes 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Virtual cut-through hardware routing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3.4 Gb/s on all 12 node links (5.1 GB/s per node)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0.5 µs latency between nearest neighbors, 5 µs to the farthest 100 ns 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Communications backbone for computations</a:t>
            </a:r>
          </a:p>
          <a:p>
            <a:pPr marL="692150" lvl="1" indent="-347663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1500" b="0">
                <a:solidFill>
                  <a:schemeClr val="accent2"/>
                </a:solidFill>
              </a:rPr>
              <a:t>Collective Network – core responsible for handling packets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One-to-all broadcast functionality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Reduction operations functionality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6.8 Gb/s (850 MB/s) of bandwidth per link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Latency of one way network traversal 1.3 µs</a:t>
            </a:r>
          </a:p>
          <a:p>
            <a:pPr marL="692150" lvl="1" indent="-347663">
              <a:lnSpc>
                <a:spcPct val="80000"/>
              </a:lnSpc>
            </a:pPr>
            <a:endParaRPr lang="en-US" sz="1400"/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1500" b="0">
                <a:solidFill>
                  <a:schemeClr val="accent2"/>
                </a:solidFill>
              </a:rPr>
              <a:t>Low Latency Global Barrier and Interrupt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sz="1400"/>
              <a:t>Latency of one way to reach all 72K nodes 0.65 µs, </a:t>
            </a:r>
            <a:br>
              <a:rPr lang="en-US" sz="1400"/>
            </a:br>
            <a:r>
              <a:rPr lang="en-US" sz="1400"/>
              <a:t>MPI 1.2 µs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38113" y="1452563"/>
          <a:ext cx="2605087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rawing" r:id="rId4" imgW="748800" imgH="1400400" progId="FLW3Drawing">
                  <p:embed/>
                </p:oleObj>
              </mc:Choice>
              <mc:Fallback>
                <p:oleObj name="Drawing" r:id="rId4" imgW="748800" imgH="14004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1452563"/>
                        <a:ext cx="2605087" cy="486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85800"/>
            <a:ext cx="8245475" cy="498475"/>
          </a:xfrm>
        </p:spPr>
        <p:txBody>
          <a:bodyPr/>
          <a:lstStyle/>
          <a:p>
            <a:r>
              <a:rPr lang="en-US"/>
              <a:t>BG/P Torus network and the DMA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676400"/>
            <a:ext cx="3656013" cy="4700588"/>
          </a:xfrm>
        </p:spPr>
        <p:txBody>
          <a:bodyPr/>
          <a:lstStyle/>
          <a:p>
            <a:r>
              <a:rPr lang="en-US" sz="2000"/>
              <a:t>Torus network accessed via a direct memory access unit</a:t>
            </a:r>
          </a:p>
          <a:p>
            <a:r>
              <a:rPr lang="en-US" sz="2000"/>
              <a:t>DMA unit sends and receives data with physical addresses</a:t>
            </a:r>
          </a:p>
          <a:p>
            <a:r>
              <a:rPr lang="en-US" sz="2000"/>
              <a:t>Messages have to be in contiguous buffers</a:t>
            </a:r>
          </a:p>
          <a:p>
            <a:r>
              <a:rPr lang="en-US" sz="2000"/>
              <a:t>DMA performs cache injection on sender and receiver</a:t>
            </a:r>
          </a:p>
          <a:p>
            <a:r>
              <a:rPr lang="en-US" sz="2000"/>
              <a:t>Resources in the DMA managed by software</a:t>
            </a:r>
          </a:p>
        </p:txBody>
      </p:sp>
      <p:pic>
        <p:nvPicPr>
          <p:cNvPr id="33796" name="Picture 4" descr="IMG_2842__BGP Compute Card Front__AT ANGLE__WITH RULER_small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05000"/>
            <a:ext cx="4724400" cy="377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5715000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Blue Gene/P Compute Card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09600"/>
            <a:ext cx="8245475" cy="498475"/>
          </a:xfrm>
        </p:spPr>
        <p:txBody>
          <a:bodyPr/>
          <a:lstStyle/>
          <a:p>
            <a:r>
              <a:rPr lang="en-US"/>
              <a:t>BG/P DMA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4588" y="1852613"/>
            <a:ext cx="4189412" cy="4776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DMA Resources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/>
              <a:t>Injection Memory FIFOs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/>
              <a:t>Reception Memory FIFOs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/>
              <a:t>Counters</a:t>
            </a:r>
          </a:p>
          <a:p>
            <a:pPr>
              <a:lnSpc>
                <a:spcPct val="90000"/>
              </a:lnSpc>
            </a:pPr>
            <a:r>
              <a:rPr lang="en-US" sz="2000"/>
              <a:t>A collection of DMA resources forms a group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/>
              <a:t>Each BG/P node has four groups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Access to a DMA group can be concurrent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2000"/>
              <a:t>Typically used to support virtual node mode with four processes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35844" name="Picture 4" descr="IMG_2992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133600"/>
            <a:ext cx="4497388" cy="299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41350" y="5221288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Blue Gene/P Node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85800"/>
            <a:ext cx="8245475" cy="498475"/>
          </a:xfrm>
        </p:spPr>
        <p:txBody>
          <a:bodyPr/>
          <a:lstStyle/>
          <a:p>
            <a:r>
              <a:rPr lang="en-US"/>
              <a:t>Message Passing on the BG/P DMA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Sender injects a DMA descriptor</a:t>
            </a:r>
          </a:p>
          <a:p>
            <a:pPr lvl="1">
              <a:lnSpc>
                <a:spcPct val="80000"/>
              </a:lnSpc>
            </a:pPr>
            <a:r>
              <a:rPr lang="en-US"/>
              <a:t>Descriptor provides detailed information to the DMA on the actions to perform</a:t>
            </a:r>
          </a:p>
          <a:p>
            <a:pPr>
              <a:lnSpc>
                <a:spcPct val="80000"/>
              </a:lnSpc>
            </a:pPr>
            <a:r>
              <a:rPr lang="en-US" sz="2000"/>
              <a:t>DMA initiates intra-node or inter-node data movement 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Memory FIFO send</a:t>
            </a:r>
            <a:r>
              <a:rPr lang="en-US"/>
              <a:t> : results in packets in the destination reception memory FIFO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Direct put</a:t>
            </a:r>
            <a:r>
              <a:rPr lang="en-US"/>
              <a:t> : moves local data to a destination buffer </a:t>
            </a:r>
          </a:p>
          <a:p>
            <a:pPr lvl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Remote get</a:t>
            </a:r>
            <a:r>
              <a:rPr lang="en-US"/>
              <a:t> : pulls data from a source node to a local (or even remote) buffer</a:t>
            </a:r>
          </a:p>
          <a:p>
            <a:pPr>
              <a:lnSpc>
                <a:spcPct val="80000"/>
              </a:lnSpc>
            </a:pPr>
            <a:r>
              <a:rPr lang="en-US" sz="2000"/>
              <a:t>Access to injection and reception FIFOs in different groups can be done in parallel by different processes and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Pearl Basic">
  <a:themeElements>
    <a:clrScheme name="Blue Pearl Basic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Bas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ue Pearl Basic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Basic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BluePearlBasic</Template>
  <TotalTime>330</TotalTime>
  <Words>1017</Words>
  <Application>Microsoft Office PowerPoint</Application>
  <PresentationFormat>On-screen Show (4:3)</PresentationFormat>
  <Paragraphs>163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Wingdings</vt:lpstr>
      <vt:lpstr>Times</vt:lpstr>
      <vt:lpstr>Blue Pearl Basic</vt:lpstr>
      <vt:lpstr>Lotus Freelance 9 Drawing</vt:lpstr>
      <vt:lpstr>Enabling Concurrent Multithreaded MPI Communication on Multicore Petascale Systems</vt:lpstr>
      <vt:lpstr>Outline</vt:lpstr>
      <vt:lpstr>Motivation</vt:lpstr>
      <vt:lpstr>MPI Semantics for Multithreading</vt:lpstr>
      <vt:lpstr>Blue Gene/P Overview</vt:lpstr>
      <vt:lpstr>BlueGene/P Interconnection Networks</vt:lpstr>
      <vt:lpstr>BG/P Torus network and the DMA</vt:lpstr>
      <vt:lpstr>BG/P DMA</vt:lpstr>
      <vt:lpstr>Message Passing on the BG/P DMA</vt:lpstr>
      <vt:lpstr>Deep Computing Messaging Framework (DCMF)</vt:lpstr>
      <vt:lpstr>Extensions to DCMF for concurrency</vt:lpstr>
      <vt:lpstr>Optimize MPI thread concurrency</vt:lpstr>
      <vt:lpstr>MPICH Thread Parallelism</vt:lpstr>
      <vt:lpstr>Enabling Concurrent MPI on BG/P</vt:lpstr>
      <vt:lpstr>Parallel Receive Queues</vt:lpstr>
      <vt:lpstr>Performance Results</vt:lpstr>
      <vt:lpstr>Message Rate Benchmark</vt:lpstr>
      <vt:lpstr>Message Rate Performance</vt:lpstr>
      <vt:lpstr>Thread scaling on MPI vs DCMF </vt:lpstr>
      <vt:lpstr>Summary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106</cp:revision>
  <dcterms:created xsi:type="dcterms:W3CDTF">1601-01-01T00:00:00Z</dcterms:created>
  <dcterms:modified xsi:type="dcterms:W3CDTF">2011-01-10T13:21:21Z</dcterms:modified>
</cp:coreProperties>
</file>